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85"/>
  </p:notesMasterIdLst>
  <p:sldIdLst>
    <p:sldId id="4286" r:id="rId5"/>
    <p:sldId id="4710" r:id="rId6"/>
    <p:sldId id="4704" r:id="rId7"/>
    <p:sldId id="4655" r:id="rId8"/>
    <p:sldId id="4667" r:id="rId9"/>
    <p:sldId id="4711" r:id="rId10"/>
    <p:sldId id="4421" r:id="rId11"/>
    <p:sldId id="4623" r:id="rId12"/>
    <p:sldId id="4624" r:id="rId13"/>
    <p:sldId id="264" r:id="rId14"/>
    <p:sldId id="4733" r:id="rId15"/>
    <p:sldId id="297" r:id="rId16"/>
    <p:sldId id="4621" r:id="rId17"/>
    <p:sldId id="4669" r:id="rId18"/>
    <p:sldId id="4732" r:id="rId19"/>
    <p:sldId id="4387" r:id="rId20"/>
    <p:sldId id="4724" r:id="rId21"/>
    <p:sldId id="4725" r:id="rId22"/>
    <p:sldId id="4726" r:id="rId23"/>
    <p:sldId id="4727" r:id="rId24"/>
    <p:sldId id="4676" r:id="rId25"/>
    <p:sldId id="4656" r:id="rId26"/>
    <p:sldId id="4657" r:id="rId27"/>
    <p:sldId id="4685" r:id="rId28"/>
    <p:sldId id="4659" r:id="rId29"/>
    <p:sldId id="4603" r:id="rId30"/>
    <p:sldId id="4620" r:id="rId31"/>
    <p:sldId id="4712" r:id="rId32"/>
    <p:sldId id="4713" r:id="rId33"/>
    <p:sldId id="4688" r:id="rId34"/>
    <p:sldId id="4287" r:id="rId35"/>
    <p:sldId id="4701" r:id="rId36"/>
    <p:sldId id="4698" r:id="rId37"/>
    <p:sldId id="4658" r:id="rId38"/>
    <p:sldId id="4714" r:id="rId39"/>
    <p:sldId id="4716" r:id="rId40"/>
    <p:sldId id="4699" r:id="rId41"/>
    <p:sldId id="4715" r:id="rId42"/>
    <p:sldId id="4720" r:id="rId43"/>
    <p:sldId id="4640" r:id="rId44"/>
    <p:sldId id="4719" r:id="rId45"/>
    <p:sldId id="300" r:id="rId46"/>
    <p:sldId id="4717" r:id="rId47"/>
    <p:sldId id="4718" r:id="rId48"/>
    <p:sldId id="4691" r:id="rId49"/>
    <p:sldId id="4694" r:id="rId50"/>
    <p:sldId id="4695" r:id="rId51"/>
    <p:sldId id="4696" r:id="rId52"/>
    <p:sldId id="4734" r:id="rId53"/>
    <p:sldId id="4601" r:id="rId54"/>
    <p:sldId id="4622" r:id="rId55"/>
    <p:sldId id="4709" r:id="rId56"/>
    <p:sldId id="4721" r:id="rId57"/>
    <p:sldId id="4722" r:id="rId58"/>
    <p:sldId id="4615" r:id="rId59"/>
    <p:sldId id="4616" r:id="rId60"/>
    <p:sldId id="4723" r:id="rId61"/>
    <p:sldId id="4735" r:id="rId62"/>
    <p:sldId id="4664" r:id="rId63"/>
    <p:sldId id="4594" r:id="rId64"/>
    <p:sldId id="4625" r:id="rId65"/>
    <p:sldId id="4702" r:id="rId66"/>
    <p:sldId id="4705" r:id="rId67"/>
    <p:sldId id="4706" r:id="rId68"/>
    <p:sldId id="4707" r:id="rId69"/>
    <p:sldId id="4708" r:id="rId70"/>
    <p:sldId id="4593" r:id="rId71"/>
    <p:sldId id="4683" r:id="rId72"/>
    <p:sldId id="4595" r:id="rId73"/>
    <p:sldId id="4728" r:id="rId74"/>
    <p:sldId id="4729" r:id="rId75"/>
    <p:sldId id="4614" r:id="rId76"/>
    <p:sldId id="4700" r:id="rId77"/>
    <p:sldId id="4681" r:id="rId78"/>
    <p:sldId id="4703" r:id="rId79"/>
    <p:sldId id="4680" r:id="rId80"/>
    <p:sldId id="4730" r:id="rId81"/>
    <p:sldId id="4646" r:id="rId82"/>
    <p:sldId id="4731" r:id="rId83"/>
    <p:sldId id="4263" r:id="rId8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A646A2A-5463-31BB-24B8-887E45DDAF69}" name="Orla Casey" initials="OC" userId="S::orla@momentumconsulting.ie::ee9f56f0-43a2-47ae-a5b8-d4a7d2f5cec3" providerId="AD"/>
  <p188:author id="{28B99FB0-45D6-1737-2B53-DD1F8C0DDEBD}" name="ana.perandres" initials="an" userId="S::ana.perandres_ageinglab.org#ext#@fhmuenster183.onmicrosoft.com::528ad3fd-f3fc-439c-8c63-f0cdc9e8b135" providerId="AD"/>
  <p188:author id="{8FAFDFEB-FD77-9450-5FF2-745CF7472800}" name="Choiwai Maggie Chak" initials="CC" userId="S::cc310225@fh-muenster.de::08e8c75d-bfd7-417f-aa1e-397742fdeead"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1188A3"/>
    <a:srgbClr val="FED100"/>
    <a:srgbClr val="85D2E1"/>
    <a:srgbClr val="FFD100"/>
    <a:srgbClr val="28AF95"/>
    <a:srgbClr val="70B2BE"/>
    <a:srgbClr val="8CBF4B"/>
    <a:srgbClr val="1BA19A"/>
    <a:srgbClr val="B5D6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1BE49B0-CA66-45B6-975E-833E67F37B2F}" v="16" dt="2022-06-09T14:06:27.410"/>
    <p1510:client id="{1DD884F5-D20D-4250-A11E-C2E46E537001}" v="169" dt="2022-06-09T14:20:37.591"/>
    <p1510:client id="{383DCE24-C2AA-4A5A-920C-88132F71E222}" v="1" dt="2022-06-09T14:07:20.025"/>
    <p1510:client id="{57D31C44-EC25-4481-BB31-E4505816E3FD}" v="20" dt="2022-06-09T13:58:06.524"/>
    <p1510:client id="{6638C01D-AB11-44DE-B924-6D9B53AFD9BB}" v="4" dt="2022-06-10T09:00:37.329"/>
    <p1510:client id="{96E800C3-B2C5-408E-80D0-D4DDCEDC0124}" v="27" dt="2022-06-10T09:01:16.773"/>
    <p1510:client id="{DE6D75E6-A8C9-4D37-BAC0-E989FD76763A}" v="136" dt="2022-06-09T14:19:26.86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91EBBBCC-DAD2-459C-BE2E-F6DE35CF9A28}" styleName="Dark Style 2 - Accent 3/Accent 4">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3">
              <a:tint val="20000"/>
            </a:schemeClr>
          </a:solidFill>
        </a:fill>
      </a:tcStyle>
    </a:lastRow>
    <a:firstRow>
      <a:tcTxStyle b="on">
        <a:fontRef idx="minor">
          <a:scrgbClr r="0" g="0" b="0"/>
        </a:fontRef>
        <a:schemeClr val="lt1"/>
      </a:tcTxStyle>
      <a:tcStyle>
        <a:tcBdr/>
        <a:fill>
          <a:solidFill>
            <a:schemeClr val="accent4"/>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6D9F66E-5EB9-4882-86FB-DCBF35E3C3E4}" styleName="Medium Style 4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203"/>
    <p:restoredTop sz="94684"/>
  </p:normalViewPr>
  <p:slideViewPr>
    <p:cSldViewPr snapToGrid="0">
      <p:cViewPr varScale="1">
        <p:scale>
          <a:sx n="115" d="100"/>
          <a:sy n="115" d="100"/>
        </p:scale>
        <p:origin x="132" y="4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slide" Target="slides/slide80.xml"/><Relationship Id="rId89" Type="http://schemas.openxmlformats.org/officeDocument/2006/relationships/tableStyles" Target="tableStyle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5" Type="http://schemas.openxmlformats.org/officeDocument/2006/relationships/slide" Target="slides/slide1.xml"/><Relationship Id="rId90" Type="http://schemas.microsoft.com/office/2015/10/relationships/revisionInfo" Target="revisionInfo.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slide" Target="slides/slide73.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openxmlformats.org/officeDocument/2006/relationships/slide" Target="slides/slide76.xml"/><Relationship Id="rId85"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slide" Target="slides/slide71.xml"/><Relationship Id="rId83" Type="http://schemas.openxmlformats.org/officeDocument/2006/relationships/slide" Target="slides/slide79.xml"/><Relationship Id="rId88" Type="http://schemas.openxmlformats.org/officeDocument/2006/relationships/theme" Target="theme/theme1.xml"/><Relationship Id="rId91"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slide" Target="slides/slide74.xml"/><Relationship Id="rId81" Type="http://schemas.openxmlformats.org/officeDocument/2006/relationships/slide" Target="slides/slide77.xml"/><Relationship Id="rId86"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viewProps" Target="viewProps.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35A48CD-CC4F-7146-9A1B-11B8E06F3DA3}" type="doc">
      <dgm:prSet loTypeId="urn:microsoft.com/office/officeart/2005/8/layout/gear1" loCatId="" qsTypeId="urn:microsoft.com/office/officeart/2005/8/quickstyle/simple3" qsCatId="simple" csTypeId="urn:microsoft.com/office/officeart/2005/8/colors/colorful1" csCatId="colorful" phldr="1"/>
      <dgm:spPr/>
      <dgm:t>
        <a:bodyPr/>
        <a:lstStyle/>
        <a:p>
          <a:endParaRPr lang="en-IE"/>
        </a:p>
      </dgm:t>
    </dgm:pt>
    <dgm:pt modelId="{A7A0D7C1-3C0E-FD48-900D-1E53CF0DD016}">
      <dgm:prSet phldrT="[Text]" custT="1"/>
      <dgm:spPr/>
      <dgm:t>
        <a:bodyPr/>
        <a:lstStyle/>
        <a:p>
          <a:r>
            <a:rPr lang="de-DE" sz="1600" b="1" dirty="0">
              <a:solidFill>
                <a:srgbClr val="1188A3"/>
              </a:solidFill>
            </a:rPr>
            <a:t>Physiologische und psychologische Veränderungen bei älteren Menschen </a:t>
          </a:r>
          <a:endParaRPr lang="en-GB" sz="1600" b="1" dirty="0">
            <a:solidFill>
              <a:srgbClr val="1188A3"/>
            </a:solidFill>
          </a:endParaRPr>
        </a:p>
      </dgm:t>
    </dgm:pt>
    <dgm:pt modelId="{56BC9A8D-C74F-6D41-9A57-F6F8D960D572}" type="parTrans" cxnId="{DF7242D1-E17D-4D48-A2CA-EE8B58167A5F}">
      <dgm:prSet/>
      <dgm:spPr/>
      <dgm:t>
        <a:bodyPr/>
        <a:lstStyle/>
        <a:p>
          <a:endParaRPr lang="en-GB"/>
        </a:p>
      </dgm:t>
    </dgm:pt>
    <dgm:pt modelId="{BC7B6136-5BB2-C443-A9DD-D8B43D1D0192}" type="sibTrans" cxnId="{DF7242D1-E17D-4D48-A2CA-EE8B58167A5F}">
      <dgm:prSet/>
      <dgm:spPr>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gradFill>
      </dgm:spPr>
      <dgm:t>
        <a:bodyPr/>
        <a:lstStyle/>
        <a:p>
          <a:endParaRPr lang="en-GB"/>
        </a:p>
      </dgm:t>
    </dgm:pt>
    <dgm:pt modelId="{3E121BEF-B2F5-294B-9741-A132E2A0511C}">
      <dgm:prSet phldrT="[Text]" custT="1"/>
      <dgm:spPr/>
      <dgm:t>
        <a:bodyPr/>
        <a:lstStyle/>
        <a:p>
          <a:r>
            <a:rPr lang="de-DE" sz="1600" b="1" dirty="0">
              <a:solidFill>
                <a:srgbClr val="1188A3"/>
              </a:solidFill>
            </a:rPr>
            <a:t>Ernährungszustand bei älteren Menschen</a:t>
          </a:r>
          <a:endParaRPr lang="en-GB" sz="1600" b="1" dirty="0">
            <a:solidFill>
              <a:srgbClr val="1188A3"/>
            </a:solidFill>
          </a:endParaRPr>
        </a:p>
      </dgm:t>
    </dgm:pt>
    <dgm:pt modelId="{0FECAC6F-BEBD-9447-B0EE-D6F55EDCB87B}" type="parTrans" cxnId="{79CC9C29-F570-B44C-B10D-3C32266E5086}">
      <dgm:prSet/>
      <dgm:spPr/>
      <dgm:t>
        <a:bodyPr/>
        <a:lstStyle/>
        <a:p>
          <a:endParaRPr lang="en-GB"/>
        </a:p>
      </dgm:t>
    </dgm:pt>
    <dgm:pt modelId="{CBF5A99C-E25C-7546-88D3-B55DFEFD0FD9}" type="sibTrans" cxnId="{79CC9C29-F570-B44C-B10D-3C32266E5086}">
      <dgm:prSet/>
      <dgm:spPr>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gradFill>
      </dgm:spPr>
      <dgm:t>
        <a:bodyPr/>
        <a:lstStyle/>
        <a:p>
          <a:endParaRPr lang="en-GB"/>
        </a:p>
      </dgm:t>
    </dgm:pt>
    <dgm:pt modelId="{6534C896-AA11-B54B-A739-967826DFE839}">
      <dgm:prSet phldrT="[Text]" custT="1"/>
      <dgm:spPr/>
      <dgm:t>
        <a:bodyPr/>
        <a:lstStyle/>
        <a:p>
          <a:r>
            <a:rPr lang="de-DE" sz="1600" b="1" dirty="0">
              <a:solidFill>
                <a:srgbClr val="1188A3"/>
              </a:solidFill>
            </a:rPr>
            <a:t>Innovative Lebensmittel und Dienst-leistungen </a:t>
          </a:r>
          <a:endParaRPr lang="en-GB" sz="1600" b="1" dirty="0">
            <a:solidFill>
              <a:srgbClr val="1188A3"/>
            </a:solidFill>
          </a:endParaRPr>
        </a:p>
      </dgm:t>
    </dgm:pt>
    <dgm:pt modelId="{63365603-4D51-BF4D-8A6F-6548BFFCA156}" type="parTrans" cxnId="{111ADFDD-FE92-6B4C-9D38-3D3728E9340B}">
      <dgm:prSet/>
      <dgm:spPr/>
      <dgm:t>
        <a:bodyPr/>
        <a:lstStyle/>
        <a:p>
          <a:endParaRPr lang="en-GB"/>
        </a:p>
      </dgm:t>
    </dgm:pt>
    <dgm:pt modelId="{A3D8575F-106B-9A4F-80EF-86B7A3F879AA}" type="sibTrans" cxnId="{111ADFDD-FE92-6B4C-9D38-3D3728E9340B}">
      <dgm:prSet/>
      <dgm:spPr>
        <a:solidFill>
          <a:schemeClr val="accent1">
            <a:tint val="40000"/>
            <a:alpha val="0"/>
          </a:schemeClr>
        </a:solidFill>
      </dgm:spPr>
      <dgm:t>
        <a:bodyPr/>
        <a:lstStyle/>
        <a:p>
          <a:endParaRPr lang="en-GB"/>
        </a:p>
      </dgm:t>
    </dgm:pt>
    <dgm:pt modelId="{31B33524-2779-4C2F-9F12-5EA8A129088D}">
      <dgm:prSet/>
      <dgm:spPr/>
      <dgm:t>
        <a:bodyPr/>
        <a:lstStyle/>
        <a:p>
          <a:endParaRPr lang="en-IE"/>
        </a:p>
      </dgm:t>
    </dgm:pt>
    <dgm:pt modelId="{52096297-5EFD-4F94-8456-F9A32B1D5075}" type="parTrans" cxnId="{45C915B7-391D-4923-9987-C6BCB7D5AC2A}">
      <dgm:prSet/>
      <dgm:spPr/>
      <dgm:t>
        <a:bodyPr/>
        <a:lstStyle/>
        <a:p>
          <a:endParaRPr lang="en-IE"/>
        </a:p>
      </dgm:t>
    </dgm:pt>
    <dgm:pt modelId="{D063D03D-AA13-4337-9D16-1FE793ACA0B6}" type="sibTrans" cxnId="{45C915B7-391D-4923-9987-C6BCB7D5AC2A}">
      <dgm:prSet/>
      <dgm:spPr/>
      <dgm:t>
        <a:bodyPr/>
        <a:lstStyle/>
        <a:p>
          <a:endParaRPr lang="en-IE"/>
        </a:p>
      </dgm:t>
    </dgm:pt>
    <dgm:pt modelId="{7BACE8CB-9707-4F6C-913B-EDC56AC69BB4}">
      <dgm:prSet/>
      <dgm:spPr/>
      <dgm:t>
        <a:bodyPr/>
        <a:lstStyle/>
        <a:p>
          <a:endParaRPr lang="en-IE"/>
        </a:p>
      </dgm:t>
    </dgm:pt>
    <dgm:pt modelId="{A2C27B60-5801-4F4E-8CCB-96D1928F2BE4}" type="parTrans" cxnId="{D4CED62C-B231-48B3-8C29-7AC8F62062A6}">
      <dgm:prSet/>
      <dgm:spPr/>
      <dgm:t>
        <a:bodyPr/>
        <a:lstStyle/>
        <a:p>
          <a:endParaRPr lang="en-IE"/>
        </a:p>
      </dgm:t>
    </dgm:pt>
    <dgm:pt modelId="{E8CB629C-B154-4591-BC40-D12704849AB5}" type="sibTrans" cxnId="{D4CED62C-B231-48B3-8C29-7AC8F62062A6}">
      <dgm:prSet/>
      <dgm:spPr/>
      <dgm:t>
        <a:bodyPr/>
        <a:lstStyle/>
        <a:p>
          <a:endParaRPr lang="en-IE"/>
        </a:p>
      </dgm:t>
    </dgm:pt>
    <dgm:pt modelId="{5F966815-EB7D-483B-A9D1-C376B25CFD53}">
      <dgm:prSet/>
      <dgm:spPr/>
      <dgm:t>
        <a:bodyPr/>
        <a:lstStyle/>
        <a:p>
          <a:endParaRPr lang="en-IE"/>
        </a:p>
      </dgm:t>
    </dgm:pt>
    <dgm:pt modelId="{18D07F17-80DC-4884-9B17-BF54E7FA96CB}" type="parTrans" cxnId="{5A69F341-5115-4CD0-BABD-255677204DF4}">
      <dgm:prSet/>
      <dgm:spPr/>
      <dgm:t>
        <a:bodyPr/>
        <a:lstStyle/>
        <a:p>
          <a:endParaRPr lang="en-IE"/>
        </a:p>
      </dgm:t>
    </dgm:pt>
    <dgm:pt modelId="{D51FE0F3-3F19-422B-BC73-3C61BAB9D570}" type="sibTrans" cxnId="{5A69F341-5115-4CD0-BABD-255677204DF4}">
      <dgm:prSet/>
      <dgm:spPr/>
      <dgm:t>
        <a:bodyPr/>
        <a:lstStyle/>
        <a:p>
          <a:endParaRPr lang="en-IE"/>
        </a:p>
      </dgm:t>
    </dgm:pt>
    <dgm:pt modelId="{3EB2EBA0-3F1C-C740-9C63-C232FF024146}" type="pres">
      <dgm:prSet presAssocID="{035A48CD-CC4F-7146-9A1B-11B8E06F3DA3}" presName="composite" presStyleCnt="0">
        <dgm:presLayoutVars>
          <dgm:chMax val="3"/>
          <dgm:animLvl val="lvl"/>
          <dgm:resizeHandles val="exact"/>
        </dgm:presLayoutVars>
      </dgm:prSet>
      <dgm:spPr/>
    </dgm:pt>
    <dgm:pt modelId="{6DC01841-9B97-3A47-8F5B-D51BCED87C97}" type="pres">
      <dgm:prSet presAssocID="{A7A0D7C1-3C0E-FD48-900D-1E53CF0DD016}" presName="gear1" presStyleLbl="node1" presStyleIdx="0" presStyleCnt="3" custScaleX="94448" custScaleY="88983" custLinFactNeighborX="40875" custLinFactNeighborY="-2868">
        <dgm:presLayoutVars>
          <dgm:chMax val="1"/>
          <dgm:bulletEnabled val="1"/>
        </dgm:presLayoutVars>
      </dgm:prSet>
      <dgm:spPr/>
    </dgm:pt>
    <dgm:pt modelId="{6DEA272C-420C-C04F-9CE9-D2498E0E4389}" type="pres">
      <dgm:prSet presAssocID="{A7A0D7C1-3C0E-FD48-900D-1E53CF0DD016}" presName="gear1srcNode" presStyleLbl="node1" presStyleIdx="0" presStyleCnt="3"/>
      <dgm:spPr/>
    </dgm:pt>
    <dgm:pt modelId="{EF04F39A-7ACD-A843-B289-3E6C2D69EB5B}" type="pres">
      <dgm:prSet presAssocID="{A7A0D7C1-3C0E-FD48-900D-1E53CF0DD016}" presName="gear1dstNode" presStyleLbl="node1" presStyleIdx="0" presStyleCnt="3"/>
      <dgm:spPr/>
    </dgm:pt>
    <dgm:pt modelId="{7F575DD0-8188-7F47-B456-DB39FC623606}" type="pres">
      <dgm:prSet presAssocID="{3E121BEF-B2F5-294B-9741-A132E2A0511C}" presName="gear2" presStyleLbl="node1" presStyleIdx="1" presStyleCnt="3" custScaleX="109295" custLinFactNeighborX="18624" custLinFactNeighborY="20224">
        <dgm:presLayoutVars>
          <dgm:chMax val="1"/>
          <dgm:bulletEnabled val="1"/>
        </dgm:presLayoutVars>
      </dgm:prSet>
      <dgm:spPr/>
    </dgm:pt>
    <dgm:pt modelId="{BBF07854-044E-4E4D-8479-F70DD49EDC95}" type="pres">
      <dgm:prSet presAssocID="{3E121BEF-B2F5-294B-9741-A132E2A0511C}" presName="gear2srcNode" presStyleLbl="node1" presStyleIdx="1" presStyleCnt="3"/>
      <dgm:spPr/>
    </dgm:pt>
    <dgm:pt modelId="{82D24497-F6AE-E24D-8DA4-2D64A61CE0AB}" type="pres">
      <dgm:prSet presAssocID="{3E121BEF-B2F5-294B-9741-A132E2A0511C}" presName="gear2dstNode" presStyleLbl="node1" presStyleIdx="1" presStyleCnt="3"/>
      <dgm:spPr/>
    </dgm:pt>
    <dgm:pt modelId="{DAFA98CF-BAD9-B449-9B8B-3C1FD9216FE6}" type="pres">
      <dgm:prSet presAssocID="{6534C896-AA11-B54B-A739-967826DFE839}" presName="gear3" presStyleLbl="node1" presStyleIdx="2" presStyleCnt="3" custLinFactNeighborX="55065" custLinFactNeighborY="8512"/>
      <dgm:spPr/>
    </dgm:pt>
    <dgm:pt modelId="{7C4EE241-EC25-324C-A776-872E5A1E2F60}" type="pres">
      <dgm:prSet presAssocID="{6534C896-AA11-B54B-A739-967826DFE839}" presName="gear3tx" presStyleLbl="node1" presStyleIdx="2" presStyleCnt="3">
        <dgm:presLayoutVars>
          <dgm:chMax val="1"/>
          <dgm:bulletEnabled val="1"/>
        </dgm:presLayoutVars>
      </dgm:prSet>
      <dgm:spPr/>
    </dgm:pt>
    <dgm:pt modelId="{24E2130A-9A3A-3641-99C3-9167A5EA00C0}" type="pres">
      <dgm:prSet presAssocID="{6534C896-AA11-B54B-A739-967826DFE839}" presName="gear3srcNode" presStyleLbl="node1" presStyleIdx="2" presStyleCnt="3"/>
      <dgm:spPr/>
    </dgm:pt>
    <dgm:pt modelId="{61A1DF0D-0075-DA45-BC78-52C8102355AA}" type="pres">
      <dgm:prSet presAssocID="{6534C896-AA11-B54B-A739-967826DFE839}" presName="gear3dstNode" presStyleLbl="node1" presStyleIdx="2" presStyleCnt="3"/>
      <dgm:spPr/>
    </dgm:pt>
    <dgm:pt modelId="{2B13E489-9311-5741-A7F3-4D2525EA3D30}" type="pres">
      <dgm:prSet presAssocID="{BC7B6136-5BB2-C443-A9DD-D8B43D1D0192}" presName="connector1" presStyleLbl="sibTrans2D1" presStyleIdx="0" presStyleCnt="3" custAng="7636151" custScaleX="60140" custScaleY="55715" custLinFactNeighborX="-25628" custLinFactNeighborY="15850"/>
      <dgm:spPr/>
    </dgm:pt>
    <dgm:pt modelId="{EFA5F8FA-A372-B948-B56B-AC591D2598DE}" type="pres">
      <dgm:prSet presAssocID="{CBF5A99C-E25C-7546-88D3-B55DFEFD0FD9}" presName="connector2" presStyleLbl="sibTrans2D1" presStyleIdx="1" presStyleCnt="3" custAng="845843" custLinFactNeighborX="48360" custLinFactNeighborY="-17829"/>
      <dgm:spPr/>
    </dgm:pt>
    <dgm:pt modelId="{FE11904B-4C07-284A-A28A-65E2733860BC}" type="pres">
      <dgm:prSet presAssocID="{A3D8575F-106B-9A4F-80EF-86B7A3F879AA}" presName="connector3" presStyleLbl="sibTrans2D1" presStyleIdx="2" presStyleCnt="3" custAng="5864903" custLinFactNeighborX="-72437" custLinFactNeighborY="78648"/>
      <dgm:spPr>
        <a:prstGeom prst="triangle">
          <a:avLst/>
        </a:prstGeom>
      </dgm:spPr>
    </dgm:pt>
  </dgm:ptLst>
  <dgm:cxnLst>
    <dgm:cxn modelId="{79CC9C29-F570-B44C-B10D-3C32266E5086}" srcId="{035A48CD-CC4F-7146-9A1B-11B8E06F3DA3}" destId="{3E121BEF-B2F5-294B-9741-A132E2A0511C}" srcOrd="1" destOrd="0" parTransId="{0FECAC6F-BEBD-9447-B0EE-D6F55EDCB87B}" sibTransId="{CBF5A99C-E25C-7546-88D3-B55DFEFD0FD9}"/>
    <dgm:cxn modelId="{D4CED62C-B231-48B3-8C29-7AC8F62062A6}" srcId="{035A48CD-CC4F-7146-9A1B-11B8E06F3DA3}" destId="{7BACE8CB-9707-4F6C-913B-EDC56AC69BB4}" srcOrd="4" destOrd="0" parTransId="{A2C27B60-5801-4F4E-8CCB-96D1928F2BE4}" sibTransId="{E8CB629C-B154-4591-BC40-D12704849AB5}"/>
    <dgm:cxn modelId="{345C3E2F-F9D2-B143-A6FA-7AADCD926528}" type="presOf" srcId="{3E121BEF-B2F5-294B-9741-A132E2A0511C}" destId="{7F575DD0-8188-7F47-B456-DB39FC623606}" srcOrd="0" destOrd="0" presId="urn:microsoft.com/office/officeart/2005/8/layout/gear1"/>
    <dgm:cxn modelId="{163D073D-CC40-1748-9123-C937BC0D63D6}" type="presOf" srcId="{6534C896-AA11-B54B-A739-967826DFE839}" destId="{24E2130A-9A3A-3641-99C3-9167A5EA00C0}" srcOrd="2" destOrd="0" presId="urn:microsoft.com/office/officeart/2005/8/layout/gear1"/>
    <dgm:cxn modelId="{3DC5575B-D18E-3149-B891-6EEFDFA51C5C}" type="presOf" srcId="{6534C896-AA11-B54B-A739-967826DFE839}" destId="{DAFA98CF-BAD9-B449-9B8B-3C1FD9216FE6}" srcOrd="0" destOrd="0" presId="urn:microsoft.com/office/officeart/2005/8/layout/gear1"/>
    <dgm:cxn modelId="{5A69F341-5115-4CD0-BABD-255677204DF4}" srcId="{035A48CD-CC4F-7146-9A1B-11B8E06F3DA3}" destId="{5F966815-EB7D-483B-A9D1-C376B25CFD53}" srcOrd="5" destOrd="0" parTransId="{18D07F17-80DC-4884-9B17-BF54E7FA96CB}" sibTransId="{D51FE0F3-3F19-422B-BC73-3C61BAB9D570}"/>
    <dgm:cxn modelId="{38943347-8E99-7648-AC7A-60F740CA7DE2}" type="presOf" srcId="{BC7B6136-5BB2-C443-A9DD-D8B43D1D0192}" destId="{2B13E489-9311-5741-A7F3-4D2525EA3D30}" srcOrd="0" destOrd="0" presId="urn:microsoft.com/office/officeart/2005/8/layout/gear1"/>
    <dgm:cxn modelId="{506EE54B-4ECE-4645-8AC7-8ECC5ABDEB0C}" type="presOf" srcId="{A7A0D7C1-3C0E-FD48-900D-1E53CF0DD016}" destId="{6DEA272C-420C-C04F-9CE9-D2498E0E4389}" srcOrd="1" destOrd="0" presId="urn:microsoft.com/office/officeart/2005/8/layout/gear1"/>
    <dgm:cxn modelId="{7620266D-4F7B-C94D-88CD-E7AE2CF75A09}" type="presOf" srcId="{CBF5A99C-E25C-7546-88D3-B55DFEFD0FD9}" destId="{EFA5F8FA-A372-B948-B56B-AC591D2598DE}" srcOrd="0" destOrd="0" presId="urn:microsoft.com/office/officeart/2005/8/layout/gear1"/>
    <dgm:cxn modelId="{7F528651-FEE9-CC47-8FFF-58E8B2F3CAF1}" type="presOf" srcId="{A7A0D7C1-3C0E-FD48-900D-1E53CF0DD016}" destId="{6DC01841-9B97-3A47-8F5B-D51BCED87C97}" srcOrd="0" destOrd="0" presId="urn:microsoft.com/office/officeart/2005/8/layout/gear1"/>
    <dgm:cxn modelId="{5CE3B486-B836-4B4F-85C1-FA2E8401BC5C}" type="presOf" srcId="{035A48CD-CC4F-7146-9A1B-11B8E06F3DA3}" destId="{3EB2EBA0-3F1C-C740-9C63-C232FF024146}" srcOrd="0" destOrd="0" presId="urn:microsoft.com/office/officeart/2005/8/layout/gear1"/>
    <dgm:cxn modelId="{F58346A2-340B-704F-ABC8-FED594241861}" type="presOf" srcId="{A7A0D7C1-3C0E-FD48-900D-1E53CF0DD016}" destId="{EF04F39A-7ACD-A843-B289-3E6C2D69EB5B}" srcOrd="2" destOrd="0" presId="urn:microsoft.com/office/officeart/2005/8/layout/gear1"/>
    <dgm:cxn modelId="{45C915B7-391D-4923-9987-C6BCB7D5AC2A}" srcId="{035A48CD-CC4F-7146-9A1B-11B8E06F3DA3}" destId="{31B33524-2779-4C2F-9F12-5EA8A129088D}" srcOrd="3" destOrd="0" parTransId="{52096297-5EFD-4F94-8456-F9A32B1D5075}" sibTransId="{D063D03D-AA13-4337-9D16-1FE793ACA0B6}"/>
    <dgm:cxn modelId="{59997CBC-5013-BD40-A167-1A287CA70AC5}" type="presOf" srcId="{3E121BEF-B2F5-294B-9741-A132E2A0511C}" destId="{82D24497-F6AE-E24D-8DA4-2D64A61CE0AB}" srcOrd="2" destOrd="0" presId="urn:microsoft.com/office/officeart/2005/8/layout/gear1"/>
    <dgm:cxn modelId="{DF7242D1-E17D-4D48-A2CA-EE8B58167A5F}" srcId="{035A48CD-CC4F-7146-9A1B-11B8E06F3DA3}" destId="{A7A0D7C1-3C0E-FD48-900D-1E53CF0DD016}" srcOrd="0" destOrd="0" parTransId="{56BC9A8D-C74F-6D41-9A57-F6F8D960D572}" sibTransId="{BC7B6136-5BB2-C443-A9DD-D8B43D1D0192}"/>
    <dgm:cxn modelId="{7CCF44D9-F3FD-6E49-8BBA-93A2C113673F}" type="presOf" srcId="{A3D8575F-106B-9A4F-80EF-86B7A3F879AA}" destId="{FE11904B-4C07-284A-A28A-65E2733860BC}" srcOrd="0" destOrd="0" presId="urn:microsoft.com/office/officeart/2005/8/layout/gear1"/>
    <dgm:cxn modelId="{ED2661DB-A722-9C47-876F-C39C5E49BF07}" type="presOf" srcId="{3E121BEF-B2F5-294B-9741-A132E2A0511C}" destId="{BBF07854-044E-4E4D-8479-F70DD49EDC95}" srcOrd="1" destOrd="0" presId="urn:microsoft.com/office/officeart/2005/8/layout/gear1"/>
    <dgm:cxn modelId="{44487CDD-0825-674A-A478-8C8EE29AA0F4}" type="presOf" srcId="{6534C896-AA11-B54B-A739-967826DFE839}" destId="{7C4EE241-EC25-324C-A776-872E5A1E2F60}" srcOrd="1" destOrd="0" presId="urn:microsoft.com/office/officeart/2005/8/layout/gear1"/>
    <dgm:cxn modelId="{111ADFDD-FE92-6B4C-9D38-3D3728E9340B}" srcId="{035A48CD-CC4F-7146-9A1B-11B8E06F3DA3}" destId="{6534C896-AA11-B54B-A739-967826DFE839}" srcOrd="2" destOrd="0" parTransId="{63365603-4D51-BF4D-8A6F-6548BFFCA156}" sibTransId="{A3D8575F-106B-9A4F-80EF-86B7A3F879AA}"/>
    <dgm:cxn modelId="{EEAF49F5-81AD-E944-92B1-DD8D2F3CFF2A}" type="presOf" srcId="{6534C896-AA11-B54B-A739-967826DFE839}" destId="{61A1DF0D-0075-DA45-BC78-52C8102355AA}" srcOrd="3" destOrd="0" presId="urn:microsoft.com/office/officeart/2005/8/layout/gear1"/>
    <dgm:cxn modelId="{FC5DC4FF-207F-A746-804D-756AFC09028E}" type="presParOf" srcId="{3EB2EBA0-3F1C-C740-9C63-C232FF024146}" destId="{6DC01841-9B97-3A47-8F5B-D51BCED87C97}" srcOrd="0" destOrd="0" presId="urn:microsoft.com/office/officeart/2005/8/layout/gear1"/>
    <dgm:cxn modelId="{2339C7FB-8BCA-7745-AD4A-25363C05B57B}" type="presParOf" srcId="{3EB2EBA0-3F1C-C740-9C63-C232FF024146}" destId="{6DEA272C-420C-C04F-9CE9-D2498E0E4389}" srcOrd="1" destOrd="0" presId="urn:microsoft.com/office/officeart/2005/8/layout/gear1"/>
    <dgm:cxn modelId="{A41FA2F7-C270-3A40-8F77-9836437F59C0}" type="presParOf" srcId="{3EB2EBA0-3F1C-C740-9C63-C232FF024146}" destId="{EF04F39A-7ACD-A843-B289-3E6C2D69EB5B}" srcOrd="2" destOrd="0" presId="urn:microsoft.com/office/officeart/2005/8/layout/gear1"/>
    <dgm:cxn modelId="{C74F4272-7E13-6B47-9E8B-736E028DBA3F}" type="presParOf" srcId="{3EB2EBA0-3F1C-C740-9C63-C232FF024146}" destId="{7F575DD0-8188-7F47-B456-DB39FC623606}" srcOrd="3" destOrd="0" presId="urn:microsoft.com/office/officeart/2005/8/layout/gear1"/>
    <dgm:cxn modelId="{75712CAA-1D21-8346-B3B1-997EED4A8F2A}" type="presParOf" srcId="{3EB2EBA0-3F1C-C740-9C63-C232FF024146}" destId="{BBF07854-044E-4E4D-8479-F70DD49EDC95}" srcOrd="4" destOrd="0" presId="urn:microsoft.com/office/officeart/2005/8/layout/gear1"/>
    <dgm:cxn modelId="{0F07CF10-1A74-A24D-A40D-9D4926356441}" type="presParOf" srcId="{3EB2EBA0-3F1C-C740-9C63-C232FF024146}" destId="{82D24497-F6AE-E24D-8DA4-2D64A61CE0AB}" srcOrd="5" destOrd="0" presId="urn:microsoft.com/office/officeart/2005/8/layout/gear1"/>
    <dgm:cxn modelId="{7A37A27B-2E64-A946-9E2B-DCFFCCF6F62A}" type="presParOf" srcId="{3EB2EBA0-3F1C-C740-9C63-C232FF024146}" destId="{DAFA98CF-BAD9-B449-9B8B-3C1FD9216FE6}" srcOrd="6" destOrd="0" presId="urn:microsoft.com/office/officeart/2005/8/layout/gear1"/>
    <dgm:cxn modelId="{0827869E-0EFF-0442-B324-6E58333930F5}" type="presParOf" srcId="{3EB2EBA0-3F1C-C740-9C63-C232FF024146}" destId="{7C4EE241-EC25-324C-A776-872E5A1E2F60}" srcOrd="7" destOrd="0" presId="urn:microsoft.com/office/officeart/2005/8/layout/gear1"/>
    <dgm:cxn modelId="{E663C8BA-A16B-244A-8B68-AC643B2F5EEB}" type="presParOf" srcId="{3EB2EBA0-3F1C-C740-9C63-C232FF024146}" destId="{24E2130A-9A3A-3641-99C3-9167A5EA00C0}" srcOrd="8" destOrd="0" presId="urn:microsoft.com/office/officeart/2005/8/layout/gear1"/>
    <dgm:cxn modelId="{CC6E8C25-55C7-4648-99EC-DB3525E96FFF}" type="presParOf" srcId="{3EB2EBA0-3F1C-C740-9C63-C232FF024146}" destId="{61A1DF0D-0075-DA45-BC78-52C8102355AA}" srcOrd="9" destOrd="0" presId="urn:microsoft.com/office/officeart/2005/8/layout/gear1"/>
    <dgm:cxn modelId="{BF578A64-8B4E-3946-A706-09D09FE923C2}" type="presParOf" srcId="{3EB2EBA0-3F1C-C740-9C63-C232FF024146}" destId="{2B13E489-9311-5741-A7F3-4D2525EA3D30}" srcOrd="10" destOrd="0" presId="urn:microsoft.com/office/officeart/2005/8/layout/gear1"/>
    <dgm:cxn modelId="{0D4470EC-243F-B844-8B62-8C5DE5249640}" type="presParOf" srcId="{3EB2EBA0-3F1C-C740-9C63-C232FF024146}" destId="{EFA5F8FA-A372-B948-B56B-AC591D2598DE}" srcOrd="11" destOrd="0" presId="urn:microsoft.com/office/officeart/2005/8/layout/gear1"/>
    <dgm:cxn modelId="{3B9787BB-B9AC-3249-97BD-D83134023112}" type="presParOf" srcId="{3EB2EBA0-3F1C-C740-9C63-C232FF024146}" destId="{FE11904B-4C07-284A-A28A-65E2733860BC}" srcOrd="12" destOrd="0" presId="urn:microsoft.com/office/officeart/2005/8/layout/gear1"/>
  </dgm:cxnLst>
  <dgm:bg>
    <a:noFill/>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DD15ADB-F9B2-43E2-BC12-4DC8D68062ED}" type="doc">
      <dgm:prSet loTypeId="urn:microsoft.com/office/officeart/2005/8/layout/process4" loCatId="list" qsTypeId="urn:microsoft.com/office/officeart/2005/8/quickstyle/simple1" qsCatId="simple" csTypeId="urn:microsoft.com/office/officeart/2005/8/colors/colorful5" csCatId="colorful" phldr="1"/>
      <dgm:spPr/>
      <dgm:t>
        <a:bodyPr/>
        <a:lstStyle/>
        <a:p>
          <a:endParaRPr lang="en-GB"/>
        </a:p>
      </dgm:t>
    </dgm:pt>
    <dgm:pt modelId="{4D63278A-A984-41F9-8D8A-9C0194B4949B}">
      <dgm:prSet phldrT="[Text]"/>
      <dgm:spPr/>
      <dgm:t>
        <a:bodyPr/>
        <a:lstStyle/>
        <a:p>
          <a:r>
            <a:rPr lang="en-GB" dirty="0" err="1"/>
            <a:t>Gesund</a:t>
          </a:r>
          <a:endParaRPr lang="en-GB" dirty="0"/>
        </a:p>
      </dgm:t>
    </dgm:pt>
    <dgm:pt modelId="{E3A6D2A1-D212-4871-A2D2-97467D268BB4}" type="parTrans" cxnId="{B38CEDBC-3BB6-4A64-8E44-6C9BC38D1590}">
      <dgm:prSet/>
      <dgm:spPr/>
      <dgm:t>
        <a:bodyPr/>
        <a:lstStyle/>
        <a:p>
          <a:endParaRPr lang="en-GB"/>
        </a:p>
      </dgm:t>
    </dgm:pt>
    <dgm:pt modelId="{EB2BE3C2-55AF-4976-8A18-6CC240BF953D}" type="sibTrans" cxnId="{B38CEDBC-3BB6-4A64-8E44-6C9BC38D1590}">
      <dgm:prSet/>
      <dgm:spPr/>
      <dgm:t>
        <a:bodyPr/>
        <a:lstStyle/>
        <a:p>
          <a:endParaRPr lang="en-GB"/>
        </a:p>
      </dgm:t>
    </dgm:pt>
    <dgm:pt modelId="{D90057D6-657C-4817-9FA9-6437143A3261}">
      <dgm:prSet phldrT="[Text]"/>
      <dgm:spPr/>
      <dgm:t>
        <a:bodyPr/>
        <a:lstStyle/>
        <a:p>
          <a:r>
            <a:rPr lang="en-GB" dirty="0" err="1"/>
            <a:t>Ungesund</a:t>
          </a:r>
          <a:endParaRPr lang="en-GB" dirty="0"/>
        </a:p>
      </dgm:t>
    </dgm:pt>
    <dgm:pt modelId="{7645BDDA-80AC-4601-B321-584AC398600E}" type="parTrans" cxnId="{1AFF506D-45A0-4156-BF28-32F5DF39BC22}">
      <dgm:prSet/>
      <dgm:spPr/>
      <dgm:t>
        <a:bodyPr/>
        <a:lstStyle/>
        <a:p>
          <a:endParaRPr lang="en-GB"/>
        </a:p>
      </dgm:t>
    </dgm:pt>
    <dgm:pt modelId="{CBC690AD-2B38-41BF-82DD-5D91AA6EE0F1}" type="sibTrans" cxnId="{1AFF506D-45A0-4156-BF28-32F5DF39BC22}">
      <dgm:prSet/>
      <dgm:spPr/>
      <dgm:t>
        <a:bodyPr/>
        <a:lstStyle/>
        <a:p>
          <a:endParaRPr lang="en-GB"/>
        </a:p>
      </dgm:t>
    </dgm:pt>
    <dgm:pt modelId="{8BB99167-D40B-4C42-ABB0-5C01DE5BDECC}">
      <dgm:prSet phldrT="[Text]" custT="1"/>
      <dgm:spPr/>
      <dgm:t>
        <a:bodyPr/>
        <a:lstStyle/>
        <a:p>
          <a:r>
            <a:rPr lang="en-GB" sz="2000" b="1" dirty="0" err="1"/>
            <a:t>Produktneuheit</a:t>
          </a:r>
          <a:endParaRPr lang="en-GB" sz="2000" b="1" dirty="0"/>
        </a:p>
      </dgm:t>
    </dgm:pt>
    <dgm:pt modelId="{E629575D-70D8-493E-AACB-52B80F0F3B56}" type="parTrans" cxnId="{10C9B73F-8625-4345-8E20-8B18DF9FD556}">
      <dgm:prSet/>
      <dgm:spPr/>
      <dgm:t>
        <a:bodyPr/>
        <a:lstStyle/>
        <a:p>
          <a:endParaRPr lang="en-GB"/>
        </a:p>
      </dgm:t>
    </dgm:pt>
    <dgm:pt modelId="{4AD8BC6A-1309-47BD-AB17-069A9F266360}" type="sibTrans" cxnId="{10C9B73F-8625-4345-8E20-8B18DF9FD556}">
      <dgm:prSet/>
      <dgm:spPr/>
      <dgm:t>
        <a:bodyPr/>
        <a:lstStyle/>
        <a:p>
          <a:endParaRPr lang="en-GB"/>
        </a:p>
      </dgm:t>
    </dgm:pt>
    <dgm:pt modelId="{57B1B3CB-3428-4956-B5B7-ACC35276DDE3}">
      <dgm:prSet phldrT="[Text]"/>
      <dgm:spPr/>
      <dgm:t>
        <a:bodyPr/>
        <a:lstStyle/>
        <a:p>
          <a:r>
            <a:rPr lang="en-GB" dirty="0"/>
            <a:t>Neu</a:t>
          </a:r>
        </a:p>
      </dgm:t>
    </dgm:pt>
    <dgm:pt modelId="{FB835917-B18B-4991-8CDD-C4E26CF494EE}" type="parTrans" cxnId="{ED5E3D64-44E7-43A3-AA50-77A28DD43435}">
      <dgm:prSet/>
      <dgm:spPr/>
      <dgm:t>
        <a:bodyPr/>
        <a:lstStyle/>
        <a:p>
          <a:endParaRPr lang="en-GB"/>
        </a:p>
      </dgm:t>
    </dgm:pt>
    <dgm:pt modelId="{A0B01A3F-16A8-4DCC-8F6A-2E18FBE5898D}" type="sibTrans" cxnId="{ED5E3D64-44E7-43A3-AA50-77A28DD43435}">
      <dgm:prSet/>
      <dgm:spPr/>
      <dgm:t>
        <a:bodyPr/>
        <a:lstStyle/>
        <a:p>
          <a:endParaRPr lang="en-GB"/>
        </a:p>
      </dgm:t>
    </dgm:pt>
    <dgm:pt modelId="{5EE353EC-8BCF-4355-8ECC-2179B475028E}">
      <dgm:prSet phldrT="[Text]"/>
      <dgm:spPr/>
      <dgm:t>
        <a:bodyPr/>
        <a:lstStyle/>
        <a:p>
          <a:r>
            <a:rPr lang="en-GB" dirty="0" err="1"/>
            <a:t>Traditionell</a:t>
          </a:r>
          <a:endParaRPr lang="en-GB" dirty="0"/>
        </a:p>
      </dgm:t>
    </dgm:pt>
    <dgm:pt modelId="{7A065DB0-ED4E-4CFC-9833-BDD8D3E92E48}" type="parTrans" cxnId="{950F8B1D-E98E-4D5E-A806-9FE5927F698C}">
      <dgm:prSet/>
      <dgm:spPr/>
      <dgm:t>
        <a:bodyPr/>
        <a:lstStyle/>
        <a:p>
          <a:endParaRPr lang="en-GB"/>
        </a:p>
      </dgm:t>
    </dgm:pt>
    <dgm:pt modelId="{44727AEE-AE39-4AB7-A78F-809236377BD3}" type="sibTrans" cxnId="{950F8B1D-E98E-4D5E-A806-9FE5927F698C}">
      <dgm:prSet/>
      <dgm:spPr/>
      <dgm:t>
        <a:bodyPr/>
        <a:lstStyle/>
        <a:p>
          <a:endParaRPr lang="en-GB"/>
        </a:p>
      </dgm:t>
    </dgm:pt>
    <dgm:pt modelId="{0CAA69A0-6EE7-4070-9452-99D895A3BFE4}">
      <dgm:prSet phldrT="[Text]" custT="1"/>
      <dgm:spPr/>
      <dgm:t>
        <a:bodyPr/>
        <a:lstStyle/>
        <a:p>
          <a:r>
            <a:rPr lang="en-GB" sz="2000" b="1" dirty="0" err="1"/>
            <a:t>Produkttyp</a:t>
          </a:r>
          <a:endParaRPr lang="en-GB" sz="2000" b="1" dirty="0"/>
        </a:p>
      </dgm:t>
    </dgm:pt>
    <dgm:pt modelId="{B280F311-F473-4BF1-A7C8-4AF53B537814}" type="parTrans" cxnId="{B4BF4912-17A3-4B87-A05B-3DDE4031CFF5}">
      <dgm:prSet/>
      <dgm:spPr/>
      <dgm:t>
        <a:bodyPr/>
        <a:lstStyle/>
        <a:p>
          <a:endParaRPr lang="en-GB"/>
        </a:p>
      </dgm:t>
    </dgm:pt>
    <dgm:pt modelId="{1F0D0B3E-15E2-4A42-BBB0-6F80FC749D7C}" type="sibTrans" cxnId="{B4BF4912-17A3-4B87-A05B-3DDE4031CFF5}">
      <dgm:prSet/>
      <dgm:spPr/>
      <dgm:t>
        <a:bodyPr/>
        <a:lstStyle/>
        <a:p>
          <a:endParaRPr lang="en-GB"/>
        </a:p>
      </dgm:t>
    </dgm:pt>
    <dgm:pt modelId="{5534F046-B59C-4E78-9387-8C94634749AB}">
      <dgm:prSet phldrT="[Text]"/>
      <dgm:spPr/>
      <dgm:t>
        <a:bodyPr/>
        <a:lstStyle/>
        <a:p>
          <a:r>
            <a:rPr lang="en-GB" dirty="0" err="1"/>
            <a:t>Mahlzeit</a:t>
          </a:r>
          <a:endParaRPr lang="en-GB" dirty="0"/>
        </a:p>
      </dgm:t>
    </dgm:pt>
    <dgm:pt modelId="{FF15D803-3C01-4A67-B239-E09744D03776}" type="parTrans" cxnId="{7C673F47-805B-4B77-A8FF-E13BC928BDBB}">
      <dgm:prSet/>
      <dgm:spPr/>
      <dgm:t>
        <a:bodyPr/>
        <a:lstStyle/>
        <a:p>
          <a:endParaRPr lang="en-GB"/>
        </a:p>
      </dgm:t>
    </dgm:pt>
    <dgm:pt modelId="{82E06098-11E1-4EEE-9E97-66564F514D83}" type="sibTrans" cxnId="{7C673F47-805B-4B77-A8FF-E13BC928BDBB}">
      <dgm:prSet/>
      <dgm:spPr/>
      <dgm:t>
        <a:bodyPr/>
        <a:lstStyle/>
        <a:p>
          <a:endParaRPr lang="en-GB"/>
        </a:p>
      </dgm:t>
    </dgm:pt>
    <dgm:pt modelId="{FC74748A-D843-4351-BA15-3AC681DCB12D}">
      <dgm:prSet phldrT="[Text]"/>
      <dgm:spPr/>
      <dgm:t>
        <a:bodyPr/>
        <a:lstStyle/>
        <a:p>
          <a:r>
            <a:rPr lang="en-GB"/>
            <a:t>Snack</a:t>
          </a:r>
        </a:p>
      </dgm:t>
    </dgm:pt>
    <dgm:pt modelId="{CFBB391B-8D31-4E93-A995-480D93632882}" type="parTrans" cxnId="{A56D8FDC-2E69-4A9E-A540-EB57BF7DB2A4}">
      <dgm:prSet/>
      <dgm:spPr/>
      <dgm:t>
        <a:bodyPr/>
        <a:lstStyle/>
        <a:p>
          <a:endParaRPr lang="en-GB"/>
        </a:p>
      </dgm:t>
    </dgm:pt>
    <dgm:pt modelId="{774C049E-A58E-4276-AF90-9F4A1D786069}" type="sibTrans" cxnId="{A56D8FDC-2E69-4A9E-A540-EB57BF7DB2A4}">
      <dgm:prSet/>
      <dgm:spPr/>
      <dgm:t>
        <a:bodyPr/>
        <a:lstStyle/>
        <a:p>
          <a:endParaRPr lang="en-GB"/>
        </a:p>
      </dgm:t>
    </dgm:pt>
    <dgm:pt modelId="{D7057333-F953-4CB9-837A-01D6D5F876B8}">
      <dgm:prSet phldrT="[Text]" custT="1"/>
      <dgm:spPr/>
      <dgm:t>
        <a:bodyPr/>
        <a:lstStyle/>
        <a:p>
          <a:pPr>
            <a:buNone/>
          </a:pPr>
          <a:r>
            <a:rPr lang="en-GB" sz="2000" b="1" dirty="0" err="1"/>
            <a:t>Produktgesundheit</a:t>
          </a:r>
          <a:endParaRPr lang="en-GB" sz="2000" b="1" dirty="0"/>
        </a:p>
      </dgm:t>
    </dgm:pt>
    <dgm:pt modelId="{D9F15B61-5C4E-4E91-B454-BC47DC35A02A}" type="sibTrans" cxnId="{8E5FFD40-A8E1-417A-A2A3-7233C49B558B}">
      <dgm:prSet/>
      <dgm:spPr/>
      <dgm:t>
        <a:bodyPr/>
        <a:lstStyle/>
        <a:p>
          <a:endParaRPr lang="en-GB"/>
        </a:p>
      </dgm:t>
    </dgm:pt>
    <dgm:pt modelId="{5C439522-6AAE-4BDF-8C27-08158165D944}" type="parTrans" cxnId="{8E5FFD40-A8E1-417A-A2A3-7233C49B558B}">
      <dgm:prSet/>
      <dgm:spPr/>
      <dgm:t>
        <a:bodyPr/>
        <a:lstStyle/>
        <a:p>
          <a:endParaRPr lang="en-GB"/>
        </a:p>
      </dgm:t>
    </dgm:pt>
    <dgm:pt modelId="{82881B8D-5C19-4B1D-976F-E73BF73475BF}" type="pres">
      <dgm:prSet presAssocID="{2DD15ADB-F9B2-43E2-BC12-4DC8D68062ED}" presName="Name0" presStyleCnt="0">
        <dgm:presLayoutVars>
          <dgm:dir/>
          <dgm:animLvl val="lvl"/>
          <dgm:resizeHandles val="exact"/>
        </dgm:presLayoutVars>
      </dgm:prSet>
      <dgm:spPr/>
    </dgm:pt>
    <dgm:pt modelId="{759613A4-1B97-4B07-BD8D-D2FABC7D4C35}" type="pres">
      <dgm:prSet presAssocID="{0CAA69A0-6EE7-4070-9452-99D895A3BFE4}" presName="boxAndChildren" presStyleCnt="0"/>
      <dgm:spPr/>
    </dgm:pt>
    <dgm:pt modelId="{23583086-53FD-44E1-8EA5-498ADDDB2305}" type="pres">
      <dgm:prSet presAssocID="{0CAA69A0-6EE7-4070-9452-99D895A3BFE4}" presName="parentTextBox" presStyleLbl="node1" presStyleIdx="0" presStyleCnt="3"/>
      <dgm:spPr/>
    </dgm:pt>
    <dgm:pt modelId="{1F33CF4E-A5CB-4CF5-AA6D-F44625F3B0F4}" type="pres">
      <dgm:prSet presAssocID="{0CAA69A0-6EE7-4070-9452-99D895A3BFE4}" presName="entireBox" presStyleLbl="node1" presStyleIdx="0" presStyleCnt="3"/>
      <dgm:spPr/>
    </dgm:pt>
    <dgm:pt modelId="{C5F1F6A9-1223-4E5F-8C74-308CE6B77035}" type="pres">
      <dgm:prSet presAssocID="{0CAA69A0-6EE7-4070-9452-99D895A3BFE4}" presName="descendantBox" presStyleCnt="0"/>
      <dgm:spPr/>
    </dgm:pt>
    <dgm:pt modelId="{BAA1B200-56A8-4E85-880A-958AA00C17BF}" type="pres">
      <dgm:prSet presAssocID="{5534F046-B59C-4E78-9387-8C94634749AB}" presName="childTextBox" presStyleLbl="fgAccFollowNode1" presStyleIdx="0" presStyleCnt="6">
        <dgm:presLayoutVars>
          <dgm:bulletEnabled val="1"/>
        </dgm:presLayoutVars>
      </dgm:prSet>
      <dgm:spPr/>
    </dgm:pt>
    <dgm:pt modelId="{2E993E01-3FC1-45C9-9AAB-2C21B903CFC5}" type="pres">
      <dgm:prSet presAssocID="{FC74748A-D843-4351-BA15-3AC681DCB12D}" presName="childTextBox" presStyleLbl="fgAccFollowNode1" presStyleIdx="1" presStyleCnt="6">
        <dgm:presLayoutVars>
          <dgm:bulletEnabled val="1"/>
        </dgm:presLayoutVars>
      </dgm:prSet>
      <dgm:spPr/>
    </dgm:pt>
    <dgm:pt modelId="{70EDE6EB-9D6C-4CBC-B405-E3F7283EEAB1}" type="pres">
      <dgm:prSet presAssocID="{4AD8BC6A-1309-47BD-AB17-069A9F266360}" presName="sp" presStyleCnt="0"/>
      <dgm:spPr/>
    </dgm:pt>
    <dgm:pt modelId="{39F2608F-E6F8-4041-B22D-2076C1BBBFF4}" type="pres">
      <dgm:prSet presAssocID="{8BB99167-D40B-4C42-ABB0-5C01DE5BDECC}" presName="arrowAndChildren" presStyleCnt="0"/>
      <dgm:spPr/>
    </dgm:pt>
    <dgm:pt modelId="{8E2E87D3-DC85-474C-AF03-5A38C996D6FA}" type="pres">
      <dgm:prSet presAssocID="{8BB99167-D40B-4C42-ABB0-5C01DE5BDECC}" presName="parentTextArrow" presStyleLbl="node1" presStyleIdx="0" presStyleCnt="3"/>
      <dgm:spPr/>
    </dgm:pt>
    <dgm:pt modelId="{B11DF671-F213-4D72-BF52-548A8E2F4F5E}" type="pres">
      <dgm:prSet presAssocID="{8BB99167-D40B-4C42-ABB0-5C01DE5BDECC}" presName="arrow" presStyleLbl="node1" presStyleIdx="1" presStyleCnt="3" custLinFactNeighborY="-2420"/>
      <dgm:spPr/>
    </dgm:pt>
    <dgm:pt modelId="{4E894403-4E27-49DB-93CE-E46E711BB7B6}" type="pres">
      <dgm:prSet presAssocID="{8BB99167-D40B-4C42-ABB0-5C01DE5BDECC}" presName="descendantArrow" presStyleCnt="0"/>
      <dgm:spPr/>
    </dgm:pt>
    <dgm:pt modelId="{F24CAC11-090A-44B2-9FE9-5622995C4B42}" type="pres">
      <dgm:prSet presAssocID="{57B1B3CB-3428-4956-B5B7-ACC35276DDE3}" presName="childTextArrow" presStyleLbl="fgAccFollowNode1" presStyleIdx="2" presStyleCnt="6">
        <dgm:presLayoutVars>
          <dgm:bulletEnabled val="1"/>
        </dgm:presLayoutVars>
      </dgm:prSet>
      <dgm:spPr/>
    </dgm:pt>
    <dgm:pt modelId="{C04774F5-70AE-44BE-8572-F137852D0A7B}" type="pres">
      <dgm:prSet presAssocID="{5EE353EC-8BCF-4355-8ECC-2179B475028E}" presName="childTextArrow" presStyleLbl="fgAccFollowNode1" presStyleIdx="3" presStyleCnt="6">
        <dgm:presLayoutVars>
          <dgm:bulletEnabled val="1"/>
        </dgm:presLayoutVars>
      </dgm:prSet>
      <dgm:spPr/>
    </dgm:pt>
    <dgm:pt modelId="{58D1E086-A5C3-4D9C-A004-4C9DCABF285D}" type="pres">
      <dgm:prSet presAssocID="{D9F15B61-5C4E-4E91-B454-BC47DC35A02A}" presName="sp" presStyleCnt="0"/>
      <dgm:spPr/>
    </dgm:pt>
    <dgm:pt modelId="{149785BF-AF26-472F-8BAC-EEBE1C8AC2B4}" type="pres">
      <dgm:prSet presAssocID="{D7057333-F953-4CB9-837A-01D6D5F876B8}" presName="arrowAndChildren" presStyleCnt="0"/>
      <dgm:spPr/>
    </dgm:pt>
    <dgm:pt modelId="{9EA9C6E8-5D09-4DA5-8597-FE38DFFFBF4A}" type="pres">
      <dgm:prSet presAssocID="{D7057333-F953-4CB9-837A-01D6D5F876B8}" presName="parentTextArrow" presStyleLbl="node1" presStyleIdx="1" presStyleCnt="3"/>
      <dgm:spPr/>
    </dgm:pt>
    <dgm:pt modelId="{B739F76F-E8D5-4740-BE55-9D9D7B73E8AF}" type="pres">
      <dgm:prSet presAssocID="{D7057333-F953-4CB9-837A-01D6D5F876B8}" presName="arrow" presStyleLbl="node1" presStyleIdx="2" presStyleCnt="3"/>
      <dgm:spPr/>
    </dgm:pt>
    <dgm:pt modelId="{7BBC96A0-6628-4B31-A77C-B897215E8AEB}" type="pres">
      <dgm:prSet presAssocID="{D7057333-F953-4CB9-837A-01D6D5F876B8}" presName="descendantArrow" presStyleCnt="0"/>
      <dgm:spPr/>
    </dgm:pt>
    <dgm:pt modelId="{4DC9EF29-6B63-4705-9530-C487528F9CB1}" type="pres">
      <dgm:prSet presAssocID="{4D63278A-A984-41F9-8D8A-9C0194B4949B}" presName="childTextArrow" presStyleLbl="fgAccFollowNode1" presStyleIdx="4" presStyleCnt="6">
        <dgm:presLayoutVars>
          <dgm:bulletEnabled val="1"/>
        </dgm:presLayoutVars>
      </dgm:prSet>
      <dgm:spPr/>
    </dgm:pt>
    <dgm:pt modelId="{19ACC1D2-3E10-4752-9827-3CC02C93D8E7}" type="pres">
      <dgm:prSet presAssocID="{D90057D6-657C-4817-9FA9-6437143A3261}" presName="childTextArrow" presStyleLbl="fgAccFollowNode1" presStyleIdx="5" presStyleCnt="6">
        <dgm:presLayoutVars>
          <dgm:bulletEnabled val="1"/>
        </dgm:presLayoutVars>
      </dgm:prSet>
      <dgm:spPr/>
    </dgm:pt>
  </dgm:ptLst>
  <dgm:cxnLst>
    <dgm:cxn modelId="{B4BF4912-17A3-4B87-A05B-3DDE4031CFF5}" srcId="{2DD15ADB-F9B2-43E2-BC12-4DC8D68062ED}" destId="{0CAA69A0-6EE7-4070-9452-99D895A3BFE4}" srcOrd="2" destOrd="0" parTransId="{B280F311-F473-4BF1-A7C8-4AF53B537814}" sibTransId="{1F0D0B3E-15E2-4A42-BBB0-6F80FC749D7C}"/>
    <dgm:cxn modelId="{950F8B1D-E98E-4D5E-A806-9FE5927F698C}" srcId="{8BB99167-D40B-4C42-ABB0-5C01DE5BDECC}" destId="{5EE353EC-8BCF-4355-8ECC-2179B475028E}" srcOrd="1" destOrd="0" parTransId="{7A065DB0-ED4E-4CFC-9833-BDD8D3E92E48}" sibTransId="{44727AEE-AE39-4AB7-A78F-809236377BD3}"/>
    <dgm:cxn modelId="{10C9B73F-8625-4345-8E20-8B18DF9FD556}" srcId="{2DD15ADB-F9B2-43E2-BC12-4DC8D68062ED}" destId="{8BB99167-D40B-4C42-ABB0-5C01DE5BDECC}" srcOrd="1" destOrd="0" parTransId="{E629575D-70D8-493E-AACB-52B80F0F3B56}" sibTransId="{4AD8BC6A-1309-47BD-AB17-069A9F266360}"/>
    <dgm:cxn modelId="{B57F1640-CB39-48B5-B203-9E28AE1DEB0A}" type="presOf" srcId="{0CAA69A0-6EE7-4070-9452-99D895A3BFE4}" destId="{1F33CF4E-A5CB-4CF5-AA6D-F44625F3B0F4}" srcOrd="1" destOrd="0" presId="urn:microsoft.com/office/officeart/2005/8/layout/process4"/>
    <dgm:cxn modelId="{239E6D40-2FE2-4059-8157-0FB204DAB219}" type="presOf" srcId="{2DD15ADB-F9B2-43E2-BC12-4DC8D68062ED}" destId="{82881B8D-5C19-4B1D-976F-E73BF73475BF}" srcOrd="0" destOrd="0" presId="urn:microsoft.com/office/officeart/2005/8/layout/process4"/>
    <dgm:cxn modelId="{8E5FFD40-A8E1-417A-A2A3-7233C49B558B}" srcId="{2DD15ADB-F9B2-43E2-BC12-4DC8D68062ED}" destId="{D7057333-F953-4CB9-837A-01D6D5F876B8}" srcOrd="0" destOrd="0" parTransId="{5C439522-6AAE-4BDF-8C27-08158165D944}" sibTransId="{D9F15B61-5C4E-4E91-B454-BC47DC35A02A}"/>
    <dgm:cxn modelId="{ED5E3D64-44E7-43A3-AA50-77A28DD43435}" srcId="{8BB99167-D40B-4C42-ABB0-5C01DE5BDECC}" destId="{57B1B3CB-3428-4956-B5B7-ACC35276DDE3}" srcOrd="0" destOrd="0" parTransId="{FB835917-B18B-4991-8CDD-C4E26CF494EE}" sibTransId="{A0B01A3F-16A8-4DCC-8F6A-2E18FBE5898D}"/>
    <dgm:cxn modelId="{8A459446-B2A0-47B2-A72C-AE7DE27BA922}" type="presOf" srcId="{8BB99167-D40B-4C42-ABB0-5C01DE5BDECC}" destId="{B11DF671-F213-4D72-BF52-548A8E2F4F5E}" srcOrd="1" destOrd="0" presId="urn:microsoft.com/office/officeart/2005/8/layout/process4"/>
    <dgm:cxn modelId="{7C673F47-805B-4B77-A8FF-E13BC928BDBB}" srcId="{0CAA69A0-6EE7-4070-9452-99D895A3BFE4}" destId="{5534F046-B59C-4E78-9387-8C94634749AB}" srcOrd="0" destOrd="0" parTransId="{FF15D803-3C01-4A67-B239-E09744D03776}" sibTransId="{82E06098-11E1-4EEE-9E97-66564F514D83}"/>
    <dgm:cxn modelId="{726AFC6B-D6C8-4D4B-B2FF-E3F3DFB59282}" type="presOf" srcId="{FC74748A-D843-4351-BA15-3AC681DCB12D}" destId="{2E993E01-3FC1-45C9-9AAB-2C21B903CFC5}" srcOrd="0" destOrd="0" presId="urn:microsoft.com/office/officeart/2005/8/layout/process4"/>
    <dgm:cxn modelId="{8F76F06C-D9E2-4141-AFF8-71B8B8937D70}" type="presOf" srcId="{0CAA69A0-6EE7-4070-9452-99D895A3BFE4}" destId="{23583086-53FD-44E1-8EA5-498ADDDB2305}" srcOrd="0" destOrd="0" presId="urn:microsoft.com/office/officeart/2005/8/layout/process4"/>
    <dgm:cxn modelId="{1AFF506D-45A0-4156-BF28-32F5DF39BC22}" srcId="{D7057333-F953-4CB9-837A-01D6D5F876B8}" destId="{D90057D6-657C-4817-9FA9-6437143A3261}" srcOrd="1" destOrd="0" parTransId="{7645BDDA-80AC-4601-B321-584AC398600E}" sibTransId="{CBC690AD-2B38-41BF-82DD-5D91AA6EE0F1}"/>
    <dgm:cxn modelId="{31443D76-D0EB-41C8-ACFA-EB702663335A}" type="presOf" srcId="{8BB99167-D40B-4C42-ABB0-5C01DE5BDECC}" destId="{8E2E87D3-DC85-474C-AF03-5A38C996D6FA}" srcOrd="0" destOrd="0" presId="urn:microsoft.com/office/officeart/2005/8/layout/process4"/>
    <dgm:cxn modelId="{B5AD428B-A781-44E4-8C06-0972F915752C}" type="presOf" srcId="{D7057333-F953-4CB9-837A-01D6D5F876B8}" destId="{B739F76F-E8D5-4740-BE55-9D9D7B73E8AF}" srcOrd="1" destOrd="0" presId="urn:microsoft.com/office/officeart/2005/8/layout/process4"/>
    <dgm:cxn modelId="{B38CEDBC-3BB6-4A64-8E44-6C9BC38D1590}" srcId="{D7057333-F953-4CB9-837A-01D6D5F876B8}" destId="{4D63278A-A984-41F9-8D8A-9C0194B4949B}" srcOrd="0" destOrd="0" parTransId="{E3A6D2A1-D212-4871-A2D2-97467D268BB4}" sibTransId="{EB2BE3C2-55AF-4976-8A18-6CC240BF953D}"/>
    <dgm:cxn modelId="{C6329CD3-9123-4637-9E3C-A94113CE9DC6}" type="presOf" srcId="{D90057D6-657C-4817-9FA9-6437143A3261}" destId="{19ACC1D2-3E10-4752-9827-3CC02C93D8E7}" srcOrd="0" destOrd="0" presId="urn:microsoft.com/office/officeart/2005/8/layout/process4"/>
    <dgm:cxn modelId="{A56D8FDC-2E69-4A9E-A540-EB57BF7DB2A4}" srcId="{0CAA69A0-6EE7-4070-9452-99D895A3BFE4}" destId="{FC74748A-D843-4351-BA15-3AC681DCB12D}" srcOrd="1" destOrd="0" parTransId="{CFBB391B-8D31-4E93-A995-480D93632882}" sibTransId="{774C049E-A58E-4276-AF90-9F4A1D786069}"/>
    <dgm:cxn modelId="{07B7C6E1-D9C5-4B40-8517-FA972A6D2CC5}" type="presOf" srcId="{57B1B3CB-3428-4956-B5B7-ACC35276DDE3}" destId="{F24CAC11-090A-44B2-9FE9-5622995C4B42}" srcOrd="0" destOrd="0" presId="urn:microsoft.com/office/officeart/2005/8/layout/process4"/>
    <dgm:cxn modelId="{07BB2AE5-58B7-463A-8039-1E338E1CD01C}" type="presOf" srcId="{5EE353EC-8BCF-4355-8ECC-2179B475028E}" destId="{C04774F5-70AE-44BE-8572-F137852D0A7B}" srcOrd="0" destOrd="0" presId="urn:microsoft.com/office/officeart/2005/8/layout/process4"/>
    <dgm:cxn modelId="{735D9BE9-399A-4DAF-BA82-9C1CE9FB1056}" type="presOf" srcId="{D7057333-F953-4CB9-837A-01D6D5F876B8}" destId="{9EA9C6E8-5D09-4DA5-8597-FE38DFFFBF4A}" srcOrd="0" destOrd="0" presId="urn:microsoft.com/office/officeart/2005/8/layout/process4"/>
    <dgm:cxn modelId="{7CECCEF0-4F91-4155-A32B-C0E1D8472ABA}" type="presOf" srcId="{4D63278A-A984-41F9-8D8A-9C0194B4949B}" destId="{4DC9EF29-6B63-4705-9530-C487528F9CB1}" srcOrd="0" destOrd="0" presId="urn:microsoft.com/office/officeart/2005/8/layout/process4"/>
    <dgm:cxn modelId="{C4D71FF7-3050-4A3F-8F20-72F70B8D390D}" type="presOf" srcId="{5534F046-B59C-4E78-9387-8C94634749AB}" destId="{BAA1B200-56A8-4E85-880A-958AA00C17BF}" srcOrd="0" destOrd="0" presId="urn:microsoft.com/office/officeart/2005/8/layout/process4"/>
    <dgm:cxn modelId="{1FEE95BA-F0AD-49C2-83F5-625D8AC356EC}" type="presParOf" srcId="{82881B8D-5C19-4B1D-976F-E73BF73475BF}" destId="{759613A4-1B97-4B07-BD8D-D2FABC7D4C35}" srcOrd="0" destOrd="0" presId="urn:microsoft.com/office/officeart/2005/8/layout/process4"/>
    <dgm:cxn modelId="{E5A4E222-132C-4349-8EC8-75474AB67E82}" type="presParOf" srcId="{759613A4-1B97-4B07-BD8D-D2FABC7D4C35}" destId="{23583086-53FD-44E1-8EA5-498ADDDB2305}" srcOrd="0" destOrd="0" presId="urn:microsoft.com/office/officeart/2005/8/layout/process4"/>
    <dgm:cxn modelId="{17C84C13-5EAE-4B3E-B3C5-34BE2CE2B1F6}" type="presParOf" srcId="{759613A4-1B97-4B07-BD8D-D2FABC7D4C35}" destId="{1F33CF4E-A5CB-4CF5-AA6D-F44625F3B0F4}" srcOrd="1" destOrd="0" presId="urn:microsoft.com/office/officeart/2005/8/layout/process4"/>
    <dgm:cxn modelId="{8BC09BCC-F26A-4781-8A06-1325395EDFE7}" type="presParOf" srcId="{759613A4-1B97-4B07-BD8D-D2FABC7D4C35}" destId="{C5F1F6A9-1223-4E5F-8C74-308CE6B77035}" srcOrd="2" destOrd="0" presId="urn:microsoft.com/office/officeart/2005/8/layout/process4"/>
    <dgm:cxn modelId="{EE407B64-4A89-4BF9-A7AC-BF1C2E7F26A0}" type="presParOf" srcId="{C5F1F6A9-1223-4E5F-8C74-308CE6B77035}" destId="{BAA1B200-56A8-4E85-880A-958AA00C17BF}" srcOrd="0" destOrd="0" presId="urn:microsoft.com/office/officeart/2005/8/layout/process4"/>
    <dgm:cxn modelId="{D7EF9F75-53C0-4BB9-B345-708C79B38622}" type="presParOf" srcId="{C5F1F6A9-1223-4E5F-8C74-308CE6B77035}" destId="{2E993E01-3FC1-45C9-9AAB-2C21B903CFC5}" srcOrd="1" destOrd="0" presId="urn:microsoft.com/office/officeart/2005/8/layout/process4"/>
    <dgm:cxn modelId="{05B01B5B-0ED3-42B3-B0F3-4EA9BC2BCBEB}" type="presParOf" srcId="{82881B8D-5C19-4B1D-976F-E73BF73475BF}" destId="{70EDE6EB-9D6C-4CBC-B405-E3F7283EEAB1}" srcOrd="1" destOrd="0" presId="urn:microsoft.com/office/officeart/2005/8/layout/process4"/>
    <dgm:cxn modelId="{9900A83D-3D77-42D7-811C-FEEB89642485}" type="presParOf" srcId="{82881B8D-5C19-4B1D-976F-E73BF73475BF}" destId="{39F2608F-E6F8-4041-B22D-2076C1BBBFF4}" srcOrd="2" destOrd="0" presId="urn:microsoft.com/office/officeart/2005/8/layout/process4"/>
    <dgm:cxn modelId="{ACFEA6A1-A910-4466-9AEE-31C84830EF89}" type="presParOf" srcId="{39F2608F-E6F8-4041-B22D-2076C1BBBFF4}" destId="{8E2E87D3-DC85-474C-AF03-5A38C996D6FA}" srcOrd="0" destOrd="0" presId="urn:microsoft.com/office/officeart/2005/8/layout/process4"/>
    <dgm:cxn modelId="{9A003750-81DA-460B-9C82-5E506E88174C}" type="presParOf" srcId="{39F2608F-E6F8-4041-B22D-2076C1BBBFF4}" destId="{B11DF671-F213-4D72-BF52-548A8E2F4F5E}" srcOrd="1" destOrd="0" presId="urn:microsoft.com/office/officeart/2005/8/layout/process4"/>
    <dgm:cxn modelId="{8C41B9FC-5506-4410-B094-541D214C2839}" type="presParOf" srcId="{39F2608F-E6F8-4041-B22D-2076C1BBBFF4}" destId="{4E894403-4E27-49DB-93CE-E46E711BB7B6}" srcOrd="2" destOrd="0" presId="urn:microsoft.com/office/officeart/2005/8/layout/process4"/>
    <dgm:cxn modelId="{67E93AB4-1FC8-481D-804E-69AA7D65ABD4}" type="presParOf" srcId="{4E894403-4E27-49DB-93CE-E46E711BB7B6}" destId="{F24CAC11-090A-44B2-9FE9-5622995C4B42}" srcOrd="0" destOrd="0" presId="urn:microsoft.com/office/officeart/2005/8/layout/process4"/>
    <dgm:cxn modelId="{77E3A4EF-186E-4C16-9A4E-8B472C619041}" type="presParOf" srcId="{4E894403-4E27-49DB-93CE-E46E711BB7B6}" destId="{C04774F5-70AE-44BE-8572-F137852D0A7B}" srcOrd="1" destOrd="0" presId="urn:microsoft.com/office/officeart/2005/8/layout/process4"/>
    <dgm:cxn modelId="{00E590B0-B65C-4405-B14A-25BF1292DA00}" type="presParOf" srcId="{82881B8D-5C19-4B1D-976F-E73BF73475BF}" destId="{58D1E086-A5C3-4D9C-A004-4C9DCABF285D}" srcOrd="3" destOrd="0" presId="urn:microsoft.com/office/officeart/2005/8/layout/process4"/>
    <dgm:cxn modelId="{A39FF387-69CD-4787-8E40-49EF4222F723}" type="presParOf" srcId="{82881B8D-5C19-4B1D-976F-E73BF73475BF}" destId="{149785BF-AF26-472F-8BAC-EEBE1C8AC2B4}" srcOrd="4" destOrd="0" presId="urn:microsoft.com/office/officeart/2005/8/layout/process4"/>
    <dgm:cxn modelId="{BD0006DF-112E-47E4-9FEB-60BC5794923B}" type="presParOf" srcId="{149785BF-AF26-472F-8BAC-EEBE1C8AC2B4}" destId="{9EA9C6E8-5D09-4DA5-8597-FE38DFFFBF4A}" srcOrd="0" destOrd="0" presId="urn:microsoft.com/office/officeart/2005/8/layout/process4"/>
    <dgm:cxn modelId="{4A1F2CDC-F92B-4094-9294-A847CF45974B}" type="presParOf" srcId="{149785BF-AF26-472F-8BAC-EEBE1C8AC2B4}" destId="{B739F76F-E8D5-4740-BE55-9D9D7B73E8AF}" srcOrd="1" destOrd="0" presId="urn:microsoft.com/office/officeart/2005/8/layout/process4"/>
    <dgm:cxn modelId="{9712C14D-D2FB-4E59-B557-ECA81B7B9736}" type="presParOf" srcId="{149785BF-AF26-472F-8BAC-EEBE1C8AC2B4}" destId="{7BBC96A0-6628-4B31-A77C-B897215E8AEB}" srcOrd="2" destOrd="0" presId="urn:microsoft.com/office/officeart/2005/8/layout/process4"/>
    <dgm:cxn modelId="{B8CCC1F2-B971-4384-B761-F355A3434740}" type="presParOf" srcId="{7BBC96A0-6628-4B31-A77C-B897215E8AEB}" destId="{4DC9EF29-6B63-4705-9530-C487528F9CB1}" srcOrd="0" destOrd="0" presId="urn:microsoft.com/office/officeart/2005/8/layout/process4"/>
    <dgm:cxn modelId="{FBB451A5-CD00-4522-AF20-3FD8284CC996}" type="presParOf" srcId="{7BBC96A0-6628-4B31-A77C-B897215E8AEB}" destId="{19ACC1D2-3E10-4752-9827-3CC02C93D8E7}" srcOrd="1"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DC01841-9B97-3A47-8F5B-D51BCED87C97}">
      <dsp:nvSpPr>
        <dsp:cNvPr id="0" name=""/>
        <dsp:cNvSpPr/>
      </dsp:nvSpPr>
      <dsp:spPr>
        <a:xfrm>
          <a:off x="3769028" y="2473690"/>
          <a:ext cx="2530172" cy="2523896"/>
        </a:xfrm>
        <a:prstGeom prst="gear9">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b="1" kern="1200" dirty="0">
              <a:solidFill>
                <a:srgbClr val="1188A3"/>
              </a:solidFill>
            </a:rPr>
            <a:t>Physiologische und psychologische Veränderungen bei älteren Menschen </a:t>
          </a:r>
          <a:endParaRPr lang="en-GB" sz="1600" b="1" kern="1200" dirty="0">
            <a:solidFill>
              <a:srgbClr val="1188A3"/>
            </a:solidFill>
          </a:endParaRPr>
        </a:p>
      </dsp:txBody>
      <dsp:txXfrm>
        <a:off x="4277236" y="3064901"/>
        <a:ext cx="1513756" cy="1297334"/>
      </dsp:txXfrm>
    </dsp:sp>
    <dsp:sp modelId="{7F575DD0-8188-7F47-B456-DB39FC623606}">
      <dsp:nvSpPr>
        <dsp:cNvPr id="0" name=""/>
        <dsp:cNvSpPr/>
      </dsp:nvSpPr>
      <dsp:spPr>
        <a:xfrm>
          <a:off x="1581370" y="2145564"/>
          <a:ext cx="2254561" cy="2062822"/>
        </a:xfrm>
        <a:prstGeom prst="gear6">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b="1" kern="1200" dirty="0">
              <a:solidFill>
                <a:srgbClr val="1188A3"/>
              </a:solidFill>
            </a:rPr>
            <a:t>Ernährungszustand bei älteren Menschen</a:t>
          </a:r>
          <a:endParaRPr lang="en-GB" sz="1600" b="1" kern="1200" dirty="0">
            <a:solidFill>
              <a:srgbClr val="1188A3"/>
            </a:solidFill>
          </a:endParaRPr>
        </a:p>
      </dsp:txBody>
      <dsp:txXfrm>
        <a:off x="2128563" y="2668024"/>
        <a:ext cx="1160175" cy="1017902"/>
      </dsp:txXfrm>
    </dsp:sp>
    <dsp:sp modelId="{DAFA98CF-BAD9-B449-9B8B-3C1FD9216FE6}">
      <dsp:nvSpPr>
        <dsp:cNvPr id="0" name=""/>
        <dsp:cNvSpPr/>
      </dsp:nvSpPr>
      <dsp:spPr>
        <a:xfrm rot="20700000">
          <a:off x="3811523" y="515946"/>
          <a:ext cx="2021144" cy="2021144"/>
        </a:xfrm>
        <a:prstGeom prst="gear6">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b="1" kern="1200" dirty="0">
              <a:solidFill>
                <a:srgbClr val="1188A3"/>
              </a:solidFill>
            </a:rPr>
            <a:t>Innovative Lebensmittel und Dienst-leistungen </a:t>
          </a:r>
          <a:endParaRPr lang="en-GB" sz="1600" b="1" kern="1200" dirty="0">
            <a:solidFill>
              <a:srgbClr val="1188A3"/>
            </a:solidFill>
          </a:endParaRPr>
        </a:p>
      </dsp:txBody>
      <dsp:txXfrm rot="-20700000">
        <a:off x="4254819" y="959243"/>
        <a:ext cx="1134552" cy="1134552"/>
      </dsp:txXfrm>
    </dsp:sp>
    <dsp:sp modelId="{2B13E489-9311-5741-A7F3-4D2525EA3D30}">
      <dsp:nvSpPr>
        <dsp:cNvPr id="0" name=""/>
        <dsp:cNvSpPr/>
      </dsp:nvSpPr>
      <dsp:spPr>
        <a:xfrm rot="7636151">
          <a:off x="2529063" y="3344014"/>
          <a:ext cx="2183423" cy="2022770"/>
        </a:xfrm>
        <a:prstGeom prst="circularArrow">
          <a:avLst>
            <a:gd name="adj1" fmla="val 4687"/>
            <a:gd name="adj2" fmla="val 299029"/>
            <a:gd name="adj3" fmla="val 2535191"/>
            <a:gd name="adj4" fmla="val 15820885"/>
            <a:gd name="adj5" fmla="val 5469"/>
          </a:avLst>
        </a:prstGeom>
        <a:gradFill rotWithShape="0">
          <a:gsLst>
            <a:gs pos="100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67000">
              <a:schemeClr val="accent2">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EFA5F8FA-A372-B948-B56B-AC591D2598DE}">
      <dsp:nvSpPr>
        <dsp:cNvPr id="0" name=""/>
        <dsp:cNvSpPr/>
      </dsp:nvSpPr>
      <dsp:spPr>
        <a:xfrm rot="845843">
          <a:off x="2203395" y="797523"/>
          <a:ext cx="2637834" cy="2637834"/>
        </a:xfrm>
        <a:prstGeom prst="leftCircularArrow">
          <a:avLst>
            <a:gd name="adj1" fmla="val 6452"/>
            <a:gd name="adj2" fmla="val 429999"/>
            <a:gd name="adj3" fmla="val 10489124"/>
            <a:gd name="adj4" fmla="val 14837806"/>
            <a:gd name="adj5" fmla="val 7527"/>
          </a:avLst>
        </a:prstGeom>
        <a:gradFill rotWithShape="0">
          <a:gsLst>
            <a:gs pos="0">
              <a:schemeClr val="accent4"/>
            </a:gs>
            <a:gs pos="75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sp>
    <dsp:sp modelId="{FE11904B-4C07-284A-A28A-65E2733860BC}">
      <dsp:nvSpPr>
        <dsp:cNvPr id="0" name=""/>
        <dsp:cNvSpPr/>
      </dsp:nvSpPr>
      <dsp:spPr>
        <a:xfrm rot="5864903">
          <a:off x="-79252" y="2095244"/>
          <a:ext cx="2844116" cy="2844116"/>
        </a:xfrm>
        <a:prstGeom prst="triangle">
          <a:avLst/>
        </a:prstGeom>
        <a:solidFill>
          <a:schemeClr val="accent1">
            <a:tint val="40000"/>
            <a:alpha val="0"/>
          </a:schemeClr>
        </a:solidFill>
        <a:ln>
          <a:noFill/>
        </a:ln>
        <a:effectLst/>
      </dsp:spPr>
      <dsp:style>
        <a:lnRef idx="0">
          <a:scrgbClr r="0" g="0" b="0"/>
        </a:lnRef>
        <a:fillRef idx="2">
          <a:scrgbClr r="0" g="0" b="0"/>
        </a:fillRef>
        <a:effectRef idx="1">
          <a:scrgbClr r="0" g="0" b="0"/>
        </a:effectRef>
        <a:fontRef idx="minor">
          <a:schemeClr val="dk1"/>
        </a:fontRef>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F33CF4E-A5CB-4CF5-AA6D-F44625F3B0F4}">
      <dsp:nvSpPr>
        <dsp:cNvPr id="0" name=""/>
        <dsp:cNvSpPr/>
      </dsp:nvSpPr>
      <dsp:spPr>
        <a:xfrm>
          <a:off x="0" y="3068102"/>
          <a:ext cx="4009321" cy="1007019"/>
        </a:xfrm>
        <a:prstGeom prst="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err="1"/>
            <a:t>Produkttyp</a:t>
          </a:r>
          <a:endParaRPr lang="en-GB" sz="2000" b="1" kern="1200" dirty="0"/>
        </a:p>
      </dsp:txBody>
      <dsp:txXfrm>
        <a:off x="0" y="3068102"/>
        <a:ext cx="4009321" cy="543790"/>
      </dsp:txXfrm>
    </dsp:sp>
    <dsp:sp modelId="{BAA1B200-56A8-4E85-880A-958AA00C17BF}">
      <dsp:nvSpPr>
        <dsp:cNvPr id="0" name=""/>
        <dsp:cNvSpPr/>
      </dsp:nvSpPr>
      <dsp:spPr>
        <a:xfrm>
          <a:off x="0" y="3591752"/>
          <a:ext cx="2004660" cy="463228"/>
        </a:xfrm>
        <a:prstGeom prst="rect">
          <a:avLst/>
        </a:prstGeom>
        <a:solidFill>
          <a:schemeClr val="accent5">
            <a:tint val="40000"/>
            <a:alpha val="90000"/>
            <a:hueOff val="0"/>
            <a:satOff val="0"/>
            <a:lumOff val="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r>
            <a:rPr lang="en-GB" sz="2700" kern="1200" dirty="0" err="1"/>
            <a:t>Mahlzeit</a:t>
          </a:r>
          <a:endParaRPr lang="en-GB" sz="2700" kern="1200" dirty="0"/>
        </a:p>
      </dsp:txBody>
      <dsp:txXfrm>
        <a:off x="0" y="3591752"/>
        <a:ext cx="2004660" cy="463228"/>
      </dsp:txXfrm>
    </dsp:sp>
    <dsp:sp modelId="{2E993E01-3FC1-45C9-9AAB-2C21B903CFC5}">
      <dsp:nvSpPr>
        <dsp:cNvPr id="0" name=""/>
        <dsp:cNvSpPr/>
      </dsp:nvSpPr>
      <dsp:spPr>
        <a:xfrm>
          <a:off x="2004660" y="3591752"/>
          <a:ext cx="2004660" cy="463228"/>
        </a:xfrm>
        <a:prstGeom prst="rect">
          <a:avLst/>
        </a:prstGeom>
        <a:solidFill>
          <a:schemeClr val="accent5">
            <a:tint val="40000"/>
            <a:alpha val="90000"/>
            <a:hueOff val="192356"/>
            <a:satOff val="-1605"/>
            <a:lumOff val="363"/>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r>
            <a:rPr lang="en-GB" sz="2700" kern="1200"/>
            <a:t>Snack</a:t>
          </a:r>
        </a:p>
      </dsp:txBody>
      <dsp:txXfrm>
        <a:off x="2004660" y="3591752"/>
        <a:ext cx="2004660" cy="463228"/>
      </dsp:txXfrm>
    </dsp:sp>
    <dsp:sp modelId="{B11DF671-F213-4D72-BF52-548A8E2F4F5E}">
      <dsp:nvSpPr>
        <dsp:cNvPr id="0" name=""/>
        <dsp:cNvSpPr/>
      </dsp:nvSpPr>
      <dsp:spPr>
        <a:xfrm rot="10800000">
          <a:off x="0" y="1496930"/>
          <a:ext cx="4009321" cy="1548796"/>
        </a:xfrm>
        <a:prstGeom prst="upArrowCallout">
          <a:avLst/>
        </a:prstGeom>
        <a:solidFill>
          <a:schemeClr val="accent5">
            <a:hueOff val="325136"/>
            <a:satOff val="-4795"/>
            <a:lumOff val="588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err="1"/>
            <a:t>Produktneuheit</a:t>
          </a:r>
          <a:endParaRPr lang="en-GB" sz="2000" b="1" kern="1200" dirty="0"/>
        </a:p>
      </dsp:txBody>
      <dsp:txXfrm rot="-10800000">
        <a:off x="0" y="1496930"/>
        <a:ext cx="4009321" cy="543627"/>
      </dsp:txXfrm>
    </dsp:sp>
    <dsp:sp modelId="{F24CAC11-090A-44B2-9FE9-5622995C4B42}">
      <dsp:nvSpPr>
        <dsp:cNvPr id="0" name=""/>
        <dsp:cNvSpPr/>
      </dsp:nvSpPr>
      <dsp:spPr>
        <a:xfrm>
          <a:off x="0" y="2078038"/>
          <a:ext cx="2004660" cy="463090"/>
        </a:xfrm>
        <a:prstGeom prst="rect">
          <a:avLst/>
        </a:prstGeom>
        <a:solidFill>
          <a:schemeClr val="accent5">
            <a:tint val="40000"/>
            <a:alpha val="90000"/>
            <a:hueOff val="384711"/>
            <a:satOff val="-3211"/>
            <a:lumOff val="72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r>
            <a:rPr lang="en-GB" sz="2700" kern="1200" dirty="0"/>
            <a:t>Neu</a:t>
          </a:r>
        </a:p>
      </dsp:txBody>
      <dsp:txXfrm>
        <a:off x="0" y="2078038"/>
        <a:ext cx="2004660" cy="463090"/>
      </dsp:txXfrm>
    </dsp:sp>
    <dsp:sp modelId="{C04774F5-70AE-44BE-8572-F137852D0A7B}">
      <dsp:nvSpPr>
        <dsp:cNvPr id="0" name=""/>
        <dsp:cNvSpPr/>
      </dsp:nvSpPr>
      <dsp:spPr>
        <a:xfrm>
          <a:off x="2004660" y="2078038"/>
          <a:ext cx="2004660" cy="463090"/>
        </a:xfrm>
        <a:prstGeom prst="rect">
          <a:avLst/>
        </a:prstGeom>
        <a:solidFill>
          <a:schemeClr val="accent5">
            <a:tint val="40000"/>
            <a:alpha val="90000"/>
            <a:hueOff val="577067"/>
            <a:satOff val="-4816"/>
            <a:lumOff val="1090"/>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r>
            <a:rPr lang="en-GB" sz="2700" kern="1200" dirty="0" err="1"/>
            <a:t>Traditionell</a:t>
          </a:r>
          <a:endParaRPr lang="en-GB" sz="2700" kern="1200" dirty="0"/>
        </a:p>
      </dsp:txBody>
      <dsp:txXfrm>
        <a:off x="2004660" y="2078038"/>
        <a:ext cx="2004660" cy="463090"/>
      </dsp:txXfrm>
    </dsp:sp>
    <dsp:sp modelId="{B739F76F-E8D5-4740-BE55-9D9D7B73E8AF}">
      <dsp:nvSpPr>
        <dsp:cNvPr id="0" name=""/>
        <dsp:cNvSpPr/>
      </dsp:nvSpPr>
      <dsp:spPr>
        <a:xfrm rot="10800000">
          <a:off x="0" y="720"/>
          <a:ext cx="4009321" cy="1548796"/>
        </a:xfrm>
        <a:prstGeom prst="upArrowCallout">
          <a:avLst/>
        </a:prstGeom>
        <a:solidFill>
          <a:schemeClr val="accent5">
            <a:hueOff val="650272"/>
            <a:satOff val="-9590"/>
            <a:lumOff val="11764"/>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lvl="0" indent="0" algn="ctr" defTabSz="889000">
            <a:lnSpc>
              <a:spcPct val="90000"/>
            </a:lnSpc>
            <a:spcBef>
              <a:spcPct val="0"/>
            </a:spcBef>
            <a:spcAft>
              <a:spcPct val="35000"/>
            </a:spcAft>
            <a:buNone/>
          </a:pPr>
          <a:r>
            <a:rPr lang="en-GB" sz="2000" b="1" kern="1200" dirty="0" err="1"/>
            <a:t>Produktgesundheit</a:t>
          </a:r>
          <a:endParaRPr lang="en-GB" sz="2000" b="1" kern="1200" dirty="0"/>
        </a:p>
      </dsp:txBody>
      <dsp:txXfrm rot="-10800000">
        <a:off x="0" y="720"/>
        <a:ext cx="4009321" cy="543627"/>
      </dsp:txXfrm>
    </dsp:sp>
    <dsp:sp modelId="{4DC9EF29-6B63-4705-9530-C487528F9CB1}">
      <dsp:nvSpPr>
        <dsp:cNvPr id="0" name=""/>
        <dsp:cNvSpPr/>
      </dsp:nvSpPr>
      <dsp:spPr>
        <a:xfrm>
          <a:off x="0" y="544347"/>
          <a:ext cx="2004660" cy="463090"/>
        </a:xfrm>
        <a:prstGeom prst="rect">
          <a:avLst/>
        </a:prstGeom>
        <a:solidFill>
          <a:schemeClr val="accent5">
            <a:tint val="40000"/>
            <a:alpha val="90000"/>
            <a:hueOff val="769422"/>
            <a:satOff val="-6422"/>
            <a:lumOff val="1454"/>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r>
            <a:rPr lang="en-GB" sz="2700" kern="1200" dirty="0" err="1"/>
            <a:t>Gesund</a:t>
          </a:r>
          <a:endParaRPr lang="en-GB" sz="2700" kern="1200" dirty="0"/>
        </a:p>
      </dsp:txBody>
      <dsp:txXfrm>
        <a:off x="0" y="544347"/>
        <a:ext cx="2004660" cy="463090"/>
      </dsp:txXfrm>
    </dsp:sp>
    <dsp:sp modelId="{19ACC1D2-3E10-4752-9827-3CC02C93D8E7}">
      <dsp:nvSpPr>
        <dsp:cNvPr id="0" name=""/>
        <dsp:cNvSpPr/>
      </dsp:nvSpPr>
      <dsp:spPr>
        <a:xfrm>
          <a:off x="2004660" y="544347"/>
          <a:ext cx="2004660" cy="463090"/>
        </a:xfrm>
        <a:prstGeom prst="rect">
          <a:avLst/>
        </a:prstGeom>
        <a:solidFill>
          <a:schemeClr val="accent5">
            <a:tint val="40000"/>
            <a:alpha val="90000"/>
            <a:hueOff val="961778"/>
            <a:satOff val="-8027"/>
            <a:lumOff val="1817"/>
            <a:alphaOff val="0"/>
          </a:schemeClr>
        </a:solidFill>
        <a:ln w="12700" cap="flat" cmpd="sng" algn="ctr">
          <a:solidFill>
            <a:schemeClr val="accent5">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192024" tIns="34290" rIns="192024" bIns="34290" numCol="1" spcCol="1270" anchor="ctr" anchorCtr="0">
          <a:noAutofit/>
        </a:bodyPr>
        <a:lstStyle/>
        <a:p>
          <a:pPr marL="0" lvl="0" indent="0" algn="ctr" defTabSz="1200150">
            <a:lnSpc>
              <a:spcPct val="90000"/>
            </a:lnSpc>
            <a:spcBef>
              <a:spcPct val="0"/>
            </a:spcBef>
            <a:spcAft>
              <a:spcPct val="35000"/>
            </a:spcAft>
            <a:buNone/>
          </a:pPr>
          <a:r>
            <a:rPr lang="en-GB" sz="2700" kern="1200" dirty="0" err="1"/>
            <a:t>Ungesund</a:t>
          </a:r>
          <a:endParaRPr lang="en-GB" sz="2700" kern="1200" dirty="0"/>
        </a:p>
      </dsp:txBody>
      <dsp:txXfrm>
        <a:off x="2004660" y="544347"/>
        <a:ext cx="2004660" cy="463090"/>
      </dsp:txXfrm>
    </dsp:sp>
  </dsp:spTree>
</dsp:drawing>
</file>

<file path=ppt/diagrams/layout1.xml><?xml version="1.0" encoding="utf-8"?>
<dgm:layoutDef xmlns:dgm="http://schemas.openxmlformats.org/drawingml/2006/diagram" xmlns:a="http://schemas.openxmlformats.org/drawingml/2006/main" uniqueId="urn:microsoft.com/office/officeart/2005/8/layout/gear1">
  <dgm:title val=""/>
  <dgm:desc val=""/>
  <dgm:catLst>
    <dgm:cat type="relationship" pri="3000"/>
    <dgm:cat type="process" pri="28000"/>
    <dgm:cat type="cycle" pri="1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useDef="1">
    <dgm:dataModel>
      <dgm:ptLst/>
      <dgm:bg/>
      <dgm:whole/>
    </dgm:dataModel>
  </dgm:clrData>
  <dgm:layoutNode name="composite">
    <dgm:varLst>
      <dgm:chMax val="3"/>
      <dgm:animLvl val="lvl"/>
      <dgm:resizeHandles val="exact"/>
    </dgm:varLst>
    <dgm:alg type="composite">
      <dgm:param type="ar" val="1"/>
    </dgm:alg>
    <dgm:shape xmlns:r="http://schemas.openxmlformats.org/officeDocument/2006/relationships" r:blip="">
      <dgm:adjLst/>
    </dgm:shape>
    <dgm:presOf/>
    <dgm:choose name="Name0">
      <dgm:if name="Name1" axis="ch" ptType="node" func="cnt" op="lte" val="1">
        <dgm:constrLst>
          <dgm:constr type="primFontSz" for="ch" ptType="node" op="equ" val="65"/>
          <dgm:constr type="w" for="ch" forName="gear1" refType="w" fact="0.55"/>
          <dgm:constr type="h" for="ch" forName="gear1" refType="w" fact="0.55"/>
          <dgm:constr type="l" for="ch" forName="gear1" refType="w" fact="0.05"/>
          <dgm:constr type="t" for="ch" forName="gear1" refType="w" fact="0.05"/>
          <dgm:constr type="w" for="ch" forName="gear1srcNode" val="1"/>
          <dgm:constr type="h" for="ch" forName="gear1srcNode" val="1"/>
          <dgm:constr type="l" for="ch" forName="gear1srcNode" refType="w" fact="0.32"/>
          <dgm:constr type="t" for="ch" forName="gear1srcNode"/>
          <dgm:constr type="w" for="ch" forName="gear1dstNode" val="1"/>
          <dgm:constr type="h" for="ch" forName="gear1dstNode" val="1"/>
          <dgm:constr type="r" for="ch" forName="gear1dstNode" refType="w" fact="0.58"/>
          <dgm:constr type="t" for="ch" forName="gear1dstNode" refType="h" fact="0.5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dgm:constr type="b" for="ch" forName="gear1ch" refType="h" fact="0.6"/>
        </dgm:constrLst>
      </dgm:if>
      <dgm:if name="Name2" axis="ch" ptType="node" func="cnt" op="equ" val="2">
        <dgm:constrLst>
          <dgm:constr type="primFontSz" for="ch" ptType="node" op="equ" val="65"/>
          <dgm:constr type="w" for="ch" forName="gear1" refType="w" fact="0.55"/>
          <dgm:constr type="h" for="ch" forName="gear1" refType="w" fact="0.55"/>
          <dgm:constr type="l" for="ch" forName="gear1" refType="w" fact="0.45"/>
          <dgm:constr type="t" for="ch" forName="gear1" refType="w" fact="0.25"/>
          <dgm:constr type="w" for="ch" forName="gear1srcNode" val="1"/>
          <dgm:constr type="h" for="ch" forName="gear1srcNode" val="1"/>
          <dgm:constr type="l" for="ch" forName="gear1srcNode" refType="w" fact="0.72"/>
          <dgm:constr type="t" for="ch" forName="gear1srcNode" refType="w" fact="0.2"/>
          <dgm:constr type="w" for="ch" forName="gear1dstNode" val="1"/>
          <dgm:constr type="h" for="ch" forName="gear1dstNode" val="1"/>
          <dgm:constr type="r" for="ch" forName="gear1dstNode" refType="w" fact="0.98"/>
          <dgm:constr type="t" for="ch" forName="gear1dstNode" refType="h" fact="0.75"/>
          <dgm:constr type="diam" for="des" forName="connector1" refType="w" refFor="ch" refForName="gear1" op="equ" fact="1.1"/>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w" fact="0.8"/>
          <dgm:constr type="w" for="ch" forName="gear2" refType="w" fact="0.4"/>
          <dgm:constr type="h" for="ch" forName="gear2" refType="w" fact="0.4"/>
          <dgm:constr type="l" for="ch" forName="gear2" refType="w" fact="0.13"/>
          <dgm:constr type="t" for="ch" forName="gear2" refType="w" fact="0.12"/>
          <dgm:constr type="w" for="ch" forName="gear2srcNode" val="1"/>
          <dgm:constr type="h" for="ch" forName="gear2srcNode" val="1"/>
          <dgm:constr type="l" for="ch" forName="gear2srcNode" refType="w" fact="0.23"/>
          <dgm:constr type="t" for="ch" forName="gear2srcNode" refType="w" fact="0.08"/>
          <dgm:constr type="w" for="ch" forName="gear2dstNode" val="1"/>
          <dgm:constr type="h" for="ch" forName="gear2dstNode" val="1"/>
          <dgm:constr type="l" for="ch" forName="gear2dstNode" refType="w" fact="0.1"/>
          <dgm:constr type="t" for="ch" forName="gear2dstNode" refType="h" fact="0.3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refType="w" fact="0.34"/>
          <dgm:constr type="t" for="ch" forName="gear2ch" refType="w" fact="0.04"/>
        </dgm:constrLst>
      </dgm:if>
      <dgm:else name="Name3">
        <dgm:constrLst>
          <dgm:constr type="primFontSz" for="ch" ptType="node" op="equ" val="65"/>
          <dgm:constr type="w" for="ch" forName="gear1" refType="w" fact="0.55"/>
          <dgm:constr type="h" for="ch" forName="gear1" refType="w" fact="0.55"/>
          <dgm:constr type="l" for="ch" forName="gear1" refType="w" fact="0.45"/>
          <dgm:constr type="t" for="ch" forName="gear1" refType="w" fact="0.45"/>
          <dgm:constr type="w" for="ch" forName="gear1srcNode" val="1"/>
          <dgm:constr type="h" for="ch" forName="gear1srcNode" val="1"/>
          <dgm:constr type="l" for="ch" forName="gear1srcNode" refType="w" fact="0.72"/>
          <dgm:constr type="t" for="ch" forName="gear1srcNode" refType="w" fact="0.4"/>
          <dgm:constr type="w" for="ch" forName="gear1dstNode" val="1"/>
          <dgm:constr type="h" for="ch" forName="gear1dstNode" val="1"/>
          <dgm:constr type="r" for="ch" forName="gear1dstNode" refType="w" fact="0.98"/>
          <dgm:constr type="t" for="ch" forName="gear1dstNode" refType="h" fact="0.95"/>
          <dgm:constr type="diam" for="des" forName="connector1" refType="w" refFor="ch" refForName="gear1" op="equ" fact="1.15"/>
          <dgm:constr type="h" for="des" forName="connector1" refType="w" refFor="ch" refForName="gear1" op="equ" fact="0.1"/>
          <dgm:constr type="w" for="ch" forName="gear1ch" refType="w" fact="0.35"/>
          <dgm:constr type="h" for="ch" forName="gear1ch" refType="w" refFor="ch" refForName="gear1ch" fact="0.6"/>
          <dgm:constr type="l" for="ch" forName="gear1ch" refType="w" fact="0.38"/>
          <dgm:constr type="b" for="ch" forName="gear1ch" refType="h"/>
          <dgm:constr type="w" for="ch" forName="gear2" refType="w" fact="0.4"/>
          <dgm:constr type="h" for="ch" forName="gear2" refType="w" fact="0.4"/>
          <dgm:constr type="l" for="ch" forName="gear2" refType="w" fact="0.13"/>
          <dgm:constr type="t" for="ch" forName="gear2" refType="w" fact="0.32"/>
          <dgm:constr type="w" for="ch" forName="gear2srcNode" val="1"/>
          <dgm:constr type="h" for="ch" forName="gear2srcNode" val="1"/>
          <dgm:constr type="l" for="ch" forName="gear2srcNode" refType="w" fact="0.23"/>
          <dgm:constr type="t" for="ch" forName="gear2srcNode" refType="w" fact="0.28"/>
          <dgm:constr type="w" for="ch" forName="gear2dstNode" val="1"/>
          <dgm:constr type="h" for="ch" forName="gear2dstNode" val="1"/>
          <dgm:constr type="l" for="ch" forName="gear2dstNode" refType="w" fact="0.1"/>
          <dgm:constr type="t" for="ch" forName="gear2dstNode" refType="h" fact="0.53"/>
          <dgm:constr type="diam" for="des" forName="connector2" refType="w" refFor="ch" refForName="gear2" op="equ" fact="-1.1"/>
          <dgm:constr type="h" for="des" forName="connector2" refType="w" refFor="ch" refForName="gear1" op="equ" fact="0.1"/>
          <dgm:constr type="w" for="ch" forName="gear2ch" refType="w" fact="0.35"/>
          <dgm:constr type="h" for="ch" forName="gear2ch" refType="w" refFor="ch" refForName="gear2ch" fact="0.6"/>
          <dgm:constr type="l" for="ch" forName="gear2ch"/>
          <dgm:constr type="t" for="ch" forName="gear2ch" refType="w" fact="0.58"/>
          <dgm:constr type="w" for="ch" forName="gear3" refType="w" fact="0.48"/>
          <dgm:constr type="h" for="ch" forName="gear3" refType="w" fact="0.48"/>
          <dgm:constr type="l" for="ch" forName="gear3" refType="w" fact="0.31"/>
          <dgm:constr type="t" for="ch" forName="gear3"/>
          <dgm:constr type="w" for="ch" forName="gear3tx" refType="w" fact="0.22"/>
          <dgm:constr type="h" for="ch" forName="gear3tx" refType="w" fact="0.22"/>
          <dgm:constr type="ctrX" for="ch" forName="gear3tx" refType="ctrX" refFor="ch" refForName="gear3"/>
          <dgm:constr type="ctrY" for="ch" forName="gear3tx" refType="ctrY" refFor="ch" refForName="gear3"/>
          <dgm:constr type="w" for="ch" forName="gear3srcNode" val="1"/>
          <dgm:constr type="h" for="ch" forName="gear3srcNode" val="1"/>
          <dgm:constr type="l" for="ch" forName="gear3srcNode" refType="w" fact="0.3"/>
          <dgm:constr type="t" for="ch" forName="gear3srcNode" refType="w" fact="0.25"/>
          <dgm:constr type="w" for="ch" forName="gear3dstNode" val="1"/>
          <dgm:constr type="h" for="ch" forName="gear3dstNode" val="1"/>
          <dgm:constr type="l" for="ch" forName="gear3dstNode" refType="w" fact="0.38"/>
          <dgm:constr type="t" for="ch" forName="gear3dstNode" refType="h" fact="0.05"/>
          <dgm:constr type="diam" for="des" forName="connector3" refType="w" refFor="ch" refForName="gear3" op="equ"/>
          <dgm:constr type="h" for="des" forName="connector3" refType="w" refFor="ch" refForName="gear1" op="equ" fact="0.1"/>
          <dgm:constr type="w" for="ch" forName="gear3ch" refType="w" fact="0.35"/>
          <dgm:constr type="h" for="ch" forName="gear3ch" refType="w" refFor="ch" refForName="gear3ch" fact="0.6"/>
          <dgm:constr type="l" for="ch" forName="gear3ch" refType="w" fact="0.65"/>
          <dgm:constr type="t" for="ch" forName="gear3ch" refType="h" fact="0.13"/>
        </dgm:constrLst>
      </dgm:else>
    </dgm:choose>
    <dgm:ruleLst/>
    <dgm:forEach name="Name4" axis="ch" ptType="node" cnt="1">
      <dgm:layoutNode name="gear1" styleLbl="node1">
        <dgm:varLst>
          <dgm:chMax val="1"/>
          <dgm:bulletEnabled val="1"/>
        </dgm:varLst>
        <dgm:alg type="tx">
          <dgm:param type="txAnchorVertCh" val="mid"/>
        </dgm:alg>
        <dgm:shape xmlns:r="http://schemas.openxmlformats.org/officeDocument/2006/relationships" type="gear9"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1srcNode">
        <dgm:alg type="sp"/>
        <dgm:shape xmlns:r="http://schemas.openxmlformats.org/officeDocument/2006/relationships" type="rect" r:blip="" hideGeom="1">
          <dgm:adjLst/>
        </dgm:shape>
        <dgm:presOf axis="self"/>
        <dgm:constrLst/>
        <dgm:ruleLst/>
      </dgm:layoutNode>
      <dgm:layoutNode name="gear1dstNode">
        <dgm:alg type="sp"/>
        <dgm:shape xmlns:r="http://schemas.openxmlformats.org/officeDocument/2006/relationships" type="rect" r:blip="" hideGeom="1">
          <dgm:adjLst/>
        </dgm:shape>
        <dgm:presOf axis="self"/>
        <dgm:constrLst/>
        <dgm:ruleLst/>
      </dgm:layoutNode>
      <dgm:choose name="Name5">
        <dgm:if name="Name6" axis="ch" ptType="node" func="cnt" op="gte" val="1">
          <dgm:layoutNode name="gear1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7"/>
      </dgm:choose>
    </dgm:forEach>
    <dgm:forEach name="Name8" axis="ch" ptType="node" st="2" cnt="1">
      <dgm:layoutNode name="gear2" styleLbl="node1">
        <dgm:varLst>
          <dgm:chMax val="1"/>
          <dgm:bulletEnabled val="1"/>
        </dgm:varLst>
        <dgm:alg type="tx">
          <dgm:param type="txAnchorVertCh" val="mid"/>
        </dgm:alg>
        <dgm:shape xmlns:r="http://schemas.openxmlformats.org/officeDocument/2006/relationships" type="gear6" r:blip="">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2srcNode">
        <dgm:alg type="sp"/>
        <dgm:shape xmlns:r="http://schemas.openxmlformats.org/officeDocument/2006/relationships" type="rect" r:blip="" hideGeom="1">
          <dgm:adjLst/>
        </dgm:shape>
        <dgm:presOf axis="self"/>
        <dgm:constrLst/>
        <dgm:ruleLst/>
      </dgm:layoutNode>
      <dgm:layoutNode name="gear2dstNode">
        <dgm:alg type="sp"/>
        <dgm:shape xmlns:r="http://schemas.openxmlformats.org/officeDocument/2006/relationships" type="rect" r:blip="" hideGeom="1">
          <dgm:adjLst/>
        </dgm:shape>
        <dgm:presOf axis="self"/>
        <dgm:constrLst/>
        <dgm:ruleLst/>
      </dgm:layoutNode>
      <dgm:choose name="Name9">
        <dgm:if name="Name10" axis="ch" ptType="node" func="cnt" op="gte" val="1">
          <dgm:layoutNode name="gear2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1"/>
      </dgm:choose>
    </dgm:forEach>
    <dgm:forEach name="Name12" axis="ch" ptType="node" st="3" cnt="1">
      <dgm:layoutNode name="gear3" styleLbl="node1">
        <dgm:alg type="sp"/>
        <dgm:shape xmlns:r="http://schemas.openxmlformats.org/officeDocument/2006/relationships" rot="-15" type="gear6" r:blip="">
          <dgm:adjLst/>
        </dgm:shape>
        <dgm:presOf axis="self"/>
        <dgm:constrLst/>
        <dgm:ruleLst/>
      </dgm:layoutNode>
      <dgm:layoutNode name="gear3tx" styleLbl="node1">
        <dgm:varLst>
          <dgm:chMax val="1"/>
          <dgm:bulletEnabled val="1"/>
        </dgm:varLst>
        <dgm:alg type="tx">
          <dgm:param type="txAnchorVertCh" val="mid"/>
        </dgm:alg>
        <dgm:shape xmlns:r="http://schemas.openxmlformats.org/officeDocument/2006/relationships" type="rect" r:blip="" hideGeom="1">
          <dgm:adjLst/>
        </dgm:shape>
        <dgm:presOf axis="self"/>
        <dgm:constrLst>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gear3srcNode">
        <dgm:alg type="sp"/>
        <dgm:shape xmlns:r="http://schemas.openxmlformats.org/officeDocument/2006/relationships" type="rect" r:blip="" hideGeom="1">
          <dgm:adjLst/>
        </dgm:shape>
        <dgm:presOf axis="self"/>
        <dgm:constrLst/>
        <dgm:ruleLst/>
      </dgm:layoutNode>
      <dgm:layoutNode name="gear3dstNode">
        <dgm:alg type="sp"/>
        <dgm:shape xmlns:r="http://schemas.openxmlformats.org/officeDocument/2006/relationships" type="rect" r:blip="" hideGeom="1">
          <dgm:adjLst/>
        </dgm:shape>
        <dgm:presOf axis="self"/>
        <dgm:constrLst/>
        <dgm:ruleLst/>
      </dgm:layoutNode>
      <dgm:choose name="Name13">
        <dgm:if name="Name14" axis="ch" ptType="node" func="cnt" op="gte" val="1">
          <dgm:layoutNode name="gear3ch" styleLbl="fgAcc1">
            <dgm:varLst>
              <dgm:chMax val="0"/>
              <dgm:bulletEnabled val="1"/>
            </dgm:varLst>
            <dgm:alg type="tx">
              <dgm:param type="stBulletLvl" val="1"/>
            </dgm:alg>
            <dgm:shape xmlns:r="http://schemas.openxmlformats.org/officeDocument/2006/relationships" type="roundRect" r:blip="">
              <dgm:adjLst>
                <dgm:adj idx="1" val="0.1"/>
              </dgm:adjLst>
            </dgm:shape>
            <dgm:presOf axis="des"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15"/>
      </dgm:choose>
    </dgm:forEach>
    <dgm:forEach name="Name16" axis="ch" ptType="sibTrans" hideLastTrans="0" cnt="1">
      <dgm:layoutNode name="connector1" styleLbl="sibTrans2D1">
        <dgm:alg type="conn">
          <dgm:param type="connRout" val="curve"/>
          <dgm:param type="srcNode" val="gear1srcNode"/>
          <dgm:param type="dstNode" val="gear1dstNode"/>
          <dgm:param type="begPts" val="midR"/>
          <dgm:param type="endPts" val="tCtr"/>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7" axis="ch" ptType="sibTrans" hideLastTrans="0" st="2" cnt="1">
      <dgm:layoutNode name="connector2" styleLbl="sibTrans2D1">
        <dgm:alg type="conn">
          <dgm:param type="connRout" val="curve"/>
          <dgm:param type="srcNode" val="gear2srcNode"/>
          <dgm:param type="dstNode" val="gear2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forEach name="Name18" axis="ch" ptType="sibTrans" hideLastTrans="0" st="3" cnt="1">
      <dgm:layoutNode name="connector3" styleLbl="sibTrans2D1">
        <dgm:alg type="conn">
          <dgm:param type="connRout" val="curve"/>
          <dgm:param type="srcNode" val="gear3srcNode"/>
          <dgm:param type="dstNode" val="gear3dstNode"/>
          <dgm:param type="begPts" val="midL"/>
          <dgm:param type="endPts" val="midL"/>
        </dgm:alg>
        <dgm:shape xmlns:r="http://schemas.openxmlformats.org/officeDocument/2006/relationships" type="conn" r:blip="">
          <dgm:adjLst/>
        </dgm:shape>
        <dgm:presOf axis="self"/>
        <dgm:constrLst>
          <dgm:constr type="w" val="10"/>
          <dgm:constr type="h" val="10"/>
          <dgm:constr type="begPad"/>
          <dgm:constr type="endPad"/>
        </dgm:constrLst>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82C5563-F3E5-4EA0-A1C8-B5CB006C3388}" type="datetimeFigureOut">
              <a:rPr lang="en-GB" smtClean="0"/>
              <a:t>18/07/2022</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3304F1-C33D-4B53-A0E3-1AEB6EC3D670}" type="slidenum">
              <a:rPr lang="en-GB" smtClean="0"/>
              <a:t>‹#›</a:t>
            </a:fld>
            <a:endParaRPr lang="en-GB"/>
          </a:p>
        </p:txBody>
      </p:sp>
    </p:spTree>
    <p:extLst>
      <p:ext uri="{BB962C8B-B14F-4D97-AF65-F5344CB8AC3E}">
        <p14:creationId xmlns:p14="http://schemas.microsoft.com/office/powerpoint/2010/main" val="15416810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10</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336581053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45</a:t>
            </a:fld>
            <a:endParaRPr lang="en-GB"/>
          </a:p>
        </p:txBody>
      </p:sp>
    </p:spTree>
    <p:extLst>
      <p:ext uri="{BB962C8B-B14F-4D97-AF65-F5344CB8AC3E}">
        <p14:creationId xmlns:p14="http://schemas.microsoft.com/office/powerpoint/2010/main" val="35140884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46</a:t>
            </a:fld>
            <a:endParaRPr lang="en-GB"/>
          </a:p>
        </p:txBody>
      </p:sp>
    </p:spTree>
    <p:extLst>
      <p:ext uri="{BB962C8B-B14F-4D97-AF65-F5344CB8AC3E}">
        <p14:creationId xmlns:p14="http://schemas.microsoft.com/office/powerpoint/2010/main" val="17745473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47</a:t>
            </a:fld>
            <a:endParaRPr lang="en-GB"/>
          </a:p>
        </p:txBody>
      </p:sp>
    </p:spTree>
    <p:extLst>
      <p:ext uri="{BB962C8B-B14F-4D97-AF65-F5344CB8AC3E}">
        <p14:creationId xmlns:p14="http://schemas.microsoft.com/office/powerpoint/2010/main" val="198190106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48</a:t>
            </a:fld>
            <a:endParaRPr lang="en-GB"/>
          </a:p>
        </p:txBody>
      </p:sp>
    </p:spTree>
    <p:extLst>
      <p:ext uri="{BB962C8B-B14F-4D97-AF65-F5344CB8AC3E}">
        <p14:creationId xmlns:p14="http://schemas.microsoft.com/office/powerpoint/2010/main" val="2213221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52</a:t>
            </a:fld>
            <a:endParaRPr lang="en-GB"/>
          </a:p>
        </p:txBody>
      </p:sp>
    </p:spTree>
    <p:extLst>
      <p:ext uri="{BB962C8B-B14F-4D97-AF65-F5344CB8AC3E}">
        <p14:creationId xmlns:p14="http://schemas.microsoft.com/office/powerpoint/2010/main" val="18789717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b="0" i="0" dirty="0">
                <a:solidFill>
                  <a:srgbClr val="141E40"/>
                </a:solidFill>
                <a:effectLst/>
                <a:latin typeface="arboria"/>
              </a:rPr>
              <a:t>Product</a:t>
            </a:r>
          </a:p>
          <a:p>
            <a:pPr algn="l"/>
            <a:r>
              <a:rPr lang="en-US" b="0" i="0" dirty="0">
                <a:solidFill>
                  <a:srgbClr val="333333"/>
                </a:solidFill>
                <a:effectLst/>
                <a:latin typeface="arboria"/>
              </a:rPr>
              <a:t>Presenting the correct product (goods and/or services) with values that meet or exceed the needs and expectations of the target market.</a:t>
            </a:r>
          </a:p>
          <a:p>
            <a:pPr algn="l"/>
            <a:r>
              <a:rPr lang="en-US" b="0" i="0" dirty="0">
                <a:solidFill>
                  <a:srgbClr val="333333"/>
                </a:solidFill>
                <a:effectLst/>
                <a:latin typeface="arboria"/>
              </a:rPr>
              <a:t>When was the last time you took an unbiased and critical look at yourself—products, service, value proposition, facility—the works? For a toothpaste company, the “product” is a box on the store shelf. But the product for service organizations is usually defined in terms of personal happiness: less tangible than a pretty box and not easily quantified.</a:t>
            </a:r>
          </a:p>
          <a:p>
            <a:pPr algn="l"/>
            <a:r>
              <a:rPr lang="en-US" b="0" i="0" dirty="0">
                <a:solidFill>
                  <a:srgbClr val="333333"/>
                </a:solidFill>
                <a:effectLst/>
                <a:latin typeface="arboria"/>
              </a:rPr>
              <a:t>The primary determinant is in knowing that customers perceive and receive value and satisfaction by way of your healthcare practice or organization.</a:t>
            </a:r>
          </a:p>
          <a:p>
            <a:pPr algn="l"/>
            <a:r>
              <a:rPr lang="en-US" b="1" i="0" dirty="0">
                <a:solidFill>
                  <a:srgbClr val="333333"/>
                </a:solidFill>
                <a:effectLst/>
                <a:latin typeface="arboria"/>
              </a:rPr>
              <a:t>ASK YOURSELF</a:t>
            </a:r>
            <a:r>
              <a:rPr lang="en-US" b="0" i="0" dirty="0">
                <a:solidFill>
                  <a:srgbClr val="333333"/>
                </a:solidFill>
                <a:effectLst/>
                <a:latin typeface="arboria"/>
              </a:rPr>
              <a:t>: Does the current product, service, or product mix answer the needs of the customers? Do they deliver significant value? Are they properly presented? How do they compare and distinguish their value above the competition? What should be changed or added? Is there a product or service that you could offer that answers a need of the target audience?</a:t>
            </a:r>
          </a:p>
          <a:p>
            <a:endParaRPr lang="en-GB" dirty="0"/>
          </a:p>
        </p:txBody>
      </p:sp>
      <p:sp>
        <p:nvSpPr>
          <p:cNvPr id="4" name="Slide Number Placeholder 3"/>
          <p:cNvSpPr>
            <a:spLocks noGrp="1"/>
          </p:cNvSpPr>
          <p:nvPr>
            <p:ph type="sldNum" sz="quarter" idx="5"/>
          </p:nvPr>
        </p:nvSpPr>
        <p:spPr/>
        <p:txBody>
          <a:bodyPr/>
          <a:lstStyle/>
          <a:p>
            <a:fld id="{1D3304F1-C33D-4B53-A0E3-1AEB6EC3D670}" type="slidenum">
              <a:rPr lang="en-GB" smtClean="0"/>
              <a:t>59</a:t>
            </a:fld>
            <a:endParaRPr lang="en-GB"/>
          </a:p>
        </p:txBody>
      </p:sp>
    </p:spTree>
    <p:extLst>
      <p:ext uri="{BB962C8B-B14F-4D97-AF65-F5344CB8AC3E}">
        <p14:creationId xmlns:p14="http://schemas.microsoft.com/office/powerpoint/2010/main" val="33258385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77</a:t>
            </a:fld>
            <a:endParaRPr lang="en-GB"/>
          </a:p>
        </p:txBody>
      </p:sp>
    </p:spTree>
    <p:extLst>
      <p:ext uri="{BB962C8B-B14F-4D97-AF65-F5344CB8AC3E}">
        <p14:creationId xmlns:p14="http://schemas.microsoft.com/office/powerpoint/2010/main" val="36533280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12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6584844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13</a:t>
            </a:fld>
            <a:endParaRPr lang="en-GB"/>
          </a:p>
        </p:txBody>
      </p:sp>
    </p:spTree>
    <p:extLst>
      <p:ext uri="{BB962C8B-B14F-4D97-AF65-F5344CB8AC3E}">
        <p14:creationId xmlns:p14="http://schemas.microsoft.com/office/powerpoint/2010/main" val="31512107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24</a:t>
            </a:fld>
            <a:endParaRPr lang="en-GB"/>
          </a:p>
        </p:txBody>
      </p:sp>
    </p:spTree>
    <p:extLst>
      <p:ext uri="{BB962C8B-B14F-4D97-AF65-F5344CB8AC3E}">
        <p14:creationId xmlns:p14="http://schemas.microsoft.com/office/powerpoint/2010/main" val="7651236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27</a:t>
            </a:fld>
            <a:endParaRPr lang="en-GB"/>
          </a:p>
        </p:txBody>
      </p:sp>
    </p:spTree>
    <p:extLst>
      <p:ext uri="{BB962C8B-B14F-4D97-AF65-F5344CB8AC3E}">
        <p14:creationId xmlns:p14="http://schemas.microsoft.com/office/powerpoint/2010/main" val="37249100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30</a:t>
            </a:fld>
            <a:endParaRPr lang="en-GB"/>
          </a:p>
        </p:txBody>
      </p:sp>
    </p:spTree>
    <p:extLst>
      <p:ext uri="{BB962C8B-B14F-4D97-AF65-F5344CB8AC3E}">
        <p14:creationId xmlns:p14="http://schemas.microsoft.com/office/powerpoint/2010/main" val="916818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D3304F1-C33D-4B53-A0E3-1AEB6EC3D670}" type="slidenum">
              <a:rPr lang="en-GB" smtClean="0"/>
              <a:t>37</a:t>
            </a:fld>
            <a:endParaRPr lang="en-GB"/>
          </a:p>
        </p:txBody>
      </p:sp>
    </p:spTree>
    <p:extLst>
      <p:ext uri="{BB962C8B-B14F-4D97-AF65-F5344CB8AC3E}">
        <p14:creationId xmlns:p14="http://schemas.microsoft.com/office/powerpoint/2010/main" val="292348673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098" name="Rectangle 6"/>
          <p:cNvSpPr>
            <a:spLocks noGrp="1" noChangeArrowheads="1"/>
          </p:cNvSpPr>
          <p:nvPr>
            <p:ph type="sldNum" sz="quarter"/>
          </p:nvPr>
        </p:nvSpPr>
        <p:spPr>
          <a:noFill/>
          <a:extLst>
            <a:ext uri="{91240B29-F687-4F45-9708-019B960494DF}">
              <a14:hiddenLine xmlns:a14="http://schemas.microsoft.com/office/drawing/2010/main" w="9525">
                <a:solidFill>
                  <a:srgbClr val="808080"/>
                </a:solidFill>
                <a:round/>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a:lstStyle>
            <a:lvl1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1pPr>
            <a:lvl2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2pPr>
            <a:lvl3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3pPr>
            <a:lvl4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4pPr>
            <a:lvl5pPr>
              <a:lnSpc>
                <a:spcPct val="93000"/>
              </a:lnSpc>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5pPr>
            <a:lvl6pPr marL="25146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6pPr>
            <a:lvl7pPr marL="29718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7pPr>
            <a:lvl8pPr marL="34290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8pPr>
            <a:lvl9pPr marL="3886200" indent="-228600" defTabSz="457200" eaLnBrk="0" fontAlgn="base" hangingPunct="0">
              <a:lnSpc>
                <a:spcPct val="93000"/>
              </a:lnSpc>
              <a:spcBef>
                <a:spcPct val="0"/>
              </a:spcBef>
              <a:spcAft>
                <a:spcPct val="0"/>
              </a:spcAft>
              <a:buClr>
                <a:srgbClr val="000000"/>
              </a:buClr>
              <a:buSzPct val="100000"/>
              <a:buFont typeface="Times New Roman" charset="0"/>
              <a:tabLst>
                <a:tab pos="723900" algn="l"/>
                <a:tab pos="1447800" algn="l"/>
                <a:tab pos="2171700" algn="l"/>
                <a:tab pos="2895600" algn="l"/>
              </a:tabLst>
              <a:defRPr>
                <a:solidFill>
                  <a:schemeClr val="tx1"/>
                </a:solidFill>
                <a:latin typeface="Arial" charset="0"/>
                <a:ea typeface="Arial Unicode MS" charset="0"/>
              </a:defRPr>
            </a:lvl9pPr>
          </a:lstStyle>
          <a:p>
            <a:fld id="{B10E75A7-B0F9-5642-96AB-06237E68FE07}" type="slidenum">
              <a:rPr lang="en-US" altLang="en-US">
                <a:solidFill>
                  <a:srgbClr val="000000"/>
                </a:solidFill>
                <a:latin typeface="Times New Roman" charset="0"/>
              </a:rPr>
              <a:pPr/>
              <a:t>42</a:t>
            </a:fld>
            <a:endParaRPr lang="en-US" altLang="en-US">
              <a:solidFill>
                <a:srgbClr val="000000"/>
              </a:solidFill>
              <a:latin typeface="Times New Roman" charset="0"/>
            </a:endParaRPr>
          </a:p>
        </p:txBody>
      </p:sp>
      <p:sp>
        <p:nvSpPr>
          <p:cNvPr id="4099" name="Text Box 1"/>
          <p:cNvSpPr txBox="1">
            <a:spLocks noGrp="1" noRot="1" noChangeAspect="1" noChangeArrowheads="1" noTextEdit="1"/>
          </p:cNvSpPr>
          <p:nvPr>
            <p:ph type="sldImg"/>
          </p:nvPr>
        </p:nvSpPr>
        <p:spPr>
          <a:xfrm>
            <a:off x="533400" y="763588"/>
            <a:ext cx="6705600" cy="3771900"/>
          </a:xfr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100" name="Text Box 2"/>
          <p:cNvSpPr txBox="1">
            <a:spLocks noGrp="1" noChangeArrowheads="1"/>
          </p:cNvSpPr>
          <p:nvPr>
            <p:ph type="body" idx="1"/>
          </p:nvPr>
        </p:nvSpPr>
        <p:spPr>
          <a:xfrm>
            <a:off x="777875" y="4776788"/>
            <a:ext cx="6218238" cy="4525962"/>
          </a:xfrm>
          <a:noFill/>
          <a:extLst>
            <a:ext uri="{AF507438-7753-43E0-B8FC-AC1667EBCBE1}">
              <a14:hiddenEffects xmlns:a14="http://schemas.microsoft.com/office/drawing/2010/main">
                <a:effectLst>
                  <a:outerShdw dist="35921" dir="2700000" algn="ctr" rotWithShape="0">
                    <a:srgbClr val="808080"/>
                  </a:outerShdw>
                </a:effectLst>
              </a14:hiddenEffects>
            </a:ext>
            <a:ext uri="{FAA26D3D-D897-4be2-8F04-BA451C77F1D7}">
              <ma14:placeholderFlag xmlns:ma14="http://schemas.microsoft.com/office/mac/drawingml/2011/main" xmlns="" val="1"/>
            </a:ext>
          </a:extLst>
        </p:spPr>
        <p:txBody>
          <a:bodyPr wrap="none" anchor="ctr"/>
          <a:lstStyle/>
          <a:p>
            <a:endParaRPr lang="en-US" altLang="en-US">
              <a:latin typeface="Times New Roman" charset="0"/>
            </a:endParaRPr>
          </a:p>
        </p:txBody>
      </p:sp>
    </p:spTree>
    <p:extLst>
      <p:ext uri="{BB962C8B-B14F-4D97-AF65-F5344CB8AC3E}">
        <p14:creationId xmlns:p14="http://schemas.microsoft.com/office/powerpoint/2010/main" val="118686046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1D3304F1-C33D-4B53-A0E3-1AEB6EC3D670}" type="slidenum">
              <a:rPr lang="en-GB" smtClean="0"/>
              <a:t>44</a:t>
            </a:fld>
            <a:endParaRPr lang="en-GB"/>
          </a:p>
        </p:txBody>
      </p:sp>
    </p:spTree>
    <p:extLst>
      <p:ext uri="{BB962C8B-B14F-4D97-AF65-F5344CB8AC3E}">
        <p14:creationId xmlns:p14="http://schemas.microsoft.com/office/powerpoint/2010/main" val="41523433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70528C90-8FB6-F54E-876D-66758057196D}"/>
              </a:ext>
            </a:extLst>
          </p:cNvPr>
          <p:cNvSpPr/>
          <p:nvPr userDrawn="1"/>
        </p:nvSpPr>
        <p:spPr>
          <a:xfrm>
            <a:off x="0" y="0"/>
            <a:ext cx="12192000" cy="6858001"/>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593FAD45-FEC6-9B49-BB64-104A34D479C8}"/>
              </a:ext>
            </a:extLst>
          </p:cNvPr>
          <p:cNvSpPr/>
          <p:nvPr userDrawn="1"/>
        </p:nvSpPr>
        <p:spPr>
          <a:xfrm>
            <a:off x="424670" y="528535"/>
            <a:ext cx="6181082" cy="2123658"/>
          </a:xfrm>
          <a:prstGeom prst="rect">
            <a:avLst/>
          </a:prstGeom>
        </p:spPr>
        <p:txBody>
          <a:bodyPr wrap="square">
            <a:spAutoFit/>
          </a:bodyPr>
          <a:lstStyle/>
          <a:p>
            <a:pPr fontAlgn="base"/>
            <a:r>
              <a:rPr lang="en-IE" sz="4400" b="1" i="0" u="none" strike="noStrike" kern="1200" baseline="0">
                <a:solidFill>
                  <a:srgbClr val="000000"/>
                </a:solidFill>
                <a:effectLst/>
                <a:latin typeface="+mn-lt"/>
                <a:ea typeface="+mn-ea"/>
                <a:cs typeface="+mn-cs"/>
                <a:sym typeface="Quattrocento Sans"/>
              </a:rPr>
              <a:t>INNOVATING FOOD </a:t>
            </a:r>
          </a:p>
          <a:p>
            <a:pPr fontAlgn="base"/>
            <a:r>
              <a:rPr lang="en-IE" sz="4400" b="1" i="0" u="none" strike="noStrike" kern="1200" baseline="0">
                <a:solidFill>
                  <a:srgbClr val="000000"/>
                </a:solidFill>
                <a:effectLst/>
                <a:latin typeface="+mn-lt"/>
                <a:ea typeface="+mn-ea"/>
                <a:cs typeface="+mn-cs"/>
                <a:sym typeface="Quattrocento Sans"/>
              </a:rPr>
              <a:t>FOR SENIORS </a:t>
            </a:r>
          </a:p>
          <a:p>
            <a:pPr fontAlgn="base"/>
            <a:r>
              <a:rPr lang="en-IE" sz="4400" b="0" i="0" u="none" strike="noStrike" kern="1200" baseline="0">
                <a:solidFill>
                  <a:srgbClr val="000000"/>
                </a:solidFill>
                <a:effectLst/>
                <a:latin typeface="+mn-lt"/>
                <a:ea typeface="+mn-ea"/>
                <a:cs typeface="+mn-cs"/>
                <a:sym typeface="Quattrocento Sans"/>
              </a:rPr>
              <a:t>FONT TYPEFACE &amp; SIZE</a:t>
            </a:r>
            <a:endParaRPr lang="en-IE" sz="3600" baseline="0">
              <a:solidFill>
                <a:srgbClr val="000000"/>
              </a:solidFill>
              <a:latin typeface="+mn-lt"/>
              <a:ea typeface="Quattrocento Sans"/>
              <a:cs typeface="Quattrocento Sans"/>
              <a:sym typeface="Quattrocento Sans"/>
            </a:endParaRPr>
          </a:p>
        </p:txBody>
      </p:sp>
      <p:sp>
        <p:nvSpPr>
          <p:cNvPr id="16" name="Rectangle 15">
            <a:extLst>
              <a:ext uri="{FF2B5EF4-FFF2-40B4-BE49-F238E27FC236}">
                <a16:creationId xmlns:a16="http://schemas.microsoft.com/office/drawing/2014/main" id="{EEA0D91F-9AAA-0042-B178-C546D9741BAA}"/>
              </a:ext>
            </a:extLst>
          </p:cNvPr>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rgbClr val="000000"/>
                </a:solidFill>
                <a:effectLst/>
                <a:latin typeface="+mn-lt"/>
                <a:ea typeface="+mn-ea"/>
                <a:cs typeface="+mn-cs"/>
              </a:rPr>
              <a:t>PLEASE</a:t>
            </a:r>
            <a:r>
              <a:rPr lang="en-IE" sz="3000" b="0" i="0" u="none" strike="noStrike" kern="1200" baseline="0">
                <a:solidFill>
                  <a:srgbClr val="000000"/>
                </a:solidFill>
                <a:effectLst/>
                <a:latin typeface="+mn-lt"/>
                <a:ea typeface="+mn-ea"/>
                <a:cs typeface="+mn-cs"/>
              </a:rPr>
              <a:t> ENSURE TO KEEP FONTS AS PER THE LAYOUT</a:t>
            </a:r>
            <a:endParaRPr lang="en-IE" sz="3000" b="0" i="0" u="none" strike="noStrike" kern="1200">
              <a:solidFill>
                <a:srgbClr val="000000"/>
              </a:solidFill>
              <a:effectLst/>
              <a:latin typeface="+mn-lt"/>
              <a:ea typeface="+mn-ea"/>
              <a:cs typeface="+mn-cs"/>
            </a:endParaRPr>
          </a:p>
          <a:p>
            <a:pPr fontAlgn="base"/>
            <a:endParaRPr lang="en-IE" sz="3000" b="0" i="0" u="none" strike="noStrike" kern="1200">
              <a:solidFill>
                <a:srgbClr val="000000"/>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rgbClr val="000000"/>
                </a:solidFill>
                <a:effectLst/>
                <a:latin typeface="+mn-lt"/>
                <a:ea typeface="+mn-ea"/>
                <a:cs typeface="+mn-cs"/>
              </a:rPr>
              <a:t>48 point </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Divider</a:t>
            </a:r>
            <a:r>
              <a:rPr lang="en-IE" sz="3000" b="0" i="0" u="none" strike="noStrike" kern="1200" baseline="0">
                <a:solidFill>
                  <a:srgbClr val="000000"/>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rgbClr val="000000"/>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36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30 point</a:t>
            </a:r>
            <a:r>
              <a:rPr lang="en-IE" sz="3000" b="0" i="0" u="none" strike="noStrike" kern="1200" baseline="0">
                <a:solidFill>
                  <a:srgbClr val="000000"/>
                </a:solidFill>
                <a:effectLst/>
                <a:latin typeface="+mn-lt"/>
                <a:ea typeface="+mn-ea"/>
                <a:cs typeface="+mn-cs"/>
              </a:rPr>
              <a:t>  -  </a:t>
            </a:r>
            <a:r>
              <a:rPr lang="en-IE" sz="3000" b="0" i="0" u="none" strike="noStrike" kern="1200">
                <a:solidFill>
                  <a:srgbClr val="000000"/>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	</a:t>
            </a:r>
            <a:r>
              <a:rPr lang="en-IE" sz="3000" b="0" i="0" u="none" strike="noStrike" kern="1200" baseline="0">
                <a:solidFill>
                  <a:srgbClr val="000000"/>
                </a:solidFill>
                <a:effectLst/>
                <a:latin typeface="+mn-lt"/>
                <a:ea typeface="+mn-ea"/>
                <a:cs typeface="+mn-cs"/>
              </a:rPr>
              <a:t>       </a:t>
            </a:r>
            <a:r>
              <a:rPr lang="en-IE" sz="3000" b="0" i="0" u="none" strike="noStrike" kern="1200">
                <a:solidFill>
                  <a:srgbClr val="000000"/>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rgbClr val="000000"/>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rgbClr val="000000"/>
                </a:solidFill>
                <a:effectLst/>
                <a:latin typeface="+mn-lt"/>
                <a:ea typeface="+mn-ea"/>
                <a:cs typeface="+mn-cs"/>
              </a:rPr>
              <a:t>24 point</a:t>
            </a:r>
            <a:r>
              <a:rPr lang="en-IE" sz="3000" b="0" i="0" u="none" strike="noStrike" kern="1200" baseline="0">
                <a:solidFill>
                  <a:srgbClr val="000000"/>
                </a:solidFill>
                <a:effectLst/>
                <a:latin typeface="+mn-lt"/>
                <a:ea typeface="+mn-ea"/>
                <a:cs typeface="+mn-cs"/>
              </a:rPr>
              <a:t>  -  </a:t>
            </a:r>
            <a:r>
              <a:rPr lang="en-IE" sz="3000" b="0" i="0" u="none" strike="noStrike" kern="1200" baseline="0">
                <a:solidFill>
                  <a:srgbClr val="000000"/>
                </a:solidFill>
                <a:effectLst/>
                <a:latin typeface="+mn-lt"/>
                <a:ea typeface="Quattrocento Sans"/>
                <a:cs typeface="Quattrocento Sans"/>
                <a:sym typeface="Quattrocento Sans"/>
              </a:rPr>
              <a:t>Main </a:t>
            </a:r>
            <a:r>
              <a:rPr lang="en-IE" sz="3000" b="0" i="0" u="none" strike="noStrike" kern="1200">
                <a:solidFill>
                  <a:srgbClr val="000000"/>
                </a:solidFill>
                <a:effectLst/>
                <a:latin typeface="+mn-lt"/>
                <a:ea typeface="+mn-ea"/>
                <a:cs typeface="+mn-cs"/>
              </a:rPr>
              <a:t>Text Body </a:t>
            </a:r>
            <a:endParaRPr lang="en-US" sz="3000">
              <a:solidFill>
                <a:srgbClr val="000000"/>
              </a:solidFill>
            </a:endParaRPr>
          </a:p>
          <a:p>
            <a:pPr fontAlgn="base"/>
            <a:endParaRPr lang="en-IE" sz="3000" b="0" i="0" u="none" strike="noStrike" kern="1200">
              <a:solidFill>
                <a:srgbClr val="000000"/>
              </a:solidFill>
              <a:effectLst/>
              <a:latin typeface="+mn-lt"/>
              <a:ea typeface="+mn-ea"/>
              <a:cs typeface="+mn-cs"/>
            </a:endParaRPr>
          </a:p>
        </p:txBody>
      </p:sp>
      <p:sp>
        <p:nvSpPr>
          <p:cNvPr id="17" name="Rectangle 16">
            <a:extLst>
              <a:ext uri="{FF2B5EF4-FFF2-40B4-BE49-F238E27FC236}">
                <a16:creationId xmlns:a16="http://schemas.microsoft.com/office/drawing/2014/main" id="{E45BD91F-BFF7-9F43-A600-A65624CBC8F8}"/>
              </a:ext>
            </a:extLst>
          </p:cNvPr>
          <p:cNvSpPr/>
          <p:nvPr userDrawn="1"/>
        </p:nvSpPr>
        <p:spPr>
          <a:xfrm>
            <a:off x="424668" y="2883583"/>
            <a:ext cx="6419232" cy="2123658"/>
          </a:xfrm>
          <a:prstGeom prst="rect">
            <a:avLst/>
          </a:prstGeom>
        </p:spPr>
        <p:txBody>
          <a:bodyPr wrap="square">
            <a:spAutoFit/>
          </a:bodyPr>
          <a:lstStyle/>
          <a:p>
            <a:pPr fontAlgn="base"/>
            <a:r>
              <a:rPr lang="en-IE" sz="2400" b="0" i="0" u="none" strike="noStrike" kern="1200" baseline="0">
                <a:solidFill>
                  <a:srgbClr val="000000"/>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rgbClr val="000000"/>
                </a:solidFill>
                <a:effectLst/>
                <a:latin typeface="+mn-lt"/>
                <a:ea typeface="+mn-ea"/>
                <a:cs typeface="+mn-cs"/>
                <a:sym typeface="Quattrocento Sans"/>
              </a:rPr>
              <a:t>INNOVATING FOOD FOR SENIORS </a:t>
            </a:r>
            <a:r>
              <a:rPr lang="en-IE" sz="2400" b="0" i="0" u="none" strike="noStrike" kern="1200" baseline="0">
                <a:solidFill>
                  <a:srgbClr val="000000"/>
                </a:solidFill>
                <a:effectLst/>
                <a:latin typeface="+mn-lt"/>
                <a:ea typeface="+mn-ea"/>
                <a:cs typeface="+mn-cs"/>
                <a:sym typeface="Quattrocento Sans"/>
              </a:rPr>
              <a:t>PowerPoint is</a:t>
            </a:r>
            <a:r>
              <a:rPr lang="is-IS" sz="2400" b="0" i="0" u="none" strike="noStrike" kern="1200" baseline="0">
                <a:solidFill>
                  <a:srgbClr val="000000"/>
                </a:solidFill>
                <a:effectLst/>
                <a:latin typeface="+mn-lt"/>
                <a:ea typeface="+mn-ea"/>
                <a:cs typeface="+mn-cs"/>
                <a:sym typeface="Quattrocento Sans"/>
              </a:rPr>
              <a:t>….</a:t>
            </a:r>
            <a:endParaRPr lang="en-IE" sz="2400" b="0" i="0" u="none" strike="noStrike" kern="1200" baseline="0">
              <a:solidFill>
                <a:srgbClr val="000000"/>
              </a:solidFill>
              <a:effectLst/>
              <a:latin typeface="+mn-lt"/>
              <a:ea typeface="+mn-ea"/>
              <a:cs typeface="+mn-cs"/>
              <a:sym typeface="Quattrocento Sans"/>
            </a:endParaRPr>
          </a:p>
          <a:p>
            <a:pPr fontAlgn="base"/>
            <a:endParaRPr lang="en-IE" sz="2400" b="0" i="0" u="none" strike="noStrike" kern="1200" baseline="0">
              <a:solidFill>
                <a:srgbClr val="000000"/>
              </a:solidFill>
              <a:effectLst/>
              <a:latin typeface="+mn-lt"/>
              <a:ea typeface="+mn-ea"/>
              <a:cs typeface="+mn-cs"/>
              <a:sym typeface="Quattrocento Sans"/>
            </a:endParaRPr>
          </a:p>
          <a:p>
            <a:pPr fontAlgn="base"/>
            <a:r>
              <a:rPr lang="en-IE" sz="3600" b="1" i="1" baseline="0">
                <a:solidFill>
                  <a:srgbClr val="000000"/>
                </a:solidFill>
                <a:latin typeface="+mn-lt"/>
                <a:ea typeface="Quattrocento Sans"/>
                <a:cs typeface="Quattrocento Sans"/>
                <a:sym typeface="Quattrocento Sans"/>
              </a:rPr>
              <a:t>Calibri</a:t>
            </a:r>
            <a:endParaRPr lang="en-IE" sz="3600" baseline="0">
              <a:solidFill>
                <a:srgbClr val="000000"/>
              </a:solidFill>
              <a:latin typeface="+mn-lt"/>
              <a:ea typeface="Quattrocento Sans"/>
              <a:cs typeface="Quattrocento Sans"/>
              <a:sym typeface="Quattrocento Sans"/>
            </a:endParaRPr>
          </a:p>
        </p:txBody>
      </p:sp>
      <p:cxnSp>
        <p:nvCxnSpPr>
          <p:cNvPr id="18" name="Straight Connector 17">
            <a:extLst>
              <a:ext uri="{FF2B5EF4-FFF2-40B4-BE49-F238E27FC236}">
                <a16:creationId xmlns:a16="http://schemas.microsoft.com/office/drawing/2014/main" id="{6E1401F6-C867-FF4E-87E1-B8E8D08D90B0}"/>
              </a:ext>
            </a:extLst>
          </p:cNvPr>
          <p:cNvCxnSpPr/>
          <p:nvPr userDrawn="1"/>
        </p:nvCxnSpPr>
        <p:spPr>
          <a:xfrm>
            <a:off x="7098716" y="-1"/>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4B2F022-2514-6E40-833E-C1FA2AF4AA82}"/>
              </a:ext>
            </a:extLst>
          </p:cNvPr>
          <p:cNvCxnSpPr/>
          <p:nvPr userDrawn="1"/>
        </p:nvCxnSpPr>
        <p:spPr>
          <a:xfrm flipH="1">
            <a:off x="1" y="2864720"/>
            <a:ext cx="7098715"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
        <p:nvSpPr>
          <p:cNvPr id="20" name="Rectangle 19">
            <a:extLst>
              <a:ext uri="{FF2B5EF4-FFF2-40B4-BE49-F238E27FC236}">
                <a16:creationId xmlns:a16="http://schemas.microsoft.com/office/drawing/2014/main" id="{B178C5C5-CBFD-7149-B94A-32501F585BC9}"/>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21" name="Straight Connector 20">
            <a:extLst>
              <a:ext uri="{FF2B5EF4-FFF2-40B4-BE49-F238E27FC236}">
                <a16:creationId xmlns:a16="http://schemas.microsoft.com/office/drawing/2014/main" id="{AD8ABF36-234A-9D43-948C-5242E9FB8B6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with Photo - Green">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B9C9E11-D7A0-D14F-9240-B81BF8424F91}"/>
              </a:ext>
            </a:extLst>
          </p:cNvPr>
          <p:cNvSpPr/>
          <p:nvPr userDrawn="1"/>
        </p:nvSpPr>
        <p:spPr>
          <a:xfrm flipV="1">
            <a:off x="1356632" y="-2"/>
            <a:ext cx="5495430" cy="6892757"/>
          </a:xfrm>
          <a:prstGeom prst="rect">
            <a:avLst/>
          </a:prstGeom>
          <a:solidFill>
            <a:srgbClr val="FFD1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1" name="Rectangle 10">
            <a:extLst>
              <a:ext uri="{FF2B5EF4-FFF2-40B4-BE49-F238E27FC236}">
                <a16:creationId xmlns:a16="http://schemas.microsoft.com/office/drawing/2014/main" id="{4E585817-372F-5F45-807C-3F480679EC4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Picture Placeholder 17">
            <a:extLst>
              <a:ext uri="{FF2B5EF4-FFF2-40B4-BE49-F238E27FC236}">
                <a16:creationId xmlns:a16="http://schemas.microsoft.com/office/drawing/2014/main" id="{073F117C-ACDF-B74C-97E8-CAE9AEF32E41}"/>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5" name="Text Placeholder 17">
            <a:extLst>
              <a:ext uri="{FF2B5EF4-FFF2-40B4-BE49-F238E27FC236}">
                <a16:creationId xmlns:a16="http://schemas.microsoft.com/office/drawing/2014/main" id="{57BC4A55-72C2-1D4D-A63F-67A32FF81592}"/>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Rectangle 15">
            <a:extLst>
              <a:ext uri="{FF2B5EF4-FFF2-40B4-BE49-F238E27FC236}">
                <a16:creationId xmlns:a16="http://schemas.microsoft.com/office/drawing/2014/main" id="{37CCFAFC-F1E8-0449-B779-878024054E6C}"/>
              </a:ext>
            </a:extLst>
          </p:cNvPr>
          <p:cNvSpPr/>
          <p:nvPr userDrawn="1"/>
        </p:nvSpPr>
        <p:spPr>
          <a:xfrm>
            <a:off x="1802710" y="129286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 Placeholder 23">
            <a:extLst>
              <a:ext uri="{FF2B5EF4-FFF2-40B4-BE49-F238E27FC236}">
                <a16:creationId xmlns:a16="http://schemas.microsoft.com/office/drawing/2014/main" id="{35518029-19B8-DF4A-A8E3-BA3D92CD7B88}"/>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21" name="TextBox 20">
            <a:extLst>
              <a:ext uri="{FF2B5EF4-FFF2-40B4-BE49-F238E27FC236}">
                <a16:creationId xmlns:a16="http://schemas.microsoft.com/office/drawing/2014/main" id="{4DD35E4D-190C-6042-9B94-DDCF67E8C77C}"/>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1354268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2">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BAAA5544-825C-D843-82F7-011BA29F10B1}"/>
              </a:ext>
            </a:extLst>
          </p:cNvPr>
          <p:cNvSpPr>
            <a:spLocks noGrp="1"/>
          </p:cNvSpPr>
          <p:nvPr>
            <p:ph type="pic" sz="quarter" idx="10"/>
          </p:nvPr>
        </p:nvSpPr>
        <p:spPr>
          <a:xfrm>
            <a:off x="247650" y="1587500"/>
            <a:ext cx="11696699" cy="4699000"/>
          </a:xfrm>
          <a:custGeom>
            <a:avLst/>
            <a:gdLst>
              <a:gd name="connsiteX0" fmla="*/ 0 w 11696699"/>
              <a:gd name="connsiteY0" fmla="*/ 0 h 4699000"/>
              <a:gd name="connsiteX1" fmla="*/ 11696699 w 11696699"/>
              <a:gd name="connsiteY1" fmla="*/ 0 h 4699000"/>
              <a:gd name="connsiteX2" fmla="*/ 11696699 w 11696699"/>
              <a:gd name="connsiteY2" fmla="*/ 1498601 h 4699000"/>
              <a:gd name="connsiteX3" fmla="*/ 7029451 w 11696699"/>
              <a:gd name="connsiteY3" fmla="*/ 1498601 h 4699000"/>
              <a:gd name="connsiteX4" fmla="*/ 7029451 w 11696699"/>
              <a:gd name="connsiteY4" fmla="*/ 2971529 h 4699000"/>
              <a:gd name="connsiteX5" fmla="*/ 11696699 w 11696699"/>
              <a:gd name="connsiteY5" fmla="*/ 2971529 h 4699000"/>
              <a:gd name="connsiteX6" fmla="*/ 11696699 w 11696699"/>
              <a:gd name="connsiteY6" fmla="*/ 4699000 h 4699000"/>
              <a:gd name="connsiteX7" fmla="*/ 536121 w 11696699"/>
              <a:gd name="connsiteY7" fmla="*/ 4699000 h 4699000"/>
              <a:gd name="connsiteX8" fmla="*/ 216546 w 11696699"/>
              <a:gd name="connsiteY8" fmla="*/ 4699000 h 4699000"/>
              <a:gd name="connsiteX9" fmla="*/ 180546 w 11696699"/>
              <a:gd name="connsiteY9" fmla="*/ 4699000 h 4699000"/>
              <a:gd name="connsiteX10" fmla="*/ 0 w 11696699"/>
              <a:gd name="connsiteY10" fmla="*/ 4699000 h 4699000"/>
              <a:gd name="connsiteX11" fmla="*/ 0 w 11696699"/>
              <a:gd name="connsiteY11" fmla="*/ 4278910 h 4699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696699" h="4699000">
                <a:moveTo>
                  <a:pt x="0" y="0"/>
                </a:moveTo>
                <a:lnTo>
                  <a:pt x="11696699" y="0"/>
                </a:lnTo>
                <a:lnTo>
                  <a:pt x="11696699" y="1498601"/>
                </a:lnTo>
                <a:lnTo>
                  <a:pt x="7029451" y="1498601"/>
                </a:lnTo>
                <a:lnTo>
                  <a:pt x="7029451" y="2971529"/>
                </a:lnTo>
                <a:lnTo>
                  <a:pt x="11696699" y="2971529"/>
                </a:lnTo>
                <a:lnTo>
                  <a:pt x="11696699" y="4699000"/>
                </a:lnTo>
                <a:lnTo>
                  <a:pt x="536121" y="4699000"/>
                </a:lnTo>
                <a:lnTo>
                  <a:pt x="216546" y="4699000"/>
                </a:lnTo>
                <a:lnTo>
                  <a:pt x="180546" y="4699000"/>
                </a:lnTo>
                <a:lnTo>
                  <a:pt x="0" y="4699000"/>
                </a:lnTo>
                <a:lnTo>
                  <a:pt x="0" y="4278910"/>
                </a:lnTo>
                <a:close/>
              </a:path>
            </a:pathLst>
          </a:custGeom>
          <a:solidFill>
            <a:schemeClr val="bg1"/>
          </a:solidFill>
        </p:spPr>
        <p:txBody>
          <a:bodyPr wrap="square">
            <a:noAutofit/>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4" name="Subtitle 2">
            <a:extLst>
              <a:ext uri="{FF2B5EF4-FFF2-40B4-BE49-F238E27FC236}">
                <a16:creationId xmlns:a16="http://schemas.microsoft.com/office/drawing/2014/main" id="{33A59673-F743-3548-A224-DA318708FD70}"/>
              </a:ext>
            </a:extLst>
          </p:cNvPr>
          <p:cNvSpPr txBox="1">
            <a:spLocks/>
          </p:cNvSpPr>
          <p:nvPr userDrawn="1"/>
        </p:nvSpPr>
        <p:spPr>
          <a:xfrm>
            <a:off x="7619999" y="3435786"/>
            <a:ext cx="4019670" cy="773557"/>
          </a:xfrm>
          <a:prstGeom prst="rect">
            <a:avLst/>
          </a:prstGeom>
        </p:spPr>
        <p:txBody>
          <a:bodyPr vert="horz" wrap="square" lIns="217433" tIns="108718" rIns="217433" bIns="108718"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pPr>
            <a:r>
              <a:rPr lang="en-US" sz="1800">
                <a:solidFill>
                  <a:schemeClr val="bg1"/>
                </a:solidFill>
                <a:latin typeface="Montserrat Light" charset="0"/>
                <a:ea typeface="Montserrat Light" charset="0"/>
                <a:cs typeface="Montserrat Light" charset="0"/>
              </a:rPr>
              <a:t>Refers to a good or service being offered by a company.</a:t>
            </a:r>
          </a:p>
        </p:txBody>
      </p:sp>
      <p:sp>
        <p:nvSpPr>
          <p:cNvPr id="16" name="Rectangle 15">
            <a:extLst>
              <a:ext uri="{FF2B5EF4-FFF2-40B4-BE49-F238E27FC236}">
                <a16:creationId xmlns:a16="http://schemas.microsoft.com/office/drawing/2014/main" id="{99BB73D2-4537-B849-87DD-438424FEBE62}"/>
              </a:ext>
            </a:extLst>
          </p:cNvPr>
          <p:cNvSpPr/>
          <p:nvPr userDrawn="1"/>
        </p:nvSpPr>
        <p:spPr>
          <a:xfrm rot="10800000" flipV="1">
            <a:off x="7277100" y="3086101"/>
            <a:ext cx="4914900" cy="1472928"/>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22" name="Text Placeholder 17">
            <a:extLst>
              <a:ext uri="{FF2B5EF4-FFF2-40B4-BE49-F238E27FC236}">
                <a16:creationId xmlns:a16="http://schemas.microsoft.com/office/drawing/2014/main" id="{76282472-56C2-8A48-86C5-1BC4F9E9B07B}"/>
              </a:ext>
            </a:extLst>
          </p:cNvPr>
          <p:cNvSpPr>
            <a:spLocks noGrp="1"/>
          </p:cNvSpPr>
          <p:nvPr>
            <p:ph type="body" sz="quarter" idx="18" hasCustomPrompt="1"/>
          </p:nvPr>
        </p:nvSpPr>
        <p:spPr>
          <a:xfrm>
            <a:off x="7277100" y="3092586"/>
            <a:ext cx="4667249" cy="1466443"/>
          </a:xfrm>
        </p:spPr>
        <p:txBody>
          <a:bodyPr anchor="ct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3" name="Rectangle 22">
            <a:extLst>
              <a:ext uri="{FF2B5EF4-FFF2-40B4-BE49-F238E27FC236}">
                <a16:creationId xmlns:a16="http://schemas.microsoft.com/office/drawing/2014/main" id="{1379D8CF-5187-5A40-90C4-720D4B6776D8}"/>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4" name="Text Placeholder 23">
            <a:extLst>
              <a:ext uri="{FF2B5EF4-FFF2-40B4-BE49-F238E27FC236}">
                <a16:creationId xmlns:a16="http://schemas.microsoft.com/office/drawing/2014/main" id="{507B26C4-2A6B-404D-B6DF-133DAE89023E}"/>
              </a:ext>
            </a:extLst>
          </p:cNvPr>
          <p:cNvSpPr>
            <a:spLocks noGrp="1"/>
          </p:cNvSpPr>
          <p:nvPr>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 name="TextBox 9">
            <a:extLst>
              <a:ext uri="{FF2B5EF4-FFF2-40B4-BE49-F238E27FC236}">
                <a16:creationId xmlns:a16="http://schemas.microsoft.com/office/drawing/2014/main" id="{D9AFEFDE-FAC8-AB4F-9957-3BABBF6BF2C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73FC6CBC-8DC5-6644-9D36-9FC466DD6727}"/>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6605677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6197600" y="985864"/>
            <a:ext cx="5994400"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89FD262A-DB5E-AA46-B482-A1055545E6FC}"/>
              </a:ext>
            </a:extLst>
          </p:cNvPr>
          <p:cNvSpPr>
            <a:spLocks noGrp="1"/>
          </p:cNvSpPr>
          <p:nvPr>
            <p:ph type="body" sz="quarter" idx="16" hasCustomPrompt="1"/>
          </p:nvPr>
        </p:nvSpPr>
        <p:spPr>
          <a:xfrm>
            <a:off x="6420495" y="1328734"/>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630638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Photo Slide 3">
    <p:spTree>
      <p:nvGrpSpPr>
        <p:cNvPr id="1" name=""/>
        <p:cNvGrpSpPr/>
        <p:nvPr/>
      </p:nvGrpSpPr>
      <p:grpSpPr>
        <a:xfrm>
          <a:off x="0" y="0"/>
          <a:ext cx="0" cy="0"/>
          <a:chOff x="0" y="0"/>
          <a:chExt cx="0" cy="0"/>
        </a:xfrm>
      </p:grpSpPr>
      <p:sp>
        <p:nvSpPr>
          <p:cNvPr id="29" name="Picture Placeholder 28">
            <a:extLst>
              <a:ext uri="{FF2B5EF4-FFF2-40B4-BE49-F238E27FC236}">
                <a16:creationId xmlns:a16="http://schemas.microsoft.com/office/drawing/2014/main" id="{E062918E-84FF-9547-A16A-383E59F88B13}"/>
              </a:ext>
            </a:extLst>
          </p:cNvPr>
          <p:cNvSpPr>
            <a:spLocks noGrp="1"/>
          </p:cNvSpPr>
          <p:nvPr>
            <p:ph type="pic" sz="quarter" idx="10" hasCustomPrompt="1"/>
          </p:nvPr>
        </p:nvSpPr>
        <p:spPr>
          <a:xfrm>
            <a:off x="241300" y="228600"/>
            <a:ext cx="11696700" cy="5946816"/>
          </a:xfrm>
          <a:custGeom>
            <a:avLst/>
            <a:gdLst>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26308 w 11696700"/>
              <a:gd name="connsiteY8" fmla="*/ 5837400 h 5943600"/>
              <a:gd name="connsiteX9" fmla="*/ 190308 w 11696700"/>
              <a:gd name="connsiteY9" fmla="*/ 5837400 h 5943600"/>
              <a:gd name="connsiteX10" fmla="*/ 190308 w 11696700"/>
              <a:gd name="connsiteY10" fmla="*/ 5943600 h 5943600"/>
              <a:gd name="connsiteX11" fmla="*/ 0 w 11696700"/>
              <a:gd name="connsiteY11" fmla="*/ 594360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190308 w 11696700"/>
              <a:gd name="connsiteY9" fmla="*/ 5837400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3600"/>
              <a:gd name="connsiteX1" fmla="*/ 11696700 w 11696700"/>
              <a:gd name="connsiteY1" fmla="*/ 0 h 5943600"/>
              <a:gd name="connsiteX2" fmla="*/ 11696700 w 11696700"/>
              <a:gd name="connsiteY2" fmla="*/ 757264 h 5943600"/>
              <a:gd name="connsiteX3" fmla="*/ 5956300 w 11696700"/>
              <a:gd name="connsiteY3" fmla="*/ 757264 h 5943600"/>
              <a:gd name="connsiteX4" fmla="*/ 5956300 w 11696700"/>
              <a:gd name="connsiteY4" fmla="*/ 3182964 h 5943600"/>
              <a:gd name="connsiteX5" fmla="*/ 11696700 w 11696700"/>
              <a:gd name="connsiteY5" fmla="*/ 3182964 h 5943600"/>
              <a:gd name="connsiteX6" fmla="*/ 11696700 w 11696700"/>
              <a:gd name="connsiteY6" fmla="*/ 5943600 h 5943600"/>
              <a:gd name="connsiteX7" fmla="*/ 226308 w 11696700"/>
              <a:gd name="connsiteY7" fmla="*/ 5943600 h 5943600"/>
              <a:gd name="connsiteX8" fmla="*/ 219585 w 11696700"/>
              <a:gd name="connsiteY8" fmla="*/ 5938253 h 5943600"/>
              <a:gd name="connsiteX9" fmla="*/ 221569 w 11696700"/>
              <a:gd name="connsiteY9" fmla="*/ 5935093 h 5943600"/>
              <a:gd name="connsiteX10" fmla="*/ 190308 w 11696700"/>
              <a:gd name="connsiteY10" fmla="*/ 5943600 h 5943600"/>
              <a:gd name="connsiteX11" fmla="*/ 0 w 11696700"/>
              <a:gd name="connsiteY11" fmla="*/ 5943600 h 5943600"/>
              <a:gd name="connsiteX12" fmla="*/ 0 w 11696700"/>
              <a:gd name="connsiteY12" fmla="*/ 0 h 5943600"/>
              <a:gd name="connsiteX0" fmla="*/ 0 w 11696700"/>
              <a:gd name="connsiteY0" fmla="*/ 0 h 5946816"/>
              <a:gd name="connsiteX1" fmla="*/ 11696700 w 11696700"/>
              <a:gd name="connsiteY1" fmla="*/ 0 h 5946816"/>
              <a:gd name="connsiteX2" fmla="*/ 11696700 w 11696700"/>
              <a:gd name="connsiteY2" fmla="*/ 757264 h 5946816"/>
              <a:gd name="connsiteX3" fmla="*/ 5956300 w 11696700"/>
              <a:gd name="connsiteY3" fmla="*/ 757264 h 5946816"/>
              <a:gd name="connsiteX4" fmla="*/ 5956300 w 11696700"/>
              <a:gd name="connsiteY4" fmla="*/ 3182964 h 5946816"/>
              <a:gd name="connsiteX5" fmla="*/ 11696700 w 11696700"/>
              <a:gd name="connsiteY5" fmla="*/ 3182964 h 5946816"/>
              <a:gd name="connsiteX6" fmla="*/ 11696700 w 11696700"/>
              <a:gd name="connsiteY6" fmla="*/ 5943600 h 5946816"/>
              <a:gd name="connsiteX7" fmla="*/ 226308 w 11696700"/>
              <a:gd name="connsiteY7" fmla="*/ 5943600 h 5946816"/>
              <a:gd name="connsiteX8" fmla="*/ 219585 w 11696700"/>
              <a:gd name="connsiteY8" fmla="*/ 5938253 h 5946816"/>
              <a:gd name="connsiteX9" fmla="*/ 350523 w 11696700"/>
              <a:gd name="connsiteY9" fmla="*/ 5946816 h 5946816"/>
              <a:gd name="connsiteX10" fmla="*/ 190308 w 11696700"/>
              <a:gd name="connsiteY10" fmla="*/ 5943600 h 5946816"/>
              <a:gd name="connsiteX11" fmla="*/ 0 w 11696700"/>
              <a:gd name="connsiteY11" fmla="*/ 5943600 h 5946816"/>
              <a:gd name="connsiteX12" fmla="*/ 0 w 11696700"/>
              <a:gd name="connsiteY12" fmla="*/ 0 h 59468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1696700" h="5946816">
                <a:moveTo>
                  <a:pt x="0" y="0"/>
                </a:moveTo>
                <a:lnTo>
                  <a:pt x="11696700" y="0"/>
                </a:lnTo>
                <a:lnTo>
                  <a:pt x="11696700" y="757264"/>
                </a:lnTo>
                <a:lnTo>
                  <a:pt x="5956300" y="757264"/>
                </a:lnTo>
                <a:lnTo>
                  <a:pt x="5956300" y="3182964"/>
                </a:lnTo>
                <a:lnTo>
                  <a:pt x="11696700" y="3182964"/>
                </a:lnTo>
                <a:lnTo>
                  <a:pt x="11696700" y="5943600"/>
                </a:lnTo>
                <a:lnTo>
                  <a:pt x="226308" y="5943600"/>
                </a:lnTo>
                <a:lnTo>
                  <a:pt x="219585" y="5938253"/>
                </a:lnTo>
                <a:lnTo>
                  <a:pt x="350523" y="5946816"/>
                </a:lnTo>
                <a:lnTo>
                  <a:pt x="190308" y="5943600"/>
                </a:lnTo>
                <a:lnTo>
                  <a:pt x="0" y="5943600"/>
                </a:lnTo>
                <a:lnTo>
                  <a:pt x="0" y="0"/>
                </a:lnTo>
                <a:close/>
              </a:path>
            </a:pathLst>
          </a:custGeom>
        </p:spPr>
        <p:txBody>
          <a:bodyPr wrap="square">
            <a:noAutofit/>
          </a:bodyPr>
          <a:lstStyle>
            <a:lvl1pPr>
              <a:buNone/>
              <a:defRPr sz="1800">
                <a:solidFill>
                  <a:srgbClr val="7F7F7F"/>
                </a:solidFill>
              </a:defRPr>
            </a:lvl1pPr>
          </a:lstStyle>
          <a:p>
            <a:r>
              <a:rPr lang="en-US"/>
              <a:t>     </a:t>
            </a:r>
          </a:p>
          <a:p>
            <a:endParaRPr lang="en-US"/>
          </a:p>
          <a:p>
            <a:endParaRPr lang="en-US"/>
          </a:p>
          <a:p>
            <a:endParaRPr lang="en-US"/>
          </a:p>
          <a:p>
            <a:endParaRPr lang="en-US"/>
          </a:p>
          <a:p>
            <a:r>
              <a:rPr lang="en-US"/>
              <a:t>         </a:t>
            </a:r>
          </a:p>
          <a:p>
            <a:endParaRPr lang="en-US"/>
          </a:p>
          <a:p>
            <a:r>
              <a:rPr lang="en-US"/>
              <a:t>                             Click to add photo</a:t>
            </a:r>
          </a:p>
        </p:txBody>
      </p:sp>
      <p:sp>
        <p:nvSpPr>
          <p:cNvPr id="8" name="Rectangle 7">
            <a:extLst>
              <a:ext uri="{FF2B5EF4-FFF2-40B4-BE49-F238E27FC236}">
                <a16:creationId xmlns:a16="http://schemas.microsoft.com/office/drawing/2014/main" id="{CAE72C2A-8F5D-5741-9D36-B642CB2931C5}"/>
              </a:ext>
            </a:extLst>
          </p:cNvPr>
          <p:cNvSpPr/>
          <p:nvPr userDrawn="1"/>
        </p:nvSpPr>
        <p:spPr>
          <a:xfrm>
            <a:off x="3200400" y="985610"/>
            <a:ext cx="8928847" cy="24257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A6686CA7-9F9D-8D44-B94F-5A2669C8F7B2}"/>
              </a:ext>
            </a:extLst>
          </p:cNvPr>
          <p:cNvSpPr txBox="1"/>
          <p:nvPr userDrawn="1"/>
        </p:nvSpPr>
        <p:spPr>
          <a:xfrm>
            <a:off x="6637283" y="-804041"/>
            <a:ext cx="184731" cy="369332"/>
          </a:xfrm>
          <a:prstGeom prst="rect">
            <a:avLst/>
          </a:prstGeom>
          <a:noFill/>
        </p:spPr>
        <p:txBody>
          <a:bodyPr wrap="none" rtlCol="0">
            <a:spAutoFit/>
          </a:bodyPr>
          <a:lstStyle/>
          <a:p>
            <a:endParaRPr lang="en-US"/>
          </a:p>
        </p:txBody>
      </p:sp>
      <p:sp>
        <p:nvSpPr>
          <p:cNvPr id="33" name="Rectangle 32">
            <a:extLst>
              <a:ext uri="{FF2B5EF4-FFF2-40B4-BE49-F238E27FC236}">
                <a16:creationId xmlns:a16="http://schemas.microsoft.com/office/drawing/2014/main" id="{6D0117BF-7B8F-804D-9B62-BFDC2DE5B730}"/>
              </a:ext>
            </a:extLst>
          </p:cNvPr>
          <p:cNvSpPr/>
          <p:nvPr userDrawn="1"/>
        </p:nvSpPr>
        <p:spPr>
          <a:xfrm>
            <a:off x="6504644" y="2026088"/>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5" name="Text Placeholder 17">
            <a:extLst>
              <a:ext uri="{FF2B5EF4-FFF2-40B4-BE49-F238E27FC236}">
                <a16:creationId xmlns:a16="http://schemas.microsoft.com/office/drawing/2014/main" id="{11F92C0B-314B-1D4F-96FF-2837F718CF3C}"/>
              </a:ext>
            </a:extLst>
          </p:cNvPr>
          <p:cNvSpPr>
            <a:spLocks noGrp="1"/>
          </p:cNvSpPr>
          <p:nvPr>
            <p:ph type="body" sz="quarter" idx="18" hasCustomPrompt="1"/>
          </p:nvPr>
        </p:nvSpPr>
        <p:spPr>
          <a:xfrm>
            <a:off x="6420495" y="2346524"/>
            <a:ext cx="5029134" cy="851567"/>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TextBox 9">
            <a:extLst>
              <a:ext uri="{FF2B5EF4-FFF2-40B4-BE49-F238E27FC236}">
                <a16:creationId xmlns:a16="http://schemas.microsoft.com/office/drawing/2014/main" id="{2943F897-78A4-0B4B-8573-94D145B62A08}"/>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2" name="Rectangle 11">
            <a:extLst>
              <a:ext uri="{FF2B5EF4-FFF2-40B4-BE49-F238E27FC236}">
                <a16:creationId xmlns:a16="http://schemas.microsoft.com/office/drawing/2014/main" id="{4F6C0A3D-C15F-7940-B357-97E643E480E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5901655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 Photo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C2FBC500-C4C9-D84E-8F6E-A42A850108C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54A2A4D1-C2F9-7246-A6D4-B8E78FBB3B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004665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ext / Photo Slide - Green">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740006-F160-C44D-89FA-19A0B2F5D62F}"/>
              </a:ext>
            </a:extLst>
          </p:cNvPr>
          <p:cNvSpPr/>
          <p:nvPr userDrawn="1"/>
        </p:nvSpPr>
        <p:spPr>
          <a:xfrm>
            <a:off x="241300" y="0"/>
            <a:ext cx="6151000" cy="59239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734715" y="1757011"/>
            <a:ext cx="4983180"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670CC3DF-08FC-104A-96EE-39401CA6BF0E}"/>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3" name="Picture Placeholder 17">
            <a:extLst>
              <a:ext uri="{FF2B5EF4-FFF2-40B4-BE49-F238E27FC236}">
                <a16:creationId xmlns:a16="http://schemas.microsoft.com/office/drawing/2014/main" id="{67F66838-2DC1-A242-BFEE-D223249239DA}"/>
              </a:ext>
            </a:extLst>
          </p:cNvPr>
          <p:cNvSpPr>
            <a:spLocks noGrp="1"/>
          </p:cNvSpPr>
          <p:nvPr>
            <p:ph type="pic" sz="quarter" idx="10"/>
          </p:nvPr>
        </p:nvSpPr>
        <p:spPr>
          <a:xfrm>
            <a:off x="6392300" y="228600"/>
            <a:ext cx="5564883" cy="5447571"/>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12" name="TextBox 11">
            <a:extLst>
              <a:ext uri="{FF2B5EF4-FFF2-40B4-BE49-F238E27FC236}">
                <a16:creationId xmlns:a16="http://schemas.microsoft.com/office/drawing/2014/main" id="{67B058E9-0FDE-DA4E-BF5B-474E1E98B11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1E9D4803-1384-0040-B823-EB6E174D03FA}"/>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92079152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Meet Our T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7BE0517-C9C1-5E4E-BC03-C7E36B3D33D3}"/>
              </a:ext>
            </a:extLst>
          </p:cNvPr>
          <p:cNvSpPr/>
          <p:nvPr userDrawn="1"/>
        </p:nvSpPr>
        <p:spPr>
          <a:xfrm>
            <a:off x="241300" y="228600"/>
            <a:ext cx="11696700" cy="27178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F80054DF-81C6-D345-BE64-D6FEB13B6C91}"/>
              </a:ext>
            </a:extLst>
          </p:cNvPr>
          <p:cNvSpPr/>
          <p:nvPr userDrawn="1"/>
        </p:nvSpPr>
        <p:spPr>
          <a:xfrm>
            <a:off x="5571778" y="1314450"/>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0" name="Picture Placeholder 23">
            <a:extLst>
              <a:ext uri="{FF2B5EF4-FFF2-40B4-BE49-F238E27FC236}">
                <a16:creationId xmlns:a16="http://schemas.microsoft.com/office/drawing/2014/main" id="{F70575B2-ECB2-3B4B-8C90-3CB13894D8CB}"/>
              </a:ext>
            </a:extLst>
          </p:cNvPr>
          <p:cNvSpPr>
            <a:spLocks noGrp="1"/>
          </p:cNvSpPr>
          <p:nvPr>
            <p:ph type="pic" sz="quarter" idx="10"/>
          </p:nvPr>
        </p:nvSpPr>
        <p:spPr>
          <a:xfrm>
            <a:off x="1179684" y="2043172"/>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1" name="Picture Placeholder 23">
            <a:extLst>
              <a:ext uri="{FF2B5EF4-FFF2-40B4-BE49-F238E27FC236}">
                <a16:creationId xmlns:a16="http://schemas.microsoft.com/office/drawing/2014/main" id="{597B8BAB-AD5C-574C-8BBB-7F077692D340}"/>
              </a:ext>
            </a:extLst>
          </p:cNvPr>
          <p:cNvSpPr>
            <a:spLocks noGrp="1"/>
          </p:cNvSpPr>
          <p:nvPr>
            <p:ph type="pic" sz="quarter" idx="11"/>
          </p:nvPr>
        </p:nvSpPr>
        <p:spPr>
          <a:xfrm>
            <a:off x="3867471" y="2052565"/>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2" name="Picture Placeholder 23">
            <a:extLst>
              <a:ext uri="{FF2B5EF4-FFF2-40B4-BE49-F238E27FC236}">
                <a16:creationId xmlns:a16="http://schemas.microsoft.com/office/drawing/2014/main" id="{8CBF548A-8484-5248-B085-F53D405FB036}"/>
              </a:ext>
            </a:extLst>
          </p:cNvPr>
          <p:cNvSpPr>
            <a:spLocks noGrp="1"/>
          </p:cNvSpPr>
          <p:nvPr>
            <p:ph type="pic" sz="quarter" idx="12"/>
          </p:nvPr>
        </p:nvSpPr>
        <p:spPr>
          <a:xfrm>
            <a:off x="6543647" y="2048263"/>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33" name="Picture Placeholder 23">
            <a:extLst>
              <a:ext uri="{FF2B5EF4-FFF2-40B4-BE49-F238E27FC236}">
                <a16:creationId xmlns:a16="http://schemas.microsoft.com/office/drawing/2014/main" id="{39A13ABC-6CD4-9246-A71F-B0D3E19169DA}"/>
              </a:ext>
            </a:extLst>
          </p:cNvPr>
          <p:cNvSpPr>
            <a:spLocks noGrp="1"/>
          </p:cNvSpPr>
          <p:nvPr>
            <p:ph type="pic" sz="quarter" idx="13"/>
          </p:nvPr>
        </p:nvSpPr>
        <p:spPr>
          <a:xfrm>
            <a:off x="9231434" y="2057654"/>
            <a:ext cx="1723877" cy="1723877"/>
          </a:xfrm>
          <a:prstGeom prst="ellipse">
            <a:avLst/>
          </a:prstGeom>
          <a:solidFill>
            <a:schemeClr val="bg1"/>
          </a:solidFill>
        </p:spPr>
        <p:txBody>
          <a:bodyPr/>
          <a:lstStyle>
            <a:lvl1pPr>
              <a:buNone/>
              <a:defRPr sz="1400">
                <a:solidFill>
                  <a:srgbClr val="7F7F7F"/>
                </a:solidFill>
              </a:defRPr>
            </a:lvl1pPr>
          </a:lstStyle>
          <a:p>
            <a:endParaRPr lang="en-US"/>
          </a:p>
          <a:p>
            <a:endParaRPr lang="en-US"/>
          </a:p>
          <a:p>
            <a:r>
              <a:rPr lang="en-US"/>
              <a:t>  Click to add   photo</a:t>
            </a:r>
          </a:p>
        </p:txBody>
      </p:sp>
      <p:sp>
        <p:nvSpPr>
          <p:cNvPr id="42" name="Text Placeholder 17">
            <a:extLst>
              <a:ext uri="{FF2B5EF4-FFF2-40B4-BE49-F238E27FC236}">
                <a16:creationId xmlns:a16="http://schemas.microsoft.com/office/drawing/2014/main" id="{87A5D6E2-FCB8-A749-81EA-BC7F9A176ABB}"/>
              </a:ext>
            </a:extLst>
          </p:cNvPr>
          <p:cNvSpPr>
            <a:spLocks noGrp="1"/>
          </p:cNvSpPr>
          <p:nvPr>
            <p:ph type="body" sz="quarter" idx="18" hasCustomPrompt="1"/>
          </p:nvPr>
        </p:nvSpPr>
        <p:spPr>
          <a:xfrm>
            <a:off x="864405" y="4462702"/>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3" name="Text Placeholder 23">
            <a:extLst>
              <a:ext uri="{FF2B5EF4-FFF2-40B4-BE49-F238E27FC236}">
                <a16:creationId xmlns:a16="http://schemas.microsoft.com/office/drawing/2014/main" id="{AB58A5CB-AB27-844F-B28D-2E3D2232E353}"/>
              </a:ext>
            </a:extLst>
          </p:cNvPr>
          <p:cNvSpPr>
            <a:spLocks noGrp="1"/>
          </p:cNvSpPr>
          <p:nvPr>
            <p:ph type="body" sz="quarter" idx="16" hasCustomPrompt="1"/>
          </p:nvPr>
        </p:nvSpPr>
        <p:spPr>
          <a:xfrm>
            <a:off x="864404" y="3931189"/>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4" name="Text Placeholder 17">
            <a:extLst>
              <a:ext uri="{FF2B5EF4-FFF2-40B4-BE49-F238E27FC236}">
                <a16:creationId xmlns:a16="http://schemas.microsoft.com/office/drawing/2014/main" id="{4B2C2646-153F-D446-A6C4-E96058A5C0FE}"/>
              </a:ext>
            </a:extLst>
          </p:cNvPr>
          <p:cNvSpPr>
            <a:spLocks noGrp="1"/>
          </p:cNvSpPr>
          <p:nvPr>
            <p:ph type="body" sz="quarter" idx="19" hasCustomPrompt="1"/>
          </p:nvPr>
        </p:nvSpPr>
        <p:spPr>
          <a:xfrm>
            <a:off x="3603613" y="4480397"/>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5" name="Text Placeholder 23">
            <a:extLst>
              <a:ext uri="{FF2B5EF4-FFF2-40B4-BE49-F238E27FC236}">
                <a16:creationId xmlns:a16="http://schemas.microsoft.com/office/drawing/2014/main" id="{35687AA8-029A-4A4F-B7FF-65AD20471261}"/>
              </a:ext>
            </a:extLst>
          </p:cNvPr>
          <p:cNvSpPr>
            <a:spLocks noGrp="1"/>
          </p:cNvSpPr>
          <p:nvPr>
            <p:ph type="body" sz="quarter" idx="20" hasCustomPrompt="1"/>
          </p:nvPr>
        </p:nvSpPr>
        <p:spPr>
          <a:xfrm>
            <a:off x="3603612" y="3948884"/>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6" name="Text Placeholder 17">
            <a:extLst>
              <a:ext uri="{FF2B5EF4-FFF2-40B4-BE49-F238E27FC236}">
                <a16:creationId xmlns:a16="http://schemas.microsoft.com/office/drawing/2014/main" id="{60085004-ECA1-184B-A4C3-081718D98C21}"/>
              </a:ext>
            </a:extLst>
          </p:cNvPr>
          <p:cNvSpPr>
            <a:spLocks noGrp="1"/>
          </p:cNvSpPr>
          <p:nvPr>
            <p:ph type="body" sz="quarter" idx="21" hasCustomPrompt="1"/>
          </p:nvPr>
        </p:nvSpPr>
        <p:spPr>
          <a:xfrm>
            <a:off x="6298550" y="4450949"/>
            <a:ext cx="2289837" cy="1237497"/>
          </a:xfrm>
        </p:spPr>
        <p:txBody>
          <a:bodyPr/>
          <a:lstStyle>
            <a:lvl1pPr algn="ctr">
              <a:buNone/>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47" name="Text Placeholder 23">
            <a:extLst>
              <a:ext uri="{FF2B5EF4-FFF2-40B4-BE49-F238E27FC236}">
                <a16:creationId xmlns:a16="http://schemas.microsoft.com/office/drawing/2014/main" id="{8A39FB91-3EAB-8D46-823F-121EE6218956}"/>
              </a:ext>
            </a:extLst>
          </p:cNvPr>
          <p:cNvSpPr>
            <a:spLocks noGrp="1"/>
          </p:cNvSpPr>
          <p:nvPr>
            <p:ph type="body" sz="quarter" idx="22" hasCustomPrompt="1"/>
          </p:nvPr>
        </p:nvSpPr>
        <p:spPr>
          <a:xfrm>
            <a:off x="6298549" y="3919436"/>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48" name="Text Placeholder 17">
            <a:extLst>
              <a:ext uri="{FF2B5EF4-FFF2-40B4-BE49-F238E27FC236}">
                <a16:creationId xmlns:a16="http://schemas.microsoft.com/office/drawing/2014/main" id="{732096D6-82F4-EF4D-B0DE-F90EE786C97A}"/>
              </a:ext>
            </a:extLst>
          </p:cNvPr>
          <p:cNvSpPr>
            <a:spLocks noGrp="1"/>
          </p:cNvSpPr>
          <p:nvPr>
            <p:ph type="body" sz="quarter" idx="23" hasCustomPrompt="1"/>
          </p:nvPr>
        </p:nvSpPr>
        <p:spPr>
          <a:xfrm>
            <a:off x="9037758" y="4468644"/>
            <a:ext cx="2289837" cy="1237497"/>
          </a:xfrm>
        </p:spPr>
        <p:txBody>
          <a:bodyPr/>
          <a:lstStyle>
            <a:lvl1pPr marL="228600" marR="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sz="18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228600" marR="0" lvl="0" indent="-22860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en-GB"/>
              <a:t>Title</a:t>
            </a:r>
            <a:endParaRPr lang="en-US"/>
          </a:p>
          <a:p>
            <a:pPr lvl="0"/>
            <a:endParaRPr lang="en-US"/>
          </a:p>
        </p:txBody>
      </p:sp>
      <p:sp>
        <p:nvSpPr>
          <p:cNvPr id="49" name="Text Placeholder 23">
            <a:extLst>
              <a:ext uri="{FF2B5EF4-FFF2-40B4-BE49-F238E27FC236}">
                <a16:creationId xmlns:a16="http://schemas.microsoft.com/office/drawing/2014/main" id="{1159E417-4740-EB49-8F54-BE28E9673052}"/>
              </a:ext>
            </a:extLst>
          </p:cNvPr>
          <p:cNvSpPr>
            <a:spLocks noGrp="1"/>
          </p:cNvSpPr>
          <p:nvPr>
            <p:ph type="body" sz="quarter" idx="24" hasCustomPrompt="1"/>
          </p:nvPr>
        </p:nvSpPr>
        <p:spPr>
          <a:xfrm>
            <a:off x="9037757" y="3937131"/>
            <a:ext cx="2289838" cy="344705"/>
          </a:xfrm>
        </p:spPr>
        <p:txBody>
          <a:bodyPr>
            <a:normAutofit/>
          </a:bodyPr>
          <a:lstStyle>
            <a:lvl1pPr marL="0" indent="0" algn="ctr">
              <a:buNone/>
              <a:defRPr sz="2000" b="0" i="0">
                <a:solidFill>
                  <a:srgbClr val="000000"/>
                </a:solidFill>
                <a:latin typeface="+mn-lt"/>
              </a:defRPr>
            </a:lvl1pPr>
          </a:lstStyle>
          <a:p>
            <a:pPr lvl="0"/>
            <a:r>
              <a:rPr lang="en-US"/>
              <a:t>Name</a:t>
            </a:r>
          </a:p>
        </p:txBody>
      </p:sp>
      <p:sp>
        <p:nvSpPr>
          <p:cNvPr id="51" name="Text Placeholder 23">
            <a:extLst>
              <a:ext uri="{FF2B5EF4-FFF2-40B4-BE49-F238E27FC236}">
                <a16:creationId xmlns:a16="http://schemas.microsoft.com/office/drawing/2014/main" id="{34C31F06-6858-834A-95DF-B38410393984}"/>
              </a:ext>
            </a:extLst>
          </p:cNvPr>
          <p:cNvSpPr>
            <a:spLocks noGrp="1"/>
          </p:cNvSpPr>
          <p:nvPr>
            <p:ph type="body" sz="quarter" idx="25" hasCustomPrompt="1"/>
          </p:nvPr>
        </p:nvSpPr>
        <p:spPr>
          <a:xfrm>
            <a:off x="254000" y="590455"/>
            <a:ext cx="11696700" cy="582221"/>
          </a:xfrm>
        </p:spPr>
        <p:txBody>
          <a:bodyPr>
            <a:normAutofit/>
          </a:bodyPr>
          <a:lstStyle>
            <a:lvl1pPr marL="0" indent="0" algn="ctr">
              <a:buNone/>
              <a:defRPr sz="3600" b="0" i="0">
                <a:solidFill>
                  <a:srgbClr val="000000"/>
                </a:solidFill>
                <a:latin typeface="Calibri" panose="020F0502020204030204" pitchFamily="34" charset="0"/>
                <a:cs typeface="Calibri" panose="020F0502020204030204" pitchFamily="34" charset="0"/>
              </a:defRPr>
            </a:lvl1pPr>
          </a:lstStyle>
          <a:p>
            <a:pPr lvl="0"/>
            <a:r>
              <a:rPr lang="en-US"/>
              <a:t>Meet Our Team</a:t>
            </a:r>
          </a:p>
        </p:txBody>
      </p:sp>
      <p:sp>
        <p:nvSpPr>
          <p:cNvPr id="20" name="Rectangle 19">
            <a:extLst>
              <a:ext uri="{FF2B5EF4-FFF2-40B4-BE49-F238E27FC236}">
                <a16:creationId xmlns:a16="http://schemas.microsoft.com/office/drawing/2014/main" id="{D64AD41C-3661-F040-90A1-EC23C041ED4E}"/>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Box 20">
            <a:extLst>
              <a:ext uri="{FF2B5EF4-FFF2-40B4-BE49-F238E27FC236}">
                <a16:creationId xmlns:a16="http://schemas.microsoft.com/office/drawing/2014/main" id="{81CCB233-79D4-BF49-8A14-B41B68CEBFD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9964810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ext box - Solid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004002AF-64BD-CD41-A435-AEB60B75F24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DBC05CB0-6500-A84A-BB2B-4EB8B4FCD44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32847015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box - Solid Green">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9175AD5-38F4-AC46-8AF7-45BB6FF87659}"/>
              </a:ext>
            </a:extLst>
          </p:cNvPr>
          <p:cNvSpPr/>
          <p:nvPr userDrawn="1"/>
        </p:nvSpPr>
        <p:spPr>
          <a:xfrm>
            <a:off x="241300" y="228600"/>
            <a:ext cx="11696700" cy="5695317"/>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808102"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4" y="642972"/>
            <a:ext cx="10808102"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D9F5C685-035F-D041-9D04-C86F332F6C3A}"/>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4" name="Rectangle 13">
            <a:extLst>
              <a:ext uri="{FF2B5EF4-FFF2-40B4-BE49-F238E27FC236}">
                <a16:creationId xmlns:a16="http://schemas.microsoft.com/office/drawing/2014/main" id="{50854967-F50B-DA42-BB7D-5265DB15FE01}"/>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09293529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only MASTER slide">
    <p:spTree>
      <p:nvGrpSpPr>
        <p:cNvPr id="1" name=""/>
        <p:cNvGrpSpPr/>
        <p:nvPr/>
      </p:nvGrpSpPr>
      <p:grpSpPr>
        <a:xfrm>
          <a:off x="0" y="0"/>
          <a:ext cx="0" cy="0"/>
          <a:chOff x="0" y="0"/>
          <a:chExt cx="0" cy="0"/>
        </a:xfrm>
      </p:grpSpPr>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734714" y="1757011"/>
            <a:ext cx="10594346" cy="386770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 name="Rectangle 9">
            <a:extLst>
              <a:ext uri="{FF2B5EF4-FFF2-40B4-BE49-F238E27FC236}">
                <a16:creationId xmlns:a16="http://schemas.microsoft.com/office/drawing/2014/main" id="{0D06C5BC-7DA1-284B-92AA-35E0A7B11036}"/>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 Placeholder 23">
            <a:extLst>
              <a:ext uri="{FF2B5EF4-FFF2-40B4-BE49-F238E27FC236}">
                <a16:creationId xmlns:a16="http://schemas.microsoft.com/office/drawing/2014/main" id="{1D98BC0B-2770-5D4E-9AC3-A1CD2CA60CE4}"/>
              </a:ext>
            </a:extLst>
          </p:cNvPr>
          <p:cNvSpPr>
            <a:spLocks noGrp="1"/>
          </p:cNvSpPr>
          <p:nvPr>
            <p:ph type="body" sz="quarter" idx="16" hasCustomPrompt="1"/>
          </p:nvPr>
        </p:nvSpPr>
        <p:spPr>
          <a:xfrm>
            <a:off x="734713" y="642972"/>
            <a:ext cx="1059434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 name="TextBox 6">
            <a:extLst>
              <a:ext uri="{FF2B5EF4-FFF2-40B4-BE49-F238E27FC236}">
                <a16:creationId xmlns:a16="http://schemas.microsoft.com/office/drawing/2014/main" id="{17108906-42A7-E148-9BB7-CC17F5321A0F}"/>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8" name="Rectangle 7">
            <a:extLst>
              <a:ext uri="{FF2B5EF4-FFF2-40B4-BE49-F238E27FC236}">
                <a16:creationId xmlns:a16="http://schemas.microsoft.com/office/drawing/2014/main" id="{290BAE96-0814-3E40-B9F4-107E0EE7446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85EF887-6C4A-6C45-9223-72AC0A02DE77}"/>
              </a:ext>
            </a:extLst>
          </p:cNvPr>
          <p:cNvSpPr/>
          <p:nvPr userDrawn="1"/>
        </p:nvSpPr>
        <p:spPr>
          <a:xfrm>
            <a:off x="0" y="-1"/>
            <a:ext cx="12192000" cy="6858001"/>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851E469D-3F5C-A04D-A9C2-78BABD88DEC9}"/>
              </a:ext>
            </a:extLst>
          </p:cNvPr>
          <p:cNvSpPr/>
          <p:nvPr userDrawn="1"/>
        </p:nvSpPr>
        <p:spPr>
          <a:xfrm>
            <a:off x="391177" y="248191"/>
            <a:ext cx="4363465" cy="5262979"/>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a:solidFill>
                  <a:srgbClr val="000000"/>
                </a:solidFill>
                <a:latin typeface="+mn-lt"/>
                <a:ea typeface="Quattrocento Sans"/>
                <a:cs typeface="Quattrocento Sans"/>
                <a:sym typeface="Quattrocento Sans"/>
              </a:rPr>
              <a:t>ICONS</a:t>
            </a:r>
            <a:r>
              <a:rPr lang="en-IE" sz="3600" baseline="0">
                <a:solidFill>
                  <a:srgbClr val="000000"/>
                </a:solidFill>
                <a:latin typeface="+mn-lt"/>
                <a:ea typeface="Quattrocento Sans"/>
                <a:cs typeface="Quattrocento Sans"/>
                <a:sym typeface="Quattrocento Sans"/>
              </a:rPr>
              <a:t> WHICH CAN BE USED WITHIN THE </a:t>
            </a:r>
            <a:r>
              <a:rPr lang="en-IE" sz="3600" b="1" baseline="0">
                <a:solidFill>
                  <a:srgbClr val="000000"/>
                </a:solidFill>
                <a:latin typeface="+mn-lt"/>
                <a:ea typeface="Quattrocento Sans"/>
                <a:cs typeface="Quattrocento Sans"/>
                <a:sym typeface="Quattrocento Sans"/>
              </a:rPr>
              <a:t>INNOVATING FOOD FOR SENIORS</a:t>
            </a:r>
          </a:p>
          <a:p>
            <a:pPr marL="0" lvl="0" indent="0" algn="l" rtl="0">
              <a:spcBef>
                <a:spcPts val="0"/>
              </a:spcBef>
              <a:spcAft>
                <a:spcPts val="0"/>
              </a:spcAft>
              <a:buClr>
                <a:schemeClr val="dk1"/>
              </a:buClr>
              <a:buSzPts val="1100"/>
              <a:buFont typeface="Arial"/>
              <a:buNone/>
            </a:pPr>
            <a:r>
              <a:rPr lang="en-IE" sz="3600" baseline="0">
                <a:solidFill>
                  <a:srgbClr val="000000"/>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rgbClr val="000000"/>
                </a:solidFill>
                <a:latin typeface="+mn-lt"/>
                <a:ea typeface="Quattrocento Sans"/>
                <a:cs typeface="Quattrocento Sans"/>
                <a:sym typeface="Quattrocento Sans"/>
              </a:rPr>
              <a:t>Resize them without losing quality.</a:t>
            </a:r>
            <a:r>
              <a:rPr lang="en-IE" sz="2400" i="1" baseline="0">
                <a:solidFill>
                  <a:srgbClr val="000000"/>
                </a:solidFill>
                <a:latin typeface="+mn-lt"/>
                <a:ea typeface="Quattrocento Sans"/>
                <a:cs typeface="Quattrocento Sans"/>
                <a:sym typeface="Quattrocento Sans"/>
              </a:rPr>
              <a:t> </a:t>
            </a:r>
            <a:r>
              <a:rPr lang="en-IE" sz="2400" i="1">
                <a:solidFill>
                  <a:srgbClr val="000000"/>
                </a:solidFill>
                <a:latin typeface="+mn-lt"/>
                <a:ea typeface="Quattrocento Sans"/>
                <a:cs typeface="Quattrocento Sans"/>
                <a:sym typeface="Quattrocento Sans"/>
              </a:rPr>
              <a:t> Change line colour, width and style.</a:t>
            </a:r>
            <a:r>
              <a:rPr lang="en-IE" sz="2400" i="1" baseline="0">
                <a:solidFill>
                  <a:srgbClr val="000000"/>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a:solidFill>
                <a:srgbClr val="000000"/>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a:solidFill>
                  <a:srgbClr val="000000"/>
                </a:solidFill>
                <a:latin typeface="+mn-lt"/>
                <a:ea typeface="Quattrocento Sans"/>
                <a:cs typeface="Quattrocento Sans"/>
                <a:sym typeface="Quattrocento Sans"/>
              </a:rPr>
              <a:t>Isn’t that nice? :)</a:t>
            </a:r>
          </a:p>
        </p:txBody>
      </p:sp>
      <p:sp>
        <p:nvSpPr>
          <p:cNvPr id="12" name="Rectangle 11">
            <a:extLst>
              <a:ext uri="{FF2B5EF4-FFF2-40B4-BE49-F238E27FC236}">
                <a16:creationId xmlns:a16="http://schemas.microsoft.com/office/drawing/2014/main" id="{38AA4A83-B7D5-A14E-B458-86954DB983B8}"/>
              </a:ext>
            </a:extLst>
          </p:cNvPr>
          <p:cNvSpPr/>
          <p:nvPr userDrawn="1"/>
        </p:nvSpPr>
        <p:spPr>
          <a:xfrm>
            <a:off x="0" y="5968370"/>
            <a:ext cx="12192000" cy="461665"/>
          </a:xfrm>
          <a:prstGeom prst="rect">
            <a:avLst/>
          </a:prstGeom>
        </p:spPr>
        <p:txBody>
          <a:bodyPr wrap="square">
            <a:spAutoFit/>
          </a:bodyPr>
          <a:lstStyle/>
          <a:p>
            <a:pPr algn="ctr"/>
            <a:r>
              <a:rPr lang="en-IE" sz="2400" kern="1200">
                <a:solidFill>
                  <a:srgbClr val="000000"/>
                </a:solidFill>
                <a:effectLst/>
                <a:latin typeface="+mn-lt"/>
                <a:ea typeface="+mn-ea"/>
                <a:cs typeface="+mn-cs"/>
              </a:rPr>
              <a:t>*** </a:t>
            </a:r>
            <a:r>
              <a:rPr lang="en-IE" sz="2400" b="1" kern="1200">
                <a:solidFill>
                  <a:srgbClr val="000000"/>
                </a:solidFill>
                <a:effectLst/>
                <a:latin typeface="+mn-lt"/>
                <a:ea typeface="+mn-ea"/>
                <a:cs typeface="+mn-cs"/>
              </a:rPr>
              <a:t>PLEASE DELETE THIS INSTRUCTION SLIDE BEFORE PRESENTING FINAL PRESENTATION </a:t>
            </a:r>
            <a:r>
              <a:rPr lang="en-IE" sz="2400" kern="1200">
                <a:solidFill>
                  <a:srgbClr val="000000"/>
                </a:solidFill>
                <a:effectLst/>
                <a:latin typeface="+mn-lt"/>
                <a:ea typeface="+mn-ea"/>
                <a:cs typeface="+mn-cs"/>
              </a:rPr>
              <a:t>*** </a:t>
            </a:r>
            <a:endParaRPr lang="en-US" sz="2400" kern="1200">
              <a:solidFill>
                <a:srgbClr val="000000"/>
              </a:solidFill>
              <a:effectLst/>
              <a:latin typeface="+mn-lt"/>
              <a:ea typeface="+mn-ea"/>
              <a:cs typeface="+mn-cs"/>
            </a:endParaRPr>
          </a:p>
        </p:txBody>
      </p:sp>
      <p:cxnSp>
        <p:nvCxnSpPr>
          <p:cNvPr id="13" name="Straight Connector 12">
            <a:extLst>
              <a:ext uri="{FF2B5EF4-FFF2-40B4-BE49-F238E27FC236}">
                <a16:creationId xmlns:a16="http://schemas.microsoft.com/office/drawing/2014/main" id="{79EE4BE0-47F6-1145-83C0-FC05478AA3C0}"/>
              </a:ext>
            </a:extLst>
          </p:cNvPr>
          <p:cNvCxnSpPr/>
          <p:nvPr userDrawn="1"/>
        </p:nvCxnSpPr>
        <p:spPr>
          <a:xfrm flipH="1">
            <a:off x="2" y="5808420"/>
            <a:ext cx="12191998" cy="0"/>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74CE0F0-878D-BF47-92A6-182E26DD430D}"/>
              </a:ext>
            </a:extLst>
          </p:cNvPr>
          <p:cNvCxnSpPr/>
          <p:nvPr userDrawn="1"/>
        </p:nvCxnSpPr>
        <p:spPr>
          <a:xfrm>
            <a:off x="5145818" y="0"/>
            <a:ext cx="0" cy="5540408"/>
          </a:xfrm>
          <a:prstGeom prst="line">
            <a:avLst/>
          </a:prstGeom>
          <a:ln>
            <a:solidFill>
              <a:srgbClr val="00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FC5B56A7-C850-004E-A218-494C6390142F}"/>
              </a:ext>
            </a:extLst>
          </p:cNvPr>
          <p:cNvSpPr/>
          <p:nvPr userDrawn="1"/>
        </p:nvSpPr>
        <p:spPr>
          <a:xfrm>
            <a:off x="241300" y="228600"/>
            <a:ext cx="11696700" cy="3035300"/>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25867"/>
          <a:stretch/>
        </p:blipFill>
        <p:spPr>
          <a:xfrm>
            <a:off x="3752900" y="1030385"/>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61200" y="1203325"/>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21" name="Text Placeholder 17">
            <a:extLst>
              <a:ext uri="{FF2B5EF4-FFF2-40B4-BE49-F238E27FC236}">
                <a16:creationId xmlns:a16="http://schemas.microsoft.com/office/drawing/2014/main" id="{B1FBF693-83D1-B940-B0C1-1DEE220BC285}"/>
              </a:ext>
            </a:extLst>
          </p:cNvPr>
          <p:cNvSpPr>
            <a:spLocks noGrp="1"/>
          </p:cNvSpPr>
          <p:nvPr>
            <p:ph type="body" sz="quarter" idx="18" hasCustomPrompt="1"/>
          </p:nvPr>
        </p:nvSpPr>
        <p:spPr>
          <a:xfrm>
            <a:off x="831350" y="3594101"/>
            <a:ext cx="5029134" cy="22335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Rectangle 21">
            <a:extLst>
              <a:ext uri="{FF2B5EF4-FFF2-40B4-BE49-F238E27FC236}">
                <a16:creationId xmlns:a16="http://schemas.microsoft.com/office/drawing/2014/main" id="{BE4C5354-097E-9047-BF0C-BF358C2BBAC7}"/>
              </a:ext>
            </a:extLst>
          </p:cNvPr>
          <p:cNvSpPr/>
          <p:nvPr userDrawn="1"/>
        </p:nvSpPr>
        <p:spPr>
          <a:xfrm>
            <a:off x="831350" y="150280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 Placeholder 23">
            <a:extLst>
              <a:ext uri="{FF2B5EF4-FFF2-40B4-BE49-F238E27FC236}">
                <a16:creationId xmlns:a16="http://schemas.microsoft.com/office/drawing/2014/main" id="{3F1B5D6A-BD23-A34A-8A53-F5A2A2FE1CDF}"/>
              </a:ext>
            </a:extLst>
          </p:cNvPr>
          <p:cNvSpPr>
            <a:spLocks noGrp="1"/>
          </p:cNvSpPr>
          <p:nvPr>
            <p:ph type="body" sz="quarter" idx="16" hasCustomPrompt="1"/>
          </p:nvPr>
        </p:nvSpPr>
        <p:spPr>
          <a:xfrm>
            <a:off x="747201" y="805450"/>
            <a:ext cx="5113283"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4" name="TextBox 13">
            <a:extLst>
              <a:ext uri="{FF2B5EF4-FFF2-40B4-BE49-F238E27FC236}">
                <a16:creationId xmlns:a16="http://schemas.microsoft.com/office/drawing/2014/main" id="{A49303A5-D1EB-C442-9E2A-6A8EC00F0AF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5" name="Rectangle 14">
            <a:extLst>
              <a:ext uri="{FF2B5EF4-FFF2-40B4-BE49-F238E27FC236}">
                <a16:creationId xmlns:a16="http://schemas.microsoft.com/office/drawing/2014/main" id="{A3A5A6C8-69EF-E842-8837-B1A42CF4CED9}"/>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3D8B85E0-90B8-664A-BD1F-A9AD778E0147}"/>
              </a:ext>
            </a:extLst>
          </p:cNvPr>
          <p:cNvSpPr/>
          <p:nvPr userDrawn="1"/>
        </p:nvSpPr>
        <p:spPr>
          <a:xfrm>
            <a:off x="241300" y="228600"/>
            <a:ext cx="11696700" cy="30353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B3B98100-E25F-DD4B-AB20-A31F0F0B548B}"/>
              </a:ext>
            </a:extLst>
          </p:cNvPr>
          <p:cNvSpPr/>
          <p:nvPr userDrawn="1"/>
        </p:nvSpPr>
        <p:spPr>
          <a:xfrm>
            <a:off x="831350" y="1502804"/>
            <a:ext cx="792000" cy="2141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grpSp>
        <p:nvGrpSpPr>
          <p:cNvPr id="3" name="Group 2">
            <a:extLst>
              <a:ext uri="{FF2B5EF4-FFF2-40B4-BE49-F238E27FC236}">
                <a16:creationId xmlns:a16="http://schemas.microsoft.com/office/drawing/2014/main" id="{78B2A2B2-F2DF-8F49-B350-611FE13388E1}"/>
              </a:ext>
            </a:extLst>
          </p:cNvPr>
          <p:cNvGrpSpPr/>
          <p:nvPr userDrawn="1"/>
        </p:nvGrpSpPr>
        <p:grpSpPr>
          <a:xfrm>
            <a:off x="2530564" y="336687"/>
            <a:ext cx="9078210" cy="5854425"/>
            <a:chOff x="3152299" y="635855"/>
            <a:chExt cx="19296834" cy="12444290"/>
          </a:xfrm>
        </p:grpSpPr>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4493359" y="635855"/>
              <a:ext cx="7955774" cy="12444290"/>
            </a:xfrm>
            <a:prstGeom prst="rect">
              <a:avLst/>
            </a:prstGeom>
          </p:spPr>
        </p:pic>
        <p:sp>
          <p:nvSpPr>
            <p:cNvPr id="5" name="TextBox 4">
              <a:extLst>
                <a:ext uri="{FF2B5EF4-FFF2-40B4-BE49-F238E27FC236}">
                  <a16:creationId xmlns:a16="http://schemas.microsoft.com/office/drawing/2014/main" id="{D21E791A-E387-3F4F-AFE7-F887E52C4AFD}"/>
                </a:ext>
              </a:extLst>
            </p:cNvPr>
            <p:cNvSpPr txBox="1"/>
            <p:nvPr/>
          </p:nvSpPr>
          <p:spPr>
            <a:xfrm>
              <a:off x="3152299" y="9384825"/>
              <a:ext cx="2262158"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One</a:t>
              </a:r>
            </a:p>
          </p:txBody>
        </p:sp>
        <p:sp>
          <p:nvSpPr>
            <p:cNvPr id="6" name="TextBox 5">
              <a:extLst>
                <a:ext uri="{FF2B5EF4-FFF2-40B4-BE49-F238E27FC236}">
                  <a16:creationId xmlns:a16="http://schemas.microsoft.com/office/drawing/2014/main" id="{E7E49ED8-2282-8C44-B0B1-7EA16E4F64F7}"/>
                </a:ext>
              </a:extLst>
            </p:cNvPr>
            <p:cNvSpPr txBox="1"/>
            <p:nvPr/>
          </p:nvSpPr>
          <p:spPr>
            <a:xfrm>
              <a:off x="9842014" y="9384825"/>
              <a:ext cx="2242922" cy="646331"/>
            </a:xfrm>
            <a:prstGeom prst="rect">
              <a:avLst/>
            </a:prstGeom>
            <a:noFill/>
          </p:spPr>
          <p:txBody>
            <a:bodyPr wrap="none" rtlCol="0">
              <a:spAutoFit/>
            </a:bodyPr>
            <a:lstStyle/>
            <a:p>
              <a:r>
                <a:rPr lang="en-US">
                  <a:solidFill>
                    <a:schemeClr val="tx2"/>
                  </a:solidFill>
                  <a:latin typeface="Montserrat" pitchFamily="2" charset="77"/>
                  <a:ea typeface="Montserrat" charset="0"/>
                  <a:cs typeface="Montserrat" charset="0"/>
                </a:rPr>
                <a:t>Title Two</a:t>
              </a:r>
            </a:p>
          </p:txBody>
        </p:sp>
      </p:grpSp>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602116" y="1265033"/>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34715" y="3594101"/>
            <a:ext cx="4983180" cy="20306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34714" y="642972"/>
            <a:ext cx="5085159" cy="582221"/>
          </a:xfrm>
        </p:spPr>
        <p:txBody>
          <a:bodyPr>
            <a:normAutofit/>
          </a:bodyPr>
          <a:lstStyle>
            <a:lvl1pPr marL="0" indent="0" algn="l">
              <a:buNone/>
              <a:defRPr sz="3600" b="0" i="0">
                <a:solidFill>
                  <a:srgbClr val="000000"/>
                </a:solidFill>
                <a:latin typeface="+mn-lt"/>
              </a:defRPr>
            </a:lvl1pPr>
          </a:lstStyle>
          <a:p>
            <a:pPr lvl="0"/>
            <a:r>
              <a:rPr lang="en-US"/>
              <a:t>Phone Preview</a:t>
            </a:r>
          </a:p>
        </p:txBody>
      </p:sp>
      <p:sp>
        <p:nvSpPr>
          <p:cNvPr id="14" name="TextBox 13">
            <a:extLst>
              <a:ext uri="{FF2B5EF4-FFF2-40B4-BE49-F238E27FC236}">
                <a16:creationId xmlns:a16="http://schemas.microsoft.com/office/drawing/2014/main" id="{52940463-2A23-8345-AD61-ABC2D3CD881B}"/>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16" name="Rectangle 15">
            <a:extLst>
              <a:ext uri="{FF2B5EF4-FFF2-40B4-BE49-F238E27FC236}">
                <a16:creationId xmlns:a16="http://schemas.microsoft.com/office/drawing/2014/main" id="{24038921-4423-A348-BAE6-EA21AC34FFDE}"/>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1_Bullet Slide - Blue">
    <p:spTree>
      <p:nvGrpSpPr>
        <p:cNvPr id="1" name=""/>
        <p:cNvGrpSpPr/>
        <p:nvPr/>
      </p:nvGrpSpPr>
      <p:grpSpPr>
        <a:xfrm>
          <a:off x="0" y="0"/>
          <a:ext cx="0" cy="0"/>
          <a:chOff x="0" y="0"/>
          <a:chExt cx="0" cy="0"/>
        </a:xfrm>
      </p:grpSpPr>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7" name="Straight Connector 16">
            <a:extLst>
              <a:ext uri="{FF2B5EF4-FFF2-40B4-BE49-F238E27FC236}">
                <a16:creationId xmlns:a16="http://schemas.microsoft.com/office/drawing/2014/main" id="{46E7E2D0-5766-184D-B066-151C0BDA9313}"/>
              </a:ext>
            </a:extLst>
          </p:cNvPr>
          <p:cNvCxnSpPr>
            <a:cxnSpLocks/>
          </p:cNvCxnSpPr>
          <p:nvPr userDrawn="1"/>
        </p:nvCxnSpPr>
        <p:spPr>
          <a:xfrm>
            <a:off x="5346936" y="-25722"/>
            <a:ext cx="0" cy="6853558"/>
          </a:xfrm>
          <a:prstGeom prst="line">
            <a:avLst/>
          </a:prstGeom>
          <a:ln w="12700">
            <a:solidFill>
              <a:srgbClr val="85D2E1"/>
            </a:solidFill>
          </a:ln>
        </p:spPr>
        <p:style>
          <a:lnRef idx="1">
            <a:schemeClr val="accent1"/>
          </a:lnRef>
          <a:fillRef idx="0">
            <a:schemeClr val="accent1"/>
          </a:fillRef>
          <a:effectRef idx="0">
            <a:schemeClr val="accent1"/>
          </a:effectRef>
          <a:fontRef idx="minor">
            <a:schemeClr val="tx1"/>
          </a:fontRef>
        </p:style>
      </p:cxn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30" name="Oval 29">
            <a:extLst>
              <a:ext uri="{FF2B5EF4-FFF2-40B4-BE49-F238E27FC236}">
                <a16:creationId xmlns:a16="http://schemas.microsoft.com/office/drawing/2014/main" id="{280E57C5-9F44-1743-A089-B6D51064BBCD}"/>
              </a:ext>
            </a:extLst>
          </p:cNvPr>
          <p:cNvSpPr/>
          <p:nvPr userDrawn="1"/>
        </p:nvSpPr>
        <p:spPr>
          <a:xfrm>
            <a:off x="4783395" y="415207"/>
            <a:ext cx="1154422" cy="115442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0" name="Rectangle 9">
            <a:extLst>
              <a:ext uri="{FF2B5EF4-FFF2-40B4-BE49-F238E27FC236}">
                <a16:creationId xmlns:a16="http://schemas.microsoft.com/office/drawing/2014/main" id="{8DA6BAF8-3E93-D34F-9B9C-95DE2FD94B3F}"/>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A5269288-D184-204D-B338-FA18411E6F45}"/>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733585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Bullet Slide - Green">
    <p:spTree>
      <p:nvGrpSpPr>
        <p:cNvPr id="1" name=""/>
        <p:cNvGrpSpPr/>
        <p:nvPr/>
      </p:nvGrpSpPr>
      <p:grpSpPr>
        <a:xfrm>
          <a:off x="0" y="0"/>
          <a:ext cx="0" cy="0"/>
          <a:chOff x="0" y="0"/>
          <a:chExt cx="0" cy="0"/>
        </a:xfrm>
      </p:grpSpPr>
      <p:sp>
        <p:nvSpPr>
          <p:cNvPr id="10" name="Text Placeholder 25">
            <a:extLst>
              <a:ext uri="{FF2B5EF4-FFF2-40B4-BE49-F238E27FC236}">
                <a16:creationId xmlns:a16="http://schemas.microsoft.com/office/drawing/2014/main" id="{3DB52097-B5CF-FE4E-A743-E196714B98B0}"/>
              </a:ext>
            </a:extLst>
          </p:cNvPr>
          <p:cNvSpPr>
            <a:spLocks noGrp="1"/>
          </p:cNvSpPr>
          <p:nvPr>
            <p:ph type="body" sz="quarter" idx="20" hasCustomPrompt="1"/>
          </p:nvPr>
        </p:nvSpPr>
        <p:spPr>
          <a:xfrm>
            <a:off x="6353299" y="2066544"/>
            <a:ext cx="5132263" cy="3722513"/>
          </a:xfrm>
        </p:spPr>
        <p:txBody>
          <a:bodyPr>
            <a:noAutofit/>
          </a:bodyPr>
          <a:lstStyle>
            <a:lvl1pPr marL="0" indent="0" algn="l">
              <a:buClr>
                <a:srgbClr val="EA1D76"/>
              </a:buClr>
              <a:buFont typeface="Arial" charset="0"/>
              <a:buNone/>
              <a:defRPr sz="240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1" name="Text Placeholder 23">
            <a:extLst>
              <a:ext uri="{FF2B5EF4-FFF2-40B4-BE49-F238E27FC236}">
                <a16:creationId xmlns:a16="http://schemas.microsoft.com/office/drawing/2014/main" id="{E8EDE465-2BD1-F542-A065-62DD2C1F54A2}"/>
              </a:ext>
            </a:extLst>
          </p:cNvPr>
          <p:cNvSpPr>
            <a:spLocks noGrp="1"/>
          </p:cNvSpPr>
          <p:nvPr>
            <p:ph type="body" sz="quarter" idx="22" hasCustomPrompt="1"/>
          </p:nvPr>
        </p:nvSpPr>
        <p:spPr>
          <a:xfrm>
            <a:off x="6326940" y="708094"/>
            <a:ext cx="5158622" cy="857158"/>
          </a:xfrm>
          <a:noFill/>
        </p:spPr>
        <p:txBody>
          <a:bodyPr anchor="t">
            <a:normAutofit/>
          </a:bodyPr>
          <a:lstStyle>
            <a:lvl1pPr marL="0" indent="0" algn="l">
              <a:buNone/>
              <a:defRPr sz="3600" i="0">
                <a:solidFill>
                  <a:srgbClr val="000000"/>
                </a:solidFill>
                <a:latin typeface="+mn-lt"/>
              </a:defRPr>
            </a:lvl1pPr>
          </a:lstStyle>
          <a:p>
            <a:pPr lvl="0"/>
            <a:r>
              <a:rPr lang="en-US"/>
              <a:t>TITLE</a:t>
            </a:r>
          </a:p>
        </p:txBody>
      </p:sp>
      <p:cxnSp>
        <p:nvCxnSpPr>
          <p:cNvPr id="12" name="Straight Connector 11">
            <a:extLst>
              <a:ext uri="{FF2B5EF4-FFF2-40B4-BE49-F238E27FC236}">
                <a16:creationId xmlns:a16="http://schemas.microsoft.com/office/drawing/2014/main" id="{6664C6AB-4D9A-B948-95D4-9F23D84240A0}"/>
              </a:ext>
            </a:extLst>
          </p:cNvPr>
          <p:cNvCxnSpPr>
            <a:cxnSpLocks/>
          </p:cNvCxnSpPr>
          <p:nvPr userDrawn="1"/>
        </p:nvCxnSpPr>
        <p:spPr>
          <a:xfrm>
            <a:off x="5346936" y="-25722"/>
            <a:ext cx="0" cy="6853558"/>
          </a:xfrm>
          <a:prstGeom prst="line">
            <a:avLst/>
          </a:prstGeom>
          <a:ln w="12700">
            <a:solidFill>
              <a:srgbClr val="FFD100"/>
            </a:solidFill>
          </a:ln>
        </p:spPr>
        <p:style>
          <a:lnRef idx="1">
            <a:schemeClr val="accent1"/>
          </a:lnRef>
          <a:fillRef idx="0">
            <a:schemeClr val="accent1"/>
          </a:fillRef>
          <a:effectRef idx="0">
            <a:schemeClr val="accent1"/>
          </a:effectRef>
          <a:fontRef idx="minor">
            <a:schemeClr val="tx1"/>
          </a:fontRef>
        </p:style>
      </p:cxnSp>
      <p:sp>
        <p:nvSpPr>
          <p:cNvPr id="13" name="Text Placeholder 23">
            <a:extLst>
              <a:ext uri="{FF2B5EF4-FFF2-40B4-BE49-F238E27FC236}">
                <a16:creationId xmlns:a16="http://schemas.microsoft.com/office/drawing/2014/main" id="{C3FB9919-1563-AB44-AAC3-B34BFC4BB07F}"/>
              </a:ext>
            </a:extLst>
          </p:cNvPr>
          <p:cNvSpPr>
            <a:spLocks noGrp="1"/>
          </p:cNvSpPr>
          <p:nvPr>
            <p:ph type="body" sz="quarter" idx="23" hasCustomPrompt="1"/>
          </p:nvPr>
        </p:nvSpPr>
        <p:spPr>
          <a:xfrm>
            <a:off x="1103474" y="708094"/>
            <a:ext cx="3452394" cy="3433969"/>
          </a:xfrm>
          <a:noFill/>
        </p:spPr>
        <p:txBody>
          <a:bodyPr anchor="t">
            <a:normAutofit/>
          </a:bodyPr>
          <a:lstStyle>
            <a:lvl1pPr marL="0" indent="0" algn="l">
              <a:buNone/>
              <a:defRPr sz="3600" i="0">
                <a:solidFill>
                  <a:srgbClr val="000000"/>
                </a:solidFill>
                <a:latin typeface="+mn-lt"/>
              </a:defRPr>
            </a:lvl1pPr>
          </a:lstStyle>
          <a:p>
            <a:pPr lvl="0"/>
            <a:r>
              <a:rPr lang="en-US"/>
              <a:t>BULLET POINT SLIDE</a:t>
            </a:r>
          </a:p>
        </p:txBody>
      </p:sp>
      <p:sp>
        <p:nvSpPr>
          <p:cNvPr id="15" name="Oval 14">
            <a:extLst>
              <a:ext uri="{FF2B5EF4-FFF2-40B4-BE49-F238E27FC236}">
                <a16:creationId xmlns:a16="http://schemas.microsoft.com/office/drawing/2014/main" id="{0E98C6E4-CC84-5445-A6A2-3BFC532C82BB}"/>
              </a:ext>
            </a:extLst>
          </p:cNvPr>
          <p:cNvSpPr/>
          <p:nvPr userDrawn="1"/>
        </p:nvSpPr>
        <p:spPr>
          <a:xfrm>
            <a:off x="4783395" y="415207"/>
            <a:ext cx="1154422" cy="1154422"/>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Text Placeholder 23">
            <a:extLst>
              <a:ext uri="{FF2B5EF4-FFF2-40B4-BE49-F238E27FC236}">
                <a16:creationId xmlns:a16="http://schemas.microsoft.com/office/drawing/2014/main" id="{252DE36E-64EA-E745-8D9A-4444A2C571A7}"/>
              </a:ext>
            </a:extLst>
          </p:cNvPr>
          <p:cNvSpPr>
            <a:spLocks noGrp="1"/>
          </p:cNvSpPr>
          <p:nvPr>
            <p:ph type="body" sz="quarter" idx="24" hasCustomPrompt="1"/>
          </p:nvPr>
        </p:nvSpPr>
        <p:spPr>
          <a:xfrm>
            <a:off x="4783395" y="712471"/>
            <a:ext cx="1154422" cy="857158"/>
          </a:xfrm>
          <a:noFill/>
        </p:spPr>
        <p:txBody>
          <a:bodyPr anchor="t">
            <a:normAutofit/>
          </a:bodyPr>
          <a:lstStyle>
            <a:lvl1pPr marL="0" indent="0" algn="ctr">
              <a:buNone/>
              <a:defRPr sz="3600" i="0">
                <a:solidFill>
                  <a:srgbClr val="000000"/>
                </a:solidFill>
                <a:latin typeface="+mn-lt"/>
              </a:defRPr>
            </a:lvl1pPr>
          </a:lstStyle>
          <a:p>
            <a:pPr lvl="0"/>
            <a:r>
              <a:rPr lang="en-US"/>
              <a:t>1</a:t>
            </a:r>
          </a:p>
        </p:txBody>
      </p:sp>
      <p:sp>
        <p:nvSpPr>
          <p:cNvPr id="19" name="Rectangle 18">
            <a:extLst>
              <a:ext uri="{FF2B5EF4-FFF2-40B4-BE49-F238E27FC236}">
                <a16:creationId xmlns:a16="http://schemas.microsoft.com/office/drawing/2014/main" id="{8C55CA2E-E3A9-2C44-A07D-20A2D9A8B0AA}"/>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Box 19">
            <a:extLst>
              <a:ext uri="{FF2B5EF4-FFF2-40B4-BE49-F238E27FC236}">
                <a16:creationId xmlns:a16="http://schemas.microsoft.com/office/drawing/2014/main" id="{AD83011E-EBF4-AA4A-AF6A-2700E052B2D4}"/>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08978730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ullet Slide - Lime">
    <p:spTree>
      <p:nvGrpSpPr>
        <p:cNvPr id="1" name=""/>
        <p:cNvGrpSpPr/>
        <p:nvPr/>
      </p:nvGrpSpPr>
      <p:grpSpPr>
        <a:xfrm>
          <a:off x="0" y="0"/>
          <a:ext cx="0" cy="0"/>
          <a:chOff x="0" y="0"/>
          <a:chExt cx="0" cy="0"/>
        </a:xfrm>
      </p:grpSpPr>
    </p:spTree>
    <p:extLst>
      <p:ext uri="{BB962C8B-B14F-4D97-AF65-F5344CB8AC3E}">
        <p14:creationId xmlns:p14="http://schemas.microsoft.com/office/powerpoint/2010/main" val="90644521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9DFEFB84-F567-D648-B64F-EE8CC90AA5FD}"/>
              </a:ext>
            </a:extLst>
          </p:cNvPr>
          <p:cNvSpPr txBox="1"/>
          <p:nvPr userDrawn="1"/>
        </p:nvSpPr>
        <p:spPr>
          <a:xfrm>
            <a:off x="4396800" y="809464"/>
            <a:ext cx="3398400" cy="507831"/>
          </a:xfrm>
          <a:prstGeom prst="rect">
            <a:avLst/>
          </a:prstGeom>
          <a:noFill/>
          <a:ln>
            <a:noFill/>
          </a:ln>
        </p:spPr>
        <p:txBody>
          <a:bodyPr wrap="square" rtlCol="0">
            <a:spAutoFit/>
          </a:bodyPr>
          <a:lstStyle/>
          <a:p>
            <a:pPr algn="ctr"/>
            <a:r>
              <a:rPr lang="en-US" sz="2700" spc="150">
                <a:solidFill>
                  <a:schemeClr val="tx2"/>
                </a:solidFill>
                <a:latin typeface="Montserrat Medium" pitchFamily="2" charset="77"/>
                <a:ea typeface="Roboto" panose="02000000000000000000" pitchFamily="2" charset="0"/>
                <a:cs typeface="Poppins Medium" pitchFamily="2" charset="77"/>
              </a:rPr>
              <a:t>OUR TIMELINE</a:t>
            </a:r>
          </a:p>
        </p:txBody>
      </p:sp>
      <p:cxnSp>
        <p:nvCxnSpPr>
          <p:cNvPr id="10" name="Straight Connector 9">
            <a:extLst>
              <a:ext uri="{FF2B5EF4-FFF2-40B4-BE49-F238E27FC236}">
                <a16:creationId xmlns:a16="http://schemas.microsoft.com/office/drawing/2014/main" id="{4C620474-398A-C642-97C5-6FFB0DF43052}"/>
              </a:ext>
            </a:extLst>
          </p:cNvPr>
          <p:cNvCxnSpPr>
            <a:cxnSpLocks/>
          </p:cNvCxnSpPr>
          <p:nvPr/>
        </p:nvCxnSpPr>
        <p:spPr>
          <a:xfrm>
            <a:off x="2718910" y="3448776"/>
            <a:ext cx="9471503"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6E4A766-FED1-894B-A889-823A4FF75411}"/>
              </a:ext>
            </a:extLst>
          </p:cNvPr>
          <p:cNvSpPr/>
          <p:nvPr/>
        </p:nvSpPr>
        <p:spPr>
          <a:xfrm>
            <a:off x="2102383" y="2832249"/>
            <a:ext cx="1233055" cy="1233055"/>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2" name="Oval 11">
            <a:extLst>
              <a:ext uri="{FF2B5EF4-FFF2-40B4-BE49-F238E27FC236}">
                <a16:creationId xmlns:a16="http://schemas.microsoft.com/office/drawing/2014/main" id="{C08C6878-4402-894E-8E64-73E151411DC6}"/>
              </a:ext>
            </a:extLst>
          </p:cNvPr>
          <p:cNvSpPr/>
          <p:nvPr/>
        </p:nvSpPr>
        <p:spPr>
          <a:xfrm>
            <a:off x="5969765" y="3362570"/>
            <a:ext cx="172412" cy="172412"/>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Oval 12">
            <a:extLst>
              <a:ext uri="{FF2B5EF4-FFF2-40B4-BE49-F238E27FC236}">
                <a16:creationId xmlns:a16="http://schemas.microsoft.com/office/drawing/2014/main" id="{BBB83E75-E0C9-714E-9E45-509D3F33090F}"/>
              </a:ext>
            </a:extLst>
          </p:cNvPr>
          <p:cNvSpPr/>
          <p:nvPr/>
        </p:nvSpPr>
        <p:spPr>
          <a:xfrm>
            <a:off x="9383674" y="3362570"/>
            <a:ext cx="172412" cy="172412"/>
          </a:xfrm>
          <a:prstGeom prst="ellipse">
            <a:avLst/>
          </a:prstGeom>
          <a:solidFill>
            <a:srgbClr val="85D2E1">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7" name="Rectangle 26">
            <a:extLst>
              <a:ext uri="{FF2B5EF4-FFF2-40B4-BE49-F238E27FC236}">
                <a16:creationId xmlns:a16="http://schemas.microsoft.com/office/drawing/2014/main" id="{526AA091-4676-F84E-93FF-824FF1A4B10B}"/>
              </a:ext>
            </a:extLst>
          </p:cNvPr>
          <p:cNvSpPr/>
          <p:nvPr userDrawn="1"/>
        </p:nvSpPr>
        <p:spPr>
          <a:xfrm>
            <a:off x="548344" y="114165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22" name="TextBox 21">
            <a:extLst>
              <a:ext uri="{FF2B5EF4-FFF2-40B4-BE49-F238E27FC236}">
                <a16:creationId xmlns:a16="http://schemas.microsoft.com/office/drawing/2014/main" id="{D062F972-D907-984B-A889-E139C7730029}"/>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23" name="Rectangle 22">
            <a:extLst>
              <a:ext uri="{FF2B5EF4-FFF2-40B4-BE49-F238E27FC236}">
                <a16:creationId xmlns:a16="http://schemas.microsoft.com/office/drawing/2014/main" id="{07B5A83F-00A9-4446-B7FF-17C0C15E6CDB}"/>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85D2E1">
              <a:alpha val="6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85D2E1">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85D2E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6" name="Rectangle 15">
            <a:extLst>
              <a:ext uri="{FF2B5EF4-FFF2-40B4-BE49-F238E27FC236}">
                <a16:creationId xmlns:a16="http://schemas.microsoft.com/office/drawing/2014/main" id="{8C26421F-3E17-FF47-92D5-AE8B9BF847B2}"/>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37918C0E-ED0A-D748-88E5-BE3A2DEDEB97}"/>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9415678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2" y="2832249"/>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85D2E1">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5D2E1">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solidFill>
                  <a:srgbClr val="000000"/>
                </a:solidFill>
              </a:endParaRPr>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lstStyle>
            <a:lvl1pPr algn="ctr">
              <a:buNone/>
              <a:defRPr sz="20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4" name="Rectangle 13">
            <a:extLst>
              <a:ext uri="{FF2B5EF4-FFF2-40B4-BE49-F238E27FC236}">
                <a16:creationId xmlns:a16="http://schemas.microsoft.com/office/drawing/2014/main" id="{CE9AE23B-5966-D043-B5CA-4F97DC3963FC}"/>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Box 14">
            <a:extLst>
              <a:ext uri="{FF2B5EF4-FFF2-40B4-BE49-F238E27FC236}">
                <a16:creationId xmlns:a16="http://schemas.microsoft.com/office/drawing/2014/main" id="{033DD942-702D-3645-AFD5-CC083E31395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13343377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33715" y="3843119"/>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20771" y="3880875"/>
            <a:ext cx="4957908" cy="1680348"/>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1" y="2543263"/>
            <a:ext cx="4957908"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0" name="Rectangle 9">
            <a:extLst>
              <a:ext uri="{FF2B5EF4-FFF2-40B4-BE49-F238E27FC236}">
                <a16:creationId xmlns:a16="http://schemas.microsoft.com/office/drawing/2014/main" id="{82CA5999-94EF-5047-863C-92AD3F2C1BC6}"/>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1" name="TextBox 10">
            <a:extLst>
              <a:ext uri="{FF2B5EF4-FFF2-40B4-BE49-F238E27FC236}">
                <a16:creationId xmlns:a16="http://schemas.microsoft.com/office/drawing/2014/main" id="{23B3D228-BEB5-3D4C-B205-D25168DA218F}"/>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3877203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875084"/>
            <a:ext cx="12165015" cy="3041254"/>
            <a:chOff x="0" y="4738255"/>
            <a:chExt cx="21169744" cy="5292436"/>
          </a:xfrm>
          <a:solidFill>
            <a:srgbClr val="FFD100"/>
          </a:solidFill>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63737"/>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32384"/>
            <a:ext cx="3049353" cy="582221"/>
          </a:xfrm>
        </p:spPr>
        <p:txBody>
          <a:bodyPr>
            <a:normAutofit/>
          </a:bodyPr>
          <a:lstStyle>
            <a:lvl1pPr marL="0" indent="0" algn="ctr">
              <a:buNone/>
              <a:defRPr sz="4000" b="1" i="0">
                <a:solidFill>
                  <a:srgbClr val="000000"/>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694013"/>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2966833"/>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35480"/>
            <a:ext cx="3049353" cy="582221"/>
          </a:xfrm>
        </p:spPr>
        <p:txBody>
          <a:bodyPr>
            <a:normAutofit/>
          </a:bodyPr>
          <a:lstStyle>
            <a:lvl1pPr marL="0" indent="0" algn="ctr">
              <a:buNone/>
              <a:defRPr sz="4000" b="1" i="0">
                <a:solidFill>
                  <a:srgbClr val="000000"/>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697109"/>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50422"/>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19069"/>
            <a:ext cx="3049353" cy="582221"/>
          </a:xfrm>
        </p:spPr>
        <p:txBody>
          <a:bodyPr>
            <a:normAutofit/>
          </a:bodyPr>
          <a:lstStyle>
            <a:lvl1pPr marL="0" indent="0" algn="ctr">
              <a:buNone/>
              <a:defRPr sz="4000" b="1" i="0">
                <a:solidFill>
                  <a:srgbClr val="000000"/>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680698"/>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53518"/>
            <a:ext cx="3024340" cy="442916"/>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22165"/>
            <a:ext cx="3049353" cy="582221"/>
          </a:xfrm>
        </p:spPr>
        <p:txBody>
          <a:bodyPr>
            <a:normAutofit/>
          </a:bodyPr>
          <a:lstStyle>
            <a:lvl1pPr marL="0" indent="0" algn="ctr">
              <a:buNone/>
              <a:defRPr sz="4000" b="1" i="0">
                <a:solidFill>
                  <a:srgbClr val="000000"/>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683794"/>
            <a:ext cx="3024340" cy="44291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4" name="Rectangle 23">
            <a:extLst>
              <a:ext uri="{FF2B5EF4-FFF2-40B4-BE49-F238E27FC236}">
                <a16:creationId xmlns:a16="http://schemas.microsoft.com/office/drawing/2014/main" id="{12B53804-765C-C642-92ED-7E167F7FC3E2}"/>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6" name="Rectangle 25">
            <a:extLst>
              <a:ext uri="{FF2B5EF4-FFF2-40B4-BE49-F238E27FC236}">
                <a16:creationId xmlns:a16="http://schemas.microsoft.com/office/drawing/2014/main" id="{7CD0E4C4-9A1C-7C42-B6AE-D6B72ACB0F1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52AAE17C-D830-5C45-85EA-04CAF242AA8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04065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1">
    <p:spTree>
      <p:nvGrpSpPr>
        <p:cNvPr id="1" name=""/>
        <p:cNvGrpSpPr/>
        <p:nvPr/>
      </p:nvGrpSpPr>
      <p:grpSpPr>
        <a:xfrm>
          <a:off x="0" y="0"/>
          <a:ext cx="0" cy="0"/>
          <a:chOff x="0" y="0"/>
          <a:chExt cx="0" cy="0"/>
        </a:xfrm>
      </p:grpSpPr>
      <p:pic>
        <p:nvPicPr>
          <p:cNvPr id="4" name="Picture 3" descr="A picture containing text&#10;&#10;Description automatically generated">
            <a:extLst>
              <a:ext uri="{FF2B5EF4-FFF2-40B4-BE49-F238E27FC236}">
                <a16:creationId xmlns:a16="http://schemas.microsoft.com/office/drawing/2014/main" id="{BF8AD40A-108B-5846-858D-C7B9F7A01FF1}"/>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2192000" cy="5474525"/>
          </a:xfrm>
          <a:prstGeom prst="rect">
            <a:avLst/>
          </a:prstGeom>
        </p:spPr>
      </p:pic>
      <p:grpSp>
        <p:nvGrpSpPr>
          <p:cNvPr id="17" name="Group 16">
            <a:extLst>
              <a:ext uri="{FF2B5EF4-FFF2-40B4-BE49-F238E27FC236}">
                <a16:creationId xmlns:a16="http://schemas.microsoft.com/office/drawing/2014/main" id="{1AEC8C81-1228-634A-A794-E7C603C00625}"/>
              </a:ext>
            </a:extLst>
          </p:cNvPr>
          <p:cNvGrpSpPr/>
          <p:nvPr userDrawn="1"/>
        </p:nvGrpSpPr>
        <p:grpSpPr>
          <a:xfrm>
            <a:off x="237726" y="5888182"/>
            <a:ext cx="2645594" cy="656899"/>
            <a:chOff x="0" y="0"/>
            <a:chExt cx="2301694" cy="571500"/>
          </a:xfrm>
        </p:grpSpPr>
        <p:sp>
          <p:nvSpPr>
            <p:cNvPr id="18" name="Rectangle 17">
              <a:extLst>
                <a:ext uri="{FF2B5EF4-FFF2-40B4-BE49-F238E27FC236}">
                  <a16:creationId xmlns:a16="http://schemas.microsoft.com/office/drawing/2014/main" id="{7869F886-5497-4144-A9AE-E6C2F639A7D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19" name="Picture 18">
              <a:extLst>
                <a:ext uri="{FF2B5EF4-FFF2-40B4-BE49-F238E27FC236}">
                  <a16:creationId xmlns:a16="http://schemas.microsoft.com/office/drawing/2014/main" id="{1F16DD5D-1738-B545-90A2-60DAA7083A3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12760" y="4172994"/>
            <a:ext cx="5278651" cy="697353"/>
          </a:xfrm>
        </p:spPr>
        <p:txBody>
          <a:bodyPr>
            <a:noAutofit/>
          </a:bodyPr>
          <a:lstStyle>
            <a:lvl1pPr marL="0" indent="0" algn="l">
              <a:buNone/>
              <a:defRPr sz="5400" b="1" baseline="0">
                <a:solidFill>
                  <a:srgbClr val="000000"/>
                </a:solidFill>
                <a:latin typeface="+mn-lt"/>
              </a:defRPr>
            </a:lvl1pPr>
          </a:lstStyle>
          <a:p>
            <a:pPr lvl="0"/>
            <a:r>
              <a:rPr lang="en-US"/>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12760" y="3554471"/>
            <a:ext cx="5278651" cy="697353"/>
          </a:xfrm>
        </p:spPr>
        <p:txBody>
          <a:bodyPr>
            <a:normAutofit/>
          </a:bodyPr>
          <a:lstStyle>
            <a:lvl1pPr marL="0" indent="0" algn="l">
              <a:buNone/>
              <a:defRPr sz="3600" b="0" i="0">
                <a:solidFill>
                  <a:srgbClr val="000000"/>
                </a:solidFill>
                <a:latin typeface="+mn-lt"/>
              </a:defRPr>
            </a:lvl1pPr>
          </a:lstStyle>
          <a:p>
            <a:pPr lvl="0"/>
            <a:r>
              <a:rPr lang="en-US"/>
              <a:t>Cover Design 1</a:t>
            </a:r>
          </a:p>
        </p:txBody>
      </p:sp>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85D2E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406825486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3 point icon graph">
    <p:spTree>
      <p:nvGrpSpPr>
        <p:cNvPr id="1" name=""/>
        <p:cNvGrpSpPr/>
        <p:nvPr/>
      </p:nvGrpSpPr>
      <p:grpSpPr>
        <a:xfrm>
          <a:off x="0" y="0"/>
          <a:ext cx="0" cy="0"/>
          <a:chOff x="0" y="0"/>
          <a:chExt cx="0" cy="0"/>
        </a:xfrm>
      </p:grpSpPr>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1968968" y="4828013"/>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9"/>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8491788" y="4865859"/>
            <a:ext cx="2061046" cy="1237497"/>
          </a:xfrm>
        </p:spPr>
        <p:txBody>
          <a:bodyPr/>
          <a:lstStyle>
            <a:lvl1pPr algn="ctr">
              <a:buNone/>
              <a:defRPr sz="1500" b="0" i="0" spc="0">
                <a:solidFill>
                  <a:srgbClr val="7F7F7F"/>
                </a:solidFill>
                <a:latin typeface="Montserrat Ligh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71185"/>
            <a:ext cx="2061046" cy="335052"/>
          </a:xfrm>
        </p:spPr>
        <p:txBody>
          <a:bodyPr/>
          <a:lstStyle>
            <a:lvl1pPr algn="ctr">
              <a:buNone/>
              <a:defRPr sz="2000" b="0" i="0" spc="0">
                <a:solidFill>
                  <a:srgbClr val="00000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0" name="Rectangle 19">
            <a:extLst>
              <a:ext uri="{FF2B5EF4-FFF2-40B4-BE49-F238E27FC236}">
                <a16:creationId xmlns:a16="http://schemas.microsoft.com/office/drawing/2014/main" id="{665B885F-F1D5-CF48-A406-1D7B1455708D}"/>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C8D55487-933C-5146-9897-55B5E37FAF8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3" name="TextBox 22">
            <a:extLst>
              <a:ext uri="{FF2B5EF4-FFF2-40B4-BE49-F238E27FC236}">
                <a16:creationId xmlns:a16="http://schemas.microsoft.com/office/drawing/2014/main" id="{6632CE13-138D-E149-8986-EF12E05E1F94}"/>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1" name="Freeform 30">
            <a:extLst>
              <a:ext uri="{FF2B5EF4-FFF2-40B4-BE49-F238E27FC236}">
                <a16:creationId xmlns:a16="http://schemas.microsoft.com/office/drawing/2014/main" id="{753DD29A-3B44-3440-992D-5C5AC4CA3A40}"/>
              </a:ext>
            </a:extLst>
          </p:cNvPr>
          <p:cNvSpPr/>
          <p:nvPr userDrawn="1"/>
        </p:nvSpPr>
        <p:spPr>
          <a:xfrm>
            <a:off x="5348401" y="1768904"/>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2" name="Freeform 31">
            <a:extLst>
              <a:ext uri="{FF2B5EF4-FFF2-40B4-BE49-F238E27FC236}">
                <a16:creationId xmlns:a16="http://schemas.microsoft.com/office/drawing/2014/main" id="{BA0297F2-56FC-8C4B-A295-66B5958C74C8}"/>
              </a:ext>
            </a:extLst>
          </p:cNvPr>
          <p:cNvSpPr/>
          <p:nvPr userDrawn="1"/>
        </p:nvSpPr>
        <p:spPr>
          <a:xfrm>
            <a:off x="8762431" y="1768903"/>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2CBBE60E-F66A-DA48-9E5A-FE49730E791F}"/>
              </a:ext>
            </a:extLst>
          </p:cNvPr>
          <p:cNvSpPr/>
          <p:nvPr userDrawn="1"/>
        </p:nvSpPr>
        <p:spPr>
          <a:xfrm>
            <a:off x="2225374" y="1735972"/>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Tree>
    <p:extLst>
      <p:ext uri="{BB962C8B-B14F-4D97-AF65-F5344CB8AC3E}">
        <p14:creationId xmlns:p14="http://schemas.microsoft.com/office/powerpoint/2010/main" val="86691077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BDE66C52-CD1F-C645-B3DD-BCA573C31CC3}"/>
              </a:ext>
            </a:extLst>
          </p:cNvPr>
          <p:cNvSpPr/>
          <p:nvPr userDrawn="1"/>
        </p:nvSpPr>
        <p:spPr>
          <a:xfrm>
            <a:off x="3184089" y="1773769"/>
            <a:ext cx="1521426" cy="2214649"/>
          </a:xfrm>
          <a:custGeom>
            <a:avLst/>
            <a:gdLst>
              <a:gd name="connsiteX0" fmla="*/ 759049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59049 w 1521426"/>
              <a:gd name="connsiteY5" fmla="*/ 2214649 h 2214649"/>
              <a:gd name="connsiteX6" fmla="*/ 714105 w 1521426"/>
              <a:gd name="connsiteY6" fmla="*/ 2169690 h 2214649"/>
              <a:gd name="connsiteX7" fmla="*/ 747397 w 1521426"/>
              <a:gd name="connsiteY7" fmla="*/ 2124731 h 2214649"/>
              <a:gd name="connsiteX8" fmla="*/ 747397 w 1521426"/>
              <a:gd name="connsiteY8" fmla="*/ 1520282 h 2214649"/>
              <a:gd name="connsiteX9" fmla="*/ 0 w 1521426"/>
              <a:gd name="connsiteY9" fmla="*/ 757643 h 2214649"/>
              <a:gd name="connsiteX10" fmla="*/ 759049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59049" y="0"/>
                </a:moveTo>
                <a:cubicBezTo>
                  <a:pt x="1180187" y="0"/>
                  <a:pt x="1521426" y="338026"/>
                  <a:pt x="1521426" y="757643"/>
                </a:cubicBezTo>
                <a:cubicBezTo>
                  <a:pt x="1521426" y="1173931"/>
                  <a:pt x="1188510" y="1510291"/>
                  <a:pt x="775694" y="1520282"/>
                </a:cubicBezTo>
                <a:lnTo>
                  <a:pt x="775694" y="2124731"/>
                </a:lnTo>
                <a:cubicBezTo>
                  <a:pt x="794005" y="2131392"/>
                  <a:pt x="807321" y="2146378"/>
                  <a:pt x="807321" y="2169690"/>
                </a:cubicBezTo>
                <a:cubicBezTo>
                  <a:pt x="807321" y="2191337"/>
                  <a:pt x="787346" y="2214649"/>
                  <a:pt x="759049" y="2214649"/>
                </a:cubicBezTo>
                <a:cubicBezTo>
                  <a:pt x="735744" y="2214649"/>
                  <a:pt x="714105" y="2191337"/>
                  <a:pt x="714105" y="2169690"/>
                </a:cubicBezTo>
                <a:cubicBezTo>
                  <a:pt x="714105" y="2146378"/>
                  <a:pt x="729086" y="2131392"/>
                  <a:pt x="747397" y="2124731"/>
                </a:cubicBezTo>
                <a:lnTo>
                  <a:pt x="747397" y="1520282"/>
                </a:lnTo>
                <a:cubicBezTo>
                  <a:pt x="332916" y="1510291"/>
                  <a:pt x="0" y="1173931"/>
                  <a:pt x="0" y="757643"/>
                </a:cubicBezTo>
                <a:cubicBezTo>
                  <a:pt x="0" y="338026"/>
                  <a:pt x="339574" y="0"/>
                  <a:pt x="759049"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5" name="Freeform 34">
            <a:extLst>
              <a:ext uri="{FF2B5EF4-FFF2-40B4-BE49-F238E27FC236}">
                <a16:creationId xmlns:a16="http://schemas.microsoft.com/office/drawing/2014/main" id="{17D5D243-BECF-4247-8022-6467B42FD98B}"/>
              </a:ext>
            </a:extLst>
          </p:cNvPr>
          <p:cNvSpPr/>
          <p:nvPr userDrawn="1"/>
        </p:nvSpPr>
        <p:spPr>
          <a:xfrm>
            <a:off x="5348401" y="1773769"/>
            <a:ext cx="1519759" cy="2214649"/>
          </a:xfrm>
          <a:custGeom>
            <a:avLst/>
            <a:gdLst>
              <a:gd name="connsiteX0" fmla="*/ 757383 w 1519759"/>
              <a:gd name="connsiteY0" fmla="*/ 0 h 2214649"/>
              <a:gd name="connsiteX1" fmla="*/ 1519759 w 1519759"/>
              <a:gd name="connsiteY1" fmla="*/ 757643 h 2214649"/>
              <a:gd name="connsiteX2" fmla="*/ 774029 w 1519759"/>
              <a:gd name="connsiteY2" fmla="*/ 1520282 h 2214649"/>
              <a:gd name="connsiteX3" fmla="*/ 774029 w 1519759"/>
              <a:gd name="connsiteY3" fmla="*/ 2124731 h 2214649"/>
              <a:gd name="connsiteX4" fmla="*/ 805656 w 1519759"/>
              <a:gd name="connsiteY4" fmla="*/ 2169690 h 2214649"/>
              <a:gd name="connsiteX5" fmla="*/ 757383 w 1519759"/>
              <a:gd name="connsiteY5" fmla="*/ 2214649 h 2214649"/>
              <a:gd name="connsiteX6" fmla="*/ 714104 w 1519759"/>
              <a:gd name="connsiteY6" fmla="*/ 2169690 h 2214649"/>
              <a:gd name="connsiteX7" fmla="*/ 742402 w 1519759"/>
              <a:gd name="connsiteY7" fmla="*/ 2124731 h 2214649"/>
              <a:gd name="connsiteX8" fmla="*/ 742402 w 1519759"/>
              <a:gd name="connsiteY8" fmla="*/ 1520282 h 2214649"/>
              <a:gd name="connsiteX9" fmla="*/ 0 w 1519759"/>
              <a:gd name="connsiteY9" fmla="*/ 757643 h 2214649"/>
              <a:gd name="connsiteX10" fmla="*/ 757383 w 1519759"/>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9759" h="2214649">
                <a:moveTo>
                  <a:pt x="757383" y="0"/>
                </a:moveTo>
                <a:cubicBezTo>
                  <a:pt x="1178521" y="0"/>
                  <a:pt x="1519759" y="338026"/>
                  <a:pt x="1519759" y="757643"/>
                </a:cubicBezTo>
                <a:cubicBezTo>
                  <a:pt x="1519759" y="1173931"/>
                  <a:pt x="1186844" y="1510291"/>
                  <a:pt x="774029" y="1520282"/>
                </a:cubicBezTo>
                <a:lnTo>
                  <a:pt x="774029" y="2124731"/>
                </a:lnTo>
                <a:cubicBezTo>
                  <a:pt x="792339" y="2131392"/>
                  <a:pt x="805656" y="2146378"/>
                  <a:pt x="805656" y="2169690"/>
                </a:cubicBezTo>
                <a:cubicBezTo>
                  <a:pt x="805656" y="2191337"/>
                  <a:pt x="784016" y="2214649"/>
                  <a:pt x="757383" y="2214649"/>
                </a:cubicBezTo>
                <a:cubicBezTo>
                  <a:pt x="734079" y="2214649"/>
                  <a:pt x="714104" y="2191337"/>
                  <a:pt x="714104" y="2169690"/>
                </a:cubicBezTo>
                <a:cubicBezTo>
                  <a:pt x="714104" y="2146378"/>
                  <a:pt x="724091" y="2131392"/>
                  <a:pt x="742402" y="2124731"/>
                </a:cubicBezTo>
                <a:lnTo>
                  <a:pt x="742402" y="1520282"/>
                </a:lnTo>
                <a:cubicBezTo>
                  <a:pt x="331251" y="1510291"/>
                  <a:pt x="0" y="1173931"/>
                  <a:pt x="0" y="757643"/>
                </a:cubicBezTo>
                <a:cubicBezTo>
                  <a:pt x="0" y="338026"/>
                  <a:pt x="337909" y="0"/>
                  <a:pt x="75738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3" name="Freeform 32">
            <a:extLst>
              <a:ext uri="{FF2B5EF4-FFF2-40B4-BE49-F238E27FC236}">
                <a16:creationId xmlns:a16="http://schemas.microsoft.com/office/drawing/2014/main" id="{C6BF562B-3F3A-6640-B4EF-37D5504DB157}"/>
              </a:ext>
            </a:extLst>
          </p:cNvPr>
          <p:cNvSpPr/>
          <p:nvPr userDrawn="1"/>
        </p:nvSpPr>
        <p:spPr>
          <a:xfrm>
            <a:off x="1019776" y="1773769"/>
            <a:ext cx="1521426" cy="2214649"/>
          </a:xfrm>
          <a:custGeom>
            <a:avLst/>
            <a:gdLst>
              <a:gd name="connsiteX0" fmla="*/ 762378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7321 w 1521426"/>
              <a:gd name="connsiteY4" fmla="*/ 2169690 h 2214649"/>
              <a:gd name="connsiteX5" fmla="*/ 762378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2378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2378" y="0"/>
                </a:moveTo>
                <a:cubicBezTo>
                  <a:pt x="1181852" y="0"/>
                  <a:pt x="1521426" y="338026"/>
                  <a:pt x="1521426" y="757643"/>
                </a:cubicBezTo>
                <a:cubicBezTo>
                  <a:pt x="1521426" y="1173931"/>
                  <a:pt x="1188510" y="1510291"/>
                  <a:pt x="775694" y="1520282"/>
                </a:cubicBezTo>
                <a:lnTo>
                  <a:pt x="775694" y="2124731"/>
                </a:lnTo>
                <a:cubicBezTo>
                  <a:pt x="792340" y="2131392"/>
                  <a:pt x="807321" y="2146378"/>
                  <a:pt x="807321" y="2169690"/>
                </a:cubicBezTo>
                <a:cubicBezTo>
                  <a:pt x="807321" y="2191337"/>
                  <a:pt x="787346" y="2214649"/>
                  <a:pt x="762378" y="2214649"/>
                </a:cubicBezTo>
                <a:cubicBezTo>
                  <a:pt x="734080" y="2214649"/>
                  <a:pt x="714105" y="2191337"/>
                  <a:pt x="714105" y="2169690"/>
                </a:cubicBezTo>
                <a:cubicBezTo>
                  <a:pt x="714105" y="2146378"/>
                  <a:pt x="729086" y="2131392"/>
                  <a:pt x="745732" y="2124731"/>
                </a:cubicBezTo>
                <a:lnTo>
                  <a:pt x="745732" y="1520282"/>
                </a:lnTo>
                <a:cubicBezTo>
                  <a:pt x="332916" y="1510291"/>
                  <a:pt x="0" y="1173931"/>
                  <a:pt x="0" y="757643"/>
                </a:cubicBezTo>
                <a:cubicBezTo>
                  <a:pt x="0" y="338026"/>
                  <a:pt x="342904" y="0"/>
                  <a:pt x="762378"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7" name="Freeform 36">
            <a:extLst>
              <a:ext uri="{FF2B5EF4-FFF2-40B4-BE49-F238E27FC236}">
                <a16:creationId xmlns:a16="http://schemas.microsoft.com/office/drawing/2014/main" id="{254CE7AE-212C-9440-B746-7CE16413648E}"/>
              </a:ext>
            </a:extLst>
          </p:cNvPr>
          <p:cNvSpPr/>
          <p:nvPr userDrawn="1"/>
        </p:nvSpPr>
        <p:spPr>
          <a:xfrm>
            <a:off x="9675359" y="1773769"/>
            <a:ext cx="1518092" cy="2214649"/>
          </a:xfrm>
          <a:custGeom>
            <a:avLst/>
            <a:gdLst>
              <a:gd name="connsiteX0" fmla="*/ 757381 w 1518092"/>
              <a:gd name="connsiteY0" fmla="*/ 0 h 2214649"/>
              <a:gd name="connsiteX1" fmla="*/ 1518092 w 1518092"/>
              <a:gd name="connsiteY1" fmla="*/ 757643 h 2214649"/>
              <a:gd name="connsiteX2" fmla="*/ 774027 w 1518092"/>
              <a:gd name="connsiteY2" fmla="*/ 1520282 h 2214649"/>
              <a:gd name="connsiteX3" fmla="*/ 774027 w 1518092"/>
              <a:gd name="connsiteY3" fmla="*/ 2124731 h 2214649"/>
              <a:gd name="connsiteX4" fmla="*/ 803989 w 1518092"/>
              <a:gd name="connsiteY4" fmla="*/ 2169690 h 2214649"/>
              <a:gd name="connsiteX5" fmla="*/ 757381 w 1518092"/>
              <a:gd name="connsiteY5" fmla="*/ 2214649 h 2214649"/>
              <a:gd name="connsiteX6" fmla="*/ 712438 w 1518092"/>
              <a:gd name="connsiteY6" fmla="*/ 2169690 h 2214649"/>
              <a:gd name="connsiteX7" fmla="*/ 744065 w 1518092"/>
              <a:gd name="connsiteY7" fmla="*/ 2124731 h 2214649"/>
              <a:gd name="connsiteX8" fmla="*/ 744065 w 1518092"/>
              <a:gd name="connsiteY8" fmla="*/ 1520282 h 2214649"/>
              <a:gd name="connsiteX9" fmla="*/ 0 w 1518092"/>
              <a:gd name="connsiteY9" fmla="*/ 757643 h 2214649"/>
              <a:gd name="connsiteX10" fmla="*/ 757381 w 1518092"/>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18092" h="2214649">
                <a:moveTo>
                  <a:pt x="757381" y="0"/>
                </a:moveTo>
                <a:cubicBezTo>
                  <a:pt x="1178519" y="0"/>
                  <a:pt x="1518092" y="338026"/>
                  <a:pt x="1518092" y="757643"/>
                </a:cubicBezTo>
                <a:cubicBezTo>
                  <a:pt x="1518092" y="1173931"/>
                  <a:pt x="1186842" y="1510291"/>
                  <a:pt x="774027" y="1520282"/>
                </a:cubicBezTo>
                <a:lnTo>
                  <a:pt x="774027" y="2124731"/>
                </a:lnTo>
                <a:cubicBezTo>
                  <a:pt x="792337" y="2131392"/>
                  <a:pt x="803989" y="2146378"/>
                  <a:pt x="803989" y="2169690"/>
                </a:cubicBezTo>
                <a:cubicBezTo>
                  <a:pt x="803989" y="2191337"/>
                  <a:pt x="784015" y="2214649"/>
                  <a:pt x="757381" y="2214649"/>
                </a:cubicBezTo>
                <a:cubicBezTo>
                  <a:pt x="734077" y="2214649"/>
                  <a:pt x="712438" y="2191337"/>
                  <a:pt x="712438" y="2169690"/>
                </a:cubicBezTo>
                <a:cubicBezTo>
                  <a:pt x="712438" y="2146378"/>
                  <a:pt x="725755" y="2131392"/>
                  <a:pt x="744065" y="2124731"/>
                </a:cubicBezTo>
                <a:lnTo>
                  <a:pt x="744065" y="1520282"/>
                </a:lnTo>
                <a:cubicBezTo>
                  <a:pt x="331250" y="1510291"/>
                  <a:pt x="0" y="1173931"/>
                  <a:pt x="0" y="757643"/>
                </a:cubicBezTo>
                <a:cubicBezTo>
                  <a:pt x="0" y="338026"/>
                  <a:pt x="337909" y="0"/>
                  <a:pt x="757381"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36" name="Freeform 35">
            <a:extLst>
              <a:ext uri="{FF2B5EF4-FFF2-40B4-BE49-F238E27FC236}">
                <a16:creationId xmlns:a16="http://schemas.microsoft.com/office/drawing/2014/main" id="{6208503D-9B7B-2143-8977-B436C464238B}"/>
              </a:ext>
            </a:extLst>
          </p:cNvPr>
          <p:cNvSpPr/>
          <p:nvPr userDrawn="1"/>
        </p:nvSpPr>
        <p:spPr>
          <a:xfrm>
            <a:off x="7511047" y="1773769"/>
            <a:ext cx="1521426" cy="2214649"/>
          </a:xfrm>
          <a:custGeom>
            <a:avLst/>
            <a:gdLst>
              <a:gd name="connsiteX0" fmla="*/ 760713 w 1521426"/>
              <a:gd name="connsiteY0" fmla="*/ 0 h 2214649"/>
              <a:gd name="connsiteX1" fmla="*/ 1521426 w 1521426"/>
              <a:gd name="connsiteY1" fmla="*/ 757643 h 2214649"/>
              <a:gd name="connsiteX2" fmla="*/ 775694 w 1521426"/>
              <a:gd name="connsiteY2" fmla="*/ 1520282 h 2214649"/>
              <a:gd name="connsiteX3" fmla="*/ 775694 w 1521426"/>
              <a:gd name="connsiteY3" fmla="*/ 2124731 h 2214649"/>
              <a:gd name="connsiteX4" fmla="*/ 805657 w 1521426"/>
              <a:gd name="connsiteY4" fmla="*/ 2169690 h 2214649"/>
              <a:gd name="connsiteX5" fmla="*/ 760713 w 1521426"/>
              <a:gd name="connsiteY5" fmla="*/ 2214649 h 2214649"/>
              <a:gd name="connsiteX6" fmla="*/ 714105 w 1521426"/>
              <a:gd name="connsiteY6" fmla="*/ 2169690 h 2214649"/>
              <a:gd name="connsiteX7" fmla="*/ 745732 w 1521426"/>
              <a:gd name="connsiteY7" fmla="*/ 2124731 h 2214649"/>
              <a:gd name="connsiteX8" fmla="*/ 745732 w 1521426"/>
              <a:gd name="connsiteY8" fmla="*/ 1520282 h 2214649"/>
              <a:gd name="connsiteX9" fmla="*/ 0 w 1521426"/>
              <a:gd name="connsiteY9" fmla="*/ 757643 h 2214649"/>
              <a:gd name="connsiteX10" fmla="*/ 760713 w 1521426"/>
              <a:gd name="connsiteY10" fmla="*/ 0 h 22146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521426" h="2214649">
                <a:moveTo>
                  <a:pt x="760713" y="0"/>
                </a:moveTo>
                <a:cubicBezTo>
                  <a:pt x="1181852" y="0"/>
                  <a:pt x="1521426" y="338026"/>
                  <a:pt x="1521426" y="757643"/>
                </a:cubicBezTo>
                <a:cubicBezTo>
                  <a:pt x="1521426" y="1173931"/>
                  <a:pt x="1188510" y="1510291"/>
                  <a:pt x="775694" y="1520282"/>
                </a:cubicBezTo>
                <a:lnTo>
                  <a:pt x="775694" y="2124731"/>
                </a:lnTo>
                <a:cubicBezTo>
                  <a:pt x="794005" y="2131392"/>
                  <a:pt x="805657" y="2146378"/>
                  <a:pt x="805657" y="2169690"/>
                </a:cubicBezTo>
                <a:cubicBezTo>
                  <a:pt x="805657" y="2191337"/>
                  <a:pt x="785682" y="2214649"/>
                  <a:pt x="760713" y="2214649"/>
                </a:cubicBezTo>
                <a:cubicBezTo>
                  <a:pt x="734080" y="2214649"/>
                  <a:pt x="714105" y="2191337"/>
                  <a:pt x="714105" y="2169690"/>
                </a:cubicBezTo>
                <a:cubicBezTo>
                  <a:pt x="714105" y="2146378"/>
                  <a:pt x="727422" y="2131392"/>
                  <a:pt x="745732" y="2124731"/>
                </a:cubicBezTo>
                <a:lnTo>
                  <a:pt x="745732" y="1520282"/>
                </a:lnTo>
                <a:cubicBezTo>
                  <a:pt x="332916" y="1510291"/>
                  <a:pt x="0" y="1173931"/>
                  <a:pt x="0" y="757643"/>
                </a:cubicBezTo>
                <a:cubicBezTo>
                  <a:pt x="0" y="338026"/>
                  <a:pt x="341239" y="0"/>
                  <a:pt x="760713" y="0"/>
                </a:cubicBezTo>
                <a:close/>
              </a:path>
            </a:pathLst>
          </a:custGeom>
          <a:solidFill>
            <a:srgbClr val="FF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u="none" strike="noStrike" kern="1200">
              <a:ln>
                <a:noFill/>
              </a:ln>
              <a:solidFill>
                <a:srgbClr val="85D2E1"/>
              </a:solidFill>
              <a:latin typeface="Lato Regular" charset="0"/>
              <a:ea typeface="Arial Unicode MS" pitchFamily="2"/>
              <a:cs typeface="Arial Unicode MS" pitchFamily="2"/>
            </a:endParaRP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761670" y="488056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8588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27683" y="4874313"/>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79639"/>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091430" y="486585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7118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57443" y="4859609"/>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5"/>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12021" y="4848034"/>
            <a:ext cx="2061046"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60"/>
            <a:ext cx="206104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8" name="Rectangle 27">
            <a:extLst>
              <a:ext uri="{FF2B5EF4-FFF2-40B4-BE49-F238E27FC236}">
                <a16:creationId xmlns:a16="http://schemas.microsoft.com/office/drawing/2014/main" id="{DB53813B-F067-314E-B8E7-88B0B3E4857E}"/>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31" name="Rectangle 30">
            <a:extLst>
              <a:ext uri="{FF2B5EF4-FFF2-40B4-BE49-F238E27FC236}">
                <a16:creationId xmlns:a16="http://schemas.microsoft.com/office/drawing/2014/main" id="{A61A0019-B7B1-0448-A451-E17167AB6F94}"/>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AFAF041E-7267-C846-B834-5AE13A126E1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79168047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26" name="Freeform 175">
            <a:extLst>
              <a:ext uri="{FF2B5EF4-FFF2-40B4-BE49-F238E27FC236}">
                <a16:creationId xmlns:a16="http://schemas.microsoft.com/office/drawing/2014/main" id="{8C0B3D42-2317-6946-847C-DF2D8C708228}"/>
              </a:ext>
            </a:extLst>
          </p:cNvPr>
          <p:cNvSpPr>
            <a:spLocks noChangeArrowheads="1"/>
          </p:cNvSpPr>
          <p:nvPr userDrawn="1"/>
        </p:nvSpPr>
        <p:spPr bwMode="auto">
          <a:xfrm>
            <a:off x="832077" y="3024269"/>
            <a:ext cx="1921262" cy="208178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FFD100"/>
          </a:solidFill>
          <a:ln w="9525" cap="flat">
            <a:noFill/>
            <a:bevel/>
            <a:headEnd/>
            <a:tailEnd/>
          </a:ln>
          <a:effectLst/>
        </p:spPr>
        <p:txBody>
          <a:bodyPr wrap="none" anchor="ctr"/>
          <a:lstStyle/>
          <a:p>
            <a:endParaRPr lang="en-US"/>
          </a:p>
        </p:txBody>
      </p:sp>
      <p:sp>
        <p:nvSpPr>
          <p:cNvPr id="27" name="Freeform 176">
            <a:extLst>
              <a:ext uri="{FF2B5EF4-FFF2-40B4-BE49-F238E27FC236}">
                <a16:creationId xmlns:a16="http://schemas.microsoft.com/office/drawing/2014/main" id="{40053DCA-CDEC-8B4D-B8F3-C1EF890EF020}"/>
              </a:ext>
            </a:extLst>
          </p:cNvPr>
          <p:cNvSpPr>
            <a:spLocks noChangeArrowheads="1"/>
          </p:cNvSpPr>
          <p:nvPr userDrawn="1"/>
        </p:nvSpPr>
        <p:spPr bwMode="auto">
          <a:xfrm>
            <a:off x="2970654" y="3024269"/>
            <a:ext cx="1916323" cy="2081780"/>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FFD100"/>
          </a:solidFill>
          <a:ln w="9525" cap="flat">
            <a:noFill/>
            <a:bevel/>
            <a:headEnd/>
            <a:tailEnd/>
          </a:ln>
          <a:effectLst/>
        </p:spPr>
        <p:txBody>
          <a:bodyPr wrap="none" anchor="ctr"/>
          <a:lstStyle/>
          <a:p>
            <a:endParaRPr lang="en-US"/>
          </a:p>
        </p:txBody>
      </p:sp>
      <p:sp>
        <p:nvSpPr>
          <p:cNvPr id="28" name="Freeform 177">
            <a:extLst>
              <a:ext uri="{FF2B5EF4-FFF2-40B4-BE49-F238E27FC236}">
                <a16:creationId xmlns:a16="http://schemas.microsoft.com/office/drawing/2014/main" id="{10B1012D-1247-0E4A-BFFD-D8F52FAEDE4C}"/>
              </a:ext>
            </a:extLst>
          </p:cNvPr>
          <p:cNvSpPr>
            <a:spLocks noChangeArrowheads="1"/>
          </p:cNvSpPr>
          <p:nvPr userDrawn="1"/>
        </p:nvSpPr>
        <p:spPr bwMode="auto">
          <a:xfrm>
            <a:off x="5104293" y="3024269"/>
            <a:ext cx="1918793" cy="2081780"/>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FFD100"/>
          </a:solidFill>
          <a:ln w="9525" cap="flat">
            <a:noFill/>
            <a:bevel/>
            <a:headEnd/>
            <a:tailEnd/>
          </a:ln>
          <a:effectLst/>
        </p:spPr>
        <p:txBody>
          <a:bodyPr wrap="none" anchor="ctr"/>
          <a:lstStyle/>
          <a:p>
            <a:endParaRPr lang="en-US"/>
          </a:p>
        </p:txBody>
      </p:sp>
      <p:sp>
        <p:nvSpPr>
          <p:cNvPr id="29" name="Freeform 178">
            <a:extLst>
              <a:ext uri="{FF2B5EF4-FFF2-40B4-BE49-F238E27FC236}">
                <a16:creationId xmlns:a16="http://schemas.microsoft.com/office/drawing/2014/main" id="{65CDE706-10CF-2F43-88C1-BCEBF0BED009}"/>
              </a:ext>
            </a:extLst>
          </p:cNvPr>
          <p:cNvSpPr>
            <a:spLocks noChangeArrowheads="1"/>
          </p:cNvSpPr>
          <p:nvPr userDrawn="1"/>
        </p:nvSpPr>
        <p:spPr bwMode="auto">
          <a:xfrm>
            <a:off x="7242870" y="3024269"/>
            <a:ext cx="1916323" cy="208178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FFD100"/>
          </a:solidFill>
          <a:ln w="9525" cap="flat">
            <a:noFill/>
            <a:bevel/>
            <a:headEnd/>
            <a:tailEnd/>
          </a:ln>
          <a:effectLst/>
        </p:spPr>
        <p:txBody>
          <a:bodyPr wrap="none" anchor="ctr"/>
          <a:lstStyle/>
          <a:p>
            <a:endParaRPr lang="en-US"/>
          </a:p>
        </p:txBody>
      </p:sp>
      <p:sp>
        <p:nvSpPr>
          <p:cNvPr id="30" name="Freeform 179">
            <a:extLst>
              <a:ext uri="{FF2B5EF4-FFF2-40B4-BE49-F238E27FC236}">
                <a16:creationId xmlns:a16="http://schemas.microsoft.com/office/drawing/2014/main" id="{832BCD4D-201E-8748-B1F7-9CE73C83B47C}"/>
              </a:ext>
            </a:extLst>
          </p:cNvPr>
          <p:cNvSpPr>
            <a:spLocks noChangeArrowheads="1"/>
          </p:cNvSpPr>
          <p:nvPr userDrawn="1"/>
        </p:nvSpPr>
        <p:spPr bwMode="auto">
          <a:xfrm>
            <a:off x="9376508" y="3024269"/>
            <a:ext cx="1921262" cy="208178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FFD100"/>
          </a:solidFill>
          <a:ln w="9525" cap="flat">
            <a:noFill/>
            <a:bevel/>
            <a:headEnd/>
            <a:tailEnd/>
          </a:ln>
          <a:effectLst/>
        </p:spPr>
        <p:txBody>
          <a:bodyPr wrap="none" anchor="ctr"/>
          <a:lstStyle/>
          <a:p>
            <a:endParaRPr lang="en-US"/>
          </a:p>
        </p:txBody>
      </p:sp>
      <p:sp>
        <p:nvSpPr>
          <p:cNvPr id="33" name="Rectangle 32">
            <a:extLst>
              <a:ext uri="{FF2B5EF4-FFF2-40B4-BE49-F238E27FC236}">
                <a16:creationId xmlns:a16="http://schemas.microsoft.com/office/drawing/2014/main" id="{C32DC3FE-D517-4045-A81C-97480C4BB5BC}"/>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49" name="Text Placeholder 17">
            <a:extLst>
              <a:ext uri="{FF2B5EF4-FFF2-40B4-BE49-F238E27FC236}">
                <a16:creationId xmlns:a16="http://schemas.microsoft.com/office/drawing/2014/main" id="{128E9ECD-6E05-7C40-AE3A-58DA7B5240BE}"/>
              </a:ext>
            </a:extLst>
          </p:cNvPr>
          <p:cNvSpPr>
            <a:spLocks noGrp="1"/>
          </p:cNvSpPr>
          <p:nvPr>
            <p:ph type="body" sz="quarter" idx="21" hasCustomPrompt="1"/>
          </p:nvPr>
        </p:nvSpPr>
        <p:spPr>
          <a:xfrm>
            <a:off x="847141" y="4267105"/>
            <a:ext cx="1903851"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1" name="Text Placeholder 17">
            <a:extLst>
              <a:ext uri="{FF2B5EF4-FFF2-40B4-BE49-F238E27FC236}">
                <a16:creationId xmlns:a16="http://schemas.microsoft.com/office/drawing/2014/main" id="{B9635948-5A8E-DA49-8402-87460CCA36C0}"/>
              </a:ext>
            </a:extLst>
          </p:cNvPr>
          <p:cNvSpPr>
            <a:spLocks noGrp="1"/>
          </p:cNvSpPr>
          <p:nvPr>
            <p:ph type="body" sz="quarter" idx="30" hasCustomPrompt="1"/>
          </p:nvPr>
        </p:nvSpPr>
        <p:spPr>
          <a:xfrm>
            <a:off x="2997293" y="4260855"/>
            <a:ext cx="1921263"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3" name="Text Placeholder 17">
            <a:extLst>
              <a:ext uri="{FF2B5EF4-FFF2-40B4-BE49-F238E27FC236}">
                <a16:creationId xmlns:a16="http://schemas.microsoft.com/office/drawing/2014/main" id="{125FFF2B-E58E-DA48-B8D2-900F36A687BE}"/>
              </a:ext>
            </a:extLst>
          </p:cNvPr>
          <p:cNvSpPr>
            <a:spLocks noGrp="1"/>
          </p:cNvSpPr>
          <p:nvPr>
            <p:ph type="body" sz="quarter" idx="32" hasCustomPrompt="1"/>
          </p:nvPr>
        </p:nvSpPr>
        <p:spPr>
          <a:xfrm>
            <a:off x="5129645" y="4252401"/>
            <a:ext cx="1908506"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5" name="Text Placeholder 17">
            <a:extLst>
              <a:ext uri="{FF2B5EF4-FFF2-40B4-BE49-F238E27FC236}">
                <a16:creationId xmlns:a16="http://schemas.microsoft.com/office/drawing/2014/main" id="{B3393FE8-8E7A-8648-9B7F-DD063536F365}"/>
              </a:ext>
            </a:extLst>
          </p:cNvPr>
          <p:cNvSpPr>
            <a:spLocks noGrp="1"/>
          </p:cNvSpPr>
          <p:nvPr>
            <p:ph type="body" sz="quarter" idx="34" hasCustomPrompt="1"/>
          </p:nvPr>
        </p:nvSpPr>
        <p:spPr>
          <a:xfrm>
            <a:off x="7272508" y="4246151"/>
            <a:ext cx="1890175"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7" name="Text Placeholder 17">
            <a:extLst>
              <a:ext uri="{FF2B5EF4-FFF2-40B4-BE49-F238E27FC236}">
                <a16:creationId xmlns:a16="http://schemas.microsoft.com/office/drawing/2014/main" id="{1E385F24-AB91-1644-9C17-F5DD6576CFB5}"/>
              </a:ext>
            </a:extLst>
          </p:cNvPr>
          <p:cNvSpPr>
            <a:spLocks noGrp="1"/>
          </p:cNvSpPr>
          <p:nvPr>
            <p:ph type="body" sz="quarter" idx="36" hasCustomPrompt="1"/>
          </p:nvPr>
        </p:nvSpPr>
        <p:spPr>
          <a:xfrm>
            <a:off x="9403936" y="4234576"/>
            <a:ext cx="1921262" cy="1237497"/>
          </a:xfrm>
        </p:spPr>
        <p:txBody>
          <a:bodyPr/>
          <a:lstStyle>
            <a:lvl1pPr algn="ctr">
              <a:buNone/>
              <a:defRPr sz="20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lstStyle>
            <a:lvl1pPr algn="ctr">
              <a:buNone/>
              <a:defRPr sz="20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23" name="Rectangle 22">
            <a:extLst>
              <a:ext uri="{FF2B5EF4-FFF2-40B4-BE49-F238E27FC236}">
                <a16:creationId xmlns:a16="http://schemas.microsoft.com/office/drawing/2014/main" id="{33E42E70-6F24-2B4F-8D45-F63BD7D21801}"/>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24" name="TextBox 23">
            <a:extLst>
              <a:ext uri="{FF2B5EF4-FFF2-40B4-BE49-F238E27FC236}">
                <a16:creationId xmlns:a16="http://schemas.microsoft.com/office/drawing/2014/main" id="{57E23BC9-D46E-6942-BD7D-F82B42708EAE}"/>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05059520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1154562" y="1887157"/>
            <a:ext cx="9882876" cy="2798187"/>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FFD1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lstStyle>
            <a:lvl1pPr marL="0" indent="0"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7" name="Rectangle 26">
            <a:extLst>
              <a:ext uri="{FF2B5EF4-FFF2-40B4-BE49-F238E27FC236}">
                <a16:creationId xmlns:a16="http://schemas.microsoft.com/office/drawing/2014/main" id="{48330E2F-4ADA-404E-95C6-4C647BF456B9}"/>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9" name="Rectangle 28">
            <a:extLst>
              <a:ext uri="{FF2B5EF4-FFF2-40B4-BE49-F238E27FC236}">
                <a16:creationId xmlns:a16="http://schemas.microsoft.com/office/drawing/2014/main" id="{BEA74766-696A-6C4B-A355-CF04F123444B}"/>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1" name="TextBox 30">
            <a:extLst>
              <a:ext uri="{FF2B5EF4-FFF2-40B4-BE49-F238E27FC236}">
                <a16:creationId xmlns:a16="http://schemas.microsoft.com/office/drawing/2014/main" id="{1208D508-E347-A04E-94FD-E5E28C096AD0}"/>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59276244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65990"/>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51141"/>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17367"/>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3" name="Rectangle 22">
            <a:extLst>
              <a:ext uri="{FF2B5EF4-FFF2-40B4-BE49-F238E27FC236}">
                <a16:creationId xmlns:a16="http://schemas.microsoft.com/office/drawing/2014/main" id="{56079E60-4EF5-D444-8818-35BE149DC18D}"/>
              </a:ext>
            </a:extLst>
          </p:cNvPr>
          <p:cNvSpPr/>
          <p:nvPr userDrawn="1"/>
        </p:nvSpPr>
        <p:spPr>
          <a:xfrm rot="16200000" flipV="1">
            <a:off x="5961489" y="6719111"/>
            <a:ext cx="25200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5" name="Rectangle 24">
            <a:extLst>
              <a:ext uri="{FF2B5EF4-FFF2-40B4-BE49-F238E27FC236}">
                <a16:creationId xmlns:a16="http://schemas.microsoft.com/office/drawing/2014/main" id="{C2A3EF24-9E9D-D248-8659-6E5A57A70690}"/>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2" name="Rectangle 21">
            <a:extLst>
              <a:ext uri="{FF2B5EF4-FFF2-40B4-BE49-F238E27FC236}">
                <a16:creationId xmlns:a16="http://schemas.microsoft.com/office/drawing/2014/main" id="{D59D4AFD-F476-7141-AFB9-4C0A18D77615}"/>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7" name="TextBox 26">
            <a:extLst>
              <a:ext uri="{FF2B5EF4-FFF2-40B4-BE49-F238E27FC236}">
                <a16:creationId xmlns:a16="http://schemas.microsoft.com/office/drawing/2014/main" id="{4DCF8409-BD6B-E24D-9125-FE7BB665090B}"/>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3704413"/>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388C34B6-84E1-EA48-95DB-C1BCC7B3E351}"/>
              </a:ext>
            </a:extLst>
          </p:cNvPr>
          <p:cNvSpPr/>
          <p:nvPr userDrawn="1"/>
        </p:nvSpPr>
        <p:spPr>
          <a:xfrm rot="16200000" flipV="1">
            <a:off x="5961489" y="6719111"/>
            <a:ext cx="252000" cy="36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216262"/>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82488"/>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19" name="Rectangle 18">
            <a:extLst>
              <a:ext uri="{FF2B5EF4-FFF2-40B4-BE49-F238E27FC236}">
                <a16:creationId xmlns:a16="http://schemas.microsoft.com/office/drawing/2014/main" id="{C50333AF-81AF-A34B-94F1-14F67111D644}"/>
              </a:ext>
            </a:extLst>
          </p:cNvPr>
          <p:cNvSpPr/>
          <p:nvPr userDrawn="1"/>
        </p:nvSpPr>
        <p:spPr>
          <a:xfrm>
            <a:off x="5650339" y="1213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Rectangle 20">
            <a:extLst>
              <a:ext uri="{FF2B5EF4-FFF2-40B4-BE49-F238E27FC236}">
                <a16:creationId xmlns:a16="http://schemas.microsoft.com/office/drawing/2014/main" id="{40130239-26A4-FD46-98D9-9BA50A98E00C}"/>
              </a:ext>
            </a:extLst>
          </p:cNvPr>
          <p:cNvSpPr/>
          <p:nvPr userDrawn="1"/>
        </p:nvSpPr>
        <p:spPr>
          <a:xfrm rot="16200000" flipV="1">
            <a:off x="5925489" y="6683111"/>
            <a:ext cx="324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2" name="TextBox 21">
            <a:extLst>
              <a:ext uri="{FF2B5EF4-FFF2-40B4-BE49-F238E27FC236}">
                <a16:creationId xmlns:a16="http://schemas.microsoft.com/office/drawing/2014/main" id="{230BF02F-C4D7-594B-8513-C00BB5065733}"/>
              </a:ext>
            </a:extLst>
          </p:cNvPr>
          <p:cNvSpPr txBox="1"/>
          <p:nvPr userDrawn="1"/>
        </p:nvSpPr>
        <p:spPr>
          <a:xfrm>
            <a:off x="10764" y="6234608"/>
            <a:ext cx="12167384" cy="261610"/>
          </a:xfrm>
          <a:prstGeom prst="rect">
            <a:avLst/>
          </a:prstGeom>
          <a:noFill/>
        </p:spPr>
        <p:txBody>
          <a:bodyPr wrap="square" rtlCol="0">
            <a:spAutoFit/>
          </a:bodyPr>
          <a:lstStyle/>
          <a:p>
            <a:pPr algn="ct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90210768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a:solidFill>
            <a:srgbClr val="FFD100"/>
          </a:solidFill>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FED100">
                <a:alpha val="60000"/>
              </a:srgbClr>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FFD100"/>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FED100">
                <a:alpha val="80000"/>
              </a:srgbClr>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FED100">
                <a:alpha val="20000"/>
              </a:srgbClr>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FED100">
                <a:alpha val="40000"/>
              </a:srgbClr>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grpFill/>
            <a:ln w="14400" cap="flat">
              <a:solidFill>
                <a:schemeClr val="bg1">
                  <a:lumMod val="50000"/>
                </a:schemeClr>
              </a:solidFill>
              <a:round/>
              <a:headEnd/>
              <a:tailEnd/>
            </a:ln>
            <a:effectLst/>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734715" y="1476869"/>
            <a:ext cx="4312551" cy="4147846"/>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818862" y="1340326"/>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734715" y="642972"/>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1" name="Text Placeholder 17">
            <a:extLst>
              <a:ext uri="{FF2B5EF4-FFF2-40B4-BE49-F238E27FC236}">
                <a16:creationId xmlns:a16="http://schemas.microsoft.com/office/drawing/2014/main" id="{20D53A06-A470-E043-A7C1-9D4483F8962D}"/>
              </a:ext>
            </a:extLst>
          </p:cNvPr>
          <p:cNvSpPr>
            <a:spLocks noGrp="1"/>
          </p:cNvSpPr>
          <p:nvPr>
            <p:ph type="body" sz="quarter" idx="19" hasCustomPrompt="1"/>
          </p:nvPr>
        </p:nvSpPr>
        <p:spPr>
          <a:xfrm>
            <a:off x="5383588" y="3262474"/>
            <a:ext cx="2212737" cy="651123"/>
          </a:xfrm>
        </p:spPr>
        <p:txBody>
          <a:bodyPr/>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3" name="Text Placeholder 17">
            <a:extLst>
              <a:ext uri="{FF2B5EF4-FFF2-40B4-BE49-F238E27FC236}">
                <a16:creationId xmlns:a16="http://schemas.microsoft.com/office/drawing/2014/main" id="{CF75D89D-1D17-D04C-8A25-58DADB17A5B6}"/>
              </a:ext>
            </a:extLst>
          </p:cNvPr>
          <p:cNvSpPr>
            <a:spLocks noGrp="1"/>
          </p:cNvSpPr>
          <p:nvPr>
            <p:ph type="body" sz="quarter" idx="21" hasCustomPrompt="1"/>
          </p:nvPr>
        </p:nvSpPr>
        <p:spPr>
          <a:xfrm>
            <a:off x="6505379" y="927252"/>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5" name="Text Placeholder 17">
            <a:extLst>
              <a:ext uri="{FF2B5EF4-FFF2-40B4-BE49-F238E27FC236}">
                <a16:creationId xmlns:a16="http://schemas.microsoft.com/office/drawing/2014/main" id="{23CD4274-1A62-C44F-9D93-D9C507ADC254}"/>
              </a:ext>
            </a:extLst>
          </p:cNvPr>
          <p:cNvSpPr>
            <a:spLocks noGrp="1"/>
          </p:cNvSpPr>
          <p:nvPr>
            <p:ph type="body" sz="quarter" idx="23" hasCustomPrompt="1"/>
          </p:nvPr>
        </p:nvSpPr>
        <p:spPr>
          <a:xfrm>
            <a:off x="6667060" y="550109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7" name="Text Placeholder 17">
            <a:extLst>
              <a:ext uri="{FF2B5EF4-FFF2-40B4-BE49-F238E27FC236}">
                <a16:creationId xmlns:a16="http://schemas.microsoft.com/office/drawing/2014/main" id="{43320795-46BC-AF4D-BEC0-E2B432C9F1BB}"/>
              </a:ext>
            </a:extLst>
          </p:cNvPr>
          <p:cNvSpPr>
            <a:spLocks noGrp="1"/>
          </p:cNvSpPr>
          <p:nvPr>
            <p:ph type="body" sz="quarter" idx="25" hasCustomPrompt="1"/>
          </p:nvPr>
        </p:nvSpPr>
        <p:spPr>
          <a:xfrm>
            <a:off x="5731326" y="4447206"/>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109" name="Text Placeholder 17">
            <a:extLst>
              <a:ext uri="{FF2B5EF4-FFF2-40B4-BE49-F238E27FC236}">
                <a16:creationId xmlns:a16="http://schemas.microsoft.com/office/drawing/2014/main" id="{8FB2940C-DB12-FC4B-AE30-0A6B11AD18B8}"/>
              </a:ext>
            </a:extLst>
          </p:cNvPr>
          <p:cNvSpPr>
            <a:spLocks noGrp="1"/>
          </p:cNvSpPr>
          <p:nvPr>
            <p:ph type="body" sz="quarter" idx="27" hasCustomPrompt="1"/>
          </p:nvPr>
        </p:nvSpPr>
        <p:spPr>
          <a:xfrm>
            <a:off x="5779231" y="1959718"/>
            <a:ext cx="2212737" cy="651123"/>
          </a:xfrm>
        </p:spPr>
        <p:txBody>
          <a:bodyPr anchor="t"/>
          <a:lstStyle>
            <a:lvl1pPr algn="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200" b="1" i="0">
                <a:solidFill>
                  <a:srgbClr val="000000"/>
                </a:solidFill>
                <a:latin typeface="+mn-lt"/>
              </a:defRPr>
            </a:lvl1pPr>
          </a:lstStyle>
          <a:p>
            <a:pPr lvl="0"/>
            <a:r>
              <a:rPr lang="en-US"/>
              <a:t>Title</a:t>
            </a:r>
          </a:p>
        </p:txBody>
      </p:sp>
      <p:sp>
        <p:nvSpPr>
          <p:cNvPr id="77" name="TextBox 76">
            <a:extLst>
              <a:ext uri="{FF2B5EF4-FFF2-40B4-BE49-F238E27FC236}">
                <a16:creationId xmlns:a16="http://schemas.microsoft.com/office/drawing/2014/main" id="{43145B51-3D35-5945-82BB-92B736D68EB5}"/>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78" name="Rectangle 77">
            <a:extLst>
              <a:ext uri="{FF2B5EF4-FFF2-40B4-BE49-F238E27FC236}">
                <a16:creationId xmlns:a16="http://schemas.microsoft.com/office/drawing/2014/main" id="{45431EF6-A46B-2847-B85F-33968397620D}"/>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2384303" y="2144026"/>
            <a:ext cx="2066436" cy="2071148"/>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FED100"/>
          </a:solidFill>
          <a:ln w="9525" cap="flat">
            <a:noFill/>
            <a:bevel/>
            <a:headEnd/>
            <a:tailEnd/>
          </a:ln>
          <a:effectLst/>
        </p:spPr>
        <p:txBody>
          <a:bodyPr wrap="none" anchor="ctr"/>
          <a:lstStyle/>
          <a:p>
            <a:endParaRPr lang="en-US"/>
          </a:p>
        </p:txBody>
      </p:sp>
      <p:sp>
        <p:nvSpPr>
          <p:cNvPr id="39" name="Freeform 38">
            <a:extLst>
              <a:ext uri="{FF2B5EF4-FFF2-40B4-BE49-F238E27FC236}">
                <a16:creationId xmlns:a16="http://schemas.microsoft.com/office/drawing/2014/main" id="{C8AC7C2A-FE0D-1E46-AEF1-1CC40CA8D48D}"/>
              </a:ext>
            </a:extLst>
          </p:cNvPr>
          <p:cNvSpPr>
            <a:spLocks noChangeArrowheads="1"/>
          </p:cNvSpPr>
          <p:nvPr/>
        </p:nvSpPr>
        <p:spPr bwMode="auto">
          <a:xfrm>
            <a:off x="8911127" y="1536112"/>
            <a:ext cx="2728008" cy="2687953"/>
          </a:xfrm>
          <a:custGeom>
            <a:avLst/>
            <a:gdLst>
              <a:gd name="connsiteX0" fmla="*/ 1347559 w 2728008"/>
              <a:gd name="connsiteY0" fmla="*/ 0 h 2687953"/>
              <a:gd name="connsiteX1" fmla="*/ 1986565 w 2728008"/>
              <a:gd name="connsiteY1" fmla="*/ 161435 h 2687953"/>
              <a:gd name="connsiteX2" fmla="*/ 2048138 w 2728008"/>
              <a:gd name="connsiteY2" fmla="*/ 198721 h 2687953"/>
              <a:gd name="connsiteX3" fmla="*/ 2055744 w 2728008"/>
              <a:gd name="connsiteY3" fmla="*/ 189369 h 2687953"/>
              <a:gd name="connsiteX4" fmla="*/ 2332912 w 2728008"/>
              <a:gd name="connsiteY4" fmla="*/ 73044 h 2687953"/>
              <a:gd name="connsiteX5" fmla="*/ 2728008 w 2728008"/>
              <a:gd name="connsiteY5" fmla="*/ 468361 h 2687953"/>
              <a:gd name="connsiteX6" fmla="*/ 2613550 w 2728008"/>
              <a:gd name="connsiteY6" fmla="*/ 747820 h 2687953"/>
              <a:gd name="connsiteX7" fmla="*/ 2568525 w 2728008"/>
              <a:gd name="connsiteY7" fmla="*/ 785283 h 2687953"/>
              <a:gd name="connsiteX8" fmla="*/ 2584461 w 2728008"/>
              <a:gd name="connsiteY8" fmla="*/ 818260 h 2687953"/>
              <a:gd name="connsiteX9" fmla="*/ 2690307 w 2728008"/>
              <a:gd name="connsiteY9" fmla="*/ 1341306 h 2687953"/>
              <a:gd name="connsiteX10" fmla="*/ 1347559 w 2728008"/>
              <a:gd name="connsiteY10" fmla="*/ 2687953 h 2687953"/>
              <a:gd name="connsiteX11" fmla="*/ 0 w 2728008"/>
              <a:gd name="connsiteY11" fmla="*/ 1341306 h 2687953"/>
              <a:gd name="connsiteX12" fmla="*/ 1347559 w 2728008"/>
              <a:gd name="connsiteY12" fmla="*/ 0 h 26879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728008" h="2687953">
                <a:moveTo>
                  <a:pt x="1347559" y="0"/>
                </a:moveTo>
                <a:cubicBezTo>
                  <a:pt x="1578578" y="0"/>
                  <a:pt x="1796338" y="58425"/>
                  <a:pt x="1986565" y="161435"/>
                </a:cubicBezTo>
                <a:lnTo>
                  <a:pt x="2048138" y="198721"/>
                </a:lnTo>
                <a:lnTo>
                  <a:pt x="2055744" y="189369"/>
                </a:lnTo>
                <a:cubicBezTo>
                  <a:pt x="2126421" y="117651"/>
                  <a:pt x="2224261" y="73044"/>
                  <a:pt x="2332912" y="73044"/>
                </a:cubicBezTo>
                <a:cubicBezTo>
                  <a:pt x="2554486" y="73044"/>
                  <a:pt x="2728008" y="251471"/>
                  <a:pt x="2728008" y="468361"/>
                </a:cubicBezTo>
                <a:cubicBezTo>
                  <a:pt x="2728008" y="577073"/>
                  <a:pt x="2684627" y="676036"/>
                  <a:pt x="2613550" y="747820"/>
                </a:cubicBezTo>
                <a:lnTo>
                  <a:pt x="2568525" y="785283"/>
                </a:lnTo>
                <a:lnTo>
                  <a:pt x="2584461" y="818260"/>
                </a:lnTo>
                <a:cubicBezTo>
                  <a:pt x="2652589" y="978837"/>
                  <a:pt x="2690307" y="1155547"/>
                  <a:pt x="2690307" y="1341306"/>
                </a:cubicBezTo>
                <a:cubicBezTo>
                  <a:pt x="2690307" y="2084339"/>
                  <a:pt x="2086819" y="2687953"/>
                  <a:pt x="1347559" y="2687953"/>
                </a:cubicBezTo>
                <a:cubicBezTo>
                  <a:pt x="604023" y="2687953"/>
                  <a:pt x="0" y="2084339"/>
                  <a:pt x="0" y="1341306"/>
                </a:cubicBezTo>
                <a:cubicBezTo>
                  <a:pt x="0" y="598273"/>
                  <a:pt x="604023" y="0"/>
                  <a:pt x="1347559"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7" name="Freeform 36">
            <a:extLst>
              <a:ext uri="{FF2B5EF4-FFF2-40B4-BE49-F238E27FC236}">
                <a16:creationId xmlns:a16="http://schemas.microsoft.com/office/drawing/2014/main" id="{721E85CF-10E5-434A-B411-502B2961E920}"/>
              </a:ext>
            </a:extLst>
          </p:cNvPr>
          <p:cNvSpPr>
            <a:spLocks noChangeArrowheads="1"/>
          </p:cNvSpPr>
          <p:nvPr/>
        </p:nvSpPr>
        <p:spPr bwMode="auto">
          <a:xfrm>
            <a:off x="5527546" y="1342899"/>
            <a:ext cx="2030557" cy="2134233"/>
          </a:xfrm>
          <a:custGeom>
            <a:avLst/>
            <a:gdLst>
              <a:gd name="connsiteX0" fmla="*/ 395584 w 2030557"/>
              <a:gd name="connsiteY0" fmla="*/ 0 h 2134233"/>
              <a:gd name="connsiteX1" fmla="*/ 723293 w 2030557"/>
              <a:gd name="connsiteY1" fmla="*/ 171657 h 2134233"/>
              <a:gd name="connsiteX2" fmla="*/ 740101 w 2030557"/>
              <a:gd name="connsiteY2" fmla="*/ 202116 h 2134233"/>
              <a:gd name="connsiteX3" fmla="*/ 745673 w 2030557"/>
              <a:gd name="connsiteY3" fmla="*/ 200085 h 2134233"/>
              <a:gd name="connsiteX4" fmla="*/ 1041779 w 2030557"/>
              <a:gd name="connsiteY4" fmla="*/ 155513 h 2134233"/>
              <a:gd name="connsiteX5" fmla="*/ 2030557 w 2030557"/>
              <a:gd name="connsiteY5" fmla="*/ 1144606 h 2134233"/>
              <a:gd name="connsiteX6" fmla="*/ 1041779 w 2030557"/>
              <a:gd name="connsiteY6" fmla="*/ 2134233 h 2134233"/>
              <a:gd name="connsiteX7" fmla="*/ 47125 w 2030557"/>
              <a:gd name="connsiteY7" fmla="*/ 1144606 h 2134233"/>
              <a:gd name="connsiteX8" fmla="*/ 125166 w 2030557"/>
              <a:gd name="connsiteY8" fmla="*/ 760120 h 2134233"/>
              <a:gd name="connsiteX9" fmla="*/ 153261 w 2030557"/>
              <a:gd name="connsiteY9" fmla="*/ 702068 h 2134233"/>
              <a:gd name="connsiteX10" fmla="*/ 116313 w 2030557"/>
              <a:gd name="connsiteY10" fmla="*/ 671853 h 2134233"/>
              <a:gd name="connsiteX11" fmla="*/ 0 w 2030557"/>
              <a:gd name="connsiteY11" fmla="*/ 390556 h 2134233"/>
              <a:gd name="connsiteX12" fmla="*/ 395584 w 2030557"/>
              <a:gd name="connsiteY12" fmla="*/ 0 h 213423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030557" h="2134233">
                <a:moveTo>
                  <a:pt x="395584" y="0"/>
                </a:moveTo>
                <a:cubicBezTo>
                  <a:pt x="531383" y="0"/>
                  <a:pt x="651958" y="67828"/>
                  <a:pt x="723293" y="171657"/>
                </a:cubicBezTo>
                <a:lnTo>
                  <a:pt x="740101" y="202116"/>
                </a:lnTo>
                <a:lnTo>
                  <a:pt x="745673" y="200085"/>
                </a:lnTo>
                <a:cubicBezTo>
                  <a:pt x="839168" y="171124"/>
                  <a:pt x="938615" y="155513"/>
                  <a:pt x="1041779" y="155513"/>
                </a:cubicBezTo>
                <a:cubicBezTo>
                  <a:pt x="1587183" y="155513"/>
                  <a:pt x="2030557" y="599563"/>
                  <a:pt x="2030557" y="1144606"/>
                </a:cubicBezTo>
                <a:cubicBezTo>
                  <a:pt x="2030557" y="1690183"/>
                  <a:pt x="1587183" y="2134233"/>
                  <a:pt x="1041779" y="2134233"/>
                </a:cubicBezTo>
                <a:cubicBezTo>
                  <a:pt x="491568" y="2134233"/>
                  <a:pt x="47125" y="1690183"/>
                  <a:pt x="47125" y="1144606"/>
                </a:cubicBezTo>
                <a:cubicBezTo>
                  <a:pt x="47125" y="1008345"/>
                  <a:pt x="74903" y="878396"/>
                  <a:pt x="125166" y="760120"/>
                </a:cubicBezTo>
                <a:lnTo>
                  <a:pt x="153261" y="702068"/>
                </a:lnTo>
                <a:lnTo>
                  <a:pt x="116313" y="671853"/>
                </a:lnTo>
                <a:cubicBezTo>
                  <a:pt x="44576" y="600660"/>
                  <a:pt x="0" y="501686"/>
                  <a:pt x="0" y="390556"/>
                </a:cubicBezTo>
                <a:cubicBezTo>
                  <a:pt x="0" y="173640"/>
                  <a:pt x="178307" y="0"/>
                  <a:pt x="395584"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2108622" y="3272672"/>
            <a:ext cx="791702" cy="791702"/>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FED100"/>
          </a:solidFill>
          <a:ln w="9525" cap="flat">
            <a:noFill/>
            <a:bevel/>
            <a:headEnd/>
            <a:tailEnd/>
          </a:ln>
          <a:effectLst/>
        </p:spPr>
        <p:txBody>
          <a:bodyPr wrap="none" anchor="ctr"/>
          <a:lstStyle/>
          <a:p>
            <a:endParaRPr lang="en-US"/>
          </a:p>
        </p:txBody>
      </p:sp>
      <p:sp>
        <p:nvSpPr>
          <p:cNvPr id="36" name="Freeform 35">
            <a:extLst>
              <a:ext uri="{FF2B5EF4-FFF2-40B4-BE49-F238E27FC236}">
                <a16:creationId xmlns:a16="http://schemas.microsoft.com/office/drawing/2014/main" id="{0DDA54A1-C5F5-DF42-9617-EAE5E4AEACC0}"/>
              </a:ext>
            </a:extLst>
          </p:cNvPr>
          <p:cNvSpPr>
            <a:spLocks noChangeArrowheads="1"/>
          </p:cNvSpPr>
          <p:nvPr userDrawn="1"/>
        </p:nvSpPr>
        <p:spPr bwMode="auto">
          <a:xfrm>
            <a:off x="4224538" y="3013484"/>
            <a:ext cx="2490027" cy="2313308"/>
          </a:xfrm>
          <a:custGeom>
            <a:avLst/>
            <a:gdLst>
              <a:gd name="connsiteX0" fmla="*/ 1159058 w 2490027"/>
              <a:gd name="connsiteY0" fmla="*/ 0 h 2313308"/>
              <a:gd name="connsiteX1" fmla="*/ 2313308 w 2490027"/>
              <a:gd name="connsiteY1" fmla="*/ 1158792 h 2313308"/>
              <a:gd name="connsiteX2" fmla="*/ 2261418 w 2490027"/>
              <a:gd name="connsiteY2" fmla="*/ 1502123 h 2313308"/>
              <a:gd name="connsiteX3" fmla="*/ 2255744 w 2490027"/>
              <a:gd name="connsiteY3" fmla="*/ 1517630 h 2313308"/>
              <a:gd name="connsiteX4" fmla="*/ 2315092 w 2490027"/>
              <a:gd name="connsiteY4" fmla="*/ 1550005 h 2313308"/>
              <a:gd name="connsiteX5" fmla="*/ 2490027 w 2490027"/>
              <a:gd name="connsiteY5" fmla="*/ 1877935 h 2313308"/>
              <a:gd name="connsiteX6" fmla="*/ 2094443 w 2490027"/>
              <a:gd name="connsiteY6" fmla="*/ 2273252 h 2313308"/>
              <a:gd name="connsiteX7" fmla="*/ 1815172 w 2490027"/>
              <a:gd name="connsiteY7" fmla="*/ 2156927 h 2313308"/>
              <a:gd name="connsiteX8" fmla="*/ 1789139 w 2490027"/>
              <a:gd name="connsiteY8" fmla="*/ 2125433 h 2313308"/>
              <a:gd name="connsiteX9" fmla="*/ 1709258 w 2490027"/>
              <a:gd name="connsiteY9" fmla="*/ 2173971 h 2313308"/>
              <a:gd name="connsiteX10" fmla="*/ 1159058 w 2490027"/>
              <a:gd name="connsiteY10" fmla="*/ 2313308 h 2313308"/>
              <a:gd name="connsiteX11" fmla="*/ 0 w 2490027"/>
              <a:gd name="connsiteY11" fmla="*/ 1158792 h 2313308"/>
              <a:gd name="connsiteX12" fmla="*/ 1159058 w 2490027"/>
              <a:gd name="connsiteY12" fmla="*/ 0 h 23133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490027" h="2313308">
                <a:moveTo>
                  <a:pt x="1159058" y="0"/>
                </a:moveTo>
                <a:cubicBezTo>
                  <a:pt x="1796568" y="0"/>
                  <a:pt x="2313308" y="521670"/>
                  <a:pt x="2313308" y="1158792"/>
                </a:cubicBezTo>
                <a:cubicBezTo>
                  <a:pt x="2313308" y="1278352"/>
                  <a:pt x="2295142" y="1393666"/>
                  <a:pt x="2261418" y="1502123"/>
                </a:cubicBezTo>
                <a:lnTo>
                  <a:pt x="2255744" y="1517630"/>
                </a:lnTo>
                <a:lnTo>
                  <a:pt x="2315092" y="1550005"/>
                </a:lnTo>
                <a:cubicBezTo>
                  <a:pt x="2420376" y="1621388"/>
                  <a:pt x="2490027" y="1742045"/>
                  <a:pt x="2490027" y="1877935"/>
                </a:cubicBezTo>
                <a:cubicBezTo>
                  <a:pt x="2490027" y="2094825"/>
                  <a:pt x="2311721" y="2273252"/>
                  <a:pt x="2094443" y="2273252"/>
                </a:cubicBezTo>
                <a:cubicBezTo>
                  <a:pt x="1985805" y="2273252"/>
                  <a:pt x="1886909" y="2228646"/>
                  <a:pt x="1815172" y="2156927"/>
                </a:cubicBezTo>
                <a:lnTo>
                  <a:pt x="1789139" y="2125433"/>
                </a:lnTo>
                <a:lnTo>
                  <a:pt x="1709258" y="2173971"/>
                </a:lnTo>
                <a:cubicBezTo>
                  <a:pt x="1545708" y="2262833"/>
                  <a:pt x="1358280" y="2313308"/>
                  <a:pt x="1159058" y="2313308"/>
                </a:cubicBezTo>
                <a:cubicBezTo>
                  <a:pt x="516740" y="2313308"/>
                  <a:pt x="0" y="1796448"/>
                  <a:pt x="0" y="1158792"/>
                </a:cubicBezTo>
                <a:cubicBezTo>
                  <a:pt x="0" y="521670"/>
                  <a:pt x="516740" y="0"/>
                  <a:pt x="1159058"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38" name="Freeform 37">
            <a:extLst>
              <a:ext uri="{FF2B5EF4-FFF2-40B4-BE49-F238E27FC236}">
                <a16:creationId xmlns:a16="http://schemas.microsoft.com/office/drawing/2014/main" id="{6DC177C8-3E5A-3E4A-AD37-257F7688780C}"/>
              </a:ext>
            </a:extLst>
          </p:cNvPr>
          <p:cNvSpPr>
            <a:spLocks noChangeArrowheads="1"/>
          </p:cNvSpPr>
          <p:nvPr userDrawn="1"/>
        </p:nvSpPr>
        <p:spPr bwMode="auto">
          <a:xfrm>
            <a:off x="6875323" y="2400858"/>
            <a:ext cx="2365146" cy="2697377"/>
          </a:xfrm>
          <a:custGeom>
            <a:avLst/>
            <a:gdLst>
              <a:gd name="connsiteX0" fmla="*/ 1578470 w 2365146"/>
              <a:gd name="connsiteY0" fmla="*/ 0 h 2697377"/>
              <a:gd name="connsiteX1" fmla="*/ 1969295 w 2365146"/>
              <a:gd name="connsiteY1" fmla="*/ 395365 h 2697377"/>
              <a:gd name="connsiteX2" fmla="*/ 1938712 w 2365146"/>
              <a:gd name="connsiteY2" fmla="*/ 548209 h 2697377"/>
              <a:gd name="connsiteX3" fmla="*/ 1916962 w 2365146"/>
              <a:gd name="connsiteY3" fmla="*/ 588450 h 2697377"/>
              <a:gd name="connsiteX4" fmla="*/ 1934090 w 2365146"/>
              <a:gd name="connsiteY4" fmla="*/ 601213 h 2697377"/>
              <a:gd name="connsiteX5" fmla="*/ 2365146 w 2365146"/>
              <a:gd name="connsiteY5" fmla="*/ 1514537 h 2697377"/>
              <a:gd name="connsiteX6" fmla="*/ 1182306 w 2365146"/>
              <a:gd name="connsiteY6" fmla="*/ 2697377 h 2697377"/>
              <a:gd name="connsiteX7" fmla="*/ 0 w 2365146"/>
              <a:gd name="connsiteY7" fmla="*/ 1514537 h 2697377"/>
              <a:gd name="connsiteX8" fmla="*/ 1182306 w 2365146"/>
              <a:gd name="connsiteY8" fmla="*/ 332231 h 2697377"/>
              <a:gd name="connsiteX9" fmla="*/ 1188984 w 2365146"/>
              <a:gd name="connsiteY9" fmla="*/ 332567 h 2697377"/>
              <a:gd name="connsiteX10" fmla="*/ 1190730 w 2365146"/>
              <a:gd name="connsiteY10" fmla="*/ 314717 h 2697377"/>
              <a:gd name="connsiteX11" fmla="*/ 1578470 w 2365146"/>
              <a:gd name="connsiteY11" fmla="*/ 0 h 26973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2365146" h="2697377">
                <a:moveTo>
                  <a:pt x="1578470" y="0"/>
                </a:moveTo>
                <a:cubicBezTo>
                  <a:pt x="1795239" y="0"/>
                  <a:pt x="1969295" y="173640"/>
                  <a:pt x="1969295" y="395365"/>
                </a:cubicBezTo>
                <a:cubicBezTo>
                  <a:pt x="1969295" y="449727"/>
                  <a:pt x="1958416" y="501352"/>
                  <a:pt x="1938712" y="548209"/>
                </a:cubicBezTo>
                <a:lnTo>
                  <a:pt x="1916962" y="588450"/>
                </a:lnTo>
                <a:lnTo>
                  <a:pt x="1934090" y="601213"/>
                </a:lnTo>
                <a:cubicBezTo>
                  <a:pt x="2197118" y="817541"/>
                  <a:pt x="2365146" y="1145500"/>
                  <a:pt x="2365146" y="1514537"/>
                </a:cubicBezTo>
                <a:cubicBezTo>
                  <a:pt x="2365146" y="2166328"/>
                  <a:pt x="1834096" y="2697377"/>
                  <a:pt x="1182306" y="2697377"/>
                </a:cubicBezTo>
                <a:cubicBezTo>
                  <a:pt x="525706" y="2697377"/>
                  <a:pt x="0" y="2166328"/>
                  <a:pt x="0" y="1514537"/>
                </a:cubicBezTo>
                <a:cubicBezTo>
                  <a:pt x="0" y="858472"/>
                  <a:pt x="525706" y="332231"/>
                  <a:pt x="1182306" y="332231"/>
                </a:cubicBezTo>
                <a:lnTo>
                  <a:pt x="1188984" y="332567"/>
                </a:lnTo>
                <a:lnTo>
                  <a:pt x="1190730" y="314717"/>
                </a:lnTo>
                <a:cubicBezTo>
                  <a:pt x="1226980" y="132943"/>
                  <a:pt x="1384126" y="0"/>
                  <a:pt x="1578470" y="0"/>
                </a:cubicBezTo>
                <a:close/>
              </a:path>
            </a:pathLst>
          </a:custGeom>
          <a:solidFill>
            <a:srgbClr val="FED100"/>
          </a:solidFill>
          <a:ln w="9525" cap="flat">
            <a:noFill/>
            <a:bevel/>
            <a:headEnd/>
            <a:tailEnd/>
          </a:ln>
          <a:effectLst/>
        </p:spPr>
        <p:txBody>
          <a:bodyPr wrap="square" anchor="ctr">
            <a:noAutofit/>
          </a:bodyP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userDrawn="1">
            <p:ph type="body" sz="quarter" idx="21" hasCustomPrompt="1"/>
          </p:nvPr>
        </p:nvSpPr>
        <p:spPr>
          <a:xfrm>
            <a:off x="2505115" y="2803265"/>
            <a:ext cx="1740791" cy="697634"/>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5" name="Text Placeholder 17">
            <a:extLst>
              <a:ext uri="{FF2B5EF4-FFF2-40B4-BE49-F238E27FC236}">
                <a16:creationId xmlns:a16="http://schemas.microsoft.com/office/drawing/2014/main" id="{DAE6D4C0-6899-EF4D-9FAF-4D8C3B217C65}"/>
              </a:ext>
            </a:extLst>
          </p:cNvPr>
          <p:cNvSpPr>
            <a:spLocks noGrp="1"/>
          </p:cNvSpPr>
          <p:nvPr userDrawn="1">
            <p:ph type="body" sz="quarter" idx="25" hasCustomPrompt="1"/>
          </p:nvPr>
        </p:nvSpPr>
        <p:spPr>
          <a:xfrm>
            <a:off x="2519373" y="2476787"/>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userDrawn="1">
            <p:ph type="body" sz="quarter" idx="26" hasCustomPrompt="1"/>
          </p:nvPr>
        </p:nvSpPr>
        <p:spPr>
          <a:xfrm>
            <a:off x="4451914" y="3788978"/>
            <a:ext cx="1853076" cy="839438"/>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7" name="Text Placeholder 17">
            <a:extLst>
              <a:ext uri="{FF2B5EF4-FFF2-40B4-BE49-F238E27FC236}">
                <a16:creationId xmlns:a16="http://schemas.microsoft.com/office/drawing/2014/main" id="{4A7B02EF-9D32-9E4D-A155-FD8D2BEEF1E8}"/>
              </a:ext>
            </a:extLst>
          </p:cNvPr>
          <p:cNvSpPr>
            <a:spLocks noGrp="1"/>
          </p:cNvSpPr>
          <p:nvPr userDrawn="1">
            <p:ph type="body" sz="quarter" idx="27" hasCustomPrompt="1"/>
          </p:nvPr>
        </p:nvSpPr>
        <p:spPr>
          <a:xfrm>
            <a:off x="4466172" y="3462500"/>
            <a:ext cx="1853076"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userDrawn="1">
            <p:ph type="body" sz="quarter" idx="28" hasCustomPrompt="1"/>
          </p:nvPr>
        </p:nvSpPr>
        <p:spPr>
          <a:xfrm>
            <a:off x="6950565" y="3500899"/>
            <a:ext cx="213096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9" name="Text Placeholder 17">
            <a:extLst>
              <a:ext uri="{FF2B5EF4-FFF2-40B4-BE49-F238E27FC236}">
                <a16:creationId xmlns:a16="http://schemas.microsoft.com/office/drawing/2014/main" id="{01D6DD52-2A8D-8647-9F45-DD38BF8C4284}"/>
              </a:ext>
            </a:extLst>
          </p:cNvPr>
          <p:cNvSpPr>
            <a:spLocks noGrp="1"/>
          </p:cNvSpPr>
          <p:nvPr userDrawn="1">
            <p:ph type="body" sz="quarter" idx="29" hasCustomPrompt="1"/>
          </p:nvPr>
        </p:nvSpPr>
        <p:spPr>
          <a:xfrm>
            <a:off x="6964823" y="3174422"/>
            <a:ext cx="213096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0" name="Text Placeholder 17">
            <a:extLst>
              <a:ext uri="{FF2B5EF4-FFF2-40B4-BE49-F238E27FC236}">
                <a16:creationId xmlns:a16="http://schemas.microsoft.com/office/drawing/2014/main" id="{FD8DCD0D-631E-D748-A38B-01AB4591DC09}"/>
              </a:ext>
            </a:extLst>
          </p:cNvPr>
          <p:cNvSpPr>
            <a:spLocks noGrp="1"/>
          </p:cNvSpPr>
          <p:nvPr userDrawn="1">
            <p:ph type="body" sz="quarter" idx="30" hasCustomPrompt="1"/>
          </p:nvPr>
        </p:nvSpPr>
        <p:spPr>
          <a:xfrm>
            <a:off x="9067268" y="2446428"/>
            <a:ext cx="2333958"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1" name="Text Placeholder 17">
            <a:extLst>
              <a:ext uri="{FF2B5EF4-FFF2-40B4-BE49-F238E27FC236}">
                <a16:creationId xmlns:a16="http://schemas.microsoft.com/office/drawing/2014/main" id="{42BCEFC7-1896-1542-AF5C-B298DDD04ECF}"/>
              </a:ext>
            </a:extLst>
          </p:cNvPr>
          <p:cNvSpPr>
            <a:spLocks noGrp="1"/>
          </p:cNvSpPr>
          <p:nvPr userDrawn="1">
            <p:ph type="body" sz="quarter" idx="31" hasCustomPrompt="1"/>
          </p:nvPr>
        </p:nvSpPr>
        <p:spPr>
          <a:xfrm>
            <a:off x="9081526" y="2119951"/>
            <a:ext cx="2333958"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userDrawn="1">
            <p:ph type="body" sz="quarter" idx="32" hasCustomPrompt="1"/>
          </p:nvPr>
        </p:nvSpPr>
        <p:spPr>
          <a:xfrm>
            <a:off x="5645112" y="2214208"/>
            <a:ext cx="1740791" cy="880763"/>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3" name="Text Placeholder 17">
            <a:extLst>
              <a:ext uri="{FF2B5EF4-FFF2-40B4-BE49-F238E27FC236}">
                <a16:creationId xmlns:a16="http://schemas.microsoft.com/office/drawing/2014/main" id="{6F3EB50C-D614-9148-BADE-CDDF657537E1}"/>
              </a:ext>
            </a:extLst>
          </p:cNvPr>
          <p:cNvSpPr>
            <a:spLocks noGrp="1"/>
          </p:cNvSpPr>
          <p:nvPr userDrawn="1">
            <p:ph type="body" sz="quarter" idx="33" hasCustomPrompt="1"/>
          </p:nvPr>
        </p:nvSpPr>
        <p:spPr>
          <a:xfrm>
            <a:off x="5659370" y="1887731"/>
            <a:ext cx="1740791" cy="238466"/>
          </a:xfrm>
        </p:spPr>
        <p:txBody>
          <a:bodyPr/>
          <a:lstStyle>
            <a:lvl1pPr algn="ctr">
              <a:buNone/>
              <a:defRPr sz="16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Title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2138039" y="3421579"/>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3" name="TextBox 32">
            <a:extLst>
              <a:ext uri="{FF2B5EF4-FFF2-40B4-BE49-F238E27FC236}">
                <a16:creationId xmlns:a16="http://schemas.microsoft.com/office/drawing/2014/main" id="{6AB4D899-F43C-EC44-8EB1-CEA82F5C4C53}"/>
              </a:ext>
            </a:extLst>
          </p:cNvPr>
          <p:cNvSpPr txBox="1"/>
          <p:nvPr userDrawn="1"/>
        </p:nvSpPr>
        <p:spPr>
          <a:xfrm>
            <a:off x="483594" y="6462600"/>
            <a:ext cx="10973735" cy="261610"/>
          </a:xfrm>
          <a:prstGeom prst="rect">
            <a:avLst/>
          </a:prstGeom>
          <a:noFill/>
        </p:spPr>
        <p:txBody>
          <a:bodyPr wrap="square" rtlCol="0">
            <a:spAutoFit/>
          </a:bodyPr>
          <a:lstStyle/>
          <a:p>
            <a:pPr algn="l"/>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n-lt"/>
                <a:ea typeface="Lato Medium" panose="020F0502020204030203" pitchFamily="34" charset="0"/>
                <a:cs typeface="Calibri" panose="020F0502020204030204" pitchFamily="34" charset="0"/>
              </a:rPr>
              <a:t>for seniors</a:t>
            </a:r>
          </a:p>
        </p:txBody>
      </p:sp>
      <p:sp>
        <p:nvSpPr>
          <p:cNvPr id="35" name="Rectangle 34">
            <a:extLst>
              <a:ext uri="{FF2B5EF4-FFF2-40B4-BE49-F238E27FC236}">
                <a16:creationId xmlns:a16="http://schemas.microsoft.com/office/drawing/2014/main" id="{BE9A91D2-A44C-4342-AE03-2656FE964C85}"/>
              </a:ext>
            </a:extLst>
          </p:cNvPr>
          <p:cNvSpPr/>
          <p:nvPr userDrawn="1"/>
        </p:nvSpPr>
        <p:spPr>
          <a:xfrm rot="16200000" flipV="1">
            <a:off x="215869" y="6622959"/>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0" name="Text Placeholder 17">
            <a:extLst>
              <a:ext uri="{FF2B5EF4-FFF2-40B4-BE49-F238E27FC236}">
                <a16:creationId xmlns:a16="http://schemas.microsoft.com/office/drawing/2014/main" id="{8932391A-3E85-5C4B-AA4E-79577549F408}"/>
              </a:ext>
            </a:extLst>
          </p:cNvPr>
          <p:cNvSpPr>
            <a:spLocks noGrp="1"/>
          </p:cNvSpPr>
          <p:nvPr>
            <p:ph type="body" sz="quarter" idx="35" hasCustomPrompt="1"/>
          </p:nvPr>
        </p:nvSpPr>
        <p:spPr>
          <a:xfrm>
            <a:off x="6003355" y="4641816"/>
            <a:ext cx="695250" cy="734798"/>
          </a:xfrm>
          <a:noFill/>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41" name="Text Placeholder 17">
            <a:extLst>
              <a:ext uri="{FF2B5EF4-FFF2-40B4-BE49-F238E27FC236}">
                <a16:creationId xmlns:a16="http://schemas.microsoft.com/office/drawing/2014/main" id="{41A708D5-6ED7-584C-A312-A0003D781BBE}"/>
              </a:ext>
            </a:extLst>
          </p:cNvPr>
          <p:cNvSpPr>
            <a:spLocks noGrp="1"/>
          </p:cNvSpPr>
          <p:nvPr>
            <p:ph type="body" sz="quarter" idx="36" hasCustomPrompt="1"/>
          </p:nvPr>
        </p:nvSpPr>
        <p:spPr>
          <a:xfrm>
            <a:off x="5575772" y="1390066"/>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42" name="Text Placeholder 17">
            <a:extLst>
              <a:ext uri="{FF2B5EF4-FFF2-40B4-BE49-F238E27FC236}">
                <a16:creationId xmlns:a16="http://schemas.microsoft.com/office/drawing/2014/main" id="{C52B84AE-8040-EF45-A293-68EFFEED6424}"/>
              </a:ext>
            </a:extLst>
          </p:cNvPr>
          <p:cNvSpPr>
            <a:spLocks noGrp="1"/>
          </p:cNvSpPr>
          <p:nvPr>
            <p:ph type="body" sz="quarter" idx="37" hasCustomPrompt="1"/>
          </p:nvPr>
        </p:nvSpPr>
        <p:spPr>
          <a:xfrm>
            <a:off x="8119887" y="2463875"/>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43" name="Text Placeholder 17">
            <a:extLst>
              <a:ext uri="{FF2B5EF4-FFF2-40B4-BE49-F238E27FC236}">
                <a16:creationId xmlns:a16="http://schemas.microsoft.com/office/drawing/2014/main" id="{DCB3084C-9E7F-2641-91E5-6D90EB06B110}"/>
              </a:ext>
            </a:extLst>
          </p:cNvPr>
          <p:cNvSpPr>
            <a:spLocks noGrp="1"/>
          </p:cNvSpPr>
          <p:nvPr>
            <p:ph type="body" sz="quarter" idx="38" hasCustomPrompt="1"/>
          </p:nvPr>
        </p:nvSpPr>
        <p:spPr>
          <a:xfrm>
            <a:off x="10942078" y="1707788"/>
            <a:ext cx="695250" cy="734798"/>
          </a:xfrm>
        </p:spPr>
        <p:txBody>
          <a:bodyPr/>
          <a:lstStyle>
            <a:lvl1pPr algn="ctr">
              <a:buNone/>
              <a:defRPr sz="36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5</a:t>
            </a:r>
            <a:endParaRPr lang="en-US"/>
          </a:p>
        </p:txBody>
      </p:sp>
    </p:spTree>
    <p:extLst>
      <p:ext uri="{BB962C8B-B14F-4D97-AF65-F5344CB8AC3E}">
        <p14:creationId xmlns:p14="http://schemas.microsoft.com/office/powerpoint/2010/main" val="350771426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89" name="Rectangle 88">
            <a:extLst>
              <a:ext uri="{FF2B5EF4-FFF2-40B4-BE49-F238E27FC236}">
                <a16:creationId xmlns:a16="http://schemas.microsoft.com/office/drawing/2014/main" id="{FB45A437-6B55-9146-AED4-CA97F69F3CC4}"/>
              </a:ext>
            </a:extLst>
          </p:cNvPr>
          <p:cNvSpPr/>
          <p:nvPr userDrawn="1"/>
        </p:nvSpPr>
        <p:spPr>
          <a:xfrm>
            <a:off x="495393" y="1126973"/>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52" name="Freeform 51">
            <a:extLst>
              <a:ext uri="{FF2B5EF4-FFF2-40B4-BE49-F238E27FC236}">
                <a16:creationId xmlns:a16="http://schemas.microsoft.com/office/drawing/2014/main" id="{998E3230-A060-8148-8AC8-CD958C65B8D0}"/>
              </a:ext>
            </a:extLst>
          </p:cNvPr>
          <p:cNvSpPr/>
          <p:nvPr/>
        </p:nvSpPr>
        <p:spPr>
          <a:xfrm>
            <a:off x="2089889"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179359 w 2664102"/>
              <a:gd name="connsiteY5" fmla="*/ 2802334 h 3460628"/>
              <a:gd name="connsiteX6" fmla="*/ 2169170 w 2664102"/>
              <a:gd name="connsiteY6" fmla="*/ 2809954 h 3460628"/>
              <a:gd name="connsiteX7" fmla="*/ 2190659 w 2664102"/>
              <a:gd name="connsiteY7" fmla="*/ 2849544 h 3460628"/>
              <a:gd name="connsiteX8" fmla="*/ 2225226 w 2664102"/>
              <a:gd name="connsiteY8" fmla="*/ 3020760 h 3460628"/>
              <a:gd name="connsiteX9" fmla="*/ 1785358 w 2664102"/>
              <a:gd name="connsiteY9" fmla="*/ 3460628 h 3460628"/>
              <a:gd name="connsiteX10" fmla="*/ 1354427 w 2664102"/>
              <a:gd name="connsiteY10" fmla="*/ 3109409 h 3460628"/>
              <a:gd name="connsiteX11" fmla="*/ 1354023 w 2664102"/>
              <a:gd name="connsiteY11" fmla="*/ 310540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6" y="0"/>
                  <a:pt x="1490956" y="159688"/>
                  <a:pt x="1587215" y="387270"/>
                </a:cubicBezTo>
                <a:lnTo>
                  <a:pt x="1613792" y="472887"/>
                </a:lnTo>
                <a:lnTo>
                  <a:pt x="1728162" y="502295"/>
                </a:lnTo>
                <a:cubicBezTo>
                  <a:pt x="2270398" y="670948"/>
                  <a:pt x="2664102" y="1176726"/>
                  <a:pt x="2664102" y="1774459"/>
                </a:cubicBezTo>
                <a:cubicBezTo>
                  <a:pt x="2664102" y="2188274"/>
                  <a:pt x="2475404" y="2558017"/>
                  <a:pt x="2179359" y="2802334"/>
                </a:cubicBezTo>
                <a:lnTo>
                  <a:pt x="2169170" y="2809954"/>
                </a:lnTo>
                <a:lnTo>
                  <a:pt x="2190659" y="2849544"/>
                </a:lnTo>
                <a:cubicBezTo>
                  <a:pt x="2212918" y="2902169"/>
                  <a:pt x="2225226" y="2960027"/>
                  <a:pt x="2225226" y="3020760"/>
                </a:cubicBezTo>
                <a:cubicBezTo>
                  <a:pt x="2225226" y="3263692"/>
                  <a:pt x="2028290" y="3460628"/>
                  <a:pt x="1785358" y="3460628"/>
                </a:cubicBezTo>
                <a:cubicBezTo>
                  <a:pt x="1572793" y="3460628"/>
                  <a:pt x="1395443" y="3309849"/>
                  <a:pt x="1354427" y="3109409"/>
                </a:cubicBezTo>
                <a:lnTo>
                  <a:pt x="1354023" y="310540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3" name="Freeform 52">
            <a:extLst>
              <a:ext uri="{FF2B5EF4-FFF2-40B4-BE49-F238E27FC236}">
                <a16:creationId xmlns:a16="http://schemas.microsoft.com/office/drawing/2014/main" id="{6B9FF562-9BD5-2B44-B1B7-94C288C0D6F6}"/>
              </a:ext>
            </a:extLst>
          </p:cNvPr>
          <p:cNvSpPr/>
          <p:nvPr/>
        </p:nvSpPr>
        <p:spPr>
          <a:xfrm>
            <a:off x="4385115"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4624 w 2664102"/>
              <a:gd name="connsiteY6" fmla="*/ 2770284 h 3460628"/>
              <a:gd name="connsiteX7" fmla="*/ 2218372 w 2664102"/>
              <a:gd name="connsiteY7" fmla="*/ 2774826 h 3460628"/>
              <a:gd name="connsiteX8" fmla="*/ 2293494 w 2664102"/>
              <a:gd name="connsiteY8" fmla="*/ 3020760 h 3460628"/>
              <a:gd name="connsiteX9" fmla="*/ 1853626 w 2664102"/>
              <a:gd name="connsiteY9" fmla="*/ 3460628 h 3460628"/>
              <a:gd name="connsiteX10" fmla="*/ 1422695 w 2664102"/>
              <a:gd name="connsiteY10" fmla="*/ 3109409 h 3460628"/>
              <a:gd name="connsiteX11" fmla="*/ 1421945 w 2664102"/>
              <a:gd name="connsiteY11" fmla="*/ 3101971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4624" y="2770284"/>
                </a:lnTo>
                <a:lnTo>
                  <a:pt x="2218372" y="2774826"/>
                </a:lnTo>
                <a:cubicBezTo>
                  <a:pt x="2265800" y="2845029"/>
                  <a:pt x="2293494" y="2929661"/>
                  <a:pt x="2293494" y="3020760"/>
                </a:cubicBezTo>
                <a:cubicBezTo>
                  <a:pt x="2293494" y="3263692"/>
                  <a:pt x="2096558" y="3460628"/>
                  <a:pt x="1853626" y="3460628"/>
                </a:cubicBezTo>
                <a:cubicBezTo>
                  <a:pt x="1641061" y="3460628"/>
                  <a:pt x="1463711" y="3309849"/>
                  <a:pt x="1422695" y="3109409"/>
                </a:cubicBezTo>
                <a:lnTo>
                  <a:pt x="1421945" y="3101971"/>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4" name="Freeform 53">
            <a:extLst>
              <a:ext uri="{FF2B5EF4-FFF2-40B4-BE49-F238E27FC236}">
                <a16:creationId xmlns:a16="http://schemas.microsoft.com/office/drawing/2014/main" id="{F78C72C1-BBB8-B14F-A70E-D1EB0561C42B}"/>
              </a:ext>
            </a:extLst>
          </p:cNvPr>
          <p:cNvSpPr/>
          <p:nvPr userDrawn="1"/>
        </p:nvSpPr>
        <p:spPr>
          <a:xfrm>
            <a:off x="6680341" y="1698686"/>
            <a:ext cx="2664102" cy="3460628"/>
          </a:xfrm>
          <a:custGeom>
            <a:avLst/>
            <a:gdLst>
              <a:gd name="connsiteX0" fmla="*/ 1002960 w 2664102"/>
              <a:gd name="connsiteY0" fmla="*/ 0 h 3460628"/>
              <a:gd name="connsiteX1" fmla="*/ 1587215 w 2664102"/>
              <a:gd name="connsiteY1" fmla="*/ 387270 h 3460628"/>
              <a:gd name="connsiteX2" fmla="*/ 1613792 w 2664102"/>
              <a:gd name="connsiteY2" fmla="*/ 472887 h 3460628"/>
              <a:gd name="connsiteX3" fmla="*/ 1728162 w 2664102"/>
              <a:gd name="connsiteY3" fmla="*/ 502295 h 3460628"/>
              <a:gd name="connsiteX4" fmla="*/ 2664102 w 2664102"/>
              <a:gd name="connsiteY4" fmla="*/ 1774459 h 3460628"/>
              <a:gd name="connsiteX5" fmla="*/ 2273953 w 2664102"/>
              <a:gd name="connsiteY5" fmla="*/ 2716361 h 3460628"/>
              <a:gd name="connsiteX6" fmla="*/ 2215613 w 2664102"/>
              <a:gd name="connsiteY6" fmla="*/ 2769384 h 3460628"/>
              <a:gd name="connsiteX7" fmla="*/ 2220103 w 2664102"/>
              <a:gd name="connsiteY7" fmla="*/ 2774826 h 3460628"/>
              <a:gd name="connsiteX8" fmla="*/ 2295226 w 2664102"/>
              <a:gd name="connsiteY8" fmla="*/ 3020760 h 3460628"/>
              <a:gd name="connsiteX9" fmla="*/ 1855358 w 2664102"/>
              <a:gd name="connsiteY9" fmla="*/ 3460628 h 3460628"/>
              <a:gd name="connsiteX10" fmla="*/ 1424427 w 2664102"/>
              <a:gd name="connsiteY10" fmla="*/ 3109409 h 3460628"/>
              <a:gd name="connsiteX11" fmla="*/ 1423668 w 2664102"/>
              <a:gd name="connsiteY11" fmla="*/ 3101884 h 3460628"/>
              <a:gd name="connsiteX12" fmla="*/ 1332051 w 2664102"/>
              <a:gd name="connsiteY12" fmla="*/ 3106510 h 3460628"/>
              <a:gd name="connsiteX13" fmla="*/ 0 w 2664102"/>
              <a:gd name="connsiteY13" fmla="*/ 1774459 h 3460628"/>
              <a:gd name="connsiteX14" fmla="*/ 390149 w 2664102"/>
              <a:gd name="connsiteY14" fmla="*/ 832557 h 3460628"/>
              <a:gd name="connsiteX15" fmla="*/ 400718 w 2664102"/>
              <a:gd name="connsiteY15" fmla="*/ 822951 h 3460628"/>
              <a:gd name="connsiteX16" fmla="*/ 381759 w 2664102"/>
              <a:gd name="connsiteY16" fmla="*/ 761874 h 3460628"/>
              <a:gd name="connsiteX17" fmla="*/ 368876 w 2664102"/>
              <a:gd name="connsiteY17" fmla="*/ 634084 h 3460628"/>
              <a:gd name="connsiteX18" fmla="*/ 1002960 w 2664102"/>
              <a:gd name="connsiteY18"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664102" h="3460628">
                <a:moveTo>
                  <a:pt x="1002960" y="0"/>
                </a:moveTo>
                <a:cubicBezTo>
                  <a:pt x="1265607" y="0"/>
                  <a:pt x="1490956" y="159688"/>
                  <a:pt x="1587215" y="387270"/>
                </a:cubicBezTo>
                <a:lnTo>
                  <a:pt x="1613792" y="472887"/>
                </a:lnTo>
                <a:lnTo>
                  <a:pt x="1728162" y="502295"/>
                </a:lnTo>
                <a:cubicBezTo>
                  <a:pt x="2270398" y="670948"/>
                  <a:pt x="2664102" y="1176726"/>
                  <a:pt x="2664102" y="1774459"/>
                </a:cubicBezTo>
                <a:cubicBezTo>
                  <a:pt x="2664102" y="2142295"/>
                  <a:pt x="2515007" y="2475307"/>
                  <a:pt x="2273953" y="2716361"/>
                </a:cubicBezTo>
                <a:lnTo>
                  <a:pt x="2215613" y="2769384"/>
                </a:lnTo>
                <a:lnTo>
                  <a:pt x="2220103" y="2774826"/>
                </a:lnTo>
                <a:cubicBezTo>
                  <a:pt x="2267532" y="2845029"/>
                  <a:pt x="2295226" y="2929661"/>
                  <a:pt x="2295226" y="3020760"/>
                </a:cubicBezTo>
                <a:cubicBezTo>
                  <a:pt x="2295226" y="3263692"/>
                  <a:pt x="2098290" y="3460628"/>
                  <a:pt x="1855358" y="3460628"/>
                </a:cubicBezTo>
                <a:cubicBezTo>
                  <a:pt x="1642793" y="3460628"/>
                  <a:pt x="1465443" y="3309849"/>
                  <a:pt x="1424427" y="3109409"/>
                </a:cubicBezTo>
                <a:lnTo>
                  <a:pt x="1423668" y="3101884"/>
                </a:lnTo>
                <a:lnTo>
                  <a:pt x="1332051" y="3106510"/>
                </a:lnTo>
                <a:cubicBezTo>
                  <a:pt x="596380" y="3106510"/>
                  <a:pt x="0" y="2510130"/>
                  <a:pt x="0" y="1774459"/>
                </a:cubicBezTo>
                <a:cubicBezTo>
                  <a:pt x="0" y="1406624"/>
                  <a:pt x="149095" y="1073611"/>
                  <a:pt x="390149" y="832557"/>
                </a:cubicBezTo>
                <a:lnTo>
                  <a:pt x="400718" y="822951"/>
                </a:lnTo>
                <a:lnTo>
                  <a:pt x="381759"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55" name="Freeform 54">
            <a:extLst>
              <a:ext uri="{FF2B5EF4-FFF2-40B4-BE49-F238E27FC236}">
                <a16:creationId xmlns:a16="http://schemas.microsoft.com/office/drawing/2014/main" id="{5322CBE2-C8DB-9445-B2BF-307CEC7D4467}"/>
              </a:ext>
            </a:extLst>
          </p:cNvPr>
          <p:cNvSpPr/>
          <p:nvPr/>
        </p:nvSpPr>
        <p:spPr>
          <a:xfrm>
            <a:off x="8975567" y="1698686"/>
            <a:ext cx="2664102" cy="3460628"/>
          </a:xfrm>
          <a:custGeom>
            <a:avLst/>
            <a:gdLst>
              <a:gd name="connsiteX0" fmla="*/ 1002960 w 2664102"/>
              <a:gd name="connsiteY0" fmla="*/ 0 h 3460628"/>
              <a:gd name="connsiteX1" fmla="*/ 1587215 w 2664102"/>
              <a:gd name="connsiteY1" fmla="*/ 387270 h 3460628"/>
              <a:gd name="connsiteX2" fmla="*/ 1613791 w 2664102"/>
              <a:gd name="connsiteY2" fmla="*/ 472887 h 3460628"/>
              <a:gd name="connsiteX3" fmla="*/ 1728162 w 2664102"/>
              <a:gd name="connsiteY3" fmla="*/ 502295 h 3460628"/>
              <a:gd name="connsiteX4" fmla="*/ 2664102 w 2664102"/>
              <a:gd name="connsiteY4" fmla="*/ 1774459 h 3460628"/>
              <a:gd name="connsiteX5" fmla="*/ 2359926 w 2664102"/>
              <a:gd name="connsiteY5" fmla="*/ 2621767 h 3460628"/>
              <a:gd name="connsiteX6" fmla="*/ 2289236 w 2664102"/>
              <a:gd name="connsiteY6" fmla="*/ 2699546 h 3460628"/>
              <a:gd name="connsiteX7" fmla="*/ 2301574 w 2664102"/>
              <a:gd name="connsiteY7" fmla="*/ 2709727 h 3460628"/>
              <a:gd name="connsiteX8" fmla="*/ 2430409 w 2664102"/>
              <a:gd name="connsiteY8" fmla="*/ 3020760 h 3460628"/>
              <a:gd name="connsiteX9" fmla="*/ 1990541 w 2664102"/>
              <a:gd name="connsiteY9" fmla="*/ 3460628 h 3460628"/>
              <a:gd name="connsiteX10" fmla="*/ 1559610 w 2664102"/>
              <a:gd name="connsiteY10" fmla="*/ 3109409 h 3460628"/>
              <a:gd name="connsiteX11" fmla="*/ 1557255 w 2664102"/>
              <a:gd name="connsiteY11" fmla="*/ 3086049 h 3460628"/>
              <a:gd name="connsiteX12" fmla="*/ 1468245 w 2664102"/>
              <a:gd name="connsiteY12" fmla="*/ 3099633 h 3460628"/>
              <a:gd name="connsiteX13" fmla="*/ 1332051 w 2664102"/>
              <a:gd name="connsiteY13" fmla="*/ 3106510 h 3460628"/>
              <a:gd name="connsiteX14" fmla="*/ 0 w 2664102"/>
              <a:gd name="connsiteY14" fmla="*/ 1774459 h 3460628"/>
              <a:gd name="connsiteX15" fmla="*/ 390149 w 2664102"/>
              <a:gd name="connsiteY15" fmla="*/ 832557 h 3460628"/>
              <a:gd name="connsiteX16" fmla="*/ 400718 w 2664102"/>
              <a:gd name="connsiteY16" fmla="*/ 822951 h 3460628"/>
              <a:gd name="connsiteX17" fmla="*/ 381758 w 2664102"/>
              <a:gd name="connsiteY17" fmla="*/ 761874 h 3460628"/>
              <a:gd name="connsiteX18" fmla="*/ 368876 w 2664102"/>
              <a:gd name="connsiteY18" fmla="*/ 634084 h 3460628"/>
              <a:gd name="connsiteX19" fmla="*/ 1002960 w 2664102"/>
              <a:gd name="connsiteY19" fmla="*/ 0 h 34606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664102" h="3460628">
                <a:moveTo>
                  <a:pt x="1002960" y="0"/>
                </a:moveTo>
                <a:cubicBezTo>
                  <a:pt x="1265606" y="0"/>
                  <a:pt x="1490955" y="159688"/>
                  <a:pt x="1587215" y="387270"/>
                </a:cubicBezTo>
                <a:lnTo>
                  <a:pt x="1613791" y="472887"/>
                </a:lnTo>
                <a:lnTo>
                  <a:pt x="1728162" y="502295"/>
                </a:lnTo>
                <a:cubicBezTo>
                  <a:pt x="2270398" y="670948"/>
                  <a:pt x="2664102" y="1176726"/>
                  <a:pt x="2664102" y="1774459"/>
                </a:cubicBezTo>
                <a:cubicBezTo>
                  <a:pt x="2664102" y="2096315"/>
                  <a:pt x="2549951" y="2391510"/>
                  <a:pt x="2359926" y="2621767"/>
                </a:cubicBezTo>
                <a:lnTo>
                  <a:pt x="2289236" y="2699546"/>
                </a:lnTo>
                <a:lnTo>
                  <a:pt x="2301574" y="2709727"/>
                </a:lnTo>
                <a:cubicBezTo>
                  <a:pt x="2381175" y="2789327"/>
                  <a:pt x="2430409" y="2899294"/>
                  <a:pt x="2430409" y="3020760"/>
                </a:cubicBezTo>
                <a:cubicBezTo>
                  <a:pt x="2430409" y="3263692"/>
                  <a:pt x="2233473" y="3460628"/>
                  <a:pt x="1990541" y="3460628"/>
                </a:cubicBezTo>
                <a:cubicBezTo>
                  <a:pt x="1777975" y="3460628"/>
                  <a:pt x="1600626" y="3309849"/>
                  <a:pt x="1559610" y="3109409"/>
                </a:cubicBezTo>
                <a:lnTo>
                  <a:pt x="1557255" y="3086049"/>
                </a:lnTo>
                <a:lnTo>
                  <a:pt x="1468245" y="3099633"/>
                </a:lnTo>
                <a:cubicBezTo>
                  <a:pt x="1423466" y="3104181"/>
                  <a:pt x="1378030" y="3106510"/>
                  <a:pt x="1332051" y="3106510"/>
                </a:cubicBezTo>
                <a:cubicBezTo>
                  <a:pt x="596380" y="3106510"/>
                  <a:pt x="0" y="2510130"/>
                  <a:pt x="0" y="1774459"/>
                </a:cubicBezTo>
                <a:cubicBezTo>
                  <a:pt x="0" y="1406624"/>
                  <a:pt x="149095" y="1073611"/>
                  <a:pt x="390149" y="832557"/>
                </a:cubicBezTo>
                <a:lnTo>
                  <a:pt x="400718" y="822951"/>
                </a:lnTo>
                <a:lnTo>
                  <a:pt x="381758" y="761874"/>
                </a:lnTo>
                <a:cubicBezTo>
                  <a:pt x="373312" y="720597"/>
                  <a:pt x="368876" y="677859"/>
                  <a:pt x="368876" y="634084"/>
                </a:cubicBezTo>
                <a:cubicBezTo>
                  <a:pt x="368876" y="283889"/>
                  <a:pt x="652765" y="0"/>
                  <a:pt x="1002960" y="0"/>
                </a:cubicBezTo>
                <a:close/>
              </a:path>
            </a:pathLst>
          </a:custGeom>
          <a:solidFill>
            <a:srgbClr val="FED1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2291885" y="313586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1" name="Text Placeholder 17">
            <a:extLst>
              <a:ext uri="{FF2B5EF4-FFF2-40B4-BE49-F238E27FC236}">
                <a16:creationId xmlns:a16="http://schemas.microsoft.com/office/drawing/2014/main" id="{5E862C59-ABDF-FB45-866F-C33FB45F9EE7}"/>
              </a:ext>
            </a:extLst>
          </p:cNvPr>
          <p:cNvSpPr>
            <a:spLocks noGrp="1"/>
          </p:cNvSpPr>
          <p:nvPr userDrawn="1">
            <p:ph type="body" sz="quarter" idx="38" hasCustomPrompt="1"/>
          </p:nvPr>
        </p:nvSpPr>
        <p:spPr>
          <a:xfrm>
            <a:off x="4623112" y="311706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6878370" y="3121537"/>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9209597" y="3102739"/>
            <a:ext cx="2093228" cy="1202080"/>
          </a:xfrm>
        </p:spPr>
        <p:txBody>
          <a:bodyPr/>
          <a:lstStyle>
            <a:lvl1pPr algn="ctr">
              <a:buNone/>
              <a:defRPr sz="1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1" name="Rectangle 30">
            <a:extLst>
              <a:ext uri="{FF2B5EF4-FFF2-40B4-BE49-F238E27FC236}">
                <a16:creationId xmlns:a16="http://schemas.microsoft.com/office/drawing/2014/main" id="{15B96E93-12A7-0543-B8EE-9285E103FDF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32" name="TextBox 31">
            <a:extLst>
              <a:ext uri="{FF2B5EF4-FFF2-40B4-BE49-F238E27FC236}">
                <a16:creationId xmlns:a16="http://schemas.microsoft.com/office/drawing/2014/main" id="{B952A1B4-9317-CA4F-8010-A831C931E180}"/>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
        <p:nvSpPr>
          <p:cNvPr id="56" name="Oval 55">
            <a:extLst>
              <a:ext uri="{FF2B5EF4-FFF2-40B4-BE49-F238E27FC236}">
                <a16:creationId xmlns:a16="http://schemas.microsoft.com/office/drawing/2014/main" id="{B13E1DCE-8617-FE49-9D50-215190C95744}"/>
              </a:ext>
            </a:extLst>
          </p:cNvPr>
          <p:cNvSpPr/>
          <p:nvPr userDrawn="1"/>
        </p:nvSpPr>
        <p:spPr>
          <a:xfrm>
            <a:off x="2562014" y="178697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al 56">
            <a:extLst>
              <a:ext uri="{FF2B5EF4-FFF2-40B4-BE49-F238E27FC236}">
                <a16:creationId xmlns:a16="http://schemas.microsoft.com/office/drawing/2014/main" id="{1CF0B779-49F1-BD40-A379-6E82ED7A8EA5}"/>
              </a:ext>
            </a:extLst>
          </p:cNvPr>
          <p:cNvSpPr/>
          <p:nvPr userDrawn="1"/>
        </p:nvSpPr>
        <p:spPr>
          <a:xfrm>
            <a:off x="4860745" y="1805440"/>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Oval 57">
            <a:extLst>
              <a:ext uri="{FF2B5EF4-FFF2-40B4-BE49-F238E27FC236}">
                <a16:creationId xmlns:a16="http://schemas.microsoft.com/office/drawing/2014/main" id="{71B6F19E-6C02-7B40-813C-4C605D3E627A}"/>
              </a:ext>
            </a:extLst>
          </p:cNvPr>
          <p:cNvSpPr/>
          <p:nvPr userDrawn="1"/>
        </p:nvSpPr>
        <p:spPr>
          <a:xfrm>
            <a:off x="7155971" y="1805439"/>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1A601DA3-31CF-EE49-AC34-35907C8E7C67}"/>
              </a:ext>
            </a:extLst>
          </p:cNvPr>
          <p:cNvSpPr/>
          <p:nvPr userDrawn="1"/>
        </p:nvSpPr>
        <p:spPr>
          <a:xfrm>
            <a:off x="9451197" y="1805439"/>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Text Placeholder 17">
            <a:extLst>
              <a:ext uri="{FF2B5EF4-FFF2-40B4-BE49-F238E27FC236}">
                <a16:creationId xmlns:a16="http://schemas.microsoft.com/office/drawing/2014/main" id="{1FA3C6B8-1B91-3C45-ABF9-38614C60D882}"/>
              </a:ext>
            </a:extLst>
          </p:cNvPr>
          <p:cNvSpPr>
            <a:spLocks noGrp="1"/>
          </p:cNvSpPr>
          <p:nvPr>
            <p:ph type="body" sz="quarter" idx="34" hasCustomPrompt="1"/>
          </p:nvPr>
        </p:nvSpPr>
        <p:spPr>
          <a:xfrm>
            <a:off x="2747941" y="194690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2" name="Text Placeholder 17">
            <a:extLst>
              <a:ext uri="{FF2B5EF4-FFF2-40B4-BE49-F238E27FC236}">
                <a16:creationId xmlns:a16="http://schemas.microsoft.com/office/drawing/2014/main" id="{A458E8DF-54E7-064A-9CDB-051A735469FD}"/>
              </a:ext>
            </a:extLst>
          </p:cNvPr>
          <p:cNvSpPr>
            <a:spLocks noGrp="1"/>
          </p:cNvSpPr>
          <p:nvPr>
            <p:ph type="body" sz="quarter" idx="35" hasCustomPrompt="1"/>
          </p:nvPr>
        </p:nvSpPr>
        <p:spPr>
          <a:xfrm>
            <a:off x="5064548" y="1949503"/>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6" name="Text Placeholder 17">
            <a:extLst>
              <a:ext uri="{FF2B5EF4-FFF2-40B4-BE49-F238E27FC236}">
                <a16:creationId xmlns:a16="http://schemas.microsoft.com/office/drawing/2014/main" id="{FDFA3651-9899-9946-9C5D-81AF4B51CA40}"/>
              </a:ext>
            </a:extLst>
          </p:cNvPr>
          <p:cNvSpPr>
            <a:spLocks noGrp="1"/>
          </p:cNvSpPr>
          <p:nvPr>
            <p:ph type="body" sz="quarter" idx="36" hasCustomPrompt="1"/>
          </p:nvPr>
        </p:nvSpPr>
        <p:spPr>
          <a:xfrm>
            <a:off x="7338393" y="1962861"/>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7" name="Text Placeholder 17">
            <a:extLst>
              <a:ext uri="{FF2B5EF4-FFF2-40B4-BE49-F238E27FC236}">
                <a16:creationId xmlns:a16="http://schemas.microsoft.com/office/drawing/2014/main" id="{4790CDE1-298B-B145-BA4E-F6881FB7FA93}"/>
              </a:ext>
            </a:extLst>
          </p:cNvPr>
          <p:cNvSpPr>
            <a:spLocks noGrp="1"/>
          </p:cNvSpPr>
          <p:nvPr>
            <p:ph type="body" sz="quarter" idx="37" hasCustomPrompt="1"/>
          </p:nvPr>
        </p:nvSpPr>
        <p:spPr>
          <a:xfrm>
            <a:off x="9655000" y="1965457"/>
            <a:ext cx="695250" cy="734798"/>
          </a:xfrm>
        </p:spPr>
        <p:txBody>
          <a:bodyPr/>
          <a:lstStyle>
            <a:lvl1pPr algn="ctr">
              <a:buNone/>
              <a:defRPr sz="4800" b="1"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Tree>
    <p:extLst>
      <p:ext uri="{BB962C8B-B14F-4D97-AF65-F5344CB8AC3E}">
        <p14:creationId xmlns:p14="http://schemas.microsoft.com/office/powerpoint/2010/main" val="93999680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p:spTree>
      <p:nvGrpSpPr>
        <p:cNvPr id="1" name=""/>
        <p:cNvGrpSpPr/>
        <p:nvPr/>
      </p:nvGrpSpPr>
      <p:grpSpPr>
        <a:xfrm>
          <a:off x="0" y="0"/>
          <a:ext cx="0" cy="0"/>
          <a:chOff x="0" y="0"/>
          <a:chExt cx="0" cy="0"/>
        </a:xfrm>
      </p:grpSpPr>
      <p:sp>
        <p:nvSpPr>
          <p:cNvPr id="2" name="Oval 1">
            <a:extLst>
              <a:ext uri="{FF2B5EF4-FFF2-40B4-BE49-F238E27FC236}">
                <a16:creationId xmlns:a16="http://schemas.microsoft.com/office/drawing/2014/main" id="{C52FF19B-F26A-EC40-9F99-C10D1E505E59}"/>
              </a:ext>
            </a:extLst>
          </p:cNvPr>
          <p:cNvSpPr/>
          <p:nvPr userDrawn="1"/>
        </p:nvSpPr>
        <p:spPr>
          <a:xfrm>
            <a:off x="6361479" y="123226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6499807" y="128946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1</a:t>
            </a:r>
          </a:p>
        </p:txBody>
      </p:sp>
      <p:cxnSp>
        <p:nvCxnSpPr>
          <p:cNvPr id="31" name="Straight Connector 30">
            <a:extLst>
              <a:ext uri="{FF2B5EF4-FFF2-40B4-BE49-F238E27FC236}">
                <a16:creationId xmlns:a16="http://schemas.microsoft.com/office/drawing/2014/main" id="{D8522547-A08F-EE44-A9AD-5FABBDCD549F}"/>
              </a:ext>
            </a:extLst>
          </p:cNvPr>
          <p:cNvCxnSpPr>
            <a:cxnSpLocks/>
          </p:cNvCxnSpPr>
          <p:nvPr userDrawn="1"/>
        </p:nvCxnSpPr>
        <p:spPr>
          <a:xfrm>
            <a:off x="5769762" y="162223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F8DF3840-EDCD-4B47-B492-D9F24116159A}"/>
              </a:ext>
            </a:extLst>
          </p:cNvPr>
          <p:cNvSpPr/>
          <p:nvPr userDrawn="1"/>
        </p:nvSpPr>
        <p:spPr>
          <a:xfrm flipV="1">
            <a:off x="511072" y="-2"/>
            <a:ext cx="5240006"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14" name="Rectangle 13">
            <a:extLst>
              <a:ext uri="{FF2B5EF4-FFF2-40B4-BE49-F238E27FC236}">
                <a16:creationId xmlns:a16="http://schemas.microsoft.com/office/drawing/2014/main" id="{E9E207A2-7B0E-2F46-8515-2531113C9151}"/>
              </a:ext>
            </a:extLst>
          </p:cNvPr>
          <p:cNvSpPr/>
          <p:nvPr userDrawn="1"/>
        </p:nvSpPr>
        <p:spPr>
          <a:xfrm>
            <a:off x="918629" y="1527801"/>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000000"/>
              </a:solidFill>
              <a:latin typeface="Montserrat Light" charset="0"/>
            </a:endParaRP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956478" y="1899687"/>
            <a:ext cx="4306395" cy="328064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918629" y="628636"/>
            <a:ext cx="4378451" cy="603631"/>
          </a:xfrm>
        </p:spPr>
        <p:txBody>
          <a:bodyPr>
            <a:normAutofit/>
          </a:bodyPr>
          <a:lstStyle>
            <a:lvl1pPr marL="0" indent="0" algn="l">
              <a:buNone/>
              <a:defRPr sz="3600" b="0" i="0">
                <a:solidFill>
                  <a:srgbClr val="000000"/>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7229716" y="123226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3" name="Oval 32">
            <a:extLst>
              <a:ext uri="{FF2B5EF4-FFF2-40B4-BE49-F238E27FC236}">
                <a16:creationId xmlns:a16="http://schemas.microsoft.com/office/drawing/2014/main" id="{60359091-EF1E-5347-86A8-664FF906AFA2}"/>
              </a:ext>
            </a:extLst>
          </p:cNvPr>
          <p:cNvSpPr/>
          <p:nvPr userDrawn="1"/>
        </p:nvSpPr>
        <p:spPr>
          <a:xfrm>
            <a:off x="6361479" y="230689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Text Placeholder 25">
            <a:extLst>
              <a:ext uri="{FF2B5EF4-FFF2-40B4-BE49-F238E27FC236}">
                <a16:creationId xmlns:a16="http://schemas.microsoft.com/office/drawing/2014/main" id="{29FF15AB-A467-5248-AA8B-EA7E9FC37BED}"/>
              </a:ext>
            </a:extLst>
          </p:cNvPr>
          <p:cNvSpPr>
            <a:spLocks noGrp="1"/>
          </p:cNvSpPr>
          <p:nvPr>
            <p:ph type="body" sz="quarter" idx="19" hasCustomPrompt="1"/>
          </p:nvPr>
        </p:nvSpPr>
        <p:spPr>
          <a:xfrm>
            <a:off x="6499807" y="236408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2</a:t>
            </a:r>
          </a:p>
        </p:txBody>
      </p:sp>
      <p:cxnSp>
        <p:nvCxnSpPr>
          <p:cNvPr id="35" name="Straight Connector 34">
            <a:extLst>
              <a:ext uri="{FF2B5EF4-FFF2-40B4-BE49-F238E27FC236}">
                <a16:creationId xmlns:a16="http://schemas.microsoft.com/office/drawing/2014/main" id="{63453B8E-02A0-D945-99F3-A46F3D8AA698}"/>
              </a:ext>
            </a:extLst>
          </p:cNvPr>
          <p:cNvCxnSpPr>
            <a:cxnSpLocks/>
          </p:cNvCxnSpPr>
          <p:nvPr userDrawn="1"/>
        </p:nvCxnSpPr>
        <p:spPr>
          <a:xfrm>
            <a:off x="5769762" y="269686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36" name="Text Placeholder 25">
            <a:extLst>
              <a:ext uri="{FF2B5EF4-FFF2-40B4-BE49-F238E27FC236}">
                <a16:creationId xmlns:a16="http://schemas.microsoft.com/office/drawing/2014/main" id="{F2455212-2D5D-E648-802A-B9EB354595FE}"/>
              </a:ext>
            </a:extLst>
          </p:cNvPr>
          <p:cNvSpPr>
            <a:spLocks noGrp="1"/>
          </p:cNvSpPr>
          <p:nvPr>
            <p:ph type="body" sz="quarter" idx="20" hasCustomPrompt="1"/>
          </p:nvPr>
        </p:nvSpPr>
        <p:spPr>
          <a:xfrm>
            <a:off x="7229716" y="230689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7" name="Oval 36">
            <a:extLst>
              <a:ext uri="{FF2B5EF4-FFF2-40B4-BE49-F238E27FC236}">
                <a16:creationId xmlns:a16="http://schemas.microsoft.com/office/drawing/2014/main" id="{8DF1992D-B7D5-8E4B-BDA5-761CB37D3675}"/>
              </a:ext>
            </a:extLst>
          </p:cNvPr>
          <p:cNvSpPr/>
          <p:nvPr userDrawn="1"/>
        </p:nvSpPr>
        <p:spPr>
          <a:xfrm>
            <a:off x="6361479" y="3366657"/>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 Placeholder 25">
            <a:extLst>
              <a:ext uri="{FF2B5EF4-FFF2-40B4-BE49-F238E27FC236}">
                <a16:creationId xmlns:a16="http://schemas.microsoft.com/office/drawing/2014/main" id="{D5D057F3-7821-E04C-AEF9-9BAF88BFC81A}"/>
              </a:ext>
            </a:extLst>
          </p:cNvPr>
          <p:cNvSpPr>
            <a:spLocks noGrp="1"/>
          </p:cNvSpPr>
          <p:nvPr>
            <p:ph type="body" sz="quarter" idx="21" hasCustomPrompt="1"/>
          </p:nvPr>
        </p:nvSpPr>
        <p:spPr>
          <a:xfrm>
            <a:off x="6499807" y="3423852"/>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3</a:t>
            </a:r>
          </a:p>
        </p:txBody>
      </p:sp>
      <p:cxnSp>
        <p:nvCxnSpPr>
          <p:cNvPr id="39" name="Straight Connector 38">
            <a:extLst>
              <a:ext uri="{FF2B5EF4-FFF2-40B4-BE49-F238E27FC236}">
                <a16:creationId xmlns:a16="http://schemas.microsoft.com/office/drawing/2014/main" id="{201686CB-AFC3-2E42-8385-6797A30142D9}"/>
              </a:ext>
            </a:extLst>
          </p:cNvPr>
          <p:cNvCxnSpPr>
            <a:cxnSpLocks/>
          </p:cNvCxnSpPr>
          <p:nvPr userDrawn="1"/>
        </p:nvCxnSpPr>
        <p:spPr>
          <a:xfrm>
            <a:off x="5769762" y="3756628"/>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0" name="Text Placeholder 25">
            <a:extLst>
              <a:ext uri="{FF2B5EF4-FFF2-40B4-BE49-F238E27FC236}">
                <a16:creationId xmlns:a16="http://schemas.microsoft.com/office/drawing/2014/main" id="{3EBAF954-82F2-CC42-82E9-A19064755653}"/>
              </a:ext>
            </a:extLst>
          </p:cNvPr>
          <p:cNvSpPr>
            <a:spLocks noGrp="1"/>
          </p:cNvSpPr>
          <p:nvPr>
            <p:ph type="body" sz="quarter" idx="22" hasCustomPrompt="1"/>
          </p:nvPr>
        </p:nvSpPr>
        <p:spPr>
          <a:xfrm>
            <a:off x="7229716" y="3366657"/>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1" name="Oval 40">
            <a:extLst>
              <a:ext uri="{FF2B5EF4-FFF2-40B4-BE49-F238E27FC236}">
                <a16:creationId xmlns:a16="http://schemas.microsoft.com/office/drawing/2014/main" id="{7212A528-3E55-3E4C-A29B-933FD36CD4AA}"/>
              </a:ext>
            </a:extLst>
          </p:cNvPr>
          <p:cNvSpPr/>
          <p:nvPr userDrawn="1"/>
        </p:nvSpPr>
        <p:spPr>
          <a:xfrm>
            <a:off x="6347624" y="4424843"/>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 Placeholder 25">
            <a:extLst>
              <a:ext uri="{FF2B5EF4-FFF2-40B4-BE49-F238E27FC236}">
                <a16:creationId xmlns:a16="http://schemas.microsoft.com/office/drawing/2014/main" id="{5C41E408-2BE8-184D-BAE4-AEB73C241B6C}"/>
              </a:ext>
            </a:extLst>
          </p:cNvPr>
          <p:cNvSpPr>
            <a:spLocks noGrp="1"/>
          </p:cNvSpPr>
          <p:nvPr>
            <p:ph type="body" sz="quarter" idx="23" hasCustomPrompt="1"/>
          </p:nvPr>
        </p:nvSpPr>
        <p:spPr>
          <a:xfrm>
            <a:off x="6485952" y="4482038"/>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4</a:t>
            </a:r>
          </a:p>
        </p:txBody>
      </p:sp>
      <p:cxnSp>
        <p:nvCxnSpPr>
          <p:cNvPr id="43" name="Straight Connector 42">
            <a:extLst>
              <a:ext uri="{FF2B5EF4-FFF2-40B4-BE49-F238E27FC236}">
                <a16:creationId xmlns:a16="http://schemas.microsoft.com/office/drawing/2014/main" id="{EB1EA6CF-9EE0-6148-AA67-CE0598A3805A}"/>
              </a:ext>
            </a:extLst>
          </p:cNvPr>
          <p:cNvCxnSpPr>
            <a:cxnSpLocks/>
          </p:cNvCxnSpPr>
          <p:nvPr userDrawn="1"/>
        </p:nvCxnSpPr>
        <p:spPr>
          <a:xfrm>
            <a:off x="5755907" y="4814814"/>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4" name="Text Placeholder 25">
            <a:extLst>
              <a:ext uri="{FF2B5EF4-FFF2-40B4-BE49-F238E27FC236}">
                <a16:creationId xmlns:a16="http://schemas.microsoft.com/office/drawing/2014/main" id="{5A47AF7F-E736-2640-98D0-99CBD669AFBF}"/>
              </a:ext>
            </a:extLst>
          </p:cNvPr>
          <p:cNvSpPr>
            <a:spLocks noGrp="1"/>
          </p:cNvSpPr>
          <p:nvPr>
            <p:ph type="body" sz="quarter" idx="24" hasCustomPrompt="1"/>
          </p:nvPr>
        </p:nvSpPr>
        <p:spPr>
          <a:xfrm>
            <a:off x="7215861" y="4424843"/>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5" name="Oval 44">
            <a:extLst>
              <a:ext uri="{FF2B5EF4-FFF2-40B4-BE49-F238E27FC236}">
                <a16:creationId xmlns:a16="http://schemas.microsoft.com/office/drawing/2014/main" id="{3CA01ECA-9BBA-EE4B-8E28-5EE6A1A3E11D}"/>
              </a:ext>
            </a:extLst>
          </p:cNvPr>
          <p:cNvSpPr/>
          <p:nvPr userDrawn="1"/>
        </p:nvSpPr>
        <p:spPr>
          <a:xfrm>
            <a:off x="6361479" y="5502145"/>
            <a:ext cx="771474" cy="771474"/>
          </a:xfrm>
          <a:prstGeom prst="ellipse">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Text Placeholder 25">
            <a:extLst>
              <a:ext uri="{FF2B5EF4-FFF2-40B4-BE49-F238E27FC236}">
                <a16:creationId xmlns:a16="http://schemas.microsoft.com/office/drawing/2014/main" id="{981C64DC-4A52-6744-8327-31289AFCBA9B}"/>
              </a:ext>
            </a:extLst>
          </p:cNvPr>
          <p:cNvSpPr>
            <a:spLocks noGrp="1"/>
          </p:cNvSpPr>
          <p:nvPr>
            <p:ph type="body" sz="quarter" idx="25" hasCustomPrompt="1"/>
          </p:nvPr>
        </p:nvSpPr>
        <p:spPr>
          <a:xfrm>
            <a:off x="6499807" y="5559340"/>
            <a:ext cx="511077" cy="635000"/>
          </a:xfrm>
          <a:noFill/>
        </p:spPr>
        <p:txBody>
          <a:bodyPr anchor="ctr">
            <a:noAutofit/>
          </a:bodyPr>
          <a:lstStyle>
            <a:lvl1pPr marL="0" indent="0" algn="ctr">
              <a:buNone/>
              <a:defRPr sz="2800" b="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5</a:t>
            </a:r>
          </a:p>
        </p:txBody>
      </p:sp>
      <p:cxnSp>
        <p:nvCxnSpPr>
          <p:cNvPr id="47" name="Straight Connector 46">
            <a:extLst>
              <a:ext uri="{FF2B5EF4-FFF2-40B4-BE49-F238E27FC236}">
                <a16:creationId xmlns:a16="http://schemas.microsoft.com/office/drawing/2014/main" id="{32514181-21FC-3442-AF04-713C37001620}"/>
              </a:ext>
            </a:extLst>
          </p:cNvPr>
          <p:cNvCxnSpPr>
            <a:cxnSpLocks/>
          </p:cNvCxnSpPr>
          <p:nvPr userDrawn="1"/>
        </p:nvCxnSpPr>
        <p:spPr>
          <a:xfrm>
            <a:off x="5769762" y="5892116"/>
            <a:ext cx="591717" cy="0"/>
          </a:xfrm>
          <a:prstGeom prst="line">
            <a:avLst/>
          </a:prstGeom>
          <a:ln w="19050">
            <a:solidFill>
              <a:srgbClr val="FFD100"/>
            </a:solidFill>
          </a:ln>
        </p:spPr>
        <p:style>
          <a:lnRef idx="1">
            <a:schemeClr val="accent1"/>
          </a:lnRef>
          <a:fillRef idx="0">
            <a:schemeClr val="accent1"/>
          </a:fillRef>
          <a:effectRef idx="0">
            <a:schemeClr val="accent1"/>
          </a:effectRef>
          <a:fontRef idx="minor">
            <a:schemeClr val="tx1"/>
          </a:fontRef>
        </p:style>
      </p:cxnSp>
      <p:sp>
        <p:nvSpPr>
          <p:cNvPr id="48" name="Text Placeholder 25">
            <a:extLst>
              <a:ext uri="{FF2B5EF4-FFF2-40B4-BE49-F238E27FC236}">
                <a16:creationId xmlns:a16="http://schemas.microsoft.com/office/drawing/2014/main" id="{41215D43-08A5-AA4E-8D46-F8BEBABD637B}"/>
              </a:ext>
            </a:extLst>
          </p:cNvPr>
          <p:cNvSpPr>
            <a:spLocks noGrp="1"/>
          </p:cNvSpPr>
          <p:nvPr>
            <p:ph type="body" sz="quarter" idx="26" hasCustomPrompt="1"/>
          </p:nvPr>
        </p:nvSpPr>
        <p:spPr>
          <a:xfrm>
            <a:off x="7229716" y="5502145"/>
            <a:ext cx="4465067" cy="822373"/>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4292836"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3846806" y="2428576"/>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3912488"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3324401" y="800258"/>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6055570"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6119725" y="2494259"/>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5531638" y="2921959"/>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6489380" y="2475929"/>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8249060" y="2428576"/>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8316270" y="2494259"/>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7728183" y="800258"/>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8684398" y="2475929"/>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10445605" y="2428576"/>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10512815" y="2494259"/>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9924727" y="2921959"/>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FED10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5691808"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10092535" y="1322650"/>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2" name="TextBox 81">
            <a:extLst>
              <a:ext uri="{FF2B5EF4-FFF2-40B4-BE49-F238E27FC236}">
                <a16:creationId xmlns:a16="http://schemas.microsoft.com/office/drawing/2014/main" id="{08E9F9D0-9E26-264C-AEC8-09904D07E9EC}"/>
              </a:ext>
            </a:extLst>
          </p:cNvPr>
          <p:cNvSpPr txBox="1"/>
          <p:nvPr/>
        </p:nvSpPr>
        <p:spPr>
          <a:xfrm>
            <a:off x="3477661" y="3013347"/>
            <a:ext cx="1066702" cy="369332"/>
          </a:xfrm>
          <a:prstGeom prst="rect">
            <a:avLst/>
          </a:prstGeom>
          <a:noFill/>
        </p:spPr>
        <p:txBody>
          <a:bodyPr wrap="none" rtlCol="0">
            <a:spAutoFit/>
          </a:bodyPr>
          <a:lstStyle/>
          <a:p>
            <a:pPr algn="ctr"/>
            <a:r>
              <a:rPr lang="en-US">
                <a:solidFill>
                  <a:schemeClr val="tx2"/>
                </a:solidFill>
                <a:latin typeface="+mn-lt"/>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7895149" y="3013347"/>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2833955" y="2984923"/>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7261647" y="2951026"/>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5051398" y="1028522"/>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9377489" y="994625"/>
            <a:ext cx="2253709" cy="1237497"/>
          </a:xfrm>
        </p:spPr>
        <p:txBody>
          <a:bodyPr/>
          <a:lstStyle>
            <a:lvl1pPr algn="ctr">
              <a:buNone/>
              <a:defRPr sz="15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5" name="Freeform 104">
            <a:extLst>
              <a:ext uri="{FF2B5EF4-FFF2-40B4-BE49-F238E27FC236}">
                <a16:creationId xmlns:a16="http://schemas.microsoft.com/office/drawing/2014/main" id="{337311E9-3EFE-D343-B68E-E469AF748125}"/>
              </a:ext>
            </a:extLst>
          </p:cNvPr>
          <p:cNvSpPr/>
          <p:nvPr userDrawn="1"/>
        </p:nvSpPr>
        <p:spPr>
          <a:xfrm>
            <a:off x="0" y="2489789"/>
            <a:ext cx="3733642" cy="233707"/>
          </a:xfrm>
          <a:custGeom>
            <a:avLst/>
            <a:gdLst>
              <a:gd name="connsiteX0" fmla="*/ 0 w 3733642"/>
              <a:gd name="connsiteY0" fmla="*/ 0 h 233707"/>
              <a:gd name="connsiteX1" fmla="*/ 2074776 w 3733642"/>
              <a:gd name="connsiteY1" fmla="*/ 0 h 233707"/>
              <a:gd name="connsiteX2" fmla="*/ 2492280 w 3733642"/>
              <a:gd name="connsiteY2" fmla="*/ 0 h 233707"/>
              <a:gd name="connsiteX3" fmla="*/ 3732116 w 3733642"/>
              <a:gd name="connsiteY3" fmla="*/ 0 h 233707"/>
              <a:gd name="connsiteX4" fmla="*/ 3700068 w 3733642"/>
              <a:gd name="connsiteY4" fmla="*/ 115336 h 233707"/>
              <a:gd name="connsiteX5" fmla="*/ 3733642 w 3733642"/>
              <a:gd name="connsiteY5" fmla="*/ 233707 h 233707"/>
              <a:gd name="connsiteX6" fmla="*/ 2494674 w 3733642"/>
              <a:gd name="connsiteY6" fmla="*/ 233707 h 233707"/>
              <a:gd name="connsiteX7" fmla="*/ 2073250 w 3733642"/>
              <a:gd name="connsiteY7" fmla="*/ 233707 h 233707"/>
              <a:gd name="connsiteX8" fmla="*/ 0 w 3733642"/>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733642" h="233707">
                <a:moveTo>
                  <a:pt x="0" y="0"/>
                </a:moveTo>
                <a:lnTo>
                  <a:pt x="2074776" y="0"/>
                </a:lnTo>
                <a:lnTo>
                  <a:pt x="2492280" y="0"/>
                </a:lnTo>
                <a:lnTo>
                  <a:pt x="3732116" y="0"/>
                </a:lnTo>
                <a:cubicBezTo>
                  <a:pt x="3710751" y="34904"/>
                  <a:pt x="3700068" y="74361"/>
                  <a:pt x="3700068" y="115336"/>
                </a:cubicBezTo>
                <a:cubicBezTo>
                  <a:pt x="3700068" y="160863"/>
                  <a:pt x="3713803" y="198803"/>
                  <a:pt x="3733642" y="233707"/>
                </a:cubicBezTo>
                <a:lnTo>
                  <a:pt x="2494674" y="233707"/>
                </a:lnTo>
                <a:lnTo>
                  <a:pt x="2073250" y="233707"/>
                </a:lnTo>
                <a:lnTo>
                  <a:pt x="0" y="233707"/>
                </a:lnTo>
                <a:close/>
              </a:path>
            </a:pathLst>
          </a:custGeom>
          <a:solidFill>
            <a:srgbClr val="FED100"/>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28" name="Rectangle 27">
            <a:extLst>
              <a:ext uri="{FF2B5EF4-FFF2-40B4-BE49-F238E27FC236}">
                <a16:creationId xmlns:a16="http://schemas.microsoft.com/office/drawing/2014/main" id="{DF453934-7B62-4644-A627-15E6F071BCE9}"/>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9" name="TextBox 28">
            <a:extLst>
              <a:ext uri="{FF2B5EF4-FFF2-40B4-BE49-F238E27FC236}">
                <a16:creationId xmlns:a16="http://schemas.microsoft.com/office/drawing/2014/main" id="{363C83FA-5939-4A4D-8F14-DBDF6C3C824C}"/>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268893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5" name="Google Shape;482;p39">
            <a:extLst>
              <a:ext uri="{FF2B5EF4-FFF2-40B4-BE49-F238E27FC236}">
                <a16:creationId xmlns:a16="http://schemas.microsoft.com/office/drawing/2014/main" id="{EEC38ED6-50FB-8743-88C0-96E8A16C20B3}"/>
              </a:ext>
            </a:extLst>
          </p:cNvPr>
          <p:cNvSpPr/>
          <p:nvPr userDrawn="1"/>
        </p:nvSpPr>
        <p:spPr>
          <a:xfrm>
            <a:off x="2244542" y="4616963"/>
            <a:ext cx="229290" cy="200087"/>
          </a:xfrm>
          <a:custGeom>
            <a:avLst/>
            <a:gdLst/>
            <a:ahLst/>
            <a:cxnLst/>
            <a:rect l="l" t="t" r="r" b="b"/>
            <a:pathLst>
              <a:path w="18365" h="16026" fill="none" extrusionOk="0">
                <a:moveTo>
                  <a:pt x="9182" y="0"/>
                </a:moveTo>
                <a:lnTo>
                  <a:pt x="0" y="8841"/>
                </a:lnTo>
                <a:lnTo>
                  <a:pt x="2874" y="8841"/>
                </a:lnTo>
                <a:lnTo>
                  <a:pt x="2874" y="15246"/>
                </a:lnTo>
                <a:lnTo>
                  <a:pt x="2874" y="15246"/>
                </a:lnTo>
                <a:lnTo>
                  <a:pt x="2899" y="15417"/>
                </a:lnTo>
                <a:lnTo>
                  <a:pt x="2947" y="15563"/>
                </a:lnTo>
                <a:lnTo>
                  <a:pt x="3020" y="15685"/>
                </a:lnTo>
                <a:lnTo>
                  <a:pt x="3093" y="15806"/>
                </a:lnTo>
                <a:lnTo>
                  <a:pt x="3215" y="15904"/>
                </a:lnTo>
                <a:lnTo>
                  <a:pt x="3361" y="15977"/>
                </a:lnTo>
                <a:lnTo>
                  <a:pt x="3508" y="16026"/>
                </a:lnTo>
                <a:lnTo>
                  <a:pt x="3654" y="16026"/>
                </a:lnTo>
                <a:lnTo>
                  <a:pt x="7404" y="16026"/>
                </a:lnTo>
                <a:lnTo>
                  <a:pt x="7404" y="13420"/>
                </a:lnTo>
                <a:lnTo>
                  <a:pt x="7404" y="13420"/>
                </a:lnTo>
                <a:lnTo>
                  <a:pt x="7429" y="13127"/>
                </a:lnTo>
                <a:lnTo>
                  <a:pt x="7526" y="12860"/>
                </a:lnTo>
                <a:lnTo>
                  <a:pt x="7648" y="12616"/>
                </a:lnTo>
                <a:lnTo>
                  <a:pt x="7818" y="12421"/>
                </a:lnTo>
                <a:lnTo>
                  <a:pt x="8038" y="12251"/>
                </a:lnTo>
                <a:lnTo>
                  <a:pt x="8257" y="12129"/>
                </a:lnTo>
                <a:lnTo>
                  <a:pt x="8525" y="12031"/>
                </a:lnTo>
                <a:lnTo>
                  <a:pt x="8817" y="12007"/>
                </a:lnTo>
                <a:lnTo>
                  <a:pt x="9548" y="12007"/>
                </a:lnTo>
                <a:lnTo>
                  <a:pt x="9548" y="12007"/>
                </a:lnTo>
                <a:lnTo>
                  <a:pt x="9840" y="12031"/>
                </a:lnTo>
                <a:lnTo>
                  <a:pt x="10108" y="12129"/>
                </a:lnTo>
                <a:lnTo>
                  <a:pt x="10327" y="12251"/>
                </a:lnTo>
                <a:lnTo>
                  <a:pt x="10546" y="12421"/>
                </a:lnTo>
                <a:lnTo>
                  <a:pt x="10717" y="12616"/>
                </a:lnTo>
                <a:lnTo>
                  <a:pt x="10838" y="12860"/>
                </a:lnTo>
                <a:lnTo>
                  <a:pt x="10936" y="13127"/>
                </a:lnTo>
                <a:lnTo>
                  <a:pt x="10960" y="13420"/>
                </a:lnTo>
                <a:lnTo>
                  <a:pt x="10960" y="16026"/>
                </a:lnTo>
                <a:lnTo>
                  <a:pt x="14711" y="16026"/>
                </a:lnTo>
                <a:lnTo>
                  <a:pt x="14711" y="16026"/>
                </a:lnTo>
                <a:lnTo>
                  <a:pt x="14857" y="16026"/>
                </a:lnTo>
                <a:lnTo>
                  <a:pt x="15003" y="15977"/>
                </a:lnTo>
                <a:lnTo>
                  <a:pt x="15149" y="15904"/>
                </a:lnTo>
                <a:lnTo>
                  <a:pt x="15271" y="15806"/>
                </a:lnTo>
                <a:lnTo>
                  <a:pt x="15344" y="15685"/>
                </a:lnTo>
                <a:lnTo>
                  <a:pt x="15417" y="15563"/>
                </a:lnTo>
                <a:lnTo>
                  <a:pt x="15466" y="15417"/>
                </a:lnTo>
                <a:lnTo>
                  <a:pt x="15490" y="15246"/>
                </a:lnTo>
                <a:lnTo>
                  <a:pt x="15490" y="8841"/>
                </a:lnTo>
                <a:lnTo>
                  <a:pt x="18364" y="8841"/>
                </a:lnTo>
                <a:lnTo>
                  <a:pt x="9182" y="0"/>
                </a:lnTo>
                <a:close/>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13" name="Google Shape;506;p39">
            <a:extLst>
              <a:ext uri="{FF2B5EF4-FFF2-40B4-BE49-F238E27FC236}">
                <a16:creationId xmlns:a16="http://schemas.microsoft.com/office/drawing/2014/main" id="{BE36E1A7-274E-E141-9C59-C21A3978818E}"/>
              </a:ext>
            </a:extLst>
          </p:cNvPr>
          <p:cNvGrpSpPr/>
          <p:nvPr userDrawn="1"/>
        </p:nvGrpSpPr>
        <p:grpSpPr>
          <a:xfrm>
            <a:off x="2233576" y="5253085"/>
            <a:ext cx="232323" cy="156913"/>
            <a:chOff x="564675" y="1700625"/>
            <a:chExt cx="465200" cy="314200"/>
          </a:xfrm>
        </p:grpSpPr>
        <p:sp>
          <p:nvSpPr>
            <p:cNvPr id="14" name="Google Shape;507;p39">
              <a:extLst>
                <a:ext uri="{FF2B5EF4-FFF2-40B4-BE49-F238E27FC236}">
                  <a16:creationId xmlns:a16="http://schemas.microsoft.com/office/drawing/2014/main" id="{78B620C8-3961-A24A-95ED-BD7768E16E1D}"/>
                </a:ext>
              </a:extLst>
            </p:cNvPr>
            <p:cNvSpPr/>
            <p:nvPr/>
          </p:nvSpPr>
          <p:spPr>
            <a:xfrm>
              <a:off x="564675" y="1700625"/>
              <a:ext cx="465200" cy="29250"/>
            </a:xfrm>
            <a:custGeom>
              <a:avLst/>
              <a:gdLst/>
              <a:ahLst/>
              <a:cxnLst/>
              <a:rect l="l" t="t" r="r" b="b"/>
              <a:pathLst>
                <a:path w="18608" h="1170" fill="none" extrusionOk="0">
                  <a:moveTo>
                    <a:pt x="18608" y="1170"/>
                  </a:moveTo>
                  <a:lnTo>
                    <a:pt x="18608" y="488"/>
                  </a:lnTo>
                  <a:lnTo>
                    <a:pt x="18608" y="488"/>
                  </a:lnTo>
                  <a:lnTo>
                    <a:pt x="18608" y="390"/>
                  </a:lnTo>
                  <a:lnTo>
                    <a:pt x="18559" y="293"/>
                  </a:lnTo>
                  <a:lnTo>
                    <a:pt x="18535" y="220"/>
                  </a:lnTo>
                  <a:lnTo>
                    <a:pt x="18462" y="147"/>
                  </a:lnTo>
                  <a:lnTo>
                    <a:pt x="18389" y="74"/>
                  </a:lnTo>
                  <a:lnTo>
                    <a:pt x="18316" y="49"/>
                  </a:lnTo>
                  <a:lnTo>
                    <a:pt x="18218" y="1"/>
                  </a:lnTo>
                  <a:lnTo>
                    <a:pt x="18121" y="1"/>
                  </a:lnTo>
                  <a:lnTo>
                    <a:pt x="488" y="1"/>
                  </a:lnTo>
                  <a:lnTo>
                    <a:pt x="488" y="1"/>
                  </a:lnTo>
                  <a:lnTo>
                    <a:pt x="390" y="1"/>
                  </a:lnTo>
                  <a:lnTo>
                    <a:pt x="293" y="49"/>
                  </a:lnTo>
                  <a:lnTo>
                    <a:pt x="220" y="74"/>
                  </a:lnTo>
                  <a:lnTo>
                    <a:pt x="147" y="147"/>
                  </a:lnTo>
                  <a:lnTo>
                    <a:pt x="74" y="220"/>
                  </a:lnTo>
                  <a:lnTo>
                    <a:pt x="49" y="293"/>
                  </a:lnTo>
                  <a:lnTo>
                    <a:pt x="1" y="390"/>
                  </a:lnTo>
                  <a:lnTo>
                    <a:pt x="1" y="488"/>
                  </a:lnTo>
                  <a:lnTo>
                    <a:pt x="1" y="117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08;p39">
              <a:extLst>
                <a:ext uri="{FF2B5EF4-FFF2-40B4-BE49-F238E27FC236}">
                  <a16:creationId xmlns:a16="http://schemas.microsoft.com/office/drawing/2014/main" id="{D0414B44-6B53-BF4D-B0DF-78956131704E}"/>
                </a:ext>
              </a:extLst>
            </p:cNvPr>
            <p:cNvSpPr/>
            <p:nvPr/>
          </p:nvSpPr>
          <p:spPr>
            <a:xfrm>
              <a:off x="564675" y="1732300"/>
              <a:ext cx="465200" cy="272175"/>
            </a:xfrm>
            <a:custGeom>
              <a:avLst/>
              <a:gdLst/>
              <a:ahLst/>
              <a:cxnLst/>
              <a:rect l="l" t="t" r="r" b="b"/>
              <a:pathLst>
                <a:path w="18608" h="10887" fill="none" extrusionOk="0">
                  <a:moveTo>
                    <a:pt x="13493" y="7209"/>
                  </a:moveTo>
                  <a:lnTo>
                    <a:pt x="18608" y="10887"/>
                  </a:lnTo>
                  <a:lnTo>
                    <a:pt x="18608" y="10887"/>
                  </a:lnTo>
                  <a:lnTo>
                    <a:pt x="18608" y="10814"/>
                  </a:lnTo>
                  <a:lnTo>
                    <a:pt x="18608" y="0"/>
                  </a:lnTo>
                  <a:lnTo>
                    <a:pt x="9450" y="6625"/>
                  </a:lnTo>
                  <a:lnTo>
                    <a:pt x="9450" y="6625"/>
                  </a:lnTo>
                  <a:lnTo>
                    <a:pt x="9377" y="6673"/>
                  </a:lnTo>
                  <a:lnTo>
                    <a:pt x="9304" y="6673"/>
                  </a:lnTo>
                  <a:lnTo>
                    <a:pt x="9304" y="6673"/>
                  </a:lnTo>
                  <a:lnTo>
                    <a:pt x="9231" y="6673"/>
                  </a:lnTo>
                  <a:lnTo>
                    <a:pt x="9158" y="6625"/>
                  </a:lnTo>
                  <a:lnTo>
                    <a:pt x="1" y="0"/>
                  </a:lnTo>
                  <a:lnTo>
                    <a:pt x="1" y="10814"/>
                  </a:lnTo>
                  <a:lnTo>
                    <a:pt x="1" y="10814"/>
                  </a:lnTo>
                  <a:lnTo>
                    <a:pt x="1" y="10887"/>
                  </a:lnTo>
                  <a:lnTo>
                    <a:pt x="5115" y="7209"/>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09;p39">
              <a:extLst>
                <a:ext uri="{FF2B5EF4-FFF2-40B4-BE49-F238E27FC236}">
                  <a16:creationId xmlns:a16="http://schemas.microsoft.com/office/drawing/2014/main" id="{81197B7C-6E1B-B64F-995D-EA99DBC8C50F}"/>
                </a:ext>
              </a:extLst>
            </p:cNvPr>
            <p:cNvSpPr/>
            <p:nvPr/>
          </p:nvSpPr>
          <p:spPr>
            <a:xfrm>
              <a:off x="572600" y="2014200"/>
              <a:ext cx="449375" cy="625"/>
            </a:xfrm>
            <a:custGeom>
              <a:avLst/>
              <a:gdLst/>
              <a:ahLst/>
              <a:cxnLst/>
              <a:rect l="l" t="t" r="r" b="b"/>
              <a:pathLst>
                <a:path w="17975" h="25" fill="none" extrusionOk="0">
                  <a:moveTo>
                    <a:pt x="0" y="0"/>
                  </a:moveTo>
                  <a:lnTo>
                    <a:pt x="0" y="0"/>
                  </a:lnTo>
                  <a:lnTo>
                    <a:pt x="98" y="25"/>
                  </a:lnTo>
                  <a:lnTo>
                    <a:pt x="171" y="25"/>
                  </a:lnTo>
                  <a:lnTo>
                    <a:pt x="17804" y="25"/>
                  </a:lnTo>
                  <a:lnTo>
                    <a:pt x="17804" y="25"/>
                  </a:lnTo>
                  <a:lnTo>
                    <a:pt x="17877" y="25"/>
                  </a:lnTo>
                  <a:lnTo>
                    <a:pt x="17974"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 name="Text Placeholder 17">
            <a:extLst>
              <a:ext uri="{FF2B5EF4-FFF2-40B4-BE49-F238E27FC236}">
                <a16:creationId xmlns:a16="http://schemas.microsoft.com/office/drawing/2014/main" id="{C149A2ED-4CA8-C043-B50B-8D1817BB1A26}"/>
              </a:ext>
            </a:extLst>
          </p:cNvPr>
          <p:cNvSpPr>
            <a:spLocks noGrp="1"/>
          </p:cNvSpPr>
          <p:nvPr>
            <p:ph type="body" sz="quarter" idx="25" hasCustomPrompt="1"/>
          </p:nvPr>
        </p:nvSpPr>
        <p:spPr>
          <a:xfrm>
            <a:off x="2655617" y="4585634"/>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0" name="Text Placeholder 17">
            <a:extLst>
              <a:ext uri="{FF2B5EF4-FFF2-40B4-BE49-F238E27FC236}">
                <a16:creationId xmlns:a16="http://schemas.microsoft.com/office/drawing/2014/main" id="{B3B235D2-8B53-D94D-AB40-46FCD68B0F68}"/>
              </a:ext>
            </a:extLst>
          </p:cNvPr>
          <p:cNvSpPr>
            <a:spLocks noGrp="1"/>
          </p:cNvSpPr>
          <p:nvPr>
            <p:ph type="body" sz="quarter" idx="26" hasCustomPrompt="1"/>
          </p:nvPr>
        </p:nvSpPr>
        <p:spPr>
          <a:xfrm>
            <a:off x="2655617" y="5208593"/>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B4C4816-4301-EA49-A854-EFF7B06B50C3}"/>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EE3B0B7E-5192-F941-94C5-AA4F5EB37B06}"/>
              </a:ext>
            </a:extLst>
          </p:cNvPr>
          <p:cNvSpPr>
            <a:spLocks noGrp="1"/>
          </p:cNvSpPr>
          <p:nvPr>
            <p:ph type="dt" sz="half" idx="10"/>
          </p:nvPr>
        </p:nvSpPr>
        <p:spPr/>
        <p:txBody>
          <a:bodyPr/>
          <a:lstStyle/>
          <a:p>
            <a:fld id="{8B7FD578-4D8C-F94D-9569-CDE05732EEA7}" type="datetimeFigureOut">
              <a:rPr lang="en-US" smtClean="0"/>
              <a:t>7/18/2022</a:t>
            </a:fld>
            <a:endParaRPr lang="en-US"/>
          </a:p>
        </p:txBody>
      </p:sp>
      <p:sp>
        <p:nvSpPr>
          <p:cNvPr id="4" name="Footer Placeholder 3">
            <a:extLst>
              <a:ext uri="{FF2B5EF4-FFF2-40B4-BE49-F238E27FC236}">
                <a16:creationId xmlns:a16="http://schemas.microsoft.com/office/drawing/2014/main" id="{D92BEBE4-8EEC-6844-B51E-A3F43CE95EB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B6CA9F6-92D0-2B46-B53F-6568F55BCE8D}"/>
              </a:ext>
            </a:extLst>
          </p:cNvPr>
          <p:cNvSpPr>
            <a:spLocks noGrp="1"/>
          </p:cNvSpPr>
          <p:nvPr>
            <p:ph type="sldNum" sz="quarter" idx="12"/>
          </p:nvPr>
        </p:nvSpPr>
        <p:spPr/>
        <p:txBody>
          <a:bodyPr/>
          <a:lstStyle/>
          <a:p>
            <a:fld id="{5E760C49-C21F-C349-B509-93C281143DFD}" type="slidenum">
              <a:rPr lang="en-US" smtClean="0"/>
              <a:t>‹#›</a:t>
            </a:fld>
            <a:endParaRPr lang="en-US"/>
          </a:p>
        </p:txBody>
      </p:sp>
    </p:spTree>
    <p:extLst>
      <p:ext uri="{BB962C8B-B14F-4D97-AF65-F5344CB8AC3E}">
        <p14:creationId xmlns:p14="http://schemas.microsoft.com/office/powerpoint/2010/main" val="22490745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53510520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Master">
    <p:spTree>
      <p:nvGrpSpPr>
        <p:cNvPr id="1" name=""/>
        <p:cNvGrpSpPr/>
        <p:nvPr/>
      </p:nvGrpSpPr>
      <p:grpSpPr>
        <a:xfrm>
          <a:off x="0" y="0"/>
          <a:ext cx="0" cy="0"/>
          <a:chOff x="0" y="0"/>
          <a:chExt cx="0" cy="0"/>
        </a:xfrm>
      </p:grpSpPr>
    </p:spTree>
    <p:extLst>
      <p:ext uri="{BB962C8B-B14F-4D97-AF65-F5344CB8AC3E}">
        <p14:creationId xmlns:p14="http://schemas.microsoft.com/office/powerpoint/2010/main" val="366644838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1_Final Slid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918D471C-0C8F-0146-83F3-CAF71642C847}"/>
              </a:ext>
            </a:extLst>
          </p:cNvPr>
          <p:cNvSpPr/>
          <p:nvPr userDrawn="1"/>
        </p:nvSpPr>
        <p:spPr>
          <a:xfrm flipV="1">
            <a:off x="1808067" y="0"/>
            <a:ext cx="5567770" cy="6932300"/>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grpSp>
        <p:nvGrpSpPr>
          <p:cNvPr id="6" name="Google Shape;664;p39">
            <a:extLst>
              <a:ext uri="{FF2B5EF4-FFF2-40B4-BE49-F238E27FC236}">
                <a16:creationId xmlns:a16="http://schemas.microsoft.com/office/drawing/2014/main" id="{CC85109A-A3EC-3D46-89F2-96E07506BA98}"/>
              </a:ext>
            </a:extLst>
          </p:cNvPr>
          <p:cNvGrpSpPr/>
          <p:nvPr userDrawn="1"/>
        </p:nvGrpSpPr>
        <p:grpSpPr>
          <a:xfrm>
            <a:off x="2228342" y="5863147"/>
            <a:ext cx="233548" cy="233548"/>
            <a:chOff x="5941025" y="3634400"/>
            <a:chExt cx="467650" cy="467650"/>
          </a:xfrm>
        </p:grpSpPr>
        <p:sp>
          <p:nvSpPr>
            <p:cNvPr id="7" name="Google Shape;665;p39">
              <a:extLst>
                <a:ext uri="{FF2B5EF4-FFF2-40B4-BE49-F238E27FC236}">
                  <a16:creationId xmlns:a16="http://schemas.microsoft.com/office/drawing/2014/main" id="{8AE5DE59-CD7E-C247-8CC4-585D7EEC5EE4}"/>
                </a:ext>
              </a:extLst>
            </p:cNvPr>
            <p:cNvSpPr/>
            <p:nvPr/>
          </p:nvSpPr>
          <p:spPr>
            <a:xfrm>
              <a:off x="5941025" y="3634400"/>
              <a:ext cx="467650" cy="467650"/>
            </a:xfrm>
            <a:custGeom>
              <a:avLst/>
              <a:gdLst/>
              <a:ahLst/>
              <a:cxnLst/>
              <a:rect l="l" t="t" r="r" b="b"/>
              <a:pathLst>
                <a:path w="18706" h="18706" fill="none" extrusionOk="0">
                  <a:moveTo>
                    <a:pt x="9353" y="1"/>
                  </a:moveTo>
                  <a:lnTo>
                    <a:pt x="9353" y="1"/>
                  </a:lnTo>
                  <a:lnTo>
                    <a:pt x="8866" y="25"/>
                  </a:lnTo>
                  <a:lnTo>
                    <a:pt x="8403" y="50"/>
                  </a:lnTo>
                  <a:lnTo>
                    <a:pt x="7940" y="123"/>
                  </a:lnTo>
                  <a:lnTo>
                    <a:pt x="7478" y="196"/>
                  </a:lnTo>
                  <a:lnTo>
                    <a:pt x="7015" y="293"/>
                  </a:lnTo>
                  <a:lnTo>
                    <a:pt x="6577" y="439"/>
                  </a:lnTo>
                  <a:lnTo>
                    <a:pt x="6138" y="585"/>
                  </a:lnTo>
                  <a:lnTo>
                    <a:pt x="5724" y="732"/>
                  </a:lnTo>
                  <a:lnTo>
                    <a:pt x="5310" y="926"/>
                  </a:lnTo>
                  <a:lnTo>
                    <a:pt x="4896" y="1146"/>
                  </a:lnTo>
                  <a:lnTo>
                    <a:pt x="4506" y="1365"/>
                  </a:lnTo>
                  <a:lnTo>
                    <a:pt x="4117" y="1608"/>
                  </a:lnTo>
                  <a:lnTo>
                    <a:pt x="3751" y="1876"/>
                  </a:lnTo>
                  <a:lnTo>
                    <a:pt x="3410" y="2144"/>
                  </a:lnTo>
                  <a:lnTo>
                    <a:pt x="3069" y="2436"/>
                  </a:lnTo>
                  <a:lnTo>
                    <a:pt x="2753" y="2753"/>
                  </a:lnTo>
                  <a:lnTo>
                    <a:pt x="2436" y="3070"/>
                  </a:lnTo>
                  <a:lnTo>
                    <a:pt x="2144" y="3411"/>
                  </a:lnTo>
                  <a:lnTo>
                    <a:pt x="1876" y="3752"/>
                  </a:lnTo>
                  <a:lnTo>
                    <a:pt x="1608" y="4117"/>
                  </a:lnTo>
                  <a:lnTo>
                    <a:pt x="1365" y="4507"/>
                  </a:lnTo>
                  <a:lnTo>
                    <a:pt x="1145" y="4896"/>
                  </a:lnTo>
                  <a:lnTo>
                    <a:pt x="926" y="5310"/>
                  </a:lnTo>
                  <a:lnTo>
                    <a:pt x="731" y="5724"/>
                  </a:lnTo>
                  <a:lnTo>
                    <a:pt x="585" y="6138"/>
                  </a:lnTo>
                  <a:lnTo>
                    <a:pt x="439" y="6577"/>
                  </a:lnTo>
                  <a:lnTo>
                    <a:pt x="293" y="7015"/>
                  </a:lnTo>
                  <a:lnTo>
                    <a:pt x="196" y="7478"/>
                  </a:lnTo>
                  <a:lnTo>
                    <a:pt x="123" y="7941"/>
                  </a:lnTo>
                  <a:lnTo>
                    <a:pt x="49" y="8403"/>
                  </a:lnTo>
                  <a:lnTo>
                    <a:pt x="25" y="8866"/>
                  </a:lnTo>
                  <a:lnTo>
                    <a:pt x="1" y="9353"/>
                  </a:lnTo>
                  <a:lnTo>
                    <a:pt x="1" y="9353"/>
                  </a:lnTo>
                  <a:lnTo>
                    <a:pt x="25" y="9840"/>
                  </a:lnTo>
                  <a:lnTo>
                    <a:pt x="49" y="10303"/>
                  </a:lnTo>
                  <a:lnTo>
                    <a:pt x="123" y="10766"/>
                  </a:lnTo>
                  <a:lnTo>
                    <a:pt x="196" y="11229"/>
                  </a:lnTo>
                  <a:lnTo>
                    <a:pt x="293" y="11691"/>
                  </a:lnTo>
                  <a:lnTo>
                    <a:pt x="439" y="12130"/>
                  </a:lnTo>
                  <a:lnTo>
                    <a:pt x="585" y="12568"/>
                  </a:lnTo>
                  <a:lnTo>
                    <a:pt x="731" y="12982"/>
                  </a:lnTo>
                  <a:lnTo>
                    <a:pt x="926" y="13396"/>
                  </a:lnTo>
                  <a:lnTo>
                    <a:pt x="1145" y="13810"/>
                  </a:lnTo>
                  <a:lnTo>
                    <a:pt x="1365" y="14200"/>
                  </a:lnTo>
                  <a:lnTo>
                    <a:pt x="1608" y="14590"/>
                  </a:lnTo>
                  <a:lnTo>
                    <a:pt x="1876" y="14955"/>
                  </a:lnTo>
                  <a:lnTo>
                    <a:pt x="2144" y="15296"/>
                  </a:lnTo>
                  <a:lnTo>
                    <a:pt x="2436" y="15637"/>
                  </a:lnTo>
                  <a:lnTo>
                    <a:pt x="2753" y="15953"/>
                  </a:lnTo>
                  <a:lnTo>
                    <a:pt x="3069" y="16270"/>
                  </a:lnTo>
                  <a:lnTo>
                    <a:pt x="3410" y="16562"/>
                  </a:lnTo>
                  <a:lnTo>
                    <a:pt x="3751" y="16830"/>
                  </a:lnTo>
                  <a:lnTo>
                    <a:pt x="4117" y="17098"/>
                  </a:lnTo>
                  <a:lnTo>
                    <a:pt x="4506" y="17342"/>
                  </a:lnTo>
                  <a:lnTo>
                    <a:pt x="4896" y="17561"/>
                  </a:lnTo>
                  <a:lnTo>
                    <a:pt x="5310" y="17780"/>
                  </a:lnTo>
                  <a:lnTo>
                    <a:pt x="5724" y="17975"/>
                  </a:lnTo>
                  <a:lnTo>
                    <a:pt x="6138" y="18121"/>
                  </a:lnTo>
                  <a:lnTo>
                    <a:pt x="6577" y="18267"/>
                  </a:lnTo>
                  <a:lnTo>
                    <a:pt x="7015" y="18413"/>
                  </a:lnTo>
                  <a:lnTo>
                    <a:pt x="7478" y="18511"/>
                  </a:lnTo>
                  <a:lnTo>
                    <a:pt x="7940" y="18584"/>
                  </a:lnTo>
                  <a:lnTo>
                    <a:pt x="8403" y="18657"/>
                  </a:lnTo>
                  <a:lnTo>
                    <a:pt x="8866" y="18681"/>
                  </a:lnTo>
                  <a:lnTo>
                    <a:pt x="9353" y="18706"/>
                  </a:lnTo>
                  <a:lnTo>
                    <a:pt x="9353" y="18706"/>
                  </a:lnTo>
                  <a:lnTo>
                    <a:pt x="9840" y="18681"/>
                  </a:lnTo>
                  <a:lnTo>
                    <a:pt x="10303" y="18657"/>
                  </a:lnTo>
                  <a:lnTo>
                    <a:pt x="10766" y="18584"/>
                  </a:lnTo>
                  <a:lnTo>
                    <a:pt x="11228" y="18511"/>
                  </a:lnTo>
                  <a:lnTo>
                    <a:pt x="11691" y="18413"/>
                  </a:lnTo>
                  <a:lnTo>
                    <a:pt x="12130" y="18267"/>
                  </a:lnTo>
                  <a:lnTo>
                    <a:pt x="12568" y="18121"/>
                  </a:lnTo>
                  <a:lnTo>
                    <a:pt x="12982" y="17975"/>
                  </a:lnTo>
                  <a:lnTo>
                    <a:pt x="13396" y="17780"/>
                  </a:lnTo>
                  <a:lnTo>
                    <a:pt x="13810" y="17561"/>
                  </a:lnTo>
                  <a:lnTo>
                    <a:pt x="14200" y="17342"/>
                  </a:lnTo>
                  <a:lnTo>
                    <a:pt x="14589" y="17098"/>
                  </a:lnTo>
                  <a:lnTo>
                    <a:pt x="14955" y="16830"/>
                  </a:lnTo>
                  <a:lnTo>
                    <a:pt x="15296" y="16562"/>
                  </a:lnTo>
                  <a:lnTo>
                    <a:pt x="15637" y="16270"/>
                  </a:lnTo>
                  <a:lnTo>
                    <a:pt x="15953" y="15953"/>
                  </a:lnTo>
                  <a:lnTo>
                    <a:pt x="16270" y="15637"/>
                  </a:lnTo>
                  <a:lnTo>
                    <a:pt x="16562" y="15296"/>
                  </a:lnTo>
                  <a:lnTo>
                    <a:pt x="16830" y="14955"/>
                  </a:lnTo>
                  <a:lnTo>
                    <a:pt x="17098" y="14590"/>
                  </a:lnTo>
                  <a:lnTo>
                    <a:pt x="17341" y="14200"/>
                  </a:lnTo>
                  <a:lnTo>
                    <a:pt x="17561" y="13810"/>
                  </a:lnTo>
                  <a:lnTo>
                    <a:pt x="17780" y="13396"/>
                  </a:lnTo>
                  <a:lnTo>
                    <a:pt x="17975" y="12982"/>
                  </a:lnTo>
                  <a:lnTo>
                    <a:pt x="18121" y="12568"/>
                  </a:lnTo>
                  <a:lnTo>
                    <a:pt x="18267" y="12130"/>
                  </a:lnTo>
                  <a:lnTo>
                    <a:pt x="18413" y="11691"/>
                  </a:lnTo>
                  <a:lnTo>
                    <a:pt x="18511" y="11229"/>
                  </a:lnTo>
                  <a:lnTo>
                    <a:pt x="18584" y="10766"/>
                  </a:lnTo>
                  <a:lnTo>
                    <a:pt x="18657" y="10303"/>
                  </a:lnTo>
                  <a:lnTo>
                    <a:pt x="18681" y="9840"/>
                  </a:lnTo>
                  <a:lnTo>
                    <a:pt x="18705" y="9353"/>
                  </a:lnTo>
                  <a:lnTo>
                    <a:pt x="18705" y="9353"/>
                  </a:lnTo>
                  <a:lnTo>
                    <a:pt x="18681" y="8866"/>
                  </a:lnTo>
                  <a:lnTo>
                    <a:pt x="18657" y="8403"/>
                  </a:lnTo>
                  <a:lnTo>
                    <a:pt x="18584" y="7941"/>
                  </a:lnTo>
                  <a:lnTo>
                    <a:pt x="18511" y="7478"/>
                  </a:lnTo>
                  <a:lnTo>
                    <a:pt x="18413" y="7015"/>
                  </a:lnTo>
                  <a:lnTo>
                    <a:pt x="18267" y="6577"/>
                  </a:lnTo>
                  <a:lnTo>
                    <a:pt x="18121" y="6138"/>
                  </a:lnTo>
                  <a:lnTo>
                    <a:pt x="17975" y="5724"/>
                  </a:lnTo>
                  <a:lnTo>
                    <a:pt x="17780" y="5310"/>
                  </a:lnTo>
                  <a:lnTo>
                    <a:pt x="17561" y="4896"/>
                  </a:lnTo>
                  <a:lnTo>
                    <a:pt x="17341" y="4507"/>
                  </a:lnTo>
                  <a:lnTo>
                    <a:pt x="17098" y="4117"/>
                  </a:lnTo>
                  <a:lnTo>
                    <a:pt x="16830" y="3752"/>
                  </a:lnTo>
                  <a:lnTo>
                    <a:pt x="16562" y="3411"/>
                  </a:lnTo>
                  <a:lnTo>
                    <a:pt x="16270" y="3070"/>
                  </a:lnTo>
                  <a:lnTo>
                    <a:pt x="15953" y="2753"/>
                  </a:lnTo>
                  <a:lnTo>
                    <a:pt x="15637" y="2436"/>
                  </a:lnTo>
                  <a:lnTo>
                    <a:pt x="15296" y="2144"/>
                  </a:lnTo>
                  <a:lnTo>
                    <a:pt x="14955" y="1876"/>
                  </a:lnTo>
                  <a:lnTo>
                    <a:pt x="14589" y="1608"/>
                  </a:lnTo>
                  <a:lnTo>
                    <a:pt x="14200" y="1365"/>
                  </a:lnTo>
                  <a:lnTo>
                    <a:pt x="13810" y="1146"/>
                  </a:lnTo>
                  <a:lnTo>
                    <a:pt x="13396" y="926"/>
                  </a:lnTo>
                  <a:lnTo>
                    <a:pt x="12982" y="732"/>
                  </a:lnTo>
                  <a:lnTo>
                    <a:pt x="12568" y="585"/>
                  </a:lnTo>
                  <a:lnTo>
                    <a:pt x="12130" y="439"/>
                  </a:lnTo>
                  <a:lnTo>
                    <a:pt x="11691" y="293"/>
                  </a:lnTo>
                  <a:lnTo>
                    <a:pt x="11228" y="196"/>
                  </a:lnTo>
                  <a:lnTo>
                    <a:pt x="10766" y="123"/>
                  </a:lnTo>
                  <a:lnTo>
                    <a:pt x="10303" y="50"/>
                  </a:lnTo>
                  <a:lnTo>
                    <a:pt x="9840" y="25"/>
                  </a:lnTo>
                  <a:lnTo>
                    <a:pt x="9353" y="1"/>
                  </a:lnTo>
                  <a:lnTo>
                    <a:pt x="9353" y="1"/>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 name="Google Shape;666;p39">
              <a:extLst>
                <a:ext uri="{FF2B5EF4-FFF2-40B4-BE49-F238E27FC236}">
                  <a16:creationId xmlns:a16="http://schemas.microsoft.com/office/drawing/2014/main" id="{141E336F-B4CC-8243-BF7F-1553C0EA509D}"/>
                </a:ext>
              </a:extLst>
            </p:cNvPr>
            <p:cNvSpPr/>
            <p:nvPr/>
          </p:nvSpPr>
          <p:spPr>
            <a:xfrm>
              <a:off x="6211975" y="3753150"/>
              <a:ext cx="19525" cy="18900"/>
            </a:xfrm>
            <a:custGeom>
              <a:avLst/>
              <a:gdLst/>
              <a:ahLst/>
              <a:cxnLst/>
              <a:rect l="l" t="t" r="r" b="b"/>
              <a:pathLst>
                <a:path w="781" h="756" fill="none" extrusionOk="0">
                  <a:moveTo>
                    <a:pt x="585" y="0"/>
                  </a:moveTo>
                  <a:lnTo>
                    <a:pt x="585" y="0"/>
                  </a:lnTo>
                  <a:lnTo>
                    <a:pt x="658" y="24"/>
                  </a:lnTo>
                  <a:lnTo>
                    <a:pt x="707" y="49"/>
                  </a:lnTo>
                  <a:lnTo>
                    <a:pt x="756" y="122"/>
                  </a:lnTo>
                  <a:lnTo>
                    <a:pt x="780" y="195"/>
                  </a:lnTo>
                  <a:lnTo>
                    <a:pt x="780" y="195"/>
                  </a:lnTo>
                  <a:lnTo>
                    <a:pt x="756" y="268"/>
                  </a:lnTo>
                  <a:lnTo>
                    <a:pt x="707" y="390"/>
                  </a:lnTo>
                  <a:lnTo>
                    <a:pt x="658" y="487"/>
                  </a:lnTo>
                  <a:lnTo>
                    <a:pt x="585" y="560"/>
                  </a:lnTo>
                  <a:lnTo>
                    <a:pt x="585" y="560"/>
                  </a:lnTo>
                  <a:lnTo>
                    <a:pt x="488" y="633"/>
                  </a:lnTo>
                  <a:lnTo>
                    <a:pt x="390" y="706"/>
                  </a:lnTo>
                  <a:lnTo>
                    <a:pt x="293" y="755"/>
                  </a:lnTo>
                  <a:lnTo>
                    <a:pt x="196" y="755"/>
                  </a:lnTo>
                  <a:lnTo>
                    <a:pt x="196" y="755"/>
                  </a:lnTo>
                  <a:lnTo>
                    <a:pt x="122" y="755"/>
                  </a:lnTo>
                  <a:lnTo>
                    <a:pt x="74" y="706"/>
                  </a:lnTo>
                  <a:lnTo>
                    <a:pt x="25" y="633"/>
                  </a:lnTo>
                  <a:lnTo>
                    <a:pt x="1" y="560"/>
                  </a:lnTo>
                  <a:lnTo>
                    <a:pt x="1" y="560"/>
                  </a:lnTo>
                  <a:lnTo>
                    <a:pt x="25" y="487"/>
                  </a:lnTo>
                  <a:lnTo>
                    <a:pt x="74" y="390"/>
                  </a:lnTo>
                  <a:lnTo>
                    <a:pt x="122" y="268"/>
                  </a:lnTo>
                  <a:lnTo>
                    <a:pt x="196" y="195"/>
                  </a:lnTo>
                  <a:lnTo>
                    <a:pt x="196" y="195"/>
                  </a:lnTo>
                  <a:lnTo>
                    <a:pt x="293" y="122"/>
                  </a:lnTo>
                  <a:lnTo>
                    <a:pt x="390" y="49"/>
                  </a:lnTo>
                  <a:lnTo>
                    <a:pt x="488" y="24"/>
                  </a:lnTo>
                  <a:lnTo>
                    <a:pt x="585" y="0"/>
                  </a:lnTo>
                  <a:lnTo>
                    <a:pt x="585"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 name="Google Shape;667;p39">
              <a:extLst>
                <a:ext uri="{FF2B5EF4-FFF2-40B4-BE49-F238E27FC236}">
                  <a16:creationId xmlns:a16="http://schemas.microsoft.com/office/drawing/2014/main" id="{B7F1A6A5-0657-E242-BDC1-9059DBA33F9C}"/>
                </a:ext>
              </a:extLst>
            </p:cNvPr>
            <p:cNvSpPr/>
            <p:nvPr/>
          </p:nvSpPr>
          <p:spPr>
            <a:xfrm>
              <a:off x="5943475" y="3695900"/>
              <a:ext cx="177800" cy="351350"/>
            </a:xfrm>
            <a:custGeom>
              <a:avLst/>
              <a:gdLst/>
              <a:ahLst/>
              <a:cxnLst/>
              <a:rect l="l" t="t" r="r" b="b"/>
              <a:pathLst>
                <a:path w="7112" h="14054" fill="none" extrusionOk="0">
                  <a:moveTo>
                    <a:pt x="2582" y="780"/>
                  </a:moveTo>
                  <a:lnTo>
                    <a:pt x="2582" y="780"/>
                  </a:lnTo>
                  <a:lnTo>
                    <a:pt x="2752" y="780"/>
                  </a:lnTo>
                  <a:lnTo>
                    <a:pt x="2752" y="780"/>
                  </a:lnTo>
                  <a:lnTo>
                    <a:pt x="2996" y="780"/>
                  </a:lnTo>
                  <a:lnTo>
                    <a:pt x="3215" y="829"/>
                  </a:lnTo>
                  <a:lnTo>
                    <a:pt x="3386" y="878"/>
                  </a:lnTo>
                  <a:lnTo>
                    <a:pt x="3507" y="951"/>
                  </a:lnTo>
                  <a:lnTo>
                    <a:pt x="3507" y="951"/>
                  </a:lnTo>
                  <a:lnTo>
                    <a:pt x="3605" y="1024"/>
                  </a:lnTo>
                  <a:lnTo>
                    <a:pt x="3702" y="1048"/>
                  </a:lnTo>
                  <a:lnTo>
                    <a:pt x="3800" y="1024"/>
                  </a:lnTo>
                  <a:lnTo>
                    <a:pt x="3897" y="951"/>
                  </a:lnTo>
                  <a:lnTo>
                    <a:pt x="3897" y="951"/>
                  </a:lnTo>
                  <a:lnTo>
                    <a:pt x="3970" y="878"/>
                  </a:lnTo>
                  <a:lnTo>
                    <a:pt x="4092" y="829"/>
                  </a:lnTo>
                  <a:lnTo>
                    <a:pt x="4189" y="780"/>
                  </a:lnTo>
                  <a:lnTo>
                    <a:pt x="4262" y="780"/>
                  </a:lnTo>
                  <a:lnTo>
                    <a:pt x="4262" y="780"/>
                  </a:lnTo>
                  <a:lnTo>
                    <a:pt x="4384" y="731"/>
                  </a:lnTo>
                  <a:lnTo>
                    <a:pt x="4506" y="658"/>
                  </a:lnTo>
                  <a:lnTo>
                    <a:pt x="4676" y="537"/>
                  </a:lnTo>
                  <a:lnTo>
                    <a:pt x="4847" y="390"/>
                  </a:lnTo>
                  <a:lnTo>
                    <a:pt x="4847" y="390"/>
                  </a:lnTo>
                  <a:lnTo>
                    <a:pt x="5042" y="244"/>
                  </a:lnTo>
                  <a:lnTo>
                    <a:pt x="5285" y="123"/>
                  </a:lnTo>
                  <a:lnTo>
                    <a:pt x="5529" y="49"/>
                  </a:lnTo>
                  <a:lnTo>
                    <a:pt x="5797" y="1"/>
                  </a:lnTo>
                  <a:lnTo>
                    <a:pt x="5797" y="1"/>
                  </a:lnTo>
                  <a:lnTo>
                    <a:pt x="5894" y="25"/>
                  </a:lnTo>
                  <a:lnTo>
                    <a:pt x="5992" y="49"/>
                  </a:lnTo>
                  <a:lnTo>
                    <a:pt x="6040" y="74"/>
                  </a:lnTo>
                  <a:lnTo>
                    <a:pt x="6089" y="123"/>
                  </a:lnTo>
                  <a:lnTo>
                    <a:pt x="6089" y="171"/>
                  </a:lnTo>
                  <a:lnTo>
                    <a:pt x="6089" y="244"/>
                  </a:lnTo>
                  <a:lnTo>
                    <a:pt x="6040" y="317"/>
                  </a:lnTo>
                  <a:lnTo>
                    <a:pt x="5992" y="390"/>
                  </a:lnTo>
                  <a:lnTo>
                    <a:pt x="5992" y="390"/>
                  </a:lnTo>
                  <a:lnTo>
                    <a:pt x="5845" y="561"/>
                  </a:lnTo>
                  <a:lnTo>
                    <a:pt x="5772" y="707"/>
                  </a:lnTo>
                  <a:lnTo>
                    <a:pt x="5748" y="853"/>
                  </a:lnTo>
                  <a:lnTo>
                    <a:pt x="5772" y="926"/>
                  </a:lnTo>
                  <a:lnTo>
                    <a:pt x="5797" y="951"/>
                  </a:lnTo>
                  <a:lnTo>
                    <a:pt x="5797" y="951"/>
                  </a:lnTo>
                  <a:lnTo>
                    <a:pt x="5870" y="1048"/>
                  </a:lnTo>
                  <a:lnTo>
                    <a:pt x="5918" y="1145"/>
                  </a:lnTo>
                  <a:lnTo>
                    <a:pt x="5967" y="1243"/>
                  </a:lnTo>
                  <a:lnTo>
                    <a:pt x="5992" y="1340"/>
                  </a:lnTo>
                  <a:lnTo>
                    <a:pt x="5992" y="1340"/>
                  </a:lnTo>
                  <a:lnTo>
                    <a:pt x="5967" y="1438"/>
                  </a:lnTo>
                  <a:lnTo>
                    <a:pt x="5918" y="1535"/>
                  </a:lnTo>
                  <a:lnTo>
                    <a:pt x="5870" y="1633"/>
                  </a:lnTo>
                  <a:lnTo>
                    <a:pt x="5797" y="1730"/>
                  </a:lnTo>
                  <a:lnTo>
                    <a:pt x="5797" y="1730"/>
                  </a:lnTo>
                  <a:lnTo>
                    <a:pt x="5748" y="1754"/>
                  </a:lnTo>
                  <a:lnTo>
                    <a:pt x="5699" y="1754"/>
                  </a:lnTo>
                  <a:lnTo>
                    <a:pt x="5553" y="1754"/>
                  </a:lnTo>
                  <a:lnTo>
                    <a:pt x="5383" y="1657"/>
                  </a:lnTo>
                  <a:lnTo>
                    <a:pt x="5212" y="1535"/>
                  </a:lnTo>
                  <a:lnTo>
                    <a:pt x="5212" y="1535"/>
                  </a:lnTo>
                  <a:lnTo>
                    <a:pt x="5066" y="1389"/>
                  </a:lnTo>
                  <a:lnTo>
                    <a:pt x="4896" y="1316"/>
                  </a:lnTo>
                  <a:lnTo>
                    <a:pt x="4749" y="1292"/>
                  </a:lnTo>
                  <a:lnTo>
                    <a:pt x="4701" y="1316"/>
                  </a:lnTo>
                  <a:lnTo>
                    <a:pt x="4652" y="1340"/>
                  </a:lnTo>
                  <a:lnTo>
                    <a:pt x="4652" y="1340"/>
                  </a:lnTo>
                  <a:lnTo>
                    <a:pt x="4555" y="1413"/>
                  </a:lnTo>
                  <a:lnTo>
                    <a:pt x="4457" y="1486"/>
                  </a:lnTo>
                  <a:lnTo>
                    <a:pt x="4360" y="1511"/>
                  </a:lnTo>
                  <a:lnTo>
                    <a:pt x="4262" y="1535"/>
                  </a:lnTo>
                  <a:lnTo>
                    <a:pt x="4262" y="1535"/>
                  </a:lnTo>
                  <a:lnTo>
                    <a:pt x="4116" y="1559"/>
                  </a:lnTo>
                  <a:lnTo>
                    <a:pt x="4043" y="1584"/>
                  </a:lnTo>
                  <a:lnTo>
                    <a:pt x="3994" y="1633"/>
                  </a:lnTo>
                  <a:lnTo>
                    <a:pt x="3994" y="1633"/>
                  </a:lnTo>
                  <a:lnTo>
                    <a:pt x="3946" y="1657"/>
                  </a:lnTo>
                  <a:lnTo>
                    <a:pt x="3873" y="1681"/>
                  </a:lnTo>
                  <a:lnTo>
                    <a:pt x="3702" y="1730"/>
                  </a:lnTo>
                  <a:lnTo>
                    <a:pt x="3702" y="1730"/>
                  </a:lnTo>
                  <a:lnTo>
                    <a:pt x="3605" y="1730"/>
                  </a:lnTo>
                  <a:lnTo>
                    <a:pt x="3507" y="1779"/>
                  </a:lnTo>
                  <a:lnTo>
                    <a:pt x="3410" y="1827"/>
                  </a:lnTo>
                  <a:lnTo>
                    <a:pt x="3312" y="1900"/>
                  </a:lnTo>
                  <a:lnTo>
                    <a:pt x="3312" y="1900"/>
                  </a:lnTo>
                  <a:lnTo>
                    <a:pt x="3288" y="1949"/>
                  </a:lnTo>
                  <a:lnTo>
                    <a:pt x="3288" y="2022"/>
                  </a:lnTo>
                  <a:lnTo>
                    <a:pt x="3288" y="2144"/>
                  </a:lnTo>
                  <a:lnTo>
                    <a:pt x="3386" y="2314"/>
                  </a:lnTo>
                  <a:lnTo>
                    <a:pt x="3507" y="2485"/>
                  </a:lnTo>
                  <a:lnTo>
                    <a:pt x="3507" y="2485"/>
                  </a:lnTo>
                  <a:lnTo>
                    <a:pt x="3605" y="2558"/>
                  </a:lnTo>
                  <a:lnTo>
                    <a:pt x="3702" y="2582"/>
                  </a:lnTo>
                  <a:lnTo>
                    <a:pt x="3800" y="2607"/>
                  </a:lnTo>
                  <a:lnTo>
                    <a:pt x="3921" y="2607"/>
                  </a:lnTo>
                  <a:lnTo>
                    <a:pt x="4043" y="2582"/>
                  </a:lnTo>
                  <a:lnTo>
                    <a:pt x="4141" y="2534"/>
                  </a:lnTo>
                  <a:lnTo>
                    <a:pt x="4262" y="2461"/>
                  </a:lnTo>
                  <a:lnTo>
                    <a:pt x="4360" y="2388"/>
                  </a:lnTo>
                  <a:lnTo>
                    <a:pt x="4360" y="2388"/>
                  </a:lnTo>
                  <a:lnTo>
                    <a:pt x="4555" y="2193"/>
                  </a:lnTo>
                  <a:lnTo>
                    <a:pt x="4749" y="2047"/>
                  </a:lnTo>
                  <a:lnTo>
                    <a:pt x="4920" y="1949"/>
                  </a:lnTo>
                  <a:lnTo>
                    <a:pt x="5042" y="1900"/>
                  </a:lnTo>
                  <a:lnTo>
                    <a:pt x="5042" y="1900"/>
                  </a:lnTo>
                  <a:lnTo>
                    <a:pt x="5115" y="1925"/>
                  </a:lnTo>
                  <a:lnTo>
                    <a:pt x="5163" y="1974"/>
                  </a:lnTo>
                  <a:lnTo>
                    <a:pt x="5212" y="2022"/>
                  </a:lnTo>
                  <a:lnTo>
                    <a:pt x="5212" y="2095"/>
                  </a:lnTo>
                  <a:lnTo>
                    <a:pt x="5212" y="2095"/>
                  </a:lnTo>
                  <a:lnTo>
                    <a:pt x="5236" y="2168"/>
                  </a:lnTo>
                  <a:lnTo>
                    <a:pt x="5285" y="2241"/>
                  </a:lnTo>
                  <a:lnTo>
                    <a:pt x="5334" y="2266"/>
                  </a:lnTo>
                  <a:lnTo>
                    <a:pt x="5407" y="2290"/>
                  </a:lnTo>
                  <a:lnTo>
                    <a:pt x="5407" y="2290"/>
                  </a:lnTo>
                  <a:lnTo>
                    <a:pt x="5504" y="2314"/>
                  </a:lnTo>
                  <a:lnTo>
                    <a:pt x="5602" y="2339"/>
                  </a:lnTo>
                  <a:lnTo>
                    <a:pt x="5699" y="2412"/>
                  </a:lnTo>
                  <a:lnTo>
                    <a:pt x="5797" y="2485"/>
                  </a:lnTo>
                  <a:lnTo>
                    <a:pt x="5797" y="2485"/>
                  </a:lnTo>
                  <a:lnTo>
                    <a:pt x="5845" y="2558"/>
                  </a:lnTo>
                  <a:lnTo>
                    <a:pt x="5870" y="2680"/>
                  </a:lnTo>
                  <a:lnTo>
                    <a:pt x="5845" y="2777"/>
                  </a:lnTo>
                  <a:lnTo>
                    <a:pt x="5797" y="2850"/>
                  </a:lnTo>
                  <a:lnTo>
                    <a:pt x="5797" y="2850"/>
                  </a:lnTo>
                  <a:lnTo>
                    <a:pt x="5699" y="2923"/>
                  </a:lnTo>
                  <a:lnTo>
                    <a:pt x="5602" y="2996"/>
                  </a:lnTo>
                  <a:lnTo>
                    <a:pt x="5504" y="3045"/>
                  </a:lnTo>
                  <a:lnTo>
                    <a:pt x="5407" y="3045"/>
                  </a:lnTo>
                  <a:lnTo>
                    <a:pt x="5407" y="3045"/>
                  </a:lnTo>
                  <a:lnTo>
                    <a:pt x="5310" y="3069"/>
                  </a:lnTo>
                  <a:lnTo>
                    <a:pt x="5163" y="3167"/>
                  </a:lnTo>
                  <a:lnTo>
                    <a:pt x="4993" y="3289"/>
                  </a:lnTo>
                  <a:lnTo>
                    <a:pt x="4847" y="3435"/>
                  </a:lnTo>
                  <a:lnTo>
                    <a:pt x="4847" y="3435"/>
                  </a:lnTo>
                  <a:lnTo>
                    <a:pt x="4676" y="3581"/>
                  </a:lnTo>
                  <a:lnTo>
                    <a:pt x="4506" y="3703"/>
                  </a:lnTo>
                  <a:lnTo>
                    <a:pt x="4384" y="3776"/>
                  </a:lnTo>
                  <a:lnTo>
                    <a:pt x="4262" y="3800"/>
                  </a:lnTo>
                  <a:lnTo>
                    <a:pt x="4262" y="3800"/>
                  </a:lnTo>
                  <a:lnTo>
                    <a:pt x="4141" y="3849"/>
                  </a:lnTo>
                  <a:lnTo>
                    <a:pt x="3970" y="3971"/>
                  </a:lnTo>
                  <a:lnTo>
                    <a:pt x="3726" y="4165"/>
                  </a:lnTo>
                  <a:lnTo>
                    <a:pt x="3483" y="4409"/>
                  </a:lnTo>
                  <a:lnTo>
                    <a:pt x="3142" y="4750"/>
                  </a:lnTo>
                  <a:lnTo>
                    <a:pt x="3142" y="4750"/>
                  </a:lnTo>
                  <a:lnTo>
                    <a:pt x="3020" y="4847"/>
                  </a:lnTo>
                  <a:lnTo>
                    <a:pt x="2874" y="4969"/>
                  </a:lnTo>
                  <a:lnTo>
                    <a:pt x="2557" y="5164"/>
                  </a:lnTo>
                  <a:lnTo>
                    <a:pt x="2265" y="5286"/>
                  </a:lnTo>
                  <a:lnTo>
                    <a:pt x="2119" y="5310"/>
                  </a:lnTo>
                  <a:lnTo>
                    <a:pt x="1997" y="5335"/>
                  </a:lnTo>
                  <a:lnTo>
                    <a:pt x="1997" y="5335"/>
                  </a:lnTo>
                  <a:lnTo>
                    <a:pt x="1754" y="5335"/>
                  </a:lnTo>
                  <a:lnTo>
                    <a:pt x="1535" y="5383"/>
                  </a:lnTo>
                  <a:lnTo>
                    <a:pt x="1364" y="5456"/>
                  </a:lnTo>
                  <a:lnTo>
                    <a:pt x="1242" y="5529"/>
                  </a:lnTo>
                  <a:lnTo>
                    <a:pt x="1242" y="5529"/>
                  </a:lnTo>
                  <a:lnTo>
                    <a:pt x="1169" y="5602"/>
                  </a:lnTo>
                  <a:lnTo>
                    <a:pt x="1096" y="5700"/>
                  </a:lnTo>
                  <a:lnTo>
                    <a:pt x="1047" y="5797"/>
                  </a:lnTo>
                  <a:lnTo>
                    <a:pt x="1047" y="5895"/>
                  </a:lnTo>
                  <a:lnTo>
                    <a:pt x="1047" y="5895"/>
                  </a:lnTo>
                  <a:lnTo>
                    <a:pt x="1047" y="5992"/>
                  </a:lnTo>
                  <a:lnTo>
                    <a:pt x="1096" y="6090"/>
                  </a:lnTo>
                  <a:lnTo>
                    <a:pt x="1169" y="6187"/>
                  </a:lnTo>
                  <a:lnTo>
                    <a:pt x="1242" y="6284"/>
                  </a:lnTo>
                  <a:lnTo>
                    <a:pt x="1242" y="6284"/>
                  </a:lnTo>
                  <a:lnTo>
                    <a:pt x="1315" y="6357"/>
                  </a:lnTo>
                  <a:lnTo>
                    <a:pt x="1413" y="6406"/>
                  </a:lnTo>
                  <a:lnTo>
                    <a:pt x="1535" y="6455"/>
                  </a:lnTo>
                  <a:lnTo>
                    <a:pt x="1608" y="6455"/>
                  </a:lnTo>
                  <a:lnTo>
                    <a:pt x="1608" y="6455"/>
                  </a:lnTo>
                  <a:lnTo>
                    <a:pt x="1729" y="6504"/>
                  </a:lnTo>
                  <a:lnTo>
                    <a:pt x="1876" y="6601"/>
                  </a:lnTo>
                  <a:lnTo>
                    <a:pt x="2070" y="6747"/>
                  </a:lnTo>
                  <a:lnTo>
                    <a:pt x="2290" y="6942"/>
                  </a:lnTo>
                  <a:lnTo>
                    <a:pt x="2290" y="6942"/>
                  </a:lnTo>
                  <a:lnTo>
                    <a:pt x="2484" y="7137"/>
                  </a:lnTo>
                  <a:lnTo>
                    <a:pt x="2679" y="7283"/>
                  </a:lnTo>
                  <a:lnTo>
                    <a:pt x="2825" y="7380"/>
                  </a:lnTo>
                  <a:lnTo>
                    <a:pt x="2947" y="7405"/>
                  </a:lnTo>
                  <a:lnTo>
                    <a:pt x="2947" y="7405"/>
                  </a:lnTo>
                  <a:lnTo>
                    <a:pt x="3093" y="7380"/>
                  </a:lnTo>
                  <a:lnTo>
                    <a:pt x="3166" y="7356"/>
                  </a:lnTo>
                  <a:lnTo>
                    <a:pt x="3239" y="7332"/>
                  </a:lnTo>
                  <a:lnTo>
                    <a:pt x="3239" y="7332"/>
                  </a:lnTo>
                  <a:lnTo>
                    <a:pt x="3288" y="7283"/>
                  </a:lnTo>
                  <a:lnTo>
                    <a:pt x="3410" y="7259"/>
                  </a:lnTo>
                  <a:lnTo>
                    <a:pt x="3556" y="7234"/>
                  </a:lnTo>
                  <a:lnTo>
                    <a:pt x="3702" y="7234"/>
                  </a:lnTo>
                  <a:lnTo>
                    <a:pt x="3702" y="7234"/>
                  </a:lnTo>
                  <a:lnTo>
                    <a:pt x="3873" y="7234"/>
                  </a:lnTo>
                  <a:lnTo>
                    <a:pt x="4019" y="7283"/>
                  </a:lnTo>
                  <a:lnTo>
                    <a:pt x="4165" y="7332"/>
                  </a:lnTo>
                  <a:lnTo>
                    <a:pt x="4262" y="7429"/>
                  </a:lnTo>
                  <a:lnTo>
                    <a:pt x="4262" y="7429"/>
                  </a:lnTo>
                  <a:lnTo>
                    <a:pt x="4360" y="7502"/>
                  </a:lnTo>
                  <a:lnTo>
                    <a:pt x="4457" y="7551"/>
                  </a:lnTo>
                  <a:lnTo>
                    <a:pt x="4555" y="7600"/>
                  </a:lnTo>
                  <a:lnTo>
                    <a:pt x="4652" y="7600"/>
                  </a:lnTo>
                  <a:lnTo>
                    <a:pt x="4652" y="7600"/>
                  </a:lnTo>
                  <a:lnTo>
                    <a:pt x="4749" y="7648"/>
                  </a:lnTo>
                  <a:lnTo>
                    <a:pt x="4896" y="7721"/>
                  </a:lnTo>
                  <a:lnTo>
                    <a:pt x="5066" y="7843"/>
                  </a:lnTo>
                  <a:lnTo>
                    <a:pt x="5212" y="7989"/>
                  </a:lnTo>
                  <a:lnTo>
                    <a:pt x="5212" y="7989"/>
                  </a:lnTo>
                  <a:lnTo>
                    <a:pt x="5383" y="8135"/>
                  </a:lnTo>
                  <a:lnTo>
                    <a:pt x="5553" y="8257"/>
                  </a:lnTo>
                  <a:lnTo>
                    <a:pt x="5699" y="8330"/>
                  </a:lnTo>
                  <a:lnTo>
                    <a:pt x="5797" y="8355"/>
                  </a:lnTo>
                  <a:lnTo>
                    <a:pt x="5797" y="8355"/>
                  </a:lnTo>
                  <a:lnTo>
                    <a:pt x="5870" y="8379"/>
                  </a:lnTo>
                  <a:lnTo>
                    <a:pt x="5992" y="8428"/>
                  </a:lnTo>
                  <a:lnTo>
                    <a:pt x="6089" y="8476"/>
                  </a:lnTo>
                  <a:lnTo>
                    <a:pt x="6162" y="8549"/>
                  </a:lnTo>
                  <a:lnTo>
                    <a:pt x="6162" y="8549"/>
                  </a:lnTo>
                  <a:lnTo>
                    <a:pt x="6259" y="8622"/>
                  </a:lnTo>
                  <a:lnTo>
                    <a:pt x="6357" y="8695"/>
                  </a:lnTo>
                  <a:lnTo>
                    <a:pt x="6454" y="8720"/>
                  </a:lnTo>
                  <a:lnTo>
                    <a:pt x="6552" y="8744"/>
                  </a:lnTo>
                  <a:lnTo>
                    <a:pt x="6552" y="8744"/>
                  </a:lnTo>
                  <a:lnTo>
                    <a:pt x="6649" y="8769"/>
                  </a:lnTo>
                  <a:lnTo>
                    <a:pt x="6747" y="8793"/>
                  </a:lnTo>
                  <a:lnTo>
                    <a:pt x="6844" y="8866"/>
                  </a:lnTo>
                  <a:lnTo>
                    <a:pt x="6941" y="8939"/>
                  </a:lnTo>
                  <a:lnTo>
                    <a:pt x="6941" y="8939"/>
                  </a:lnTo>
                  <a:lnTo>
                    <a:pt x="7014" y="9036"/>
                  </a:lnTo>
                  <a:lnTo>
                    <a:pt x="7063" y="9134"/>
                  </a:lnTo>
                  <a:lnTo>
                    <a:pt x="7112" y="9231"/>
                  </a:lnTo>
                  <a:lnTo>
                    <a:pt x="7112" y="9304"/>
                  </a:lnTo>
                  <a:lnTo>
                    <a:pt x="7112" y="9304"/>
                  </a:lnTo>
                  <a:lnTo>
                    <a:pt x="7112" y="9402"/>
                  </a:lnTo>
                  <a:lnTo>
                    <a:pt x="7063" y="9499"/>
                  </a:lnTo>
                  <a:lnTo>
                    <a:pt x="7014" y="9597"/>
                  </a:lnTo>
                  <a:lnTo>
                    <a:pt x="6941" y="9694"/>
                  </a:lnTo>
                  <a:lnTo>
                    <a:pt x="6941" y="9694"/>
                  </a:lnTo>
                  <a:lnTo>
                    <a:pt x="6868" y="9791"/>
                  </a:lnTo>
                  <a:lnTo>
                    <a:pt x="6795" y="9889"/>
                  </a:lnTo>
                  <a:lnTo>
                    <a:pt x="6747" y="9986"/>
                  </a:lnTo>
                  <a:lnTo>
                    <a:pt x="6747" y="10084"/>
                  </a:lnTo>
                  <a:lnTo>
                    <a:pt x="6747" y="10084"/>
                  </a:lnTo>
                  <a:lnTo>
                    <a:pt x="6722" y="10181"/>
                  </a:lnTo>
                  <a:lnTo>
                    <a:pt x="6625" y="10327"/>
                  </a:lnTo>
                  <a:lnTo>
                    <a:pt x="6503" y="10473"/>
                  </a:lnTo>
                  <a:lnTo>
                    <a:pt x="6357" y="10644"/>
                  </a:lnTo>
                  <a:lnTo>
                    <a:pt x="6357" y="10644"/>
                  </a:lnTo>
                  <a:lnTo>
                    <a:pt x="6211" y="10814"/>
                  </a:lnTo>
                  <a:lnTo>
                    <a:pt x="6089" y="10961"/>
                  </a:lnTo>
                  <a:lnTo>
                    <a:pt x="6016" y="11107"/>
                  </a:lnTo>
                  <a:lnTo>
                    <a:pt x="5992" y="11204"/>
                  </a:lnTo>
                  <a:lnTo>
                    <a:pt x="5992" y="11204"/>
                  </a:lnTo>
                  <a:lnTo>
                    <a:pt x="5943" y="11326"/>
                  </a:lnTo>
                  <a:lnTo>
                    <a:pt x="5870" y="11472"/>
                  </a:lnTo>
                  <a:lnTo>
                    <a:pt x="5748" y="11618"/>
                  </a:lnTo>
                  <a:lnTo>
                    <a:pt x="5602" y="11789"/>
                  </a:lnTo>
                  <a:lnTo>
                    <a:pt x="5602" y="11789"/>
                  </a:lnTo>
                  <a:lnTo>
                    <a:pt x="5456" y="11935"/>
                  </a:lnTo>
                  <a:lnTo>
                    <a:pt x="5334" y="12105"/>
                  </a:lnTo>
                  <a:lnTo>
                    <a:pt x="5261" y="12251"/>
                  </a:lnTo>
                  <a:lnTo>
                    <a:pt x="5212" y="12349"/>
                  </a:lnTo>
                  <a:lnTo>
                    <a:pt x="5212" y="12349"/>
                  </a:lnTo>
                  <a:lnTo>
                    <a:pt x="5188" y="12446"/>
                  </a:lnTo>
                  <a:lnTo>
                    <a:pt x="5139" y="12568"/>
                  </a:lnTo>
                  <a:lnTo>
                    <a:pt x="5042" y="12714"/>
                  </a:lnTo>
                  <a:lnTo>
                    <a:pt x="4944" y="12836"/>
                  </a:lnTo>
                  <a:lnTo>
                    <a:pt x="4944" y="12836"/>
                  </a:lnTo>
                  <a:lnTo>
                    <a:pt x="4822" y="12958"/>
                  </a:lnTo>
                  <a:lnTo>
                    <a:pt x="4725" y="13079"/>
                  </a:lnTo>
                  <a:lnTo>
                    <a:pt x="4676" y="13201"/>
                  </a:lnTo>
                  <a:lnTo>
                    <a:pt x="4652" y="13299"/>
                  </a:lnTo>
                  <a:lnTo>
                    <a:pt x="4652" y="13299"/>
                  </a:lnTo>
                  <a:lnTo>
                    <a:pt x="4676" y="13469"/>
                  </a:lnTo>
                  <a:lnTo>
                    <a:pt x="4701" y="13542"/>
                  </a:lnTo>
                  <a:lnTo>
                    <a:pt x="4749" y="13591"/>
                  </a:lnTo>
                  <a:lnTo>
                    <a:pt x="4749" y="13591"/>
                  </a:lnTo>
                  <a:lnTo>
                    <a:pt x="4774" y="13640"/>
                  </a:lnTo>
                  <a:lnTo>
                    <a:pt x="4822" y="13713"/>
                  </a:lnTo>
                  <a:lnTo>
                    <a:pt x="4847" y="13883"/>
                  </a:lnTo>
                  <a:lnTo>
                    <a:pt x="4847" y="13883"/>
                  </a:lnTo>
                  <a:lnTo>
                    <a:pt x="4822" y="13956"/>
                  </a:lnTo>
                  <a:lnTo>
                    <a:pt x="4774" y="14005"/>
                  </a:lnTo>
                  <a:lnTo>
                    <a:pt x="4725" y="14054"/>
                  </a:lnTo>
                  <a:lnTo>
                    <a:pt x="4652" y="14054"/>
                  </a:lnTo>
                  <a:lnTo>
                    <a:pt x="4652" y="14054"/>
                  </a:lnTo>
                  <a:lnTo>
                    <a:pt x="4555" y="14054"/>
                  </a:lnTo>
                  <a:lnTo>
                    <a:pt x="4457" y="14005"/>
                  </a:lnTo>
                  <a:lnTo>
                    <a:pt x="4360" y="13956"/>
                  </a:lnTo>
                  <a:lnTo>
                    <a:pt x="4262" y="13883"/>
                  </a:lnTo>
                  <a:lnTo>
                    <a:pt x="4262" y="13883"/>
                  </a:lnTo>
                  <a:lnTo>
                    <a:pt x="4189" y="13761"/>
                  </a:lnTo>
                  <a:lnTo>
                    <a:pt x="4141" y="13615"/>
                  </a:lnTo>
                  <a:lnTo>
                    <a:pt x="4092" y="13469"/>
                  </a:lnTo>
                  <a:lnTo>
                    <a:pt x="4092" y="13299"/>
                  </a:lnTo>
                  <a:lnTo>
                    <a:pt x="4092" y="13299"/>
                  </a:lnTo>
                  <a:lnTo>
                    <a:pt x="4067" y="13152"/>
                  </a:lnTo>
                  <a:lnTo>
                    <a:pt x="4019" y="12982"/>
                  </a:lnTo>
                  <a:lnTo>
                    <a:pt x="3970" y="12836"/>
                  </a:lnTo>
                  <a:lnTo>
                    <a:pt x="3897" y="12738"/>
                  </a:lnTo>
                  <a:lnTo>
                    <a:pt x="3897" y="12738"/>
                  </a:lnTo>
                  <a:lnTo>
                    <a:pt x="3848" y="12690"/>
                  </a:lnTo>
                  <a:lnTo>
                    <a:pt x="3824" y="12592"/>
                  </a:lnTo>
                  <a:lnTo>
                    <a:pt x="3751" y="12349"/>
                  </a:lnTo>
                  <a:lnTo>
                    <a:pt x="3726" y="12056"/>
                  </a:lnTo>
                  <a:lnTo>
                    <a:pt x="3702" y="11716"/>
                  </a:lnTo>
                  <a:lnTo>
                    <a:pt x="3702" y="11472"/>
                  </a:lnTo>
                  <a:lnTo>
                    <a:pt x="3702" y="11472"/>
                  </a:lnTo>
                  <a:lnTo>
                    <a:pt x="3702" y="11301"/>
                  </a:lnTo>
                  <a:lnTo>
                    <a:pt x="3653" y="11107"/>
                  </a:lnTo>
                  <a:lnTo>
                    <a:pt x="3629" y="10936"/>
                  </a:lnTo>
                  <a:lnTo>
                    <a:pt x="3556" y="10741"/>
                  </a:lnTo>
                  <a:lnTo>
                    <a:pt x="3483" y="10571"/>
                  </a:lnTo>
                  <a:lnTo>
                    <a:pt x="3410" y="10425"/>
                  </a:lnTo>
                  <a:lnTo>
                    <a:pt x="3312" y="10279"/>
                  </a:lnTo>
                  <a:lnTo>
                    <a:pt x="3239" y="10181"/>
                  </a:lnTo>
                  <a:lnTo>
                    <a:pt x="3239" y="10181"/>
                  </a:lnTo>
                  <a:lnTo>
                    <a:pt x="3045" y="9962"/>
                  </a:lnTo>
                  <a:lnTo>
                    <a:pt x="2898" y="9767"/>
                  </a:lnTo>
                  <a:lnTo>
                    <a:pt x="2801" y="9621"/>
                  </a:lnTo>
                  <a:lnTo>
                    <a:pt x="2752" y="9499"/>
                  </a:lnTo>
                  <a:lnTo>
                    <a:pt x="2752" y="9499"/>
                  </a:lnTo>
                  <a:lnTo>
                    <a:pt x="2728" y="9353"/>
                  </a:lnTo>
                  <a:lnTo>
                    <a:pt x="2704" y="9280"/>
                  </a:lnTo>
                  <a:lnTo>
                    <a:pt x="2655" y="9231"/>
                  </a:lnTo>
                  <a:lnTo>
                    <a:pt x="2655" y="9231"/>
                  </a:lnTo>
                  <a:lnTo>
                    <a:pt x="2631" y="9158"/>
                  </a:lnTo>
                  <a:lnTo>
                    <a:pt x="2582" y="9036"/>
                  </a:lnTo>
                  <a:lnTo>
                    <a:pt x="2582" y="8890"/>
                  </a:lnTo>
                  <a:lnTo>
                    <a:pt x="2557" y="8744"/>
                  </a:lnTo>
                  <a:lnTo>
                    <a:pt x="2557" y="8744"/>
                  </a:lnTo>
                  <a:lnTo>
                    <a:pt x="2582" y="8598"/>
                  </a:lnTo>
                  <a:lnTo>
                    <a:pt x="2582" y="8452"/>
                  </a:lnTo>
                  <a:lnTo>
                    <a:pt x="2631" y="8330"/>
                  </a:lnTo>
                  <a:lnTo>
                    <a:pt x="2655" y="8281"/>
                  </a:lnTo>
                  <a:lnTo>
                    <a:pt x="2655" y="8281"/>
                  </a:lnTo>
                  <a:lnTo>
                    <a:pt x="2704" y="8208"/>
                  </a:lnTo>
                  <a:lnTo>
                    <a:pt x="2728" y="8160"/>
                  </a:lnTo>
                  <a:lnTo>
                    <a:pt x="2752" y="7989"/>
                  </a:lnTo>
                  <a:lnTo>
                    <a:pt x="2752" y="7989"/>
                  </a:lnTo>
                  <a:lnTo>
                    <a:pt x="2728" y="7819"/>
                  </a:lnTo>
                  <a:lnTo>
                    <a:pt x="2704" y="7746"/>
                  </a:lnTo>
                  <a:lnTo>
                    <a:pt x="2655" y="7697"/>
                  </a:lnTo>
                  <a:lnTo>
                    <a:pt x="2655" y="7697"/>
                  </a:lnTo>
                  <a:lnTo>
                    <a:pt x="2606" y="7673"/>
                  </a:lnTo>
                  <a:lnTo>
                    <a:pt x="2533" y="7624"/>
                  </a:lnTo>
                  <a:lnTo>
                    <a:pt x="2363" y="7600"/>
                  </a:lnTo>
                  <a:lnTo>
                    <a:pt x="2363" y="7600"/>
                  </a:lnTo>
                  <a:lnTo>
                    <a:pt x="2265" y="7575"/>
                  </a:lnTo>
                  <a:lnTo>
                    <a:pt x="2119" y="7502"/>
                  </a:lnTo>
                  <a:lnTo>
                    <a:pt x="1973" y="7380"/>
                  </a:lnTo>
                  <a:lnTo>
                    <a:pt x="1802" y="7234"/>
                  </a:lnTo>
                  <a:lnTo>
                    <a:pt x="1802" y="7234"/>
                  </a:lnTo>
                  <a:lnTo>
                    <a:pt x="1632" y="7088"/>
                  </a:lnTo>
                  <a:lnTo>
                    <a:pt x="1486" y="6966"/>
                  </a:lnTo>
                  <a:lnTo>
                    <a:pt x="1340" y="6869"/>
                  </a:lnTo>
                  <a:lnTo>
                    <a:pt x="1242" y="6845"/>
                  </a:lnTo>
                  <a:lnTo>
                    <a:pt x="1242" y="6845"/>
                  </a:lnTo>
                  <a:lnTo>
                    <a:pt x="1121" y="6796"/>
                  </a:lnTo>
                  <a:lnTo>
                    <a:pt x="926" y="6674"/>
                  </a:lnTo>
                  <a:lnTo>
                    <a:pt x="706" y="6504"/>
                  </a:lnTo>
                  <a:lnTo>
                    <a:pt x="463" y="6284"/>
                  </a:lnTo>
                  <a:lnTo>
                    <a:pt x="463" y="6284"/>
                  </a:lnTo>
                  <a:lnTo>
                    <a:pt x="171" y="5919"/>
                  </a:lnTo>
                  <a:lnTo>
                    <a:pt x="0" y="5700"/>
                  </a:lnTo>
                  <a:lnTo>
                    <a:pt x="0" y="5700"/>
                  </a:lnTo>
                  <a:lnTo>
                    <a:pt x="0" y="5724"/>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 name="Google Shape;668;p39">
              <a:extLst>
                <a:ext uri="{FF2B5EF4-FFF2-40B4-BE49-F238E27FC236}">
                  <a16:creationId xmlns:a16="http://schemas.microsoft.com/office/drawing/2014/main" id="{C110D7FA-7DD5-4C43-80F0-95CFFA5A8617}"/>
                </a:ext>
              </a:extLst>
            </p:cNvPr>
            <p:cNvSpPr/>
            <p:nvPr/>
          </p:nvSpPr>
          <p:spPr>
            <a:xfrm>
              <a:off x="6128575" y="3695900"/>
              <a:ext cx="86475" cy="47525"/>
            </a:xfrm>
            <a:custGeom>
              <a:avLst/>
              <a:gdLst/>
              <a:ahLst/>
              <a:cxnLst/>
              <a:rect l="l" t="t" r="r" b="b"/>
              <a:pathLst>
                <a:path w="3459" h="1901" fill="none" extrusionOk="0">
                  <a:moveTo>
                    <a:pt x="2022" y="1340"/>
                  </a:moveTo>
                  <a:lnTo>
                    <a:pt x="2022" y="1340"/>
                  </a:lnTo>
                  <a:lnTo>
                    <a:pt x="1924" y="1413"/>
                  </a:lnTo>
                  <a:lnTo>
                    <a:pt x="1827" y="1486"/>
                  </a:lnTo>
                  <a:lnTo>
                    <a:pt x="1729" y="1511"/>
                  </a:lnTo>
                  <a:lnTo>
                    <a:pt x="1632" y="1535"/>
                  </a:lnTo>
                  <a:lnTo>
                    <a:pt x="1632" y="1535"/>
                  </a:lnTo>
                  <a:lnTo>
                    <a:pt x="1559" y="1535"/>
                  </a:lnTo>
                  <a:lnTo>
                    <a:pt x="1461" y="1584"/>
                  </a:lnTo>
                  <a:lnTo>
                    <a:pt x="1340" y="1657"/>
                  </a:lnTo>
                  <a:lnTo>
                    <a:pt x="1267" y="1730"/>
                  </a:lnTo>
                  <a:lnTo>
                    <a:pt x="1267" y="1730"/>
                  </a:lnTo>
                  <a:lnTo>
                    <a:pt x="1169" y="1803"/>
                  </a:lnTo>
                  <a:lnTo>
                    <a:pt x="1072" y="1852"/>
                  </a:lnTo>
                  <a:lnTo>
                    <a:pt x="974" y="1900"/>
                  </a:lnTo>
                  <a:lnTo>
                    <a:pt x="877" y="1900"/>
                  </a:lnTo>
                  <a:lnTo>
                    <a:pt x="877" y="1900"/>
                  </a:lnTo>
                  <a:lnTo>
                    <a:pt x="779" y="1900"/>
                  </a:lnTo>
                  <a:lnTo>
                    <a:pt x="682" y="1852"/>
                  </a:lnTo>
                  <a:lnTo>
                    <a:pt x="585" y="1803"/>
                  </a:lnTo>
                  <a:lnTo>
                    <a:pt x="512" y="1730"/>
                  </a:lnTo>
                  <a:lnTo>
                    <a:pt x="512" y="1730"/>
                  </a:lnTo>
                  <a:lnTo>
                    <a:pt x="438" y="1633"/>
                  </a:lnTo>
                  <a:lnTo>
                    <a:pt x="414" y="1535"/>
                  </a:lnTo>
                  <a:lnTo>
                    <a:pt x="438" y="1438"/>
                  </a:lnTo>
                  <a:lnTo>
                    <a:pt x="512" y="1340"/>
                  </a:lnTo>
                  <a:lnTo>
                    <a:pt x="512" y="1340"/>
                  </a:lnTo>
                  <a:lnTo>
                    <a:pt x="585" y="1243"/>
                  </a:lnTo>
                  <a:lnTo>
                    <a:pt x="633" y="1145"/>
                  </a:lnTo>
                  <a:lnTo>
                    <a:pt x="682" y="1048"/>
                  </a:lnTo>
                  <a:lnTo>
                    <a:pt x="682" y="951"/>
                  </a:lnTo>
                  <a:lnTo>
                    <a:pt x="682" y="951"/>
                  </a:lnTo>
                  <a:lnTo>
                    <a:pt x="658" y="804"/>
                  </a:lnTo>
                  <a:lnTo>
                    <a:pt x="633" y="731"/>
                  </a:lnTo>
                  <a:lnTo>
                    <a:pt x="585" y="683"/>
                  </a:lnTo>
                  <a:lnTo>
                    <a:pt x="585" y="683"/>
                  </a:lnTo>
                  <a:lnTo>
                    <a:pt x="536" y="634"/>
                  </a:lnTo>
                  <a:lnTo>
                    <a:pt x="463" y="610"/>
                  </a:lnTo>
                  <a:lnTo>
                    <a:pt x="317" y="585"/>
                  </a:lnTo>
                  <a:lnTo>
                    <a:pt x="317" y="585"/>
                  </a:lnTo>
                  <a:lnTo>
                    <a:pt x="146" y="561"/>
                  </a:lnTo>
                  <a:lnTo>
                    <a:pt x="73" y="512"/>
                  </a:lnTo>
                  <a:lnTo>
                    <a:pt x="24" y="488"/>
                  </a:lnTo>
                  <a:lnTo>
                    <a:pt x="24" y="488"/>
                  </a:lnTo>
                  <a:lnTo>
                    <a:pt x="0" y="439"/>
                  </a:lnTo>
                  <a:lnTo>
                    <a:pt x="24" y="366"/>
                  </a:lnTo>
                  <a:lnTo>
                    <a:pt x="49" y="293"/>
                  </a:lnTo>
                  <a:lnTo>
                    <a:pt x="122" y="196"/>
                  </a:lnTo>
                  <a:lnTo>
                    <a:pt x="122" y="196"/>
                  </a:lnTo>
                  <a:lnTo>
                    <a:pt x="171" y="171"/>
                  </a:lnTo>
                  <a:lnTo>
                    <a:pt x="268" y="123"/>
                  </a:lnTo>
                  <a:lnTo>
                    <a:pt x="512" y="74"/>
                  </a:lnTo>
                  <a:lnTo>
                    <a:pt x="804" y="25"/>
                  </a:lnTo>
                  <a:lnTo>
                    <a:pt x="1145" y="1"/>
                  </a:lnTo>
                  <a:lnTo>
                    <a:pt x="2509" y="1"/>
                  </a:lnTo>
                  <a:lnTo>
                    <a:pt x="2509" y="1"/>
                  </a:lnTo>
                  <a:lnTo>
                    <a:pt x="2850" y="25"/>
                  </a:lnTo>
                  <a:lnTo>
                    <a:pt x="3142" y="49"/>
                  </a:lnTo>
                  <a:lnTo>
                    <a:pt x="3337" y="74"/>
                  </a:lnTo>
                  <a:lnTo>
                    <a:pt x="3434" y="98"/>
                  </a:lnTo>
                  <a:lnTo>
                    <a:pt x="3434" y="98"/>
                  </a:lnTo>
                  <a:lnTo>
                    <a:pt x="3458" y="123"/>
                  </a:lnTo>
                  <a:lnTo>
                    <a:pt x="3434" y="171"/>
                  </a:lnTo>
                  <a:lnTo>
                    <a:pt x="3361" y="317"/>
                  </a:lnTo>
                  <a:lnTo>
                    <a:pt x="3239" y="488"/>
                  </a:lnTo>
                  <a:lnTo>
                    <a:pt x="3069" y="683"/>
                  </a:lnTo>
                  <a:lnTo>
                    <a:pt x="3069" y="683"/>
                  </a:lnTo>
                  <a:lnTo>
                    <a:pt x="2874" y="853"/>
                  </a:lnTo>
                  <a:lnTo>
                    <a:pt x="2679" y="999"/>
                  </a:lnTo>
                  <a:lnTo>
                    <a:pt x="2509" y="1121"/>
                  </a:lnTo>
                  <a:lnTo>
                    <a:pt x="2411" y="1145"/>
                  </a:lnTo>
                  <a:lnTo>
                    <a:pt x="2411" y="1145"/>
                  </a:lnTo>
                  <a:lnTo>
                    <a:pt x="2314" y="1170"/>
                  </a:lnTo>
                  <a:lnTo>
                    <a:pt x="2216" y="1194"/>
                  </a:lnTo>
                  <a:lnTo>
                    <a:pt x="2119" y="1267"/>
                  </a:lnTo>
                  <a:lnTo>
                    <a:pt x="2022" y="1340"/>
                  </a:lnTo>
                  <a:lnTo>
                    <a:pt x="2022" y="134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669;p39">
              <a:extLst>
                <a:ext uri="{FF2B5EF4-FFF2-40B4-BE49-F238E27FC236}">
                  <a16:creationId xmlns:a16="http://schemas.microsoft.com/office/drawing/2014/main" id="{695A813B-B96B-044E-9680-414DFC05A657}"/>
                </a:ext>
              </a:extLst>
            </p:cNvPr>
            <p:cNvSpPr/>
            <p:nvPr/>
          </p:nvSpPr>
          <p:spPr>
            <a:xfrm>
              <a:off x="6357500" y="3940075"/>
              <a:ext cx="18900" cy="34725"/>
            </a:xfrm>
            <a:custGeom>
              <a:avLst/>
              <a:gdLst/>
              <a:ahLst/>
              <a:cxnLst/>
              <a:rect l="l" t="t" r="r" b="b"/>
              <a:pathLst>
                <a:path w="756" h="1389" fill="none" extrusionOk="0">
                  <a:moveTo>
                    <a:pt x="585" y="682"/>
                  </a:moveTo>
                  <a:lnTo>
                    <a:pt x="585" y="682"/>
                  </a:lnTo>
                  <a:lnTo>
                    <a:pt x="512" y="779"/>
                  </a:lnTo>
                  <a:lnTo>
                    <a:pt x="439" y="877"/>
                  </a:lnTo>
                  <a:lnTo>
                    <a:pt x="390" y="974"/>
                  </a:lnTo>
                  <a:lnTo>
                    <a:pt x="390" y="1072"/>
                  </a:lnTo>
                  <a:lnTo>
                    <a:pt x="390" y="1072"/>
                  </a:lnTo>
                  <a:lnTo>
                    <a:pt x="366" y="1218"/>
                  </a:lnTo>
                  <a:lnTo>
                    <a:pt x="317" y="1291"/>
                  </a:lnTo>
                  <a:lnTo>
                    <a:pt x="293" y="1364"/>
                  </a:lnTo>
                  <a:lnTo>
                    <a:pt x="293" y="1364"/>
                  </a:lnTo>
                  <a:lnTo>
                    <a:pt x="244" y="1388"/>
                  </a:lnTo>
                  <a:lnTo>
                    <a:pt x="195" y="1388"/>
                  </a:lnTo>
                  <a:lnTo>
                    <a:pt x="147" y="1388"/>
                  </a:lnTo>
                  <a:lnTo>
                    <a:pt x="98" y="1364"/>
                  </a:lnTo>
                  <a:lnTo>
                    <a:pt x="98" y="1364"/>
                  </a:lnTo>
                  <a:lnTo>
                    <a:pt x="74" y="1291"/>
                  </a:lnTo>
                  <a:lnTo>
                    <a:pt x="25" y="1169"/>
                  </a:lnTo>
                  <a:lnTo>
                    <a:pt x="25" y="1023"/>
                  </a:lnTo>
                  <a:lnTo>
                    <a:pt x="1" y="877"/>
                  </a:lnTo>
                  <a:lnTo>
                    <a:pt x="1" y="877"/>
                  </a:lnTo>
                  <a:lnTo>
                    <a:pt x="25" y="706"/>
                  </a:lnTo>
                  <a:lnTo>
                    <a:pt x="98" y="536"/>
                  </a:lnTo>
                  <a:lnTo>
                    <a:pt x="171" y="365"/>
                  </a:lnTo>
                  <a:lnTo>
                    <a:pt x="293" y="219"/>
                  </a:lnTo>
                  <a:lnTo>
                    <a:pt x="293" y="219"/>
                  </a:lnTo>
                  <a:lnTo>
                    <a:pt x="415" y="122"/>
                  </a:lnTo>
                  <a:lnTo>
                    <a:pt x="512" y="49"/>
                  </a:lnTo>
                  <a:lnTo>
                    <a:pt x="609" y="0"/>
                  </a:lnTo>
                  <a:lnTo>
                    <a:pt x="682" y="24"/>
                  </a:lnTo>
                  <a:lnTo>
                    <a:pt x="682" y="24"/>
                  </a:lnTo>
                  <a:lnTo>
                    <a:pt x="707" y="73"/>
                  </a:lnTo>
                  <a:lnTo>
                    <a:pt x="731" y="146"/>
                  </a:lnTo>
                  <a:lnTo>
                    <a:pt x="756" y="317"/>
                  </a:lnTo>
                  <a:lnTo>
                    <a:pt x="756" y="317"/>
                  </a:lnTo>
                  <a:lnTo>
                    <a:pt x="756" y="390"/>
                  </a:lnTo>
                  <a:lnTo>
                    <a:pt x="707" y="487"/>
                  </a:lnTo>
                  <a:lnTo>
                    <a:pt x="658" y="609"/>
                  </a:lnTo>
                  <a:lnTo>
                    <a:pt x="585" y="682"/>
                  </a:lnTo>
                  <a:lnTo>
                    <a:pt x="585" y="682"/>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670;p39">
              <a:extLst>
                <a:ext uri="{FF2B5EF4-FFF2-40B4-BE49-F238E27FC236}">
                  <a16:creationId xmlns:a16="http://schemas.microsoft.com/office/drawing/2014/main" id="{FF65CAE6-8287-454E-9FEF-03CB5CBA73CB}"/>
                </a:ext>
              </a:extLst>
            </p:cNvPr>
            <p:cNvSpPr/>
            <p:nvPr/>
          </p:nvSpPr>
          <p:spPr>
            <a:xfrm>
              <a:off x="6202850" y="3720875"/>
              <a:ext cx="204000" cy="278875"/>
            </a:xfrm>
            <a:custGeom>
              <a:avLst/>
              <a:gdLst/>
              <a:ahLst/>
              <a:cxnLst/>
              <a:rect l="l" t="t" r="r" b="b"/>
              <a:pathLst>
                <a:path w="8160" h="11155" fill="none" extrusionOk="0">
                  <a:moveTo>
                    <a:pt x="8159" y="4774"/>
                  </a:moveTo>
                  <a:lnTo>
                    <a:pt x="8159" y="4774"/>
                  </a:lnTo>
                  <a:lnTo>
                    <a:pt x="7599" y="4701"/>
                  </a:lnTo>
                  <a:lnTo>
                    <a:pt x="7283" y="4652"/>
                  </a:lnTo>
                  <a:lnTo>
                    <a:pt x="7136" y="4603"/>
                  </a:lnTo>
                  <a:lnTo>
                    <a:pt x="7136" y="4603"/>
                  </a:lnTo>
                  <a:lnTo>
                    <a:pt x="7088" y="4579"/>
                  </a:lnTo>
                  <a:lnTo>
                    <a:pt x="7015" y="4555"/>
                  </a:lnTo>
                  <a:lnTo>
                    <a:pt x="6844" y="4530"/>
                  </a:lnTo>
                  <a:lnTo>
                    <a:pt x="6844" y="4530"/>
                  </a:lnTo>
                  <a:lnTo>
                    <a:pt x="6747" y="4506"/>
                  </a:lnTo>
                  <a:lnTo>
                    <a:pt x="6649" y="4457"/>
                  </a:lnTo>
                  <a:lnTo>
                    <a:pt x="6552" y="4409"/>
                  </a:lnTo>
                  <a:lnTo>
                    <a:pt x="6454" y="4336"/>
                  </a:lnTo>
                  <a:lnTo>
                    <a:pt x="6454" y="4336"/>
                  </a:lnTo>
                  <a:lnTo>
                    <a:pt x="6381" y="4262"/>
                  </a:lnTo>
                  <a:lnTo>
                    <a:pt x="6308" y="4214"/>
                  </a:lnTo>
                  <a:lnTo>
                    <a:pt x="6235" y="4214"/>
                  </a:lnTo>
                  <a:lnTo>
                    <a:pt x="6187" y="4238"/>
                  </a:lnTo>
                  <a:lnTo>
                    <a:pt x="6187" y="4238"/>
                  </a:lnTo>
                  <a:lnTo>
                    <a:pt x="6162" y="4287"/>
                  </a:lnTo>
                  <a:lnTo>
                    <a:pt x="6162" y="4360"/>
                  </a:lnTo>
                  <a:lnTo>
                    <a:pt x="6211" y="4433"/>
                  </a:lnTo>
                  <a:lnTo>
                    <a:pt x="6284" y="4530"/>
                  </a:lnTo>
                  <a:lnTo>
                    <a:pt x="6284" y="4530"/>
                  </a:lnTo>
                  <a:lnTo>
                    <a:pt x="6357" y="4603"/>
                  </a:lnTo>
                  <a:lnTo>
                    <a:pt x="6454" y="4652"/>
                  </a:lnTo>
                  <a:lnTo>
                    <a:pt x="6576" y="4701"/>
                  </a:lnTo>
                  <a:lnTo>
                    <a:pt x="6649" y="4701"/>
                  </a:lnTo>
                  <a:lnTo>
                    <a:pt x="6649" y="4701"/>
                  </a:lnTo>
                  <a:lnTo>
                    <a:pt x="6747" y="4725"/>
                  </a:lnTo>
                  <a:lnTo>
                    <a:pt x="6844" y="4774"/>
                  </a:lnTo>
                  <a:lnTo>
                    <a:pt x="6942" y="4823"/>
                  </a:lnTo>
                  <a:lnTo>
                    <a:pt x="7039" y="4896"/>
                  </a:lnTo>
                  <a:lnTo>
                    <a:pt x="7039" y="4896"/>
                  </a:lnTo>
                  <a:lnTo>
                    <a:pt x="7063" y="4944"/>
                  </a:lnTo>
                  <a:lnTo>
                    <a:pt x="7088" y="4993"/>
                  </a:lnTo>
                  <a:lnTo>
                    <a:pt x="7063" y="5139"/>
                  </a:lnTo>
                  <a:lnTo>
                    <a:pt x="6966" y="5310"/>
                  </a:lnTo>
                  <a:lnTo>
                    <a:pt x="6844" y="5480"/>
                  </a:lnTo>
                  <a:lnTo>
                    <a:pt x="6844" y="5480"/>
                  </a:lnTo>
                  <a:lnTo>
                    <a:pt x="6674" y="5626"/>
                  </a:lnTo>
                  <a:lnTo>
                    <a:pt x="6528" y="5748"/>
                  </a:lnTo>
                  <a:lnTo>
                    <a:pt x="6381" y="5821"/>
                  </a:lnTo>
                  <a:lnTo>
                    <a:pt x="6284" y="5846"/>
                  </a:lnTo>
                  <a:lnTo>
                    <a:pt x="6284" y="5846"/>
                  </a:lnTo>
                  <a:lnTo>
                    <a:pt x="6113" y="5870"/>
                  </a:lnTo>
                  <a:lnTo>
                    <a:pt x="6040" y="5894"/>
                  </a:lnTo>
                  <a:lnTo>
                    <a:pt x="5992" y="5943"/>
                  </a:lnTo>
                  <a:lnTo>
                    <a:pt x="5992" y="5943"/>
                  </a:lnTo>
                  <a:lnTo>
                    <a:pt x="5943" y="5967"/>
                  </a:lnTo>
                  <a:lnTo>
                    <a:pt x="5894" y="5992"/>
                  </a:lnTo>
                  <a:lnTo>
                    <a:pt x="5846" y="5967"/>
                  </a:lnTo>
                  <a:lnTo>
                    <a:pt x="5797" y="5943"/>
                  </a:lnTo>
                  <a:lnTo>
                    <a:pt x="5797" y="5943"/>
                  </a:lnTo>
                  <a:lnTo>
                    <a:pt x="5773" y="5894"/>
                  </a:lnTo>
                  <a:lnTo>
                    <a:pt x="5724" y="5821"/>
                  </a:lnTo>
                  <a:lnTo>
                    <a:pt x="5699" y="5651"/>
                  </a:lnTo>
                  <a:lnTo>
                    <a:pt x="5699" y="5651"/>
                  </a:lnTo>
                  <a:lnTo>
                    <a:pt x="5675" y="5553"/>
                  </a:lnTo>
                  <a:lnTo>
                    <a:pt x="5602" y="5407"/>
                  </a:lnTo>
                  <a:lnTo>
                    <a:pt x="5480" y="5261"/>
                  </a:lnTo>
                  <a:lnTo>
                    <a:pt x="5334" y="5091"/>
                  </a:lnTo>
                  <a:lnTo>
                    <a:pt x="5334" y="5091"/>
                  </a:lnTo>
                  <a:lnTo>
                    <a:pt x="5188" y="4920"/>
                  </a:lnTo>
                  <a:lnTo>
                    <a:pt x="5066" y="4774"/>
                  </a:lnTo>
                  <a:lnTo>
                    <a:pt x="4969" y="4628"/>
                  </a:lnTo>
                  <a:lnTo>
                    <a:pt x="4944" y="4530"/>
                  </a:lnTo>
                  <a:lnTo>
                    <a:pt x="4944" y="4530"/>
                  </a:lnTo>
                  <a:lnTo>
                    <a:pt x="4944" y="4457"/>
                  </a:lnTo>
                  <a:lnTo>
                    <a:pt x="4920" y="4409"/>
                  </a:lnTo>
                  <a:lnTo>
                    <a:pt x="4896" y="4409"/>
                  </a:lnTo>
                  <a:lnTo>
                    <a:pt x="4847" y="4433"/>
                  </a:lnTo>
                  <a:lnTo>
                    <a:pt x="4847" y="4433"/>
                  </a:lnTo>
                  <a:lnTo>
                    <a:pt x="4823" y="4482"/>
                  </a:lnTo>
                  <a:lnTo>
                    <a:pt x="4774" y="4555"/>
                  </a:lnTo>
                  <a:lnTo>
                    <a:pt x="4750" y="4701"/>
                  </a:lnTo>
                  <a:lnTo>
                    <a:pt x="4750" y="4701"/>
                  </a:lnTo>
                  <a:lnTo>
                    <a:pt x="4774" y="4798"/>
                  </a:lnTo>
                  <a:lnTo>
                    <a:pt x="4847" y="4920"/>
                  </a:lnTo>
                  <a:lnTo>
                    <a:pt x="4920" y="5066"/>
                  </a:lnTo>
                  <a:lnTo>
                    <a:pt x="5042" y="5188"/>
                  </a:lnTo>
                  <a:lnTo>
                    <a:pt x="5042" y="5188"/>
                  </a:lnTo>
                  <a:lnTo>
                    <a:pt x="5139" y="5310"/>
                  </a:lnTo>
                  <a:lnTo>
                    <a:pt x="5237" y="5431"/>
                  </a:lnTo>
                  <a:lnTo>
                    <a:pt x="5310" y="5553"/>
                  </a:lnTo>
                  <a:lnTo>
                    <a:pt x="5334" y="5651"/>
                  </a:lnTo>
                  <a:lnTo>
                    <a:pt x="5334" y="5651"/>
                  </a:lnTo>
                  <a:lnTo>
                    <a:pt x="5334" y="5748"/>
                  </a:lnTo>
                  <a:lnTo>
                    <a:pt x="5383" y="5846"/>
                  </a:lnTo>
                  <a:lnTo>
                    <a:pt x="5432" y="5943"/>
                  </a:lnTo>
                  <a:lnTo>
                    <a:pt x="5505" y="6040"/>
                  </a:lnTo>
                  <a:lnTo>
                    <a:pt x="5505" y="6040"/>
                  </a:lnTo>
                  <a:lnTo>
                    <a:pt x="5626" y="6113"/>
                  </a:lnTo>
                  <a:lnTo>
                    <a:pt x="5773" y="6162"/>
                  </a:lnTo>
                  <a:lnTo>
                    <a:pt x="5919" y="6211"/>
                  </a:lnTo>
                  <a:lnTo>
                    <a:pt x="6089" y="6235"/>
                  </a:lnTo>
                  <a:lnTo>
                    <a:pt x="6089" y="6235"/>
                  </a:lnTo>
                  <a:lnTo>
                    <a:pt x="6235" y="6235"/>
                  </a:lnTo>
                  <a:lnTo>
                    <a:pt x="6357" y="6284"/>
                  </a:lnTo>
                  <a:lnTo>
                    <a:pt x="6430" y="6333"/>
                  </a:lnTo>
                  <a:lnTo>
                    <a:pt x="6454" y="6381"/>
                  </a:lnTo>
                  <a:lnTo>
                    <a:pt x="6454" y="6430"/>
                  </a:lnTo>
                  <a:lnTo>
                    <a:pt x="6454" y="6430"/>
                  </a:lnTo>
                  <a:lnTo>
                    <a:pt x="6430" y="6527"/>
                  </a:lnTo>
                  <a:lnTo>
                    <a:pt x="6308" y="6722"/>
                  </a:lnTo>
                  <a:lnTo>
                    <a:pt x="6113" y="6941"/>
                  </a:lnTo>
                  <a:lnTo>
                    <a:pt x="5894" y="7185"/>
                  </a:lnTo>
                  <a:lnTo>
                    <a:pt x="5894" y="7185"/>
                  </a:lnTo>
                  <a:lnTo>
                    <a:pt x="5675" y="7429"/>
                  </a:lnTo>
                  <a:lnTo>
                    <a:pt x="5505" y="7696"/>
                  </a:lnTo>
                  <a:lnTo>
                    <a:pt x="5358" y="7940"/>
                  </a:lnTo>
                  <a:lnTo>
                    <a:pt x="5334" y="8037"/>
                  </a:lnTo>
                  <a:lnTo>
                    <a:pt x="5334" y="8135"/>
                  </a:lnTo>
                  <a:lnTo>
                    <a:pt x="5334" y="8135"/>
                  </a:lnTo>
                  <a:lnTo>
                    <a:pt x="5334" y="8281"/>
                  </a:lnTo>
                  <a:lnTo>
                    <a:pt x="5358" y="8427"/>
                  </a:lnTo>
                  <a:lnTo>
                    <a:pt x="5383" y="8525"/>
                  </a:lnTo>
                  <a:lnTo>
                    <a:pt x="5432" y="8598"/>
                  </a:lnTo>
                  <a:lnTo>
                    <a:pt x="5432" y="8598"/>
                  </a:lnTo>
                  <a:lnTo>
                    <a:pt x="5456" y="8646"/>
                  </a:lnTo>
                  <a:lnTo>
                    <a:pt x="5480" y="8719"/>
                  </a:lnTo>
                  <a:lnTo>
                    <a:pt x="5505" y="8890"/>
                  </a:lnTo>
                  <a:lnTo>
                    <a:pt x="5505" y="8890"/>
                  </a:lnTo>
                  <a:lnTo>
                    <a:pt x="5480" y="8987"/>
                  </a:lnTo>
                  <a:lnTo>
                    <a:pt x="5383" y="9158"/>
                  </a:lnTo>
                  <a:lnTo>
                    <a:pt x="5237" y="9353"/>
                  </a:lnTo>
                  <a:lnTo>
                    <a:pt x="5042" y="9547"/>
                  </a:lnTo>
                  <a:lnTo>
                    <a:pt x="5042" y="9547"/>
                  </a:lnTo>
                  <a:lnTo>
                    <a:pt x="4847" y="9742"/>
                  </a:lnTo>
                  <a:lnTo>
                    <a:pt x="4701" y="9937"/>
                  </a:lnTo>
                  <a:lnTo>
                    <a:pt x="4603" y="10108"/>
                  </a:lnTo>
                  <a:lnTo>
                    <a:pt x="4555" y="10205"/>
                  </a:lnTo>
                  <a:lnTo>
                    <a:pt x="4555" y="10205"/>
                  </a:lnTo>
                  <a:lnTo>
                    <a:pt x="4530" y="10327"/>
                  </a:lnTo>
                  <a:lnTo>
                    <a:pt x="4457" y="10473"/>
                  </a:lnTo>
                  <a:lnTo>
                    <a:pt x="4336" y="10619"/>
                  </a:lnTo>
                  <a:lnTo>
                    <a:pt x="4189" y="10790"/>
                  </a:lnTo>
                  <a:lnTo>
                    <a:pt x="4189" y="10790"/>
                  </a:lnTo>
                  <a:lnTo>
                    <a:pt x="4019" y="10936"/>
                  </a:lnTo>
                  <a:lnTo>
                    <a:pt x="3873" y="11057"/>
                  </a:lnTo>
                  <a:lnTo>
                    <a:pt x="3727" y="11131"/>
                  </a:lnTo>
                  <a:lnTo>
                    <a:pt x="3605" y="11155"/>
                  </a:lnTo>
                  <a:lnTo>
                    <a:pt x="3605" y="11155"/>
                  </a:lnTo>
                  <a:lnTo>
                    <a:pt x="3532" y="11155"/>
                  </a:lnTo>
                  <a:lnTo>
                    <a:pt x="3434" y="11106"/>
                  </a:lnTo>
                  <a:lnTo>
                    <a:pt x="3337" y="11057"/>
                  </a:lnTo>
                  <a:lnTo>
                    <a:pt x="3240" y="10984"/>
                  </a:lnTo>
                  <a:lnTo>
                    <a:pt x="3240" y="10984"/>
                  </a:lnTo>
                  <a:lnTo>
                    <a:pt x="3167" y="10887"/>
                  </a:lnTo>
                  <a:lnTo>
                    <a:pt x="3093" y="10790"/>
                  </a:lnTo>
                  <a:lnTo>
                    <a:pt x="3069" y="10692"/>
                  </a:lnTo>
                  <a:lnTo>
                    <a:pt x="3045" y="10595"/>
                  </a:lnTo>
                  <a:lnTo>
                    <a:pt x="3045" y="10595"/>
                  </a:lnTo>
                  <a:lnTo>
                    <a:pt x="3020" y="10424"/>
                  </a:lnTo>
                  <a:lnTo>
                    <a:pt x="2996" y="10351"/>
                  </a:lnTo>
                  <a:lnTo>
                    <a:pt x="2947" y="10302"/>
                  </a:lnTo>
                  <a:lnTo>
                    <a:pt x="2947" y="10302"/>
                  </a:lnTo>
                  <a:lnTo>
                    <a:pt x="2923" y="10254"/>
                  </a:lnTo>
                  <a:lnTo>
                    <a:pt x="2874" y="10181"/>
                  </a:lnTo>
                  <a:lnTo>
                    <a:pt x="2850" y="10035"/>
                  </a:lnTo>
                  <a:lnTo>
                    <a:pt x="2850" y="10035"/>
                  </a:lnTo>
                  <a:lnTo>
                    <a:pt x="2826" y="9864"/>
                  </a:lnTo>
                  <a:lnTo>
                    <a:pt x="2801" y="9791"/>
                  </a:lnTo>
                  <a:lnTo>
                    <a:pt x="2752" y="9742"/>
                  </a:lnTo>
                  <a:lnTo>
                    <a:pt x="2752" y="9742"/>
                  </a:lnTo>
                  <a:lnTo>
                    <a:pt x="2728" y="9669"/>
                  </a:lnTo>
                  <a:lnTo>
                    <a:pt x="2704" y="9572"/>
                  </a:lnTo>
                  <a:lnTo>
                    <a:pt x="2679" y="9426"/>
                  </a:lnTo>
                  <a:lnTo>
                    <a:pt x="2655" y="9255"/>
                  </a:lnTo>
                  <a:lnTo>
                    <a:pt x="2655" y="9255"/>
                  </a:lnTo>
                  <a:lnTo>
                    <a:pt x="2679" y="9109"/>
                  </a:lnTo>
                  <a:lnTo>
                    <a:pt x="2704" y="8963"/>
                  </a:lnTo>
                  <a:lnTo>
                    <a:pt x="2728" y="8866"/>
                  </a:lnTo>
                  <a:lnTo>
                    <a:pt x="2752" y="8792"/>
                  </a:lnTo>
                  <a:lnTo>
                    <a:pt x="2752" y="8792"/>
                  </a:lnTo>
                  <a:lnTo>
                    <a:pt x="2801" y="8744"/>
                  </a:lnTo>
                  <a:lnTo>
                    <a:pt x="2826" y="8671"/>
                  </a:lnTo>
                  <a:lnTo>
                    <a:pt x="2850" y="8500"/>
                  </a:lnTo>
                  <a:lnTo>
                    <a:pt x="2850" y="8500"/>
                  </a:lnTo>
                  <a:lnTo>
                    <a:pt x="2826" y="8403"/>
                  </a:lnTo>
                  <a:lnTo>
                    <a:pt x="2777" y="8281"/>
                  </a:lnTo>
                  <a:lnTo>
                    <a:pt x="2679" y="8159"/>
                  </a:lnTo>
                  <a:lnTo>
                    <a:pt x="2582" y="8037"/>
                  </a:lnTo>
                  <a:lnTo>
                    <a:pt x="2582" y="8037"/>
                  </a:lnTo>
                  <a:lnTo>
                    <a:pt x="2460" y="7891"/>
                  </a:lnTo>
                  <a:lnTo>
                    <a:pt x="2363" y="7721"/>
                  </a:lnTo>
                  <a:lnTo>
                    <a:pt x="2314" y="7526"/>
                  </a:lnTo>
                  <a:lnTo>
                    <a:pt x="2290" y="7356"/>
                  </a:lnTo>
                  <a:lnTo>
                    <a:pt x="2290" y="7356"/>
                  </a:lnTo>
                  <a:lnTo>
                    <a:pt x="2290" y="7209"/>
                  </a:lnTo>
                  <a:lnTo>
                    <a:pt x="2265" y="7063"/>
                  </a:lnTo>
                  <a:lnTo>
                    <a:pt x="2217" y="6966"/>
                  </a:lnTo>
                  <a:lnTo>
                    <a:pt x="2192" y="6893"/>
                  </a:lnTo>
                  <a:lnTo>
                    <a:pt x="2192" y="6893"/>
                  </a:lnTo>
                  <a:lnTo>
                    <a:pt x="2144" y="6844"/>
                  </a:lnTo>
                  <a:lnTo>
                    <a:pt x="2071" y="6820"/>
                  </a:lnTo>
                  <a:lnTo>
                    <a:pt x="1900" y="6795"/>
                  </a:lnTo>
                  <a:lnTo>
                    <a:pt x="1900" y="6795"/>
                  </a:lnTo>
                  <a:lnTo>
                    <a:pt x="1754" y="6820"/>
                  </a:lnTo>
                  <a:lnTo>
                    <a:pt x="1681" y="6844"/>
                  </a:lnTo>
                  <a:lnTo>
                    <a:pt x="1632" y="6893"/>
                  </a:lnTo>
                  <a:lnTo>
                    <a:pt x="1632" y="6893"/>
                  </a:lnTo>
                  <a:lnTo>
                    <a:pt x="1559" y="6941"/>
                  </a:lnTo>
                  <a:lnTo>
                    <a:pt x="1437" y="6966"/>
                  </a:lnTo>
                  <a:lnTo>
                    <a:pt x="1291" y="6990"/>
                  </a:lnTo>
                  <a:lnTo>
                    <a:pt x="1145" y="6990"/>
                  </a:lnTo>
                  <a:lnTo>
                    <a:pt x="1145" y="6990"/>
                  </a:lnTo>
                  <a:lnTo>
                    <a:pt x="975" y="6966"/>
                  </a:lnTo>
                  <a:lnTo>
                    <a:pt x="780" y="6868"/>
                  </a:lnTo>
                  <a:lnTo>
                    <a:pt x="561" y="6747"/>
                  </a:lnTo>
                  <a:lnTo>
                    <a:pt x="390" y="6601"/>
                  </a:lnTo>
                  <a:lnTo>
                    <a:pt x="390" y="6601"/>
                  </a:lnTo>
                  <a:lnTo>
                    <a:pt x="317" y="6527"/>
                  </a:lnTo>
                  <a:lnTo>
                    <a:pt x="244" y="6406"/>
                  </a:lnTo>
                  <a:lnTo>
                    <a:pt x="122" y="6113"/>
                  </a:lnTo>
                  <a:lnTo>
                    <a:pt x="49" y="5797"/>
                  </a:lnTo>
                  <a:lnTo>
                    <a:pt x="0" y="5480"/>
                  </a:lnTo>
                  <a:lnTo>
                    <a:pt x="0" y="5480"/>
                  </a:lnTo>
                  <a:lnTo>
                    <a:pt x="25" y="5310"/>
                  </a:lnTo>
                  <a:lnTo>
                    <a:pt x="49" y="5139"/>
                  </a:lnTo>
                  <a:lnTo>
                    <a:pt x="147" y="4798"/>
                  </a:lnTo>
                  <a:lnTo>
                    <a:pt x="220" y="4628"/>
                  </a:lnTo>
                  <a:lnTo>
                    <a:pt x="293" y="4482"/>
                  </a:lnTo>
                  <a:lnTo>
                    <a:pt x="390" y="4336"/>
                  </a:lnTo>
                  <a:lnTo>
                    <a:pt x="487" y="4238"/>
                  </a:lnTo>
                  <a:lnTo>
                    <a:pt x="487" y="4238"/>
                  </a:lnTo>
                  <a:lnTo>
                    <a:pt x="682" y="4043"/>
                  </a:lnTo>
                  <a:lnTo>
                    <a:pt x="877" y="3897"/>
                  </a:lnTo>
                  <a:lnTo>
                    <a:pt x="1048" y="3800"/>
                  </a:lnTo>
                  <a:lnTo>
                    <a:pt x="1145" y="3751"/>
                  </a:lnTo>
                  <a:lnTo>
                    <a:pt x="1145" y="3751"/>
                  </a:lnTo>
                  <a:lnTo>
                    <a:pt x="1316" y="3727"/>
                  </a:lnTo>
                  <a:lnTo>
                    <a:pt x="1389" y="3702"/>
                  </a:lnTo>
                  <a:lnTo>
                    <a:pt x="1437" y="3654"/>
                  </a:lnTo>
                  <a:lnTo>
                    <a:pt x="1437" y="3654"/>
                  </a:lnTo>
                  <a:lnTo>
                    <a:pt x="1510" y="3629"/>
                  </a:lnTo>
                  <a:lnTo>
                    <a:pt x="1608" y="3605"/>
                  </a:lnTo>
                  <a:lnTo>
                    <a:pt x="1754" y="3581"/>
                  </a:lnTo>
                  <a:lnTo>
                    <a:pt x="1900" y="3581"/>
                  </a:lnTo>
                  <a:lnTo>
                    <a:pt x="1900" y="3581"/>
                  </a:lnTo>
                  <a:lnTo>
                    <a:pt x="2071" y="3581"/>
                  </a:lnTo>
                  <a:lnTo>
                    <a:pt x="2241" y="3629"/>
                  </a:lnTo>
                  <a:lnTo>
                    <a:pt x="2363" y="3678"/>
                  </a:lnTo>
                  <a:lnTo>
                    <a:pt x="2485" y="3751"/>
                  </a:lnTo>
                  <a:lnTo>
                    <a:pt x="2485" y="3751"/>
                  </a:lnTo>
                  <a:lnTo>
                    <a:pt x="2558" y="3824"/>
                  </a:lnTo>
                  <a:lnTo>
                    <a:pt x="2655" y="3897"/>
                  </a:lnTo>
                  <a:lnTo>
                    <a:pt x="2777" y="3946"/>
                  </a:lnTo>
                  <a:lnTo>
                    <a:pt x="2850" y="3946"/>
                  </a:lnTo>
                  <a:lnTo>
                    <a:pt x="2850" y="3946"/>
                  </a:lnTo>
                  <a:lnTo>
                    <a:pt x="3020" y="3970"/>
                  </a:lnTo>
                  <a:lnTo>
                    <a:pt x="3093" y="4019"/>
                  </a:lnTo>
                  <a:lnTo>
                    <a:pt x="3142" y="4043"/>
                  </a:lnTo>
                  <a:lnTo>
                    <a:pt x="3142" y="4043"/>
                  </a:lnTo>
                  <a:lnTo>
                    <a:pt x="3191" y="4068"/>
                  </a:lnTo>
                  <a:lnTo>
                    <a:pt x="3240" y="4092"/>
                  </a:lnTo>
                  <a:lnTo>
                    <a:pt x="3288" y="4068"/>
                  </a:lnTo>
                  <a:lnTo>
                    <a:pt x="3337" y="4043"/>
                  </a:lnTo>
                  <a:lnTo>
                    <a:pt x="3337" y="4043"/>
                  </a:lnTo>
                  <a:lnTo>
                    <a:pt x="3386" y="4019"/>
                  </a:lnTo>
                  <a:lnTo>
                    <a:pt x="3459" y="3970"/>
                  </a:lnTo>
                  <a:lnTo>
                    <a:pt x="3605" y="3946"/>
                  </a:lnTo>
                  <a:lnTo>
                    <a:pt x="3605" y="3946"/>
                  </a:lnTo>
                  <a:lnTo>
                    <a:pt x="3775" y="3970"/>
                  </a:lnTo>
                  <a:lnTo>
                    <a:pt x="3848" y="4019"/>
                  </a:lnTo>
                  <a:lnTo>
                    <a:pt x="3897" y="4043"/>
                  </a:lnTo>
                  <a:lnTo>
                    <a:pt x="3897" y="4043"/>
                  </a:lnTo>
                  <a:lnTo>
                    <a:pt x="3970" y="4092"/>
                  </a:lnTo>
                  <a:lnTo>
                    <a:pt x="4068" y="4116"/>
                  </a:lnTo>
                  <a:lnTo>
                    <a:pt x="4214" y="4141"/>
                  </a:lnTo>
                  <a:lnTo>
                    <a:pt x="4384" y="4141"/>
                  </a:lnTo>
                  <a:lnTo>
                    <a:pt x="4384" y="4141"/>
                  </a:lnTo>
                  <a:lnTo>
                    <a:pt x="4530" y="4141"/>
                  </a:lnTo>
                  <a:lnTo>
                    <a:pt x="4677" y="4116"/>
                  </a:lnTo>
                  <a:lnTo>
                    <a:pt x="4774" y="4092"/>
                  </a:lnTo>
                  <a:lnTo>
                    <a:pt x="4847" y="4043"/>
                  </a:lnTo>
                  <a:lnTo>
                    <a:pt x="4847" y="4043"/>
                  </a:lnTo>
                  <a:lnTo>
                    <a:pt x="4896" y="3995"/>
                  </a:lnTo>
                  <a:lnTo>
                    <a:pt x="4920" y="3921"/>
                  </a:lnTo>
                  <a:lnTo>
                    <a:pt x="4944" y="3751"/>
                  </a:lnTo>
                  <a:lnTo>
                    <a:pt x="4944" y="3751"/>
                  </a:lnTo>
                  <a:lnTo>
                    <a:pt x="4944" y="3727"/>
                  </a:lnTo>
                  <a:lnTo>
                    <a:pt x="4920" y="3678"/>
                  </a:lnTo>
                  <a:lnTo>
                    <a:pt x="4823" y="3629"/>
                  </a:lnTo>
                  <a:lnTo>
                    <a:pt x="4701" y="3581"/>
                  </a:lnTo>
                  <a:lnTo>
                    <a:pt x="4555" y="3581"/>
                  </a:lnTo>
                  <a:lnTo>
                    <a:pt x="4555" y="3581"/>
                  </a:lnTo>
                  <a:lnTo>
                    <a:pt x="4409" y="3556"/>
                  </a:lnTo>
                  <a:lnTo>
                    <a:pt x="4238" y="3507"/>
                  </a:lnTo>
                  <a:lnTo>
                    <a:pt x="4092" y="3459"/>
                  </a:lnTo>
                  <a:lnTo>
                    <a:pt x="3995" y="3386"/>
                  </a:lnTo>
                  <a:lnTo>
                    <a:pt x="3995" y="3386"/>
                  </a:lnTo>
                  <a:lnTo>
                    <a:pt x="3897" y="3313"/>
                  </a:lnTo>
                  <a:lnTo>
                    <a:pt x="3800" y="3240"/>
                  </a:lnTo>
                  <a:lnTo>
                    <a:pt x="3702" y="3215"/>
                  </a:lnTo>
                  <a:lnTo>
                    <a:pt x="3605" y="3191"/>
                  </a:lnTo>
                  <a:lnTo>
                    <a:pt x="3605" y="3191"/>
                  </a:lnTo>
                  <a:lnTo>
                    <a:pt x="3532" y="3166"/>
                  </a:lnTo>
                  <a:lnTo>
                    <a:pt x="3434" y="3142"/>
                  </a:lnTo>
                  <a:lnTo>
                    <a:pt x="3337" y="3069"/>
                  </a:lnTo>
                  <a:lnTo>
                    <a:pt x="3240" y="2996"/>
                  </a:lnTo>
                  <a:lnTo>
                    <a:pt x="3240" y="2996"/>
                  </a:lnTo>
                  <a:lnTo>
                    <a:pt x="3167" y="2923"/>
                  </a:lnTo>
                  <a:lnTo>
                    <a:pt x="3069" y="2899"/>
                  </a:lnTo>
                  <a:lnTo>
                    <a:pt x="2996" y="2874"/>
                  </a:lnTo>
                  <a:lnTo>
                    <a:pt x="2947" y="2899"/>
                  </a:lnTo>
                  <a:lnTo>
                    <a:pt x="2947" y="2899"/>
                  </a:lnTo>
                  <a:lnTo>
                    <a:pt x="2899" y="2923"/>
                  </a:lnTo>
                  <a:lnTo>
                    <a:pt x="2826" y="2923"/>
                  </a:lnTo>
                  <a:lnTo>
                    <a:pt x="2752" y="2874"/>
                  </a:lnTo>
                  <a:lnTo>
                    <a:pt x="2655" y="2801"/>
                  </a:lnTo>
                  <a:lnTo>
                    <a:pt x="2655" y="2801"/>
                  </a:lnTo>
                  <a:lnTo>
                    <a:pt x="2582" y="2752"/>
                  </a:lnTo>
                  <a:lnTo>
                    <a:pt x="2509" y="2704"/>
                  </a:lnTo>
                  <a:lnTo>
                    <a:pt x="2436" y="2704"/>
                  </a:lnTo>
                  <a:lnTo>
                    <a:pt x="2387" y="2704"/>
                  </a:lnTo>
                  <a:lnTo>
                    <a:pt x="2387" y="2704"/>
                  </a:lnTo>
                  <a:lnTo>
                    <a:pt x="2338" y="2752"/>
                  </a:lnTo>
                  <a:lnTo>
                    <a:pt x="2265" y="2777"/>
                  </a:lnTo>
                  <a:lnTo>
                    <a:pt x="2095" y="2801"/>
                  </a:lnTo>
                  <a:lnTo>
                    <a:pt x="2095" y="2801"/>
                  </a:lnTo>
                  <a:lnTo>
                    <a:pt x="1997" y="2850"/>
                  </a:lnTo>
                  <a:lnTo>
                    <a:pt x="1851" y="2923"/>
                  </a:lnTo>
                  <a:lnTo>
                    <a:pt x="1681" y="3045"/>
                  </a:lnTo>
                  <a:lnTo>
                    <a:pt x="1535" y="3191"/>
                  </a:lnTo>
                  <a:lnTo>
                    <a:pt x="1535" y="3191"/>
                  </a:lnTo>
                  <a:lnTo>
                    <a:pt x="1364" y="3337"/>
                  </a:lnTo>
                  <a:lnTo>
                    <a:pt x="1194" y="3459"/>
                  </a:lnTo>
                  <a:lnTo>
                    <a:pt x="1072" y="3532"/>
                  </a:lnTo>
                  <a:lnTo>
                    <a:pt x="950" y="3581"/>
                  </a:lnTo>
                  <a:lnTo>
                    <a:pt x="950" y="3581"/>
                  </a:lnTo>
                  <a:lnTo>
                    <a:pt x="804" y="3532"/>
                  </a:lnTo>
                  <a:lnTo>
                    <a:pt x="731" y="3507"/>
                  </a:lnTo>
                  <a:lnTo>
                    <a:pt x="682" y="3483"/>
                  </a:lnTo>
                  <a:lnTo>
                    <a:pt x="682" y="3483"/>
                  </a:lnTo>
                  <a:lnTo>
                    <a:pt x="634" y="3434"/>
                  </a:lnTo>
                  <a:lnTo>
                    <a:pt x="609" y="3361"/>
                  </a:lnTo>
                  <a:lnTo>
                    <a:pt x="585" y="3191"/>
                  </a:lnTo>
                  <a:lnTo>
                    <a:pt x="585" y="3191"/>
                  </a:lnTo>
                  <a:lnTo>
                    <a:pt x="609" y="3020"/>
                  </a:lnTo>
                  <a:lnTo>
                    <a:pt x="634" y="2947"/>
                  </a:lnTo>
                  <a:lnTo>
                    <a:pt x="682" y="2899"/>
                  </a:lnTo>
                  <a:lnTo>
                    <a:pt x="682" y="2899"/>
                  </a:lnTo>
                  <a:lnTo>
                    <a:pt x="731" y="2874"/>
                  </a:lnTo>
                  <a:lnTo>
                    <a:pt x="853" y="2850"/>
                  </a:lnTo>
                  <a:lnTo>
                    <a:pt x="999" y="2826"/>
                  </a:lnTo>
                  <a:lnTo>
                    <a:pt x="1145" y="2801"/>
                  </a:lnTo>
                  <a:lnTo>
                    <a:pt x="1145" y="2801"/>
                  </a:lnTo>
                  <a:lnTo>
                    <a:pt x="1291" y="2801"/>
                  </a:lnTo>
                  <a:lnTo>
                    <a:pt x="1413" y="2752"/>
                  </a:lnTo>
                  <a:lnTo>
                    <a:pt x="1486" y="2704"/>
                  </a:lnTo>
                  <a:lnTo>
                    <a:pt x="1510" y="2655"/>
                  </a:lnTo>
                  <a:lnTo>
                    <a:pt x="1535" y="2631"/>
                  </a:lnTo>
                  <a:lnTo>
                    <a:pt x="1535" y="2631"/>
                  </a:lnTo>
                  <a:lnTo>
                    <a:pt x="1486" y="2460"/>
                  </a:lnTo>
                  <a:lnTo>
                    <a:pt x="1462" y="2387"/>
                  </a:lnTo>
                  <a:lnTo>
                    <a:pt x="1437" y="2338"/>
                  </a:lnTo>
                  <a:lnTo>
                    <a:pt x="1437" y="2338"/>
                  </a:lnTo>
                  <a:lnTo>
                    <a:pt x="1389" y="2290"/>
                  </a:lnTo>
                  <a:lnTo>
                    <a:pt x="1389" y="2241"/>
                  </a:lnTo>
                  <a:lnTo>
                    <a:pt x="1389" y="2192"/>
                  </a:lnTo>
                  <a:lnTo>
                    <a:pt x="1437" y="2144"/>
                  </a:lnTo>
                  <a:lnTo>
                    <a:pt x="1437" y="2144"/>
                  </a:lnTo>
                  <a:lnTo>
                    <a:pt x="1486" y="2119"/>
                  </a:lnTo>
                  <a:lnTo>
                    <a:pt x="1559" y="2070"/>
                  </a:lnTo>
                  <a:lnTo>
                    <a:pt x="1705" y="2046"/>
                  </a:lnTo>
                  <a:lnTo>
                    <a:pt x="1705" y="2046"/>
                  </a:lnTo>
                  <a:lnTo>
                    <a:pt x="1803" y="2046"/>
                  </a:lnTo>
                  <a:lnTo>
                    <a:pt x="1900" y="1997"/>
                  </a:lnTo>
                  <a:lnTo>
                    <a:pt x="1997" y="1924"/>
                  </a:lnTo>
                  <a:lnTo>
                    <a:pt x="2095" y="1851"/>
                  </a:lnTo>
                  <a:lnTo>
                    <a:pt x="2095" y="1851"/>
                  </a:lnTo>
                  <a:lnTo>
                    <a:pt x="2168" y="1778"/>
                  </a:lnTo>
                  <a:lnTo>
                    <a:pt x="2241" y="1681"/>
                  </a:lnTo>
                  <a:lnTo>
                    <a:pt x="2265" y="1559"/>
                  </a:lnTo>
                  <a:lnTo>
                    <a:pt x="2290" y="1486"/>
                  </a:lnTo>
                  <a:lnTo>
                    <a:pt x="2290" y="1486"/>
                  </a:lnTo>
                  <a:lnTo>
                    <a:pt x="2265" y="1315"/>
                  </a:lnTo>
                  <a:lnTo>
                    <a:pt x="2217" y="1242"/>
                  </a:lnTo>
                  <a:lnTo>
                    <a:pt x="2192" y="1194"/>
                  </a:lnTo>
                  <a:lnTo>
                    <a:pt x="2192" y="1194"/>
                  </a:lnTo>
                  <a:lnTo>
                    <a:pt x="2192" y="1169"/>
                  </a:lnTo>
                  <a:lnTo>
                    <a:pt x="2192" y="1121"/>
                  </a:lnTo>
                  <a:lnTo>
                    <a:pt x="2265" y="999"/>
                  </a:lnTo>
                  <a:lnTo>
                    <a:pt x="2387" y="828"/>
                  </a:lnTo>
                  <a:lnTo>
                    <a:pt x="2582" y="634"/>
                  </a:lnTo>
                  <a:lnTo>
                    <a:pt x="2582" y="634"/>
                  </a:lnTo>
                  <a:lnTo>
                    <a:pt x="2679" y="536"/>
                  </a:lnTo>
                  <a:lnTo>
                    <a:pt x="2826" y="439"/>
                  </a:lnTo>
                  <a:lnTo>
                    <a:pt x="2972" y="366"/>
                  </a:lnTo>
                  <a:lnTo>
                    <a:pt x="3142" y="293"/>
                  </a:lnTo>
                  <a:lnTo>
                    <a:pt x="3483" y="195"/>
                  </a:lnTo>
                  <a:lnTo>
                    <a:pt x="3654" y="171"/>
                  </a:lnTo>
                  <a:lnTo>
                    <a:pt x="3800" y="146"/>
                  </a:lnTo>
                  <a:lnTo>
                    <a:pt x="3800" y="146"/>
                  </a:lnTo>
                  <a:lnTo>
                    <a:pt x="4116" y="171"/>
                  </a:lnTo>
                  <a:lnTo>
                    <a:pt x="4360" y="171"/>
                  </a:lnTo>
                  <a:lnTo>
                    <a:pt x="4555" y="220"/>
                  </a:lnTo>
                  <a:lnTo>
                    <a:pt x="4652" y="244"/>
                  </a:lnTo>
                  <a:lnTo>
                    <a:pt x="4652" y="244"/>
                  </a:lnTo>
                  <a:lnTo>
                    <a:pt x="4701" y="268"/>
                  </a:lnTo>
                  <a:lnTo>
                    <a:pt x="4750" y="293"/>
                  </a:lnTo>
                  <a:lnTo>
                    <a:pt x="4798" y="268"/>
                  </a:lnTo>
                  <a:lnTo>
                    <a:pt x="4847" y="244"/>
                  </a:lnTo>
                  <a:lnTo>
                    <a:pt x="4847" y="244"/>
                  </a:lnTo>
                  <a:lnTo>
                    <a:pt x="5018" y="195"/>
                  </a:lnTo>
                  <a:lnTo>
                    <a:pt x="5407" y="122"/>
                  </a:lnTo>
                  <a:lnTo>
                    <a:pt x="5821" y="25"/>
                  </a:lnTo>
                  <a:lnTo>
                    <a:pt x="6138" y="0"/>
                  </a:lnTo>
                </a:path>
              </a:pathLst>
            </a:custGeom>
            <a:noFill/>
            <a:ln w="952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1" name="Text Placeholder 17">
            <a:extLst>
              <a:ext uri="{FF2B5EF4-FFF2-40B4-BE49-F238E27FC236}">
                <a16:creationId xmlns:a16="http://schemas.microsoft.com/office/drawing/2014/main" id="{38C72918-A963-5543-BE47-6799D21FAF65}"/>
              </a:ext>
            </a:extLst>
          </p:cNvPr>
          <p:cNvSpPr>
            <a:spLocks noGrp="1"/>
          </p:cNvSpPr>
          <p:nvPr>
            <p:ph type="body" sz="quarter" idx="27" hasCustomPrompt="1"/>
          </p:nvPr>
        </p:nvSpPr>
        <p:spPr>
          <a:xfrm>
            <a:off x="2663781" y="5852156"/>
            <a:ext cx="3704362" cy="361924"/>
          </a:xfrm>
        </p:spPr>
        <p:txBody>
          <a:bodyPr anchor="t"/>
          <a:lstStyle>
            <a:lvl1pPr algn="l">
              <a:buNone/>
              <a:defRPr sz="1400" b="0" i="0" spc="0">
                <a:solidFill>
                  <a:srgbClr val="00000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623928" y="1515712"/>
            <a:ext cx="3195486" cy="731140"/>
          </a:xfrm>
        </p:spPr>
        <p:txBody>
          <a:bodyPr anchor="ctr">
            <a:normAutofit/>
          </a:bodyPr>
          <a:lstStyle>
            <a:lvl1pPr marL="0" indent="0" algn="r">
              <a:buNone/>
              <a:defRPr sz="2800" baseline="0">
                <a:solidFill>
                  <a:srgbClr val="000000"/>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623928" y="706136"/>
            <a:ext cx="3195485" cy="837258"/>
          </a:xfrm>
        </p:spPr>
        <p:txBody>
          <a:bodyPr anchor="ctr">
            <a:normAutofit/>
          </a:bodyPr>
          <a:lstStyle>
            <a:lvl1pPr marL="0" indent="0" algn="r">
              <a:buNone/>
              <a:defRPr sz="5000" baseline="0">
                <a:solidFill>
                  <a:srgbClr val="000000"/>
                </a:solidFill>
                <a:latin typeface="+mn-lt"/>
              </a:defRPr>
            </a:lvl1pPr>
          </a:lstStyle>
          <a:p>
            <a:pPr lvl="0"/>
            <a:r>
              <a:rPr lang="en-US"/>
              <a:t>Thank You</a:t>
            </a:r>
          </a:p>
        </p:txBody>
      </p:sp>
      <p:grpSp>
        <p:nvGrpSpPr>
          <p:cNvPr id="34" name="Group 33">
            <a:extLst>
              <a:ext uri="{FF2B5EF4-FFF2-40B4-BE49-F238E27FC236}">
                <a16:creationId xmlns:a16="http://schemas.microsoft.com/office/drawing/2014/main" id="{FFCAF4E6-72DB-E649-B092-C010328005F1}"/>
              </a:ext>
            </a:extLst>
          </p:cNvPr>
          <p:cNvGrpSpPr/>
          <p:nvPr userDrawn="1"/>
        </p:nvGrpSpPr>
        <p:grpSpPr>
          <a:xfrm>
            <a:off x="9203809" y="5757022"/>
            <a:ext cx="2735993" cy="679345"/>
            <a:chOff x="0" y="0"/>
            <a:chExt cx="2301694" cy="571500"/>
          </a:xfrm>
        </p:grpSpPr>
        <p:sp>
          <p:nvSpPr>
            <p:cNvPr id="35" name="Rectangle 34">
              <a:extLst>
                <a:ext uri="{FF2B5EF4-FFF2-40B4-BE49-F238E27FC236}">
                  <a16:creationId xmlns:a16="http://schemas.microsoft.com/office/drawing/2014/main" id="{D1740294-4308-8F46-B6E3-2486ADA5C515}"/>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36" name="Picture 35">
              <a:extLst>
                <a:ext uri="{FF2B5EF4-FFF2-40B4-BE49-F238E27FC236}">
                  <a16:creationId xmlns:a16="http://schemas.microsoft.com/office/drawing/2014/main" id="{37A8314D-532F-284C-8D90-022E08B7A71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7" name="Rectangle 26">
            <a:extLst>
              <a:ext uri="{FF2B5EF4-FFF2-40B4-BE49-F238E27FC236}">
                <a16:creationId xmlns:a16="http://schemas.microsoft.com/office/drawing/2014/main" id="{C0B53E92-EEA2-C244-A0DE-E8A8BB45245B}"/>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8" name="TextBox 27">
            <a:extLst>
              <a:ext uri="{FF2B5EF4-FFF2-40B4-BE49-F238E27FC236}">
                <a16:creationId xmlns:a16="http://schemas.microsoft.com/office/drawing/2014/main" id="{77ECD463-CACA-A245-ABB8-C2DAD3A70862}"/>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pic>
        <p:nvPicPr>
          <p:cNvPr id="29" name="Picture 28" descr="A picture containing text&#10;&#10;Description automatically generated">
            <a:extLst>
              <a:ext uri="{FF2B5EF4-FFF2-40B4-BE49-F238E27FC236}">
                <a16:creationId xmlns:a16="http://schemas.microsoft.com/office/drawing/2014/main" id="{8EB78B0B-4981-7A4C-ADF6-A56308048111}"/>
              </a:ext>
            </a:extLst>
          </p:cNvPr>
          <p:cNvPicPr>
            <a:picLocks noChangeAspect="1"/>
          </p:cNvPicPr>
          <p:nvPr userDrawn="1"/>
        </p:nvPicPr>
        <p:blipFill rotWithShape="1">
          <a:blip r:embed="rId3" cstate="screen">
            <a:extLst>
              <a:ext uri="{28A0092B-C50C-407E-A947-70E740481C1C}">
                <a14:useLocalDpi xmlns:a14="http://schemas.microsoft.com/office/drawing/2010/main"/>
              </a:ext>
            </a:extLst>
          </a:blip>
          <a:srcRect/>
          <a:stretch/>
        </p:blipFill>
        <p:spPr>
          <a:xfrm>
            <a:off x="1808068" y="385987"/>
            <a:ext cx="5567769" cy="2534194"/>
          </a:xfrm>
          <a:prstGeom prst="rect">
            <a:avLst/>
          </a:prstGeom>
        </p:spPr>
      </p:pic>
    </p:spTree>
    <p:extLst>
      <p:ext uri="{BB962C8B-B14F-4D97-AF65-F5344CB8AC3E}">
        <p14:creationId xmlns:p14="http://schemas.microsoft.com/office/powerpoint/2010/main" val="2469095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Blu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B547002-8F3C-694D-AEC8-99454AAD7BD4}"/>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FFD100"/>
                </a:solidFill>
                <a:latin typeface="Times New Roman" charset="0"/>
                <a:ea typeface="Times New Roman" charset="0"/>
                <a:cs typeface="Times New Roman" charset="0"/>
              </a:defRPr>
            </a:lvl1pPr>
          </a:lstStyle>
          <a:p>
            <a:pPr lvl="0"/>
            <a:r>
              <a:rPr lang="en-US"/>
              <a:t>“</a:t>
            </a:r>
          </a:p>
        </p:txBody>
      </p:sp>
      <p:sp>
        <p:nvSpPr>
          <p:cNvPr id="7" name="Picture Placeholder 2">
            <a:extLst>
              <a:ext uri="{FF2B5EF4-FFF2-40B4-BE49-F238E27FC236}">
                <a16:creationId xmlns:a16="http://schemas.microsoft.com/office/drawing/2014/main" id="{D6AC81E1-C41A-BB46-B49A-3C3F2326F5F6}"/>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1" name="Rectangle 10">
            <a:extLst>
              <a:ext uri="{FF2B5EF4-FFF2-40B4-BE49-F238E27FC236}">
                <a16:creationId xmlns:a16="http://schemas.microsoft.com/office/drawing/2014/main" id="{01E79E08-121F-EF40-B68F-2326DCD6818A}"/>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2" name="TextBox 11">
            <a:extLst>
              <a:ext uri="{FF2B5EF4-FFF2-40B4-BE49-F238E27FC236}">
                <a16:creationId xmlns:a16="http://schemas.microsoft.com/office/drawing/2014/main" id="{7AAC3C04-E420-5945-9FD1-6F6B40B5823A}"/>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 Green">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365D64E-6DB1-4A41-947D-6D77DB334755}"/>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 Placeholder 23">
            <a:extLst>
              <a:ext uri="{FF2B5EF4-FFF2-40B4-BE49-F238E27FC236}">
                <a16:creationId xmlns:a16="http://schemas.microsoft.com/office/drawing/2014/main" id="{60C79254-DD04-7E4B-828C-5CA56E48C9DE}"/>
              </a:ext>
            </a:extLst>
          </p:cNvPr>
          <p:cNvSpPr>
            <a:spLocks noGrp="1"/>
          </p:cNvSpPr>
          <p:nvPr>
            <p:ph type="body" sz="quarter" idx="14" hasCustomPrompt="1"/>
          </p:nvPr>
        </p:nvSpPr>
        <p:spPr>
          <a:xfrm>
            <a:off x="10391462" y="4473027"/>
            <a:ext cx="785328" cy="1056986"/>
          </a:xfrm>
        </p:spPr>
        <p:txBody>
          <a:bodyPr anchor="t">
            <a:normAutofit/>
          </a:bodyPr>
          <a:lstStyle>
            <a:lvl1pPr marL="0" indent="0" algn="r">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3" name="Text Placeholder 23">
            <a:extLst>
              <a:ext uri="{FF2B5EF4-FFF2-40B4-BE49-F238E27FC236}">
                <a16:creationId xmlns:a16="http://schemas.microsoft.com/office/drawing/2014/main" id="{A4E5A449-A8FD-D544-B3D3-37354D5B0DDD}"/>
              </a:ext>
            </a:extLst>
          </p:cNvPr>
          <p:cNvSpPr>
            <a:spLocks noGrp="1"/>
          </p:cNvSpPr>
          <p:nvPr>
            <p:ph type="body" sz="quarter" idx="13" hasCustomPrompt="1"/>
          </p:nvPr>
        </p:nvSpPr>
        <p:spPr>
          <a:xfrm>
            <a:off x="6807398" y="795622"/>
            <a:ext cx="4369392" cy="4493975"/>
          </a:xfrm>
        </p:spPr>
        <p:txBody>
          <a:bodyPr anchor="ctr">
            <a:normAutofit/>
          </a:bodyPr>
          <a:lstStyle>
            <a:lvl1pPr marL="0" indent="0" algn="ctr">
              <a:buNone/>
              <a:defRPr sz="3000" i="1" baseline="0">
                <a:solidFill>
                  <a:srgbClr val="000000"/>
                </a:solidFill>
                <a:latin typeface="+mn-lt"/>
              </a:defRPr>
            </a:lvl1pPr>
          </a:lstStyle>
          <a:p>
            <a:pPr lvl="0"/>
            <a:r>
              <a:rPr lang="en-US"/>
              <a:t>Quote Slide</a:t>
            </a:r>
          </a:p>
        </p:txBody>
      </p:sp>
      <p:sp>
        <p:nvSpPr>
          <p:cNvPr id="14" name="Text Placeholder 23">
            <a:extLst>
              <a:ext uri="{FF2B5EF4-FFF2-40B4-BE49-F238E27FC236}">
                <a16:creationId xmlns:a16="http://schemas.microsoft.com/office/drawing/2014/main" id="{A180F79E-6991-EC4B-A8D6-4F047C14DA6D}"/>
              </a:ext>
            </a:extLst>
          </p:cNvPr>
          <p:cNvSpPr>
            <a:spLocks noGrp="1"/>
          </p:cNvSpPr>
          <p:nvPr>
            <p:ph type="body" sz="quarter" idx="15" hasCustomPrompt="1"/>
          </p:nvPr>
        </p:nvSpPr>
        <p:spPr>
          <a:xfrm>
            <a:off x="6718982" y="598304"/>
            <a:ext cx="2613204" cy="1221666"/>
          </a:xfrm>
        </p:spPr>
        <p:txBody>
          <a:bodyPr anchor="t">
            <a:noAutofit/>
          </a:bodyPr>
          <a:lstStyle>
            <a:lvl1pPr marL="0" indent="0" algn="l">
              <a:buNone/>
              <a:defRPr sz="13000" b="1" i="0" baseline="0">
                <a:solidFill>
                  <a:srgbClr val="000000"/>
                </a:solidFill>
                <a:latin typeface="Times New Roman" charset="0"/>
                <a:ea typeface="Times New Roman" charset="0"/>
                <a:cs typeface="Times New Roman" charset="0"/>
              </a:defRPr>
            </a:lvl1pPr>
          </a:lstStyle>
          <a:p>
            <a:pPr lvl="0"/>
            <a:r>
              <a:rPr lang="en-US"/>
              <a:t>“</a:t>
            </a:r>
          </a:p>
        </p:txBody>
      </p:sp>
      <p:sp>
        <p:nvSpPr>
          <p:cNvPr id="15" name="Picture Placeholder 2">
            <a:extLst>
              <a:ext uri="{FF2B5EF4-FFF2-40B4-BE49-F238E27FC236}">
                <a16:creationId xmlns:a16="http://schemas.microsoft.com/office/drawing/2014/main" id="{45B0059D-F32E-414A-BAC6-0279DA5761BF}"/>
              </a:ext>
            </a:extLst>
          </p:cNvPr>
          <p:cNvSpPr>
            <a:spLocks noGrp="1"/>
          </p:cNvSpPr>
          <p:nvPr>
            <p:ph type="pic" sz="quarter" idx="19"/>
          </p:nvPr>
        </p:nvSpPr>
        <p:spPr>
          <a:xfrm>
            <a:off x="705779" y="0"/>
            <a:ext cx="5248975" cy="6858001"/>
          </a:xfrm>
        </p:spPr>
        <p:txBody>
          <a:bodyPr>
            <a:normAutofit/>
          </a:bodyPr>
          <a:lstStyle>
            <a:lvl1pPr marL="0" indent="0" algn="ctr">
              <a:buNone/>
              <a:defRPr sz="2000" i="1">
                <a:solidFill>
                  <a:srgbClr val="404040"/>
                </a:solidFill>
              </a:defRPr>
            </a:lvl1pPr>
          </a:lstStyle>
          <a:p>
            <a:endParaRPr lang="en-US"/>
          </a:p>
          <a:p>
            <a:endParaRPr lang="en-US"/>
          </a:p>
          <a:p>
            <a:endParaRPr lang="en-US"/>
          </a:p>
          <a:p>
            <a:r>
              <a:rPr lang="en-US"/>
              <a:t>Click  to add photo</a:t>
            </a:r>
          </a:p>
        </p:txBody>
      </p:sp>
      <p:sp>
        <p:nvSpPr>
          <p:cNvPr id="16" name="Rectangle 15">
            <a:extLst>
              <a:ext uri="{FF2B5EF4-FFF2-40B4-BE49-F238E27FC236}">
                <a16:creationId xmlns:a16="http://schemas.microsoft.com/office/drawing/2014/main" id="{2A8FFB4B-FE6E-1445-9086-98AA1C167CB4}"/>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7" name="TextBox 16">
            <a:extLst>
              <a:ext uri="{FF2B5EF4-FFF2-40B4-BE49-F238E27FC236}">
                <a16:creationId xmlns:a16="http://schemas.microsoft.com/office/drawing/2014/main" id="{FC3EE403-BF92-5C4B-963E-1DEB80475324}"/>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492094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D5A2AA6-883F-854A-8546-F99F3B503C78}"/>
              </a:ext>
            </a:extLst>
          </p:cNvPr>
          <p:cNvSpPr/>
          <p:nvPr userDrawn="1"/>
        </p:nvSpPr>
        <p:spPr>
          <a:xfrm>
            <a:off x="241300" y="228600"/>
            <a:ext cx="11696700" cy="5695316"/>
          </a:xfrm>
          <a:prstGeom prst="rect">
            <a:avLst/>
          </a:prstGeom>
          <a:solidFill>
            <a:srgbClr val="85D2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Text Placeholder 23">
            <a:extLst>
              <a:ext uri="{FF2B5EF4-FFF2-40B4-BE49-F238E27FC236}">
                <a16:creationId xmlns:a16="http://schemas.microsoft.com/office/drawing/2014/main" id="{3864A3C8-D9B2-6D4F-8AF6-446AA2B02124}"/>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85D7608D-36AC-F749-962E-A70668D2E0DE}"/>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1A50FDCB-F35B-6E4C-894D-A4695AE5E749}"/>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Rectangle 20">
            <a:extLst>
              <a:ext uri="{FF2B5EF4-FFF2-40B4-BE49-F238E27FC236}">
                <a16:creationId xmlns:a16="http://schemas.microsoft.com/office/drawing/2014/main" id="{5B401573-3136-B04E-AB48-47CA1061F3E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9" name="Picture 8" descr="Icon&#10;&#10;Description automatically generated with medium confidence">
            <a:extLst>
              <a:ext uri="{FF2B5EF4-FFF2-40B4-BE49-F238E27FC236}">
                <a16:creationId xmlns:a16="http://schemas.microsoft.com/office/drawing/2014/main" id="{22325080-AF67-C14B-9DA7-CE376BEEC2C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0" name="TextBox 9">
            <a:extLst>
              <a:ext uri="{FF2B5EF4-FFF2-40B4-BE49-F238E27FC236}">
                <a16:creationId xmlns:a16="http://schemas.microsoft.com/office/drawing/2014/main" id="{7C766157-FFB2-4A4F-AA24-0864D8EE6AEE}"/>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220412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 Green">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E42FE68-7CC8-1646-9C36-2C3C69C0A393}"/>
              </a:ext>
            </a:extLst>
          </p:cNvPr>
          <p:cNvSpPr/>
          <p:nvPr userDrawn="1"/>
        </p:nvSpPr>
        <p:spPr>
          <a:xfrm>
            <a:off x="241300" y="228600"/>
            <a:ext cx="11696700" cy="5695316"/>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 Placeholder 23">
            <a:extLst>
              <a:ext uri="{FF2B5EF4-FFF2-40B4-BE49-F238E27FC236}">
                <a16:creationId xmlns:a16="http://schemas.microsoft.com/office/drawing/2014/main" id="{B8417EBC-A29A-3844-B4F5-D498899BAC8B}"/>
              </a:ext>
            </a:extLst>
          </p:cNvPr>
          <p:cNvSpPr>
            <a:spLocks noGrp="1"/>
          </p:cNvSpPr>
          <p:nvPr>
            <p:ph type="body" sz="quarter" idx="16" hasCustomPrompt="1"/>
          </p:nvPr>
        </p:nvSpPr>
        <p:spPr>
          <a:xfrm>
            <a:off x="2149154" y="934084"/>
            <a:ext cx="4235894" cy="582221"/>
          </a:xfrm>
        </p:spPr>
        <p:txBody>
          <a:bodyPr>
            <a:normAutofit/>
          </a:bodyPr>
          <a:lstStyle>
            <a:lvl1pPr marL="0" indent="0" algn="l">
              <a:buNone/>
              <a:defRPr sz="4800" b="0" i="0">
                <a:solidFill>
                  <a:srgbClr val="000000"/>
                </a:solidFill>
                <a:latin typeface="+mn-lt"/>
              </a:defRPr>
            </a:lvl1pPr>
          </a:lstStyle>
          <a:p>
            <a:pPr lvl="0"/>
            <a:r>
              <a:rPr lang="en-US"/>
              <a:t>Divider</a:t>
            </a:r>
          </a:p>
        </p:txBody>
      </p:sp>
      <p:sp>
        <p:nvSpPr>
          <p:cNvPr id="11" name="Text Placeholder 23">
            <a:extLst>
              <a:ext uri="{FF2B5EF4-FFF2-40B4-BE49-F238E27FC236}">
                <a16:creationId xmlns:a16="http://schemas.microsoft.com/office/drawing/2014/main" id="{F6458FEC-C951-8642-A3B9-1DA1AC213093}"/>
              </a:ext>
            </a:extLst>
          </p:cNvPr>
          <p:cNvSpPr>
            <a:spLocks noGrp="1"/>
          </p:cNvSpPr>
          <p:nvPr>
            <p:ph type="body" sz="quarter" idx="17" hasCustomPrompt="1"/>
          </p:nvPr>
        </p:nvSpPr>
        <p:spPr>
          <a:xfrm>
            <a:off x="704603" y="934085"/>
            <a:ext cx="904551" cy="582221"/>
          </a:xfrm>
        </p:spPr>
        <p:txBody>
          <a:bodyPr>
            <a:normAutofit/>
          </a:bodyPr>
          <a:lstStyle>
            <a:lvl1pPr marL="0" indent="0" algn="l">
              <a:buNone/>
              <a:defRPr sz="4800" b="0" i="0">
                <a:solidFill>
                  <a:srgbClr val="000000"/>
                </a:solidFill>
                <a:latin typeface="+mn-lt"/>
              </a:defRPr>
            </a:lvl1pPr>
          </a:lstStyle>
          <a:p>
            <a:pPr lvl="0"/>
            <a:r>
              <a:rPr lang="en-US"/>
              <a:t>01</a:t>
            </a:r>
          </a:p>
        </p:txBody>
      </p:sp>
      <p:sp>
        <p:nvSpPr>
          <p:cNvPr id="12" name="Rectangle 11">
            <a:extLst>
              <a:ext uri="{FF2B5EF4-FFF2-40B4-BE49-F238E27FC236}">
                <a16:creationId xmlns:a16="http://schemas.microsoft.com/office/drawing/2014/main" id="{37E951DA-E70F-1B41-A73A-ACA59D805E7B}"/>
              </a:ext>
            </a:extLst>
          </p:cNvPr>
          <p:cNvSpPr/>
          <p:nvPr userDrawn="1"/>
        </p:nvSpPr>
        <p:spPr>
          <a:xfrm rot="5400000" flipV="1">
            <a:off x="1375154" y="1210306"/>
            <a:ext cx="1008000" cy="360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3" name="Rectangle 12">
            <a:extLst>
              <a:ext uri="{FF2B5EF4-FFF2-40B4-BE49-F238E27FC236}">
                <a16:creationId xmlns:a16="http://schemas.microsoft.com/office/drawing/2014/main" id="{ED4CA8DF-9E90-C84C-AD0D-9A398781FE1B}"/>
              </a:ext>
            </a:extLst>
          </p:cNvPr>
          <p:cNvSpPr/>
          <p:nvPr userDrawn="1"/>
        </p:nvSpPr>
        <p:spPr>
          <a:xfrm rot="16200000" flipV="1">
            <a:off x="11591456" y="6622960"/>
            <a:ext cx="43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14" name="Picture 13" descr="Icon&#10;&#10;Description automatically generated with medium confidence">
            <a:extLst>
              <a:ext uri="{FF2B5EF4-FFF2-40B4-BE49-F238E27FC236}">
                <a16:creationId xmlns:a16="http://schemas.microsoft.com/office/drawing/2014/main" id="{35BFF2BC-D3C8-7647-A662-02D7A1E3CC00}"/>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7882959" y="295269"/>
            <a:ext cx="4161378" cy="5695316"/>
          </a:xfrm>
          <a:prstGeom prst="rect">
            <a:avLst/>
          </a:prstGeom>
        </p:spPr>
      </p:pic>
      <p:sp>
        <p:nvSpPr>
          <p:cNvPr id="15" name="TextBox 14">
            <a:extLst>
              <a:ext uri="{FF2B5EF4-FFF2-40B4-BE49-F238E27FC236}">
                <a16:creationId xmlns:a16="http://schemas.microsoft.com/office/drawing/2014/main" id="{F2EEDFD3-46C8-FE4A-99B2-441927A90781}"/>
              </a:ext>
            </a:extLst>
          </p:cNvPr>
          <p:cNvSpPr txBox="1"/>
          <p:nvPr userDrawn="1"/>
        </p:nvSpPr>
        <p:spPr>
          <a:xfrm>
            <a:off x="363851" y="6461565"/>
            <a:ext cx="11425605" cy="261610"/>
          </a:xfrm>
          <a:prstGeom prst="rect">
            <a:avLst/>
          </a:prstGeom>
          <a:noFill/>
        </p:spPr>
        <p:txBody>
          <a:bodyPr wrap="square" rtlCol="0">
            <a:spAutoFit/>
          </a:bodyPr>
          <a:lstStyle/>
          <a:p>
            <a:pPr algn="r"/>
            <a:r>
              <a:rPr lang="en-US" sz="11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100" kern="1000" spc="110" baseline="0">
                <a:solidFill>
                  <a:srgbClr val="000000"/>
                </a:solidFill>
                <a:latin typeface="+mj-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with Photo - Blu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F9C3F487-F604-4546-B7CE-1F7FE26D0DFD}"/>
              </a:ext>
            </a:extLst>
          </p:cNvPr>
          <p:cNvSpPr/>
          <p:nvPr userDrawn="1"/>
        </p:nvSpPr>
        <p:spPr>
          <a:xfrm flipV="1">
            <a:off x="1356632" y="-2"/>
            <a:ext cx="5495430" cy="6892757"/>
          </a:xfrm>
          <a:prstGeom prst="rect">
            <a:avLst/>
          </a:prstGeom>
          <a:solidFill>
            <a:srgbClr val="85D2E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latin typeface="Montserrat Light" charset="0"/>
            </a:endParaRPr>
          </a:p>
        </p:txBody>
      </p:sp>
      <p:sp>
        <p:nvSpPr>
          <p:cNvPr id="3" name="Rectangle 2">
            <a:extLst>
              <a:ext uri="{FF2B5EF4-FFF2-40B4-BE49-F238E27FC236}">
                <a16:creationId xmlns:a16="http://schemas.microsoft.com/office/drawing/2014/main" id="{3DEFE2F3-1083-6042-8E1A-CF09DF7F7B14}"/>
              </a:ext>
            </a:extLst>
          </p:cNvPr>
          <p:cNvSpPr/>
          <p:nvPr userDrawn="1"/>
        </p:nvSpPr>
        <p:spPr>
          <a:xfrm flipV="1">
            <a:off x="10087" y="6555301"/>
            <a:ext cx="792000" cy="3600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4" name="Picture Placeholder 17">
            <a:extLst>
              <a:ext uri="{FF2B5EF4-FFF2-40B4-BE49-F238E27FC236}">
                <a16:creationId xmlns:a16="http://schemas.microsoft.com/office/drawing/2014/main" id="{8105646A-9E0C-4145-97C2-3734A31A2B2B}"/>
              </a:ext>
            </a:extLst>
          </p:cNvPr>
          <p:cNvSpPr>
            <a:spLocks noGrp="1"/>
          </p:cNvSpPr>
          <p:nvPr>
            <p:ph type="pic" sz="quarter" idx="10"/>
          </p:nvPr>
        </p:nvSpPr>
        <p:spPr>
          <a:xfrm>
            <a:off x="6852062" y="228600"/>
            <a:ext cx="5105121" cy="6362700"/>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endParaRPr lang="en-US"/>
          </a:p>
          <a:p>
            <a:endParaRPr lang="en-US"/>
          </a:p>
          <a:p>
            <a:endParaRPr lang="en-US"/>
          </a:p>
          <a:p>
            <a:endParaRPr lang="en-US"/>
          </a:p>
          <a:p>
            <a:r>
              <a:rPr lang="en-US"/>
              <a:t>Click to add photo</a:t>
            </a:r>
          </a:p>
        </p:txBody>
      </p:sp>
      <p:sp>
        <p:nvSpPr>
          <p:cNvPr id="5" name="Text Placeholder 17">
            <a:extLst>
              <a:ext uri="{FF2B5EF4-FFF2-40B4-BE49-F238E27FC236}">
                <a16:creationId xmlns:a16="http://schemas.microsoft.com/office/drawing/2014/main" id="{327CD189-A588-D340-AEE6-ABA0AF7E6B0D}"/>
              </a:ext>
            </a:extLst>
          </p:cNvPr>
          <p:cNvSpPr>
            <a:spLocks noGrp="1"/>
          </p:cNvSpPr>
          <p:nvPr>
            <p:ph type="body" sz="quarter" idx="18" hasCustomPrompt="1"/>
          </p:nvPr>
        </p:nvSpPr>
        <p:spPr>
          <a:xfrm>
            <a:off x="1802710" y="1773241"/>
            <a:ext cx="4621841" cy="452595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6" name="Rectangle 5">
            <a:extLst>
              <a:ext uri="{FF2B5EF4-FFF2-40B4-BE49-F238E27FC236}">
                <a16:creationId xmlns:a16="http://schemas.microsoft.com/office/drawing/2014/main" id="{A5A06ABD-A133-8D42-8B38-636B873ACE6A}"/>
              </a:ext>
            </a:extLst>
          </p:cNvPr>
          <p:cNvSpPr/>
          <p:nvPr userDrawn="1"/>
        </p:nvSpPr>
        <p:spPr>
          <a:xfrm>
            <a:off x="1802710" y="1292864"/>
            <a:ext cx="792000" cy="21410"/>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7" name="Text Placeholder 23">
            <a:extLst>
              <a:ext uri="{FF2B5EF4-FFF2-40B4-BE49-F238E27FC236}">
                <a16:creationId xmlns:a16="http://schemas.microsoft.com/office/drawing/2014/main" id="{1C4A4EBF-8A47-914B-A531-A68FE8F2B616}"/>
              </a:ext>
            </a:extLst>
          </p:cNvPr>
          <p:cNvSpPr>
            <a:spLocks noGrp="1"/>
          </p:cNvSpPr>
          <p:nvPr>
            <p:ph type="body" sz="quarter" idx="16" hasCustomPrompt="1"/>
          </p:nvPr>
        </p:nvSpPr>
        <p:spPr>
          <a:xfrm>
            <a:off x="1718561" y="595510"/>
            <a:ext cx="4716425"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8" name="TextBox 7">
            <a:extLst>
              <a:ext uri="{FF2B5EF4-FFF2-40B4-BE49-F238E27FC236}">
                <a16:creationId xmlns:a16="http://schemas.microsoft.com/office/drawing/2014/main" id="{5471A97C-0468-6444-8032-86D1D6051187}"/>
              </a:ext>
            </a:extLst>
          </p:cNvPr>
          <p:cNvSpPr txBox="1"/>
          <p:nvPr userDrawn="1"/>
        </p:nvSpPr>
        <p:spPr>
          <a:xfrm rot="16200000">
            <a:off x="-3040291" y="2832024"/>
            <a:ext cx="6892756" cy="307777"/>
          </a:xfrm>
          <a:prstGeom prst="rect">
            <a:avLst/>
          </a:prstGeom>
          <a:noFill/>
        </p:spPr>
        <p:txBody>
          <a:bodyPr wrap="square" rtlCol="0">
            <a:spAutoFit/>
          </a:bodyPr>
          <a:lstStyle/>
          <a:p>
            <a:pPr algn="l"/>
            <a:r>
              <a:rPr lang="en-US" sz="1400" b="1" kern="1000" spc="110" baseline="0">
                <a:solidFill>
                  <a:srgbClr val="000000"/>
                </a:solidFill>
                <a:latin typeface="+mn-lt"/>
                <a:ea typeface="Lato Medium" panose="020F0502020204030203" pitchFamily="34" charset="0"/>
                <a:cs typeface="Calibri" panose="020F0502020204030204" pitchFamily="34" charset="0"/>
              </a:rPr>
              <a:t>Innovating food </a:t>
            </a:r>
            <a:r>
              <a:rPr lang="en-US" sz="1400" kern="1000" spc="110" baseline="0">
                <a:solidFill>
                  <a:srgbClr val="000000"/>
                </a:solidFill>
                <a:latin typeface="+mn-lt"/>
                <a:ea typeface="Lato Medium" panose="020F0502020204030203" pitchFamily="34" charset="0"/>
                <a:cs typeface="Calibri" panose="020F0502020204030204" pitchFamily="34" charset="0"/>
              </a:rPr>
              <a:t>for seniors</a:t>
            </a:r>
          </a:p>
        </p:txBody>
      </p:sp>
    </p:spTree>
    <p:extLst>
      <p:ext uri="{BB962C8B-B14F-4D97-AF65-F5344CB8AC3E}">
        <p14:creationId xmlns:p14="http://schemas.microsoft.com/office/powerpoint/2010/main" val="144705370"/>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theme" Target="../theme/theme1.xml"/><Relationship Id="rId20" Type="http://schemas.openxmlformats.org/officeDocument/2006/relationships/slideLayout" Target="../slideLayouts/slideLayout20.xml"/><Relationship Id="rId41" Type="http://schemas.openxmlformats.org/officeDocument/2006/relationships/slideLayout" Target="../slideLayouts/slideLayout4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7/18/2022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41" r:id="rId6"/>
    <p:sldLayoutId id="2147483861" r:id="rId7"/>
    <p:sldLayoutId id="2147483862" r:id="rId8"/>
    <p:sldLayoutId id="2147483863" r:id="rId9"/>
    <p:sldLayoutId id="2147483835" r:id="rId10"/>
    <p:sldLayoutId id="2147483836" r:id="rId11"/>
    <p:sldLayoutId id="2147483831" r:id="rId12"/>
    <p:sldLayoutId id="2147483878" r:id="rId13"/>
    <p:sldLayoutId id="2147483846" r:id="rId14"/>
    <p:sldLayoutId id="2147483873" r:id="rId15"/>
    <p:sldLayoutId id="2147483834" r:id="rId16"/>
    <p:sldLayoutId id="2147483845" r:id="rId17"/>
    <p:sldLayoutId id="2147483869" r:id="rId18"/>
    <p:sldLayoutId id="2147483866" r:id="rId19"/>
    <p:sldLayoutId id="2147483833" r:id="rId20"/>
    <p:sldLayoutId id="2147483847" r:id="rId21"/>
    <p:sldLayoutId id="2147483871" r:id="rId22"/>
    <p:sldLayoutId id="2147483870" r:id="rId23"/>
    <p:sldLayoutId id="2147483872" r:id="rId24"/>
    <p:sldLayoutId id="2147483837" r:id="rId25"/>
    <p:sldLayoutId id="2147483838" r:id="rId26"/>
    <p:sldLayoutId id="2147483844" r:id="rId27"/>
    <p:sldLayoutId id="2147483848" r:id="rId28"/>
    <p:sldLayoutId id="2147483849" r:id="rId29"/>
    <p:sldLayoutId id="2147483851" r:id="rId30"/>
    <p:sldLayoutId id="2147483877" r:id="rId31"/>
    <p:sldLayoutId id="2147483854" r:id="rId32"/>
    <p:sldLayoutId id="2147483855" r:id="rId33"/>
    <p:sldLayoutId id="2147483856" r:id="rId34"/>
    <p:sldLayoutId id="2147483857" r:id="rId35"/>
    <p:sldLayoutId id="2147483864" r:id="rId36"/>
    <p:sldLayoutId id="2147483852" r:id="rId37"/>
    <p:sldLayoutId id="2147483858" r:id="rId38"/>
    <p:sldLayoutId id="2147483859" r:id="rId39"/>
    <p:sldLayoutId id="2147483860" r:id="rId40"/>
    <p:sldLayoutId id="2147483853" r:id="rId41"/>
    <p:sldLayoutId id="2147483874" r:id="rId42"/>
    <p:sldLayoutId id="2147483875" r:id="rId43"/>
    <p:sldLayoutId id="2147483876" r:id="rId44"/>
    <p:sldLayoutId id="2147483879" r:id="rId4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17.svg"/><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43.xml"/><Relationship Id="rId6" Type="http://schemas.openxmlformats.org/officeDocument/2006/relationships/image" Target="../media/image15.svg"/><Relationship Id="rId11" Type="http://schemas.openxmlformats.org/officeDocument/2006/relationships/hyperlink" Target="https://doi.org/10.1002/mar.20679" TargetMode="External"/><Relationship Id="rId5" Type="http://schemas.openxmlformats.org/officeDocument/2006/relationships/image" Target="../media/image14.png"/><Relationship Id="rId10" Type="http://schemas.openxmlformats.org/officeDocument/2006/relationships/image" Target="../media/image19.svg"/><Relationship Id="rId4" Type="http://schemas.openxmlformats.org/officeDocument/2006/relationships/image" Target="../media/image13.svg"/><Relationship Id="rId9" Type="http://schemas.openxmlformats.org/officeDocument/2006/relationships/image" Target="../media/image18.png"/></Relationships>
</file>

<file path=ppt/slides/_rels/slide11.xml.rels><?xml version="1.0" encoding="UTF-8" standalone="yes"?>
<Relationships xmlns="http://schemas.openxmlformats.org/package/2006/relationships"><Relationship Id="rId3" Type="http://schemas.openxmlformats.org/officeDocument/2006/relationships/hyperlink" Target="https://www.highheelsinthewilderness.com/" TargetMode="External"/><Relationship Id="rId2" Type="http://schemas.openxmlformats.org/officeDocument/2006/relationships/image" Target="../media/image20.jpeg"/><Relationship Id="rId1" Type="http://schemas.openxmlformats.org/officeDocument/2006/relationships/slideLayout" Target="../slideLayouts/slideLayout17.xml"/></Relationships>
</file>

<file path=ppt/slides/_rels/slide12.xml.rels><?xml version="1.0" encoding="UTF-8" standalone="yes"?>
<Relationships xmlns="http://schemas.openxmlformats.org/package/2006/relationships"><Relationship Id="rId3" Type="http://schemas.openxmlformats.org/officeDocument/2006/relationships/hyperlink" Target="https://doi.org/10.1108/07363769210037097" TargetMode="External"/><Relationship Id="rId2" Type="http://schemas.openxmlformats.org/officeDocument/2006/relationships/notesSlide" Target="../notesSlides/notesSlide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hyperlink" Target="https://link.springer.com/article/10.1007/s43546-021-00180-4" TargetMode="External"/><Relationship Id="rId2" Type="http://schemas.openxmlformats.org/officeDocument/2006/relationships/notesSlide" Target="../notesSlides/notesSlide3.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2" Type="http://schemas.openxmlformats.org/officeDocument/2006/relationships/hyperlink" Target="https://www.foodnavigator.com/Article/2018/10/31/Don-t-overlook-the-over-65s-Here-s-what-seniors-want-from-food" TargetMode="External"/><Relationship Id="rId1" Type="http://schemas.openxmlformats.org/officeDocument/2006/relationships/slideLayout" Target="../slideLayouts/slideLayout30.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hyperlink" Target="https://technofaq.org/posts/2020/11/what-is-a-business-model-and-how-to-design-it/" TargetMode="External"/><Relationship Id="rId2" Type="http://schemas.openxmlformats.org/officeDocument/2006/relationships/image" Target="../media/image21.jpeg"/><Relationship Id="rId1" Type="http://schemas.openxmlformats.org/officeDocument/2006/relationships/slideLayout" Target="../slideLayouts/slideLayout11.xml"/></Relationships>
</file>

<file path=ppt/slides/_rels/slide18.xml.rels><?xml version="1.0" encoding="UTF-8" standalone="yes"?>
<Relationships xmlns="http://schemas.openxmlformats.org/package/2006/relationships"><Relationship Id="rId3" Type="http://schemas.openxmlformats.org/officeDocument/2006/relationships/hyperlink" Target="http://the5stepbusinessstart.com/business-plan-anyone-can-start/" TargetMode="External"/><Relationship Id="rId2" Type="http://schemas.openxmlformats.org/officeDocument/2006/relationships/image" Target="../media/image22.jpeg"/><Relationship Id="rId1" Type="http://schemas.openxmlformats.org/officeDocument/2006/relationships/slideLayout" Target="../slideLayouts/slideLayout14.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hyperlink" Target="https://www.strategyzer.com/resources/canvas-tools-guides" TargetMode="External"/><Relationship Id="rId1" Type="http://schemas.openxmlformats.org/officeDocument/2006/relationships/slideLayout" Target="../slideLayouts/slideLayout20.xml"/><Relationship Id="rId4" Type="http://schemas.openxmlformats.org/officeDocument/2006/relationships/hyperlink" Target="https://www.strategyzer.com/"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gminsights.com/industry-analysis/silver-food-market" TargetMode="External"/><Relationship Id="rId2" Type="http://schemas.openxmlformats.org/officeDocument/2006/relationships/image" Target="../media/image8.jpeg"/><Relationship Id="rId1" Type="http://schemas.openxmlformats.org/officeDocument/2006/relationships/slideLayout" Target="../slideLayouts/slideLayout11.xml"/></Relationships>
</file>

<file path=ppt/slides/_rels/slide20.xml.rels><?xml version="1.0" encoding="UTF-8" standalone="yes"?>
<Relationships xmlns="http://schemas.openxmlformats.org/package/2006/relationships"><Relationship Id="rId3" Type="http://schemas.openxmlformats.org/officeDocument/2006/relationships/hyperlink" Target="https://www.strategyzer.com/canvas/business-model-canvas" TargetMode="External"/><Relationship Id="rId2" Type="http://schemas.openxmlformats.org/officeDocument/2006/relationships/slideLayout" Target="../slideLayouts/slideLayout20.xml"/><Relationship Id="rId1" Type="http://schemas.openxmlformats.org/officeDocument/2006/relationships/video" Target="https://www.youtube.com/embed/QoAOzMTLP5s?feature=oembed" TargetMode="External"/><Relationship Id="rId5" Type="http://schemas.openxmlformats.org/officeDocument/2006/relationships/hyperlink" Target="https://www.youtube.com/watch?v=QoAOzMTLP5s" TargetMode="External"/><Relationship Id="rId4" Type="http://schemas.openxmlformats.org/officeDocument/2006/relationships/image" Target="../media/image24.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9.xml"/><Relationship Id="rId4" Type="http://schemas.openxmlformats.org/officeDocument/2006/relationships/hyperlink" Target="https://www.foodnavigator-asia.com/Article/2018/06/29/Healthy-ageing-product-innovation-does-not-follow-the-typical-F-B-business-model-Nestle-China-s-research-deputy" TargetMode="External"/></Relationships>
</file>

<file path=ppt/slides/_rels/slide22.xml.rels><?xml version="1.0" encoding="UTF-8" standalone="yes"?>
<Relationships xmlns="http://schemas.openxmlformats.org/package/2006/relationships"><Relationship Id="rId2" Type="http://schemas.openxmlformats.org/officeDocument/2006/relationships/hyperlink" Target="https://doi.org/10.1177/147078530204400305" TargetMode="External"/><Relationship Id="rId1" Type="http://schemas.openxmlformats.org/officeDocument/2006/relationships/slideLayout" Target="../slideLayouts/slideLayout17.xml"/></Relationships>
</file>

<file path=ppt/slides/_rels/slide2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hyperlink" Target="https://cerelab.fr/rd/nos-realisations/" TargetMode="External"/><Relationship Id="rId2" Type="http://schemas.openxmlformats.org/officeDocument/2006/relationships/notesSlide" Target="../notesSlides/notesSlide4.xml"/><Relationship Id="rId1" Type="http://schemas.openxmlformats.org/officeDocument/2006/relationships/slideLayout" Target="../slideLayouts/slideLayout10.xml"/><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hyperlink" Target="https://www.digitalmediateam.co.uk/blog-posts/connecting-with-an-older-audience-through-digital-marketing" TargetMode="External"/><Relationship Id="rId2" Type="http://schemas.openxmlformats.org/officeDocument/2006/relationships/hyperlink" Target="https://www.foodnavigator.com/Article/2015/12/21/Marketing-to-the-elderly" TargetMode="External"/><Relationship Id="rId1" Type="http://schemas.openxmlformats.org/officeDocument/2006/relationships/slideLayout" Target="../slideLayouts/slideLayout14.xml"/><Relationship Id="rId4" Type="http://schemas.openxmlformats.org/officeDocument/2006/relationships/image" Target="../media/image28.jpeg"/></Relationships>
</file>

<file path=ppt/slides/_rels/slide2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openxmlformats.org/officeDocument/2006/relationships/image" Target="../media/image30.jpeg"/><Relationship Id="rId7" Type="http://schemas.openxmlformats.org/officeDocument/2006/relationships/hyperlink" Target="https://www.sheerid.com/blog/how-to-market-to-seniors/" TargetMode="External"/><Relationship Id="rId2" Type="http://schemas.openxmlformats.org/officeDocument/2006/relationships/notesSlide" Target="../notesSlides/notesSlide5.xml"/><Relationship Id="rId1" Type="http://schemas.openxmlformats.org/officeDocument/2006/relationships/slideLayout" Target="../slideLayouts/slideLayout16.xml"/><Relationship Id="rId6" Type="http://schemas.openxmlformats.org/officeDocument/2006/relationships/image" Target="../media/image33.jpeg"/><Relationship Id="rId5" Type="http://schemas.openxmlformats.org/officeDocument/2006/relationships/image" Target="../media/image32.jpeg"/><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hyperlink" Target="https://doi.org/10.1016/j.foodqual.2015.01.016" TargetMode="External"/><Relationship Id="rId1" Type="http://schemas.openxmlformats.org/officeDocument/2006/relationships/slideLayout" Target="../slideLayouts/slideLayout22.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3" Type="http://schemas.openxmlformats.org/officeDocument/2006/relationships/hyperlink" Target="https://www.godairyfree.org/product-reviews/perennial-non-dairy-milk"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image" Target="../media/image35.png"/></Relationships>
</file>

<file path=ppt/slides/_rels/slide31.xml.rels><?xml version="1.0" encoding="UTF-8" standalone="yes"?>
<Relationships xmlns="http://schemas.openxmlformats.org/package/2006/relationships"><Relationship Id="rId3" Type="http://schemas.openxmlformats.org/officeDocument/2006/relationships/hyperlink" Target="https://importaco.com/en/home/" TargetMode="External"/><Relationship Id="rId2" Type="http://schemas.openxmlformats.org/officeDocument/2006/relationships/image" Target="../media/image36.jpeg"/><Relationship Id="rId1" Type="http://schemas.openxmlformats.org/officeDocument/2006/relationships/slideLayout" Target="../slideLayouts/slideLayout10.xml"/><Relationship Id="rId4" Type="http://schemas.openxmlformats.org/officeDocument/2006/relationships/hyperlink" Target="https://www.foodnavigator.com/Article/2021/03/17/Nut-supplier-Importaco-cracking-the-healthy-ageing-market-Everybody-is-targeting-older-people"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38.svg"/><Relationship Id="rId2" Type="http://schemas.openxmlformats.org/officeDocument/2006/relationships/image" Target="../media/image37.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8" Type="http://schemas.openxmlformats.org/officeDocument/2006/relationships/image" Target="../media/image43.svg"/><Relationship Id="rId3" Type="http://schemas.openxmlformats.org/officeDocument/2006/relationships/image" Target="../media/image39.png"/><Relationship Id="rId7" Type="http://schemas.openxmlformats.org/officeDocument/2006/relationships/image" Target="../media/image42.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9.xml"/><Relationship Id="rId6" Type="http://schemas.openxmlformats.org/officeDocument/2006/relationships/hyperlink" Target="https://www.wiltshirefarmfoods.com/" TargetMode="External"/><Relationship Id="rId5" Type="http://schemas.openxmlformats.org/officeDocument/2006/relationships/image" Target="../media/image41.png"/><Relationship Id="rId4" Type="http://schemas.openxmlformats.org/officeDocument/2006/relationships/image" Target="../media/image40.png"/></Relationships>
</file>

<file path=ppt/slides/_rels/slide34.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14.xml"/></Relationships>
</file>

<file path=ppt/slides/_rels/slide3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slideLayout" Target="../slideLayouts/slideLayout20.xml"/><Relationship Id="rId1" Type="http://schemas.openxmlformats.org/officeDocument/2006/relationships/video" Target="https://www.youtube.com/embed/8E8nzf0pUEM?feature=oembed" TargetMode="External"/><Relationship Id="rId4" Type="http://schemas.openxmlformats.org/officeDocument/2006/relationships/hyperlink" Target="https://www.youtube.com/watch?v=8E8nzf0pUEM"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file:///C:\Users\paula\Dropbox\My%20PC%20(LAPTOP-4I5H51FU)\Downloads\Europe-Customer-Loyalty-Report-2022-by-Antavo.pdf" TargetMode="External"/><Relationship Id="rId1" Type="http://schemas.openxmlformats.org/officeDocument/2006/relationships/slideLayout" Target="../slideLayouts/slideLayout9.xml"/></Relationships>
</file>

<file path=ppt/slides/_rels/slide37.xml.rels><?xml version="1.0" encoding="UTF-8" standalone="yes"?>
<Relationships xmlns="http://schemas.openxmlformats.org/package/2006/relationships"><Relationship Id="rId3" Type="http://schemas.openxmlformats.org/officeDocument/2006/relationships/hyperlink" Target="https://cookidoo.thermomix.com/search/en-US?tags=Cooking%20for%20Elderly%20People" TargetMode="External"/><Relationship Id="rId2" Type="http://schemas.openxmlformats.org/officeDocument/2006/relationships/notesSlide" Target="../notesSlides/notesSlide7.xml"/><Relationship Id="rId1" Type="http://schemas.openxmlformats.org/officeDocument/2006/relationships/slideLayout" Target="../slideLayouts/slideLayout10.xml"/><Relationship Id="rId5" Type="http://schemas.openxmlformats.org/officeDocument/2006/relationships/image" Target="../media/image47.jpeg"/><Relationship Id="rId4" Type="http://schemas.openxmlformats.org/officeDocument/2006/relationships/hyperlink" Target="https://thespoon.tech/thermomix-sold-2-billion-in/" TargetMode="External"/></Relationships>
</file>

<file path=ppt/slides/_rels/slide38.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urthsource.com/content-marketing/selling-experience-just-product-get-content-17076" TargetMode="External"/><Relationship Id="rId2" Type="http://schemas.openxmlformats.org/officeDocument/2006/relationships/notesSlide" Target="../notesSlides/notesSlide8.xml"/><Relationship Id="rId1" Type="http://schemas.openxmlformats.org/officeDocument/2006/relationships/slideLayout" Target="../slideLayouts/slideLayout44.xml"/></Relationships>
</file>

<file path=ppt/slides/_rels/slide43.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slideLayout" Target="../slideLayouts/slideLayout20.xml"/><Relationship Id="rId1" Type="http://schemas.openxmlformats.org/officeDocument/2006/relationships/video" Target="https://www.youtube.com/embed/oNGN9n1VIRM?feature=oembed" TargetMode="External"/><Relationship Id="rId4" Type="http://schemas.openxmlformats.org/officeDocument/2006/relationships/hyperlink" Target="https://www.youtube.com/watch?v=c9O6ftVgIQw" TargetMode="External"/></Relationships>
</file>

<file path=ppt/slides/_rels/slide44.xml.rels><?xml version="1.0" encoding="UTF-8" standalone="yes"?>
<Relationships xmlns="http://schemas.openxmlformats.org/package/2006/relationships"><Relationship Id="rId3" Type="http://schemas.openxmlformats.org/officeDocument/2006/relationships/hyperlink" Target="10.1093/geronb/gbv103" TargetMode="External"/><Relationship Id="rId7" Type="http://schemas.openxmlformats.org/officeDocument/2006/relationships/image" Target="../media/image52.jpeg"/><Relationship Id="rId2" Type="http://schemas.openxmlformats.org/officeDocument/2006/relationships/notesSlide" Target="../notesSlides/notesSlide9.xml"/><Relationship Id="rId1" Type="http://schemas.openxmlformats.org/officeDocument/2006/relationships/slideLayout" Target="../slideLayouts/slideLayout14.xml"/><Relationship Id="rId6" Type="http://schemas.openxmlformats.org/officeDocument/2006/relationships/hyperlink" Target="https://www.ncbi.nlm.nih.gov/pmc/articles/PMC6083990/" TargetMode="External"/><Relationship Id="rId5" Type="http://schemas.openxmlformats.org/officeDocument/2006/relationships/hyperlink" Target="https://www.ncbi.nlm.nih.gov/pmc/articles/PMC7908394/" TargetMode="External"/><Relationship Id="rId4" Type="http://schemas.openxmlformats.org/officeDocument/2006/relationships/hyperlink" Target="https://doi.org/10.1071/HC20042" TargetMode="External"/></Relationships>
</file>

<file path=ppt/slides/_rels/slide4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10.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6.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11.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7.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12.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8.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notesSlide" Target="../notesSlides/notesSlide13.xml"/><Relationship Id="rId1" Type="http://schemas.openxmlformats.org/officeDocument/2006/relationships/slideLayout" Target="../slideLayouts/slideLayout10.xml"/><Relationship Id="rId4" Type="http://schemas.openxmlformats.org/officeDocument/2006/relationships/hyperlink" Target="https://www.wasserstrom.com/blog/2018/11/09/making-senior-citizen-friendly-restaurants/" TargetMode="External"/></Relationships>
</file>

<file path=ppt/slides/_rels/slide49.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17.xml"/></Relationships>
</file>

<file path=ppt/slides/_rels/slide50.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hyperlink" Target="https://www.marketwatch.com/press-release/silver-food-market-by-product-by-distribution-channel-forecast-to-2025-2022-03-22" TargetMode="External"/><Relationship Id="rId1" Type="http://schemas.openxmlformats.org/officeDocument/2006/relationships/slideLayout" Target="../slideLayouts/slideLayout14.xml"/><Relationship Id="rId5" Type="http://schemas.openxmlformats.org/officeDocument/2006/relationships/hyperlink" Target="https://doi.org/10.1177/2158244017698730" TargetMode="External"/><Relationship Id="rId4" Type="http://schemas.openxmlformats.org/officeDocument/2006/relationships/hyperlink" Target="https://www.isi.fraunhofer.de/content/dam/isi/dokumente/ccv/2019/50-trends-influencing-Europes-food-sector.pdf" TargetMode="External"/></Relationships>
</file>

<file path=ppt/slides/_rels/slide51.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23.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hyperlink" Target="http://www.gusto-vitas.de/" TargetMode="External"/></Relationships>
</file>

<file path=ppt/slides/_rels/slide52.xml.rels><?xml version="1.0" encoding="UTF-8" standalone="yes"?>
<Relationships xmlns="http://schemas.openxmlformats.org/package/2006/relationships"><Relationship Id="rId3" Type="http://schemas.openxmlformats.org/officeDocument/2006/relationships/hyperlink" Target="https://www.alzheimers.org.uk/blog/jelly-drops-sweets-tackle-dehydration-dementia" TargetMode="External"/><Relationship Id="rId7" Type="http://schemas.openxmlformats.org/officeDocument/2006/relationships/image" Target="../media/image63.png"/><Relationship Id="rId2" Type="http://schemas.openxmlformats.org/officeDocument/2006/relationships/notesSlide" Target="../notesSlides/notesSlide14.xml"/><Relationship Id="rId1" Type="http://schemas.openxmlformats.org/officeDocument/2006/relationships/slideLayout" Target="../slideLayouts/slideLayout10.xml"/><Relationship Id="rId6" Type="http://schemas.openxmlformats.org/officeDocument/2006/relationships/image" Target="../media/image62.jpeg"/><Relationship Id="rId5" Type="http://schemas.openxmlformats.org/officeDocument/2006/relationships/hyperlink" Target="https://www.jellydrops.com/" TargetMode="External"/><Relationship Id="rId4" Type="http://schemas.openxmlformats.org/officeDocument/2006/relationships/hyperlink" Target="https://www.innovatingfoodforseniors.eu/good-practice-guide-for-smes/" TargetMode="External"/></Relationships>
</file>

<file path=ppt/slides/_rels/slide53.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14.xml"/></Relationships>
</file>

<file path=ppt/slides/_rels/slide54.xml.rels><?xml version="1.0" encoding="UTF-8" standalone="yes"?>
<Relationships xmlns="http://schemas.openxmlformats.org/package/2006/relationships"><Relationship Id="rId2" Type="http://schemas.openxmlformats.org/officeDocument/2006/relationships/hyperlink" Target="https://eaea.org/2017/12/15/older-people-in-the-era-of-digitalisation/" TargetMode="External"/><Relationship Id="rId1" Type="http://schemas.openxmlformats.org/officeDocument/2006/relationships/slideLayout" Target="../slideLayouts/slideLayout5.xml"/></Relationships>
</file>

<file path=ppt/slides/_rels/slide55.xml.rels><?xml version="1.0" encoding="UTF-8" standalone="yes"?>
<Relationships xmlns="http://schemas.openxmlformats.org/package/2006/relationships"><Relationship Id="rId8" Type="http://schemas.openxmlformats.org/officeDocument/2006/relationships/image" Target="../media/image67.jpeg"/><Relationship Id="rId3" Type="http://schemas.openxmlformats.org/officeDocument/2006/relationships/hyperlink" Target="https://www.fbtech.co.nz/2021/07/21/the-era-of-food-on-demand/" TargetMode="External"/><Relationship Id="rId7" Type="http://schemas.openxmlformats.org/officeDocument/2006/relationships/image" Target="../media/image66.jpeg"/><Relationship Id="rId2" Type="http://schemas.openxmlformats.org/officeDocument/2006/relationships/hyperlink" Target="https://go.euromonitor.com/webinar-foodservice-210715-era-of-food-on-demand.html" TargetMode="External"/><Relationship Id="rId1" Type="http://schemas.openxmlformats.org/officeDocument/2006/relationships/slideLayout" Target="../slideLayouts/slideLayout14.xml"/><Relationship Id="rId6" Type="http://schemas.openxmlformats.org/officeDocument/2006/relationships/hyperlink" Target="https://www.ubereats.com/ie" TargetMode="External"/><Relationship Id="rId5" Type="http://schemas.openxmlformats.org/officeDocument/2006/relationships/image" Target="../media/image65.png"/><Relationship Id="rId4" Type="http://schemas.openxmlformats.org/officeDocument/2006/relationships/hyperlink" Target="https://www.landhaus-kueche.de/" TargetMode="External"/></Relationships>
</file>

<file path=ppt/slides/_rels/slide56.xml.rels><?xml version="1.0" encoding="UTF-8" standalone="yes"?>
<Relationships xmlns="http://schemas.openxmlformats.org/package/2006/relationships"><Relationship Id="rId3" Type="http://schemas.openxmlformats.org/officeDocument/2006/relationships/image" Target="../media/image68.png"/><Relationship Id="rId7" Type="http://schemas.openxmlformats.org/officeDocument/2006/relationships/image" Target="../media/image70.png"/><Relationship Id="rId2" Type="http://schemas.openxmlformats.org/officeDocument/2006/relationships/hyperlink" Target="https://www.innovatingfoodforseniors.eu/good-practice-guide-for-smes/" TargetMode="External"/><Relationship Id="rId1" Type="http://schemas.openxmlformats.org/officeDocument/2006/relationships/slideLayout" Target="../slideLayouts/slideLayout19.xml"/><Relationship Id="rId6" Type="http://schemas.openxmlformats.org/officeDocument/2006/relationships/hyperlink" Target="https://www.meals4health.ie/meals4health/#/home" TargetMode="External"/><Relationship Id="rId5" Type="http://schemas.openxmlformats.org/officeDocument/2006/relationships/image" Target="../media/image69.png"/><Relationship Id="rId4" Type="http://schemas.openxmlformats.org/officeDocument/2006/relationships/image" Target="../media/image40.png"/></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9.xml"/></Relationships>
</file>

<file path=ppt/slides/_rels/slide58.xml.rels><?xml version="1.0" encoding="UTF-8" standalone="yes"?>
<Relationships xmlns="http://schemas.openxmlformats.org/package/2006/relationships"><Relationship Id="rId3" Type="http://schemas.openxmlformats.org/officeDocument/2006/relationships/image" Target="../media/image71.emf"/><Relationship Id="rId2" Type="http://schemas.openxmlformats.org/officeDocument/2006/relationships/hyperlink" Target="https://www.gminsights.com/industry-analysis/silver-food-market" TargetMode="External"/><Relationship Id="rId1" Type="http://schemas.openxmlformats.org/officeDocument/2006/relationships/slideLayout" Target="../slideLayouts/slideLayout9.xml"/><Relationship Id="rId4" Type="http://schemas.openxmlformats.org/officeDocument/2006/relationships/hyperlink" Target="https://www.gminsights.com/" TargetMode="Externa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2.xml.rels><?xml version="1.0" encoding="UTF-8" standalone="yes"?>
<Relationships xmlns="http://schemas.openxmlformats.org/package/2006/relationships"><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17.xml"/></Relationships>
</file>

<file path=ppt/slides/_rels/slide63.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hyperlink" Target="https://www.seniorcitizendiscountlist.org/carrows-senior-discount-program-golden-55/" TargetMode="External"/><Relationship Id="rId1" Type="http://schemas.openxmlformats.org/officeDocument/2006/relationships/slideLayout" Target="../slideLayouts/slideLayout15.xml"/></Relationships>
</file>

<file path=ppt/slides/_rels/slide64.xml.rels><?xml version="1.0" encoding="UTF-8" standalone="yes"?>
<Relationships xmlns="http://schemas.openxmlformats.org/package/2006/relationships"><Relationship Id="rId3" Type="http://schemas.openxmlformats.org/officeDocument/2006/relationships/hyperlink" Target="https://eprints.whiterose.ac.uk/150348/1/food-insecurity-older-people-bfj.pdf" TargetMode="External"/><Relationship Id="rId2" Type="http://schemas.openxmlformats.org/officeDocument/2006/relationships/hyperlink" Target="https://doi.org/10.1017/S0047279419000746" TargetMode="External"/><Relationship Id="rId1" Type="http://schemas.openxmlformats.org/officeDocument/2006/relationships/slideLayout" Target="../slideLayouts/slideLayout17.xml"/><Relationship Id="rId4" Type="http://schemas.openxmlformats.org/officeDocument/2006/relationships/hyperlink" Target="https://doi.org/10.1016/S0022-3182(12)80137-3" TargetMode="External"/></Relationships>
</file>

<file path=ppt/slides/_rels/slide65.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hyperlink" Target="https://www.nytimes.com/2018/02/12/world/europe/germany-hamburg-cafeteria-elderly.html" TargetMode="External"/><Relationship Id="rId1" Type="http://schemas.openxmlformats.org/officeDocument/2006/relationships/slideLayout" Target="../slideLayouts/slideLayout10.xml"/></Relationships>
</file>

<file path=ppt/slides/_rels/slide66.xml.rels><?xml version="1.0" encoding="UTF-8" standalone="yes"?>
<Relationships xmlns="http://schemas.openxmlformats.org/package/2006/relationships"><Relationship Id="rId3" Type="http://schemas.openxmlformats.org/officeDocument/2006/relationships/hyperlink" Target="https://www.apetito.co.uk/meals-on-wheels/" TargetMode="External"/><Relationship Id="rId2" Type="http://schemas.openxmlformats.org/officeDocument/2006/relationships/image" Target="../media/image74.jpeg"/><Relationship Id="rId1" Type="http://schemas.openxmlformats.org/officeDocument/2006/relationships/slideLayout" Target="../slideLayouts/slideLayout10.xml"/><Relationship Id="rId5" Type="http://schemas.openxmlformats.org/officeDocument/2006/relationships/image" Target="../media/image75.png"/><Relationship Id="rId4" Type="http://schemas.openxmlformats.org/officeDocument/2006/relationships/hyperlink" Target="doi:10.1177/0260106014537146" TargetMode="Externa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0.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9.xml"/></Relationships>
</file>

<file path=ppt/slides/_rels/slide71.xml.rels><?xml version="1.0" encoding="UTF-8" standalone="yes"?>
<Relationships xmlns="http://schemas.openxmlformats.org/package/2006/relationships"><Relationship Id="rId3" Type="http://schemas.openxmlformats.org/officeDocument/2006/relationships/hyperlink" Target="https://corporatefinanceinstitute.com/resources/knowledge/other/distribution-channel/" TargetMode="External"/><Relationship Id="rId2" Type="http://schemas.openxmlformats.org/officeDocument/2006/relationships/hyperlink" Target="https://corporatefinanceinstitute.com/resources/knowledge/other/walmart-marketing-mix/" TargetMode="External"/><Relationship Id="rId1" Type="http://schemas.openxmlformats.org/officeDocument/2006/relationships/slideLayout" Target="../slideLayouts/slideLayout9.xml"/></Relationships>
</file>

<file path=ppt/slides/_rels/slide72.xml.rels><?xml version="1.0" encoding="UTF-8" standalone="yes"?>
<Relationships xmlns="http://schemas.openxmlformats.org/package/2006/relationships"><Relationship Id="rId8" Type="http://schemas.openxmlformats.org/officeDocument/2006/relationships/image" Target="../media/image83.png"/><Relationship Id="rId13" Type="http://schemas.openxmlformats.org/officeDocument/2006/relationships/image" Target="../media/image88.svg"/><Relationship Id="rId3" Type="http://schemas.openxmlformats.org/officeDocument/2006/relationships/image" Target="../media/image78.svg"/><Relationship Id="rId7" Type="http://schemas.openxmlformats.org/officeDocument/2006/relationships/image" Target="../media/image82.svg"/><Relationship Id="rId12" Type="http://schemas.openxmlformats.org/officeDocument/2006/relationships/image" Target="../media/image87.png"/><Relationship Id="rId2" Type="http://schemas.openxmlformats.org/officeDocument/2006/relationships/image" Target="../media/image77.png"/><Relationship Id="rId16" Type="http://schemas.openxmlformats.org/officeDocument/2006/relationships/image" Target="../media/image90.svg"/><Relationship Id="rId1" Type="http://schemas.openxmlformats.org/officeDocument/2006/relationships/slideLayout" Target="../slideLayouts/slideLayout34.xml"/><Relationship Id="rId6" Type="http://schemas.openxmlformats.org/officeDocument/2006/relationships/image" Target="../media/image81.png"/><Relationship Id="rId11" Type="http://schemas.openxmlformats.org/officeDocument/2006/relationships/image" Target="../media/image86.svg"/><Relationship Id="rId5" Type="http://schemas.openxmlformats.org/officeDocument/2006/relationships/image" Target="../media/image80.svg"/><Relationship Id="rId15" Type="http://schemas.openxmlformats.org/officeDocument/2006/relationships/image" Target="../media/image89.png"/><Relationship Id="rId10" Type="http://schemas.openxmlformats.org/officeDocument/2006/relationships/image" Target="../media/image85.png"/><Relationship Id="rId4" Type="http://schemas.openxmlformats.org/officeDocument/2006/relationships/image" Target="../media/image79.png"/><Relationship Id="rId9" Type="http://schemas.openxmlformats.org/officeDocument/2006/relationships/image" Target="../media/image84.svg"/><Relationship Id="rId14" Type="http://schemas.openxmlformats.org/officeDocument/2006/relationships/hyperlink" Target="https://www.marketwatch.com/press-release/silver-food-market-by-product-by-distribution-channel-forecast-to-2025-2022-03-22" TargetMode="External"/></Relationships>
</file>

<file path=ppt/slides/_rels/slide73.xml.rels><?xml version="1.0" encoding="UTF-8" standalone="yes"?>
<Relationships xmlns="http://schemas.openxmlformats.org/package/2006/relationships"><Relationship Id="rId8" Type="http://schemas.openxmlformats.org/officeDocument/2006/relationships/image" Target="../media/image97.jpeg"/><Relationship Id="rId3" Type="http://schemas.openxmlformats.org/officeDocument/2006/relationships/image" Target="../media/image92.jpeg"/><Relationship Id="rId7" Type="http://schemas.openxmlformats.org/officeDocument/2006/relationships/image" Target="../media/image96.jpeg"/><Relationship Id="rId2" Type="http://schemas.openxmlformats.org/officeDocument/2006/relationships/image" Target="../media/image91.jpeg"/><Relationship Id="rId1" Type="http://schemas.openxmlformats.org/officeDocument/2006/relationships/slideLayout" Target="../slideLayouts/slideLayout16.xml"/><Relationship Id="rId6" Type="http://schemas.openxmlformats.org/officeDocument/2006/relationships/image" Target="../media/image95.jpeg"/><Relationship Id="rId5" Type="http://schemas.openxmlformats.org/officeDocument/2006/relationships/image" Target="../media/image94.jpeg"/><Relationship Id="rId4" Type="http://schemas.openxmlformats.org/officeDocument/2006/relationships/image" Target="../media/image93.jpeg"/><Relationship Id="rId9" Type="http://schemas.openxmlformats.org/officeDocument/2006/relationships/hyperlink" Target="https://link.springer.com/content/pdf/10.1007/978-3-030-54296-2.pdf" TargetMode="Externa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hyperlink" Target="https://doi.org/10.1108/07363769210037097" TargetMode="External"/><Relationship Id="rId1" Type="http://schemas.openxmlformats.org/officeDocument/2006/relationships/slideLayout" Target="../slideLayouts/slideLayout3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8.xml"/></Relationships>
</file>

<file path=ppt/slides/_rels/slide78.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hyperlink" Target="https://link.springer.com/article/10.1007/s43546-021-00180-4" TargetMode="External"/><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3" Type="http://schemas.openxmlformats.org/officeDocument/2006/relationships/hyperlink" Target="https://doi.org/10.1002/mar.20679" TargetMode="External"/><Relationship Id="rId2" Type="http://schemas.openxmlformats.org/officeDocument/2006/relationships/hyperlink" Target="https://link.springer.com/article/10.1023/A:1009855123617" TargetMode="External"/><Relationship Id="rId1" Type="http://schemas.openxmlformats.org/officeDocument/2006/relationships/slideLayout" Target="../slideLayouts/slideLayout17.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45.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hyperlink" Target="https://doi.org/10.1002/mar.20679" TargetMode="External"/><Relationship Id="rId1" Type="http://schemas.openxmlformats.org/officeDocument/2006/relationships/slideLayout" Target="../slideLayouts/slideLayout1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3270165" y="3256671"/>
            <a:ext cx="8669052" cy="697353"/>
          </a:xfrm>
        </p:spPr>
        <p:txBody>
          <a:bodyPr/>
          <a:lstStyle/>
          <a:p>
            <a:r>
              <a:rPr lang="en-US" dirty="0" err="1"/>
              <a:t>Vermarktung</a:t>
            </a:r>
            <a:r>
              <a:rPr lang="en-US" dirty="0"/>
              <a:t> von </a:t>
            </a:r>
            <a:r>
              <a:rPr lang="en-US" dirty="0" err="1"/>
              <a:t>Lebensmittelprodukten</a:t>
            </a:r>
            <a:r>
              <a:rPr lang="en-US" dirty="0"/>
              <a:t> und -</a:t>
            </a:r>
            <a:r>
              <a:rPr lang="en-US" dirty="0" err="1"/>
              <a:t>dienstleistungen</a:t>
            </a:r>
            <a:r>
              <a:rPr lang="en-US" dirty="0"/>
              <a:t> für </a:t>
            </a:r>
            <a:r>
              <a:rPr lang="en-US" dirty="0" err="1"/>
              <a:t>Senioren</a:t>
            </a:r>
            <a:endParaRPr lang="en-US" dirty="0"/>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252783" y="3622783"/>
            <a:ext cx="5278651" cy="697353"/>
          </a:xfrm>
        </p:spPr>
        <p:txBody>
          <a:bodyPr>
            <a:noAutofit/>
          </a:bodyPr>
          <a:lstStyle/>
          <a:p>
            <a:r>
              <a:rPr lang="en-US" sz="5400" b="1" dirty="0"/>
              <a:t>Modul 5:</a:t>
            </a:r>
          </a:p>
        </p:txBody>
      </p:sp>
      <p:pic>
        <p:nvPicPr>
          <p:cNvPr id="5" name="Picture 4">
            <a:extLst>
              <a:ext uri="{FF2B5EF4-FFF2-40B4-BE49-F238E27FC236}">
                <a16:creationId xmlns:a16="http://schemas.microsoft.com/office/drawing/2014/main" id="{AAC17BCE-45DC-6349-E73E-13A673144790}"/>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984292" y="5838143"/>
            <a:ext cx="1524000" cy="740311"/>
          </a:xfrm>
          <a:prstGeom prst="rect">
            <a:avLst/>
          </a:prstGeom>
        </p:spPr>
      </p:pic>
      <p:sp>
        <p:nvSpPr>
          <p:cNvPr id="6" name="TextBox 3">
            <a:extLst>
              <a:ext uri="{FF2B5EF4-FFF2-40B4-BE49-F238E27FC236}">
                <a16:creationId xmlns:a16="http://schemas.microsoft.com/office/drawing/2014/main" id="{261A7FB3-AE09-99B9-C42A-C789D7220903}"/>
              </a:ext>
            </a:extLst>
          </p:cNvPr>
          <p:cNvSpPr txBox="1"/>
          <p:nvPr/>
        </p:nvSpPr>
        <p:spPr>
          <a:xfrm>
            <a:off x="7355558" y="5838143"/>
            <a:ext cx="4673881" cy="707886"/>
          </a:xfrm>
          <a:prstGeom prst="rect">
            <a:avLst/>
          </a:prstGeom>
          <a:noFill/>
        </p:spPr>
        <p:txBody>
          <a:bodyPr wrap="square">
            <a:spAutoFit/>
          </a:bodyPr>
          <a:lstStyle/>
          <a:p>
            <a:pPr algn="just"/>
            <a:r>
              <a:rPr lang="de-DE" sz="1000" dirty="0">
                <a:solidFill>
                  <a:srgbClr val="000000"/>
                </a:solidFill>
              </a:rPr>
              <a:t>Dieses Programm wurde mit Unterstützung der Europäischen Kommission finanziert (2020-1-DE02-KA202-007612). Die Verantwortung für diese Veröffentlichung (Mitteilung) trägt allein der Verfasser; die Kommission haftet nicht für die weitere Verwendung der darin enthaltenen Angaben.   </a:t>
            </a:r>
            <a:endParaRPr lang="en-GB" sz="1000" dirty="0">
              <a:solidFill>
                <a:srgbClr val="000000"/>
              </a:solidFill>
            </a:endParaRPr>
          </a:p>
        </p:txBody>
      </p:sp>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uadroTexto 238">
            <a:extLst>
              <a:ext uri="{FF2B5EF4-FFF2-40B4-BE49-F238E27FC236}">
                <a16:creationId xmlns:a16="http://schemas.microsoft.com/office/drawing/2014/main" id="{0044C2DA-9215-DA42-8A61-B1B086AA0FB1}"/>
              </a:ext>
            </a:extLst>
          </p:cNvPr>
          <p:cNvSpPr txBox="1"/>
          <p:nvPr/>
        </p:nvSpPr>
        <p:spPr>
          <a:xfrm>
            <a:off x="2946740" y="430531"/>
            <a:ext cx="6298520" cy="769441"/>
          </a:xfrm>
          <a:prstGeom prst="rect">
            <a:avLst/>
          </a:prstGeom>
          <a:noFill/>
        </p:spPr>
        <p:txBody>
          <a:bodyPr wrap="none" rtlCol="0">
            <a:spAutoFit/>
          </a:bodyPr>
          <a:lstStyle/>
          <a:p>
            <a:pPr algn="ctr"/>
            <a:r>
              <a:rPr lang="en-US" sz="4400" b="1">
                <a:solidFill>
                  <a:schemeClr val="tx2"/>
                </a:solidFill>
                <a:latin typeface="Lato Heavy" charset="0"/>
                <a:ea typeface="Lato Heavy" charset="0"/>
                <a:cs typeface="Lato Heavy" charset="0"/>
              </a:rPr>
              <a:t>Education Infographics</a:t>
            </a:r>
          </a:p>
        </p:txBody>
      </p:sp>
      <p:sp>
        <p:nvSpPr>
          <p:cNvPr id="3" name="Freeform 1">
            <a:extLst>
              <a:ext uri="{FF2B5EF4-FFF2-40B4-BE49-F238E27FC236}">
                <a16:creationId xmlns:a16="http://schemas.microsoft.com/office/drawing/2014/main" id="{35D9BAA2-D874-5F45-850F-82D3EA64F92E}"/>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chemeClr val="accent1"/>
          </a:solidFill>
          <a:ln>
            <a:solidFill>
              <a:schemeClr val="bg2"/>
            </a:solidFill>
          </a:ln>
          <a:effectLst/>
        </p:spPr>
        <p:txBody>
          <a:bodyPr wrap="none" anchor="ctr"/>
          <a:lstStyle/>
          <a:p>
            <a:endParaRPr lang="en-US" sz="900"/>
          </a:p>
        </p:txBody>
      </p:sp>
      <p:sp>
        <p:nvSpPr>
          <p:cNvPr id="4" name="Freeform 2">
            <a:extLst>
              <a:ext uri="{FF2B5EF4-FFF2-40B4-BE49-F238E27FC236}">
                <a16:creationId xmlns:a16="http://schemas.microsoft.com/office/drawing/2014/main" id="{70A681F8-C78D-724F-88AF-AF1EFCE727F1}"/>
              </a:ext>
            </a:extLst>
          </p:cNvPr>
          <p:cNvSpPr>
            <a:spLocks noChangeArrowheads="1"/>
          </p:cNvSpPr>
          <p:nvPr/>
        </p:nvSpPr>
        <p:spPr bwMode="auto">
          <a:xfrm>
            <a:off x="2224666" y="4604379"/>
            <a:ext cx="140105" cy="98320"/>
          </a:xfrm>
          <a:custGeom>
            <a:avLst/>
            <a:gdLst>
              <a:gd name="T0" fmla="*/ 126 w 253"/>
              <a:gd name="T1" fmla="*/ 177 h 178"/>
              <a:gd name="T2" fmla="*/ 126 w 253"/>
              <a:gd name="T3" fmla="*/ 177 h 178"/>
              <a:gd name="T4" fmla="*/ 126 w 253"/>
              <a:gd name="T5" fmla="*/ 177 h 178"/>
              <a:gd name="T6" fmla="*/ 0 w 253"/>
              <a:gd name="T7" fmla="*/ 50 h 178"/>
              <a:gd name="T8" fmla="*/ 0 w 253"/>
              <a:gd name="T9" fmla="*/ 0 h 178"/>
              <a:gd name="T10" fmla="*/ 252 w 253"/>
              <a:gd name="T11" fmla="*/ 0 h 178"/>
              <a:gd name="T12" fmla="*/ 252 w 253"/>
              <a:gd name="T13" fmla="*/ 50 h 178"/>
              <a:gd name="T14" fmla="*/ 252 w 253"/>
              <a:gd name="T15" fmla="*/ 50 h 178"/>
              <a:gd name="T16" fmla="*/ 126 w 25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3" h="178">
                <a:moveTo>
                  <a:pt x="126" y="177"/>
                </a:moveTo>
                <a:lnTo>
                  <a:pt x="126" y="177"/>
                </a:lnTo>
                <a:lnTo>
                  <a:pt x="126" y="177"/>
                </a:lnTo>
                <a:cubicBezTo>
                  <a:pt x="56" y="177"/>
                  <a:pt x="0" y="120"/>
                  <a:pt x="0" y="50"/>
                </a:cubicBezTo>
                <a:lnTo>
                  <a:pt x="0" y="0"/>
                </a:lnTo>
                <a:lnTo>
                  <a:pt x="252" y="0"/>
                </a:lnTo>
                <a:lnTo>
                  <a:pt x="252" y="50"/>
                </a:lnTo>
                <a:lnTo>
                  <a:pt x="252" y="50"/>
                </a:lnTo>
                <a:cubicBezTo>
                  <a:pt x="252" y="120"/>
                  <a:pt x="196" y="177"/>
                  <a:pt x="126"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5" name="Freeform 3">
            <a:extLst>
              <a:ext uri="{FF2B5EF4-FFF2-40B4-BE49-F238E27FC236}">
                <a16:creationId xmlns:a16="http://schemas.microsoft.com/office/drawing/2014/main" id="{BBAC403D-BE96-2249-A871-365130CFB9B5}"/>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1"/>
          </a:solidFill>
          <a:ln>
            <a:solidFill>
              <a:schemeClr val="bg2"/>
            </a:solidFill>
          </a:ln>
          <a:effectLst/>
        </p:spPr>
        <p:txBody>
          <a:bodyPr wrap="none" anchor="ctr"/>
          <a:lstStyle/>
          <a:p>
            <a:endParaRPr lang="en-US" sz="900"/>
          </a:p>
        </p:txBody>
      </p:sp>
      <p:sp>
        <p:nvSpPr>
          <p:cNvPr id="6" name="Freeform 4">
            <a:extLst>
              <a:ext uri="{FF2B5EF4-FFF2-40B4-BE49-F238E27FC236}">
                <a16:creationId xmlns:a16="http://schemas.microsoft.com/office/drawing/2014/main" id="{61813D75-40AD-6346-894F-D0E4FD374674}"/>
              </a:ext>
            </a:extLst>
          </p:cNvPr>
          <p:cNvSpPr>
            <a:spLocks noChangeArrowheads="1"/>
          </p:cNvSpPr>
          <p:nvPr/>
        </p:nvSpPr>
        <p:spPr bwMode="auto">
          <a:xfrm>
            <a:off x="2155842"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7" name="Freeform 5">
            <a:extLst>
              <a:ext uri="{FF2B5EF4-FFF2-40B4-BE49-F238E27FC236}">
                <a16:creationId xmlns:a16="http://schemas.microsoft.com/office/drawing/2014/main" id="{97151B25-A688-8C4F-9AAA-72C366660424}"/>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a:solidFill>
              <a:schemeClr val="bg2"/>
            </a:solidFill>
          </a:ln>
          <a:effectLst/>
        </p:spPr>
        <p:txBody>
          <a:bodyPr wrap="none" anchor="ctr"/>
          <a:lstStyle/>
          <a:p>
            <a:endParaRPr lang="en-US" sz="900"/>
          </a:p>
        </p:txBody>
      </p:sp>
      <p:sp>
        <p:nvSpPr>
          <p:cNvPr id="8" name="Freeform 6">
            <a:extLst>
              <a:ext uri="{FF2B5EF4-FFF2-40B4-BE49-F238E27FC236}">
                <a16:creationId xmlns:a16="http://schemas.microsoft.com/office/drawing/2014/main" id="{C32A6EBF-866A-1246-AAF7-58ABA7BC4A62}"/>
              </a:ext>
            </a:extLst>
          </p:cNvPr>
          <p:cNvSpPr>
            <a:spLocks noChangeArrowheads="1"/>
          </p:cNvSpPr>
          <p:nvPr/>
        </p:nvSpPr>
        <p:spPr bwMode="auto">
          <a:xfrm>
            <a:off x="4758853" y="4604379"/>
            <a:ext cx="142564" cy="98320"/>
          </a:xfrm>
          <a:custGeom>
            <a:avLst/>
            <a:gdLst>
              <a:gd name="T0" fmla="*/ 126 w 254"/>
              <a:gd name="T1" fmla="*/ 177 h 178"/>
              <a:gd name="T2" fmla="*/ 126 w 254"/>
              <a:gd name="T3" fmla="*/ 177 h 178"/>
              <a:gd name="T4" fmla="*/ 126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6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6" y="177"/>
                </a:moveTo>
                <a:lnTo>
                  <a:pt x="126" y="177"/>
                </a:lnTo>
                <a:lnTo>
                  <a:pt x="126" y="177"/>
                </a:lnTo>
                <a:cubicBezTo>
                  <a:pt x="56" y="177"/>
                  <a:pt x="0" y="120"/>
                  <a:pt x="0" y="50"/>
                </a:cubicBezTo>
                <a:lnTo>
                  <a:pt x="0" y="0"/>
                </a:lnTo>
                <a:lnTo>
                  <a:pt x="253" y="0"/>
                </a:lnTo>
                <a:lnTo>
                  <a:pt x="253" y="50"/>
                </a:lnTo>
                <a:lnTo>
                  <a:pt x="253" y="50"/>
                </a:lnTo>
                <a:cubicBezTo>
                  <a:pt x="253" y="120"/>
                  <a:pt x="197" y="177"/>
                  <a:pt x="126"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9" name="Freeform 7">
            <a:extLst>
              <a:ext uri="{FF2B5EF4-FFF2-40B4-BE49-F238E27FC236}">
                <a16:creationId xmlns:a16="http://schemas.microsoft.com/office/drawing/2014/main" id="{7C445682-BA53-7544-9DA6-A3EC96596CE9}"/>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a:solidFill>
              <a:schemeClr val="bg2"/>
            </a:solidFill>
          </a:ln>
          <a:effectLst/>
        </p:spPr>
        <p:txBody>
          <a:bodyPr wrap="none" anchor="ctr"/>
          <a:lstStyle/>
          <a:p>
            <a:endParaRPr lang="en-US" sz="900"/>
          </a:p>
        </p:txBody>
      </p:sp>
      <p:sp>
        <p:nvSpPr>
          <p:cNvPr id="10" name="Freeform 8">
            <a:extLst>
              <a:ext uri="{FF2B5EF4-FFF2-40B4-BE49-F238E27FC236}">
                <a16:creationId xmlns:a16="http://schemas.microsoft.com/office/drawing/2014/main" id="{29A57B41-8724-7B40-AE00-C93E05B86A85}"/>
              </a:ext>
            </a:extLst>
          </p:cNvPr>
          <p:cNvSpPr>
            <a:spLocks noChangeArrowheads="1"/>
          </p:cNvSpPr>
          <p:nvPr/>
        </p:nvSpPr>
        <p:spPr bwMode="auto">
          <a:xfrm>
            <a:off x="4690029" y="4545387"/>
            <a:ext cx="280211" cy="98320"/>
          </a:xfrm>
          <a:custGeom>
            <a:avLst/>
            <a:gdLst>
              <a:gd name="T0" fmla="*/ 363 w 502"/>
              <a:gd name="T1" fmla="*/ 177 h 178"/>
              <a:gd name="T2" fmla="*/ 137 w 502"/>
              <a:gd name="T3" fmla="*/ 177 h 178"/>
              <a:gd name="T4" fmla="*/ 137 w 502"/>
              <a:gd name="T5" fmla="*/ 177 h 178"/>
              <a:gd name="T6" fmla="*/ 0 w 502"/>
              <a:gd name="T7" fmla="*/ 39 h 178"/>
              <a:gd name="T8" fmla="*/ 0 w 502"/>
              <a:gd name="T9" fmla="*/ 0 h 178"/>
              <a:gd name="T10" fmla="*/ 501 w 502"/>
              <a:gd name="T11" fmla="*/ 0 h 178"/>
              <a:gd name="T12" fmla="*/ 501 w 502"/>
              <a:gd name="T13" fmla="*/ 39 h 178"/>
              <a:gd name="T14" fmla="*/ 501 w 502"/>
              <a:gd name="T15" fmla="*/ 39 h 178"/>
              <a:gd name="T16" fmla="*/ 363 w 502"/>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2" h="178">
                <a:moveTo>
                  <a:pt x="363" y="177"/>
                </a:moveTo>
                <a:lnTo>
                  <a:pt x="137" y="177"/>
                </a:lnTo>
                <a:lnTo>
                  <a:pt x="137" y="177"/>
                </a:lnTo>
                <a:cubicBezTo>
                  <a:pt x="61" y="177"/>
                  <a:pt x="0" y="115"/>
                  <a:pt x="0" y="39"/>
                </a:cubicBezTo>
                <a:lnTo>
                  <a:pt x="0" y="0"/>
                </a:lnTo>
                <a:lnTo>
                  <a:pt x="501" y="0"/>
                </a:lnTo>
                <a:lnTo>
                  <a:pt x="501" y="39"/>
                </a:lnTo>
                <a:lnTo>
                  <a:pt x="501" y="39"/>
                </a:lnTo>
                <a:cubicBezTo>
                  <a:pt x="501" y="115"/>
                  <a:pt x="440" y="177"/>
                  <a:pt x="363" y="177"/>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11" name="Freeform 9">
            <a:extLst>
              <a:ext uri="{FF2B5EF4-FFF2-40B4-BE49-F238E27FC236}">
                <a16:creationId xmlns:a16="http://schemas.microsoft.com/office/drawing/2014/main" id="{EA4756A1-5852-F541-9A0F-4DFAD621F7AB}"/>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a:solidFill>
              <a:schemeClr val="bg2"/>
            </a:solidFill>
          </a:ln>
          <a:effectLst/>
        </p:spPr>
        <p:txBody>
          <a:bodyPr wrap="none" anchor="ctr"/>
          <a:lstStyle/>
          <a:p>
            <a:endParaRPr lang="en-US" sz="900"/>
          </a:p>
        </p:txBody>
      </p:sp>
      <p:sp>
        <p:nvSpPr>
          <p:cNvPr id="12" name="Freeform 10">
            <a:extLst>
              <a:ext uri="{FF2B5EF4-FFF2-40B4-BE49-F238E27FC236}">
                <a16:creationId xmlns:a16="http://schemas.microsoft.com/office/drawing/2014/main" id="{5B8EFB2A-0056-A744-87C4-0A2175B46E01}"/>
              </a:ext>
            </a:extLst>
          </p:cNvPr>
          <p:cNvSpPr>
            <a:spLocks noChangeArrowheads="1"/>
          </p:cNvSpPr>
          <p:nvPr/>
        </p:nvSpPr>
        <p:spPr bwMode="auto">
          <a:xfrm>
            <a:off x="7290583" y="4604379"/>
            <a:ext cx="142564" cy="98320"/>
          </a:xfrm>
          <a:custGeom>
            <a:avLst/>
            <a:gdLst>
              <a:gd name="T0" fmla="*/ 127 w 254"/>
              <a:gd name="T1" fmla="*/ 177 h 178"/>
              <a:gd name="T2" fmla="*/ 127 w 254"/>
              <a:gd name="T3" fmla="*/ 177 h 178"/>
              <a:gd name="T4" fmla="*/ 127 w 254"/>
              <a:gd name="T5" fmla="*/ 177 h 178"/>
              <a:gd name="T6" fmla="*/ 0 w 254"/>
              <a:gd name="T7" fmla="*/ 50 h 178"/>
              <a:gd name="T8" fmla="*/ 0 w 254"/>
              <a:gd name="T9" fmla="*/ 0 h 178"/>
              <a:gd name="T10" fmla="*/ 253 w 254"/>
              <a:gd name="T11" fmla="*/ 0 h 178"/>
              <a:gd name="T12" fmla="*/ 253 w 254"/>
              <a:gd name="T13" fmla="*/ 50 h 178"/>
              <a:gd name="T14" fmla="*/ 253 w 254"/>
              <a:gd name="T15" fmla="*/ 50 h 178"/>
              <a:gd name="T16" fmla="*/ 127 w 254"/>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54" h="178">
                <a:moveTo>
                  <a:pt x="127" y="177"/>
                </a:moveTo>
                <a:lnTo>
                  <a:pt x="127" y="177"/>
                </a:lnTo>
                <a:lnTo>
                  <a:pt x="127" y="177"/>
                </a:lnTo>
                <a:cubicBezTo>
                  <a:pt x="57" y="177"/>
                  <a:pt x="0" y="120"/>
                  <a:pt x="0" y="50"/>
                </a:cubicBezTo>
                <a:lnTo>
                  <a:pt x="0" y="0"/>
                </a:lnTo>
                <a:lnTo>
                  <a:pt x="253" y="0"/>
                </a:lnTo>
                <a:lnTo>
                  <a:pt x="253" y="50"/>
                </a:lnTo>
                <a:lnTo>
                  <a:pt x="253" y="50"/>
                </a:lnTo>
                <a:cubicBezTo>
                  <a:pt x="253" y="120"/>
                  <a:pt x="197" y="177"/>
                  <a:pt x="127"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3" name="Freeform 11">
            <a:extLst>
              <a:ext uri="{FF2B5EF4-FFF2-40B4-BE49-F238E27FC236}">
                <a16:creationId xmlns:a16="http://schemas.microsoft.com/office/drawing/2014/main" id="{8CCB2CF2-E677-2D47-B201-F66EAC6BE74E}"/>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a:solidFill>
              <a:schemeClr val="bg2"/>
            </a:solidFill>
          </a:ln>
          <a:effectLst/>
        </p:spPr>
        <p:txBody>
          <a:bodyPr wrap="none" anchor="ctr"/>
          <a:lstStyle/>
          <a:p>
            <a:endParaRPr lang="en-US" sz="900"/>
          </a:p>
        </p:txBody>
      </p:sp>
      <p:sp>
        <p:nvSpPr>
          <p:cNvPr id="14" name="Freeform 12">
            <a:extLst>
              <a:ext uri="{FF2B5EF4-FFF2-40B4-BE49-F238E27FC236}">
                <a16:creationId xmlns:a16="http://schemas.microsoft.com/office/drawing/2014/main" id="{19D15E37-E770-7C49-BC25-3C360E121BC7}"/>
              </a:ext>
            </a:extLst>
          </p:cNvPr>
          <p:cNvSpPr>
            <a:spLocks noChangeArrowheads="1"/>
          </p:cNvSpPr>
          <p:nvPr/>
        </p:nvSpPr>
        <p:spPr bwMode="auto">
          <a:xfrm>
            <a:off x="7221759" y="4545387"/>
            <a:ext cx="280211" cy="98320"/>
          </a:xfrm>
          <a:custGeom>
            <a:avLst/>
            <a:gdLst>
              <a:gd name="T0" fmla="*/ 364 w 503"/>
              <a:gd name="T1" fmla="*/ 177 h 178"/>
              <a:gd name="T2" fmla="*/ 138 w 503"/>
              <a:gd name="T3" fmla="*/ 177 h 178"/>
              <a:gd name="T4" fmla="*/ 138 w 503"/>
              <a:gd name="T5" fmla="*/ 177 h 178"/>
              <a:gd name="T6" fmla="*/ 0 w 503"/>
              <a:gd name="T7" fmla="*/ 39 h 178"/>
              <a:gd name="T8" fmla="*/ 0 w 503"/>
              <a:gd name="T9" fmla="*/ 0 h 178"/>
              <a:gd name="T10" fmla="*/ 502 w 503"/>
              <a:gd name="T11" fmla="*/ 0 h 178"/>
              <a:gd name="T12" fmla="*/ 502 w 503"/>
              <a:gd name="T13" fmla="*/ 39 h 178"/>
              <a:gd name="T14" fmla="*/ 502 w 503"/>
              <a:gd name="T15" fmla="*/ 39 h 178"/>
              <a:gd name="T16" fmla="*/ 364 w 503"/>
              <a:gd name="T17" fmla="*/ 177 h 1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503" h="178">
                <a:moveTo>
                  <a:pt x="364" y="177"/>
                </a:moveTo>
                <a:lnTo>
                  <a:pt x="138" y="177"/>
                </a:lnTo>
                <a:lnTo>
                  <a:pt x="138" y="177"/>
                </a:lnTo>
                <a:cubicBezTo>
                  <a:pt x="62" y="177"/>
                  <a:pt x="0" y="115"/>
                  <a:pt x="0" y="39"/>
                </a:cubicBezTo>
                <a:lnTo>
                  <a:pt x="0" y="0"/>
                </a:lnTo>
                <a:lnTo>
                  <a:pt x="502" y="0"/>
                </a:lnTo>
                <a:lnTo>
                  <a:pt x="502" y="39"/>
                </a:lnTo>
                <a:lnTo>
                  <a:pt x="502" y="39"/>
                </a:lnTo>
                <a:cubicBezTo>
                  <a:pt x="502" y="115"/>
                  <a:pt x="440" y="177"/>
                  <a:pt x="364" y="177"/>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189" name="Freeform 347">
            <a:extLst>
              <a:ext uri="{FF2B5EF4-FFF2-40B4-BE49-F238E27FC236}">
                <a16:creationId xmlns:a16="http://schemas.microsoft.com/office/drawing/2014/main" id="{65875C41-4C3E-0046-9AED-9136720E65BD}"/>
              </a:ext>
            </a:extLst>
          </p:cNvPr>
          <p:cNvSpPr>
            <a:spLocks noChangeArrowheads="1"/>
          </p:cNvSpPr>
          <p:nvPr/>
        </p:nvSpPr>
        <p:spPr bwMode="auto">
          <a:xfrm>
            <a:off x="1570841" y="2674397"/>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0" y="2705"/>
                  <a:pt x="1353" y="2705"/>
                </a:cubicBezTo>
                <a:lnTo>
                  <a:pt x="1353" y="2705"/>
                </a:lnTo>
                <a:cubicBezTo>
                  <a:pt x="605" y="2705"/>
                  <a:pt x="0" y="2099"/>
                  <a:pt x="0" y="1352"/>
                </a:cubicBezTo>
                <a:lnTo>
                  <a:pt x="0" y="1352"/>
                </a:lnTo>
                <a:cubicBezTo>
                  <a:pt x="0" y="605"/>
                  <a:pt x="605" y="0"/>
                  <a:pt x="1353" y="0"/>
                </a:cubicBezTo>
                <a:lnTo>
                  <a:pt x="1353" y="0"/>
                </a:lnTo>
                <a:cubicBezTo>
                  <a:pt x="2100" y="0"/>
                  <a:pt x="2706" y="605"/>
                  <a:pt x="2706" y="1352"/>
                </a:cubicBezTo>
              </a:path>
            </a:pathLst>
          </a:custGeom>
          <a:solidFill>
            <a:srgbClr val="1188A3"/>
          </a:solidFill>
          <a:ln>
            <a:noFill/>
          </a:ln>
          <a:effectLst/>
        </p:spPr>
        <p:txBody>
          <a:bodyPr wrap="none" anchor="ctr"/>
          <a:lstStyle/>
          <a:p>
            <a:endParaRPr lang="en-US" sz="900"/>
          </a:p>
        </p:txBody>
      </p:sp>
      <p:sp>
        <p:nvSpPr>
          <p:cNvPr id="190" name="Freeform 348">
            <a:extLst>
              <a:ext uri="{FF2B5EF4-FFF2-40B4-BE49-F238E27FC236}">
                <a16:creationId xmlns:a16="http://schemas.microsoft.com/office/drawing/2014/main" id="{2785339C-E46A-7948-BD2A-25297BCB3697}"/>
              </a:ext>
            </a:extLst>
          </p:cNvPr>
          <p:cNvSpPr>
            <a:spLocks noChangeArrowheads="1"/>
          </p:cNvSpPr>
          <p:nvPr/>
        </p:nvSpPr>
        <p:spPr bwMode="auto">
          <a:xfrm>
            <a:off x="2045232" y="4075910"/>
            <a:ext cx="501430" cy="162228"/>
          </a:xfrm>
          <a:custGeom>
            <a:avLst/>
            <a:gdLst>
              <a:gd name="T0" fmla="*/ 897 w 898"/>
              <a:gd name="T1" fmla="*/ 292 h 293"/>
              <a:gd name="T2" fmla="*/ 0 w 898"/>
              <a:gd name="T3" fmla="*/ 292 h 293"/>
              <a:gd name="T4" fmla="*/ 0 w 898"/>
              <a:gd name="T5" fmla="*/ 0 h 293"/>
              <a:gd name="T6" fmla="*/ 897 w 898"/>
              <a:gd name="T7" fmla="*/ 0 h 293"/>
              <a:gd name="T8" fmla="*/ 897 w 898"/>
              <a:gd name="T9" fmla="*/ 292 h 293"/>
            </a:gdLst>
            <a:ahLst/>
            <a:cxnLst>
              <a:cxn ang="0">
                <a:pos x="T0" y="T1"/>
              </a:cxn>
              <a:cxn ang="0">
                <a:pos x="T2" y="T3"/>
              </a:cxn>
              <a:cxn ang="0">
                <a:pos x="T4" y="T5"/>
              </a:cxn>
              <a:cxn ang="0">
                <a:pos x="T6" y="T7"/>
              </a:cxn>
              <a:cxn ang="0">
                <a:pos x="T8" y="T9"/>
              </a:cxn>
            </a:cxnLst>
            <a:rect l="0" t="0" r="r" b="b"/>
            <a:pathLst>
              <a:path w="898" h="293">
                <a:moveTo>
                  <a:pt x="897" y="292"/>
                </a:moveTo>
                <a:lnTo>
                  <a:pt x="0" y="292"/>
                </a:lnTo>
                <a:lnTo>
                  <a:pt x="0" y="0"/>
                </a:lnTo>
                <a:lnTo>
                  <a:pt x="897" y="0"/>
                </a:lnTo>
                <a:lnTo>
                  <a:pt x="897" y="292"/>
                </a:lnTo>
              </a:path>
            </a:pathLst>
          </a:custGeom>
          <a:solidFill>
            <a:srgbClr val="1188A3"/>
          </a:solidFill>
          <a:ln>
            <a:noFill/>
          </a:ln>
          <a:effectLst/>
        </p:spPr>
        <p:txBody>
          <a:bodyPr wrap="none" anchor="ctr"/>
          <a:lstStyle/>
          <a:p>
            <a:endParaRPr lang="en-US" sz="900"/>
          </a:p>
        </p:txBody>
      </p:sp>
      <p:sp>
        <p:nvSpPr>
          <p:cNvPr id="191" name="Freeform 349">
            <a:extLst>
              <a:ext uri="{FF2B5EF4-FFF2-40B4-BE49-F238E27FC236}">
                <a16:creationId xmlns:a16="http://schemas.microsoft.com/office/drawing/2014/main" id="{86090A76-83EB-4941-A7D4-8DDC9E79C12F}"/>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2" name="Freeform 350">
            <a:extLst>
              <a:ext uri="{FF2B5EF4-FFF2-40B4-BE49-F238E27FC236}">
                <a16:creationId xmlns:a16="http://schemas.microsoft.com/office/drawing/2014/main" id="{32BBBADF-251A-A245-BD3D-9E1EE7CAE94B}"/>
              </a:ext>
            </a:extLst>
          </p:cNvPr>
          <p:cNvSpPr>
            <a:spLocks noChangeArrowheads="1"/>
          </p:cNvSpPr>
          <p:nvPr/>
        </p:nvSpPr>
        <p:spPr bwMode="auto">
          <a:xfrm>
            <a:off x="2000988"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3" name="Freeform 351">
            <a:extLst>
              <a:ext uri="{FF2B5EF4-FFF2-40B4-BE49-F238E27FC236}">
                <a16:creationId xmlns:a16="http://schemas.microsoft.com/office/drawing/2014/main" id="{A6B2738F-B544-2B4B-87A6-F67C6217EAD7}"/>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4" name="Freeform 352">
            <a:extLst>
              <a:ext uri="{FF2B5EF4-FFF2-40B4-BE49-F238E27FC236}">
                <a16:creationId xmlns:a16="http://schemas.microsoft.com/office/drawing/2014/main" id="{16FC0E32-57AF-7042-8453-CA0BA69028D8}"/>
              </a:ext>
            </a:extLst>
          </p:cNvPr>
          <p:cNvSpPr>
            <a:spLocks noChangeArrowheads="1"/>
          </p:cNvSpPr>
          <p:nvPr/>
        </p:nvSpPr>
        <p:spPr bwMode="auto">
          <a:xfrm>
            <a:off x="2000988"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5" name="Freeform 353">
            <a:extLst>
              <a:ext uri="{FF2B5EF4-FFF2-40B4-BE49-F238E27FC236}">
                <a16:creationId xmlns:a16="http://schemas.microsoft.com/office/drawing/2014/main" id="{AA779FD2-2611-8542-B9D8-973C270801DF}"/>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1"/>
          </a:solidFill>
          <a:ln>
            <a:solidFill>
              <a:schemeClr val="bg2"/>
            </a:solidFill>
          </a:ln>
          <a:effectLst/>
        </p:spPr>
        <p:txBody>
          <a:bodyPr wrap="none" anchor="ctr"/>
          <a:lstStyle/>
          <a:p>
            <a:endParaRPr lang="en-US" sz="900"/>
          </a:p>
        </p:txBody>
      </p:sp>
      <p:sp>
        <p:nvSpPr>
          <p:cNvPr id="196" name="Freeform 354">
            <a:extLst>
              <a:ext uri="{FF2B5EF4-FFF2-40B4-BE49-F238E27FC236}">
                <a16:creationId xmlns:a16="http://schemas.microsoft.com/office/drawing/2014/main" id="{8F1EA2EF-8C92-A14B-9307-193437D62BB4}"/>
              </a:ext>
            </a:extLst>
          </p:cNvPr>
          <p:cNvSpPr>
            <a:spLocks noChangeArrowheads="1"/>
          </p:cNvSpPr>
          <p:nvPr/>
        </p:nvSpPr>
        <p:spPr bwMode="auto">
          <a:xfrm>
            <a:off x="2000988"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rgbClr val="1188A3"/>
          </a:solidFill>
          <a:ln w="11160" cap="flat">
            <a:solidFill>
              <a:schemeClr val="bg2"/>
            </a:solidFill>
            <a:round/>
            <a:headEnd/>
            <a:tailEnd/>
          </a:ln>
          <a:effectLst/>
        </p:spPr>
        <p:txBody>
          <a:bodyPr wrap="none" anchor="ctr"/>
          <a:lstStyle/>
          <a:p>
            <a:endParaRPr lang="en-US" sz="900"/>
          </a:p>
        </p:txBody>
      </p:sp>
      <p:sp>
        <p:nvSpPr>
          <p:cNvPr id="197" name="Freeform 355">
            <a:extLst>
              <a:ext uri="{FF2B5EF4-FFF2-40B4-BE49-F238E27FC236}">
                <a16:creationId xmlns:a16="http://schemas.microsoft.com/office/drawing/2014/main" id="{65EB7A68-0F03-9446-8C59-E03D6F914A2A}"/>
              </a:ext>
            </a:extLst>
          </p:cNvPr>
          <p:cNvSpPr>
            <a:spLocks noChangeArrowheads="1"/>
          </p:cNvSpPr>
          <p:nvPr/>
        </p:nvSpPr>
        <p:spPr bwMode="auto">
          <a:xfrm>
            <a:off x="2276283" y="2377441"/>
            <a:ext cx="41787"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rgbClr val="1188A3"/>
          </a:solidFill>
          <a:ln>
            <a:noFill/>
          </a:ln>
          <a:effectLst/>
        </p:spPr>
        <p:txBody>
          <a:bodyPr wrap="none" anchor="ctr"/>
          <a:lstStyle/>
          <a:p>
            <a:endParaRPr lang="en-US" sz="900"/>
          </a:p>
        </p:txBody>
      </p:sp>
      <p:sp>
        <p:nvSpPr>
          <p:cNvPr id="198" name="Freeform 356">
            <a:extLst>
              <a:ext uri="{FF2B5EF4-FFF2-40B4-BE49-F238E27FC236}">
                <a16:creationId xmlns:a16="http://schemas.microsoft.com/office/drawing/2014/main" id="{1D70BF59-748D-CF46-90D6-7A5C6C125E63}"/>
              </a:ext>
            </a:extLst>
          </p:cNvPr>
          <p:cNvSpPr>
            <a:spLocks noChangeArrowheads="1"/>
          </p:cNvSpPr>
          <p:nvPr/>
        </p:nvSpPr>
        <p:spPr bwMode="auto">
          <a:xfrm>
            <a:off x="2890781" y="2633072"/>
            <a:ext cx="132732" cy="149937"/>
          </a:xfrm>
          <a:custGeom>
            <a:avLst/>
            <a:gdLst>
              <a:gd name="T0" fmla="*/ 224 w 238"/>
              <a:gd name="T1" fmla="*/ 64 h 268"/>
              <a:gd name="T2" fmla="*/ 224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19" y="12"/>
                </a:cubicBezTo>
                <a:lnTo>
                  <a:pt x="219" y="12"/>
                </a:lnTo>
                <a:cubicBezTo>
                  <a:pt x="204" y="0"/>
                  <a:pt x="180" y="1"/>
                  <a:pt x="167" y="17"/>
                </a:cubicBezTo>
                <a:lnTo>
                  <a:pt x="12" y="202"/>
                </a:lnTo>
                <a:lnTo>
                  <a:pt x="12" y="202"/>
                </a:lnTo>
                <a:cubicBezTo>
                  <a:pt x="0" y="217"/>
                  <a:pt x="1" y="240"/>
                  <a:pt x="17" y="253"/>
                </a:cubicBezTo>
                <a:lnTo>
                  <a:pt x="17" y="253"/>
                </a:lnTo>
                <a:lnTo>
                  <a:pt x="17" y="253"/>
                </a:lnTo>
                <a:lnTo>
                  <a:pt x="17" y="253"/>
                </a:lnTo>
                <a:cubicBezTo>
                  <a:pt x="32" y="267"/>
                  <a:pt x="56" y="264"/>
                  <a:pt x="69" y="249"/>
                </a:cubicBezTo>
                <a:lnTo>
                  <a:pt x="224" y="64"/>
                </a:lnTo>
              </a:path>
            </a:pathLst>
          </a:custGeom>
          <a:solidFill>
            <a:srgbClr val="1188A3"/>
          </a:solidFill>
          <a:ln>
            <a:noFill/>
          </a:ln>
          <a:effectLst/>
        </p:spPr>
        <p:txBody>
          <a:bodyPr wrap="none" anchor="ctr"/>
          <a:lstStyle/>
          <a:p>
            <a:endParaRPr lang="en-US" sz="900"/>
          </a:p>
        </p:txBody>
      </p:sp>
      <p:sp>
        <p:nvSpPr>
          <p:cNvPr id="199" name="Freeform 357">
            <a:extLst>
              <a:ext uri="{FF2B5EF4-FFF2-40B4-BE49-F238E27FC236}">
                <a16:creationId xmlns:a16="http://schemas.microsoft.com/office/drawing/2014/main" id="{6BA1329D-D56E-3745-A07E-24384AC35E69}"/>
              </a:ext>
            </a:extLst>
          </p:cNvPr>
          <p:cNvSpPr>
            <a:spLocks noChangeArrowheads="1"/>
          </p:cNvSpPr>
          <p:nvPr/>
        </p:nvSpPr>
        <p:spPr bwMode="auto">
          <a:xfrm>
            <a:off x="3220151" y="3279522"/>
            <a:ext cx="176976" cy="68824"/>
          </a:xfrm>
          <a:custGeom>
            <a:avLst/>
            <a:gdLst>
              <a:gd name="T0" fmla="*/ 313 w 316"/>
              <a:gd name="T1" fmla="*/ 37 h 122"/>
              <a:gd name="T2" fmla="*/ 313 w 316"/>
              <a:gd name="T3" fmla="*/ 37 h 122"/>
              <a:gd name="T4" fmla="*/ 271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2 w 316"/>
              <a:gd name="T21" fmla="*/ 76 h 122"/>
              <a:gd name="T22" fmla="*/ 282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6" y="121"/>
                  <a:pt x="46" y="118"/>
                </a:cubicBezTo>
                <a:lnTo>
                  <a:pt x="282" y="76"/>
                </a:lnTo>
                <a:lnTo>
                  <a:pt x="282" y="76"/>
                </a:lnTo>
                <a:cubicBezTo>
                  <a:pt x="301" y="73"/>
                  <a:pt x="315" y="56"/>
                  <a:pt x="313" y="37"/>
                </a:cubicBezTo>
              </a:path>
            </a:pathLst>
          </a:custGeom>
          <a:solidFill>
            <a:srgbClr val="1188A3"/>
          </a:solidFill>
          <a:ln>
            <a:noFill/>
          </a:ln>
          <a:effectLst/>
        </p:spPr>
        <p:txBody>
          <a:bodyPr wrap="none" anchor="ctr"/>
          <a:lstStyle/>
          <a:p>
            <a:endParaRPr lang="en-US" sz="900"/>
          </a:p>
        </p:txBody>
      </p:sp>
      <p:sp>
        <p:nvSpPr>
          <p:cNvPr id="200" name="Freeform 358">
            <a:extLst>
              <a:ext uri="{FF2B5EF4-FFF2-40B4-BE49-F238E27FC236}">
                <a16:creationId xmlns:a16="http://schemas.microsoft.com/office/drawing/2014/main" id="{73DAAA33-9647-0346-8242-233D54503997}"/>
              </a:ext>
            </a:extLst>
          </p:cNvPr>
          <p:cNvSpPr>
            <a:spLocks noChangeArrowheads="1"/>
          </p:cNvSpPr>
          <p:nvPr/>
        </p:nvSpPr>
        <p:spPr bwMode="auto">
          <a:xfrm>
            <a:off x="3104626"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4"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rgbClr val="1188A3"/>
          </a:solidFill>
          <a:ln>
            <a:noFill/>
          </a:ln>
          <a:effectLst/>
        </p:spPr>
        <p:txBody>
          <a:bodyPr wrap="none" anchor="ctr"/>
          <a:lstStyle/>
          <a:p>
            <a:endParaRPr lang="en-US" sz="900"/>
          </a:p>
        </p:txBody>
      </p:sp>
      <p:sp>
        <p:nvSpPr>
          <p:cNvPr id="201" name="Freeform 359">
            <a:extLst>
              <a:ext uri="{FF2B5EF4-FFF2-40B4-BE49-F238E27FC236}">
                <a16:creationId xmlns:a16="http://schemas.microsoft.com/office/drawing/2014/main" id="{87B071CC-0D9A-6249-BE1A-12B72C8BCDBF}"/>
              </a:ext>
            </a:extLst>
          </p:cNvPr>
          <p:cNvSpPr>
            <a:spLocks noChangeArrowheads="1"/>
          </p:cNvSpPr>
          <p:nvPr/>
        </p:nvSpPr>
        <p:spPr bwMode="auto">
          <a:xfrm>
            <a:off x="1325042" y="3948095"/>
            <a:ext cx="162228" cy="110611"/>
          </a:xfrm>
          <a:custGeom>
            <a:avLst/>
            <a:gdLst>
              <a:gd name="T0" fmla="*/ 23 w 291"/>
              <a:gd name="T1" fmla="*/ 129 h 200"/>
              <a:gd name="T2" fmla="*/ 23 w 291"/>
              <a:gd name="T3" fmla="*/ 129 h 200"/>
              <a:gd name="T4" fmla="*/ 6 w 291"/>
              <a:gd name="T5" fmla="*/ 176 h 200"/>
              <a:gd name="T6" fmla="*/ 6 w 291"/>
              <a:gd name="T7" fmla="*/ 176 h 200"/>
              <a:gd name="T8" fmla="*/ 40 w 291"/>
              <a:gd name="T9" fmla="*/ 199 h 200"/>
              <a:gd name="T10" fmla="*/ 40 w 291"/>
              <a:gd name="T11" fmla="*/ 199 h 200"/>
              <a:gd name="T12" fmla="*/ 59 w 291"/>
              <a:gd name="T13" fmla="*/ 194 h 200"/>
              <a:gd name="T14" fmla="*/ 267 w 291"/>
              <a:gd name="T15" fmla="*/ 74 h 200"/>
              <a:gd name="T16" fmla="*/ 267 w 291"/>
              <a:gd name="T17" fmla="*/ 74 h 200"/>
              <a:gd name="T18" fmla="*/ 280 w 291"/>
              <a:gd name="T19" fmla="*/ 24 h 200"/>
              <a:gd name="T20" fmla="*/ 280 w 291"/>
              <a:gd name="T21" fmla="*/ 24 h 200"/>
              <a:gd name="T22" fmla="*/ 280 w 291"/>
              <a:gd name="T23" fmla="*/ 24 h 200"/>
              <a:gd name="T24" fmla="*/ 280 w 291"/>
              <a:gd name="T25" fmla="*/ 24 h 200"/>
              <a:gd name="T26" fmla="*/ 230 w 291"/>
              <a:gd name="T27" fmla="*/ 10 h 200"/>
              <a:gd name="T28" fmla="*/ 23 w 291"/>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1" h="200">
                <a:moveTo>
                  <a:pt x="23" y="129"/>
                </a:moveTo>
                <a:lnTo>
                  <a:pt x="23" y="129"/>
                </a:lnTo>
                <a:cubicBezTo>
                  <a:pt x="7" y="139"/>
                  <a:pt x="0" y="159"/>
                  <a:pt x="6" y="176"/>
                </a:cubicBezTo>
                <a:lnTo>
                  <a:pt x="6" y="176"/>
                </a:lnTo>
                <a:cubicBezTo>
                  <a:pt x="12" y="191"/>
                  <a:pt x="26" y="199"/>
                  <a:pt x="40" y="199"/>
                </a:cubicBezTo>
                <a:lnTo>
                  <a:pt x="40" y="199"/>
                </a:lnTo>
                <a:cubicBezTo>
                  <a:pt x="47" y="199"/>
                  <a:pt x="53" y="197"/>
                  <a:pt x="59" y="194"/>
                </a:cubicBezTo>
                <a:lnTo>
                  <a:pt x="267" y="74"/>
                </a:lnTo>
                <a:lnTo>
                  <a:pt x="267" y="74"/>
                </a:lnTo>
                <a:cubicBezTo>
                  <a:pt x="284" y="64"/>
                  <a:pt x="290" y="42"/>
                  <a:pt x="280" y="24"/>
                </a:cubicBezTo>
                <a:lnTo>
                  <a:pt x="280" y="24"/>
                </a:lnTo>
                <a:lnTo>
                  <a:pt x="280" y="24"/>
                </a:lnTo>
                <a:lnTo>
                  <a:pt x="280" y="24"/>
                </a:lnTo>
                <a:cubicBezTo>
                  <a:pt x="270" y="6"/>
                  <a:pt x="248" y="0"/>
                  <a:pt x="230" y="10"/>
                </a:cubicBezTo>
                <a:lnTo>
                  <a:pt x="23" y="129"/>
                </a:lnTo>
              </a:path>
            </a:pathLst>
          </a:custGeom>
          <a:solidFill>
            <a:srgbClr val="1188A3"/>
          </a:solidFill>
          <a:ln>
            <a:noFill/>
          </a:ln>
          <a:effectLst/>
        </p:spPr>
        <p:txBody>
          <a:bodyPr wrap="none" anchor="ctr"/>
          <a:lstStyle/>
          <a:p>
            <a:endParaRPr lang="en-US" sz="900"/>
          </a:p>
        </p:txBody>
      </p:sp>
      <p:sp>
        <p:nvSpPr>
          <p:cNvPr id="202" name="Freeform 360">
            <a:extLst>
              <a:ext uri="{FF2B5EF4-FFF2-40B4-BE49-F238E27FC236}">
                <a16:creationId xmlns:a16="http://schemas.microsoft.com/office/drawing/2014/main" id="{82287AF3-D73A-444F-B45A-7ABAE8999D4A}"/>
              </a:ext>
            </a:extLst>
          </p:cNvPr>
          <p:cNvSpPr>
            <a:spLocks noChangeArrowheads="1"/>
          </p:cNvSpPr>
          <p:nvPr/>
        </p:nvSpPr>
        <p:spPr bwMode="auto">
          <a:xfrm>
            <a:off x="1197226" y="3279522"/>
            <a:ext cx="176976" cy="68824"/>
          </a:xfrm>
          <a:custGeom>
            <a:avLst/>
            <a:gdLst>
              <a:gd name="T0" fmla="*/ 44 w 316"/>
              <a:gd name="T1" fmla="*/ 3 h 122"/>
              <a:gd name="T2" fmla="*/ 44 w 316"/>
              <a:gd name="T3" fmla="*/ 3 h 122"/>
              <a:gd name="T4" fmla="*/ 2 w 316"/>
              <a:gd name="T5" fmla="*/ 37 h 122"/>
              <a:gd name="T6" fmla="*/ 2 w 316"/>
              <a:gd name="T7" fmla="*/ 37 h 122"/>
              <a:gd name="T8" fmla="*/ 33 w 316"/>
              <a:gd name="T9" fmla="*/ 76 h 122"/>
              <a:gd name="T10" fmla="*/ 269 w 316"/>
              <a:gd name="T11" fmla="*/ 118 h 122"/>
              <a:gd name="T12" fmla="*/ 269 w 316"/>
              <a:gd name="T13" fmla="*/ 118 h 122"/>
              <a:gd name="T14" fmla="*/ 311 w 316"/>
              <a:gd name="T15" fmla="*/ 88 h 122"/>
              <a:gd name="T16" fmla="*/ 311 w 316"/>
              <a:gd name="T17" fmla="*/ 88 h 122"/>
              <a:gd name="T18" fmla="*/ 311 w 316"/>
              <a:gd name="T19" fmla="*/ 87 h 122"/>
              <a:gd name="T20" fmla="*/ 311 w 316"/>
              <a:gd name="T21" fmla="*/ 87 h 122"/>
              <a:gd name="T22" fmla="*/ 282 w 316"/>
              <a:gd name="T23" fmla="*/ 45 h 122"/>
              <a:gd name="T24" fmla="*/ 44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4" y="3"/>
                </a:moveTo>
                <a:lnTo>
                  <a:pt x="44" y="3"/>
                </a:lnTo>
                <a:cubicBezTo>
                  <a:pt x="24" y="0"/>
                  <a:pt x="3" y="15"/>
                  <a:pt x="2" y="37"/>
                </a:cubicBezTo>
                <a:lnTo>
                  <a:pt x="2" y="37"/>
                </a:lnTo>
                <a:cubicBezTo>
                  <a:pt x="0" y="56"/>
                  <a:pt x="14" y="73"/>
                  <a:pt x="33" y="76"/>
                </a:cubicBezTo>
                <a:lnTo>
                  <a:pt x="269" y="118"/>
                </a:lnTo>
                <a:lnTo>
                  <a:pt x="269" y="118"/>
                </a:lnTo>
                <a:cubicBezTo>
                  <a:pt x="289" y="121"/>
                  <a:pt x="307" y="108"/>
                  <a:pt x="311" y="88"/>
                </a:cubicBezTo>
                <a:lnTo>
                  <a:pt x="311" y="88"/>
                </a:lnTo>
                <a:lnTo>
                  <a:pt x="311" y="87"/>
                </a:lnTo>
                <a:lnTo>
                  <a:pt x="311" y="87"/>
                </a:lnTo>
                <a:cubicBezTo>
                  <a:pt x="315" y="68"/>
                  <a:pt x="301" y="49"/>
                  <a:pt x="282" y="45"/>
                </a:cubicBezTo>
                <a:lnTo>
                  <a:pt x="44" y="3"/>
                </a:lnTo>
              </a:path>
            </a:pathLst>
          </a:custGeom>
          <a:solidFill>
            <a:srgbClr val="1188A3"/>
          </a:solidFill>
          <a:ln>
            <a:noFill/>
          </a:ln>
          <a:effectLst/>
        </p:spPr>
        <p:txBody>
          <a:bodyPr wrap="none" anchor="ctr"/>
          <a:lstStyle/>
          <a:p>
            <a:endParaRPr lang="en-US" sz="900"/>
          </a:p>
        </p:txBody>
      </p:sp>
      <p:sp>
        <p:nvSpPr>
          <p:cNvPr id="203" name="Freeform 361">
            <a:extLst>
              <a:ext uri="{FF2B5EF4-FFF2-40B4-BE49-F238E27FC236}">
                <a16:creationId xmlns:a16="http://schemas.microsoft.com/office/drawing/2014/main" id="{A3B7E3C8-7707-1043-BC29-4BE9F5F20962}"/>
              </a:ext>
            </a:extLst>
          </p:cNvPr>
          <p:cNvSpPr>
            <a:spLocks noChangeArrowheads="1"/>
          </p:cNvSpPr>
          <p:nvPr/>
        </p:nvSpPr>
        <p:spPr bwMode="auto">
          <a:xfrm>
            <a:off x="1570841"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4 w 238"/>
              <a:gd name="T9" fmla="*/ 64 h 268"/>
              <a:gd name="T10" fmla="*/ 168 w 238"/>
              <a:gd name="T11" fmla="*/ 249 h 268"/>
              <a:gd name="T12" fmla="*/ 168 w 238"/>
              <a:gd name="T13" fmla="*/ 249 h 268"/>
              <a:gd name="T14" fmla="*/ 220 w 238"/>
              <a:gd name="T15" fmla="*/ 253 h 268"/>
              <a:gd name="T16" fmla="*/ 220 w 238"/>
              <a:gd name="T17" fmla="*/ 253 h 268"/>
              <a:gd name="T18" fmla="*/ 220 w 238"/>
              <a:gd name="T19" fmla="*/ 253 h 268"/>
              <a:gd name="T20" fmla="*/ 220 w 238"/>
              <a:gd name="T21" fmla="*/ 253 h 268"/>
              <a:gd name="T22" fmla="*/ 225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7" y="1"/>
                  <a:pt x="33" y="0"/>
                  <a:pt x="18" y="12"/>
                </a:cubicBezTo>
                <a:lnTo>
                  <a:pt x="18" y="12"/>
                </a:lnTo>
                <a:cubicBezTo>
                  <a:pt x="2" y="26"/>
                  <a:pt x="0" y="49"/>
                  <a:pt x="14" y="64"/>
                </a:cubicBezTo>
                <a:lnTo>
                  <a:pt x="168" y="249"/>
                </a:lnTo>
                <a:lnTo>
                  <a:pt x="168" y="249"/>
                </a:lnTo>
                <a:cubicBezTo>
                  <a:pt x="181" y="264"/>
                  <a:pt x="205" y="267"/>
                  <a:pt x="220" y="253"/>
                </a:cubicBezTo>
                <a:lnTo>
                  <a:pt x="220" y="253"/>
                </a:lnTo>
                <a:lnTo>
                  <a:pt x="220" y="253"/>
                </a:lnTo>
                <a:lnTo>
                  <a:pt x="220" y="253"/>
                </a:lnTo>
                <a:cubicBezTo>
                  <a:pt x="236" y="240"/>
                  <a:pt x="237" y="217"/>
                  <a:pt x="225" y="202"/>
                </a:cubicBezTo>
                <a:lnTo>
                  <a:pt x="70" y="17"/>
                </a:lnTo>
              </a:path>
            </a:pathLst>
          </a:custGeom>
          <a:solidFill>
            <a:srgbClr val="1188A3"/>
          </a:solidFill>
          <a:ln>
            <a:noFill/>
          </a:ln>
          <a:effectLst/>
        </p:spPr>
        <p:txBody>
          <a:bodyPr wrap="none" anchor="ctr"/>
          <a:lstStyle/>
          <a:p>
            <a:endParaRPr lang="en-US" sz="900"/>
          </a:p>
        </p:txBody>
      </p:sp>
      <p:sp>
        <p:nvSpPr>
          <p:cNvPr id="204" name="Freeform 362">
            <a:extLst>
              <a:ext uri="{FF2B5EF4-FFF2-40B4-BE49-F238E27FC236}">
                <a16:creationId xmlns:a16="http://schemas.microsoft.com/office/drawing/2014/main" id="{5814D739-F5F8-724A-BD16-D05FFC33D5A8}"/>
              </a:ext>
            </a:extLst>
          </p:cNvPr>
          <p:cNvSpPr>
            <a:spLocks noChangeArrowheads="1"/>
          </p:cNvSpPr>
          <p:nvPr/>
        </p:nvSpPr>
        <p:spPr bwMode="auto">
          <a:xfrm>
            <a:off x="4075532" y="2669941"/>
            <a:ext cx="1509206" cy="1509206"/>
          </a:xfrm>
          <a:custGeom>
            <a:avLst/>
            <a:gdLst>
              <a:gd name="T0" fmla="*/ 2706 w 2707"/>
              <a:gd name="T1" fmla="*/ 1352 h 2706"/>
              <a:gd name="T2" fmla="*/ 2706 w 2707"/>
              <a:gd name="T3" fmla="*/ 1352 h 2706"/>
              <a:gd name="T4" fmla="*/ 1353 w 2707"/>
              <a:gd name="T5" fmla="*/ 2705 h 2706"/>
              <a:gd name="T6" fmla="*/ 1353 w 2707"/>
              <a:gd name="T7" fmla="*/ 2705 h 2706"/>
              <a:gd name="T8" fmla="*/ 0 w 2707"/>
              <a:gd name="T9" fmla="*/ 1352 h 2706"/>
              <a:gd name="T10" fmla="*/ 0 w 2707"/>
              <a:gd name="T11" fmla="*/ 1352 h 2706"/>
              <a:gd name="T12" fmla="*/ 1353 w 2707"/>
              <a:gd name="T13" fmla="*/ 0 h 2706"/>
              <a:gd name="T14" fmla="*/ 1353 w 2707"/>
              <a:gd name="T15" fmla="*/ 0 h 2706"/>
              <a:gd name="T16" fmla="*/ 2706 w 2707"/>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7" h="2706">
                <a:moveTo>
                  <a:pt x="2706" y="1352"/>
                </a:moveTo>
                <a:lnTo>
                  <a:pt x="2706" y="1352"/>
                </a:lnTo>
                <a:cubicBezTo>
                  <a:pt x="2706" y="2099"/>
                  <a:pt x="2101" y="2705"/>
                  <a:pt x="1353" y="2705"/>
                </a:cubicBezTo>
                <a:lnTo>
                  <a:pt x="1353" y="2705"/>
                </a:lnTo>
                <a:cubicBezTo>
                  <a:pt x="606" y="2705"/>
                  <a:pt x="0" y="2099"/>
                  <a:pt x="0" y="1352"/>
                </a:cubicBezTo>
                <a:lnTo>
                  <a:pt x="0" y="1352"/>
                </a:lnTo>
                <a:cubicBezTo>
                  <a:pt x="0" y="605"/>
                  <a:pt x="606" y="0"/>
                  <a:pt x="1353" y="0"/>
                </a:cubicBezTo>
                <a:lnTo>
                  <a:pt x="1353" y="0"/>
                </a:lnTo>
                <a:cubicBezTo>
                  <a:pt x="2101" y="0"/>
                  <a:pt x="2706" y="605"/>
                  <a:pt x="2706" y="1352"/>
                </a:cubicBezTo>
              </a:path>
            </a:pathLst>
          </a:custGeom>
          <a:solidFill>
            <a:schemeClr val="accent2"/>
          </a:solidFill>
          <a:ln>
            <a:noFill/>
          </a:ln>
          <a:effectLst/>
        </p:spPr>
        <p:txBody>
          <a:bodyPr wrap="none" anchor="ctr"/>
          <a:lstStyle/>
          <a:p>
            <a:endParaRPr lang="en-US" sz="900"/>
          </a:p>
        </p:txBody>
      </p:sp>
      <p:sp>
        <p:nvSpPr>
          <p:cNvPr id="205" name="Freeform 363">
            <a:extLst>
              <a:ext uri="{FF2B5EF4-FFF2-40B4-BE49-F238E27FC236}">
                <a16:creationId xmlns:a16="http://schemas.microsoft.com/office/drawing/2014/main" id="{25E73D8B-104D-1C44-8F37-FD21F5FB243F}"/>
              </a:ext>
            </a:extLst>
          </p:cNvPr>
          <p:cNvSpPr>
            <a:spLocks noChangeArrowheads="1"/>
          </p:cNvSpPr>
          <p:nvPr/>
        </p:nvSpPr>
        <p:spPr bwMode="auto">
          <a:xfrm>
            <a:off x="457942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2"/>
          </a:solidFill>
          <a:ln>
            <a:noFill/>
          </a:ln>
          <a:effectLst/>
        </p:spPr>
        <p:txBody>
          <a:bodyPr wrap="none" anchor="ctr"/>
          <a:lstStyle/>
          <a:p>
            <a:endParaRPr lang="en-US" sz="900"/>
          </a:p>
        </p:txBody>
      </p:sp>
      <p:sp>
        <p:nvSpPr>
          <p:cNvPr id="206" name="Freeform 364">
            <a:extLst>
              <a:ext uri="{FF2B5EF4-FFF2-40B4-BE49-F238E27FC236}">
                <a16:creationId xmlns:a16="http://schemas.microsoft.com/office/drawing/2014/main" id="{5CD8F860-2117-6E4F-AA68-33F0569F6A13}"/>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7" name="Freeform 365">
            <a:extLst>
              <a:ext uri="{FF2B5EF4-FFF2-40B4-BE49-F238E27FC236}">
                <a16:creationId xmlns:a16="http://schemas.microsoft.com/office/drawing/2014/main" id="{27558509-B775-FF4F-8C70-3259977FB8D9}"/>
              </a:ext>
            </a:extLst>
          </p:cNvPr>
          <p:cNvSpPr>
            <a:spLocks noChangeArrowheads="1"/>
          </p:cNvSpPr>
          <p:nvPr/>
        </p:nvSpPr>
        <p:spPr bwMode="auto">
          <a:xfrm>
            <a:off x="4535177" y="4230764"/>
            <a:ext cx="589918" cy="113068"/>
          </a:xfrm>
          <a:custGeom>
            <a:avLst/>
            <a:gdLst>
              <a:gd name="T0" fmla="*/ 957 w 1059"/>
              <a:gd name="T1" fmla="*/ 202 h 203"/>
              <a:gd name="T2" fmla="*/ 102 w 1059"/>
              <a:gd name="T3" fmla="*/ 202 h 203"/>
              <a:gd name="T4" fmla="*/ 102 w 1059"/>
              <a:gd name="T5" fmla="*/ 202 h 203"/>
              <a:gd name="T6" fmla="*/ 0 w 1059"/>
              <a:gd name="T7" fmla="*/ 100 h 203"/>
              <a:gd name="T8" fmla="*/ 0 w 1059"/>
              <a:gd name="T9" fmla="*/ 100 h 203"/>
              <a:gd name="T10" fmla="*/ 102 w 1059"/>
              <a:gd name="T11" fmla="*/ 0 h 203"/>
              <a:gd name="T12" fmla="*/ 957 w 1059"/>
              <a:gd name="T13" fmla="*/ 0 h 203"/>
              <a:gd name="T14" fmla="*/ 957 w 1059"/>
              <a:gd name="T15" fmla="*/ 0 h 203"/>
              <a:gd name="T16" fmla="*/ 1058 w 1059"/>
              <a:gd name="T17" fmla="*/ 100 h 203"/>
              <a:gd name="T18" fmla="*/ 1058 w 1059"/>
              <a:gd name="T19" fmla="*/ 100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0"/>
                </a:cubicBezTo>
                <a:lnTo>
                  <a:pt x="0" y="100"/>
                </a:lnTo>
                <a:cubicBezTo>
                  <a:pt x="0" y="45"/>
                  <a:pt x="45" y="0"/>
                  <a:pt x="102" y="0"/>
                </a:cubicBezTo>
                <a:lnTo>
                  <a:pt x="957" y="0"/>
                </a:lnTo>
                <a:lnTo>
                  <a:pt x="957" y="0"/>
                </a:lnTo>
                <a:cubicBezTo>
                  <a:pt x="1012" y="0"/>
                  <a:pt x="1058" y="45"/>
                  <a:pt x="1058" y="100"/>
                </a:cubicBezTo>
                <a:lnTo>
                  <a:pt x="1058" y="100"/>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08" name="Freeform 366">
            <a:extLst>
              <a:ext uri="{FF2B5EF4-FFF2-40B4-BE49-F238E27FC236}">
                <a16:creationId xmlns:a16="http://schemas.microsoft.com/office/drawing/2014/main" id="{5EAA0252-5C8D-FC4E-BFF5-F2E3A58D1A00}"/>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09" name="Freeform 367">
            <a:extLst>
              <a:ext uri="{FF2B5EF4-FFF2-40B4-BE49-F238E27FC236}">
                <a16:creationId xmlns:a16="http://schemas.microsoft.com/office/drawing/2014/main" id="{44A9381A-8CFE-E34A-9402-37B9E7788522}"/>
              </a:ext>
            </a:extLst>
          </p:cNvPr>
          <p:cNvSpPr>
            <a:spLocks noChangeArrowheads="1"/>
          </p:cNvSpPr>
          <p:nvPr/>
        </p:nvSpPr>
        <p:spPr bwMode="auto">
          <a:xfrm>
            <a:off x="4535177" y="4343832"/>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5"/>
                  <a:pt x="45" y="0"/>
                  <a:pt x="102" y="0"/>
                </a:cubicBezTo>
                <a:lnTo>
                  <a:pt x="957" y="0"/>
                </a:lnTo>
                <a:lnTo>
                  <a:pt x="957" y="0"/>
                </a:lnTo>
                <a:cubicBezTo>
                  <a:pt x="1012" y="0"/>
                  <a:pt x="1058" y="45"/>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0" name="Freeform 368">
            <a:extLst>
              <a:ext uri="{FF2B5EF4-FFF2-40B4-BE49-F238E27FC236}">
                <a16:creationId xmlns:a16="http://schemas.microsoft.com/office/drawing/2014/main" id="{51A8135B-FB1B-8949-98C6-00F6ADE2F533}"/>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a:solidFill>
              <a:schemeClr val="bg2"/>
            </a:solidFill>
          </a:ln>
          <a:effectLst/>
        </p:spPr>
        <p:txBody>
          <a:bodyPr wrap="none" anchor="ctr"/>
          <a:lstStyle/>
          <a:p>
            <a:endParaRPr lang="en-US" sz="900"/>
          </a:p>
        </p:txBody>
      </p:sp>
      <p:sp>
        <p:nvSpPr>
          <p:cNvPr id="211" name="Freeform 369">
            <a:extLst>
              <a:ext uri="{FF2B5EF4-FFF2-40B4-BE49-F238E27FC236}">
                <a16:creationId xmlns:a16="http://schemas.microsoft.com/office/drawing/2014/main" id="{7B3D3CDC-6531-4943-A691-28B9BA9C0A26}"/>
              </a:ext>
            </a:extLst>
          </p:cNvPr>
          <p:cNvSpPr>
            <a:spLocks noChangeArrowheads="1"/>
          </p:cNvSpPr>
          <p:nvPr/>
        </p:nvSpPr>
        <p:spPr bwMode="auto">
          <a:xfrm>
            <a:off x="4535177" y="4456899"/>
            <a:ext cx="589918" cy="113068"/>
          </a:xfrm>
          <a:custGeom>
            <a:avLst/>
            <a:gdLst>
              <a:gd name="T0" fmla="*/ 957 w 1059"/>
              <a:gd name="T1" fmla="*/ 202 h 203"/>
              <a:gd name="T2" fmla="*/ 102 w 1059"/>
              <a:gd name="T3" fmla="*/ 202 h 203"/>
              <a:gd name="T4" fmla="*/ 102 w 1059"/>
              <a:gd name="T5" fmla="*/ 202 h 203"/>
              <a:gd name="T6" fmla="*/ 0 w 1059"/>
              <a:gd name="T7" fmla="*/ 101 h 203"/>
              <a:gd name="T8" fmla="*/ 0 w 1059"/>
              <a:gd name="T9" fmla="*/ 101 h 203"/>
              <a:gd name="T10" fmla="*/ 102 w 1059"/>
              <a:gd name="T11" fmla="*/ 0 h 203"/>
              <a:gd name="T12" fmla="*/ 957 w 1059"/>
              <a:gd name="T13" fmla="*/ 0 h 203"/>
              <a:gd name="T14" fmla="*/ 957 w 1059"/>
              <a:gd name="T15" fmla="*/ 0 h 203"/>
              <a:gd name="T16" fmla="*/ 1058 w 1059"/>
              <a:gd name="T17" fmla="*/ 101 h 203"/>
              <a:gd name="T18" fmla="*/ 1058 w 1059"/>
              <a:gd name="T19" fmla="*/ 101 h 203"/>
              <a:gd name="T20" fmla="*/ 957 w 1059"/>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9" h="203">
                <a:moveTo>
                  <a:pt x="957" y="202"/>
                </a:moveTo>
                <a:lnTo>
                  <a:pt x="102" y="202"/>
                </a:lnTo>
                <a:lnTo>
                  <a:pt x="102" y="202"/>
                </a:lnTo>
                <a:cubicBezTo>
                  <a:pt x="45" y="202"/>
                  <a:pt x="0" y="157"/>
                  <a:pt x="0" y="101"/>
                </a:cubicBezTo>
                <a:lnTo>
                  <a:pt x="0" y="101"/>
                </a:lnTo>
                <a:cubicBezTo>
                  <a:pt x="0" y="46"/>
                  <a:pt x="45" y="0"/>
                  <a:pt x="102" y="0"/>
                </a:cubicBezTo>
                <a:lnTo>
                  <a:pt x="957" y="0"/>
                </a:lnTo>
                <a:lnTo>
                  <a:pt x="957" y="0"/>
                </a:lnTo>
                <a:cubicBezTo>
                  <a:pt x="1012" y="0"/>
                  <a:pt x="1058" y="46"/>
                  <a:pt x="1058" y="101"/>
                </a:cubicBezTo>
                <a:lnTo>
                  <a:pt x="1058" y="101"/>
                </a:lnTo>
                <a:cubicBezTo>
                  <a:pt x="1058" y="157"/>
                  <a:pt x="1012" y="202"/>
                  <a:pt x="957" y="202"/>
                </a:cubicBezTo>
              </a:path>
            </a:pathLst>
          </a:custGeom>
          <a:solidFill>
            <a:schemeClr val="accent2"/>
          </a:solidFill>
          <a:ln w="11160" cap="flat">
            <a:solidFill>
              <a:schemeClr val="bg2"/>
            </a:solidFill>
            <a:round/>
            <a:headEnd/>
            <a:tailEnd/>
          </a:ln>
          <a:effectLst/>
        </p:spPr>
        <p:txBody>
          <a:bodyPr wrap="none" anchor="ctr"/>
          <a:lstStyle/>
          <a:p>
            <a:endParaRPr lang="en-US" sz="900"/>
          </a:p>
        </p:txBody>
      </p:sp>
      <p:sp>
        <p:nvSpPr>
          <p:cNvPr id="212" name="Freeform 370">
            <a:extLst>
              <a:ext uri="{FF2B5EF4-FFF2-40B4-BE49-F238E27FC236}">
                <a16:creationId xmlns:a16="http://schemas.microsoft.com/office/drawing/2014/main" id="{FAC1941E-435B-324B-8DB4-6DA1CA64E7A3}"/>
              </a:ext>
            </a:extLst>
          </p:cNvPr>
          <p:cNvSpPr>
            <a:spLocks noChangeArrowheads="1"/>
          </p:cNvSpPr>
          <p:nvPr/>
        </p:nvSpPr>
        <p:spPr bwMode="auto">
          <a:xfrm>
            <a:off x="4808013" y="2377441"/>
            <a:ext cx="41787" cy="176975"/>
          </a:xfrm>
          <a:custGeom>
            <a:avLst/>
            <a:gdLst>
              <a:gd name="T0" fmla="*/ 74 w 75"/>
              <a:gd name="T1" fmla="*/ 280 h 317"/>
              <a:gd name="T2" fmla="*/ 74 w 75"/>
              <a:gd name="T3" fmla="*/ 40 h 317"/>
              <a:gd name="T4" fmla="*/ 74 w 75"/>
              <a:gd name="T5" fmla="*/ 40 h 317"/>
              <a:gd name="T6" fmla="*/ 41 w 75"/>
              <a:gd name="T7" fmla="*/ 2 h 317"/>
              <a:gd name="T8" fmla="*/ 41 w 75"/>
              <a:gd name="T9" fmla="*/ 2 h 317"/>
              <a:gd name="T10" fmla="*/ 0 w 75"/>
              <a:gd name="T11" fmla="*/ 38 h 317"/>
              <a:gd name="T12" fmla="*/ 0 w 75"/>
              <a:gd name="T13" fmla="*/ 280 h 317"/>
              <a:gd name="T14" fmla="*/ 0 w 75"/>
              <a:gd name="T15" fmla="*/ 280 h 317"/>
              <a:gd name="T16" fmla="*/ 37 w 75"/>
              <a:gd name="T17" fmla="*/ 316 h 317"/>
              <a:gd name="T18" fmla="*/ 37 w 75"/>
              <a:gd name="T19" fmla="*/ 316 h 317"/>
              <a:gd name="T20" fmla="*/ 38 w 75"/>
              <a:gd name="T21" fmla="*/ 316 h 317"/>
              <a:gd name="T22" fmla="*/ 38 w 75"/>
              <a:gd name="T23" fmla="*/ 316 h 317"/>
              <a:gd name="T24" fmla="*/ 74 w 75"/>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5" h="317">
                <a:moveTo>
                  <a:pt x="74" y="280"/>
                </a:moveTo>
                <a:lnTo>
                  <a:pt x="74" y="40"/>
                </a:lnTo>
                <a:lnTo>
                  <a:pt x="74" y="40"/>
                </a:lnTo>
                <a:cubicBezTo>
                  <a:pt x="74" y="21"/>
                  <a:pt x="60" y="3"/>
                  <a:pt x="41" y="2"/>
                </a:cubicBezTo>
                <a:lnTo>
                  <a:pt x="41" y="2"/>
                </a:lnTo>
                <a:cubicBezTo>
                  <a:pt x="19" y="0"/>
                  <a:pt x="0" y="17"/>
                  <a:pt x="0" y="38"/>
                </a:cubicBezTo>
                <a:lnTo>
                  <a:pt x="0" y="280"/>
                </a:lnTo>
                <a:lnTo>
                  <a:pt x="0" y="280"/>
                </a:lnTo>
                <a:cubicBezTo>
                  <a:pt x="0" y="300"/>
                  <a:pt x="16" y="316"/>
                  <a:pt x="37" y="316"/>
                </a:cubicBezTo>
                <a:lnTo>
                  <a:pt x="37" y="316"/>
                </a:lnTo>
                <a:lnTo>
                  <a:pt x="38" y="316"/>
                </a:lnTo>
                <a:lnTo>
                  <a:pt x="38" y="316"/>
                </a:lnTo>
                <a:cubicBezTo>
                  <a:pt x="57" y="316"/>
                  <a:pt x="74" y="300"/>
                  <a:pt x="74" y="280"/>
                </a:cubicBezTo>
              </a:path>
            </a:pathLst>
          </a:custGeom>
          <a:solidFill>
            <a:schemeClr val="accent2"/>
          </a:solidFill>
          <a:ln>
            <a:noFill/>
          </a:ln>
          <a:effectLst/>
        </p:spPr>
        <p:txBody>
          <a:bodyPr wrap="none" anchor="ctr"/>
          <a:lstStyle/>
          <a:p>
            <a:endParaRPr lang="en-US" sz="900"/>
          </a:p>
        </p:txBody>
      </p:sp>
      <p:sp>
        <p:nvSpPr>
          <p:cNvPr id="213" name="Freeform 371">
            <a:extLst>
              <a:ext uri="{FF2B5EF4-FFF2-40B4-BE49-F238E27FC236}">
                <a16:creationId xmlns:a16="http://schemas.microsoft.com/office/drawing/2014/main" id="{F558C8CF-A116-C448-8CA0-BDBEDE80357B}"/>
              </a:ext>
            </a:extLst>
          </p:cNvPr>
          <p:cNvSpPr>
            <a:spLocks noChangeArrowheads="1"/>
          </p:cNvSpPr>
          <p:nvPr/>
        </p:nvSpPr>
        <p:spPr bwMode="auto">
          <a:xfrm>
            <a:off x="5422510" y="2633072"/>
            <a:ext cx="132732" cy="149937"/>
          </a:xfrm>
          <a:custGeom>
            <a:avLst/>
            <a:gdLst>
              <a:gd name="T0" fmla="*/ 224 w 238"/>
              <a:gd name="T1" fmla="*/ 64 h 268"/>
              <a:gd name="T2" fmla="*/ 224 w 238"/>
              <a:gd name="T3" fmla="*/ 64 h 268"/>
              <a:gd name="T4" fmla="*/ 220 w 238"/>
              <a:gd name="T5" fmla="*/ 12 h 268"/>
              <a:gd name="T6" fmla="*/ 220 w 238"/>
              <a:gd name="T7" fmla="*/ 12 h 268"/>
              <a:gd name="T8" fmla="*/ 168 w 238"/>
              <a:gd name="T9" fmla="*/ 17 h 268"/>
              <a:gd name="T10" fmla="*/ 13 w 238"/>
              <a:gd name="T11" fmla="*/ 202 h 268"/>
              <a:gd name="T12" fmla="*/ 13 w 238"/>
              <a:gd name="T13" fmla="*/ 202 h 268"/>
              <a:gd name="T14" fmla="*/ 17 w 238"/>
              <a:gd name="T15" fmla="*/ 253 h 268"/>
              <a:gd name="T16" fmla="*/ 17 w 238"/>
              <a:gd name="T17" fmla="*/ 253 h 268"/>
              <a:gd name="T18" fmla="*/ 18 w 238"/>
              <a:gd name="T19" fmla="*/ 253 h 268"/>
              <a:gd name="T20" fmla="*/ 18 w 238"/>
              <a:gd name="T21" fmla="*/ 253 h 268"/>
              <a:gd name="T22" fmla="*/ 69 w 238"/>
              <a:gd name="T23" fmla="*/ 249 h 268"/>
              <a:gd name="T24" fmla="*/ 224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4" y="64"/>
                </a:moveTo>
                <a:lnTo>
                  <a:pt x="224" y="64"/>
                </a:lnTo>
                <a:cubicBezTo>
                  <a:pt x="237" y="49"/>
                  <a:pt x="235" y="26"/>
                  <a:pt x="220" y="12"/>
                </a:cubicBezTo>
                <a:lnTo>
                  <a:pt x="220" y="12"/>
                </a:lnTo>
                <a:cubicBezTo>
                  <a:pt x="204" y="0"/>
                  <a:pt x="181" y="1"/>
                  <a:pt x="168" y="17"/>
                </a:cubicBezTo>
                <a:lnTo>
                  <a:pt x="13" y="202"/>
                </a:lnTo>
                <a:lnTo>
                  <a:pt x="13" y="202"/>
                </a:lnTo>
                <a:cubicBezTo>
                  <a:pt x="0" y="217"/>
                  <a:pt x="2" y="240"/>
                  <a:pt x="17" y="253"/>
                </a:cubicBezTo>
                <a:lnTo>
                  <a:pt x="17" y="253"/>
                </a:lnTo>
                <a:lnTo>
                  <a:pt x="18" y="253"/>
                </a:lnTo>
                <a:lnTo>
                  <a:pt x="18" y="253"/>
                </a:lnTo>
                <a:cubicBezTo>
                  <a:pt x="33" y="267"/>
                  <a:pt x="56" y="264"/>
                  <a:pt x="69" y="249"/>
                </a:cubicBezTo>
                <a:lnTo>
                  <a:pt x="224" y="64"/>
                </a:lnTo>
              </a:path>
            </a:pathLst>
          </a:custGeom>
          <a:solidFill>
            <a:schemeClr val="accent2"/>
          </a:solidFill>
          <a:ln>
            <a:noFill/>
          </a:ln>
          <a:effectLst/>
        </p:spPr>
        <p:txBody>
          <a:bodyPr wrap="none" anchor="ctr"/>
          <a:lstStyle/>
          <a:p>
            <a:endParaRPr lang="en-US" sz="900"/>
          </a:p>
        </p:txBody>
      </p:sp>
      <p:sp>
        <p:nvSpPr>
          <p:cNvPr id="214" name="Freeform 372">
            <a:extLst>
              <a:ext uri="{FF2B5EF4-FFF2-40B4-BE49-F238E27FC236}">
                <a16:creationId xmlns:a16="http://schemas.microsoft.com/office/drawing/2014/main" id="{88FFD89C-0CC1-FD4A-8D31-ABC91F139840}"/>
              </a:ext>
            </a:extLst>
          </p:cNvPr>
          <p:cNvSpPr>
            <a:spLocks noChangeArrowheads="1"/>
          </p:cNvSpPr>
          <p:nvPr/>
        </p:nvSpPr>
        <p:spPr bwMode="auto">
          <a:xfrm>
            <a:off x="5751881" y="3279522"/>
            <a:ext cx="176976" cy="68824"/>
          </a:xfrm>
          <a:custGeom>
            <a:avLst/>
            <a:gdLst>
              <a:gd name="T0" fmla="*/ 313 w 316"/>
              <a:gd name="T1" fmla="*/ 37 h 122"/>
              <a:gd name="T2" fmla="*/ 313 w 316"/>
              <a:gd name="T3" fmla="*/ 37 h 122"/>
              <a:gd name="T4" fmla="*/ 270 w 316"/>
              <a:gd name="T5" fmla="*/ 3 h 122"/>
              <a:gd name="T6" fmla="*/ 33 w 316"/>
              <a:gd name="T7" fmla="*/ 45 h 122"/>
              <a:gd name="T8" fmla="*/ 33 w 316"/>
              <a:gd name="T9" fmla="*/ 45 h 122"/>
              <a:gd name="T10" fmla="*/ 4 w 316"/>
              <a:gd name="T11" fmla="*/ 87 h 122"/>
              <a:gd name="T12" fmla="*/ 4 w 316"/>
              <a:gd name="T13" fmla="*/ 87 h 122"/>
              <a:gd name="T14" fmla="*/ 4 w 316"/>
              <a:gd name="T15" fmla="*/ 88 h 122"/>
              <a:gd name="T16" fmla="*/ 4 w 316"/>
              <a:gd name="T17" fmla="*/ 88 h 122"/>
              <a:gd name="T18" fmla="*/ 46 w 316"/>
              <a:gd name="T19" fmla="*/ 118 h 122"/>
              <a:gd name="T20" fmla="*/ 281 w 316"/>
              <a:gd name="T21" fmla="*/ 76 h 122"/>
              <a:gd name="T22" fmla="*/ 281 w 316"/>
              <a:gd name="T23" fmla="*/ 76 h 122"/>
              <a:gd name="T24" fmla="*/ 313 w 316"/>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313" y="37"/>
                </a:moveTo>
                <a:lnTo>
                  <a:pt x="313" y="37"/>
                </a:lnTo>
                <a:cubicBezTo>
                  <a:pt x="311" y="15"/>
                  <a:pt x="292" y="0"/>
                  <a:pt x="270" y="3"/>
                </a:cubicBezTo>
                <a:lnTo>
                  <a:pt x="33" y="45"/>
                </a:lnTo>
                <a:lnTo>
                  <a:pt x="33" y="45"/>
                </a:lnTo>
                <a:cubicBezTo>
                  <a:pt x="13" y="49"/>
                  <a:pt x="0" y="68"/>
                  <a:pt x="4" y="87"/>
                </a:cubicBezTo>
                <a:lnTo>
                  <a:pt x="4" y="87"/>
                </a:lnTo>
                <a:lnTo>
                  <a:pt x="4" y="88"/>
                </a:lnTo>
                <a:lnTo>
                  <a:pt x="4" y="88"/>
                </a:lnTo>
                <a:cubicBezTo>
                  <a:pt x="7" y="108"/>
                  <a:pt x="26" y="121"/>
                  <a:pt x="46" y="118"/>
                </a:cubicBezTo>
                <a:lnTo>
                  <a:pt x="281" y="76"/>
                </a:lnTo>
                <a:lnTo>
                  <a:pt x="281" y="76"/>
                </a:lnTo>
                <a:cubicBezTo>
                  <a:pt x="300" y="73"/>
                  <a:pt x="315" y="56"/>
                  <a:pt x="313" y="37"/>
                </a:cubicBezTo>
              </a:path>
            </a:pathLst>
          </a:custGeom>
          <a:solidFill>
            <a:schemeClr val="accent2"/>
          </a:solidFill>
          <a:ln>
            <a:noFill/>
          </a:ln>
          <a:effectLst/>
        </p:spPr>
        <p:txBody>
          <a:bodyPr wrap="none" anchor="ctr"/>
          <a:lstStyle/>
          <a:p>
            <a:endParaRPr lang="en-US" sz="900"/>
          </a:p>
        </p:txBody>
      </p:sp>
      <p:sp>
        <p:nvSpPr>
          <p:cNvPr id="215" name="Freeform 373">
            <a:extLst>
              <a:ext uri="{FF2B5EF4-FFF2-40B4-BE49-F238E27FC236}">
                <a16:creationId xmlns:a16="http://schemas.microsoft.com/office/drawing/2014/main" id="{695F1711-F63F-2246-8874-8002FED06D30}"/>
              </a:ext>
            </a:extLst>
          </p:cNvPr>
          <p:cNvSpPr>
            <a:spLocks noChangeArrowheads="1"/>
          </p:cNvSpPr>
          <p:nvPr/>
        </p:nvSpPr>
        <p:spPr bwMode="auto">
          <a:xfrm>
            <a:off x="5638813" y="3948095"/>
            <a:ext cx="162228" cy="110611"/>
          </a:xfrm>
          <a:custGeom>
            <a:avLst/>
            <a:gdLst>
              <a:gd name="T0" fmla="*/ 232 w 292"/>
              <a:gd name="T1" fmla="*/ 194 h 200"/>
              <a:gd name="T2" fmla="*/ 232 w 292"/>
              <a:gd name="T3" fmla="*/ 194 h 200"/>
              <a:gd name="T4" fmla="*/ 250 w 292"/>
              <a:gd name="T5" fmla="*/ 199 h 200"/>
              <a:gd name="T6" fmla="*/ 250 w 292"/>
              <a:gd name="T7" fmla="*/ 199 h 200"/>
              <a:gd name="T8" fmla="*/ 285 w 292"/>
              <a:gd name="T9" fmla="*/ 176 h 200"/>
              <a:gd name="T10" fmla="*/ 285 w 292"/>
              <a:gd name="T11" fmla="*/ 176 h 200"/>
              <a:gd name="T12" fmla="*/ 267 w 292"/>
              <a:gd name="T13" fmla="*/ 129 h 200"/>
              <a:gd name="T14" fmla="*/ 61 w 292"/>
              <a:gd name="T15" fmla="*/ 10 h 200"/>
              <a:gd name="T16" fmla="*/ 61 w 292"/>
              <a:gd name="T17" fmla="*/ 10 h 200"/>
              <a:gd name="T18" fmla="*/ 11 w 292"/>
              <a:gd name="T19" fmla="*/ 24 h 200"/>
              <a:gd name="T20" fmla="*/ 11 w 292"/>
              <a:gd name="T21" fmla="*/ 24 h 200"/>
              <a:gd name="T22" fmla="*/ 11 w 292"/>
              <a:gd name="T23" fmla="*/ 24 h 200"/>
              <a:gd name="T24" fmla="*/ 11 w 292"/>
              <a:gd name="T25" fmla="*/ 24 h 200"/>
              <a:gd name="T26" fmla="*/ 23 w 292"/>
              <a:gd name="T27" fmla="*/ 74 h 200"/>
              <a:gd name="T28" fmla="*/ 232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2" y="194"/>
                </a:moveTo>
                <a:lnTo>
                  <a:pt x="232" y="194"/>
                </a:lnTo>
                <a:cubicBezTo>
                  <a:pt x="237" y="197"/>
                  <a:pt x="244" y="199"/>
                  <a:pt x="250" y="199"/>
                </a:cubicBezTo>
                <a:lnTo>
                  <a:pt x="250" y="199"/>
                </a:lnTo>
                <a:cubicBezTo>
                  <a:pt x="264" y="199"/>
                  <a:pt x="279" y="191"/>
                  <a:pt x="285" y="176"/>
                </a:cubicBezTo>
                <a:lnTo>
                  <a:pt x="285" y="176"/>
                </a:lnTo>
                <a:cubicBezTo>
                  <a:pt x="291" y="159"/>
                  <a:pt x="283" y="139"/>
                  <a:pt x="267" y="129"/>
                </a:cubicBezTo>
                <a:lnTo>
                  <a:pt x="61" y="10"/>
                </a:lnTo>
                <a:lnTo>
                  <a:pt x="61" y="10"/>
                </a:lnTo>
                <a:cubicBezTo>
                  <a:pt x="43" y="0"/>
                  <a:pt x="21" y="6"/>
                  <a:pt x="11" y="24"/>
                </a:cubicBezTo>
                <a:lnTo>
                  <a:pt x="11" y="24"/>
                </a:lnTo>
                <a:lnTo>
                  <a:pt x="11" y="24"/>
                </a:lnTo>
                <a:lnTo>
                  <a:pt x="11" y="24"/>
                </a:lnTo>
                <a:cubicBezTo>
                  <a:pt x="0" y="42"/>
                  <a:pt x="6" y="64"/>
                  <a:pt x="23" y="74"/>
                </a:cubicBezTo>
                <a:lnTo>
                  <a:pt x="232" y="194"/>
                </a:lnTo>
              </a:path>
            </a:pathLst>
          </a:custGeom>
          <a:solidFill>
            <a:schemeClr val="accent2"/>
          </a:solidFill>
          <a:ln>
            <a:noFill/>
          </a:ln>
          <a:effectLst/>
        </p:spPr>
        <p:txBody>
          <a:bodyPr wrap="none" anchor="ctr"/>
          <a:lstStyle/>
          <a:p>
            <a:endParaRPr lang="en-US" sz="900"/>
          </a:p>
        </p:txBody>
      </p:sp>
      <p:sp>
        <p:nvSpPr>
          <p:cNvPr id="216" name="Freeform 374">
            <a:extLst>
              <a:ext uri="{FF2B5EF4-FFF2-40B4-BE49-F238E27FC236}">
                <a16:creationId xmlns:a16="http://schemas.microsoft.com/office/drawing/2014/main" id="{36E4AD08-B64A-F04A-8453-31EA6059D146}"/>
              </a:ext>
            </a:extLst>
          </p:cNvPr>
          <p:cNvSpPr>
            <a:spLocks noChangeArrowheads="1"/>
          </p:cNvSpPr>
          <p:nvPr/>
        </p:nvSpPr>
        <p:spPr bwMode="auto">
          <a:xfrm>
            <a:off x="3859229" y="3948095"/>
            <a:ext cx="162228" cy="110611"/>
          </a:xfrm>
          <a:custGeom>
            <a:avLst/>
            <a:gdLst>
              <a:gd name="T0" fmla="*/ 25 w 293"/>
              <a:gd name="T1" fmla="*/ 129 h 200"/>
              <a:gd name="T2" fmla="*/ 25 w 293"/>
              <a:gd name="T3" fmla="*/ 129 h 200"/>
              <a:gd name="T4" fmla="*/ 8 w 293"/>
              <a:gd name="T5" fmla="*/ 176 h 200"/>
              <a:gd name="T6" fmla="*/ 8 w 293"/>
              <a:gd name="T7" fmla="*/ 176 h 200"/>
              <a:gd name="T8" fmla="*/ 42 w 293"/>
              <a:gd name="T9" fmla="*/ 199 h 200"/>
              <a:gd name="T10" fmla="*/ 42 w 293"/>
              <a:gd name="T11" fmla="*/ 199 h 200"/>
              <a:gd name="T12" fmla="*/ 60 w 293"/>
              <a:gd name="T13" fmla="*/ 194 h 200"/>
              <a:gd name="T14" fmla="*/ 269 w 293"/>
              <a:gd name="T15" fmla="*/ 74 h 200"/>
              <a:gd name="T16" fmla="*/ 269 w 293"/>
              <a:gd name="T17" fmla="*/ 74 h 200"/>
              <a:gd name="T18" fmla="*/ 282 w 293"/>
              <a:gd name="T19" fmla="*/ 24 h 200"/>
              <a:gd name="T20" fmla="*/ 282 w 293"/>
              <a:gd name="T21" fmla="*/ 24 h 200"/>
              <a:gd name="T22" fmla="*/ 282 w 293"/>
              <a:gd name="T23" fmla="*/ 24 h 200"/>
              <a:gd name="T24" fmla="*/ 282 w 293"/>
              <a:gd name="T25" fmla="*/ 24 h 200"/>
              <a:gd name="T26" fmla="*/ 232 w 293"/>
              <a:gd name="T27" fmla="*/ 10 h 200"/>
              <a:gd name="T28" fmla="*/ 25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5" y="129"/>
                </a:moveTo>
                <a:lnTo>
                  <a:pt x="25" y="129"/>
                </a:lnTo>
                <a:cubicBezTo>
                  <a:pt x="9" y="139"/>
                  <a:pt x="0" y="159"/>
                  <a:pt x="8" y="176"/>
                </a:cubicBezTo>
                <a:lnTo>
                  <a:pt x="8" y="176"/>
                </a:lnTo>
                <a:cubicBezTo>
                  <a:pt x="14" y="191"/>
                  <a:pt x="28" y="199"/>
                  <a:pt x="42" y="199"/>
                </a:cubicBezTo>
                <a:lnTo>
                  <a:pt x="42" y="199"/>
                </a:lnTo>
                <a:cubicBezTo>
                  <a:pt x="48" y="199"/>
                  <a:pt x="55" y="197"/>
                  <a:pt x="60" y="194"/>
                </a:cubicBezTo>
                <a:lnTo>
                  <a:pt x="269" y="74"/>
                </a:lnTo>
                <a:lnTo>
                  <a:pt x="269" y="74"/>
                </a:lnTo>
                <a:cubicBezTo>
                  <a:pt x="286" y="64"/>
                  <a:pt x="292" y="42"/>
                  <a:pt x="282" y="24"/>
                </a:cubicBezTo>
                <a:lnTo>
                  <a:pt x="282" y="24"/>
                </a:lnTo>
                <a:lnTo>
                  <a:pt x="282" y="24"/>
                </a:lnTo>
                <a:lnTo>
                  <a:pt x="282" y="24"/>
                </a:lnTo>
                <a:cubicBezTo>
                  <a:pt x="271" y="6"/>
                  <a:pt x="249" y="0"/>
                  <a:pt x="232" y="10"/>
                </a:cubicBezTo>
                <a:lnTo>
                  <a:pt x="25" y="129"/>
                </a:lnTo>
              </a:path>
            </a:pathLst>
          </a:custGeom>
          <a:solidFill>
            <a:schemeClr val="accent2"/>
          </a:solidFill>
          <a:ln>
            <a:noFill/>
          </a:ln>
          <a:effectLst/>
        </p:spPr>
        <p:txBody>
          <a:bodyPr wrap="none" anchor="ctr"/>
          <a:lstStyle/>
          <a:p>
            <a:endParaRPr lang="en-US" sz="900"/>
          </a:p>
        </p:txBody>
      </p:sp>
      <p:sp>
        <p:nvSpPr>
          <p:cNvPr id="217" name="Freeform 375">
            <a:extLst>
              <a:ext uri="{FF2B5EF4-FFF2-40B4-BE49-F238E27FC236}">
                <a16:creationId xmlns:a16="http://schemas.microsoft.com/office/drawing/2014/main" id="{5164470D-51C5-2445-8DBD-9B69FDBCCC42}"/>
              </a:ext>
            </a:extLst>
          </p:cNvPr>
          <p:cNvSpPr>
            <a:spLocks noChangeArrowheads="1"/>
          </p:cNvSpPr>
          <p:nvPr/>
        </p:nvSpPr>
        <p:spPr bwMode="auto">
          <a:xfrm>
            <a:off x="3731413" y="3279522"/>
            <a:ext cx="176976" cy="68824"/>
          </a:xfrm>
          <a:custGeom>
            <a:avLst/>
            <a:gdLst>
              <a:gd name="T0" fmla="*/ 45 w 316"/>
              <a:gd name="T1" fmla="*/ 3 h 122"/>
              <a:gd name="T2" fmla="*/ 45 w 316"/>
              <a:gd name="T3" fmla="*/ 3 h 122"/>
              <a:gd name="T4" fmla="*/ 2 w 316"/>
              <a:gd name="T5" fmla="*/ 37 h 122"/>
              <a:gd name="T6" fmla="*/ 2 w 316"/>
              <a:gd name="T7" fmla="*/ 37 h 122"/>
              <a:gd name="T8" fmla="*/ 34 w 316"/>
              <a:gd name="T9" fmla="*/ 76 h 122"/>
              <a:gd name="T10" fmla="*/ 269 w 316"/>
              <a:gd name="T11" fmla="*/ 118 h 122"/>
              <a:gd name="T12" fmla="*/ 269 w 316"/>
              <a:gd name="T13" fmla="*/ 118 h 122"/>
              <a:gd name="T14" fmla="*/ 312 w 316"/>
              <a:gd name="T15" fmla="*/ 88 h 122"/>
              <a:gd name="T16" fmla="*/ 312 w 316"/>
              <a:gd name="T17" fmla="*/ 88 h 122"/>
              <a:gd name="T18" fmla="*/ 312 w 316"/>
              <a:gd name="T19" fmla="*/ 87 h 122"/>
              <a:gd name="T20" fmla="*/ 312 w 316"/>
              <a:gd name="T21" fmla="*/ 87 h 122"/>
              <a:gd name="T22" fmla="*/ 282 w 316"/>
              <a:gd name="T23" fmla="*/ 45 h 122"/>
              <a:gd name="T24" fmla="*/ 45 w 316"/>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6" h="122">
                <a:moveTo>
                  <a:pt x="45" y="3"/>
                </a:moveTo>
                <a:lnTo>
                  <a:pt x="45" y="3"/>
                </a:lnTo>
                <a:cubicBezTo>
                  <a:pt x="24" y="0"/>
                  <a:pt x="4" y="15"/>
                  <a:pt x="2" y="37"/>
                </a:cubicBezTo>
                <a:lnTo>
                  <a:pt x="2" y="37"/>
                </a:lnTo>
                <a:cubicBezTo>
                  <a:pt x="0" y="56"/>
                  <a:pt x="15" y="73"/>
                  <a:pt x="34" y="76"/>
                </a:cubicBezTo>
                <a:lnTo>
                  <a:pt x="269" y="118"/>
                </a:lnTo>
                <a:lnTo>
                  <a:pt x="269" y="118"/>
                </a:lnTo>
                <a:cubicBezTo>
                  <a:pt x="289" y="121"/>
                  <a:pt x="308" y="108"/>
                  <a:pt x="312" y="88"/>
                </a:cubicBezTo>
                <a:lnTo>
                  <a:pt x="312" y="88"/>
                </a:lnTo>
                <a:lnTo>
                  <a:pt x="312" y="87"/>
                </a:lnTo>
                <a:lnTo>
                  <a:pt x="312" y="87"/>
                </a:lnTo>
                <a:cubicBezTo>
                  <a:pt x="315" y="68"/>
                  <a:pt x="302" y="49"/>
                  <a:pt x="282" y="45"/>
                </a:cubicBezTo>
                <a:lnTo>
                  <a:pt x="45" y="3"/>
                </a:lnTo>
              </a:path>
            </a:pathLst>
          </a:custGeom>
          <a:solidFill>
            <a:schemeClr val="accent2"/>
          </a:solidFill>
          <a:ln>
            <a:noFill/>
          </a:ln>
          <a:effectLst/>
        </p:spPr>
        <p:txBody>
          <a:bodyPr wrap="none" anchor="ctr"/>
          <a:lstStyle/>
          <a:p>
            <a:endParaRPr lang="en-US" sz="900"/>
          </a:p>
        </p:txBody>
      </p:sp>
      <p:sp>
        <p:nvSpPr>
          <p:cNvPr id="218" name="Freeform 376">
            <a:extLst>
              <a:ext uri="{FF2B5EF4-FFF2-40B4-BE49-F238E27FC236}">
                <a16:creationId xmlns:a16="http://schemas.microsoft.com/office/drawing/2014/main" id="{5A7D0F9F-964A-EE41-8A13-7238CA7B6341}"/>
              </a:ext>
            </a:extLst>
          </p:cNvPr>
          <p:cNvSpPr>
            <a:spLocks noChangeArrowheads="1"/>
          </p:cNvSpPr>
          <p:nvPr/>
        </p:nvSpPr>
        <p:spPr bwMode="auto">
          <a:xfrm>
            <a:off x="4102570" y="2633072"/>
            <a:ext cx="132732" cy="149937"/>
          </a:xfrm>
          <a:custGeom>
            <a:avLst/>
            <a:gdLst>
              <a:gd name="T0" fmla="*/ 70 w 238"/>
              <a:gd name="T1" fmla="*/ 17 h 268"/>
              <a:gd name="T2" fmla="*/ 70 w 238"/>
              <a:gd name="T3" fmla="*/ 17 h 268"/>
              <a:gd name="T4" fmla="*/ 18 w 238"/>
              <a:gd name="T5" fmla="*/ 12 h 268"/>
              <a:gd name="T6" fmla="*/ 18 w 238"/>
              <a:gd name="T7" fmla="*/ 12 h 268"/>
              <a:gd name="T8" fmla="*/ 13 w 238"/>
              <a:gd name="T9" fmla="*/ 64 h 268"/>
              <a:gd name="T10" fmla="*/ 168 w 238"/>
              <a:gd name="T11" fmla="*/ 249 h 268"/>
              <a:gd name="T12" fmla="*/ 168 w 238"/>
              <a:gd name="T13" fmla="*/ 249 h 268"/>
              <a:gd name="T14" fmla="*/ 219 w 238"/>
              <a:gd name="T15" fmla="*/ 253 h 268"/>
              <a:gd name="T16" fmla="*/ 219 w 238"/>
              <a:gd name="T17" fmla="*/ 253 h 268"/>
              <a:gd name="T18" fmla="*/ 220 w 238"/>
              <a:gd name="T19" fmla="*/ 253 h 268"/>
              <a:gd name="T20" fmla="*/ 220 w 238"/>
              <a:gd name="T21" fmla="*/ 253 h 268"/>
              <a:gd name="T22" fmla="*/ 224 w 238"/>
              <a:gd name="T23" fmla="*/ 202 h 268"/>
              <a:gd name="T24" fmla="*/ 70 w 238"/>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70" y="17"/>
                </a:moveTo>
                <a:lnTo>
                  <a:pt x="70" y="17"/>
                </a:lnTo>
                <a:cubicBezTo>
                  <a:pt x="56" y="1"/>
                  <a:pt x="33" y="0"/>
                  <a:pt x="18" y="12"/>
                </a:cubicBezTo>
                <a:lnTo>
                  <a:pt x="18" y="12"/>
                </a:lnTo>
                <a:cubicBezTo>
                  <a:pt x="2" y="26"/>
                  <a:pt x="0" y="49"/>
                  <a:pt x="13" y="64"/>
                </a:cubicBezTo>
                <a:lnTo>
                  <a:pt x="168" y="249"/>
                </a:lnTo>
                <a:lnTo>
                  <a:pt x="168" y="249"/>
                </a:lnTo>
                <a:cubicBezTo>
                  <a:pt x="181" y="264"/>
                  <a:pt x="204" y="267"/>
                  <a:pt x="219" y="253"/>
                </a:cubicBezTo>
                <a:lnTo>
                  <a:pt x="219" y="253"/>
                </a:lnTo>
                <a:cubicBezTo>
                  <a:pt x="219" y="253"/>
                  <a:pt x="219" y="253"/>
                  <a:pt x="220" y="253"/>
                </a:cubicBezTo>
                <a:lnTo>
                  <a:pt x="220" y="253"/>
                </a:lnTo>
                <a:cubicBezTo>
                  <a:pt x="235" y="240"/>
                  <a:pt x="237" y="217"/>
                  <a:pt x="224" y="202"/>
                </a:cubicBezTo>
                <a:lnTo>
                  <a:pt x="70" y="17"/>
                </a:lnTo>
              </a:path>
            </a:pathLst>
          </a:custGeom>
          <a:solidFill>
            <a:schemeClr val="accent2"/>
          </a:solidFill>
          <a:ln>
            <a:noFill/>
          </a:ln>
          <a:effectLst/>
        </p:spPr>
        <p:txBody>
          <a:bodyPr wrap="none" anchor="ctr"/>
          <a:lstStyle/>
          <a:p>
            <a:endParaRPr lang="en-US" sz="900"/>
          </a:p>
        </p:txBody>
      </p:sp>
      <p:sp>
        <p:nvSpPr>
          <p:cNvPr id="219" name="Freeform 377">
            <a:extLst>
              <a:ext uri="{FF2B5EF4-FFF2-40B4-BE49-F238E27FC236}">
                <a16:creationId xmlns:a16="http://schemas.microsoft.com/office/drawing/2014/main" id="{CF7B5268-7585-3B49-9230-3EAFADB35E3F}"/>
              </a:ext>
            </a:extLst>
          </p:cNvPr>
          <p:cNvSpPr>
            <a:spLocks noChangeArrowheads="1"/>
          </p:cNvSpPr>
          <p:nvPr/>
        </p:nvSpPr>
        <p:spPr bwMode="auto">
          <a:xfrm>
            <a:off x="6607261" y="2669941"/>
            <a:ext cx="1509206" cy="1509206"/>
          </a:xfrm>
          <a:custGeom>
            <a:avLst/>
            <a:gdLst>
              <a:gd name="T0" fmla="*/ 2707 w 2708"/>
              <a:gd name="T1" fmla="*/ 1352 h 2706"/>
              <a:gd name="T2" fmla="*/ 2707 w 2708"/>
              <a:gd name="T3" fmla="*/ 1352 h 2706"/>
              <a:gd name="T4" fmla="*/ 1354 w 2708"/>
              <a:gd name="T5" fmla="*/ 2705 h 2706"/>
              <a:gd name="T6" fmla="*/ 1354 w 2708"/>
              <a:gd name="T7" fmla="*/ 2705 h 2706"/>
              <a:gd name="T8" fmla="*/ 0 w 2708"/>
              <a:gd name="T9" fmla="*/ 1352 h 2706"/>
              <a:gd name="T10" fmla="*/ 0 w 2708"/>
              <a:gd name="T11" fmla="*/ 1352 h 2706"/>
              <a:gd name="T12" fmla="*/ 1354 w 2708"/>
              <a:gd name="T13" fmla="*/ 0 h 2706"/>
              <a:gd name="T14" fmla="*/ 1354 w 2708"/>
              <a:gd name="T15" fmla="*/ 0 h 2706"/>
              <a:gd name="T16" fmla="*/ 2707 w 2708"/>
              <a:gd name="T17" fmla="*/ 1352 h 27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08" h="2706">
                <a:moveTo>
                  <a:pt x="2707" y="1352"/>
                </a:moveTo>
                <a:lnTo>
                  <a:pt x="2707" y="1352"/>
                </a:lnTo>
                <a:cubicBezTo>
                  <a:pt x="2707" y="2099"/>
                  <a:pt x="2101" y="2705"/>
                  <a:pt x="1354" y="2705"/>
                </a:cubicBezTo>
                <a:lnTo>
                  <a:pt x="1354" y="2705"/>
                </a:lnTo>
                <a:cubicBezTo>
                  <a:pt x="606" y="2705"/>
                  <a:pt x="0" y="2099"/>
                  <a:pt x="0" y="1352"/>
                </a:cubicBezTo>
                <a:lnTo>
                  <a:pt x="0" y="1352"/>
                </a:lnTo>
                <a:cubicBezTo>
                  <a:pt x="0" y="605"/>
                  <a:pt x="606" y="0"/>
                  <a:pt x="1354" y="0"/>
                </a:cubicBezTo>
                <a:lnTo>
                  <a:pt x="1354" y="0"/>
                </a:lnTo>
                <a:cubicBezTo>
                  <a:pt x="2101" y="0"/>
                  <a:pt x="2707" y="605"/>
                  <a:pt x="2707" y="1352"/>
                </a:cubicBezTo>
              </a:path>
            </a:pathLst>
          </a:custGeom>
          <a:solidFill>
            <a:schemeClr val="accent3"/>
          </a:solidFill>
          <a:ln>
            <a:noFill/>
          </a:ln>
          <a:effectLst/>
        </p:spPr>
        <p:txBody>
          <a:bodyPr wrap="none" anchor="ctr"/>
          <a:lstStyle/>
          <a:p>
            <a:endParaRPr lang="en-US" sz="900"/>
          </a:p>
        </p:txBody>
      </p:sp>
      <p:sp>
        <p:nvSpPr>
          <p:cNvPr id="220" name="Freeform 378">
            <a:extLst>
              <a:ext uri="{FF2B5EF4-FFF2-40B4-BE49-F238E27FC236}">
                <a16:creationId xmlns:a16="http://schemas.microsoft.com/office/drawing/2014/main" id="{08270BD7-41F9-404F-90DB-36AD679DBBAE}"/>
              </a:ext>
            </a:extLst>
          </p:cNvPr>
          <p:cNvSpPr>
            <a:spLocks noChangeArrowheads="1"/>
          </p:cNvSpPr>
          <p:nvPr/>
        </p:nvSpPr>
        <p:spPr bwMode="auto">
          <a:xfrm>
            <a:off x="7111150" y="4075910"/>
            <a:ext cx="501430" cy="162228"/>
          </a:xfrm>
          <a:custGeom>
            <a:avLst/>
            <a:gdLst>
              <a:gd name="T0" fmla="*/ 898 w 899"/>
              <a:gd name="T1" fmla="*/ 292 h 293"/>
              <a:gd name="T2" fmla="*/ 0 w 899"/>
              <a:gd name="T3" fmla="*/ 292 h 293"/>
              <a:gd name="T4" fmla="*/ 0 w 899"/>
              <a:gd name="T5" fmla="*/ 0 h 293"/>
              <a:gd name="T6" fmla="*/ 898 w 899"/>
              <a:gd name="T7" fmla="*/ 0 h 293"/>
              <a:gd name="T8" fmla="*/ 898 w 899"/>
              <a:gd name="T9" fmla="*/ 292 h 293"/>
            </a:gdLst>
            <a:ahLst/>
            <a:cxnLst>
              <a:cxn ang="0">
                <a:pos x="T0" y="T1"/>
              </a:cxn>
              <a:cxn ang="0">
                <a:pos x="T2" y="T3"/>
              </a:cxn>
              <a:cxn ang="0">
                <a:pos x="T4" y="T5"/>
              </a:cxn>
              <a:cxn ang="0">
                <a:pos x="T6" y="T7"/>
              </a:cxn>
              <a:cxn ang="0">
                <a:pos x="T8" y="T9"/>
              </a:cxn>
            </a:cxnLst>
            <a:rect l="0" t="0" r="r" b="b"/>
            <a:pathLst>
              <a:path w="899" h="293">
                <a:moveTo>
                  <a:pt x="898" y="292"/>
                </a:moveTo>
                <a:lnTo>
                  <a:pt x="0" y="292"/>
                </a:lnTo>
                <a:lnTo>
                  <a:pt x="0" y="0"/>
                </a:lnTo>
                <a:lnTo>
                  <a:pt x="898" y="0"/>
                </a:lnTo>
                <a:lnTo>
                  <a:pt x="898" y="292"/>
                </a:lnTo>
              </a:path>
            </a:pathLst>
          </a:custGeom>
          <a:solidFill>
            <a:schemeClr val="accent3"/>
          </a:solidFill>
          <a:ln>
            <a:noFill/>
          </a:ln>
          <a:effectLst/>
        </p:spPr>
        <p:txBody>
          <a:bodyPr wrap="none" anchor="ctr"/>
          <a:lstStyle/>
          <a:p>
            <a:endParaRPr lang="en-US" sz="900"/>
          </a:p>
        </p:txBody>
      </p:sp>
      <p:sp>
        <p:nvSpPr>
          <p:cNvPr id="221" name="Freeform 379">
            <a:extLst>
              <a:ext uri="{FF2B5EF4-FFF2-40B4-BE49-F238E27FC236}">
                <a16:creationId xmlns:a16="http://schemas.microsoft.com/office/drawing/2014/main" id="{DD4FF3A2-05AE-EC4E-A0D5-4F8FCB2C104F}"/>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2" name="Freeform 380">
            <a:extLst>
              <a:ext uri="{FF2B5EF4-FFF2-40B4-BE49-F238E27FC236}">
                <a16:creationId xmlns:a16="http://schemas.microsoft.com/office/drawing/2014/main" id="{3D675017-FF75-814A-B20E-9081F644DAC5}"/>
              </a:ext>
            </a:extLst>
          </p:cNvPr>
          <p:cNvSpPr>
            <a:spLocks noChangeArrowheads="1"/>
          </p:cNvSpPr>
          <p:nvPr/>
        </p:nvSpPr>
        <p:spPr bwMode="auto">
          <a:xfrm>
            <a:off x="7066906" y="4230764"/>
            <a:ext cx="589918" cy="113068"/>
          </a:xfrm>
          <a:custGeom>
            <a:avLst/>
            <a:gdLst>
              <a:gd name="T0" fmla="*/ 956 w 1058"/>
              <a:gd name="T1" fmla="*/ 202 h 203"/>
              <a:gd name="T2" fmla="*/ 101 w 1058"/>
              <a:gd name="T3" fmla="*/ 202 h 203"/>
              <a:gd name="T4" fmla="*/ 101 w 1058"/>
              <a:gd name="T5" fmla="*/ 202 h 203"/>
              <a:gd name="T6" fmla="*/ 0 w 1058"/>
              <a:gd name="T7" fmla="*/ 100 h 203"/>
              <a:gd name="T8" fmla="*/ 0 w 1058"/>
              <a:gd name="T9" fmla="*/ 100 h 203"/>
              <a:gd name="T10" fmla="*/ 101 w 1058"/>
              <a:gd name="T11" fmla="*/ 0 h 203"/>
              <a:gd name="T12" fmla="*/ 956 w 1058"/>
              <a:gd name="T13" fmla="*/ 0 h 203"/>
              <a:gd name="T14" fmla="*/ 956 w 1058"/>
              <a:gd name="T15" fmla="*/ 0 h 203"/>
              <a:gd name="T16" fmla="*/ 1057 w 1058"/>
              <a:gd name="T17" fmla="*/ 100 h 203"/>
              <a:gd name="T18" fmla="*/ 1057 w 1058"/>
              <a:gd name="T19" fmla="*/ 100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0"/>
                </a:cubicBezTo>
                <a:lnTo>
                  <a:pt x="0" y="100"/>
                </a:lnTo>
                <a:cubicBezTo>
                  <a:pt x="0" y="45"/>
                  <a:pt x="45" y="0"/>
                  <a:pt x="101" y="0"/>
                </a:cubicBezTo>
                <a:lnTo>
                  <a:pt x="956" y="0"/>
                </a:lnTo>
                <a:lnTo>
                  <a:pt x="956" y="0"/>
                </a:lnTo>
                <a:cubicBezTo>
                  <a:pt x="1012" y="0"/>
                  <a:pt x="1057" y="45"/>
                  <a:pt x="1057" y="100"/>
                </a:cubicBezTo>
                <a:lnTo>
                  <a:pt x="1057" y="100"/>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3" name="Freeform 381">
            <a:extLst>
              <a:ext uri="{FF2B5EF4-FFF2-40B4-BE49-F238E27FC236}">
                <a16:creationId xmlns:a16="http://schemas.microsoft.com/office/drawing/2014/main" id="{B3726B57-3672-EC4D-B3F6-3277F5D5051A}"/>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4" name="Freeform 382">
            <a:extLst>
              <a:ext uri="{FF2B5EF4-FFF2-40B4-BE49-F238E27FC236}">
                <a16:creationId xmlns:a16="http://schemas.microsoft.com/office/drawing/2014/main" id="{535B63F7-4D37-9944-8816-71450750F706}"/>
              </a:ext>
            </a:extLst>
          </p:cNvPr>
          <p:cNvSpPr>
            <a:spLocks noChangeArrowheads="1"/>
          </p:cNvSpPr>
          <p:nvPr/>
        </p:nvSpPr>
        <p:spPr bwMode="auto">
          <a:xfrm>
            <a:off x="7066906" y="4343832"/>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5"/>
                  <a:pt x="45" y="0"/>
                  <a:pt x="101" y="0"/>
                </a:cubicBezTo>
                <a:lnTo>
                  <a:pt x="956" y="0"/>
                </a:lnTo>
                <a:lnTo>
                  <a:pt x="956" y="0"/>
                </a:lnTo>
                <a:cubicBezTo>
                  <a:pt x="1012" y="0"/>
                  <a:pt x="1057" y="45"/>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5" name="Freeform 383">
            <a:extLst>
              <a:ext uri="{FF2B5EF4-FFF2-40B4-BE49-F238E27FC236}">
                <a16:creationId xmlns:a16="http://schemas.microsoft.com/office/drawing/2014/main" id="{DB566FB9-550D-9245-8239-DF5A3FCB9739}"/>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a:solidFill>
              <a:schemeClr val="bg2"/>
            </a:solidFill>
          </a:ln>
          <a:effectLst/>
        </p:spPr>
        <p:txBody>
          <a:bodyPr wrap="none" anchor="ctr"/>
          <a:lstStyle/>
          <a:p>
            <a:endParaRPr lang="en-US" sz="900"/>
          </a:p>
        </p:txBody>
      </p:sp>
      <p:sp>
        <p:nvSpPr>
          <p:cNvPr id="226" name="Freeform 384">
            <a:extLst>
              <a:ext uri="{FF2B5EF4-FFF2-40B4-BE49-F238E27FC236}">
                <a16:creationId xmlns:a16="http://schemas.microsoft.com/office/drawing/2014/main" id="{BFA11D37-8EAF-3C44-9BC0-F7A5CBB6C747}"/>
              </a:ext>
            </a:extLst>
          </p:cNvPr>
          <p:cNvSpPr>
            <a:spLocks noChangeArrowheads="1"/>
          </p:cNvSpPr>
          <p:nvPr/>
        </p:nvSpPr>
        <p:spPr bwMode="auto">
          <a:xfrm>
            <a:off x="7066906" y="4456899"/>
            <a:ext cx="589918" cy="113068"/>
          </a:xfrm>
          <a:custGeom>
            <a:avLst/>
            <a:gdLst>
              <a:gd name="T0" fmla="*/ 956 w 1058"/>
              <a:gd name="T1" fmla="*/ 202 h 203"/>
              <a:gd name="T2" fmla="*/ 101 w 1058"/>
              <a:gd name="T3" fmla="*/ 202 h 203"/>
              <a:gd name="T4" fmla="*/ 101 w 1058"/>
              <a:gd name="T5" fmla="*/ 202 h 203"/>
              <a:gd name="T6" fmla="*/ 0 w 1058"/>
              <a:gd name="T7" fmla="*/ 101 h 203"/>
              <a:gd name="T8" fmla="*/ 0 w 1058"/>
              <a:gd name="T9" fmla="*/ 101 h 203"/>
              <a:gd name="T10" fmla="*/ 101 w 1058"/>
              <a:gd name="T11" fmla="*/ 0 h 203"/>
              <a:gd name="T12" fmla="*/ 956 w 1058"/>
              <a:gd name="T13" fmla="*/ 0 h 203"/>
              <a:gd name="T14" fmla="*/ 956 w 1058"/>
              <a:gd name="T15" fmla="*/ 0 h 203"/>
              <a:gd name="T16" fmla="*/ 1057 w 1058"/>
              <a:gd name="T17" fmla="*/ 101 h 203"/>
              <a:gd name="T18" fmla="*/ 1057 w 1058"/>
              <a:gd name="T19" fmla="*/ 101 h 203"/>
              <a:gd name="T20" fmla="*/ 956 w 1058"/>
              <a:gd name="T21" fmla="*/ 202 h 20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058" h="203">
                <a:moveTo>
                  <a:pt x="956" y="202"/>
                </a:moveTo>
                <a:lnTo>
                  <a:pt x="101" y="202"/>
                </a:lnTo>
                <a:lnTo>
                  <a:pt x="101" y="202"/>
                </a:lnTo>
                <a:cubicBezTo>
                  <a:pt x="45" y="202"/>
                  <a:pt x="0" y="157"/>
                  <a:pt x="0" y="101"/>
                </a:cubicBezTo>
                <a:lnTo>
                  <a:pt x="0" y="101"/>
                </a:lnTo>
                <a:cubicBezTo>
                  <a:pt x="0" y="46"/>
                  <a:pt x="45" y="0"/>
                  <a:pt x="101" y="0"/>
                </a:cubicBezTo>
                <a:lnTo>
                  <a:pt x="956" y="0"/>
                </a:lnTo>
                <a:lnTo>
                  <a:pt x="956" y="0"/>
                </a:lnTo>
                <a:cubicBezTo>
                  <a:pt x="1012" y="0"/>
                  <a:pt x="1057" y="46"/>
                  <a:pt x="1057" y="101"/>
                </a:cubicBezTo>
                <a:lnTo>
                  <a:pt x="1057" y="101"/>
                </a:lnTo>
                <a:cubicBezTo>
                  <a:pt x="1057" y="157"/>
                  <a:pt x="1012" y="202"/>
                  <a:pt x="956" y="202"/>
                </a:cubicBezTo>
              </a:path>
            </a:pathLst>
          </a:custGeom>
          <a:solidFill>
            <a:schemeClr val="accent3"/>
          </a:solidFill>
          <a:ln w="11160" cap="flat">
            <a:solidFill>
              <a:schemeClr val="bg2"/>
            </a:solidFill>
            <a:round/>
            <a:headEnd/>
            <a:tailEnd/>
          </a:ln>
          <a:effectLst/>
        </p:spPr>
        <p:txBody>
          <a:bodyPr wrap="none" anchor="ctr"/>
          <a:lstStyle/>
          <a:p>
            <a:endParaRPr lang="en-US" sz="900"/>
          </a:p>
        </p:txBody>
      </p:sp>
      <p:sp>
        <p:nvSpPr>
          <p:cNvPr id="227" name="Freeform 385">
            <a:extLst>
              <a:ext uri="{FF2B5EF4-FFF2-40B4-BE49-F238E27FC236}">
                <a16:creationId xmlns:a16="http://schemas.microsoft.com/office/drawing/2014/main" id="{361F32DC-E19F-984A-B0A3-A2D2F2F32B15}"/>
              </a:ext>
            </a:extLst>
          </p:cNvPr>
          <p:cNvSpPr>
            <a:spLocks noChangeArrowheads="1"/>
          </p:cNvSpPr>
          <p:nvPr/>
        </p:nvSpPr>
        <p:spPr bwMode="auto">
          <a:xfrm>
            <a:off x="7342201" y="2377441"/>
            <a:ext cx="41785" cy="176975"/>
          </a:xfrm>
          <a:custGeom>
            <a:avLst/>
            <a:gdLst>
              <a:gd name="T0" fmla="*/ 73 w 74"/>
              <a:gd name="T1" fmla="*/ 280 h 317"/>
              <a:gd name="T2" fmla="*/ 73 w 74"/>
              <a:gd name="T3" fmla="*/ 40 h 317"/>
              <a:gd name="T4" fmla="*/ 73 w 74"/>
              <a:gd name="T5" fmla="*/ 40 h 317"/>
              <a:gd name="T6" fmla="*/ 40 w 74"/>
              <a:gd name="T7" fmla="*/ 2 h 317"/>
              <a:gd name="T8" fmla="*/ 40 w 74"/>
              <a:gd name="T9" fmla="*/ 2 h 317"/>
              <a:gd name="T10" fmla="*/ 0 w 74"/>
              <a:gd name="T11" fmla="*/ 38 h 317"/>
              <a:gd name="T12" fmla="*/ 0 w 74"/>
              <a:gd name="T13" fmla="*/ 280 h 317"/>
              <a:gd name="T14" fmla="*/ 0 w 74"/>
              <a:gd name="T15" fmla="*/ 280 h 317"/>
              <a:gd name="T16" fmla="*/ 36 w 74"/>
              <a:gd name="T17" fmla="*/ 316 h 317"/>
              <a:gd name="T18" fmla="*/ 37 w 74"/>
              <a:gd name="T19" fmla="*/ 316 h 317"/>
              <a:gd name="T20" fmla="*/ 37 w 74"/>
              <a:gd name="T21" fmla="*/ 316 h 317"/>
              <a:gd name="T22" fmla="*/ 37 w 74"/>
              <a:gd name="T23" fmla="*/ 316 h 317"/>
              <a:gd name="T24" fmla="*/ 73 w 74"/>
              <a:gd name="T25" fmla="*/ 280 h 3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74" h="317">
                <a:moveTo>
                  <a:pt x="73" y="280"/>
                </a:moveTo>
                <a:lnTo>
                  <a:pt x="73" y="40"/>
                </a:lnTo>
                <a:lnTo>
                  <a:pt x="73" y="40"/>
                </a:lnTo>
                <a:cubicBezTo>
                  <a:pt x="73" y="21"/>
                  <a:pt x="59" y="3"/>
                  <a:pt x="40" y="2"/>
                </a:cubicBezTo>
                <a:lnTo>
                  <a:pt x="40" y="2"/>
                </a:lnTo>
                <a:cubicBezTo>
                  <a:pt x="18" y="0"/>
                  <a:pt x="0" y="17"/>
                  <a:pt x="0" y="38"/>
                </a:cubicBezTo>
                <a:lnTo>
                  <a:pt x="0" y="280"/>
                </a:lnTo>
                <a:lnTo>
                  <a:pt x="0" y="280"/>
                </a:lnTo>
                <a:cubicBezTo>
                  <a:pt x="0" y="300"/>
                  <a:pt x="16" y="316"/>
                  <a:pt x="36" y="316"/>
                </a:cubicBezTo>
                <a:lnTo>
                  <a:pt x="37" y="316"/>
                </a:lnTo>
                <a:lnTo>
                  <a:pt x="37" y="316"/>
                </a:lnTo>
                <a:lnTo>
                  <a:pt x="37" y="316"/>
                </a:lnTo>
                <a:cubicBezTo>
                  <a:pt x="57" y="316"/>
                  <a:pt x="73" y="300"/>
                  <a:pt x="73" y="280"/>
                </a:cubicBezTo>
              </a:path>
            </a:pathLst>
          </a:custGeom>
          <a:solidFill>
            <a:schemeClr val="accent3"/>
          </a:solidFill>
          <a:ln>
            <a:noFill/>
          </a:ln>
          <a:effectLst/>
        </p:spPr>
        <p:txBody>
          <a:bodyPr wrap="none" anchor="ctr"/>
          <a:lstStyle/>
          <a:p>
            <a:endParaRPr lang="en-US" sz="900"/>
          </a:p>
        </p:txBody>
      </p:sp>
      <p:sp>
        <p:nvSpPr>
          <p:cNvPr id="228" name="Freeform 386">
            <a:extLst>
              <a:ext uri="{FF2B5EF4-FFF2-40B4-BE49-F238E27FC236}">
                <a16:creationId xmlns:a16="http://schemas.microsoft.com/office/drawing/2014/main" id="{D8B0A632-3D19-BC4A-82E3-EBF779A196A4}"/>
              </a:ext>
            </a:extLst>
          </p:cNvPr>
          <p:cNvSpPr>
            <a:spLocks noChangeArrowheads="1"/>
          </p:cNvSpPr>
          <p:nvPr/>
        </p:nvSpPr>
        <p:spPr bwMode="auto">
          <a:xfrm>
            <a:off x="7956699" y="2633072"/>
            <a:ext cx="132732" cy="149937"/>
          </a:xfrm>
          <a:custGeom>
            <a:avLst/>
            <a:gdLst>
              <a:gd name="T0" fmla="*/ 223 w 238"/>
              <a:gd name="T1" fmla="*/ 64 h 268"/>
              <a:gd name="T2" fmla="*/ 223 w 238"/>
              <a:gd name="T3" fmla="*/ 64 h 268"/>
              <a:gd name="T4" fmla="*/ 219 w 238"/>
              <a:gd name="T5" fmla="*/ 12 h 268"/>
              <a:gd name="T6" fmla="*/ 219 w 238"/>
              <a:gd name="T7" fmla="*/ 12 h 268"/>
              <a:gd name="T8" fmla="*/ 167 w 238"/>
              <a:gd name="T9" fmla="*/ 17 h 268"/>
              <a:gd name="T10" fmla="*/ 12 w 238"/>
              <a:gd name="T11" fmla="*/ 202 h 268"/>
              <a:gd name="T12" fmla="*/ 12 w 238"/>
              <a:gd name="T13" fmla="*/ 202 h 268"/>
              <a:gd name="T14" fmla="*/ 17 w 238"/>
              <a:gd name="T15" fmla="*/ 253 h 268"/>
              <a:gd name="T16" fmla="*/ 17 w 238"/>
              <a:gd name="T17" fmla="*/ 253 h 268"/>
              <a:gd name="T18" fmla="*/ 17 w 238"/>
              <a:gd name="T19" fmla="*/ 253 h 268"/>
              <a:gd name="T20" fmla="*/ 17 w 238"/>
              <a:gd name="T21" fmla="*/ 253 h 268"/>
              <a:gd name="T22" fmla="*/ 69 w 238"/>
              <a:gd name="T23" fmla="*/ 249 h 268"/>
              <a:gd name="T24" fmla="*/ 223 w 238"/>
              <a:gd name="T25" fmla="*/ 64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8" h="268">
                <a:moveTo>
                  <a:pt x="223" y="64"/>
                </a:moveTo>
                <a:lnTo>
                  <a:pt x="223" y="64"/>
                </a:lnTo>
                <a:cubicBezTo>
                  <a:pt x="237" y="49"/>
                  <a:pt x="235" y="26"/>
                  <a:pt x="219" y="12"/>
                </a:cubicBezTo>
                <a:lnTo>
                  <a:pt x="219" y="12"/>
                </a:lnTo>
                <a:cubicBezTo>
                  <a:pt x="203" y="0"/>
                  <a:pt x="180" y="1"/>
                  <a:pt x="167" y="17"/>
                </a:cubicBezTo>
                <a:lnTo>
                  <a:pt x="12" y="202"/>
                </a:lnTo>
                <a:lnTo>
                  <a:pt x="12" y="202"/>
                </a:lnTo>
                <a:cubicBezTo>
                  <a:pt x="0" y="217"/>
                  <a:pt x="1" y="240"/>
                  <a:pt x="17" y="253"/>
                </a:cubicBezTo>
                <a:lnTo>
                  <a:pt x="17" y="253"/>
                </a:lnTo>
                <a:lnTo>
                  <a:pt x="17" y="253"/>
                </a:lnTo>
                <a:lnTo>
                  <a:pt x="17" y="253"/>
                </a:lnTo>
                <a:cubicBezTo>
                  <a:pt x="33" y="267"/>
                  <a:pt x="56" y="264"/>
                  <a:pt x="69" y="249"/>
                </a:cubicBezTo>
                <a:lnTo>
                  <a:pt x="223" y="64"/>
                </a:lnTo>
              </a:path>
            </a:pathLst>
          </a:custGeom>
          <a:solidFill>
            <a:schemeClr val="accent3"/>
          </a:solidFill>
          <a:ln>
            <a:noFill/>
          </a:ln>
          <a:effectLst/>
        </p:spPr>
        <p:txBody>
          <a:bodyPr wrap="none" anchor="ctr"/>
          <a:lstStyle/>
          <a:p>
            <a:endParaRPr lang="en-US" sz="900"/>
          </a:p>
        </p:txBody>
      </p:sp>
      <p:sp>
        <p:nvSpPr>
          <p:cNvPr id="229" name="Freeform 387">
            <a:extLst>
              <a:ext uri="{FF2B5EF4-FFF2-40B4-BE49-F238E27FC236}">
                <a16:creationId xmlns:a16="http://schemas.microsoft.com/office/drawing/2014/main" id="{485431C6-DD4C-E44B-9A15-98AC92D3E715}"/>
              </a:ext>
            </a:extLst>
          </p:cNvPr>
          <p:cNvSpPr>
            <a:spLocks noChangeArrowheads="1"/>
          </p:cNvSpPr>
          <p:nvPr/>
        </p:nvSpPr>
        <p:spPr bwMode="auto">
          <a:xfrm>
            <a:off x="8286069" y="3279522"/>
            <a:ext cx="176976" cy="68824"/>
          </a:xfrm>
          <a:custGeom>
            <a:avLst/>
            <a:gdLst>
              <a:gd name="T0" fmla="*/ 313 w 317"/>
              <a:gd name="T1" fmla="*/ 37 h 122"/>
              <a:gd name="T2" fmla="*/ 313 w 317"/>
              <a:gd name="T3" fmla="*/ 37 h 122"/>
              <a:gd name="T4" fmla="*/ 271 w 317"/>
              <a:gd name="T5" fmla="*/ 3 h 122"/>
              <a:gd name="T6" fmla="*/ 33 w 317"/>
              <a:gd name="T7" fmla="*/ 45 h 122"/>
              <a:gd name="T8" fmla="*/ 33 w 317"/>
              <a:gd name="T9" fmla="*/ 45 h 122"/>
              <a:gd name="T10" fmla="*/ 4 w 317"/>
              <a:gd name="T11" fmla="*/ 87 h 122"/>
              <a:gd name="T12" fmla="*/ 4 w 317"/>
              <a:gd name="T13" fmla="*/ 87 h 122"/>
              <a:gd name="T14" fmla="*/ 4 w 317"/>
              <a:gd name="T15" fmla="*/ 88 h 122"/>
              <a:gd name="T16" fmla="*/ 4 w 317"/>
              <a:gd name="T17" fmla="*/ 88 h 122"/>
              <a:gd name="T18" fmla="*/ 46 w 317"/>
              <a:gd name="T19" fmla="*/ 118 h 122"/>
              <a:gd name="T20" fmla="*/ 282 w 317"/>
              <a:gd name="T21" fmla="*/ 76 h 122"/>
              <a:gd name="T22" fmla="*/ 282 w 317"/>
              <a:gd name="T23" fmla="*/ 76 h 122"/>
              <a:gd name="T24" fmla="*/ 313 w 317"/>
              <a:gd name="T25" fmla="*/ 37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7" h="122">
                <a:moveTo>
                  <a:pt x="313" y="37"/>
                </a:moveTo>
                <a:lnTo>
                  <a:pt x="313" y="37"/>
                </a:lnTo>
                <a:cubicBezTo>
                  <a:pt x="312" y="15"/>
                  <a:pt x="292" y="0"/>
                  <a:pt x="271" y="3"/>
                </a:cubicBezTo>
                <a:lnTo>
                  <a:pt x="33" y="45"/>
                </a:lnTo>
                <a:lnTo>
                  <a:pt x="33" y="45"/>
                </a:lnTo>
                <a:cubicBezTo>
                  <a:pt x="14" y="49"/>
                  <a:pt x="0" y="68"/>
                  <a:pt x="4" y="87"/>
                </a:cubicBezTo>
                <a:lnTo>
                  <a:pt x="4" y="87"/>
                </a:lnTo>
                <a:lnTo>
                  <a:pt x="4" y="88"/>
                </a:lnTo>
                <a:lnTo>
                  <a:pt x="4" y="88"/>
                </a:lnTo>
                <a:cubicBezTo>
                  <a:pt x="8" y="108"/>
                  <a:pt x="27" y="121"/>
                  <a:pt x="46" y="118"/>
                </a:cubicBezTo>
                <a:lnTo>
                  <a:pt x="282" y="76"/>
                </a:lnTo>
                <a:lnTo>
                  <a:pt x="282" y="76"/>
                </a:lnTo>
                <a:cubicBezTo>
                  <a:pt x="301" y="73"/>
                  <a:pt x="316" y="56"/>
                  <a:pt x="313" y="37"/>
                </a:cubicBezTo>
              </a:path>
            </a:pathLst>
          </a:custGeom>
          <a:solidFill>
            <a:schemeClr val="accent3"/>
          </a:solidFill>
          <a:ln>
            <a:noFill/>
          </a:ln>
          <a:effectLst/>
        </p:spPr>
        <p:txBody>
          <a:bodyPr wrap="none" anchor="ctr"/>
          <a:lstStyle/>
          <a:p>
            <a:endParaRPr lang="en-US" sz="900"/>
          </a:p>
        </p:txBody>
      </p:sp>
      <p:sp>
        <p:nvSpPr>
          <p:cNvPr id="230" name="Freeform 388">
            <a:extLst>
              <a:ext uri="{FF2B5EF4-FFF2-40B4-BE49-F238E27FC236}">
                <a16:creationId xmlns:a16="http://schemas.microsoft.com/office/drawing/2014/main" id="{828A2930-FA5E-1D43-B039-2A2759BA802C}"/>
              </a:ext>
            </a:extLst>
          </p:cNvPr>
          <p:cNvSpPr>
            <a:spLocks noChangeArrowheads="1"/>
          </p:cNvSpPr>
          <p:nvPr/>
        </p:nvSpPr>
        <p:spPr bwMode="auto">
          <a:xfrm>
            <a:off x="8170543" y="3948095"/>
            <a:ext cx="162228" cy="110611"/>
          </a:xfrm>
          <a:custGeom>
            <a:avLst/>
            <a:gdLst>
              <a:gd name="T0" fmla="*/ 231 w 292"/>
              <a:gd name="T1" fmla="*/ 194 h 200"/>
              <a:gd name="T2" fmla="*/ 231 w 292"/>
              <a:gd name="T3" fmla="*/ 194 h 200"/>
              <a:gd name="T4" fmla="*/ 250 w 292"/>
              <a:gd name="T5" fmla="*/ 199 h 200"/>
              <a:gd name="T6" fmla="*/ 250 w 292"/>
              <a:gd name="T7" fmla="*/ 199 h 200"/>
              <a:gd name="T8" fmla="*/ 284 w 292"/>
              <a:gd name="T9" fmla="*/ 176 h 200"/>
              <a:gd name="T10" fmla="*/ 284 w 292"/>
              <a:gd name="T11" fmla="*/ 176 h 200"/>
              <a:gd name="T12" fmla="*/ 267 w 292"/>
              <a:gd name="T13" fmla="*/ 129 h 200"/>
              <a:gd name="T14" fmla="*/ 60 w 292"/>
              <a:gd name="T15" fmla="*/ 10 h 200"/>
              <a:gd name="T16" fmla="*/ 60 w 292"/>
              <a:gd name="T17" fmla="*/ 10 h 200"/>
              <a:gd name="T18" fmla="*/ 10 w 292"/>
              <a:gd name="T19" fmla="*/ 24 h 200"/>
              <a:gd name="T20" fmla="*/ 10 w 292"/>
              <a:gd name="T21" fmla="*/ 24 h 200"/>
              <a:gd name="T22" fmla="*/ 10 w 292"/>
              <a:gd name="T23" fmla="*/ 24 h 200"/>
              <a:gd name="T24" fmla="*/ 10 w 292"/>
              <a:gd name="T25" fmla="*/ 24 h 200"/>
              <a:gd name="T26" fmla="*/ 23 w 292"/>
              <a:gd name="T27" fmla="*/ 74 h 200"/>
              <a:gd name="T28" fmla="*/ 231 w 292"/>
              <a:gd name="T29" fmla="*/ 194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2" h="200">
                <a:moveTo>
                  <a:pt x="231" y="194"/>
                </a:moveTo>
                <a:lnTo>
                  <a:pt x="231" y="194"/>
                </a:lnTo>
                <a:cubicBezTo>
                  <a:pt x="237" y="197"/>
                  <a:pt x="243" y="199"/>
                  <a:pt x="250" y="199"/>
                </a:cubicBezTo>
                <a:lnTo>
                  <a:pt x="250" y="199"/>
                </a:lnTo>
                <a:cubicBezTo>
                  <a:pt x="264" y="199"/>
                  <a:pt x="278" y="191"/>
                  <a:pt x="284" y="176"/>
                </a:cubicBezTo>
                <a:lnTo>
                  <a:pt x="284" y="176"/>
                </a:lnTo>
                <a:cubicBezTo>
                  <a:pt x="291" y="159"/>
                  <a:pt x="283" y="139"/>
                  <a:pt x="267" y="129"/>
                </a:cubicBezTo>
                <a:lnTo>
                  <a:pt x="60" y="10"/>
                </a:lnTo>
                <a:lnTo>
                  <a:pt x="60" y="10"/>
                </a:lnTo>
                <a:cubicBezTo>
                  <a:pt x="42" y="0"/>
                  <a:pt x="20" y="6"/>
                  <a:pt x="10" y="24"/>
                </a:cubicBezTo>
                <a:lnTo>
                  <a:pt x="10" y="24"/>
                </a:lnTo>
                <a:lnTo>
                  <a:pt x="10" y="24"/>
                </a:lnTo>
                <a:lnTo>
                  <a:pt x="10" y="24"/>
                </a:lnTo>
                <a:cubicBezTo>
                  <a:pt x="0" y="42"/>
                  <a:pt x="6" y="64"/>
                  <a:pt x="23" y="74"/>
                </a:cubicBezTo>
                <a:lnTo>
                  <a:pt x="231" y="194"/>
                </a:lnTo>
              </a:path>
            </a:pathLst>
          </a:custGeom>
          <a:solidFill>
            <a:schemeClr val="accent3"/>
          </a:solidFill>
          <a:ln>
            <a:noFill/>
          </a:ln>
          <a:effectLst/>
        </p:spPr>
        <p:txBody>
          <a:bodyPr wrap="none" anchor="ctr"/>
          <a:lstStyle/>
          <a:p>
            <a:endParaRPr lang="en-US" sz="900"/>
          </a:p>
        </p:txBody>
      </p:sp>
      <p:sp>
        <p:nvSpPr>
          <p:cNvPr id="231" name="Freeform 389">
            <a:extLst>
              <a:ext uri="{FF2B5EF4-FFF2-40B4-BE49-F238E27FC236}">
                <a16:creationId xmlns:a16="http://schemas.microsoft.com/office/drawing/2014/main" id="{2B7FF06A-709F-D04F-8AC1-46FE9F3287F7}"/>
              </a:ext>
            </a:extLst>
          </p:cNvPr>
          <p:cNvSpPr>
            <a:spLocks noChangeArrowheads="1"/>
          </p:cNvSpPr>
          <p:nvPr/>
        </p:nvSpPr>
        <p:spPr bwMode="auto">
          <a:xfrm>
            <a:off x="6390958" y="3948095"/>
            <a:ext cx="162228" cy="110611"/>
          </a:xfrm>
          <a:custGeom>
            <a:avLst/>
            <a:gdLst>
              <a:gd name="T0" fmla="*/ 24 w 293"/>
              <a:gd name="T1" fmla="*/ 129 h 200"/>
              <a:gd name="T2" fmla="*/ 24 w 293"/>
              <a:gd name="T3" fmla="*/ 129 h 200"/>
              <a:gd name="T4" fmla="*/ 7 w 293"/>
              <a:gd name="T5" fmla="*/ 176 h 200"/>
              <a:gd name="T6" fmla="*/ 7 w 293"/>
              <a:gd name="T7" fmla="*/ 176 h 200"/>
              <a:gd name="T8" fmla="*/ 41 w 293"/>
              <a:gd name="T9" fmla="*/ 199 h 200"/>
              <a:gd name="T10" fmla="*/ 41 w 293"/>
              <a:gd name="T11" fmla="*/ 199 h 200"/>
              <a:gd name="T12" fmla="*/ 60 w 293"/>
              <a:gd name="T13" fmla="*/ 194 h 200"/>
              <a:gd name="T14" fmla="*/ 268 w 293"/>
              <a:gd name="T15" fmla="*/ 74 h 200"/>
              <a:gd name="T16" fmla="*/ 268 w 293"/>
              <a:gd name="T17" fmla="*/ 74 h 200"/>
              <a:gd name="T18" fmla="*/ 281 w 293"/>
              <a:gd name="T19" fmla="*/ 24 h 200"/>
              <a:gd name="T20" fmla="*/ 281 w 293"/>
              <a:gd name="T21" fmla="*/ 24 h 200"/>
              <a:gd name="T22" fmla="*/ 281 w 293"/>
              <a:gd name="T23" fmla="*/ 24 h 200"/>
              <a:gd name="T24" fmla="*/ 281 w 293"/>
              <a:gd name="T25" fmla="*/ 24 h 200"/>
              <a:gd name="T26" fmla="*/ 231 w 293"/>
              <a:gd name="T27" fmla="*/ 10 h 200"/>
              <a:gd name="T28" fmla="*/ 24 w 293"/>
              <a:gd name="T29" fmla="*/ 129 h 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293" h="200">
                <a:moveTo>
                  <a:pt x="24" y="129"/>
                </a:moveTo>
                <a:lnTo>
                  <a:pt x="24" y="129"/>
                </a:lnTo>
                <a:cubicBezTo>
                  <a:pt x="8" y="139"/>
                  <a:pt x="0" y="159"/>
                  <a:pt x="7" y="176"/>
                </a:cubicBezTo>
                <a:lnTo>
                  <a:pt x="7" y="176"/>
                </a:lnTo>
                <a:cubicBezTo>
                  <a:pt x="13" y="191"/>
                  <a:pt x="28" y="199"/>
                  <a:pt x="41" y="199"/>
                </a:cubicBezTo>
                <a:lnTo>
                  <a:pt x="41" y="199"/>
                </a:lnTo>
                <a:cubicBezTo>
                  <a:pt x="48" y="199"/>
                  <a:pt x="54" y="197"/>
                  <a:pt x="60" y="194"/>
                </a:cubicBezTo>
                <a:lnTo>
                  <a:pt x="268" y="74"/>
                </a:lnTo>
                <a:lnTo>
                  <a:pt x="268" y="74"/>
                </a:lnTo>
                <a:cubicBezTo>
                  <a:pt x="286" y="64"/>
                  <a:pt x="292" y="42"/>
                  <a:pt x="281" y="24"/>
                </a:cubicBezTo>
                <a:lnTo>
                  <a:pt x="281" y="24"/>
                </a:lnTo>
                <a:lnTo>
                  <a:pt x="281" y="24"/>
                </a:lnTo>
                <a:lnTo>
                  <a:pt x="281" y="24"/>
                </a:lnTo>
                <a:cubicBezTo>
                  <a:pt x="271" y="6"/>
                  <a:pt x="249" y="0"/>
                  <a:pt x="231" y="10"/>
                </a:cubicBezTo>
                <a:lnTo>
                  <a:pt x="24" y="129"/>
                </a:lnTo>
              </a:path>
            </a:pathLst>
          </a:custGeom>
          <a:solidFill>
            <a:schemeClr val="accent3"/>
          </a:solidFill>
          <a:ln>
            <a:noFill/>
          </a:ln>
          <a:effectLst/>
        </p:spPr>
        <p:txBody>
          <a:bodyPr wrap="none" anchor="ctr"/>
          <a:lstStyle/>
          <a:p>
            <a:endParaRPr lang="en-US" sz="900"/>
          </a:p>
        </p:txBody>
      </p:sp>
      <p:sp>
        <p:nvSpPr>
          <p:cNvPr id="232" name="Freeform 390">
            <a:extLst>
              <a:ext uri="{FF2B5EF4-FFF2-40B4-BE49-F238E27FC236}">
                <a16:creationId xmlns:a16="http://schemas.microsoft.com/office/drawing/2014/main" id="{E1BC3E08-62FD-2D4F-91EE-E22F713EA702}"/>
              </a:ext>
            </a:extLst>
          </p:cNvPr>
          <p:cNvSpPr>
            <a:spLocks noChangeArrowheads="1"/>
          </p:cNvSpPr>
          <p:nvPr/>
        </p:nvSpPr>
        <p:spPr bwMode="auto">
          <a:xfrm>
            <a:off x="6263143" y="3279522"/>
            <a:ext cx="174518" cy="68824"/>
          </a:xfrm>
          <a:custGeom>
            <a:avLst/>
            <a:gdLst>
              <a:gd name="T0" fmla="*/ 45 w 315"/>
              <a:gd name="T1" fmla="*/ 3 h 122"/>
              <a:gd name="T2" fmla="*/ 45 w 315"/>
              <a:gd name="T3" fmla="*/ 3 h 122"/>
              <a:gd name="T4" fmla="*/ 1 w 315"/>
              <a:gd name="T5" fmla="*/ 37 h 122"/>
              <a:gd name="T6" fmla="*/ 1 w 315"/>
              <a:gd name="T7" fmla="*/ 37 h 122"/>
              <a:gd name="T8" fmla="*/ 34 w 315"/>
              <a:gd name="T9" fmla="*/ 76 h 122"/>
              <a:gd name="T10" fmla="*/ 269 w 315"/>
              <a:gd name="T11" fmla="*/ 118 h 122"/>
              <a:gd name="T12" fmla="*/ 269 w 315"/>
              <a:gd name="T13" fmla="*/ 118 h 122"/>
              <a:gd name="T14" fmla="*/ 311 w 315"/>
              <a:gd name="T15" fmla="*/ 88 h 122"/>
              <a:gd name="T16" fmla="*/ 311 w 315"/>
              <a:gd name="T17" fmla="*/ 88 h 122"/>
              <a:gd name="T18" fmla="*/ 311 w 315"/>
              <a:gd name="T19" fmla="*/ 87 h 122"/>
              <a:gd name="T20" fmla="*/ 311 w 315"/>
              <a:gd name="T21" fmla="*/ 87 h 122"/>
              <a:gd name="T22" fmla="*/ 281 w 315"/>
              <a:gd name="T23" fmla="*/ 45 h 122"/>
              <a:gd name="T24" fmla="*/ 45 w 315"/>
              <a:gd name="T25" fmla="*/ 3 h 1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15" h="122">
                <a:moveTo>
                  <a:pt x="45" y="3"/>
                </a:moveTo>
                <a:lnTo>
                  <a:pt x="45" y="3"/>
                </a:lnTo>
                <a:cubicBezTo>
                  <a:pt x="23" y="0"/>
                  <a:pt x="3" y="15"/>
                  <a:pt x="1" y="37"/>
                </a:cubicBezTo>
                <a:lnTo>
                  <a:pt x="1" y="37"/>
                </a:lnTo>
                <a:cubicBezTo>
                  <a:pt x="0" y="56"/>
                  <a:pt x="15" y="73"/>
                  <a:pt x="34" y="76"/>
                </a:cubicBezTo>
                <a:lnTo>
                  <a:pt x="269" y="118"/>
                </a:lnTo>
                <a:lnTo>
                  <a:pt x="269" y="118"/>
                </a:lnTo>
                <a:cubicBezTo>
                  <a:pt x="289" y="121"/>
                  <a:pt x="308" y="108"/>
                  <a:pt x="311" y="88"/>
                </a:cubicBezTo>
                <a:lnTo>
                  <a:pt x="311" y="88"/>
                </a:lnTo>
                <a:lnTo>
                  <a:pt x="311" y="87"/>
                </a:lnTo>
                <a:lnTo>
                  <a:pt x="311" y="87"/>
                </a:lnTo>
                <a:cubicBezTo>
                  <a:pt x="314" y="68"/>
                  <a:pt x="301" y="49"/>
                  <a:pt x="281" y="45"/>
                </a:cubicBezTo>
                <a:lnTo>
                  <a:pt x="45" y="3"/>
                </a:lnTo>
              </a:path>
            </a:pathLst>
          </a:custGeom>
          <a:solidFill>
            <a:schemeClr val="accent3"/>
          </a:solidFill>
          <a:ln>
            <a:noFill/>
          </a:ln>
          <a:effectLst/>
        </p:spPr>
        <p:txBody>
          <a:bodyPr wrap="none" anchor="ctr"/>
          <a:lstStyle/>
          <a:p>
            <a:endParaRPr lang="en-US" sz="900"/>
          </a:p>
        </p:txBody>
      </p:sp>
      <p:sp>
        <p:nvSpPr>
          <p:cNvPr id="233" name="Freeform 391">
            <a:extLst>
              <a:ext uri="{FF2B5EF4-FFF2-40B4-BE49-F238E27FC236}">
                <a16:creationId xmlns:a16="http://schemas.microsoft.com/office/drawing/2014/main" id="{6EC501BE-0B38-254A-88AB-D6C569BF703F}"/>
              </a:ext>
            </a:extLst>
          </p:cNvPr>
          <p:cNvSpPr>
            <a:spLocks noChangeArrowheads="1"/>
          </p:cNvSpPr>
          <p:nvPr/>
        </p:nvSpPr>
        <p:spPr bwMode="auto">
          <a:xfrm>
            <a:off x="6634300" y="2633072"/>
            <a:ext cx="132732" cy="149937"/>
          </a:xfrm>
          <a:custGeom>
            <a:avLst/>
            <a:gdLst>
              <a:gd name="T0" fmla="*/ 70 w 239"/>
              <a:gd name="T1" fmla="*/ 17 h 268"/>
              <a:gd name="T2" fmla="*/ 70 w 239"/>
              <a:gd name="T3" fmla="*/ 17 h 268"/>
              <a:gd name="T4" fmla="*/ 18 w 239"/>
              <a:gd name="T5" fmla="*/ 12 h 268"/>
              <a:gd name="T6" fmla="*/ 18 w 239"/>
              <a:gd name="T7" fmla="*/ 12 h 268"/>
              <a:gd name="T8" fmla="*/ 13 w 239"/>
              <a:gd name="T9" fmla="*/ 64 h 268"/>
              <a:gd name="T10" fmla="*/ 169 w 239"/>
              <a:gd name="T11" fmla="*/ 249 h 268"/>
              <a:gd name="T12" fmla="*/ 169 w 239"/>
              <a:gd name="T13" fmla="*/ 249 h 268"/>
              <a:gd name="T14" fmla="*/ 220 w 239"/>
              <a:gd name="T15" fmla="*/ 253 h 268"/>
              <a:gd name="T16" fmla="*/ 220 w 239"/>
              <a:gd name="T17" fmla="*/ 253 h 268"/>
              <a:gd name="T18" fmla="*/ 221 w 239"/>
              <a:gd name="T19" fmla="*/ 253 h 268"/>
              <a:gd name="T20" fmla="*/ 221 w 239"/>
              <a:gd name="T21" fmla="*/ 253 h 268"/>
              <a:gd name="T22" fmla="*/ 225 w 239"/>
              <a:gd name="T23" fmla="*/ 202 h 268"/>
              <a:gd name="T24" fmla="*/ 70 w 239"/>
              <a:gd name="T25" fmla="*/ 17 h 26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239" h="268">
                <a:moveTo>
                  <a:pt x="70" y="17"/>
                </a:moveTo>
                <a:lnTo>
                  <a:pt x="70" y="17"/>
                </a:lnTo>
                <a:cubicBezTo>
                  <a:pt x="57" y="1"/>
                  <a:pt x="33" y="0"/>
                  <a:pt x="18" y="12"/>
                </a:cubicBezTo>
                <a:lnTo>
                  <a:pt x="18" y="12"/>
                </a:lnTo>
                <a:cubicBezTo>
                  <a:pt x="2" y="26"/>
                  <a:pt x="0" y="49"/>
                  <a:pt x="13" y="64"/>
                </a:cubicBezTo>
                <a:lnTo>
                  <a:pt x="169" y="249"/>
                </a:lnTo>
                <a:lnTo>
                  <a:pt x="169" y="249"/>
                </a:lnTo>
                <a:cubicBezTo>
                  <a:pt x="182" y="264"/>
                  <a:pt x="204" y="267"/>
                  <a:pt x="220" y="253"/>
                </a:cubicBezTo>
                <a:lnTo>
                  <a:pt x="220" y="253"/>
                </a:lnTo>
                <a:cubicBezTo>
                  <a:pt x="220" y="253"/>
                  <a:pt x="220" y="253"/>
                  <a:pt x="221" y="253"/>
                </a:cubicBezTo>
                <a:lnTo>
                  <a:pt x="221" y="253"/>
                </a:lnTo>
                <a:cubicBezTo>
                  <a:pt x="236" y="240"/>
                  <a:pt x="238" y="217"/>
                  <a:pt x="225" y="202"/>
                </a:cubicBezTo>
                <a:lnTo>
                  <a:pt x="70" y="17"/>
                </a:lnTo>
              </a:path>
            </a:pathLst>
          </a:custGeom>
          <a:solidFill>
            <a:schemeClr val="accent3"/>
          </a:solidFill>
          <a:ln>
            <a:noFill/>
          </a:ln>
          <a:effectLst/>
        </p:spPr>
        <p:txBody>
          <a:bodyPr wrap="none" anchor="ctr"/>
          <a:lstStyle/>
          <a:p>
            <a:endParaRPr lang="en-US" sz="900"/>
          </a:p>
        </p:txBody>
      </p:sp>
      <p:sp>
        <p:nvSpPr>
          <p:cNvPr id="262" name="CuadroTexto 4">
            <a:extLst>
              <a:ext uri="{FF2B5EF4-FFF2-40B4-BE49-F238E27FC236}">
                <a16:creationId xmlns:a16="http://schemas.microsoft.com/office/drawing/2014/main" id="{7F33BEDA-5A3A-FB42-BC13-91329CFA8BC9}"/>
              </a:ext>
            </a:extLst>
          </p:cNvPr>
          <p:cNvSpPr txBox="1"/>
          <p:nvPr/>
        </p:nvSpPr>
        <p:spPr>
          <a:xfrm>
            <a:off x="1090297" y="4895290"/>
            <a:ext cx="2429718" cy="830997"/>
          </a:xfrm>
          <a:prstGeom prst="rect">
            <a:avLst/>
          </a:prstGeom>
          <a:noFill/>
        </p:spPr>
        <p:txBody>
          <a:bodyPr wrap="square" rtlCol="0">
            <a:spAutoFit/>
          </a:bodyPr>
          <a:lstStyle/>
          <a:p>
            <a:pPr algn="ctr"/>
            <a:r>
              <a:rPr lang="en-US" sz="2400" dirty="0" err="1">
                <a:solidFill>
                  <a:srgbClr val="000000"/>
                </a:solidFill>
                <a:ea typeface="Lato Light" charset="0"/>
                <a:cs typeface="Lato Light" charset="0"/>
              </a:rPr>
              <a:t>Spaß</a:t>
            </a:r>
            <a:r>
              <a:rPr lang="en-US" sz="2400" dirty="0">
                <a:solidFill>
                  <a:srgbClr val="000000"/>
                </a:solidFill>
                <a:ea typeface="Lato Light" charset="0"/>
                <a:cs typeface="Lato Light" charset="0"/>
              </a:rPr>
              <a:t> und </a:t>
            </a:r>
            <a:r>
              <a:rPr lang="en-US" sz="2400" dirty="0" err="1">
                <a:solidFill>
                  <a:srgbClr val="000000"/>
                </a:solidFill>
                <a:ea typeface="Lato Light" charset="0"/>
                <a:cs typeface="Lato Light" charset="0"/>
              </a:rPr>
              <a:t>Vergnügen</a:t>
            </a:r>
            <a:endParaRPr lang="en-US" sz="2400" dirty="0">
              <a:solidFill>
                <a:srgbClr val="000000"/>
              </a:solidFill>
              <a:ea typeface="Lato Light" charset="0"/>
              <a:cs typeface="Lato Light" charset="0"/>
            </a:endParaRPr>
          </a:p>
        </p:txBody>
      </p:sp>
      <p:sp>
        <p:nvSpPr>
          <p:cNvPr id="265" name="CuadroTexto 4">
            <a:extLst>
              <a:ext uri="{FF2B5EF4-FFF2-40B4-BE49-F238E27FC236}">
                <a16:creationId xmlns:a16="http://schemas.microsoft.com/office/drawing/2014/main" id="{43D16BE1-09AE-1F47-974E-9FE76BEAD0EE}"/>
              </a:ext>
            </a:extLst>
          </p:cNvPr>
          <p:cNvSpPr txBox="1"/>
          <p:nvPr/>
        </p:nvSpPr>
        <p:spPr>
          <a:xfrm>
            <a:off x="3304552" y="4843118"/>
            <a:ext cx="2690420" cy="1835567"/>
          </a:xfrm>
          <a:prstGeom prst="rect">
            <a:avLst/>
          </a:prstGeom>
          <a:noFill/>
        </p:spPr>
        <p:txBody>
          <a:bodyPr wrap="square" rtlCol="0">
            <a:spAutoFit/>
          </a:bodyPr>
          <a:lstStyle/>
          <a:p>
            <a:pPr marL="228600" algn="ctr">
              <a:lnSpc>
                <a:spcPct val="120000"/>
              </a:lnSpc>
            </a:pPr>
            <a:r>
              <a:rPr lang="en-US" sz="2400" dirty="0" err="1">
                <a:solidFill>
                  <a:srgbClr val="000000"/>
                </a:solidFill>
              </a:rPr>
              <a:t>Selbstverstärkend</a:t>
            </a:r>
            <a:r>
              <a:rPr lang="en-US" sz="2400" dirty="0">
                <a:solidFill>
                  <a:srgbClr val="000000"/>
                </a:solidFill>
              </a:rPr>
              <a:t>, positive Stimmung </a:t>
            </a:r>
            <a:r>
              <a:rPr lang="en-US" sz="2400" dirty="0" err="1">
                <a:solidFill>
                  <a:srgbClr val="000000"/>
                </a:solidFill>
              </a:rPr>
              <a:t>hervorrufend</a:t>
            </a:r>
            <a:r>
              <a:rPr lang="en-US" sz="2400" dirty="0">
                <a:solidFill>
                  <a:srgbClr val="000000"/>
                </a:solidFill>
              </a:rPr>
              <a:t> </a:t>
            </a:r>
          </a:p>
        </p:txBody>
      </p:sp>
      <p:sp>
        <p:nvSpPr>
          <p:cNvPr id="268" name="CuadroTexto 4">
            <a:extLst>
              <a:ext uri="{FF2B5EF4-FFF2-40B4-BE49-F238E27FC236}">
                <a16:creationId xmlns:a16="http://schemas.microsoft.com/office/drawing/2014/main" id="{CB07E36C-6264-DE4C-A287-D78DC2C16138}"/>
              </a:ext>
            </a:extLst>
          </p:cNvPr>
          <p:cNvSpPr txBox="1"/>
          <p:nvPr/>
        </p:nvSpPr>
        <p:spPr>
          <a:xfrm>
            <a:off x="6137780" y="4852969"/>
            <a:ext cx="2408842" cy="1835567"/>
          </a:xfrm>
          <a:prstGeom prst="rect">
            <a:avLst/>
          </a:prstGeom>
          <a:noFill/>
        </p:spPr>
        <p:txBody>
          <a:bodyPr wrap="square" rtlCol="0">
            <a:spAutoFit/>
          </a:bodyPr>
          <a:lstStyle/>
          <a:p>
            <a:pPr marL="228600" algn="ctr">
              <a:lnSpc>
                <a:spcPct val="120000"/>
              </a:lnSpc>
            </a:pPr>
            <a:r>
              <a:rPr lang="en-US" sz="2400" dirty="0" err="1">
                <a:solidFill>
                  <a:srgbClr val="000000"/>
                </a:solidFill>
              </a:rPr>
              <a:t>Glück</a:t>
            </a:r>
            <a:r>
              <a:rPr lang="en-US" sz="2400" dirty="0">
                <a:solidFill>
                  <a:srgbClr val="000000"/>
                </a:solidFill>
              </a:rPr>
              <a:t> </a:t>
            </a:r>
            <a:r>
              <a:rPr lang="en-US" sz="2400" dirty="0" err="1">
                <a:solidFill>
                  <a:srgbClr val="000000"/>
                </a:solidFill>
              </a:rPr>
              <a:t>bringen</a:t>
            </a:r>
            <a:r>
              <a:rPr lang="en-US" sz="2400" dirty="0">
                <a:solidFill>
                  <a:srgbClr val="000000"/>
                </a:solidFill>
              </a:rPr>
              <a:t> und </a:t>
            </a:r>
            <a:r>
              <a:rPr lang="en-US" sz="2400" dirty="0" err="1">
                <a:solidFill>
                  <a:srgbClr val="000000"/>
                </a:solidFill>
              </a:rPr>
              <a:t>zum</a:t>
            </a:r>
            <a:r>
              <a:rPr lang="en-US" sz="2400" dirty="0">
                <a:solidFill>
                  <a:srgbClr val="000000"/>
                </a:solidFill>
              </a:rPr>
              <a:t> </a:t>
            </a:r>
            <a:r>
              <a:rPr lang="en-US" sz="2400" dirty="0" err="1">
                <a:solidFill>
                  <a:srgbClr val="000000"/>
                </a:solidFill>
              </a:rPr>
              <a:t>Wohlbefinden</a:t>
            </a:r>
            <a:r>
              <a:rPr lang="en-US" sz="2400" dirty="0">
                <a:solidFill>
                  <a:srgbClr val="000000"/>
                </a:solidFill>
              </a:rPr>
              <a:t> </a:t>
            </a:r>
            <a:r>
              <a:rPr lang="en-US" sz="2400" dirty="0" err="1">
                <a:solidFill>
                  <a:srgbClr val="000000"/>
                </a:solidFill>
              </a:rPr>
              <a:t>beitragen</a:t>
            </a:r>
            <a:r>
              <a:rPr lang="en-US" sz="2400" dirty="0">
                <a:solidFill>
                  <a:srgbClr val="000000"/>
                </a:solidFill>
              </a:rPr>
              <a:t> </a:t>
            </a:r>
          </a:p>
        </p:txBody>
      </p:sp>
      <p:sp>
        <p:nvSpPr>
          <p:cNvPr id="272" name="CuadroTexto 4">
            <a:extLst>
              <a:ext uri="{FF2B5EF4-FFF2-40B4-BE49-F238E27FC236}">
                <a16:creationId xmlns:a16="http://schemas.microsoft.com/office/drawing/2014/main" id="{74D2DE8C-D59F-6148-880A-31F81F5741BC}"/>
              </a:ext>
            </a:extLst>
          </p:cNvPr>
          <p:cNvSpPr txBox="1"/>
          <p:nvPr/>
        </p:nvSpPr>
        <p:spPr>
          <a:xfrm>
            <a:off x="8900855" y="5064565"/>
            <a:ext cx="1979661" cy="230832"/>
          </a:xfrm>
          <a:prstGeom prst="rect">
            <a:avLst/>
          </a:prstGeom>
          <a:noFill/>
        </p:spPr>
        <p:txBody>
          <a:bodyPr wrap="square" rtlCol="0">
            <a:spAutoFit/>
          </a:bodyPr>
          <a:lstStyle/>
          <a:p>
            <a:pPr algn="ctr"/>
            <a:r>
              <a:rPr lang="en-US" sz="900" b="1">
                <a:solidFill>
                  <a:schemeClr val="tx2"/>
                </a:solidFill>
                <a:latin typeface="Lato Semibold" panose="020F0502020204030203" pitchFamily="34" charset="0"/>
                <a:ea typeface="Lato Semibold" panose="020F0502020204030203" pitchFamily="34" charset="0"/>
                <a:cs typeface="Lato Semibold" panose="020F0502020204030203" pitchFamily="34" charset="0"/>
              </a:rPr>
              <a:t>Your Title</a:t>
            </a:r>
          </a:p>
        </p:txBody>
      </p:sp>
      <p:grpSp>
        <p:nvGrpSpPr>
          <p:cNvPr id="288" name="Group 287">
            <a:extLst>
              <a:ext uri="{FF2B5EF4-FFF2-40B4-BE49-F238E27FC236}">
                <a16:creationId xmlns:a16="http://schemas.microsoft.com/office/drawing/2014/main" id="{10CAE503-3B36-C041-9AE1-67D9341A465F}"/>
              </a:ext>
            </a:extLst>
          </p:cNvPr>
          <p:cNvGrpSpPr/>
          <p:nvPr/>
        </p:nvGrpSpPr>
        <p:grpSpPr>
          <a:xfrm>
            <a:off x="9583927" y="3127602"/>
            <a:ext cx="621793" cy="626109"/>
            <a:chOff x="5231890" y="4370690"/>
            <a:chExt cx="1078109" cy="1085596"/>
          </a:xfrm>
          <a:solidFill>
            <a:schemeClr val="bg1"/>
          </a:solidFill>
        </p:grpSpPr>
        <p:sp>
          <p:nvSpPr>
            <p:cNvPr id="289" name="Freeform 23">
              <a:extLst>
                <a:ext uri="{FF2B5EF4-FFF2-40B4-BE49-F238E27FC236}">
                  <a16:creationId xmlns:a16="http://schemas.microsoft.com/office/drawing/2014/main" id="{E141DE5D-9824-AE4E-8138-F02FB0719CD0}"/>
                </a:ext>
              </a:extLst>
            </p:cNvPr>
            <p:cNvSpPr>
              <a:spLocks noChangeArrowheads="1"/>
            </p:cNvSpPr>
            <p:nvPr/>
          </p:nvSpPr>
          <p:spPr bwMode="auto">
            <a:xfrm>
              <a:off x="5231890" y="4378177"/>
              <a:ext cx="1078109" cy="1078109"/>
            </a:xfrm>
            <a:custGeom>
              <a:avLst/>
              <a:gdLst>
                <a:gd name="T0" fmla="*/ 443509 w 1269"/>
                <a:gd name="T1" fmla="*/ 430157 h 1268"/>
                <a:gd name="T2" fmla="*/ 46477 w 1269"/>
                <a:gd name="T3" fmla="*/ 430157 h 1268"/>
                <a:gd name="T4" fmla="*/ 46477 w 1269"/>
                <a:gd name="T5" fmla="*/ 430157 h 1268"/>
                <a:gd name="T6" fmla="*/ 26661 w 1269"/>
                <a:gd name="T7" fmla="*/ 410326 h 1268"/>
                <a:gd name="T8" fmla="*/ 26661 w 1269"/>
                <a:gd name="T9" fmla="*/ 12980 h 1268"/>
                <a:gd name="T10" fmla="*/ 26661 w 1269"/>
                <a:gd name="T11" fmla="*/ 12980 h 1268"/>
                <a:gd name="T12" fmla="*/ 13330 w 1269"/>
                <a:gd name="T13" fmla="*/ 0 h 1268"/>
                <a:gd name="T14" fmla="*/ 13330 w 1269"/>
                <a:gd name="T15" fmla="*/ 0 h 1268"/>
                <a:gd name="T16" fmla="*/ 0 w 1269"/>
                <a:gd name="T17" fmla="*/ 12980 h 1268"/>
                <a:gd name="T18" fmla="*/ 0 w 1269"/>
                <a:gd name="T19" fmla="*/ 410326 h 1268"/>
                <a:gd name="T20" fmla="*/ 0 w 1269"/>
                <a:gd name="T21" fmla="*/ 410326 h 1268"/>
                <a:gd name="T22" fmla="*/ 46477 w 1269"/>
                <a:gd name="T23" fmla="*/ 456839 h 1268"/>
                <a:gd name="T24" fmla="*/ 443509 w 1269"/>
                <a:gd name="T25" fmla="*/ 456839 h 1268"/>
                <a:gd name="T26" fmla="*/ 443509 w 1269"/>
                <a:gd name="T27" fmla="*/ 456839 h 1268"/>
                <a:gd name="T28" fmla="*/ 456840 w 1269"/>
                <a:gd name="T29" fmla="*/ 443498 h 1268"/>
                <a:gd name="T30" fmla="*/ 456840 w 1269"/>
                <a:gd name="T31" fmla="*/ 443498 h 1268"/>
                <a:gd name="T32" fmla="*/ 443509 w 1269"/>
                <a:gd name="T33" fmla="*/ 430157 h 126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1269" h="1268">
                  <a:moveTo>
                    <a:pt x="1231" y="1193"/>
                  </a:moveTo>
                  <a:lnTo>
                    <a:pt x="129" y="1193"/>
                  </a:lnTo>
                  <a:cubicBezTo>
                    <a:pt x="99" y="1193"/>
                    <a:pt x="74" y="1168"/>
                    <a:pt x="74" y="1138"/>
                  </a:cubicBezTo>
                  <a:lnTo>
                    <a:pt x="74" y="36"/>
                  </a:lnTo>
                  <a:cubicBezTo>
                    <a:pt x="74" y="16"/>
                    <a:pt x="58" y="0"/>
                    <a:pt x="37" y="0"/>
                  </a:cubicBezTo>
                  <a:cubicBezTo>
                    <a:pt x="16" y="0"/>
                    <a:pt x="0" y="16"/>
                    <a:pt x="0" y="36"/>
                  </a:cubicBezTo>
                  <a:lnTo>
                    <a:pt x="0" y="1138"/>
                  </a:lnTo>
                  <a:cubicBezTo>
                    <a:pt x="0" y="1209"/>
                    <a:pt x="58" y="1267"/>
                    <a:pt x="129" y="1267"/>
                  </a:cubicBezTo>
                  <a:lnTo>
                    <a:pt x="1231" y="1267"/>
                  </a:lnTo>
                  <a:cubicBezTo>
                    <a:pt x="1250" y="1267"/>
                    <a:pt x="1268" y="1251"/>
                    <a:pt x="1268" y="1230"/>
                  </a:cubicBezTo>
                  <a:cubicBezTo>
                    <a:pt x="1268" y="1209"/>
                    <a:pt x="1250" y="1193"/>
                    <a:pt x="1231" y="1193"/>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0" name="Freeform 24">
              <a:extLst>
                <a:ext uri="{FF2B5EF4-FFF2-40B4-BE49-F238E27FC236}">
                  <a16:creationId xmlns:a16="http://schemas.microsoft.com/office/drawing/2014/main" id="{29E53D26-B120-D540-8365-A1FE58D7A9B9}"/>
                </a:ext>
              </a:extLst>
            </p:cNvPr>
            <p:cNvSpPr>
              <a:spLocks noChangeArrowheads="1"/>
            </p:cNvSpPr>
            <p:nvPr/>
          </p:nvSpPr>
          <p:spPr bwMode="auto">
            <a:xfrm>
              <a:off x="6167748" y="4748778"/>
              <a:ext cx="63637" cy="576489"/>
            </a:xfrm>
            <a:custGeom>
              <a:avLst/>
              <a:gdLst>
                <a:gd name="T0" fmla="*/ 13314 w 75"/>
                <a:gd name="T1" fmla="*/ 244115 h 679"/>
                <a:gd name="T2" fmla="*/ 13314 w 75"/>
                <a:gd name="T3" fmla="*/ 244115 h 679"/>
                <a:gd name="T4" fmla="*/ 26627 w 75"/>
                <a:gd name="T5" fmla="*/ 230433 h 679"/>
                <a:gd name="T6" fmla="*/ 26627 w 75"/>
                <a:gd name="T7" fmla="*/ 13322 h 679"/>
                <a:gd name="T8" fmla="*/ 26627 w 75"/>
                <a:gd name="T9" fmla="*/ 13322 h 679"/>
                <a:gd name="T10" fmla="*/ 13314 w 75"/>
                <a:gd name="T11" fmla="*/ 0 h 679"/>
                <a:gd name="T12" fmla="*/ 13314 w 75"/>
                <a:gd name="T13" fmla="*/ 0 h 679"/>
                <a:gd name="T14" fmla="*/ 0 w 75"/>
                <a:gd name="T15" fmla="*/ 13322 h 679"/>
                <a:gd name="T16" fmla="*/ 0 w 75"/>
                <a:gd name="T17" fmla="*/ 230433 h 679"/>
                <a:gd name="T18" fmla="*/ 0 w 75"/>
                <a:gd name="T19" fmla="*/ 230433 h 679"/>
                <a:gd name="T20" fmla="*/ 13314 w 75"/>
                <a:gd name="T21" fmla="*/ 244115 h 67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679">
                  <a:moveTo>
                    <a:pt x="37" y="678"/>
                  </a:moveTo>
                  <a:lnTo>
                    <a:pt x="37" y="678"/>
                  </a:lnTo>
                  <a:cubicBezTo>
                    <a:pt x="58" y="678"/>
                    <a:pt x="74" y="661"/>
                    <a:pt x="74" y="640"/>
                  </a:cubicBezTo>
                  <a:lnTo>
                    <a:pt x="74" y="37"/>
                  </a:lnTo>
                  <a:cubicBezTo>
                    <a:pt x="74" y="16"/>
                    <a:pt x="58" y="0"/>
                    <a:pt x="37" y="0"/>
                  </a:cubicBezTo>
                  <a:cubicBezTo>
                    <a:pt x="16" y="0"/>
                    <a:pt x="0" y="16"/>
                    <a:pt x="0" y="37"/>
                  </a:cubicBezTo>
                  <a:lnTo>
                    <a:pt x="0" y="640"/>
                  </a:lnTo>
                  <a:cubicBezTo>
                    <a:pt x="0" y="661"/>
                    <a:pt x="16" y="678"/>
                    <a:pt x="37" y="678"/>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1" name="Freeform 25">
              <a:extLst>
                <a:ext uri="{FF2B5EF4-FFF2-40B4-BE49-F238E27FC236}">
                  <a16:creationId xmlns:a16="http://schemas.microsoft.com/office/drawing/2014/main" id="{896A96AB-A6DE-3E40-B65D-2D807FE1D4F7}"/>
                </a:ext>
              </a:extLst>
            </p:cNvPr>
            <p:cNvSpPr>
              <a:spLocks noChangeArrowheads="1"/>
            </p:cNvSpPr>
            <p:nvPr/>
          </p:nvSpPr>
          <p:spPr bwMode="auto">
            <a:xfrm>
              <a:off x="6051700" y="4861081"/>
              <a:ext cx="63640" cy="464186"/>
            </a:xfrm>
            <a:custGeom>
              <a:avLst/>
              <a:gdLst>
                <a:gd name="T0" fmla="*/ 0 w 76"/>
                <a:gd name="T1" fmla="*/ 13340 h 546"/>
                <a:gd name="T2" fmla="*/ 0 w 76"/>
                <a:gd name="T3" fmla="*/ 183150 h 546"/>
                <a:gd name="T4" fmla="*/ 0 w 76"/>
                <a:gd name="T5" fmla="*/ 183150 h 546"/>
                <a:gd name="T6" fmla="*/ 13494 w 76"/>
                <a:gd name="T7" fmla="*/ 196489 h 546"/>
                <a:gd name="T8" fmla="*/ 13494 w 76"/>
                <a:gd name="T9" fmla="*/ 196489 h 546"/>
                <a:gd name="T10" fmla="*/ 26633 w 76"/>
                <a:gd name="T11" fmla="*/ 183150 h 546"/>
                <a:gd name="T12" fmla="*/ 26633 w 76"/>
                <a:gd name="T13" fmla="*/ 13340 h 546"/>
                <a:gd name="T14" fmla="*/ 26633 w 76"/>
                <a:gd name="T15" fmla="*/ 13340 h 546"/>
                <a:gd name="T16" fmla="*/ 13494 w 76"/>
                <a:gd name="T17" fmla="*/ 0 h 546"/>
                <a:gd name="T18" fmla="*/ 13494 w 76"/>
                <a:gd name="T19" fmla="*/ 0 h 546"/>
                <a:gd name="T20" fmla="*/ 0 w 76"/>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546">
                  <a:moveTo>
                    <a:pt x="0" y="37"/>
                  </a:moveTo>
                  <a:lnTo>
                    <a:pt x="0" y="508"/>
                  </a:lnTo>
                  <a:cubicBezTo>
                    <a:pt x="0" y="528"/>
                    <a:pt x="19" y="545"/>
                    <a:pt x="38" y="545"/>
                  </a:cubicBezTo>
                  <a:cubicBezTo>
                    <a:pt x="59" y="545"/>
                    <a:pt x="75" y="528"/>
                    <a:pt x="75" y="508"/>
                  </a:cubicBezTo>
                  <a:lnTo>
                    <a:pt x="75" y="37"/>
                  </a:lnTo>
                  <a:cubicBezTo>
                    <a:pt x="75" y="17"/>
                    <a:pt x="59" y="0"/>
                    <a:pt x="38" y="0"/>
                  </a:cubicBezTo>
                  <a:cubicBezTo>
                    <a:pt x="19"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2" name="Freeform 26">
              <a:extLst>
                <a:ext uri="{FF2B5EF4-FFF2-40B4-BE49-F238E27FC236}">
                  <a16:creationId xmlns:a16="http://schemas.microsoft.com/office/drawing/2014/main" id="{2A6B7396-332B-F447-B011-7A37148D32DA}"/>
                </a:ext>
              </a:extLst>
            </p:cNvPr>
            <p:cNvSpPr>
              <a:spLocks noChangeArrowheads="1"/>
            </p:cNvSpPr>
            <p:nvPr/>
          </p:nvSpPr>
          <p:spPr bwMode="auto">
            <a:xfrm>
              <a:off x="5939397" y="5029534"/>
              <a:ext cx="63640" cy="295732"/>
            </a:xfrm>
            <a:custGeom>
              <a:avLst/>
              <a:gdLst>
                <a:gd name="T0" fmla="*/ 0 w 76"/>
                <a:gd name="T1" fmla="*/ 13373 h 347"/>
                <a:gd name="T2" fmla="*/ 0 w 76"/>
                <a:gd name="T3" fmla="*/ 111679 h 347"/>
                <a:gd name="T4" fmla="*/ 0 w 76"/>
                <a:gd name="T5" fmla="*/ 111679 h 347"/>
                <a:gd name="T6" fmla="*/ 13139 w 76"/>
                <a:gd name="T7" fmla="*/ 125052 h 347"/>
                <a:gd name="T8" fmla="*/ 13139 w 76"/>
                <a:gd name="T9" fmla="*/ 125052 h 347"/>
                <a:gd name="T10" fmla="*/ 26633 w 76"/>
                <a:gd name="T11" fmla="*/ 111679 h 347"/>
                <a:gd name="T12" fmla="*/ 26633 w 76"/>
                <a:gd name="T13" fmla="*/ 13373 h 347"/>
                <a:gd name="T14" fmla="*/ 26633 w 76"/>
                <a:gd name="T15" fmla="*/ 13373 h 347"/>
                <a:gd name="T16" fmla="*/ 13139 w 76"/>
                <a:gd name="T17" fmla="*/ 0 h 347"/>
                <a:gd name="T18" fmla="*/ 13139 w 76"/>
                <a:gd name="T19" fmla="*/ 0 h 347"/>
                <a:gd name="T20" fmla="*/ 0 w 76"/>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0" y="37"/>
                  </a:moveTo>
                  <a:lnTo>
                    <a:pt x="0" y="309"/>
                  </a:lnTo>
                  <a:cubicBezTo>
                    <a:pt x="0" y="329"/>
                    <a:pt x="17" y="346"/>
                    <a:pt x="37" y="346"/>
                  </a:cubicBezTo>
                  <a:cubicBezTo>
                    <a:pt x="57" y="346"/>
                    <a:pt x="75" y="329"/>
                    <a:pt x="75" y="309"/>
                  </a:cubicBezTo>
                  <a:lnTo>
                    <a:pt x="75" y="37"/>
                  </a:lnTo>
                  <a:cubicBezTo>
                    <a:pt x="75" y="16"/>
                    <a:pt x="57" y="0"/>
                    <a:pt x="37" y="0"/>
                  </a:cubicBezTo>
                  <a:cubicBezTo>
                    <a:pt x="17"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3" name="Freeform 27">
              <a:extLst>
                <a:ext uri="{FF2B5EF4-FFF2-40B4-BE49-F238E27FC236}">
                  <a16:creationId xmlns:a16="http://schemas.microsoft.com/office/drawing/2014/main" id="{AF307D8D-F908-A148-B486-0AD2677F7FA3}"/>
                </a:ext>
              </a:extLst>
            </p:cNvPr>
            <p:cNvSpPr>
              <a:spLocks noChangeArrowheads="1"/>
            </p:cNvSpPr>
            <p:nvPr/>
          </p:nvSpPr>
          <p:spPr bwMode="auto">
            <a:xfrm>
              <a:off x="5823352" y="5029534"/>
              <a:ext cx="63637"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7 w 75"/>
                <a:gd name="T11" fmla="*/ 111679 h 347"/>
                <a:gd name="T12" fmla="*/ 26627 w 75"/>
                <a:gd name="T13" fmla="*/ 13373 h 347"/>
                <a:gd name="T14" fmla="*/ 26627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8" y="346"/>
                    <a:pt x="74" y="329"/>
                    <a:pt x="74" y="309"/>
                  </a:cubicBezTo>
                  <a:lnTo>
                    <a:pt x="74" y="37"/>
                  </a:lnTo>
                  <a:cubicBezTo>
                    <a:pt x="74" y="16"/>
                    <a:pt x="58"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4" name="Freeform 28">
              <a:extLst>
                <a:ext uri="{FF2B5EF4-FFF2-40B4-BE49-F238E27FC236}">
                  <a16:creationId xmlns:a16="http://schemas.microsoft.com/office/drawing/2014/main" id="{93CD9428-7D28-5547-A5FD-C869B8FD701B}"/>
                </a:ext>
              </a:extLst>
            </p:cNvPr>
            <p:cNvSpPr>
              <a:spLocks noChangeArrowheads="1"/>
            </p:cNvSpPr>
            <p:nvPr/>
          </p:nvSpPr>
          <p:spPr bwMode="auto">
            <a:xfrm>
              <a:off x="5707305" y="4861081"/>
              <a:ext cx="63640" cy="464186"/>
            </a:xfrm>
            <a:custGeom>
              <a:avLst/>
              <a:gdLst>
                <a:gd name="T0" fmla="*/ 0 w 75"/>
                <a:gd name="T1" fmla="*/ 13340 h 546"/>
                <a:gd name="T2" fmla="*/ 0 w 75"/>
                <a:gd name="T3" fmla="*/ 183150 h 546"/>
                <a:gd name="T4" fmla="*/ 0 w 75"/>
                <a:gd name="T5" fmla="*/ 183150 h 546"/>
                <a:gd name="T6" fmla="*/ 13314 w 75"/>
                <a:gd name="T7" fmla="*/ 196489 h 546"/>
                <a:gd name="T8" fmla="*/ 13314 w 75"/>
                <a:gd name="T9" fmla="*/ 196489 h 546"/>
                <a:gd name="T10" fmla="*/ 26628 w 75"/>
                <a:gd name="T11" fmla="*/ 183150 h 546"/>
                <a:gd name="T12" fmla="*/ 26628 w 75"/>
                <a:gd name="T13" fmla="*/ 13340 h 546"/>
                <a:gd name="T14" fmla="*/ 26628 w 75"/>
                <a:gd name="T15" fmla="*/ 13340 h 546"/>
                <a:gd name="T16" fmla="*/ 13314 w 75"/>
                <a:gd name="T17" fmla="*/ 0 h 546"/>
                <a:gd name="T18" fmla="*/ 13314 w 75"/>
                <a:gd name="T19" fmla="*/ 0 h 546"/>
                <a:gd name="T20" fmla="*/ 0 w 75"/>
                <a:gd name="T21" fmla="*/ 13340 h 54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546">
                  <a:moveTo>
                    <a:pt x="0" y="37"/>
                  </a:moveTo>
                  <a:lnTo>
                    <a:pt x="0" y="508"/>
                  </a:lnTo>
                  <a:cubicBezTo>
                    <a:pt x="0" y="528"/>
                    <a:pt x="17" y="545"/>
                    <a:pt x="37" y="545"/>
                  </a:cubicBezTo>
                  <a:cubicBezTo>
                    <a:pt x="58" y="545"/>
                    <a:pt x="74" y="528"/>
                    <a:pt x="74" y="508"/>
                  </a:cubicBezTo>
                  <a:lnTo>
                    <a:pt x="74" y="37"/>
                  </a:lnTo>
                  <a:cubicBezTo>
                    <a:pt x="74" y="17"/>
                    <a:pt x="58" y="0"/>
                    <a:pt x="37" y="0"/>
                  </a:cubicBezTo>
                  <a:cubicBezTo>
                    <a:pt x="17"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5" name="Freeform 29">
              <a:extLst>
                <a:ext uri="{FF2B5EF4-FFF2-40B4-BE49-F238E27FC236}">
                  <a16:creationId xmlns:a16="http://schemas.microsoft.com/office/drawing/2014/main" id="{977A2A53-5F68-5246-AEF0-6F6882FB97C9}"/>
                </a:ext>
              </a:extLst>
            </p:cNvPr>
            <p:cNvSpPr>
              <a:spLocks noChangeArrowheads="1"/>
            </p:cNvSpPr>
            <p:nvPr/>
          </p:nvSpPr>
          <p:spPr bwMode="auto">
            <a:xfrm>
              <a:off x="5591259" y="4947179"/>
              <a:ext cx="63637" cy="378088"/>
            </a:xfrm>
            <a:custGeom>
              <a:avLst/>
              <a:gdLst>
                <a:gd name="T0" fmla="*/ 0 w 75"/>
                <a:gd name="T1" fmla="*/ 13272 h 447"/>
                <a:gd name="T2" fmla="*/ 0 w 75"/>
                <a:gd name="T3" fmla="*/ 146707 h 447"/>
                <a:gd name="T4" fmla="*/ 0 w 75"/>
                <a:gd name="T5" fmla="*/ 146707 h 447"/>
                <a:gd name="T6" fmla="*/ 13314 w 75"/>
                <a:gd name="T7" fmla="*/ 159979 h 447"/>
                <a:gd name="T8" fmla="*/ 13314 w 75"/>
                <a:gd name="T9" fmla="*/ 159979 h 447"/>
                <a:gd name="T10" fmla="*/ 26627 w 75"/>
                <a:gd name="T11" fmla="*/ 146707 h 447"/>
                <a:gd name="T12" fmla="*/ 26627 w 75"/>
                <a:gd name="T13" fmla="*/ 13272 h 447"/>
                <a:gd name="T14" fmla="*/ 26627 w 75"/>
                <a:gd name="T15" fmla="*/ 13272 h 447"/>
                <a:gd name="T16" fmla="*/ 13314 w 75"/>
                <a:gd name="T17" fmla="*/ 0 h 447"/>
                <a:gd name="T18" fmla="*/ 13314 w 75"/>
                <a:gd name="T19" fmla="*/ 0 h 447"/>
                <a:gd name="T20" fmla="*/ 0 w 75"/>
                <a:gd name="T21" fmla="*/ 13272 h 4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447">
                  <a:moveTo>
                    <a:pt x="0" y="37"/>
                  </a:moveTo>
                  <a:lnTo>
                    <a:pt x="0" y="409"/>
                  </a:lnTo>
                  <a:cubicBezTo>
                    <a:pt x="0" y="429"/>
                    <a:pt x="16" y="446"/>
                    <a:pt x="37" y="446"/>
                  </a:cubicBezTo>
                  <a:cubicBezTo>
                    <a:pt x="57" y="446"/>
                    <a:pt x="74" y="429"/>
                    <a:pt x="74" y="409"/>
                  </a:cubicBezTo>
                  <a:lnTo>
                    <a:pt x="74" y="37"/>
                  </a:lnTo>
                  <a:cubicBezTo>
                    <a:pt x="74" y="17"/>
                    <a:pt x="57" y="0"/>
                    <a:pt x="37" y="0"/>
                  </a:cubicBezTo>
                  <a:cubicBezTo>
                    <a:pt x="16" y="0"/>
                    <a:pt x="0" y="17"/>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6" name="Freeform 30">
              <a:extLst>
                <a:ext uri="{FF2B5EF4-FFF2-40B4-BE49-F238E27FC236}">
                  <a16:creationId xmlns:a16="http://schemas.microsoft.com/office/drawing/2014/main" id="{52D07794-47D9-174D-8CE7-1E622397F368}"/>
                </a:ext>
              </a:extLst>
            </p:cNvPr>
            <p:cNvSpPr>
              <a:spLocks noChangeArrowheads="1"/>
            </p:cNvSpPr>
            <p:nvPr/>
          </p:nvSpPr>
          <p:spPr bwMode="auto">
            <a:xfrm>
              <a:off x="5475212" y="5029534"/>
              <a:ext cx="63640" cy="295732"/>
            </a:xfrm>
            <a:custGeom>
              <a:avLst/>
              <a:gdLst>
                <a:gd name="T0" fmla="*/ 0 w 75"/>
                <a:gd name="T1" fmla="*/ 13373 h 347"/>
                <a:gd name="T2" fmla="*/ 0 w 75"/>
                <a:gd name="T3" fmla="*/ 111679 h 347"/>
                <a:gd name="T4" fmla="*/ 0 w 75"/>
                <a:gd name="T5" fmla="*/ 111679 h 347"/>
                <a:gd name="T6" fmla="*/ 13314 w 75"/>
                <a:gd name="T7" fmla="*/ 125052 h 347"/>
                <a:gd name="T8" fmla="*/ 13314 w 75"/>
                <a:gd name="T9" fmla="*/ 125052 h 347"/>
                <a:gd name="T10" fmla="*/ 26628 w 75"/>
                <a:gd name="T11" fmla="*/ 111679 h 347"/>
                <a:gd name="T12" fmla="*/ 26628 w 75"/>
                <a:gd name="T13" fmla="*/ 13373 h 347"/>
                <a:gd name="T14" fmla="*/ 26628 w 75"/>
                <a:gd name="T15" fmla="*/ 13373 h 347"/>
                <a:gd name="T16" fmla="*/ 13314 w 75"/>
                <a:gd name="T17" fmla="*/ 0 h 347"/>
                <a:gd name="T18" fmla="*/ 13314 w 75"/>
                <a:gd name="T19" fmla="*/ 0 h 347"/>
                <a:gd name="T20" fmla="*/ 0 w 75"/>
                <a:gd name="T21" fmla="*/ 13373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5" h="347">
                  <a:moveTo>
                    <a:pt x="0" y="37"/>
                  </a:moveTo>
                  <a:lnTo>
                    <a:pt x="0" y="309"/>
                  </a:lnTo>
                  <a:cubicBezTo>
                    <a:pt x="0" y="329"/>
                    <a:pt x="16" y="346"/>
                    <a:pt x="37" y="346"/>
                  </a:cubicBezTo>
                  <a:cubicBezTo>
                    <a:pt x="57" y="346"/>
                    <a:pt x="74" y="329"/>
                    <a:pt x="74" y="309"/>
                  </a:cubicBezTo>
                  <a:lnTo>
                    <a:pt x="74" y="37"/>
                  </a:lnTo>
                  <a:cubicBezTo>
                    <a:pt x="74" y="16"/>
                    <a:pt x="57" y="0"/>
                    <a:pt x="37" y="0"/>
                  </a:cubicBezTo>
                  <a:cubicBezTo>
                    <a:pt x="16" y="0"/>
                    <a:pt x="0" y="16"/>
                    <a:pt x="0" y="37"/>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7" name="Freeform 31">
              <a:extLst>
                <a:ext uri="{FF2B5EF4-FFF2-40B4-BE49-F238E27FC236}">
                  <a16:creationId xmlns:a16="http://schemas.microsoft.com/office/drawing/2014/main" id="{F345B3C3-A8C6-8D46-B7B0-1AF1493CD198}"/>
                </a:ext>
              </a:extLst>
            </p:cNvPr>
            <p:cNvSpPr>
              <a:spLocks noChangeArrowheads="1"/>
            </p:cNvSpPr>
            <p:nvPr/>
          </p:nvSpPr>
          <p:spPr bwMode="auto">
            <a:xfrm>
              <a:off x="5359166" y="5029534"/>
              <a:ext cx="63637" cy="295732"/>
            </a:xfrm>
            <a:custGeom>
              <a:avLst/>
              <a:gdLst>
                <a:gd name="T0" fmla="*/ 13138 w 76"/>
                <a:gd name="T1" fmla="*/ 125052 h 347"/>
                <a:gd name="T2" fmla="*/ 13138 w 76"/>
                <a:gd name="T3" fmla="*/ 125052 h 347"/>
                <a:gd name="T4" fmla="*/ 26632 w 76"/>
                <a:gd name="T5" fmla="*/ 111318 h 347"/>
                <a:gd name="T6" fmla="*/ 26632 w 76"/>
                <a:gd name="T7" fmla="*/ 13373 h 347"/>
                <a:gd name="T8" fmla="*/ 26632 w 76"/>
                <a:gd name="T9" fmla="*/ 13373 h 347"/>
                <a:gd name="T10" fmla="*/ 13138 w 76"/>
                <a:gd name="T11" fmla="*/ 0 h 347"/>
                <a:gd name="T12" fmla="*/ 13138 w 76"/>
                <a:gd name="T13" fmla="*/ 0 h 347"/>
                <a:gd name="T14" fmla="*/ 0 w 76"/>
                <a:gd name="T15" fmla="*/ 13373 h 347"/>
                <a:gd name="T16" fmla="*/ 0 w 76"/>
                <a:gd name="T17" fmla="*/ 111318 h 347"/>
                <a:gd name="T18" fmla="*/ 0 w 76"/>
                <a:gd name="T19" fmla="*/ 111318 h 347"/>
                <a:gd name="T20" fmla="*/ 13138 w 76"/>
                <a:gd name="T21" fmla="*/ 125052 h 347"/>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76" h="347">
                  <a:moveTo>
                    <a:pt x="37" y="346"/>
                  </a:moveTo>
                  <a:lnTo>
                    <a:pt x="37" y="346"/>
                  </a:lnTo>
                  <a:cubicBezTo>
                    <a:pt x="58" y="346"/>
                    <a:pt x="75" y="329"/>
                    <a:pt x="75" y="308"/>
                  </a:cubicBezTo>
                  <a:lnTo>
                    <a:pt x="75" y="37"/>
                  </a:lnTo>
                  <a:cubicBezTo>
                    <a:pt x="75" y="16"/>
                    <a:pt x="58" y="0"/>
                    <a:pt x="37" y="0"/>
                  </a:cubicBezTo>
                  <a:cubicBezTo>
                    <a:pt x="18" y="0"/>
                    <a:pt x="0" y="16"/>
                    <a:pt x="0" y="37"/>
                  </a:cubicBezTo>
                  <a:lnTo>
                    <a:pt x="0" y="308"/>
                  </a:lnTo>
                  <a:cubicBezTo>
                    <a:pt x="0" y="329"/>
                    <a:pt x="18" y="346"/>
                    <a:pt x="37" y="346"/>
                  </a:cubicBezTo>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sp>
          <p:nvSpPr>
            <p:cNvPr id="298" name="Freeform 32">
              <a:extLst>
                <a:ext uri="{FF2B5EF4-FFF2-40B4-BE49-F238E27FC236}">
                  <a16:creationId xmlns:a16="http://schemas.microsoft.com/office/drawing/2014/main" id="{E7BFB2FC-D6FF-8A47-8CD2-5E45E49EEE39}"/>
                </a:ext>
              </a:extLst>
            </p:cNvPr>
            <p:cNvSpPr>
              <a:spLocks noChangeArrowheads="1"/>
            </p:cNvSpPr>
            <p:nvPr/>
          </p:nvSpPr>
          <p:spPr bwMode="auto">
            <a:xfrm>
              <a:off x="5441522" y="4370690"/>
              <a:ext cx="658844" cy="479159"/>
            </a:xfrm>
            <a:custGeom>
              <a:avLst/>
              <a:gdLst>
                <a:gd name="T0" fmla="*/ 229353 w 776"/>
                <a:gd name="T1" fmla="*/ 117396 h 566"/>
                <a:gd name="T2" fmla="*/ 222872 w 776"/>
                <a:gd name="T3" fmla="*/ 120628 h 566"/>
                <a:gd name="T4" fmla="*/ 220352 w 776"/>
                <a:gd name="T5" fmla="*/ 118114 h 566"/>
                <a:gd name="T6" fmla="*/ 219631 w 776"/>
                <a:gd name="T7" fmla="*/ 114165 h 566"/>
                <a:gd name="T8" fmla="*/ 213871 w 776"/>
                <a:gd name="T9" fmla="*/ 91907 h 566"/>
                <a:gd name="T10" fmla="*/ 190467 w 776"/>
                <a:gd name="T11" fmla="*/ 89753 h 566"/>
                <a:gd name="T12" fmla="*/ 38526 w 776"/>
                <a:gd name="T13" fmla="*/ 175197 h 566"/>
                <a:gd name="T14" fmla="*/ 28804 w 776"/>
                <a:gd name="T15" fmla="*/ 172684 h 566"/>
                <a:gd name="T16" fmla="*/ 27724 w 776"/>
                <a:gd name="T17" fmla="*/ 167658 h 566"/>
                <a:gd name="T18" fmla="*/ 183626 w 776"/>
                <a:gd name="T19" fmla="*/ 77187 h 566"/>
                <a:gd name="T20" fmla="*/ 193708 w 776"/>
                <a:gd name="T21" fmla="*/ 56365 h 566"/>
                <a:gd name="T22" fmla="*/ 177505 w 776"/>
                <a:gd name="T23" fmla="*/ 39491 h 566"/>
                <a:gd name="T24" fmla="*/ 173905 w 776"/>
                <a:gd name="T25" fmla="*/ 36978 h 566"/>
                <a:gd name="T26" fmla="*/ 173185 w 776"/>
                <a:gd name="T27" fmla="*/ 33388 h 566"/>
                <a:gd name="T28" fmla="*/ 173185 w 776"/>
                <a:gd name="T29" fmla="*/ 33388 h 566"/>
                <a:gd name="T30" fmla="*/ 244115 w 776"/>
                <a:gd name="T31" fmla="*/ 44158 h 566"/>
                <a:gd name="T32" fmla="*/ 249516 w 776"/>
                <a:gd name="T33" fmla="*/ 47748 h 566"/>
                <a:gd name="T34" fmla="*/ 249876 w 776"/>
                <a:gd name="T35" fmla="*/ 54211 h 566"/>
                <a:gd name="T36" fmla="*/ 272919 w 776"/>
                <a:gd name="T37" fmla="*/ 35183 h 566"/>
                <a:gd name="T38" fmla="*/ 185066 w 776"/>
                <a:gd name="T39" fmla="*/ 3590 h 566"/>
                <a:gd name="T40" fmla="*/ 147261 w 776"/>
                <a:gd name="T41" fmla="*/ 27644 h 566"/>
                <a:gd name="T42" fmla="*/ 151582 w 776"/>
                <a:gd name="T43" fmla="*/ 51339 h 566"/>
                <a:gd name="T44" fmla="*/ 159503 w 776"/>
                <a:gd name="T45" fmla="*/ 59955 h 566"/>
                <a:gd name="T46" fmla="*/ 18363 w 776"/>
                <a:gd name="T47" fmla="*/ 140014 h 566"/>
                <a:gd name="T48" fmla="*/ 2160 w 776"/>
                <a:gd name="T49" fmla="*/ 160478 h 566"/>
                <a:gd name="T50" fmla="*/ 5401 w 776"/>
                <a:gd name="T51" fmla="*/ 185967 h 566"/>
                <a:gd name="T52" fmla="*/ 25564 w 776"/>
                <a:gd name="T53" fmla="*/ 201764 h 566"/>
                <a:gd name="T54" fmla="*/ 34565 w 776"/>
                <a:gd name="T55" fmla="*/ 202841 h 566"/>
                <a:gd name="T56" fmla="*/ 192988 w 776"/>
                <a:gd name="T57" fmla="*/ 118833 h 566"/>
                <a:gd name="T58" fmla="*/ 196228 w 776"/>
                <a:gd name="T59" fmla="*/ 130321 h 566"/>
                <a:gd name="T60" fmla="*/ 214951 w 776"/>
                <a:gd name="T61" fmla="*/ 146117 h 566"/>
                <a:gd name="T62" fmla="*/ 254916 w 776"/>
                <a:gd name="T63" fmla="*/ 126013 h 566"/>
                <a:gd name="T64" fmla="*/ 275799 w 776"/>
                <a:gd name="T65" fmla="*/ 62827 h 56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0" t="0" r="r" b="b"/>
              <a:pathLst>
                <a:path w="776" h="566">
                  <a:moveTo>
                    <a:pt x="694" y="151"/>
                  </a:moveTo>
                  <a:lnTo>
                    <a:pt x="637" y="327"/>
                  </a:lnTo>
                  <a:cubicBezTo>
                    <a:pt x="634" y="334"/>
                    <a:pt x="627" y="339"/>
                    <a:pt x="619" y="336"/>
                  </a:cubicBezTo>
                  <a:cubicBezTo>
                    <a:pt x="615" y="334"/>
                    <a:pt x="612" y="331"/>
                    <a:pt x="612" y="329"/>
                  </a:cubicBezTo>
                  <a:cubicBezTo>
                    <a:pt x="610" y="327"/>
                    <a:pt x="608" y="322"/>
                    <a:pt x="610" y="318"/>
                  </a:cubicBezTo>
                  <a:cubicBezTo>
                    <a:pt x="619" y="294"/>
                    <a:pt x="612" y="271"/>
                    <a:pt x="594" y="256"/>
                  </a:cubicBezTo>
                  <a:cubicBezTo>
                    <a:pt x="575" y="240"/>
                    <a:pt x="550" y="238"/>
                    <a:pt x="529" y="250"/>
                  </a:cubicBezTo>
                  <a:lnTo>
                    <a:pt x="107" y="488"/>
                  </a:lnTo>
                  <a:cubicBezTo>
                    <a:pt x="98" y="495"/>
                    <a:pt x="84" y="492"/>
                    <a:pt x="80" y="481"/>
                  </a:cubicBezTo>
                  <a:cubicBezTo>
                    <a:pt x="77" y="476"/>
                    <a:pt x="76" y="472"/>
                    <a:pt x="77" y="467"/>
                  </a:cubicBezTo>
                  <a:cubicBezTo>
                    <a:pt x="79" y="462"/>
                    <a:pt x="83" y="457"/>
                    <a:pt x="87" y="455"/>
                  </a:cubicBezTo>
                  <a:lnTo>
                    <a:pt x="510" y="215"/>
                  </a:lnTo>
                  <a:cubicBezTo>
                    <a:pt x="530" y="203"/>
                    <a:pt x="542" y="180"/>
                    <a:pt x="538" y="157"/>
                  </a:cubicBezTo>
                  <a:cubicBezTo>
                    <a:pt x="534" y="133"/>
                    <a:pt x="517" y="114"/>
                    <a:pt x="493" y="110"/>
                  </a:cubicBezTo>
                  <a:cubicBezTo>
                    <a:pt x="487" y="110"/>
                    <a:pt x="485" y="105"/>
                    <a:pt x="483" y="103"/>
                  </a:cubicBezTo>
                  <a:cubicBezTo>
                    <a:pt x="483" y="102"/>
                    <a:pt x="480" y="98"/>
                    <a:pt x="481" y="93"/>
                  </a:cubicBezTo>
                  <a:cubicBezTo>
                    <a:pt x="483" y="87"/>
                    <a:pt x="489" y="82"/>
                    <a:pt x="495" y="82"/>
                  </a:cubicBezTo>
                  <a:lnTo>
                    <a:pt x="678" y="123"/>
                  </a:lnTo>
                  <a:cubicBezTo>
                    <a:pt x="687" y="124"/>
                    <a:pt x="692" y="130"/>
                    <a:pt x="693" y="133"/>
                  </a:cubicBezTo>
                  <a:cubicBezTo>
                    <a:pt x="694" y="136"/>
                    <a:pt x="697" y="143"/>
                    <a:pt x="694" y="151"/>
                  </a:cubicBezTo>
                  <a:close/>
                  <a:moveTo>
                    <a:pt x="758" y="98"/>
                  </a:moveTo>
                  <a:lnTo>
                    <a:pt x="758" y="98"/>
                  </a:lnTo>
                  <a:cubicBezTo>
                    <a:pt x="745" y="73"/>
                    <a:pt x="721" y="56"/>
                    <a:pt x="694" y="50"/>
                  </a:cubicBezTo>
                  <a:lnTo>
                    <a:pt x="514" y="10"/>
                  </a:lnTo>
                  <a:cubicBezTo>
                    <a:pt x="466" y="0"/>
                    <a:pt x="421" y="29"/>
                    <a:pt x="409" y="77"/>
                  </a:cubicBezTo>
                  <a:cubicBezTo>
                    <a:pt x="404" y="99"/>
                    <a:pt x="408" y="124"/>
                    <a:pt x="421" y="143"/>
                  </a:cubicBezTo>
                  <a:cubicBezTo>
                    <a:pt x="426" y="152"/>
                    <a:pt x="434" y="161"/>
                    <a:pt x="443" y="167"/>
                  </a:cubicBezTo>
                  <a:lnTo>
                    <a:pt x="51" y="390"/>
                  </a:lnTo>
                  <a:cubicBezTo>
                    <a:pt x="28" y="403"/>
                    <a:pt x="14" y="422"/>
                    <a:pt x="6" y="447"/>
                  </a:cubicBezTo>
                  <a:cubicBezTo>
                    <a:pt x="0" y="471"/>
                    <a:pt x="3" y="496"/>
                    <a:pt x="15" y="518"/>
                  </a:cubicBezTo>
                  <a:cubicBezTo>
                    <a:pt x="27" y="541"/>
                    <a:pt x="47" y="555"/>
                    <a:pt x="71" y="562"/>
                  </a:cubicBezTo>
                  <a:cubicBezTo>
                    <a:pt x="80" y="565"/>
                    <a:pt x="89" y="565"/>
                    <a:pt x="96" y="565"/>
                  </a:cubicBezTo>
                  <a:cubicBezTo>
                    <a:pt x="112" y="565"/>
                    <a:pt x="129" y="562"/>
                    <a:pt x="144" y="554"/>
                  </a:cubicBezTo>
                  <a:lnTo>
                    <a:pt x="536" y="331"/>
                  </a:lnTo>
                  <a:cubicBezTo>
                    <a:pt x="536" y="342"/>
                    <a:pt x="539" y="352"/>
                    <a:pt x="545" y="363"/>
                  </a:cubicBezTo>
                  <a:cubicBezTo>
                    <a:pt x="555" y="383"/>
                    <a:pt x="573" y="399"/>
                    <a:pt x="597" y="407"/>
                  </a:cubicBezTo>
                  <a:cubicBezTo>
                    <a:pt x="643" y="422"/>
                    <a:pt x="692" y="397"/>
                    <a:pt x="708" y="351"/>
                  </a:cubicBezTo>
                  <a:lnTo>
                    <a:pt x="766" y="175"/>
                  </a:lnTo>
                  <a:cubicBezTo>
                    <a:pt x="775" y="150"/>
                    <a:pt x="771" y="121"/>
                    <a:pt x="758" y="98"/>
                  </a:cubicBezTo>
                  <a:close/>
                </a:path>
              </a:pathLst>
            </a:custGeom>
            <a:grp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sz="900"/>
            </a:p>
          </p:txBody>
        </p:sp>
      </p:grpSp>
      <p:sp>
        <p:nvSpPr>
          <p:cNvPr id="118" name="TextBox 117">
            <a:extLst>
              <a:ext uri="{FF2B5EF4-FFF2-40B4-BE49-F238E27FC236}">
                <a16:creationId xmlns:a16="http://schemas.microsoft.com/office/drawing/2014/main" id="{3E39A66A-F92F-880F-A04A-9DEB735A273A}"/>
              </a:ext>
            </a:extLst>
          </p:cNvPr>
          <p:cNvSpPr txBox="1"/>
          <p:nvPr/>
        </p:nvSpPr>
        <p:spPr>
          <a:xfrm>
            <a:off x="0" y="520911"/>
            <a:ext cx="11643360" cy="646331"/>
          </a:xfrm>
          <a:prstGeom prst="rect">
            <a:avLst/>
          </a:prstGeom>
          <a:solidFill>
            <a:srgbClr val="FFD100"/>
          </a:solidFill>
        </p:spPr>
        <p:txBody>
          <a:bodyPr wrap="square">
            <a:spAutoFit/>
          </a:bodyPr>
          <a:lstStyle/>
          <a:p>
            <a:r>
              <a:rPr lang="en-US" sz="3600" b="1" dirty="0">
                <a:solidFill>
                  <a:srgbClr val="000000"/>
                </a:solidFill>
              </a:rPr>
              <a:t>	 </a:t>
            </a:r>
            <a:r>
              <a:rPr lang="en-US" sz="3600" b="1" dirty="0" err="1">
                <a:solidFill>
                  <a:srgbClr val="000000"/>
                </a:solidFill>
              </a:rPr>
              <a:t>Merkmale</a:t>
            </a:r>
            <a:r>
              <a:rPr lang="en-US" sz="3600" b="1" dirty="0">
                <a:solidFill>
                  <a:srgbClr val="000000"/>
                </a:solidFill>
              </a:rPr>
              <a:t> </a:t>
            </a:r>
            <a:r>
              <a:rPr lang="en-US" sz="3600" b="1" dirty="0" err="1">
                <a:solidFill>
                  <a:srgbClr val="000000"/>
                </a:solidFill>
              </a:rPr>
              <a:t>hedonischer</a:t>
            </a:r>
            <a:r>
              <a:rPr lang="en-US" sz="3600" b="1" dirty="0">
                <a:solidFill>
                  <a:srgbClr val="000000"/>
                </a:solidFill>
              </a:rPr>
              <a:t> </a:t>
            </a:r>
            <a:r>
              <a:rPr lang="en-US" sz="3600" b="1" dirty="0" err="1">
                <a:solidFill>
                  <a:srgbClr val="000000"/>
                </a:solidFill>
              </a:rPr>
              <a:t>Produkte</a:t>
            </a:r>
            <a:endParaRPr lang="en-IE" sz="3600" dirty="0">
              <a:solidFill>
                <a:srgbClr val="000000"/>
              </a:solidFill>
            </a:endParaRPr>
          </a:p>
        </p:txBody>
      </p:sp>
      <p:pic>
        <p:nvPicPr>
          <p:cNvPr id="21" name="Graphic 20" descr="Smiling face outline with solid fill">
            <a:extLst>
              <a:ext uri="{FF2B5EF4-FFF2-40B4-BE49-F238E27FC236}">
                <a16:creationId xmlns:a16="http://schemas.microsoft.com/office/drawing/2014/main" id="{C4F3DA55-F36F-DB1E-FE0E-B64DC078A3C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825286" y="2971800"/>
            <a:ext cx="914400" cy="914400"/>
          </a:xfrm>
          <a:prstGeom prst="rect">
            <a:avLst/>
          </a:prstGeom>
        </p:spPr>
      </p:pic>
      <p:pic>
        <p:nvPicPr>
          <p:cNvPr id="23" name="Graphic 22" descr="Rainbow with solid fill">
            <a:extLst>
              <a:ext uri="{FF2B5EF4-FFF2-40B4-BE49-F238E27FC236}">
                <a16:creationId xmlns:a16="http://schemas.microsoft.com/office/drawing/2014/main" id="{CDEF68C7-51BC-52AA-618E-377EA7E6A17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4356830" y="2954498"/>
            <a:ext cx="914400" cy="914400"/>
          </a:xfrm>
          <a:prstGeom prst="rect">
            <a:avLst/>
          </a:prstGeom>
        </p:spPr>
      </p:pic>
      <p:pic>
        <p:nvPicPr>
          <p:cNvPr id="25" name="Graphic 24" descr="Heart with pulse outline">
            <a:extLst>
              <a:ext uri="{FF2B5EF4-FFF2-40B4-BE49-F238E27FC236}">
                <a16:creationId xmlns:a16="http://schemas.microsoft.com/office/drawing/2014/main" id="{55905F81-973C-1157-5069-57AEA3F459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6904664" y="2971800"/>
            <a:ext cx="914400" cy="914400"/>
          </a:xfrm>
          <a:prstGeom prst="rect">
            <a:avLst/>
          </a:prstGeom>
        </p:spPr>
      </p:pic>
      <p:sp>
        <p:nvSpPr>
          <p:cNvPr id="125" name="TextBox 124">
            <a:extLst>
              <a:ext uri="{FF2B5EF4-FFF2-40B4-BE49-F238E27FC236}">
                <a16:creationId xmlns:a16="http://schemas.microsoft.com/office/drawing/2014/main" id="{4B0D0293-2036-1046-FB5A-6AB220175A17}"/>
              </a:ext>
            </a:extLst>
          </p:cNvPr>
          <p:cNvSpPr txBox="1"/>
          <p:nvPr/>
        </p:nvSpPr>
        <p:spPr>
          <a:xfrm>
            <a:off x="9463092" y="4823898"/>
            <a:ext cx="2590915" cy="1569660"/>
          </a:xfrm>
          <a:prstGeom prst="rect">
            <a:avLst/>
          </a:prstGeom>
          <a:solidFill>
            <a:schemeClr val="accent6">
              <a:lumMod val="40000"/>
              <a:lumOff val="60000"/>
            </a:schemeClr>
          </a:solidFill>
          <a:ln>
            <a:solidFill>
              <a:srgbClr val="FFD100"/>
            </a:solidFill>
          </a:ln>
        </p:spPr>
        <p:txBody>
          <a:bodyPr wrap="square" rtlCol="0">
            <a:spAutoFit/>
          </a:bodyPr>
          <a:lstStyle/>
          <a:p>
            <a:pPr algn="ctr"/>
            <a:r>
              <a:rPr lang="en-GB" sz="2400" dirty="0" err="1">
                <a:solidFill>
                  <a:srgbClr val="000000"/>
                </a:solidFill>
              </a:rPr>
              <a:t>Sich</a:t>
            </a:r>
            <a:r>
              <a:rPr lang="en-GB" sz="2400" dirty="0">
                <a:solidFill>
                  <a:srgbClr val="000000"/>
                </a:solidFill>
              </a:rPr>
              <a:t> </a:t>
            </a:r>
            <a:r>
              <a:rPr lang="en-GB" sz="2400" dirty="0" err="1">
                <a:solidFill>
                  <a:srgbClr val="000000"/>
                </a:solidFill>
              </a:rPr>
              <a:t>jünger</a:t>
            </a:r>
            <a:r>
              <a:rPr lang="en-GB" sz="2400" dirty="0">
                <a:solidFill>
                  <a:srgbClr val="000000"/>
                </a:solidFill>
              </a:rPr>
              <a:t> </a:t>
            </a:r>
            <a:r>
              <a:rPr lang="en-GB" sz="2400" dirty="0" err="1">
                <a:solidFill>
                  <a:srgbClr val="000000"/>
                </a:solidFill>
              </a:rPr>
              <a:t>fühlen</a:t>
            </a:r>
            <a:r>
              <a:rPr lang="en-GB" sz="2400" dirty="0">
                <a:solidFill>
                  <a:srgbClr val="000000"/>
                </a:solidFill>
              </a:rPr>
              <a:t> </a:t>
            </a:r>
          </a:p>
          <a:p>
            <a:pPr algn="ctr"/>
            <a:r>
              <a:rPr lang="en-GB" sz="2400" dirty="0">
                <a:solidFill>
                  <a:srgbClr val="000000"/>
                </a:solidFill>
              </a:rPr>
              <a:t>(</a:t>
            </a:r>
            <a:r>
              <a:rPr lang="en-GB" sz="2400" dirty="0" err="1">
                <a:solidFill>
                  <a:srgbClr val="000000"/>
                </a:solidFill>
              </a:rPr>
              <a:t>kognitives</a:t>
            </a:r>
            <a:r>
              <a:rPr lang="en-GB" sz="2400" dirty="0">
                <a:solidFill>
                  <a:srgbClr val="000000"/>
                </a:solidFill>
              </a:rPr>
              <a:t> Alter &lt; </a:t>
            </a:r>
            <a:r>
              <a:rPr lang="en-GB" sz="2400" dirty="0" err="1">
                <a:solidFill>
                  <a:srgbClr val="000000"/>
                </a:solidFill>
              </a:rPr>
              <a:t>chronologisches</a:t>
            </a:r>
            <a:r>
              <a:rPr lang="en-GB" sz="2400" dirty="0">
                <a:solidFill>
                  <a:srgbClr val="000000"/>
                </a:solidFill>
              </a:rPr>
              <a:t> Alter) </a:t>
            </a:r>
          </a:p>
        </p:txBody>
      </p:sp>
      <p:sp>
        <p:nvSpPr>
          <p:cNvPr id="126" name="Arrow: Right 125">
            <a:extLst>
              <a:ext uri="{FF2B5EF4-FFF2-40B4-BE49-F238E27FC236}">
                <a16:creationId xmlns:a16="http://schemas.microsoft.com/office/drawing/2014/main" id="{E3D0FFA3-56F5-C7BE-037B-71394EC3A675}"/>
              </a:ext>
            </a:extLst>
          </p:cNvPr>
          <p:cNvSpPr/>
          <p:nvPr/>
        </p:nvSpPr>
        <p:spPr>
          <a:xfrm>
            <a:off x="8621684" y="2904455"/>
            <a:ext cx="1001115" cy="1011952"/>
          </a:xfrm>
          <a:prstGeom prst="rightArrow">
            <a:avLst/>
          </a:prstGeom>
          <a:solidFill>
            <a:srgbClr val="FFD10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Sun 25">
            <a:extLst>
              <a:ext uri="{FF2B5EF4-FFF2-40B4-BE49-F238E27FC236}">
                <a16:creationId xmlns:a16="http://schemas.microsoft.com/office/drawing/2014/main" id="{34CECDBB-3AAF-4E55-737F-1A96E9421A79}"/>
              </a:ext>
            </a:extLst>
          </p:cNvPr>
          <p:cNvSpPr/>
          <p:nvPr/>
        </p:nvSpPr>
        <p:spPr>
          <a:xfrm>
            <a:off x="9876387" y="2394341"/>
            <a:ext cx="2047403" cy="2151046"/>
          </a:xfrm>
          <a:prstGeom prst="sun">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pic>
        <p:nvPicPr>
          <p:cNvPr id="28" name="Graphic 27" descr="Sunglasses face outline with solid fill">
            <a:extLst>
              <a:ext uri="{FF2B5EF4-FFF2-40B4-BE49-F238E27FC236}">
                <a16:creationId xmlns:a16="http://schemas.microsoft.com/office/drawing/2014/main" id="{FCDE35BD-B970-F3D7-EB6E-3FCA27FBA3B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0445526" y="3050385"/>
            <a:ext cx="914400" cy="914400"/>
          </a:xfrm>
          <a:prstGeom prst="rect">
            <a:avLst/>
          </a:prstGeom>
        </p:spPr>
      </p:pic>
      <p:sp>
        <p:nvSpPr>
          <p:cNvPr id="29" name="TextBox 28">
            <a:extLst>
              <a:ext uri="{FF2B5EF4-FFF2-40B4-BE49-F238E27FC236}">
                <a16:creationId xmlns:a16="http://schemas.microsoft.com/office/drawing/2014/main" id="{90335C8A-41EE-9F43-3B7F-4B074D8E03B4}"/>
              </a:ext>
            </a:extLst>
          </p:cNvPr>
          <p:cNvSpPr txBox="1"/>
          <p:nvPr/>
        </p:nvSpPr>
        <p:spPr>
          <a:xfrm>
            <a:off x="104503" y="6455114"/>
            <a:ext cx="1269699" cy="369332"/>
          </a:xfrm>
          <a:prstGeom prst="rect">
            <a:avLst/>
          </a:prstGeom>
          <a:noFill/>
        </p:spPr>
        <p:txBody>
          <a:bodyPr wrap="square" rtlCol="0">
            <a:spAutoFit/>
          </a:bodyPr>
          <a:lstStyle/>
          <a:p>
            <a:r>
              <a:rPr lang="en-IE" dirty="0">
                <a:solidFill>
                  <a:srgbClr val="1188A3"/>
                </a:solidFill>
                <a:hlinkClick r:id="rId11"/>
              </a:rPr>
              <a:t>Quelle</a:t>
            </a:r>
            <a:endParaRPr lang="en-IE" dirty="0">
              <a:solidFill>
                <a:srgbClr val="1188A3"/>
              </a:solidFill>
            </a:endParaRPr>
          </a:p>
        </p:txBody>
      </p:sp>
    </p:spTree>
    <p:extLst>
      <p:ext uri="{BB962C8B-B14F-4D97-AF65-F5344CB8AC3E}">
        <p14:creationId xmlns:p14="http://schemas.microsoft.com/office/powerpoint/2010/main" val="168719821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78367FF-3FAC-797C-45D3-F006E9412029}"/>
              </a:ext>
            </a:extLst>
          </p:cNvPr>
          <p:cNvSpPr>
            <a:spLocks noGrp="1"/>
          </p:cNvSpPr>
          <p:nvPr>
            <p:ph type="body" sz="quarter" idx="18"/>
          </p:nvPr>
        </p:nvSpPr>
        <p:spPr>
          <a:xfrm>
            <a:off x="484094" y="1488140"/>
            <a:ext cx="5611906" cy="4347883"/>
          </a:xfrm>
        </p:spPr>
        <p:txBody>
          <a:bodyPr>
            <a:normAutofit lnSpcReduction="10000"/>
          </a:bodyPr>
          <a:lstStyle/>
          <a:p>
            <a:pPr indent="0"/>
            <a:r>
              <a:rPr lang="en-IE" dirty="0" err="1"/>
              <a:t>Vielleicht</a:t>
            </a:r>
            <a:r>
              <a:rPr lang="en-IE" dirty="0"/>
              <a:t> </a:t>
            </a:r>
            <a:r>
              <a:rPr lang="en-IE" dirty="0" err="1"/>
              <a:t>essen</a:t>
            </a:r>
            <a:r>
              <a:rPr lang="en-IE" dirty="0"/>
              <a:t> </a:t>
            </a:r>
            <a:r>
              <a:rPr lang="en-IE" dirty="0" err="1"/>
              <a:t>wir</a:t>
            </a:r>
            <a:r>
              <a:rPr lang="en-IE" dirty="0"/>
              <a:t> </a:t>
            </a:r>
            <a:r>
              <a:rPr lang="en-IE" dirty="0" err="1"/>
              <a:t>Eis</a:t>
            </a:r>
            <a:r>
              <a:rPr lang="en-IE" dirty="0"/>
              <a:t> </a:t>
            </a:r>
            <a:r>
              <a:rPr lang="en-IE" dirty="0" err="1"/>
              <a:t>nicht</a:t>
            </a:r>
            <a:r>
              <a:rPr lang="en-IE" dirty="0"/>
              <a:t> </a:t>
            </a:r>
            <a:r>
              <a:rPr lang="en-IE" dirty="0" err="1"/>
              <a:t>nur</a:t>
            </a:r>
            <a:r>
              <a:rPr lang="en-IE" dirty="0"/>
              <a:t>, </a:t>
            </a:r>
            <a:r>
              <a:rPr lang="en-IE" dirty="0" err="1"/>
              <a:t>weil</a:t>
            </a:r>
            <a:r>
              <a:rPr lang="en-IE" dirty="0"/>
              <a:t> es </a:t>
            </a:r>
            <a:r>
              <a:rPr lang="en-IE" dirty="0" err="1"/>
              <a:t>uns</a:t>
            </a:r>
            <a:r>
              <a:rPr lang="en-IE" dirty="0"/>
              <a:t> </a:t>
            </a:r>
            <a:r>
              <a:rPr lang="en-IE" dirty="0" err="1"/>
              <a:t>einen</a:t>
            </a:r>
            <a:r>
              <a:rPr lang="en-IE" dirty="0"/>
              <a:t> </a:t>
            </a:r>
            <a:r>
              <a:rPr lang="en-IE" dirty="0" err="1"/>
              <a:t>funktionalen</a:t>
            </a:r>
            <a:r>
              <a:rPr lang="en-IE" dirty="0"/>
              <a:t> </a:t>
            </a:r>
            <a:r>
              <a:rPr lang="en-IE" dirty="0" err="1"/>
              <a:t>Nutzen</a:t>
            </a:r>
            <a:r>
              <a:rPr lang="en-IE" dirty="0"/>
              <a:t> in Form von </a:t>
            </a:r>
            <a:r>
              <a:rPr lang="en-IE" dirty="0" err="1"/>
              <a:t>Energie</a:t>
            </a:r>
            <a:r>
              <a:rPr lang="en-IE" dirty="0"/>
              <a:t> </a:t>
            </a:r>
            <a:r>
              <a:rPr lang="en-IE" dirty="0" err="1"/>
              <a:t>liefert</a:t>
            </a:r>
            <a:r>
              <a:rPr lang="en-IE" dirty="0"/>
              <a:t>, </a:t>
            </a:r>
            <a:r>
              <a:rPr lang="en-IE" dirty="0" err="1"/>
              <a:t>sondern</a:t>
            </a:r>
            <a:r>
              <a:rPr lang="en-IE" dirty="0"/>
              <a:t> </a:t>
            </a:r>
            <a:r>
              <a:rPr lang="en-IE" dirty="0" err="1"/>
              <a:t>auch</a:t>
            </a:r>
            <a:r>
              <a:rPr lang="en-IE" dirty="0"/>
              <a:t> </a:t>
            </a:r>
            <a:r>
              <a:rPr lang="en-IE" dirty="0" err="1"/>
              <a:t>wegen</a:t>
            </a:r>
            <a:r>
              <a:rPr lang="en-IE" dirty="0"/>
              <a:t> der </a:t>
            </a:r>
            <a:r>
              <a:rPr lang="en-IE" dirty="0" err="1"/>
              <a:t>Freude</a:t>
            </a:r>
            <a:r>
              <a:rPr lang="en-IE" dirty="0"/>
              <a:t>, die </a:t>
            </a:r>
            <a:r>
              <a:rPr lang="en-IE" dirty="0" err="1"/>
              <a:t>wir</a:t>
            </a:r>
            <a:r>
              <a:rPr lang="en-IE" dirty="0"/>
              <a:t> </a:t>
            </a:r>
            <a:r>
              <a:rPr lang="en-IE" dirty="0" err="1"/>
              <a:t>dabei</a:t>
            </a:r>
            <a:r>
              <a:rPr lang="en-IE" dirty="0"/>
              <a:t> </a:t>
            </a:r>
            <a:r>
              <a:rPr lang="en-IE" dirty="0" err="1"/>
              <a:t>empfinden</a:t>
            </a:r>
            <a:r>
              <a:rPr lang="en-IE" dirty="0"/>
              <a:t>, und </a:t>
            </a:r>
            <a:r>
              <a:rPr lang="en-IE" dirty="0" err="1"/>
              <a:t>weil</a:t>
            </a:r>
            <a:r>
              <a:rPr lang="en-IE" dirty="0"/>
              <a:t> </a:t>
            </a:r>
            <a:r>
              <a:rPr lang="en-IE" dirty="0" err="1"/>
              <a:t>wir</a:t>
            </a:r>
            <a:r>
              <a:rPr lang="en-IE" dirty="0"/>
              <a:t> </a:t>
            </a:r>
            <a:r>
              <a:rPr lang="en-IE" dirty="0" err="1"/>
              <a:t>uns</a:t>
            </a:r>
            <a:r>
              <a:rPr lang="en-IE" dirty="0"/>
              <a:t> gut </a:t>
            </a:r>
            <a:r>
              <a:rPr lang="en-IE" dirty="0" err="1"/>
              <a:t>fühlen</a:t>
            </a:r>
            <a:r>
              <a:rPr lang="en-IE" dirty="0"/>
              <a:t>, </a:t>
            </a:r>
            <a:r>
              <a:rPr lang="en-IE" dirty="0" err="1"/>
              <a:t>während</a:t>
            </a:r>
            <a:r>
              <a:rPr lang="en-IE" dirty="0"/>
              <a:t> </a:t>
            </a:r>
            <a:r>
              <a:rPr lang="en-IE" dirty="0" err="1"/>
              <a:t>wir</a:t>
            </a:r>
            <a:r>
              <a:rPr lang="en-IE" dirty="0"/>
              <a:t> es </a:t>
            </a:r>
            <a:r>
              <a:rPr lang="en-IE" dirty="0" err="1"/>
              <a:t>essen</a:t>
            </a:r>
            <a:r>
              <a:rPr lang="en-IE" dirty="0"/>
              <a:t>. Das </a:t>
            </a:r>
            <a:r>
              <a:rPr lang="en-IE" dirty="0" err="1"/>
              <a:t>ist</a:t>
            </a:r>
            <a:r>
              <a:rPr lang="en-IE" dirty="0"/>
              <a:t> der </a:t>
            </a:r>
            <a:r>
              <a:rPr lang="en-IE" b="1" dirty="0" err="1"/>
              <a:t>hedonische</a:t>
            </a:r>
            <a:r>
              <a:rPr lang="en-IE" b="1" dirty="0"/>
              <a:t> Wert.</a:t>
            </a:r>
          </a:p>
          <a:p>
            <a:pPr indent="0"/>
            <a:r>
              <a:rPr lang="en-IE" dirty="0"/>
              <a:t>Es </a:t>
            </a:r>
            <a:r>
              <a:rPr lang="en-IE" dirty="0" err="1"/>
              <a:t>handelt</a:t>
            </a:r>
            <a:r>
              <a:rPr lang="en-IE" dirty="0"/>
              <a:t> </a:t>
            </a:r>
            <a:r>
              <a:rPr lang="en-IE" dirty="0" err="1"/>
              <a:t>sich</a:t>
            </a:r>
            <a:r>
              <a:rPr lang="en-IE" dirty="0"/>
              <a:t> </a:t>
            </a:r>
            <a:r>
              <a:rPr lang="en-IE" dirty="0" err="1"/>
              <a:t>nicht</a:t>
            </a:r>
            <a:r>
              <a:rPr lang="en-IE" dirty="0"/>
              <a:t> um </a:t>
            </a:r>
            <a:r>
              <a:rPr lang="en-IE" dirty="0" err="1"/>
              <a:t>einen</a:t>
            </a:r>
            <a:r>
              <a:rPr lang="en-IE" dirty="0"/>
              <a:t> </a:t>
            </a:r>
            <a:r>
              <a:rPr lang="en-IE" dirty="0" err="1"/>
              <a:t>funktionalen</a:t>
            </a:r>
            <a:r>
              <a:rPr lang="en-IE" dirty="0"/>
              <a:t> </a:t>
            </a:r>
            <a:r>
              <a:rPr lang="en-IE" dirty="0" err="1"/>
              <a:t>Nutzen</a:t>
            </a:r>
            <a:r>
              <a:rPr lang="en-IE" dirty="0"/>
              <a:t>. Man </a:t>
            </a:r>
            <a:r>
              <a:rPr lang="en-IE" dirty="0" err="1"/>
              <a:t>kann</a:t>
            </a:r>
            <a:r>
              <a:rPr lang="en-IE" dirty="0"/>
              <a:t> </a:t>
            </a:r>
            <a:r>
              <a:rPr lang="en-IE" dirty="0" err="1"/>
              <a:t>ihn</a:t>
            </a:r>
            <a:r>
              <a:rPr lang="en-IE" dirty="0"/>
              <a:t> </a:t>
            </a:r>
            <a:r>
              <a:rPr lang="en-IE" dirty="0" err="1"/>
              <a:t>als</a:t>
            </a:r>
            <a:r>
              <a:rPr lang="en-IE" dirty="0"/>
              <a:t> </a:t>
            </a:r>
            <a:r>
              <a:rPr lang="en-IE" dirty="0" err="1"/>
              <a:t>psychologischen</a:t>
            </a:r>
            <a:r>
              <a:rPr lang="en-IE" dirty="0"/>
              <a:t> Wert </a:t>
            </a:r>
            <a:r>
              <a:rPr lang="en-IE" dirty="0" err="1"/>
              <a:t>betrachten</a:t>
            </a:r>
            <a:r>
              <a:rPr lang="en-IE" dirty="0"/>
              <a:t>, </a:t>
            </a:r>
            <a:r>
              <a:rPr lang="en-IE" dirty="0" err="1"/>
              <a:t>denn</a:t>
            </a:r>
            <a:r>
              <a:rPr lang="en-IE" dirty="0"/>
              <a:t> der </a:t>
            </a:r>
            <a:r>
              <a:rPr lang="en-IE" dirty="0" err="1"/>
              <a:t>hedonische</a:t>
            </a:r>
            <a:r>
              <a:rPr lang="en-IE" dirty="0"/>
              <a:t> Wert </a:t>
            </a:r>
            <a:r>
              <a:rPr lang="en-IE" dirty="0" err="1"/>
              <a:t>ist</a:t>
            </a:r>
            <a:r>
              <a:rPr lang="en-IE" dirty="0"/>
              <a:t> </a:t>
            </a:r>
            <a:r>
              <a:rPr lang="en-IE" dirty="0" err="1"/>
              <a:t>sehr</a:t>
            </a:r>
            <a:r>
              <a:rPr lang="en-IE" dirty="0"/>
              <a:t> </a:t>
            </a:r>
            <a:r>
              <a:rPr lang="en-IE" b="1" dirty="0" err="1"/>
              <a:t>subjektiv</a:t>
            </a:r>
            <a:r>
              <a:rPr lang="en-IE" b="1" dirty="0"/>
              <a:t>.</a:t>
            </a:r>
            <a:r>
              <a:rPr lang="en-IE" dirty="0"/>
              <a:t> Er </a:t>
            </a:r>
            <a:r>
              <a:rPr lang="en-IE" dirty="0" err="1"/>
              <a:t>hängt</a:t>
            </a:r>
            <a:r>
              <a:rPr lang="en-IE" dirty="0"/>
              <a:t> oft </a:t>
            </a:r>
            <a:r>
              <a:rPr lang="en-IE" dirty="0" err="1"/>
              <a:t>davon</a:t>
            </a:r>
            <a:r>
              <a:rPr lang="en-IE" dirty="0"/>
              <a:t> ab, </a:t>
            </a:r>
            <a:r>
              <a:rPr lang="en-IE" dirty="0" err="1"/>
              <a:t>wer</a:t>
            </a:r>
            <a:r>
              <a:rPr lang="en-IE" dirty="0"/>
              <a:t> Sie </a:t>
            </a:r>
            <a:r>
              <a:rPr lang="en-IE" dirty="0" err="1"/>
              <a:t>sind</a:t>
            </a:r>
            <a:r>
              <a:rPr lang="en-IE" dirty="0"/>
              <a:t> und in </a:t>
            </a:r>
            <a:r>
              <a:rPr lang="en-IE" dirty="0" err="1"/>
              <a:t>welcher</a:t>
            </a:r>
            <a:r>
              <a:rPr lang="en-IE" dirty="0"/>
              <a:t> Stimmung Sie </a:t>
            </a:r>
            <a:r>
              <a:rPr lang="en-IE" dirty="0" err="1"/>
              <a:t>sich</a:t>
            </a:r>
            <a:r>
              <a:rPr lang="en-IE" dirty="0"/>
              <a:t> </a:t>
            </a:r>
            <a:r>
              <a:rPr lang="en-IE" dirty="0" err="1"/>
              <a:t>befinden</a:t>
            </a:r>
            <a:r>
              <a:rPr lang="en-IE" dirty="0"/>
              <a:t>, </a:t>
            </a:r>
            <a:r>
              <a:rPr lang="en-IE" dirty="0" err="1"/>
              <a:t>oder</a:t>
            </a:r>
            <a:r>
              <a:rPr lang="en-IE" dirty="0"/>
              <a:t> </a:t>
            </a:r>
            <a:r>
              <a:rPr lang="en-IE" dirty="0" err="1"/>
              <a:t>sogar</a:t>
            </a:r>
            <a:r>
              <a:rPr lang="en-IE" dirty="0"/>
              <a:t> von der </a:t>
            </a:r>
            <a:r>
              <a:rPr lang="en-IE" dirty="0" err="1"/>
              <a:t>Nostalgie</a:t>
            </a:r>
            <a:r>
              <a:rPr lang="en-IE" dirty="0"/>
              <a:t>, die Sie </a:t>
            </a:r>
            <a:r>
              <a:rPr lang="en-IE" dirty="0" err="1"/>
              <a:t>mit</a:t>
            </a:r>
            <a:r>
              <a:rPr lang="en-IE" dirty="0"/>
              <a:t> </a:t>
            </a:r>
            <a:r>
              <a:rPr lang="en-IE" dirty="0" err="1"/>
              <a:t>diesem</a:t>
            </a:r>
            <a:r>
              <a:rPr lang="en-IE" dirty="0"/>
              <a:t> </a:t>
            </a:r>
            <a:r>
              <a:rPr lang="en-IE" dirty="0" err="1"/>
              <a:t>Lebensmittel</a:t>
            </a:r>
            <a:r>
              <a:rPr lang="en-IE" dirty="0"/>
              <a:t> </a:t>
            </a:r>
            <a:r>
              <a:rPr lang="en-IE" dirty="0" err="1"/>
              <a:t>verbinden</a:t>
            </a:r>
            <a:r>
              <a:rPr lang="en-IE" dirty="0"/>
              <a:t>. </a:t>
            </a:r>
          </a:p>
        </p:txBody>
      </p:sp>
      <p:sp>
        <p:nvSpPr>
          <p:cNvPr id="3" name="Text Placeholder 2">
            <a:extLst>
              <a:ext uri="{FF2B5EF4-FFF2-40B4-BE49-F238E27FC236}">
                <a16:creationId xmlns:a16="http://schemas.microsoft.com/office/drawing/2014/main" id="{C4F116C6-E778-D962-79A0-7C1105658307}"/>
              </a:ext>
            </a:extLst>
          </p:cNvPr>
          <p:cNvSpPr>
            <a:spLocks noGrp="1"/>
          </p:cNvSpPr>
          <p:nvPr>
            <p:ph type="body" sz="quarter" idx="16"/>
          </p:nvPr>
        </p:nvSpPr>
        <p:spPr>
          <a:xfrm>
            <a:off x="169938" y="508501"/>
            <a:ext cx="10808102" cy="582221"/>
          </a:xfrm>
          <a:solidFill>
            <a:srgbClr val="FED100"/>
          </a:solidFill>
        </p:spPr>
        <p:txBody>
          <a:bodyPr anchor="ctr">
            <a:normAutofit lnSpcReduction="10000"/>
          </a:bodyPr>
          <a:lstStyle/>
          <a:p>
            <a:r>
              <a:rPr lang="en-IE" dirty="0"/>
              <a:t>     </a:t>
            </a:r>
            <a:r>
              <a:rPr lang="en-IE" dirty="0" err="1"/>
              <a:t>Zum</a:t>
            </a:r>
            <a:r>
              <a:rPr lang="en-IE" dirty="0"/>
              <a:t> </a:t>
            </a:r>
            <a:r>
              <a:rPr lang="en-IE" dirty="0" err="1"/>
              <a:t>Beispiel</a:t>
            </a:r>
            <a:r>
              <a:rPr lang="en-IE" dirty="0"/>
              <a:t>... </a:t>
            </a:r>
            <a:r>
              <a:rPr lang="en-IE" dirty="0" err="1"/>
              <a:t>Warum</a:t>
            </a:r>
            <a:r>
              <a:rPr lang="en-IE" dirty="0"/>
              <a:t> </a:t>
            </a:r>
            <a:r>
              <a:rPr lang="en-IE" dirty="0" err="1"/>
              <a:t>essen</a:t>
            </a:r>
            <a:r>
              <a:rPr lang="en-IE" dirty="0"/>
              <a:t> </a:t>
            </a:r>
            <a:r>
              <a:rPr lang="en-IE" dirty="0" err="1"/>
              <a:t>wir</a:t>
            </a:r>
            <a:r>
              <a:rPr lang="en-IE" dirty="0"/>
              <a:t> </a:t>
            </a:r>
            <a:r>
              <a:rPr lang="en-IE" dirty="0" err="1"/>
              <a:t>Eis</a:t>
            </a:r>
            <a:r>
              <a:rPr lang="en-IE" dirty="0"/>
              <a:t>?</a:t>
            </a:r>
          </a:p>
        </p:txBody>
      </p:sp>
      <p:pic>
        <p:nvPicPr>
          <p:cNvPr id="5" name="Picture 4" descr="A person and person holding ice cream cones&#10;&#10;Description automatically generated with low confidence">
            <a:extLst>
              <a:ext uri="{FF2B5EF4-FFF2-40B4-BE49-F238E27FC236}">
                <a16:creationId xmlns:a16="http://schemas.microsoft.com/office/drawing/2014/main" id="{AFCB27AD-BDA7-E300-977C-9B345ED7015B}"/>
              </a:ext>
            </a:extLst>
          </p:cNvPr>
          <p:cNvPicPr>
            <a:picLocks noChangeAspect="1"/>
          </p:cNvPicPr>
          <p:nvPr/>
        </p:nvPicPr>
        <p:blipFill>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tretch>
            <a:fillRect/>
          </a:stretch>
        </p:blipFill>
        <p:spPr>
          <a:xfrm>
            <a:off x="6601011" y="1488141"/>
            <a:ext cx="4569012" cy="3426759"/>
          </a:xfrm>
          <a:prstGeom prst="rect">
            <a:avLst/>
          </a:prstGeom>
        </p:spPr>
      </p:pic>
    </p:spTree>
    <p:extLst>
      <p:ext uri="{BB962C8B-B14F-4D97-AF65-F5344CB8AC3E}">
        <p14:creationId xmlns:p14="http://schemas.microsoft.com/office/powerpoint/2010/main" val="1045354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Line 169"/>
          <p:cNvSpPr>
            <a:spLocks noChangeShapeType="1"/>
          </p:cNvSpPr>
          <p:nvPr/>
        </p:nvSpPr>
        <p:spPr bwMode="auto">
          <a:xfrm>
            <a:off x="483691" y="3018375"/>
            <a:ext cx="11224619" cy="2526"/>
          </a:xfrm>
          <a:prstGeom prst="line">
            <a:avLst/>
          </a:prstGeom>
          <a:noFill/>
          <a:ln w="3564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06" name="Freeform 170"/>
          <p:cNvSpPr>
            <a:spLocks noChangeArrowheads="1"/>
          </p:cNvSpPr>
          <p:nvPr/>
        </p:nvSpPr>
        <p:spPr bwMode="auto">
          <a:xfrm>
            <a:off x="1085100"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500" y="1920"/>
                  <a:pt x="965" y="1920"/>
                </a:cubicBezTo>
                <a:cubicBezTo>
                  <a:pt x="437" y="1920"/>
                  <a:pt x="0" y="1492"/>
                  <a:pt x="0" y="957"/>
                </a:cubicBezTo>
                <a:cubicBezTo>
                  <a:pt x="0" y="429"/>
                  <a:pt x="437" y="0"/>
                  <a:pt x="965" y="0"/>
                </a:cubicBezTo>
                <a:cubicBezTo>
                  <a:pt x="1500" y="0"/>
                  <a:pt x="1929" y="429"/>
                  <a:pt x="1929"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07" name="Freeform 171"/>
          <p:cNvSpPr>
            <a:spLocks noChangeArrowheads="1"/>
          </p:cNvSpPr>
          <p:nvPr/>
        </p:nvSpPr>
        <p:spPr bwMode="auto">
          <a:xfrm>
            <a:off x="3278475" y="2470031"/>
            <a:ext cx="1106795" cy="1101741"/>
          </a:xfrm>
          <a:custGeom>
            <a:avLst/>
            <a:gdLst>
              <a:gd name="T0" fmla="*/ 1929 w 1930"/>
              <a:gd name="T1" fmla="*/ 957 h 1921"/>
              <a:gd name="T2" fmla="*/ 1929 w 1930"/>
              <a:gd name="T3" fmla="*/ 957 h 1921"/>
              <a:gd name="T4" fmla="*/ 965 w 1930"/>
              <a:gd name="T5" fmla="*/ 1920 h 1921"/>
              <a:gd name="T6" fmla="*/ 0 w 1930"/>
              <a:gd name="T7" fmla="*/ 957 h 1921"/>
              <a:gd name="T8" fmla="*/ 965 w 1930"/>
              <a:gd name="T9" fmla="*/ 0 h 1921"/>
              <a:gd name="T10" fmla="*/ 1929 w 1930"/>
              <a:gd name="T11" fmla="*/ 957 h 1921"/>
            </a:gdLst>
            <a:ahLst/>
            <a:cxnLst>
              <a:cxn ang="0">
                <a:pos x="T0" y="T1"/>
              </a:cxn>
              <a:cxn ang="0">
                <a:pos x="T2" y="T3"/>
              </a:cxn>
              <a:cxn ang="0">
                <a:pos x="T4" y="T5"/>
              </a:cxn>
              <a:cxn ang="0">
                <a:pos x="T6" y="T7"/>
              </a:cxn>
              <a:cxn ang="0">
                <a:pos x="T8" y="T9"/>
              </a:cxn>
              <a:cxn ang="0">
                <a:pos x="T10" y="T11"/>
              </a:cxn>
            </a:cxnLst>
            <a:rect l="0" t="0" r="r" b="b"/>
            <a:pathLst>
              <a:path w="1930" h="1921">
                <a:moveTo>
                  <a:pt x="1929" y="957"/>
                </a:moveTo>
                <a:lnTo>
                  <a:pt x="1929" y="957"/>
                </a:lnTo>
                <a:cubicBezTo>
                  <a:pt x="1929" y="1492"/>
                  <a:pt x="1493" y="1920"/>
                  <a:pt x="965" y="1920"/>
                </a:cubicBezTo>
                <a:cubicBezTo>
                  <a:pt x="429" y="1920"/>
                  <a:pt x="0" y="1492"/>
                  <a:pt x="0" y="957"/>
                </a:cubicBezTo>
                <a:cubicBezTo>
                  <a:pt x="0" y="429"/>
                  <a:pt x="429" y="0"/>
                  <a:pt x="965" y="0"/>
                </a:cubicBezTo>
                <a:cubicBezTo>
                  <a:pt x="1493" y="0"/>
                  <a:pt x="1929" y="429"/>
                  <a:pt x="1929"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08" name="Freeform 172"/>
          <p:cNvSpPr>
            <a:spLocks noChangeArrowheads="1"/>
          </p:cNvSpPr>
          <p:nvPr/>
        </p:nvSpPr>
        <p:spPr bwMode="auto">
          <a:xfrm>
            <a:off x="5466795" y="2470031"/>
            <a:ext cx="1104269" cy="1101741"/>
          </a:xfrm>
          <a:custGeom>
            <a:avLst/>
            <a:gdLst>
              <a:gd name="T0" fmla="*/ 1927 w 1928"/>
              <a:gd name="T1" fmla="*/ 957 h 1921"/>
              <a:gd name="T2" fmla="*/ 1927 w 1928"/>
              <a:gd name="T3" fmla="*/ 957 h 1921"/>
              <a:gd name="T4" fmla="*/ 964 w 1928"/>
              <a:gd name="T5" fmla="*/ 1920 h 1921"/>
              <a:gd name="T6" fmla="*/ 0 w 1928"/>
              <a:gd name="T7" fmla="*/ 957 h 1921"/>
              <a:gd name="T8" fmla="*/ 964 w 1928"/>
              <a:gd name="T9" fmla="*/ 0 h 1921"/>
              <a:gd name="T10" fmla="*/ 1927 w 1928"/>
              <a:gd name="T11" fmla="*/ 957 h 1921"/>
            </a:gdLst>
            <a:ahLst/>
            <a:cxnLst>
              <a:cxn ang="0">
                <a:pos x="T0" y="T1"/>
              </a:cxn>
              <a:cxn ang="0">
                <a:pos x="T2" y="T3"/>
              </a:cxn>
              <a:cxn ang="0">
                <a:pos x="T4" y="T5"/>
              </a:cxn>
              <a:cxn ang="0">
                <a:pos x="T6" y="T7"/>
              </a:cxn>
              <a:cxn ang="0">
                <a:pos x="T8" y="T9"/>
              </a:cxn>
              <a:cxn ang="0">
                <a:pos x="T10" y="T11"/>
              </a:cxn>
            </a:cxnLst>
            <a:rect l="0" t="0" r="r" b="b"/>
            <a:pathLst>
              <a:path w="1928" h="1921">
                <a:moveTo>
                  <a:pt x="1927" y="957"/>
                </a:moveTo>
                <a:lnTo>
                  <a:pt x="1927" y="957"/>
                </a:lnTo>
                <a:cubicBezTo>
                  <a:pt x="1927" y="1492"/>
                  <a:pt x="1499" y="1920"/>
                  <a:pt x="964" y="1920"/>
                </a:cubicBezTo>
                <a:cubicBezTo>
                  <a:pt x="436" y="1920"/>
                  <a:pt x="0" y="1492"/>
                  <a:pt x="0" y="957"/>
                </a:cubicBezTo>
                <a:cubicBezTo>
                  <a:pt x="0" y="429"/>
                  <a:pt x="436" y="0"/>
                  <a:pt x="964" y="0"/>
                </a:cubicBezTo>
                <a:cubicBezTo>
                  <a:pt x="1499" y="0"/>
                  <a:pt x="1927" y="429"/>
                  <a:pt x="1927"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7" name="Freeform 173"/>
          <p:cNvSpPr>
            <a:spLocks noChangeArrowheads="1"/>
          </p:cNvSpPr>
          <p:nvPr/>
        </p:nvSpPr>
        <p:spPr bwMode="auto">
          <a:xfrm>
            <a:off x="7657643"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2" y="1920"/>
                  <a:pt x="964" y="1920"/>
                </a:cubicBezTo>
                <a:cubicBezTo>
                  <a:pt x="429" y="1920"/>
                  <a:pt x="0" y="1492"/>
                  <a:pt x="0" y="957"/>
                </a:cubicBezTo>
                <a:cubicBezTo>
                  <a:pt x="0" y="429"/>
                  <a:pt x="429" y="0"/>
                  <a:pt x="964" y="0"/>
                </a:cubicBezTo>
                <a:cubicBezTo>
                  <a:pt x="1492" y="0"/>
                  <a:pt x="1928" y="429"/>
                  <a:pt x="1928" y="957"/>
                </a:cubicBezTo>
              </a:path>
            </a:pathLst>
          </a:custGeom>
          <a:solidFill>
            <a:schemeClr val="bg1"/>
          </a:solidFill>
          <a:ln w="9525" cap="flat">
            <a:solidFill>
              <a:schemeClr val="bg2">
                <a:lumMod val="75000"/>
              </a:schemeClr>
            </a:solidFill>
            <a:bevel/>
            <a:headEnd/>
            <a:tailEnd/>
          </a:ln>
          <a:effectLst/>
        </p:spPr>
        <p:txBody>
          <a:bodyPr wrap="none" anchor="ctr"/>
          <a:lstStyle/>
          <a:p>
            <a:endParaRPr lang="en-US" sz="900"/>
          </a:p>
        </p:txBody>
      </p:sp>
      <p:sp>
        <p:nvSpPr>
          <p:cNvPr id="228" name="Freeform 174"/>
          <p:cNvSpPr>
            <a:spLocks noChangeArrowheads="1"/>
          </p:cNvSpPr>
          <p:nvPr/>
        </p:nvSpPr>
        <p:spPr bwMode="auto">
          <a:xfrm>
            <a:off x="9845964" y="2470031"/>
            <a:ext cx="1104267" cy="1101741"/>
          </a:xfrm>
          <a:custGeom>
            <a:avLst/>
            <a:gdLst>
              <a:gd name="T0" fmla="*/ 1928 w 1929"/>
              <a:gd name="T1" fmla="*/ 957 h 1921"/>
              <a:gd name="T2" fmla="*/ 1928 w 1929"/>
              <a:gd name="T3" fmla="*/ 957 h 1921"/>
              <a:gd name="T4" fmla="*/ 964 w 1929"/>
              <a:gd name="T5" fmla="*/ 1920 h 1921"/>
              <a:gd name="T6" fmla="*/ 0 w 1929"/>
              <a:gd name="T7" fmla="*/ 957 h 1921"/>
              <a:gd name="T8" fmla="*/ 964 w 1929"/>
              <a:gd name="T9" fmla="*/ 0 h 1921"/>
              <a:gd name="T10" fmla="*/ 1928 w 1929"/>
              <a:gd name="T11" fmla="*/ 957 h 1921"/>
            </a:gdLst>
            <a:ahLst/>
            <a:cxnLst>
              <a:cxn ang="0">
                <a:pos x="T0" y="T1"/>
              </a:cxn>
              <a:cxn ang="0">
                <a:pos x="T2" y="T3"/>
              </a:cxn>
              <a:cxn ang="0">
                <a:pos x="T4" y="T5"/>
              </a:cxn>
              <a:cxn ang="0">
                <a:pos x="T6" y="T7"/>
              </a:cxn>
              <a:cxn ang="0">
                <a:pos x="T8" y="T9"/>
              </a:cxn>
              <a:cxn ang="0">
                <a:pos x="T10" y="T11"/>
              </a:cxn>
            </a:cxnLst>
            <a:rect l="0" t="0" r="r" b="b"/>
            <a:pathLst>
              <a:path w="1929" h="1921">
                <a:moveTo>
                  <a:pt x="1928" y="957"/>
                </a:moveTo>
                <a:lnTo>
                  <a:pt x="1928" y="957"/>
                </a:lnTo>
                <a:cubicBezTo>
                  <a:pt x="1928" y="1492"/>
                  <a:pt x="1499" y="1920"/>
                  <a:pt x="964" y="1920"/>
                </a:cubicBezTo>
                <a:cubicBezTo>
                  <a:pt x="436" y="1920"/>
                  <a:pt x="0" y="1492"/>
                  <a:pt x="0" y="957"/>
                </a:cubicBezTo>
                <a:cubicBezTo>
                  <a:pt x="0" y="429"/>
                  <a:pt x="436" y="0"/>
                  <a:pt x="964" y="0"/>
                </a:cubicBezTo>
                <a:cubicBezTo>
                  <a:pt x="1499" y="0"/>
                  <a:pt x="1928" y="429"/>
                  <a:pt x="1928" y="957"/>
                </a:cubicBezTo>
              </a:path>
            </a:pathLst>
          </a:custGeom>
          <a:solidFill>
            <a:schemeClr val="bg2"/>
          </a:solidFill>
          <a:ln w="9525" cap="flat">
            <a:solidFill>
              <a:schemeClr val="bg2">
                <a:lumMod val="75000"/>
              </a:schemeClr>
            </a:solidFill>
            <a:bevel/>
            <a:headEnd/>
            <a:tailEnd/>
          </a:ln>
          <a:effectLst/>
        </p:spPr>
        <p:txBody>
          <a:bodyPr wrap="none" anchor="ctr"/>
          <a:lstStyle/>
          <a:p>
            <a:endParaRPr lang="en-US" sz="900"/>
          </a:p>
        </p:txBody>
      </p:sp>
      <p:sp>
        <p:nvSpPr>
          <p:cNvPr id="229" name="Freeform 175"/>
          <p:cNvSpPr>
            <a:spLocks noChangeArrowheads="1"/>
          </p:cNvSpPr>
          <p:nvPr/>
        </p:nvSpPr>
        <p:spPr bwMode="auto">
          <a:xfrm>
            <a:off x="655522" y="3723387"/>
            <a:ext cx="1965951" cy="2526840"/>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5D2E1"/>
          </a:solidFill>
          <a:ln w="9525" cap="flat">
            <a:noFill/>
            <a:bevel/>
            <a:headEnd/>
            <a:tailEnd/>
          </a:ln>
          <a:effectLst/>
        </p:spPr>
        <p:txBody>
          <a:bodyPr wrap="none" anchor="ctr"/>
          <a:lstStyle/>
          <a:p>
            <a:endParaRPr lang="en-US" sz="900"/>
          </a:p>
        </p:txBody>
      </p:sp>
      <p:sp>
        <p:nvSpPr>
          <p:cNvPr id="230" name="Freeform 176"/>
          <p:cNvSpPr>
            <a:spLocks noChangeArrowheads="1"/>
          </p:cNvSpPr>
          <p:nvPr/>
        </p:nvSpPr>
        <p:spPr bwMode="auto">
          <a:xfrm>
            <a:off x="2843843" y="3723387"/>
            <a:ext cx="1960897" cy="2524314"/>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1188A3"/>
          </a:solidFill>
          <a:ln w="9525" cap="flat">
            <a:noFill/>
            <a:bevel/>
            <a:headEnd/>
            <a:tailEnd/>
          </a:ln>
          <a:effectLst/>
        </p:spPr>
        <p:txBody>
          <a:bodyPr wrap="none" anchor="ctr"/>
          <a:lstStyle/>
          <a:p>
            <a:endParaRPr lang="en-US" sz="900"/>
          </a:p>
        </p:txBody>
      </p:sp>
      <p:sp>
        <p:nvSpPr>
          <p:cNvPr id="231" name="Freeform 177"/>
          <p:cNvSpPr>
            <a:spLocks noChangeArrowheads="1"/>
          </p:cNvSpPr>
          <p:nvPr/>
        </p:nvSpPr>
        <p:spPr bwMode="auto">
          <a:xfrm>
            <a:off x="5054842" y="3738879"/>
            <a:ext cx="1963425" cy="2508821"/>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85D2E1"/>
          </a:solidFill>
          <a:ln w="9525" cap="flat">
            <a:noFill/>
            <a:bevel/>
            <a:headEnd/>
            <a:tailEnd/>
          </a:ln>
          <a:effectLst/>
        </p:spPr>
        <p:txBody>
          <a:bodyPr wrap="none" anchor="ctr"/>
          <a:lstStyle/>
          <a:p>
            <a:endParaRPr lang="en-US" sz="900"/>
          </a:p>
        </p:txBody>
      </p:sp>
      <p:sp>
        <p:nvSpPr>
          <p:cNvPr id="232" name="Freeform 178"/>
          <p:cNvSpPr>
            <a:spLocks noChangeArrowheads="1"/>
          </p:cNvSpPr>
          <p:nvPr/>
        </p:nvSpPr>
        <p:spPr bwMode="auto">
          <a:xfrm>
            <a:off x="7215430" y="3723387"/>
            <a:ext cx="1960897" cy="2519260"/>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1188A3"/>
          </a:solidFill>
          <a:ln w="9525" cap="flat">
            <a:noFill/>
            <a:bevel/>
            <a:headEnd/>
            <a:tailEnd/>
          </a:ln>
          <a:effectLst/>
        </p:spPr>
        <p:txBody>
          <a:bodyPr wrap="none" anchor="ctr"/>
          <a:lstStyle/>
          <a:p>
            <a:endParaRPr lang="en-US" sz="900"/>
          </a:p>
        </p:txBody>
      </p:sp>
      <p:sp>
        <p:nvSpPr>
          <p:cNvPr id="233" name="Freeform 179"/>
          <p:cNvSpPr>
            <a:spLocks noChangeArrowheads="1"/>
          </p:cNvSpPr>
          <p:nvPr/>
        </p:nvSpPr>
        <p:spPr bwMode="auto">
          <a:xfrm>
            <a:off x="9398697" y="3723387"/>
            <a:ext cx="1965951" cy="2519260"/>
          </a:xfrm>
          <a:custGeom>
            <a:avLst/>
            <a:gdLst>
              <a:gd name="T0" fmla="*/ 3122 w 3429"/>
              <a:gd name="T1" fmla="*/ 642 h 3719"/>
              <a:gd name="T2" fmla="*/ 3122 w 3429"/>
              <a:gd name="T3" fmla="*/ 642 h 3719"/>
              <a:gd name="T4" fmla="*/ 2120 w 3429"/>
              <a:gd name="T5" fmla="*/ 642 h 3719"/>
              <a:gd name="T6" fmla="*/ 1745 w 3429"/>
              <a:gd name="T7" fmla="*/ 0 h 3719"/>
              <a:gd name="T8" fmla="*/ 1377 w 3429"/>
              <a:gd name="T9" fmla="*/ 642 h 3719"/>
              <a:gd name="T10" fmla="*/ 306 w 3429"/>
              <a:gd name="T11" fmla="*/ 642 h 3719"/>
              <a:gd name="T12" fmla="*/ 0 w 3429"/>
              <a:gd name="T13" fmla="*/ 948 h 3719"/>
              <a:gd name="T14" fmla="*/ 0 w 3429"/>
              <a:gd name="T15" fmla="*/ 3420 h 3719"/>
              <a:gd name="T16" fmla="*/ 306 w 3429"/>
              <a:gd name="T17" fmla="*/ 3718 h 3719"/>
              <a:gd name="T18" fmla="*/ 3122 w 3429"/>
              <a:gd name="T19" fmla="*/ 3718 h 3719"/>
              <a:gd name="T20" fmla="*/ 3428 w 3429"/>
              <a:gd name="T21" fmla="*/ 3420 h 3719"/>
              <a:gd name="T22" fmla="*/ 3428 w 3429"/>
              <a:gd name="T23" fmla="*/ 948 h 3719"/>
              <a:gd name="T24" fmla="*/ 3122 w 3429"/>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9" h="3719">
                <a:moveTo>
                  <a:pt x="3122" y="642"/>
                </a:moveTo>
                <a:lnTo>
                  <a:pt x="3122" y="642"/>
                </a:lnTo>
                <a:cubicBezTo>
                  <a:pt x="2120" y="642"/>
                  <a:pt x="2120" y="642"/>
                  <a:pt x="2120" y="642"/>
                </a:cubicBezTo>
                <a:cubicBezTo>
                  <a:pt x="1745" y="0"/>
                  <a:pt x="1745" y="0"/>
                  <a:pt x="1745" y="0"/>
                </a:cubicBezTo>
                <a:cubicBezTo>
                  <a:pt x="1377" y="642"/>
                  <a:pt x="1377" y="642"/>
                  <a:pt x="137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1" y="3718"/>
                  <a:pt x="3428" y="3588"/>
                  <a:pt x="3428" y="3420"/>
                </a:cubicBezTo>
                <a:cubicBezTo>
                  <a:pt x="3428" y="948"/>
                  <a:pt x="3428" y="948"/>
                  <a:pt x="3428" y="948"/>
                </a:cubicBezTo>
                <a:cubicBezTo>
                  <a:pt x="3428" y="780"/>
                  <a:pt x="3291" y="642"/>
                  <a:pt x="3122" y="642"/>
                </a:cubicBezTo>
              </a:path>
            </a:pathLst>
          </a:custGeom>
          <a:solidFill>
            <a:srgbClr val="85D2E1"/>
          </a:solidFill>
          <a:ln w="9525" cap="flat">
            <a:noFill/>
            <a:bevel/>
            <a:headEnd/>
            <a:tailEnd/>
          </a:ln>
          <a:effectLst/>
        </p:spPr>
        <p:txBody>
          <a:bodyPr wrap="none" anchor="ctr"/>
          <a:lstStyle/>
          <a:p>
            <a:endParaRPr lang="en-US" sz="900"/>
          </a:p>
        </p:txBody>
      </p:sp>
      <p:sp>
        <p:nvSpPr>
          <p:cNvPr id="430" name="CuadroTexto 429"/>
          <p:cNvSpPr txBox="1"/>
          <p:nvPr/>
        </p:nvSpPr>
        <p:spPr>
          <a:xfrm>
            <a:off x="3479645" y="527409"/>
            <a:ext cx="5232715" cy="707886"/>
          </a:xfrm>
          <a:prstGeom prst="rect">
            <a:avLst/>
          </a:prstGeom>
          <a:noFill/>
        </p:spPr>
        <p:txBody>
          <a:bodyPr wrap="none" rtlCol="0">
            <a:spAutoFit/>
          </a:bodyPr>
          <a:lstStyle/>
          <a:p>
            <a:pPr algn="ctr"/>
            <a:r>
              <a:rPr lang="en-US" sz="4000" b="1">
                <a:solidFill>
                  <a:schemeClr val="tx2"/>
                </a:solidFill>
                <a:latin typeface="Lato Heavy" charset="0"/>
                <a:ea typeface="Lato Heavy" charset="0"/>
                <a:cs typeface="Lato Heavy" charset="0"/>
              </a:rPr>
              <a:t>Project Management</a:t>
            </a:r>
          </a:p>
        </p:txBody>
      </p:sp>
      <p:sp>
        <p:nvSpPr>
          <p:cNvPr id="21" name="Rectángulo 20"/>
          <p:cNvSpPr/>
          <p:nvPr/>
        </p:nvSpPr>
        <p:spPr>
          <a:xfrm>
            <a:off x="803819" y="5036933"/>
            <a:ext cx="1817348" cy="954107"/>
          </a:xfrm>
          <a:prstGeom prst="rect">
            <a:avLst/>
          </a:prstGeom>
        </p:spPr>
        <p:txBody>
          <a:bodyPr wrap="square">
            <a:spAutoFit/>
          </a:bodyPr>
          <a:lstStyle/>
          <a:p>
            <a:pPr algn="ctr"/>
            <a:r>
              <a:rPr lang="en-US" sz="1400" dirty="0" err="1">
                <a:solidFill>
                  <a:srgbClr val="000000"/>
                </a:solidFill>
              </a:rPr>
              <a:t>Unfreundliches</a:t>
            </a:r>
            <a:r>
              <a:rPr lang="en-US" sz="1400" dirty="0">
                <a:solidFill>
                  <a:srgbClr val="000000"/>
                </a:solidFill>
              </a:rPr>
              <a:t> Design </a:t>
            </a:r>
            <a:r>
              <a:rPr lang="en-US" sz="1400" dirty="0" err="1">
                <a:solidFill>
                  <a:srgbClr val="000000"/>
                </a:solidFill>
              </a:rPr>
              <a:t>aufgrund</a:t>
            </a:r>
            <a:r>
              <a:rPr lang="en-US" sz="1400" dirty="0">
                <a:solidFill>
                  <a:srgbClr val="000000"/>
                </a:solidFill>
              </a:rPr>
              <a:t> </a:t>
            </a:r>
            <a:r>
              <a:rPr lang="en-US" sz="1400" dirty="0" err="1">
                <a:solidFill>
                  <a:srgbClr val="000000"/>
                </a:solidFill>
              </a:rPr>
              <a:t>physiologischer</a:t>
            </a:r>
            <a:r>
              <a:rPr lang="en-US" sz="1400" dirty="0">
                <a:solidFill>
                  <a:srgbClr val="000000"/>
                </a:solidFill>
              </a:rPr>
              <a:t> </a:t>
            </a:r>
            <a:r>
              <a:rPr lang="en-US" sz="1400" dirty="0" err="1">
                <a:solidFill>
                  <a:srgbClr val="000000"/>
                </a:solidFill>
              </a:rPr>
              <a:t>Einschränkungen</a:t>
            </a:r>
            <a:r>
              <a:rPr lang="en-US" sz="1400" dirty="0">
                <a:solidFill>
                  <a:srgbClr val="000000"/>
                </a:solidFill>
              </a:rPr>
              <a:t> </a:t>
            </a:r>
            <a:endParaRPr lang="en-GB" sz="1400" dirty="0">
              <a:solidFill>
                <a:srgbClr val="000000"/>
              </a:solidFill>
            </a:endParaRPr>
          </a:p>
        </p:txBody>
      </p:sp>
      <p:sp>
        <p:nvSpPr>
          <p:cNvPr id="28" name="Rectángulo 27"/>
          <p:cNvSpPr/>
          <p:nvPr/>
        </p:nvSpPr>
        <p:spPr>
          <a:xfrm>
            <a:off x="5054842" y="4509758"/>
            <a:ext cx="2014220" cy="1815882"/>
          </a:xfrm>
          <a:prstGeom prst="rect">
            <a:avLst/>
          </a:prstGeom>
        </p:spPr>
        <p:txBody>
          <a:bodyPr wrap="square">
            <a:spAutoFit/>
          </a:bodyPr>
          <a:lstStyle/>
          <a:p>
            <a:pPr algn="ctr"/>
            <a:r>
              <a:rPr lang="en-GB" sz="1400" dirty="0" err="1">
                <a:solidFill>
                  <a:srgbClr val="000000"/>
                </a:solidFill>
              </a:rPr>
              <a:t>Aktive</a:t>
            </a:r>
            <a:r>
              <a:rPr lang="en-GB" sz="1400" dirty="0">
                <a:solidFill>
                  <a:srgbClr val="000000"/>
                </a:solidFill>
              </a:rPr>
              <a:t> </a:t>
            </a:r>
            <a:r>
              <a:rPr lang="en-GB" sz="1400" dirty="0" err="1">
                <a:solidFill>
                  <a:srgbClr val="000000"/>
                </a:solidFill>
              </a:rPr>
              <a:t>ältere</a:t>
            </a:r>
            <a:r>
              <a:rPr lang="en-GB" sz="1400" dirty="0">
                <a:solidFill>
                  <a:srgbClr val="000000"/>
                </a:solidFill>
              </a:rPr>
              <a:t> Menschen, die </a:t>
            </a:r>
            <a:r>
              <a:rPr lang="en-GB" sz="1400" dirty="0" err="1">
                <a:solidFill>
                  <a:srgbClr val="000000"/>
                </a:solidFill>
              </a:rPr>
              <a:t>sich</a:t>
            </a:r>
            <a:r>
              <a:rPr lang="en-GB" sz="1400" dirty="0">
                <a:solidFill>
                  <a:srgbClr val="000000"/>
                </a:solidFill>
              </a:rPr>
              <a:t> </a:t>
            </a:r>
            <a:r>
              <a:rPr lang="en-GB" sz="1400" dirty="0" err="1">
                <a:solidFill>
                  <a:srgbClr val="000000"/>
                </a:solidFill>
              </a:rPr>
              <a:t>jünger</a:t>
            </a:r>
            <a:r>
              <a:rPr lang="en-GB" sz="1400" dirty="0">
                <a:solidFill>
                  <a:srgbClr val="000000"/>
                </a:solidFill>
              </a:rPr>
              <a:t> und </a:t>
            </a:r>
            <a:r>
              <a:rPr lang="en-GB" sz="1400" dirty="0" err="1">
                <a:solidFill>
                  <a:srgbClr val="000000"/>
                </a:solidFill>
              </a:rPr>
              <a:t>gesünder</a:t>
            </a:r>
            <a:r>
              <a:rPr lang="en-GB" sz="1400" dirty="0">
                <a:solidFill>
                  <a:srgbClr val="000000"/>
                </a:solidFill>
              </a:rPr>
              <a:t> </a:t>
            </a:r>
            <a:r>
              <a:rPr lang="en-GB" sz="1400" dirty="0" err="1">
                <a:solidFill>
                  <a:srgbClr val="000000"/>
                </a:solidFill>
              </a:rPr>
              <a:t>als</a:t>
            </a:r>
            <a:r>
              <a:rPr lang="en-GB" sz="1400" dirty="0">
                <a:solidFill>
                  <a:srgbClr val="000000"/>
                </a:solidFill>
              </a:rPr>
              <a:t> </a:t>
            </a:r>
            <a:r>
              <a:rPr lang="en-GB" sz="1400" dirty="0" err="1">
                <a:solidFill>
                  <a:srgbClr val="000000"/>
                </a:solidFill>
              </a:rPr>
              <a:t>ihre</a:t>
            </a:r>
            <a:r>
              <a:rPr lang="en-GB" sz="1400" dirty="0">
                <a:solidFill>
                  <a:srgbClr val="000000"/>
                </a:solidFill>
              </a:rPr>
              <a:t> </a:t>
            </a:r>
            <a:r>
              <a:rPr lang="en-GB" sz="1400" dirty="0" err="1">
                <a:solidFill>
                  <a:srgbClr val="000000"/>
                </a:solidFill>
              </a:rPr>
              <a:t>Altersgenossen</a:t>
            </a:r>
            <a:r>
              <a:rPr lang="en-GB" sz="1400" dirty="0">
                <a:solidFill>
                  <a:srgbClr val="000000"/>
                </a:solidFill>
              </a:rPr>
              <a:t> </a:t>
            </a:r>
            <a:r>
              <a:rPr lang="en-GB" sz="1400" dirty="0" err="1">
                <a:solidFill>
                  <a:srgbClr val="000000"/>
                </a:solidFill>
              </a:rPr>
              <a:t>fühlen</a:t>
            </a:r>
            <a:r>
              <a:rPr lang="en-GB" sz="1400" dirty="0">
                <a:solidFill>
                  <a:srgbClr val="000000"/>
                </a:solidFill>
              </a:rPr>
              <a:t>, </a:t>
            </a:r>
            <a:r>
              <a:rPr lang="en-GB" sz="1400" dirty="0" err="1">
                <a:solidFill>
                  <a:srgbClr val="000000"/>
                </a:solidFill>
              </a:rPr>
              <a:t>sind</a:t>
            </a:r>
            <a:r>
              <a:rPr lang="en-GB" sz="1400" dirty="0">
                <a:solidFill>
                  <a:srgbClr val="000000"/>
                </a:solidFill>
              </a:rPr>
              <a:t> </a:t>
            </a:r>
            <a:r>
              <a:rPr lang="en-GB" sz="1400" dirty="0" err="1">
                <a:solidFill>
                  <a:srgbClr val="000000"/>
                </a:solidFill>
              </a:rPr>
              <a:t>eher</a:t>
            </a:r>
            <a:r>
              <a:rPr lang="en-GB" sz="1400" dirty="0">
                <a:solidFill>
                  <a:srgbClr val="000000"/>
                </a:solidFill>
              </a:rPr>
              <a:t> </a:t>
            </a:r>
            <a:r>
              <a:rPr lang="en-GB" sz="1400" dirty="0" err="1">
                <a:solidFill>
                  <a:srgbClr val="000000"/>
                </a:solidFill>
              </a:rPr>
              <a:t>bereit</a:t>
            </a:r>
            <a:r>
              <a:rPr lang="en-GB" sz="1400" dirty="0">
                <a:solidFill>
                  <a:srgbClr val="000000"/>
                </a:solidFill>
              </a:rPr>
              <a:t>, </a:t>
            </a:r>
            <a:r>
              <a:rPr lang="en-GB" sz="1400" dirty="0" err="1">
                <a:solidFill>
                  <a:srgbClr val="000000"/>
                </a:solidFill>
              </a:rPr>
              <a:t>neue</a:t>
            </a:r>
            <a:r>
              <a:rPr lang="en-GB" sz="1400" dirty="0">
                <a:solidFill>
                  <a:srgbClr val="000000"/>
                </a:solidFill>
              </a:rPr>
              <a:t> </a:t>
            </a:r>
            <a:r>
              <a:rPr lang="en-GB" sz="1400" dirty="0" err="1">
                <a:solidFill>
                  <a:srgbClr val="000000"/>
                </a:solidFill>
              </a:rPr>
              <a:t>Produkte</a:t>
            </a:r>
            <a:r>
              <a:rPr lang="en-GB" sz="1400" dirty="0">
                <a:solidFill>
                  <a:srgbClr val="000000"/>
                </a:solidFill>
              </a:rPr>
              <a:t>/</a:t>
            </a:r>
            <a:r>
              <a:rPr lang="en-GB" sz="1400" dirty="0" err="1">
                <a:solidFill>
                  <a:srgbClr val="000000"/>
                </a:solidFill>
              </a:rPr>
              <a:t>Dienst-leistungen</a:t>
            </a:r>
            <a:r>
              <a:rPr lang="en-GB" sz="1400" dirty="0">
                <a:solidFill>
                  <a:srgbClr val="000000"/>
                </a:solidFill>
              </a:rPr>
              <a:t> </a:t>
            </a:r>
            <a:r>
              <a:rPr lang="en-GB" sz="1400" dirty="0" err="1">
                <a:solidFill>
                  <a:srgbClr val="000000"/>
                </a:solidFill>
              </a:rPr>
              <a:t>auszuprobieren</a:t>
            </a:r>
            <a:r>
              <a:rPr lang="en-GB" sz="1400" dirty="0">
                <a:solidFill>
                  <a:srgbClr val="000000"/>
                </a:solidFill>
              </a:rPr>
              <a:t> </a:t>
            </a:r>
          </a:p>
        </p:txBody>
      </p:sp>
      <p:sp>
        <p:nvSpPr>
          <p:cNvPr id="31" name="Rectángulo 30"/>
          <p:cNvSpPr/>
          <p:nvPr/>
        </p:nvSpPr>
        <p:spPr>
          <a:xfrm>
            <a:off x="7251497" y="4585355"/>
            <a:ext cx="1916558" cy="1600438"/>
          </a:xfrm>
          <a:prstGeom prst="rect">
            <a:avLst/>
          </a:prstGeom>
        </p:spPr>
        <p:txBody>
          <a:bodyPr wrap="square">
            <a:spAutoFit/>
          </a:bodyPr>
          <a:lstStyle/>
          <a:p>
            <a:pPr algn="ctr"/>
            <a:r>
              <a:rPr lang="en-GB" sz="1400" dirty="0" err="1">
                <a:solidFill>
                  <a:schemeClr val="bg1"/>
                </a:solidFill>
              </a:rPr>
              <a:t>Sparsamkeit</a:t>
            </a:r>
            <a:r>
              <a:rPr lang="en-GB" sz="1400" dirty="0">
                <a:solidFill>
                  <a:schemeClr val="bg1"/>
                </a:solidFill>
              </a:rPr>
              <a:t>, </a:t>
            </a:r>
            <a:r>
              <a:rPr lang="en-GB" sz="1400" dirty="0" err="1">
                <a:solidFill>
                  <a:schemeClr val="bg1"/>
                </a:solidFill>
              </a:rPr>
              <a:t>harte</a:t>
            </a:r>
            <a:r>
              <a:rPr lang="en-GB" sz="1400" dirty="0">
                <a:solidFill>
                  <a:schemeClr val="bg1"/>
                </a:solidFill>
              </a:rPr>
              <a:t> Arbeit und </a:t>
            </a:r>
            <a:r>
              <a:rPr lang="en-GB" sz="1400" dirty="0" err="1">
                <a:solidFill>
                  <a:schemeClr val="bg1"/>
                </a:solidFill>
              </a:rPr>
              <a:t>Loyalität</a:t>
            </a:r>
            <a:r>
              <a:rPr lang="en-GB" sz="1400" dirty="0">
                <a:solidFill>
                  <a:schemeClr val="bg1"/>
                </a:solidFill>
              </a:rPr>
              <a:t> </a:t>
            </a:r>
            <a:r>
              <a:rPr lang="en-GB" sz="1400" dirty="0" err="1">
                <a:solidFill>
                  <a:schemeClr val="bg1"/>
                </a:solidFill>
              </a:rPr>
              <a:t>sind</a:t>
            </a:r>
            <a:r>
              <a:rPr lang="en-GB" sz="1400" dirty="0">
                <a:solidFill>
                  <a:schemeClr val="bg1"/>
                </a:solidFill>
              </a:rPr>
              <a:t> </a:t>
            </a:r>
            <a:r>
              <a:rPr lang="en-GB" sz="1400" dirty="0" err="1">
                <a:solidFill>
                  <a:schemeClr val="bg1"/>
                </a:solidFill>
              </a:rPr>
              <a:t>gute</a:t>
            </a:r>
            <a:r>
              <a:rPr lang="en-GB" sz="1400" dirty="0">
                <a:solidFill>
                  <a:schemeClr val="bg1"/>
                </a:solidFill>
              </a:rPr>
              <a:t> </a:t>
            </a:r>
            <a:r>
              <a:rPr lang="en-GB" sz="1400" dirty="0" err="1">
                <a:solidFill>
                  <a:schemeClr val="bg1"/>
                </a:solidFill>
              </a:rPr>
              <a:t>Tugenden</a:t>
            </a:r>
            <a:r>
              <a:rPr lang="en-GB" sz="1400" dirty="0">
                <a:solidFill>
                  <a:schemeClr val="bg1"/>
                </a:solidFill>
              </a:rPr>
              <a:t>, die </a:t>
            </a:r>
            <a:r>
              <a:rPr lang="en-GB" sz="1400" dirty="0" err="1">
                <a:solidFill>
                  <a:schemeClr val="bg1"/>
                </a:solidFill>
              </a:rPr>
              <a:t>zu</a:t>
            </a:r>
            <a:r>
              <a:rPr lang="en-GB" sz="1400" dirty="0">
                <a:solidFill>
                  <a:schemeClr val="bg1"/>
                </a:solidFill>
              </a:rPr>
              <a:t> </a:t>
            </a:r>
            <a:r>
              <a:rPr lang="en-GB" sz="1400" dirty="0" err="1">
                <a:solidFill>
                  <a:schemeClr val="bg1"/>
                </a:solidFill>
              </a:rPr>
              <a:t>kostensparenden</a:t>
            </a:r>
            <a:r>
              <a:rPr lang="en-GB" sz="1400" dirty="0">
                <a:solidFill>
                  <a:schemeClr val="bg1"/>
                </a:solidFill>
              </a:rPr>
              <a:t> </a:t>
            </a:r>
            <a:r>
              <a:rPr lang="en-GB" sz="1400" dirty="0" err="1">
                <a:solidFill>
                  <a:schemeClr val="bg1"/>
                </a:solidFill>
              </a:rPr>
              <a:t>Gewohnheiten</a:t>
            </a:r>
            <a:r>
              <a:rPr lang="en-GB" sz="1400" dirty="0">
                <a:solidFill>
                  <a:schemeClr val="bg1"/>
                </a:solidFill>
              </a:rPr>
              <a:t> und </a:t>
            </a:r>
            <a:r>
              <a:rPr lang="en-GB" sz="1400" dirty="0" err="1">
                <a:solidFill>
                  <a:schemeClr val="bg1"/>
                </a:solidFill>
              </a:rPr>
              <a:t>größerer</a:t>
            </a:r>
            <a:r>
              <a:rPr lang="en-GB" sz="1400" dirty="0">
                <a:solidFill>
                  <a:schemeClr val="bg1"/>
                </a:solidFill>
              </a:rPr>
              <a:t> </a:t>
            </a:r>
            <a:r>
              <a:rPr lang="en-GB" sz="1400" dirty="0" err="1">
                <a:solidFill>
                  <a:schemeClr val="bg1"/>
                </a:solidFill>
              </a:rPr>
              <a:t>Loyalität</a:t>
            </a:r>
            <a:r>
              <a:rPr lang="en-GB" sz="1400" dirty="0">
                <a:solidFill>
                  <a:schemeClr val="bg1"/>
                </a:solidFill>
              </a:rPr>
              <a:t> </a:t>
            </a:r>
            <a:r>
              <a:rPr lang="en-GB" sz="1400" dirty="0" err="1">
                <a:solidFill>
                  <a:schemeClr val="bg1"/>
                </a:solidFill>
              </a:rPr>
              <a:t>führen</a:t>
            </a:r>
            <a:endParaRPr lang="en-GB" sz="1400" dirty="0">
              <a:solidFill>
                <a:schemeClr val="bg1"/>
              </a:solidFill>
            </a:endParaRPr>
          </a:p>
        </p:txBody>
      </p:sp>
      <p:sp>
        <p:nvSpPr>
          <p:cNvPr id="35" name="CuadroTexto 34"/>
          <p:cNvSpPr txBox="1"/>
          <p:nvPr/>
        </p:nvSpPr>
        <p:spPr>
          <a:xfrm>
            <a:off x="1394608"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1</a:t>
            </a:r>
          </a:p>
        </p:txBody>
      </p:sp>
      <p:sp>
        <p:nvSpPr>
          <p:cNvPr id="36" name="CuadroTexto 35"/>
          <p:cNvSpPr txBox="1"/>
          <p:nvPr/>
        </p:nvSpPr>
        <p:spPr>
          <a:xfrm>
            <a:off x="3577634" y="264777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2</a:t>
            </a:r>
          </a:p>
        </p:txBody>
      </p:sp>
      <p:sp>
        <p:nvSpPr>
          <p:cNvPr id="37" name="CuadroTexto 36"/>
          <p:cNvSpPr txBox="1"/>
          <p:nvPr/>
        </p:nvSpPr>
        <p:spPr>
          <a:xfrm>
            <a:off x="5774423" y="2633653"/>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3</a:t>
            </a:r>
          </a:p>
        </p:txBody>
      </p:sp>
      <p:sp>
        <p:nvSpPr>
          <p:cNvPr id="38" name="CuadroTexto 37"/>
          <p:cNvSpPr txBox="1"/>
          <p:nvPr/>
        </p:nvSpPr>
        <p:spPr>
          <a:xfrm>
            <a:off x="7941641" y="2633652"/>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4</a:t>
            </a:r>
          </a:p>
        </p:txBody>
      </p:sp>
      <p:sp>
        <p:nvSpPr>
          <p:cNvPr id="39" name="CuadroTexto 38"/>
          <p:cNvSpPr txBox="1"/>
          <p:nvPr/>
        </p:nvSpPr>
        <p:spPr>
          <a:xfrm>
            <a:off x="10143860" y="2633654"/>
            <a:ext cx="508473" cy="769441"/>
          </a:xfrm>
          <a:prstGeom prst="rect">
            <a:avLst/>
          </a:prstGeom>
          <a:noFill/>
        </p:spPr>
        <p:txBody>
          <a:bodyPr wrap="none" rtlCol="0">
            <a:spAutoFit/>
          </a:bodyPr>
          <a:lstStyle/>
          <a:p>
            <a:r>
              <a:rPr lang="en-US" sz="4400" b="1">
                <a:solidFill>
                  <a:srgbClr val="FFD100"/>
                </a:solidFill>
                <a:latin typeface="Lato Heavy" charset="0"/>
                <a:ea typeface="Lato Heavy" charset="0"/>
                <a:cs typeface="Lato Heavy" charset="0"/>
              </a:rPr>
              <a:t>5</a:t>
            </a:r>
          </a:p>
        </p:txBody>
      </p:sp>
      <p:sp>
        <p:nvSpPr>
          <p:cNvPr id="40" name="Text Placeholder 8">
            <a:extLst>
              <a:ext uri="{FF2B5EF4-FFF2-40B4-BE49-F238E27FC236}">
                <a16:creationId xmlns:a16="http://schemas.microsoft.com/office/drawing/2014/main" id="{63656179-A644-8D40-EB8F-575521F62849}"/>
              </a:ext>
            </a:extLst>
          </p:cNvPr>
          <p:cNvSpPr txBox="1">
            <a:spLocks/>
          </p:cNvSpPr>
          <p:nvPr/>
        </p:nvSpPr>
        <p:spPr>
          <a:xfrm>
            <a:off x="778564" y="4159167"/>
            <a:ext cx="171986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solidFill>
                  <a:schemeClr val="bg2">
                    <a:lumMod val="50000"/>
                  </a:schemeClr>
                </a:solidFill>
              </a:rPr>
              <a:t>Inkompatible</a:t>
            </a:r>
            <a:r>
              <a:rPr lang="en-US" b="1" dirty="0">
                <a:solidFill>
                  <a:schemeClr val="bg2">
                    <a:lumMod val="50000"/>
                  </a:schemeClr>
                </a:solidFill>
              </a:rPr>
              <a:t> </a:t>
            </a:r>
            <a:r>
              <a:rPr lang="en-US" b="1" dirty="0" err="1">
                <a:solidFill>
                  <a:schemeClr val="bg2">
                    <a:lumMod val="50000"/>
                  </a:schemeClr>
                </a:solidFill>
              </a:rPr>
              <a:t>Produkt-verwendung</a:t>
            </a:r>
            <a:endParaRPr lang="en-GB" b="1" dirty="0">
              <a:solidFill>
                <a:schemeClr val="bg2">
                  <a:lumMod val="50000"/>
                </a:schemeClr>
              </a:solidFill>
            </a:endParaRPr>
          </a:p>
        </p:txBody>
      </p:sp>
      <p:sp>
        <p:nvSpPr>
          <p:cNvPr id="41" name="Text Placeholder 8">
            <a:extLst>
              <a:ext uri="{FF2B5EF4-FFF2-40B4-BE49-F238E27FC236}">
                <a16:creationId xmlns:a16="http://schemas.microsoft.com/office/drawing/2014/main" id="{5115BD58-6D9D-7877-483F-E4D2AAE41991}"/>
              </a:ext>
            </a:extLst>
          </p:cNvPr>
          <p:cNvSpPr txBox="1">
            <a:spLocks/>
          </p:cNvSpPr>
          <p:nvPr/>
        </p:nvSpPr>
        <p:spPr>
          <a:xfrm>
            <a:off x="2956713" y="4153487"/>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err="1">
                <a:solidFill>
                  <a:schemeClr val="bg1"/>
                </a:solidFill>
              </a:rPr>
              <a:t>Mangelnder</a:t>
            </a:r>
            <a:r>
              <a:rPr lang="en-GB" sz="1600" b="1" dirty="0">
                <a:solidFill>
                  <a:schemeClr val="bg1"/>
                </a:solidFill>
              </a:rPr>
              <a:t> </a:t>
            </a:r>
            <a:r>
              <a:rPr lang="en-GB" sz="1600" b="1" dirty="0" err="1">
                <a:solidFill>
                  <a:schemeClr val="bg1"/>
                </a:solidFill>
              </a:rPr>
              <a:t>wahr-genommener</a:t>
            </a:r>
            <a:r>
              <a:rPr lang="en-GB" sz="1600" b="1" dirty="0">
                <a:solidFill>
                  <a:schemeClr val="bg1"/>
                </a:solidFill>
              </a:rPr>
              <a:t> Wert</a:t>
            </a:r>
          </a:p>
        </p:txBody>
      </p:sp>
      <p:sp>
        <p:nvSpPr>
          <p:cNvPr id="43" name="Text Placeholder 7">
            <a:extLst>
              <a:ext uri="{FF2B5EF4-FFF2-40B4-BE49-F238E27FC236}">
                <a16:creationId xmlns:a16="http://schemas.microsoft.com/office/drawing/2014/main" id="{9C36F405-2685-408E-4E5A-19AA3ADF7502}"/>
              </a:ext>
            </a:extLst>
          </p:cNvPr>
          <p:cNvSpPr txBox="1">
            <a:spLocks/>
          </p:cNvSpPr>
          <p:nvPr/>
        </p:nvSpPr>
        <p:spPr>
          <a:xfrm>
            <a:off x="2899434" y="5131548"/>
            <a:ext cx="1830275" cy="66913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400" dirty="0">
                <a:solidFill>
                  <a:schemeClr val="bg1"/>
                </a:solidFill>
              </a:rPr>
              <a:t>Sie </a:t>
            </a:r>
            <a:r>
              <a:rPr lang="en-GB" sz="1400" dirty="0" err="1">
                <a:solidFill>
                  <a:schemeClr val="bg1"/>
                </a:solidFill>
              </a:rPr>
              <a:t>sehen</a:t>
            </a:r>
            <a:r>
              <a:rPr lang="en-GB" sz="1400" dirty="0">
                <a:solidFill>
                  <a:schemeClr val="bg1"/>
                </a:solidFill>
              </a:rPr>
              <a:t> </a:t>
            </a:r>
            <a:r>
              <a:rPr lang="en-GB" sz="1400" dirty="0" err="1">
                <a:solidFill>
                  <a:schemeClr val="bg1"/>
                </a:solidFill>
              </a:rPr>
              <a:t>keine</a:t>
            </a:r>
            <a:r>
              <a:rPr lang="en-GB" sz="1400" dirty="0">
                <a:solidFill>
                  <a:schemeClr val="bg1"/>
                </a:solidFill>
              </a:rPr>
              <a:t> </a:t>
            </a:r>
            <a:r>
              <a:rPr lang="en-GB" sz="1400" dirty="0" err="1">
                <a:solidFill>
                  <a:schemeClr val="bg1"/>
                </a:solidFill>
              </a:rPr>
              <a:t>eindeutigen</a:t>
            </a:r>
            <a:r>
              <a:rPr lang="en-GB" sz="1400" dirty="0">
                <a:solidFill>
                  <a:schemeClr val="bg1"/>
                </a:solidFill>
              </a:rPr>
              <a:t> </a:t>
            </a:r>
            <a:r>
              <a:rPr lang="en-GB" sz="1400" dirty="0" err="1">
                <a:solidFill>
                  <a:schemeClr val="bg1"/>
                </a:solidFill>
              </a:rPr>
              <a:t>Vorteile</a:t>
            </a:r>
            <a:r>
              <a:rPr lang="en-GB" sz="1400" dirty="0">
                <a:solidFill>
                  <a:schemeClr val="bg1"/>
                </a:solidFill>
              </a:rPr>
              <a:t> in der </a:t>
            </a:r>
            <a:r>
              <a:rPr lang="en-GB" sz="1400" dirty="0" err="1">
                <a:solidFill>
                  <a:schemeClr val="bg1"/>
                </a:solidFill>
              </a:rPr>
              <a:t>Nutzung</a:t>
            </a:r>
            <a:r>
              <a:rPr lang="en-GB" sz="1400" dirty="0">
                <a:solidFill>
                  <a:schemeClr val="bg1"/>
                </a:solidFill>
              </a:rPr>
              <a:t> </a:t>
            </a:r>
            <a:r>
              <a:rPr lang="en-GB" sz="1400" dirty="0" err="1">
                <a:solidFill>
                  <a:schemeClr val="bg1"/>
                </a:solidFill>
              </a:rPr>
              <a:t>neuer</a:t>
            </a:r>
            <a:r>
              <a:rPr lang="en-GB" sz="1400" dirty="0">
                <a:solidFill>
                  <a:schemeClr val="bg1"/>
                </a:solidFill>
              </a:rPr>
              <a:t> </a:t>
            </a:r>
            <a:r>
              <a:rPr lang="en-GB" sz="1400" dirty="0" err="1">
                <a:solidFill>
                  <a:schemeClr val="bg1"/>
                </a:solidFill>
              </a:rPr>
              <a:t>Produkte</a:t>
            </a:r>
            <a:r>
              <a:rPr lang="en-GB" sz="1400" dirty="0">
                <a:solidFill>
                  <a:schemeClr val="bg1"/>
                </a:solidFill>
              </a:rPr>
              <a:t>/</a:t>
            </a:r>
            <a:r>
              <a:rPr lang="en-GB" sz="1400" dirty="0" err="1">
                <a:solidFill>
                  <a:schemeClr val="bg1"/>
                </a:solidFill>
              </a:rPr>
              <a:t>Dienst-leistungen</a:t>
            </a:r>
            <a:r>
              <a:rPr lang="en-GB" sz="1400" dirty="0">
                <a:solidFill>
                  <a:schemeClr val="bg1"/>
                </a:solidFill>
              </a:rPr>
              <a:t> </a:t>
            </a:r>
          </a:p>
        </p:txBody>
      </p:sp>
      <p:sp>
        <p:nvSpPr>
          <p:cNvPr id="45" name="Text Placeholder 12">
            <a:extLst>
              <a:ext uri="{FF2B5EF4-FFF2-40B4-BE49-F238E27FC236}">
                <a16:creationId xmlns:a16="http://schemas.microsoft.com/office/drawing/2014/main" id="{CCF57759-0B87-4D5A-742B-A4FDBE4E71F8}"/>
              </a:ext>
            </a:extLst>
          </p:cNvPr>
          <p:cNvSpPr txBox="1">
            <a:spLocks/>
          </p:cNvSpPr>
          <p:nvPr/>
        </p:nvSpPr>
        <p:spPr>
          <a:xfrm>
            <a:off x="9259785" y="4126950"/>
            <a:ext cx="2333958" cy="4020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err="1">
                <a:solidFill>
                  <a:schemeClr val="bg2">
                    <a:lumMod val="50000"/>
                  </a:schemeClr>
                </a:solidFill>
              </a:rPr>
              <a:t>Physische</a:t>
            </a:r>
            <a:r>
              <a:rPr lang="en-GB" sz="1600" b="1" dirty="0">
                <a:solidFill>
                  <a:schemeClr val="bg2">
                    <a:lumMod val="50000"/>
                  </a:schemeClr>
                </a:solidFill>
              </a:rPr>
              <a:t>, </a:t>
            </a:r>
            <a:r>
              <a:rPr lang="en-GB" sz="1600" b="1" dirty="0" err="1">
                <a:solidFill>
                  <a:schemeClr val="bg2">
                    <a:lumMod val="50000"/>
                  </a:schemeClr>
                </a:solidFill>
              </a:rPr>
              <a:t>wirtschaftliche</a:t>
            </a:r>
            <a:r>
              <a:rPr lang="en-GB" sz="1600" b="1" dirty="0">
                <a:solidFill>
                  <a:schemeClr val="bg2">
                    <a:lumMod val="50000"/>
                  </a:schemeClr>
                </a:solidFill>
              </a:rPr>
              <a:t> und </a:t>
            </a:r>
            <a:r>
              <a:rPr lang="en-GB" sz="1600" b="1" dirty="0" err="1">
                <a:solidFill>
                  <a:schemeClr val="bg2">
                    <a:lumMod val="50000"/>
                  </a:schemeClr>
                </a:solidFill>
              </a:rPr>
              <a:t>funktionale</a:t>
            </a:r>
            <a:r>
              <a:rPr lang="en-GB" sz="1600" b="1" dirty="0">
                <a:solidFill>
                  <a:schemeClr val="bg2">
                    <a:lumMod val="50000"/>
                  </a:schemeClr>
                </a:solidFill>
              </a:rPr>
              <a:t> </a:t>
            </a:r>
            <a:r>
              <a:rPr lang="en-GB" sz="1600" b="1" dirty="0" err="1">
                <a:solidFill>
                  <a:schemeClr val="bg2">
                    <a:lumMod val="50000"/>
                  </a:schemeClr>
                </a:solidFill>
              </a:rPr>
              <a:t>Risiken</a:t>
            </a:r>
            <a:endParaRPr lang="en-GB" sz="1600" b="1" dirty="0">
              <a:solidFill>
                <a:schemeClr val="bg2">
                  <a:lumMod val="50000"/>
                </a:schemeClr>
              </a:solidFill>
            </a:endParaRPr>
          </a:p>
        </p:txBody>
      </p:sp>
      <p:sp>
        <p:nvSpPr>
          <p:cNvPr id="46" name="Text Placeholder 11">
            <a:extLst>
              <a:ext uri="{FF2B5EF4-FFF2-40B4-BE49-F238E27FC236}">
                <a16:creationId xmlns:a16="http://schemas.microsoft.com/office/drawing/2014/main" id="{48E33E3F-C4B6-A9E1-5913-BE1C93DD0F6E}"/>
              </a:ext>
            </a:extLst>
          </p:cNvPr>
          <p:cNvSpPr txBox="1">
            <a:spLocks/>
          </p:cNvSpPr>
          <p:nvPr/>
        </p:nvSpPr>
        <p:spPr>
          <a:xfrm>
            <a:off x="9322695" y="4791140"/>
            <a:ext cx="2162988" cy="88076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spcBef>
                <a:spcPts val="0"/>
              </a:spcBef>
              <a:buNone/>
            </a:pPr>
            <a:r>
              <a:rPr lang="en-GB" sz="1400" dirty="0" err="1">
                <a:solidFill>
                  <a:srgbClr val="000000"/>
                </a:solidFill>
              </a:rPr>
              <a:t>Befürchtung</a:t>
            </a:r>
            <a:r>
              <a:rPr lang="en-GB" sz="1400" dirty="0">
                <a:solidFill>
                  <a:srgbClr val="000000"/>
                </a:solidFill>
              </a:rPr>
              <a:t>, </a:t>
            </a:r>
            <a:r>
              <a:rPr lang="en-GB" sz="1400" dirty="0" err="1">
                <a:solidFill>
                  <a:srgbClr val="000000"/>
                </a:solidFill>
              </a:rPr>
              <a:t>dass</a:t>
            </a:r>
            <a:r>
              <a:rPr lang="en-GB" sz="1400" dirty="0">
                <a:solidFill>
                  <a:srgbClr val="000000"/>
                </a:solidFill>
              </a:rPr>
              <a:t> </a:t>
            </a:r>
            <a:r>
              <a:rPr lang="en-GB" sz="1400" dirty="0" err="1">
                <a:solidFill>
                  <a:srgbClr val="000000"/>
                </a:solidFill>
              </a:rPr>
              <a:t>neue</a:t>
            </a:r>
            <a:r>
              <a:rPr lang="en-GB" sz="1400" dirty="0">
                <a:solidFill>
                  <a:srgbClr val="000000"/>
                </a:solidFill>
              </a:rPr>
              <a:t> </a:t>
            </a:r>
            <a:r>
              <a:rPr lang="en-GB" sz="1400" dirty="0" err="1">
                <a:solidFill>
                  <a:srgbClr val="000000"/>
                </a:solidFill>
              </a:rPr>
              <a:t>Produkte</a:t>
            </a:r>
            <a:r>
              <a:rPr lang="en-GB" sz="1400" dirty="0">
                <a:solidFill>
                  <a:srgbClr val="000000"/>
                </a:solidFill>
              </a:rPr>
              <a:t>/</a:t>
            </a:r>
            <a:r>
              <a:rPr lang="en-GB" sz="1400" dirty="0" err="1">
                <a:solidFill>
                  <a:srgbClr val="000000"/>
                </a:solidFill>
              </a:rPr>
              <a:t>Dienstleistungen</a:t>
            </a:r>
            <a:endParaRPr lang="en-GB" sz="1400" dirty="0">
              <a:solidFill>
                <a:srgbClr val="000000"/>
              </a:solidFill>
            </a:endParaRPr>
          </a:p>
          <a:p>
            <a:pPr marL="0" indent="0" algn="ctr">
              <a:spcBef>
                <a:spcPts val="0"/>
              </a:spcBef>
              <a:buNone/>
            </a:pPr>
            <a:r>
              <a:rPr lang="en-GB" sz="1400" dirty="0">
                <a:solidFill>
                  <a:srgbClr val="000000"/>
                </a:solidFill>
              </a:rPr>
              <a:t>- </a:t>
            </a:r>
            <a:r>
              <a:rPr lang="en-GB" sz="1400" dirty="0" err="1">
                <a:solidFill>
                  <a:srgbClr val="000000"/>
                </a:solidFill>
              </a:rPr>
              <a:t>schädlich</a:t>
            </a:r>
            <a:r>
              <a:rPr lang="en-GB" sz="1400" dirty="0">
                <a:solidFill>
                  <a:srgbClr val="000000"/>
                </a:solidFill>
              </a:rPr>
              <a:t> für das Leben</a:t>
            </a:r>
          </a:p>
          <a:p>
            <a:pPr marL="0" indent="0" algn="ctr">
              <a:spcBef>
                <a:spcPts val="0"/>
              </a:spcBef>
              <a:buNone/>
            </a:pPr>
            <a:r>
              <a:rPr lang="en-GB" sz="1400" dirty="0">
                <a:solidFill>
                  <a:srgbClr val="000000"/>
                </a:solidFill>
              </a:rPr>
              <a:t>- </a:t>
            </a:r>
            <a:r>
              <a:rPr lang="en-GB" sz="1400" dirty="0" err="1">
                <a:solidFill>
                  <a:srgbClr val="000000"/>
                </a:solidFill>
              </a:rPr>
              <a:t>unwürdig</a:t>
            </a:r>
            <a:r>
              <a:rPr lang="en-GB" sz="1400" dirty="0">
                <a:solidFill>
                  <a:srgbClr val="000000"/>
                </a:solidFill>
              </a:rPr>
              <a:t> </a:t>
            </a:r>
            <a:r>
              <a:rPr lang="en-GB" sz="1400" dirty="0" err="1">
                <a:solidFill>
                  <a:srgbClr val="000000"/>
                </a:solidFill>
              </a:rPr>
              <a:t>sind</a:t>
            </a:r>
            <a:r>
              <a:rPr lang="en-GB" sz="1400" dirty="0">
                <a:solidFill>
                  <a:srgbClr val="000000"/>
                </a:solidFill>
              </a:rPr>
              <a:t> </a:t>
            </a:r>
            <a:r>
              <a:rPr lang="en-GB" sz="1400" dirty="0" err="1">
                <a:solidFill>
                  <a:srgbClr val="000000"/>
                </a:solidFill>
              </a:rPr>
              <a:t>zu</a:t>
            </a:r>
            <a:r>
              <a:rPr lang="en-GB" sz="1400" dirty="0">
                <a:solidFill>
                  <a:srgbClr val="000000"/>
                </a:solidFill>
              </a:rPr>
              <a:t> </a:t>
            </a:r>
            <a:r>
              <a:rPr lang="en-GB" sz="1400" dirty="0" err="1">
                <a:solidFill>
                  <a:srgbClr val="000000"/>
                </a:solidFill>
              </a:rPr>
              <a:t>investieren</a:t>
            </a:r>
            <a:endParaRPr lang="en-GB" sz="1400" dirty="0">
              <a:solidFill>
                <a:srgbClr val="000000"/>
              </a:solidFill>
            </a:endParaRPr>
          </a:p>
          <a:p>
            <a:pPr marL="0" indent="0" algn="ctr">
              <a:spcBef>
                <a:spcPts val="0"/>
              </a:spcBef>
              <a:buNone/>
            </a:pPr>
            <a:r>
              <a:rPr lang="en-GB" sz="1400" dirty="0">
                <a:solidFill>
                  <a:srgbClr val="000000"/>
                </a:solidFill>
              </a:rPr>
              <a:t>- </a:t>
            </a:r>
            <a:r>
              <a:rPr lang="en-GB" sz="1400" dirty="0" err="1">
                <a:solidFill>
                  <a:srgbClr val="000000"/>
                </a:solidFill>
              </a:rPr>
              <a:t>nicht</a:t>
            </a:r>
            <a:r>
              <a:rPr lang="en-GB" sz="1400" dirty="0">
                <a:solidFill>
                  <a:srgbClr val="000000"/>
                </a:solidFill>
              </a:rPr>
              <a:t> </a:t>
            </a:r>
            <a:r>
              <a:rPr lang="en-GB" sz="1400" dirty="0" err="1">
                <a:solidFill>
                  <a:srgbClr val="000000"/>
                </a:solidFill>
              </a:rPr>
              <a:t>wie</a:t>
            </a:r>
            <a:r>
              <a:rPr lang="en-GB" sz="1400" dirty="0">
                <a:solidFill>
                  <a:srgbClr val="000000"/>
                </a:solidFill>
              </a:rPr>
              <a:t> </a:t>
            </a:r>
            <a:r>
              <a:rPr lang="en-GB" sz="1400" dirty="0" err="1">
                <a:solidFill>
                  <a:srgbClr val="000000"/>
                </a:solidFill>
              </a:rPr>
              <a:t>gewünscht</a:t>
            </a:r>
            <a:r>
              <a:rPr lang="en-GB" sz="1400" dirty="0">
                <a:solidFill>
                  <a:srgbClr val="000000"/>
                </a:solidFill>
              </a:rPr>
              <a:t> </a:t>
            </a:r>
            <a:r>
              <a:rPr lang="en-GB" sz="1400" dirty="0" err="1">
                <a:solidFill>
                  <a:srgbClr val="000000"/>
                </a:solidFill>
              </a:rPr>
              <a:t>funktionieren</a:t>
            </a:r>
            <a:endParaRPr lang="en-GB" sz="1400" dirty="0">
              <a:solidFill>
                <a:srgbClr val="000000"/>
              </a:solidFill>
            </a:endParaRPr>
          </a:p>
        </p:txBody>
      </p:sp>
      <p:sp>
        <p:nvSpPr>
          <p:cNvPr id="47" name="Text Placeholder 8">
            <a:extLst>
              <a:ext uri="{FF2B5EF4-FFF2-40B4-BE49-F238E27FC236}">
                <a16:creationId xmlns:a16="http://schemas.microsoft.com/office/drawing/2014/main" id="{1B2990D9-4430-B0AA-A045-81B6BB6D6B09}"/>
              </a:ext>
            </a:extLst>
          </p:cNvPr>
          <p:cNvSpPr txBox="1">
            <a:spLocks/>
          </p:cNvSpPr>
          <p:nvPr/>
        </p:nvSpPr>
        <p:spPr>
          <a:xfrm>
            <a:off x="5176621" y="4207319"/>
            <a:ext cx="1719865" cy="44198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err="1">
                <a:solidFill>
                  <a:schemeClr val="bg2">
                    <a:lumMod val="50000"/>
                  </a:schemeClr>
                </a:solidFill>
              </a:rPr>
              <a:t>Selbstbild</a:t>
            </a:r>
            <a:endParaRPr lang="en-GB" sz="1600" b="1" dirty="0">
              <a:solidFill>
                <a:schemeClr val="bg2">
                  <a:lumMod val="50000"/>
                </a:schemeClr>
              </a:solidFill>
            </a:endParaRPr>
          </a:p>
        </p:txBody>
      </p:sp>
      <p:sp>
        <p:nvSpPr>
          <p:cNvPr id="48" name="Text Placeholder 8">
            <a:extLst>
              <a:ext uri="{FF2B5EF4-FFF2-40B4-BE49-F238E27FC236}">
                <a16:creationId xmlns:a16="http://schemas.microsoft.com/office/drawing/2014/main" id="{5B72425D-9333-93CE-D7D2-A1BDC05FA486}"/>
              </a:ext>
            </a:extLst>
          </p:cNvPr>
          <p:cNvSpPr txBox="1">
            <a:spLocks/>
          </p:cNvSpPr>
          <p:nvPr/>
        </p:nvSpPr>
        <p:spPr>
          <a:xfrm>
            <a:off x="7343106" y="4095163"/>
            <a:ext cx="1733340" cy="51638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1600" b="1" dirty="0" err="1">
                <a:solidFill>
                  <a:schemeClr val="bg1"/>
                </a:solidFill>
              </a:rPr>
              <a:t>Dauerhafte</a:t>
            </a:r>
            <a:r>
              <a:rPr lang="en-GB" sz="1600" b="1" dirty="0">
                <a:solidFill>
                  <a:schemeClr val="bg1"/>
                </a:solidFill>
              </a:rPr>
              <a:t> </a:t>
            </a:r>
            <a:r>
              <a:rPr lang="en-GB" sz="1600" b="1" dirty="0" err="1">
                <a:solidFill>
                  <a:schemeClr val="bg1"/>
                </a:solidFill>
              </a:rPr>
              <a:t>kulturelle</a:t>
            </a:r>
            <a:r>
              <a:rPr lang="en-GB" sz="1600" b="1" dirty="0">
                <a:solidFill>
                  <a:schemeClr val="bg1"/>
                </a:solidFill>
              </a:rPr>
              <a:t> </a:t>
            </a:r>
            <a:r>
              <a:rPr lang="en-GB" sz="1600" b="1" dirty="0" err="1">
                <a:solidFill>
                  <a:schemeClr val="bg1"/>
                </a:solidFill>
              </a:rPr>
              <a:t>Werte</a:t>
            </a:r>
            <a:endParaRPr lang="en-GB" sz="1600" b="1" dirty="0">
              <a:solidFill>
                <a:schemeClr val="bg1"/>
              </a:solidFill>
            </a:endParaRPr>
          </a:p>
        </p:txBody>
      </p:sp>
      <p:sp>
        <p:nvSpPr>
          <p:cNvPr id="49" name="Text Placeholder 3">
            <a:extLst>
              <a:ext uri="{FF2B5EF4-FFF2-40B4-BE49-F238E27FC236}">
                <a16:creationId xmlns:a16="http://schemas.microsoft.com/office/drawing/2014/main" id="{515C0982-A17C-B1C0-43BE-7895D3D32DF9}"/>
              </a:ext>
            </a:extLst>
          </p:cNvPr>
          <p:cNvSpPr txBox="1">
            <a:spLocks/>
          </p:cNvSpPr>
          <p:nvPr/>
        </p:nvSpPr>
        <p:spPr>
          <a:xfrm>
            <a:off x="1" y="240760"/>
            <a:ext cx="11543092" cy="952067"/>
          </a:xfrm>
          <a:prstGeom prst="rect">
            <a:avLst/>
          </a:prstGeom>
          <a:solidFill>
            <a:srgbClr val="FFD100"/>
          </a:solidFill>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3600" dirty="0">
                <a:solidFill>
                  <a:srgbClr val="000000"/>
                </a:solidFill>
              </a:rPr>
              <a:t> </a:t>
            </a:r>
            <a:r>
              <a:rPr lang="en-GB" sz="3600" dirty="0" err="1">
                <a:solidFill>
                  <a:srgbClr val="000000"/>
                </a:solidFill>
              </a:rPr>
              <a:t>Häufige</a:t>
            </a:r>
            <a:r>
              <a:rPr lang="en-GB" sz="3600" dirty="0">
                <a:solidFill>
                  <a:srgbClr val="000000"/>
                </a:solidFill>
              </a:rPr>
              <a:t> </a:t>
            </a:r>
            <a:r>
              <a:rPr lang="en-GB" sz="3600" dirty="0" err="1">
                <a:solidFill>
                  <a:srgbClr val="000000"/>
                </a:solidFill>
              </a:rPr>
              <a:t>Hindernisse</a:t>
            </a:r>
            <a:r>
              <a:rPr lang="en-GB" sz="3600" dirty="0">
                <a:solidFill>
                  <a:srgbClr val="000000"/>
                </a:solidFill>
              </a:rPr>
              <a:t> für </a:t>
            </a:r>
            <a:r>
              <a:rPr lang="en-GB" sz="3600" dirty="0" err="1">
                <a:solidFill>
                  <a:srgbClr val="000000"/>
                </a:solidFill>
              </a:rPr>
              <a:t>Senioren</a:t>
            </a:r>
            <a:r>
              <a:rPr lang="en-GB" sz="3600" dirty="0">
                <a:solidFill>
                  <a:srgbClr val="000000"/>
                </a:solidFill>
              </a:rPr>
              <a:t> </a:t>
            </a:r>
            <a:r>
              <a:rPr lang="en-GB" sz="3600" dirty="0" err="1">
                <a:solidFill>
                  <a:srgbClr val="000000"/>
                </a:solidFill>
              </a:rPr>
              <a:t>bei</a:t>
            </a:r>
            <a:r>
              <a:rPr lang="en-GB" sz="3600" dirty="0">
                <a:solidFill>
                  <a:srgbClr val="000000"/>
                </a:solidFill>
              </a:rPr>
              <a:t> der </a:t>
            </a:r>
            <a:r>
              <a:rPr lang="en-GB" sz="3600" dirty="0" err="1">
                <a:solidFill>
                  <a:srgbClr val="000000"/>
                </a:solidFill>
              </a:rPr>
              <a:t>Einführung</a:t>
            </a:r>
            <a:r>
              <a:rPr lang="en-GB" sz="3600" dirty="0">
                <a:solidFill>
                  <a:srgbClr val="000000"/>
                </a:solidFill>
              </a:rPr>
              <a:t> von </a:t>
            </a:r>
            <a:r>
              <a:rPr lang="en-GB" sz="3600" dirty="0" err="1">
                <a:solidFill>
                  <a:srgbClr val="000000"/>
                </a:solidFill>
              </a:rPr>
              <a:t>Innovationen</a:t>
            </a:r>
            <a:endParaRPr lang="en-GB" sz="3600" dirty="0">
              <a:solidFill>
                <a:srgbClr val="000000"/>
              </a:solidFill>
            </a:endParaRPr>
          </a:p>
        </p:txBody>
      </p:sp>
      <p:sp>
        <p:nvSpPr>
          <p:cNvPr id="50" name="Text Placeholder 4">
            <a:extLst>
              <a:ext uri="{FF2B5EF4-FFF2-40B4-BE49-F238E27FC236}">
                <a16:creationId xmlns:a16="http://schemas.microsoft.com/office/drawing/2014/main" id="{9E56985D-9BA7-13F0-8DAF-0ECA0124481F}"/>
              </a:ext>
            </a:extLst>
          </p:cNvPr>
          <p:cNvSpPr txBox="1">
            <a:spLocks/>
          </p:cNvSpPr>
          <p:nvPr/>
        </p:nvSpPr>
        <p:spPr>
          <a:xfrm>
            <a:off x="411244" y="1263516"/>
            <a:ext cx="11224619" cy="748242"/>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dirty="0" err="1">
                <a:solidFill>
                  <a:srgbClr val="000000"/>
                </a:solidFill>
              </a:rPr>
              <a:t>Hier</a:t>
            </a:r>
            <a:r>
              <a:rPr lang="en-US" sz="2400" dirty="0">
                <a:solidFill>
                  <a:srgbClr val="000000"/>
                </a:solidFill>
              </a:rPr>
              <a:t> </a:t>
            </a:r>
            <a:r>
              <a:rPr lang="en-US" sz="2400" dirty="0" err="1">
                <a:solidFill>
                  <a:srgbClr val="000000"/>
                </a:solidFill>
              </a:rPr>
              <a:t>sind</a:t>
            </a:r>
            <a:r>
              <a:rPr lang="en-US" sz="2400" dirty="0">
                <a:solidFill>
                  <a:srgbClr val="000000"/>
                </a:solidFill>
              </a:rPr>
              <a:t> </a:t>
            </a:r>
            <a:r>
              <a:rPr lang="en-US" sz="2400" dirty="0" err="1">
                <a:solidFill>
                  <a:srgbClr val="000000"/>
                </a:solidFill>
              </a:rPr>
              <a:t>einige</a:t>
            </a:r>
            <a:r>
              <a:rPr lang="en-US" sz="2400" dirty="0">
                <a:solidFill>
                  <a:srgbClr val="000000"/>
                </a:solidFill>
              </a:rPr>
              <a:t> </a:t>
            </a:r>
            <a:r>
              <a:rPr lang="en-US" sz="2400" b="1" dirty="0" err="1">
                <a:solidFill>
                  <a:srgbClr val="000000"/>
                </a:solidFill>
              </a:rPr>
              <a:t>häufige</a:t>
            </a:r>
            <a:r>
              <a:rPr lang="en-US" sz="2400" b="1" dirty="0">
                <a:solidFill>
                  <a:srgbClr val="000000"/>
                </a:solidFill>
              </a:rPr>
              <a:t> (</a:t>
            </a:r>
            <a:r>
              <a:rPr lang="en-US" sz="2400" b="1" dirty="0" err="1">
                <a:solidFill>
                  <a:srgbClr val="000000"/>
                </a:solidFill>
              </a:rPr>
              <a:t>physiologische</a:t>
            </a:r>
            <a:r>
              <a:rPr lang="en-US" sz="2400" b="1" dirty="0">
                <a:solidFill>
                  <a:srgbClr val="000000"/>
                </a:solidFill>
              </a:rPr>
              <a:t> und </a:t>
            </a:r>
            <a:r>
              <a:rPr lang="en-US" sz="2400" b="1" dirty="0" err="1">
                <a:solidFill>
                  <a:srgbClr val="000000"/>
                </a:solidFill>
              </a:rPr>
              <a:t>kognitive</a:t>
            </a:r>
            <a:r>
              <a:rPr lang="en-US" sz="2400" b="1" dirty="0">
                <a:solidFill>
                  <a:srgbClr val="000000"/>
                </a:solidFill>
              </a:rPr>
              <a:t>) </a:t>
            </a:r>
            <a:r>
              <a:rPr lang="en-US" sz="2400" b="1" dirty="0" err="1">
                <a:solidFill>
                  <a:srgbClr val="000000"/>
                </a:solidFill>
              </a:rPr>
              <a:t>Barrieren</a:t>
            </a:r>
            <a:r>
              <a:rPr lang="en-US" sz="2400" dirty="0">
                <a:solidFill>
                  <a:srgbClr val="000000"/>
                </a:solidFill>
              </a:rPr>
              <a:t>, die </a:t>
            </a:r>
            <a:r>
              <a:rPr lang="en-US" sz="2400" dirty="0" err="1">
                <a:solidFill>
                  <a:srgbClr val="000000"/>
                </a:solidFill>
              </a:rPr>
              <a:t>Senioren</a:t>
            </a:r>
            <a:r>
              <a:rPr lang="en-US" sz="2400" dirty="0">
                <a:solidFill>
                  <a:srgbClr val="000000"/>
                </a:solidFill>
              </a:rPr>
              <a:t> </a:t>
            </a:r>
            <a:r>
              <a:rPr lang="en-US" sz="2400" dirty="0" err="1">
                <a:solidFill>
                  <a:srgbClr val="000000"/>
                </a:solidFill>
              </a:rPr>
              <a:t>vor</a:t>
            </a:r>
            <a:r>
              <a:rPr lang="en-US" sz="2400" dirty="0">
                <a:solidFill>
                  <a:srgbClr val="000000"/>
                </a:solidFill>
              </a:rPr>
              <a:t> </a:t>
            </a:r>
            <a:r>
              <a:rPr lang="en-US" sz="2400" dirty="0" err="1">
                <a:solidFill>
                  <a:srgbClr val="000000"/>
                </a:solidFill>
              </a:rPr>
              <a:t>innovativen</a:t>
            </a:r>
            <a:r>
              <a:rPr lang="en-US" sz="2400" dirty="0">
                <a:solidFill>
                  <a:srgbClr val="000000"/>
                </a:solidFill>
              </a:rPr>
              <a:t> </a:t>
            </a:r>
            <a:r>
              <a:rPr lang="en-US" sz="2400" dirty="0" err="1">
                <a:solidFill>
                  <a:srgbClr val="000000"/>
                </a:solidFill>
              </a:rPr>
              <a:t>Produkten</a:t>
            </a:r>
            <a:r>
              <a:rPr lang="en-US" sz="2400" dirty="0">
                <a:solidFill>
                  <a:srgbClr val="000000"/>
                </a:solidFill>
              </a:rPr>
              <a:t> und </a:t>
            </a:r>
            <a:r>
              <a:rPr lang="en-US" sz="2400" dirty="0" err="1">
                <a:solidFill>
                  <a:srgbClr val="000000"/>
                </a:solidFill>
              </a:rPr>
              <a:t>Dienstleistungen</a:t>
            </a:r>
            <a:r>
              <a:rPr lang="en-US" sz="2400" dirty="0">
                <a:solidFill>
                  <a:srgbClr val="000000"/>
                </a:solidFill>
              </a:rPr>
              <a:t> </a:t>
            </a:r>
            <a:r>
              <a:rPr lang="en-US" sz="2400" dirty="0" err="1">
                <a:solidFill>
                  <a:srgbClr val="000000"/>
                </a:solidFill>
              </a:rPr>
              <a:t>zurückschrecken</a:t>
            </a:r>
            <a:r>
              <a:rPr lang="en-US" sz="2400" dirty="0">
                <a:solidFill>
                  <a:srgbClr val="000000"/>
                </a:solidFill>
              </a:rPr>
              <a:t> </a:t>
            </a:r>
            <a:r>
              <a:rPr lang="en-US" sz="2400" dirty="0" err="1">
                <a:solidFill>
                  <a:srgbClr val="000000"/>
                </a:solidFill>
              </a:rPr>
              <a:t>lassen</a:t>
            </a:r>
            <a:endParaRPr lang="en-US" sz="2400" dirty="0">
              <a:solidFill>
                <a:srgbClr val="000000"/>
              </a:solidFill>
            </a:endParaRPr>
          </a:p>
        </p:txBody>
      </p:sp>
      <p:sp>
        <p:nvSpPr>
          <p:cNvPr id="6" name="TextBox 5">
            <a:extLst>
              <a:ext uri="{FF2B5EF4-FFF2-40B4-BE49-F238E27FC236}">
                <a16:creationId xmlns:a16="http://schemas.microsoft.com/office/drawing/2014/main" id="{08382499-044D-D58A-A85B-0894ED66E1C5}"/>
              </a:ext>
            </a:extLst>
          </p:cNvPr>
          <p:cNvSpPr txBox="1"/>
          <p:nvPr/>
        </p:nvSpPr>
        <p:spPr>
          <a:xfrm>
            <a:off x="7901958" y="6343353"/>
            <a:ext cx="3691785" cy="369332"/>
          </a:xfrm>
          <a:prstGeom prst="rect">
            <a:avLst/>
          </a:prstGeom>
          <a:noFill/>
        </p:spPr>
        <p:txBody>
          <a:bodyPr wrap="square" lIns="91440" tIns="45720" rIns="91440" bIns="45720" rtlCol="0" anchor="t">
            <a:spAutoFit/>
          </a:bodyPr>
          <a:lstStyle/>
          <a:p>
            <a:r>
              <a:rPr lang="en-IE" dirty="0">
                <a:solidFill>
                  <a:srgbClr val="1188A3"/>
                </a:solidFill>
              </a:rPr>
              <a:t>Quelle: </a:t>
            </a:r>
            <a:r>
              <a:rPr lang="en-IE" dirty="0">
                <a:solidFill>
                  <a:srgbClr val="1188A3"/>
                </a:solidFill>
                <a:hlinkClick r:id="rId3"/>
              </a:rPr>
              <a:t>Lunsford </a:t>
            </a:r>
            <a:r>
              <a:rPr lang="en-IE" dirty="0">
                <a:solidFill>
                  <a:srgbClr val="1188A3"/>
                </a:solidFill>
                <a:hlinkClick r:id="rId3"/>
              </a:rPr>
              <a:t>und</a:t>
            </a:r>
            <a:r>
              <a:rPr lang="en-IE" dirty="0">
                <a:solidFill>
                  <a:srgbClr val="1188A3"/>
                </a:solidFill>
                <a:hlinkClick r:id="rId3"/>
              </a:rPr>
              <a:t> Burnett (1992)</a:t>
            </a:r>
            <a:endParaRPr lang="en-IE" dirty="0">
              <a:solidFill>
                <a:srgbClr val="1188A3"/>
              </a:solidFill>
            </a:endParaRPr>
          </a:p>
        </p:txBody>
      </p:sp>
    </p:spTree>
    <p:extLst>
      <p:ext uri="{BB962C8B-B14F-4D97-AF65-F5344CB8AC3E}">
        <p14:creationId xmlns:p14="http://schemas.microsoft.com/office/powerpoint/2010/main" val="11126133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 Placeholder 18">
            <a:extLst>
              <a:ext uri="{FF2B5EF4-FFF2-40B4-BE49-F238E27FC236}">
                <a16:creationId xmlns:a16="http://schemas.microsoft.com/office/drawing/2014/main" id="{7A2464A0-A6C0-5C8B-B34D-261F964A2253}"/>
              </a:ext>
            </a:extLst>
          </p:cNvPr>
          <p:cNvSpPr>
            <a:spLocks noGrp="1"/>
          </p:cNvSpPr>
          <p:nvPr>
            <p:ph type="body" sz="quarter" idx="21"/>
          </p:nvPr>
        </p:nvSpPr>
        <p:spPr>
          <a:xfrm>
            <a:off x="10764" y="1188937"/>
            <a:ext cx="1902789" cy="360398"/>
          </a:xfrm>
          <a:solidFill>
            <a:srgbClr val="FFD100"/>
          </a:solidFill>
        </p:spPr>
        <p:txBody>
          <a:bodyPr anchor="ctr">
            <a:normAutofit/>
          </a:bodyPr>
          <a:lstStyle/>
          <a:p>
            <a:pPr marL="0" indent="0" algn="l"/>
            <a:r>
              <a:rPr lang="en-US" sz="1600" b="0" i="0" u="none" strike="noStrike" baseline="0" dirty="0" err="1"/>
              <a:t>Veränderungen</a:t>
            </a:r>
            <a:r>
              <a:rPr lang="en-US" sz="1600" b="0" i="0" u="none" strike="noStrike" baseline="0" dirty="0"/>
              <a:t> in:</a:t>
            </a:r>
            <a:endParaRPr lang="en-GB" sz="1600" dirty="0"/>
          </a:p>
        </p:txBody>
      </p:sp>
      <p:sp>
        <p:nvSpPr>
          <p:cNvPr id="20" name="Text Placeholder 19">
            <a:extLst>
              <a:ext uri="{FF2B5EF4-FFF2-40B4-BE49-F238E27FC236}">
                <a16:creationId xmlns:a16="http://schemas.microsoft.com/office/drawing/2014/main" id="{C8043100-AF54-9644-6411-E2EEFAEAEA02}"/>
              </a:ext>
            </a:extLst>
          </p:cNvPr>
          <p:cNvSpPr>
            <a:spLocks noGrp="1"/>
          </p:cNvSpPr>
          <p:nvPr>
            <p:ph type="body" sz="quarter" idx="25"/>
          </p:nvPr>
        </p:nvSpPr>
        <p:spPr>
          <a:xfrm>
            <a:off x="986087" y="2080252"/>
            <a:ext cx="1637967" cy="972214"/>
          </a:xfrm>
        </p:spPr>
        <p:txBody>
          <a:bodyPr>
            <a:normAutofit/>
          </a:bodyPr>
          <a:lstStyle/>
          <a:p>
            <a:pPr marL="0" indent="0"/>
            <a:r>
              <a:rPr lang="en-GB" sz="1600" dirty="0"/>
              <a:t>Die </a:t>
            </a:r>
            <a:r>
              <a:rPr lang="en-GB" sz="1600" dirty="0" err="1"/>
              <a:t>soziale</a:t>
            </a:r>
            <a:r>
              <a:rPr lang="en-GB" sz="1600" dirty="0"/>
              <a:t> Rolle der </a:t>
            </a:r>
            <a:r>
              <a:rPr lang="en-GB" sz="1600" dirty="0" err="1"/>
              <a:t>Verbraucher</a:t>
            </a:r>
            <a:r>
              <a:rPr lang="en-GB" sz="1600" dirty="0"/>
              <a:t> und </a:t>
            </a:r>
            <a:r>
              <a:rPr lang="en-GB" sz="1600" dirty="0" err="1"/>
              <a:t>ihre</a:t>
            </a:r>
            <a:r>
              <a:rPr lang="en-GB" sz="1600" dirty="0"/>
              <a:t> </a:t>
            </a:r>
            <a:r>
              <a:rPr lang="en-GB" sz="1600" dirty="0" err="1"/>
              <a:t>Marktrelevanz</a:t>
            </a:r>
            <a:endParaRPr lang="en-GB" sz="1600" dirty="0"/>
          </a:p>
        </p:txBody>
      </p:sp>
      <p:sp>
        <p:nvSpPr>
          <p:cNvPr id="29" name="Text Placeholder 28">
            <a:extLst>
              <a:ext uri="{FF2B5EF4-FFF2-40B4-BE49-F238E27FC236}">
                <a16:creationId xmlns:a16="http://schemas.microsoft.com/office/drawing/2014/main" id="{C2728D25-8219-D39D-61F7-A86B6FE58554}"/>
              </a:ext>
            </a:extLst>
          </p:cNvPr>
          <p:cNvSpPr>
            <a:spLocks noGrp="1"/>
          </p:cNvSpPr>
          <p:nvPr>
            <p:ph type="body" sz="quarter" idx="30"/>
          </p:nvPr>
        </p:nvSpPr>
        <p:spPr>
          <a:xfrm>
            <a:off x="2827057" y="4097837"/>
            <a:ext cx="1962762" cy="1237497"/>
          </a:xfrm>
        </p:spPr>
        <p:txBody>
          <a:bodyPr>
            <a:noAutofit/>
          </a:bodyPr>
          <a:lstStyle/>
          <a:p>
            <a:pPr marL="514350" indent="-285750" algn="l">
              <a:buFont typeface="Arial" panose="020B0604020202020204" pitchFamily="34" charset="0"/>
              <a:buChar char="•"/>
            </a:pPr>
            <a:r>
              <a:rPr lang="en-GB" sz="1400" dirty="0" err="1"/>
              <a:t>Erneuerung</a:t>
            </a:r>
            <a:r>
              <a:rPr lang="en-GB" sz="1400" dirty="0"/>
              <a:t> der Rolle der Frau</a:t>
            </a:r>
          </a:p>
          <a:p>
            <a:pPr marL="514350" indent="-285750" algn="l">
              <a:buFont typeface="Arial" panose="020B0604020202020204" pitchFamily="34" charset="0"/>
              <a:buChar char="•"/>
            </a:pPr>
            <a:r>
              <a:rPr lang="en-GB" sz="1400" dirty="0" err="1"/>
              <a:t>Stärkeres</a:t>
            </a:r>
            <a:r>
              <a:rPr lang="en-GB" sz="1400" dirty="0"/>
              <a:t> </a:t>
            </a:r>
            <a:r>
              <a:rPr lang="en-GB" sz="1400" dirty="0" err="1"/>
              <a:t>Bewusstsein</a:t>
            </a:r>
            <a:r>
              <a:rPr lang="en-GB" sz="1400" dirty="0"/>
              <a:t> für </a:t>
            </a:r>
            <a:r>
              <a:rPr lang="en-GB" sz="1400" dirty="0" err="1"/>
              <a:t>Schönheit</a:t>
            </a:r>
            <a:r>
              <a:rPr lang="en-GB" sz="1400" dirty="0"/>
              <a:t> und </a:t>
            </a:r>
            <a:r>
              <a:rPr lang="en-GB" sz="1400" dirty="0" err="1"/>
              <a:t>Selbstfürsorge</a:t>
            </a:r>
            <a:endParaRPr lang="en-GB" sz="1400" dirty="0"/>
          </a:p>
        </p:txBody>
      </p:sp>
      <p:sp>
        <p:nvSpPr>
          <p:cNvPr id="30" name="Text Placeholder 29">
            <a:extLst>
              <a:ext uri="{FF2B5EF4-FFF2-40B4-BE49-F238E27FC236}">
                <a16:creationId xmlns:a16="http://schemas.microsoft.com/office/drawing/2014/main" id="{39F536F0-FD99-134C-5EAD-0DD528B3DB04}"/>
              </a:ext>
            </a:extLst>
          </p:cNvPr>
          <p:cNvSpPr>
            <a:spLocks noGrp="1"/>
          </p:cNvSpPr>
          <p:nvPr>
            <p:ph type="body" sz="quarter" idx="31"/>
          </p:nvPr>
        </p:nvSpPr>
        <p:spPr>
          <a:xfrm>
            <a:off x="3144644" y="1959996"/>
            <a:ext cx="1598987" cy="1237497"/>
          </a:xfrm>
        </p:spPr>
        <p:txBody>
          <a:bodyPr>
            <a:normAutofit/>
          </a:bodyPr>
          <a:lstStyle/>
          <a:p>
            <a:pPr marL="0" indent="0"/>
            <a:r>
              <a:rPr lang="en-GB" sz="1600" dirty="0" err="1"/>
              <a:t>Geschlechter-rollen</a:t>
            </a:r>
            <a:r>
              <a:rPr lang="en-GB" sz="1600" dirty="0"/>
              <a:t> und </a:t>
            </a:r>
            <a:r>
              <a:rPr lang="en-GB" sz="1600" dirty="0" err="1"/>
              <a:t>Aufmerksamkeit</a:t>
            </a:r>
            <a:r>
              <a:rPr lang="en-GB" sz="1600" dirty="0"/>
              <a:t> für die </a:t>
            </a:r>
            <a:r>
              <a:rPr lang="en-GB" sz="1600" dirty="0" err="1"/>
              <a:t>Selbstfürsorge</a:t>
            </a:r>
            <a:endParaRPr lang="en-GB" sz="1600" dirty="0"/>
          </a:p>
        </p:txBody>
      </p:sp>
      <p:sp>
        <p:nvSpPr>
          <p:cNvPr id="25" name="Text Placeholder 24">
            <a:extLst>
              <a:ext uri="{FF2B5EF4-FFF2-40B4-BE49-F238E27FC236}">
                <a16:creationId xmlns:a16="http://schemas.microsoft.com/office/drawing/2014/main" id="{1B00FB55-C19B-D3BF-1C6E-BD8F3762A66F}"/>
              </a:ext>
            </a:extLst>
          </p:cNvPr>
          <p:cNvSpPr>
            <a:spLocks noGrp="1"/>
          </p:cNvSpPr>
          <p:nvPr>
            <p:ph type="body" sz="quarter" idx="33"/>
          </p:nvPr>
        </p:nvSpPr>
        <p:spPr>
          <a:xfrm>
            <a:off x="5362154" y="2103626"/>
            <a:ext cx="1532102" cy="1175286"/>
          </a:xfrm>
        </p:spPr>
        <p:txBody>
          <a:bodyPr>
            <a:normAutofit/>
          </a:bodyPr>
          <a:lstStyle/>
          <a:p>
            <a:pPr marL="0" indent="0"/>
            <a:r>
              <a:rPr lang="en-GB" sz="1600" dirty="0" err="1"/>
              <a:t>Ausgaben</a:t>
            </a:r>
            <a:r>
              <a:rPr lang="en-GB" sz="1600" dirty="0"/>
              <a:t> </a:t>
            </a:r>
            <a:r>
              <a:rPr lang="en-GB" sz="1600" dirty="0" err="1"/>
              <a:t>älterer</a:t>
            </a:r>
            <a:r>
              <a:rPr lang="en-GB" sz="1600" dirty="0"/>
              <a:t> </a:t>
            </a:r>
            <a:r>
              <a:rPr lang="en-GB" sz="1600" dirty="0" err="1"/>
              <a:t>Verbraucher</a:t>
            </a:r>
            <a:endParaRPr lang="en-GB" sz="1600" dirty="0"/>
          </a:p>
        </p:txBody>
      </p:sp>
      <p:sp>
        <p:nvSpPr>
          <p:cNvPr id="26" name="Text Placeholder 25">
            <a:extLst>
              <a:ext uri="{FF2B5EF4-FFF2-40B4-BE49-F238E27FC236}">
                <a16:creationId xmlns:a16="http://schemas.microsoft.com/office/drawing/2014/main" id="{2B6F7CBC-5202-34AB-F43E-4D2E36D06393}"/>
              </a:ext>
            </a:extLst>
          </p:cNvPr>
          <p:cNvSpPr>
            <a:spLocks noGrp="1"/>
          </p:cNvSpPr>
          <p:nvPr>
            <p:ph type="body" sz="quarter" idx="34"/>
          </p:nvPr>
        </p:nvSpPr>
        <p:spPr>
          <a:xfrm>
            <a:off x="7163084" y="4137253"/>
            <a:ext cx="2187869" cy="1913208"/>
          </a:xfrm>
        </p:spPr>
        <p:txBody>
          <a:bodyPr>
            <a:noAutofit/>
          </a:bodyPr>
          <a:lstStyle/>
          <a:p>
            <a:pPr marL="514350" indent="-285750" algn="l">
              <a:buFont typeface="Arial" panose="020B0604020202020204" pitchFamily="34" charset="0"/>
              <a:buChar char="•"/>
            </a:pPr>
            <a:r>
              <a:rPr lang="en-US" sz="1400" dirty="0" err="1"/>
              <a:t>Erhöhte</a:t>
            </a:r>
            <a:r>
              <a:rPr lang="en-US" sz="1400" dirty="0"/>
              <a:t> </a:t>
            </a:r>
            <a:r>
              <a:rPr lang="en-US" sz="1400" dirty="0" err="1"/>
              <a:t>Risikobereitschaft</a:t>
            </a:r>
            <a:endParaRPr lang="en-US" sz="1400" dirty="0"/>
          </a:p>
          <a:p>
            <a:pPr marL="514350" indent="-285750" algn="l">
              <a:buFont typeface="Arial" panose="020B0604020202020204" pitchFamily="34" charset="0"/>
              <a:buChar char="•"/>
            </a:pPr>
            <a:r>
              <a:rPr lang="en-US" sz="1400" dirty="0" err="1"/>
              <a:t>Vermehrtes</a:t>
            </a:r>
            <a:r>
              <a:rPr lang="en-US" sz="1400" dirty="0"/>
              <a:t> </a:t>
            </a:r>
            <a:r>
              <a:rPr lang="en-US" sz="1400" dirty="0" err="1"/>
              <a:t>Glücksspiel</a:t>
            </a:r>
            <a:r>
              <a:rPr lang="en-US" sz="1400" dirty="0"/>
              <a:t> (</a:t>
            </a:r>
            <a:r>
              <a:rPr lang="en-US" sz="1400" dirty="0" err="1"/>
              <a:t>zu</a:t>
            </a:r>
            <a:r>
              <a:rPr lang="en-US" sz="1400" dirty="0"/>
              <a:t> </a:t>
            </a:r>
            <a:r>
              <a:rPr lang="en-US" sz="1400" dirty="0" err="1"/>
              <a:t>Freizeitzwecken</a:t>
            </a:r>
            <a:r>
              <a:rPr lang="en-US" sz="1400" dirty="0"/>
              <a:t>) </a:t>
            </a:r>
            <a:r>
              <a:rPr lang="en-US" sz="1400" dirty="0" err="1"/>
              <a:t>als</a:t>
            </a:r>
            <a:r>
              <a:rPr lang="en-US" sz="1400" dirty="0"/>
              <a:t> </a:t>
            </a:r>
            <a:r>
              <a:rPr lang="en-US" sz="1400" dirty="0" err="1"/>
              <a:t>Ausweg</a:t>
            </a:r>
            <a:r>
              <a:rPr lang="en-US" sz="1400" dirty="0"/>
              <a:t> </a:t>
            </a:r>
            <a:r>
              <a:rPr lang="en-US" sz="1400" dirty="0" err="1"/>
              <a:t>aus</a:t>
            </a:r>
            <a:r>
              <a:rPr lang="en-US" sz="1400" dirty="0"/>
              <a:t> der </a:t>
            </a:r>
            <a:r>
              <a:rPr lang="en-US" sz="1400" dirty="0" err="1"/>
              <a:t>Langeweile</a:t>
            </a:r>
            <a:r>
              <a:rPr lang="en-US" sz="1400" dirty="0"/>
              <a:t> und </a:t>
            </a:r>
            <a:r>
              <a:rPr lang="en-US" sz="1400" dirty="0" err="1"/>
              <a:t>zur</a:t>
            </a:r>
            <a:r>
              <a:rPr lang="en-US" sz="1400" dirty="0"/>
              <a:t> </a:t>
            </a:r>
            <a:r>
              <a:rPr lang="en-US" sz="1400" dirty="0" err="1"/>
              <a:t>Bekämpfung</a:t>
            </a:r>
            <a:r>
              <a:rPr lang="en-US" sz="1400" dirty="0"/>
              <a:t> von </a:t>
            </a:r>
            <a:r>
              <a:rPr lang="en-US" sz="1400" dirty="0" err="1"/>
              <a:t>Depressionen</a:t>
            </a:r>
            <a:endParaRPr lang="en-GB" sz="1400" dirty="0"/>
          </a:p>
        </p:txBody>
      </p:sp>
      <p:sp>
        <p:nvSpPr>
          <p:cNvPr id="27" name="Text Placeholder 26">
            <a:extLst>
              <a:ext uri="{FF2B5EF4-FFF2-40B4-BE49-F238E27FC236}">
                <a16:creationId xmlns:a16="http://schemas.microsoft.com/office/drawing/2014/main" id="{D8D21502-EE85-5AE7-52B2-499A4ECA1569}"/>
              </a:ext>
            </a:extLst>
          </p:cNvPr>
          <p:cNvSpPr>
            <a:spLocks noGrp="1"/>
          </p:cNvSpPr>
          <p:nvPr>
            <p:ph type="body" sz="quarter" idx="35"/>
          </p:nvPr>
        </p:nvSpPr>
        <p:spPr>
          <a:xfrm>
            <a:off x="7591576" y="2058506"/>
            <a:ext cx="1342779" cy="1175286"/>
          </a:xfrm>
        </p:spPr>
        <p:txBody>
          <a:bodyPr>
            <a:normAutofit/>
          </a:bodyPr>
          <a:lstStyle/>
          <a:p>
            <a:pPr marL="0" indent="0"/>
            <a:r>
              <a:rPr lang="en-US" sz="1600" dirty="0" err="1"/>
              <a:t>Risikowahr-nehmung</a:t>
            </a:r>
            <a:r>
              <a:rPr lang="en-US" sz="1600" dirty="0"/>
              <a:t> und </a:t>
            </a:r>
            <a:r>
              <a:rPr lang="en-US" sz="1600" dirty="0" err="1"/>
              <a:t>Glücksspiel</a:t>
            </a:r>
            <a:endParaRPr lang="en-GB" sz="1600" dirty="0"/>
          </a:p>
        </p:txBody>
      </p:sp>
      <p:sp>
        <p:nvSpPr>
          <p:cNvPr id="32" name="Text Placeholder 31">
            <a:extLst>
              <a:ext uri="{FF2B5EF4-FFF2-40B4-BE49-F238E27FC236}">
                <a16:creationId xmlns:a16="http://schemas.microsoft.com/office/drawing/2014/main" id="{EC53ECF1-7A7E-A0BB-8D99-411807B59EED}"/>
              </a:ext>
            </a:extLst>
          </p:cNvPr>
          <p:cNvSpPr>
            <a:spLocks noGrp="1"/>
          </p:cNvSpPr>
          <p:nvPr>
            <p:ph type="body" sz="quarter" idx="36"/>
          </p:nvPr>
        </p:nvSpPr>
        <p:spPr>
          <a:xfrm>
            <a:off x="9344452" y="4114017"/>
            <a:ext cx="2790168" cy="2471473"/>
          </a:xfrm>
        </p:spPr>
        <p:txBody>
          <a:bodyPr>
            <a:noAutofit/>
          </a:bodyPr>
          <a:lstStyle/>
          <a:p>
            <a:pPr marL="285750" indent="-285750" algn="l">
              <a:buFont typeface="Arial" panose="020B0604020202020204" pitchFamily="34" charset="0"/>
              <a:buChar char="•"/>
            </a:pPr>
            <a:r>
              <a:rPr lang="en-US" sz="1400" dirty="0"/>
              <a:t>Ein </a:t>
            </a:r>
            <a:r>
              <a:rPr lang="en-US" sz="1400" dirty="0" err="1"/>
              <a:t>positiveres</a:t>
            </a:r>
            <a:r>
              <a:rPr lang="en-US" sz="1400" dirty="0"/>
              <a:t> </a:t>
            </a:r>
            <a:r>
              <a:rPr lang="en-US" sz="1400" dirty="0" err="1"/>
              <a:t>Körperbild</a:t>
            </a:r>
            <a:r>
              <a:rPr lang="en-US" sz="1400" dirty="0"/>
              <a:t> </a:t>
            </a:r>
          </a:p>
          <a:p>
            <a:pPr marL="285750" indent="-285750" algn="l">
              <a:buFont typeface="Arial" panose="020B0604020202020204" pitchFamily="34" charset="0"/>
              <a:buChar char="•"/>
            </a:pPr>
            <a:r>
              <a:rPr lang="en-US" sz="1400" dirty="0" err="1"/>
              <a:t>Aktives</a:t>
            </a:r>
            <a:r>
              <a:rPr lang="en-US" sz="1400" dirty="0"/>
              <a:t> </a:t>
            </a:r>
            <a:r>
              <a:rPr lang="en-US" sz="1400" dirty="0" err="1"/>
              <a:t>Älterwerden</a:t>
            </a:r>
            <a:r>
              <a:rPr lang="en-US" sz="1400" dirty="0"/>
              <a:t> </a:t>
            </a:r>
          </a:p>
          <a:p>
            <a:pPr marL="285750" indent="-285750" algn="l">
              <a:buFont typeface="Arial" panose="020B0604020202020204" pitchFamily="34" charset="0"/>
              <a:buChar char="•"/>
            </a:pPr>
            <a:r>
              <a:rPr lang="en-US" sz="1400" dirty="0"/>
              <a:t>Sie </a:t>
            </a:r>
            <a:r>
              <a:rPr lang="en-US" sz="1400" dirty="0" err="1"/>
              <a:t>sind</a:t>
            </a:r>
            <a:r>
              <a:rPr lang="en-US" sz="1400" dirty="0"/>
              <a:t> </a:t>
            </a:r>
            <a:r>
              <a:rPr lang="en-US" sz="1400" dirty="0" err="1"/>
              <a:t>tendenziell</a:t>
            </a:r>
            <a:r>
              <a:rPr lang="en-US" sz="1400" dirty="0"/>
              <a:t> </a:t>
            </a:r>
            <a:r>
              <a:rPr lang="en-US" sz="1400" dirty="0" err="1"/>
              <a:t>zufriedener</a:t>
            </a:r>
            <a:r>
              <a:rPr lang="en-US" sz="1400" dirty="0"/>
              <a:t> </a:t>
            </a:r>
            <a:r>
              <a:rPr lang="en-US" sz="1400" dirty="0" err="1"/>
              <a:t>mit</a:t>
            </a:r>
            <a:r>
              <a:rPr lang="en-US" sz="1400" dirty="0"/>
              <a:t> </a:t>
            </a:r>
            <a:r>
              <a:rPr lang="en-US" sz="1400" dirty="0" err="1"/>
              <a:t>ihrem</a:t>
            </a:r>
            <a:r>
              <a:rPr lang="en-US" sz="1400" dirty="0"/>
              <a:t> </a:t>
            </a:r>
            <a:r>
              <a:rPr lang="en-US" sz="1400" dirty="0" err="1"/>
              <a:t>Gesundheitszustand</a:t>
            </a:r>
            <a:r>
              <a:rPr lang="en-US" sz="1400" dirty="0"/>
              <a:t> und </a:t>
            </a:r>
            <a:r>
              <a:rPr lang="en-US" sz="1400" dirty="0" err="1"/>
              <a:t>ihrem</a:t>
            </a:r>
            <a:r>
              <a:rPr lang="en-US" sz="1400" dirty="0"/>
              <a:t> </a:t>
            </a:r>
            <a:r>
              <a:rPr lang="en-US" sz="1400" dirty="0" err="1"/>
              <a:t>sozialen</a:t>
            </a:r>
            <a:r>
              <a:rPr lang="en-US" sz="1400" dirty="0"/>
              <a:t> Leben und </a:t>
            </a:r>
            <a:r>
              <a:rPr lang="en-US" sz="1400" dirty="0" err="1"/>
              <a:t>haben</a:t>
            </a:r>
            <a:r>
              <a:rPr lang="en-US" sz="1400" dirty="0"/>
              <a:t> </a:t>
            </a:r>
            <a:r>
              <a:rPr lang="en-US" sz="1400" dirty="0" err="1"/>
              <a:t>eine</a:t>
            </a:r>
            <a:r>
              <a:rPr lang="en-US" sz="1400" dirty="0"/>
              <a:t> </a:t>
            </a:r>
            <a:r>
              <a:rPr lang="en-US" sz="1400" dirty="0" err="1"/>
              <a:t>höhere</a:t>
            </a:r>
            <a:r>
              <a:rPr lang="en-US" sz="1400" dirty="0"/>
              <a:t> </a:t>
            </a:r>
            <a:r>
              <a:rPr lang="en-US" sz="1400" dirty="0" err="1"/>
              <a:t>Kaufkraft</a:t>
            </a:r>
            <a:endParaRPr lang="en-US" sz="1400" dirty="0"/>
          </a:p>
          <a:p>
            <a:pPr marL="285750" indent="-285750" algn="l">
              <a:buFont typeface="Arial" panose="020B0604020202020204" pitchFamily="34" charset="0"/>
              <a:buChar char="•"/>
            </a:pPr>
            <a:r>
              <a:rPr lang="en-US" sz="1400" dirty="0" err="1"/>
              <a:t>Alterslose</a:t>
            </a:r>
            <a:r>
              <a:rPr lang="en-US" sz="1400" dirty="0"/>
              <a:t> Gesellschaft - das Alter </a:t>
            </a:r>
            <a:r>
              <a:rPr lang="en-US" sz="1400" dirty="0" err="1"/>
              <a:t>verliert</a:t>
            </a:r>
            <a:r>
              <a:rPr lang="en-US" sz="1400" dirty="0"/>
              <a:t> </a:t>
            </a:r>
            <a:r>
              <a:rPr lang="en-US" sz="1400" dirty="0" err="1"/>
              <a:t>bei</a:t>
            </a:r>
            <a:r>
              <a:rPr lang="en-US" sz="1400" dirty="0"/>
              <a:t> der Definition der </a:t>
            </a:r>
            <a:r>
              <a:rPr lang="en-US" sz="1400" dirty="0" err="1"/>
              <a:t>älteren</a:t>
            </a:r>
            <a:r>
              <a:rPr lang="en-US" sz="1400" dirty="0"/>
              <a:t> Menschen, </a:t>
            </a:r>
            <a:r>
              <a:rPr lang="en-US" sz="1400" dirty="0" err="1"/>
              <a:t>ihrer</a:t>
            </a:r>
            <a:r>
              <a:rPr lang="en-US" sz="1400" dirty="0"/>
              <a:t> </a:t>
            </a:r>
            <a:r>
              <a:rPr lang="en-US" sz="1400" dirty="0" err="1"/>
              <a:t>Identität</a:t>
            </a:r>
            <a:r>
              <a:rPr lang="en-US" sz="1400" dirty="0"/>
              <a:t> und </a:t>
            </a:r>
            <a:r>
              <a:rPr lang="en-US" sz="1400" dirty="0" err="1"/>
              <a:t>ihrer</a:t>
            </a:r>
            <a:r>
              <a:rPr lang="en-US" sz="1400" dirty="0"/>
              <a:t> </a:t>
            </a:r>
            <a:r>
              <a:rPr lang="en-US" sz="1400" dirty="0" err="1"/>
              <a:t>Selbstwahrnehmung</a:t>
            </a:r>
            <a:r>
              <a:rPr lang="en-US" sz="1400" dirty="0"/>
              <a:t> an </a:t>
            </a:r>
            <a:r>
              <a:rPr lang="en-US" sz="1400" dirty="0" err="1"/>
              <a:t>Bedeutung</a:t>
            </a:r>
            <a:endParaRPr lang="en-US" sz="1400" dirty="0"/>
          </a:p>
        </p:txBody>
      </p:sp>
      <p:sp>
        <p:nvSpPr>
          <p:cNvPr id="33" name="Text Placeholder 32">
            <a:extLst>
              <a:ext uri="{FF2B5EF4-FFF2-40B4-BE49-F238E27FC236}">
                <a16:creationId xmlns:a16="http://schemas.microsoft.com/office/drawing/2014/main" id="{3789E2E7-43F8-B891-82BC-2732966BC235}"/>
              </a:ext>
            </a:extLst>
          </p:cNvPr>
          <p:cNvSpPr>
            <a:spLocks noGrp="1"/>
          </p:cNvSpPr>
          <p:nvPr>
            <p:ph type="body" sz="quarter" idx="37"/>
          </p:nvPr>
        </p:nvSpPr>
        <p:spPr>
          <a:xfrm>
            <a:off x="9631675" y="2148796"/>
            <a:ext cx="1643906" cy="994706"/>
          </a:xfrm>
        </p:spPr>
        <p:txBody>
          <a:bodyPr>
            <a:normAutofit/>
          </a:bodyPr>
          <a:lstStyle/>
          <a:p>
            <a:pPr marL="0" indent="0"/>
            <a:r>
              <a:rPr lang="en-GB" sz="1600" dirty="0" err="1"/>
              <a:t>Merkmale</a:t>
            </a:r>
            <a:r>
              <a:rPr lang="en-GB" sz="1600" dirty="0"/>
              <a:t> </a:t>
            </a:r>
            <a:r>
              <a:rPr lang="en-GB" sz="1600" dirty="0" err="1"/>
              <a:t>älterer</a:t>
            </a:r>
            <a:r>
              <a:rPr lang="en-GB" sz="1600" dirty="0"/>
              <a:t> Menschen</a:t>
            </a:r>
          </a:p>
        </p:txBody>
      </p:sp>
      <p:sp>
        <p:nvSpPr>
          <p:cNvPr id="28" name="Text Placeholder 27">
            <a:extLst>
              <a:ext uri="{FF2B5EF4-FFF2-40B4-BE49-F238E27FC236}">
                <a16:creationId xmlns:a16="http://schemas.microsoft.com/office/drawing/2014/main" id="{7A08633A-D6CD-0FB6-C7EB-921342A1EC28}"/>
              </a:ext>
            </a:extLst>
          </p:cNvPr>
          <p:cNvSpPr>
            <a:spLocks noGrp="1"/>
          </p:cNvSpPr>
          <p:nvPr>
            <p:ph type="body" sz="quarter" idx="29"/>
          </p:nvPr>
        </p:nvSpPr>
        <p:spPr>
          <a:xfrm>
            <a:off x="10764" y="160807"/>
            <a:ext cx="12181236" cy="781724"/>
          </a:xfrm>
          <a:solidFill>
            <a:srgbClr val="85D2E1"/>
          </a:solidFill>
        </p:spPr>
        <p:txBody>
          <a:bodyPr anchor="ctr">
            <a:normAutofit fontScale="85000" lnSpcReduction="20000"/>
          </a:bodyPr>
          <a:lstStyle/>
          <a:p>
            <a:r>
              <a:rPr lang="en-GB" dirty="0"/>
              <a:t>5 </a:t>
            </a:r>
            <a:r>
              <a:rPr lang="en-GB" dirty="0" err="1"/>
              <a:t>Wichtige</a:t>
            </a:r>
            <a:r>
              <a:rPr lang="en-GB" dirty="0"/>
              <a:t> </a:t>
            </a:r>
            <a:r>
              <a:rPr lang="en-GB" dirty="0" err="1"/>
              <a:t>Veränderungen</a:t>
            </a:r>
            <a:r>
              <a:rPr lang="en-GB" dirty="0"/>
              <a:t> und Trends </a:t>
            </a:r>
            <a:r>
              <a:rPr lang="en-GB" dirty="0" err="1"/>
              <a:t>beim</a:t>
            </a:r>
            <a:r>
              <a:rPr lang="en-GB" dirty="0"/>
              <a:t> (</a:t>
            </a:r>
            <a:r>
              <a:rPr lang="en-GB" dirty="0" err="1"/>
              <a:t>Lebensmittel</a:t>
            </a:r>
            <a:r>
              <a:rPr lang="en-GB" dirty="0"/>
              <a:t>-)</a:t>
            </a:r>
            <a:r>
              <a:rPr lang="en-GB" dirty="0" err="1"/>
              <a:t>Konsum</a:t>
            </a:r>
            <a:r>
              <a:rPr lang="en-GB" dirty="0"/>
              <a:t> von </a:t>
            </a:r>
            <a:r>
              <a:rPr lang="en-GB" dirty="0" err="1"/>
              <a:t>Senioren</a:t>
            </a:r>
            <a:endParaRPr lang="en-GB" dirty="0"/>
          </a:p>
        </p:txBody>
      </p:sp>
      <p:sp>
        <p:nvSpPr>
          <p:cNvPr id="34" name="Text Placeholder 18">
            <a:extLst>
              <a:ext uri="{FF2B5EF4-FFF2-40B4-BE49-F238E27FC236}">
                <a16:creationId xmlns:a16="http://schemas.microsoft.com/office/drawing/2014/main" id="{9FF44C05-3D1B-5BC2-7D82-E2EC49DD6C7F}"/>
              </a:ext>
            </a:extLst>
          </p:cNvPr>
          <p:cNvSpPr txBox="1">
            <a:spLocks/>
          </p:cNvSpPr>
          <p:nvPr/>
        </p:nvSpPr>
        <p:spPr>
          <a:xfrm>
            <a:off x="561195" y="4114017"/>
            <a:ext cx="2434749" cy="2204451"/>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14350" indent="-285750" algn="l">
              <a:buFont typeface="Arial" panose="020B0604020202020204" pitchFamily="34" charset="0"/>
              <a:buChar char="•"/>
            </a:pPr>
            <a:r>
              <a:rPr lang="en-US" sz="1400" dirty="0"/>
              <a:t>Neue </a:t>
            </a:r>
            <a:r>
              <a:rPr lang="en-US" sz="1400" dirty="0" err="1"/>
              <a:t>soziale</a:t>
            </a:r>
            <a:r>
              <a:rPr lang="en-US" sz="1400" dirty="0"/>
              <a:t> Rollen der </a:t>
            </a:r>
            <a:r>
              <a:rPr lang="en-US" sz="1400" dirty="0" err="1"/>
              <a:t>älteren</a:t>
            </a:r>
            <a:r>
              <a:rPr lang="en-US" sz="1400" dirty="0"/>
              <a:t> </a:t>
            </a:r>
            <a:r>
              <a:rPr lang="en-US" sz="1400" dirty="0" err="1"/>
              <a:t>Verbraucher</a:t>
            </a:r>
            <a:r>
              <a:rPr lang="en-US" sz="1400" dirty="0"/>
              <a:t> </a:t>
            </a:r>
          </a:p>
          <a:p>
            <a:pPr marL="514350" indent="-285750" algn="l">
              <a:buFont typeface="Arial" panose="020B0604020202020204" pitchFamily="34" charset="0"/>
              <a:buChar char="•"/>
            </a:pPr>
            <a:r>
              <a:rPr lang="en-US" sz="1400" dirty="0" err="1"/>
              <a:t>Vermehrte</a:t>
            </a:r>
            <a:r>
              <a:rPr lang="en-US" sz="1400" dirty="0"/>
              <a:t> Single-</a:t>
            </a:r>
            <a:r>
              <a:rPr lang="en-US" sz="1400" dirty="0" err="1"/>
              <a:t>Haushalte</a:t>
            </a:r>
            <a:r>
              <a:rPr lang="en-US" sz="1400" dirty="0"/>
              <a:t> und </a:t>
            </a:r>
            <a:r>
              <a:rPr lang="en-US" sz="1400" dirty="0" err="1"/>
              <a:t>unkonventionelle</a:t>
            </a:r>
            <a:r>
              <a:rPr lang="en-US" sz="1400" dirty="0"/>
              <a:t> </a:t>
            </a:r>
            <a:r>
              <a:rPr lang="en-US" sz="1400" dirty="0" err="1"/>
              <a:t>Familienformen</a:t>
            </a:r>
            <a:r>
              <a:rPr lang="en-US" sz="1400" dirty="0"/>
              <a:t> (</a:t>
            </a:r>
            <a:r>
              <a:rPr lang="en-US" sz="1400" dirty="0" err="1"/>
              <a:t>z.B.</a:t>
            </a:r>
            <a:r>
              <a:rPr lang="en-US" sz="1400" dirty="0"/>
              <a:t> alt </a:t>
            </a:r>
            <a:r>
              <a:rPr lang="en-US" sz="1400" dirty="0" err="1"/>
              <a:t>mit</a:t>
            </a:r>
            <a:r>
              <a:rPr lang="en-US" sz="1400" dirty="0"/>
              <a:t> </a:t>
            </a:r>
            <a:r>
              <a:rPr lang="en-US" sz="1400" dirty="0" err="1"/>
              <a:t>zusammenwachsenden</a:t>
            </a:r>
            <a:r>
              <a:rPr lang="en-US" sz="1400" dirty="0"/>
              <a:t> </a:t>
            </a:r>
            <a:r>
              <a:rPr lang="en-US" sz="1400" dirty="0" err="1"/>
              <a:t>Freunden</a:t>
            </a:r>
            <a:r>
              <a:rPr lang="en-US" sz="1400" dirty="0"/>
              <a:t>)</a:t>
            </a:r>
          </a:p>
          <a:p>
            <a:pPr marL="514350" indent="-285750" algn="l">
              <a:buFont typeface="Arial" panose="020B0604020202020204" pitchFamily="34" charset="0"/>
              <a:buChar char="•"/>
            </a:pPr>
            <a:r>
              <a:rPr lang="en-US" sz="1400" dirty="0" err="1"/>
              <a:t>Identitätsbezogene</a:t>
            </a:r>
            <a:r>
              <a:rPr lang="en-US" sz="1400" dirty="0"/>
              <a:t> Renaissance, </a:t>
            </a:r>
            <a:r>
              <a:rPr lang="en-US" sz="1400" dirty="0" err="1"/>
              <a:t>Revitalisierung</a:t>
            </a:r>
            <a:endParaRPr lang="en-GB" sz="1400" dirty="0"/>
          </a:p>
        </p:txBody>
      </p:sp>
      <p:sp>
        <p:nvSpPr>
          <p:cNvPr id="35" name="Text Placeholder 18">
            <a:extLst>
              <a:ext uri="{FF2B5EF4-FFF2-40B4-BE49-F238E27FC236}">
                <a16:creationId xmlns:a16="http://schemas.microsoft.com/office/drawing/2014/main" id="{E861A894-98FD-9225-48EC-88AFEDDABBE3}"/>
              </a:ext>
            </a:extLst>
          </p:cNvPr>
          <p:cNvSpPr txBox="1">
            <a:spLocks/>
          </p:cNvSpPr>
          <p:nvPr/>
        </p:nvSpPr>
        <p:spPr>
          <a:xfrm>
            <a:off x="-2892" y="3595108"/>
            <a:ext cx="1539362" cy="360398"/>
          </a:xfrm>
          <a:prstGeom prst="rect">
            <a:avLst/>
          </a:prstGeom>
          <a:solidFill>
            <a:srgbClr val="FFD100"/>
          </a:solidFill>
        </p:spPr>
        <p:txBody>
          <a:bodyPr vert="horz" lIns="91440" tIns="45720" rIns="91440" bIns="45720" rtlCol="0" anchor="ctr">
            <a:normAutofit fontScale="92500" lnSpcReduction="20000"/>
          </a:bodyPr>
          <a:lstStyle>
            <a:lvl1pPr marL="228600" indent="-228600" algn="ctr" defTabSz="914400" rtl="0" eaLnBrk="1" latinLnBrk="0" hangingPunct="1">
              <a:lnSpc>
                <a:spcPct val="90000"/>
              </a:lnSpc>
              <a:spcBef>
                <a:spcPts val="1000"/>
              </a:spcBef>
              <a:buFont typeface="Arial" panose="020B0604020202020204" pitchFamily="34" charset="0"/>
              <a:buNone/>
              <a:defRPr sz="15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l"/>
            <a:r>
              <a:rPr lang="en-US" sz="2400"/>
              <a:t>Trends:</a:t>
            </a:r>
            <a:endParaRPr lang="en-GB" sz="2400"/>
          </a:p>
        </p:txBody>
      </p:sp>
      <p:sp>
        <p:nvSpPr>
          <p:cNvPr id="16" name="TextBox 15">
            <a:extLst>
              <a:ext uri="{FF2B5EF4-FFF2-40B4-BE49-F238E27FC236}">
                <a16:creationId xmlns:a16="http://schemas.microsoft.com/office/drawing/2014/main" id="{7E7E5942-B8E3-261F-A34F-8A5117D5C03B}"/>
              </a:ext>
            </a:extLst>
          </p:cNvPr>
          <p:cNvSpPr txBox="1"/>
          <p:nvPr/>
        </p:nvSpPr>
        <p:spPr>
          <a:xfrm>
            <a:off x="8909764" y="997326"/>
            <a:ext cx="6194612" cy="307777"/>
          </a:xfrm>
          <a:prstGeom prst="rect">
            <a:avLst/>
          </a:prstGeom>
          <a:noFill/>
        </p:spPr>
        <p:txBody>
          <a:bodyPr wrap="square">
            <a:spAutoFit/>
          </a:bodyPr>
          <a:lstStyle/>
          <a:p>
            <a:r>
              <a:rPr lang="en-GB" sz="1400" dirty="0">
                <a:solidFill>
                  <a:srgbClr val="1188A3"/>
                </a:solidFill>
              </a:rPr>
              <a:t>Quelle: </a:t>
            </a:r>
            <a:r>
              <a:rPr lang="en-GB" sz="1400" dirty="0">
                <a:solidFill>
                  <a:srgbClr val="1188A3"/>
                </a:solidFill>
                <a:hlinkClick r:id="rId3">
                  <a:extLst>
                    <a:ext uri="{A12FA001-AC4F-418D-AE19-62706E023703}">
                      <ahyp:hlinkClr xmlns:ahyp="http://schemas.microsoft.com/office/drawing/2018/hyperlinkcolor" val="tx"/>
                    </a:ext>
                  </a:extLst>
                </a:hlinkClick>
              </a:rPr>
              <a:t>Guido, Ugolini &amp; Sestino (2022)</a:t>
            </a:r>
            <a:endParaRPr lang="en-GB" sz="1400" dirty="0">
              <a:solidFill>
                <a:srgbClr val="1188A3"/>
              </a:solidFill>
            </a:endParaRPr>
          </a:p>
        </p:txBody>
      </p:sp>
      <p:sp>
        <p:nvSpPr>
          <p:cNvPr id="2" name="TextBox 1">
            <a:extLst>
              <a:ext uri="{FF2B5EF4-FFF2-40B4-BE49-F238E27FC236}">
                <a16:creationId xmlns:a16="http://schemas.microsoft.com/office/drawing/2014/main" id="{8BE356B8-19C1-04DB-E917-A04ACC4FB8FE}"/>
              </a:ext>
            </a:extLst>
          </p:cNvPr>
          <p:cNvSpPr txBox="1"/>
          <p:nvPr/>
        </p:nvSpPr>
        <p:spPr>
          <a:xfrm>
            <a:off x="4813188" y="6136307"/>
            <a:ext cx="2398164" cy="709768"/>
          </a:xfrm>
          <a:prstGeom prst="rect">
            <a:avLst/>
          </a:prstGeom>
          <a:solidFill>
            <a:schemeClr val="bg1"/>
          </a:solidFill>
        </p:spPr>
        <p:txBody>
          <a:bodyPr wrap="square" rtlCol="0">
            <a:spAutoFit/>
          </a:bodyPr>
          <a:lstStyle/>
          <a:p>
            <a:endParaRPr lang="en-IE"/>
          </a:p>
        </p:txBody>
      </p:sp>
      <p:sp>
        <p:nvSpPr>
          <p:cNvPr id="31" name="Text Placeholder 30">
            <a:extLst>
              <a:ext uri="{FF2B5EF4-FFF2-40B4-BE49-F238E27FC236}">
                <a16:creationId xmlns:a16="http://schemas.microsoft.com/office/drawing/2014/main" id="{22A84B9C-6918-9326-DBC9-0B5679D00C6E}"/>
              </a:ext>
            </a:extLst>
          </p:cNvPr>
          <p:cNvSpPr>
            <a:spLocks noGrp="1"/>
          </p:cNvSpPr>
          <p:nvPr>
            <p:ph type="body" sz="quarter" idx="32"/>
          </p:nvPr>
        </p:nvSpPr>
        <p:spPr>
          <a:xfrm>
            <a:off x="4902300" y="4114017"/>
            <a:ext cx="2398164" cy="2478020"/>
          </a:xfrm>
        </p:spPr>
        <p:txBody>
          <a:bodyPr>
            <a:noAutofit/>
          </a:bodyPr>
          <a:lstStyle/>
          <a:p>
            <a:pPr marL="514350" indent="-285750" algn="l">
              <a:buFont typeface="Arial" panose="020B0604020202020204" pitchFamily="34" charset="0"/>
              <a:buChar char="•"/>
            </a:pPr>
            <a:r>
              <a:rPr lang="en-US" sz="1200" dirty="0" err="1"/>
              <a:t>Zunehmende</a:t>
            </a:r>
            <a:r>
              <a:rPr lang="en-US" sz="1200" dirty="0"/>
              <a:t> </a:t>
            </a:r>
            <a:r>
              <a:rPr lang="en-US" sz="1200" dirty="0" err="1"/>
              <a:t>Nachfrage</a:t>
            </a:r>
            <a:r>
              <a:rPr lang="en-US" sz="1200" dirty="0"/>
              <a:t> </a:t>
            </a:r>
            <a:r>
              <a:rPr lang="en-US" sz="1200" dirty="0" err="1"/>
              <a:t>nach</a:t>
            </a:r>
            <a:r>
              <a:rPr lang="en-US" sz="1200" dirty="0"/>
              <a:t> </a:t>
            </a:r>
            <a:r>
              <a:rPr lang="en-US" sz="1200" dirty="0" err="1"/>
              <a:t>altersgerechten</a:t>
            </a:r>
            <a:r>
              <a:rPr lang="en-US" sz="1200" dirty="0"/>
              <a:t> </a:t>
            </a:r>
            <a:r>
              <a:rPr lang="en-US" sz="1200" dirty="0" err="1"/>
              <a:t>Produkten</a:t>
            </a:r>
            <a:r>
              <a:rPr lang="en-US" sz="1200" dirty="0"/>
              <a:t> und </a:t>
            </a:r>
            <a:r>
              <a:rPr lang="en-US" sz="1200" dirty="0" err="1"/>
              <a:t>Dienstleistungen</a:t>
            </a:r>
            <a:endParaRPr lang="en-US" sz="1200" dirty="0"/>
          </a:p>
          <a:p>
            <a:pPr marL="514350" indent="-285750" algn="l">
              <a:buFont typeface="Arial" panose="020B0604020202020204" pitchFamily="34" charset="0"/>
              <a:buChar char="•"/>
            </a:pPr>
            <a:r>
              <a:rPr lang="en-US" sz="1200" dirty="0" err="1"/>
              <a:t>Geringere</a:t>
            </a:r>
            <a:r>
              <a:rPr lang="en-US" sz="1200" dirty="0"/>
              <a:t> </a:t>
            </a:r>
            <a:r>
              <a:rPr lang="en-US" sz="1200" dirty="0" err="1"/>
              <a:t>Ausgaben</a:t>
            </a:r>
            <a:r>
              <a:rPr lang="en-US" sz="1200" dirty="0"/>
              <a:t> </a:t>
            </a:r>
            <a:r>
              <a:rPr lang="en-US" sz="1200" dirty="0" err="1"/>
              <a:t>aufgrund</a:t>
            </a:r>
            <a:r>
              <a:rPr lang="en-US" sz="1200" dirty="0"/>
              <a:t> von </a:t>
            </a:r>
            <a:r>
              <a:rPr lang="en-US" sz="1200" dirty="0" err="1"/>
              <a:t>Ruhestand</a:t>
            </a:r>
            <a:r>
              <a:rPr lang="en-US" sz="1200" dirty="0"/>
              <a:t> und </a:t>
            </a:r>
            <a:r>
              <a:rPr lang="en-US" sz="1200" dirty="0" err="1"/>
              <a:t>längerer</a:t>
            </a:r>
            <a:r>
              <a:rPr lang="en-US" sz="1200" dirty="0"/>
              <a:t> </a:t>
            </a:r>
            <a:r>
              <a:rPr lang="en-US" sz="1200" dirty="0" err="1"/>
              <a:t>Lebenserwartung</a:t>
            </a:r>
            <a:endParaRPr lang="en-US" sz="1200" dirty="0"/>
          </a:p>
          <a:p>
            <a:pPr marL="514350" indent="-285750" algn="l">
              <a:buFont typeface="Arial" panose="020B0604020202020204" pitchFamily="34" charset="0"/>
              <a:buChar char="•"/>
            </a:pPr>
            <a:r>
              <a:rPr lang="en-US" sz="1200" dirty="0" err="1"/>
              <a:t>Senioren</a:t>
            </a:r>
            <a:r>
              <a:rPr lang="en-US" sz="1200" dirty="0"/>
              <a:t> der </a:t>
            </a:r>
            <a:r>
              <a:rPr lang="en-US" sz="1200" dirty="0" err="1"/>
              <a:t>neuen</a:t>
            </a:r>
            <a:r>
              <a:rPr lang="en-US" sz="1200" dirty="0"/>
              <a:t> Generation </a:t>
            </a:r>
            <a:r>
              <a:rPr lang="en-US" sz="1200" dirty="0" err="1"/>
              <a:t>sind</a:t>
            </a:r>
            <a:r>
              <a:rPr lang="en-US" sz="1200" dirty="0"/>
              <a:t> </a:t>
            </a:r>
            <a:r>
              <a:rPr lang="en-US" sz="1200" dirty="0" err="1"/>
              <a:t>weniger</a:t>
            </a:r>
            <a:r>
              <a:rPr lang="en-US" sz="1200" dirty="0"/>
              <a:t> </a:t>
            </a:r>
            <a:r>
              <a:rPr lang="en-US" sz="1200" dirty="0" err="1"/>
              <a:t>vermögensbildend</a:t>
            </a:r>
            <a:r>
              <a:rPr lang="en-US" sz="1200" dirty="0"/>
              <a:t> und </a:t>
            </a:r>
            <a:r>
              <a:rPr lang="en-US" sz="1200" dirty="0" err="1"/>
              <a:t>abenteuerlustig</a:t>
            </a:r>
            <a:endParaRPr lang="en-GB" sz="1200" dirty="0"/>
          </a:p>
        </p:txBody>
      </p:sp>
      <p:sp>
        <p:nvSpPr>
          <p:cNvPr id="3" name="Isosceles Triangle 2">
            <a:extLst>
              <a:ext uri="{FF2B5EF4-FFF2-40B4-BE49-F238E27FC236}">
                <a16:creationId xmlns:a16="http://schemas.microsoft.com/office/drawing/2014/main" id="{8D4AA16C-9AB5-0B2B-D15F-FC55B5174D21}"/>
              </a:ext>
            </a:extLst>
          </p:cNvPr>
          <p:cNvSpPr/>
          <p:nvPr/>
        </p:nvSpPr>
        <p:spPr>
          <a:xfrm rot="10800000">
            <a:off x="1643588"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8" name="Isosceles Triangle 17">
            <a:extLst>
              <a:ext uri="{FF2B5EF4-FFF2-40B4-BE49-F238E27FC236}">
                <a16:creationId xmlns:a16="http://schemas.microsoft.com/office/drawing/2014/main" id="{8D8255E9-FA7D-8259-8A21-D04754F4B161}"/>
              </a:ext>
            </a:extLst>
          </p:cNvPr>
          <p:cNvSpPr/>
          <p:nvPr/>
        </p:nvSpPr>
        <p:spPr>
          <a:xfrm rot="10800000">
            <a:off x="10286347" y="383225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1" name="Isosceles Triangle 20">
            <a:extLst>
              <a:ext uri="{FF2B5EF4-FFF2-40B4-BE49-F238E27FC236}">
                <a16:creationId xmlns:a16="http://schemas.microsoft.com/office/drawing/2014/main" id="{A55CA77D-1DF5-132E-19EB-C7221EA26682}"/>
              </a:ext>
            </a:extLst>
          </p:cNvPr>
          <p:cNvSpPr/>
          <p:nvPr/>
        </p:nvSpPr>
        <p:spPr>
          <a:xfrm rot="10800000">
            <a:off x="8127982" y="3836012"/>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2" name="Isosceles Triangle 21">
            <a:extLst>
              <a:ext uri="{FF2B5EF4-FFF2-40B4-BE49-F238E27FC236}">
                <a16:creationId xmlns:a16="http://schemas.microsoft.com/office/drawing/2014/main" id="{7D0D4C45-94B0-13BA-5B98-103AAAD5EEEE}"/>
              </a:ext>
            </a:extLst>
          </p:cNvPr>
          <p:cNvSpPr/>
          <p:nvPr/>
        </p:nvSpPr>
        <p:spPr>
          <a:xfrm rot="10800000">
            <a:off x="5956647" y="3812776"/>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3" name="Isosceles Triangle 22">
            <a:extLst>
              <a:ext uri="{FF2B5EF4-FFF2-40B4-BE49-F238E27FC236}">
                <a16:creationId xmlns:a16="http://schemas.microsoft.com/office/drawing/2014/main" id="{F572E8B0-5A83-3CF6-A96E-7F6C93F4B7ED}"/>
              </a:ext>
            </a:extLst>
          </p:cNvPr>
          <p:cNvSpPr/>
          <p:nvPr/>
        </p:nvSpPr>
        <p:spPr>
          <a:xfrm rot="10800000">
            <a:off x="3808439" y="3802727"/>
            <a:ext cx="269965" cy="215537"/>
          </a:xfrm>
          <a:prstGeom prst="triangle">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2192245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Flowchart: Connector 26">
            <a:extLst>
              <a:ext uri="{FF2B5EF4-FFF2-40B4-BE49-F238E27FC236}">
                <a16:creationId xmlns:a16="http://schemas.microsoft.com/office/drawing/2014/main" id="{13546854-D422-6D5A-FAEE-6925D777D025}"/>
              </a:ext>
            </a:extLst>
          </p:cNvPr>
          <p:cNvSpPr/>
          <p:nvPr/>
        </p:nvSpPr>
        <p:spPr>
          <a:xfrm>
            <a:off x="8629552" y="1696697"/>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6" name="Flowchart: Connector 25">
            <a:extLst>
              <a:ext uri="{FF2B5EF4-FFF2-40B4-BE49-F238E27FC236}">
                <a16:creationId xmlns:a16="http://schemas.microsoft.com/office/drawing/2014/main" id="{4D1DB745-9584-9CB2-9CAD-FB3A64B24B9D}"/>
              </a:ext>
            </a:extLst>
          </p:cNvPr>
          <p:cNvSpPr/>
          <p:nvPr/>
        </p:nvSpPr>
        <p:spPr>
          <a:xfrm>
            <a:off x="5282856" y="1699816"/>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Flowchart: Connector 8">
            <a:extLst>
              <a:ext uri="{FF2B5EF4-FFF2-40B4-BE49-F238E27FC236}">
                <a16:creationId xmlns:a16="http://schemas.microsoft.com/office/drawing/2014/main" id="{791F8493-B1DE-CC47-5A68-6A85AEB7741C}"/>
              </a:ext>
            </a:extLst>
          </p:cNvPr>
          <p:cNvSpPr/>
          <p:nvPr/>
        </p:nvSpPr>
        <p:spPr>
          <a:xfrm>
            <a:off x="2153584" y="1704489"/>
            <a:ext cx="607880" cy="673572"/>
          </a:xfrm>
          <a:prstGeom prst="flowChartConnector">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5" name="Text Placeholder 14">
            <a:extLst>
              <a:ext uri="{FF2B5EF4-FFF2-40B4-BE49-F238E27FC236}">
                <a16:creationId xmlns:a16="http://schemas.microsoft.com/office/drawing/2014/main" id="{19A86B6F-8FCC-8671-744B-E58AF7ACCA7D}"/>
              </a:ext>
            </a:extLst>
          </p:cNvPr>
          <p:cNvSpPr>
            <a:spLocks noGrp="1"/>
          </p:cNvSpPr>
          <p:nvPr>
            <p:ph type="body" sz="quarter" idx="30"/>
          </p:nvPr>
        </p:nvSpPr>
        <p:spPr>
          <a:xfrm>
            <a:off x="1797338" y="6265929"/>
            <a:ext cx="2457265" cy="840954"/>
          </a:xfrm>
        </p:spPr>
        <p:txBody>
          <a:bodyPr>
            <a:normAutofit/>
          </a:bodyPr>
          <a:lstStyle/>
          <a:p>
            <a:pPr marL="0" indent="0"/>
            <a:r>
              <a:rPr lang="en-GB" dirty="0" err="1">
                <a:latin typeface="+mn-lt"/>
              </a:rPr>
              <a:t>z.B.</a:t>
            </a:r>
            <a:r>
              <a:rPr lang="en-GB" dirty="0">
                <a:latin typeface="+mn-lt"/>
              </a:rPr>
              <a:t> </a:t>
            </a:r>
            <a:r>
              <a:rPr lang="en-GB" dirty="0" err="1">
                <a:latin typeface="+mn-lt"/>
              </a:rPr>
              <a:t>leicht</a:t>
            </a:r>
            <a:r>
              <a:rPr lang="en-GB" dirty="0">
                <a:latin typeface="+mn-lt"/>
              </a:rPr>
              <a:t> </a:t>
            </a:r>
            <a:r>
              <a:rPr lang="en-GB" dirty="0" err="1">
                <a:latin typeface="+mn-lt"/>
              </a:rPr>
              <a:t>zu</a:t>
            </a:r>
            <a:r>
              <a:rPr lang="en-GB" dirty="0">
                <a:latin typeface="+mn-lt"/>
              </a:rPr>
              <a:t> </a:t>
            </a:r>
            <a:r>
              <a:rPr lang="en-GB" dirty="0" err="1">
                <a:latin typeface="+mn-lt"/>
              </a:rPr>
              <a:t>verschluckende</a:t>
            </a:r>
            <a:r>
              <a:rPr lang="en-GB" dirty="0">
                <a:latin typeface="+mn-lt"/>
              </a:rPr>
              <a:t> </a:t>
            </a:r>
            <a:r>
              <a:rPr lang="en-GB" dirty="0" err="1">
                <a:latin typeface="+mn-lt"/>
              </a:rPr>
              <a:t>Produkte</a:t>
            </a:r>
            <a:endParaRPr lang="en-GB" dirty="0">
              <a:latin typeface="+mn-lt"/>
            </a:endParaRPr>
          </a:p>
        </p:txBody>
      </p:sp>
      <p:sp>
        <p:nvSpPr>
          <p:cNvPr id="16" name="Text Placeholder 15">
            <a:extLst>
              <a:ext uri="{FF2B5EF4-FFF2-40B4-BE49-F238E27FC236}">
                <a16:creationId xmlns:a16="http://schemas.microsoft.com/office/drawing/2014/main" id="{0A7E4695-85C8-289E-8113-3CC8E7D23D43}"/>
              </a:ext>
            </a:extLst>
          </p:cNvPr>
          <p:cNvSpPr>
            <a:spLocks noGrp="1"/>
          </p:cNvSpPr>
          <p:nvPr>
            <p:ph type="body" sz="quarter" idx="31"/>
          </p:nvPr>
        </p:nvSpPr>
        <p:spPr>
          <a:xfrm>
            <a:off x="1808991" y="4796522"/>
            <a:ext cx="2457265" cy="1419501"/>
          </a:xfrm>
        </p:spPr>
        <p:txBody>
          <a:bodyPr>
            <a:noAutofit/>
          </a:bodyPr>
          <a:lstStyle/>
          <a:p>
            <a:pPr marL="0" indent="0"/>
            <a:r>
              <a:rPr lang="en-GB" sz="1400" b="1" dirty="0">
                <a:latin typeface="+mn-lt"/>
              </a:rPr>
              <a:t>auf </a:t>
            </a:r>
            <a:r>
              <a:rPr lang="en-GB" sz="1400" b="1" dirty="0" err="1">
                <a:latin typeface="+mn-lt"/>
              </a:rPr>
              <a:t>ihre</a:t>
            </a:r>
            <a:r>
              <a:rPr lang="en-GB" sz="1400" b="1" dirty="0">
                <a:latin typeface="+mn-lt"/>
              </a:rPr>
              <a:t> </a:t>
            </a:r>
            <a:r>
              <a:rPr lang="en-GB" sz="1400" b="1" dirty="0" err="1">
                <a:latin typeface="+mn-lt"/>
              </a:rPr>
              <a:t>besonderen</a:t>
            </a:r>
            <a:r>
              <a:rPr lang="en-GB" sz="1400" b="1" dirty="0">
                <a:latin typeface="+mn-lt"/>
              </a:rPr>
              <a:t> </a:t>
            </a:r>
            <a:r>
              <a:rPr lang="en-GB" sz="1400" b="1" dirty="0" err="1">
                <a:latin typeface="+mn-lt"/>
              </a:rPr>
              <a:t>gesundheitlichen</a:t>
            </a:r>
            <a:r>
              <a:rPr lang="en-GB" sz="1400" b="1" dirty="0">
                <a:latin typeface="+mn-lt"/>
              </a:rPr>
              <a:t> und </a:t>
            </a:r>
            <a:r>
              <a:rPr lang="en-GB" sz="1400" b="1" dirty="0" err="1">
                <a:latin typeface="+mn-lt"/>
              </a:rPr>
              <a:t>biologischen</a:t>
            </a:r>
            <a:r>
              <a:rPr lang="en-GB" sz="1400" b="1" dirty="0">
                <a:latin typeface="+mn-lt"/>
              </a:rPr>
              <a:t> </a:t>
            </a:r>
            <a:r>
              <a:rPr lang="en-GB" sz="1400" b="1" dirty="0" err="1">
                <a:latin typeface="+mn-lt"/>
              </a:rPr>
              <a:t>Bedürfnisse</a:t>
            </a:r>
            <a:r>
              <a:rPr lang="en-GB" sz="1400" b="1" dirty="0">
                <a:latin typeface="+mn-lt"/>
              </a:rPr>
              <a:t> </a:t>
            </a:r>
            <a:r>
              <a:rPr lang="en-GB" sz="1400" b="1" dirty="0" err="1">
                <a:latin typeface="+mn-lt"/>
              </a:rPr>
              <a:t>eingehen</a:t>
            </a:r>
            <a:r>
              <a:rPr lang="en-GB" sz="1400" b="1" dirty="0">
                <a:latin typeface="+mn-lt"/>
              </a:rPr>
              <a:t> (z. B., </a:t>
            </a:r>
            <a:r>
              <a:rPr lang="en-GB" sz="1400" b="1" dirty="0" err="1">
                <a:solidFill>
                  <a:srgbClr val="1188A3"/>
                </a:solidFill>
                <a:latin typeface="+mn-lt"/>
                <a:hlinkClick r:id="rId2"/>
              </a:rPr>
              <a:t>Muskelerhalt</a:t>
            </a:r>
            <a:r>
              <a:rPr lang="en-GB" sz="1400" b="1" dirty="0">
                <a:solidFill>
                  <a:srgbClr val="1188A3"/>
                </a:solidFill>
                <a:latin typeface="+mn-lt"/>
                <a:hlinkClick r:id="rId2"/>
              </a:rPr>
              <a:t>, Darmgesundheit und Immunität) </a:t>
            </a:r>
            <a:endParaRPr lang="en-GB" sz="1400" b="1" dirty="0">
              <a:latin typeface="+mn-lt"/>
            </a:endParaRPr>
          </a:p>
        </p:txBody>
      </p:sp>
      <p:sp>
        <p:nvSpPr>
          <p:cNvPr id="18" name="Text Placeholder 17">
            <a:extLst>
              <a:ext uri="{FF2B5EF4-FFF2-40B4-BE49-F238E27FC236}">
                <a16:creationId xmlns:a16="http://schemas.microsoft.com/office/drawing/2014/main" id="{6F8BCA5E-9F2C-C0E9-86AC-6654705FA2D8}"/>
              </a:ext>
            </a:extLst>
          </p:cNvPr>
          <p:cNvSpPr>
            <a:spLocks noGrp="1"/>
          </p:cNvSpPr>
          <p:nvPr>
            <p:ph type="body" sz="quarter" idx="33"/>
          </p:nvPr>
        </p:nvSpPr>
        <p:spPr>
          <a:xfrm>
            <a:off x="5024531" y="4796522"/>
            <a:ext cx="2361629" cy="1003884"/>
          </a:xfrm>
        </p:spPr>
        <p:txBody>
          <a:bodyPr>
            <a:normAutofit/>
          </a:bodyPr>
          <a:lstStyle/>
          <a:p>
            <a:pPr marL="0" indent="0"/>
            <a:r>
              <a:rPr lang="en-US" sz="1400" b="1" dirty="0" err="1">
                <a:latin typeface="+mn-lt"/>
              </a:rPr>
              <a:t>Senioren</a:t>
            </a:r>
            <a:r>
              <a:rPr lang="en-US" sz="1400" b="1" dirty="0">
                <a:latin typeface="+mn-lt"/>
              </a:rPr>
              <a:t> die </a:t>
            </a:r>
            <a:r>
              <a:rPr lang="en-US" sz="1400" b="1" dirty="0" err="1">
                <a:latin typeface="+mn-lt"/>
              </a:rPr>
              <a:t>Möglichkeit</a:t>
            </a:r>
            <a:r>
              <a:rPr lang="en-US" sz="1400" b="1" dirty="0">
                <a:latin typeface="+mn-lt"/>
              </a:rPr>
              <a:t> </a:t>
            </a:r>
            <a:r>
              <a:rPr lang="en-US" sz="1400" b="1" dirty="0" err="1">
                <a:latin typeface="+mn-lt"/>
              </a:rPr>
              <a:t>geben</a:t>
            </a:r>
            <a:r>
              <a:rPr lang="en-US" sz="1400" b="1" dirty="0">
                <a:latin typeface="+mn-lt"/>
              </a:rPr>
              <a:t>, </a:t>
            </a:r>
            <a:r>
              <a:rPr lang="en-US" sz="1400" b="1" dirty="0" err="1">
                <a:latin typeface="+mn-lt"/>
              </a:rPr>
              <a:t>selbständig</a:t>
            </a:r>
            <a:r>
              <a:rPr lang="en-US" sz="1400" b="1" dirty="0">
                <a:latin typeface="+mn-lt"/>
              </a:rPr>
              <a:t> </a:t>
            </a:r>
            <a:r>
              <a:rPr lang="en-US" sz="1400" b="1" dirty="0" err="1">
                <a:latin typeface="+mn-lt"/>
              </a:rPr>
              <a:t>zu</a:t>
            </a:r>
            <a:r>
              <a:rPr lang="en-US" sz="1400" b="1" dirty="0">
                <a:latin typeface="+mn-lt"/>
              </a:rPr>
              <a:t> </a:t>
            </a:r>
            <a:r>
              <a:rPr lang="en-US" sz="1400" b="1" dirty="0" err="1">
                <a:latin typeface="+mn-lt"/>
              </a:rPr>
              <a:t>arbeiten</a:t>
            </a:r>
            <a:endParaRPr lang="en-GB" sz="1400" b="1" dirty="0">
              <a:latin typeface="+mn-lt"/>
            </a:endParaRPr>
          </a:p>
        </p:txBody>
      </p:sp>
      <p:sp>
        <p:nvSpPr>
          <p:cNvPr id="19" name="Text Placeholder 18">
            <a:extLst>
              <a:ext uri="{FF2B5EF4-FFF2-40B4-BE49-F238E27FC236}">
                <a16:creationId xmlns:a16="http://schemas.microsoft.com/office/drawing/2014/main" id="{8DD38AB8-1003-94B3-D9B8-F18FC16973D5}"/>
              </a:ext>
            </a:extLst>
          </p:cNvPr>
          <p:cNvSpPr>
            <a:spLocks noGrp="1"/>
          </p:cNvSpPr>
          <p:nvPr>
            <p:ph type="body" sz="quarter" idx="34"/>
          </p:nvPr>
        </p:nvSpPr>
        <p:spPr>
          <a:xfrm>
            <a:off x="8508668" y="5755987"/>
            <a:ext cx="2061046" cy="840954"/>
          </a:xfrm>
        </p:spPr>
        <p:txBody>
          <a:bodyPr>
            <a:normAutofit lnSpcReduction="10000"/>
          </a:bodyPr>
          <a:lstStyle/>
          <a:p>
            <a:pPr marL="0" indent="0"/>
            <a:r>
              <a:rPr lang="en-US" sz="1400" dirty="0">
                <a:solidFill>
                  <a:srgbClr val="000000"/>
                </a:solidFill>
                <a:latin typeface="+mn-lt"/>
              </a:rPr>
              <a:t>z. B. </a:t>
            </a:r>
            <a:r>
              <a:rPr lang="en-US" sz="1400" dirty="0" err="1">
                <a:solidFill>
                  <a:srgbClr val="000000"/>
                </a:solidFill>
                <a:latin typeface="+mn-lt"/>
              </a:rPr>
              <a:t>auswärts</a:t>
            </a:r>
            <a:r>
              <a:rPr lang="en-US" sz="1400" dirty="0">
                <a:solidFill>
                  <a:srgbClr val="000000"/>
                </a:solidFill>
                <a:latin typeface="+mn-lt"/>
              </a:rPr>
              <a:t> </a:t>
            </a:r>
            <a:r>
              <a:rPr lang="en-US" sz="1400" dirty="0" err="1">
                <a:solidFill>
                  <a:srgbClr val="000000"/>
                </a:solidFill>
                <a:latin typeface="+mn-lt"/>
              </a:rPr>
              <a:t>essen</a:t>
            </a:r>
            <a:r>
              <a:rPr lang="en-US" sz="1400" dirty="0">
                <a:solidFill>
                  <a:srgbClr val="000000"/>
                </a:solidFill>
                <a:latin typeface="+mn-lt"/>
              </a:rPr>
              <a:t>, </a:t>
            </a:r>
            <a:r>
              <a:rPr lang="en-US" sz="1400" dirty="0" err="1">
                <a:solidFill>
                  <a:srgbClr val="000000"/>
                </a:solidFill>
                <a:latin typeface="+mn-lt"/>
              </a:rPr>
              <a:t>kochen</a:t>
            </a:r>
            <a:r>
              <a:rPr lang="en-US" sz="1400" dirty="0">
                <a:solidFill>
                  <a:srgbClr val="000000"/>
                </a:solidFill>
                <a:latin typeface="+mn-lt"/>
              </a:rPr>
              <a:t>, </a:t>
            </a:r>
            <a:r>
              <a:rPr lang="en-US" sz="1400" dirty="0" err="1">
                <a:solidFill>
                  <a:srgbClr val="000000"/>
                </a:solidFill>
                <a:latin typeface="+mn-lt"/>
              </a:rPr>
              <a:t>gutes</a:t>
            </a:r>
            <a:r>
              <a:rPr lang="en-US" sz="1400" dirty="0">
                <a:solidFill>
                  <a:srgbClr val="000000"/>
                </a:solidFill>
                <a:latin typeface="+mn-lt"/>
              </a:rPr>
              <a:t> Essen </a:t>
            </a:r>
            <a:r>
              <a:rPr lang="en-US" sz="1400" dirty="0" err="1">
                <a:solidFill>
                  <a:srgbClr val="000000"/>
                </a:solidFill>
                <a:latin typeface="+mn-lt"/>
              </a:rPr>
              <a:t>genießen</a:t>
            </a:r>
            <a:r>
              <a:rPr lang="en-US" sz="1400" dirty="0">
                <a:solidFill>
                  <a:srgbClr val="000000"/>
                </a:solidFill>
                <a:latin typeface="+mn-lt"/>
              </a:rPr>
              <a:t> </a:t>
            </a:r>
            <a:r>
              <a:rPr lang="en-US" sz="1400" dirty="0" err="1">
                <a:solidFill>
                  <a:srgbClr val="000000"/>
                </a:solidFill>
                <a:latin typeface="+mn-lt"/>
              </a:rPr>
              <a:t>oder</a:t>
            </a:r>
            <a:r>
              <a:rPr lang="en-US" sz="1400" dirty="0">
                <a:solidFill>
                  <a:srgbClr val="000000"/>
                </a:solidFill>
                <a:latin typeface="+mn-lt"/>
              </a:rPr>
              <a:t> Sport </a:t>
            </a:r>
            <a:r>
              <a:rPr lang="en-US" sz="1400" dirty="0" err="1">
                <a:solidFill>
                  <a:srgbClr val="000000"/>
                </a:solidFill>
                <a:latin typeface="+mn-lt"/>
              </a:rPr>
              <a:t>treiben</a:t>
            </a:r>
            <a:endParaRPr lang="en-GB" sz="1400" dirty="0">
              <a:solidFill>
                <a:srgbClr val="000000"/>
              </a:solidFill>
              <a:latin typeface="+mn-lt"/>
            </a:endParaRPr>
          </a:p>
        </p:txBody>
      </p:sp>
      <p:sp>
        <p:nvSpPr>
          <p:cNvPr id="20" name="Text Placeholder 19">
            <a:extLst>
              <a:ext uri="{FF2B5EF4-FFF2-40B4-BE49-F238E27FC236}">
                <a16:creationId xmlns:a16="http://schemas.microsoft.com/office/drawing/2014/main" id="{8F1BB6C3-D6BE-F881-B28C-D6DF5A33F4F5}"/>
              </a:ext>
            </a:extLst>
          </p:cNvPr>
          <p:cNvSpPr>
            <a:spLocks noGrp="1"/>
          </p:cNvSpPr>
          <p:nvPr>
            <p:ph type="body" sz="quarter" idx="35"/>
          </p:nvPr>
        </p:nvSpPr>
        <p:spPr>
          <a:xfrm>
            <a:off x="8358205" y="4838538"/>
            <a:ext cx="2361973" cy="917449"/>
          </a:xfrm>
        </p:spPr>
        <p:txBody>
          <a:bodyPr>
            <a:noAutofit/>
          </a:bodyPr>
          <a:lstStyle/>
          <a:p>
            <a:pPr marL="0" indent="0"/>
            <a:r>
              <a:rPr lang="en-US" sz="1400" b="1" dirty="0" err="1">
                <a:latin typeface="+mn-lt"/>
              </a:rPr>
              <a:t>Senioren</a:t>
            </a:r>
            <a:r>
              <a:rPr lang="en-US" sz="1400" b="1" dirty="0">
                <a:latin typeface="+mn-lt"/>
              </a:rPr>
              <a:t> die </a:t>
            </a:r>
            <a:r>
              <a:rPr lang="en-US" sz="1400" b="1" dirty="0" err="1">
                <a:latin typeface="+mn-lt"/>
              </a:rPr>
              <a:t>Möglichkeit</a:t>
            </a:r>
            <a:r>
              <a:rPr lang="en-US" sz="1400" b="1" dirty="0">
                <a:latin typeface="+mn-lt"/>
              </a:rPr>
              <a:t> </a:t>
            </a:r>
            <a:r>
              <a:rPr lang="en-US" sz="1400" b="1" dirty="0" err="1">
                <a:latin typeface="+mn-lt"/>
              </a:rPr>
              <a:t>geben</a:t>
            </a:r>
            <a:r>
              <a:rPr lang="en-US" sz="1400" b="1" dirty="0">
                <a:latin typeface="+mn-lt"/>
              </a:rPr>
              <a:t>, </a:t>
            </a:r>
            <a:r>
              <a:rPr lang="en-US" sz="1400" b="1" dirty="0" err="1">
                <a:latin typeface="+mn-lt"/>
              </a:rPr>
              <a:t>etwas</a:t>
            </a:r>
            <a:r>
              <a:rPr lang="en-US" sz="1400" b="1" dirty="0">
                <a:latin typeface="+mn-lt"/>
              </a:rPr>
              <a:t> </a:t>
            </a:r>
            <a:r>
              <a:rPr lang="en-US" sz="1400" b="1" dirty="0" err="1">
                <a:latin typeface="+mn-lt"/>
              </a:rPr>
              <a:t>zu</a:t>
            </a:r>
            <a:r>
              <a:rPr lang="en-US" sz="1400" b="1" dirty="0">
                <a:latin typeface="+mn-lt"/>
              </a:rPr>
              <a:t> tun, was </a:t>
            </a:r>
            <a:r>
              <a:rPr lang="en-US" sz="1400" b="1" dirty="0" err="1">
                <a:latin typeface="+mn-lt"/>
              </a:rPr>
              <a:t>sie</a:t>
            </a:r>
            <a:r>
              <a:rPr lang="en-US" sz="1400" b="1" dirty="0">
                <a:latin typeface="+mn-lt"/>
              </a:rPr>
              <a:t> </a:t>
            </a:r>
            <a:r>
              <a:rPr lang="en-US" sz="1400" b="1" dirty="0" err="1">
                <a:latin typeface="+mn-lt"/>
              </a:rPr>
              <a:t>schon</a:t>
            </a:r>
            <a:r>
              <a:rPr lang="en-US" sz="1400" b="1" dirty="0">
                <a:latin typeface="+mn-lt"/>
              </a:rPr>
              <a:t> </a:t>
            </a:r>
            <a:r>
              <a:rPr lang="en-US" sz="1400" b="1" dirty="0" err="1">
                <a:latin typeface="+mn-lt"/>
              </a:rPr>
              <a:t>immer</a:t>
            </a:r>
            <a:r>
              <a:rPr lang="en-US" sz="1400" b="1" dirty="0">
                <a:latin typeface="+mn-lt"/>
              </a:rPr>
              <a:t> gerne </a:t>
            </a:r>
            <a:r>
              <a:rPr lang="en-US" sz="1400" b="1" dirty="0" err="1">
                <a:latin typeface="+mn-lt"/>
              </a:rPr>
              <a:t>getan</a:t>
            </a:r>
            <a:r>
              <a:rPr lang="en-US" sz="1400" b="1" dirty="0">
                <a:latin typeface="+mn-lt"/>
              </a:rPr>
              <a:t> </a:t>
            </a:r>
            <a:r>
              <a:rPr lang="en-US" sz="1400" b="1" dirty="0" err="1">
                <a:latin typeface="+mn-lt"/>
              </a:rPr>
              <a:t>haben</a:t>
            </a:r>
            <a:endParaRPr lang="en-GB" sz="1400" b="1" dirty="0">
              <a:latin typeface="+mn-lt"/>
            </a:endParaRPr>
          </a:p>
        </p:txBody>
      </p:sp>
      <p:sp>
        <p:nvSpPr>
          <p:cNvPr id="14" name="Text Placeholder 13">
            <a:extLst>
              <a:ext uri="{FF2B5EF4-FFF2-40B4-BE49-F238E27FC236}">
                <a16:creationId xmlns:a16="http://schemas.microsoft.com/office/drawing/2014/main" id="{FD0A8C25-3930-2658-1DF9-2474803CA93C}"/>
              </a:ext>
            </a:extLst>
          </p:cNvPr>
          <p:cNvSpPr>
            <a:spLocks noGrp="1"/>
          </p:cNvSpPr>
          <p:nvPr>
            <p:ph type="body" sz="quarter" idx="29"/>
          </p:nvPr>
        </p:nvSpPr>
        <p:spPr>
          <a:xfrm>
            <a:off x="11751" y="128813"/>
            <a:ext cx="12192000" cy="1360413"/>
          </a:xfrm>
          <a:solidFill>
            <a:srgbClr val="85D2E1"/>
          </a:solidFill>
        </p:spPr>
        <p:txBody>
          <a:bodyPr>
            <a:normAutofit lnSpcReduction="10000"/>
          </a:bodyPr>
          <a:lstStyle/>
          <a:p>
            <a:pPr>
              <a:lnSpc>
                <a:spcPct val="120000"/>
              </a:lnSpc>
            </a:pPr>
            <a:r>
              <a:rPr lang="en-GB" dirty="0"/>
              <a:t>Die </a:t>
            </a:r>
            <a:r>
              <a:rPr lang="en-GB" b="1" dirty="0" err="1"/>
              <a:t>drei</a:t>
            </a:r>
            <a:r>
              <a:rPr lang="en-GB" b="1" dirty="0"/>
              <a:t> </a:t>
            </a:r>
            <a:r>
              <a:rPr lang="en-GB" b="1" dirty="0" err="1"/>
              <a:t>Hauptbedürfnisse</a:t>
            </a:r>
            <a:r>
              <a:rPr lang="en-GB" b="1" dirty="0"/>
              <a:t> </a:t>
            </a:r>
            <a:r>
              <a:rPr lang="en-GB" dirty="0" err="1"/>
              <a:t>bei</a:t>
            </a:r>
            <a:r>
              <a:rPr lang="en-GB" dirty="0"/>
              <a:t> der </a:t>
            </a:r>
            <a:r>
              <a:rPr lang="en-GB" dirty="0" err="1"/>
              <a:t>Einführung</a:t>
            </a:r>
            <a:r>
              <a:rPr lang="en-GB" dirty="0"/>
              <a:t> </a:t>
            </a:r>
            <a:r>
              <a:rPr lang="en-GB" dirty="0" err="1"/>
              <a:t>neuer</a:t>
            </a:r>
            <a:r>
              <a:rPr lang="en-GB" dirty="0"/>
              <a:t> </a:t>
            </a:r>
            <a:r>
              <a:rPr lang="en-GB" dirty="0" err="1"/>
              <a:t>Produkte</a:t>
            </a:r>
            <a:r>
              <a:rPr lang="en-GB" dirty="0"/>
              <a:t> und </a:t>
            </a:r>
            <a:r>
              <a:rPr lang="en-GB" dirty="0" err="1"/>
              <a:t>Dienstleistungen</a:t>
            </a:r>
            <a:r>
              <a:rPr lang="en-GB" dirty="0"/>
              <a:t> auf </a:t>
            </a:r>
            <a:r>
              <a:rPr lang="en-GB" dirty="0" err="1"/>
              <a:t>dem</a:t>
            </a:r>
            <a:r>
              <a:rPr lang="en-GB" dirty="0"/>
              <a:t> </a:t>
            </a:r>
            <a:r>
              <a:rPr lang="en-GB" dirty="0" err="1"/>
              <a:t>Senioren</a:t>
            </a:r>
            <a:r>
              <a:rPr lang="en-GB" dirty="0"/>
              <a:t>-/</a:t>
            </a:r>
            <a:r>
              <a:rPr lang="en-GB" dirty="0" err="1"/>
              <a:t>Silbernahrungsmarkt</a:t>
            </a:r>
            <a:endParaRPr lang="en-GB" dirty="0"/>
          </a:p>
        </p:txBody>
      </p:sp>
      <p:sp>
        <p:nvSpPr>
          <p:cNvPr id="10" name="TextBox 9">
            <a:extLst>
              <a:ext uri="{FF2B5EF4-FFF2-40B4-BE49-F238E27FC236}">
                <a16:creationId xmlns:a16="http://schemas.microsoft.com/office/drawing/2014/main" id="{585A7381-3D99-FA98-458D-644A7BF4DA76}"/>
              </a:ext>
            </a:extLst>
          </p:cNvPr>
          <p:cNvSpPr txBox="1"/>
          <p:nvPr/>
        </p:nvSpPr>
        <p:spPr>
          <a:xfrm>
            <a:off x="2161281" y="1935321"/>
            <a:ext cx="1729380" cy="1200329"/>
          </a:xfrm>
          <a:prstGeom prst="rect">
            <a:avLst/>
          </a:prstGeom>
          <a:noFill/>
        </p:spPr>
        <p:txBody>
          <a:bodyPr wrap="square">
            <a:spAutoFit/>
          </a:bodyPr>
          <a:lstStyle/>
          <a:p>
            <a:pPr algn="ctr"/>
            <a:r>
              <a:rPr lang="en-US" b="1" dirty="0">
                <a:solidFill>
                  <a:srgbClr val="000000"/>
                </a:solidFill>
              </a:rPr>
              <a:t>Gesundheit, </a:t>
            </a:r>
            <a:r>
              <a:rPr lang="en-US" b="1" dirty="0" err="1">
                <a:solidFill>
                  <a:srgbClr val="000000"/>
                </a:solidFill>
              </a:rPr>
              <a:t>Sicherheit</a:t>
            </a:r>
            <a:r>
              <a:rPr lang="en-US" b="1" dirty="0">
                <a:solidFill>
                  <a:srgbClr val="000000"/>
                </a:solidFill>
              </a:rPr>
              <a:t> und </a:t>
            </a:r>
            <a:r>
              <a:rPr lang="en-US" b="1" dirty="0" err="1">
                <a:solidFill>
                  <a:srgbClr val="000000"/>
                </a:solidFill>
              </a:rPr>
              <a:t>medizinische</a:t>
            </a:r>
            <a:r>
              <a:rPr lang="en-US" b="1" dirty="0">
                <a:solidFill>
                  <a:srgbClr val="000000"/>
                </a:solidFill>
              </a:rPr>
              <a:t> </a:t>
            </a:r>
            <a:r>
              <a:rPr lang="en-US" b="1" dirty="0" err="1">
                <a:solidFill>
                  <a:srgbClr val="000000"/>
                </a:solidFill>
              </a:rPr>
              <a:t>Belange</a:t>
            </a:r>
            <a:endParaRPr lang="en-US" b="1" dirty="0">
              <a:solidFill>
                <a:srgbClr val="000000"/>
              </a:solidFill>
            </a:endParaRPr>
          </a:p>
        </p:txBody>
      </p:sp>
      <p:sp>
        <p:nvSpPr>
          <p:cNvPr id="12" name="TextBox 11">
            <a:extLst>
              <a:ext uri="{FF2B5EF4-FFF2-40B4-BE49-F238E27FC236}">
                <a16:creationId xmlns:a16="http://schemas.microsoft.com/office/drawing/2014/main" id="{4913395C-60B2-F78F-C8CF-723AFE0D0319}"/>
              </a:ext>
            </a:extLst>
          </p:cNvPr>
          <p:cNvSpPr txBox="1"/>
          <p:nvPr/>
        </p:nvSpPr>
        <p:spPr>
          <a:xfrm>
            <a:off x="5318336" y="2270003"/>
            <a:ext cx="1729380" cy="369332"/>
          </a:xfrm>
          <a:prstGeom prst="rect">
            <a:avLst/>
          </a:prstGeom>
          <a:noFill/>
        </p:spPr>
        <p:txBody>
          <a:bodyPr wrap="square">
            <a:spAutoFit/>
          </a:bodyPr>
          <a:lstStyle/>
          <a:p>
            <a:r>
              <a:rPr lang="en-US" b="1" i="0" dirty="0" err="1">
                <a:solidFill>
                  <a:srgbClr val="000000"/>
                </a:solidFill>
                <a:effectLst/>
              </a:rPr>
              <a:t>Unabhängigkeit</a:t>
            </a:r>
            <a:endParaRPr lang="en-GB" b="1" dirty="0">
              <a:solidFill>
                <a:srgbClr val="000000"/>
              </a:solidFill>
            </a:endParaRPr>
          </a:p>
        </p:txBody>
      </p:sp>
      <p:sp>
        <p:nvSpPr>
          <p:cNvPr id="13" name="TextBox 12">
            <a:extLst>
              <a:ext uri="{FF2B5EF4-FFF2-40B4-BE49-F238E27FC236}">
                <a16:creationId xmlns:a16="http://schemas.microsoft.com/office/drawing/2014/main" id="{7DF1149B-13C6-0A74-C7BE-171367C9460D}"/>
              </a:ext>
            </a:extLst>
          </p:cNvPr>
          <p:cNvSpPr txBox="1"/>
          <p:nvPr/>
        </p:nvSpPr>
        <p:spPr>
          <a:xfrm>
            <a:off x="8810756" y="2114048"/>
            <a:ext cx="1456870" cy="923330"/>
          </a:xfrm>
          <a:prstGeom prst="rect">
            <a:avLst/>
          </a:prstGeom>
          <a:noFill/>
        </p:spPr>
        <p:txBody>
          <a:bodyPr wrap="square">
            <a:spAutoFit/>
          </a:bodyPr>
          <a:lstStyle/>
          <a:p>
            <a:pPr algn="ctr"/>
            <a:r>
              <a:rPr lang="en-US" b="1" dirty="0" err="1">
                <a:solidFill>
                  <a:srgbClr val="000000"/>
                </a:solidFill>
              </a:rPr>
              <a:t>Genuss</a:t>
            </a:r>
            <a:r>
              <a:rPr lang="en-US" b="1" dirty="0">
                <a:solidFill>
                  <a:srgbClr val="000000"/>
                </a:solidFill>
              </a:rPr>
              <a:t> und Lebens-</a:t>
            </a:r>
            <a:r>
              <a:rPr lang="en-US" b="1" dirty="0" err="1">
                <a:solidFill>
                  <a:srgbClr val="000000"/>
                </a:solidFill>
              </a:rPr>
              <a:t>qualität</a:t>
            </a:r>
            <a:r>
              <a:rPr lang="en-US" b="1" dirty="0">
                <a:solidFill>
                  <a:srgbClr val="000000"/>
                </a:solidFill>
              </a:rPr>
              <a:t> </a:t>
            </a:r>
            <a:endParaRPr lang="en-GB" b="1" dirty="0">
              <a:solidFill>
                <a:srgbClr val="000000"/>
              </a:solidFill>
            </a:endParaRPr>
          </a:p>
        </p:txBody>
      </p:sp>
      <p:sp>
        <p:nvSpPr>
          <p:cNvPr id="21" name="TextBox 20">
            <a:extLst>
              <a:ext uri="{FF2B5EF4-FFF2-40B4-BE49-F238E27FC236}">
                <a16:creationId xmlns:a16="http://schemas.microsoft.com/office/drawing/2014/main" id="{A7107F91-B897-06A0-709F-9C2FF0A88928}"/>
              </a:ext>
            </a:extLst>
          </p:cNvPr>
          <p:cNvSpPr txBox="1"/>
          <p:nvPr/>
        </p:nvSpPr>
        <p:spPr>
          <a:xfrm>
            <a:off x="1455747" y="4018798"/>
            <a:ext cx="3163754" cy="646331"/>
          </a:xfrm>
          <a:prstGeom prst="rect">
            <a:avLst/>
          </a:prstGeom>
          <a:solidFill>
            <a:schemeClr val="accent6">
              <a:lumMod val="60000"/>
              <a:lumOff val="40000"/>
            </a:schemeClr>
          </a:solidFill>
          <a:ln w="28575">
            <a:solidFill>
              <a:srgbClr val="FFD100"/>
            </a:solidFill>
          </a:ln>
        </p:spPr>
        <p:txBody>
          <a:bodyPr wrap="square">
            <a:spAutoFit/>
          </a:bodyPr>
          <a:lstStyle/>
          <a:p>
            <a:r>
              <a:rPr lang="en-GB" b="1" dirty="0" err="1">
                <a:solidFill>
                  <a:srgbClr val="000000"/>
                </a:solidFill>
              </a:rPr>
              <a:t>Produkte</a:t>
            </a:r>
            <a:r>
              <a:rPr lang="en-GB" b="1" dirty="0">
                <a:solidFill>
                  <a:srgbClr val="000000"/>
                </a:solidFill>
              </a:rPr>
              <a:t> </a:t>
            </a:r>
            <a:r>
              <a:rPr lang="en-GB" b="1" dirty="0" err="1">
                <a:solidFill>
                  <a:srgbClr val="000000"/>
                </a:solidFill>
              </a:rPr>
              <a:t>oder</a:t>
            </a:r>
            <a:r>
              <a:rPr lang="en-GB" b="1" dirty="0">
                <a:solidFill>
                  <a:srgbClr val="000000"/>
                </a:solidFill>
              </a:rPr>
              <a:t> </a:t>
            </a:r>
            <a:r>
              <a:rPr lang="en-GB" b="1" dirty="0" err="1">
                <a:solidFill>
                  <a:srgbClr val="000000"/>
                </a:solidFill>
              </a:rPr>
              <a:t>Dienstleistungen</a:t>
            </a:r>
            <a:r>
              <a:rPr lang="en-GB" b="1" dirty="0">
                <a:solidFill>
                  <a:srgbClr val="000000"/>
                </a:solidFill>
              </a:rPr>
              <a:t>, die:</a:t>
            </a:r>
          </a:p>
        </p:txBody>
      </p:sp>
      <p:sp>
        <p:nvSpPr>
          <p:cNvPr id="8" name="TextBox 7">
            <a:extLst>
              <a:ext uri="{FF2B5EF4-FFF2-40B4-BE49-F238E27FC236}">
                <a16:creationId xmlns:a16="http://schemas.microsoft.com/office/drawing/2014/main" id="{5879273C-B3FD-4FC5-64DC-8316FC31D28F}"/>
              </a:ext>
            </a:extLst>
          </p:cNvPr>
          <p:cNvSpPr txBox="1"/>
          <p:nvPr/>
        </p:nvSpPr>
        <p:spPr>
          <a:xfrm>
            <a:off x="2224987" y="1704489"/>
            <a:ext cx="409303" cy="461665"/>
          </a:xfrm>
          <a:prstGeom prst="rect">
            <a:avLst/>
          </a:prstGeom>
          <a:noFill/>
        </p:spPr>
        <p:txBody>
          <a:bodyPr wrap="square" rtlCol="0">
            <a:spAutoFit/>
          </a:bodyPr>
          <a:lstStyle/>
          <a:p>
            <a:pPr algn="ctr"/>
            <a:r>
              <a:rPr lang="en-IE" sz="2400" b="1">
                <a:solidFill>
                  <a:srgbClr val="000000"/>
                </a:solidFill>
              </a:rPr>
              <a:t>1</a:t>
            </a:r>
          </a:p>
        </p:txBody>
      </p:sp>
      <p:sp>
        <p:nvSpPr>
          <p:cNvPr id="24" name="TextBox 23">
            <a:extLst>
              <a:ext uri="{FF2B5EF4-FFF2-40B4-BE49-F238E27FC236}">
                <a16:creationId xmlns:a16="http://schemas.microsoft.com/office/drawing/2014/main" id="{932225CB-7ACF-6A25-C903-47922397087B}"/>
              </a:ext>
            </a:extLst>
          </p:cNvPr>
          <p:cNvSpPr txBox="1"/>
          <p:nvPr/>
        </p:nvSpPr>
        <p:spPr>
          <a:xfrm>
            <a:off x="5340656" y="1745649"/>
            <a:ext cx="409303" cy="461665"/>
          </a:xfrm>
          <a:prstGeom prst="rect">
            <a:avLst/>
          </a:prstGeom>
          <a:noFill/>
        </p:spPr>
        <p:txBody>
          <a:bodyPr wrap="square" rtlCol="0">
            <a:spAutoFit/>
          </a:bodyPr>
          <a:lstStyle/>
          <a:p>
            <a:pPr algn="ctr"/>
            <a:r>
              <a:rPr lang="en-IE" sz="2400" b="1">
                <a:solidFill>
                  <a:srgbClr val="000000"/>
                </a:solidFill>
              </a:rPr>
              <a:t>2</a:t>
            </a:r>
          </a:p>
        </p:txBody>
      </p:sp>
      <p:sp>
        <p:nvSpPr>
          <p:cNvPr id="25" name="TextBox 24">
            <a:extLst>
              <a:ext uri="{FF2B5EF4-FFF2-40B4-BE49-F238E27FC236}">
                <a16:creationId xmlns:a16="http://schemas.microsoft.com/office/drawing/2014/main" id="{870DDBA1-274E-4AB8-8A21-B05BB2C6CEF0}"/>
              </a:ext>
            </a:extLst>
          </p:cNvPr>
          <p:cNvSpPr txBox="1"/>
          <p:nvPr/>
        </p:nvSpPr>
        <p:spPr>
          <a:xfrm>
            <a:off x="8756726" y="1745650"/>
            <a:ext cx="409303" cy="461665"/>
          </a:xfrm>
          <a:prstGeom prst="rect">
            <a:avLst/>
          </a:prstGeom>
          <a:noFill/>
        </p:spPr>
        <p:txBody>
          <a:bodyPr wrap="square" rtlCol="0">
            <a:spAutoFit/>
          </a:bodyPr>
          <a:lstStyle/>
          <a:p>
            <a:pPr algn="ctr"/>
            <a:r>
              <a:rPr lang="en-IE" sz="2400" b="1">
                <a:solidFill>
                  <a:srgbClr val="000000"/>
                </a:solidFill>
              </a:rPr>
              <a:t>3</a:t>
            </a:r>
          </a:p>
        </p:txBody>
      </p:sp>
      <p:sp>
        <p:nvSpPr>
          <p:cNvPr id="11" name="TextBox 10">
            <a:extLst>
              <a:ext uri="{FF2B5EF4-FFF2-40B4-BE49-F238E27FC236}">
                <a16:creationId xmlns:a16="http://schemas.microsoft.com/office/drawing/2014/main" id="{91A2085E-500B-B11A-C5E4-192565CA0742}"/>
              </a:ext>
            </a:extLst>
          </p:cNvPr>
          <p:cNvSpPr txBox="1"/>
          <p:nvPr/>
        </p:nvSpPr>
        <p:spPr>
          <a:xfrm>
            <a:off x="5007429" y="6216023"/>
            <a:ext cx="2282811" cy="661129"/>
          </a:xfrm>
          <a:prstGeom prst="rect">
            <a:avLst/>
          </a:prstGeom>
          <a:solidFill>
            <a:schemeClr val="bg1"/>
          </a:solidFill>
        </p:spPr>
        <p:txBody>
          <a:bodyPr wrap="square" rtlCol="0">
            <a:spAutoFit/>
          </a:bodyPr>
          <a:lstStyle/>
          <a:p>
            <a:endParaRPr lang="en-IE"/>
          </a:p>
        </p:txBody>
      </p:sp>
      <p:sp>
        <p:nvSpPr>
          <p:cNvPr id="17" name="Text Placeholder 16">
            <a:extLst>
              <a:ext uri="{FF2B5EF4-FFF2-40B4-BE49-F238E27FC236}">
                <a16:creationId xmlns:a16="http://schemas.microsoft.com/office/drawing/2014/main" id="{DCA57293-353F-A192-6416-63BC990C0B91}"/>
              </a:ext>
            </a:extLst>
          </p:cNvPr>
          <p:cNvSpPr>
            <a:spLocks noGrp="1"/>
          </p:cNvSpPr>
          <p:nvPr>
            <p:ph type="body" sz="quarter" idx="32"/>
          </p:nvPr>
        </p:nvSpPr>
        <p:spPr>
          <a:xfrm>
            <a:off x="5118311" y="5705633"/>
            <a:ext cx="2061046" cy="840954"/>
          </a:xfrm>
        </p:spPr>
        <p:txBody>
          <a:bodyPr>
            <a:normAutofit fontScale="85000" lnSpcReduction="10000"/>
          </a:bodyPr>
          <a:lstStyle/>
          <a:p>
            <a:pPr marL="0" indent="0"/>
            <a:r>
              <a:rPr lang="en-US" dirty="0">
                <a:latin typeface="+mn-lt"/>
              </a:rPr>
              <a:t>z. B. </a:t>
            </a:r>
            <a:r>
              <a:rPr lang="en-US" dirty="0" err="1">
                <a:latin typeface="+mn-lt"/>
              </a:rPr>
              <a:t>einfach</a:t>
            </a:r>
            <a:r>
              <a:rPr lang="en-US" dirty="0">
                <a:latin typeface="+mn-lt"/>
              </a:rPr>
              <a:t> </a:t>
            </a:r>
            <a:r>
              <a:rPr lang="en-US" dirty="0" err="1">
                <a:latin typeface="+mn-lt"/>
              </a:rPr>
              <a:t>zu</a:t>
            </a:r>
            <a:r>
              <a:rPr lang="en-US" dirty="0">
                <a:latin typeface="+mn-lt"/>
              </a:rPr>
              <a:t> </a:t>
            </a:r>
            <a:r>
              <a:rPr lang="en-US" dirty="0" err="1">
                <a:latin typeface="+mn-lt"/>
              </a:rPr>
              <a:t>bedienende</a:t>
            </a:r>
            <a:r>
              <a:rPr lang="en-US" dirty="0">
                <a:latin typeface="+mn-lt"/>
              </a:rPr>
              <a:t> </a:t>
            </a:r>
            <a:r>
              <a:rPr lang="en-US" dirty="0" err="1">
                <a:latin typeface="+mn-lt"/>
              </a:rPr>
              <a:t>Geräte</a:t>
            </a:r>
            <a:r>
              <a:rPr lang="en-US" dirty="0">
                <a:latin typeface="+mn-lt"/>
              </a:rPr>
              <a:t> </a:t>
            </a:r>
            <a:r>
              <a:rPr lang="en-US" dirty="0" err="1">
                <a:latin typeface="+mn-lt"/>
              </a:rPr>
              <a:t>oder</a:t>
            </a:r>
            <a:r>
              <a:rPr lang="en-US" dirty="0">
                <a:latin typeface="+mn-lt"/>
              </a:rPr>
              <a:t> </a:t>
            </a:r>
            <a:r>
              <a:rPr lang="en-US" dirty="0" err="1">
                <a:latin typeface="+mn-lt"/>
              </a:rPr>
              <a:t>leicht</a:t>
            </a:r>
            <a:r>
              <a:rPr lang="en-US" dirty="0">
                <a:latin typeface="+mn-lt"/>
              </a:rPr>
              <a:t> </a:t>
            </a:r>
            <a:r>
              <a:rPr lang="en-US" dirty="0" err="1">
                <a:latin typeface="+mn-lt"/>
              </a:rPr>
              <a:t>zu</a:t>
            </a:r>
            <a:r>
              <a:rPr lang="en-US" dirty="0">
                <a:latin typeface="+mn-lt"/>
              </a:rPr>
              <a:t> </a:t>
            </a:r>
            <a:r>
              <a:rPr lang="en-US" dirty="0" err="1">
                <a:latin typeface="+mn-lt"/>
              </a:rPr>
              <a:t>öffnende</a:t>
            </a:r>
            <a:r>
              <a:rPr lang="en-US" dirty="0">
                <a:latin typeface="+mn-lt"/>
              </a:rPr>
              <a:t> </a:t>
            </a:r>
            <a:r>
              <a:rPr lang="en-US" dirty="0" err="1">
                <a:latin typeface="+mn-lt"/>
              </a:rPr>
              <a:t>Lebensmittelverpackungen</a:t>
            </a:r>
            <a:endParaRPr lang="en-GB" dirty="0">
              <a:latin typeface="+mn-lt"/>
            </a:endParaRPr>
          </a:p>
        </p:txBody>
      </p:sp>
      <p:sp>
        <p:nvSpPr>
          <p:cNvPr id="28" name="TextBox 20">
            <a:extLst>
              <a:ext uri="{FF2B5EF4-FFF2-40B4-BE49-F238E27FC236}">
                <a16:creationId xmlns:a16="http://schemas.microsoft.com/office/drawing/2014/main" id="{CAC9537C-AE27-0F19-3A61-0CE4B66547BE}"/>
              </a:ext>
            </a:extLst>
          </p:cNvPr>
          <p:cNvSpPr txBox="1"/>
          <p:nvPr/>
        </p:nvSpPr>
        <p:spPr>
          <a:xfrm>
            <a:off x="4767811" y="4023094"/>
            <a:ext cx="3163754" cy="646331"/>
          </a:xfrm>
          <a:prstGeom prst="rect">
            <a:avLst/>
          </a:prstGeom>
          <a:solidFill>
            <a:schemeClr val="accent6">
              <a:lumMod val="60000"/>
              <a:lumOff val="40000"/>
            </a:schemeClr>
          </a:solidFill>
          <a:ln w="28575">
            <a:solidFill>
              <a:srgbClr val="FFD100"/>
            </a:solidFill>
          </a:ln>
        </p:spPr>
        <p:txBody>
          <a:bodyPr wrap="square">
            <a:spAutoFit/>
          </a:bodyPr>
          <a:lstStyle/>
          <a:p>
            <a:r>
              <a:rPr lang="en-GB" b="1" dirty="0" err="1">
                <a:solidFill>
                  <a:srgbClr val="000000"/>
                </a:solidFill>
              </a:rPr>
              <a:t>Produkte</a:t>
            </a:r>
            <a:r>
              <a:rPr lang="en-GB" b="1" dirty="0">
                <a:solidFill>
                  <a:srgbClr val="000000"/>
                </a:solidFill>
              </a:rPr>
              <a:t> </a:t>
            </a:r>
            <a:r>
              <a:rPr lang="en-GB" b="1" dirty="0" err="1">
                <a:solidFill>
                  <a:srgbClr val="000000"/>
                </a:solidFill>
              </a:rPr>
              <a:t>oder</a:t>
            </a:r>
            <a:r>
              <a:rPr lang="en-GB" b="1" dirty="0">
                <a:solidFill>
                  <a:srgbClr val="000000"/>
                </a:solidFill>
              </a:rPr>
              <a:t> </a:t>
            </a:r>
            <a:r>
              <a:rPr lang="en-GB" b="1" dirty="0" err="1">
                <a:solidFill>
                  <a:srgbClr val="000000"/>
                </a:solidFill>
              </a:rPr>
              <a:t>Dienstleistungen</a:t>
            </a:r>
            <a:r>
              <a:rPr lang="en-GB" b="1" dirty="0">
                <a:solidFill>
                  <a:srgbClr val="000000"/>
                </a:solidFill>
              </a:rPr>
              <a:t>, die:</a:t>
            </a:r>
          </a:p>
        </p:txBody>
      </p:sp>
      <p:sp>
        <p:nvSpPr>
          <p:cNvPr id="29" name="TextBox 20">
            <a:extLst>
              <a:ext uri="{FF2B5EF4-FFF2-40B4-BE49-F238E27FC236}">
                <a16:creationId xmlns:a16="http://schemas.microsoft.com/office/drawing/2014/main" id="{2A22AD80-19AF-08E4-138A-9EAAE1901687}"/>
              </a:ext>
            </a:extLst>
          </p:cNvPr>
          <p:cNvSpPr txBox="1"/>
          <p:nvPr/>
        </p:nvSpPr>
        <p:spPr>
          <a:xfrm>
            <a:off x="8155407" y="3885064"/>
            <a:ext cx="3163754" cy="646331"/>
          </a:xfrm>
          <a:prstGeom prst="rect">
            <a:avLst/>
          </a:prstGeom>
          <a:solidFill>
            <a:schemeClr val="accent6">
              <a:lumMod val="60000"/>
              <a:lumOff val="40000"/>
            </a:schemeClr>
          </a:solidFill>
          <a:ln w="28575">
            <a:solidFill>
              <a:srgbClr val="FFD100"/>
            </a:solidFill>
          </a:ln>
        </p:spPr>
        <p:txBody>
          <a:bodyPr wrap="square">
            <a:spAutoFit/>
          </a:bodyPr>
          <a:lstStyle/>
          <a:p>
            <a:r>
              <a:rPr lang="en-GB" b="1" dirty="0" err="1">
                <a:solidFill>
                  <a:srgbClr val="000000"/>
                </a:solidFill>
              </a:rPr>
              <a:t>Produkte</a:t>
            </a:r>
            <a:r>
              <a:rPr lang="en-GB" b="1" dirty="0">
                <a:solidFill>
                  <a:srgbClr val="000000"/>
                </a:solidFill>
              </a:rPr>
              <a:t> </a:t>
            </a:r>
            <a:r>
              <a:rPr lang="en-GB" b="1" dirty="0" err="1">
                <a:solidFill>
                  <a:srgbClr val="000000"/>
                </a:solidFill>
              </a:rPr>
              <a:t>oder</a:t>
            </a:r>
            <a:r>
              <a:rPr lang="en-GB" b="1" dirty="0">
                <a:solidFill>
                  <a:srgbClr val="000000"/>
                </a:solidFill>
              </a:rPr>
              <a:t> </a:t>
            </a:r>
            <a:r>
              <a:rPr lang="en-GB" b="1" dirty="0" err="1">
                <a:solidFill>
                  <a:srgbClr val="000000"/>
                </a:solidFill>
              </a:rPr>
              <a:t>Dienstleistungen</a:t>
            </a:r>
            <a:r>
              <a:rPr lang="en-GB" b="1" dirty="0">
                <a:solidFill>
                  <a:srgbClr val="000000"/>
                </a:solidFill>
              </a:rPr>
              <a:t>, die:</a:t>
            </a:r>
          </a:p>
        </p:txBody>
      </p:sp>
    </p:spTree>
    <p:extLst>
      <p:ext uri="{BB962C8B-B14F-4D97-AF65-F5344CB8AC3E}">
        <p14:creationId xmlns:p14="http://schemas.microsoft.com/office/powerpoint/2010/main" val="26150322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B388D0-DE6E-A6D9-FDD8-C5D9F22BBD4B}"/>
              </a:ext>
            </a:extLst>
          </p:cNvPr>
          <p:cNvSpPr>
            <a:spLocks noGrp="1"/>
          </p:cNvSpPr>
          <p:nvPr>
            <p:ph type="body" sz="quarter" idx="18"/>
          </p:nvPr>
        </p:nvSpPr>
        <p:spPr>
          <a:xfrm>
            <a:off x="734713" y="1757011"/>
            <a:ext cx="10964227" cy="3867704"/>
          </a:xfrm>
        </p:spPr>
        <p:txBody>
          <a:bodyPr vert="horz" lIns="91440" tIns="45720" rIns="91440" bIns="45720" rtlCol="0" anchor="t">
            <a:normAutofit fontScale="92500"/>
          </a:bodyPr>
          <a:lstStyle/>
          <a:p>
            <a:r>
              <a:rPr lang="en-IE" b="1" dirty="0" err="1"/>
              <a:t>Können</a:t>
            </a:r>
            <a:r>
              <a:rPr lang="en-IE" b="1" dirty="0"/>
              <a:t> Sie </a:t>
            </a:r>
            <a:r>
              <a:rPr lang="en-IE" b="1" dirty="0" err="1"/>
              <a:t>diese</a:t>
            </a:r>
            <a:r>
              <a:rPr lang="en-IE" b="1" dirty="0"/>
              <a:t> </a:t>
            </a:r>
            <a:r>
              <a:rPr lang="en-IE" b="1" dirty="0" err="1"/>
              <a:t>Fragen</a:t>
            </a:r>
            <a:r>
              <a:rPr lang="en-IE" b="1" dirty="0"/>
              <a:t> </a:t>
            </a:r>
            <a:r>
              <a:rPr lang="en-IE" b="1" dirty="0" err="1"/>
              <a:t>beantworten</a:t>
            </a:r>
            <a:r>
              <a:rPr lang="en-IE" b="1" dirty="0"/>
              <a:t>, </a:t>
            </a:r>
            <a:r>
              <a:rPr lang="en-IE" b="1" dirty="0" err="1"/>
              <a:t>damit</a:t>
            </a:r>
            <a:r>
              <a:rPr lang="en-IE" b="1" dirty="0"/>
              <a:t> Sie </a:t>
            </a:r>
            <a:r>
              <a:rPr lang="en-IE" b="1" dirty="0" err="1"/>
              <a:t>sicher</a:t>
            </a:r>
            <a:r>
              <a:rPr lang="en-IE" b="1" dirty="0"/>
              <a:t> </a:t>
            </a:r>
            <a:r>
              <a:rPr lang="en-IE" b="1" dirty="0" err="1"/>
              <a:t>sind</a:t>
            </a:r>
            <a:r>
              <a:rPr lang="en-IE" b="1" dirty="0"/>
              <a:t>, </a:t>
            </a:r>
            <a:r>
              <a:rPr lang="en-IE" b="1" dirty="0" err="1"/>
              <a:t>dass</a:t>
            </a:r>
            <a:r>
              <a:rPr lang="en-IE" b="1" dirty="0"/>
              <a:t> Sie die </a:t>
            </a:r>
            <a:r>
              <a:rPr lang="en-IE" b="1" dirty="0" err="1"/>
              <a:t>Bedürfnisse</a:t>
            </a:r>
            <a:r>
              <a:rPr lang="en-IE" b="1" dirty="0"/>
              <a:t> und Trends von </a:t>
            </a:r>
            <a:r>
              <a:rPr lang="en-IE" b="1" dirty="0" err="1"/>
              <a:t>Senioren</a:t>
            </a:r>
            <a:r>
              <a:rPr lang="en-IE" b="1" dirty="0"/>
              <a:t> verstehen? </a:t>
            </a:r>
          </a:p>
          <a:p>
            <a:pPr marL="342900" indent="-342900">
              <a:buFont typeface="Arial" panose="020B0604020202020204" pitchFamily="34" charset="0"/>
              <a:buChar char="•"/>
            </a:pPr>
            <a:r>
              <a:rPr lang="en-IE" dirty="0" err="1"/>
              <a:t>Wollen</a:t>
            </a:r>
            <a:r>
              <a:rPr lang="en-IE" dirty="0"/>
              <a:t> Sie </a:t>
            </a:r>
            <a:r>
              <a:rPr lang="en-IE" dirty="0" err="1"/>
              <a:t>mit</a:t>
            </a:r>
            <a:r>
              <a:rPr lang="en-IE" dirty="0"/>
              <a:t> </a:t>
            </a:r>
            <a:r>
              <a:rPr lang="en-IE" dirty="0" err="1"/>
              <a:t>Ihrem</a:t>
            </a:r>
            <a:r>
              <a:rPr lang="en-IE" dirty="0"/>
              <a:t> </a:t>
            </a:r>
            <a:r>
              <a:rPr lang="en-IE" dirty="0" err="1"/>
              <a:t>neuen</a:t>
            </a:r>
            <a:r>
              <a:rPr lang="en-IE" dirty="0"/>
              <a:t> </a:t>
            </a:r>
            <a:r>
              <a:rPr lang="en-IE" dirty="0" err="1"/>
              <a:t>Lebensmittel</a:t>
            </a:r>
            <a:r>
              <a:rPr lang="en-IE" dirty="0"/>
              <a:t> </a:t>
            </a:r>
            <a:r>
              <a:rPr lang="en-IE" dirty="0" err="1"/>
              <a:t>eine</a:t>
            </a:r>
            <a:r>
              <a:rPr lang="en-IE" dirty="0"/>
              <a:t> </a:t>
            </a:r>
            <a:r>
              <a:rPr lang="en-IE" dirty="0" err="1"/>
              <a:t>funktionelle</a:t>
            </a:r>
            <a:r>
              <a:rPr lang="en-IE" dirty="0"/>
              <a:t> </a:t>
            </a:r>
            <a:r>
              <a:rPr lang="en-IE" dirty="0" err="1"/>
              <a:t>oder</a:t>
            </a:r>
            <a:r>
              <a:rPr lang="en-IE" dirty="0"/>
              <a:t> </a:t>
            </a:r>
            <a:r>
              <a:rPr lang="en-IE" dirty="0" err="1"/>
              <a:t>eine</a:t>
            </a:r>
            <a:r>
              <a:rPr lang="en-IE" dirty="0"/>
              <a:t> </a:t>
            </a:r>
            <a:r>
              <a:rPr lang="en-IE" dirty="0" err="1"/>
              <a:t>hedonistische</a:t>
            </a:r>
            <a:r>
              <a:rPr lang="en-IE" dirty="0"/>
              <a:t> </a:t>
            </a:r>
            <a:r>
              <a:rPr lang="en-IE" dirty="0" err="1"/>
              <a:t>Funktion</a:t>
            </a:r>
            <a:r>
              <a:rPr lang="en-IE" dirty="0"/>
              <a:t> </a:t>
            </a:r>
            <a:r>
              <a:rPr lang="en-IE" dirty="0" err="1"/>
              <a:t>erfüllen</a:t>
            </a:r>
            <a:r>
              <a:rPr lang="en-IE" dirty="0"/>
              <a:t>?</a:t>
            </a:r>
          </a:p>
          <a:p>
            <a:pPr marL="342900" indent="-342900">
              <a:buFont typeface="Arial" panose="020B0604020202020204" pitchFamily="34" charset="0"/>
              <a:buChar char="•"/>
            </a:pPr>
            <a:r>
              <a:rPr lang="en-IE" dirty="0" err="1"/>
              <a:t>Funktional</a:t>
            </a:r>
            <a:r>
              <a:rPr lang="en-IE" dirty="0"/>
              <a:t>...</a:t>
            </a:r>
            <a:r>
              <a:rPr lang="en-IE" dirty="0" err="1"/>
              <a:t>wie</a:t>
            </a:r>
            <a:r>
              <a:rPr lang="en-IE" dirty="0"/>
              <a:t>? (</a:t>
            </a:r>
            <a:r>
              <a:rPr lang="en-IE" dirty="0" err="1"/>
              <a:t>angereicherte</a:t>
            </a:r>
            <a:r>
              <a:rPr lang="en-IE" dirty="0"/>
              <a:t> </a:t>
            </a:r>
            <a:r>
              <a:rPr lang="en-IE" dirty="0" err="1"/>
              <a:t>Lebensmittel</a:t>
            </a:r>
            <a:r>
              <a:rPr lang="en-IE" dirty="0"/>
              <a:t>, </a:t>
            </a:r>
            <a:r>
              <a:rPr lang="en-IE" dirty="0" err="1"/>
              <a:t>Nutrazeutika</a:t>
            </a:r>
            <a:r>
              <a:rPr lang="en-IE" dirty="0"/>
              <a:t>, </a:t>
            </a:r>
            <a:r>
              <a:rPr lang="en-IE" dirty="0" err="1"/>
              <a:t>einfache</a:t>
            </a:r>
            <a:r>
              <a:rPr lang="en-IE" dirty="0"/>
              <a:t> </a:t>
            </a:r>
            <a:r>
              <a:rPr lang="en-IE" dirty="0" err="1"/>
              <a:t>Verwendung</a:t>
            </a:r>
            <a:r>
              <a:rPr lang="en-IE" dirty="0"/>
              <a:t> </a:t>
            </a:r>
            <a:r>
              <a:rPr lang="en-IE" dirty="0" err="1"/>
              <a:t>usw</a:t>
            </a:r>
            <a:r>
              <a:rPr lang="en-IE" dirty="0"/>
              <a:t>.)</a:t>
            </a:r>
          </a:p>
          <a:p>
            <a:pPr marL="342900" indent="-342900">
              <a:buFont typeface="Arial" panose="020B0604020202020204" pitchFamily="34" charset="0"/>
              <a:buChar char="•"/>
            </a:pPr>
            <a:r>
              <a:rPr lang="en-IE" dirty="0" err="1"/>
              <a:t>Hedonisch</a:t>
            </a:r>
            <a:r>
              <a:rPr lang="en-IE" dirty="0"/>
              <a:t>... </a:t>
            </a:r>
            <a:r>
              <a:rPr lang="en-IE" dirty="0" err="1"/>
              <a:t>wie</a:t>
            </a:r>
            <a:r>
              <a:rPr lang="en-IE" dirty="0"/>
              <a:t>? (</a:t>
            </a:r>
            <a:r>
              <a:rPr lang="en-IE" dirty="0" err="1"/>
              <a:t>riskant</a:t>
            </a:r>
            <a:r>
              <a:rPr lang="en-IE" dirty="0"/>
              <a:t>/</a:t>
            </a:r>
            <a:r>
              <a:rPr lang="en-IE" dirty="0" err="1"/>
              <a:t>abenteuerlich</a:t>
            </a:r>
            <a:r>
              <a:rPr lang="en-IE" dirty="0"/>
              <a:t>, </a:t>
            </a:r>
            <a:r>
              <a:rPr lang="en-IE" dirty="0" err="1"/>
              <a:t>unterhaltsam</a:t>
            </a:r>
            <a:r>
              <a:rPr lang="en-IE" dirty="0"/>
              <a:t>, </a:t>
            </a:r>
            <a:r>
              <a:rPr lang="en-IE" dirty="0" err="1"/>
              <a:t>erlebnisreich</a:t>
            </a:r>
            <a:r>
              <a:rPr lang="en-IE" dirty="0"/>
              <a:t>)  </a:t>
            </a:r>
          </a:p>
          <a:p>
            <a:pPr marL="342900" indent="-342900">
              <a:buFont typeface="Arial" panose="020B0604020202020204" pitchFamily="34" charset="0"/>
              <a:buChar char="•"/>
            </a:pPr>
            <a:r>
              <a:rPr lang="en-IE" dirty="0" err="1"/>
              <a:t>Spricht</a:t>
            </a:r>
            <a:r>
              <a:rPr lang="en-IE" dirty="0"/>
              <a:t> </a:t>
            </a:r>
            <a:r>
              <a:rPr lang="en-IE" dirty="0" err="1"/>
              <a:t>Ihr</a:t>
            </a:r>
            <a:r>
              <a:rPr lang="en-IE" dirty="0"/>
              <a:t> </a:t>
            </a:r>
            <a:r>
              <a:rPr lang="en-IE" dirty="0" err="1"/>
              <a:t>Produkt</a:t>
            </a:r>
            <a:r>
              <a:rPr lang="en-IE" dirty="0"/>
              <a:t> die </a:t>
            </a:r>
            <a:r>
              <a:rPr lang="en-IE" dirty="0" err="1"/>
              <a:t>allgemeinen</a:t>
            </a:r>
            <a:r>
              <a:rPr lang="en-IE" dirty="0"/>
              <a:t> </a:t>
            </a:r>
            <a:r>
              <a:rPr lang="en-IE" dirty="0" err="1"/>
              <a:t>Innovationshemmnisse</a:t>
            </a:r>
            <a:r>
              <a:rPr lang="en-IE" dirty="0"/>
              <a:t> von </a:t>
            </a:r>
            <a:r>
              <a:rPr lang="en-IE" dirty="0" err="1"/>
              <a:t>Senioren</a:t>
            </a:r>
            <a:r>
              <a:rPr lang="en-IE" dirty="0"/>
              <a:t> an und </a:t>
            </a:r>
            <a:r>
              <a:rPr lang="en-IE" dirty="0" err="1"/>
              <a:t>wie</a:t>
            </a:r>
            <a:r>
              <a:rPr lang="en-IE" dirty="0"/>
              <a:t>?</a:t>
            </a:r>
          </a:p>
          <a:p>
            <a:pPr marL="342900" indent="-342900">
              <a:buFont typeface="Arial" panose="020B0604020202020204" pitchFamily="34" charset="0"/>
              <a:buChar char="•"/>
            </a:pPr>
            <a:r>
              <a:rPr lang="en-IE" dirty="0" err="1"/>
              <a:t>Handelt</a:t>
            </a:r>
            <a:r>
              <a:rPr lang="en-IE" dirty="0"/>
              <a:t> es </a:t>
            </a:r>
            <a:r>
              <a:rPr lang="en-IE" dirty="0" err="1"/>
              <a:t>sich</a:t>
            </a:r>
            <a:r>
              <a:rPr lang="en-IE" dirty="0"/>
              <a:t> </a:t>
            </a:r>
            <a:r>
              <a:rPr lang="en-IE" dirty="0" err="1"/>
              <a:t>bei</a:t>
            </a:r>
            <a:r>
              <a:rPr lang="en-IE" dirty="0"/>
              <a:t> </a:t>
            </a:r>
            <a:r>
              <a:rPr lang="en-IE" dirty="0" err="1"/>
              <a:t>Ihrer</a:t>
            </a:r>
            <a:r>
              <a:rPr lang="en-IE" dirty="0"/>
              <a:t> </a:t>
            </a:r>
            <a:r>
              <a:rPr lang="en-IE" dirty="0" err="1"/>
              <a:t>Zielgruppe</a:t>
            </a:r>
            <a:r>
              <a:rPr lang="en-IE" dirty="0"/>
              <a:t> um </a:t>
            </a:r>
            <a:r>
              <a:rPr lang="en-IE" dirty="0" err="1"/>
              <a:t>aktive</a:t>
            </a:r>
            <a:r>
              <a:rPr lang="en-IE" dirty="0"/>
              <a:t> </a:t>
            </a:r>
            <a:r>
              <a:rPr lang="en-IE" dirty="0" err="1"/>
              <a:t>moderne</a:t>
            </a:r>
            <a:r>
              <a:rPr lang="en-IE" dirty="0"/>
              <a:t> </a:t>
            </a:r>
            <a:r>
              <a:rPr lang="en-IE" dirty="0" err="1"/>
              <a:t>Senioren</a:t>
            </a:r>
            <a:r>
              <a:rPr lang="en-IE" dirty="0"/>
              <a:t> </a:t>
            </a:r>
            <a:r>
              <a:rPr lang="en-IE" dirty="0" err="1"/>
              <a:t>oder</a:t>
            </a:r>
            <a:r>
              <a:rPr lang="en-IE" dirty="0"/>
              <a:t> um </a:t>
            </a:r>
            <a:r>
              <a:rPr lang="en-IE" dirty="0" err="1"/>
              <a:t>solche</a:t>
            </a:r>
            <a:r>
              <a:rPr lang="en-IE" dirty="0"/>
              <a:t>, die auf </a:t>
            </a:r>
            <a:r>
              <a:rPr lang="en-IE" dirty="0" err="1"/>
              <a:t>andere</a:t>
            </a:r>
            <a:r>
              <a:rPr lang="en-IE" dirty="0"/>
              <a:t> </a:t>
            </a:r>
            <a:r>
              <a:rPr lang="en-IE" dirty="0" err="1"/>
              <a:t>angewiesen</a:t>
            </a:r>
            <a:r>
              <a:rPr lang="en-IE" dirty="0"/>
              <a:t> </a:t>
            </a:r>
            <a:r>
              <a:rPr lang="en-IE" dirty="0" err="1"/>
              <a:t>sind</a:t>
            </a:r>
            <a:r>
              <a:rPr lang="en-IE" dirty="0"/>
              <a:t>?</a:t>
            </a:r>
          </a:p>
        </p:txBody>
      </p:sp>
      <p:sp>
        <p:nvSpPr>
          <p:cNvPr id="3" name="Text Placeholder 2">
            <a:extLst>
              <a:ext uri="{FF2B5EF4-FFF2-40B4-BE49-F238E27FC236}">
                <a16:creationId xmlns:a16="http://schemas.microsoft.com/office/drawing/2014/main" id="{60599647-66D3-E478-F78E-F4F322FA06ED}"/>
              </a:ext>
            </a:extLst>
          </p:cNvPr>
          <p:cNvSpPr>
            <a:spLocks noGrp="1"/>
          </p:cNvSpPr>
          <p:nvPr>
            <p:ph type="body" sz="quarter" idx="16"/>
          </p:nvPr>
        </p:nvSpPr>
        <p:spPr/>
        <p:txBody>
          <a:bodyPr>
            <a:normAutofit lnSpcReduction="10000"/>
          </a:bodyPr>
          <a:lstStyle/>
          <a:p>
            <a:r>
              <a:rPr lang="en-IE" dirty="0"/>
              <a:t>ÜBUNG FÜR LERNENDE: </a:t>
            </a:r>
          </a:p>
        </p:txBody>
      </p:sp>
      <p:grpSp>
        <p:nvGrpSpPr>
          <p:cNvPr id="4" name="Google Shape;518;p39">
            <a:extLst>
              <a:ext uri="{FF2B5EF4-FFF2-40B4-BE49-F238E27FC236}">
                <a16:creationId xmlns:a16="http://schemas.microsoft.com/office/drawing/2014/main" id="{DCACF9CE-8D2E-95FE-99ED-BD7D18E704B5}"/>
              </a:ext>
            </a:extLst>
          </p:cNvPr>
          <p:cNvGrpSpPr/>
          <p:nvPr/>
        </p:nvGrpSpPr>
        <p:grpSpPr>
          <a:xfrm>
            <a:off x="10178922" y="575716"/>
            <a:ext cx="1006182" cy="894050"/>
            <a:chOff x="1923675" y="1633650"/>
            <a:chExt cx="436000" cy="435975"/>
          </a:xfrm>
          <a:solidFill>
            <a:srgbClr val="85D2E1"/>
          </a:solidFill>
        </p:grpSpPr>
        <p:sp>
          <p:nvSpPr>
            <p:cNvPr id="5" name="Google Shape;519;p39">
              <a:extLst>
                <a:ext uri="{FF2B5EF4-FFF2-40B4-BE49-F238E27FC236}">
                  <a16:creationId xmlns:a16="http://schemas.microsoft.com/office/drawing/2014/main" id="{64A14305-1F10-AFCF-18E0-6252108B2B6C}"/>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50BDA3E6-B84B-7E53-1B21-46B0E35685A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C9789221-3D6B-E971-CE91-849F649E7E68}"/>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BC887D43-9E2B-1A82-11E2-2D7D3164B12A}"/>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7814D1F5-72A2-7426-4BDB-F4C976E758D0}"/>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795BC7E9-33B8-3485-20A4-7CFB3C63D6FF}"/>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1121997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3306222"/>
          </a:xfrm>
        </p:spPr>
        <p:txBody>
          <a:bodyPr vert="horz" lIns="91440" tIns="45720" rIns="91440" bIns="45720" rtlCol="0" anchor="t">
            <a:normAutofit/>
          </a:bodyPr>
          <a:lstStyle/>
          <a:p>
            <a:r>
              <a:rPr lang="en-IE" dirty="0" err="1"/>
              <a:t>Geschäftsmodell</a:t>
            </a:r>
            <a:r>
              <a:rPr lang="en-IE" dirty="0"/>
              <a:t> - </a:t>
            </a:r>
            <a:r>
              <a:rPr lang="en-IE" dirty="0" err="1"/>
              <a:t>Zusammenführung</a:t>
            </a:r>
            <a:r>
              <a:rPr lang="en-IE" dirty="0"/>
              <a:t> von Innovation und </a:t>
            </a:r>
            <a:r>
              <a:rPr lang="en-IE" dirty="0" err="1"/>
              <a:t>Funktionalität</a:t>
            </a:r>
            <a:endParaRPr lang="en-IE" dirty="0"/>
          </a:p>
          <a:p>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2</a:t>
            </a:r>
            <a:endParaRPr lang="en-IE" b="1"/>
          </a:p>
        </p:txBody>
      </p:sp>
    </p:spTree>
    <p:extLst>
      <p:ext uri="{BB962C8B-B14F-4D97-AF65-F5344CB8AC3E}">
        <p14:creationId xmlns:p14="http://schemas.microsoft.com/office/powerpoint/2010/main" val="414570906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Diagram, text, whiteboard&#10;&#10;Description automatically generated">
            <a:extLst>
              <a:ext uri="{FF2B5EF4-FFF2-40B4-BE49-F238E27FC236}">
                <a16:creationId xmlns:a16="http://schemas.microsoft.com/office/drawing/2014/main" id="{09689F7C-9F73-A3B1-A167-53E87827DA12}"/>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b="-59"/>
          <a:stretch/>
        </p:blipFill>
        <p:spPr>
          <a:xfrm>
            <a:off x="247650" y="1587500"/>
            <a:ext cx="11696699" cy="4699000"/>
          </a:xfrm>
        </p:spPr>
      </p:pic>
      <p:sp>
        <p:nvSpPr>
          <p:cNvPr id="3" name="Text Placeholder 2">
            <a:extLst>
              <a:ext uri="{FF2B5EF4-FFF2-40B4-BE49-F238E27FC236}">
                <a16:creationId xmlns:a16="http://schemas.microsoft.com/office/drawing/2014/main" id="{B2996017-4B65-4CD9-E91B-0C3215D5E5EA}"/>
              </a:ext>
            </a:extLst>
          </p:cNvPr>
          <p:cNvSpPr>
            <a:spLocks noGrp="1"/>
          </p:cNvSpPr>
          <p:nvPr>
            <p:ph type="body" sz="quarter" idx="18"/>
          </p:nvPr>
        </p:nvSpPr>
        <p:spPr/>
        <p:txBody>
          <a:bodyPr>
            <a:normAutofit fontScale="92500" lnSpcReduction="10000"/>
          </a:bodyPr>
          <a:lstStyle/>
          <a:p>
            <a:r>
              <a:rPr lang="en-US" dirty="0"/>
              <a:t>Es </a:t>
            </a:r>
            <a:r>
              <a:rPr lang="en-US" dirty="0" err="1"/>
              <a:t>handelt</a:t>
            </a:r>
            <a:r>
              <a:rPr lang="en-US" dirty="0"/>
              <a:t> </a:t>
            </a:r>
            <a:r>
              <a:rPr lang="en-US" dirty="0" err="1"/>
              <a:t>sich</a:t>
            </a:r>
            <a:r>
              <a:rPr lang="en-US" dirty="0"/>
              <a:t> um </a:t>
            </a:r>
            <a:r>
              <a:rPr lang="en-US" dirty="0" err="1"/>
              <a:t>ein</a:t>
            </a:r>
            <a:r>
              <a:rPr lang="en-US" dirty="0"/>
              <a:t> Instrument, das </a:t>
            </a:r>
            <a:r>
              <a:rPr lang="en-US" dirty="0" err="1"/>
              <a:t>aus</a:t>
            </a:r>
            <a:r>
              <a:rPr lang="en-US" dirty="0"/>
              <a:t> </a:t>
            </a:r>
            <a:r>
              <a:rPr lang="en-US" dirty="0" err="1"/>
              <a:t>einem</a:t>
            </a:r>
            <a:r>
              <a:rPr lang="en-US" dirty="0"/>
              <a:t> </a:t>
            </a:r>
            <a:r>
              <a:rPr lang="en-US" b="1" dirty="0"/>
              <a:t>Plan </a:t>
            </a:r>
            <a:r>
              <a:rPr lang="en-US" dirty="0" err="1"/>
              <a:t>besteht</a:t>
            </a:r>
            <a:r>
              <a:rPr lang="en-US" dirty="0"/>
              <a:t>, </a:t>
            </a:r>
            <a:r>
              <a:rPr lang="en-US" dirty="0" err="1"/>
              <a:t>mit</a:t>
            </a:r>
            <a:r>
              <a:rPr lang="en-US" dirty="0"/>
              <a:t> dem die </a:t>
            </a:r>
            <a:r>
              <a:rPr lang="en-US" dirty="0" err="1"/>
              <a:t>verschiedenen</a:t>
            </a:r>
            <a:r>
              <a:rPr lang="en-US" dirty="0"/>
              <a:t> </a:t>
            </a:r>
            <a:r>
              <a:rPr lang="en-US" dirty="0" err="1"/>
              <a:t>Ressourcen</a:t>
            </a:r>
            <a:r>
              <a:rPr lang="en-US" dirty="0"/>
              <a:t> und </a:t>
            </a:r>
            <a:r>
              <a:rPr lang="en-US" dirty="0" err="1"/>
              <a:t>Schlüsselbereiche</a:t>
            </a:r>
            <a:r>
              <a:rPr lang="en-US" dirty="0"/>
              <a:t> </a:t>
            </a:r>
            <a:r>
              <a:rPr lang="en-US" dirty="0" err="1"/>
              <a:t>eines</a:t>
            </a:r>
            <a:r>
              <a:rPr lang="en-US" dirty="0"/>
              <a:t> </a:t>
            </a:r>
            <a:r>
              <a:rPr lang="en-US" dirty="0" err="1"/>
              <a:t>Unternehmens</a:t>
            </a:r>
            <a:r>
              <a:rPr lang="en-US" dirty="0"/>
              <a:t> </a:t>
            </a:r>
            <a:r>
              <a:rPr lang="en-US" dirty="0" err="1"/>
              <a:t>organisiert</a:t>
            </a:r>
            <a:r>
              <a:rPr lang="en-US" dirty="0"/>
              <a:t> </a:t>
            </a:r>
            <a:r>
              <a:rPr lang="en-US" dirty="0" err="1"/>
              <a:t>werden</a:t>
            </a:r>
            <a:r>
              <a:rPr lang="en-US" dirty="0"/>
              <a:t>.</a:t>
            </a:r>
            <a:endParaRPr lang="en-IE" dirty="0"/>
          </a:p>
        </p:txBody>
      </p:sp>
      <p:sp>
        <p:nvSpPr>
          <p:cNvPr id="4" name="Text Placeholder 3">
            <a:extLst>
              <a:ext uri="{FF2B5EF4-FFF2-40B4-BE49-F238E27FC236}">
                <a16:creationId xmlns:a16="http://schemas.microsoft.com/office/drawing/2014/main" id="{58D52A52-BC1E-E0FE-8F5B-E83488FD7DF6}"/>
              </a:ext>
            </a:extLst>
          </p:cNvPr>
          <p:cNvSpPr>
            <a:spLocks noGrp="1"/>
          </p:cNvSpPr>
          <p:nvPr>
            <p:ph type="body" sz="quarter" idx="16"/>
          </p:nvPr>
        </p:nvSpPr>
        <p:spPr>
          <a:xfrm>
            <a:off x="1" y="286871"/>
            <a:ext cx="7664824" cy="739649"/>
          </a:xfrm>
          <a:solidFill>
            <a:srgbClr val="85D2E1"/>
          </a:solidFill>
        </p:spPr>
        <p:txBody>
          <a:bodyPr anchor="ctr">
            <a:normAutofit/>
          </a:bodyPr>
          <a:lstStyle/>
          <a:p>
            <a:r>
              <a:rPr lang="en-IE" dirty="0"/>
              <a:t>	 Was </a:t>
            </a:r>
            <a:r>
              <a:rPr lang="en-IE" dirty="0" err="1"/>
              <a:t>ist</a:t>
            </a:r>
            <a:r>
              <a:rPr lang="en-IE" dirty="0"/>
              <a:t> </a:t>
            </a:r>
            <a:r>
              <a:rPr lang="en-IE" dirty="0" err="1"/>
              <a:t>ein</a:t>
            </a:r>
            <a:r>
              <a:rPr lang="en-IE" dirty="0"/>
              <a:t> </a:t>
            </a:r>
            <a:r>
              <a:rPr lang="en-IE" dirty="0" err="1"/>
              <a:t>Geschäftsmodell</a:t>
            </a:r>
            <a:r>
              <a:rPr lang="en-IE" dirty="0"/>
              <a:t>?</a:t>
            </a:r>
          </a:p>
        </p:txBody>
      </p:sp>
    </p:spTree>
    <p:extLst>
      <p:ext uri="{BB962C8B-B14F-4D97-AF65-F5344CB8AC3E}">
        <p14:creationId xmlns:p14="http://schemas.microsoft.com/office/powerpoint/2010/main" val="7513044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C8111F-64E2-828C-229C-0843EF273782}"/>
              </a:ext>
            </a:extLst>
          </p:cNvPr>
          <p:cNvSpPr>
            <a:spLocks noGrp="1"/>
          </p:cNvSpPr>
          <p:nvPr>
            <p:ph type="body" sz="quarter" idx="18"/>
          </p:nvPr>
        </p:nvSpPr>
        <p:spPr>
          <a:xfrm>
            <a:off x="555812" y="1757011"/>
            <a:ext cx="5540188" cy="4070048"/>
          </a:xfrm>
        </p:spPr>
        <p:txBody>
          <a:bodyPr>
            <a:normAutofit fontScale="92500"/>
          </a:bodyPr>
          <a:lstStyle/>
          <a:p>
            <a:pPr indent="0"/>
            <a:r>
              <a:rPr lang="en-US" dirty="0"/>
              <a:t>Ein </a:t>
            </a:r>
            <a:r>
              <a:rPr lang="en-US" dirty="0" err="1"/>
              <a:t>Geschäftsplan</a:t>
            </a:r>
            <a:r>
              <a:rPr lang="en-US" dirty="0"/>
              <a:t> </a:t>
            </a:r>
            <a:r>
              <a:rPr lang="en-US" dirty="0" err="1"/>
              <a:t>ist</a:t>
            </a:r>
            <a:r>
              <a:rPr lang="en-US" dirty="0"/>
              <a:t> </a:t>
            </a:r>
            <a:r>
              <a:rPr lang="en-US" dirty="0" err="1"/>
              <a:t>eine</a:t>
            </a:r>
            <a:r>
              <a:rPr lang="en-US" dirty="0"/>
              <a:t> </a:t>
            </a:r>
            <a:r>
              <a:rPr lang="en-US" dirty="0" err="1"/>
              <a:t>Untersuchung</a:t>
            </a:r>
            <a:r>
              <a:rPr lang="en-US" dirty="0"/>
              <a:t>, die </a:t>
            </a:r>
            <a:r>
              <a:rPr lang="en-US" dirty="0" err="1"/>
              <a:t>durchgeführt</a:t>
            </a:r>
            <a:r>
              <a:rPr lang="en-US" dirty="0"/>
              <a:t> </a:t>
            </a:r>
            <a:r>
              <a:rPr lang="en-US" dirty="0" err="1"/>
              <a:t>wird</a:t>
            </a:r>
            <a:r>
              <a:rPr lang="en-US" dirty="0"/>
              <a:t>, um die </a:t>
            </a:r>
            <a:r>
              <a:rPr lang="en-US" dirty="0" err="1"/>
              <a:t>Lebensfähigkeit</a:t>
            </a:r>
            <a:r>
              <a:rPr lang="en-US" dirty="0"/>
              <a:t> </a:t>
            </a:r>
            <a:r>
              <a:rPr lang="en-US" dirty="0" err="1"/>
              <a:t>eines</a:t>
            </a:r>
            <a:r>
              <a:rPr lang="en-US" dirty="0"/>
              <a:t> </a:t>
            </a:r>
            <a:r>
              <a:rPr lang="en-US" dirty="0" err="1"/>
              <a:t>Unternehmens</a:t>
            </a:r>
            <a:r>
              <a:rPr lang="en-US" dirty="0"/>
              <a:t> </a:t>
            </a:r>
            <a:r>
              <a:rPr lang="en-US" dirty="0" err="1"/>
              <a:t>zu</a:t>
            </a:r>
            <a:r>
              <a:rPr lang="en-US" dirty="0"/>
              <a:t> verstehen, </a:t>
            </a:r>
            <a:r>
              <a:rPr lang="en-US" dirty="0" err="1"/>
              <a:t>wobei</a:t>
            </a:r>
            <a:r>
              <a:rPr lang="en-US" dirty="0"/>
              <a:t> die </a:t>
            </a:r>
            <a:r>
              <a:rPr lang="en-US" dirty="0" err="1"/>
              <a:t>finanziellen</a:t>
            </a:r>
            <a:r>
              <a:rPr lang="en-US" dirty="0"/>
              <a:t>, </a:t>
            </a:r>
            <a:r>
              <a:rPr lang="en-US" dirty="0" err="1"/>
              <a:t>marktbezogenen</a:t>
            </a:r>
            <a:r>
              <a:rPr lang="en-US" dirty="0"/>
              <a:t>, </a:t>
            </a:r>
            <a:r>
              <a:rPr lang="en-US" dirty="0" err="1"/>
              <a:t>bürokratischen</a:t>
            </a:r>
            <a:r>
              <a:rPr lang="en-US" dirty="0"/>
              <a:t> und </a:t>
            </a:r>
            <a:r>
              <a:rPr lang="en-US" dirty="0" err="1"/>
              <a:t>anderen</a:t>
            </a:r>
            <a:r>
              <a:rPr lang="en-US" dirty="0"/>
              <a:t> </a:t>
            </a:r>
            <a:r>
              <a:rPr lang="en-US" dirty="0" err="1"/>
              <a:t>Gesichtspunkte</a:t>
            </a:r>
            <a:r>
              <a:rPr lang="en-US" dirty="0"/>
              <a:t> </a:t>
            </a:r>
            <a:r>
              <a:rPr lang="en-US" dirty="0" err="1"/>
              <a:t>analysiert</a:t>
            </a:r>
            <a:r>
              <a:rPr lang="en-US" dirty="0"/>
              <a:t> </a:t>
            </a:r>
            <a:r>
              <a:rPr lang="en-US" dirty="0" err="1"/>
              <a:t>werden</a:t>
            </a:r>
            <a:r>
              <a:rPr lang="en-US" dirty="0"/>
              <a:t>. </a:t>
            </a:r>
          </a:p>
          <a:p>
            <a:pPr indent="0"/>
            <a:r>
              <a:rPr lang="en-US" dirty="0"/>
              <a:t>Kurz </a:t>
            </a:r>
            <a:r>
              <a:rPr lang="en-US" dirty="0" err="1"/>
              <a:t>gesagt</a:t>
            </a:r>
            <a:r>
              <a:rPr lang="en-US" dirty="0"/>
              <a:t>, es </a:t>
            </a:r>
            <a:r>
              <a:rPr lang="en-US" dirty="0" err="1"/>
              <a:t>ist</a:t>
            </a:r>
            <a:r>
              <a:rPr lang="en-US" dirty="0"/>
              <a:t> </a:t>
            </a:r>
            <a:r>
              <a:rPr lang="en-US" dirty="0" err="1"/>
              <a:t>eine</a:t>
            </a:r>
            <a:r>
              <a:rPr lang="en-US" dirty="0"/>
              <a:t> </a:t>
            </a:r>
            <a:r>
              <a:rPr lang="en-US" b="1" dirty="0" err="1"/>
              <a:t>klare</a:t>
            </a:r>
            <a:r>
              <a:rPr lang="en-US" b="1" dirty="0"/>
              <a:t> und </a:t>
            </a:r>
            <a:r>
              <a:rPr lang="en-US" b="1" dirty="0" err="1"/>
              <a:t>organisierte</a:t>
            </a:r>
            <a:r>
              <a:rPr lang="en-US" b="1" dirty="0"/>
              <a:t> Art und Weise, die </a:t>
            </a:r>
            <a:r>
              <a:rPr lang="en-US" b="1" dirty="0" err="1"/>
              <a:t>notwendigen</a:t>
            </a:r>
            <a:r>
              <a:rPr lang="en-US" b="1" dirty="0"/>
              <a:t> </a:t>
            </a:r>
            <a:r>
              <a:rPr lang="en-US" b="1" dirty="0" err="1"/>
              <a:t>Ressourcen</a:t>
            </a:r>
            <a:r>
              <a:rPr lang="en-US" b="1" dirty="0"/>
              <a:t> und </a:t>
            </a:r>
            <a:r>
              <a:rPr lang="en-US" b="1" dirty="0" err="1"/>
              <a:t>erwarteten</a:t>
            </a:r>
            <a:r>
              <a:rPr lang="en-US" b="1" dirty="0"/>
              <a:t> </a:t>
            </a:r>
            <a:r>
              <a:rPr lang="en-US" b="1" dirty="0" err="1"/>
              <a:t>Erträge</a:t>
            </a:r>
            <a:r>
              <a:rPr lang="en-US" b="1" dirty="0"/>
              <a:t> für </a:t>
            </a:r>
            <a:r>
              <a:rPr lang="en-US" b="1" dirty="0" err="1"/>
              <a:t>ein</a:t>
            </a:r>
            <a:r>
              <a:rPr lang="en-US" b="1" dirty="0"/>
              <a:t> </a:t>
            </a:r>
            <a:r>
              <a:rPr lang="en-US" b="1" dirty="0" err="1"/>
              <a:t>Unternehmen</a:t>
            </a:r>
            <a:r>
              <a:rPr lang="en-US" b="1" dirty="0"/>
              <a:t> </a:t>
            </a:r>
            <a:r>
              <a:rPr lang="en-US" b="1" dirty="0" err="1"/>
              <a:t>zu</a:t>
            </a:r>
            <a:r>
              <a:rPr lang="en-US" b="1" dirty="0"/>
              <a:t> </a:t>
            </a:r>
            <a:r>
              <a:rPr lang="en-US" b="1" dirty="0" err="1"/>
              <a:t>projizieren</a:t>
            </a:r>
            <a:r>
              <a:rPr lang="en-US" dirty="0"/>
              <a:t>. </a:t>
            </a:r>
            <a:r>
              <a:rPr lang="en-US" dirty="0" err="1"/>
              <a:t>Dadurch</a:t>
            </a:r>
            <a:r>
              <a:rPr lang="en-US" dirty="0"/>
              <a:t> </a:t>
            </a:r>
            <a:r>
              <a:rPr lang="en-US" dirty="0" err="1"/>
              <a:t>werden</a:t>
            </a:r>
            <a:r>
              <a:rPr lang="en-US" dirty="0"/>
              <a:t> </a:t>
            </a:r>
            <a:r>
              <a:rPr lang="en-US" dirty="0" err="1"/>
              <a:t>Risiken</a:t>
            </a:r>
            <a:r>
              <a:rPr lang="en-US" dirty="0"/>
              <a:t> und </a:t>
            </a:r>
            <a:r>
              <a:rPr lang="en-US" dirty="0" err="1"/>
              <a:t>Ungewissheiten</a:t>
            </a:r>
            <a:r>
              <a:rPr lang="en-US" dirty="0"/>
              <a:t> </a:t>
            </a:r>
            <a:r>
              <a:rPr lang="en-US" dirty="0" err="1"/>
              <a:t>verringert</a:t>
            </a:r>
            <a:r>
              <a:rPr lang="en-US" dirty="0"/>
              <a:t>.</a:t>
            </a:r>
            <a:endParaRPr lang="en-IE" dirty="0"/>
          </a:p>
        </p:txBody>
      </p:sp>
      <p:sp>
        <p:nvSpPr>
          <p:cNvPr id="3" name="Text Placeholder 2">
            <a:extLst>
              <a:ext uri="{FF2B5EF4-FFF2-40B4-BE49-F238E27FC236}">
                <a16:creationId xmlns:a16="http://schemas.microsoft.com/office/drawing/2014/main" id="{F0FCCF1E-0B7D-86B6-FB4A-F568CC5A52AF}"/>
              </a:ext>
            </a:extLst>
          </p:cNvPr>
          <p:cNvSpPr>
            <a:spLocks noGrp="1"/>
          </p:cNvSpPr>
          <p:nvPr>
            <p:ph type="body" sz="quarter" idx="16"/>
          </p:nvPr>
        </p:nvSpPr>
        <p:spPr/>
        <p:txBody>
          <a:bodyPr>
            <a:normAutofit fontScale="92500"/>
          </a:bodyPr>
          <a:lstStyle/>
          <a:p>
            <a:r>
              <a:rPr lang="en-IE" dirty="0"/>
              <a:t>Was </a:t>
            </a:r>
            <a:r>
              <a:rPr lang="en-IE" dirty="0" err="1"/>
              <a:t>ist</a:t>
            </a:r>
            <a:r>
              <a:rPr lang="en-IE" dirty="0"/>
              <a:t> </a:t>
            </a:r>
            <a:r>
              <a:rPr lang="en-IE" dirty="0" err="1"/>
              <a:t>ein</a:t>
            </a:r>
            <a:r>
              <a:rPr lang="en-IE" dirty="0"/>
              <a:t> </a:t>
            </a:r>
            <a:r>
              <a:rPr lang="en-IE" dirty="0" err="1"/>
              <a:t>Geschäftsplan</a:t>
            </a:r>
            <a:r>
              <a:rPr lang="en-IE" dirty="0"/>
              <a:t>?</a:t>
            </a:r>
          </a:p>
        </p:txBody>
      </p:sp>
      <p:pic>
        <p:nvPicPr>
          <p:cNvPr id="6" name="Picture Placeholder 5" descr="Text, letter&#10;&#10;Description automatically generated">
            <a:extLst>
              <a:ext uri="{FF2B5EF4-FFF2-40B4-BE49-F238E27FC236}">
                <a16:creationId xmlns:a16="http://schemas.microsoft.com/office/drawing/2014/main" id="{3845028F-A83A-97BB-57E7-305E66BD17C5}"/>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 uri="{837473B0-CC2E-450A-ABE3-18F120FF3D39}">
                <a1611:picAttrSrcUrl xmlns:a1611="http://schemas.microsoft.com/office/drawing/2016/11/main" r:id="rId3"/>
              </a:ext>
            </a:extLst>
          </a:blip>
          <a:srcRect/>
          <a:stretch/>
        </p:blipFill>
        <p:spPr>
          <a:xfrm>
            <a:off x="6392300" y="228600"/>
            <a:ext cx="5564883" cy="5447571"/>
          </a:xfrm>
        </p:spPr>
      </p:pic>
    </p:spTree>
    <p:extLst>
      <p:ext uri="{BB962C8B-B14F-4D97-AF65-F5344CB8AC3E}">
        <p14:creationId xmlns:p14="http://schemas.microsoft.com/office/powerpoint/2010/main" val="57339511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a:hlinkClick r:id="rId2"/>
            <a:extLst>
              <a:ext uri="{FF2B5EF4-FFF2-40B4-BE49-F238E27FC236}">
                <a16:creationId xmlns:a16="http://schemas.microsoft.com/office/drawing/2014/main" id="{B58ADCB8-7E20-C621-E0E5-B959EBB96A77}"/>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p:pic>
      <p:sp>
        <p:nvSpPr>
          <p:cNvPr id="3" name="Text Placeholder 2">
            <a:extLst>
              <a:ext uri="{FF2B5EF4-FFF2-40B4-BE49-F238E27FC236}">
                <a16:creationId xmlns:a16="http://schemas.microsoft.com/office/drawing/2014/main" id="{14D0F8A2-41A4-3E89-3176-7958D5CB73F0}"/>
              </a:ext>
            </a:extLst>
          </p:cNvPr>
          <p:cNvSpPr>
            <a:spLocks noGrp="1"/>
          </p:cNvSpPr>
          <p:nvPr>
            <p:ph type="body" sz="quarter" idx="18"/>
          </p:nvPr>
        </p:nvSpPr>
        <p:spPr>
          <a:xfrm>
            <a:off x="211943" y="3444905"/>
            <a:ext cx="5475179" cy="2233514"/>
          </a:xfrm>
        </p:spPr>
        <p:txBody>
          <a:bodyPr>
            <a:normAutofit/>
          </a:bodyPr>
          <a:lstStyle/>
          <a:p>
            <a:pPr indent="0"/>
            <a:r>
              <a:rPr lang="en-US" dirty="0">
                <a:solidFill>
                  <a:srgbClr val="1188A3"/>
                </a:solidFill>
                <a:hlinkClick r:id="rId4">
                  <a:extLst>
                    <a:ext uri="{A12FA001-AC4F-418D-AE19-62706E023703}">
                      <ahyp:hlinkClr xmlns:ahyp="http://schemas.microsoft.com/office/drawing/2018/hyperlinkcolor" val="tx"/>
                    </a:ext>
                  </a:extLst>
                </a:hlinkClick>
              </a:rPr>
              <a:t>Strategyzer</a:t>
            </a:r>
            <a:r>
              <a:rPr lang="en-US" b="0" i="0" dirty="0">
                <a:effectLst/>
              </a:rPr>
              <a:t> </a:t>
            </a:r>
            <a:r>
              <a:rPr lang="en-US" dirty="0" err="1"/>
              <a:t>ist</a:t>
            </a:r>
            <a:r>
              <a:rPr lang="en-US" dirty="0"/>
              <a:t> </a:t>
            </a:r>
            <a:r>
              <a:rPr lang="en-US" dirty="0" err="1"/>
              <a:t>eine</a:t>
            </a:r>
            <a:r>
              <a:rPr lang="en-US" dirty="0"/>
              <a:t> </a:t>
            </a:r>
            <a:r>
              <a:rPr lang="en-US" dirty="0" err="1"/>
              <a:t>vollständige</a:t>
            </a:r>
            <a:r>
              <a:rPr lang="en-US" dirty="0"/>
              <a:t> </a:t>
            </a:r>
            <a:r>
              <a:rPr lang="en-US" dirty="0" err="1"/>
              <a:t>Plattform</a:t>
            </a:r>
            <a:r>
              <a:rPr lang="en-US" dirty="0"/>
              <a:t> </a:t>
            </a:r>
            <a:r>
              <a:rPr lang="en-US" dirty="0" err="1"/>
              <a:t>mit</a:t>
            </a:r>
            <a:r>
              <a:rPr lang="en-US" dirty="0"/>
              <a:t> </a:t>
            </a:r>
            <a:r>
              <a:rPr lang="en-US" dirty="0" err="1"/>
              <a:t>verschiedenen</a:t>
            </a:r>
            <a:r>
              <a:rPr lang="en-US" dirty="0"/>
              <a:t> </a:t>
            </a:r>
            <a:r>
              <a:rPr lang="en-US" dirty="0" err="1"/>
              <a:t>Methoden</a:t>
            </a:r>
            <a:r>
              <a:rPr lang="en-US" dirty="0"/>
              <a:t> und </a:t>
            </a:r>
            <a:r>
              <a:rPr lang="en-US" dirty="0" err="1"/>
              <a:t>Werkzeugen</a:t>
            </a:r>
            <a:r>
              <a:rPr lang="en-US" dirty="0"/>
              <a:t> </a:t>
            </a:r>
            <a:r>
              <a:rPr lang="en-US" dirty="0" err="1"/>
              <a:t>zur</a:t>
            </a:r>
            <a:r>
              <a:rPr lang="en-US" dirty="0"/>
              <a:t> </a:t>
            </a:r>
            <a:r>
              <a:rPr lang="en-US" dirty="0" err="1"/>
              <a:t>Erfassung</a:t>
            </a:r>
            <a:r>
              <a:rPr lang="en-US" dirty="0"/>
              <a:t> </a:t>
            </a:r>
            <a:r>
              <a:rPr lang="en-US" dirty="0" err="1"/>
              <a:t>Ihres</a:t>
            </a:r>
            <a:r>
              <a:rPr lang="en-US" dirty="0"/>
              <a:t> </a:t>
            </a:r>
            <a:r>
              <a:rPr lang="en-US" dirty="0" err="1"/>
              <a:t>Geschäftsmodellansatzes</a:t>
            </a:r>
            <a:r>
              <a:rPr lang="en-US" dirty="0"/>
              <a:t>. </a:t>
            </a:r>
            <a:endParaRPr lang="en-IE" dirty="0"/>
          </a:p>
        </p:txBody>
      </p:sp>
      <p:sp>
        <p:nvSpPr>
          <p:cNvPr id="4" name="Text Placeholder 3">
            <a:extLst>
              <a:ext uri="{FF2B5EF4-FFF2-40B4-BE49-F238E27FC236}">
                <a16:creationId xmlns:a16="http://schemas.microsoft.com/office/drawing/2014/main" id="{028BA1B9-78AD-70AF-2894-1A818F9F46CB}"/>
              </a:ext>
            </a:extLst>
          </p:cNvPr>
          <p:cNvSpPr>
            <a:spLocks noGrp="1"/>
          </p:cNvSpPr>
          <p:nvPr>
            <p:ph type="body" sz="quarter" idx="16"/>
          </p:nvPr>
        </p:nvSpPr>
        <p:spPr>
          <a:xfrm>
            <a:off x="527565" y="368927"/>
            <a:ext cx="6891384" cy="1927411"/>
          </a:xfrm>
        </p:spPr>
        <p:txBody>
          <a:bodyPr>
            <a:normAutofit/>
          </a:bodyPr>
          <a:lstStyle/>
          <a:p>
            <a:r>
              <a:rPr lang="en-IE" dirty="0" err="1"/>
              <a:t>Empfohlene</a:t>
            </a:r>
            <a:r>
              <a:rPr lang="en-IE" dirty="0"/>
              <a:t> </a:t>
            </a:r>
            <a:r>
              <a:rPr lang="en-IE" dirty="0" err="1"/>
              <a:t>Ressourcen</a:t>
            </a:r>
            <a:r>
              <a:rPr lang="en-IE" dirty="0"/>
              <a:t> für die </a:t>
            </a:r>
            <a:r>
              <a:rPr lang="en-IE" dirty="0" err="1"/>
              <a:t>Erstellung</a:t>
            </a:r>
            <a:r>
              <a:rPr lang="en-IE" dirty="0"/>
              <a:t> </a:t>
            </a:r>
            <a:r>
              <a:rPr lang="en-IE" dirty="0" err="1"/>
              <a:t>Ihres</a:t>
            </a:r>
            <a:r>
              <a:rPr lang="en-IE" dirty="0"/>
              <a:t> </a:t>
            </a:r>
            <a:r>
              <a:rPr lang="en-IE" dirty="0" err="1"/>
              <a:t>Geschäftsmodells</a:t>
            </a:r>
            <a:endParaRPr lang="en-IE" dirty="0"/>
          </a:p>
        </p:txBody>
      </p:sp>
      <p:sp>
        <p:nvSpPr>
          <p:cNvPr id="11" name="Arrow: Right 10">
            <a:extLst>
              <a:ext uri="{FF2B5EF4-FFF2-40B4-BE49-F238E27FC236}">
                <a16:creationId xmlns:a16="http://schemas.microsoft.com/office/drawing/2014/main" id="{5F9E8E65-145F-82A2-5C24-54425C5D9194}"/>
              </a:ext>
            </a:extLst>
          </p:cNvPr>
          <p:cNvSpPr/>
          <p:nvPr/>
        </p:nvSpPr>
        <p:spPr>
          <a:xfrm>
            <a:off x="261893" y="4716113"/>
            <a:ext cx="5925671" cy="80079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10" name="TextBox 9">
            <a:extLst>
              <a:ext uri="{FF2B5EF4-FFF2-40B4-BE49-F238E27FC236}">
                <a16:creationId xmlns:a16="http://schemas.microsoft.com/office/drawing/2014/main" id="{0AB2F83C-19A9-341D-7982-C23862D5FDB6}"/>
              </a:ext>
            </a:extLst>
          </p:cNvPr>
          <p:cNvSpPr txBox="1"/>
          <p:nvPr/>
        </p:nvSpPr>
        <p:spPr>
          <a:xfrm>
            <a:off x="376278" y="4864427"/>
            <a:ext cx="5310844" cy="400110"/>
          </a:xfrm>
          <a:prstGeom prst="rect">
            <a:avLst/>
          </a:prstGeom>
          <a:noFill/>
        </p:spPr>
        <p:txBody>
          <a:bodyPr wrap="square">
            <a:spAutoFit/>
          </a:bodyPr>
          <a:lstStyle/>
          <a:p>
            <a:r>
              <a:rPr lang="en-US" sz="2000" dirty="0" err="1">
                <a:solidFill>
                  <a:srgbClr val="000000"/>
                </a:solidFill>
              </a:rPr>
              <a:t>Zugang</a:t>
            </a:r>
            <a:r>
              <a:rPr lang="en-US" sz="2000" dirty="0">
                <a:solidFill>
                  <a:srgbClr val="000000"/>
                </a:solidFill>
              </a:rPr>
              <a:t> </a:t>
            </a:r>
            <a:r>
              <a:rPr lang="en-US" sz="2000" dirty="0" err="1">
                <a:solidFill>
                  <a:srgbClr val="000000"/>
                </a:solidFill>
              </a:rPr>
              <a:t>zu</a:t>
            </a:r>
            <a:r>
              <a:rPr lang="en-US" sz="2000" dirty="0">
                <a:solidFill>
                  <a:srgbClr val="000000"/>
                </a:solidFill>
              </a:rPr>
              <a:t> </a:t>
            </a:r>
            <a:r>
              <a:rPr lang="en-US" sz="2000" dirty="0" err="1">
                <a:solidFill>
                  <a:srgbClr val="000000"/>
                </a:solidFill>
              </a:rPr>
              <a:t>kostenlosen</a:t>
            </a:r>
            <a:r>
              <a:rPr lang="en-US" sz="2000" dirty="0">
                <a:solidFill>
                  <a:srgbClr val="000000"/>
                </a:solidFill>
              </a:rPr>
              <a:t> </a:t>
            </a:r>
            <a:r>
              <a:rPr lang="en-US" sz="2000" dirty="0" err="1">
                <a:solidFill>
                  <a:srgbClr val="000000"/>
                </a:solidFill>
              </a:rPr>
              <a:t>Inhalten</a:t>
            </a:r>
            <a:r>
              <a:rPr lang="en-US" sz="2000" dirty="0">
                <a:solidFill>
                  <a:srgbClr val="000000"/>
                </a:solidFill>
              </a:rPr>
              <a:t> </a:t>
            </a:r>
            <a:r>
              <a:rPr lang="en-US" sz="2000" dirty="0" err="1">
                <a:solidFill>
                  <a:srgbClr val="000000"/>
                </a:solidFill>
              </a:rPr>
              <a:t>über</a:t>
            </a:r>
            <a:r>
              <a:rPr lang="en-US" sz="2000" dirty="0">
                <a:solidFill>
                  <a:srgbClr val="000000"/>
                </a:solidFill>
              </a:rPr>
              <a:t> </a:t>
            </a:r>
            <a:r>
              <a:rPr lang="en-US" sz="2000" dirty="0" err="1">
                <a:solidFill>
                  <a:srgbClr val="000000"/>
                </a:solidFill>
              </a:rPr>
              <a:t>diesen</a:t>
            </a:r>
            <a:r>
              <a:rPr lang="en-US" sz="2000" dirty="0">
                <a:solidFill>
                  <a:srgbClr val="000000"/>
                </a:solidFill>
              </a:rPr>
              <a:t> Link</a:t>
            </a:r>
            <a:endParaRPr lang="en-IE" sz="2000" dirty="0">
              <a:solidFill>
                <a:srgbClr val="000000"/>
              </a:solidFill>
            </a:endParaRPr>
          </a:p>
        </p:txBody>
      </p:sp>
    </p:spTree>
    <p:extLst>
      <p:ext uri="{BB962C8B-B14F-4D97-AF65-F5344CB8AC3E}">
        <p14:creationId xmlns:p14="http://schemas.microsoft.com/office/powerpoint/2010/main" val="2565137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Linzer cookies with heart shaped cut-outs filled with jam">
            <a:extLst>
              <a:ext uri="{FF2B5EF4-FFF2-40B4-BE49-F238E27FC236}">
                <a16:creationId xmlns:a16="http://schemas.microsoft.com/office/drawing/2014/main" id="{25E2ACC8-20F8-418A-D055-ADE75340536B}"/>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21E59F9F-D6BB-197E-ADE7-9F7671D91432}"/>
              </a:ext>
            </a:extLst>
          </p:cNvPr>
          <p:cNvSpPr>
            <a:spLocks noGrp="1"/>
          </p:cNvSpPr>
          <p:nvPr>
            <p:ph type="body" sz="quarter" idx="18"/>
          </p:nvPr>
        </p:nvSpPr>
        <p:spPr>
          <a:xfrm>
            <a:off x="3021874" y="3092585"/>
            <a:ext cx="9170126" cy="2014673"/>
          </a:xfrm>
          <a:solidFill>
            <a:srgbClr val="85D2E1"/>
          </a:solidFill>
        </p:spPr>
        <p:txBody>
          <a:bodyPr anchor="ctr">
            <a:noAutofit/>
          </a:bodyPr>
          <a:lstStyle/>
          <a:p>
            <a:r>
              <a:rPr lang="en-GB" sz="2200" dirty="0"/>
              <a:t>Der </a:t>
            </a:r>
            <a:r>
              <a:rPr lang="en-GB" sz="2200" dirty="0" err="1"/>
              <a:t>Markt</a:t>
            </a:r>
            <a:r>
              <a:rPr lang="en-GB" sz="2200" dirty="0"/>
              <a:t> für </a:t>
            </a:r>
            <a:r>
              <a:rPr lang="en-GB" sz="2200" dirty="0" err="1"/>
              <a:t>Senioren</a:t>
            </a:r>
            <a:r>
              <a:rPr lang="en-GB" sz="2200" dirty="0"/>
              <a:t>-/</a:t>
            </a:r>
            <a:r>
              <a:rPr lang="en-GB" sz="2200" dirty="0" err="1"/>
              <a:t>Silbernahrung</a:t>
            </a:r>
            <a:r>
              <a:rPr lang="en-GB" sz="2200" dirty="0"/>
              <a:t> </a:t>
            </a:r>
            <a:r>
              <a:rPr lang="en-GB" sz="2200" dirty="0" err="1"/>
              <a:t>ist</a:t>
            </a:r>
            <a:r>
              <a:rPr lang="en-GB" sz="2200" dirty="0"/>
              <a:t> </a:t>
            </a:r>
            <a:r>
              <a:rPr lang="en-GB" sz="2200" dirty="0" err="1"/>
              <a:t>ein</a:t>
            </a:r>
            <a:r>
              <a:rPr lang="en-GB" sz="2200" dirty="0"/>
              <a:t> </a:t>
            </a:r>
            <a:r>
              <a:rPr lang="en-GB" sz="2200" dirty="0">
                <a:solidFill>
                  <a:srgbClr val="1188A3"/>
                </a:solidFill>
                <a:hlinkClick r:id="rId3"/>
              </a:rPr>
              <a:t>stark fragmentierter, aber wachsender Sektor</a:t>
            </a:r>
            <a:r>
              <a:rPr lang="en-GB" sz="2200" dirty="0">
                <a:solidFill>
                  <a:srgbClr val="1188A3"/>
                </a:solidFill>
              </a:rPr>
              <a:t>. </a:t>
            </a:r>
            <a:r>
              <a:rPr lang="en-GB" sz="2200" dirty="0"/>
              <a:t>Er </a:t>
            </a:r>
            <a:r>
              <a:rPr lang="en-GB" sz="2200" dirty="0" err="1"/>
              <a:t>verdient</a:t>
            </a:r>
            <a:r>
              <a:rPr lang="en-GB" sz="2200" dirty="0"/>
              <a:t> </a:t>
            </a:r>
            <a:r>
              <a:rPr lang="en-GB" sz="2200" dirty="0" err="1"/>
              <a:t>mehr</a:t>
            </a:r>
            <a:r>
              <a:rPr lang="en-GB" sz="2200" dirty="0"/>
              <a:t> </a:t>
            </a:r>
            <a:r>
              <a:rPr lang="en-GB" sz="2200" dirty="0" err="1"/>
              <a:t>Aufmerksamkeit</a:t>
            </a:r>
            <a:r>
              <a:rPr lang="en-GB" sz="2200" dirty="0"/>
              <a:t>, da </a:t>
            </a:r>
            <a:r>
              <a:rPr lang="en-GB" sz="2200" dirty="0" err="1"/>
              <a:t>sich</a:t>
            </a:r>
            <a:r>
              <a:rPr lang="en-GB" sz="2200" dirty="0"/>
              <a:t> die </a:t>
            </a:r>
            <a:r>
              <a:rPr lang="en-GB" sz="2200" dirty="0" err="1"/>
              <a:t>Vermarktung</a:t>
            </a:r>
            <a:r>
              <a:rPr lang="en-GB" sz="2200" dirty="0"/>
              <a:t> für </a:t>
            </a:r>
            <a:r>
              <a:rPr lang="en-GB" sz="2200" dirty="0" err="1"/>
              <a:t>Senioren</a:t>
            </a:r>
            <a:r>
              <a:rPr lang="en-GB" sz="2200" dirty="0"/>
              <a:t> stark von der für </a:t>
            </a:r>
            <a:r>
              <a:rPr lang="en-GB" sz="2200" dirty="0" err="1"/>
              <a:t>jüngere</a:t>
            </a:r>
            <a:r>
              <a:rPr lang="en-GB" sz="2200" dirty="0"/>
              <a:t> Menschen </a:t>
            </a:r>
            <a:r>
              <a:rPr lang="en-GB" sz="2200" dirty="0" err="1"/>
              <a:t>unterscheiden</a:t>
            </a:r>
            <a:r>
              <a:rPr lang="en-GB" sz="2200" dirty="0"/>
              <a:t> </a:t>
            </a:r>
            <a:r>
              <a:rPr lang="en-GB" sz="2200" dirty="0" err="1"/>
              <a:t>kann</a:t>
            </a:r>
            <a:r>
              <a:rPr lang="en-GB" sz="2200" dirty="0"/>
              <a:t>. </a:t>
            </a:r>
            <a:r>
              <a:rPr lang="en-GB" sz="2200" dirty="0" err="1"/>
              <a:t>Worauf</a:t>
            </a:r>
            <a:r>
              <a:rPr lang="en-GB" sz="2200" dirty="0"/>
              <a:t> </a:t>
            </a:r>
            <a:r>
              <a:rPr lang="en-GB" sz="2200" dirty="0" err="1"/>
              <a:t>sollte</a:t>
            </a:r>
            <a:r>
              <a:rPr lang="en-GB" sz="2200" dirty="0"/>
              <a:t> man </a:t>
            </a:r>
            <a:r>
              <a:rPr lang="en-GB" sz="2200" dirty="0" err="1"/>
              <a:t>bei</a:t>
            </a:r>
            <a:r>
              <a:rPr lang="en-GB" sz="2200" dirty="0"/>
              <a:t> der </a:t>
            </a:r>
            <a:r>
              <a:rPr lang="en-GB" sz="2200" dirty="0" err="1"/>
              <a:t>Einführung</a:t>
            </a:r>
            <a:r>
              <a:rPr lang="en-GB" sz="2200" dirty="0"/>
              <a:t> </a:t>
            </a:r>
            <a:r>
              <a:rPr lang="en-GB" sz="2200" dirty="0" err="1"/>
              <a:t>neuer</a:t>
            </a:r>
            <a:r>
              <a:rPr lang="en-GB" sz="2200" dirty="0"/>
              <a:t> </a:t>
            </a:r>
            <a:r>
              <a:rPr lang="en-GB" sz="2200" dirty="0" err="1"/>
              <a:t>Produkte</a:t>
            </a:r>
            <a:r>
              <a:rPr lang="en-GB" sz="2200" dirty="0"/>
              <a:t>/</a:t>
            </a:r>
            <a:r>
              <a:rPr lang="en-GB" sz="2200" dirty="0" err="1"/>
              <a:t>Dienstleistungen</a:t>
            </a:r>
            <a:r>
              <a:rPr lang="en-GB" sz="2200" dirty="0"/>
              <a:t> auf </a:t>
            </a:r>
            <a:r>
              <a:rPr lang="en-GB" sz="2200" dirty="0" err="1"/>
              <a:t>dem</a:t>
            </a:r>
            <a:r>
              <a:rPr lang="en-GB" sz="2200" dirty="0"/>
              <a:t> </a:t>
            </a:r>
            <a:r>
              <a:rPr lang="en-GB" sz="2200" dirty="0" err="1"/>
              <a:t>aufstrebenden</a:t>
            </a:r>
            <a:r>
              <a:rPr lang="en-GB" sz="2200" dirty="0"/>
              <a:t> </a:t>
            </a:r>
            <a:r>
              <a:rPr lang="en-GB" sz="2200" dirty="0" err="1"/>
              <a:t>Markt</a:t>
            </a:r>
            <a:r>
              <a:rPr lang="en-GB" sz="2200" dirty="0"/>
              <a:t> für </a:t>
            </a:r>
            <a:r>
              <a:rPr lang="en-GB" sz="2200" dirty="0" err="1"/>
              <a:t>Seniorenspezifische</a:t>
            </a:r>
            <a:r>
              <a:rPr lang="en-GB" sz="2200" dirty="0"/>
              <a:t> </a:t>
            </a:r>
            <a:r>
              <a:rPr lang="en-GB" sz="2200" dirty="0" err="1"/>
              <a:t>Lebensmittel</a:t>
            </a:r>
            <a:r>
              <a:rPr lang="en-GB" sz="2200" dirty="0"/>
              <a:t> </a:t>
            </a:r>
            <a:r>
              <a:rPr lang="en-GB" sz="2200" dirty="0" err="1"/>
              <a:t>achten</a:t>
            </a:r>
            <a:r>
              <a:rPr lang="en-GB" sz="2200" dirty="0"/>
              <a:t>?</a:t>
            </a:r>
            <a:endParaRPr lang="en-IE" sz="2200" dirty="0"/>
          </a:p>
        </p:txBody>
      </p:sp>
      <p:sp>
        <p:nvSpPr>
          <p:cNvPr id="4" name="Text Placeholder 3">
            <a:extLst>
              <a:ext uri="{FF2B5EF4-FFF2-40B4-BE49-F238E27FC236}">
                <a16:creationId xmlns:a16="http://schemas.microsoft.com/office/drawing/2014/main" id="{C0B3871B-71DA-8BD3-5112-9DE3EDED9E78}"/>
              </a:ext>
            </a:extLst>
          </p:cNvPr>
          <p:cNvSpPr>
            <a:spLocks noGrp="1"/>
          </p:cNvSpPr>
          <p:nvPr>
            <p:ph type="body" sz="quarter" idx="16"/>
          </p:nvPr>
        </p:nvSpPr>
        <p:spPr>
          <a:xfrm>
            <a:off x="464195" y="444299"/>
            <a:ext cx="6073083" cy="582221"/>
          </a:xfrm>
        </p:spPr>
        <p:txBody>
          <a:bodyPr>
            <a:noAutofit/>
          </a:bodyPr>
          <a:lstStyle/>
          <a:p>
            <a:r>
              <a:rPr lang="en-IE" sz="2400" dirty="0" err="1"/>
              <a:t>Seniorenspezifischer</a:t>
            </a:r>
            <a:r>
              <a:rPr lang="en-IE" sz="2400" dirty="0"/>
              <a:t> </a:t>
            </a:r>
            <a:r>
              <a:rPr lang="en-IE" sz="2400" dirty="0" err="1"/>
              <a:t>Lebensmittelmarkt</a:t>
            </a:r>
            <a:endParaRPr lang="en-IE" sz="2400" dirty="0"/>
          </a:p>
        </p:txBody>
      </p:sp>
    </p:spTree>
    <p:extLst>
      <p:ext uri="{BB962C8B-B14F-4D97-AF65-F5344CB8AC3E}">
        <p14:creationId xmlns:p14="http://schemas.microsoft.com/office/powerpoint/2010/main" val="40154007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CB42F247-BC05-A297-AF9B-04207AAE7319}"/>
              </a:ext>
            </a:extLst>
          </p:cNvPr>
          <p:cNvSpPr>
            <a:spLocks noGrp="1"/>
          </p:cNvSpPr>
          <p:nvPr>
            <p:ph type="pic" sz="quarter" idx="10"/>
          </p:nvPr>
        </p:nvSpPr>
        <p:spPr/>
      </p:sp>
      <p:sp>
        <p:nvSpPr>
          <p:cNvPr id="3" name="Text Placeholder 2">
            <a:extLst>
              <a:ext uri="{FF2B5EF4-FFF2-40B4-BE49-F238E27FC236}">
                <a16:creationId xmlns:a16="http://schemas.microsoft.com/office/drawing/2014/main" id="{53B42884-03AA-CFFB-8E4B-BE3FAF636A68}"/>
              </a:ext>
            </a:extLst>
          </p:cNvPr>
          <p:cNvSpPr>
            <a:spLocks noGrp="1"/>
          </p:cNvSpPr>
          <p:nvPr>
            <p:ph type="body" sz="quarter" idx="18"/>
          </p:nvPr>
        </p:nvSpPr>
        <p:spPr>
          <a:xfrm>
            <a:off x="436353" y="2859742"/>
            <a:ext cx="5734978" cy="2923050"/>
          </a:xfrm>
          <a:solidFill>
            <a:schemeClr val="bg1"/>
          </a:solidFill>
        </p:spPr>
        <p:txBody>
          <a:bodyPr>
            <a:normAutofit fontScale="92500" lnSpcReduction="20000"/>
          </a:bodyPr>
          <a:lstStyle/>
          <a:p>
            <a:pPr indent="0"/>
            <a:r>
              <a:rPr lang="en-US" b="1" dirty="0" err="1"/>
              <a:t>Ihre</a:t>
            </a:r>
            <a:r>
              <a:rPr lang="en-US" b="1" dirty="0"/>
              <a:t> Definition:</a:t>
            </a:r>
          </a:p>
          <a:p>
            <a:pPr indent="0"/>
            <a:r>
              <a:rPr lang="en-US" dirty="0"/>
              <a:t>Ein </a:t>
            </a:r>
            <a:r>
              <a:rPr lang="en-US" dirty="0" err="1"/>
              <a:t>Geschäftsmodell</a:t>
            </a:r>
            <a:r>
              <a:rPr lang="en-US" dirty="0"/>
              <a:t> </a:t>
            </a:r>
            <a:r>
              <a:rPr lang="en-US" dirty="0" err="1"/>
              <a:t>beschreibt</a:t>
            </a:r>
            <a:r>
              <a:rPr lang="en-US" dirty="0"/>
              <a:t> das </a:t>
            </a:r>
            <a:r>
              <a:rPr lang="en-US" dirty="0" err="1"/>
              <a:t>Grundprinzip</a:t>
            </a:r>
            <a:r>
              <a:rPr lang="en-US" dirty="0"/>
              <a:t>, </a:t>
            </a:r>
            <a:r>
              <a:rPr lang="en-US" dirty="0" err="1"/>
              <a:t>wie</a:t>
            </a:r>
            <a:r>
              <a:rPr lang="en-US" dirty="0"/>
              <a:t> </a:t>
            </a:r>
            <a:r>
              <a:rPr lang="en-US" dirty="0" err="1"/>
              <a:t>ein</a:t>
            </a:r>
            <a:r>
              <a:rPr lang="en-US" dirty="0"/>
              <a:t> </a:t>
            </a:r>
            <a:r>
              <a:rPr lang="en-US" dirty="0" err="1"/>
              <a:t>Unternehmen</a:t>
            </a:r>
            <a:r>
              <a:rPr lang="en-US" dirty="0"/>
              <a:t> </a:t>
            </a:r>
            <a:r>
              <a:rPr lang="en-US" dirty="0" err="1"/>
              <a:t>Werte</a:t>
            </a:r>
            <a:r>
              <a:rPr lang="en-US" dirty="0"/>
              <a:t> </a:t>
            </a:r>
            <a:r>
              <a:rPr lang="en-US" dirty="0" err="1"/>
              <a:t>schafft</a:t>
            </a:r>
            <a:r>
              <a:rPr lang="en-US" dirty="0"/>
              <a:t>, </a:t>
            </a:r>
            <a:r>
              <a:rPr lang="en-US" dirty="0" err="1"/>
              <a:t>liefert</a:t>
            </a:r>
            <a:r>
              <a:rPr lang="en-US" dirty="0"/>
              <a:t> und </a:t>
            </a:r>
            <a:r>
              <a:rPr lang="en-US" dirty="0" err="1"/>
              <a:t>einfängt</a:t>
            </a:r>
            <a:r>
              <a:rPr lang="en-US" dirty="0"/>
              <a:t>. </a:t>
            </a:r>
          </a:p>
          <a:p>
            <a:pPr indent="0"/>
            <a:r>
              <a:rPr lang="en-US" dirty="0"/>
              <a:t>Es </a:t>
            </a:r>
            <a:r>
              <a:rPr lang="en-US" dirty="0" err="1"/>
              <a:t>kann</a:t>
            </a:r>
            <a:r>
              <a:rPr lang="en-US" dirty="0"/>
              <a:t> </a:t>
            </a:r>
            <a:r>
              <a:rPr lang="en-US" dirty="0" err="1"/>
              <a:t>durch</a:t>
            </a:r>
            <a:r>
              <a:rPr lang="en-US" dirty="0"/>
              <a:t> </a:t>
            </a:r>
            <a:r>
              <a:rPr lang="en-US" b="1" dirty="0"/>
              <a:t>9 </a:t>
            </a:r>
            <a:r>
              <a:rPr lang="en-US" b="1" dirty="0" err="1"/>
              <a:t>Bausteine</a:t>
            </a:r>
            <a:r>
              <a:rPr lang="en-US" dirty="0"/>
              <a:t> </a:t>
            </a:r>
            <a:r>
              <a:rPr lang="en-US" dirty="0" err="1"/>
              <a:t>beschrieben</a:t>
            </a:r>
            <a:r>
              <a:rPr lang="en-US" dirty="0"/>
              <a:t> </a:t>
            </a:r>
            <a:r>
              <a:rPr lang="en-US" dirty="0" err="1"/>
              <a:t>werden</a:t>
            </a:r>
            <a:r>
              <a:rPr lang="en-US" dirty="0"/>
              <a:t>: </a:t>
            </a:r>
            <a:r>
              <a:rPr lang="en-US" dirty="0" err="1"/>
              <a:t>Kundensegmente</a:t>
            </a:r>
            <a:r>
              <a:rPr lang="en-US" dirty="0"/>
              <a:t>, </a:t>
            </a:r>
            <a:r>
              <a:rPr lang="en-US" dirty="0" err="1"/>
              <a:t>Wertversprechen</a:t>
            </a:r>
            <a:r>
              <a:rPr lang="en-US" dirty="0"/>
              <a:t>, </a:t>
            </a:r>
            <a:r>
              <a:rPr lang="en-US" dirty="0" err="1"/>
              <a:t>Kanäle</a:t>
            </a:r>
            <a:r>
              <a:rPr lang="en-US" dirty="0"/>
              <a:t>, </a:t>
            </a:r>
            <a:r>
              <a:rPr lang="en-US" dirty="0" err="1"/>
              <a:t>Kundenbeziehungen</a:t>
            </a:r>
            <a:r>
              <a:rPr lang="en-US" dirty="0"/>
              <a:t>, </a:t>
            </a:r>
            <a:r>
              <a:rPr lang="en-US" dirty="0" err="1"/>
              <a:t>Einnahmequellen</a:t>
            </a:r>
            <a:r>
              <a:rPr lang="en-US" dirty="0"/>
              <a:t>, </a:t>
            </a:r>
            <a:r>
              <a:rPr lang="en-US" dirty="0" err="1"/>
              <a:t>Schlüsselressourcen</a:t>
            </a:r>
            <a:r>
              <a:rPr lang="en-US" dirty="0"/>
              <a:t>, </a:t>
            </a:r>
            <a:r>
              <a:rPr lang="en-US" dirty="0" err="1"/>
              <a:t>Schlüsselaktivitäten</a:t>
            </a:r>
            <a:r>
              <a:rPr lang="en-US" dirty="0"/>
              <a:t>, </a:t>
            </a:r>
            <a:r>
              <a:rPr lang="en-US" dirty="0" err="1"/>
              <a:t>Schlüsselpartnerschaften</a:t>
            </a:r>
            <a:r>
              <a:rPr lang="en-US" dirty="0"/>
              <a:t> und </a:t>
            </a:r>
            <a:r>
              <a:rPr lang="en-US" dirty="0" err="1"/>
              <a:t>Kostenstruktur</a:t>
            </a:r>
            <a:r>
              <a:rPr lang="en-US" dirty="0"/>
              <a:t>.</a:t>
            </a:r>
          </a:p>
          <a:p>
            <a:pPr indent="0"/>
            <a:endParaRPr lang="en-IE" dirty="0"/>
          </a:p>
        </p:txBody>
      </p:sp>
      <p:sp>
        <p:nvSpPr>
          <p:cNvPr id="4" name="Text Placeholder 3">
            <a:extLst>
              <a:ext uri="{FF2B5EF4-FFF2-40B4-BE49-F238E27FC236}">
                <a16:creationId xmlns:a16="http://schemas.microsoft.com/office/drawing/2014/main" id="{73D654CA-B2E7-6C8F-A35D-8378A297ACBD}"/>
              </a:ext>
            </a:extLst>
          </p:cNvPr>
          <p:cNvSpPr>
            <a:spLocks noGrp="1"/>
          </p:cNvSpPr>
          <p:nvPr>
            <p:ph type="body" sz="quarter" idx="16"/>
          </p:nvPr>
        </p:nvSpPr>
        <p:spPr>
          <a:xfrm>
            <a:off x="747201" y="448236"/>
            <a:ext cx="5113283" cy="1201270"/>
          </a:xfrm>
        </p:spPr>
        <p:txBody>
          <a:bodyPr>
            <a:normAutofit/>
          </a:bodyPr>
          <a:lstStyle/>
          <a:p>
            <a:r>
              <a:rPr lang="en-IE" err="1"/>
              <a:t>Strategyzer’s</a:t>
            </a:r>
            <a:r>
              <a:rPr lang="en-IE"/>
              <a:t> </a:t>
            </a:r>
            <a:r>
              <a:rPr lang="en-IE">
                <a:solidFill>
                  <a:srgbClr val="1188A3"/>
                </a:solidFill>
                <a:hlinkClick r:id="rId3">
                  <a:extLst>
                    <a:ext uri="{A12FA001-AC4F-418D-AE19-62706E023703}">
                      <ahyp:hlinkClr xmlns:ahyp="http://schemas.microsoft.com/office/drawing/2018/hyperlinkcolor" val="tx"/>
                    </a:ext>
                  </a:extLst>
                </a:hlinkClick>
              </a:rPr>
              <a:t>Business Model Canvas…</a:t>
            </a:r>
            <a:endParaRPr lang="en-IE">
              <a:solidFill>
                <a:srgbClr val="1188A3"/>
              </a:solidFill>
            </a:endParaRPr>
          </a:p>
        </p:txBody>
      </p:sp>
      <p:pic>
        <p:nvPicPr>
          <p:cNvPr id="5" name="Online Media 4" title="Business Model Canvas Explained">
            <a:hlinkClick r:id="" action="ppaction://media"/>
            <a:extLst>
              <a:ext uri="{FF2B5EF4-FFF2-40B4-BE49-F238E27FC236}">
                <a16:creationId xmlns:a16="http://schemas.microsoft.com/office/drawing/2014/main" id="{79B03AAA-9D65-B48B-2603-9052249EC19C}"/>
              </a:ext>
            </a:extLst>
          </p:cNvPr>
          <p:cNvPicPr>
            <a:picLocks noRot="1" noChangeAspect="1"/>
          </p:cNvPicPr>
          <p:nvPr>
            <a:videoFile r:link="rId1"/>
          </p:nvPr>
        </p:nvPicPr>
        <p:blipFill>
          <a:blip r:embed="rId4"/>
          <a:stretch>
            <a:fillRect/>
          </a:stretch>
        </p:blipFill>
        <p:spPr>
          <a:xfrm>
            <a:off x="6980106" y="1203325"/>
            <a:ext cx="5211894" cy="3978275"/>
          </a:xfrm>
          <a:prstGeom prst="rect">
            <a:avLst/>
          </a:prstGeom>
        </p:spPr>
      </p:pic>
      <p:sp>
        <p:nvSpPr>
          <p:cNvPr id="7" name="TextBox 6">
            <a:extLst>
              <a:ext uri="{FF2B5EF4-FFF2-40B4-BE49-F238E27FC236}">
                <a16:creationId xmlns:a16="http://schemas.microsoft.com/office/drawing/2014/main" id="{C4B99606-28BE-0CA8-9CAF-15C610B77E4B}"/>
              </a:ext>
            </a:extLst>
          </p:cNvPr>
          <p:cNvSpPr txBox="1"/>
          <p:nvPr/>
        </p:nvSpPr>
        <p:spPr>
          <a:xfrm>
            <a:off x="7366000" y="5906851"/>
            <a:ext cx="6100482" cy="369332"/>
          </a:xfrm>
          <a:prstGeom prst="rect">
            <a:avLst/>
          </a:prstGeom>
          <a:noFill/>
        </p:spPr>
        <p:txBody>
          <a:bodyPr wrap="square">
            <a:spAutoFit/>
          </a:bodyPr>
          <a:lstStyle/>
          <a:p>
            <a:r>
              <a:rPr lang="en-US">
                <a:solidFill>
                  <a:srgbClr val="1188A3"/>
                </a:solidFill>
                <a:hlinkClick r:id="rId5">
                  <a:extLst>
                    <a:ext uri="{A12FA001-AC4F-418D-AE19-62706E023703}">
                      <ahyp:hlinkClr xmlns:ahyp="http://schemas.microsoft.com/office/drawing/2018/hyperlinkcolor" val="tx"/>
                    </a:ext>
                  </a:extLst>
                </a:hlinkClick>
              </a:rPr>
              <a:t>Business Model Canvas Explained - YouTube</a:t>
            </a:r>
            <a:endParaRPr lang="en-IE">
              <a:solidFill>
                <a:srgbClr val="1188A3"/>
              </a:solidFill>
            </a:endParaRPr>
          </a:p>
        </p:txBody>
      </p:sp>
    </p:spTree>
    <p:extLst>
      <p:ext uri="{BB962C8B-B14F-4D97-AF65-F5344CB8AC3E}">
        <p14:creationId xmlns:p14="http://schemas.microsoft.com/office/powerpoint/2010/main" val="1329613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Placeholder 7" descr="A picture containing text, skiing, slope&#10;&#10;Description automatically generated">
            <a:extLst>
              <a:ext uri="{FF2B5EF4-FFF2-40B4-BE49-F238E27FC236}">
                <a16:creationId xmlns:a16="http://schemas.microsoft.com/office/drawing/2014/main" id="{9FABD037-2CD3-9232-FC2F-6E2BBF945091}"/>
              </a:ext>
            </a:extLst>
          </p:cNvPr>
          <p:cNvPicPr>
            <a:picLocks noGrp="1" noChangeAspect="1"/>
          </p:cNvPicPr>
          <p:nvPr>
            <p:ph type="pic" sz="quarter" idx="10"/>
          </p:nvPr>
        </p:nvPicPr>
        <p:blipFill rotWithShape="1">
          <a:blip r:embed="rId2" cstate="screen">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a:ext>
            </a:extLst>
          </a:blip>
          <a:srcRect/>
          <a:stretch/>
        </p:blipFill>
        <p:spPr>
          <a:xfrm>
            <a:off x="6914606" y="1585557"/>
            <a:ext cx="5277394" cy="3510583"/>
          </a:xfrm>
        </p:spPr>
      </p:pic>
      <p:sp>
        <p:nvSpPr>
          <p:cNvPr id="3" name="Text Placeholder 2">
            <a:extLst>
              <a:ext uri="{FF2B5EF4-FFF2-40B4-BE49-F238E27FC236}">
                <a16:creationId xmlns:a16="http://schemas.microsoft.com/office/drawing/2014/main" id="{727BF9BB-3963-C003-63E4-93B0950EDF3C}"/>
              </a:ext>
            </a:extLst>
          </p:cNvPr>
          <p:cNvSpPr>
            <a:spLocks noGrp="1"/>
          </p:cNvSpPr>
          <p:nvPr>
            <p:ph type="body" sz="quarter" idx="18"/>
          </p:nvPr>
        </p:nvSpPr>
        <p:spPr>
          <a:xfrm>
            <a:off x="1765852" y="1826250"/>
            <a:ext cx="4846983" cy="3925193"/>
          </a:xfrm>
        </p:spPr>
        <p:txBody>
          <a:bodyPr>
            <a:normAutofit fontScale="85000" lnSpcReduction="20000"/>
          </a:bodyPr>
          <a:lstStyle/>
          <a:p>
            <a:pPr marL="0" indent="0">
              <a:lnSpc>
                <a:spcPct val="100000"/>
              </a:lnSpc>
            </a:pPr>
            <a:r>
              <a:rPr lang="en-US" sz="2800" dirty="0"/>
              <a:t>Da </a:t>
            </a:r>
            <a:r>
              <a:rPr lang="en-US" sz="2800" dirty="0" err="1"/>
              <a:t>unsere</a:t>
            </a:r>
            <a:r>
              <a:rPr lang="en-US" sz="2800" dirty="0"/>
              <a:t> </a:t>
            </a:r>
            <a:r>
              <a:rPr lang="en-US" sz="2800" dirty="0" err="1"/>
              <a:t>Bevölkerung</a:t>
            </a:r>
            <a:r>
              <a:rPr lang="en-US" sz="2800" dirty="0"/>
              <a:t> </a:t>
            </a:r>
            <a:r>
              <a:rPr lang="en-US" sz="2800" dirty="0" err="1"/>
              <a:t>altert</a:t>
            </a:r>
            <a:r>
              <a:rPr lang="en-US" sz="2800" dirty="0"/>
              <a:t>, </a:t>
            </a:r>
            <a:r>
              <a:rPr lang="en-US" sz="2800" dirty="0" err="1"/>
              <a:t>bedeutet</a:t>
            </a:r>
            <a:r>
              <a:rPr lang="en-US" sz="2800" dirty="0"/>
              <a:t> dies, </a:t>
            </a:r>
            <a:r>
              <a:rPr lang="en-US" sz="2800" dirty="0" err="1"/>
              <a:t>dass</a:t>
            </a:r>
            <a:r>
              <a:rPr lang="en-US" sz="2800" dirty="0"/>
              <a:t> </a:t>
            </a:r>
            <a:r>
              <a:rPr lang="en-US" sz="2800" dirty="0" err="1"/>
              <a:t>Produkt</a:t>
            </a:r>
            <a:r>
              <a:rPr lang="en-US" sz="2800" dirty="0"/>
              <a:t>- </a:t>
            </a:r>
            <a:r>
              <a:rPr lang="en-US" sz="2800" dirty="0" err="1"/>
              <a:t>oder</a:t>
            </a:r>
            <a:r>
              <a:rPr lang="en-US" sz="2800" dirty="0"/>
              <a:t> </a:t>
            </a:r>
            <a:r>
              <a:rPr lang="en-US" sz="2800" dirty="0" err="1"/>
              <a:t>Dienstleistungsinnovationen</a:t>
            </a:r>
            <a:r>
              <a:rPr lang="en-US" sz="2800" dirty="0"/>
              <a:t> für </a:t>
            </a:r>
            <a:r>
              <a:rPr lang="en-US" sz="2800" dirty="0" err="1"/>
              <a:t>alternde</a:t>
            </a:r>
            <a:r>
              <a:rPr lang="en-US" sz="2800" dirty="0"/>
              <a:t> </a:t>
            </a:r>
            <a:r>
              <a:rPr lang="en-US" sz="2800" dirty="0" err="1"/>
              <a:t>Verbraucher</a:t>
            </a:r>
            <a:r>
              <a:rPr lang="en-US" sz="2800" dirty="0"/>
              <a:t> </a:t>
            </a:r>
            <a:r>
              <a:rPr lang="en-US" sz="2800" b="1" dirty="0" err="1"/>
              <a:t>nicht</a:t>
            </a:r>
            <a:r>
              <a:rPr lang="en-US" sz="2800" b="1" dirty="0"/>
              <a:t> </a:t>
            </a:r>
            <a:r>
              <a:rPr lang="en-US" sz="2800" b="1" dirty="0" err="1"/>
              <a:t>mehr</a:t>
            </a:r>
            <a:r>
              <a:rPr lang="en-US" sz="2800" b="1" dirty="0"/>
              <a:t> den </a:t>
            </a:r>
            <a:r>
              <a:rPr lang="en-US" sz="2800" b="1" dirty="0" err="1"/>
              <a:t>herkömmlichen</a:t>
            </a:r>
            <a:r>
              <a:rPr lang="en-US" sz="2800" b="1" dirty="0"/>
              <a:t> </a:t>
            </a:r>
            <a:r>
              <a:rPr lang="en-US" sz="2800" b="1" dirty="0" err="1"/>
              <a:t>Geschäftsmodellen</a:t>
            </a:r>
            <a:r>
              <a:rPr lang="en-US" sz="2800" b="1" dirty="0"/>
              <a:t> </a:t>
            </a:r>
            <a:r>
              <a:rPr lang="en-US" sz="2800" b="1" dirty="0" err="1"/>
              <a:t>folgen</a:t>
            </a:r>
            <a:r>
              <a:rPr lang="en-US" sz="2800" b="1" dirty="0"/>
              <a:t> </a:t>
            </a:r>
            <a:r>
              <a:rPr lang="en-US" sz="2800" b="1" dirty="0" err="1"/>
              <a:t>sollten</a:t>
            </a:r>
            <a:r>
              <a:rPr lang="en-US" sz="2800" b="1" dirty="0"/>
              <a:t>.</a:t>
            </a:r>
          </a:p>
          <a:p>
            <a:pPr marL="0" indent="0">
              <a:lnSpc>
                <a:spcPct val="100000"/>
              </a:lnSpc>
            </a:pPr>
            <a:r>
              <a:rPr lang="en-US" sz="2800" dirty="0" err="1"/>
              <a:t>Erfolgreiche</a:t>
            </a:r>
            <a:r>
              <a:rPr lang="en-US" sz="2800" dirty="0"/>
              <a:t> </a:t>
            </a:r>
            <a:r>
              <a:rPr lang="en-US" sz="2800" dirty="0" err="1"/>
              <a:t>Modelle</a:t>
            </a:r>
            <a:r>
              <a:rPr lang="en-US" sz="2800" dirty="0"/>
              <a:t> </a:t>
            </a:r>
            <a:r>
              <a:rPr lang="en-US" sz="2800" dirty="0" err="1"/>
              <a:t>sollten</a:t>
            </a:r>
            <a:r>
              <a:rPr lang="en-US" sz="2800" dirty="0"/>
              <a:t> den </a:t>
            </a:r>
            <a:r>
              <a:rPr lang="en-US" sz="2800" dirty="0" err="1"/>
              <a:t>biologischen</a:t>
            </a:r>
            <a:r>
              <a:rPr lang="en-US" sz="2800" dirty="0"/>
              <a:t>/</a:t>
            </a:r>
            <a:r>
              <a:rPr lang="en-US" sz="2800" dirty="0" err="1"/>
              <a:t>physiologischen</a:t>
            </a:r>
            <a:r>
              <a:rPr lang="en-US" sz="2800" dirty="0"/>
              <a:t> und </a:t>
            </a:r>
            <a:r>
              <a:rPr lang="en-US" sz="2800" dirty="0" err="1"/>
              <a:t>kognitiven</a:t>
            </a:r>
            <a:r>
              <a:rPr lang="en-US" sz="2800" dirty="0"/>
              <a:t> </a:t>
            </a:r>
            <a:r>
              <a:rPr lang="en-US" sz="2800" dirty="0" err="1"/>
              <a:t>Bedürfnissen</a:t>
            </a:r>
            <a:r>
              <a:rPr lang="en-US" sz="2800" dirty="0"/>
              <a:t> </a:t>
            </a:r>
            <a:r>
              <a:rPr lang="en-US" sz="2800" dirty="0" err="1"/>
              <a:t>alternder</a:t>
            </a:r>
            <a:r>
              <a:rPr lang="en-US" sz="2800" dirty="0"/>
              <a:t> </a:t>
            </a:r>
            <a:r>
              <a:rPr lang="en-US" sz="2800" dirty="0" err="1"/>
              <a:t>Verbraucher</a:t>
            </a:r>
            <a:r>
              <a:rPr lang="en-US" sz="2800" dirty="0"/>
              <a:t> </a:t>
            </a:r>
            <a:r>
              <a:rPr lang="en-US" sz="2800" dirty="0" err="1"/>
              <a:t>gerecht</a:t>
            </a:r>
            <a:r>
              <a:rPr lang="en-US" sz="2800" dirty="0"/>
              <a:t> </a:t>
            </a:r>
            <a:r>
              <a:rPr lang="en-US" sz="2800" dirty="0" err="1"/>
              <a:t>werden</a:t>
            </a:r>
            <a:r>
              <a:rPr lang="en-US" sz="2800" dirty="0"/>
              <a:t>, </a:t>
            </a:r>
            <a:r>
              <a:rPr lang="en-US" sz="2800" dirty="0" err="1"/>
              <a:t>indem</a:t>
            </a:r>
            <a:r>
              <a:rPr lang="en-US" sz="2800" dirty="0"/>
              <a:t> </a:t>
            </a:r>
            <a:r>
              <a:rPr lang="en-US" sz="2800" dirty="0" err="1"/>
              <a:t>sie</a:t>
            </a:r>
            <a:r>
              <a:rPr lang="en-US" sz="2800" dirty="0"/>
              <a:t> Innovation und </a:t>
            </a:r>
            <a:r>
              <a:rPr lang="en-US" sz="2800" dirty="0" err="1"/>
              <a:t>Funktionalität</a:t>
            </a:r>
            <a:r>
              <a:rPr lang="en-US" sz="2800" dirty="0"/>
              <a:t> </a:t>
            </a:r>
            <a:r>
              <a:rPr lang="en-US" sz="2800" dirty="0" err="1"/>
              <a:t>miteinander</a:t>
            </a:r>
            <a:r>
              <a:rPr lang="en-US" sz="2800" dirty="0"/>
              <a:t> </a:t>
            </a:r>
            <a:r>
              <a:rPr lang="en-US" sz="2800" dirty="0" err="1"/>
              <a:t>verbinden</a:t>
            </a:r>
            <a:r>
              <a:rPr lang="en-US" sz="2800" dirty="0"/>
              <a:t>.</a:t>
            </a:r>
          </a:p>
        </p:txBody>
      </p:sp>
      <p:sp>
        <p:nvSpPr>
          <p:cNvPr id="4" name="Text Placeholder 3">
            <a:extLst>
              <a:ext uri="{FF2B5EF4-FFF2-40B4-BE49-F238E27FC236}">
                <a16:creationId xmlns:a16="http://schemas.microsoft.com/office/drawing/2014/main" id="{FBD0F223-F679-D038-1A71-D0EB6553C140}"/>
              </a:ext>
            </a:extLst>
          </p:cNvPr>
          <p:cNvSpPr>
            <a:spLocks noGrp="1"/>
          </p:cNvSpPr>
          <p:nvPr>
            <p:ph type="body" sz="quarter" idx="16"/>
          </p:nvPr>
        </p:nvSpPr>
        <p:spPr>
          <a:xfrm>
            <a:off x="1718561" y="191590"/>
            <a:ext cx="4716425" cy="1211008"/>
          </a:xfrm>
        </p:spPr>
        <p:txBody>
          <a:bodyPr>
            <a:normAutofit fontScale="92500" lnSpcReduction="20000"/>
          </a:bodyPr>
          <a:lstStyle/>
          <a:p>
            <a:r>
              <a:rPr lang="en-GB" dirty="0" err="1"/>
              <a:t>Geschäftsmodell</a:t>
            </a:r>
            <a:r>
              <a:rPr lang="en-GB" dirty="0"/>
              <a:t> für </a:t>
            </a:r>
            <a:r>
              <a:rPr lang="en-GB" dirty="0" err="1"/>
              <a:t>Senioren-Lebensmittelmarkt</a:t>
            </a:r>
            <a:endParaRPr lang="en-GB" dirty="0"/>
          </a:p>
        </p:txBody>
      </p:sp>
      <p:sp>
        <p:nvSpPr>
          <p:cNvPr id="6" name="TextBox 5">
            <a:extLst>
              <a:ext uri="{FF2B5EF4-FFF2-40B4-BE49-F238E27FC236}">
                <a16:creationId xmlns:a16="http://schemas.microsoft.com/office/drawing/2014/main" id="{BD404FE8-0709-3007-013C-CA393FC9848B}"/>
              </a:ext>
            </a:extLst>
          </p:cNvPr>
          <p:cNvSpPr txBox="1"/>
          <p:nvPr/>
        </p:nvSpPr>
        <p:spPr>
          <a:xfrm>
            <a:off x="4825338" y="5171737"/>
            <a:ext cx="861503" cy="369332"/>
          </a:xfrm>
          <a:prstGeom prst="rect">
            <a:avLst/>
          </a:prstGeom>
          <a:noFill/>
        </p:spPr>
        <p:txBody>
          <a:bodyPr wrap="square">
            <a:spAutoFit/>
          </a:bodyPr>
          <a:lstStyle/>
          <a:p>
            <a:r>
              <a:rPr lang="en-GB" dirty="0">
                <a:solidFill>
                  <a:srgbClr val="1188A3"/>
                </a:solidFill>
                <a:hlinkClick r:id="rId4"/>
              </a:rPr>
              <a:t>Quelle</a:t>
            </a:r>
            <a:endParaRPr lang="en-GB" dirty="0">
              <a:solidFill>
                <a:srgbClr val="1188A3"/>
              </a:solidFill>
            </a:endParaRPr>
          </a:p>
        </p:txBody>
      </p:sp>
    </p:spTree>
    <p:extLst>
      <p:ext uri="{BB962C8B-B14F-4D97-AF65-F5344CB8AC3E}">
        <p14:creationId xmlns:p14="http://schemas.microsoft.com/office/powerpoint/2010/main" val="13642432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CD6EFB-EB83-2877-9717-BEED462AC157}"/>
              </a:ext>
            </a:extLst>
          </p:cNvPr>
          <p:cNvSpPr>
            <a:spLocks noGrp="1"/>
          </p:cNvSpPr>
          <p:nvPr>
            <p:ph type="body" sz="quarter" idx="18"/>
          </p:nvPr>
        </p:nvSpPr>
        <p:spPr/>
        <p:txBody>
          <a:bodyPr>
            <a:normAutofit lnSpcReduction="10000"/>
          </a:bodyPr>
          <a:lstStyle/>
          <a:p>
            <a:pPr indent="0"/>
            <a:r>
              <a:rPr lang="en-US" dirty="0"/>
              <a:t>Es </a:t>
            </a:r>
            <a:r>
              <a:rPr lang="en-US" dirty="0" err="1"/>
              <a:t>gibt</a:t>
            </a:r>
            <a:r>
              <a:rPr lang="en-US" dirty="0"/>
              <a:t> </a:t>
            </a:r>
            <a:r>
              <a:rPr lang="en-US" dirty="0" err="1"/>
              <a:t>einige</a:t>
            </a:r>
            <a:r>
              <a:rPr lang="en-US" dirty="0"/>
              <a:t> </a:t>
            </a:r>
            <a:r>
              <a:rPr lang="en-US" dirty="0" err="1"/>
              <a:t>besondere</a:t>
            </a:r>
            <a:r>
              <a:rPr lang="en-US" dirty="0"/>
              <a:t> </a:t>
            </a:r>
            <a:r>
              <a:rPr lang="en-US" dirty="0" err="1"/>
              <a:t>Merkmale</a:t>
            </a:r>
            <a:r>
              <a:rPr lang="en-US" dirty="0"/>
              <a:t> </a:t>
            </a:r>
            <a:r>
              <a:rPr lang="en-US" dirty="0" err="1"/>
              <a:t>älterer</a:t>
            </a:r>
            <a:r>
              <a:rPr lang="en-US" dirty="0"/>
              <a:t> </a:t>
            </a:r>
            <a:r>
              <a:rPr lang="en-US" dirty="0" err="1"/>
              <a:t>Verbraucher</a:t>
            </a:r>
            <a:r>
              <a:rPr lang="en-US" dirty="0"/>
              <a:t>, </a:t>
            </a:r>
            <a:r>
              <a:rPr lang="en-US" dirty="0" err="1"/>
              <a:t>wie</a:t>
            </a:r>
            <a:r>
              <a:rPr lang="en-US" dirty="0"/>
              <a:t> z. B:</a:t>
            </a:r>
          </a:p>
          <a:p>
            <a:pPr marL="685800" indent="-457200">
              <a:buAutoNum type="alphaLcPeriod"/>
            </a:pPr>
            <a:r>
              <a:rPr lang="en-US" dirty="0"/>
              <a:t>Sie </a:t>
            </a:r>
            <a:r>
              <a:rPr lang="en-US" dirty="0" err="1"/>
              <a:t>haben</a:t>
            </a:r>
            <a:r>
              <a:rPr lang="en-US" dirty="0"/>
              <a:t> </a:t>
            </a:r>
            <a:r>
              <a:rPr lang="en-US" dirty="0" err="1"/>
              <a:t>einen</a:t>
            </a:r>
            <a:r>
              <a:rPr lang="en-US" dirty="0"/>
              <a:t> starken </a:t>
            </a:r>
            <a:r>
              <a:rPr lang="en-US" b="1" dirty="0" err="1"/>
              <a:t>Bedarf</a:t>
            </a:r>
            <a:r>
              <a:rPr lang="en-US" b="1" dirty="0"/>
              <a:t> an </a:t>
            </a:r>
            <a:r>
              <a:rPr lang="en-US" b="1" dirty="0" err="1"/>
              <a:t>Informationen</a:t>
            </a:r>
            <a:r>
              <a:rPr lang="en-US" dirty="0"/>
              <a:t> </a:t>
            </a:r>
            <a:r>
              <a:rPr lang="en-US" dirty="0" err="1"/>
              <a:t>über</a:t>
            </a:r>
            <a:r>
              <a:rPr lang="en-US" dirty="0"/>
              <a:t> </a:t>
            </a:r>
            <a:r>
              <a:rPr lang="en-US" dirty="0" err="1"/>
              <a:t>Produkte</a:t>
            </a:r>
            <a:r>
              <a:rPr lang="en-US" dirty="0"/>
              <a:t> und </a:t>
            </a:r>
            <a:r>
              <a:rPr lang="en-US" dirty="0" err="1"/>
              <a:t>Dienstleistungen</a:t>
            </a:r>
            <a:endParaRPr lang="en-US" dirty="0"/>
          </a:p>
          <a:p>
            <a:pPr marL="685800" indent="-457200">
              <a:buAutoNum type="alphaLcPeriod"/>
            </a:pPr>
            <a:r>
              <a:rPr lang="en-US" dirty="0"/>
              <a:t>Sie </a:t>
            </a:r>
            <a:r>
              <a:rPr lang="en-US" dirty="0" err="1"/>
              <a:t>haben</a:t>
            </a:r>
            <a:r>
              <a:rPr lang="en-US" dirty="0"/>
              <a:t> </a:t>
            </a:r>
            <a:r>
              <a:rPr lang="en-US" dirty="0" err="1"/>
              <a:t>ein</a:t>
            </a:r>
            <a:r>
              <a:rPr lang="en-US" dirty="0"/>
              <a:t> </a:t>
            </a:r>
            <a:r>
              <a:rPr lang="en-US" dirty="0" err="1"/>
              <a:t>stärkeres</a:t>
            </a:r>
            <a:r>
              <a:rPr lang="en-US" dirty="0"/>
              <a:t> </a:t>
            </a:r>
            <a:r>
              <a:rPr lang="en-US" dirty="0" err="1"/>
              <a:t>Bedürfnis</a:t>
            </a:r>
            <a:r>
              <a:rPr lang="en-US" dirty="0"/>
              <a:t>, </a:t>
            </a:r>
            <a:r>
              <a:rPr lang="en-US" dirty="0" err="1"/>
              <a:t>sich</a:t>
            </a:r>
            <a:r>
              <a:rPr lang="en-US" dirty="0"/>
              <a:t> </a:t>
            </a:r>
            <a:r>
              <a:rPr lang="en-US" b="1" dirty="0" err="1"/>
              <a:t>nicht</a:t>
            </a:r>
            <a:r>
              <a:rPr lang="en-US" b="1" dirty="0"/>
              <a:t> </a:t>
            </a:r>
            <a:r>
              <a:rPr lang="en-US" b="1" dirty="0" err="1"/>
              <a:t>diskriminiert</a:t>
            </a:r>
            <a:r>
              <a:rPr lang="en-US" b="1" dirty="0"/>
              <a:t> </a:t>
            </a:r>
            <a:r>
              <a:rPr lang="en-US" dirty="0" err="1"/>
              <a:t>zu</a:t>
            </a:r>
            <a:r>
              <a:rPr lang="en-US" dirty="0"/>
              <a:t> </a:t>
            </a:r>
            <a:r>
              <a:rPr lang="en-US" dirty="0" err="1"/>
              <a:t>fühlen</a:t>
            </a:r>
            <a:r>
              <a:rPr lang="en-US" dirty="0"/>
              <a:t> (</a:t>
            </a:r>
            <a:r>
              <a:rPr lang="en-US" dirty="0">
                <a:solidFill>
                  <a:srgbClr val="1188A3"/>
                </a:solidFill>
                <a:hlinkClick r:id="rId2">
                  <a:extLst>
                    <a:ext uri="{A12FA001-AC4F-418D-AE19-62706E023703}">
                      <ahyp:hlinkClr xmlns:ahyp="http://schemas.microsoft.com/office/drawing/2018/hyperlinkcolor" val="tx"/>
                    </a:ext>
                  </a:extLst>
                </a:hlinkClick>
              </a:rPr>
              <a:t>Ahmad 2002</a:t>
            </a:r>
            <a:r>
              <a:rPr lang="en-US" dirty="0"/>
              <a:t>)</a:t>
            </a:r>
            <a:endParaRPr lang="en-US" dirty="0">
              <a:solidFill>
                <a:srgbClr val="1188A3"/>
              </a:solidFill>
            </a:endParaRPr>
          </a:p>
          <a:p>
            <a:pPr marL="685800" indent="-457200">
              <a:buAutoNum type="alphaLcPeriod"/>
            </a:pPr>
            <a:r>
              <a:rPr lang="en-US" dirty="0"/>
              <a:t>Sie </a:t>
            </a:r>
            <a:r>
              <a:rPr lang="en-US" dirty="0" err="1"/>
              <a:t>können</a:t>
            </a:r>
            <a:r>
              <a:rPr lang="en-US" dirty="0"/>
              <a:t> in </a:t>
            </a:r>
            <a:r>
              <a:rPr lang="en-US" b="1" dirty="0" err="1"/>
              <a:t>verschiedene</a:t>
            </a:r>
            <a:r>
              <a:rPr lang="en-US" b="1" dirty="0"/>
              <a:t> </a:t>
            </a:r>
            <a:r>
              <a:rPr lang="en-US" b="1" dirty="0" err="1"/>
              <a:t>Marktsegmente</a:t>
            </a:r>
            <a:r>
              <a:rPr lang="en-US" b="1" dirty="0"/>
              <a:t> </a:t>
            </a:r>
            <a:r>
              <a:rPr lang="en-US" dirty="0" err="1"/>
              <a:t>unterteilt</a:t>
            </a:r>
            <a:r>
              <a:rPr lang="en-US" dirty="0"/>
              <a:t> </a:t>
            </a:r>
            <a:r>
              <a:rPr lang="en-US" dirty="0" err="1"/>
              <a:t>werden</a:t>
            </a:r>
            <a:endParaRPr lang="en-US" dirty="0"/>
          </a:p>
          <a:p>
            <a:pPr marL="685800" indent="-457200">
              <a:buAutoNum type="alphaLcPeriod"/>
            </a:pPr>
            <a:r>
              <a:rPr lang="en-US" dirty="0"/>
              <a:t>Sie </a:t>
            </a:r>
            <a:r>
              <a:rPr lang="en-US" dirty="0" err="1"/>
              <a:t>haben</a:t>
            </a:r>
            <a:r>
              <a:rPr lang="en-US" dirty="0"/>
              <a:t> </a:t>
            </a:r>
            <a:r>
              <a:rPr lang="en-US" dirty="0" err="1"/>
              <a:t>eine</a:t>
            </a:r>
            <a:r>
              <a:rPr lang="en-US" dirty="0"/>
              <a:t> </a:t>
            </a:r>
            <a:r>
              <a:rPr lang="en-US" b="1" dirty="0" err="1"/>
              <a:t>größere</a:t>
            </a:r>
            <a:r>
              <a:rPr lang="en-US" b="1" dirty="0"/>
              <a:t> </a:t>
            </a:r>
            <a:r>
              <a:rPr lang="en-US" b="1" dirty="0" err="1"/>
              <a:t>Markentreue</a:t>
            </a:r>
            <a:r>
              <a:rPr lang="en-US" b="1" dirty="0"/>
              <a:t> </a:t>
            </a:r>
            <a:r>
              <a:rPr lang="en-US" dirty="0" err="1"/>
              <a:t>als</a:t>
            </a:r>
            <a:r>
              <a:rPr lang="en-US" dirty="0"/>
              <a:t> </a:t>
            </a:r>
            <a:r>
              <a:rPr lang="en-US" dirty="0" err="1"/>
              <a:t>jüngere</a:t>
            </a:r>
            <a:r>
              <a:rPr lang="en-US" dirty="0"/>
              <a:t> </a:t>
            </a:r>
            <a:r>
              <a:rPr lang="en-US" dirty="0" err="1"/>
              <a:t>Verbraucher</a:t>
            </a:r>
            <a:endParaRPr lang="en-US" dirty="0"/>
          </a:p>
          <a:p>
            <a:pPr marL="342900" indent="0"/>
            <a:endParaRPr lang="en-US" dirty="0"/>
          </a:p>
          <a:p>
            <a:pPr marL="0" indent="0"/>
            <a:r>
              <a:rPr lang="en-US" dirty="0"/>
              <a:t>Auf den </a:t>
            </a:r>
            <a:r>
              <a:rPr lang="en-US" dirty="0" err="1"/>
              <a:t>folgenden</a:t>
            </a:r>
            <a:r>
              <a:rPr lang="en-US" dirty="0"/>
              <a:t> </a:t>
            </a:r>
            <a:r>
              <a:rPr lang="en-US" dirty="0" err="1"/>
              <a:t>Folien</a:t>
            </a:r>
            <a:r>
              <a:rPr lang="en-US" dirty="0"/>
              <a:t> </a:t>
            </a:r>
            <a:r>
              <a:rPr lang="en-US" dirty="0" err="1"/>
              <a:t>werden</a:t>
            </a:r>
            <a:r>
              <a:rPr lang="en-US" dirty="0"/>
              <a:t> </a:t>
            </a:r>
            <a:r>
              <a:rPr lang="en-US" dirty="0" err="1"/>
              <a:t>wir</a:t>
            </a:r>
            <a:r>
              <a:rPr lang="en-US" dirty="0"/>
              <a:t> </a:t>
            </a:r>
            <a:r>
              <a:rPr lang="en-US" dirty="0" err="1"/>
              <a:t>diese</a:t>
            </a:r>
            <a:r>
              <a:rPr lang="en-US" dirty="0"/>
              <a:t> </a:t>
            </a:r>
            <a:r>
              <a:rPr lang="en-US" dirty="0" err="1"/>
              <a:t>Merkmale</a:t>
            </a:r>
            <a:r>
              <a:rPr lang="en-US" dirty="0"/>
              <a:t> </a:t>
            </a:r>
            <a:r>
              <a:rPr lang="en-US" dirty="0" err="1"/>
              <a:t>erörtern</a:t>
            </a:r>
            <a:r>
              <a:rPr lang="en-US" dirty="0"/>
              <a:t> und </a:t>
            </a:r>
            <a:r>
              <a:rPr lang="en-US" dirty="0" err="1"/>
              <a:t>Beispiele</a:t>
            </a:r>
            <a:r>
              <a:rPr lang="en-US" dirty="0"/>
              <a:t> für </a:t>
            </a:r>
            <a:r>
              <a:rPr lang="en-US" dirty="0" err="1"/>
              <a:t>Geschäftsmodelle</a:t>
            </a:r>
            <a:r>
              <a:rPr lang="en-US" dirty="0"/>
              <a:t> </a:t>
            </a:r>
            <a:r>
              <a:rPr lang="en-US" dirty="0" err="1"/>
              <a:t>vorstellen</a:t>
            </a:r>
            <a:r>
              <a:rPr lang="en-US" dirty="0"/>
              <a:t>, die auf </a:t>
            </a:r>
            <a:r>
              <a:rPr lang="en-US" dirty="0" err="1"/>
              <a:t>diese</a:t>
            </a:r>
            <a:r>
              <a:rPr lang="en-US" dirty="0"/>
              <a:t> </a:t>
            </a:r>
            <a:r>
              <a:rPr lang="en-US" dirty="0" err="1"/>
              <a:t>Merkmale</a:t>
            </a:r>
            <a:r>
              <a:rPr lang="en-US" dirty="0"/>
              <a:t> </a:t>
            </a:r>
            <a:r>
              <a:rPr lang="en-US" dirty="0" err="1"/>
              <a:t>abzielen</a:t>
            </a:r>
            <a:r>
              <a:rPr lang="en-US" dirty="0"/>
              <a:t>.</a:t>
            </a:r>
            <a:endParaRPr lang="en-GB" dirty="0"/>
          </a:p>
        </p:txBody>
      </p:sp>
      <p:sp>
        <p:nvSpPr>
          <p:cNvPr id="3" name="Text Placeholder 2">
            <a:extLst>
              <a:ext uri="{FF2B5EF4-FFF2-40B4-BE49-F238E27FC236}">
                <a16:creationId xmlns:a16="http://schemas.microsoft.com/office/drawing/2014/main" id="{216E0BEB-4BAE-7D98-8C50-082EE2EB9BDF}"/>
              </a:ext>
            </a:extLst>
          </p:cNvPr>
          <p:cNvSpPr>
            <a:spLocks noGrp="1"/>
          </p:cNvSpPr>
          <p:nvPr>
            <p:ph type="body" sz="quarter" idx="16"/>
          </p:nvPr>
        </p:nvSpPr>
        <p:spPr>
          <a:xfrm>
            <a:off x="418011" y="435430"/>
            <a:ext cx="11124805" cy="870856"/>
          </a:xfrm>
        </p:spPr>
        <p:txBody>
          <a:bodyPr anchor="ctr">
            <a:normAutofit/>
          </a:bodyPr>
          <a:lstStyle/>
          <a:p>
            <a:r>
              <a:rPr lang="en-US" dirty="0" err="1"/>
              <a:t>Einzigartige</a:t>
            </a:r>
            <a:r>
              <a:rPr lang="en-US" dirty="0"/>
              <a:t> </a:t>
            </a:r>
            <a:r>
              <a:rPr lang="en-US" dirty="0" err="1"/>
              <a:t>Merkmale</a:t>
            </a:r>
            <a:r>
              <a:rPr lang="en-US" dirty="0"/>
              <a:t> von </a:t>
            </a:r>
            <a:r>
              <a:rPr lang="en-US" dirty="0" err="1"/>
              <a:t>Senioren</a:t>
            </a:r>
            <a:r>
              <a:rPr lang="en-US" dirty="0"/>
              <a:t> </a:t>
            </a:r>
            <a:r>
              <a:rPr lang="en-US" dirty="0" err="1"/>
              <a:t>als</a:t>
            </a:r>
            <a:r>
              <a:rPr lang="en-US" dirty="0"/>
              <a:t> </a:t>
            </a:r>
            <a:r>
              <a:rPr lang="en-US" dirty="0" err="1"/>
              <a:t>Verbraucher</a:t>
            </a:r>
            <a:endParaRPr lang="en-GB" dirty="0"/>
          </a:p>
        </p:txBody>
      </p:sp>
    </p:spTree>
    <p:extLst>
      <p:ext uri="{BB962C8B-B14F-4D97-AF65-F5344CB8AC3E}">
        <p14:creationId xmlns:p14="http://schemas.microsoft.com/office/powerpoint/2010/main" val="2422635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515035"/>
            <a:ext cx="5495756" cy="4109680"/>
          </a:xfrm>
        </p:spPr>
        <p:txBody>
          <a:bodyPr>
            <a:normAutofit fontScale="85000" lnSpcReduction="10000"/>
          </a:bodyPr>
          <a:lstStyle/>
          <a:p>
            <a:pPr marL="342900" indent="-342900">
              <a:lnSpc>
                <a:spcPct val="120000"/>
              </a:lnSpc>
              <a:buFont typeface="Arial" panose="020B0604020202020204" pitchFamily="34" charset="0"/>
              <a:buChar char="•"/>
            </a:pPr>
            <a:r>
              <a:rPr lang="en-US" dirty="0" err="1"/>
              <a:t>Senioren</a:t>
            </a:r>
            <a:r>
              <a:rPr lang="en-US" dirty="0"/>
              <a:t> </a:t>
            </a:r>
            <a:r>
              <a:rPr lang="en-US" dirty="0" err="1"/>
              <a:t>benötigen</a:t>
            </a:r>
            <a:r>
              <a:rPr lang="en-US" dirty="0"/>
              <a:t> </a:t>
            </a:r>
            <a:r>
              <a:rPr lang="en-US" b="1" dirty="0" err="1"/>
              <a:t>andere</a:t>
            </a:r>
            <a:r>
              <a:rPr lang="en-US" b="1" dirty="0"/>
              <a:t> </a:t>
            </a:r>
            <a:r>
              <a:rPr lang="en-US" b="1" dirty="0" err="1"/>
              <a:t>Informationen</a:t>
            </a:r>
            <a:r>
              <a:rPr lang="en-US" b="1" dirty="0"/>
              <a:t> </a:t>
            </a:r>
            <a:r>
              <a:rPr lang="en-US" dirty="0" err="1"/>
              <a:t>zu</a:t>
            </a:r>
            <a:r>
              <a:rPr lang="en-US" dirty="0"/>
              <a:t> </a:t>
            </a:r>
            <a:r>
              <a:rPr lang="en-US" dirty="0" err="1"/>
              <a:t>Gesundheitsthemen</a:t>
            </a:r>
            <a:r>
              <a:rPr lang="en-US" dirty="0"/>
              <a:t>.  Sie </a:t>
            </a:r>
            <a:r>
              <a:rPr lang="en-US" dirty="0" err="1"/>
              <a:t>sind</a:t>
            </a:r>
            <a:r>
              <a:rPr lang="en-US" dirty="0"/>
              <a:t> </a:t>
            </a:r>
            <a:r>
              <a:rPr lang="en-US" dirty="0" err="1"/>
              <a:t>auch</a:t>
            </a:r>
            <a:r>
              <a:rPr lang="en-US" dirty="0"/>
              <a:t> </a:t>
            </a:r>
            <a:r>
              <a:rPr lang="en-US" b="1" dirty="0" err="1"/>
              <a:t>wählerischer</a:t>
            </a:r>
            <a:r>
              <a:rPr lang="en-US" b="1" dirty="0"/>
              <a:t> und </a:t>
            </a:r>
            <a:r>
              <a:rPr lang="en-US" b="1" dirty="0" err="1"/>
              <a:t>weniger</a:t>
            </a:r>
            <a:r>
              <a:rPr lang="en-US" b="1" dirty="0"/>
              <a:t> </a:t>
            </a:r>
            <a:r>
              <a:rPr lang="en-US" b="1" dirty="0" err="1"/>
              <a:t>beeinflussbar</a:t>
            </a:r>
            <a:r>
              <a:rPr lang="en-US" b="1" dirty="0"/>
              <a:t> </a:t>
            </a:r>
            <a:r>
              <a:rPr lang="en-US" dirty="0" err="1"/>
              <a:t>durch</a:t>
            </a:r>
            <a:r>
              <a:rPr lang="en-US" dirty="0"/>
              <a:t> Marketing</a:t>
            </a:r>
            <a:r>
              <a:rPr lang="en-GB" sz="2400" dirty="0">
                <a:solidFill>
                  <a:srgbClr val="1188A3"/>
                </a:solidFill>
                <a:hlinkClick r:id="rId2">
                  <a:extLst>
                    <a:ext uri="{A12FA001-AC4F-418D-AE19-62706E023703}">
                      <ahyp:hlinkClr xmlns:ahyp="http://schemas.microsoft.com/office/drawing/2018/hyperlinkcolor" val="tx"/>
                    </a:ext>
                  </a:extLst>
                </a:hlinkClick>
              </a:rPr>
              <a:t>(Guido, Ugolini &amp; Sestino</a:t>
            </a:r>
            <a:r>
              <a:rPr lang="en-GB" dirty="0">
                <a:solidFill>
                  <a:srgbClr val="1188A3"/>
                </a:solidFill>
                <a:hlinkClick r:id="rId2">
                  <a:extLst>
                    <a:ext uri="{A12FA001-AC4F-418D-AE19-62706E023703}">
                      <ahyp:hlinkClr xmlns:ahyp="http://schemas.microsoft.com/office/drawing/2018/hyperlinkcolor" val="tx"/>
                    </a:ext>
                  </a:extLst>
                </a:hlinkClick>
              </a:rPr>
              <a:t>, </a:t>
            </a:r>
            <a:r>
              <a:rPr lang="en-GB" sz="2400" dirty="0">
                <a:solidFill>
                  <a:srgbClr val="1188A3"/>
                </a:solidFill>
                <a:hlinkClick r:id="rId2">
                  <a:extLst>
                    <a:ext uri="{A12FA001-AC4F-418D-AE19-62706E023703}">
                      <ahyp:hlinkClr xmlns:ahyp="http://schemas.microsoft.com/office/drawing/2018/hyperlinkcolor" val="tx"/>
                    </a:ext>
                  </a:extLst>
                </a:hlinkClick>
              </a:rPr>
              <a:t>2022) </a:t>
            </a:r>
            <a:r>
              <a:rPr lang="en-US" dirty="0"/>
              <a:t>da </a:t>
            </a:r>
            <a:r>
              <a:rPr lang="en-US" dirty="0" err="1"/>
              <a:t>sie</a:t>
            </a:r>
            <a:r>
              <a:rPr lang="en-US" dirty="0"/>
              <a:t> </a:t>
            </a:r>
            <a:r>
              <a:rPr lang="en-US" dirty="0" err="1"/>
              <a:t>sich</a:t>
            </a:r>
            <a:r>
              <a:rPr lang="en-US" dirty="0"/>
              <a:t> der Dinge </a:t>
            </a:r>
            <a:r>
              <a:rPr lang="en-US" b="1" dirty="0" err="1"/>
              <a:t>bewusst</a:t>
            </a:r>
            <a:r>
              <a:rPr lang="en-US" dirty="0"/>
              <a:t> </a:t>
            </a:r>
            <a:r>
              <a:rPr lang="en-US" dirty="0" err="1"/>
              <a:t>sind</a:t>
            </a:r>
            <a:r>
              <a:rPr lang="en-US" dirty="0"/>
              <a:t>, die </a:t>
            </a:r>
            <a:r>
              <a:rPr lang="en-US" dirty="0" err="1"/>
              <a:t>sie</a:t>
            </a:r>
            <a:r>
              <a:rPr lang="en-US" dirty="0"/>
              <a:t> </a:t>
            </a:r>
            <a:r>
              <a:rPr lang="en-US" dirty="0" err="1"/>
              <a:t>daran</a:t>
            </a:r>
            <a:r>
              <a:rPr lang="en-US" dirty="0"/>
              <a:t> </a:t>
            </a:r>
            <a:r>
              <a:rPr lang="en-US" dirty="0" err="1"/>
              <a:t>hindern</a:t>
            </a:r>
            <a:r>
              <a:rPr lang="en-US" dirty="0"/>
              <a:t>, </a:t>
            </a:r>
            <a:r>
              <a:rPr lang="en-US" dirty="0" err="1"/>
              <a:t>ihren</a:t>
            </a:r>
            <a:r>
              <a:rPr lang="en-US" dirty="0"/>
              <a:t> </a:t>
            </a:r>
            <a:r>
              <a:rPr lang="en-US" dirty="0" err="1"/>
              <a:t>aktiven</a:t>
            </a:r>
            <a:r>
              <a:rPr lang="en-US" dirty="0"/>
              <a:t> </a:t>
            </a:r>
            <a:r>
              <a:rPr lang="en-US" dirty="0" err="1"/>
              <a:t>Lebensstil</a:t>
            </a:r>
            <a:r>
              <a:rPr lang="en-US" dirty="0"/>
              <a:t> </a:t>
            </a:r>
            <a:r>
              <a:rPr lang="en-US" dirty="0" err="1"/>
              <a:t>fortzusetzen</a:t>
            </a:r>
            <a:r>
              <a:rPr lang="en-US" dirty="0"/>
              <a:t>. </a:t>
            </a:r>
          </a:p>
          <a:p>
            <a:pPr marL="342900" indent="-342900">
              <a:lnSpc>
                <a:spcPct val="120000"/>
              </a:lnSpc>
              <a:buFont typeface="Arial" panose="020B0604020202020204" pitchFamily="34" charset="0"/>
              <a:buChar char="•"/>
            </a:pPr>
            <a:r>
              <a:rPr lang="en-US" dirty="0"/>
              <a:t>Um </a:t>
            </a:r>
            <a:r>
              <a:rPr lang="en-US" dirty="0" err="1"/>
              <a:t>ihr</a:t>
            </a:r>
            <a:r>
              <a:rPr lang="en-US" dirty="0"/>
              <a:t> </a:t>
            </a:r>
            <a:r>
              <a:rPr lang="en-US" b="1" dirty="0" err="1"/>
              <a:t>Vertrauen</a:t>
            </a:r>
            <a:r>
              <a:rPr lang="en-US" b="1" dirty="0"/>
              <a:t> </a:t>
            </a:r>
            <a:r>
              <a:rPr lang="en-US" dirty="0" err="1"/>
              <a:t>zu</a:t>
            </a:r>
            <a:r>
              <a:rPr lang="en-US" dirty="0"/>
              <a:t> </a:t>
            </a:r>
            <a:r>
              <a:rPr lang="en-US" dirty="0" err="1"/>
              <a:t>gewinnen</a:t>
            </a:r>
            <a:r>
              <a:rPr lang="en-US" dirty="0"/>
              <a:t>, </a:t>
            </a:r>
            <a:r>
              <a:rPr lang="en-US" dirty="0" err="1"/>
              <a:t>können</a:t>
            </a:r>
            <a:r>
              <a:rPr lang="en-US" dirty="0"/>
              <a:t> </a:t>
            </a:r>
            <a:r>
              <a:rPr lang="en-US" dirty="0" err="1"/>
              <a:t>sich</a:t>
            </a:r>
            <a:r>
              <a:rPr lang="en-US" dirty="0"/>
              <a:t> die </a:t>
            </a:r>
            <a:r>
              <a:rPr lang="en-US" dirty="0" err="1"/>
              <a:t>Unternehmen</a:t>
            </a:r>
            <a:r>
              <a:rPr lang="en-US" dirty="0"/>
              <a:t> </a:t>
            </a:r>
            <a:r>
              <a:rPr lang="en-US" dirty="0" err="1"/>
              <a:t>daher</a:t>
            </a:r>
            <a:r>
              <a:rPr lang="en-US" dirty="0"/>
              <a:t> </a:t>
            </a:r>
            <a:r>
              <a:rPr lang="en-US" dirty="0" err="1"/>
              <a:t>darauf</a:t>
            </a:r>
            <a:r>
              <a:rPr lang="en-US" dirty="0"/>
              <a:t> </a:t>
            </a:r>
            <a:r>
              <a:rPr lang="en-US" dirty="0" err="1"/>
              <a:t>konzentrieren</a:t>
            </a:r>
            <a:r>
              <a:rPr lang="en-US" dirty="0"/>
              <a:t>, </a:t>
            </a:r>
            <a:r>
              <a:rPr lang="en-US" dirty="0" err="1"/>
              <a:t>wie</a:t>
            </a:r>
            <a:r>
              <a:rPr lang="en-US" dirty="0"/>
              <a:t> das </a:t>
            </a:r>
            <a:r>
              <a:rPr lang="en-US" dirty="0" err="1"/>
              <a:t>Lebensmittelprodukt</a:t>
            </a:r>
            <a:r>
              <a:rPr lang="en-US" dirty="0"/>
              <a:t> </a:t>
            </a:r>
            <a:r>
              <a:rPr lang="en-US" dirty="0" err="1"/>
              <a:t>oder</a:t>
            </a:r>
            <a:r>
              <a:rPr lang="en-US" dirty="0"/>
              <a:t> die </a:t>
            </a:r>
            <a:r>
              <a:rPr lang="en-US" dirty="0" err="1"/>
              <a:t>Dienstleistung</a:t>
            </a:r>
            <a:r>
              <a:rPr lang="en-US" dirty="0"/>
              <a:t> </a:t>
            </a:r>
            <a:r>
              <a:rPr lang="en-US" dirty="0" err="1"/>
              <a:t>ihre</a:t>
            </a:r>
            <a:r>
              <a:rPr lang="en-US" dirty="0"/>
              <a:t> </a:t>
            </a:r>
            <a:r>
              <a:rPr lang="en-US" b="1" dirty="0"/>
              <a:t>Gesundheit und </a:t>
            </a:r>
            <a:r>
              <a:rPr lang="en-US" b="1" dirty="0" err="1"/>
              <a:t>Lebensqualität</a:t>
            </a:r>
            <a:r>
              <a:rPr lang="en-US" b="1" dirty="0"/>
              <a:t> </a:t>
            </a:r>
            <a:r>
              <a:rPr lang="en-US" b="1" dirty="0" err="1"/>
              <a:t>verbessern</a:t>
            </a:r>
            <a:r>
              <a:rPr lang="en-US" b="1" dirty="0"/>
              <a:t> </a:t>
            </a:r>
            <a:r>
              <a:rPr lang="en-US" dirty="0" err="1"/>
              <a:t>wird</a:t>
            </a:r>
            <a:r>
              <a:rPr lang="en-US" dirty="0"/>
              <a:t>.</a:t>
            </a:r>
            <a:endParaRPr lang="en-GB" dirty="0"/>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228600"/>
            <a:ext cx="5085159" cy="1196789"/>
          </a:xfrm>
        </p:spPr>
        <p:txBody>
          <a:bodyPr>
            <a:normAutofit fontScale="92500" lnSpcReduction="20000"/>
          </a:bodyPr>
          <a:lstStyle/>
          <a:p>
            <a:r>
              <a:rPr lang="en-GB" dirty="0"/>
              <a:t>a) </a:t>
            </a:r>
            <a:r>
              <a:rPr lang="en-GB" dirty="0" err="1"/>
              <a:t>Informationen</a:t>
            </a:r>
            <a:r>
              <a:rPr lang="en-GB" dirty="0"/>
              <a:t> </a:t>
            </a:r>
            <a:r>
              <a:rPr lang="en-GB" dirty="0" err="1"/>
              <a:t>über</a:t>
            </a:r>
            <a:r>
              <a:rPr lang="en-GB" dirty="0"/>
              <a:t> </a:t>
            </a:r>
            <a:r>
              <a:rPr lang="en-GB" dirty="0" err="1"/>
              <a:t>Produkte</a:t>
            </a:r>
            <a:r>
              <a:rPr lang="en-GB" dirty="0"/>
              <a:t> und </a:t>
            </a:r>
            <a:r>
              <a:rPr lang="en-GB" dirty="0" err="1"/>
              <a:t>Dienstleistungen</a:t>
            </a:r>
            <a:endParaRPr lang="en-GB" dirty="0"/>
          </a:p>
        </p:txBody>
      </p:sp>
      <p:pic>
        <p:nvPicPr>
          <p:cNvPr id="3" name="Picture Placeholder 2" descr="A picture containing text, person, person, scene&#10;&#10;Description automatically generated">
            <a:extLst>
              <a:ext uri="{FF2B5EF4-FFF2-40B4-BE49-F238E27FC236}">
                <a16:creationId xmlns:a16="http://schemas.microsoft.com/office/drawing/2014/main" id="{602145E7-3432-1BA2-C581-CE717713ADE0}"/>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0" name="TextBox 9">
            <a:extLst>
              <a:ext uri="{FF2B5EF4-FFF2-40B4-BE49-F238E27FC236}">
                <a16:creationId xmlns:a16="http://schemas.microsoft.com/office/drawing/2014/main" id="{81CDF172-3A38-1EDB-A2E3-19A7341720F5}"/>
              </a:ext>
            </a:extLst>
          </p:cNvPr>
          <p:cNvSpPr txBox="1"/>
          <p:nvPr/>
        </p:nvSpPr>
        <p:spPr>
          <a:xfrm>
            <a:off x="183776" y="6526030"/>
            <a:ext cx="6194612" cy="307777"/>
          </a:xfrm>
          <a:prstGeom prst="rect">
            <a:avLst/>
          </a:prstGeom>
          <a:noFill/>
        </p:spPr>
        <p:txBody>
          <a:bodyPr wrap="square">
            <a:spAutoFit/>
          </a:bodyPr>
          <a:lstStyle/>
          <a:p>
            <a:r>
              <a:rPr lang="en-GB" sz="1400"/>
              <a:t>Source:</a:t>
            </a:r>
          </a:p>
        </p:txBody>
      </p:sp>
    </p:spTree>
    <p:extLst>
      <p:ext uri="{BB962C8B-B14F-4D97-AF65-F5344CB8AC3E}">
        <p14:creationId xmlns:p14="http://schemas.microsoft.com/office/powerpoint/2010/main" val="326510570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577788" y="1281954"/>
            <a:ext cx="5181600" cy="5405718"/>
          </a:xfrm>
        </p:spPr>
        <p:txBody>
          <a:bodyPr vert="horz" lIns="91440" tIns="45720" rIns="91440" bIns="45720" rtlCol="0" anchor="t">
            <a:noAutofit/>
          </a:bodyPr>
          <a:lstStyle/>
          <a:p>
            <a:pPr marL="0" indent="0">
              <a:lnSpc>
                <a:spcPct val="120000"/>
              </a:lnSpc>
            </a:pPr>
            <a:r>
              <a:rPr lang="en-US" sz="1800" dirty="0">
                <a:solidFill>
                  <a:srgbClr val="1188A3"/>
                </a:solidFill>
                <a:hlinkClick r:id="rId3">
                  <a:extLst>
                    <a:ext uri="{A12FA001-AC4F-418D-AE19-62706E023703}">
                      <ahyp:hlinkClr xmlns:ahyp="http://schemas.microsoft.com/office/drawing/2018/hyperlinkcolor" val="tx"/>
                    </a:ext>
                  </a:extLst>
                </a:hlinkClick>
              </a:rPr>
              <a:t>G-Nutrition</a:t>
            </a:r>
            <a:r>
              <a:rPr lang="en-US" sz="1800" dirty="0">
                <a:solidFill>
                  <a:srgbClr val="1188A3"/>
                </a:solidFill>
              </a:rPr>
              <a:t> </a:t>
            </a:r>
            <a:r>
              <a:rPr lang="en-US" sz="1800" dirty="0" err="1"/>
              <a:t>ist</a:t>
            </a:r>
            <a:r>
              <a:rPr lang="en-US" sz="1800" dirty="0"/>
              <a:t> </a:t>
            </a:r>
            <a:r>
              <a:rPr lang="en-US" sz="1800" dirty="0" err="1"/>
              <a:t>ein</a:t>
            </a:r>
            <a:r>
              <a:rPr lang="en-US" sz="1800" dirty="0"/>
              <a:t> </a:t>
            </a:r>
            <a:r>
              <a:rPr lang="en-US" sz="1800" dirty="0" err="1"/>
              <a:t>mit</a:t>
            </a:r>
            <a:r>
              <a:rPr lang="en-US" sz="1800" dirty="0"/>
              <a:t> </a:t>
            </a:r>
            <a:r>
              <a:rPr lang="en-US" sz="1800" dirty="0" err="1"/>
              <a:t>Proteinen</a:t>
            </a:r>
            <a:r>
              <a:rPr lang="en-US" sz="1800" dirty="0"/>
              <a:t> und </a:t>
            </a:r>
            <a:r>
              <a:rPr lang="en-US" sz="1800" dirty="0" err="1"/>
              <a:t>Vitaminen</a:t>
            </a:r>
            <a:r>
              <a:rPr lang="en-US" sz="1800" dirty="0"/>
              <a:t> </a:t>
            </a:r>
            <a:r>
              <a:rPr lang="en-US" sz="1800" dirty="0" err="1"/>
              <a:t>angereichertes</a:t>
            </a:r>
            <a:r>
              <a:rPr lang="en-US" sz="1800" dirty="0"/>
              <a:t> </a:t>
            </a:r>
            <a:r>
              <a:rPr lang="en-US" sz="1800" dirty="0" err="1"/>
              <a:t>Brötchen</a:t>
            </a:r>
            <a:r>
              <a:rPr lang="en-US" sz="1800" dirty="0"/>
              <a:t> </a:t>
            </a:r>
            <a:r>
              <a:rPr lang="en-US" sz="1800" dirty="0" err="1"/>
              <a:t>aus</a:t>
            </a:r>
            <a:r>
              <a:rPr lang="en-US" sz="1800" dirty="0"/>
              <a:t> </a:t>
            </a:r>
            <a:r>
              <a:rPr lang="en-US" sz="1800" dirty="0" err="1"/>
              <a:t>Weizenmehl</a:t>
            </a:r>
            <a:r>
              <a:rPr lang="en-US" sz="1800" dirty="0"/>
              <a:t>, das von den </a:t>
            </a:r>
            <a:r>
              <a:rPr lang="en-US" sz="1800" dirty="0" err="1"/>
              <a:t>französischen</a:t>
            </a:r>
            <a:r>
              <a:rPr lang="en-US" sz="1800" dirty="0"/>
              <a:t> </a:t>
            </a:r>
            <a:r>
              <a:rPr lang="en-US" sz="1800" i="1" dirty="0" err="1"/>
              <a:t>Cerelab</a:t>
            </a:r>
            <a:r>
              <a:rPr lang="en-US" sz="1800" i="1" dirty="0"/>
              <a:t>-Labors</a:t>
            </a:r>
            <a:r>
              <a:rPr lang="en-US" sz="1800" dirty="0"/>
              <a:t> in </a:t>
            </a:r>
            <a:r>
              <a:rPr lang="en-US" sz="1800" dirty="0" err="1"/>
              <a:t>Zusammenarbeit</a:t>
            </a:r>
            <a:r>
              <a:rPr lang="en-US" sz="1800" dirty="0"/>
              <a:t> </a:t>
            </a:r>
            <a:r>
              <a:rPr lang="en-US" sz="1800" dirty="0" err="1"/>
              <a:t>mit</a:t>
            </a:r>
            <a:r>
              <a:rPr lang="en-US" sz="1800" dirty="0"/>
              <a:t> </a:t>
            </a:r>
            <a:r>
              <a:rPr lang="en-US" sz="1800" i="1" dirty="0" err="1"/>
              <a:t>Nutrisens</a:t>
            </a:r>
            <a:r>
              <a:rPr lang="en-US" sz="1800" i="1" dirty="0"/>
              <a:t> </a:t>
            </a:r>
            <a:r>
              <a:rPr lang="en-US" sz="1800" dirty="0" err="1"/>
              <a:t>entwickelt</a:t>
            </a:r>
            <a:r>
              <a:rPr lang="en-US" sz="1800" dirty="0"/>
              <a:t> </a:t>
            </a:r>
            <a:r>
              <a:rPr lang="en-US" sz="1800" dirty="0" err="1"/>
              <a:t>wurde</a:t>
            </a:r>
            <a:r>
              <a:rPr lang="en-US" sz="1800" dirty="0"/>
              <a:t>. </a:t>
            </a:r>
          </a:p>
          <a:p>
            <a:pPr marL="0" indent="0">
              <a:lnSpc>
                <a:spcPct val="120000"/>
              </a:lnSpc>
            </a:pPr>
            <a:r>
              <a:rPr lang="en-US" sz="1800" dirty="0"/>
              <a:t>Sie </a:t>
            </a:r>
            <a:r>
              <a:rPr lang="en-US" sz="1800" dirty="0" err="1"/>
              <a:t>erfüllen</a:t>
            </a:r>
            <a:r>
              <a:rPr lang="en-US" sz="1800" dirty="0"/>
              <a:t> </a:t>
            </a:r>
            <a:r>
              <a:rPr lang="en-US" sz="1800" dirty="0" err="1"/>
              <a:t>nicht</a:t>
            </a:r>
            <a:r>
              <a:rPr lang="en-US" sz="1800" dirty="0"/>
              <a:t> </a:t>
            </a:r>
            <a:r>
              <a:rPr lang="en-US" sz="1800" dirty="0" err="1"/>
              <a:t>nur</a:t>
            </a:r>
            <a:r>
              <a:rPr lang="en-US" sz="1800" dirty="0"/>
              <a:t> die </a:t>
            </a:r>
            <a:r>
              <a:rPr lang="en-US" sz="1800" dirty="0" err="1"/>
              <a:t>Ernährungsbedürfnisse</a:t>
            </a:r>
            <a:r>
              <a:rPr lang="en-US" sz="1800" dirty="0"/>
              <a:t> der </a:t>
            </a:r>
            <a:r>
              <a:rPr lang="en-US" sz="1800" dirty="0" err="1"/>
              <a:t>Senioren</a:t>
            </a:r>
            <a:r>
              <a:rPr lang="en-US" sz="1800" dirty="0"/>
              <a:t>, </a:t>
            </a:r>
            <a:r>
              <a:rPr lang="en-US" sz="1800" dirty="0" err="1"/>
              <a:t>sondern</a:t>
            </a:r>
            <a:r>
              <a:rPr lang="en-US" sz="1800" dirty="0"/>
              <a:t> </a:t>
            </a:r>
            <a:r>
              <a:rPr lang="en-US" sz="1800" dirty="0" err="1"/>
              <a:t>sind</a:t>
            </a:r>
            <a:r>
              <a:rPr lang="en-US" sz="1800" dirty="0"/>
              <a:t> </a:t>
            </a:r>
            <a:r>
              <a:rPr lang="en-US" sz="1800" dirty="0" err="1"/>
              <a:t>auch</a:t>
            </a:r>
            <a:r>
              <a:rPr lang="en-US" sz="1800" dirty="0"/>
              <a:t> </a:t>
            </a:r>
            <a:r>
              <a:rPr lang="en-US" sz="1800" dirty="0" err="1"/>
              <a:t>perfekt</a:t>
            </a:r>
            <a:r>
              <a:rPr lang="en-US" sz="1800" dirty="0"/>
              <a:t> auf </a:t>
            </a:r>
            <a:r>
              <a:rPr lang="en-US" sz="1800" dirty="0" err="1"/>
              <a:t>ihre</a:t>
            </a:r>
            <a:r>
              <a:rPr lang="en-US" sz="1800" dirty="0"/>
              <a:t> </a:t>
            </a:r>
            <a:r>
              <a:rPr lang="en-US" sz="1800" b="1" dirty="0" err="1"/>
              <a:t>Geschmacksvorlieben</a:t>
            </a:r>
            <a:r>
              <a:rPr lang="en-US" sz="1800" b="1" dirty="0"/>
              <a:t> und </a:t>
            </a:r>
            <a:r>
              <a:rPr lang="en-US" sz="1800" b="1" dirty="0" err="1"/>
              <a:t>Essfähigkeiten</a:t>
            </a:r>
            <a:r>
              <a:rPr lang="en-US" sz="1800" b="1" dirty="0"/>
              <a:t> </a:t>
            </a:r>
            <a:r>
              <a:rPr lang="en-US" sz="1800" b="1" dirty="0" err="1"/>
              <a:t>abgestimmt</a:t>
            </a:r>
            <a:r>
              <a:rPr lang="en-US" sz="1800" b="1" dirty="0"/>
              <a:t>.</a:t>
            </a:r>
            <a:r>
              <a:rPr lang="en-US" sz="1800" dirty="0"/>
              <a:t> Das </a:t>
            </a:r>
            <a:r>
              <a:rPr lang="en-US" sz="1800" dirty="0" err="1"/>
              <a:t>Produkt</a:t>
            </a:r>
            <a:r>
              <a:rPr lang="en-US" sz="1800" dirty="0"/>
              <a:t> </a:t>
            </a:r>
            <a:r>
              <a:rPr lang="en-US" sz="1800" b="1" dirty="0" err="1"/>
              <a:t>verbessert</a:t>
            </a:r>
            <a:r>
              <a:rPr lang="en-US" sz="1800" b="1" dirty="0"/>
              <a:t> </a:t>
            </a:r>
            <a:r>
              <a:rPr lang="en-US" sz="1800" b="1" dirty="0" err="1"/>
              <a:t>nachweislich</a:t>
            </a:r>
            <a:r>
              <a:rPr lang="en-US" sz="1800" b="1" dirty="0"/>
              <a:t> den </a:t>
            </a:r>
            <a:r>
              <a:rPr lang="en-US" sz="1800" b="1" dirty="0" err="1"/>
              <a:t>Gesundheitszustand</a:t>
            </a:r>
            <a:r>
              <a:rPr lang="en-US" sz="1800" b="1" dirty="0"/>
              <a:t> </a:t>
            </a:r>
            <a:r>
              <a:rPr lang="en-US" sz="1800" dirty="0"/>
              <a:t>von </a:t>
            </a:r>
            <a:r>
              <a:rPr lang="en-US" sz="1800" dirty="0" err="1"/>
              <a:t>unterernährten</a:t>
            </a:r>
            <a:r>
              <a:rPr lang="en-US" sz="1800" dirty="0"/>
              <a:t> </a:t>
            </a:r>
            <a:r>
              <a:rPr lang="en-US" sz="1800" dirty="0" err="1"/>
              <a:t>Bewohnern</a:t>
            </a:r>
            <a:r>
              <a:rPr lang="en-US" sz="1800" dirty="0"/>
              <a:t> in </a:t>
            </a:r>
            <a:r>
              <a:rPr lang="en-US" sz="1800" dirty="0" err="1"/>
              <a:t>Pflegeheimen</a:t>
            </a:r>
            <a:r>
              <a:rPr lang="en-US" sz="1800" dirty="0"/>
              <a:t> </a:t>
            </a:r>
            <a:r>
              <a:rPr lang="en-US" sz="1800" dirty="0" err="1"/>
              <a:t>besser</a:t>
            </a:r>
            <a:r>
              <a:rPr lang="en-US" sz="1800" dirty="0"/>
              <a:t> </a:t>
            </a:r>
            <a:r>
              <a:rPr lang="en-US" sz="1800" dirty="0" err="1"/>
              <a:t>als</a:t>
            </a:r>
            <a:r>
              <a:rPr lang="en-US" sz="1800" dirty="0"/>
              <a:t> die </a:t>
            </a:r>
            <a:r>
              <a:rPr lang="en-US" sz="1800" dirty="0" err="1"/>
              <a:t>typische</a:t>
            </a:r>
            <a:r>
              <a:rPr lang="en-US" sz="1800" dirty="0"/>
              <a:t> </a:t>
            </a:r>
            <a:r>
              <a:rPr lang="en-US" sz="1800" dirty="0" err="1"/>
              <a:t>Kombination</a:t>
            </a:r>
            <a:r>
              <a:rPr lang="en-US" sz="1800" dirty="0"/>
              <a:t> </a:t>
            </a:r>
            <a:r>
              <a:rPr lang="en-US" sz="1800" dirty="0" err="1"/>
              <a:t>aus</a:t>
            </a:r>
            <a:r>
              <a:rPr lang="en-US" sz="1800" dirty="0"/>
              <a:t> </a:t>
            </a:r>
            <a:r>
              <a:rPr lang="en-US" sz="1800" dirty="0" err="1"/>
              <a:t>Frühstück</a:t>
            </a:r>
            <a:r>
              <a:rPr lang="en-US" sz="1800" dirty="0"/>
              <a:t> und </a:t>
            </a:r>
            <a:r>
              <a:rPr lang="en-US" sz="1800" dirty="0" err="1"/>
              <a:t>Nahrungsergänzungsmitteln</a:t>
            </a:r>
            <a:r>
              <a:rPr lang="en-US" sz="1800" dirty="0"/>
              <a:t>.</a:t>
            </a:r>
          </a:p>
          <a:p>
            <a:pPr marL="0" indent="0">
              <a:lnSpc>
                <a:spcPct val="120000"/>
              </a:lnSpc>
            </a:pPr>
            <a:r>
              <a:rPr lang="en-US" sz="1800" dirty="0"/>
              <a:t>In </a:t>
            </a:r>
            <a:r>
              <a:rPr lang="en-US" sz="1800" dirty="0" err="1"/>
              <a:t>Anerkennung</a:t>
            </a:r>
            <a:r>
              <a:rPr lang="en-US" sz="1800" dirty="0"/>
              <a:t> seiner </a:t>
            </a:r>
            <a:r>
              <a:rPr lang="en-US" sz="1800" dirty="0" err="1"/>
              <a:t>Bedeutung</a:t>
            </a:r>
            <a:r>
              <a:rPr lang="en-US" sz="1800" dirty="0"/>
              <a:t> für die Gesundheit </a:t>
            </a:r>
            <a:r>
              <a:rPr lang="en-US" sz="1800" dirty="0" err="1"/>
              <a:t>älterer</a:t>
            </a:r>
            <a:r>
              <a:rPr lang="en-US" sz="1800" dirty="0"/>
              <a:t> Menschen </a:t>
            </a:r>
            <a:r>
              <a:rPr lang="en-US" sz="1800" dirty="0" err="1"/>
              <a:t>ist</a:t>
            </a:r>
            <a:r>
              <a:rPr lang="en-US" sz="1800" dirty="0"/>
              <a:t> es </a:t>
            </a:r>
            <a:r>
              <a:rPr lang="en-US" sz="1800" dirty="0" err="1"/>
              <a:t>seit</a:t>
            </a:r>
            <a:r>
              <a:rPr lang="en-US" sz="1800" dirty="0"/>
              <a:t> 2018 das </a:t>
            </a:r>
            <a:r>
              <a:rPr lang="en-US" sz="1800" dirty="0" err="1"/>
              <a:t>erste</a:t>
            </a:r>
            <a:r>
              <a:rPr lang="en-US" sz="1800" dirty="0"/>
              <a:t> von der </a:t>
            </a:r>
            <a:r>
              <a:rPr lang="en-US" sz="1800" dirty="0" err="1"/>
              <a:t>französischen</a:t>
            </a:r>
            <a:r>
              <a:rPr lang="en-US" sz="1800" dirty="0"/>
              <a:t> </a:t>
            </a:r>
            <a:r>
              <a:rPr lang="en-US" sz="1800" dirty="0" err="1"/>
              <a:t>Sozialversicherung</a:t>
            </a:r>
            <a:r>
              <a:rPr lang="en-US" sz="1800" dirty="0"/>
              <a:t> </a:t>
            </a:r>
            <a:r>
              <a:rPr lang="en-US" sz="1800" dirty="0" err="1"/>
              <a:t>erstattungsfähige</a:t>
            </a:r>
            <a:r>
              <a:rPr lang="en-US" sz="1800" dirty="0"/>
              <a:t> </a:t>
            </a:r>
            <a:r>
              <a:rPr lang="en-US" sz="1800" dirty="0" err="1"/>
              <a:t>Produkt</a:t>
            </a:r>
            <a:r>
              <a:rPr lang="en-US" sz="1800" dirty="0"/>
              <a:t> der </a:t>
            </a:r>
            <a:r>
              <a:rPr lang="en-US" sz="1800" dirty="0" err="1"/>
              <a:t>täglichen</a:t>
            </a:r>
            <a:r>
              <a:rPr lang="en-US" sz="1800" dirty="0"/>
              <a:t> </a:t>
            </a:r>
            <a:r>
              <a:rPr lang="en-US" sz="1800" dirty="0" err="1"/>
              <a:t>Ernährung</a:t>
            </a:r>
            <a:r>
              <a:rPr lang="en-US" sz="1800" dirty="0"/>
              <a:t>.</a:t>
            </a:r>
          </a:p>
        </p:txBody>
      </p:sp>
      <p:pic>
        <p:nvPicPr>
          <p:cNvPr id="12" name="Picture Placeholder 11">
            <a:extLst>
              <a:ext uri="{FF2B5EF4-FFF2-40B4-BE49-F238E27FC236}">
                <a16:creationId xmlns:a16="http://schemas.microsoft.com/office/drawing/2014/main" id="{B6961F7A-2C9A-FA30-44EF-98C56B8B1562}"/>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a:xfrm>
            <a:off x="6851650" y="228600"/>
            <a:ext cx="5105400" cy="6362700"/>
          </a:xfrm>
          <a:prstGeom prst="rect">
            <a:avLst/>
          </a:prstGeom>
        </p:spPr>
      </p:pic>
      <p:sp>
        <p:nvSpPr>
          <p:cNvPr id="13" name="Text Placeholder 2">
            <a:extLst>
              <a:ext uri="{FF2B5EF4-FFF2-40B4-BE49-F238E27FC236}">
                <a16:creationId xmlns:a16="http://schemas.microsoft.com/office/drawing/2014/main" id="{3200CC14-D8B0-452D-4A7F-521AA50B9714}"/>
              </a:ext>
            </a:extLst>
          </p:cNvPr>
          <p:cNvSpPr txBox="1">
            <a:spLocks/>
          </p:cNvSpPr>
          <p:nvPr/>
        </p:nvSpPr>
        <p:spPr>
          <a:xfrm>
            <a:off x="693930" y="228600"/>
            <a:ext cx="3815317" cy="914401"/>
          </a:xfrm>
          <a:prstGeom prst="rect">
            <a:avLst/>
          </a:prstGeom>
          <a:solidFill>
            <a:srgbClr val="FFD100"/>
          </a:solidFill>
        </p:spPr>
        <p:txBody>
          <a:bodyPr anchor="ctr">
            <a:normAutofit fontScale="925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137" y="5741251"/>
            <a:ext cx="4716425" cy="582221"/>
          </a:xfrm>
          <a:solidFill>
            <a:srgbClr val="85D2E1"/>
          </a:solidFill>
        </p:spPr>
        <p:txBody>
          <a:bodyPr anchor="ctr">
            <a:normAutofit fontScale="77500" lnSpcReduction="20000"/>
          </a:bodyPr>
          <a:lstStyle/>
          <a:p>
            <a:r>
              <a:rPr lang="en-GB" b="1" err="1"/>
              <a:t>Cerelab’s</a:t>
            </a:r>
            <a:r>
              <a:rPr lang="en-GB" b="1"/>
              <a:t>  G-Nutrition Brioche</a:t>
            </a:r>
          </a:p>
        </p:txBody>
      </p:sp>
    </p:spTree>
    <p:extLst>
      <p:ext uri="{BB962C8B-B14F-4D97-AF65-F5344CB8AC3E}">
        <p14:creationId xmlns:p14="http://schemas.microsoft.com/office/powerpoint/2010/main" val="212905629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734715" y="1730189"/>
            <a:ext cx="5225960" cy="4231341"/>
          </a:xfrm>
        </p:spPr>
        <p:txBody>
          <a:bodyPr>
            <a:normAutofit/>
          </a:bodyPr>
          <a:lstStyle/>
          <a:p>
            <a:pPr marL="0" indent="0"/>
            <a:r>
              <a:rPr lang="en-GB" b="1" dirty="0" err="1"/>
              <a:t>Senioren</a:t>
            </a:r>
            <a:r>
              <a:rPr lang="en-GB" b="1" dirty="0"/>
              <a:t> </a:t>
            </a:r>
            <a:r>
              <a:rPr lang="en-GB" b="1" dirty="0" err="1"/>
              <a:t>schätzen</a:t>
            </a:r>
            <a:r>
              <a:rPr lang="en-GB" b="1" dirty="0"/>
              <a:t> es </a:t>
            </a:r>
            <a:r>
              <a:rPr lang="en-GB" b="1" dirty="0" err="1"/>
              <a:t>nicht</a:t>
            </a:r>
            <a:r>
              <a:rPr lang="en-GB" b="1" dirty="0"/>
              <a:t>, </a:t>
            </a:r>
            <a:r>
              <a:rPr lang="en-GB" b="1" dirty="0" err="1"/>
              <a:t>aufgrund</a:t>
            </a:r>
            <a:r>
              <a:rPr lang="en-GB" b="1" dirty="0"/>
              <a:t> </a:t>
            </a:r>
            <a:r>
              <a:rPr lang="en-GB" b="1" dirty="0" err="1"/>
              <a:t>ihres</a:t>
            </a:r>
            <a:r>
              <a:rPr lang="en-GB" b="1" dirty="0"/>
              <a:t> Alters </a:t>
            </a:r>
            <a:r>
              <a:rPr lang="en-GB" b="1" dirty="0" err="1"/>
              <a:t>diskriminiert</a:t>
            </a:r>
            <a:r>
              <a:rPr lang="en-GB" b="1" dirty="0"/>
              <a:t> </a:t>
            </a:r>
            <a:r>
              <a:rPr lang="en-GB" b="1" dirty="0" err="1"/>
              <a:t>zu</a:t>
            </a:r>
            <a:r>
              <a:rPr lang="en-GB" b="1" dirty="0"/>
              <a:t> </a:t>
            </a:r>
            <a:r>
              <a:rPr lang="en-GB" b="1" dirty="0" err="1"/>
              <a:t>werden</a:t>
            </a:r>
            <a:r>
              <a:rPr lang="en-GB" b="1" dirty="0"/>
              <a:t>.</a:t>
            </a:r>
          </a:p>
          <a:p>
            <a:pPr marL="0" indent="0"/>
            <a:r>
              <a:rPr lang="en-GB" dirty="0" err="1"/>
              <a:t>Helfen</a:t>
            </a:r>
            <a:r>
              <a:rPr lang="en-GB" dirty="0"/>
              <a:t> Sie </a:t>
            </a:r>
            <a:r>
              <a:rPr lang="en-GB" dirty="0" err="1"/>
              <a:t>ihnen</a:t>
            </a:r>
            <a:r>
              <a:rPr lang="en-GB" dirty="0"/>
              <a:t> </a:t>
            </a:r>
            <a:r>
              <a:rPr lang="en-GB" dirty="0" err="1"/>
              <a:t>daher</a:t>
            </a:r>
            <a:r>
              <a:rPr lang="en-GB" dirty="0"/>
              <a:t>, das Tabu des </a:t>
            </a:r>
            <a:r>
              <a:rPr lang="en-GB" dirty="0" err="1"/>
              <a:t>Altseins</a:t>
            </a:r>
            <a:r>
              <a:rPr lang="en-GB" dirty="0"/>
              <a:t> </a:t>
            </a:r>
            <a:r>
              <a:rPr lang="en-GB" dirty="0" err="1"/>
              <a:t>zu</a:t>
            </a:r>
            <a:r>
              <a:rPr lang="en-GB" dirty="0"/>
              <a:t> </a:t>
            </a:r>
            <a:r>
              <a:rPr lang="en-GB" dirty="0" err="1"/>
              <a:t>überwinden</a:t>
            </a:r>
            <a:r>
              <a:rPr lang="en-GB" dirty="0"/>
              <a:t> (</a:t>
            </a:r>
            <a:r>
              <a:rPr lang="en-GB" dirty="0">
                <a:solidFill>
                  <a:srgbClr val="1188A3"/>
                </a:solidFill>
                <a:hlinkClick r:id="rId2">
                  <a:extLst>
                    <a:ext uri="{A12FA001-AC4F-418D-AE19-62706E023703}">
                      <ahyp:hlinkClr xmlns:ahyp="http://schemas.microsoft.com/office/drawing/2018/hyperlinkcolor" val="tx"/>
                    </a:ext>
                  </a:extLst>
                </a:hlinkClick>
              </a:rPr>
              <a:t>Food Navigator, 2015</a:t>
            </a:r>
            <a:r>
              <a:rPr lang="en-GB" dirty="0"/>
              <a:t>) </a:t>
            </a:r>
            <a:r>
              <a:rPr lang="en-GB" dirty="0" err="1"/>
              <a:t>indem</a:t>
            </a:r>
            <a:r>
              <a:rPr lang="en-GB" dirty="0"/>
              <a:t> </a:t>
            </a:r>
            <a:r>
              <a:rPr lang="en-GB" dirty="0" err="1"/>
              <a:t>sie</a:t>
            </a:r>
            <a:r>
              <a:rPr lang="en-GB" dirty="0"/>
              <a:t> </a:t>
            </a:r>
            <a:r>
              <a:rPr lang="en-GB" dirty="0" err="1"/>
              <a:t>sich</a:t>
            </a:r>
            <a:r>
              <a:rPr lang="en-GB" dirty="0"/>
              <a:t> auf </a:t>
            </a:r>
            <a:r>
              <a:rPr lang="en-GB" dirty="0" err="1"/>
              <a:t>ihre</a:t>
            </a:r>
            <a:r>
              <a:rPr lang="en-GB" dirty="0"/>
              <a:t> </a:t>
            </a:r>
            <a:r>
              <a:rPr lang="en-GB" dirty="0" err="1"/>
              <a:t>Werte</a:t>
            </a:r>
            <a:r>
              <a:rPr lang="en-GB" dirty="0"/>
              <a:t>, </a:t>
            </a:r>
            <a:r>
              <a:rPr lang="en-GB" dirty="0" err="1"/>
              <a:t>ihren</a:t>
            </a:r>
            <a:r>
              <a:rPr lang="en-GB" dirty="0"/>
              <a:t> </a:t>
            </a:r>
            <a:r>
              <a:rPr lang="en-GB" dirty="0" err="1"/>
              <a:t>Lebensstil</a:t>
            </a:r>
            <a:r>
              <a:rPr lang="en-GB" dirty="0"/>
              <a:t> und </a:t>
            </a:r>
            <a:r>
              <a:rPr lang="en-GB" dirty="0" err="1"/>
              <a:t>ihre</a:t>
            </a:r>
            <a:r>
              <a:rPr lang="en-GB" dirty="0"/>
              <a:t> </a:t>
            </a:r>
            <a:r>
              <a:rPr lang="en-GB" dirty="0" err="1"/>
              <a:t>Nutzererfahrungen</a:t>
            </a:r>
            <a:r>
              <a:rPr lang="en-GB" dirty="0"/>
              <a:t> </a:t>
            </a:r>
            <a:r>
              <a:rPr lang="en-GB" dirty="0" err="1"/>
              <a:t>konzentrieren</a:t>
            </a:r>
            <a:r>
              <a:rPr lang="en-GB" dirty="0"/>
              <a:t>, </a:t>
            </a:r>
            <a:r>
              <a:rPr lang="en-GB" dirty="0" err="1"/>
              <a:t>anstatt</a:t>
            </a:r>
            <a:r>
              <a:rPr lang="en-GB" dirty="0"/>
              <a:t> </a:t>
            </a:r>
            <a:r>
              <a:rPr lang="en-GB" dirty="0" err="1"/>
              <a:t>sie</a:t>
            </a:r>
            <a:r>
              <a:rPr lang="en-GB" dirty="0"/>
              <a:t> </a:t>
            </a:r>
            <a:r>
              <a:rPr lang="en-GB" dirty="0" err="1"/>
              <a:t>speziell</a:t>
            </a:r>
            <a:r>
              <a:rPr lang="en-GB" dirty="0"/>
              <a:t> auf das Alter </a:t>
            </a:r>
            <a:r>
              <a:rPr lang="en-GB" dirty="0" err="1"/>
              <a:t>zu</a:t>
            </a:r>
            <a:r>
              <a:rPr lang="en-GB" dirty="0"/>
              <a:t> </a:t>
            </a:r>
            <a:r>
              <a:rPr lang="en-GB" dirty="0" err="1"/>
              <a:t>beziehen</a:t>
            </a:r>
            <a:r>
              <a:rPr lang="en-GB" dirty="0"/>
              <a:t> </a:t>
            </a:r>
            <a:r>
              <a:rPr lang="en-GB" dirty="0">
                <a:solidFill>
                  <a:srgbClr val="1188A3"/>
                </a:solidFill>
                <a:hlinkClick r:id="rId3">
                  <a:extLst>
                    <a:ext uri="{A12FA001-AC4F-418D-AE19-62706E023703}">
                      <ahyp:hlinkClr xmlns:ahyp="http://schemas.microsoft.com/office/drawing/2018/hyperlinkcolor" val="tx"/>
                    </a:ext>
                  </a:extLst>
                </a:hlinkClick>
              </a:rPr>
              <a:t>(Digital Media Team, 2022)</a:t>
            </a:r>
            <a:r>
              <a:rPr lang="en-GB" dirty="0">
                <a:solidFill>
                  <a:srgbClr val="1188A3"/>
                </a:solidFill>
              </a:rPr>
              <a:t>.</a:t>
            </a:r>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06650"/>
            <a:ext cx="5085159" cy="979640"/>
          </a:xfrm>
        </p:spPr>
        <p:txBody>
          <a:bodyPr vert="horz" lIns="91440" tIns="45720" rIns="91440" bIns="45720" rtlCol="0" anchor="t">
            <a:normAutofit/>
          </a:bodyPr>
          <a:lstStyle/>
          <a:p>
            <a:r>
              <a:rPr lang="en-US" dirty="0"/>
              <a:t>b) </a:t>
            </a:r>
            <a:r>
              <a:rPr lang="en-US" dirty="0" err="1"/>
              <a:t>Altersneutral</a:t>
            </a:r>
            <a:r>
              <a:rPr lang="en-US" dirty="0"/>
              <a:t> sein</a:t>
            </a:r>
          </a:p>
        </p:txBody>
      </p:sp>
      <p:pic>
        <p:nvPicPr>
          <p:cNvPr id="3" name="Picture Placeholder 2" descr="A group of people walking&#10;&#10;Description automatically generated with medium confidence">
            <a:extLst>
              <a:ext uri="{FF2B5EF4-FFF2-40B4-BE49-F238E27FC236}">
                <a16:creationId xmlns:a16="http://schemas.microsoft.com/office/drawing/2014/main" id="{B8E50EF1-471C-AC27-0233-B2994029461C}"/>
              </a:ext>
            </a:extLst>
          </p:cNvPr>
          <p:cNvPicPr>
            <a:picLocks noGrp="1" noChangeAspect="1"/>
          </p:cNvPicPr>
          <p:nvPr>
            <p:ph type="pic" sz="quarter" idx="10"/>
          </p:nvPr>
        </p:nvPicPr>
        <p:blipFill>
          <a:blip r:embed="rId4"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428598536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368DF7F-6DD2-4DAB-BB56-8C05B7BE7475}"/>
              </a:ext>
            </a:extLst>
          </p:cNvPr>
          <p:cNvSpPr>
            <a:spLocks noGrp="1"/>
          </p:cNvSpPr>
          <p:nvPr>
            <p:ph type="body" sz="quarter" idx="18"/>
          </p:nvPr>
        </p:nvSpPr>
        <p:spPr>
          <a:xfrm>
            <a:off x="734714" y="1488141"/>
            <a:ext cx="5459897" cy="4136574"/>
          </a:xfrm>
        </p:spPr>
        <p:txBody>
          <a:bodyPr>
            <a:normAutofit fontScale="92500" lnSpcReduction="20000"/>
          </a:bodyPr>
          <a:lstStyle/>
          <a:p>
            <a:pPr marL="342900" indent="-342900">
              <a:buFont typeface="Arial" panose="020B0604020202020204" pitchFamily="34" charset="0"/>
              <a:buChar char="•"/>
            </a:pPr>
            <a:r>
              <a:rPr lang="en-US" dirty="0"/>
              <a:t>Wie in Modul 3 </a:t>
            </a:r>
            <a:r>
              <a:rPr lang="en-US" dirty="0" err="1"/>
              <a:t>erörtert</a:t>
            </a:r>
            <a:r>
              <a:rPr lang="en-US" dirty="0"/>
              <a:t>, </a:t>
            </a:r>
            <a:r>
              <a:rPr lang="en-US" dirty="0" err="1"/>
              <a:t>wird</a:t>
            </a:r>
            <a:r>
              <a:rPr lang="en-US" dirty="0"/>
              <a:t> der "</a:t>
            </a:r>
            <a:r>
              <a:rPr lang="en-US" dirty="0" err="1"/>
              <a:t>Seniorenmarkt</a:t>
            </a:r>
            <a:r>
              <a:rPr lang="en-US" dirty="0"/>
              <a:t>" </a:t>
            </a:r>
            <a:r>
              <a:rPr lang="en-US" dirty="0" err="1"/>
              <a:t>seit</a:t>
            </a:r>
            <a:r>
              <a:rPr lang="en-US" dirty="0"/>
              <a:t> </a:t>
            </a:r>
            <a:r>
              <a:rPr lang="en-US" dirty="0" err="1"/>
              <a:t>langem</a:t>
            </a:r>
            <a:r>
              <a:rPr lang="en-US" dirty="0"/>
              <a:t> </a:t>
            </a:r>
            <a:r>
              <a:rPr lang="en-US" dirty="0" err="1"/>
              <a:t>als</a:t>
            </a:r>
            <a:r>
              <a:rPr lang="en-US" dirty="0"/>
              <a:t> </a:t>
            </a:r>
            <a:r>
              <a:rPr lang="en-US" dirty="0" err="1"/>
              <a:t>ein</a:t>
            </a:r>
            <a:r>
              <a:rPr lang="en-US" dirty="0"/>
              <a:t> </a:t>
            </a:r>
            <a:r>
              <a:rPr lang="en-US" dirty="0" err="1"/>
              <a:t>heterogenes</a:t>
            </a:r>
            <a:r>
              <a:rPr lang="en-US" dirty="0"/>
              <a:t> Segment </a:t>
            </a:r>
            <a:r>
              <a:rPr lang="en-US" dirty="0" err="1"/>
              <a:t>betrachtet</a:t>
            </a:r>
            <a:endParaRPr lang="en-US" dirty="0"/>
          </a:p>
          <a:p>
            <a:pPr marL="342900" indent="-342900">
              <a:buFont typeface="Arial" panose="020B0604020202020204" pitchFamily="34" charset="0"/>
              <a:buChar char="•"/>
            </a:pPr>
            <a:r>
              <a:rPr lang="en-US" dirty="0" err="1"/>
              <a:t>Diese</a:t>
            </a:r>
            <a:r>
              <a:rPr lang="en-US" dirty="0"/>
              <a:t> </a:t>
            </a:r>
            <a:r>
              <a:rPr lang="en-US" dirty="0" err="1"/>
              <a:t>Vielfalt</a:t>
            </a:r>
            <a:r>
              <a:rPr lang="en-US" dirty="0"/>
              <a:t> </a:t>
            </a:r>
            <a:r>
              <a:rPr lang="en-US" dirty="0" err="1"/>
              <a:t>ist</a:t>
            </a:r>
            <a:r>
              <a:rPr lang="en-US" dirty="0"/>
              <a:t> auf die </a:t>
            </a:r>
            <a:r>
              <a:rPr lang="en-US" dirty="0" err="1"/>
              <a:t>Multidimensionalität</a:t>
            </a:r>
            <a:r>
              <a:rPr lang="en-US" dirty="0"/>
              <a:t> des </a:t>
            </a:r>
            <a:r>
              <a:rPr lang="en-US" dirty="0" err="1"/>
              <a:t>Alterungsprozesses</a:t>
            </a:r>
            <a:r>
              <a:rPr lang="en-US" dirty="0"/>
              <a:t> </a:t>
            </a:r>
            <a:r>
              <a:rPr lang="en-US" dirty="0" err="1"/>
              <a:t>zurückzuführen</a:t>
            </a:r>
            <a:r>
              <a:rPr lang="en-US" dirty="0"/>
              <a:t>, </a:t>
            </a:r>
            <a:r>
              <a:rPr lang="en-US" dirty="0" err="1"/>
              <a:t>bei</a:t>
            </a:r>
            <a:r>
              <a:rPr lang="en-US" dirty="0"/>
              <a:t> dem die Menschen auf </a:t>
            </a:r>
            <a:r>
              <a:rPr lang="en-US" dirty="0" err="1"/>
              <a:t>unterschiedliche</a:t>
            </a:r>
            <a:r>
              <a:rPr lang="en-US" dirty="0"/>
              <a:t> Weise und in </a:t>
            </a:r>
            <a:r>
              <a:rPr lang="en-US" dirty="0" err="1"/>
              <a:t>unterschiedlichem</a:t>
            </a:r>
            <a:r>
              <a:rPr lang="en-US" dirty="0"/>
              <a:t> Tempo altern. </a:t>
            </a:r>
            <a:r>
              <a:rPr lang="en-US" dirty="0" err="1"/>
              <a:t>Infolgedessen</a:t>
            </a:r>
            <a:r>
              <a:rPr lang="en-US" dirty="0"/>
              <a:t> </a:t>
            </a:r>
            <a:r>
              <a:rPr lang="en-US" dirty="0" err="1"/>
              <a:t>sind</a:t>
            </a:r>
            <a:r>
              <a:rPr lang="en-US" dirty="0"/>
              <a:t> </a:t>
            </a:r>
            <a:r>
              <a:rPr lang="en-US" dirty="0" err="1"/>
              <a:t>unterschiedliche</a:t>
            </a:r>
            <a:r>
              <a:rPr lang="en-US" dirty="0"/>
              <a:t> </a:t>
            </a:r>
            <a:r>
              <a:rPr lang="en-US" dirty="0" err="1"/>
              <a:t>Marktsegmentierungsstrategien</a:t>
            </a:r>
            <a:r>
              <a:rPr lang="en-US" dirty="0"/>
              <a:t> </a:t>
            </a:r>
            <a:r>
              <a:rPr lang="en-US" dirty="0" err="1"/>
              <a:t>erforderlich</a:t>
            </a:r>
            <a:endParaRPr lang="en-US" dirty="0"/>
          </a:p>
          <a:p>
            <a:pPr marL="0" indent="0"/>
            <a:r>
              <a:rPr lang="en-GB" b="1" dirty="0" err="1"/>
              <a:t>Nützliche</a:t>
            </a:r>
            <a:r>
              <a:rPr lang="en-GB" b="1" dirty="0"/>
              <a:t> </a:t>
            </a:r>
            <a:r>
              <a:rPr lang="en-GB" b="1" dirty="0" err="1"/>
              <a:t>Geschäftsmodelle</a:t>
            </a:r>
            <a:r>
              <a:rPr lang="en-GB" b="1" dirty="0"/>
              <a:t>:</a:t>
            </a:r>
          </a:p>
          <a:p>
            <a:pPr marL="342900" indent="-342900">
              <a:buFont typeface="Arial" panose="020B0604020202020204" pitchFamily="34" charset="0"/>
              <a:buChar char="•"/>
            </a:pPr>
            <a:r>
              <a:rPr lang="en-GB" b="1" dirty="0" err="1"/>
              <a:t>Benutzerdefiniert</a:t>
            </a:r>
            <a:r>
              <a:rPr lang="en-GB" b="1" dirty="0"/>
              <a:t> </a:t>
            </a:r>
          </a:p>
          <a:p>
            <a:pPr marL="342900" indent="-342900">
              <a:buFont typeface="Arial" panose="020B0604020202020204" pitchFamily="34" charset="0"/>
              <a:buChar char="•"/>
            </a:pPr>
            <a:r>
              <a:rPr lang="en-GB" b="1" dirty="0" err="1"/>
              <a:t>Massenanpassung</a:t>
            </a:r>
            <a:r>
              <a:rPr lang="en-GB" b="1" dirty="0"/>
              <a:t>/</a:t>
            </a:r>
            <a:r>
              <a:rPr lang="en-GB" b="1" dirty="0" err="1"/>
              <a:t>Personalisierung</a:t>
            </a:r>
            <a:endParaRPr lang="en-GB" dirty="0"/>
          </a:p>
        </p:txBody>
      </p:sp>
      <p:sp>
        <p:nvSpPr>
          <p:cNvPr id="3" name="Text Placeholder 2">
            <a:extLst>
              <a:ext uri="{FF2B5EF4-FFF2-40B4-BE49-F238E27FC236}">
                <a16:creationId xmlns:a16="http://schemas.microsoft.com/office/drawing/2014/main" id="{C0ADB638-E7E6-44E7-8AFB-64E32DAE206D}"/>
              </a:ext>
            </a:extLst>
          </p:cNvPr>
          <p:cNvSpPr>
            <a:spLocks noGrp="1"/>
          </p:cNvSpPr>
          <p:nvPr>
            <p:ph type="body" sz="quarter" idx="16"/>
          </p:nvPr>
        </p:nvSpPr>
        <p:spPr/>
        <p:txBody>
          <a:bodyPr>
            <a:normAutofit lnSpcReduction="10000"/>
          </a:bodyPr>
          <a:lstStyle/>
          <a:p>
            <a:r>
              <a:rPr lang="en-GB" dirty="0"/>
              <a:t>c) </a:t>
            </a:r>
            <a:r>
              <a:rPr lang="en-GB" dirty="0" err="1"/>
              <a:t>Marktsegmentierung</a:t>
            </a:r>
            <a:endParaRPr lang="en-GB" dirty="0"/>
          </a:p>
        </p:txBody>
      </p:sp>
      <p:pic>
        <p:nvPicPr>
          <p:cNvPr id="27" name="Picture Placeholder 10" descr="Old man shopping at grocery">
            <a:extLst>
              <a:ext uri="{FF2B5EF4-FFF2-40B4-BE49-F238E27FC236}">
                <a16:creationId xmlns:a16="http://schemas.microsoft.com/office/drawing/2014/main" id="{17261FB2-DD3D-871C-9B70-ACB21A5AB055}"/>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72129" y="247650"/>
            <a:ext cx="5105121" cy="6362700"/>
          </a:xfrm>
        </p:spPr>
      </p:pic>
    </p:spTree>
    <p:extLst>
      <p:ext uri="{BB962C8B-B14F-4D97-AF65-F5344CB8AC3E}">
        <p14:creationId xmlns:p14="http://schemas.microsoft.com/office/powerpoint/2010/main" val="33652143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Placeholder 22" descr="A person sitting at a desk with a computer and papers&#10;&#10;Description automatically generated with low confidence">
            <a:extLst>
              <a:ext uri="{FF2B5EF4-FFF2-40B4-BE49-F238E27FC236}">
                <a16:creationId xmlns:a16="http://schemas.microsoft.com/office/drawing/2014/main" id="{253DCC95-9523-E4B4-E87D-2AE35DA5E7E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pic>
        <p:nvPicPr>
          <p:cNvPr id="3" name="Picture Placeholder 2" descr="A group of people posing for a photo&#10;&#10;Description automatically generated with medium confidence">
            <a:extLst>
              <a:ext uri="{FF2B5EF4-FFF2-40B4-BE49-F238E27FC236}">
                <a16:creationId xmlns:a16="http://schemas.microsoft.com/office/drawing/2014/main" id="{B2B0D914-AEDD-6FB2-DF83-EFE915B799A5}"/>
              </a:ext>
            </a:extLst>
          </p:cNvPr>
          <p:cNvPicPr>
            <a:picLocks noGrp="1" noChangeAspect="1"/>
          </p:cNvPicPr>
          <p:nvPr>
            <p:ph type="pic" sz="quarter" idx="11"/>
          </p:nvPr>
        </p:nvPicPr>
        <p:blipFill>
          <a:blip r:embed="rId4" cstate="screen">
            <a:extLst>
              <a:ext uri="{28A0092B-C50C-407E-A947-70E740481C1C}">
                <a14:useLocalDpi xmlns:a14="http://schemas.microsoft.com/office/drawing/2010/main"/>
              </a:ext>
            </a:extLst>
          </a:blip>
          <a:srcRect/>
          <a:stretch>
            <a:fillRect/>
          </a:stretch>
        </p:blipFill>
        <p:spPr/>
      </p:pic>
      <p:pic>
        <p:nvPicPr>
          <p:cNvPr id="18" name="Picture Placeholder 17" descr="A person looking at a computer&#10;&#10;Description automatically generated with medium confidence">
            <a:extLst>
              <a:ext uri="{FF2B5EF4-FFF2-40B4-BE49-F238E27FC236}">
                <a16:creationId xmlns:a16="http://schemas.microsoft.com/office/drawing/2014/main" id="{016644B3-3CA3-F3BB-4EDD-6E991760D8E2}"/>
              </a:ext>
            </a:extLst>
          </p:cNvPr>
          <p:cNvPicPr>
            <a:picLocks noGrp="1" noChangeAspect="1"/>
          </p:cNvPicPr>
          <p:nvPr>
            <p:ph type="pic" sz="quarter" idx="12"/>
          </p:nvPr>
        </p:nvPicPr>
        <p:blipFill>
          <a:blip r:embed="rId5" cstate="screen">
            <a:extLst>
              <a:ext uri="{28A0092B-C50C-407E-A947-70E740481C1C}">
                <a14:useLocalDpi xmlns:a14="http://schemas.microsoft.com/office/drawing/2010/main"/>
              </a:ext>
            </a:extLst>
          </a:blip>
          <a:srcRect/>
          <a:stretch>
            <a:fillRect/>
          </a:stretch>
        </p:blipFill>
        <p:spPr/>
      </p:pic>
      <p:pic>
        <p:nvPicPr>
          <p:cNvPr id="25" name="Picture Placeholder 24" descr="A group of people looking at a phone&#10;&#10;Description automatically generated with medium confidence">
            <a:extLst>
              <a:ext uri="{FF2B5EF4-FFF2-40B4-BE49-F238E27FC236}">
                <a16:creationId xmlns:a16="http://schemas.microsoft.com/office/drawing/2014/main" id="{534F8470-A34E-24BB-9AB4-5BFE9EDB8C35}"/>
              </a:ext>
            </a:extLst>
          </p:cNvPr>
          <p:cNvPicPr>
            <a:picLocks noGrp="1" noChangeAspect="1"/>
          </p:cNvPicPr>
          <p:nvPr>
            <p:ph type="pic" sz="quarter" idx="13"/>
          </p:nvPr>
        </p:nvPicPr>
        <p:blipFill>
          <a:blip r:embed="rId6" cstate="screen">
            <a:extLst>
              <a:ext uri="{28A0092B-C50C-407E-A947-70E740481C1C}">
                <a14:useLocalDpi xmlns:a14="http://schemas.microsoft.com/office/drawing/2010/main"/>
              </a:ext>
            </a:extLst>
          </a:blip>
          <a:srcRect/>
          <a:stretch>
            <a:fillRect/>
          </a:stretch>
        </p:blipFill>
        <p:spPr/>
      </p:pic>
      <p:sp>
        <p:nvSpPr>
          <p:cNvPr id="10" name="Text Placeholder 9">
            <a:extLst>
              <a:ext uri="{FF2B5EF4-FFF2-40B4-BE49-F238E27FC236}">
                <a16:creationId xmlns:a16="http://schemas.microsoft.com/office/drawing/2014/main" id="{15DFA49F-77D1-1E94-74EB-944F8D3FBE82}"/>
              </a:ext>
            </a:extLst>
          </p:cNvPr>
          <p:cNvSpPr>
            <a:spLocks noGrp="1"/>
          </p:cNvSpPr>
          <p:nvPr>
            <p:ph type="body" sz="quarter" idx="18"/>
          </p:nvPr>
        </p:nvSpPr>
        <p:spPr>
          <a:xfrm>
            <a:off x="503575" y="4305657"/>
            <a:ext cx="2536681" cy="2062860"/>
          </a:xfrm>
        </p:spPr>
        <p:txBody>
          <a:bodyPr>
            <a:noAutofit/>
          </a:bodyPr>
          <a:lstStyle/>
          <a:p>
            <a:pPr marL="285750" indent="-285750">
              <a:buFont typeface="Arial" panose="020B0604020202020204" pitchFamily="34" charset="0"/>
              <a:buChar char="•"/>
            </a:pPr>
            <a:r>
              <a:rPr lang="en-GB" sz="1600" dirty="0" err="1"/>
              <a:t>Planung</a:t>
            </a:r>
            <a:r>
              <a:rPr lang="en-GB" sz="1600" dirty="0"/>
              <a:t> für den </a:t>
            </a:r>
            <a:r>
              <a:rPr lang="en-GB" sz="1600" dirty="0" err="1"/>
              <a:t>Ruhestand</a:t>
            </a:r>
            <a:endParaRPr lang="en-GB" sz="1600" dirty="0"/>
          </a:p>
          <a:p>
            <a:pPr marL="285750" indent="-285750">
              <a:buFont typeface="Arial" panose="020B0604020202020204" pitchFamily="34" charset="0"/>
              <a:buChar char="•"/>
            </a:pPr>
            <a:r>
              <a:rPr lang="en-GB" sz="1600" dirty="0" err="1"/>
              <a:t>Jüngere</a:t>
            </a:r>
            <a:r>
              <a:rPr lang="en-GB" sz="1600" dirty="0"/>
              <a:t> </a:t>
            </a:r>
            <a:r>
              <a:rPr lang="en-GB" sz="1600" dirty="0" err="1"/>
              <a:t>Ehepartner</a:t>
            </a:r>
            <a:r>
              <a:rPr lang="en-GB" sz="1600" dirty="0"/>
              <a:t> (45-54 Jahre) </a:t>
            </a:r>
            <a:r>
              <a:rPr lang="en-GB" sz="1600" dirty="0" err="1"/>
              <a:t>sind</a:t>
            </a:r>
            <a:r>
              <a:rPr lang="en-GB" sz="1600" dirty="0"/>
              <a:t> oft </a:t>
            </a:r>
            <a:r>
              <a:rPr lang="en-GB" sz="1600" dirty="0" err="1"/>
              <a:t>bereit</a:t>
            </a:r>
            <a:r>
              <a:rPr lang="en-GB" sz="1600" dirty="0"/>
              <a:t>, </a:t>
            </a:r>
            <a:r>
              <a:rPr lang="en-GB" sz="1600" dirty="0" err="1"/>
              <a:t>finanzielle</a:t>
            </a:r>
            <a:r>
              <a:rPr lang="en-GB" sz="1600" dirty="0"/>
              <a:t> </a:t>
            </a:r>
            <a:r>
              <a:rPr lang="en-GB" sz="1600" dirty="0" err="1"/>
              <a:t>Veränderungen</a:t>
            </a:r>
            <a:r>
              <a:rPr lang="en-GB" sz="1600" dirty="0"/>
              <a:t> und </a:t>
            </a:r>
            <a:r>
              <a:rPr lang="en-GB" sz="1600" dirty="0" err="1"/>
              <a:t>Entscheidungen</a:t>
            </a:r>
            <a:r>
              <a:rPr lang="en-GB" sz="1600" dirty="0"/>
              <a:t> </a:t>
            </a:r>
            <a:r>
              <a:rPr lang="en-GB" sz="1600" dirty="0" err="1"/>
              <a:t>vor</a:t>
            </a:r>
            <a:r>
              <a:rPr lang="en-GB" sz="1600" dirty="0"/>
              <a:t> </a:t>
            </a:r>
            <a:r>
              <a:rPr lang="en-GB" sz="1600" dirty="0" err="1"/>
              <a:t>dem</a:t>
            </a:r>
            <a:r>
              <a:rPr lang="en-GB" sz="1600" dirty="0"/>
              <a:t> </a:t>
            </a:r>
            <a:r>
              <a:rPr lang="en-GB" sz="1600" dirty="0" err="1"/>
              <a:t>Ruhestand</a:t>
            </a:r>
            <a:r>
              <a:rPr lang="en-GB" sz="1600" dirty="0"/>
              <a:t> </a:t>
            </a:r>
            <a:r>
              <a:rPr lang="en-GB" sz="1600" dirty="0" err="1"/>
              <a:t>zu</a:t>
            </a:r>
            <a:r>
              <a:rPr lang="en-GB" sz="1600" dirty="0"/>
              <a:t> </a:t>
            </a:r>
            <a:r>
              <a:rPr lang="en-GB" sz="1600" dirty="0" err="1"/>
              <a:t>treffen</a:t>
            </a:r>
            <a:endParaRPr lang="en-GB" sz="1600" dirty="0"/>
          </a:p>
        </p:txBody>
      </p:sp>
      <p:sp>
        <p:nvSpPr>
          <p:cNvPr id="9" name="Text Placeholder 8">
            <a:extLst>
              <a:ext uri="{FF2B5EF4-FFF2-40B4-BE49-F238E27FC236}">
                <a16:creationId xmlns:a16="http://schemas.microsoft.com/office/drawing/2014/main" id="{AE387483-3284-A969-9D16-84772FAF5955}"/>
              </a:ext>
            </a:extLst>
          </p:cNvPr>
          <p:cNvSpPr>
            <a:spLocks noGrp="1"/>
          </p:cNvSpPr>
          <p:nvPr>
            <p:ph type="body" sz="quarter" idx="16"/>
          </p:nvPr>
        </p:nvSpPr>
        <p:spPr>
          <a:xfrm>
            <a:off x="604861" y="3939796"/>
            <a:ext cx="2840494" cy="344705"/>
          </a:xfrm>
        </p:spPr>
        <p:txBody>
          <a:bodyPr>
            <a:noAutofit/>
          </a:bodyPr>
          <a:lstStyle/>
          <a:p>
            <a:r>
              <a:rPr lang="en-GB" sz="1600" b="1" dirty="0" err="1"/>
              <a:t>Vorruheständler</a:t>
            </a:r>
            <a:r>
              <a:rPr lang="en-GB" sz="1600" b="1" dirty="0"/>
              <a:t> (Alter 50-65) </a:t>
            </a:r>
          </a:p>
        </p:txBody>
      </p:sp>
      <p:sp>
        <p:nvSpPr>
          <p:cNvPr id="11" name="Text Placeholder 10">
            <a:extLst>
              <a:ext uri="{FF2B5EF4-FFF2-40B4-BE49-F238E27FC236}">
                <a16:creationId xmlns:a16="http://schemas.microsoft.com/office/drawing/2014/main" id="{80CA3B14-D260-E968-573F-BE0232927874}"/>
              </a:ext>
            </a:extLst>
          </p:cNvPr>
          <p:cNvSpPr>
            <a:spLocks noGrp="1"/>
          </p:cNvSpPr>
          <p:nvPr>
            <p:ph type="body" sz="quarter" idx="19"/>
          </p:nvPr>
        </p:nvSpPr>
        <p:spPr>
          <a:xfrm>
            <a:off x="3445355" y="4790984"/>
            <a:ext cx="2289837" cy="1237497"/>
          </a:xfrm>
        </p:spPr>
        <p:txBody>
          <a:bodyPr>
            <a:noAutofit/>
          </a:bodyPr>
          <a:lstStyle/>
          <a:p>
            <a:pPr marL="285750" indent="-285750">
              <a:buFont typeface="Arial" panose="020B0604020202020204" pitchFamily="34" charset="0"/>
              <a:buChar char="•"/>
            </a:pPr>
            <a:r>
              <a:rPr lang="en-US" sz="1600" dirty="0" err="1"/>
              <a:t>Geben</a:t>
            </a:r>
            <a:r>
              <a:rPr lang="en-US" sz="1600" dirty="0"/>
              <a:t> </a:t>
            </a:r>
            <a:r>
              <a:rPr lang="en-US" sz="1600" dirty="0" err="1"/>
              <a:t>viel</a:t>
            </a:r>
            <a:r>
              <a:rPr lang="en-US" sz="1600" dirty="0"/>
              <a:t> Geld für </a:t>
            </a:r>
            <a:r>
              <a:rPr lang="en-US" sz="1600" dirty="0" err="1"/>
              <a:t>Verwandte</a:t>
            </a:r>
            <a:r>
              <a:rPr lang="en-US" sz="1600" dirty="0"/>
              <a:t> </a:t>
            </a:r>
            <a:r>
              <a:rPr lang="en-US" sz="1600" dirty="0" err="1"/>
              <a:t>aus</a:t>
            </a:r>
            <a:r>
              <a:rPr lang="en-US" sz="1600" dirty="0"/>
              <a:t> </a:t>
            </a:r>
          </a:p>
          <a:p>
            <a:pPr marL="285750" indent="-285750">
              <a:buFont typeface="Arial" panose="020B0604020202020204" pitchFamily="34" charset="0"/>
              <a:buChar char="•"/>
            </a:pPr>
            <a:r>
              <a:rPr lang="en-US" sz="1600" dirty="0" err="1"/>
              <a:t>Reagieren</a:t>
            </a:r>
            <a:r>
              <a:rPr lang="en-US" sz="1600" dirty="0"/>
              <a:t> gut auf </a:t>
            </a:r>
            <a:r>
              <a:rPr lang="en-US" sz="1600" dirty="0" err="1"/>
              <a:t>gezielte</a:t>
            </a:r>
            <a:r>
              <a:rPr lang="en-US" sz="1600" dirty="0"/>
              <a:t> </a:t>
            </a:r>
            <a:r>
              <a:rPr lang="en-US" sz="1600" dirty="0" err="1"/>
              <a:t>Werbung</a:t>
            </a:r>
            <a:endParaRPr lang="en-US" sz="1600" dirty="0"/>
          </a:p>
        </p:txBody>
      </p:sp>
      <p:sp>
        <p:nvSpPr>
          <p:cNvPr id="12" name="Text Placeholder 11">
            <a:extLst>
              <a:ext uri="{FF2B5EF4-FFF2-40B4-BE49-F238E27FC236}">
                <a16:creationId xmlns:a16="http://schemas.microsoft.com/office/drawing/2014/main" id="{E5FBAF71-BEE9-99E3-D072-3E2B9415C374}"/>
              </a:ext>
            </a:extLst>
          </p:cNvPr>
          <p:cNvSpPr>
            <a:spLocks noGrp="1"/>
          </p:cNvSpPr>
          <p:nvPr>
            <p:ph type="body" sz="quarter" idx="20"/>
          </p:nvPr>
        </p:nvSpPr>
        <p:spPr>
          <a:xfrm>
            <a:off x="3465547" y="3906360"/>
            <a:ext cx="2536681" cy="502065"/>
          </a:xfrm>
        </p:spPr>
        <p:txBody>
          <a:bodyPr>
            <a:noAutofit/>
          </a:bodyPr>
          <a:lstStyle/>
          <a:p>
            <a:r>
              <a:rPr lang="en-GB" sz="1600" b="1" dirty="0" err="1"/>
              <a:t>Großeltern</a:t>
            </a:r>
            <a:r>
              <a:rPr lang="en-GB" sz="1600" b="1" dirty="0"/>
              <a:t> und </a:t>
            </a:r>
            <a:r>
              <a:rPr lang="en-GB" sz="1600" b="1" dirty="0" err="1"/>
              <a:t>Verwandte</a:t>
            </a:r>
            <a:r>
              <a:rPr lang="en-GB" sz="1600" b="1" dirty="0"/>
              <a:t> (ab 50 Jahren)</a:t>
            </a:r>
          </a:p>
        </p:txBody>
      </p:sp>
      <p:sp>
        <p:nvSpPr>
          <p:cNvPr id="13" name="Text Placeholder 12">
            <a:extLst>
              <a:ext uri="{FF2B5EF4-FFF2-40B4-BE49-F238E27FC236}">
                <a16:creationId xmlns:a16="http://schemas.microsoft.com/office/drawing/2014/main" id="{A008E7AA-2264-9B3E-CBE7-2B89E5599DEB}"/>
              </a:ext>
            </a:extLst>
          </p:cNvPr>
          <p:cNvSpPr>
            <a:spLocks noGrp="1"/>
          </p:cNvSpPr>
          <p:nvPr>
            <p:ph type="body" sz="quarter" idx="21"/>
          </p:nvPr>
        </p:nvSpPr>
        <p:spPr>
          <a:xfrm>
            <a:off x="6140291" y="4754697"/>
            <a:ext cx="2289837" cy="1237497"/>
          </a:xfrm>
        </p:spPr>
        <p:txBody>
          <a:bodyPr>
            <a:noAutofit/>
          </a:bodyPr>
          <a:lstStyle/>
          <a:p>
            <a:pPr marL="285750" indent="-285750">
              <a:buFont typeface="Arial" panose="020B0604020202020204" pitchFamily="34" charset="0"/>
              <a:buChar char="•"/>
            </a:pPr>
            <a:r>
              <a:rPr lang="en-US" sz="1600" dirty="0" err="1"/>
              <a:t>Über</a:t>
            </a:r>
            <a:r>
              <a:rPr lang="en-US" sz="1600" dirty="0"/>
              <a:t> das </a:t>
            </a:r>
            <a:r>
              <a:rPr lang="en-US" sz="1600" dirty="0" err="1"/>
              <a:t>normale</a:t>
            </a:r>
            <a:r>
              <a:rPr lang="en-US" sz="1600" dirty="0"/>
              <a:t> </a:t>
            </a:r>
            <a:r>
              <a:rPr lang="en-US" sz="1600" dirty="0" err="1"/>
              <a:t>Rentenalter</a:t>
            </a:r>
            <a:r>
              <a:rPr lang="en-US" sz="1600" dirty="0"/>
              <a:t> </a:t>
            </a:r>
            <a:r>
              <a:rPr lang="en-US" sz="1600" dirty="0" err="1"/>
              <a:t>hinaus</a:t>
            </a:r>
            <a:r>
              <a:rPr lang="en-US" sz="1600" dirty="0"/>
              <a:t>, </a:t>
            </a:r>
            <a:r>
              <a:rPr lang="en-US" sz="1600" dirty="0" err="1"/>
              <a:t>aber</a:t>
            </a:r>
            <a:r>
              <a:rPr lang="en-US" sz="1600" dirty="0"/>
              <a:t> </a:t>
            </a:r>
            <a:r>
              <a:rPr lang="en-US" sz="1600" dirty="0" err="1"/>
              <a:t>noch</a:t>
            </a:r>
            <a:r>
              <a:rPr lang="en-US" sz="1600" dirty="0"/>
              <a:t> </a:t>
            </a:r>
            <a:r>
              <a:rPr lang="en-US" sz="1600" dirty="0" err="1"/>
              <a:t>berufstätig</a:t>
            </a:r>
            <a:endParaRPr lang="en-GB" sz="1600" dirty="0"/>
          </a:p>
        </p:txBody>
      </p:sp>
      <p:sp>
        <p:nvSpPr>
          <p:cNvPr id="14" name="Text Placeholder 13">
            <a:extLst>
              <a:ext uri="{FF2B5EF4-FFF2-40B4-BE49-F238E27FC236}">
                <a16:creationId xmlns:a16="http://schemas.microsoft.com/office/drawing/2014/main" id="{51E501B4-7695-2A99-742F-A98C79ECCE8F}"/>
              </a:ext>
            </a:extLst>
          </p:cNvPr>
          <p:cNvSpPr>
            <a:spLocks noGrp="1"/>
          </p:cNvSpPr>
          <p:nvPr>
            <p:ph type="body" sz="quarter" idx="22"/>
          </p:nvPr>
        </p:nvSpPr>
        <p:spPr>
          <a:xfrm>
            <a:off x="6096000" y="3937130"/>
            <a:ext cx="2694939" cy="344705"/>
          </a:xfrm>
        </p:spPr>
        <p:txBody>
          <a:bodyPr>
            <a:noAutofit/>
          </a:bodyPr>
          <a:lstStyle/>
          <a:p>
            <a:r>
              <a:rPr lang="en-GB" sz="1600" b="1" dirty="0" err="1"/>
              <a:t>Spätpensionäre</a:t>
            </a:r>
            <a:r>
              <a:rPr lang="en-GB" sz="1600" b="1" dirty="0"/>
              <a:t> (Alter 65-75)</a:t>
            </a:r>
          </a:p>
        </p:txBody>
      </p:sp>
      <p:sp>
        <p:nvSpPr>
          <p:cNvPr id="15" name="Text Placeholder 14">
            <a:extLst>
              <a:ext uri="{FF2B5EF4-FFF2-40B4-BE49-F238E27FC236}">
                <a16:creationId xmlns:a16="http://schemas.microsoft.com/office/drawing/2014/main" id="{46E9D87B-6737-FB7B-E876-100C41246DB3}"/>
              </a:ext>
            </a:extLst>
          </p:cNvPr>
          <p:cNvSpPr>
            <a:spLocks noGrp="1"/>
          </p:cNvSpPr>
          <p:nvPr>
            <p:ph type="body" sz="quarter" idx="23"/>
          </p:nvPr>
        </p:nvSpPr>
        <p:spPr>
          <a:xfrm>
            <a:off x="8745900" y="4666509"/>
            <a:ext cx="2694939" cy="1237497"/>
          </a:xfrm>
        </p:spPr>
        <p:txBody>
          <a:bodyPr>
            <a:noAutofit/>
          </a:bodyPr>
          <a:lstStyle/>
          <a:p>
            <a:pPr marL="285750" indent="-285750">
              <a:buFont typeface="Arial" panose="020B0604020202020204" pitchFamily="34" charset="0"/>
              <a:buChar char="•"/>
            </a:pPr>
            <a:r>
              <a:rPr lang="en-US" sz="1600" dirty="0" err="1"/>
              <a:t>kein</a:t>
            </a:r>
            <a:r>
              <a:rPr lang="en-US" sz="1600" dirty="0"/>
              <a:t> </a:t>
            </a:r>
            <a:r>
              <a:rPr lang="en-US" sz="1600" dirty="0" err="1"/>
              <a:t>aktives</a:t>
            </a:r>
            <a:r>
              <a:rPr lang="en-US" sz="1600" dirty="0"/>
              <a:t> </a:t>
            </a:r>
            <a:r>
              <a:rPr lang="en-US" sz="1600" dirty="0" err="1"/>
              <a:t>Einkommen</a:t>
            </a:r>
            <a:r>
              <a:rPr lang="en-US" sz="1600" dirty="0"/>
              <a:t> </a:t>
            </a:r>
            <a:r>
              <a:rPr lang="en-US" sz="1600" dirty="0" err="1"/>
              <a:t>mehr</a:t>
            </a:r>
            <a:r>
              <a:rPr lang="en-US" sz="1600" dirty="0"/>
              <a:t> </a:t>
            </a:r>
            <a:r>
              <a:rPr lang="en-US" sz="1600" dirty="0" err="1"/>
              <a:t>haben</a:t>
            </a:r>
            <a:r>
              <a:rPr lang="en-US" sz="1600" dirty="0"/>
              <a:t> </a:t>
            </a:r>
          </a:p>
          <a:p>
            <a:pPr marL="285750" indent="-285750">
              <a:buFont typeface="Arial" panose="020B0604020202020204" pitchFamily="34" charset="0"/>
              <a:buChar char="•"/>
            </a:pPr>
            <a:r>
              <a:rPr lang="en-US" sz="1600" dirty="0" err="1"/>
              <a:t>Verlassen</a:t>
            </a:r>
            <a:r>
              <a:rPr lang="en-US" sz="1600" dirty="0"/>
              <a:t> </a:t>
            </a:r>
            <a:r>
              <a:rPr lang="en-US" sz="1600" dirty="0" err="1"/>
              <a:t>sich</a:t>
            </a:r>
            <a:r>
              <a:rPr lang="en-US" sz="1600" dirty="0"/>
              <a:t> auf </a:t>
            </a:r>
            <a:r>
              <a:rPr lang="en-US" sz="1600" dirty="0" err="1"/>
              <a:t>Ersparnisse</a:t>
            </a:r>
            <a:r>
              <a:rPr lang="en-US" sz="1600" dirty="0"/>
              <a:t>, </a:t>
            </a:r>
            <a:r>
              <a:rPr lang="en-US" sz="1600" dirty="0" err="1"/>
              <a:t>Vermögen</a:t>
            </a:r>
            <a:r>
              <a:rPr lang="en-US" sz="1600" dirty="0"/>
              <a:t>, </a:t>
            </a:r>
            <a:r>
              <a:rPr lang="en-US" sz="1600" dirty="0" err="1"/>
              <a:t>Sozialversicherung</a:t>
            </a:r>
            <a:r>
              <a:rPr lang="en-US" sz="1600" dirty="0"/>
              <a:t> und </a:t>
            </a:r>
            <a:r>
              <a:rPr lang="en-US" sz="1600" dirty="0" err="1"/>
              <a:t>Renten</a:t>
            </a:r>
            <a:endParaRPr lang="en-GB" sz="1600" dirty="0"/>
          </a:p>
        </p:txBody>
      </p:sp>
      <p:sp>
        <p:nvSpPr>
          <p:cNvPr id="16" name="Text Placeholder 15">
            <a:extLst>
              <a:ext uri="{FF2B5EF4-FFF2-40B4-BE49-F238E27FC236}">
                <a16:creationId xmlns:a16="http://schemas.microsoft.com/office/drawing/2014/main" id="{2FCED74F-5925-371F-0379-8B888C0911F0}"/>
              </a:ext>
            </a:extLst>
          </p:cNvPr>
          <p:cNvSpPr>
            <a:spLocks noGrp="1"/>
          </p:cNvSpPr>
          <p:nvPr>
            <p:ph type="body" sz="quarter" idx="24"/>
          </p:nvPr>
        </p:nvSpPr>
        <p:spPr>
          <a:xfrm>
            <a:off x="9024996" y="3950381"/>
            <a:ext cx="2136749" cy="344705"/>
          </a:xfrm>
        </p:spPr>
        <p:txBody>
          <a:bodyPr>
            <a:noAutofit/>
          </a:bodyPr>
          <a:lstStyle/>
          <a:p>
            <a:r>
              <a:rPr lang="en-GB" sz="1600" b="1" dirty="0" err="1"/>
              <a:t>Aktive</a:t>
            </a:r>
            <a:r>
              <a:rPr lang="en-GB" sz="1600" b="1" dirty="0"/>
              <a:t> </a:t>
            </a:r>
            <a:r>
              <a:rPr lang="en-GB" sz="1600" b="1" dirty="0" err="1"/>
              <a:t>Ruheständler</a:t>
            </a:r>
            <a:r>
              <a:rPr lang="en-GB" sz="1600" b="1" dirty="0"/>
              <a:t> (ab 65 Jahren)</a:t>
            </a:r>
          </a:p>
        </p:txBody>
      </p:sp>
      <p:sp>
        <p:nvSpPr>
          <p:cNvPr id="17" name="Text Placeholder 16">
            <a:extLst>
              <a:ext uri="{FF2B5EF4-FFF2-40B4-BE49-F238E27FC236}">
                <a16:creationId xmlns:a16="http://schemas.microsoft.com/office/drawing/2014/main" id="{99B7B9E5-6D82-B7A3-EA0B-9752B8C9AF21}"/>
              </a:ext>
            </a:extLst>
          </p:cNvPr>
          <p:cNvSpPr>
            <a:spLocks noGrp="1"/>
          </p:cNvSpPr>
          <p:nvPr>
            <p:ph type="body" sz="quarter" idx="25"/>
          </p:nvPr>
        </p:nvSpPr>
        <p:spPr/>
        <p:txBody>
          <a:bodyPr>
            <a:noAutofit/>
          </a:bodyPr>
          <a:lstStyle/>
          <a:p>
            <a:r>
              <a:rPr lang="en-GB" dirty="0" err="1">
                <a:latin typeface="+mn-lt"/>
              </a:rPr>
              <a:t>Marktsegmentierung</a:t>
            </a:r>
            <a:r>
              <a:rPr lang="en-GB" dirty="0">
                <a:latin typeface="+mn-lt"/>
              </a:rPr>
              <a:t> </a:t>
            </a:r>
            <a:r>
              <a:rPr lang="en-GB" dirty="0" err="1">
                <a:latin typeface="+mn-lt"/>
              </a:rPr>
              <a:t>nach</a:t>
            </a:r>
            <a:r>
              <a:rPr lang="en-GB" dirty="0">
                <a:latin typeface="+mn-lt"/>
              </a:rPr>
              <a:t> </a:t>
            </a:r>
            <a:r>
              <a:rPr lang="en-GB" dirty="0" err="1">
                <a:latin typeface="+mn-lt"/>
              </a:rPr>
              <a:t>verfügbarem</a:t>
            </a:r>
            <a:r>
              <a:rPr lang="en-GB" dirty="0">
                <a:latin typeface="+mn-lt"/>
              </a:rPr>
              <a:t> </a:t>
            </a:r>
            <a:r>
              <a:rPr lang="en-GB" dirty="0" err="1">
                <a:latin typeface="+mn-lt"/>
              </a:rPr>
              <a:t>Einkommen</a:t>
            </a:r>
            <a:endParaRPr lang="en-GB" dirty="0">
              <a:latin typeface="+mn-lt"/>
            </a:endParaRPr>
          </a:p>
        </p:txBody>
      </p:sp>
      <p:sp>
        <p:nvSpPr>
          <p:cNvPr id="19" name="TextBox 18">
            <a:extLst>
              <a:ext uri="{FF2B5EF4-FFF2-40B4-BE49-F238E27FC236}">
                <a16:creationId xmlns:a16="http://schemas.microsoft.com/office/drawing/2014/main" id="{DF2A1889-2C61-4BE7-7876-6E5A768D4BAA}"/>
              </a:ext>
            </a:extLst>
          </p:cNvPr>
          <p:cNvSpPr txBox="1"/>
          <p:nvPr/>
        </p:nvSpPr>
        <p:spPr>
          <a:xfrm>
            <a:off x="254000" y="6368517"/>
            <a:ext cx="6093994" cy="369332"/>
          </a:xfrm>
          <a:prstGeom prst="rect">
            <a:avLst/>
          </a:prstGeom>
          <a:noFill/>
        </p:spPr>
        <p:txBody>
          <a:bodyPr wrap="square">
            <a:spAutoFit/>
          </a:bodyPr>
          <a:lstStyle/>
          <a:p>
            <a:r>
              <a:rPr lang="en-GB" dirty="0">
                <a:hlinkClick r:id="rId7"/>
              </a:rPr>
              <a:t>Quelle</a:t>
            </a:r>
            <a:endParaRPr lang="en-GB" dirty="0"/>
          </a:p>
        </p:txBody>
      </p:sp>
    </p:spTree>
    <p:extLst>
      <p:ext uri="{BB962C8B-B14F-4D97-AF65-F5344CB8AC3E}">
        <p14:creationId xmlns:p14="http://schemas.microsoft.com/office/powerpoint/2010/main" val="340492260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6B1126E-0522-5F0A-7722-7D8197FA3D37}"/>
              </a:ext>
            </a:extLst>
          </p:cNvPr>
          <p:cNvSpPr>
            <a:spLocks noGrp="1"/>
          </p:cNvSpPr>
          <p:nvPr>
            <p:ph type="body" sz="quarter" idx="20"/>
          </p:nvPr>
        </p:nvSpPr>
        <p:spPr>
          <a:xfrm>
            <a:off x="877906" y="2003611"/>
            <a:ext cx="4195899" cy="4113659"/>
          </a:xfrm>
        </p:spPr>
        <p:txBody>
          <a:bodyPr/>
          <a:lstStyle/>
          <a:p>
            <a:r>
              <a:rPr lang="en-US" sz="2200" dirty="0"/>
              <a:t>Eine </a:t>
            </a:r>
            <a:r>
              <a:rPr lang="en-US" sz="2200" dirty="0" err="1"/>
              <a:t>aufschlussreiche</a:t>
            </a:r>
            <a:r>
              <a:rPr lang="en-US" sz="2200" dirty="0"/>
              <a:t>, </a:t>
            </a:r>
            <a:r>
              <a:rPr lang="en-US" sz="2200" dirty="0" err="1"/>
              <a:t>niederländische</a:t>
            </a:r>
            <a:r>
              <a:rPr lang="en-US" sz="2200" dirty="0"/>
              <a:t> </a:t>
            </a:r>
            <a:r>
              <a:rPr lang="en-US" sz="2200" dirty="0">
                <a:solidFill>
                  <a:srgbClr val="1188A3"/>
                </a:solidFill>
                <a:hlinkClick r:id="rId2"/>
              </a:rPr>
              <a:t>Sudie</a:t>
            </a:r>
            <a:r>
              <a:rPr lang="en-US" sz="2200" dirty="0"/>
              <a:t> </a:t>
            </a:r>
            <a:r>
              <a:rPr lang="en-US" sz="2200" b="1" dirty="0" err="1"/>
              <a:t>untersuchten</a:t>
            </a:r>
            <a:r>
              <a:rPr lang="en-US" sz="2200" b="1" dirty="0"/>
              <a:t> die </a:t>
            </a:r>
            <a:r>
              <a:rPr lang="en-US" sz="2200" b="1" dirty="0" err="1"/>
              <a:t>Heterogenität</a:t>
            </a:r>
            <a:r>
              <a:rPr lang="en-US" sz="2200" b="1" dirty="0"/>
              <a:t> in der </a:t>
            </a:r>
            <a:r>
              <a:rPr lang="en-US" sz="2200" b="1" dirty="0" err="1"/>
              <a:t>Akzeptanz</a:t>
            </a:r>
            <a:r>
              <a:rPr lang="en-US" sz="2200" b="1" dirty="0"/>
              <a:t> von </a:t>
            </a:r>
            <a:r>
              <a:rPr lang="en-US" sz="2200" b="1" dirty="0" err="1"/>
              <a:t>Nahrungsmittelträgern</a:t>
            </a:r>
            <a:r>
              <a:rPr lang="en-US" sz="2200" b="1" dirty="0"/>
              <a:t> </a:t>
            </a:r>
            <a:r>
              <a:rPr lang="en-US" sz="2200" dirty="0" err="1"/>
              <a:t>bei</a:t>
            </a:r>
            <a:r>
              <a:rPr lang="en-US" sz="2200" dirty="0"/>
              <a:t> </a:t>
            </a:r>
            <a:r>
              <a:rPr lang="en-US" sz="2200" dirty="0" err="1"/>
              <a:t>älteren</a:t>
            </a:r>
            <a:r>
              <a:rPr lang="en-US" sz="2200" dirty="0"/>
              <a:t> </a:t>
            </a:r>
            <a:r>
              <a:rPr lang="en-US" sz="2200" dirty="0" err="1"/>
              <a:t>Verbrauchern</a:t>
            </a:r>
            <a:r>
              <a:rPr lang="en-US" sz="2200" dirty="0"/>
              <a:t>, </a:t>
            </a:r>
            <a:r>
              <a:rPr lang="en-US" sz="2200" dirty="0" err="1"/>
              <a:t>indem</a:t>
            </a:r>
            <a:r>
              <a:rPr lang="en-US" sz="2200" dirty="0"/>
              <a:t> </a:t>
            </a:r>
            <a:r>
              <a:rPr lang="en-US" sz="2200" dirty="0" err="1"/>
              <a:t>sie</a:t>
            </a:r>
            <a:r>
              <a:rPr lang="en-US" sz="2200" dirty="0"/>
              <a:t> 303 </a:t>
            </a:r>
            <a:r>
              <a:rPr lang="en-US" sz="2200" dirty="0" err="1"/>
              <a:t>unabhängig</a:t>
            </a:r>
            <a:r>
              <a:rPr lang="en-US" sz="2200" dirty="0"/>
              <a:t> </a:t>
            </a:r>
            <a:r>
              <a:rPr lang="en-US" sz="2200" dirty="0" err="1"/>
              <a:t>lebende</a:t>
            </a:r>
            <a:r>
              <a:rPr lang="en-US" sz="2200" dirty="0"/>
              <a:t> </a:t>
            </a:r>
            <a:r>
              <a:rPr lang="en-US" sz="2200" dirty="0" err="1"/>
              <a:t>Senioren</a:t>
            </a:r>
            <a:r>
              <a:rPr lang="en-US" sz="2200" dirty="0"/>
              <a:t> (</a:t>
            </a:r>
            <a:r>
              <a:rPr lang="en-US" sz="2200" dirty="0" err="1"/>
              <a:t>im</a:t>
            </a:r>
            <a:r>
              <a:rPr lang="en-US" sz="2200" dirty="0"/>
              <a:t> Alter von 56-87 Jahren) </a:t>
            </a:r>
            <a:r>
              <a:rPr lang="en-US" sz="2200" dirty="0" err="1"/>
              <a:t>zu</a:t>
            </a:r>
            <a:r>
              <a:rPr lang="en-US" sz="2200" dirty="0"/>
              <a:t> </a:t>
            </a:r>
            <a:r>
              <a:rPr lang="en-US" sz="2200" dirty="0" err="1"/>
              <a:t>ihren</a:t>
            </a:r>
            <a:r>
              <a:rPr lang="en-US" sz="2200" dirty="0"/>
              <a:t> </a:t>
            </a:r>
            <a:r>
              <a:rPr lang="en-US" sz="2200" dirty="0" err="1"/>
              <a:t>Vorlieben</a:t>
            </a:r>
            <a:r>
              <a:rPr lang="en-US" sz="2200" dirty="0"/>
              <a:t> für </a:t>
            </a:r>
            <a:r>
              <a:rPr lang="en-US" sz="2200" dirty="0" err="1"/>
              <a:t>mit</a:t>
            </a:r>
            <a:r>
              <a:rPr lang="en-US" sz="2200" dirty="0"/>
              <a:t> </a:t>
            </a:r>
            <a:r>
              <a:rPr lang="en-US" sz="2200" dirty="0" err="1"/>
              <a:t>Proteinen</a:t>
            </a:r>
            <a:r>
              <a:rPr lang="en-US" sz="2200" dirty="0"/>
              <a:t> </a:t>
            </a:r>
            <a:r>
              <a:rPr lang="en-US" sz="2200" dirty="0" err="1"/>
              <a:t>angereicherte</a:t>
            </a:r>
            <a:r>
              <a:rPr lang="en-US" sz="2200" dirty="0"/>
              <a:t> </a:t>
            </a:r>
            <a:r>
              <a:rPr lang="en-US" sz="2200" dirty="0" err="1"/>
              <a:t>Nahrungsmittelträger</a:t>
            </a:r>
            <a:r>
              <a:rPr lang="en-US" sz="2200" dirty="0"/>
              <a:t> </a:t>
            </a:r>
            <a:r>
              <a:rPr lang="en-US" sz="2200" dirty="0" err="1"/>
              <a:t>befragten</a:t>
            </a:r>
            <a:r>
              <a:rPr lang="en-US" sz="2200" dirty="0"/>
              <a:t>. </a:t>
            </a:r>
          </a:p>
          <a:p>
            <a:r>
              <a:rPr lang="en-US" sz="2200" b="1" dirty="0"/>
              <a:t>Auf der </a:t>
            </a:r>
            <a:r>
              <a:rPr lang="en-US" sz="2200" b="1" dirty="0" err="1"/>
              <a:t>nächsten</a:t>
            </a:r>
            <a:r>
              <a:rPr lang="en-US" sz="2200" b="1" dirty="0"/>
              <a:t> Folie </a:t>
            </a:r>
            <a:r>
              <a:rPr lang="en-US" sz="2200" b="1" dirty="0" err="1"/>
              <a:t>sehen</a:t>
            </a:r>
            <a:r>
              <a:rPr lang="en-US" sz="2200" b="1" dirty="0"/>
              <a:t> Sie die </a:t>
            </a:r>
            <a:r>
              <a:rPr lang="en-US" sz="2200" b="1" dirty="0" err="1"/>
              <a:t>interessanten</a:t>
            </a:r>
            <a:r>
              <a:rPr lang="en-US" sz="2200" b="1" dirty="0"/>
              <a:t> </a:t>
            </a:r>
            <a:r>
              <a:rPr lang="en-US" sz="2200" b="1" dirty="0" err="1"/>
              <a:t>Ergebnisse</a:t>
            </a:r>
            <a:r>
              <a:rPr lang="en-US" sz="2200" b="1" dirty="0"/>
              <a:t>. </a:t>
            </a:r>
            <a:endParaRPr lang="en-US" sz="2200" dirty="0"/>
          </a:p>
          <a:p>
            <a:endParaRPr lang="en-IE" sz="2200" dirty="0"/>
          </a:p>
        </p:txBody>
      </p:sp>
      <p:sp>
        <p:nvSpPr>
          <p:cNvPr id="3" name="Text Placeholder 2">
            <a:extLst>
              <a:ext uri="{FF2B5EF4-FFF2-40B4-BE49-F238E27FC236}">
                <a16:creationId xmlns:a16="http://schemas.microsoft.com/office/drawing/2014/main" id="{12DEC0DF-AAB6-4829-AB92-DE7763483DCF}"/>
              </a:ext>
            </a:extLst>
          </p:cNvPr>
          <p:cNvSpPr>
            <a:spLocks noGrp="1"/>
          </p:cNvSpPr>
          <p:nvPr>
            <p:ph type="body" sz="quarter" idx="22"/>
          </p:nvPr>
        </p:nvSpPr>
        <p:spPr>
          <a:xfrm>
            <a:off x="155382" y="224117"/>
            <a:ext cx="4778188" cy="1506071"/>
          </a:xfrm>
        </p:spPr>
        <p:txBody>
          <a:bodyPr>
            <a:normAutofit fontScale="62500" lnSpcReduction="20000"/>
          </a:bodyPr>
          <a:lstStyle/>
          <a:p>
            <a:pPr>
              <a:lnSpc>
                <a:spcPct val="120000"/>
              </a:lnSpc>
            </a:pPr>
            <a:r>
              <a:rPr lang="en-US" dirty="0" err="1"/>
              <a:t>Profitieren</a:t>
            </a:r>
            <a:r>
              <a:rPr lang="en-US" dirty="0"/>
              <a:t> Sie von </a:t>
            </a:r>
            <a:r>
              <a:rPr lang="en-US" dirty="0" err="1"/>
              <a:t>einer</a:t>
            </a:r>
            <a:r>
              <a:rPr lang="en-US" dirty="0"/>
              <a:t> </a:t>
            </a:r>
            <a:r>
              <a:rPr lang="en-US" dirty="0" err="1"/>
              <a:t>Studie</a:t>
            </a:r>
            <a:r>
              <a:rPr lang="en-US" dirty="0"/>
              <a:t>, die die </a:t>
            </a:r>
            <a:r>
              <a:rPr lang="en-US" b="1" dirty="0" err="1"/>
              <a:t>Segmentierung</a:t>
            </a:r>
            <a:r>
              <a:rPr lang="en-US" dirty="0"/>
              <a:t> des </a:t>
            </a:r>
            <a:r>
              <a:rPr lang="en-US" dirty="0" err="1"/>
              <a:t>Marktes</a:t>
            </a:r>
            <a:r>
              <a:rPr lang="en-US" dirty="0"/>
              <a:t> für </a:t>
            </a:r>
            <a:r>
              <a:rPr lang="en-US" dirty="0" err="1"/>
              <a:t>funktionelle</a:t>
            </a:r>
            <a:r>
              <a:rPr lang="en-US" dirty="0"/>
              <a:t> </a:t>
            </a:r>
            <a:r>
              <a:rPr lang="en-US" dirty="0" err="1"/>
              <a:t>Lebensmittel</a:t>
            </a:r>
            <a:r>
              <a:rPr lang="en-US" dirty="0"/>
              <a:t> für </a:t>
            </a:r>
            <a:r>
              <a:rPr lang="en-US" dirty="0" err="1"/>
              <a:t>ältere</a:t>
            </a:r>
            <a:r>
              <a:rPr lang="en-US" dirty="0"/>
              <a:t> Menschen </a:t>
            </a:r>
            <a:r>
              <a:rPr lang="en-US" dirty="0" err="1"/>
              <a:t>untersucht</a:t>
            </a:r>
            <a:r>
              <a:rPr lang="en-US" dirty="0"/>
              <a:t>...</a:t>
            </a:r>
            <a:endParaRPr lang="en-IE" dirty="0"/>
          </a:p>
        </p:txBody>
      </p:sp>
      <p:graphicFrame>
        <p:nvGraphicFramePr>
          <p:cNvPr id="7" name="Table 7">
            <a:extLst>
              <a:ext uri="{FF2B5EF4-FFF2-40B4-BE49-F238E27FC236}">
                <a16:creationId xmlns:a16="http://schemas.microsoft.com/office/drawing/2014/main" id="{FE193454-1BEA-38C6-7D54-197BE02FD368}"/>
              </a:ext>
            </a:extLst>
          </p:cNvPr>
          <p:cNvGraphicFramePr>
            <a:graphicFrameLocks noGrp="1"/>
          </p:cNvGraphicFramePr>
          <p:nvPr>
            <p:extLst>
              <p:ext uri="{D42A27DB-BD31-4B8C-83A1-F6EECF244321}">
                <p14:modId xmlns:p14="http://schemas.microsoft.com/office/powerpoint/2010/main" val="1642795508"/>
              </p:ext>
            </p:extLst>
          </p:nvPr>
        </p:nvGraphicFramePr>
        <p:xfrm>
          <a:off x="6100569" y="1350435"/>
          <a:ext cx="5797782" cy="4513798"/>
        </p:xfrm>
        <a:graphic>
          <a:graphicData uri="http://schemas.openxmlformats.org/drawingml/2006/table">
            <a:tbl>
              <a:tblPr firstRow="1" bandRow="1">
                <a:tableStyleId>{7DF18680-E054-41AD-8BC1-D1AEF772440D}</a:tableStyleId>
              </a:tblPr>
              <a:tblGrid>
                <a:gridCol w="817062">
                  <a:extLst>
                    <a:ext uri="{9D8B030D-6E8A-4147-A177-3AD203B41FA5}">
                      <a16:colId xmlns:a16="http://schemas.microsoft.com/office/drawing/2014/main" val="2625937386"/>
                    </a:ext>
                  </a:extLst>
                </a:gridCol>
                <a:gridCol w="1208803">
                  <a:extLst>
                    <a:ext uri="{9D8B030D-6E8A-4147-A177-3AD203B41FA5}">
                      <a16:colId xmlns:a16="http://schemas.microsoft.com/office/drawing/2014/main" val="3186507811"/>
                    </a:ext>
                  </a:extLst>
                </a:gridCol>
                <a:gridCol w="1074493">
                  <a:extLst>
                    <a:ext uri="{9D8B030D-6E8A-4147-A177-3AD203B41FA5}">
                      <a16:colId xmlns:a16="http://schemas.microsoft.com/office/drawing/2014/main" val="3901280145"/>
                    </a:ext>
                  </a:extLst>
                </a:gridCol>
                <a:gridCol w="924708">
                  <a:extLst>
                    <a:ext uri="{9D8B030D-6E8A-4147-A177-3AD203B41FA5}">
                      <a16:colId xmlns:a16="http://schemas.microsoft.com/office/drawing/2014/main" val="4217507843"/>
                    </a:ext>
                  </a:extLst>
                </a:gridCol>
                <a:gridCol w="1772716">
                  <a:extLst>
                    <a:ext uri="{9D8B030D-6E8A-4147-A177-3AD203B41FA5}">
                      <a16:colId xmlns:a16="http://schemas.microsoft.com/office/drawing/2014/main" val="1807643710"/>
                    </a:ext>
                  </a:extLst>
                </a:gridCol>
              </a:tblGrid>
              <a:tr h="431227">
                <a:tc>
                  <a:txBody>
                    <a:bodyPr/>
                    <a:lstStyle/>
                    <a:p>
                      <a:r>
                        <a:rPr lang="en-IE" sz="1200" dirty="0"/>
                        <a:t>Format</a:t>
                      </a:r>
                    </a:p>
                  </a:txBody>
                  <a:tcPr anchor="ctr">
                    <a:solidFill>
                      <a:srgbClr val="FFD100"/>
                    </a:solidFill>
                  </a:tcPr>
                </a:tc>
                <a:tc>
                  <a:txBody>
                    <a:bodyPr/>
                    <a:lstStyle/>
                    <a:p>
                      <a:pPr algn="l"/>
                      <a:r>
                        <a:rPr lang="en-IE" sz="1200" dirty="0"/>
                        <a:t>Gesundheit</a:t>
                      </a:r>
                    </a:p>
                  </a:txBody>
                  <a:tcPr anchor="ctr">
                    <a:solidFill>
                      <a:srgbClr val="FFD100"/>
                    </a:solidFill>
                  </a:tcPr>
                </a:tc>
                <a:tc>
                  <a:txBody>
                    <a:bodyPr/>
                    <a:lstStyle/>
                    <a:p>
                      <a:r>
                        <a:rPr lang="en-IE" sz="1200" dirty="0" err="1"/>
                        <a:t>Neuheit</a:t>
                      </a:r>
                      <a:endParaRPr lang="en-IE" sz="1200" dirty="0"/>
                    </a:p>
                  </a:txBody>
                  <a:tcPr anchor="ctr">
                    <a:solidFill>
                      <a:srgbClr val="FFD100"/>
                    </a:solidFill>
                  </a:tcPr>
                </a:tc>
                <a:tc>
                  <a:txBody>
                    <a:bodyPr/>
                    <a:lstStyle/>
                    <a:p>
                      <a:r>
                        <a:rPr lang="en-IE" sz="1200" dirty="0" err="1"/>
                        <a:t>Typ</a:t>
                      </a:r>
                      <a:endParaRPr lang="en-IE" sz="1200" dirty="0"/>
                    </a:p>
                  </a:txBody>
                  <a:tcPr anchor="ctr">
                    <a:solidFill>
                      <a:srgbClr val="FFD100"/>
                    </a:solidFill>
                  </a:tcPr>
                </a:tc>
                <a:tc>
                  <a:txBody>
                    <a:bodyPr/>
                    <a:lstStyle/>
                    <a:p>
                      <a:r>
                        <a:rPr lang="en-IE" sz="1200" dirty="0" err="1"/>
                        <a:t>Ausgewählte</a:t>
                      </a:r>
                      <a:r>
                        <a:rPr lang="en-IE" sz="1200" dirty="0"/>
                        <a:t> </a:t>
                      </a:r>
                      <a:r>
                        <a:rPr lang="en-IE" sz="1200" dirty="0" err="1"/>
                        <a:t>Träger</a:t>
                      </a:r>
                      <a:endParaRPr lang="en-IE" sz="1200" dirty="0"/>
                    </a:p>
                  </a:txBody>
                  <a:tcPr anchor="ctr">
                    <a:solidFill>
                      <a:srgbClr val="FFD100"/>
                    </a:solidFill>
                  </a:tcPr>
                </a:tc>
                <a:extLst>
                  <a:ext uri="{0D108BD9-81ED-4DB2-BD59-A6C34878D82A}">
                    <a16:rowId xmlns:a16="http://schemas.microsoft.com/office/drawing/2014/main" val="975950585"/>
                  </a:ext>
                </a:extLst>
              </a:tr>
              <a:tr h="408817">
                <a:tc>
                  <a:txBody>
                    <a:bodyPr/>
                    <a:lstStyle/>
                    <a:p>
                      <a:pPr algn="ctr"/>
                      <a:r>
                        <a:rPr lang="en-IE" sz="1800">
                          <a:solidFill>
                            <a:srgbClr val="000000"/>
                          </a:solidFill>
                        </a:rPr>
                        <a:t>1</a:t>
                      </a:r>
                    </a:p>
                  </a:txBody>
                  <a:tcPr anchor="ctr">
                    <a:solidFill>
                      <a:schemeClr val="accent6">
                        <a:lumMod val="60000"/>
                        <a:lumOff val="40000"/>
                      </a:schemeClr>
                    </a:solidFill>
                  </a:tcPr>
                </a:tc>
                <a:tc>
                  <a:txBody>
                    <a:bodyPr/>
                    <a:lstStyle/>
                    <a:p>
                      <a:r>
                        <a:rPr lang="en-IE" sz="1600" dirty="0" err="1">
                          <a:solidFill>
                            <a:srgbClr val="000000"/>
                          </a:solidFill>
                        </a:rPr>
                        <a:t>Gesund</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Traditionell</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Mahlzeit</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Milchgetränk</a:t>
                      </a:r>
                      <a:r>
                        <a:rPr lang="en-IE" sz="1400" dirty="0">
                          <a:solidFill>
                            <a:srgbClr val="000000"/>
                          </a:solidFill>
                        </a:rPr>
                        <a:t>, </a:t>
                      </a:r>
                      <a:r>
                        <a:rPr lang="en-IE" sz="1400" dirty="0" err="1">
                          <a:solidFill>
                            <a:srgbClr val="000000"/>
                          </a:solidFill>
                        </a:rPr>
                        <a:t>Brot</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344685859"/>
                  </a:ext>
                </a:extLst>
              </a:tr>
              <a:tr h="571224">
                <a:tc>
                  <a:txBody>
                    <a:bodyPr/>
                    <a:lstStyle/>
                    <a:p>
                      <a:pPr algn="ctr"/>
                      <a:r>
                        <a:rPr lang="en-IE" sz="1800">
                          <a:solidFill>
                            <a:srgbClr val="000000"/>
                          </a:solidFill>
                        </a:rPr>
                        <a:t>2</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Gesund</a:t>
                      </a:r>
                      <a:endParaRPr lang="en-IE" sz="16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Traditionell</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Snack</a:t>
                      </a:r>
                    </a:p>
                  </a:txBody>
                  <a:tcPr anchor="ctr">
                    <a:solidFill>
                      <a:schemeClr val="accent6">
                        <a:lumMod val="60000"/>
                        <a:lumOff val="40000"/>
                      </a:schemeClr>
                    </a:solidFill>
                  </a:tcPr>
                </a:tc>
                <a:tc>
                  <a:txBody>
                    <a:bodyPr/>
                    <a:lstStyle/>
                    <a:p>
                      <a:r>
                        <a:rPr lang="en-IE" sz="1400" dirty="0" err="1">
                          <a:solidFill>
                            <a:srgbClr val="000000"/>
                          </a:solidFill>
                        </a:rPr>
                        <a:t>Kekse</a:t>
                      </a:r>
                      <a:r>
                        <a:rPr lang="en-IE" sz="1400" dirty="0">
                          <a:solidFill>
                            <a:srgbClr val="000000"/>
                          </a:solidFill>
                        </a:rPr>
                        <a:t>, </a:t>
                      </a:r>
                      <a:r>
                        <a:rPr lang="en-IE" sz="1400" dirty="0" err="1">
                          <a:solidFill>
                            <a:srgbClr val="000000"/>
                          </a:solidFill>
                        </a:rPr>
                        <a:t>Käsewürfel</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3944587969"/>
                  </a:ext>
                </a:extLst>
              </a:tr>
              <a:tr h="571224">
                <a:tc>
                  <a:txBody>
                    <a:bodyPr/>
                    <a:lstStyle/>
                    <a:p>
                      <a:pPr algn="ctr"/>
                      <a:r>
                        <a:rPr lang="en-IE" sz="1800">
                          <a:solidFill>
                            <a:srgbClr val="000000"/>
                          </a:solidFill>
                        </a:rPr>
                        <a:t>3</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Gesund</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Neu</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Mahlzeit</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Sojamilch</a:t>
                      </a:r>
                      <a:r>
                        <a:rPr lang="en-IE" sz="1400" dirty="0">
                          <a:solidFill>
                            <a:srgbClr val="000000"/>
                          </a:solidFill>
                        </a:rPr>
                        <a:t>, </a:t>
                      </a:r>
                      <a:r>
                        <a:rPr lang="en-IE" sz="1400" dirty="0" err="1">
                          <a:solidFill>
                            <a:srgbClr val="000000"/>
                          </a:solidFill>
                        </a:rPr>
                        <a:t>Fleischersatz</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3000040472"/>
                  </a:ext>
                </a:extLst>
              </a:tr>
              <a:tr h="571224">
                <a:tc>
                  <a:txBody>
                    <a:bodyPr/>
                    <a:lstStyle/>
                    <a:p>
                      <a:pPr algn="ctr"/>
                      <a:r>
                        <a:rPr lang="en-IE" sz="1800">
                          <a:solidFill>
                            <a:srgbClr val="000000"/>
                          </a:solidFill>
                        </a:rPr>
                        <a:t>4</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Gesund</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Neu</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Snack</a:t>
                      </a:r>
                    </a:p>
                  </a:txBody>
                  <a:tcPr anchor="ctr">
                    <a:solidFill>
                      <a:schemeClr val="accent6">
                        <a:lumMod val="60000"/>
                        <a:lumOff val="40000"/>
                      </a:schemeClr>
                    </a:solidFill>
                  </a:tcPr>
                </a:tc>
                <a:tc>
                  <a:txBody>
                    <a:bodyPr/>
                    <a:lstStyle/>
                    <a:p>
                      <a:r>
                        <a:rPr lang="en-IE" sz="1400" dirty="0" err="1">
                          <a:solidFill>
                            <a:srgbClr val="000000"/>
                          </a:solidFill>
                        </a:rPr>
                        <a:t>Molkereisnack</a:t>
                      </a:r>
                      <a:r>
                        <a:rPr lang="en-IE" sz="1400" dirty="0">
                          <a:solidFill>
                            <a:srgbClr val="000000"/>
                          </a:solidFill>
                        </a:rPr>
                        <a:t>, </a:t>
                      </a:r>
                      <a:r>
                        <a:rPr lang="en-IE" sz="1400" dirty="0" err="1">
                          <a:solidFill>
                            <a:srgbClr val="000000"/>
                          </a:solidFill>
                        </a:rPr>
                        <a:t>Müsliriegel</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286241354"/>
                  </a:ext>
                </a:extLst>
              </a:tr>
              <a:tr h="408817">
                <a:tc>
                  <a:txBody>
                    <a:bodyPr/>
                    <a:lstStyle/>
                    <a:p>
                      <a:pPr algn="ctr"/>
                      <a:r>
                        <a:rPr lang="en-IE" sz="1800">
                          <a:solidFill>
                            <a:srgbClr val="000000"/>
                          </a:solidFill>
                        </a:rPr>
                        <a:t>5</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Ungesund</a:t>
                      </a:r>
                      <a:endParaRPr lang="en-IE" sz="16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Traditionell</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Mahlzeit</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Soße</a:t>
                      </a:r>
                      <a:r>
                        <a:rPr lang="en-IE" sz="1400" dirty="0">
                          <a:solidFill>
                            <a:srgbClr val="000000"/>
                          </a:solidFill>
                        </a:rPr>
                        <a:t>, Pommes frites</a:t>
                      </a:r>
                    </a:p>
                  </a:txBody>
                  <a:tcPr>
                    <a:solidFill>
                      <a:schemeClr val="accent6">
                        <a:lumMod val="60000"/>
                        <a:lumOff val="40000"/>
                      </a:schemeClr>
                    </a:solidFill>
                  </a:tcPr>
                </a:tc>
                <a:extLst>
                  <a:ext uri="{0D108BD9-81ED-4DB2-BD59-A6C34878D82A}">
                    <a16:rowId xmlns:a16="http://schemas.microsoft.com/office/drawing/2014/main" val="618197378"/>
                  </a:ext>
                </a:extLst>
              </a:tr>
              <a:tr h="408817">
                <a:tc>
                  <a:txBody>
                    <a:bodyPr/>
                    <a:lstStyle/>
                    <a:p>
                      <a:pPr algn="ctr"/>
                      <a:r>
                        <a:rPr lang="en-IE" sz="1800">
                          <a:solidFill>
                            <a:srgbClr val="000000"/>
                          </a:solidFill>
                        </a:rPr>
                        <a:t>6</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Ungesund</a:t>
                      </a:r>
                      <a:endParaRPr lang="en-IE" sz="16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Traditionell</a:t>
                      </a:r>
                      <a:endParaRPr lang="en-IE" sz="1400" dirty="0">
                        <a:solidFill>
                          <a:srgbClr val="000000"/>
                        </a:solidFill>
                      </a:endParaRP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Snack</a:t>
                      </a:r>
                    </a:p>
                  </a:txBody>
                  <a:tcPr anchor="ctr">
                    <a:solidFill>
                      <a:schemeClr val="accent6">
                        <a:lumMod val="60000"/>
                        <a:lumOff val="40000"/>
                      </a:schemeClr>
                    </a:solidFill>
                  </a:tcPr>
                </a:tc>
                <a:tc>
                  <a:txBody>
                    <a:bodyPr/>
                    <a:lstStyle/>
                    <a:p>
                      <a:r>
                        <a:rPr lang="en-IE" sz="1400" dirty="0">
                          <a:solidFill>
                            <a:srgbClr val="000000"/>
                          </a:solidFill>
                        </a:rPr>
                        <a:t>Chips, </a:t>
                      </a:r>
                      <a:r>
                        <a:rPr lang="en-IE" sz="1400" dirty="0" err="1">
                          <a:solidFill>
                            <a:srgbClr val="000000"/>
                          </a:solidFill>
                        </a:rPr>
                        <a:t>Gebäck</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4229884866"/>
                  </a:ext>
                </a:extLst>
              </a:tr>
              <a:tr h="571224">
                <a:tc>
                  <a:txBody>
                    <a:bodyPr/>
                    <a:lstStyle/>
                    <a:p>
                      <a:pPr algn="ctr"/>
                      <a:r>
                        <a:rPr lang="en-IE" sz="1800">
                          <a:solidFill>
                            <a:srgbClr val="000000"/>
                          </a:solidFill>
                        </a:rPr>
                        <a:t>7</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Ungesund</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Neu</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dirty="0" err="1">
                          <a:solidFill>
                            <a:srgbClr val="000000"/>
                          </a:solidFill>
                        </a:rPr>
                        <a:t>Mahlzeit</a:t>
                      </a:r>
                      <a:endParaRPr lang="en-IE" sz="1400" dirty="0">
                        <a:solidFill>
                          <a:srgbClr val="000000"/>
                        </a:solidFill>
                      </a:endParaRPr>
                    </a:p>
                  </a:txBody>
                  <a:tcPr anchor="ctr">
                    <a:solidFill>
                      <a:schemeClr val="accent6">
                        <a:lumMod val="60000"/>
                        <a:lumOff val="40000"/>
                      </a:schemeClr>
                    </a:solidFill>
                  </a:tcPr>
                </a:tc>
                <a:tc>
                  <a:txBody>
                    <a:bodyPr/>
                    <a:lstStyle/>
                    <a:p>
                      <a:r>
                        <a:rPr lang="en-IE" sz="1400" dirty="0" err="1">
                          <a:solidFill>
                            <a:srgbClr val="000000"/>
                          </a:solidFill>
                        </a:rPr>
                        <a:t>Exotische</a:t>
                      </a:r>
                      <a:r>
                        <a:rPr lang="en-IE" sz="1400" dirty="0">
                          <a:solidFill>
                            <a:srgbClr val="000000"/>
                          </a:solidFill>
                        </a:rPr>
                        <a:t> Sauce, </a:t>
                      </a:r>
                      <a:r>
                        <a:rPr lang="en-IE" sz="1400" dirty="0" err="1">
                          <a:solidFill>
                            <a:srgbClr val="000000"/>
                          </a:solidFill>
                        </a:rPr>
                        <a:t>Gefülltes</a:t>
                      </a:r>
                      <a:r>
                        <a:rPr lang="en-IE" sz="1400" dirty="0">
                          <a:solidFill>
                            <a:srgbClr val="000000"/>
                          </a:solidFill>
                        </a:rPr>
                        <a:t> </a:t>
                      </a:r>
                      <a:r>
                        <a:rPr lang="en-IE" sz="1400" dirty="0" err="1">
                          <a:solidFill>
                            <a:srgbClr val="000000"/>
                          </a:solidFill>
                        </a:rPr>
                        <a:t>Gebäck</a:t>
                      </a:r>
                      <a:endParaRPr lang="en-IE" sz="1400" dirty="0">
                        <a:solidFill>
                          <a:srgbClr val="000000"/>
                        </a:solidFill>
                      </a:endParaRPr>
                    </a:p>
                  </a:txBody>
                  <a:tcPr>
                    <a:solidFill>
                      <a:schemeClr val="accent6">
                        <a:lumMod val="60000"/>
                        <a:lumOff val="40000"/>
                      </a:schemeClr>
                    </a:solidFill>
                  </a:tcPr>
                </a:tc>
                <a:extLst>
                  <a:ext uri="{0D108BD9-81ED-4DB2-BD59-A6C34878D82A}">
                    <a16:rowId xmlns:a16="http://schemas.microsoft.com/office/drawing/2014/main" val="1048769154"/>
                  </a:ext>
                </a:extLst>
              </a:tr>
              <a:tr h="571224">
                <a:tc>
                  <a:txBody>
                    <a:bodyPr/>
                    <a:lstStyle/>
                    <a:p>
                      <a:pPr algn="ctr"/>
                      <a:r>
                        <a:rPr lang="en-IE" sz="1800">
                          <a:solidFill>
                            <a:srgbClr val="000000"/>
                          </a:solidFill>
                        </a:rPr>
                        <a:t>8</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600" dirty="0" err="1">
                          <a:solidFill>
                            <a:srgbClr val="000000"/>
                          </a:solidFill>
                        </a:rPr>
                        <a:t>Ungesund</a:t>
                      </a:r>
                      <a:endParaRPr lang="en-IE" sz="1600" dirty="0">
                        <a:solidFill>
                          <a:srgbClr val="000000"/>
                        </a:solidFill>
                      </a:endParaRPr>
                    </a:p>
                  </a:txBody>
                  <a:tcPr anchor="ctr">
                    <a:solidFill>
                      <a:schemeClr val="accent6">
                        <a:lumMod val="60000"/>
                        <a:lumOff val="40000"/>
                      </a:schemeClr>
                    </a:solidFill>
                  </a:tcPr>
                </a:tc>
                <a:tc>
                  <a:txBody>
                    <a:bodyPr/>
                    <a:lstStyle/>
                    <a:p>
                      <a:r>
                        <a:rPr lang="en-IE" sz="1400" dirty="0">
                          <a:solidFill>
                            <a:srgbClr val="000000"/>
                          </a:solidFill>
                        </a:rPr>
                        <a:t>Neu</a:t>
                      </a:r>
                    </a:p>
                  </a:txBody>
                  <a:tcPr anchor="ctr">
                    <a:solidFill>
                      <a:schemeClr val="accent6">
                        <a:lumMod val="60000"/>
                        <a:lumOff val="40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IE" sz="1400">
                          <a:solidFill>
                            <a:srgbClr val="000000"/>
                          </a:solidFill>
                        </a:rPr>
                        <a:t>Snack</a:t>
                      </a:r>
                    </a:p>
                  </a:txBody>
                  <a:tcPr anchor="ctr">
                    <a:solidFill>
                      <a:schemeClr val="accent6">
                        <a:lumMod val="60000"/>
                        <a:lumOff val="40000"/>
                      </a:schemeClr>
                    </a:solidFill>
                  </a:tcPr>
                </a:tc>
                <a:tc>
                  <a:txBody>
                    <a:bodyPr/>
                    <a:lstStyle/>
                    <a:p>
                      <a:r>
                        <a:rPr lang="en-IE" sz="1400" dirty="0" err="1">
                          <a:solidFill>
                            <a:srgbClr val="000000"/>
                          </a:solidFill>
                        </a:rPr>
                        <a:t>Eiscreme</a:t>
                      </a:r>
                      <a:r>
                        <a:rPr lang="en-IE" sz="1400" dirty="0">
                          <a:solidFill>
                            <a:srgbClr val="000000"/>
                          </a:solidFill>
                        </a:rPr>
                        <a:t>-Riegel, Nacho-Chips</a:t>
                      </a:r>
                    </a:p>
                  </a:txBody>
                  <a:tcPr>
                    <a:solidFill>
                      <a:schemeClr val="accent6">
                        <a:lumMod val="60000"/>
                        <a:lumOff val="40000"/>
                      </a:schemeClr>
                    </a:solidFill>
                  </a:tcPr>
                </a:tc>
                <a:extLst>
                  <a:ext uri="{0D108BD9-81ED-4DB2-BD59-A6C34878D82A}">
                    <a16:rowId xmlns:a16="http://schemas.microsoft.com/office/drawing/2014/main" val="1307913072"/>
                  </a:ext>
                </a:extLst>
              </a:tr>
            </a:tbl>
          </a:graphicData>
        </a:graphic>
      </p:graphicFrame>
      <p:pic>
        <p:nvPicPr>
          <p:cNvPr id="8" name="Picture 7" descr="Icon&#10;&#10;Description automatically generated with medium confidence">
            <a:extLst>
              <a:ext uri="{FF2B5EF4-FFF2-40B4-BE49-F238E27FC236}">
                <a16:creationId xmlns:a16="http://schemas.microsoft.com/office/drawing/2014/main" id="{13E3F318-E2B6-10D3-5EF1-C504440DF81B}"/>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33570" y="475128"/>
            <a:ext cx="833456" cy="1140679"/>
          </a:xfrm>
          <a:prstGeom prst="rect">
            <a:avLst/>
          </a:prstGeom>
        </p:spPr>
      </p:pic>
    </p:spTree>
    <p:extLst>
      <p:ext uri="{BB962C8B-B14F-4D97-AF65-F5344CB8AC3E}">
        <p14:creationId xmlns:p14="http://schemas.microsoft.com/office/powerpoint/2010/main" val="3738024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06B053-50E3-3305-51BB-899E4BCC4C7B}"/>
              </a:ext>
            </a:extLst>
          </p:cNvPr>
          <p:cNvSpPr>
            <a:spLocks noGrp="1"/>
          </p:cNvSpPr>
          <p:nvPr>
            <p:ph type="body" sz="quarter" idx="18"/>
          </p:nvPr>
        </p:nvSpPr>
        <p:spPr>
          <a:xfrm>
            <a:off x="233081" y="857640"/>
            <a:ext cx="6185647" cy="5480407"/>
          </a:xfrm>
          <a:solidFill>
            <a:srgbClr val="85D2E1"/>
          </a:solidFill>
        </p:spPr>
        <p:txBody>
          <a:bodyPr>
            <a:normAutofit fontScale="85000" lnSpcReduction="20000"/>
          </a:bodyPr>
          <a:lstStyle/>
          <a:p>
            <a:pPr marL="108000" indent="0">
              <a:lnSpc>
                <a:spcPct val="120000"/>
              </a:lnSpc>
              <a:spcBef>
                <a:spcPts val="600"/>
              </a:spcBef>
            </a:pPr>
            <a:r>
              <a:rPr lang="en-US" dirty="0" err="1"/>
              <a:t>Senioren</a:t>
            </a:r>
            <a:r>
              <a:rPr lang="en-US" dirty="0"/>
              <a:t> </a:t>
            </a:r>
            <a:r>
              <a:rPr lang="en-US" dirty="0" err="1"/>
              <a:t>haben</a:t>
            </a:r>
            <a:r>
              <a:rPr lang="en-US" dirty="0"/>
              <a:t> </a:t>
            </a:r>
            <a:r>
              <a:rPr lang="en-US" dirty="0" err="1"/>
              <a:t>ein</a:t>
            </a:r>
            <a:r>
              <a:rPr lang="en-US" dirty="0"/>
              <a:t> </a:t>
            </a:r>
            <a:r>
              <a:rPr lang="en-US" b="1" dirty="0" err="1"/>
              <a:t>geringes</a:t>
            </a:r>
            <a:r>
              <a:rPr lang="en-US" b="1" dirty="0"/>
              <a:t> Interesse und </a:t>
            </a:r>
            <a:r>
              <a:rPr lang="en-US" b="1" dirty="0" err="1"/>
              <a:t>eine</a:t>
            </a:r>
            <a:r>
              <a:rPr lang="en-US" b="1" dirty="0"/>
              <a:t> </a:t>
            </a:r>
            <a:r>
              <a:rPr lang="en-US" b="1" dirty="0" err="1"/>
              <a:t>große</a:t>
            </a:r>
            <a:r>
              <a:rPr lang="en-US" b="1" dirty="0"/>
              <a:t> Skepsis </a:t>
            </a:r>
            <a:r>
              <a:rPr lang="en-US" b="1" dirty="0" err="1"/>
              <a:t>gegenüber</a:t>
            </a:r>
            <a:r>
              <a:rPr lang="en-US" b="1" dirty="0"/>
              <a:t> </a:t>
            </a:r>
            <a:r>
              <a:rPr lang="en-US" b="1" dirty="0" err="1"/>
              <a:t>proteinangereicherten</a:t>
            </a:r>
            <a:r>
              <a:rPr lang="en-US" b="1" dirty="0"/>
              <a:t> </a:t>
            </a:r>
            <a:r>
              <a:rPr lang="en-US" b="1" dirty="0" err="1"/>
              <a:t>Lebensmitteln</a:t>
            </a:r>
            <a:r>
              <a:rPr lang="en-US" b="1" dirty="0"/>
              <a:t>. </a:t>
            </a:r>
            <a:r>
              <a:rPr lang="en-US" dirty="0"/>
              <a:t>Daher </a:t>
            </a:r>
            <a:r>
              <a:rPr lang="en-US" dirty="0" err="1"/>
              <a:t>sollte</a:t>
            </a:r>
            <a:r>
              <a:rPr lang="en-US" dirty="0"/>
              <a:t> </a:t>
            </a:r>
            <a:r>
              <a:rPr lang="en-US" dirty="0" err="1"/>
              <a:t>mehr</a:t>
            </a:r>
            <a:r>
              <a:rPr lang="en-US" dirty="0"/>
              <a:t> </a:t>
            </a:r>
            <a:r>
              <a:rPr lang="en-US" dirty="0" err="1"/>
              <a:t>darauf</a:t>
            </a:r>
            <a:r>
              <a:rPr lang="en-US" dirty="0"/>
              <a:t> </a:t>
            </a:r>
            <a:r>
              <a:rPr lang="en-US" dirty="0" err="1"/>
              <a:t>geachtet</a:t>
            </a:r>
            <a:r>
              <a:rPr lang="en-US" dirty="0"/>
              <a:t> </a:t>
            </a:r>
            <a:r>
              <a:rPr lang="en-US" dirty="0" err="1"/>
              <a:t>werden</a:t>
            </a:r>
            <a:r>
              <a:rPr lang="en-US" dirty="0"/>
              <a:t>, die </a:t>
            </a:r>
            <a:r>
              <a:rPr lang="en-US" dirty="0" err="1"/>
              <a:t>Verbraucher</a:t>
            </a:r>
            <a:r>
              <a:rPr lang="en-US" dirty="0"/>
              <a:t> </a:t>
            </a:r>
            <a:r>
              <a:rPr lang="en-US" dirty="0" err="1"/>
              <a:t>zu</a:t>
            </a:r>
            <a:r>
              <a:rPr lang="en-US" dirty="0"/>
              <a:t> </a:t>
            </a:r>
            <a:r>
              <a:rPr lang="en-US" b="1" dirty="0" err="1"/>
              <a:t>ermutigen</a:t>
            </a:r>
            <a:r>
              <a:rPr lang="en-US" b="1" dirty="0"/>
              <a:t>, </a:t>
            </a:r>
            <a:r>
              <a:rPr lang="en-US" b="1" dirty="0" err="1"/>
              <a:t>funktionelle</a:t>
            </a:r>
            <a:r>
              <a:rPr lang="en-US" b="1" dirty="0"/>
              <a:t> </a:t>
            </a:r>
            <a:r>
              <a:rPr lang="en-US" b="1" dirty="0" err="1"/>
              <a:t>Lebensmittel</a:t>
            </a:r>
            <a:r>
              <a:rPr lang="en-US" b="1" dirty="0"/>
              <a:t> </a:t>
            </a:r>
            <a:r>
              <a:rPr lang="en-US" dirty="0" err="1"/>
              <a:t>zu</a:t>
            </a:r>
            <a:r>
              <a:rPr lang="en-US" dirty="0"/>
              <a:t> </a:t>
            </a:r>
            <a:r>
              <a:rPr lang="en-US" dirty="0" err="1"/>
              <a:t>probieren</a:t>
            </a:r>
            <a:r>
              <a:rPr lang="en-US" dirty="0"/>
              <a:t> (</a:t>
            </a:r>
            <a:r>
              <a:rPr lang="en-US" dirty="0" err="1"/>
              <a:t>Verkostung</a:t>
            </a:r>
            <a:r>
              <a:rPr lang="en-US" dirty="0"/>
              <a:t> in den </a:t>
            </a:r>
            <a:r>
              <a:rPr lang="en-US" dirty="0" err="1"/>
              <a:t>Geschäften</a:t>
            </a:r>
            <a:r>
              <a:rPr lang="en-US" dirty="0"/>
              <a:t>, </a:t>
            </a:r>
            <a:r>
              <a:rPr lang="en-US" dirty="0" err="1"/>
              <a:t>kostenlose</a:t>
            </a:r>
            <a:r>
              <a:rPr lang="en-US" dirty="0"/>
              <a:t> </a:t>
            </a:r>
            <a:r>
              <a:rPr lang="en-US" dirty="0" err="1"/>
              <a:t>Proben</a:t>
            </a:r>
            <a:r>
              <a:rPr lang="en-US" dirty="0"/>
              <a:t>, Geld-</a:t>
            </a:r>
            <a:r>
              <a:rPr lang="en-US" dirty="0" err="1"/>
              <a:t>zurück</a:t>
            </a:r>
            <a:r>
              <a:rPr lang="en-US" dirty="0"/>
              <a:t>-</a:t>
            </a:r>
            <a:r>
              <a:rPr lang="en-US" dirty="0" err="1"/>
              <a:t>Aktionen</a:t>
            </a:r>
            <a:r>
              <a:rPr lang="en-US" dirty="0"/>
              <a:t>).</a:t>
            </a:r>
          </a:p>
          <a:p>
            <a:pPr marL="450900" indent="-342900">
              <a:lnSpc>
                <a:spcPct val="120000"/>
              </a:lnSpc>
              <a:spcBef>
                <a:spcPts val="600"/>
              </a:spcBef>
              <a:buFont typeface="Arial" panose="020B0604020202020204" pitchFamily="34" charset="0"/>
              <a:buChar char="•"/>
            </a:pPr>
            <a:r>
              <a:rPr lang="en-US" dirty="0" err="1"/>
              <a:t>Senioren</a:t>
            </a:r>
            <a:r>
              <a:rPr lang="en-US" dirty="0"/>
              <a:t> </a:t>
            </a:r>
            <a:r>
              <a:rPr lang="en-US" dirty="0" err="1"/>
              <a:t>bevorzugen</a:t>
            </a:r>
            <a:r>
              <a:rPr lang="en-US" dirty="0"/>
              <a:t> </a:t>
            </a:r>
            <a:r>
              <a:rPr lang="en-US" dirty="0" err="1"/>
              <a:t>eher</a:t>
            </a:r>
            <a:r>
              <a:rPr lang="en-US" dirty="0"/>
              <a:t> </a:t>
            </a:r>
            <a:r>
              <a:rPr lang="en-US" b="1" dirty="0" err="1"/>
              <a:t>gesunde</a:t>
            </a:r>
            <a:r>
              <a:rPr lang="en-US" b="1" dirty="0"/>
              <a:t>, </a:t>
            </a:r>
            <a:r>
              <a:rPr lang="en-US" b="1" dirty="0" err="1"/>
              <a:t>traditionelle</a:t>
            </a:r>
            <a:r>
              <a:rPr lang="en-US" b="1" dirty="0"/>
              <a:t> </a:t>
            </a:r>
            <a:r>
              <a:rPr lang="en-US" b="1" dirty="0" err="1"/>
              <a:t>Mahlzeitenträger</a:t>
            </a:r>
            <a:r>
              <a:rPr lang="en-US" dirty="0"/>
              <a:t> für </a:t>
            </a:r>
            <a:r>
              <a:rPr lang="en-US" dirty="0" err="1"/>
              <a:t>eine</a:t>
            </a:r>
            <a:r>
              <a:rPr lang="en-US" dirty="0"/>
              <a:t> </a:t>
            </a:r>
            <a:r>
              <a:rPr lang="en-US" dirty="0" err="1"/>
              <a:t>eiweißreiche</a:t>
            </a:r>
            <a:r>
              <a:rPr lang="en-US" dirty="0"/>
              <a:t> </a:t>
            </a:r>
            <a:r>
              <a:rPr lang="en-US" dirty="0" err="1"/>
              <a:t>Ernährung</a:t>
            </a:r>
            <a:r>
              <a:rPr lang="en-US" dirty="0"/>
              <a:t>. </a:t>
            </a:r>
          </a:p>
          <a:p>
            <a:pPr marL="450900" indent="-342900">
              <a:lnSpc>
                <a:spcPct val="120000"/>
              </a:lnSpc>
              <a:spcBef>
                <a:spcPts val="600"/>
              </a:spcBef>
              <a:buFont typeface="Arial" panose="020B0604020202020204" pitchFamily="34" charset="0"/>
              <a:buChar char="•"/>
            </a:pPr>
            <a:r>
              <a:rPr lang="en-US" dirty="0"/>
              <a:t>Es </a:t>
            </a:r>
            <a:r>
              <a:rPr lang="en-US" dirty="0" err="1"/>
              <a:t>zeigte</a:t>
            </a:r>
            <a:r>
              <a:rPr lang="en-US" dirty="0"/>
              <a:t> </a:t>
            </a:r>
            <a:r>
              <a:rPr lang="en-US" dirty="0" err="1"/>
              <a:t>sich</a:t>
            </a:r>
            <a:r>
              <a:rPr lang="en-US" dirty="0"/>
              <a:t>, </a:t>
            </a:r>
            <a:r>
              <a:rPr lang="en-US" dirty="0" err="1"/>
              <a:t>dass</a:t>
            </a:r>
            <a:r>
              <a:rPr lang="en-US" dirty="0"/>
              <a:t> </a:t>
            </a:r>
            <a:r>
              <a:rPr lang="en-US" b="1" dirty="0"/>
              <a:t>Frauen am </a:t>
            </a:r>
            <a:r>
              <a:rPr lang="en-US" b="1" dirty="0" err="1"/>
              <a:t>stärksten</a:t>
            </a:r>
            <a:r>
              <a:rPr lang="en-US" b="1" dirty="0"/>
              <a:t> von der Gesundheit der </a:t>
            </a:r>
            <a:r>
              <a:rPr lang="en-US" b="1" dirty="0" err="1"/>
              <a:t>Träger</a:t>
            </a:r>
            <a:r>
              <a:rPr lang="en-US" b="1" dirty="0"/>
              <a:t> </a:t>
            </a:r>
            <a:r>
              <a:rPr lang="en-US" b="1" dirty="0" err="1"/>
              <a:t>beeinflusst</a:t>
            </a:r>
            <a:r>
              <a:rPr lang="en-US" dirty="0"/>
              <a:t> </a:t>
            </a:r>
            <a:r>
              <a:rPr lang="en-US" dirty="0" err="1"/>
              <a:t>wurden</a:t>
            </a:r>
            <a:r>
              <a:rPr lang="en-US" dirty="0"/>
              <a:t>.</a:t>
            </a:r>
          </a:p>
          <a:p>
            <a:pPr marL="450900" indent="-342900">
              <a:lnSpc>
                <a:spcPct val="120000"/>
              </a:lnSpc>
              <a:spcBef>
                <a:spcPts val="600"/>
              </a:spcBef>
              <a:buFont typeface="Arial" panose="020B0604020202020204" pitchFamily="34" charset="0"/>
              <a:buChar char="•"/>
            </a:pPr>
            <a:r>
              <a:rPr lang="en-US" b="1" dirty="0" err="1"/>
              <a:t>Männer</a:t>
            </a:r>
            <a:r>
              <a:rPr lang="en-US" dirty="0"/>
              <a:t> </a:t>
            </a:r>
            <a:r>
              <a:rPr lang="en-US" dirty="0" err="1"/>
              <a:t>hingegen</a:t>
            </a:r>
            <a:r>
              <a:rPr lang="en-US" dirty="0"/>
              <a:t> </a:t>
            </a:r>
            <a:r>
              <a:rPr lang="en-US" dirty="0" err="1"/>
              <a:t>wurden</a:t>
            </a:r>
            <a:r>
              <a:rPr lang="en-US" dirty="0"/>
              <a:t> </a:t>
            </a:r>
            <a:r>
              <a:rPr lang="en-US" b="1" dirty="0" err="1"/>
              <a:t>gleich</a:t>
            </a:r>
            <a:r>
              <a:rPr lang="en-US" b="1" dirty="0"/>
              <a:t> stark von der Gesundheit, der </a:t>
            </a:r>
            <a:r>
              <a:rPr lang="en-US" b="1" dirty="0" err="1"/>
              <a:t>Neuartigkeit</a:t>
            </a:r>
            <a:r>
              <a:rPr lang="en-US" b="1" dirty="0"/>
              <a:t> und der Art der </a:t>
            </a:r>
            <a:r>
              <a:rPr lang="en-US" b="1" dirty="0" err="1"/>
              <a:t>Mahlzeit</a:t>
            </a:r>
            <a:r>
              <a:rPr lang="en-US" b="1" dirty="0"/>
              <a:t> </a:t>
            </a:r>
            <a:r>
              <a:rPr lang="en-US" b="1" dirty="0" err="1"/>
              <a:t>beeinflusst</a:t>
            </a:r>
            <a:r>
              <a:rPr lang="en-US" dirty="0"/>
              <a:t>.</a:t>
            </a:r>
          </a:p>
          <a:p>
            <a:pPr marL="108000" indent="0">
              <a:lnSpc>
                <a:spcPct val="120000"/>
              </a:lnSpc>
              <a:spcBef>
                <a:spcPts val="600"/>
              </a:spcBef>
            </a:pPr>
            <a:r>
              <a:rPr lang="en-US" dirty="0"/>
              <a:t>Dies </a:t>
            </a:r>
            <a:r>
              <a:rPr lang="en-US" dirty="0" err="1"/>
              <a:t>zeigt</a:t>
            </a:r>
            <a:r>
              <a:rPr lang="en-US" dirty="0"/>
              <a:t>, </a:t>
            </a:r>
            <a:r>
              <a:rPr lang="en-US" dirty="0" err="1"/>
              <a:t>dass</a:t>
            </a:r>
            <a:r>
              <a:rPr lang="en-US" dirty="0"/>
              <a:t> es </a:t>
            </a:r>
            <a:r>
              <a:rPr lang="en-US" dirty="0" err="1"/>
              <a:t>wichtig</a:t>
            </a:r>
            <a:r>
              <a:rPr lang="en-US" dirty="0"/>
              <a:t> </a:t>
            </a:r>
            <a:r>
              <a:rPr lang="en-US" dirty="0" err="1"/>
              <a:t>ist</a:t>
            </a:r>
            <a:r>
              <a:rPr lang="en-US" dirty="0"/>
              <a:t>, die </a:t>
            </a:r>
            <a:r>
              <a:rPr lang="en-US" b="1" dirty="0" err="1"/>
              <a:t>Heterogenität</a:t>
            </a:r>
            <a:r>
              <a:rPr lang="en-US" b="1" dirty="0"/>
              <a:t> des </a:t>
            </a:r>
            <a:r>
              <a:rPr lang="en-US" b="1" dirty="0" err="1"/>
              <a:t>Marktes</a:t>
            </a:r>
            <a:r>
              <a:rPr lang="en-US" b="1" dirty="0"/>
              <a:t> </a:t>
            </a:r>
            <a:r>
              <a:rPr lang="en-US" dirty="0" err="1"/>
              <a:t>bei</a:t>
            </a:r>
            <a:r>
              <a:rPr lang="en-US" dirty="0"/>
              <a:t> der </a:t>
            </a:r>
            <a:r>
              <a:rPr lang="en-US" dirty="0" err="1"/>
              <a:t>Vermarktung</a:t>
            </a:r>
            <a:r>
              <a:rPr lang="en-US" dirty="0"/>
              <a:t> von </a:t>
            </a:r>
            <a:r>
              <a:rPr lang="en-US" dirty="0" err="1"/>
              <a:t>funktionellen</a:t>
            </a:r>
            <a:r>
              <a:rPr lang="en-US" dirty="0"/>
              <a:t> </a:t>
            </a:r>
            <a:r>
              <a:rPr lang="en-US" dirty="0" err="1"/>
              <a:t>Lebensmitteln</a:t>
            </a:r>
            <a:r>
              <a:rPr lang="en-US" dirty="0"/>
              <a:t> für </a:t>
            </a:r>
            <a:r>
              <a:rPr lang="en-US" dirty="0" err="1"/>
              <a:t>ältere</a:t>
            </a:r>
            <a:r>
              <a:rPr lang="en-US" dirty="0"/>
              <a:t> Menschen </a:t>
            </a:r>
            <a:r>
              <a:rPr lang="en-US" dirty="0" err="1"/>
              <a:t>zu</a:t>
            </a:r>
            <a:r>
              <a:rPr lang="en-US" dirty="0"/>
              <a:t> </a:t>
            </a:r>
            <a:r>
              <a:rPr lang="en-US" dirty="0" err="1"/>
              <a:t>berücksichtigen</a:t>
            </a:r>
            <a:r>
              <a:rPr lang="en-US" dirty="0"/>
              <a:t>.</a:t>
            </a:r>
            <a:endParaRPr lang="en-IE" dirty="0"/>
          </a:p>
        </p:txBody>
      </p:sp>
      <p:sp>
        <p:nvSpPr>
          <p:cNvPr id="3" name="Text Placeholder 2">
            <a:extLst>
              <a:ext uri="{FF2B5EF4-FFF2-40B4-BE49-F238E27FC236}">
                <a16:creationId xmlns:a16="http://schemas.microsoft.com/office/drawing/2014/main" id="{B2FB0F71-B534-D197-FA95-B97830489589}"/>
              </a:ext>
            </a:extLst>
          </p:cNvPr>
          <p:cNvSpPr>
            <a:spLocks noGrp="1"/>
          </p:cNvSpPr>
          <p:nvPr>
            <p:ph type="body" sz="quarter" idx="16"/>
          </p:nvPr>
        </p:nvSpPr>
        <p:spPr>
          <a:xfrm>
            <a:off x="340659" y="275419"/>
            <a:ext cx="5085159" cy="582221"/>
          </a:xfrm>
        </p:spPr>
        <p:txBody>
          <a:bodyPr>
            <a:normAutofit lnSpcReduction="10000"/>
          </a:bodyPr>
          <a:lstStyle/>
          <a:p>
            <a:r>
              <a:rPr lang="en-US" dirty="0"/>
              <a:t>Die </a:t>
            </a:r>
            <a:r>
              <a:rPr lang="en-US" dirty="0" err="1"/>
              <a:t>Ergebnisse</a:t>
            </a:r>
            <a:r>
              <a:rPr lang="en-US" dirty="0"/>
              <a:t>: </a:t>
            </a:r>
            <a:endParaRPr lang="en-US" sz="3600" dirty="0"/>
          </a:p>
        </p:txBody>
      </p:sp>
      <p:graphicFrame>
        <p:nvGraphicFramePr>
          <p:cNvPr id="5" name="Diagram 4">
            <a:extLst>
              <a:ext uri="{FF2B5EF4-FFF2-40B4-BE49-F238E27FC236}">
                <a16:creationId xmlns:a16="http://schemas.microsoft.com/office/drawing/2014/main" id="{3D88BACA-DF37-23BB-2DCA-67C96B44ACA1}"/>
              </a:ext>
            </a:extLst>
          </p:cNvPr>
          <p:cNvGraphicFramePr/>
          <p:nvPr>
            <p:extLst>
              <p:ext uri="{D42A27DB-BD31-4B8C-83A1-F6EECF244321}">
                <p14:modId xmlns:p14="http://schemas.microsoft.com/office/powerpoint/2010/main" val="4284025283"/>
              </p:ext>
            </p:extLst>
          </p:nvPr>
        </p:nvGraphicFramePr>
        <p:xfrm>
          <a:off x="7297270" y="1228165"/>
          <a:ext cx="4009321" cy="40758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TextBox 5">
            <a:extLst>
              <a:ext uri="{FF2B5EF4-FFF2-40B4-BE49-F238E27FC236}">
                <a16:creationId xmlns:a16="http://schemas.microsoft.com/office/drawing/2014/main" id="{89808C6B-9B4C-DC94-C78F-99A5DFD6E2E5}"/>
              </a:ext>
            </a:extLst>
          </p:cNvPr>
          <p:cNvSpPr txBox="1"/>
          <p:nvPr/>
        </p:nvSpPr>
        <p:spPr>
          <a:xfrm>
            <a:off x="6795904" y="6104265"/>
            <a:ext cx="5237643" cy="600164"/>
          </a:xfrm>
          <a:prstGeom prst="rect">
            <a:avLst/>
          </a:prstGeom>
          <a:noFill/>
        </p:spPr>
        <p:txBody>
          <a:bodyPr wrap="square">
            <a:spAutoFit/>
          </a:bodyPr>
          <a:lstStyle/>
          <a:p>
            <a:r>
              <a:rPr lang="nl-NL" sz="1100" dirty="0" err="1"/>
              <a:t>Quelle</a:t>
            </a:r>
            <a:r>
              <a:rPr lang="nl-NL" sz="1100" dirty="0"/>
              <a:t>:: van der Zanden, L. D., van Kleef, E., de Wijk, R. A., &amp; van Trijp, H. C. (2015). </a:t>
            </a:r>
            <a:r>
              <a:rPr lang="nl-NL" sz="1100" dirty="0" err="1"/>
              <a:t>Examining</a:t>
            </a:r>
            <a:r>
              <a:rPr lang="nl-NL" sz="1100" dirty="0"/>
              <a:t> </a:t>
            </a:r>
            <a:r>
              <a:rPr lang="nl-NL" sz="1100" dirty="0" err="1"/>
              <a:t>heterogeneity</a:t>
            </a:r>
            <a:r>
              <a:rPr lang="nl-NL" sz="1100" dirty="0"/>
              <a:t> in </a:t>
            </a:r>
            <a:r>
              <a:rPr lang="nl-NL" sz="1100" dirty="0" err="1"/>
              <a:t>elderly</a:t>
            </a:r>
            <a:r>
              <a:rPr lang="nl-NL" sz="1100" dirty="0"/>
              <a:t> </a:t>
            </a:r>
            <a:r>
              <a:rPr lang="nl-NL" sz="1100" dirty="0" err="1"/>
              <a:t>consumers</a:t>
            </a:r>
            <a:r>
              <a:rPr lang="nl-NL" sz="1100" dirty="0"/>
              <a:t>’ </a:t>
            </a:r>
            <a:r>
              <a:rPr lang="nl-NL" sz="1100" dirty="0" err="1"/>
              <a:t>acceptance</a:t>
            </a:r>
            <a:r>
              <a:rPr lang="nl-NL" sz="1100" dirty="0"/>
              <a:t> of carriers </a:t>
            </a:r>
            <a:r>
              <a:rPr lang="nl-NL" sz="1100" dirty="0" err="1"/>
              <a:t>for</a:t>
            </a:r>
            <a:r>
              <a:rPr lang="nl-NL" sz="1100" dirty="0"/>
              <a:t> </a:t>
            </a:r>
            <a:r>
              <a:rPr lang="nl-NL" sz="1100" dirty="0" err="1"/>
              <a:t>protein-enriched</a:t>
            </a:r>
            <a:r>
              <a:rPr lang="nl-NL" sz="1100" dirty="0"/>
              <a:t> food: A </a:t>
            </a:r>
            <a:r>
              <a:rPr lang="nl-NL" sz="1100" dirty="0" err="1"/>
              <a:t>segmentation</a:t>
            </a:r>
            <a:r>
              <a:rPr lang="nl-NL" sz="1100" dirty="0"/>
              <a:t> </a:t>
            </a:r>
            <a:r>
              <a:rPr lang="nl-NL" sz="1100" dirty="0" err="1"/>
              <a:t>study</a:t>
            </a:r>
            <a:r>
              <a:rPr lang="nl-NL" sz="1100" dirty="0"/>
              <a:t>. Food </a:t>
            </a:r>
            <a:r>
              <a:rPr lang="nl-NL" sz="1100" dirty="0" err="1"/>
              <a:t>Quality</a:t>
            </a:r>
            <a:r>
              <a:rPr lang="nl-NL" sz="1100" dirty="0"/>
              <a:t> </a:t>
            </a:r>
            <a:r>
              <a:rPr lang="nl-NL" sz="1100" dirty="0" err="1"/>
              <a:t>and</a:t>
            </a:r>
            <a:r>
              <a:rPr lang="nl-NL" sz="1100" dirty="0"/>
              <a:t> </a:t>
            </a:r>
            <a:r>
              <a:rPr lang="nl-NL" sz="1100" dirty="0" err="1"/>
              <a:t>Preference</a:t>
            </a:r>
            <a:r>
              <a:rPr lang="nl-NL" sz="1100" dirty="0"/>
              <a:t>, 42, 130–138. </a:t>
            </a:r>
          </a:p>
        </p:txBody>
      </p:sp>
      <p:cxnSp>
        <p:nvCxnSpPr>
          <p:cNvPr id="7" name="Straight Connector 6">
            <a:extLst>
              <a:ext uri="{FF2B5EF4-FFF2-40B4-BE49-F238E27FC236}">
                <a16:creationId xmlns:a16="http://schemas.microsoft.com/office/drawing/2014/main" id="{CBB1987B-5239-35FD-52D3-2AA4F5D62F3E}"/>
              </a:ext>
            </a:extLst>
          </p:cNvPr>
          <p:cNvCxnSpPr/>
          <p:nvPr/>
        </p:nvCxnSpPr>
        <p:spPr>
          <a:xfrm>
            <a:off x="421341" y="794887"/>
            <a:ext cx="860612" cy="0"/>
          </a:xfrm>
          <a:prstGeom prst="line">
            <a:avLst/>
          </a:prstGeom>
          <a:ln w="28575"/>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137380746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32B31DC-3725-70D2-2668-1F0FB8BF6D99}"/>
              </a:ext>
            </a:extLst>
          </p:cNvPr>
          <p:cNvSpPr>
            <a:spLocks noGrp="1"/>
          </p:cNvSpPr>
          <p:nvPr>
            <p:ph type="body" sz="quarter" idx="15"/>
          </p:nvPr>
        </p:nvSpPr>
        <p:spPr/>
        <p:txBody>
          <a:bodyPr/>
          <a:lstStyle/>
          <a:p>
            <a:r>
              <a:rPr lang="en-GB"/>
              <a:t>1</a:t>
            </a:r>
          </a:p>
        </p:txBody>
      </p:sp>
      <p:sp>
        <p:nvSpPr>
          <p:cNvPr id="7" name="Text Placeholder 6">
            <a:extLst>
              <a:ext uri="{FF2B5EF4-FFF2-40B4-BE49-F238E27FC236}">
                <a16:creationId xmlns:a16="http://schemas.microsoft.com/office/drawing/2014/main" id="{D1EE8567-71B6-03B3-1C04-87EE22FA1C80}"/>
              </a:ext>
            </a:extLst>
          </p:cNvPr>
          <p:cNvSpPr>
            <a:spLocks noGrp="1"/>
          </p:cNvSpPr>
          <p:nvPr>
            <p:ph type="body" sz="quarter" idx="18"/>
          </p:nvPr>
        </p:nvSpPr>
        <p:spPr>
          <a:xfrm>
            <a:off x="797806" y="1689464"/>
            <a:ext cx="4894388" cy="5035017"/>
          </a:xfrm>
        </p:spPr>
        <p:txBody>
          <a:bodyPr vert="horz" lIns="91440" tIns="45720" rIns="91440" bIns="45720" rtlCol="0" anchor="t">
            <a:normAutofit fontScale="92500"/>
          </a:bodyPr>
          <a:lstStyle/>
          <a:p>
            <a:pPr marL="0" indent="0">
              <a:lnSpc>
                <a:spcPct val="120000"/>
              </a:lnSpc>
            </a:pPr>
            <a:r>
              <a:rPr lang="en-GB" sz="2200" dirty="0"/>
              <a:t>Modul 5 </a:t>
            </a:r>
            <a:r>
              <a:rPr lang="en-GB" sz="2200" dirty="0" err="1"/>
              <a:t>beginnt</a:t>
            </a:r>
            <a:r>
              <a:rPr lang="en-GB" sz="2200" dirty="0"/>
              <a:t> </a:t>
            </a:r>
            <a:r>
              <a:rPr lang="en-GB" sz="2200" dirty="0" err="1"/>
              <a:t>mit</a:t>
            </a:r>
            <a:r>
              <a:rPr lang="en-GB" sz="2200" dirty="0"/>
              <a:t> </a:t>
            </a:r>
            <a:r>
              <a:rPr lang="en-GB" sz="2200" dirty="0" err="1"/>
              <a:t>einer</a:t>
            </a:r>
            <a:r>
              <a:rPr lang="en-GB" sz="2200" dirty="0"/>
              <a:t> </a:t>
            </a:r>
            <a:r>
              <a:rPr lang="en-GB" sz="2200" dirty="0" err="1"/>
              <a:t>Einführung</a:t>
            </a:r>
            <a:r>
              <a:rPr lang="en-GB" sz="2200" dirty="0"/>
              <a:t> in die </a:t>
            </a:r>
            <a:r>
              <a:rPr lang="en-GB" sz="2200" dirty="0" err="1"/>
              <a:t>besonderen</a:t>
            </a:r>
            <a:r>
              <a:rPr lang="en-GB" sz="2200" dirty="0"/>
              <a:t> </a:t>
            </a:r>
            <a:r>
              <a:rPr lang="en-GB" sz="2200" b="1" dirty="0" err="1"/>
              <a:t>Hindernisse</a:t>
            </a:r>
            <a:r>
              <a:rPr lang="en-GB" sz="2200" b="1" dirty="0"/>
              <a:t> und </a:t>
            </a:r>
            <a:r>
              <a:rPr lang="en-GB" sz="2200" b="1" dirty="0" err="1"/>
              <a:t>Bedürfnisse</a:t>
            </a:r>
            <a:r>
              <a:rPr lang="en-GB" sz="2200" b="1" dirty="0"/>
              <a:t> </a:t>
            </a:r>
            <a:r>
              <a:rPr lang="en-GB" sz="2200" dirty="0"/>
              <a:t>von </a:t>
            </a:r>
            <a:r>
              <a:rPr lang="en-GB" sz="2200" dirty="0" err="1"/>
              <a:t>Senioren</a:t>
            </a:r>
            <a:r>
              <a:rPr lang="en-GB" sz="2200" dirty="0"/>
              <a:t> </a:t>
            </a:r>
            <a:r>
              <a:rPr lang="en-GB" sz="2200" dirty="0" err="1"/>
              <a:t>bei</a:t>
            </a:r>
            <a:r>
              <a:rPr lang="en-GB" sz="2200" dirty="0"/>
              <a:t> der </a:t>
            </a:r>
            <a:r>
              <a:rPr lang="en-GB" sz="2200" dirty="0" err="1"/>
              <a:t>Lebensmittelinnovation</a:t>
            </a:r>
            <a:r>
              <a:rPr lang="en-GB" sz="2200" dirty="0"/>
              <a:t>. </a:t>
            </a:r>
            <a:r>
              <a:rPr lang="en-GB" sz="2200" dirty="0" err="1"/>
              <a:t>Nach</a:t>
            </a:r>
            <a:r>
              <a:rPr lang="en-GB" sz="2200" dirty="0"/>
              <a:t> </a:t>
            </a:r>
            <a:r>
              <a:rPr lang="en-GB" sz="2200" dirty="0" err="1"/>
              <a:t>Abschluss</a:t>
            </a:r>
            <a:r>
              <a:rPr lang="en-GB" sz="2200" dirty="0"/>
              <a:t> dieses </a:t>
            </a:r>
            <a:r>
              <a:rPr lang="en-GB" sz="2200" dirty="0" err="1"/>
              <a:t>Moduls</a:t>
            </a:r>
            <a:r>
              <a:rPr lang="en-GB" sz="2200" dirty="0"/>
              <a:t> </a:t>
            </a:r>
            <a:r>
              <a:rPr lang="en-GB" sz="2200" dirty="0" err="1"/>
              <a:t>werden</a:t>
            </a:r>
            <a:r>
              <a:rPr lang="en-GB" sz="2200" dirty="0"/>
              <a:t> Sie </a:t>
            </a:r>
            <a:r>
              <a:rPr lang="en-GB" sz="2200" dirty="0" err="1"/>
              <a:t>ein</a:t>
            </a:r>
            <a:r>
              <a:rPr lang="en-GB" sz="2200" dirty="0"/>
              <a:t> </a:t>
            </a:r>
            <a:r>
              <a:rPr lang="en-GB" sz="2200" dirty="0" err="1"/>
              <a:t>besseres</a:t>
            </a:r>
            <a:r>
              <a:rPr lang="en-GB" sz="2200" dirty="0"/>
              <a:t> </a:t>
            </a:r>
            <a:r>
              <a:rPr lang="en-GB" sz="2200" dirty="0" err="1"/>
              <a:t>Verständnis</a:t>
            </a:r>
            <a:r>
              <a:rPr lang="en-GB" sz="2200" dirty="0"/>
              <a:t> der </a:t>
            </a:r>
            <a:r>
              <a:rPr lang="en-GB" sz="2200" b="1" dirty="0" err="1"/>
              <a:t>Merkmale</a:t>
            </a:r>
            <a:r>
              <a:rPr lang="en-GB" sz="2200" b="1" dirty="0"/>
              <a:t> </a:t>
            </a:r>
            <a:r>
              <a:rPr lang="en-GB" sz="2200" b="1" dirty="0" err="1"/>
              <a:t>älterer</a:t>
            </a:r>
            <a:r>
              <a:rPr lang="en-GB" sz="2200" b="1" dirty="0"/>
              <a:t> </a:t>
            </a:r>
            <a:r>
              <a:rPr lang="en-GB" sz="2200" b="1" dirty="0" err="1"/>
              <a:t>Kunden</a:t>
            </a:r>
            <a:r>
              <a:rPr lang="en-GB" sz="2200" dirty="0"/>
              <a:t> und der </a:t>
            </a:r>
            <a:r>
              <a:rPr lang="en-GB" sz="2200" b="1" dirty="0" err="1"/>
              <a:t>Geschäftsmodelle</a:t>
            </a:r>
            <a:r>
              <a:rPr lang="en-GB" sz="2200" b="1" dirty="0"/>
              <a:t> </a:t>
            </a:r>
            <a:r>
              <a:rPr lang="en-GB" sz="2200" dirty="0" err="1"/>
              <a:t>haben</a:t>
            </a:r>
            <a:r>
              <a:rPr lang="en-GB" sz="2200" dirty="0"/>
              <a:t>, die </a:t>
            </a:r>
            <a:r>
              <a:rPr lang="en-GB" sz="2200" dirty="0" err="1"/>
              <a:t>helfen</a:t>
            </a:r>
            <a:r>
              <a:rPr lang="en-GB" sz="2200" dirty="0"/>
              <a:t> </a:t>
            </a:r>
            <a:r>
              <a:rPr lang="en-GB" sz="2200" dirty="0" err="1"/>
              <a:t>können</a:t>
            </a:r>
            <a:r>
              <a:rPr lang="en-GB" sz="2200" dirty="0"/>
              <a:t>, </a:t>
            </a:r>
            <a:r>
              <a:rPr lang="en-GB" sz="2200" b="1" dirty="0"/>
              <a:t>den </a:t>
            </a:r>
            <a:r>
              <a:rPr lang="en-GB" sz="2200" b="1" dirty="0" err="1"/>
              <a:t>Bedarf</a:t>
            </a:r>
            <a:r>
              <a:rPr lang="en-GB" sz="2200" b="1" dirty="0"/>
              <a:t> an Innovation und </a:t>
            </a:r>
            <a:r>
              <a:rPr lang="en-GB" sz="2200" b="1" dirty="0" err="1"/>
              <a:t>Funktionalität</a:t>
            </a:r>
            <a:r>
              <a:rPr lang="en-GB" sz="2200" b="1" dirty="0"/>
              <a:t> </a:t>
            </a:r>
            <a:r>
              <a:rPr lang="en-GB" sz="2200" dirty="0" err="1"/>
              <a:t>zu</a:t>
            </a:r>
            <a:r>
              <a:rPr lang="en-GB" sz="2200" dirty="0"/>
              <a:t> </a:t>
            </a:r>
            <a:r>
              <a:rPr lang="en-GB" sz="2200" dirty="0" err="1"/>
              <a:t>decken</a:t>
            </a:r>
            <a:r>
              <a:rPr lang="en-GB" sz="2200" dirty="0"/>
              <a:t>. Sie </a:t>
            </a:r>
            <a:r>
              <a:rPr lang="en-GB" sz="2200" dirty="0" err="1"/>
              <a:t>werden</a:t>
            </a:r>
            <a:r>
              <a:rPr lang="en-GB" sz="2200" dirty="0"/>
              <a:t> </a:t>
            </a:r>
            <a:r>
              <a:rPr lang="en-GB" sz="2200" dirty="0" err="1"/>
              <a:t>auch</a:t>
            </a:r>
            <a:r>
              <a:rPr lang="en-GB" sz="2200" dirty="0"/>
              <a:t> </a:t>
            </a:r>
            <a:r>
              <a:rPr lang="en-GB" sz="2200" dirty="0" err="1"/>
              <a:t>mit</a:t>
            </a:r>
            <a:r>
              <a:rPr lang="en-GB" sz="2200" dirty="0"/>
              <a:t> </a:t>
            </a:r>
            <a:r>
              <a:rPr lang="en-GB" sz="2200" b="1" dirty="0" err="1"/>
              <a:t>Preis</a:t>
            </a:r>
            <a:r>
              <a:rPr lang="en-GB" sz="2200" b="1" dirty="0"/>
              <a:t>- und </a:t>
            </a:r>
            <a:r>
              <a:rPr lang="en-GB" sz="2200" b="1" dirty="0" err="1"/>
              <a:t>Kalkulationsstrategien</a:t>
            </a:r>
            <a:r>
              <a:rPr lang="en-GB" sz="2200" b="1" dirty="0"/>
              <a:t> </a:t>
            </a:r>
            <a:r>
              <a:rPr lang="en-GB" sz="2200" dirty="0" err="1"/>
              <a:t>vertraut</a:t>
            </a:r>
            <a:r>
              <a:rPr lang="en-GB" sz="2200" dirty="0"/>
              <a:t> sein und </a:t>
            </a:r>
            <a:r>
              <a:rPr lang="en-GB" sz="2200" dirty="0" err="1"/>
              <a:t>wissen</a:t>
            </a:r>
            <a:r>
              <a:rPr lang="en-GB" sz="2200" dirty="0"/>
              <a:t>, </a:t>
            </a:r>
            <a:r>
              <a:rPr lang="en-GB" sz="2200" dirty="0" err="1"/>
              <a:t>wie</a:t>
            </a:r>
            <a:r>
              <a:rPr lang="en-GB" sz="2200" dirty="0"/>
              <a:t> Sie </a:t>
            </a:r>
            <a:r>
              <a:rPr lang="en-GB" sz="2200" b="1" dirty="0" err="1"/>
              <a:t>geeignete</a:t>
            </a:r>
            <a:r>
              <a:rPr lang="en-GB" sz="2200" b="1" dirty="0"/>
              <a:t> </a:t>
            </a:r>
            <a:r>
              <a:rPr lang="en-GB" sz="2200" b="1" dirty="0" err="1"/>
              <a:t>Vertriebskanäle</a:t>
            </a:r>
            <a:r>
              <a:rPr lang="en-GB" sz="2200" b="1" dirty="0"/>
              <a:t> </a:t>
            </a:r>
            <a:r>
              <a:rPr lang="en-GB" sz="2200" dirty="0"/>
              <a:t>für </a:t>
            </a:r>
            <a:r>
              <a:rPr lang="en-GB" sz="2200" dirty="0" err="1"/>
              <a:t>Ihre</a:t>
            </a:r>
            <a:r>
              <a:rPr lang="en-GB" sz="2200" dirty="0"/>
              <a:t> </a:t>
            </a:r>
            <a:r>
              <a:rPr lang="en-GB" sz="2200" dirty="0" err="1"/>
              <a:t>Produkte</a:t>
            </a:r>
            <a:r>
              <a:rPr lang="en-GB" sz="2200" dirty="0"/>
              <a:t>/</a:t>
            </a:r>
            <a:r>
              <a:rPr lang="en-GB" sz="2200" dirty="0" err="1"/>
              <a:t>Dienstleistungen</a:t>
            </a:r>
            <a:r>
              <a:rPr lang="en-GB" sz="2200" dirty="0"/>
              <a:t> </a:t>
            </a:r>
            <a:r>
              <a:rPr lang="en-GB" sz="2200" dirty="0" err="1"/>
              <a:t>finden</a:t>
            </a:r>
            <a:r>
              <a:rPr lang="en-GB" sz="2200" dirty="0"/>
              <a:t> </a:t>
            </a:r>
            <a:r>
              <a:rPr lang="en-GB" sz="2200" dirty="0" err="1"/>
              <a:t>können</a:t>
            </a:r>
            <a:r>
              <a:rPr lang="en-GB" sz="2200" dirty="0"/>
              <a:t>. </a:t>
            </a:r>
          </a:p>
        </p:txBody>
      </p:sp>
      <p:sp>
        <p:nvSpPr>
          <p:cNvPr id="6" name="Text Placeholder 5">
            <a:extLst>
              <a:ext uri="{FF2B5EF4-FFF2-40B4-BE49-F238E27FC236}">
                <a16:creationId xmlns:a16="http://schemas.microsoft.com/office/drawing/2014/main" id="{076E22A1-EEC8-286D-E7D1-BE5FC8EADCEE}"/>
              </a:ext>
            </a:extLst>
          </p:cNvPr>
          <p:cNvSpPr>
            <a:spLocks noGrp="1"/>
          </p:cNvSpPr>
          <p:nvPr>
            <p:ph type="body" sz="quarter" idx="16"/>
          </p:nvPr>
        </p:nvSpPr>
        <p:spPr>
          <a:xfrm>
            <a:off x="797806" y="274550"/>
            <a:ext cx="4672274" cy="1332412"/>
          </a:xfrm>
        </p:spPr>
        <p:txBody>
          <a:bodyPr>
            <a:normAutofit fontScale="77500" lnSpcReduction="20000"/>
          </a:bodyPr>
          <a:lstStyle/>
          <a:p>
            <a:r>
              <a:rPr lang="en-US" dirty="0" err="1"/>
              <a:t>Vermarktung</a:t>
            </a:r>
            <a:r>
              <a:rPr lang="en-US" dirty="0"/>
              <a:t> von </a:t>
            </a:r>
            <a:r>
              <a:rPr lang="en-US" dirty="0" err="1"/>
              <a:t>Lebensmittelprodukten</a:t>
            </a:r>
            <a:r>
              <a:rPr lang="en-US" dirty="0"/>
              <a:t> und -</a:t>
            </a:r>
            <a:r>
              <a:rPr lang="en-US" dirty="0" err="1"/>
              <a:t>dienstleistungen</a:t>
            </a:r>
            <a:r>
              <a:rPr lang="en-US" dirty="0"/>
              <a:t> für </a:t>
            </a:r>
            <a:r>
              <a:rPr lang="en-US" dirty="0" err="1"/>
              <a:t>Senioren</a:t>
            </a:r>
            <a:endParaRPr lang="en-GB" dirty="0"/>
          </a:p>
        </p:txBody>
      </p:sp>
      <p:sp>
        <p:nvSpPr>
          <p:cNvPr id="4" name="Text Placeholder 3">
            <a:extLst>
              <a:ext uri="{FF2B5EF4-FFF2-40B4-BE49-F238E27FC236}">
                <a16:creationId xmlns:a16="http://schemas.microsoft.com/office/drawing/2014/main" id="{61CAFA92-A951-E50C-9D41-3653885E8466}"/>
              </a:ext>
            </a:extLst>
          </p:cNvPr>
          <p:cNvSpPr>
            <a:spLocks noGrp="1"/>
          </p:cNvSpPr>
          <p:nvPr>
            <p:ph type="body" sz="quarter" idx="14"/>
          </p:nvPr>
        </p:nvSpPr>
        <p:spPr>
          <a:xfrm>
            <a:off x="7229716" y="1232267"/>
            <a:ext cx="4672274" cy="822373"/>
          </a:xfrm>
        </p:spPr>
        <p:txBody>
          <a:bodyPr/>
          <a:lstStyle/>
          <a:p>
            <a:r>
              <a:rPr lang="en-US" b="1" dirty="0" err="1"/>
              <a:t>Einzigartige</a:t>
            </a:r>
            <a:r>
              <a:rPr lang="en-US" b="1" dirty="0"/>
              <a:t> </a:t>
            </a:r>
            <a:r>
              <a:rPr lang="en-US" b="1" dirty="0" err="1"/>
              <a:t>Hindernisse</a:t>
            </a:r>
            <a:r>
              <a:rPr lang="en-US" b="1" dirty="0"/>
              <a:t> und </a:t>
            </a:r>
            <a:r>
              <a:rPr lang="en-US" b="1" dirty="0" err="1"/>
              <a:t>Bedürfnisse</a:t>
            </a:r>
            <a:r>
              <a:rPr lang="en-US" b="1" dirty="0"/>
              <a:t> von </a:t>
            </a:r>
            <a:r>
              <a:rPr lang="en-US" b="1" dirty="0" err="1"/>
              <a:t>Senioren</a:t>
            </a:r>
            <a:r>
              <a:rPr lang="en-US" b="1" dirty="0"/>
              <a:t> </a:t>
            </a:r>
            <a:r>
              <a:rPr lang="en-US" b="1" dirty="0" err="1"/>
              <a:t>bei</a:t>
            </a:r>
            <a:r>
              <a:rPr lang="en-US" b="1" dirty="0"/>
              <a:t> der Innovation von </a:t>
            </a:r>
            <a:r>
              <a:rPr lang="en-US" b="1" dirty="0" err="1"/>
              <a:t>Lebensmittelprodukten</a:t>
            </a:r>
            <a:r>
              <a:rPr lang="en-US" b="1" dirty="0"/>
              <a:t> und -</a:t>
            </a:r>
            <a:r>
              <a:rPr lang="en-US" b="1" dirty="0" err="1"/>
              <a:t>dienstleistungen</a:t>
            </a:r>
            <a:endParaRPr lang="en-US" b="1" dirty="0"/>
          </a:p>
          <a:p>
            <a:endParaRPr lang="en-US" b="1" dirty="0"/>
          </a:p>
        </p:txBody>
      </p:sp>
      <p:sp>
        <p:nvSpPr>
          <p:cNvPr id="8" name="Text Placeholder 7">
            <a:extLst>
              <a:ext uri="{FF2B5EF4-FFF2-40B4-BE49-F238E27FC236}">
                <a16:creationId xmlns:a16="http://schemas.microsoft.com/office/drawing/2014/main" id="{977FBD3A-3340-0956-A12A-BE092A39D554}"/>
              </a:ext>
            </a:extLst>
          </p:cNvPr>
          <p:cNvSpPr>
            <a:spLocks noGrp="1"/>
          </p:cNvSpPr>
          <p:nvPr>
            <p:ph type="body" sz="quarter" idx="19"/>
          </p:nvPr>
        </p:nvSpPr>
        <p:spPr/>
        <p:txBody>
          <a:bodyPr/>
          <a:lstStyle/>
          <a:p>
            <a:r>
              <a:rPr lang="en-GB"/>
              <a:t>2</a:t>
            </a:r>
          </a:p>
        </p:txBody>
      </p:sp>
      <p:sp>
        <p:nvSpPr>
          <p:cNvPr id="9" name="Text Placeholder 8">
            <a:extLst>
              <a:ext uri="{FF2B5EF4-FFF2-40B4-BE49-F238E27FC236}">
                <a16:creationId xmlns:a16="http://schemas.microsoft.com/office/drawing/2014/main" id="{2ED587EC-38B3-FB7B-65FB-6EC63163B2DF}"/>
              </a:ext>
            </a:extLst>
          </p:cNvPr>
          <p:cNvSpPr>
            <a:spLocks noGrp="1"/>
          </p:cNvSpPr>
          <p:nvPr>
            <p:ph type="body" sz="quarter" idx="20"/>
          </p:nvPr>
        </p:nvSpPr>
        <p:spPr>
          <a:xfrm>
            <a:off x="7229716" y="2364088"/>
            <a:ext cx="4465067" cy="822373"/>
          </a:xfrm>
        </p:spPr>
        <p:txBody>
          <a:bodyPr/>
          <a:lstStyle/>
          <a:p>
            <a:r>
              <a:rPr lang="en-GB" b="1" dirty="0" err="1"/>
              <a:t>Geschäftsmodell</a:t>
            </a:r>
            <a:r>
              <a:rPr lang="en-GB" b="1" dirty="0"/>
              <a:t> - </a:t>
            </a:r>
            <a:r>
              <a:rPr lang="en-GB" b="1" dirty="0" err="1"/>
              <a:t>Brückenschlag</a:t>
            </a:r>
            <a:r>
              <a:rPr lang="en-GB" b="1" dirty="0"/>
              <a:t> </a:t>
            </a:r>
            <a:r>
              <a:rPr lang="en-GB" b="1" dirty="0" err="1"/>
              <a:t>zwischen</a:t>
            </a:r>
            <a:r>
              <a:rPr lang="en-GB" b="1" dirty="0"/>
              <a:t> Innovation und </a:t>
            </a:r>
            <a:r>
              <a:rPr lang="en-GB" b="1" dirty="0" err="1"/>
              <a:t>Funktionalität</a:t>
            </a:r>
            <a:endParaRPr lang="en-GB" b="1" dirty="0"/>
          </a:p>
        </p:txBody>
      </p:sp>
      <p:sp>
        <p:nvSpPr>
          <p:cNvPr id="10" name="Text Placeholder 9">
            <a:extLst>
              <a:ext uri="{FF2B5EF4-FFF2-40B4-BE49-F238E27FC236}">
                <a16:creationId xmlns:a16="http://schemas.microsoft.com/office/drawing/2014/main" id="{D1963881-6B7D-41DB-B6F8-DE71F0301529}"/>
              </a:ext>
            </a:extLst>
          </p:cNvPr>
          <p:cNvSpPr>
            <a:spLocks noGrp="1"/>
          </p:cNvSpPr>
          <p:nvPr>
            <p:ph type="body" sz="quarter" idx="21"/>
          </p:nvPr>
        </p:nvSpPr>
        <p:spPr/>
        <p:txBody>
          <a:bodyPr/>
          <a:lstStyle/>
          <a:p>
            <a:r>
              <a:rPr lang="en-GB"/>
              <a:t>3</a:t>
            </a:r>
          </a:p>
        </p:txBody>
      </p:sp>
      <p:sp>
        <p:nvSpPr>
          <p:cNvPr id="11" name="Text Placeholder 10">
            <a:extLst>
              <a:ext uri="{FF2B5EF4-FFF2-40B4-BE49-F238E27FC236}">
                <a16:creationId xmlns:a16="http://schemas.microsoft.com/office/drawing/2014/main" id="{1867336C-5293-F05D-EF52-239E5FEC8341}"/>
              </a:ext>
            </a:extLst>
          </p:cNvPr>
          <p:cNvSpPr>
            <a:spLocks noGrp="1"/>
          </p:cNvSpPr>
          <p:nvPr>
            <p:ph type="body" sz="quarter" idx="22"/>
          </p:nvPr>
        </p:nvSpPr>
        <p:spPr/>
        <p:txBody>
          <a:bodyPr/>
          <a:lstStyle/>
          <a:p>
            <a:r>
              <a:rPr lang="en-GB" b="1" dirty="0" err="1"/>
              <a:t>Kalkulation</a:t>
            </a:r>
            <a:r>
              <a:rPr lang="en-GB" b="1" dirty="0"/>
              <a:t> und </a:t>
            </a:r>
            <a:r>
              <a:rPr lang="en-GB" b="1" dirty="0" err="1"/>
              <a:t>Preisgestaltung</a:t>
            </a:r>
            <a:endParaRPr lang="en-GB" b="1" dirty="0"/>
          </a:p>
        </p:txBody>
      </p:sp>
      <p:sp>
        <p:nvSpPr>
          <p:cNvPr id="12" name="Text Placeholder 11">
            <a:extLst>
              <a:ext uri="{FF2B5EF4-FFF2-40B4-BE49-F238E27FC236}">
                <a16:creationId xmlns:a16="http://schemas.microsoft.com/office/drawing/2014/main" id="{7066A1B9-64A4-B6C4-3C07-AB63230C72F5}"/>
              </a:ext>
            </a:extLst>
          </p:cNvPr>
          <p:cNvSpPr>
            <a:spLocks noGrp="1"/>
          </p:cNvSpPr>
          <p:nvPr>
            <p:ph type="body" sz="quarter" idx="23"/>
          </p:nvPr>
        </p:nvSpPr>
        <p:spPr/>
        <p:txBody>
          <a:bodyPr/>
          <a:lstStyle/>
          <a:p>
            <a:r>
              <a:rPr lang="en-GB"/>
              <a:t>4</a:t>
            </a:r>
          </a:p>
        </p:txBody>
      </p:sp>
      <p:sp>
        <p:nvSpPr>
          <p:cNvPr id="13" name="Text Placeholder 12">
            <a:extLst>
              <a:ext uri="{FF2B5EF4-FFF2-40B4-BE49-F238E27FC236}">
                <a16:creationId xmlns:a16="http://schemas.microsoft.com/office/drawing/2014/main" id="{F1F83AEE-B015-C48C-36A6-BC88A18B1B12}"/>
              </a:ext>
            </a:extLst>
          </p:cNvPr>
          <p:cNvSpPr>
            <a:spLocks noGrp="1"/>
          </p:cNvSpPr>
          <p:nvPr>
            <p:ph type="body" sz="quarter" idx="24"/>
          </p:nvPr>
        </p:nvSpPr>
        <p:spPr/>
        <p:txBody>
          <a:bodyPr/>
          <a:lstStyle/>
          <a:p>
            <a:r>
              <a:rPr lang="en-GB" b="1" dirty="0" err="1"/>
              <a:t>Vertriebskanäle</a:t>
            </a:r>
            <a:endParaRPr lang="en-GB" b="1" dirty="0"/>
          </a:p>
        </p:txBody>
      </p:sp>
      <p:sp>
        <p:nvSpPr>
          <p:cNvPr id="14" name="Text Placeholder 13">
            <a:extLst>
              <a:ext uri="{FF2B5EF4-FFF2-40B4-BE49-F238E27FC236}">
                <a16:creationId xmlns:a16="http://schemas.microsoft.com/office/drawing/2014/main" id="{E1F2D9A1-E612-BED3-0355-00D5A42867A7}"/>
              </a:ext>
            </a:extLst>
          </p:cNvPr>
          <p:cNvSpPr>
            <a:spLocks noGrp="1"/>
          </p:cNvSpPr>
          <p:nvPr>
            <p:ph type="body" sz="quarter" idx="25"/>
          </p:nvPr>
        </p:nvSpPr>
        <p:spPr/>
        <p:txBody>
          <a:bodyPr/>
          <a:lstStyle/>
          <a:p>
            <a:r>
              <a:rPr lang="en-GB"/>
              <a:t>5</a:t>
            </a:r>
          </a:p>
        </p:txBody>
      </p:sp>
      <p:sp>
        <p:nvSpPr>
          <p:cNvPr id="15" name="Text Placeholder 14">
            <a:extLst>
              <a:ext uri="{FF2B5EF4-FFF2-40B4-BE49-F238E27FC236}">
                <a16:creationId xmlns:a16="http://schemas.microsoft.com/office/drawing/2014/main" id="{8D536068-35AE-3E90-3682-433EB83831B8}"/>
              </a:ext>
            </a:extLst>
          </p:cNvPr>
          <p:cNvSpPr>
            <a:spLocks noGrp="1"/>
          </p:cNvSpPr>
          <p:nvPr>
            <p:ph type="body" sz="quarter" idx="26"/>
          </p:nvPr>
        </p:nvSpPr>
        <p:spPr/>
        <p:txBody>
          <a:bodyPr/>
          <a:lstStyle/>
          <a:p>
            <a:r>
              <a:rPr lang="en-GB" b="1" dirty="0" err="1"/>
              <a:t>Botschaften</a:t>
            </a:r>
            <a:r>
              <a:rPr lang="en-GB" b="1" dirty="0"/>
              <a:t> </a:t>
            </a:r>
            <a:r>
              <a:rPr lang="en-GB" b="1" dirty="0" err="1"/>
              <a:t>zum</a:t>
            </a:r>
            <a:r>
              <a:rPr lang="en-GB" b="1" dirty="0"/>
              <a:t> </a:t>
            </a:r>
            <a:r>
              <a:rPr lang="en-GB" b="1" dirty="0" err="1"/>
              <a:t>Mitnehmen</a:t>
            </a:r>
            <a:endParaRPr lang="en-GB" b="1" dirty="0"/>
          </a:p>
        </p:txBody>
      </p:sp>
    </p:spTree>
    <p:extLst>
      <p:ext uri="{BB962C8B-B14F-4D97-AF65-F5344CB8AC3E}">
        <p14:creationId xmlns:p14="http://schemas.microsoft.com/office/powerpoint/2010/main" val="31134341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6A154A27-B964-69FC-2F49-0A884046D5F2}"/>
              </a:ext>
            </a:extLst>
          </p:cNvPr>
          <p:cNvSpPr>
            <a:spLocks noGrp="1"/>
          </p:cNvSpPr>
          <p:nvPr>
            <p:ph type="pic" sz="quarter" idx="10"/>
          </p:nvPr>
        </p:nvSpPr>
        <p:spPr/>
      </p:sp>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82363" y="1629806"/>
            <a:ext cx="4884961" cy="4525954"/>
          </a:xfrm>
        </p:spPr>
        <p:txBody>
          <a:bodyPr>
            <a:normAutofit fontScale="92500"/>
          </a:bodyPr>
          <a:lstStyle/>
          <a:p>
            <a:pPr marL="0" indent="0"/>
            <a:r>
              <a:rPr lang="en-US" dirty="0" err="1"/>
              <a:t>Entwickelt</a:t>
            </a:r>
            <a:r>
              <a:rPr lang="en-US" dirty="0"/>
              <a:t> von den </a:t>
            </a:r>
            <a:r>
              <a:rPr lang="en-US" dirty="0" err="1"/>
              <a:t>ursprünglichen</a:t>
            </a:r>
            <a:r>
              <a:rPr lang="en-US" dirty="0"/>
              <a:t> </a:t>
            </a:r>
            <a:r>
              <a:rPr lang="en-US" dirty="0" err="1"/>
              <a:t>Mitbegründern</a:t>
            </a:r>
            <a:r>
              <a:rPr lang="en-US" dirty="0"/>
              <a:t> von Beyond Meat (Sara Bonham und Brent Taylor), </a:t>
            </a:r>
            <a:r>
              <a:rPr lang="en-US" b="0" i="0" dirty="0">
                <a:solidFill>
                  <a:srgbClr val="1188A3"/>
                </a:solidFill>
                <a:effectLst/>
                <a:hlinkClick r:id="rId3">
                  <a:extLst>
                    <a:ext uri="{A12FA001-AC4F-418D-AE19-62706E023703}">
                      <ahyp:hlinkClr xmlns:ahyp="http://schemas.microsoft.com/office/drawing/2018/hyperlinkcolor" val="tx"/>
                    </a:ext>
                  </a:extLst>
                </a:hlinkClick>
              </a:rPr>
              <a:t>Perennial</a:t>
            </a:r>
            <a:r>
              <a:rPr lang="en-US" b="0" i="0" dirty="0">
                <a:solidFill>
                  <a:srgbClr val="1188A3"/>
                </a:solidFill>
                <a:effectLst/>
              </a:rPr>
              <a:t> </a:t>
            </a:r>
            <a:r>
              <a:rPr lang="en-US" dirty="0" err="1"/>
              <a:t>ist</a:t>
            </a:r>
            <a:r>
              <a:rPr lang="en-US" dirty="0"/>
              <a:t> </a:t>
            </a:r>
            <a:r>
              <a:rPr lang="en-US" dirty="0" err="1"/>
              <a:t>ein</a:t>
            </a:r>
            <a:r>
              <a:rPr lang="en-US" dirty="0"/>
              <a:t> </a:t>
            </a:r>
            <a:r>
              <a:rPr lang="en-US" dirty="0" err="1"/>
              <a:t>milchfreies</a:t>
            </a:r>
            <a:r>
              <a:rPr lang="en-US" dirty="0"/>
              <a:t> </a:t>
            </a:r>
            <a:r>
              <a:rPr lang="en-US" dirty="0" err="1"/>
              <a:t>Getränk</a:t>
            </a:r>
            <a:r>
              <a:rPr lang="en-US" dirty="0"/>
              <a:t> auf </a:t>
            </a:r>
            <a:r>
              <a:rPr lang="en-US" dirty="0" err="1"/>
              <a:t>pflanzlicher</a:t>
            </a:r>
            <a:r>
              <a:rPr lang="en-US" dirty="0"/>
              <a:t> Basis, das die Gesundheit der </a:t>
            </a:r>
            <a:r>
              <a:rPr lang="en-US" dirty="0" err="1"/>
              <a:t>Knochen</a:t>
            </a:r>
            <a:r>
              <a:rPr lang="en-US" dirty="0"/>
              <a:t>, des </a:t>
            </a:r>
            <a:r>
              <a:rPr lang="en-US" dirty="0" err="1"/>
              <a:t>Darms</a:t>
            </a:r>
            <a:r>
              <a:rPr lang="en-US" dirty="0"/>
              <a:t> und des </a:t>
            </a:r>
            <a:r>
              <a:rPr lang="en-US" dirty="0" err="1"/>
              <a:t>Gehirns</a:t>
            </a:r>
            <a:r>
              <a:rPr lang="en-US" dirty="0"/>
              <a:t> </a:t>
            </a:r>
            <a:r>
              <a:rPr lang="en-US" dirty="0" err="1"/>
              <a:t>älterer</a:t>
            </a:r>
            <a:r>
              <a:rPr lang="en-US" dirty="0"/>
              <a:t> Menschen ab 50 Jahren </a:t>
            </a:r>
            <a:r>
              <a:rPr lang="en-US" dirty="0" err="1"/>
              <a:t>fördern</a:t>
            </a:r>
            <a:r>
              <a:rPr lang="en-US" dirty="0"/>
              <a:t> </a:t>
            </a:r>
            <a:r>
              <a:rPr lang="en-US" dirty="0" err="1"/>
              <a:t>soll</a:t>
            </a:r>
            <a:r>
              <a:rPr lang="en-US" dirty="0"/>
              <a:t>. Es </a:t>
            </a:r>
            <a:r>
              <a:rPr lang="en-US" dirty="0" err="1"/>
              <a:t>enthält</a:t>
            </a:r>
            <a:r>
              <a:rPr lang="en-US" dirty="0"/>
              <a:t> </a:t>
            </a:r>
            <a:r>
              <a:rPr lang="en-US" dirty="0" err="1"/>
              <a:t>präbiotische</a:t>
            </a:r>
            <a:r>
              <a:rPr lang="en-US" dirty="0"/>
              <a:t> </a:t>
            </a:r>
            <a:r>
              <a:rPr lang="en-US" dirty="0" err="1"/>
              <a:t>Ballaststoffe</a:t>
            </a:r>
            <a:r>
              <a:rPr lang="en-US" dirty="0"/>
              <a:t> </a:t>
            </a:r>
            <a:r>
              <a:rPr lang="en-US" dirty="0" err="1"/>
              <a:t>zur</a:t>
            </a:r>
            <a:r>
              <a:rPr lang="en-US" dirty="0"/>
              <a:t> </a:t>
            </a:r>
            <a:r>
              <a:rPr lang="en-US" dirty="0" err="1"/>
              <a:t>Verbesserung</a:t>
            </a:r>
            <a:r>
              <a:rPr lang="en-US" dirty="0"/>
              <a:t> der </a:t>
            </a:r>
            <a:r>
              <a:rPr lang="en-US" dirty="0" err="1"/>
              <a:t>Kalziumaufnahme</a:t>
            </a:r>
            <a:r>
              <a:rPr lang="en-US" dirty="0"/>
              <a:t> und Omega-3-DHA.</a:t>
            </a:r>
          </a:p>
          <a:p>
            <a:pPr marL="0" indent="0"/>
            <a:r>
              <a:rPr lang="en-US" dirty="0"/>
              <a:t>Das </a:t>
            </a:r>
            <a:r>
              <a:rPr lang="en-US" dirty="0" err="1"/>
              <a:t>Rezept</a:t>
            </a:r>
            <a:r>
              <a:rPr lang="en-US" dirty="0"/>
              <a:t> </a:t>
            </a:r>
            <a:r>
              <a:rPr lang="en-US" dirty="0" err="1"/>
              <a:t>ist</a:t>
            </a:r>
            <a:r>
              <a:rPr lang="en-US" dirty="0"/>
              <a:t> </a:t>
            </a:r>
            <a:r>
              <a:rPr lang="en-US" dirty="0" err="1"/>
              <a:t>zwar</a:t>
            </a:r>
            <a:r>
              <a:rPr lang="en-US" dirty="0"/>
              <a:t> </a:t>
            </a:r>
            <a:r>
              <a:rPr lang="en-US" b="1" dirty="0"/>
              <a:t>auf Menschen </a:t>
            </a:r>
            <a:r>
              <a:rPr lang="en-US" b="1" dirty="0" err="1"/>
              <a:t>über</a:t>
            </a:r>
            <a:r>
              <a:rPr lang="en-US" b="1" dirty="0"/>
              <a:t> 50 </a:t>
            </a:r>
            <a:r>
              <a:rPr lang="en-US" b="1" dirty="0" err="1"/>
              <a:t>zugeschnitten</a:t>
            </a:r>
            <a:r>
              <a:rPr lang="en-US" dirty="0"/>
              <a:t>, </a:t>
            </a:r>
            <a:r>
              <a:rPr lang="en-US" dirty="0" err="1"/>
              <a:t>eignet</a:t>
            </a:r>
            <a:r>
              <a:rPr lang="en-US" dirty="0"/>
              <a:t> </a:t>
            </a:r>
            <a:r>
              <a:rPr lang="en-US" dirty="0" err="1"/>
              <a:t>sich</a:t>
            </a:r>
            <a:r>
              <a:rPr lang="en-US" dirty="0"/>
              <a:t> </a:t>
            </a:r>
            <a:r>
              <a:rPr lang="en-US" dirty="0" err="1"/>
              <a:t>aber</a:t>
            </a:r>
            <a:r>
              <a:rPr lang="en-US" dirty="0"/>
              <a:t> </a:t>
            </a:r>
            <a:r>
              <a:rPr lang="en-US" dirty="0" err="1"/>
              <a:t>auch</a:t>
            </a:r>
            <a:r>
              <a:rPr lang="en-US" dirty="0"/>
              <a:t> für die </a:t>
            </a:r>
            <a:r>
              <a:rPr lang="en-US" dirty="0" err="1"/>
              <a:t>allgemeine</a:t>
            </a:r>
            <a:r>
              <a:rPr lang="en-US" dirty="0"/>
              <a:t> </a:t>
            </a:r>
            <a:r>
              <a:rPr lang="en-US" dirty="0" err="1"/>
              <a:t>Bevölkerung</a:t>
            </a:r>
            <a:r>
              <a:rPr lang="en-US" dirty="0"/>
              <a:t>.</a:t>
            </a:r>
            <a:endParaRPr lang="en-GB" dirty="0"/>
          </a:p>
        </p:txBody>
      </p:sp>
      <p:pic>
        <p:nvPicPr>
          <p:cNvPr id="5" name="Picture 4">
            <a:extLst>
              <a:ext uri="{FF2B5EF4-FFF2-40B4-BE49-F238E27FC236}">
                <a16:creationId xmlns:a16="http://schemas.microsoft.com/office/drawing/2014/main" id="{191C32BD-3020-D7B4-D1CF-5E836EAE76EE}"/>
              </a:ext>
            </a:extLst>
          </p:cNvPr>
          <p:cNvPicPr>
            <a:picLocks noChangeAspect="1"/>
          </p:cNvPicPr>
          <p:nvPr/>
        </p:nvPicPr>
        <p:blipFill>
          <a:blip r:embed="rId4"/>
          <a:stretch>
            <a:fillRect/>
          </a:stretch>
        </p:blipFill>
        <p:spPr>
          <a:xfrm>
            <a:off x="6862497" y="228600"/>
            <a:ext cx="5094686" cy="6362700"/>
          </a:xfrm>
          <a:prstGeom prst="rect">
            <a:avLst/>
          </a:prstGeom>
        </p:spPr>
      </p:pic>
      <p:sp>
        <p:nvSpPr>
          <p:cNvPr id="8" name="Text Placeholder 7">
            <a:extLst>
              <a:ext uri="{FF2B5EF4-FFF2-40B4-BE49-F238E27FC236}">
                <a16:creationId xmlns:a16="http://schemas.microsoft.com/office/drawing/2014/main" id="{0C9A5385-A8A7-2841-9F5D-48C480CB1541}"/>
              </a:ext>
            </a:extLst>
          </p:cNvPr>
          <p:cNvSpPr>
            <a:spLocks noGrp="1"/>
          </p:cNvSpPr>
          <p:nvPr>
            <p:ph type="body" sz="quarter" idx="16"/>
          </p:nvPr>
        </p:nvSpPr>
        <p:spPr>
          <a:xfrm>
            <a:off x="705549" y="299675"/>
            <a:ext cx="4716425" cy="838843"/>
          </a:xfrm>
          <a:solidFill>
            <a:srgbClr val="FFD100"/>
          </a:solidFill>
        </p:spPr>
        <p:txBody>
          <a:bodyPr anchor="ctr">
            <a:normAutofit/>
          </a:bodyPr>
          <a:lstStyle/>
          <a:p>
            <a:r>
              <a:rPr lang="en-IE" b="1" dirty="0" err="1"/>
              <a:t>Seien</a:t>
            </a:r>
            <a:r>
              <a:rPr lang="en-IE" b="1" dirty="0"/>
              <a:t> Sie </a:t>
            </a:r>
            <a:r>
              <a:rPr lang="en-IE" b="1" dirty="0" err="1"/>
              <a:t>inspiriert</a:t>
            </a:r>
            <a:r>
              <a:rPr lang="en-IE" b="1" dirty="0"/>
              <a:t>…</a:t>
            </a:r>
          </a:p>
        </p:txBody>
      </p:sp>
    </p:spTree>
    <p:extLst>
      <p:ext uri="{BB962C8B-B14F-4D97-AF65-F5344CB8AC3E}">
        <p14:creationId xmlns:p14="http://schemas.microsoft.com/office/powerpoint/2010/main" val="23377531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Placeholder 14" descr="A picture containing different, several&#10;&#10;Description automatically generated">
            <a:extLst>
              <a:ext uri="{FF2B5EF4-FFF2-40B4-BE49-F238E27FC236}">
                <a16:creationId xmlns:a16="http://schemas.microsoft.com/office/drawing/2014/main" id="{DC802815-1C94-B898-7C1C-21F59451B17E}"/>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p:spPr>
      </p:pic>
      <p:sp>
        <p:nvSpPr>
          <p:cNvPr id="3" name="Text Placeholder 2">
            <a:extLst>
              <a:ext uri="{FF2B5EF4-FFF2-40B4-BE49-F238E27FC236}">
                <a16:creationId xmlns:a16="http://schemas.microsoft.com/office/drawing/2014/main" id="{51D88BA3-85AE-4255-AE29-D86BB571445E}"/>
              </a:ext>
            </a:extLst>
          </p:cNvPr>
          <p:cNvSpPr>
            <a:spLocks noGrp="1"/>
          </p:cNvSpPr>
          <p:nvPr>
            <p:ph type="body" sz="quarter" idx="18"/>
          </p:nvPr>
        </p:nvSpPr>
        <p:spPr>
          <a:xfrm>
            <a:off x="1718561" y="1773241"/>
            <a:ext cx="4987039" cy="4525954"/>
          </a:xfrm>
        </p:spPr>
        <p:txBody>
          <a:bodyPr>
            <a:normAutofit fontScale="92500" lnSpcReduction="10000"/>
          </a:bodyPr>
          <a:lstStyle/>
          <a:p>
            <a:pPr marL="0" indent="0"/>
            <a:r>
              <a:rPr lang="en-IE" dirty="0">
                <a:solidFill>
                  <a:srgbClr val="1188A3"/>
                </a:solidFill>
                <a:hlinkClick r:id="rId3">
                  <a:extLst>
                    <a:ext uri="{A12FA001-AC4F-418D-AE19-62706E023703}">
                      <ahyp:hlinkClr xmlns:ahyp="http://schemas.microsoft.com/office/drawing/2018/hyperlinkcolor" val="tx"/>
                    </a:ext>
                  </a:extLst>
                </a:hlinkClick>
              </a:rPr>
              <a:t>Importaco</a:t>
            </a:r>
            <a:r>
              <a:rPr lang="en-IE" dirty="0"/>
              <a:t> </a:t>
            </a:r>
            <a:r>
              <a:rPr lang="en-IE" dirty="0" err="1"/>
              <a:t>ist</a:t>
            </a:r>
            <a:r>
              <a:rPr lang="en-IE" dirty="0"/>
              <a:t> </a:t>
            </a:r>
            <a:r>
              <a:rPr lang="en-IE" dirty="0" err="1"/>
              <a:t>ein</a:t>
            </a:r>
            <a:r>
              <a:rPr lang="en-IE" dirty="0"/>
              <a:t> </a:t>
            </a:r>
            <a:r>
              <a:rPr lang="en-IE" dirty="0" err="1"/>
              <a:t>internationales</a:t>
            </a:r>
            <a:r>
              <a:rPr lang="en-IE" dirty="0"/>
              <a:t> </a:t>
            </a:r>
            <a:r>
              <a:rPr lang="en-IE" dirty="0" err="1"/>
              <a:t>Lebensmittel</a:t>
            </a:r>
            <a:r>
              <a:rPr lang="en-IE" dirty="0"/>
              <a:t>- und </a:t>
            </a:r>
            <a:r>
              <a:rPr lang="en-IE" dirty="0" err="1"/>
              <a:t>Getränkeunternehmen</a:t>
            </a:r>
            <a:r>
              <a:rPr lang="en-IE" dirty="0"/>
              <a:t>, das in </a:t>
            </a:r>
            <a:r>
              <a:rPr lang="en-IE" dirty="0" err="1"/>
              <a:t>seinen</a:t>
            </a:r>
            <a:r>
              <a:rPr lang="en-IE" dirty="0"/>
              <a:t> </a:t>
            </a:r>
            <a:r>
              <a:rPr lang="en-IE" dirty="0" err="1"/>
              <a:t>drei</a:t>
            </a:r>
            <a:r>
              <a:rPr lang="en-IE" dirty="0"/>
              <a:t> </a:t>
            </a:r>
            <a:r>
              <a:rPr lang="en-IE" dirty="0" err="1"/>
              <a:t>Geschäftsbereichen</a:t>
            </a:r>
            <a:r>
              <a:rPr lang="en-IE" dirty="0"/>
              <a:t> </a:t>
            </a:r>
            <a:r>
              <a:rPr lang="en-IE" dirty="0" err="1"/>
              <a:t>Nüsse</a:t>
            </a:r>
            <a:r>
              <a:rPr lang="en-IE" dirty="0"/>
              <a:t> und </a:t>
            </a:r>
            <a:r>
              <a:rPr lang="en-IE" dirty="0" err="1"/>
              <a:t>Trockenfrüchte</a:t>
            </a:r>
            <a:r>
              <a:rPr lang="en-IE" dirty="0"/>
              <a:t>, </a:t>
            </a:r>
            <a:r>
              <a:rPr lang="en-IE" dirty="0" err="1"/>
              <a:t>Mineralwasser</a:t>
            </a:r>
            <a:r>
              <a:rPr lang="en-IE" dirty="0"/>
              <a:t> und </a:t>
            </a:r>
            <a:r>
              <a:rPr lang="en-IE" dirty="0" err="1"/>
              <a:t>Energie</a:t>
            </a:r>
            <a:r>
              <a:rPr lang="en-IE" dirty="0"/>
              <a:t> </a:t>
            </a:r>
            <a:r>
              <a:rPr lang="en-IE" dirty="0" err="1"/>
              <a:t>eine</a:t>
            </a:r>
            <a:r>
              <a:rPr lang="en-IE" dirty="0"/>
              <a:t> </a:t>
            </a:r>
            <a:r>
              <a:rPr lang="en-IE" dirty="0" err="1"/>
              <a:t>breite</a:t>
            </a:r>
            <a:r>
              <a:rPr lang="en-IE" dirty="0"/>
              <a:t> </a:t>
            </a:r>
            <a:r>
              <a:rPr lang="en-IE" dirty="0" err="1"/>
              <a:t>Produktpalette</a:t>
            </a:r>
            <a:r>
              <a:rPr lang="en-IE" dirty="0"/>
              <a:t> </a:t>
            </a:r>
            <a:r>
              <a:rPr lang="en-IE" dirty="0" err="1"/>
              <a:t>anbietet</a:t>
            </a:r>
            <a:r>
              <a:rPr lang="en-IE" dirty="0"/>
              <a:t>.</a:t>
            </a:r>
          </a:p>
          <a:p>
            <a:pPr marL="0" indent="0"/>
            <a:r>
              <a:rPr lang="en-IE" dirty="0"/>
              <a:t>In </a:t>
            </a:r>
            <a:r>
              <a:rPr lang="en-IE" dirty="0" err="1"/>
              <a:t>Anbetracht</a:t>
            </a:r>
            <a:r>
              <a:rPr lang="en-IE" dirty="0"/>
              <a:t> der </a:t>
            </a:r>
            <a:r>
              <a:rPr lang="en-IE" dirty="0" err="1"/>
              <a:t>Tatsache</a:t>
            </a:r>
            <a:r>
              <a:rPr lang="en-IE" dirty="0"/>
              <a:t>, </a:t>
            </a:r>
            <a:r>
              <a:rPr lang="en-IE" dirty="0" err="1"/>
              <a:t>dass</a:t>
            </a:r>
            <a:r>
              <a:rPr lang="en-IE" dirty="0"/>
              <a:t> </a:t>
            </a:r>
            <a:r>
              <a:rPr lang="en-IE" dirty="0" err="1"/>
              <a:t>Nüsse</a:t>
            </a:r>
            <a:r>
              <a:rPr lang="en-IE" dirty="0"/>
              <a:t> </a:t>
            </a:r>
            <a:r>
              <a:rPr lang="en-IE" dirty="0" err="1"/>
              <a:t>voller</a:t>
            </a:r>
            <a:r>
              <a:rPr lang="en-IE" dirty="0"/>
              <a:t> </a:t>
            </a:r>
            <a:r>
              <a:rPr lang="en-IE" dirty="0" err="1"/>
              <a:t>Nährstoffe</a:t>
            </a:r>
            <a:r>
              <a:rPr lang="en-IE" dirty="0"/>
              <a:t> </a:t>
            </a:r>
            <a:r>
              <a:rPr lang="en-IE" dirty="0" err="1"/>
              <a:t>wie</a:t>
            </a:r>
            <a:r>
              <a:rPr lang="en-IE" dirty="0"/>
              <a:t> Omega-3-Fettsäuren </a:t>
            </a:r>
            <a:r>
              <a:rPr lang="en-IE" dirty="0" err="1"/>
              <a:t>sind</a:t>
            </a:r>
            <a:r>
              <a:rPr lang="en-IE" dirty="0"/>
              <a:t>, die für die Gesundheit und das </a:t>
            </a:r>
            <a:r>
              <a:rPr lang="en-IE" dirty="0" err="1"/>
              <a:t>Wohlbefinden</a:t>
            </a:r>
            <a:r>
              <a:rPr lang="en-IE" dirty="0"/>
              <a:t> </a:t>
            </a:r>
            <a:r>
              <a:rPr lang="en-IE" dirty="0" err="1"/>
              <a:t>älterer</a:t>
            </a:r>
            <a:r>
              <a:rPr lang="en-IE" dirty="0"/>
              <a:t> Menschen von </a:t>
            </a:r>
            <a:r>
              <a:rPr lang="en-IE" dirty="0" err="1"/>
              <a:t>entscheidender</a:t>
            </a:r>
            <a:r>
              <a:rPr lang="en-IE" dirty="0"/>
              <a:t> </a:t>
            </a:r>
            <a:r>
              <a:rPr lang="en-IE" dirty="0" err="1"/>
              <a:t>Bedeutung</a:t>
            </a:r>
            <a:r>
              <a:rPr lang="en-IE" dirty="0"/>
              <a:t> </a:t>
            </a:r>
            <a:r>
              <a:rPr lang="en-IE" dirty="0" err="1"/>
              <a:t>sind</a:t>
            </a:r>
            <a:r>
              <a:rPr lang="en-IE" dirty="0"/>
              <a:t>, </a:t>
            </a:r>
            <a:r>
              <a:rPr lang="en-IE" dirty="0" err="1"/>
              <a:t>arbeitet</a:t>
            </a:r>
            <a:r>
              <a:rPr lang="en-IE" dirty="0"/>
              <a:t> </a:t>
            </a:r>
            <a:r>
              <a:rPr lang="en-IE" dirty="0" err="1"/>
              <a:t>Importaco</a:t>
            </a:r>
            <a:r>
              <a:rPr lang="en-IE" dirty="0"/>
              <a:t> </a:t>
            </a:r>
            <a:r>
              <a:rPr lang="en-IE" dirty="0" err="1"/>
              <a:t>jetzt</a:t>
            </a:r>
            <a:r>
              <a:rPr lang="en-IE" dirty="0"/>
              <a:t> an </a:t>
            </a:r>
            <a:r>
              <a:rPr lang="en-IE" dirty="0" err="1"/>
              <a:t>einer</a:t>
            </a:r>
            <a:r>
              <a:rPr lang="en-IE" dirty="0"/>
              <a:t> </a:t>
            </a:r>
            <a:r>
              <a:rPr lang="en-IE" b="1" dirty="0" err="1"/>
              <a:t>neuen</a:t>
            </a:r>
            <a:r>
              <a:rPr lang="en-IE" b="1" dirty="0"/>
              <a:t> </a:t>
            </a:r>
            <a:r>
              <a:rPr lang="en-IE" b="1" dirty="0" err="1"/>
              <a:t>Produktionslinie</a:t>
            </a:r>
            <a:r>
              <a:rPr lang="en-IE" b="1" dirty="0"/>
              <a:t>, die auf </a:t>
            </a:r>
            <a:r>
              <a:rPr lang="en-IE" b="1" dirty="0" err="1"/>
              <a:t>ältere</a:t>
            </a:r>
            <a:r>
              <a:rPr lang="en-IE" b="1" dirty="0"/>
              <a:t> Menschen </a:t>
            </a:r>
            <a:r>
              <a:rPr lang="en-IE" b="1" dirty="0" err="1"/>
              <a:t>mit</a:t>
            </a:r>
            <a:r>
              <a:rPr lang="en-IE" b="1" dirty="0"/>
              <a:t> </a:t>
            </a:r>
            <a:r>
              <a:rPr lang="en-IE" b="1" dirty="0" err="1"/>
              <a:t>leicht</a:t>
            </a:r>
            <a:r>
              <a:rPr lang="en-IE" b="1" dirty="0"/>
              <a:t> </a:t>
            </a:r>
            <a:r>
              <a:rPr lang="en-IE" b="1" dirty="0" err="1"/>
              <a:t>zu</a:t>
            </a:r>
            <a:r>
              <a:rPr lang="en-IE" b="1" dirty="0"/>
              <a:t> </a:t>
            </a:r>
            <a:r>
              <a:rPr lang="en-IE" b="1" dirty="0" err="1"/>
              <a:t>kauenden</a:t>
            </a:r>
            <a:r>
              <a:rPr lang="en-IE" b="1" dirty="0"/>
              <a:t> und </a:t>
            </a:r>
            <a:r>
              <a:rPr lang="en-IE" b="1" dirty="0" err="1"/>
              <a:t>zu</a:t>
            </a:r>
            <a:r>
              <a:rPr lang="en-IE" b="1" dirty="0"/>
              <a:t> </a:t>
            </a:r>
            <a:r>
              <a:rPr lang="en-IE" b="1" dirty="0" err="1"/>
              <a:t>schluckenden</a:t>
            </a:r>
            <a:r>
              <a:rPr lang="en-IE" b="1" dirty="0"/>
              <a:t> </a:t>
            </a:r>
            <a:r>
              <a:rPr lang="en-IE" b="1" dirty="0" err="1"/>
              <a:t>Produkten</a:t>
            </a:r>
            <a:r>
              <a:rPr lang="en-IE" b="1" dirty="0"/>
              <a:t> </a:t>
            </a:r>
            <a:r>
              <a:rPr lang="en-IE" dirty="0"/>
              <a:t>(z. B. Paste, </a:t>
            </a:r>
            <a:r>
              <a:rPr lang="en-IE" dirty="0" err="1"/>
              <a:t>Bissen</a:t>
            </a:r>
            <a:r>
              <a:rPr lang="en-IE" dirty="0"/>
              <a:t>) </a:t>
            </a:r>
            <a:r>
              <a:rPr lang="en-IE" dirty="0" err="1"/>
              <a:t>abzielt</a:t>
            </a:r>
            <a:r>
              <a:rPr lang="en-IE" dirty="0"/>
              <a:t>.</a:t>
            </a:r>
          </a:p>
        </p:txBody>
      </p:sp>
      <p:sp>
        <p:nvSpPr>
          <p:cNvPr id="20" name="TextBox 19">
            <a:extLst>
              <a:ext uri="{FF2B5EF4-FFF2-40B4-BE49-F238E27FC236}">
                <a16:creationId xmlns:a16="http://schemas.microsoft.com/office/drawing/2014/main" id="{D0C599BA-F129-02E1-3FF9-26A3C1C087F1}"/>
              </a:ext>
            </a:extLst>
          </p:cNvPr>
          <p:cNvSpPr txBox="1"/>
          <p:nvPr/>
        </p:nvSpPr>
        <p:spPr>
          <a:xfrm>
            <a:off x="1802710" y="6406634"/>
            <a:ext cx="1092890" cy="369332"/>
          </a:xfrm>
          <a:prstGeom prst="rect">
            <a:avLst/>
          </a:prstGeom>
          <a:noFill/>
        </p:spPr>
        <p:txBody>
          <a:bodyPr wrap="square">
            <a:spAutoFit/>
          </a:bodyPr>
          <a:lstStyle/>
          <a:p>
            <a:r>
              <a:rPr lang="en-US" sz="1800" dirty="0">
                <a:solidFill>
                  <a:srgbClr val="1188A3"/>
                </a:solidFill>
                <a:hlinkClick r:id="rId4"/>
              </a:rPr>
              <a:t>Quelle</a:t>
            </a:r>
            <a:endParaRPr lang="en-GB" dirty="0">
              <a:solidFill>
                <a:srgbClr val="1188A3"/>
              </a:solidFill>
            </a:endParaRPr>
          </a:p>
        </p:txBody>
      </p:sp>
      <p:sp>
        <p:nvSpPr>
          <p:cNvPr id="4" name="Text Placeholder 3">
            <a:extLst>
              <a:ext uri="{FF2B5EF4-FFF2-40B4-BE49-F238E27FC236}">
                <a16:creationId xmlns:a16="http://schemas.microsoft.com/office/drawing/2014/main" id="{B0E15B9D-9081-445D-B0FA-42573E7811EF}"/>
              </a:ext>
            </a:extLst>
          </p:cNvPr>
          <p:cNvSpPr>
            <a:spLocks noGrp="1"/>
          </p:cNvSpPr>
          <p:nvPr>
            <p:ph type="body" sz="quarter" idx="16"/>
          </p:nvPr>
        </p:nvSpPr>
        <p:spPr>
          <a:xfrm>
            <a:off x="6852062" y="680688"/>
            <a:ext cx="5105121" cy="502653"/>
          </a:xfrm>
          <a:solidFill>
            <a:srgbClr val="85D2E1"/>
          </a:solidFill>
        </p:spPr>
        <p:txBody>
          <a:bodyPr>
            <a:normAutofit/>
          </a:bodyPr>
          <a:lstStyle/>
          <a:p>
            <a:r>
              <a:rPr lang="en-IE" sz="2400" dirty="0" err="1"/>
              <a:t>Importaco</a:t>
            </a:r>
            <a:r>
              <a:rPr lang="en-IE" sz="2400" dirty="0"/>
              <a:t> – “</a:t>
            </a:r>
            <a:r>
              <a:rPr lang="en-IE" sz="2400" dirty="0" err="1"/>
              <a:t>Nut”rients</a:t>
            </a:r>
            <a:r>
              <a:rPr lang="en-IE" sz="2400" dirty="0"/>
              <a:t> for Seniors</a:t>
            </a:r>
          </a:p>
        </p:txBody>
      </p:sp>
      <p:sp>
        <p:nvSpPr>
          <p:cNvPr id="7" name="Text Placeholder 7">
            <a:extLst>
              <a:ext uri="{FF2B5EF4-FFF2-40B4-BE49-F238E27FC236}">
                <a16:creationId xmlns:a16="http://schemas.microsoft.com/office/drawing/2014/main" id="{98AA0FDA-BD76-F4AA-A99A-83AF0A8EC4DE}"/>
              </a:ext>
            </a:extLst>
          </p:cNvPr>
          <p:cNvSpPr txBox="1">
            <a:spLocks/>
          </p:cNvSpPr>
          <p:nvPr/>
        </p:nvSpPr>
        <p:spPr>
          <a:xfrm>
            <a:off x="705549" y="299675"/>
            <a:ext cx="4716425" cy="838843"/>
          </a:xfrm>
          <a:prstGeom prst="rect">
            <a:avLst/>
          </a:prstGeom>
          <a:solidFill>
            <a:srgbClr val="FFD100"/>
          </a:solidFill>
        </p:spPr>
        <p:txBody>
          <a:bodyPr vert="horz" lIns="91440" tIns="45720" rIns="91440" bIns="45720" rtlCol="0" anchor="ctr">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b="1" dirty="0" err="1"/>
              <a:t>Lassen</a:t>
            </a:r>
            <a:r>
              <a:rPr lang="en-IE" b="1" dirty="0"/>
              <a:t> Sie </a:t>
            </a:r>
            <a:r>
              <a:rPr lang="en-IE" b="1" dirty="0" err="1"/>
              <a:t>sich</a:t>
            </a:r>
            <a:r>
              <a:rPr lang="en-IE" b="1" dirty="0"/>
              <a:t> </a:t>
            </a:r>
            <a:r>
              <a:rPr lang="en-IE" b="1" dirty="0" err="1"/>
              <a:t>inspirieren</a:t>
            </a:r>
            <a:r>
              <a:rPr lang="en-IE" b="1" dirty="0"/>
              <a:t>…</a:t>
            </a:r>
          </a:p>
        </p:txBody>
      </p:sp>
    </p:spTree>
    <p:extLst>
      <p:ext uri="{BB962C8B-B14F-4D97-AF65-F5344CB8AC3E}">
        <p14:creationId xmlns:p14="http://schemas.microsoft.com/office/powerpoint/2010/main" val="417590493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3CF1C6A-66C3-7DAF-E1D2-51464FFB1C80}"/>
              </a:ext>
            </a:extLst>
          </p:cNvPr>
          <p:cNvSpPr>
            <a:spLocks noGrp="1"/>
          </p:cNvSpPr>
          <p:nvPr>
            <p:ph type="body" sz="quarter" idx="18"/>
          </p:nvPr>
        </p:nvSpPr>
        <p:spPr>
          <a:xfrm>
            <a:off x="691949" y="1604611"/>
            <a:ext cx="9474027" cy="3867704"/>
          </a:xfrm>
        </p:spPr>
        <p:txBody>
          <a:bodyPr>
            <a:normAutofit fontScale="92500" lnSpcReduction="10000"/>
          </a:bodyPr>
          <a:lstStyle/>
          <a:p>
            <a:pPr marL="0" indent="0"/>
            <a:r>
              <a:rPr lang="en-US" dirty="0" err="1">
                <a:solidFill>
                  <a:srgbClr val="333333"/>
                </a:solidFill>
                <a:latin typeface="arboria"/>
              </a:rPr>
              <a:t>Überlegen</a:t>
            </a:r>
            <a:r>
              <a:rPr lang="en-US" dirty="0">
                <a:solidFill>
                  <a:srgbClr val="333333"/>
                </a:solidFill>
                <a:latin typeface="arboria"/>
              </a:rPr>
              <a:t> Sie </a:t>
            </a:r>
            <a:r>
              <a:rPr lang="en-US" dirty="0" err="1">
                <a:solidFill>
                  <a:srgbClr val="333333"/>
                </a:solidFill>
                <a:latin typeface="arboria"/>
              </a:rPr>
              <a:t>sich</a:t>
            </a:r>
            <a:r>
              <a:rPr lang="en-US" dirty="0">
                <a:solidFill>
                  <a:srgbClr val="333333"/>
                </a:solidFill>
                <a:latin typeface="arboria"/>
              </a:rPr>
              <a:t>, </a:t>
            </a:r>
            <a:r>
              <a:rPr lang="en-US" dirty="0" err="1">
                <a:solidFill>
                  <a:srgbClr val="333333"/>
                </a:solidFill>
                <a:latin typeface="arboria"/>
              </a:rPr>
              <a:t>welche</a:t>
            </a:r>
            <a:r>
              <a:rPr lang="en-US" dirty="0">
                <a:solidFill>
                  <a:srgbClr val="333333"/>
                </a:solidFill>
                <a:latin typeface="arboria"/>
              </a:rPr>
              <a:t> </a:t>
            </a:r>
            <a:r>
              <a:rPr lang="en-US" b="1" dirty="0" err="1">
                <a:solidFill>
                  <a:srgbClr val="333333"/>
                </a:solidFill>
                <a:latin typeface="arboria"/>
              </a:rPr>
              <a:t>Zielgruppe</a:t>
            </a:r>
            <a:r>
              <a:rPr lang="en-US" dirty="0">
                <a:solidFill>
                  <a:srgbClr val="333333"/>
                </a:solidFill>
                <a:latin typeface="arboria"/>
              </a:rPr>
              <a:t> Sie </a:t>
            </a:r>
            <a:r>
              <a:rPr lang="en-US" dirty="0" err="1">
                <a:solidFill>
                  <a:srgbClr val="333333"/>
                </a:solidFill>
                <a:latin typeface="arboria"/>
              </a:rPr>
              <a:t>ansprechen</a:t>
            </a:r>
            <a:r>
              <a:rPr lang="en-US" dirty="0">
                <a:solidFill>
                  <a:srgbClr val="333333"/>
                </a:solidFill>
                <a:latin typeface="arboria"/>
              </a:rPr>
              <a:t> </a:t>
            </a:r>
            <a:r>
              <a:rPr lang="en-US" dirty="0" err="1">
                <a:solidFill>
                  <a:srgbClr val="333333"/>
                </a:solidFill>
                <a:latin typeface="arboria"/>
              </a:rPr>
              <a:t>wollen</a:t>
            </a:r>
            <a:r>
              <a:rPr lang="en-US" dirty="0">
                <a:solidFill>
                  <a:srgbClr val="333333"/>
                </a:solidFill>
                <a:latin typeface="arboria"/>
              </a:rPr>
              <a:t>, </a:t>
            </a:r>
            <a:r>
              <a:rPr lang="en-US" dirty="0" err="1">
                <a:solidFill>
                  <a:srgbClr val="333333"/>
                </a:solidFill>
                <a:latin typeface="arboria"/>
              </a:rPr>
              <a:t>welche</a:t>
            </a:r>
            <a:r>
              <a:rPr lang="en-US" dirty="0">
                <a:solidFill>
                  <a:srgbClr val="333333"/>
                </a:solidFill>
                <a:latin typeface="arboria"/>
              </a:rPr>
              <a:t> </a:t>
            </a:r>
            <a:r>
              <a:rPr lang="en-US" dirty="0" err="1">
                <a:solidFill>
                  <a:srgbClr val="333333"/>
                </a:solidFill>
                <a:latin typeface="arboria"/>
              </a:rPr>
              <a:t>Kunden</a:t>
            </a:r>
            <a:r>
              <a:rPr lang="en-US" dirty="0">
                <a:solidFill>
                  <a:srgbClr val="333333"/>
                </a:solidFill>
                <a:latin typeface="arboria"/>
              </a:rPr>
              <a:t> Sie </a:t>
            </a:r>
            <a:r>
              <a:rPr lang="en-US" dirty="0" err="1">
                <a:solidFill>
                  <a:srgbClr val="333333"/>
                </a:solidFill>
                <a:latin typeface="arboria"/>
              </a:rPr>
              <a:t>erreichen</a:t>
            </a:r>
            <a:r>
              <a:rPr lang="en-US" dirty="0">
                <a:solidFill>
                  <a:srgbClr val="333333"/>
                </a:solidFill>
                <a:latin typeface="arboria"/>
              </a:rPr>
              <a:t> </a:t>
            </a:r>
            <a:r>
              <a:rPr lang="en-US" dirty="0" err="1">
                <a:solidFill>
                  <a:srgbClr val="333333"/>
                </a:solidFill>
                <a:latin typeface="arboria"/>
              </a:rPr>
              <a:t>möchten</a:t>
            </a:r>
            <a:r>
              <a:rPr lang="en-US" dirty="0">
                <a:solidFill>
                  <a:srgbClr val="333333"/>
                </a:solidFill>
                <a:latin typeface="arboria"/>
              </a:rPr>
              <a:t>. </a:t>
            </a:r>
            <a:r>
              <a:rPr lang="en-US" dirty="0" err="1">
                <a:solidFill>
                  <a:srgbClr val="333333"/>
                </a:solidFill>
                <a:latin typeface="arboria"/>
              </a:rPr>
              <a:t>Öffnen</a:t>
            </a:r>
            <a:r>
              <a:rPr lang="en-US" dirty="0">
                <a:solidFill>
                  <a:srgbClr val="333333"/>
                </a:solidFill>
                <a:latin typeface="arboria"/>
              </a:rPr>
              <a:t> Sie </a:t>
            </a:r>
            <a:r>
              <a:rPr lang="en-US" dirty="0" err="1">
                <a:solidFill>
                  <a:srgbClr val="333333"/>
                </a:solidFill>
                <a:latin typeface="arboria"/>
              </a:rPr>
              <a:t>ein</a:t>
            </a:r>
            <a:r>
              <a:rPr lang="en-US" dirty="0">
                <a:solidFill>
                  <a:srgbClr val="333333"/>
                </a:solidFill>
                <a:latin typeface="arboria"/>
              </a:rPr>
              <a:t> </a:t>
            </a:r>
            <a:r>
              <a:rPr lang="en-US" dirty="0" err="1">
                <a:solidFill>
                  <a:srgbClr val="333333"/>
                </a:solidFill>
                <a:latin typeface="arboria"/>
              </a:rPr>
              <a:t>neues</a:t>
            </a:r>
            <a:r>
              <a:rPr lang="en-US" dirty="0">
                <a:solidFill>
                  <a:srgbClr val="333333"/>
                </a:solidFill>
                <a:latin typeface="arboria"/>
              </a:rPr>
              <a:t> </a:t>
            </a:r>
            <a:r>
              <a:rPr lang="en-US" dirty="0" err="1">
                <a:solidFill>
                  <a:srgbClr val="333333"/>
                </a:solidFill>
                <a:latin typeface="arboria"/>
              </a:rPr>
              <a:t>Dokument</a:t>
            </a:r>
            <a:r>
              <a:rPr lang="en-US" dirty="0">
                <a:solidFill>
                  <a:srgbClr val="333333"/>
                </a:solidFill>
                <a:latin typeface="arboria"/>
              </a:rPr>
              <a:t> und </a:t>
            </a:r>
            <a:r>
              <a:rPr lang="en-US" dirty="0" err="1">
                <a:solidFill>
                  <a:srgbClr val="333333"/>
                </a:solidFill>
                <a:latin typeface="arboria"/>
              </a:rPr>
              <a:t>machen</a:t>
            </a:r>
            <a:r>
              <a:rPr lang="en-US" dirty="0">
                <a:solidFill>
                  <a:srgbClr val="333333"/>
                </a:solidFill>
                <a:latin typeface="arboria"/>
              </a:rPr>
              <a:t> Sie </a:t>
            </a:r>
            <a:r>
              <a:rPr lang="en-US" dirty="0" err="1">
                <a:solidFill>
                  <a:srgbClr val="333333"/>
                </a:solidFill>
                <a:latin typeface="arboria"/>
              </a:rPr>
              <a:t>sich</a:t>
            </a:r>
            <a:r>
              <a:rPr lang="en-US" dirty="0">
                <a:solidFill>
                  <a:srgbClr val="333333"/>
                </a:solidFill>
                <a:latin typeface="arboria"/>
              </a:rPr>
              <a:t> </a:t>
            </a:r>
            <a:r>
              <a:rPr lang="en-US" dirty="0" err="1">
                <a:solidFill>
                  <a:srgbClr val="333333"/>
                </a:solidFill>
                <a:latin typeface="arboria"/>
              </a:rPr>
              <a:t>Gedanken</a:t>
            </a:r>
            <a:r>
              <a:rPr lang="en-US" dirty="0">
                <a:solidFill>
                  <a:srgbClr val="333333"/>
                </a:solidFill>
                <a:latin typeface="arboria"/>
              </a:rPr>
              <a:t>!</a:t>
            </a:r>
          </a:p>
          <a:p>
            <a:pPr marL="0" indent="0"/>
            <a:r>
              <a:rPr lang="en-US" dirty="0">
                <a:solidFill>
                  <a:srgbClr val="333333"/>
                </a:solidFill>
                <a:latin typeface="arboria"/>
              </a:rPr>
              <a:t>Die </a:t>
            </a:r>
            <a:r>
              <a:rPr lang="en-US" dirty="0" err="1">
                <a:solidFill>
                  <a:srgbClr val="333333"/>
                </a:solidFill>
                <a:latin typeface="arboria"/>
              </a:rPr>
              <a:t>wichtigsten</a:t>
            </a:r>
            <a:r>
              <a:rPr lang="en-US" dirty="0">
                <a:solidFill>
                  <a:srgbClr val="333333"/>
                </a:solidFill>
                <a:latin typeface="arboria"/>
              </a:rPr>
              <a:t> </a:t>
            </a:r>
            <a:r>
              <a:rPr lang="en-US" dirty="0" err="1">
                <a:solidFill>
                  <a:srgbClr val="333333"/>
                </a:solidFill>
                <a:latin typeface="arboria"/>
              </a:rPr>
              <a:t>Fragen</a:t>
            </a:r>
            <a:r>
              <a:rPr lang="en-US" dirty="0">
                <a:solidFill>
                  <a:srgbClr val="333333"/>
                </a:solidFill>
                <a:latin typeface="arboria"/>
              </a:rPr>
              <a:t>, die Sie </a:t>
            </a:r>
            <a:r>
              <a:rPr lang="en-US" dirty="0" err="1">
                <a:solidFill>
                  <a:srgbClr val="333333"/>
                </a:solidFill>
                <a:latin typeface="arboria"/>
              </a:rPr>
              <a:t>beantworten</a:t>
            </a:r>
            <a:r>
              <a:rPr lang="en-US" dirty="0">
                <a:solidFill>
                  <a:srgbClr val="333333"/>
                </a:solidFill>
                <a:latin typeface="arboria"/>
              </a:rPr>
              <a:t> </a:t>
            </a:r>
            <a:r>
              <a:rPr lang="en-US" dirty="0" err="1">
                <a:solidFill>
                  <a:srgbClr val="333333"/>
                </a:solidFill>
                <a:latin typeface="arboria"/>
              </a:rPr>
              <a:t>müssen</a:t>
            </a:r>
            <a:r>
              <a:rPr lang="en-US" dirty="0">
                <a:solidFill>
                  <a:srgbClr val="333333"/>
                </a:solidFill>
                <a:latin typeface="arboria"/>
              </a:rPr>
              <a:t>:</a:t>
            </a:r>
          </a:p>
          <a:p>
            <a:pPr marL="342900" indent="-342900">
              <a:buFont typeface="Arial" panose="020B0604020202020204" pitchFamily="34" charset="0"/>
              <a:buChar char="•"/>
            </a:pPr>
            <a:r>
              <a:rPr lang="en-US" dirty="0">
                <a:solidFill>
                  <a:srgbClr val="333333"/>
                </a:solidFill>
                <a:latin typeface="arboria"/>
              </a:rPr>
              <a:t>Wie </a:t>
            </a:r>
            <a:r>
              <a:rPr lang="en-US" dirty="0" err="1">
                <a:solidFill>
                  <a:srgbClr val="333333"/>
                </a:solidFill>
                <a:latin typeface="arboria"/>
              </a:rPr>
              <a:t>sehen</a:t>
            </a:r>
            <a:r>
              <a:rPr lang="en-US" dirty="0">
                <a:solidFill>
                  <a:srgbClr val="333333"/>
                </a:solidFill>
                <a:latin typeface="arboria"/>
              </a:rPr>
              <a:t> die </a:t>
            </a:r>
            <a:r>
              <a:rPr lang="en-US" dirty="0" err="1">
                <a:solidFill>
                  <a:srgbClr val="333333"/>
                </a:solidFill>
                <a:latin typeface="arboria"/>
              </a:rPr>
              <a:t>demografischen</a:t>
            </a:r>
            <a:r>
              <a:rPr lang="en-US" dirty="0">
                <a:solidFill>
                  <a:srgbClr val="333333"/>
                </a:solidFill>
                <a:latin typeface="arboria"/>
              </a:rPr>
              <a:t>, </a:t>
            </a:r>
            <a:r>
              <a:rPr lang="en-US" dirty="0" err="1">
                <a:solidFill>
                  <a:srgbClr val="333333"/>
                </a:solidFill>
                <a:latin typeface="arboria"/>
              </a:rPr>
              <a:t>psychografischen</a:t>
            </a:r>
            <a:r>
              <a:rPr lang="en-US" dirty="0">
                <a:solidFill>
                  <a:srgbClr val="333333"/>
                </a:solidFill>
                <a:latin typeface="arboria"/>
              </a:rPr>
              <a:t> und </a:t>
            </a:r>
            <a:r>
              <a:rPr lang="en-US" dirty="0" err="1">
                <a:solidFill>
                  <a:srgbClr val="333333"/>
                </a:solidFill>
                <a:latin typeface="arboria"/>
              </a:rPr>
              <a:t>geografischen</a:t>
            </a:r>
            <a:r>
              <a:rPr lang="en-US" dirty="0">
                <a:solidFill>
                  <a:srgbClr val="333333"/>
                </a:solidFill>
                <a:latin typeface="arboria"/>
              </a:rPr>
              <a:t> </a:t>
            </a:r>
            <a:r>
              <a:rPr lang="en-US" dirty="0" err="1">
                <a:solidFill>
                  <a:srgbClr val="333333"/>
                </a:solidFill>
                <a:latin typeface="arboria"/>
              </a:rPr>
              <a:t>Merkmale</a:t>
            </a:r>
            <a:r>
              <a:rPr lang="en-US" dirty="0">
                <a:solidFill>
                  <a:srgbClr val="333333"/>
                </a:solidFill>
                <a:latin typeface="arboria"/>
              </a:rPr>
              <a:t> der </a:t>
            </a:r>
            <a:r>
              <a:rPr lang="en-US" dirty="0" err="1">
                <a:solidFill>
                  <a:srgbClr val="333333"/>
                </a:solidFill>
                <a:latin typeface="arboria"/>
              </a:rPr>
              <a:t>älteren</a:t>
            </a:r>
            <a:r>
              <a:rPr lang="en-US" dirty="0">
                <a:solidFill>
                  <a:srgbClr val="333333"/>
                </a:solidFill>
                <a:latin typeface="arboria"/>
              </a:rPr>
              <a:t> </a:t>
            </a:r>
            <a:r>
              <a:rPr lang="en-US" dirty="0" err="1">
                <a:solidFill>
                  <a:srgbClr val="333333"/>
                </a:solidFill>
                <a:latin typeface="arboria"/>
              </a:rPr>
              <a:t>Kunden</a:t>
            </a:r>
            <a:r>
              <a:rPr lang="en-US" dirty="0">
                <a:solidFill>
                  <a:srgbClr val="333333"/>
                </a:solidFill>
                <a:latin typeface="arboria"/>
              </a:rPr>
              <a:t> </a:t>
            </a:r>
            <a:r>
              <a:rPr lang="en-US" dirty="0" err="1">
                <a:solidFill>
                  <a:srgbClr val="333333"/>
                </a:solidFill>
                <a:latin typeface="arboria"/>
              </a:rPr>
              <a:t>aus</a:t>
            </a:r>
            <a:r>
              <a:rPr lang="en-US" dirty="0">
                <a:solidFill>
                  <a:srgbClr val="333333"/>
                </a:solidFill>
                <a:latin typeface="arboria"/>
              </a:rPr>
              <a:t>, die Sie gerne </a:t>
            </a:r>
            <a:r>
              <a:rPr lang="en-US" dirty="0" err="1">
                <a:solidFill>
                  <a:srgbClr val="333333"/>
                </a:solidFill>
                <a:latin typeface="arboria"/>
              </a:rPr>
              <a:t>erreichen</a:t>
            </a:r>
            <a:r>
              <a:rPr lang="en-US" dirty="0">
                <a:solidFill>
                  <a:srgbClr val="333333"/>
                </a:solidFill>
                <a:latin typeface="arboria"/>
              </a:rPr>
              <a:t> </a:t>
            </a:r>
            <a:r>
              <a:rPr lang="en-US" dirty="0" err="1">
                <a:solidFill>
                  <a:srgbClr val="333333"/>
                </a:solidFill>
                <a:latin typeface="arboria"/>
              </a:rPr>
              <a:t>möchten</a:t>
            </a:r>
            <a:r>
              <a:rPr lang="en-US" dirty="0">
                <a:solidFill>
                  <a:srgbClr val="333333"/>
                </a:solidFill>
                <a:latin typeface="arboria"/>
              </a:rPr>
              <a:t>?</a:t>
            </a:r>
          </a:p>
          <a:p>
            <a:pPr marL="342900" indent="-342900">
              <a:buFont typeface="Arial" panose="020B0604020202020204" pitchFamily="34" charset="0"/>
              <a:buChar char="•"/>
            </a:pPr>
            <a:r>
              <a:rPr lang="en-US" dirty="0" err="1">
                <a:solidFill>
                  <a:srgbClr val="333333"/>
                </a:solidFill>
                <a:latin typeface="arboria"/>
              </a:rPr>
              <a:t>Haben</a:t>
            </a:r>
            <a:r>
              <a:rPr lang="en-US" dirty="0">
                <a:solidFill>
                  <a:srgbClr val="333333"/>
                </a:solidFill>
                <a:latin typeface="arboria"/>
              </a:rPr>
              <a:t> Sie die </a:t>
            </a:r>
            <a:r>
              <a:rPr lang="en-US" dirty="0" err="1">
                <a:solidFill>
                  <a:srgbClr val="333333"/>
                </a:solidFill>
                <a:latin typeface="arboria"/>
              </a:rPr>
              <a:t>richtigen</a:t>
            </a:r>
            <a:r>
              <a:rPr lang="en-US" dirty="0">
                <a:solidFill>
                  <a:srgbClr val="333333"/>
                </a:solidFill>
                <a:latin typeface="arboria"/>
              </a:rPr>
              <a:t> Mitarbeiter, um </a:t>
            </a:r>
            <a:r>
              <a:rPr lang="en-US" dirty="0" err="1">
                <a:solidFill>
                  <a:srgbClr val="333333"/>
                </a:solidFill>
                <a:latin typeface="arboria"/>
              </a:rPr>
              <a:t>sie</a:t>
            </a:r>
            <a:r>
              <a:rPr lang="en-US" dirty="0">
                <a:solidFill>
                  <a:srgbClr val="333333"/>
                </a:solidFill>
                <a:latin typeface="arboria"/>
              </a:rPr>
              <a:t> </a:t>
            </a:r>
            <a:r>
              <a:rPr lang="en-US" dirty="0" err="1">
                <a:solidFill>
                  <a:srgbClr val="333333"/>
                </a:solidFill>
                <a:latin typeface="arboria"/>
              </a:rPr>
              <a:t>zu</a:t>
            </a:r>
            <a:r>
              <a:rPr lang="en-US" dirty="0">
                <a:solidFill>
                  <a:srgbClr val="333333"/>
                </a:solidFill>
                <a:latin typeface="arboria"/>
              </a:rPr>
              <a:t> </a:t>
            </a:r>
            <a:r>
              <a:rPr lang="en-US" dirty="0" err="1">
                <a:solidFill>
                  <a:srgbClr val="333333"/>
                </a:solidFill>
                <a:latin typeface="arboria"/>
              </a:rPr>
              <a:t>bedienen</a:t>
            </a:r>
            <a:r>
              <a:rPr lang="en-US" dirty="0">
                <a:solidFill>
                  <a:srgbClr val="333333"/>
                </a:solidFill>
                <a:latin typeface="arboria"/>
              </a:rPr>
              <a:t>? </a:t>
            </a:r>
          </a:p>
          <a:p>
            <a:pPr marL="342900" indent="-342900">
              <a:buFont typeface="Arial" panose="020B0604020202020204" pitchFamily="34" charset="0"/>
              <a:buChar char="•"/>
            </a:pPr>
            <a:r>
              <a:rPr lang="en-US" dirty="0" err="1">
                <a:solidFill>
                  <a:srgbClr val="333333"/>
                </a:solidFill>
                <a:latin typeface="arboria"/>
              </a:rPr>
              <a:t>Verfügen</a:t>
            </a:r>
            <a:r>
              <a:rPr lang="en-US" dirty="0">
                <a:solidFill>
                  <a:srgbClr val="333333"/>
                </a:solidFill>
                <a:latin typeface="arboria"/>
              </a:rPr>
              <a:t> die Mitarbeiter </a:t>
            </a:r>
            <a:r>
              <a:rPr lang="en-US" dirty="0" err="1">
                <a:solidFill>
                  <a:srgbClr val="333333"/>
                </a:solidFill>
                <a:latin typeface="arboria"/>
              </a:rPr>
              <a:t>über</a:t>
            </a:r>
            <a:r>
              <a:rPr lang="en-US" dirty="0">
                <a:solidFill>
                  <a:srgbClr val="333333"/>
                </a:solidFill>
                <a:latin typeface="arboria"/>
              </a:rPr>
              <a:t> die </a:t>
            </a:r>
            <a:r>
              <a:rPr lang="en-US" dirty="0" err="1">
                <a:solidFill>
                  <a:srgbClr val="333333"/>
                </a:solidFill>
                <a:latin typeface="arboria"/>
              </a:rPr>
              <a:t>richtige</a:t>
            </a:r>
            <a:r>
              <a:rPr lang="en-US" dirty="0">
                <a:solidFill>
                  <a:srgbClr val="333333"/>
                </a:solidFill>
                <a:latin typeface="arboria"/>
              </a:rPr>
              <a:t> </a:t>
            </a:r>
            <a:r>
              <a:rPr lang="en-US" dirty="0" err="1">
                <a:solidFill>
                  <a:srgbClr val="333333"/>
                </a:solidFill>
                <a:latin typeface="arboria"/>
              </a:rPr>
              <a:t>Ausbildung</a:t>
            </a:r>
            <a:r>
              <a:rPr lang="en-US" dirty="0">
                <a:solidFill>
                  <a:srgbClr val="333333"/>
                </a:solidFill>
                <a:latin typeface="arboria"/>
              </a:rPr>
              <a:t>, </a:t>
            </a:r>
            <a:r>
              <a:rPr lang="en-US" dirty="0" err="1">
                <a:solidFill>
                  <a:srgbClr val="333333"/>
                </a:solidFill>
                <a:latin typeface="arboria"/>
              </a:rPr>
              <a:t>Erfahrung</a:t>
            </a:r>
            <a:r>
              <a:rPr lang="en-US" dirty="0">
                <a:solidFill>
                  <a:srgbClr val="333333"/>
                </a:solidFill>
                <a:latin typeface="arboria"/>
              </a:rPr>
              <a:t> </a:t>
            </a:r>
            <a:r>
              <a:rPr lang="en-US" dirty="0" err="1">
                <a:solidFill>
                  <a:srgbClr val="333333"/>
                </a:solidFill>
                <a:latin typeface="arboria"/>
              </a:rPr>
              <a:t>oder</a:t>
            </a:r>
            <a:r>
              <a:rPr lang="en-US" dirty="0">
                <a:solidFill>
                  <a:srgbClr val="333333"/>
                </a:solidFill>
                <a:latin typeface="arboria"/>
              </a:rPr>
              <a:t> </a:t>
            </a:r>
            <a:r>
              <a:rPr lang="en-US" dirty="0" err="1">
                <a:solidFill>
                  <a:srgbClr val="333333"/>
                </a:solidFill>
                <a:latin typeface="arboria"/>
              </a:rPr>
              <a:t>andere</a:t>
            </a:r>
            <a:r>
              <a:rPr lang="en-US" dirty="0">
                <a:solidFill>
                  <a:srgbClr val="333333"/>
                </a:solidFill>
                <a:latin typeface="arboria"/>
              </a:rPr>
              <a:t> </a:t>
            </a:r>
            <a:r>
              <a:rPr lang="en-US" dirty="0" err="1">
                <a:solidFill>
                  <a:srgbClr val="333333"/>
                </a:solidFill>
                <a:latin typeface="arboria"/>
              </a:rPr>
              <a:t>erforderliche</a:t>
            </a:r>
            <a:r>
              <a:rPr lang="en-US" dirty="0">
                <a:solidFill>
                  <a:srgbClr val="333333"/>
                </a:solidFill>
                <a:latin typeface="arboria"/>
              </a:rPr>
              <a:t> </a:t>
            </a:r>
            <a:r>
              <a:rPr lang="en-US" dirty="0" err="1">
                <a:solidFill>
                  <a:srgbClr val="333333"/>
                </a:solidFill>
                <a:latin typeface="arboria"/>
              </a:rPr>
              <a:t>Fähigkeiten</a:t>
            </a:r>
            <a:r>
              <a:rPr lang="en-US" dirty="0">
                <a:solidFill>
                  <a:srgbClr val="333333"/>
                </a:solidFill>
                <a:latin typeface="arboria"/>
              </a:rPr>
              <a:t>? </a:t>
            </a:r>
          </a:p>
          <a:p>
            <a:pPr marL="342900" indent="-342900">
              <a:buFont typeface="Arial" panose="020B0604020202020204" pitchFamily="34" charset="0"/>
              <a:buChar char="•"/>
            </a:pPr>
            <a:r>
              <a:rPr lang="en-US" dirty="0">
                <a:solidFill>
                  <a:srgbClr val="333333"/>
                </a:solidFill>
                <a:latin typeface="arboria"/>
              </a:rPr>
              <a:t>Wissen die Mitarbeiter, was von den </a:t>
            </a:r>
            <a:r>
              <a:rPr lang="en-US" dirty="0" err="1">
                <a:solidFill>
                  <a:srgbClr val="333333"/>
                </a:solidFill>
                <a:latin typeface="arboria"/>
              </a:rPr>
              <a:t>anvisierten</a:t>
            </a:r>
            <a:r>
              <a:rPr lang="en-US" dirty="0">
                <a:solidFill>
                  <a:srgbClr val="333333"/>
                </a:solidFill>
                <a:latin typeface="arboria"/>
              </a:rPr>
              <a:t> </a:t>
            </a:r>
            <a:r>
              <a:rPr lang="en-US" dirty="0" err="1">
                <a:solidFill>
                  <a:srgbClr val="333333"/>
                </a:solidFill>
                <a:latin typeface="arboria"/>
              </a:rPr>
              <a:t>Seniorensegmenten</a:t>
            </a:r>
            <a:r>
              <a:rPr lang="en-US" dirty="0">
                <a:solidFill>
                  <a:srgbClr val="333333"/>
                </a:solidFill>
                <a:latin typeface="arboria"/>
              </a:rPr>
              <a:t> </a:t>
            </a:r>
            <a:r>
              <a:rPr lang="en-US" dirty="0" err="1">
                <a:solidFill>
                  <a:srgbClr val="333333"/>
                </a:solidFill>
                <a:latin typeface="arboria"/>
              </a:rPr>
              <a:t>erwartet</a:t>
            </a:r>
            <a:r>
              <a:rPr lang="en-US" dirty="0">
                <a:solidFill>
                  <a:srgbClr val="333333"/>
                </a:solidFill>
                <a:latin typeface="arboria"/>
              </a:rPr>
              <a:t> </a:t>
            </a:r>
            <a:r>
              <a:rPr lang="en-US" dirty="0" err="1">
                <a:solidFill>
                  <a:srgbClr val="333333"/>
                </a:solidFill>
                <a:latin typeface="arboria"/>
              </a:rPr>
              <a:t>wird</a:t>
            </a:r>
            <a:r>
              <a:rPr lang="en-US" dirty="0">
                <a:solidFill>
                  <a:srgbClr val="333333"/>
                </a:solidFill>
                <a:latin typeface="arboria"/>
              </a:rPr>
              <a:t>?</a:t>
            </a:r>
            <a:endParaRPr lang="en-GB" dirty="0"/>
          </a:p>
        </p:txBody>
      </p:sp>
      <p:sp>
        <p:nvSpPr>
          <p:cNvPr id="5" name="Text Placeholder 4">
            <a:extLst>
              <a:ext uri="{FF2B5EF4-FFF2-40B4-BE49-F238E27FC236}">
                <a16:creationId xmlns:a16="http://schemas.microsoft.com/office/drawing/2014/main" id="{C5132535-6039-4642-16F1-497A165880EF}"/>
              </a:ext>
            </a:extLst>
          </p:cNvPr>
          <p:cNvSpPr>
            <a:spLocks noGrp="1"/>
          </p:cNvSpPr>
          <p:nvPr>
            <p:ph type="body" sz="quarter" idx="16"/>
          </p:nvPr>
        </p:nvSpPr>
        <p:spPr/>
        <p:txBody>
          <a:bodyPr>
            <a:normAutofit lnSpcReduction="10000"/>
          </a:bodyPr>
          <a:lstStyle/>
          <a:p>
            <a:r>
              <a:rPr lang="en-US" dirty="0" err="1">
                <a:solidFill>
                  <a:srgbClr val="141E40"/>
                </a:solidFill>
                <a:latin typeface="arboria"/>
              </a:rPr>
              <a:t>Übung</a:t>
            </a:r>
            <a:r>
              <a:rPr lang="en-US" dirty="0">
                <a:solidFill>
                  <a:srgbClr val="141E40"/>
                </a:solidFill>
                <a:latin typeface="arboria"/>
              </a:rPr>
              <a:t>: </a:t>
            </a:r>
            <a:r>
              <a:rPr lang="en-US" dirty="0" err="1">
                <a:solidFill>
                  <a:srgbClr val="141E40"/>
                </a:solidFill>
                <a:latin typeface="arboria"/>
              </a:rPr>
              <a:t>Denken</a:t>
            </a:r>
            <a:r>
              <a:rPr lang="en-US" dirty="0">
                <a:solidFill>
                  <a:srgbClr val="141E40"/>
                </a:solidFill>
                <a:latin typeface="arboria"/>
              </a:rPr>
              <a:t> Sie an die </a:t>
            </a:r>
            <a:r>
              <a:rPr lang="en-US" b="1" dirty="0">
                <a:solidFill>
                  <a:srgbClr val="141E40"/>
                </a:solidFill>
                <a:latin typeface="arboria"/>
              </a:rPr>
              <a:t>Menschen</a:t>
            </a:r>
            <a:endParaRPr lang="en-GB" b="1" dirty="0"/>
          </a:p>
        </p:txBody>
      </p:sp>
      <p:pic>
        <p:nvPicPr>
          <p:cNvPr id="3" name="Graphic 2" descr="Lightbulb and pencil with solid fill">
            <a:extLst>
              <a:ext uri="{FF2B5EF4-FFF2-40B4-BE49-F238E27FC236}">
                <a16:creationId xmlns:a16="http://schemas.microsoft.com/office/drawing/2014/main" id="{1441B350-1798-E634-BAAF-F1C235636EE2}"/>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715948" y="403129"/>
            <a:ext cx="1644127" cy="1644127"/>
          </a:xfrm>
          <a:prstGeom prst="rect">
            <a:avLst/>
          </a:prstGeom>
        </p:spPr>
      </p:pic>
    </p:spTree>
    <p:extLst>
      <p:ext uri="{BB962C8B-B14F-4D97-AF65-F5344CB8AC3E}">
        <p14:creationId xmlns:p14="http://schemas.microsoft.com/office/powerpoint/2010/main" val="170188777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0" y="334846"/>
            <a:ext cx="11501261" cy="710532"/>
          </a:xfrm>
          <a:prstGeom prst="rect">
            <a:avLst/>
          </a:prstGeom>
          <a:solidFill>
            <a:srgbClr val="FFD100"/>
          </a:solidFill>
        </p:spPr>
        <p:txBody>
          <a:bodyPr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a:solidFill>
                  <a:srgbClr val="000000"/>
                </a:solidFill>
              </a:rPr>
              <a:t>Lassen Sie </a:t>
            </a:r>
            <a:r>
              <a:rPr lang="en-US" sz="3600" b="1" dirty="0" err="1">
                <a:solidFill>
                  <a:srgbClr val="000000"/>
                </a:solidFill>
              </a:rPr>
              <a:t>sich</a:t>
            </a:r>
            <a:r>
              <a:rPr lang="en-US" sz="3600" b="1" dirty="0">
                <a:solidFill>
                  <a:srgbClr val="000000"/>
                </a:solidFill>
              </a:rPr>
              <a:t> </a:t>
            </a:r>
            <a:r>
              <a:rPr lang="en-US" sz="3600" b="1" dirty="0" err="1">
                <a:solidFill>
                  <a:srgbClr val="000000"/>
                </a:solidFill>
              </a:rPr>
              <a:t>inspirieren</a:t>
            </a:r>
            <a:r>
              <a:rPr lang="en-US" sz="3600" b="1" dirty="0">
                <a:solidFill>
                  <a:srgbClr val="000000"/>
                </a:solidFill>
              </a:rPr>
              <a:t>... </a:t>
            </a:r>
            <a:r>
              <a:rPr lang="en-US" sz="3600" b="1" dirty="0" err="1">
                <a:solidFill>
                  <a:srgbClr val="000000"/>
                </a:solidFill>
              </a:rPr>
              <a:t>eines</a:t>
            </a:r>
            <a:r>
              <a:rPr lang="en-US" sz="3600" b="1" dirty="0">
                <a:solidFill>
                  <a:srgbClr val="000000"/>
                </a:solidFill>
              </a:rPr>
              <a:t> </a:t>
            </a:r>
            <a:r>
              <a:rPr lang="en-US" sz="3600" b="1" dirty="0" err="1">
                <a:solidFill>
                  <a:srgbClr val="000000"/>
                </a:solidFill>
              </a:rPr>
              <a:t>unserer</a:t>
            </a:r>
            <a:r>
              <a:rPr lang="en-US" sz="3600" b="1" dirty="0">
                <a:solidFill>
                  <a:srgbClr val="000000"/>
                </a:solidFill>
              </a:rPr>
              <a:t> </a:t>
            </a:r>
            <a:r>
              <a:rPr lang="en-US" sz="3600" b="1" dirty="0" err="1">
                <a:solidFill>
                  <a:srgbClr val="000000"/>
                </a:solidFill>
              </a:rPr>
              <a:t>Projektbeispiele</a:t>
            </a:r>
            <a:r>
              <a:rPr lang="en-US" sz="3600" b="1" dirty="0">
                <a:solidFill>
                  <a:srgbClr val="000000"/>
                </a:solidFill>
              </a:rPr>
              <a:t> für </a:t>
            </a:r>
            <a:r>
              <a:rPr lang="en-US" sz="3600" b="1" dirty="0" err="1">
                <a:solidFill>
                  <a:srgbClr val="000000"/>
                </a:solidFill>
              </a:rPr>
              <a:t>bewährte</a:t>
            </a:r>
            <a:r>
              <a:rPr lang="en-US" sz="3600" b="1" dirty="0">
                <a:solidFill>
                  <a:srgbClr val="000000"/>
                </a:solidFill>
              </a:rPr>
              <a:t> </a:t>
            </a:r>
            <a:r>
              <a:rPr lang="en-US" sz="3600" b="1" dirty="0" err="1">
                <a:solidFill>
                  <a:srgbClr val="000000"/>
                </a:solidFill>
              </a:rPr>
              <a:t>Verfahren</a:t>
            </a:r>
            <a:endParaRPr lang="en-IE" sz="3600" b="1" dirty="0">
              <a:solidFill>
                <a:srgbClr val="000000"/>
              </a:solidFill>
            </a:endParaRPr>
          </a:p>
        </p:txBody>
      </p:sp>
      <p:pic>
        <p:nvPicPr>
          <p:cNvPr id="15" name="Picture 14">
            <a:hlinkClick r:id="rId2"/>
            <a:extLst>
              <a:ext uri="{FF2B5EF4-FFF2-40B4-BE49-F238E27FC236}">
                <a16:creationId xmlns:a16="http://schemas.microsoft.com/office/drawing/2014/main" id="{8B5B9CEE-D6EB-D6B7-48DF-0C58A63C5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63682" y="1818386"/>
            <a:ext cx="2841722" cy="3923761"/>
          </a:xfrm>
          <a:prstGeom prst="rect">
            <a:avLst/>
          </a:prstGeom>
          <a:ln>
            <a:solidFill>
              <a:srgbClr val="000000"/>
            </a:solidFill>
          </a:ln>
        </p:spPr>
      </p:pic>
      <p:pic>
        <p:nvPicPr>
          <p:cNvPr id="26" name="Picture 25">
            <a:extLst>
              <a:ext uri="{FF2B5EF4-FFF2-40B4-BE49-F238E27FC236}">
                <a16:creationId xmlns:a16="http://schemas.microsoft.com/office/drawing/2014/main" id="{B7AD664B-D1B8-C572-3479-FE2D6C0863E1}"/>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208234" y="2413165"/>
            <a:ext cx="3560690" cy="2180923"/>
          </a:xfrm>
          <a:prstGeom prst="rect">
            <a:avLst/>
          </a:prstGeom>
        </p:spPr>
      </p:pic>
      <p:sp>
        <p:nvSpPr>
          <p:cNvPr id="27" name="Text Placeholder 7">
            <a:extLst>
              <a:ext uri="{FF2B5EF4-FFF2-40B4-BE49-F238E27FC236}">
                <a16:creationId xmlns:a16="http://schemas.microsoft.com/office/drawing/2014/main" id="{A3D4DBD1-E1F4-9417-2524-F90FA5F029BD}"/>
              </a:ext>
            </a:extLst>
          </p:cNvPr>
          <p:cNvSpPr txBox="1">
            <a:spLocks/>
          </p:cNvSpPr>
          <p:nvPr/>
        </p:nvSpPr>
        <p:spPr>
          <a:xfrm>
            <a:off x="4405664" y="2624861"/>
            <a:ext cx="2556978" cy="1068045"/>
          </a:xfrm>
          <a:prstGeom prst="rect">
            <a:avLst/>
          </a:prstGeom>
        </p:spPr>
        <p:txBody>
          <a:bodyPr vert="horz" lIns="91440" tIns="45720" rIns="91440" bIns="45720" rtlCol="0" anchor="ctr">
            <a:normAutofit/>
          </a:bodyPr>
          <a:lstStyle>
            <a:lvl1pPr marL="0" indent="0" algn="ctr" defTabSz="755934" rtl="0" eaLnBrk="1" latinLnBrk="0" hangingPunct="1">
              <a:lnSpc>
                <a:spcPct val="100000"/>
              </a:lnSpc>
              <a:spcBef>
                <a:spcPts val="0"/>
              </a:spcBef>
              <a:buFont typeface="Arial" panose="020B0604020202020204" pitchFamily="34" charset="0"/>
              <a:buNone/>
              <a:defRPr sz="1400" b="0" i="1" kern="1200">
                <a:solidFill>
                  <a:schemeClr val="tx1"/>
                </a:solidFill>
                <a:latin typeface="Avenir Oblique" panose="02000503020000020003" pitchFamily="2" charset="0"/>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r>
              <a:rPr lang="en-US" sz="1600" b="1">
                <a:solidFill>
                  <a:srgbClr val="000000"/>
                </a:solidFill>
                <a:latin typeface="Bradley Hand ITC" panose="03070402050302030203" pitchFamily="66" charset="0"/>
              </a:rPr>
              <a:t>stay safe and warm at home and let us deliver sunshine in every meal </a:t>
            </a:r>
          </a:p>
        </p:txBody>
      </p:sp>
      <p:sp>
        <p:nvSpPr>
          <p:cNvPr id="28" name="Text Placeholder 15">
            <a:extLst>
              <a:ext uri="{FF2B5EF4-FFF2-40B4-BE49-F238E27FC236}">
                <a16:creationId xmlns:a16="http://schemas.microsoft.com/office/drawing/2014/main" id="{65F1B697-B60D-7C2D-52AD-DF911B7A3FE5}"/>
              </a:ext>
            </a:extLst>
          </p:cNvPr>
          <p:cNvSpPr txBox="1">
            <a:spLocks/>
          </p:cNvSpPr>
          <p:nvPr/>
        </p:nvSpPr>
        <p:spPr>
          <a:xfrm>
            <a:off x="5928245" y="3153548"/>
            <a:ext cx="1372357" cy="517423"/>
          </a:xfrm>
          <a:prstGeom prst="rect">
            <a:avLst/>
          </a:prstGeom>
        </p:spPr>
        <p:txBody>
          <a:bodyPr vert="horz" lIns="91440" tIns="45720" rIns="91440" bIns="45720" rtlCol="0" anchor="t">
            <a:noAutofit/>
          </a:bodyPr>
          <a:lstStyle>
            <a:lvl1pPr marL="0" indent="0" algn="r"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r"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29" name="Text Placeholder 16">
            <a:extLst>
              <a:ext uri="{FF2B5EF4-FFF2-40B4-BE49-F238E27FC236}">
                <a16:creationId xmlns:a16="http://schemas.microsoft.com/office/drawing/2014/main" id="{EDE8E726-8F48-6E18-6A85-61A4039C6A1B}"/>
              </a:ext>
            </a:extLst>
          </p:cNvPr>
          <p:cNvSpPr txBox="1">
            <a:spLocks/>
          </p:cNvSpPr>
          <p:nvPr/>
        </p:nvSpPr>
        <p:spPr>
          <a:xfrm>
            <a:off x="4138824" y="2483165"/>
            <a:ext cx="1894173" cy="642182"/>
          </a:xfrm>
          <a:prstGeom prst="rect">
            <a:avLst/>
          </a:prstGeom>
        </p:spPr>
        <p:txBody>
          <a:bodyPr vert="horz" lIns="91440" tIns="45720" rIns="91440" bIns="45720" rtlCol="0" anchor="t">
            <a:noAutofit/>
          </a:bodyPr>
          <a:lstStyle>
            <a:lvl1pPr marL="0" indent="0" algn="l" defTabSz="755934" rtl="0" eaLnBrk="1" latinLnBrk="0" hangingPunct="1">
              <a:lnSpc>
                <a:spcPct val="90000"/>
              </a:lnSpc>
              <a:spcBef>
                <a:spcPts val="827"/>
              </a:spcBef>
              <a:buFont typeface="Arial" panose="020B0604020202020204" pitchFamily="34" charset="0"/>
              <a:buNone/>
              <a:defRPr sz="6500" b="1" i="0" kern="1200" baseline="0">
                <a:solidFill>
                  <a:schemeClr val="tx1"/>
                </a:solidFill>
                <a:latin typeface="Times New Roman" charset="0"/>
                <a:ea typeface="Times New Roman" charset="0"/>
                <a:cs typeface="Times New Roman"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6500" b="1" i="0" u="none" strike="noStrike" kern="1200" cap="none" spc="0" normalizeH="0" baseline="0" noProof="0">
                <a:ln>
                  <a:noFill/>
                </a:ln>
                <a:solidFill>
                  <a:sysClr val="windowText" lastClr="000000"/>
                </a:solidFill>
                <a:effectLst/>
                <a:uLnTx/>
                <a:uFillTx/>
                <a:latin typeface="Times New Roman" charset="0"/>
                <a:cs typeface="Times New Roman" charset="0"/>
              </a:rPr>
              <a:t>“</a:t>
            </a:r>
          </a:p>
        </p:txBody>
      </p:sp>
      <p:sp>
        <p:nvSpPr>
          <p:cNvPr id="30" name="Text Placeholder 5">
            <a:extLst>
              <a:ext uri="{FF2B5EF4-FFF2-40B4-BE49-F238E27FC236}">
                <a16:creationId xmlns:a16="http://schemas.microsoft.com/office/drawing/2014/main" id="{E3EF2504-8884-841D-34EA-7AA3E7414E0F}"/>
              </a:ext>
            </a:extLst>
          </p:cNvPr>
          <p:cNvSpPr txBox="1">
            <a:spLocks/>
          </p:cNvSpPr>
          <p:nvPr/>
        </p:nvSpPr>
        <p:spPr>
          <a:xfrm>
            <a:off x="4024660" y="1817405"/>
            <a:ext cx="5150355" cy="517424"/>
          </a:xfrm>
          <a:prstGeom prst="rect">
            <a:avLst/>
          </a:prstGeom>
          <a:solidFill>
            <a:srgbClr val="FED103"/>
          </a:solidFill>
        </p:spPr>
        <p:txBody>
          <a:bodyPr vert="horz" lIns="91440" tIns="45720" rIns="91440" bIns="45720" rtlCol="0">
            <a:noAutofit/>
          </a:bodyPr>
          <a:lstStyle>
            <a:lvl1pPr marL="0" indent="0" algn="l" defTabSz="755934" rtl="0" eaLnBrk="1" latinLnBrk="0" hangingPunct="1">
              <a:lnSpc>
                <a:spcPct val="90000"/>
              </a:lnSpc>
              <a:spcBef>
                <a:spcPts val="827"/>
              </a:spcBef>
              <a:buFont typeface="Arial" panose="020B0604020202020204" pitchFamily="34" charset="0"/>
              <a:buNone/>
              <a:defRPr sz="1800" b="0" i="0" kern="1200">
                <a:solidFill>
                  <a:schemeClr val="tx1"/>
                </a:solidFill>
                <a:highlight>
                  <a:srgbClr val="FED103"/>
                </a:highlight>
                <a:latin typeface="Avenir" panose="02000503020000020003" pitchFamily="2" charset="0"/>
                <a:ea typeface="+mn-ea"/>
                <a:cs typeface="Poppins SemiBold" pitchFamily="2" charset="77"/>
              </a:defRPr>
            </a:lvl1pPr>
            <a:lvl2pPr marL="377967"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2pPr>
            <a:lvl3pPr marL="755934"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3pPr>
            <a:lvl4pPr marL="1133901"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4pPr>
            <a:lvl5pPr marL="1511869" indent="0" algn="l" defTabSz="755934" rtl="0" eaLnBrk="1" latinLnBrk="0" hangingPunct="1">
              <a:lnSpc>
                <a:spcPct val="90000"/>
              </a:lnSpc>
              <a:spcBef>
                <a:spcPts val="413"/>
              </a:spcBef>
              <a:buFont typeface="Arial" panose="020B0604020202020204" pitchFamily="34" charset="0"/>
              <a:buNone/>
              <a:defRPr sz="3200" kern="1200">
                <a:solidFill>
                  <a:srgbClr val="011E3B"/>
                </a:solidFill>
                <a:latin typeface="Montserrat" pitchFamily="2" charset="77"/>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1600" b="1"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Produkt</a:t>
            </a:r>
            <a:r>
              <a:rPr kumimoji="0" lang="en-US"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a:t>
            </a:r>
            <a:r>
              <a:rPr lang="en-US" sz="1600" b="1" dirty="0" err="1">
                <a:solidFill>
                  <a:sysClr val="windowText" lastClr="000000"/>
                </a:solidFill>
              </a:rPr>
              <a:t>Dienstleistung</a:t>
            </a:r>
            <a:r>
              <a:rPr kumimoji="0" lang="en-US"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 </a:t>
            </a:r>
            <a:r>
              <a:rPr kumimoji="0" lang="en-US" sz="1600" b="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Wiltshire Farm Foods, </a:t>
            </a:r>
            <a:r>
              <a:rPr kumimoji="0" lang="en-US" sz="1600" b="0"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Lieferung</a:t>
            </a:r>
            <a:r>
              <a:rPr kumimoji="0" lang="en-US" sz="1600" b="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 von </a:t>
            </a:r>
            <a:r>
              <a:rPr kumimoji="0" lang="en-US" sz="1600" b="0" i="0" u="none" strike="noStrike" kern="1200" cap="none" spc="0" normalizeH="0" baseline="0" noProof="0" dirty="0" err="1">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Mahlzeiten</a:t>
            </a:r>
            <a:endParaRPr kumimoji="0" lang="en-US" sz="1600" b="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endParaRPr>
          </a:p>
          <a:p>
            <a:pPr marL="0" marR="0" lvl="0" indent="0" algn="l" defTabSz="755934" rtl="0" eaLnBrk="1" fontAlgn="auto" latinLnBrk="0" hangingPunct="1">
              <a:lnSpc>
                <a:spcPct val="90000"/>
              </a:lnSpc>
              <a:spcBef>
                <a:spcPts val="827"/>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Region: </a:t>
            </a:r>
            <a:r>
              <a:rPr kumimoji="0" lang="en-US" sz="1600" b="0" i="0" u="none" strike="noStrike" kern="1200" cap="none" spc="0" normalizeH="0" baseline="0" noProof="0" dirty="0">
                <a:ln>
                  <a:noFill/>
                </a:ln>
                <a:solidFill>
                  <a:sysClr val="windowText" lastClr="000000"/>
                </a:solidFill>
                <a:effectLst/>
                <a:highlight>
                  <a:srgbClr val="FED103"/>
                </a:highlight>
                <a:uLnTx/>
                <a:uFillTx/>
                <a:latin typeface="Avenir" panose="02000503020000020003" pitchFamily="2" charset="0"/>
                <a:ea typeface="+mn-ea"/>
                <a:cs typeface="Poppins SemiBold" pitchFamily="2" charset="77"/>
              </a:rPr>
              <a:t>Nottingham, UK</a:t>
            </a:r>
          </a:p>
        </p:txBody>
      </p:sp>
      <p:sp>
        <p:nvSpPr>
          <p:cNvPr id="31" name="Rectangle 30">
            <a:extLst>
              <a:ext uri="{FF2B5EF4-FFF2-40B4-BE49-F238E27FC236}">
                <a16:creationId xmlns:a16="http://schemas.microsoft.com/office/drawing/2014/main" id="{FE63C339-88F6-AF6E-6D38-554E61AE0285}"/>
              </a:ext>
            </a:extLst>
          </p:cNvPr>
          <p:cNvSpPr/>
          <p:nvPr/>
        </p:nvSpPr>
        <p:spPr>
          <a:xfrm>
            <a:off x="8823183" y="2722568"/>
            <a:ext cx="2406869" cy="1524000"/>
          </a:xfrm>
          <a:prstGeom prst="rect">
            <a:avLst/>
          </a:prstGeom>
          <a:blipFill>
            <a:blip r:embed="rId5" cstate="screen">
              <a:extLst>
                <a:ext uri="{28A0092B-C50C-407E-A947-70E740481C1C}">
                  <a14:useLocalDpi xmlns:a14="http://schemas.microsoft.com/office/drawing/2010/main"/>
                </a:ext>
              </a:extLst>
            </a:blip>
            <a:stretch>
              <a:fillRect/>
            </a:stretch>
          </a:blip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2" name="Oval 31">
            <a:extLst>
              <a:ext uri="{FF2B5EF4-FFF2-40B4-BE49-F238E27FC236}">
                <a16:creationId xmlns:a16="http://schemas.microsoft.com/office/drawing/2014/main" id="{B94D77C4-8E8D-81F3-B2AC-3EB55F8E6B1B}"/>
              </a:ext>
            </a:extLst>
          </p:cNvPr>
          <p:cNvSpPr/>
          <p:nvPr/>
        </p:nvSpPr>
        <p:spPr>
          <a:xfrm>
            <a:off x="10710133" y="3621121"/>
            <a:ext cx="956722" cy="956722"/>
          </a:xfrm>
          <a:prstGeom prst="ellipse">
            <a:avLst/>
          </a:prstGeom>
          <a:solidFill>
            <a:srgbClr val="FED103"/>
          </a:solidFill>
          <a:ln w="12700" cap="flat" cmpd="sng" algn="ctr">
            <a:noFill/>
            <a:prstDash val="solid"/>
            <a:miter lim="800000"/>
          </a:ln>
          <a:effectLst/>
        </p:spPr>
        <p:txBody>
          <a:bodyPr rtlCol="0" anchor="ctr"/>
          <a:lstStyle/>
          <a:p>
            <a:pPr marL="0" marR="0" lvl="0" indent="0" algn="ctr" defTabSz="4572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Calibri" panose="020F0502020204030204"/>
              <a:ea typeface="+mn-ea"/>
              <a:cs typeface="+mn-cs"/>
            </a:endParaRPr>
          </a:p>
        </p:txBody>
      </p:sp>
      <p:sp>
        <p:nvSpPr>
          <p:cNvPr id="33" name="Rectangle 32">
            <a:extLst>
              <a:ext uri="{FF2B5EF4-FFF2-40B4-BE49-F238E27FC236}">
                <a16:creationId xmlns:a16="http://schemas.microsoft.com/office/drawing/2014/main" id="{05482464-144B-281C-BF60-D0E9E7A2792E}"/>
              </a:ext>
            </a:extLst>
          </p:cNvPr>
          <p:cNvSpPr/>
          <p:nvPr/>
        </p:nvSpPr>
        <p:spPr>
          <a:xfrm>
            <a:off x="10737793" y="3882886"/>
            <a:ext cx="929061" cy="669414"/>
          </a:xfrm>
          <a:prstGeom prst="rect">
            <a:avLst/>
          </a:prstGeom>
        </p:spPr>
        <p:txBody>
          <a:bodyPr wrap="square">
            <a:spAutoFit/>
          </a:bodyPr>
          <a:lstStyle/>
          <a:p>
            <a:pPr marL="0" marR="0" lvl="0" indent="0" algn="ctr" defTabSz="457200" eaLnBrk="1" fontAlgn="auto" latinLnBrk="0" hangingPunct="1">
              <a:lnSpc>
                <a:spcPts val="1520"/>
              </a:lnSpc>
              <a:spcBef>
                <a:spcPts val="0"/>
              </a:spcBef>
              <a:spcAft>
                <a:spcPts val="0"/>
              </a:spcAft>
              <a:buClrTx/>
              <a:buSzTx/>
              <a:buFontTx/>
              <a:buNone/>
              <a:tabLst/>
              <a:defRPr/>
            </a:pPr>
            <a:r>
              <a:rPr kumimoji="0" lang="en-US" sz="1400" b="0" i="0" u="none" strike="noStrike" kern="0" cap="none" spc="0" normalizeH="0" baseline="0" noProof="0" dirty="0" err="1">
                <a:ln>
                  <a:noFill/>
                </a:ln>
                <a:solidFill>
                  <a:prstClr val="black"/>
                </a:solidFill>
                <a:effectLst/>
                <a:uLnTx/>
                <a:uFillTx/>
              </a:rPr>
              <a:t>Hier</a:t>
            </a:r>
            <a:r>
              <a:rPr kumimoji="0" lang="en-US" sz="1400" b="0" i="0" u="none" strike="noStrike" kern="0" cap="none" spc="0" normalizeH="0" baseline="0" noProof="0" dirty="0">
                <a:ln>
                  <a:noFill/>
                </a:ln>
                <a:solidFill>
                  <a:prstClr val="black"/>
                </a:solidFill>
                <a:effectLst/>
                <a:uLnTx/>
                <a:uFillTx/>
              </a:rPr>
              <a:t> </a:t>
            </a:r>
            <a:r>
              <a:rPr kumimoji="0" lang="en-US" sz="1400" b="0" i="0" u="none" strike="noStrike" kern="0" cap="none" spc="0" normalizeH="0" baseline="0" noProof="0" dirty="0" err="1">
                <a:ln>
                  <a:noFill/>
                </a:ln>
                <a:solidFill>
                  <a:prstClr val="black"/>
                </a:solidFill>
                <a:effectLst/>
                <a:uLnTx/>
                <a:uFillTx/>
              </a:rPr>
              <a:t>klicken</a:t>
            </a:r>
            <a:r>
              <a:rPr kumimoji="0" lang="en-US" sz="1400" b="0" i="0" u="none" strike="noStrike" kern="0" cap="none" spc="0" normalizeH="0" baseline="0" noProof="0" dirty="0">
                <a:ln>
                  <a:noFill/>
                </a:ln>
                <a:solidFill>
                  <a:prstClr val="black"/>
                </a:solidFill>
                <a:effectLst/>
                <a:uLnTx/>
                <a:uFillTx/>
              </a:rPr>
              <a:t> </a:t>
            </a:r>
            <a:r>
              <a:rPr kumimoji="0" lang="en-US" sz="1400" b="1" i="0" u="none" strike="noStrike" kern="0" cap="none" spc="0" normalizeH="0" baseline="0" noProof="0" dirty="0">
                <a:ln>
                  <a:noFill/>
                </a:ln>
                <a:solidFill>
                  <a:prstClr val="black"/>
                </a:solidFill>
                <a:effectLst/>
                <a:uLnTx/>
                <a:uFillTx/>
                <a:hlinkClick r:id="rId6"/>
              </a:rPr>
              <a:t>Ansehen</a:t>
            </a:r>
            <a:endParaRPr kumimoji="0" lang="en-US" sz="1400" b="1" i="0" u="none" strike="noStrike" kern="0" cap="none" spc="0" normalizeH="0" baseline="0" noProof="0" dirty="0">
              <a:ln>
                <a:noFill/>
              </a:ln>
              <a:solidFill>
                <a:prstClr val="black"/>
              </a:solidFill>
              <a:effectLst/>
              <a:uLnTx/>
              <a:uFillTx/>
            </a:endParaRPr>
          </a:p>
        </p:txBody>
      </p:sp>
      <p:pic>
        <p:nvPicPr>
          <p:cNvPr id="34" name="Graphic 33">
            <a:extLst>
              <a:ext uri="{FF2B5EF4-FFF2-40B4-BE49-F238E27FC236}">
                <a16:creationId xmlns:a16="http://schemas.microsoft.com/office/drawing/2014/main" id="{9B0D9EA0-4655-A7D4-6065-0660F583E529}"/>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9506022" y="1405269"/>
            <a:ext cx="1682472" cy="1007896"/>
          </a:xfrm>
          <a:prstGeom prst="rect">
            <a:avLst/>
          </a:prstGeom>
        </p:spPr>
      </p:pic>
      <p:sp>
        <p:nvSpPr>
          <p:cNvPr id="36" name="TextBox 35">
            <a:extLst>
              <a:ext uri="{FF2B5EF4-FFF2-40B4-BE49-F238E27FC236}">
                <a16:creationId xmlns:a16="http://schemas.microsoft.com/office/drawing/2014/main" id="{A252C350-E965-0E22-C377-7E504D4CF92F}"/>
              </a:ext>
            </a:extLst>
          </p:cNvPr>
          <p:cNvSpPr txBox="1"/>
          <p:nvPr/>
        </p:nvSpPr>
        <p:spPr>
          <a:xfrm>
            <a:off x="4138824" y="3721107"/>
            <a:ext cx="4247556" cy="2893100"/>
          </a:xfrm>
          <a:prstGeom prst="rect">
            <a:avLst/>
          </a:prstGeom>
          <a:noFill/>
        </p:spPr>
        <p:txBody>
          <a:bodyPr wrap="square" lIns="91440" tIns="45720" rIns="91440" bIns="45720" anchor="t">
            <a:spAutoFit/>
          </a:bodyPr>
          <a:lstStyle/>
          <a:p>
            <a:r>
              <a:rPr lang="en-IE" sz="1400" dirty="0">
                <a:solidFill>
                  <a:srgbClr val="000000"/>
                </a:solidFill>
                <a:cs typeface="Poppins"/>
              </a:rPr>
              <a:t>Das </a:t>
            </a:r>
            <a:r>
              <a:rPr lang="en-IE" sz="1400" dirty="0" err="1">
                <a:solidFill>
                  <a:srgbClr val="000000"/>
                </a:solidFill>
                <a:cs typeface="Poppins"/>
              </a:rPr>
              <a:t>Unternehmen</a:t>
            </a:r>
            <a:r>
              <a:rPr lang="en-IE" sz="1400" dirty="0">
                <a:solidFill>
                  <a:srgbClr val="000000"/>
                </a:solidFill>
                <a:cs typeface="Poppins"/>
              </a:rPr>
              <a:t> Wiltshire Farm foods </a:t>
            </a:r>
            <a:r>
              <a:rPr lang="en-IE" sz="1400" dirty="0" err="1">
                <a:solidFill>
                  <a:srgbClr val="000000"/>
                </a:solidFill>
                <a:cs typeface="Poppins"/>
              </a:rPr>
              <a:t>bietet</a:t>
            </a:r>
            <a:r>
              <a:rPr lang="en-IE" sz="1400" dirty="0">
                <a:solidFill>
                  <a:srgbClr val="000000"/>
                </a:solidFill>
                <a:cs typeface="Poppins"/>
              </a:rPr>
              <a:t> </a:t>
            </a:r>
            <a:r>
              <a:rPr lang="en-IE" sz="1400" dirty="0" err="1">
                <a:solidFill>
                  <a:srgbClr val="000000"/>
                </a:solidFill>
                <a:cs typeface="Poppins"/>
              </a:rPr>
              <a:t>einen</a:t>
            </a:r>
            <a:r>
              <a:rPr lang="en-IE" sz="1400" dirty="0">
                <a:solidFill>
                  <a:srgbClr val="000000"/>
                </a:solidFill>
                <a:cs typeface="Poppins"/>
              </a:rPr>
              <a:t> </a:t>
            </a:r>
            <a:r>
              <a:rPr lang="en-IE" sz="1400" b="1" dirty="0" err="1">
                <a:solidFill>
                  <a:srgbClr val="000000"/>
                </a:solidFill>
                <a:cs typeface="Poppins"/>
              </a:rPr>
              <a:t>Mahlzeitenlieferdienst</a:t>
            </a:r>
            <a:r>
              <a:rPr lang="en-IE" sz="1400" dirty="0">
                <a:solidFill>
                  <a:srgbClr val="000000"/>
                </a:solidFill>
                <a:cs typeface="Poppins"/>
              </a:rPr>
              <a:t> an, </a:t>
            </a:r>
            <a:r>
              <a:rPr lang="en-IE" sz="1400" b="1" dirty="0">
                <a:solidFill>
                  <a:srgbClr val="000000"/>
                </a:solidFill>
                <a:cs typeface="Poppins"/>
              </a:rPr>
              <a:t>der </a:t>
            </a:r>
            <a:r>
              <a:rPr lang="en-IE" sz="1400" b="1" dirty="0" err="1">
                <a:solidFill>
                  <a:srgbClr val="000000"/>
                </a:solidFill>
                <a:cs typeface="Poppins"/>
              </a:rPr>
              <a:t>sich</a:t>
            </a:r>
            <a:r>
              <a:rPr lang="en-IE" sz="1400" b="1" dirty="0">
                <a:solidFill>
                  <a:srgbClr val="000000"/>
                </a:solidFill>
                <a:cs typeface="Poppins"/>
              </a:rPr>
              <a:t> an </a:t>
            </a:r>
            <a:r>
              <a:rPr lang="en-IE" sz="1400" b="1" dirty="0" err="1">
                <a:solidFill>
                  <a:srgbClr val="000000"/>
                </a:solidFill>
                <a:cs typeface="Poppins"/>
              </a:rPr>
              <a:t>ältere</a:t>
            </a:r>
            <a:r>
              <a:rPr lang="en-IE" sz="1400" b="1" dirty="0">
                <a:solidFill>
                  <a:srgbClr val="000000"/>
                </a:solidFill>
                <a:cs typeface="Poppins"/>
              </a:rPr>
              <a:t> Menschen </a:t>
            </a:r>
            <a:r>
              <a:rPr lang="en-IE" sz="1400" b="1" dirty="0" err="1">
                <a:solidFill>
                  <a:srgbClr val="000000"/>
                </a:solidFill>
                <a:cs typeface="Poppins"/>
              </a:rPr>
              <a:t>richtet</a:t>
            </a:r>
            <a:r>
              <a:rPr lang="en-IE" sz="1400" b="1" dirty="0">
                <a:solidFill>
                  <a:srgbClr val="000000"/>
                </a:solidFill>
                <a:cs typeface="Poppins"/>
              </a:rPr>
              <a:t> und </a:t>
            </a:r>
            <a:r>
              <a:rPr lang="en-IE" sz="1400" b="1" dirty="0" err="1">
                <a:solidFill>
                  <a:srgbClr val="000000"/>
                </a:solidFill>
                <a:cs typeface="Poppins"/>
              </a:rPr>
              <a:t>ernährungsphysiologisch</a:t>
            </a:r>
            <a:r>
              <a:rPr lang="en-IE" sz="1400" b="1" dirty="0">
                <a:solidFill>
                  <a:srgbClr val="000000"/>
                </a:solidFill>
                <a:cs typeface="Poppins"/>
              </a:rPr>
              <a:t> </a:t>
            </a:r>
            <a:r>
              <a:rPr lang="en-IE" sz="1400" b="1" dirty="0" err="1">
                <a:solidFill>
                  <a:srgbClr val="000000"/>
                </a:solidFill>
                <a:cs typeface="Poppins"/>
              </a:rPr>
              <a:t>ausgewogene</a:t>
            </a:r>
            <a:r>
              <a:rPr lang="en-IE" sz="1400" b="1" dirty="0">
                <a:solidFill>
                  <a:srgbClr val="000000"/>
                </a:solidFill>
                <a:cs typeface="Poppins"/>
              </a:rPr>
              <a:t> </a:t>
            </a:r>
            <a:r>
              <a:rPr lang="en-IE" sz="1400" b="1" dirty="0" err="1">
                <a:solidFill>
                  <a:srgbClr val="000000"/>
                </a:solidFill>
                <a:cs typeface="Poppins"/>
              </a:rPr>
              <a:t>Fertiggerichte</a:t>
            </a:r>
            <a:r>
              <a:rPr lang="en-IE" sz="1400" b="1" dirty="0">
                <a:solidFill>
                  <a:srgbClr val="000000"/>
                </a:solidFill>
                <a:cs typeface="Poppins"/>
              </a:rPr>
              <a:t> für </a:t>
            </a:r>
            <a:r>
              <a:rPr lang="en-IE" sz="1400" b="1" dirty="0" err="1">
                <a:solidFill>
                  <a:srgbClr val="000000"/>
                </a:solidFill>
                <a:cs typeface="Poppins"/>
              </a:rPr>
              <a:t>ältere</a:t>
            </a:r>
            <a:r>
              <a:rPr lang="en-IE" sz="1400" b="1" dirty="0">
                <a:solidFill>
                  <a:srgbClr val="000000"/>
                </a:solidFill>
                <a:cs typeface="Poppins"/>
              </a:rPr>
              <a:t> </a:t>
            </a:r>
            <a:r>
              <a:rPr lang="en-IE" sz="1400" b="1" dirty="0" err="1">
                <a:solidFill>
                  <a:srgbClr val="000000"/>
                </a:solidFill>
                <a:cs typeface="Poppins"/>
              </a:rPr>
              <a:t>Verbraucher</a:t>
            </a:r>
            <a:r>
              <a:rPr lang="en-IE" sz="1400" b="1" dirty="0">
                <a:solidFill>
                  <a:srgbClr val="000000"/>
                </a:solidFill>
                <a:cs typeface="Poppins"/>
              </a:rPr>
              <a:t> </a:t>
            </a:r>
            <a:r>
              <a:rPr lang="en-IE" sz="1400" dirty="0" err="1">
                <a:solidFill>
                  <a:srgbClr val="000000"/>
                </a:solidFill>
                <a:cs typeface="Poppins"/>
              </a:rPr>
              <a:t>im</a:t>
            </a:r>
            <a:r>
              <a:rPr lang="en-IE" sz="1400" dirty="0">
                <a:solidFill>
                  <a:srgbClr val="000000"/>
                </a:solidFill>
                <a:cs typeface="Poppins"/>
              </a:rPr>
              <a:t> </a:t>
            </a:r>
            <a:r>
              <a:rPr lang="en-IE" sz="1400" dirty="0" err="1">
                <a:solidFill>
                  <a:srgbClr val="000000"/>
                </a:solidFill>
                <a:cs typeface="Poppins"/>
              </a:rPr>
              <a:t>Vereinigten</a:t>
            </a:r>
            <a:r>
              <a:rPr lang="en-IE" sz="1400" dirty="0">
                <a:solidFill>
                  <a:srgbClr val="000000"/>
                </a:solidFill>
                <a:cs typeface="Poppins"/>
              </a:rPr>
              <a:t> </a:t>
            </a:r>
            <a:r>
              <a:rPr lang="en-IE" sz="1400" dirty="0" err="1">
                <a:solidFill>
                  <a:srgbClr val="000000"/>
                </a:solidFill>
                <a:cs typeface="Poppins"/>
              </a:rPr>
              <a:t>Königreich</a:t>
            </a:r>
            <a:r>
              <a:rPr lang="en-IE" sz="1400" dirty="0">
                <a:solidFill>
                  <a:srgbClr val="000000"/>
                </a:solidFill>
                <a:cs typeface="Poppins"/>
              </a:rPr>
              <a:t> und in </a:t>
            </a:r>
            <a:r>
              <a:rPr lang="en-IE" sz="1400" dirty="0" err="1">
                <a:solidFill>
                  <a:srgbClr val="000000"/>
                </a:solidFill>
                <a:cs typeface="Poppins"/>
              </a:rPr>
              <a:t>Irland</a:t>
            </a:r>
            <a:r>
              <a:rPr lang="en-IE" sz="1400" dirty="0">
                <a:solidFill>
                  <a:srgbClr val="000000"/>
                </a:solidFill>
                <a:cs typeface="Poppins"/>
              </a:rPr>
              <a:t> </a:t>
            </a:r>
            <a:r>
              <a:rPr lang="en-IE" sz="1400" dirty="0" err="1">
                <a:solidFill>
                  <a:srgbClr val="000000"/>
                </a:solidFill>
                <a:cs typeface="Poppins"/>
              </a:rPr>
              <a:t>bereitstellt</a:t>
            </a:r>
            <a:r>
              <a:rPr lang="en-IE" sz="1400" dirty="0">
                <a:solidFill>
                  <a:srgbClr val="000000"/>
                </a:solidFill>
                <a:cs typeface="Poppins"/>
              </a:rPr>
              <a:t>. Dies </a:t>
            </a:r>
            <a:r>
              <a:rPr lang="en-IE" sz="1400" dirty="0" err="1">
                <a:solidFill>
                  <a:srgbClr val="000000"/>
                </a:solidFill>
                <a:cs typeface="Poppins"/>
              </a:rPr>
              <a:t>trägt</a:t>
            </a:r>
            <a:r>
              <a:rPr lang="en-IE" sz="1400" dirty="0">
                <a:solidFill>
                  <a:srgbClr val="000000"/>
                </a:solidFill>
                <a:cs typeface="Poppins"/>
              </a:rPr>
              <a:t> </a:t>
            </a:r>
            <a:r>
              <a:rPr lang="en-IE" sz="1400" dirty="0" err="1">
                <a:solidFill>
                  <a:srgbClr val="000000"/>
                </a:solidFill>
                <a:cs typeface="Poppins"/>
              </a:rPr>
              <a:t>dazu</a:t>
            </a:r>
            <a:r>
              <a:rPr lang="en-IE" sz="1400" dirty="0">
                <a:solidFill>
                  <a:srgbClr val="000000"/>
                </a:solidFill>
                <a:cs typeface="Poppins"/>
              </a:rPr>
              <a:t> </a:t>
            </a:r>
            <a:r>
              <a:rPr lang="en-IE" sz="1400" dirty="0" err="1">
                <a:solidFill>
                  <a:srgbClr val="000000"/>
                </a:solidFill>
                <a:cs typeface="Poppins"/>
              </a:rPr>
              <a:t>bei</a:t>
            </a:r>
            <a:r>
              <a:rPr lang="en-IE" sz="1400" dirty="0">
                <a:solidFill>
                  <a:srgbClr val="000000"/>
                </a:solidFill>
                <a:cs typeface="Poppins"/>
              </a:rPr>
              <a:t>, die </a:t>
            </a:r>
            <a:r>
              <a:rPr lang="en-IE" sz="1400" b="1" dirty="0" err="1">
                <a:solidFill>
                  <a:srgbClr val="000000"/>
                </a:solidFill>
                <a:cs typeface="Poppins"/>
              </a:rPr>
              <a:t>Nachfrage</a:t>
            </a:r>
            <a:r>
              <a:rPr lang="en-IE" sz="1400" b="1" dirty="0">
                <a:solidFill>
                  <a:srgbClr val="000000"/>
                </a:solidFill>
                <a:cs typeface="Poppins"/>
              </a:rPr>
              <a:t> </a:t>
            </a:r>
            <a:r>
              <a:rPr lang="en-IE" sz="1400" b="1" dirty="0" err="1">
                <a:solidFill>
                  <a:srgbClr val="000000"/>
                </a:solidFill>
                <a:cs typeface="Poppins"/>
              </a:rPr>
              <a:t>nach</a:t>
            </a:r>
            <a:r>
              <a:rPr lang="en-IE" sz="1400" b="1" dirty="0">
                <a:solidFill>
                  <a:srgbClr val="000000"/>
                </a:solidFill>
                <a:cs typeface="Poppins"/>
              </a:rPr>
              <a:t> </a:t>
            </a:r>
            <a:r>
              <a:rPr lang="en-IE" sz="1400" b="1" dirty="0" err="1">
                <a:solidFill>
                  <a:srgbClr val="000000"/>
                </a:solidFill>
                <a:cs typeface="Poppins"/>
              </a:rPr>
              <a:t>schmackhaften</a:t>
            </a:r>
            <a:r>
              <a:rPr lang="en-IE" sz="1400" b="1" dirty="0">
                <a:solidFill>
                  <a:srgbClr val="000000"/>
                </a:solidFill>
                <a:cs typeface="Poppins"/>
              </a:rPr>
              <a:t>, </a:t>
            </a:r>
            <a:r>
              <a:rPr lang="en-IE" sz="1400" b="1" dirty="0" err="1">
                <a:solidFill>
                  <a:srgbClr val="000000"/>
                </a:solidFill>
                <a:cs typeface="Poppins"/>
              </a:rPr>
              <a:t>gesunden</a:t>
            </a:r>
            <a:r>
              <a:rPr lang="en-IE" sz="1400" b="1" dirty="0">
                <a:solidFill>
                  <a:srgbClr val="000000"/>
                </a:solidFill>
                <a:cs typeface="Poppins"/>
              </a:rPr>
              <a:t>, </a:t>
            </a:r>
            <a:r>
              <a:rPr lang="en-IE" sz="1400" b="1" dirty="0" err="1">
                <a:solidFill>
                  <a:srgbClr val="000000"/>
                </a:solidFill>
                <a:cs typeface="Poppins"/>
              </a:rPr>
              <a:t>ausgewogenen</a:t>
            </a:r>
            <a:r>
              <a:rPr lang="en-IE" sz="1400" b="1" dirty="0">
                <a:solidFill>
                  <a:srgbClr val="000000"/>
                </a:solidFill>
                <a:cs typeface="Poppins"/>
              </a:rPr>
              <a:t> und </a:t>
            </a:r>
            <a:r>
              <a:rPr lang="en-IE" sz="1400" b="1" dirty="0" err="1">
                <a:solidFill>
                  <a:srgbClr val="000000"/>
                </a:solidFill>
                <a:cs typeface="Poppins"/>
              </a:rPr>
              <a:t>praktischen</a:t>
            </a:r>
            <a:r>
              <a:rPr lang="en-IE" sz="1400" b="1" dirty="0">
                <a:solidFill>
                  <a:srgbClr val="000000"/>
                </a:solidFill>
                <a:cs typeface="Poppins"/>
              </a:rPr>
              <a:t> </a:t>
            </a:r>
            <a:r>
              <a:rPr lang="en-IE" sz="1400" b="1" dirty="0" err="1">
                <a:solidFill>
                  <a:srgbClr val="000000"/>
                </a:solidFill>
                <a:cs typeface="Poppins"/>
              </a:rPr>
              <a:t>Lebensmitteln</a:t>
            </a:r>
            <a:r>
              <a:rPr lang="en-IE" sz="1400" b="1" dirty="0">
                <a:solidFill>
                  <a:srgbClr val="000000"/>
                </a:solidFill>
                <a:cs typeface="Poppins"/>
              </a:rPr>
              <a:t> für </a:t>
            </a:r>
            <a:r>
              <a:rPr lang="en-IE" sz="1400" b="1" dirty="0" err="1">
                <a:solidFill>
                  <a:srgbClr val="000000"/>
                </a:solidFill>
                <a:cs typeface="Poppins"/>
              </a:rPr>
              <a:t>ältere</a:t>
            </a:r>
            <a:r>
              <a:rPr lang="en-IE" sz="1400" b="1" dirty="0">
                <a:solidFill>
                  <a:srgbClr val="000000"/>
                </a:solidFill>
                <a:cs typeface="Poppins"/>
              </a:rPr>
              <a:t> Menschen </a:t>
            </a:r>
            <a:r>
              <a:rPr lang="en-IE" sz="1400" b="1" dirty="0" err="1">
                <a:solidFill>
                  <a:srgbClr val="000000"/>
                </a:solidFill>
                <a:cs typeface="Poppins"/>
              </a:rPr>
              <a:t>zu</a:t>
            </a:r>
            <a:r>
              <a:rPr lang="en-IE" sz="1400" b="1" dirty="0">
                <a:solidFill>
                  <a:srgbClr val="000000"/>
                </a:solidFill>
                <a:cs typeface="Poppins"/>
              </a:rPr>
              <a:t> </a:t>
            </a:r>
            <a:r>
              <a:rPr lang="en-IE" sz="1400" b="1" dirty="0" err="1">
                <a:solidFill>
                  <a:srgbClr val="000000"/>
                </a:solidFill>
                <a:cs typeface="Poppins"/>
              </a:rPr>
              <a:t>befriedigen</a:t>
            </a:r>
            <a:r>
              <a:rPr lang="en-IE" sz="1400" dirty="0">
                <a:solidFill>
                  <a:srgbClr val="000000"/>
                </a:solidFill>
                <a:cs typeface="Poppins"/>
              </a:rPr>
              <a:t>, und </a:t>
            </a:r>
            <a:r>
              <a:rPr lang="en-IE" sz="1400" dirty="0" err="1">
                <a:solidFill>
                  <a:srgbClr val="000000"/>
                </a:solidFill>
                <a:cs typeface="Poppins"/>
              </a:rPr>
              <a:t>leistet</a:t>
            </a:r>
            <a:r>
              <a:rPr lang="en-IE" sz="1400" dirty="0">
                <a:solidFill>
                  <a:srgbClr val="000000"/>
                </a:solidFill>
                <a:cs typeface="Poppins"/>
              </a:rPr>
              <a:t> </a:t>
            </a:r>
            <a:r>
              <a:rPr lang="en-IE" sz="1400" dirty="0" err="1">
                <a:solidFill>
                  <a:srgbClr val="000000"/>
                </a:solidFill>
                <a:cs typeface="Poppins"/>
              </a:rPr>
              <a:t>einen</a:t>
            </a:r>
            <a:r>
              <a:rPr lang="en-IE" sz="1400" dirty="0">
                <a:solidFill>
                  <a:srgbClr val="000000"/>
                </a:solidFill>
                <a:cs typeface="Poppins"/>
              </a:rPr>
              <a:t> </a:t>
            </a:r>
            <a:r>
              <a:rPr lang="en-IE" sz="1400" dirty="0" err="1">
                <a:solidFill>
                  <a:srgbClr val="000000"/>
                </a:solidFill>
                <a:cs typeface="Poppins"/>
              </a:rPr>
              <a:t>wichtigen</a:t>
            </a:r>
            <a:r>
              <a:rPr lang="en-IE" sz="1400" dirty="0">
                <a:solidFill>
                  <a:srgbClr val="000000"/>
                </a:solidFill>
                <a:cs typeface="Poppins"/>
              </a:rPr>
              <a:t> </a:t>
            </a:r>
            <a:r>
              <a:rPr lang="en-IE" sz="1400" dirty="0" err="1">
                <a:solidFill>
                  <a:srgbClr val="000000"/>
                </a:solidFill>
                <a:cs typeface="Poppins"/>
              </a:rPr>
              <a:t>Beitrag</a:t>
            </a:r>
            <a:r>
              <a:rPr lang="en-IE" sz="1400" dirty="0">
                <a:solidFill>
                  <a:srgbClr val="000000"/>
                </a:solidFill>
                <a:cs typeface="Poppins"/>
              </a:rPr>
              <a:t> </a:t>
            </a:r>
            <a:r>
              <a:rPr lang="en-IE" sz="1400" dirty="0" err="1">
                <a:solidFill>
                  <a:srgbClr val="000000"/>
                </a:solidFill>
                <a:cs typeface="Poppins"/>
              </a:rPr>
              <a:t>zu</a:t>
            </a:r>
            <a:r>
              <a:rPr lang="en-IE" sz="1400" dirty="0">
                <a:solidFill>
                  <a:srgbClr val="000000"/>
                </a:solidFill>
                <a:cs typeface="Poppins"/>
              </a:rPr>
              <a:t> </a:t>
            </a:r>
            <a:r>
              <a:rPr lang="en-IE" sz="1400" dirty="0" err="1">
                <a:solidFill>
                  <a:srgbClr val="000000"/>
                </a:solidFill>
                <a:cs typeface="Poppins"/>
              </a:rPr>
              <a:t>deren</a:t>
            </a:r>
            <a:r>
              <a:rPr lang="en-IE" sz="1400" dirty="0">
                <a:solidFill>
                  <a:srgbClr val="000000"/>
                </a:solidFill>
                <a:cs typeface="Poppins"/>
              </a:rPr>
              <a:t> </a:t>
            </a:r>
            <a:r>
              <a:rPr lang="en-IE" sz="1400" dirty="0" err="1">
                <a:solidFill>
                  <a:srgbClr val="000000"/>
                </a:solidFill>
                <a:cs typeface="Poppins"/>
              </a:rPr>
              <a:t>allgemeiner</a:t>
            </a:r>
            <a:r>
              <a:rPr lang="en-IE" sz="1400" dirty="0">
                <a:solidFill>
                  <a:srgbClr val="000000"/>
                </a:solidFill>
                <a:cs typeface="Poppins"/>
              </a:rPr>
              <a:t> Gesundheit und </a:t>
            </a:r>
            <a:r>
              <a:rPr lang="en-IE" sz="1400" dirty="0" err="1">
                <a:solidFill>
                  <a:srgbClr val="000000"/>
                </a:solidFill>
                <a:cs typeface="Poppins"/>
              </a:rPr>
              <a:t>Wohlbefinden</a:t>
            </a:r>
            <a:r>
              <a:rPr lang="en-IE" sz="1400" dirty="0">
                <a:solidFill>
                  <a:srgbClr val="000000"/>
                </a:solidFill>
                <a:cs typeface="Poppins"/>
              </a:rPr>
              <a:t>. Das </a:t>
            </a:r>
            <a:r>
              <a:rPr lang="en-IE" sz="1400" dirty="0" err="1">
                <a:solidFill>
                  <a:srgbClr val="000000"/>
                </a:solidFill>
                <a:cs typeface="Poppins"/>
              </a:rPr>
              <a:t>Angebot</a:t>
            </a:r>
            <a:r>
              <a:rPr lang="en-IE" sz="1400" dirty="0">
                <a:solidFill>
                  <a:srgbClr val="000000"/>
                </a:solidFill>
                <a:cs typeface="Poppins"/>
              </a:rPr>
              <a:t> </a:t>
            </a:r>
            <a:r>
              <a:rPr lang="en-IE" sz="1400" dirty="0" err="1">
                <a:solidFill>
                  <a:srgbClr val="000000"/>
                </a:solidFill>
                <a:cs typeface="Poppins"/>
              </a:rPr>
              <a:t>ist</a:t>
            </a:r>
            <a:r>
              <a:rPr lang="en-IE" sz="1400" dirty="0">
                <a:solidFill>
                  <a:srgbClr val="000000"/>
                </a:solidFill>
                <a:cs typeface="Poppins"/>
              </a:rPr>
              <a:t> </a:t>
            </a:r>
            <a:r>
              <a:rPr lang="en-IE" sz="1400" b="1" dirty="0" err="1">
                <a:solidFill>
                  <a:srgbClr val="000000"/>
                </a:solidFill>
                <a:cs typeface="Poppins"/>
              </a:rPr>
              <a:t>ernährungsphysiologisch</a:t>
            </a:r>
            <a:r>
              <a:rPr lang="en-IE" sz="1400" b="1" dirty="0">
                <a:solidFill>
                  <a:srgbClr val="000000"/>
                </a:solidFill>
                <a:cs typeface="Poppins"/>
              </a:rPr>
              <a:t> </a:t>
            </a:r>
            <a:r>
              <a:rPr lang="en-IE" sz="1400" b="1" dirty="0" err="1">
                <a:solidFill>
                  <a:srgbClr val="000000"/>
                </a:solidFill>
                <a:cs typeface="Poppins"/>
              </a:rPr>
              <a:t>ausgewoge</a:t>
            </a:r>
            <a:r>
              <a:rPr lang="en-IE" sz="1400" dirty="0" err="1">
                <a:solidFill>
                  <a:srgbClr val="000000"/>
                </a:solidFill>
                <a:cs typeface="Poppins"/>
              </a:rPr>
              <a:t>n</a:t>
            </a:r>
            <a:r>
              <a:rPr lang="en-IE" sz="1400" dirty="0">
                <a:solidFill>
                  <a:srgbClr val="000000"/>
                </a:solidFill>
                <a:cs typeface="Poppins"/>
              </a:rPr>
              <a:t>, und es </a:t>
            </a:r>
            <a:r>
              <a:rPr lang="en-IE" sz="1400" dirty="0" err="1">
                <a:solidFill>
                  <a:srgbClr val="000000"/>
                </a:solidFill>
                <a:cs typeface="Poppins"/>
              </a:rPr>
              <a:t>sind</a:t>
            </a:r>
            <a:r>
              <a:rPr lang="en-IE" sz="1400" dirty="0">
                <a:solidFill>
                  <a:srgbClr val="000000"/>
                </a:solidFill>
                <a:cs typeface="Poppins"/>
              </a:rPr>
              <a:t> </a:t>
            </a:r>
            <a:r>
              <a:rPr lang="en-IE" sz="1400" dirty="0" err="1">
                <a:solidFill>
                  <a:srgbClr val="000000"/>
                </a:solidFill>
                <a:cs typeface="Poppins"/>
              </a:rPr>
              <a:t>sogar</a:t>
            </a:r>
            <a:r>
              <a:rPr lang="en-IE" sz="1400" dirty="0">
                <a:solidFill>
                  <a:srgbClr val="000000"/>
                </a:solidFill>
                <a:cs typeface="Poppins"/>
              </a:rPr>
              <a:t> </a:t>
            </a:r>
            <a:r>
              <a:rPr lang="en-IE" sz="1400" dirty="0" err="1">
                <a:solidFill>
                  <a:srgbClr val="000000"/>
                </a:solidFill>
                <a:cs typeface="Poppins"/>
              </a:rPr>
              <a:t>pürierte</a:t>
            </a:r>
            <a:r>
              <a:rPr lang="en-IE" sz="1400" dirty="0">
                <a:solidFill>
                  <a:srgbClr val="000000"/>
                </a:solidFill>
                <a:cs typeface="Poppins"/>
              </a:rPr>
              <a:t> </a:t>
            </a:r>
            <a:r>
              <a:rPr lang="en-IE" sz="1400" dirty="0" err="1">
                <a:solidFill>
                  <a:srgbClr val="000000"/>
                </a:solidFill>
                <a:cs typeface="Poppins"/>
              </a:rPr>
              <a:t>oder</a:t>
            </a:r>
            <a:r>
              <a:rPr lang="en-IE" sz="1400" dirty="0">
                <a:solidFill>
                  <a:srgbClr val="000000"/>
                </a:solidFill>
                <a:cs typeface="Poppins"/>
              </a:rPr>
              <a:t> </a:t>
            </a:r>
            <a:r>
              <a:rPr lang="en-IE" sz="1400" dirty="0" err="1">
                <a:solidFill>
                  <a:srgbClr val="000000"/>
                </a:solidFill>
                <a:cs typeface="Poppins"/>
              </a:rPr>
              <a:t>strukturierte</a:t>
            </a:r>
            <a:r>
              <a:rPr lang="en-IE" sz="1400" dirty="0">
                <a:solidFill>
                  <a:srgbClr val="000000"/>
                </a:solidFill>
                <a:cs typeface="Poppins"/>
              </a:rPr>
              <a:t> </a:t>
            </a:r>
            <a:r>
              <a:rPr lang="en-IE" sz="1400" dirty="0" err="1">
                <a:solidFill>
                  <a:srgbClr val="000000"/>
                </a:solidFill>
                <a:cs typeface="Poppins"/>
              </a:rPr>
              <a:t>Mahlzeiten</a:t>
            </a:r>
            <a:r>
              <a:rPr lang="en-IE" sz="1400" dirty="0">
                <a:solidFill>
                  <a:srgbClr val="000000"/>
                </a:solidFill>
                <a:cs typeface="Poppins"/>
              </a:rPr>
              <a:t> </a:t>
            </a:r>
            <a:r>
              <a:rPr lang="en-IE" sz="1400" dirty="0" err="1">
                <a:solidFill>
                  <a:srgbClr val="000000"/>
                </a:solidFill>
                <a:cs typeface="Poppins"/>
              </a:rPr>
              <a:t>erhältlich</a:t>
            </a:r>
            <a:r>
              <a:rPr lang="en-IE" sz="1400" dirty="0">
                <a:solidFill>
                  <a:srgbClr val="000000"/>
                </a:solidFill>
                <a:cs typeface="Poppins"/>
              </a:rPr>
              <a:t>, die </a:t>
            </a:r>
            <a:r>
              <a:rPr lang="en-IE" sz="1400" dirty="0" err="1">
                <a:solidFill>
                  <a:srgbClr val="000000"/>
                </a:solidFill>
                <a:cs typeface="Poppins"/>
              </a:rPr>
              <a:t>allen</a:t>
            </a:r>
            <a:r>
              <a:rPr lang="en-IE" sz="1400" dirty="0">
                <a:solidFill>
                  <a:srgbClr val="000000"/>
                </a:solidFill>
                <a:cs typeface="Poppins"/>
              </a:rPr>
              <a:t> </a:t>
            </a:r>
            <a:r>
              <a:rPr lang="en-IE" sz="1400" dirty="0" err="1">
                <a:solidFill>
                  <a:srgbClr val="000000"/>
                </a:solidFill>
                <a:cs typeface="Poppins"/>
              </a:rPr>
              <a:t>Ernährungsbedürfnissen</a:t>
            </a:r>
            <a:r>
              <a:rPr lang="en-IE" sz="1400" dirty="0">
                <a:solidFill>
                  <a:srgbClr val="000000"/>
                </a:solidFill>
                <a:cs typeface="Poppins"/>
              </a:rPr>
              <a:t> </a:t>
            </a:r>
            <a:r>
              <a:rPr lang="en-IE" sz="1400" dirty="0" err="1">
                <a:solidFill>
                  <a:srgbClr val="000000"/>
                </a:solidFill>
                <a:cs typeface="Poppins"/>
              </a:rPr>
              <a:t>gerecht</a:t>
            </a:r>
            <a:r>
              <a:rPr lang="en-IE" sz="1400" dirty="0">
                <a:solidFill>
                  <a:srgbClr val="000000"/>
                </a:solidFill>
                <a:cs typeface="Poppins"/>
              </a:rPr>
              <a:t> </a:t>
            </a:r>
            <a:r>
              <a:rPr lang="en-IE" sz="1400" dirty="0" err="1">
                <a:solidFill>
                  <a:srgbClr val="000000"/>
                </a:solidFill>
                <a:cs typeface="Poppins"/>
              </a:rPr>
              <a:t>werden</a:t>
            </a:r>
            <a:r>
              <a:rPr lang="en-IE" sz="1400" dirty="0">
                <a:solidFill>
                  <a:srgbClr val="000000"/>
                </a:solidFill>
                <a:cs typeface="Poppins"/>
              </a:rPr>
              <a:t>. </a:t>
            </a:r>
            <a:endParaRPr lang="en-GB" sz="3200" b="1" dirty="0">
              <a:solidFill>
                <a:srgbClr val="000000"/>
              </a:solidFill>
            </a:endParaRPr>
          </a:p>
        </p:txBody>
      </p:sp>
      <p:sp>
        <p:nvSpPr>
          <p:cNvPr id="16" name="Arrow: Right 15">
            <a:extLst>
              <a:ext uri="{FF2B5EF4-FFF2-40B4-BE49-F238E27FC236}">
                <a16:creationId xmlns:a16="http://schemas.microsoft.com/office/drawing/2014/main" id="{967784A8-EF03-2407-995C-819B6DE1FB89}"/>
              </a:ext>
            </a:extLst>
          </p:cNvPr>
          <p:cNvSpPr/>
          <p:nvPr/>
        </p:nvSpPr>
        <p:spPr>
          <a:xfrm>
            <a:off x="53453" y="1985603"/>
            <a:ext cx="1110229"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Klicken</a:t>
            </a:r>
            <a:r>
              <a:rPr lang="en-IE" sz="1400" b="1" dirty="0">
                <a:solidFill>
                  <a:srgbClr val="000000"/>
                </a:solidFill>
              </a:rPr>
              <a:t> Sie </a:t>
            </a:r>
            <a:r>
              <a:rPr lang="en-IE" sz="1400" b="1" dirty="0" err="1">
                <a:solidFill>
                  <a:srgbClr val="000000"/>
                </a:solidFill>
              </a:rPr>
              <a:t>hier</a:t>
            </a:r>
            <a:r>
              <a:rPr lang="en-IE" sz="1400" b="1" dirty="0">
                <a:solidFill>
                  <a:srgbClr val="000000"/>
                </a:solidFill>
              </a:rPr>
              <a:t>  </a:t>
            </a:r>
          </a:p>
        </p:txBody>
      </p:sp>
    </p:spTree>
    <p:extLst>
      <p:ext uri="{BB962C8B-B14F-4D97-AF65-F5344CB8AC3E}">
        <p14:creationId xmlns:p14="http://schemas.microsoft.com/office/powerpoint/2010/main" val="134690200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278EC43-B73B-31C2-B06A-77F7BB518294}"/>
              </a:ext>
            </a:extLst>
          </p:cNvPr>
          <p:cNvSpPr>
            <a:spLocks noGrp="1"/>
          </p:cNvSpPr>
          <p:nvPr>
            <p:ph type="body" sz="quarter" idx="18"/>
          </p:nvPr>
        </p:nvSpPr>
        <p:spPr>
          <a:xfrm>
            <a:off x="306361" y="1640470"/>
            <a:ext cx="5941865" cy="3867704"/>
          </a:xfrm>
        </p:spPr>
        <p:txBody>
          <a:bodyPr vert="horz" lIns="91440" tIns="45720" rIns="91440" bIns="45720" rtlCol="0" anchor="t">
            <a:normAutofit fontScale="92500" lnSpcReduction="20000"/>
          </a:bodyPr>
          <a:lstStyle/>
          <a:p>
            <a:pPr indent="0"/>
            <a:r>
              <a:rPr lang="en-US" dirty="0" err="1">
                <a:solidFill>
                  <a:srgbClr val="212529"/>
                </a:solidFill>
              </a:rPr>
              <a:t>Ältere</a:t>
            </a:r>
            <a:r>
              <a:rPr lang="en-US" dirty="0">
                <a:solidFill>
                  <a:srgbClr val="212529"/>
                </a:solidFill>
              </a:rPr>
              <a:t> </a:t>
            </a:r>
            <a:r>
              <a:rPr lang="en-US" dirty="0" err="1">
                <a:solidFill>
                  <a:srgbClr val="212529"/>
                </a:solidFill>
              </a:rPr>
              <a:t>Kunden</a:t>
            </a:r>
            <a:r>
              <a:rPr lang="en-US" dirty="0">
                <a:solidFill>
                  <a:srgbClr val="212529"/>
                </a:solidFill>
              </a:rPr>
              <a:t> </a:t>
            </a:r>
            <a:r>
              <a:rPr lang="en-US" dirty="0" err="1">
                <a:solidFill>
                  <a:srgbClr val="212529"/>
                </a:solidFill>
              </a:rPr>
              <a:t>neigen</a:t>
            </a:r>
            <a:r>
              <a:rPr lang="en-US" dirty="0">
                <a:solidFill>
                  <a:srgbClr val="212529"/>
                </a:solidFill>
              </a:rPr>
              <a:t> </a:t>
            </a:r>
            <a:r>
              <a:rPr lang="en-US" dirty="0" err="1">
                <a:solidFill>
                  <a:srgbClr val="212529"/>
                </a:solidFill>
              </a:rPr>
              <a:t>zu</a:t>
            </a:r>
            <a:r>
              <a:rPr lang="en-US" dirty="0">
                <a:solidFill>
                  <a:srgbClr val="212529"/>
                </a:solidFill>
              </a:rPr>
              <a:t> </a:t>
            </a:r>
            <a:r>
              <a:rPr lang="en-US" dirty="0" err="1">
                <a:solidFill>
                  <a:srgbClr val="212529"/>
                </a:solidFill>
              </a:rPr>
              <a:t>einer</a:t>
            </a:r>
            <a:r>
              <a:rPr lang="en-US" b="1" dirty="0">
                <a:solidFill>
                  <a:srgbClr val="212529"/>
                </a:solidFill>
              </a:rPr>
              <a:t> </a:t>
            </a:r>
            <a:r>
              <a:rPr lang="en-US" b="1" dirty="0" err="1">
                <a:solidFill>
                  <a:srgbClr val="212529"/>
                </a:solidFill>
              </a:rPr>
              <a:t>stärkeren</a:t>
            </a:r>
            <a:r>
              <a:rPr lang="en-US" b="1" dirty="0">
                <a:solidFill>
                  <a:srgbClr val="212529"/>
                </a:solidFill>
              </a:rPr>
              <a:t> </a:t>
            </a:r>
            <a:r>
              <a:rPr lang="en-US" b="1" dirty="0" err="1">
                <a:solidFill>
                  <a:srgbClr val="212529"/>
                </a:solidFill>
              </a:rPr>
              <a:t>Loyalität</a:t>
            </a:r>
            <a:r>
              <a:rPr lang="en-US" b="1" dirty="0">
                <a:solidFill>
                  <a:srgbClr val="212529"/>
                </a:solidFill>
              </a:rPr>
              <a:t> </a:t>
            </a:r>
            <a:r>
              <a:rPr lang="en-US" dirty="0" err="1">
                <a:solidFill>
                  <a:srgbClr val="212529"/>
                </a:solidFill>
              </a:rPr>
              <a:t>gegenüber</a:t>
            </a:r>
            <a:r>
              <a:rPr lang="en-US" dirty="0">
                <a:solidFill>
                  <a:srgbClr val="212529"/>
                </a:solidFill>
              </a:rPr>
              <a:t> </a:t>
            </a:r>
            <a:r>
              <a:rPr lang="en-US" dirty="0" err="1">
                <a:solidFill>
                  <a:srgbClr val="212529"/>
                </a:solidFill>
              </a:rPr>
              <a:t>Marken</a:t>
            </a:r>
            <a:r>
              <a:rPr lang="en-US" dirty="0">
                <a:solidFill>
                  <a:srgbClr val="212529"/>
                </a:solidFill>
              </a:rPr>
              <a:t>, die </a:t>
            </a:r>
            <a:r>
              <a:rPr lang="en-US" dirty="0" err="1">
                <a:solidFill>
                  <a:srgbClr val="212529"/>
                </a:solidFill>
              </a:rPr>
              <a:t>mit</a:t>
            </a:r>
            <a:r>
              <a:rPr lang="en-US" dirty="0">
                <a:solidFill>
                  <a:srgbClr val="212529"/>
                </a:solidFill>
              </a:rPr>
              <a:t> </a:t>
            </a:r>
            <a:r>
              <a:rPr lang="en-US" dirty="0" err="1">
                <a:solidFill>
                  <a:srgbClr val="212529"/>
                </a:solidFill>
              </a:rPr>
              <a:t>ihren</a:t>
            </a:r>
            <a:r>
              <a:rPr lang="en-US" dirty="0">
                <a:solidFill>
                  <a:srgbClr val="212529"/>
                </a:solidFill>
              </a:rPr>
              <a:t> </a:t>
            </a:r>
            <a:r>
              <a:rPr lang="en-US" dirty="0" err="1">
                <a:solidFill>
                  <a:srgbClr val="212529"/>
                </a:solidFill>
              </a:rPr>
              <a:t>Werten</a:t>
            </a:r>
            <a:r>
              <a:rPr lang="en-US" dirty="0">
                <a:solidFill>
                  <a:srgbClr val="212529"/>
                </a:solidFill>
              </a:rPr>
              <a:t> </a:t>
            </a:r>
            <a:r>
              <a:rPr lang="en-US" dirty="0" err="1">
                <a:solidFill>
                  <a:srgbClr val="212529"/>
                </a:solidFill>
              </a:rPr>
              <a:t>über</a:t>
            </a:r>
            <a:r>
              <a:rPr lang="en-US" dirty="0">
                <a:solidFill>
                  <a:srgbClr val="212529"/>
                </a:solidFill>
              </a:rPr>
              <a:t> das </a:t>
            </a:r>
            <a:r>
              <a:rPr lang="en-US" dirty="0" err="1">
                <a:solidFill>
                  <a:srgbClr val="212529"/>
                </a:solidFill>
              </a:rPr>
              <a:t>eigentliche</a:t>
            </a:r>
            <a:r>
              <a:rPr lang="en-US" dirty="0">
                <a:solidFill>
                  <a:srgbClr val="212529"/>
                </a:solidFill>
              </a:rPr>
              <a:t> </a:t>
            </a:r>
            <a:r>
              <a:rPr lang="en-US" dirty="0" err="1">
                <a:solidFill>
                  <a:srgbClr val="212529"/>
                </a:solidFill>
              </a:rPr>
              <a:t>Produkt</a:t>
            </a:r>
            <a:r>
              <a:rPr lang="en-US" dirty="0">
                <a:solidFill>
                  <a:srgbClr val="212529"/>
                </a:solidFill>
              </a:rPr>
              <a:t> </a:t>
            </a:r>
            <a:r>
              <a:rPr lang="en-US" dirty="0" err="1">
                <a:solidFill>
                  <a:srgbClr val="212529"/>
                </a:solidFill>
              </a:rPr>
              <a:t>oder</a:t>
            </a:r>
            <a:r>
              <a:rPr lang="en-US" dirty="0">
                <a:solidFill>
                  <a:srgbClr val="212529"/>
                </a:solidFill>
              </a:rPr>
              <a:t> die </a:t>
            </a:r>
            <a:r>
              <a:rPr lang="en-US" dirty="0" err="1">
                <a:solidFill>
                  <a:srgbClr val="212529"/>
                </a:solidFill>
              </a:rPr>
              <a:t>Dienstleistung</a:t>
            </a:r>
            <a:r>
              <a:rPr lang="en-US" dirty="0">
                <a:solidFill>
                  <a:srgbClr val="212529"/>
                </a:solidFill>
              </a:rPr>
              <a:t> </a:t>
            </a:r>
            <a:r>
              <a:rPr lang="en-US" dirty="0" err="1">
                <a:solidFill>
                  <a:srgbClr val="212529"/>
                </a:solidFill>
              </a:rPr>
              <a:t>hinaus</a:t>
            </a:r>
            <a:r>
              <a:rPr lang="en-US" dirty="0">
                <a:solidFill>
                  <a:srgbClr val="212529"/>
                </a:solidFill>
              </a:rPr>
              <a:t> </a:t>
            </a:r>
            <a:r>
              <a:rPr lang="en-US" dirty="0" err="1">
                <a:solidFill>
                  <a:srgbClr val="212529"/>
                </a:solidFill>
              </a:rPr>
              <a:t>übereinstimmen</a:t>
            </a:r>
            <a:r>
              <a:rPr lang="en-US" dirty="0">
                <a:solidFill>
                  <a:srgbClr val="212529"/>
                </a:solidFill>
              </a:rPr>
              <a:t> und </a:t>
            </a:r>
            <a:r>
              <a:rPr lang="en-US" dirty="0" err="1">
                <a:solidFill>
                  <a:srgbClr val="212529"/>
                </a:solidFill>
              </a:rPr>
              <a:t>stärker</a:t>
            </a:r>
            <a:r>
              <a:rPr lang="en-US" dirty="0">
                <a:solidFill>
                  <a:srgbClr val="212529"/>
                </a:solidFill>
              </a:rPr>
              <a:t> </a:t>
            </a:r>
            <a:r>
              <a:rPr lang="en-US" dirty="0" err="1">
                <a:solidFill>
                  <a:srgbClr val="212529"/>
                </a:solidFill>
              </a:rPr>
              <a:t>durch</a:t>
            </a:r>
            <a:r>
              <a:rPr lang="en-US" dirty="0">
                <a:solidFill>
                  <a:srgbClr val="212529"/>
                </a:solidFill>
              </a:rPr>
              <a:t> </a:t>
            </a:r>
            <a:r>
              <a:rPr lang="en-US" b="1" dirty="0" err="1">
                <a:solidFill>
                  <a:srgbClr val="212529"/>
                </a:solidFill>
              </a:rPr>
              <a:t>emotionale</a:t>
            </a:r>
            <a:r>
              <a:rPr lang="en-US" b="1" dirty="0">
                <a:solidFill>
                  <a:srgbClr val="212529"/>
                </a:solidFill>
              </a:rPr>
              <a:t> </a:t>
            </a:r>
            <a:r>
              <a:rPr lang="en-US" b="1" dirty="0" err="1">
                <a:solidFill>
                  <a:srgbClr val="212529"/>
                </a:solidFill>
              </a:rPr>
              <a:t>Verbindungen</a:t>
            </a:r>
            <a:r>
              <a:rPr lang="en-US" b="1" dirty="0">
                <a:solidFill>
                  <a:srgbClr val="212529"/>
                </a:solidFill>
              </a:rPr>
              <a:t> </a:t>
            </a:r>
            <a:r>
              <a:rPr lang="en-US" dirty="0" err="1">
                <a:solidFill>
                  <a:srgbClr val="212529"/>
                </a:solidFill>
              </a:rPr>
              <a:t>bestimmt</a:t>
            </a:r>
            <a:r>
              <a:rPr lang="en-US" dirty="0">
                <a:solidFill>
                  <a:srgbClr val="212529"/>
                </a:solidFill>
              </a:rPr>
              <a:t> </a:t>
            </a:r>
            <a:r>
              <a:rPr lang="en-US" dirty="0" err="1">
                <a:solidFill>
                  <a:srgbClr val="212529"/>
                </a:solidFill>
              </a:rPr>
              <a:t>sind</a:t>
            </a:r>
            <a:r>
              <a:rPr lang="en-US" dirty="0">
                <a:solidFill>
                  <a:srgbClr val="212529"/>
                </a:solidFill>
              </a:rPr>
              <a:t>. </a:t>
            </a:r>
            <a:endParaRPr lang="en-US" b="0" i="0" dirty="0">
              <a:solidFill>
                <a:srgbClr val="212529"/>
              </a:solidFill>
              <a:effectLst/>
            </a:endParaRPr>
          </a:p>
          <a:p>
            <a:pPr indent="0"/>
            <a:r>
              <a:rPr lang="en-US" dirty="0" err="1">
                <a:solidFill>
                  <a:srgbClr val="212529"/>
                </a:solidFill>
              </a:rPr>
              <a:t>Einige</a:t>
            </a:r>
            <a:r>
              <a:rPr lang="en-US" dirty="0">
                <a:solidFill>
                  <a:srgbClr val="212529"/>
                </a:solidFill>
              </a:rPr>
              <a:t> </a:t>
            </a:r>
            <a:r>
              <a:rPr lang="en-US" dirty="0" err="1">
                <a:solidFill>
                  <a:srgbClr val="212529"/>
                </a:solidFill>
              </a:rPr>
              <a:t>wirksame</a:t>
            </a:r>
            <a:r>
              <a:rPr lang="en-US" dirty="0">
                <a:solidFill>
                  <a:srgbClr val="212529"/>
                </a:solidFill>
              </a:rPr>
              <a:t> </a:t>
            </a:r>
            <a:r>
              <a:rPr lang="en-US" dirty="0" err="1">
                <a:solidFill>
                  <a:srgbClr val="212529"/>
                </a:solidFill>
              </a:rPr>
              <a:t>Geschäftsmodelle</a:t>
            </a:r>
            <a:r>
              <a:rPr lang="en-US" dirty="0">
                <a:solidFill>
                  <a:srgbClr val="212529"/>
                </a:solidFill>
              </a:rPr>
              <a:t> </a:t>
            </a:r>
            <a:r>
              <a:rPr lang="en-US" dirty="0" err="1">
                <a:solidFill>
                  <a:srgbClr val="212529"/>
                </a:solidFill>
              </a:rPr>
              <a:t>zur</a:t>
            </a:r>
            <a:r>
              <a:rPr lang="en-US" dirty="0">
                <a:solidFill>
                  <a:srgbClr val="212529"/>
                </a:solidFill>
              </a:rPr>
              <a:t> </a:t>
            </a:r>
            <a:r>
              <a:rPr lang="en-US" dirty="0" err="1">
                <a:solidFill>
                  <a:srgbClr val="212529"/>
                </a:solidFill>
              </a:rPr>
              <a:t>Bindung</a:t>
            </a:r>
            <a:r>
              <a:rPr lang="en-US" dirty="0">
                <a:solidFill>
                  <a:srgbClr val="212529"/>
                </a:solidFill>
              </a:rPr>
              <a:t> </a:t>
            </a:r>
            <a:r>
              <a:rPr lang="en-US" dirty="0" err="1">
                <a:solidFill>
                  <a:srgbClr val="212529"/>
                </a:solidFill>
              </a:rPr>
              <a:t>älterer</a:t>
            </a:r>
            <a:r>
              <a:rPr lang="en-US" dirty="0">
                <a:solidFill>
                  <a:srgbClr val="212529"/>
                </a:solidFill>
              </a:rPr>
              <a:t> </a:t>
            </a:r>
            <a:r>
              <a:rPr lang="en-US" dirty="0" err="1">
                <a:solidFill>
                  <a:srgbClr val="212529"/>
                </a:solidFill>
              </a:rPr>
              <a:t>Kunden</a:t>
            </a:r>
            <a:r>
              <a:rPr lang="en-US" dirty="0">
                <a:solidFill>
                  <a:srgbClr val="212529"/>
                </a:solidFill>
              </a:rPr>
              <a:t> </a:t>
            </a:r>
            <a:r>
              <a:rPr lang="en-US" dirty="0" err="1">
                <a:solidFill>
                  <a:srgbClr val="212529"/>
                </a:solidFill>
              </a:rPr>
              <a:t>sind</a:t>
            </a:r>
            <a:r>
              <a:rPr lang="en-US" dirty="0">
                <a:solidFill>
                  <a:srgbClr val="212529"/>
                </a:solidFill>
              </a:rPr>
              <a:t>:</a:t>
            </a:r>
          </a:p>
          <a:p>
            <a:pPr marL="685800" indent="-342900">
              <a:buFont typeface="Arial" panose="020B0604020202020204" pitchFamily="34" charset="0"/>
              <a:buChar char="•"/>
            </a:pPr>
            <a:r>
              <a:rPr lang="en-US" b="1" dirty="0" err="1">
                <a:ea typeface="Calibri"/>
                <a:cs typeface="Calibri"/>
              </a:rPr>
              <a:t>Anreizbasierte</a:t>
            </a:r>
            <a:r>
              <a:rPr lang="en-US" b="1" dirty="0">
                <a:ea typeface="Calibri"/>
                <a:cs typeface="Calibri"/>
              </a:rPr>
              <a:t> </a:t>
            </a:r>
            <a:r>
              <a:rPr lang="en-US" b="1" dirty="0" err="1">
                <a:ea typeface="Calibri"/>
                <a:cs typeface="Calibri"/>
              </a:rPr>
              <a:t>Programme</a:t>
            </a:r>
            <a:r>
              <a:rPr lang="en-US" b="1" dirty="0">
                <a:ea typeface="Calibri"/>
                <a:cs typeface="Calibri"/>
              </a:rPr>
              <a:t> </a:t>
            </a:r>
            <a:r>
              <a:rPr lang="en-US" b="1" dirty="0" err="1">
                <a:ea typeface="Calibri"/>
                <a:cs typeface="Calibri"/>
              </a:rPr>
              <a:t>oder</a:t>
            </a:r>
            <a:r>
              <a:rPr lang="en-US" b="1" dirty="0">
                <a:ea typeface="Calibri"/>
                <a:cs typeface="Calibri"/>
              </a:rPr>
              <a:t> </a:t>
            </a:r>
            <a:r>
              <a:rPr lang="en-US" b="1" dirty="0" err="1">
                <a:ea typeface="Calibri"/>
                <a:cs typeface="Calibri"/>
              </a:rPr>
              <a:t>Kampagnen</a:t>
            </a:r>
            <a:r>
              <a:rPr lang="en-US" b="1" dirty="0">
                <a:ea typeface="Calibri"/>
                <a:cs typeface="Calibri"/>
              </a:rPr>
              <a:t> </a:t>
            </a:r>
            <a:r>
              <a:rPr lang="en-US" b="1" dirty="0" err="1">
                <a:ea typeface="Calibri"/>
                <a:cs typeface="Calibri"/>
              </a:rPr>
              <a:t>mit</a:t>
            </a:r>
            <a:r>
              <a:rPr lang="en-US" b="1" dirty="0">
                <a:ea typeface="Calibri"/>
                <a:cs typeface="Calibri"/>
              </a:rPr>
              <a:t> </a:t>
            </a:r>
            <a:r>
              <a:rPr lang="en-US" b="1" dirty="0" err="1">
                <a:ea typeface="Calibri"/>
                <a:cs typeface="Calibri"/>
              </a:rPr>
              <a:t>Belohnungen</a:t>
            </a:r>
            <a:r>
              <a:rPr lang="en-US" b="1" dirty="0">
                <a:ea typeface="Calibri"/>
                <a:cs typeface="Calibri"/>
              </a:rPr>
              <a:t> und </a:t>
            </a:r>
            <a:r>
              <a:rPr lang="en-US" b="1" dirty="0" err="1">
                <a:ea typeface="Calibri"/>
                <a:cs typeface="Calibri"/>
              </a:rPr>
              <a:t>Sonderangeboten</a:t>
            </a:r>
            <a:r>
              <a:rPr lang="en-US" b="1" dirty="0">
                <a:ea typeface="Calibri"/>
                <a:cs typeface="Calibri"/>
              </a:rPr>
              <a:t> </a:t>
            </a:r>
          </a:p>
          <a:p>
            <a:pPr marL="685800" indent="-342900">
              <a:buFont typeface="Arial" panose="020B0604020202020204" pitchFamily="34" charset="0"/>
              <a:buChar char="•"/>
            </a:pPr>
            <a:r>
              <a:rPr lang="en-US" b="1" dirty="0" err="1">
                <a:ea typeface="Calibri"/>
                <a:cs typeface="Calibri"/>
              </a:rPr>
              <a:t>Mitgliedschaft</a:t>
            </a:r>
            <a:endParaRPr lang="en-US" b="1" dirty="0">
              <a:ea typeface="Calibri"/>
              <a:cs typeface="Calibri"/>
            </a:endParaRPr>
          </a:p>
          <a:p>
            <a:pPr marL="685800" indent="-342900">
              <a:buFont typeface="Arial" panose="020B0604020202020204" pitchFamily="34" charset="0"/>
              <a:buChar char="•"/>
            </a:pPr>
            <a:r>
              <a:rPr lang="en-US" b="1" dirty="0">
                <a:ea typeface="Calibri"/>
                <a:cs typeface="Calibri"/>
              </a:rPr>
              <a:t>Abonnement-</a:t>
            </a:r>
            <a:r>
              <a:rPr lang="en-US" b="1" dirty="0" err="1">
                <a:ea typeface="Calibri"/>
                <a:cs typeface="Calibri"/>
              </a:rPr>
              <a:t>Modelle</a:t>
            </a:r>
            <a:r>
              <a:rPr lang="en-US" b="1" dirty="0">
                <a:ea typeface="Calibri"/>
                <a:cs typeface="Calibri"/>
              </a:rPr>
              <a:t> </a:t>
            </a:r>
            <a:endParaRPr lang="en-GB" b="1" dirty="0"/>
          </a:p>
        </p:txBody>
      </p:sp>
      <p:sp>
        <p:nvSpPr>
          <p:cNvPr id="8" name="Text Placeholder 7">
            <a:extLst>
              <a:ext uri="{FF2B5EF4-FFF2-40B4-BE49-F238E27FC236}">
                <a16:creationId xmlns:a16="http://schemas.microsoft.com/office/drawing/2014/main" id="{81D6BBE4-DC93-AC50-10BA-A39A77860551}"/>
              </a:ext>
            </a:extLst>
          </p:cNvPr>
          <p:cNvSpPr>
            <a:spLocks noGrp="1"/>
          </p:cNvSpPr>
          <p:nvPr>
            <p:ph type="body" sz="quarter" idx="16"/>
          </p:nvPr>
        </p:nvSpPr>
        <p:spPr>
          <a:xfrm>
            <a:off x="734715" y="445749"/>
            <a:ext cx="5085159" cy="979640"/>
          </a:xfrm>
        </p:spPr>
        <p:txBody>
          <a:bodyPr>
            <a:normAutofit/>
          </a:bodyPr>
          <a:lstStyle/>
          <a:p>
            <a:r>
              <a:rPr lang="en-US" dirty="0"/>
              <a:t>c) </a:t>
            </a:r>
            <a:r>
              <a:rPr lang="en-US" dirty="0" err="1"/>
              <a:t>Markentreue</a:t>
            </a:r>
            <a:r>
              <a:rPr lang="en-US" dirty="0"/>
              <a:t> </a:t>
            </a:r>
            <a:endParaRPr lang="en-GB" dirty="0"/>
          </a:p>
        </p:txBody>
      </p:sp>
      <p:pic>
        <p:nvPicPr>
          <p:cNvPr id="3" name="Picture Placeholder 2" descr="Two people at a grocery store&#10;&#10;Description automatically generated with low confidence">
            <a:extLst>
              <a:ext uri="{FF2B5EF4-FFF2-40B4-BE49-F238E27FC236}">
                <a16:creationId xmlns:a16="http://schemas.microsoft.com/office/drawing/2014/main" id="{C15D447C-902A-B25D-0837-67E8F30B07FF}"/>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168960624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3A1E5EA6-E4B9-5ECD-EF1D-2648C41C5CA0}"/>
              </a:ext>
            </a:extLst>
          </p:cNvPr>
          <p:cNvSpPr>
            <a:spLocks noGrp="1"/>
          </p:cNvSpPr>
          <p:nvPr>
            <p:ph type="pic" sz="quarter" idx="10"/>
          </p:nvPr>
        </p:nvSpPr>
        <p:spPr/>
      </p:sp>
      <p:sp>
        <p:nvSpPr>
          <p:cNvPr id="3" name="Text Placeholder 2">
            <a:extLst>
              <a:ext uri="{FF2B5EF4-FFF2-40B4-BE49-F238E27FC236}">
                <a16:creationId xmlns:a16="http://schemas.microsoft.com/office/drawing/2014/main" id="{1D03ADB4-B485-425B-E69E-DCC5EEEBB56F}"/>
              </a:ext>
            </a:extLst>
          </p:cNvPr>
          <p:cNvSpPr>
            <a:spLocks noGrp="1"/>
          </p:cNvSpPr>
          <p:nvPr>
            <p:ph type="body" sz="quarter" idx="18"/>
          </p:nvPr>
        </p:nvSpPr>
        <p:spPr>
          <a:xfrm>
            <a:off x="424543" y="2340429"/>
            <a:ext cx="5435941" cy="3487186"/>
          </a:xfrm>
          <a:solidFill>
            <a:schemeClr val="bg1"/>
          </a:solidFill>
        </p:spPr>
        <p:txBody>
          <a:bodyPr>
            <a:normAutofit/>
          </a:bodyPr>
          <a:lstStyle/>
          <a:p>
            <a:pPr indent="0"/>
            <a:endParaRPr lang="en-US" sz="1800" dirty="0"/>
          </a:p>
          <a:p>
            <a:pPr indent="0"/>
            <a:r>
              <a:rPr lang="en-US" dirty="0"/>
              <a:t>Um </a:t>
            </a:r>
            <a:r>
              <a:rPr lang="en-US" dirty="0" err="1"/>
              <a:t>mehr</a:t>
            </a:r>
            <a:r>
              <a:rPr lang="en-US" dirty="0"/>
              <a:t> </a:t>
            </a:r>
            <a:r>
              <a:rPr lang="en-US" dirty="0" err="1"/>
              <a:t>über</a:t>
            </a:r>
            <a:r>
              <a:rPr lang="en-US" dirty="0"/>
              <a:t> den </a:t>
            </a:r>
            <a:r>
              <a:rPr lang="en-US" dirty="0" err="1"/>
              <a:t>Unterschied</a:t>
            </a:r>
            <a:r>
              <a:rPr lang="en-US" dirty="0"/>
              <a:t> </a:t>
            </a:r>
            <a:r>
              <a:rPr lang="en-US" dirty="0" err="1"/>
              <a:t>zwischen</a:t>
            </a:r>
            <a:r>
              <a:rPr lang="en-US" dirty="0"/>
              <a:t> </a:t>
            </a:r>
            <a:r>
              <a:rPr lang="en-US" dirty="0" err="1"/>
              <a:t>Treueprogrammen</a:t>
            </a:r>
            <a:r>
              <a:rPr lang="en-US" dirty="0"/>
              <a:t> für </a:t>
            </a:r>
            <a:r>
              <a:rPr lang="en-US" dirty="0" err="1"/>
              <a:t>Marken</a:t>
            </a:r>
            <a:r>
              <a:rPr lang="en-US" dirty="0"/>
              <a:t> und </a:t>
            </a:r>
            <a:r>
              <a:rPr lang="en-US" dirty="0" err="1"/>
              <a:t>Einzelhändler</a:t>
            </a:r>
            <a:r>
              <a:rPr lang="en-US" dirty="0"/>
              <a:t> </a:t>
            </a:r>
            <a:r>
              <a:rPr lang="en-US" dirty="0" err="1"/>
              <a:t>zu</a:t>
            </a:r>
            <a:r>
              <a:rPr lang="en-US" dirty="0"/>
              <a:t> </a:t>
            </a:r>
            <a:r>
              <a:rPr lang="en-US" dirty="0" err="1"/>
              <a:t>erfahren</a:t>
            </a:r>
            <a:r>
              <a:rPr lang="en-US" dirty="0"/>
              <a:t>, </a:t>
            </a:r>
            <a:r>
              <a:rPr lang="en-US" dirty="0" err="1"/>
              <a:t>sehen</a:t>
            </a:r>
            <a:r>
              <a:rPr lang="en-US" dirty="0"/>
              <a:t> Sie </a:t>
            </a:r>
            <a:r>
              <a:rPr lang="en-US" dirty="0" err="1"/>
              <a:t>sich</a:t>
            </a:r>
            <a:r>
              <a:rPr lang="en-US" dirty="0"/>
              <a:t> dieses Video an, das von der </a:t>
            </a:r>
            <a:r>
              <a:rPr lang="en-US" dirty="0" err="1"/>
              <a:t>Loyalitätsmanagement-Plattform</a:t>
            </a:r>
            <a:r>
              <a:rPr lang="en-US" dirty="0"/>
              <a:t> </a:t>
            </a:r>
            <a:r>
              <a:rPr lang="en-US" dirty="0" err="1"/>
              <a:t>Antavo</a:t>
            </a:r>
            <a:r>
              <a:rPr lang="en-US" dirty="0"/>
              <a:t> </a:t>
            </a:r>
            <a:r>
              <a:rPr lang="en-US" dirty="0" err="1"/>
              <a:t>bereitgestellt</a:t>
            </a:r>
            <a:r>
              <a:rPr lang="en-US" dirty="0"/>
              <a:t> </a:t>
            </a:r>
            <a:r>
              <a:rPr lang="en-US" dirty="0" err="1"/>
              <a:t>wurde</a:t>
            </a:r>
            <a:r>
              <a:rPr lang="en-US" dirty="0"/>
              <a:t>. </a:t>
            </a:r>
            <a:r>
              <a:rPr lang="en-US" dirty="0" err="1"/>
              <a:t>Zsuzsa</a:t>
            </a:r>
            <a:r>
              <a:rPr lang="en-US" dirty="0"/>
              <a:t> </a:t>
            </a:r>
            <a:r>
              <a:rPr lang="en-US" dirty="0" err="1"/>
              <a:t>Kecsmar</a:t>
            </a:r>
            <a:r>
              <a:rPr lang="en-US" dirty="0"/>
              <a:t>, CCO und </a:t>
            </a:r>
            <a:r>
              <a:rPr lang="en-US" dirty="0" err="1"/>
              <a:t>Mitbegründerin</a:t>
            </a:r>
            <a:r>
              <a:rPr lang="en-US" dirty="0"/>
              <a:t>, und </a:t>
            </a:r>
            <a:r>
              <a:rPr lang="en-US" dirty="0" err="1"/>
              <a:t>Jörn</a:t>
            </a:r>
            <a:r>
              <a:rPr lang="en-US" dirty="0"/>
              <a:t> </a:t>
            </a:r>
            <a:r>
              <a:rPr lang="en-US" dirty="0" err="1"/>
              <a:t>Roegler</a:t>
            </a:r>
            <a:r>
              <a:rPr lang="en-US" dirty="0"/>
              <a:t>, VP of Strategy and Insights </a:t>
            </a:r>
            <a:r>
              <a:rPr lang="en-US" dirty="0" err="1"/>
              <a:t>bei</a:t>
            </a:r>
            <a:r>
              <a:rPr lang="en-US" dirty="0"/>
              <a:t> </a:t>
            </a:r>
            <a:r>
              <a:rPr lang="en-US" dirty="0" err="1"/>
              <a:t>Antavo</a:t>
            </a:r>
            <a:r>
              <a:rPr lang="en-US" dirty="0"/>
              <a:t>, </a:t>
            </a:r>
            <a:r>
              <a:rPr lang="en-US" dirty="0" err="1"/>
              <a:t>diskutieren</a:t>
            </a:r>
            <a:r>
              <a:rPr lang="en-US" dirty="0"/>
              <a:t> das Thema.</a:t>
            </a:r>
          </a:p>
        </p:txBody>
      </p:sp>
      <p:sp>
        <p:nvSpPr>
          <p:cNvPr id="4" name="Text Placeholder 3">
            <a:extLst>
              <a:ext uri="{FF2B5EF4-FFF2-40B4-BE49-F238E27FC236}">
                <a16:creationId xmlns:a16="http://schemas.microsoft.com/office/drawing/2014/main" id="{3ADEF7C6-EE9E-3B01-FA89-9CEC0ABF24EB}"/>
              </a:ext>
            </a:extLst>
          </p:cNvPr>
          <p:cNvSpPr>
            <a:spLocks noGrp="1"/>
          </p:cNvSpPr>
          <p:nvPr>
            <p:ph type="body" sz="quarter" idx="16"/>
          </p:nvPr>
        </p:nvSpPr>
        <p:spPr>
          <a:xfrm>
            <a:off x="319314" y="656323"/>
            <a:ext cx="6636657" cy="866425"/>
          </a:xfrm>
        </p:spPr>
        <p:txBody>
          <a:bodyPr>
            <a:normAutofit fontScale="92500"/>
          </a:bodyPr>
          <a:lstStyle/>
          <a:p>
            <a:r>
              <a:rPr lang="en-IE" dirty="0" err="1"/>
              <a:t>Belohnungs</a:t>
            </a:r>
            <a:r>
              <a:rPr lang="en-IE" dirty="0"/>
              <a:t>- und </a:t>
            </a:r>
            <a:r>
              <a:rPr lang="en-IE" dirty="0" err="1"/>
              <a:t>Treueprogramme</a:t>
            </a:r>
            <a:endParaRPr lang="en-IE" dirty="0"/>
          </a:p>
        </p:txBody>
      </p:sp>
      <p:pic>
        <p:nvPicPr>
          <p:cNvPr id="5" name="Online Media 4" title="Retail Reward Programs Vs. Brand Loyalty Programs [Customer Loyalty Minutes]">
            <a:hlinkClick r:id="" action="ppaction://media"/>
            <a:extLst>
              <a:ext uri="{FF2B5EF4-FFF2-40B4-BE49-F238E27FC236}">
                <a16:creationId xmlns:a16="http://schemas.microsoft.com/office/drawing/2014/main" id="{C0002CE8-9A39-93F5-BD16-844BC5CB7E84}"/>
              </a:ext>
            </a:extLst>
          </p:cNvPr>
          <p:cNvPicPr>
            <a:picLocks noRot="1" noChangeAspect="1"/>
          </p:cNvPicPr>
          <p:nvPr>
            <a:videoFile r:link="rId1"/>
          </p:nvPr>
        </p:nvPicPr>
        <p:blipFill>
          <a:blip r:embed="rId3"/>
          <a:stretch>
            <a:fillRect/>
          </a:stretch>
        </p:blipFill>
        <p:spPr>
          <a:xfrm>
            <a:off x="6955971" y="1096560"/>
            <a:ext cx="5236029" cy="4106811"/>
          </a:xfrm>
          <a:prstGeom prst="rect">
            <a:avLst/>
          </a:prstGeom>
        </p:spPr>
      </p:pic>
      <p:sp>
        <p:nvSpPr>
          <p:cNvPr id="7" name="TextBox 6">
            <a:extLst>
              <a:ext uri="{FF2B5EF4-FFF2-40B4-BE49-F238E27FC236}">
                <a16:creationId xmlns:a16="http://schemas.microsoft.com/office/drawing/2014/main" id="{8E42E1FF-94A1-270C-9A2C-662BBB8FD055}"/>
              </a:ext>
            </a:extLst>
          </p:cNvPr>
          <p:cNvSpPr txBox="1"/>
          <p:nvPr/>
        </p:nvSpPr>
        <p:spPr>
          <a:xfrm>
            <a:off x="6106885" y="5885450"/>
            <a:ext cx="6106884" cy="646331"/>
          </a:xfrm>
          <a:prstGeom prst="rect">
            <a:avLst/>
          </a:prstGeom>
          <a:noFill/>
        </p:spPr>
        <p:txBody>
          <a:bodyPr wrap="square">
            <a:spAutoFit/>
          </a:bodyPr>
          <a:lstStyle/>
          <a:p>
            <a:r>
              <a:rPr lang="en-US">
                <a:solidFill>
                  <a:srgbClr val="1188A3"/>
                </a:solidFill>
                <a:hlinkClick r:id="rId4">
                  <a:extLst>
                    <a:ext uri="{A12FA001-AC4F-418D-AE19-62706E023703}">
                      <ahyp:hlinkClr xmlns:ahyp="http://schemas.microsoft.com/office/drawing/2018/hyperlinkcolor" val="tx"/>
                    </a:ext>
                  </a:extLst>
                </a:hlinkClick>
              </a:rPr>
              <a:t>Retail Reward Programs Vs. Brand Loyalty Programs [Customer Loyalty Minutes] - YouTube</a:t>
            </a:r>
            <a:endParaRPr lang="en-IE">
              <a:solidFill>
                <a:srgbClr val="1188A3"/>
              </a:solidFill>
            </a:endParaRPr>
          </a:p>
        </p:txBody>
      </p:sp>
    </p:spTree>
    <p:extLst>
      <p:ext uri="{BB962C8B-B14F-4D97-AF65-F5344CB8AC3E}">
        <p14:creationId xmlns:p14="http://schemas.microsoft.com/office/powerpoint/2010/main" val="6930620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a:hlinkClick r:id="rId2"/>
            <a:extLst>
              <a:ext uri="{FF2B5EF4-FFF2-40B4-BE49-F238E27FC236}">
                <a16:creationId xmlns:a16="http://schemas.microsoft.com/office/drawing/2014/main" id="{1FECA4A5-0E08-2E83-950A-687944791192}"/>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t="7543" b="1499"/>
          <a:stretch/>
        </p:blipFill>
        <p:spPr>
          <a:xfrm>
            <a:off x="6852062" y="168088"/>
            <a:ext cx="5105121" cy="6521824"/>
          </a:xfrm>
        </p:spPr>
      </p:pic>
      <p:sp>
        <p:nvSpPr>
          <p:cNvPr id="3" name="Text Placeholder 2">
            <a:extLst>
              <a:ext uri="{FF2B5EF4-FFF2-40B4-BE49-F238E27FC236}">
                <a16:creationId xmlns:a16="http://schemas.microsoft.com/office/drawing/2014/main" id="{B2555083-2821-328B-2110-38CC0954121B}"/>
              </a:ext>
            </a:extLst>
          </p:cNvPr>
          <p:cNvSpPr>
            <a:spLocks noGrp="1"/>
          </p:cNvSpPr>
          <p:nvPr>
            <p:ph type="body" sz="quarter" idx="18"/>
          </p:nvPr>
        </p:nvSpPr>
        <p:spPr>
          <a:xfrm>
            <a:off x="1488141" y="1452282"/>
            <a:ext cx="5199529" cy="5237630"/>
          </a:xfrm>
        </p:spPr>
        <p:txBody>
          <a:bodyPr>
            <a:normAutofit fontScale="92500" lnSpcReduction="20000"/>
          </a:bodyPr>
          <a:lstStyle/>
          <a:p>
            <a:pPr indent="0"/>
            <a:r>
              <a:rPr lang="en-IE" b="1" dirty="0" err="1"/>
              <a:t>Erfahren</a:t>
            </a:r>
            <a:r>
              <a:rPr lang="en-IE" b="1" dirty="0"/>
              <a:t> Sie, </a:t>
            </a:r>
            <a:r>
              <a:rPr lang="en-IE" b="1" dirty="0" err="1"/>
              <a:t>wohin</a:t>
            </a:r>
            <a:r>
              <a:rPr lang="en-IE" b="1" dirty="0"/>
              <a:t> </a:t>
            </a:r>
            <a:r>
              <a:rPr lang="en-IE" b="1" dirty="0" err="1"/>
              <a:t>sich</a:t>
            </a:r>
            <a:r>
              <a:rPr lang="en-IE" b="1" dirty="0"/>
              <a:t> die </a:t>
            </a:r>
            <a:r>
              <a:rPr lang="en-IE" b="1" dirty="0" err="1"/>
              <a:t>Kundenloyalität</a:t>
            </a:r>
            <a:r>
              <a:rPr lang="en-IE" b="1" dirty="0"/>
              <a:t> </a:t>
            </a:r>
            <a:r>
              <a:rPr lang="en-IE" b="1" dirty="0" err="1"/>
              <a:t>entwickelt</a:t>
            </a:r>
            <a:r>
              <a:rPr lang="en-IE" b="1" dirty="0"/>
              <a:t>...</a:t>
            </a:r>
          </a:p>
          <a:p>
            <a:pPr indent="0"/>
            <a:r>
              <a:rPr lang="en-US" dirty="0"/>
              <a:t>Der </a:t>
            </a:r>
            <a:r>
              <a:rPr lang="en-US" dirty="0">
                <a:solidFill>
                  <a:srgbClr val="1188A3"/>
                </a:solidFill>
                <a:hlinkClick r:id="rId2">
                  <a:extLst>
                    <a:ext uri="{A12FA001-AC4F-418D-AE19-62706E023703}">
                      <ahyp:hlinkClr xmlns:ahyp="http://schemas.microsoft.com/office/drawing/2018/hyperlinkcolor" val="tx"/>
                    </a:ext>
                  </a:extLst>
                </a:hlinkClick>
              </a:rPr>
              <a:t>Europe Customer Loyalty Report 2022 </a:t>
            </a:r>
            <a:r>
              <a:rPr lang="en-US" dirty="0" err="1"/>
              <a:t>bietet</a:t>
            </a:r>
            <a:r>
              <a:rPr lang="en-US" dirty="0"/>
              <a:t> Insider-</a:t>
            </a:r>
            <a:r>
              <a:rPr lang="en-US" dirty="0" err="1"/>
              <a:t>Einblicke</a:t>
            </a:r>
            <a:r>
              <a:rPr lang="en-US" dirty="0"/>
              <a:t> in die Welt der </a:t>
            </a:r>
            <a:r>
              <a:rPr lang="en-US" dirty="0" err="1"/>
              <a:t>Kundenbindungsprogramme</a:t>
            </a:r>
            <a:r>
              <a:rPr lang="en-US" dirty="0"/>
              <a:t> in der Region. </a:t>
            </a:r>
          </a:p>
          <a:p>
            <a:pPr indent="0"/>
            <a:r>
              <a:rPr lang="en-US" dirty="0"/>
              <a:t>Es </a:t>
            </a:r>
            <a:r>
              <a:rPr lang="en-US" dirty="0" err="1"/>
              <a:t>bietet</a:t>
            </a:r>
            <a:r>
              <a:rPr lang="en-US" dirty="0"/>
              <a:t> </a:t>
            </a:r>
            <a:r>
              <a:rPr lang="en-US" dirty="0" err="1"/>
              <a:t>einen</a:t>
            </a:r>
            <a:r>
              <a:rPr lang="en-US" dirty="0"/>
              <a:t> </a:t>
            </a:r>
            <a:r>
              <a:rPr lang="en-US" dirty="0" err="1"/>
              <a:t>umfassenden</a:t>
            </a:r>
            <a:r>
              <a:rPr lang="en-US" dirty="0"/>
              <a:t> </a:t>
            </a:r>
            <a:r>
              <a:rPr lang="en-US" dirty="0" err="1"/>
              <a:t>Überblick</a:t>
            </a:r>
            <a:r>
              <a:rPr lang="en-US" dirty="0"/>
              <a:t> </a:t>
            </a:r>
            <a:r>
              <a:rPr lang="en-US" dirty="0" err="1"/>
              <a:t>über</a:t>
            </a:r>
            <a:r>
              <a:rPr lang="en-US" dirty="0"/>
              <a:t> die </a:t>
            </a:r>
            <a:r>
              <a:rPr lang="en-US" dirty="0" err="1"/>
              <a:t>aktuelle</a:t>
            </a:r>
            <a:r>
              <a:rPr lang="en-US" dirty="0"/>
              <a:t> und </a:t>
            </a:r>
            <a:r>
              <a:rPr lang="en-US" dirty="0" err="1"/>
              <a:t>zukünftige</a:t>
            </a:r>
            <a:r>
              <a:rPr lang="en-US" dirty="0"/>
              <a:t> </a:t>
            </a:r>
            <a:r>
              <a:rPr lang="en-US" dirty="0" err="1"/>
              <a:t>Landschaft</a:t>
            </a:r>
            <a:r>
              <a:rPr lang="en-US" dirty="0"/>
              <a:t> der </a:t>
            </a:r>
            <a:r>
              <a:rPr lang="en-US" dirty="0" err="1"/>
              <a:t>Kundenbindungsprogramme</a:t>
            </a:r>
            <a:r>
              <a:rPr lang="en-US" dirty="0"/>
              <a:t> und </a:t>
            </a:r>
            <a:r>
              <a:rPr lang="en-US" dirty="0" err="1"/>
              <a:t>konzentriert</a:t>
            </a:r>
            <a:r>
              <a:rPr lang="en-US" dirty="0"/>
              <a:t> </a:t>
            </a:r>
            <a:r>
              <a:rPr lang="en-US" dirty="0" err="1"/>
              <a:t>sich</a:t>
            </a:r>
            <a:r>
              <a:rPr lang="en-US" dirty="0"/>
              <a:t> </a:t>
            </a:r>
            <a:r>
              <a:rPr lang="en-US" dirty="0" err="1"/>
              <a:t>dabei</a:t>
            </a:r>
            <a:r>
              <a:rPr lang="en-US" dirty="0"/>
              <a:t> </a:t>
            </a:r>
            <a:r>
              <a:rPr lang="en-US" dirty="0" err="1"/>
              <a:t>sowohl</a:t>
            </a:r>
            <a:r>
              <a:rPr lang="en-US" dirty="0"/>
              <a:t> auf </a:t>
            </a:r>
            <a:r>
              <a:rPr lang="en-US" dirty="0" err="1"/>
              <a:t>technologische</a:t>
            </a:r>
            <a:r>
              <a:rPr lang="en-US" dirty="0"/>
              <a:t> </a:t>
            </a:r>
            <a:r>
              <a:rPr lang="en-US" dirty="0" err="1"/>
              <a:t>als</a:t>
            </a:r>
            <a:r>
              <a:rPr lang="en-US" dirty="0"/>
              <a:t> </a:t>
            </a:r>
            <a:r>
              <a:rPr lang="en-US" dirty="0" err="1"/>
              <a:t>auch</a:t>
            </a:r>
            <a:r>
              <a:rPr lang="en-US" dirty="0"/>
              <a:t> auf </a:t>
            </a:r>
            <a:r>
              <a:rPr lang="en-US" dirty="0" err="1"/>
              <a:t>strategische</a:t>
            </a:r>
            <a:r>
              <a:rPr lang="en-US" dirty="0"/>
              <a:t> </a:t>
            </a:r>
            <a:r>
              <a:rPr lang="en-US" dirty="0" err="1"/>
              <a:t>Aspekte</a:t>
            </a:r>
            <a:r>
              <a:rPr lang="en-US" dirty="0"/>
              <a:t>. </a:t>
            </a:r>
          </a:p>
          <a:p>
            <a:pPr indent="0"/>
            <a:r>
              <a:rPr lang="en-US" dirty="0"/>
              <a:t>Das Buch </a:t>
            </a:r>
            <a:r>
              <a:rPr lang="en-US" dirty="0" err="1"/>
              <a:t>ist</a:t>
            </a:r>
            <a:r>
              <a:rPr lang="en-US" dirty="0"/>
              <a:t> </a:t>
            </a:r>
            <a:r>
              <a:rPr lang="en-US" dirty="0" err="1"/>
              <a:t>daher</a:t>
            </a:r>
            <a:r>
              <a:rPr lang="en-US" dirty="0"/>
              <a:t> für alle </a:t>
            </a:r>
            <a:r>
              <a:rPr lang="en-US" dirty="0" err="1"/>
              <a:t>Marken</a:t>
            </a:r>
            <a:r>
              <a:rPr lang="en-US" dirty="0"/>
              <a:t> </a:t>
            </a:r>
            <a:r>
              <a:rPr lang="en-US" dirty="0" err="1"/>
              <a:t>empfehlenswert</a:t>
            </a:r>
            <a:r>
              <a:rPr lang="en-US" dirty="0"/>
              <a:t>, </a:t>
            </a:r>
            <a:r>
              <a:rPr lang="en-US" dirty="0" err="1"/>
              <a:t>unabhängig</a:t>
            </a:r>
            <a:r>
              <a:rPr lang="en-US" dirty="0"/>
              <a:t> </a:t>
            </a:r>
            <a:r>
              <a:rPr lang="en-US" dirty="0" err="1"/>
              <a:t>davon</a:t>
            </a:r>
            <a:r>
              <a:rPr lang="en-US" dirty="0"/>
              <a:t>, </a:t>
            </a:r>
            <a:r>
              <a:rPr lang="en-US" dirty="0" err="1"/>
              <a:t>ob</a:t>
            </a:r>
            <a:r>
              <a:rPr lang="en-US" dirty="0"/>
              <a:t> Sie </a:t>
            </a:r>
            <a:r>
              <a:rPr lang="en-US" dirty="0" err="1"/>
              <a:t>bereits</a:t>
            </a:r>
            <a:r>
              <a:rPr lang="en-US" dirty="0"/>
              <a:t> </a:t>
            </a:r>
            <a:r>
              <a:rPr lang="en-US" dirty="0" err="1"/>
              <a:t>ein</a:t>
            </a:r>
            <a:r>
              <a:rPr lang="en-US" dirty="0"/>
              <a:t> </a:t>
            </a:r>
            <a:r>
              <a:rPr lang="en-US" dirty="0" err="1"/>
              <a:t>Kundenbindungsprogramm</a:t>
            </a:r>
            <a:r>
              <a:rPr lang="en-US" dirty="0"/>
              <a:t> </a:t>
            </a:r>
            <a:r>
              <a:rPr lang="en-US" dirty="0" err="1"/>
              <a:t>anbieten</a:t>
            </a:r>
            <a:r>
              <a:rPr lang="en-US" dirty="0"/>
              <a:t>, die </a:t>
            </a:r>
            <a:r>
              <a:rPr lang="en-US" dirty="0" err="1"/>
              <a:t>Einführung</a:t>
            </a:r>
            <a:r>
              <a:rPr lang="en-US" dirty="0"/>
              <a:t> </a:t>
            </a:r>
            <a:r>
              <a:rPr lang="en-US" dirty="0" err="1"/>
              <a:t>eines</a:t>
            </a:r>
            <a:r>
              <a:rPr lang="en-US" dirty="0"/>
              <a:t> </a:t>
            </a:r>
            <a:r>
              <a:rPr lang="en-US" dirty="0" err="1"/>
              <a:t>Programms</a:t>
            </a:r>
            <a:r>
              <a:rPr lang="en-US" dirty="0"/>
              <a:t> </a:t>
            </a:r>
            <a:r>
              <a:rPr lang="en-US" dirty="0" err="1"/>
              <a:t>planen</a:t>
            </a:r>
            <a:r>
              <a:rPr lang="en-US" dirty="0"/>
              <a:t> </a:t>
            </a:r>
            <a:r>
              <a:rPr lang="en-US" dirty="0" err="1"/>
              <a:t>oder</a:t>
            </a:r>
            <a:r>
              <a:rPr lang="en-US" dirty="0"/>
              <a:t> </a:t>
            </a:r>
            <a:r>
              <a:rPr lang="en-US" dirty="0" err="1"/>
              <a:t>gerade</a:t>
            </a:r>
            <a:r>
              <a:rPr lang="en-US" dirty="0"/>
              <a:t> </a:t>
            </a:r>
            <a:r>
              <a:rPr lang="en-US" dirty="0" err="1"/>
              <a:t>eine</a:t>
            </a:r>
            <a:r>
              <a:rPr lang="en-US" dirty="0"/>
              <a:t> </a:t>
            </a:r>
            <a:r>
              <a:rPr lang="en-US" dirty="0" err="1"/>
              <a:t>Umgestaltung</a:t>
            </a:r>
            <a:r>
              <a:rPr lang="en-US" dirty="0"/>
              <a:t> </a:t>
            </a:r>
            <a:r>
              <a:rPr lang="en-US" dirty="0" err="1"/>
              <a:t>vornehmen</a:t>
            </a:r>
            <a:r>
              <a:rPr lang="en-US" dirty="0"/>
              <a:t>.</a:t>
            </a:r>
            <a:endParaRPr lang="en-IE" dirty="0"/>
          </a:p>
        </p:txBody>
      </p:sp>
      <p:sp>
        <p:nvSpPr>
          <p:cNvPr id="4" name="Text Placeholder 3">
            <a:extLst>
              <a:ext uri="{FF2B5EF4-FFF2-40B4-BE49-F238E27FC236}">
                <a16:creationId xmlns:a16="http://schemas.microsoft.com/office/drawing/2014/main" id="{27A0D098-70A8-4A48-CBAD-D4681765A73F}"/>
              </a:ext>
            </a:extLst>
          </p:cNvPr>
          <p:cNvSpPr>
            <a:spLocks noGrp="1"/>
          </p:cNvSpPr>
          <p:nvPr>
            <p:ph type="body" sz="quarter" idx="16"/>
          </p:nvPr>
        </p:nvSpPr>
        <p:spPr/>
        <p:txBody>
          <a:bodyPr>
            <a:normAutofit lnSpcReduction="10000"/>
          </a:bodyPr>
          <a:lstStyle/>
          <a:p>
            <a:r>
              <a:rPr lang="en-IE" dirty="0" err="1"/>
              <a:t>Loyalität</a:t>
            </a:r>
            <a:r>
              <a:rPr lang="en-IE" dirty="0"/>
              <a:t> der </a:t>
            </a:r>
            <a:r>
              <a:rPr lang="en-IE" dirty="0" err="1"/>
              <a:t>Kunden</a:t>
            </a:r>
            <a:endParaRPr lang="en-IE" dirty="0"/>
          </a:p>
        </p:txBody>
      </p:sp>
      <p:sp>
        <p:nvSpPr>
          <p:cNvPr id="7" name="Arrow: Right 6">
            <a:extLst>
              <a:ext uri="{FF2B5EF4-FFF2-40B4-BE49-F238E27FC236}">
                <a16:creationId xmlns:a16="http://schemas.microsoft.com/office/drawing/2014/main" id="{F5511363-0CC7-D192-9780-A6E58AC853F5}"/>
              </a:ext>
            </a:extLst>
          </p:cNvPr>
          <p:cNvSpPr/>
          <p:nvPr/>
        </p:nvSpPr>
        <p:spPr>
          <a:xfrm>
            <a:off x="6434986" y="2241419"/>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Klicken</a:t>
            </a:r>
            <a:r>
              <a:rPr lang="en-IE" sz="1400" b="1" dirty="0">
                <a:solidFill>
                  <a:srgbClr val="000000"/>
                </a:solidFill>
              </a:rPr>
              <a:t> Sie </a:t>
            </a:r>
            <a:r>
              <a:rPr lang="en-IE" sz="1400" b="1" dirty="0" err="1">
                <a:solidFill>
                  <a:srgbClr val="000000"/>
                </a:solidFill>
              </a:rPr>
              <a:t>hier</a:t>
            </a:r>
            <a:endParaRPr lang="en-IE" sz="1400" b="1" dirty="0">
              <a:solidFill>
                <a:srgbClr val="000000"/>
              </a:solidFill>
            </a:endParaRPr>
          </a:p>
        </p:txBody>
      </p:sp>
    </p:spTree>
    <p:extLst>
      <p:ext uri="{BB962C8B-B14F-4D97-AF65-F5344CB8AC3E}">
        <p14:creationId xmlns:p14="http://schemas.microsoft.com/office/powerpoint/2010/main" val="315186103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74D6F86E-0007-21EE-6D3C-733E07F55A24}"/>
              </a:ext>
            </a:extLst>
          </p:cNvPr>
          <p:cNvSpPr>
            <a:spLocks noGrp="1"/>
          </p:cNvSpPr>
          <p:nvPr>
            <p:ph type="body" sz="quarter" idx="18"/>
          </p:nvPr>
        </p:nvSpPr>
        <p:spPr>
          <a:xfrm>
            <a:off x="1802710" y="1600200"/>
            <a:ext cx="4814535" cy="4698995"/>
          </a:xfrm>
        </p:spPr>
        <p:txBody>
          <a:bodyPr vert="horz" lIns="91440" tIns="45720" rIns="91440" bIns="45720" rtlCol="0" anchor="t">
            <a:normAutofit lnSpcReduction="10000"/>
          </a:bodyPr>
          <a:lstStyle/>
          <a:p>
            <a:pPr marL="0" indent="0">
              <a:lnSpc>
                <a:spcPct val="120000"/>
              </a:lnSpc>
            </a:pPr>
            <a:r>
              <a:rPr lang="en-US" dirty="0"/>
              <a:t>Thermomix</a:t>
            </a:r>
            <a:r>
              <a:rPr lang="en-GB" b="0" i="0" dirty="0">
                <a:solidFill>
                  <a:srgbClr val="4D5156"/>
                </a:solidFill>
                <a:effectLst/>
                <a:cs typeface="arial"/>
              </a:rPr>
              <a:t> ®</a:t>
            </a:r>
            <a:r>
              <a:rPr lang="en-US" dirty="0"/>
              <a:t>, das </a:t>
            </a:r>
            <a:r>
              <a:rPr lang="en-US" dirty="0" err="1"/>
              <a:t>Unternehmen</a:t>
            </a:r>
            <a:r>
              <a:rPr lang="en-US" dirty="0"/>
              <a:t> für </a:t>
            </a:r>
            <a:r>
              <a:rPr lang="en-US" dirty="0" err="1"/>
              <a:t>Mehrzweck-Kochgeräte</a:t>
            </a:r>
            <a:r>
              <a:rPr lang="en-US" dirty="0"/>
              <a:t>, </a:t>
            </a:r>
            <a:r>
              <a:rPr lang="en-US" dirty="0" err="1"/>
              <a:t>bietet</a:t>
            </a:r>
            <a:r>
              <a:rPr lang="en-US" dirty="0"/>
              <a:t> </a:t>
            </a:r>
            <a:r>
              <a:rPr lang="en-US" dirty="0" err="1"/>
              <a:t>seinen</a:t>
            </a:r>
            <a:r>
              <a:rPr lang="en-US" dirty="0"/>
              <a:t> </a:t>
            </a:r>
            <a:r>
              <a:rPr lang="en-US" dirty="0" err="1"/>
              <a:t>Nutzern</a:t>
            </a:r>
            <a:r>
              <a:rPr lang="en-US" dirty="0"/>
              <a:t> </a:t>
            </a:r>
            <a:r>
              <a:rPr lang="en-US" dirty="0" err="1"/>
              <a:t>Zugang</a:t>
            </a:r>
            <a:r>
              <a:rPr lang="en-US" dirty="0"/>
              <a:t> </a:t>
            </a:r>
            <a:r>
              <a:rPr lang="en-US" dirty="0" err="1"/>
              <a:t>zu</a:t>
            </a:r>
            <a:r>
              <a:rPr lang="en-US" dirty="0"/>
              <a:t> </a:t>
            </a:r>
            <a:r>
              <a:rPr lang="en-US" dirty="0">
                <a:solidFill>
                  <a:srgbClr val="1188A3"/>
                </a:solidFill>
                <a:hlinkClick r:id="rId3">
                  <a:extLst>
                    <a:ext uri="{A12FA001-AC4F-418D-AE19-62706E023703}">
                      <ahyp:hlinkClr xmlns:ahyp="http://schemas.microsoft.com/office/drawing/2018/hyperlinkcolor" val="tx"/>
                    </a:ext>
                  </a:extLst>
                </a:hlinkClick>
              </a:rPr>
              <a:t>Hunderten von Rezepten </a:t>
            </a:r>
            <a:r>
              <a:rPr lang="en-US" dirty="0" err="1"/>
              <a:t>geeignet</a:t>
            </a:r>
            <a:r>
              <a:rPr lang="en-US" dirty="0"/>
              <a:t> für </a:t>
            </a:r>
            <a:r>
              <a:rPr lang="en-US" dirty="0" err="1"/>
              <a:t>ältere</a:t>
            </a:r>
            <a:r>
              <a:rPr lang="en-US" dirty="0"/>
              <a:t> Menschen. </a:t>
            </a:r>
            <a:r>
              <a:rPr lang="en-US" dirty="0" err="1"/>
              <a:t>Diese</a:t>
            </a:r>
            <a:r>
              <a:rPr lang="en-US" dirty="0"/>
              <a:t> </a:t>
            </a:r>
            <a:r>
              <a:rPr lang="en-US" dirty="0" err="1"/>
              <a:t>Rezepte</a:t>
            </a:r>
            <a:r>
              <a:rPr lang="en-US" dirty="0"/>
              <a:t> </a:t>
            </a:r>
            <a:r>
              <a:rPr lang="en-US" dirty="0" err="1"/>
              <a:t>sind</a:t>
            </a:r>
            <a:r>
              <a:rPr lang="en-US" dirty="0"/>
              <a:t> </a:t>
            </a:r>
            <a:r>
              <a:rPr lang="en-US" dirty="0" err="1"/>
              <a:t>verfügbar</a:t>
            </a:r>
            <a:r>
              <a:rPr lang="en-US" dirty="0"/>
              <a:t> </a:t>
            </a:r>
            <a:r>
              <a:rPr lang="en-US" dirty="0" err="1"/>
              <a:t>unter</a:t>
            </a:r>
            <a:r>
              <a:rPr lang="en-US" dirty="0"/>
              <a:t> </a:t>
            </a:r>
            <a:r>
              <a:rPr lang="en-US" dirty="0">
                <a:solidFill>
                  <a:srgbClr val="1188A3"/>
                </a:solidFill>
                <a:hlinkClick r:id="rId4">
                  <a:extLst>
                    <a:ext uri="{A12FA001-AC4F-418D-AE19-62706E023703}">
                      <ahyp:hlinkClr xmlns:ahyp="http://schemas.microsoft.com/office/drawing/2018/hyperlinkcolor" val="tx"/>
                    </a:ext>
                  </a:extLst>
                </a:hlinkClick>
              </a:rPr>
              <a:t>Cookidoo Online Recipe Platform</a:t>
            </a:r>
            <a:r>
              <a:rPr lang="en-US" dirty="0">
                <a:solidFill>
                  <a:srgbClr val="1188A3"/>
                </a:solidFill>
              </a:rPr>
              <a:t> </a:t>
            </a:r>
            <a:r>
              <a:rPr lang="en-US" dirty="0" err="1"/>
              <a:t>im</a:t>
            </a:r>
            <a:r>
              <a:rPr lang="en-US" dirty="0"/>
              <a:t> </a:t>
            </a:r>
            <a:r>
              <a:rPr lang="en-US" dirty="0" err="1"/>
              <a:t>Rahmen</a:t>
            </a:r>
            <a:r>
              <a:rPr lang="en-US" dirty="0"/>
              <a:t> </a:t>
            </a:r>
            <a:r>
              <a:rPr lang="en-US" dirty="0" err="1"/>
              <a:t>eines</a:t>
            </a:r>
            <a:r>
              <a:rPr lang="en-US" dirty="0"/>
              <a:t> </a:t>
            </a:r>
            <a:r>
              <a:rPr lang="en-US" dirty="0" err="1"/>
              <a:t>Mitgliedschaftsprogramms</a:t>
            </a:r>
            <a:r>
              <a:rPr lang="en-US" dirty="0"/>
              <a:t>. Es </a:t>
            </a:r>
            <a:r>
              <a:rPr lang="en-US" dirty="0" err="1"/>
              <a:t>schafft</a:t>
            </a:r>
            <a:r>
              <a:rPr lang="en-US" dirty="0"/>
              <a:t> </a:t>
            </a:r>
            <a:r>
              <a:rPr lang="en-US" dirty="0" err="1"/>
              <a:t>auch</a:t>
            </a:r>
            <a:r>
              <a:rPr lang="en-US" dirty="0"/>
              <a:t> Engagement, </a:t>
            </a:r>
            <a:r>
              <a:rPr lang="en-US" dirty="0" err="1"/>
              <a:t>indem</a:t>
            </a:r>
            <a:r>
              <a:rPr lang="en-US" dirty="0"/>
              <a:t> es den </a:t>
            </a:r>
            <a:r>
              <a:rPr lang="en-US" dirty="0" err="1"/>
              <a:t>Nutzern</a:t>
            </a:r>
            <a:r>
              <a:rPr lang="en-US" dirty="0"/>
              <a:t> </a:t>
            </a:r>
            <a:r>
              <a:rPr lang="en-US" dirty="0" err="1"/>
              <a:t>erlaubt</a:t>
            </a:r>
            <a:r>
              <a:rPr lang="en-US" dirty="0"/>
              <a:t>, die </a:t>
            </a:r>
            <a:r>
              <a:rPr lang="en-US" dirty="0" err="1"/>
              <a:t>Rezepte</a:t>
            </a:r>
            <a:r>
              <a:rPr lang="en-US" dirty="0"/>
              <a:t> </a:t>
            </a:r>
            <a:r>
              <a:rPr lang="en-US" dirty="0" err="1"/>
              <a:t>zu</a:t>
            </a:r>
            <a:r>
              <a:rPr lang="en-US" dirty="0"/>
              <a:t> </a:t>
            </a:r>
            <a:r>
              <a:rPr lang="en-US" dirty="0" err="1"/>
              <a:t>kommentieren</a:t>
            </a:r>
            <a:r>
              <a:rPr lang="en-US" dirty="0"/>
              <a:t>. </a:t>
            </a:r>
            <a:endParaRPr lang="en-GB" dirty="0"/>
          </a:p>
        </p:txBody>
      </p:sp>
      <p:pic>
        <p:nvPicPr>
          <p:cNvPr id="10" name="Picture Placeholder 9" descr="Two people looking at a computer&#10;&#10;Description automatically generated with low confidence">
            <a:extLst>
              <a:ext uri="{FF2B5EF4-FFF2-40B4-BE49-F238E27FC236}">
                <a16:creationId xmlns:a16="http://schemas.microsoft.com/office/drawing/2014/main" id="{BB01687F-FF88-7F4C-A61B-46B4341AE947}"/>
              </a:ext>
            </a:extLst>
          </p:cNvPr>
          <p:cNvPicPr>
            <a:picLocks noGrp="1" noChangeAspect="1"/>
          </p:cNvPicPr>
          <p:nvPr>
            <p:ph type="pic" sz="quarter" idx="10"/>
          </p:nvPr>
        </p:nvPicPr>
        <p:blipFill rotWithShape="1">
          <a:blip r:embed="rId5" cstate="screen">
            <a:extLst>
              <a:ext uri="{28A0092B-C50C-407E-A947-70E740481C1C}">
                <a14:useLocalDpi xmlns:a14="http://schemas.microsoft.com/office/drawing/2010/main"/>
              </a:ext>
            </a:extLst>
          </a:blip>
          <a:srcRect/>
          <a:stretch/>
        </p:blipFill>
        <p:spPr>
          <a:xfrm>
            <a:off x="6852060" y="247650"/>
            <a:ext cx="5105121" cy="6362700"/>
          </a:xfrm>
        </p:spPr>
      </p:pic>
      <p:sp>
        <p:nvSpPr>
          <p:cNvPr id="13" name="Text Placeholder 2">
            <a:extLst>
              <a:ext uri="{FF2B5EF4-FFF2-40B4-BE49-F238E27FC236}">
                <a16:creationId xmlns:a16="http://schemas.microsoft.com/office/drawing/2014/main" id="{83E9E258-228E-1B83-8936-C82826B10DFD}"/>
              </a:ext>
            </a:extLst>
          </p:cNvPr>
          <p:cNvSpPr txBox="1">
            <a:spLocks/>
          </p:cNvSpPr>
          <p:nvPr/>
        </p:nvSpPr>
        <p:spPr>
          <a:xfrm>
            <a:off x="700333" y="247650"/>
            <a:ext cx="3044353" cy="903513"/>
          </a:xfrm>
          <a:prstGeom prst="rect">
            <a:avLst/>
          </a:prstGeom>
          <a:solidFill>
            <a:srgbClr val="FFD100"/>
          </a:solidFill>
        </p:spPr>
        <p:txBody>
          <a:bodyPr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sp>
        <p:nvSpPr>
          <p:cNvPr id="6" name="Text Placeholder 5">
            <a:extLst>
              <a:ext uri="{FF2B5EF4-FFF2-40B4-BE49-F238E27FC236}">
                <a16:creationId xmlns:a16="http://schemas.microsoft.com/office/drawing/2014/main" id="{E89C5F93-596B-3472-E4FD-D35B0CE27A90}"/>
              </a:ext>
            </a:extLst>
          </p:cNvPr>
          <p:cNvSpPr>
            <a:spLocks noGrp="1"/>
          </p:cNvSpPr>
          <p:nvPr>
            <p:ph type="body" sz="quarter" idx="16"/>
          </p:nvPr>
        </p:nvSpPr>
        <p:spPr>
          <a:xfrm>
            <a:off x="7046409" y="4677653"/>
            <a:ext cx="4716425" cy="582221"/>
          </a:xfrm>
          <a:solidFill>
            <a:srgbClr val="85D2E1"/>
          </a:solidFill>
        </p:spPr>
        <p:txBody>
          <a:bodyPr anchor="ctr">
            <a:normAutofit lnSpcReduction="10000"/>
          </a:bodyPr>
          <a:lstStyle/>
          <a:p>
            <a:r>
              <a:rPr lang="en-GB" b="1"/>
              <a:t>Thermomix </a:t>
            </a:r>
            <a:r>
              <a:rPr lang="en-GB" b="1" err="1"/>
              <a:t>Cookidoo</a:t>
            </a:r>
            <a:endParaRPr lang="en-GB" b="1"/>
          </a:p>
        </p:txBody>
      </p:sp>
    </p:spTree>
    <p:extLst>
      <p:ext uri="{BB962C8B-B14F-4D97-AF65-F5344CB8AC3E}">
        <p14:creationId xmlns:p14="http://schemas.microsoft.com/office/powerpoint/2010/main" val="31317357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Placeholder 13" descr="Daisies arrangement over blue background">
            <a:extLst>
              <a:ext uri="{FF2B5EF4-FFF2-40B4-BE49-F238E27FC236}">
                <a16:creationId xmlns:a16="http://schemas.microsoft.com/office/drawing/2014/main" id="{EBCF7C79-D529-3BE8-E214-3F9BBDDFB5AB}"/>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l="-109"/>
          <a:stretch/>
        </p:blipFill>
        <p:spPr>
          <a:xfrm>
            <a:off x="241300" y="228600"/>
            <a:ext cx="11696700" cy="5946816"/>
          </a:xfrm>
        </p:spPr>
      </p:pic>
      <p:sp>
        <p:nvSpPr>
          <p:cNvPr id="3" name="Text Placeholder 2">
            <a:extLst>
              <a:ext uri="{FF2B5EF4-FFF2-40B4-BE49-F238E27FC236}">
                <a16:creationId xmlns:a16="http://schemas.microsoft.com/office/drawing/2014/main" id="{6D1C4402-999C-B5D3-D96B-7580DCBF7C0D}"/>
              </a:ext>
            </a:extLst>
          </p:cNvPr>
          <p:cNvSpPr>
            <a:spLocks noGrp="1"/>
          </p:cNvSpPr>
          <p:nvPr>
            <p:ph type="body" sz="quarter" idx="18"/>
          </p:nvPr>
        </p:nvSpPr>
        <p:spPr>
          <a:xfrm>
            <a:off x="3854824" y="995082"/>
            <a:ext cx="8083176" cy="2433918"/>
          </a:xfrm>
          <a:solidFill>
            <a:srgbClr val="FFD100"/>
          </a:solidFill>
        </p:spPr>
        <p:txBody>
          <a:bodyPr anchor="ctr">
            <a:normAutofit/>
          </a:bodyPr>
          <a:lstStyle/>
          <a:p>
            <a:pPr indent="0"/>
            <a:r>
              <a:rPr lang="en-US" dirty="0">
                <a:latin typeface="Gilroy-SemiBold"/>
              </a:rPr>
              <a:t>Die </a:t>
            </a:r>
            <a:r>
              <a:rPr lang="en-US" dirty="0" err="1">
                <a:latin typeface="Gilroy-SemiBold"/>
              </a:rPr>
              <a:t>Änderung</a:t>
            </a:r>
            <a:r>
              <a:rPr lang="en-US" dirty="0">
                <a:latin typeface="Gilroy-SemiBold"/>
              </a:rPr>
              <a:t> der </a:t>
            </a:r>
            <a:r>
              <a:rPr lang="en-US" dirty="0" err="1">
                <a:latin typeface="Gilroy-SemiBold"/>
              </a:rPr>
              <a:t>Kundenprogression</a:t>
            </a:r>
            <a:r>
              <a:rPr lang="en-US" dirty="0">
                <a:latin typeface="Gilroy-SemiBold"/>
              </a:rPr>
              <a:t> </a:t>
            </a:r>
            <a:r>
              <a:rPr lang="en-US" dirty="0" err="1">
                <a:latin typeface="Gilroy-SemiBold"/>
              </a:rPr>
              <a:t>ist</a:t>
            </a:r>
            <a:r>
              <a:rPr lang="en-US" dirty="0">
                <a:latin typeface="Gilroy-SemiBold"/>
              </a:rPr>
              <a:t> </a:t>
            </a:r>
            <a:r>
              <a:rPr lang="en-US" dirty="0" err="1">
                <a:latin typeface="Gilroy-SemiBold"/>
              </a:rPr>
              <a:t>immer</a:t>
            </a:r>
            <a:r>
              <a:rPr lang="en-US" dirty="0">
                <a:latin typeface="Gilroy-SemiBold"/>
              </a:rPr>
              <a:t> </a:t>
            </a:r>
            <a:r>
              <a:rPr lang="en-US" dirty="0" err="1">
                <a:latin typeface="Gilroy-SemiBold"/>
              </a:rPr>
              <a:t>ein</a:t>
            </a:r>
            <a:r>
              <a:rPr lang="en-US" dirty="0">
                <a:latin typeface="Gilroy-SemiBold"/>
              </a:rPr>
              <a:t> </a:t>
            </a:r>
            <a:r>
              <a:rPr lang="en-US" dirty="0" err="1">
                <a:latin typeface="Gilroy-SemiBold"/>
              </a:rPr>
              <a:t>riskanter</a:t>
            </a:r>
            <a:r>
              <a:rPr lang="en-US" dirty="0">
                <a:latin typeface="Gilroy-SemiBold"/>
              </a:rPr>
              <a:t> Schritt. </a:t>
            </a:r>
            <a:r>
              <a:rPr lang="en-US" dirty="0" err="1">
                <a:latin typeface="Gilroy-SemiBold"/>
              </a:rPr>
              <a:t>Wenn</a:t>
            </a:r>
            <a:r>
              <a:rPr lang="en-US" dirty="0">
                <a:latin typeface="Gilroy-SemiBold"/>
              </a:rPr>
              <a:t> Sie </a:t>
            </a:r>
            <a:r>
              <a:rPr lang="en-US" dirty="0" err="1">
                <a:latin typeface="Gilroy-SemiBold"/>
              </a:rPr>
              <a:t>entschlossen</a:t>
            </a:r>
            <a:r>
              <a:rPr lang="en-US" dirty="0">
                <a:latin typeface="Gilroy-SemiBold"/>
              </a:rPr>
              <a:t> </a:t>
            </a:r>
            <a:r>
              <a:rPr lang="en-US" dirty="0" err="1">
                <a:latin typeface="Gilroy-SemiBold"/>
              </a:rPr>
              <a:t>sind</a:t>
            </a:r>
            <a:r>
              <a:rPr lang="en-US" dirty="0">
                <a:latin typeface="Gilroy-SemiBold"/>
              </a:rPr>
              <a:t>, die </a:t>
            </a:r>
            <a:r>
              <a:rPr lang="en-US" dirty="0" err="1">
                <a:latin typeface="Gilroy-SemiBold"/>
              </a:rPr>
              <a:t>Prämien</a:t>
            </a:r>
            <a:r>
              <a:rPr lang="en-US" dirty="0">
                <a:latin typeface="Gilroy-SemiBold"/>
              </a:rPr>
              <a:t> </a:t>
            </a:r>
            <a:r>
              <a:rPr lang="en-US" dirty="0" err="1">
                <a:latin typeface="Gilroy-SemiBold"/>
              </a:rPr>
              <a:t>zu</a:t>
            </a:r>
            <a:r>
              <a:rPr lang="en-US" dirty="0">
                <a:latin typeface="Gilroy-SemiBold"/>
              </a:rPr>
              <a:t> </a:t>
            </a:r>
            <a:r>
              <a:rPr lang="en-US" dirty="0" err="1">
                <a:latin typeface="Gilroy-SemiBold"/>
              </a:rPr>
              <a:t>ändern</a:t>
            </a:r>
            <a:r>
              <a:rPr lang="en-US" dirty="0">
                <a:latin typeface="Gilroy-SemiBold"/>
              </a:rPr>
              <a:t>, </a:t>
            </a:r>
            <a:r>
              <a:rPr lang="en-US" dirty="0" err="1">
                <a:latin typeface="Gilroy-SemiBold"/>
              </a:rPr>
              <a:t>sollten</a:t>
            </a:r>
            <a:r>
              <a:rPr lang="en-US" dirty="0">
                <a:latin typeface="Gilroy-SemiBold"/>
              </a:rPr>
              <a:t> Sie </a:t>
            </a:r>
            <a:r>
              <a:rPr lang="en-US" dirty="0" err="1">
                <a:latin typeface="Gilroy-SemiBold"/>
              </a:rPr>
              <a:t>Ihre</a:t>
            </a:r>
            <a:r>
              <a:rPr lang="en-US" dirty="0">
                <a:latin typeface="Gilroy-SemiBold"/>
              </a:rPr>
              <a:t> </a:t>
            </a:r>
            <a:r>
              <a:rPr lang="en-US" dirty="0" err="1">
                <a:latin typeface="Gilroy-SemiBold"/>
              </a:rPr>
              <a:t>Mitglieder</a:t>
            </a:r>
            <a:r>
              <a:rPr lang="en-US" dirty="0">
                <a:latin typeface="Gilroy-SemiBold"/>
              </a:rPr>
              <a:t> </a:t>
            </a:r>
            <a:r>
              <a:rPr lang="en-US" dirty="0" err="1">
                <a:latin typeface="Gilroy-SemiBold"/>
              </a:rPr>
              <a:t>richtig</a:t>
            </a:r>
            <a:r>
              <a:rPr lang="en-US" dirty="0">
                <a:latin typeface="Gilroy-SemiBold"/>
              </a:rPr>
              <a:t> </a:t>
            </a:r>
            <a:r>
              <a:rPr lang="en-US" b="1" dirty="0" err="1">
                <a:latin typeface="Gilroy-SemiBold"/>
              </a:rPr>
              <a:t>segmentieren</a:t>
            </a:r>
            <a:r>
              <a:rPr lang="en-US" dirty="0">
                <a:latin typeface="Gilroy-SemiBold"/>
              </a:rPr>
              <a:t>, um </a:t>
            </a:r>
            <a:r>
              <a:rPr lang="en-US" b="1" dirty="0" err="1">
                <a:latin typeface="Gilroy-SemiBold"/>
              </a:rPr>
              <a:t>preissensible</a:t>
            </a:r>
            <a:r>
              <a:rPr lang="en-US" b="1" dirty="0">
                <a:latin typeface="Gilroy-SemiBold"/>
              </a:rPr>
              <a:t> </a:t>
            </a:r>
            <a:r>
              <a:rPr lang="en-US" b="1" dirty="0" err="1">
                <a:latin typeface="Gilroy-SemiBold"/>
              </a:rPr>
              <a:t>Kunden</a:t>
            </a:r>
            <a:r>
              <a:rPr lang="en-US" b="1" dirty="0">
                <a:latin typeface="Gilroy-SemiBold"/>
              </a:rPr>
              <a:t> </a:t>
            </a:r>
            <a:r>
              <a:rPr lang="en-US" b="1" dirty="0" err="1">
                <a:latin typeface="Gilroy-SemiBold"/>
              </a:rPr>
              <a:t>zu</a:t>
            </a:r>
            <a:r>
              <a:rPr lang="en-US" b="1" dirty="0">
                <a:latin typeface="Gilroy-SemiBold"/>
              </a:rPr>
              <a:t> </a:t>
            </a:r>
            <a:r>
              <a:rPr lang="en-US" b="1" dirty="0" err="1">
                <a:latin typeface="Gilroy-SemiBold"/>
              </a:rPr>
              <a:t>identifizieren</a:t>
            </a:r>
            <a:r>
              <a:rPr lang="en-US" dirty="0">
                <a:latin typeface="Gilroy-SemiBold"/>
              </a:rPr>
              <a:t>. </a:t>
            </a:r>
            <a:r>
              <a:rPr lang="en-US" dirty="0" err="1">
                <a:latin typeface="Gilroy-SemiBold"/>
              </a:rPr>
              <a:t>Achten</a:t>
            </a:r>
            <a:r>
              <a:rPr lang="en-US" dirty="0">
                <a:latin typeface="Gilroy-SemiBold"/>
              </a:rPr>
              <a:t> Sie </a:t>
            </a:r>
            <a:r>
              <a:rPr lang="en-US" dirty="0" err="1">
                <a:latin typeface="Gilroy-SemiBold"/>
              </a:rPr>
              <a:t>außerdem</a:t>
            </a:r>
            <a:r>
              <a:rPr lang="en-US" dirty="0">
                <a:latin typeface="Gilroy-SemiBold"/>
              </a:rPr>
              <a:t> auf </a:t>
            </a:r>
            <a:r>
              <a:rPr lang="en-US" dirty="0" err="1">
                <a:latin typeface="Gilroy-SemiBold"/>
              </a:rPr>
              <a:t>eine</a:t>
            </a:r>
            <a:r>
              <a:rPr lang="en-US" dirty="0">
                <a:latin typeface="Gilroy-SemiBold"/>
              </a:rPr>
              <a:t> </a:t>
            </a:r>
            <a:r>
              <a:rPr lang="en-US" b="1" dirty="0" err="1">
                <a:latin typeface="Gilroy-SemiBold"/>
              </a:rPr>
              <a:t>angemessene</a:t>
            </a:r>
            <a:r>
              <a:rPr lang="en-US" b="1" dirty="0">
                <a:latin typeface="Gilroy-SemiBold"/>
              </a:rPr>
              <a:t> </a:t>
            </a:r>
            <a:r>
              <a:rPr lang="en-US" b="1" dirty="0" err="1">
                <a:latin typeface="Gilroy-SemiBold"/>
              </a:rPr>
              <a:t>Kommunikation</a:t>
            </a:r>
            <a:r>
              <a:rPr lang="en-US" b="1" dirty="0">
                <a:latin typeface="Gilroy-SemiBold"/>
              </a:rPr>
              <a:t> </a:t>
            </a:r>
            <a:r>
              <a:rPr lang="en-US" dirty="0">
                <a:latin typeface="Gilroy-SemiBold"/>
              </a:rPr>
              <a:t>und </a:t>
            </a:r>
            <a:r>
              <a:rPr lang="en-US" dirty="0" err="1">
                <a:latin typeface="Gilroy-SemiBold"/>
              </a:rPr>
              <a:t>weisen</a:t>
            </a:r>
            <a:r>
              <a:rPr lang="en-US" dirty="0">
                <a:latin typeface="Gilroy-SemiBold"/>
              </a:rPr>
              <a:t> Sie auf </a:t>
            </a:r>
            <a:r>
              <a:rPr lang="en-US" b="1" dirty="0" err="1">
                <a:latin typeface="Gilroy-SemiBold"/>
              </a:rPr>
              <a:t>mögliche</a:t>
            </a:r>
            <a:r>
              <a:rPr lang="en-US" b="1" dirty="0">
                <a:latin typeface="Gilroy-SemiBold"/>
              </a:rPr>
              <a:t> </a:t>
            </a:r>
            <a:r>
              <a:rPr lang="en-US" b="1" dirty="0" err="1">
                <a:latin typeface="Gilroy-SemiBold"/>
              </a:rPr>
              <a:t>Alternativen</a:t>
            </a:r>
            <a:r>
              <a:rPr lang="en-US" b="1" dirty="0">
                <a:latin typeface="Gilroy-SemiBold"/>
              </a:rPr>
              <a:t> </a:t>
            </a:r>
            <a:r>
              <a:rPr lang="en-US" dirty="0" err="1">
                <a:latin typeface="Gilroy-SemiBold"/>
              </a:rPr>
              <a:t>hin</a:t>
            </a:r>
            <a:r>
              <a:rPr lang="en-US" dirty="0">
                <a:latin typeface="Gilroy-SemiBold"/>
              </a:rPr>
              <a:t>, z. B. die </a:t>
            </a:r>
            <a:r>
              <a:rPr lang="en-US" dirty="0" err="1">
                <a:latin typeface="Gilroy-SemiBold"/>
              </a:rPr>
              <a:t>Möglichkeit</a:t>
            </a:r>
            <a:r>
              <a:rPr lang="en-US" dirty="0">
                <a:latin typeface="Gilroy-SemiBold"/>
              </a:rPr>
              <a:t>, </a:t>
            </a:r>
            <a:r>
              <a:rPr lang="en-US" dirty="0" err="1">
                <a:latin typeface="Gilroy-SemiBold"/>
              </a:rPr>
              <a:t>mit</a:t>
            </a:r>
            <a:r>
              <a:rPr lang="en-US" dirty="0">
                <a:latin typeface="Gilroy-SemiBold"/>
              </a:rPr>
              <a:t> </a:t>
            </a:r>
            <a:r>
              <a:rPr lang="en-US" dirty="0" err="1">
                <a:latin typeface="Gilroy-SemiBold"/>
              </a:rPr>
              <a:t>nicht</a:t>
            </a:r>
            <a:r>
              <a:rPr lang="en-US" dirty="0">
                <a:latin typeface="Gilroy-SemiBold"/>
              </a:rPr>
              <a:t> </a:t>
            </a:r>
            <a:r>
              <a:rPr lang="en-US" dirty="0" err="1">
                <a:latin typeface="Gilroy-SemiBold"/>
              </a:rPr>
              <a:t>einkaufsbezogenen</a:t>
            </a:r>
            <a:r>
              <a:rPr lang="en-US" dirty="0">
                <a:latin typeface="Gilroy-SemiBold"/>
              </a:rPr>
              <a:t> </a:t>
            </a:r>
            <a:r>
              <a:rPr lang="en-US" dirty="0" err="1">
                <a:latin typeface="Gilroy-SemiBold"/>
              </a:rPr>
              <a:t>Aktivitäten</a:t>
            </a:r>
            <a:r>
              <a:rPr lang="en-US" dirty="0">
                <a:latin typeface="Gilroy-SemiBold"/>
              </a:rPr>
              <a:t> </a:t>
            </a:r>
            <a:r>
              <a:rPr lang="en-US" dirty="0" err="1">
                <a:latin typeface="Gilroy-SemiBold"/>
              </a:rPr>
              <a:t>Punkte</a:t>
            </a:r>
            <a:r>
              <a:rPr lang="en-US" dirty="0">
                <a:latin typeface="Gilroy-SemiBold"/>
              </a:rPr>
              <a:t> </a:t>
            </a:r>
            <a:r>
              <a:rPr lang="en-US" dirty="0" err="1">
                <a:latin typeface="Gilroy-SemiBold"/>
              </a:rPr>
              <a:t>zu</a:t>
            </a:r>
            <a:r>
              <a:rPr lang="en-US" dirty="0">
                <a:latin typeface="Gilroy-SemiBold"/>
              </a:rPr>
              <a:t> </a:t>
            </a:r>
            <a:r>
              <a:rPr lang="en-US" dirty="0" err="1">
                <a:latin typeface="Gilroy-SemiBold"/>
              </a:rPr>
              <a:t>sammeln</a:t>
            </a:r>
            <a:r>
              <a:rPr lang="en-US" dirty="0">
                <a:latin typeface="Gilroy-SemiBold"/>
              </a:rPr>
              <a:t>.</a:t>
            </a:r>
          </a:p>
        </p:txBody>
      </p:sp>
    </p:spTree>
    <p:extLst>
      <p:ext uri="{BB962C8B-B14F-4D97-AF65-F5344CB8AC3E}">
        <p14:creationId xmlns:p14="http://schemas.microsoft.com/office/powerpoint/2010/main" val="373773198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699DAEF-E875-4A82-03DD-B5FB41DC5F58}"/>
              </a:ext>
            </a:extLst>
          </p:cNvPr>
          <p:cNvSpPr>
            <a:spLocks noGrp="1"/>
          </p:cNvSpPr>
          <p:nvPr>
            <p:ph type="body" sz="quarter" idx="18"/>
          </p:nvPr>
        </p:nvSpPr>
        <p:spPr/>
        <p:txBody>
          <a:bodyPr>
            <a:normAutofit lnSpcReduction="10000"/>
          </a:bodyPr>
          <a:lstStyle/>
          <a:p>
            <a:pPr marL="0" indent="0"/>
            <a:r>
              <a:rPr lang="en-GB" dirty="0" err="1"/>
              <a:t>Einige</a:t>
            </a:r>
            <a:r>
              <a:rPr lang="en-GB" dirty="0"/>
              <a:t> </a:t>
            </a:r>
            <a:r>
              <a:rPr lang="en-GB" dirty="0" err="1"/>
              <a:t>relevante</a:t>
            </a:r>
            <a:r>
              <a:rPr lang="en-GB" dirty="0"/>
              <a:t> </a:t>
            </a:r>
            <a:r>
              <a:rPr lang="en-GB" dirty="0" err="1"/>
              <a:t>Geschäftsmodelle</a:t>
            </a:r>
            <a:r>
              <a:rPr lang="en-GB" dirty="0"/>
              <a:t> </a:t>
            </a:r>
            <a:r>
              <a:rPr lang="en-GB" dirty="0" err="1"/>
              <a:t>sind</a:t>
            </a:r>
            <a:r>
              <a:rPr lang="en-GB" dirty="0"/>
              <a:t>: </a:t>
            </a:r>
          </a:p>
          <a:p>
            <a:pPr marL="457200" indent="-457200">
              <a:buFont typeface="+mj-lt"/>
              <a:buAutoNum type="arabicPeriod"/>
            </a:pPr>
            <a:r>
              <a:rPr lang="en-GB" b="1" dirty="0" err="1"/>
              <a:t>Erlebnisverkauf</a:t>
            </a:r>
            <a:endParaRPr lang="en-GB" b="1" dirty="0"/>
          </a:p>
          <a:p>
            <a:pPr marL="457200" indent="-457200">
              <a:buFont typeface="+mj-lt"/>
              <a:buAutoNum type="arabicPeriod"/>
            </a:pPr>
            <a:r>
              <a:rPr lang="en-GB" b="1" dirty="0" err="1"/>
              <a:t>Selbstbedienung</a:t>
            </a:r>
            <a:r>
              <a:rPr lang="en-GB" b="1" dirty="0"/>
              <a:t> (z. B. </a:t>
            </a:r>
            <a:r>
              <a:rPr lang="en-GB" b="1" dirty="0" err="1"/>
              <a:t>Fertiggerichte</a:t>
            </a:r>
            <a:r>
              <a:rPr lang="en-GB" b="1" dirty="0"/>
              <a:t>)</a:t>
            </a:r>
          </a:p>
          <a:p>
            <a:pPr marL="457200" indent="-457200">
              <a:buFont typeface="+mj-lt"/>
              <a:buAutoNum type="arabicPeriod"/>
            </a:pPr>
            <a:r>
              <a:rPr lang="en-GB" b="1" dirty="0" err="1"/>
              <a:t>Digitalisierung</a:t>
            </a:r>
            <a:r>
              <a:rPr lang="en-GB" b="1" dirty="0"/>
              <a:t> (z. B. </a:t>
            </a:r>
            <a:r>
              <a:rPr lang="en-GB" b="1" dirty="0" err="1"/>
              <a:t>Lieferung</a:t>
            </a:r>
            <a:r>
              <a:rPr lang="en-GB" b="1" dirty="0"/>
              <a:t> </a:t>
            </a:r>
            <a:r>
              <a:rPr lang="en-GB" b="1" dirty="0" err="1"/>
              <a:t>frischer</a:t>
            </a:r>
            <a:r>
              <a:rPr lang="en-GB" b="1" dirty="0"/>
              <a:t> </a:t>
            </a:r>
            <a:r>
              <a:rPr lang="en-GB" b="1" dirty="0" err="1"/>
              <a:t>Mahlzeiten</a:t>
            </a:r>
            <a:r>
              <a:rPr lang="en-GB" b="1" dirty="0"/>
              <a:t>)</a:t>
            </a:r>
          </a:p>
          <a:p>
            <a:pPr marL="0" indent="0"/>
            <a:r>
              <a:rPr lang="en-GB" dirty="0" err="1"/>
              <a:t>Wir</a:t>
            </a:r>
            <a:r>
              <a:rPr lang="en-GB" dirty="0"/>
              <a:t> </a:t>
            </a:r>
            <a:r>
              <a:rPr lang="en-GB" dirty="0" err="1"/>
              <a:t>werden</a:t>
            </a:r>
            <a:r>
              <a:rPr lang="en-GB" dirty="0"/>
              <a:t> </a:t>
            </a:r>
            <a:r>
              <a:rPr lang="en-GB" dirty="0" err="1"/>
              <a:t>diese</a:t>
            </a:r>
            <a:r>
              <a:rPr lang="en-GB" dirty="0"/>
              <a:t> </a:t>
            </a:r>
            <a:r>
              <a:rPr lang="en-GB" dirty="0" err="1"/>
              <a:t>Modelle</a:t>
            </a:r>
            <a:r>
              <a:rPr lang="en-GB" dirty="0"/>
              <a:t> nun </a:t>
            </a:r>
            <a:r>
              <a:rPr lang="en-GB" dirty="0" err="1"/>
              <a:t>etwas</a:t>
            </a:r>
            <a:r>
              <a:rPr lang="en-GB" dirty="0"/>
              <a:t> </a:t>
            </a:r>
            <a:r>
              <a:rPr lang="en-GB" dirty="0" err="1"/>
              <a:t>näher</a:t>
            </a:r>
            <a:r>
              <a:rPr lang="en-GB" dirty="0"/>
              <a:t> </a:t>
            </a:r>
            <a:r>
              <a:rPr lang="en-GB" dirty="0" err="1"/>
              <a:t>beleuchten</a:t>
            </a:r>
            <a:r>
              <a:rPr lang="en-GB" dirty="0"/>
              <a:t>, </a:t>
            </a:r>
            <a:r>
              <a:rPr lang="en-GB" dirty="0" err="1"/>
              <a:t>wobei</a:t>
            </a:r>
            <a:r>
              <a:rPr lang="en-GB" dirty="0"/>
              <a:t> </a:t>
            </a:r>
            <a:r>
              <a:rPr lang="en-GB" dirty="0" err="1"/>
              <a:t>wir</a:t>
            </a:r>
            <a:r>
              <a:rPr lang="en-GB" dirty="0"/>
              <a:t> </a:t>
            </a:r>
            <a:r>
              <a:rPr lang="en-GB" dirty="0" err="1"/>
              <a:t>uns</a:t>
            </a:r>
            <a:r>
              <a:rPr lang="en-GB" dirty="0"/>
              <a:t> auf die </a:t>
            </a:r>
            <a:r>
              <a:rPr lang="en-GB" dirty="0" err="1"/>
              <a:t>Wünsche</a:t>
            </a:r>
            <a:r>
              <a:rPr lang="en-GB" dirty="0"/>
              <a:t>, </a:t>
            </a:r>
            <a:r>
              <a:rPr lang="en-GB" dirty="0" err="1"/>
              <a:t>Bedürfnisse</a:t>
            </a:r>
            <a:r>
              <a:rPr lang="en-GB" dirty="0"/>
              <a:t> und </a:t>
            </a:r>
            <a:r>
              <a:rPr lang="en-GB" dirty="0" err="1"/>
              <a:t>Verhaltensweisen</a:t>
            </a:r>
            <a:r>
              <a:rPr lang="en-GB" dirty="0"/>
              <a:t> der </a:t>
            </a:r>
            <a:r>
              <a:rPr lang="en-GB" dirty="0" err="1"/>
              <a:t>Senioren</a:t>
            </a:r>
            <a:r>
              <a:rPr lang="en-GB" dirty="0"/>
              <a:t> </a:t>
            </a:r>
            <a:r>
              <a:rPr lang="en-GB" dirty="0" err="1"/>
              <a:t>konzentrieren</a:t>
            </a:r>
            <a:r>
              <a:rPr lang="en-GB" dirty="0"/>
              <a:t>.</a:t>
            </a:r>
            <a:endParaRPr lang="en-IE" dirty="0"/>
          </a:p>
        </p:txBody>
      </p:sp>
      <p:sp>
        <p:nvSpPr>
          <p:cNvPr id="4" name="Text Placeholder 3">
            <a:extLst>
              <a:ext uri="{FF2B5EF4-FFF2-40B4-BE49-F238E27FC236}">
                <a16:creationId xmlns:a16="http://schemas.microsoft.com/office/drawing/2014/main" id="{22F17ED7-9814-7992-0E9B-F6A6B8E9660F}"/>
              </a:ext>
            </a:extLst>
          </p:cNvPr>
          <p:cNvSpPr>
            <a:spLocks noGrp="1"/>
          </p:cNvSpPr>
          <p:nvPr>
            <p:ph type="body" sz="quarter" idx="16"/>
          </p:nvPr>
        </p:nvSpPr>
        <p:spPr>
          <a:xfrm>
            <a:off x="1718561" y="228600"/>
            <a:ext cx="4716425" cy="1125071"/>
          </a:xfrm>
        </p:spPr>
        <p:txBody>
          <a:bodyPr>
            <a:normAutofit/>
          </a:bodyPr>
          <a:lstStyle/>
          <a:p>
            <a:r>
              <a:rPr lang="en-IE" dirty="0" err="1"/>
              <a:t>Geschäftsmodelle</a:t>
            </a:r>
            <a:r>
              <a:rPr lang="en-IE" dirty="0"/>
              <a:t> für die </a:t>
            </a:r>
            <a:r>
              <a:rPr lang="en-IE" dirty="0" err="1"/>
              <a:t>Seniorensegmente</a:t>
            </a:r>
            <a:endParaRPr lang="en-IE" dirty="0"/>
          </a:p>
        </p:txBody>
      </p:sp>
      <p:grpSp>
        <p:nvGrpSpPr>
          <p:cNvPr id="9" name="Group 8">
            <a:extLst>
              <a:ext uri="{FF2B5EF4-FFF2-40B4-BE49-F238E27FC236}">
                <a16:creationId xmlns:a16="http://schemas.microsoft.com/office/drawing/2014/main" id="{41364BB1-2BC4-2888-51BA-8A2AA9281F11}"/>
              </a:ext>
            </a:extLst>
          </p:cNvPr>
          <p:cNvGrpSpPr/>
          <p:nvPr/>
        </p:nvGrpSpPr>
        <p:grpSpPr>
          <a:xfrm>
            <a:off x="8028596" y="1492078"/>
            <a:ext cx="3173506" cy="3146611"/>
            <a:chOff x="3907180" y="2351193"/>
            <a:chExt cx="889771" cy="889771"/>
          </a:xfrm>
        </p:grpSpPr>
        <p:sp>
          <p:nvSpPr>
            <p:cNvPr id="10" name="Freeform 322">
              <a:extLst>
                <a:ext uri="{FF2B5EF4-FFF2-40B4-BE49-F238E27FC236}">
                  <a16:creationId xmlns:a16="http://schemas.microsoft.com/office/drawing/2014/main" id="{2D02DB9F-5D85-5E25-C630-53A0AE5D87B8}"/>
                </a:ext>
              </a:extLst>
            </p:cNvPr>
            <p:cNvSpPr/>
            <p:nvPr/>
          </p:nvSpPr>
          <p:spPr>
            <a:xfrm>
              <a:off x="4263992" y="2615866"/>
              <a:ext cx="177051" cy="177051"/>
            </a:xfrm>
            <a:custGeom>
              <a:avLst/>
              <a:gdLst>
                <a:gd name="connsiteX0" fmla="*/ 177051 w 177051"/>
                <a:gd name="connsiteY0" fmla="*/ 93043 h 177051"/>
                <a:gd name="connsiteX1" fmla="*/ 161694 w 177051"/>
                <a:gd name="connsiteY1" fmla="*/ 100269 h 177051"/>
                <a:gd name="connsiteX2" fmla="*/ 154468 w 177051"/>
                <a:gd name="connsiteY2" fmla="*/ 109302 h 177051"/>
                <a:gd name="connsiteX3" fmla="*/ 149951 w 177051"/>
                <a:gd name="connsiteY3" fmla="*/ 120142 h 177051"/>
                <a:gd name="connsiteX4" fmla="*/ 149048 w 177051"/>
                <a:gd name="connsiteY4" fmla="*/ 131885 h 177051"/>
                <a:gd name="connsiteX5" fmla="*/ 154468 w 177051"/>
                <a:gd name="connsiteY5" fmla="*/ 148145 h 177051"/>
                <a:gd name="connsiteX6" fmla="*/ 148145 w 177051"/>
                <a:gd name="connsiteY6" fmla="*/ 154468 h 177051"/>
                <a:gd name="connsiteX7" fmla="*/ 131885 w 177051"/>
                <a:gd name="connsiteY7" fmla="*/ 149048 h 177051"/>
                <a:gd name="connsiteX8" fmla="*/ 120142 w 177051"/>
                <a:gd name="connsiteY8" fmla="*/ 149952 h 177051"/>
                <a:gd name="connsiteX9" fmla="*/ 109302 w 177051"/>
                <a:gd name="connsiteY9" fmla="*/ 154468 h 177051"/>
                <a:gd name="connsiteX10" fmla="*/ 100269 w 177051"/>
                <a:gd name="connsiteY10" fmla="*/ 161695 h 177051"/>
                <a:gd name="connsiteX11" fmla="*/ 93042 w 177051"/>
                <a:gd name="connsiteY11" fmla="*/ 177051 h 177051"/>
                <a:gd name="connsiteX12" fmla="*/ 84009 w 177051"/>
                <a:gd name="connsiteY12" fmla="*/ 177051 h 177051"/>
                <a:gd name="connsiteX13" fmla="*/ 76782 w 177051"/>
                <a:gd name="connsiteY13" fmla="*/ 161695 h 177051"/>
                <a:gd name="connsiteX14" fmla="*/ 67749 w 177051"/>
                <a:gd name="connsiteY14" fmla="*/ 154468 h 177051"/>
                <a:gd name="connsiteX15" fmla="*/ 56909 w 177051"/>
                <a:gd name="connsiteY15" fmla="*/ 149952 h 177051"/>
                <a:gd name="connsiteX16" fmla="*/ 45166 w 177051"/>
                <a:gd name="connsiteY16" fmla="*/ 149048 h 177051"/>
                <a:gd name="connsiteX17" fmla="*/ 28906 w 177051"/>
                <a:gd name="connsiteY17" fmla="*/ 154468 h 177051"/>
                <a:gd name="connsiteX18" fmla="*/ 22583 w 177051"/>
                <a:gd name="connsiteY18" fmla="*/ 148145 h 177051"/>
                <a:gd name="connsiteX19" fmla="*/ 28003 w 177051"/>
                <a:gd name="connsiteY19" fmla="*/ 131885 h 177051"/>
                <a:gd name="connsiteX20" fmla="*/ 27100 w 177051"/>
                <a:gd name="connsiteY20" fmla="*/ 120142 h 177051"/>
                <a:gd name="connsiteX21" fmla="*/ 22583 w 177051"/>
                <a:gd name="connsiteY21" fmla="*/ 109302 h 177051"/>
                <a:gd name="connsiteX22" fmla="*/ 15356 w 177051"/>
                <a:gd name="connsiteY22" fmla="*/ 100269 h 177051"/>
                <a:gd name="connsiteX23" fmla="*/ 0 w 177051"/>
                <a:gd name="connsiteY23" fmla="*/ 93043 h 177051"/>
                <a:gd name="connsiteX24" fmla="*/ 0 w 177051"/>
                <a:gd name="connsiteY24" fmla="*/ 84009 h 177051"/>
                <a:gd name="connsiteX25" fmla="*/ 15356 w 177051"/>
                <a:gd name="connsiteY25" fmla="*/ 76782 h 177051"/>
                <a:gd name="connsiteX26" fmla="*/ 22583 w 177051"/>
                <a:gd name="connsiteY26" fmla="*/ 67749 h 177051"/>
                <a:gd name="connsiteX27" fmla="*/ 27100 w 177051"/>
                <a:gd name="connsiteY27" fmla="*/ 56910 h 177051"/>
                <a:gd name="connsiteX28" fmla="*/ 28003 w 177051"/>
                <a:gd name="connsiteY28" fmla="*/ 45166 h 177051"/>
                <a:gd name="connsiteX29" fmla="*/ 22583 w 177051"/>
                <a:gd name="connsiteY29" fmla="*/ 28906 h 177051"/>
                <a:gd name="connsiteX30" fmla="*/ 28906 w 177051"/>
                <a:gd name="connsiteY30" fmla="*/ 22583 h 177051"/>
                <a:gd name="connsiteX31" fmla="*/ 45166 w 177051"/>
                <a:gd name="connsiteY31" fmla="*/ 28003 h 177051"/>
                <a:gd name="connsiteX32" fmla="*/ 56909 w 177051"/>
                <a:gd name="connsiteY32" fmla="*/ 27100 h 177051"/>
                <a:gd name="connsiteX33" fmla="*/ 67749 w 177051"/>
                <a:gd name="connsiteY33" fmla="*/ 22583 h 177051"/>
                <a:gd name="connsiteX34" fmla="*/ 76782 w 177051"/>
                <a:gd name="connsiteY34" fmla="*/ 15357 h 177051"/>
                <a:gd name="connsiteX35" fmla="*/ 84009 w 177051"/>
                <a:gd name="connsiteY35" fmla="*/ 0 h 177051"/>
                <a:gd name="connsiteX36" fmla="*/ 93042 w 177051"/>
                <a:gd name="connsiteY36" fmla="*/ 0 h 177051"/>
                <a:gd name="connsiteX37" fmla="*/ 100269 w 177051"/>
                <a:gd name="connsiteY37" fmla="*/ 15357 h 177051"/>
                <a:gd name="connsiteX38" fmla="*/ 109302 w 177051"/>
                <a:gd name="connsiteY38" fmla="*/ 22583 h 177051"/>
                <a:gd name="connsiteX39" fmla="*/ 120142 w 177051"/>
                <a:gd name="connsiteY39" fmla="*/ 27100 h 177051"/>
                <a:gd name="connsiteX40" fmla="*/ 131885 w 177051"/>
                <a:gd name="connsiteY40" fmla="*/ 28003 h 177051"/>
                <a:gd name="connsiteX41" fmla="*/ 148145 w 177051"/>
                <a:gd name="connsiteY41" fmla="*/ 22583 h 177051"/>
                <a:gd name="connsiteX42" fmla="*/ 154468 w 177051"/>
                <a:gd name="connsiteY42" fmla="*/ 28906 h 177051"/>
                <a:gd name="connsiteX43" fmla="*/ 149048 w 177051"/>
                <a:gd name="connsiteY43" fmla="*/ 45166 h 177051"/>
                <a:gd name="connsiteX44" fmla="*/ 149951 w 177051"/>
                <a:gd name="connsiteY44" fmla="*/ 56910 h 177051"/>
                <a:gd name="connsiteX45" fmla="*/ 154468 w 177051"/>
                <a:gd name="connsiteY45" fmla="*/ 67749 h 177051"/>
                <a:gd name="connsiteX46" fmla="*/ 161694 w 177051"/>
                <a:gd name="connsiteY46" fmla="*/ 76782 h 177051"/>
                <a:gd name="connsiteX47" fmla="*/ 177051 w 177051"/>
                <a:gd name="connsiteY47" fmla="*/ 84009 h 177051"/>
                <a:gd name="connsiteX48" fmla="*/ 177051 w 177051"/>
                <a:gd name="connsiteY48" fmla="*/ 93043 h 177051"/>
                <a:gd name="connsiteX49" fmla="*/ 177051 w 177051"/>
                <a:gd name="connsiteY49" fmla="*/ 93043 h 17705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77051" h="177051">
                  <a:moveTo>
                    <a:pt x="177051" y="93043"/>
                  </a:moveTo>
                  <a:lnTo>
                    <a:pt x="161694" y="100269"/>
                  </a:lnTo>
                  <a:cubicBezTo>
                    <a:pt x="158081" y="102076"/>
                    <a:pt x="155371" y="105689"/>
                    <a:pt x="154468" y="109302"/>
                  </a:cubicBezTo>
                  <a:cubicBezTo>
                    <a:pt x="153565" y="112915"/>
                    <a:pt x="151758" y="116529"/>
                    <a:pt x="149951" y="120142"/>
                  </a:cubicBezTo>
                  <a:cubicBezTo>
                    <a:pt x="148145" y="123755"/>
                    <a:pt x="148145" y="127369"/>
                    <a:pt x="149048" y="131885"/>
                  </a:cubicBezTo>
                  <a:lnTo>
                    <a:pt x="154468" y="148145"/>
                  </a:lnTo>
                  <a:cubicBezTo>
                    <a:pt x="152661" y="149952"/>
                    <a:pt x="149951" y="152662"/>
                    <a:pt x="148145" y="154468"/>
                  </a:cubicBezTo>
                  <a:lnTo>
                    <a:pt x="131885" y="149048"/>
                  </a:lnTo>
                  <a:cubicBezTo>
                    <a:pt x="128272" y="148145"/>
                    <a:pt x="123755" y="148145"/>
                    <a:pt x="120142" y="149952"/>
                  </a:cubicBezTo>
                  <a:cubicBezTo>
                    <a:pt x="116528" y="151758"/>
                    <a:pt x="112915" y="153565"/>
                    <a:pt x="109302" y="154468"/>
                  </a:cubicBezTo>
                  <a:cubicBezTo>
                    <a:pt x="105689" y="155371"/>
                    <a:pt x="102075" y="158081"/>
                    <a:pt x="100269" y="161695"/>
                  </a:cubicBezTo>
                  <a:lnTo>
                    <a:pt x="93042" y="177051"/>
                  </a:lnTo>
                  <a:lnTo>
                    <a:pt x="84009" y="177051"/>
                  </a:lnTo>
                  <a:lnTo>
                    <a:pt x="76782" y="161695"/>
                  </a:lnTo>
                  <a:cubicBezTo>
                    <a:pt x="74976" y="158081"/>
                    <a:pt x="71362" y="155371"/>
                    <a:pt x="67749" y="154468"/>
                  </a:cubicBezTo>
                  <a:cubicBezTo>
                    <a:pt x="64136" y="153565"/>
                    <a:pt x="60523" y="151758"/>
                    <a:pt x="56909" y="149952"/>
                  </a:cubicBezTo>
                  <a:cubicBezTo>
                    <a:pt x="53296" y="148145"/>
                    <a:pt x="49683" y="148145"/>
                    <a:pt x="45166" y="149048"/>
                  </a:cubicBezTo>
                  <a:lnTo>
                    <a:pt x="28906" y="154468"/>
                  </a:lnTo>
                  <a:cubicBezTo>
                    <a:pt x="27100" y="152662"/>
                    <a:pt x="24390" y="149952"/>
                    <a:pt x="22583" y="148145"/>
                  </a:cubicBezTo>
                  <a:lnTo>
                    <a:pt x="28003" y="131885"/>
                  </a:lnTo>
                  <a:cubicBezTo>
                    <a:pt x="28906" y="128272"/>
                    <a:pt x="28906" y="123755"/>
                    <a:pt x="27100" y="120142"/>
                  </a:cubicBezTo>
                  <a:cubicBezTo>
                    <a:pt x="25293" y="116529"/>
                    <a:pt x="23486" y="112915"/>
                    <a:pt x="22583" y="109302"/>
                  </a:cubicBezTo>
                  <a:cubicBezTo>
                    <a:pt x="21680" y="105689"/>
                    <a:pt x="18970" y="102076"/>
                    <a:pt x="15356" y="100269"/>
                  </a:cubicBezTo>
                  <a:lnTo>
                    <a:pt x="0" y="93043"/>
                  </a:lnTo>
                  <a:lnTo>
                    <a:pt x="0" y="84009"/>
                  </a:lnTo>
                  <a:lnTo>
                    <a:pt x="15356" y="76782"/>
                  </a:lnTo>
                  <a:cubicBezTo>
                    <a:pt x="18970" y="74976"/>
                    <a:pt x="21680" y="71363"/>
                    <a:pt x="22583" y="67749"/>
                  </a:cubicBezTo>
                  <a:cubicBezTo>
                    <a:pt x="23486" y="64136"/>
                    <a:pt x="25293" y="60523"/>
                    <a:pt x="27100" y="56910"/>
                  </a:cubicBezTo>
                  <a:cubicBezTo>
                    <a:pt x="28906" y="53296"/>
                    <a:pt x="28906" y="49683"/>
                    <a:pt x="28003" y="45166"/>
                  </a:cubicBezTo>
                  <a:lnTo>
                    <a:pt x="22583" y="28906"/>
                  </a:lnTo>
                  <a:cubicBezTo>
                    <a:pt x="24390" y="27100"/>
                    <a:pt x="27100" y="24390"/>
                    <a:pt x="28906" y="22583"/>
                  </a:cubicBezTo>
                  <a:lnTo>
                    <a:pt x="45166" y="28003"/>
                  </a:lnTo>
                  <a:cubicBezTo>
                    <a:pt x="48779" y="28906"/>
                    <a:pt x="53296" y="28906"/>
                    <a:pt x="56909" y="27100"/>
                  </a:cubicBezTo>
                  <a:cubicBezTo>
                    <a:pt x="60523" y="25293"/>
                    <a:pt x="64136" y="23487"/>
                    <a:pt x="67749" y="22583"/>
                  </a:cubicBezTo>
                  <a:cubicBezTo>
                    <a:pt x="71362" y="21680"/>
                    <a:pt x="74976" y="18970"/>
                    <a:pt x="76782" y="15357"/>
                  </a:cubicBezTo>
                  <a:lnTo>
                    <a:pt x="84009" y="0"/>
                  </a:lnTo>
                  <a:lnTo>
                    <a:pt x="93042" y="0"/>
                  </a:lnTo>
                  <a:lnTo>
                    <a:pt x="100269" y="15357"/>
                  </a:lnTo>
                  <a:cubicBezTo>
                    <a:pt x="102075" y="18970"/>
                    <a:pt x="105689" y="21680"/>
                    <a:pt x="109302" y="22583"/>
                  </a:cubicBezTo>
                  <a:cubicBezTo>
                    <a:pt x="112915" y="23487"/>
                    <a:pt x="116528" y="25293"/>
                    <a:pt x="120142" y="27100"/>
                  </a:cubicBezTo>
                  <a:cubicBezTo>
                    <a:pt x="123755" y="28906"/>
                    <a:pt x="127368" y="28906"/>
                    <a:pt x="131885" y="28003"/>
                  </a:cubicBezTo>
                  <a:lnTo>
                    <a:pt x="148145" y="22583"/>
                  </a:lnTo>
                  <a:cubicBezTo>
                    <a:pt x="149951" y="24390"/>
                    <a:pt x="152661" y="27100"/>
                    <a:pt x="154468" y="28906"/>
                  </a:cubicBezTo>
                  <a:lnTo>
                    <a:pt x="149048" y="45166"/>
                  </a:lnTo>
                  <a:cubicBezTo>
                    <a:pt x="148145" y="48780"/>
                    <a:pt x="148145" y="53296"/>
                    <a:pt x="149951" y="56910"/>
                  </a:cubicBezTo>
                  <a:cubicBezTo>
                    <a:pt x="151758" y="60523"/>
                    <a:pt x="153565" y="64136"/>
                    <a:pt x="154468" y="67749"/>
                  </a:cubicBezTo>
                  <a:cubicBezTo>
                    <a:pt x="155371" y="71363"/>
                    <a:pt x="158081" y="74976"/>
                    <a:pt x="161694" y="76782"/>
                  </a:cubicBezTo>
                  <a:lnTo>
                    <a:pt x="177051" y="84009"/>
                  </a:lnTo>
                  <a:lnTo>
                    <a:pt x="177051" y="93043"/>
                  </a:lnTo>
                  <a:lnTo>
                    <a:pt x="177051" y="93043"/>
                  </a:lnTo>
                  <a:close/>
                </a:path>
              </a:pathLst>
            </a:custGeom>
            <a:solidFill>
              <a:srgbClr val="85D2E1"/>
            </a:solidFill>
            <a:ln w="9028" cap="flat">
              <a:noFill/>
              <a:prstDash val="solid"/>
              <a:miter/>
            </a:ln>
          </p:spPr>
          <p:txBody>
            <a:bodyPr rtlCol="0" anchor="ctr"/>
            <a:lstStyle/>
            <a:p>
              <a:endParaRPr lang="en-US"/>
            </a:p>
          </p:txBody>
        </p:sp>
        <p:grpSp>
          <p:nvGrpSpPr>
            <p:cNvPr id="11" name="Graphic 2">
              <a:extLst>
                <a:ext uri="{FF2B5EF4-FFF2-40B4-BE49-F238E27FC236}">
                  <a16:creationId xmlns:a16="http://schemas.microsoft.com/office/drawing/2014/main" id="{BB8EF2CE-3D74-6646-51FF-230D6907F133}"/>
                </a:ext>
              </a:extLst>
            </p:cNvPr>
            <p:cNvGrpSpPr/>
            <p:nvPr/>
          </p:nvGrpSpPr>
          <p:grpSpPr>
            <a:xfrm>
              <a:off x="3907180" y="2351193"/>
              <a:ext cx="889771" cy="889771"/>
              <a:chOff x="3907180" y="2351193"/>
              <a:chExt cx="889771" cy="889771"/>
            </a:xfrm>
          </p:grpSpPr>
          <p:grpSp>
            <p:nvGrpSpPr>
              <p:cNvPr id="12" name="Graphic 2">
                <a:extLst>
                  <a:ext uri="{FF2B5EF4-FFF2-40B4-BE49-F238E27FC236}">
                    <a16:creationId xmlns:a16="http://schemas.microsoft.com/office/drawing/2014/main" id="{17F46AED-518B-BEF6-58B7-75E8F28DEB07}"/>
                  </a:ext>
                </a:extLst>
              </p:cNvPr>
              <p:cNvGrpSpPr/>
              <p:nvPr/>
            </p:nvGrpSpPr>
            <p:grpSpPr>
              <a:xfrm>
                <a:off x="3907180" y="2351193"/>
                <a:ext cx="889771" cy="889771"/>
                <a:chOff x="3907180" y="2351193"/>
                <a:chExt cx="889771" cy="889771"/>
              </a:xfrm>
              <a:solidFill>
                <a:srgbClr val="010101"/>
              </a:solidFill>
            </p:grpSpPr>
            <p:sp>
              <p:nvSpPr>
                <p:cNvPr id="14" name="Freeform 326">
                  <a:extLst>
                    <a:ext uri="{FF2B5EF4-FFF2-40B4-BE49-F238E27FC236}">
                      <a16:creationId xmlns:a16="http://schemas.microsoft.com/office/drawing/2014/main" id="{1DEF8607-7294-36B4-14A1-234BFAC2A9BF}"/>
                    </a:ext>
                  </a:extLst>
                </p:cNvPr>
                <p:cNvSpPr/>
                <p:nvPr/>
              </p:nvSpPr>
              <p:spPr>
                <a:xfrm>
                  <a:off x="4263088" y="2943656"/>
                  <a:ext cx="160962" cy="294598"/>
                </a:xfrm>
                <a:custGeom>
                  <a:avLst/>
                  <a:gdLst>
                    <a:gd name="connsiteX0" fmla="*/ 130982 w 160962"/>
                    <a:gd name="connsiteY0" fmla="*/ 66059 h 294598"/>
                    <a:gd name="connsiteX1" fmla="*/ 130982 w 160962"/>
                    <a:gd name="connsiteY1" fmla="*/ 36249 h 294598"/>
                    <a:gd name="connsiteX2" fmla="*/ 94849 w 160962"/>
                    <a:gd name="connsiteY2" fmla="*/ 1923 h 294598"/>
                    <a:gd name="connsiteX3" fmla="*/ 48779 w 160962"/>
                    <a:gd name="connsiteY3" fmla="*/ 10956 h 294598"/>
                    <a:gd name="connsiteX4" fmla="*/ 29810 w 160962"/>
                    <a:gd name="connsiteY4" fmla="*/ 49799 h 294598"/>
                    <a:gd name="connsiteX5" fmla="*/ 32520 w 160962"/>
                    <a:gd name="connsiteY5" fmla="*/ 65155 h 294598"/>
                    <a:gd name="connsiteX6" fmla="*/ 0 w 160962"/>
                    <a:gd name="connsiteY6" fmla="*/ 106708 h 294598"/>
                    <a:gd name="connsiteX7" fmla="*/ 0 w 160962"/>
                    <a:gd name="connsiteY7" fmla="*/ 191620 h 294598"/>
                    <a:gd name="connsiteX8" fmla="*/ 14453 w 160962"/>
                    <a:gd name="connsiteY8" fmla="*/ 206074 h 294598"/>
                    <a:gd name="connsiteX9" fmla="*/ 14453 w 160962"/>
                    <a:gd name="connsiteY9" fmla="*/ 206074 h 294598"/>
                    <a:gd name="connsiteX10" fmla="*/ 28906 w 160962"/>
                    <a:gd name="connsiteY10" fmla="*/ 206074 h 294598"/>
                    <a:gd name="connsiteX11" fmla="*/ 28906 w 160962"/>
                    <a:gd name="connsiteY11" fmla="*/ 280146 h 294598"/>
                    <a:gd name="connsiteX12" fmla="*/ 43359 w 160962"/>
                    <a:gd name="connsiteY12" fmla="*/ 294599 h 294598"/>
                    <a:gd name="connsiteX13" fmla="*/ 43359 w 160962"/>
                    <a:gd name="connsiteY13" fmla="*/ 294599 h 294598"/>
                    <a:gd name="connsiteX14" fmla="*/ 117432 w 160962"/>
                    <a:gd name="connsiteY14" fmla="*/ 294599 h 294598"/>
                    <a:gd name="connsiteX15" fmla="*/ 131885 w 160962"/>
                    <a:gd name="connsiteY15" fmla="*/ 280146 h 294598"/>
                    <a:gd name="connsiteX16" fmla="*/ 131885 w 160962"/>
                    <a:gd name="connsiteY16" fmla="*/ 280146 h 294598"/>
                    <a:gd name="connsiteX17" fmla="*/ 131885 w 160962"/>
                    <a:gd name="connsiteY17" fmla="*/ 206074 h 294598"/>
                    <a:gd name="connsiteX18" fmla="*/ 146338 w 160962"/>
                    <a:gd name="connsiteY18" fmla="*/ 206074 h 294598"/>
                    <a:gd name="connsiteX19" fmla="*/ 160791 w 160962"/>
                    <a:gd name="connsiteY19" fmla="*/ 191620 h 294598"/>
                    <a:gd name="connsiteX20" fmla="*/ 160791 w 160962"/>
                    <a:gd name="connsiteY20" fmla="*/ 191620 h 294598"/>
                    <a:gd name="connsiteX21" fmla="*/ 160791 w 160962"/>
                    <a:gd name="connsiteY21" fmla="*/ 106708 h 294598"/>
                    <a:gd name="connsiteX22" fmla="*/ 130982 w 160962"/>
                    <a:gd name="connsiteY22" fmla="*/ 66059 h 294598"/>
                    <a:gd name="connsiteX23" fmla="*/ 133692 w 160962"/>
                    <a:gd name="connsiteY23" fmla="*/ 178070 h 294598"/>
                    <a:gd name="connsiteX24" fmla="*/ 119239 w 160962"/>
                    <a:gd name="connsiteY24" fmla="*/ 178070 h 294598"/>
                    <a:gd name="connsiteX25" fmla="*/ 104785 w 160962"/>
                    <a:gd name="connsiteY25" fmla="*/ 192524 h 294598"/>
                    <a:gd name="connsiteX26" fmla="*/ 104785 w 160962"/>
                    <a:gd name="connsiteY26" fmla="*/ 192524 h 294598"/>
                    <a:gd name="connsiteX27" fmla="*/ 104785 w 160962"/>
                    <a:gd name="connsiteY27" fmla="*/ 266596 h 294598"/>
                    <a:gd name="connsiteX28" fmla="*/ 59619 w 160962"/>
                    <a:gd name="connsiteY28" fmla="*/ 266596 h 294598"/>
                    <a:gd name="connsiteX29" fmla="*/ 59619 w 160962"/>
                    <a:gd name="connsiteY29" fmla="*/ 192524 h 294598"/>
                    <a:gd name="connsiteX30" fmla="*/ 45166 w 160962"/>
                    <a:gd name="connsiteY30" fmla="*/ 178070 h 294598"/>
                    <a:gd name="connsiteX31" fmla="*/ 45166 w 160962"/>
                    <a:gd name="connsiteY31" fmla="*/ 178070 h 294598"/>
                    <a:gd name="connsiteX32" fmla="*/ 30713 w 160962"/>
                    <a:gd name="connsiteY32" fmla="*/ 178070 h 294598"/>
                    <a:gd name="connsiteX33" fmla="*/ 30713 w 160962"/>
                    <a:gd name="connsiteY33" fmla="*/ 107611 h 294598"/>
                    <a:gd name="connsiteX34" fmla="*/ 45166 w 160962"/>
                    <a:gd name="connsiteY34" fmla="*/ 94061 h 294598"/>
                    <a:gd name="connsiteX35" fmla="*/ 60523 w 160962"/>
                    <a:gd name="connsiteY35" fmla="*/ 94061 h 294598"/>
                    <a:gd name="connsiteX36" fmla="*/ 74976 w 160962"/>
                    <a:gd name="connsiteY36" fmla="*/ 79608 h 294598"/>
                    <a:gd name="connsiteX37" fmla="*/ 68652 w 160962"/>
                    <a:gd name="connsiteY37" fmla="*/ 67865 h 294598"/>
                    <a:gd name="connsiteX38" fmla="*/ 63233 w 160962"/>
                    <a:gd name="connsiteY38" fmla="*/ 40766 h 294598"/>
                    <a:gd name="connsiteX39" fmla="*/ 67749 w 160962"/>
                    <a:gd name="connsiteY39" fmla="*/ 36249 h 294598"/>
                    <a:gd name="connsiteX40" fmla="*/ 88526 w 160962"/>
                    <a:gd name="connsiteY40" fmla="*/ 32636 h 294598"/>
                    <a:gd name="connsiteX41" fmla="*/ 103882 w 160962"/>
                    <a:gd name="connsiteY41" fmla="*/ 46185 h 294598"/>
                    <a:gd name="connsiteX42" fmla="*/ 95752 w 160962"/>
                    <a:gd name="connsiteY42" fmla="*/ 68769 h 294598"/>
                    <a:gd name="connsiteX43" fmla="*/ 92139 w 160962"/>
                    <a:gd name="connsiteY43" fmla="*/ 89545 h 294598"/>
                    <a:gd name="connsiteX44" fmla="*/ 103882 w 160962"/>
                    <a:gd name="connsiteY44" fmla="*/ 95868 h 294598"/>
                    <a:gd name="connsiteX45" fmla="*/ 119239 w 160962"/>
                    <a:gd name="connsiteY45" fmla="*/ 95868 h 294598"/>
                    <a:gd name="connsiteX46" fmla="*/ 133692 w 160962"/>
                    <a:gd name="connsiteY46" fmla="*/ 109418 h 294598"/>
                    <a:gd name="connsiteX47" fmla="*/ 133692 w 160962"/>
                    <a:gd name="connsiteY47" fmla="*/ 178070 h 294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Lst>
                  <a:rect l="l" t="t" r="r" b="b"/>
                  <a:pathLst>
                    <a:path w="160962" h="294598">
                      <a:moveTo>
                        <a:pt x="130982" y="66059"/>
                      </a:moveTo>
                      <a:cubicBezTo>
                        <a:pt x="133692" y="56122"/>
                        <a:pt x="134595" y="46185"/>
                        <a:pt x="130982" y="36249"/>
                      </a:cubicBezTo>
                      <a:cubicBezTo>
                        <a:pt x="125562" y="19086"/>
                        <a:pt x="112012" y="6439"/>
                        <a:pt x="94849" y="1923"/>
                      </a:cubicBezTo>
                      <a:cubicBezTo>
                        <a:pt x="78589" y="-2594"/>
                        <a:pt x="61426" y="1019"/>
                        <a:pt x="48779" y="10956"/>
                      </a:cubicBezTo>
                      <a:cubicBezTo>
                        <a:pt x="36133" y="19989"/>
                        <a:pt x="29810" y="34442"/>
                        <a:pt x="29810" y="49799"/>
                      </a:cubicBezTo>
                      <a:cubicBezTo>
                        <a:pt x="29810" y="55219"/>
                        <a:pt x="30713" y="59735"/>
                        <a:pt x="32520" y="65155"/>
                      </a:cubicBezTo>
                      <a:cubicBezTo>
                        <a:pt x="13550" y="70575"/>
                        <a:pt x="903" y="86835"/>
                        <a:pt x="0" y="106708"/>
                      </a:cubicBezTo>
                      <a:lnTo>
                        <a:pt x="0" y="191620"/>
                      </a:lnTo>
                      <a:cubicBezTo>
                        <a:pt x="0" y="199750"/>
                        <a:pt x="6323" y="206074"/>
                        <a:pt x="14453" y="206074"/>
                      </a:cubicBezTo>
                      <a:cubicBezTo>
                        <a:pt x="14453" y="206074"/>
                        <a:pt x="14453" y="206074"/>
                        <a:pt x="14453" y="206074"/>
                      </a:cubicBezTo>
                      <a:lnTo>
                        <a:pt x="28906" y="206074"/>
                      </a:lnTo>
                      <a:lnTo>
                        <a:pt x="28906" y="280146"/>
                      </a:lnTo>
                      <a:cubicBezTo>
                        <a:pt x="28906" y="288276"/>
                        <a:pt x="35230" y="294599"/>
                        <a:pt x="43359" y="294599"/>
                      </a:cubicBezTo>
                      <a:cubicBezTo>
                        <a:pt x="43359" y="294599"/>
                        <a:pt x="43359" y="294599"/>
                        <a:pt x="43359" y="294599"/>
                      </a:cubicBezTo>
                      <a:lnTo>
                        <a:pt x="117432" y="294599"/>
                      </a:lnTo>
                      <a:cubicBezTo>
                        <a:pt x="125562" y="294599"/>
                        <a:pt x="131885" y="288276"/>
                        <a:pt x="131885" y="280146"/>
                      </a:cubicBezTo>
                      <a:cubicBezTo>
                        <a:pt x="131885" y="280146"/>
                        <a:pt x="131885" y="280146"/>
                        <a:pt x="131885" y="280146"/>
                      </a:cubicBezTo>
                      <a:lnTo>
                        <a:pt x="131885" y="206074"/>
                      </a:lnTo>
                      <a:lnTo>
                        <a:pt x="146338" y="206074"/>
                      </a:lnTo>
                      <a:cubicBezTo>
                        <a:pt x="154468" y="206074"/>
                        <a:pt x="160791" y="199750"/>
                        <a:pt x="160791" y="191620"/>
                      </a:cubicBezTo>
                      <a:cubicBezTo>
                        <a:pt x="160791" y="191620"/>
                        <a:pt x="160791" y="191620"/>
                        <a:pt x="160791" y="191620"/>
                      </a:cubicBezTo>
                      <a:lnTo>
                        <a:pt x="160791" y="106708"/>
                      </a:lnTo>
                      <a:cubicBezTo>
                        <a:pt x="162598" y="88642"/>
                        <a:pt x="149951" y="71478"/>
                        <a:pt x="130982" y="66059"/>
                      </a:cubicBezTo>
                      <a:close/>
                      <a:moveTo>
                        <a:pt x="133692" y="178070"/>
                      </a:moveTo>
                      <a:lnTo>
                        <a:pt x="119239" y="178070"/>
                      </a:lnTo>
                      <a:cubicBezTo>
                        <a:pt x="111109" y="178070"/>
                        <a:pt x="104785" y="184394"/>
                        <a:pt x="104785" y="192524"/>
                      </a:cubicBezTo>
                      <a:cubicBezTo>
                        <a:pt x="104785" y="192524"/>
                        <a:pt x="104785" y="192524"/>
                        <a:pt x="104785" y="192524"/>
                      </a:cubicBezTo>
                      <a:lnTo>
                        <a:pt x="104785" y="266596"/>
                      </a:lnTo>
                      <a:lnTo>
                        <a:pt x="59619" y="266596"/>
                      </a:lnTo>
                      <a:lnTo>
                        <a:pt x="59619" y="192524"/>
                      </a:lnTo>
                      <a:cubicBezTo>
                        <a:pt x="59619" y="184394"/>
                        <a:pt x="53296" y="178070"/>
                        <a:pt x="45166" y="178070"/>
                      </a:cubicBezTo>
                      <a:cubicBezTo>
                        <a:pt x="45166" y="178070"/>
                        <a:pt x="45166" y="178070"/>
                        <a:pt x="45166" y="178070"/>
                      </a:cubicBezTo>
                      <a:lnTo>
                        <a:pt x="30713" y="178070"/>
                      </a:lnTo>
                      <a:lnTo>
                        <a:pt x="30713" y="107611"/>
                      </a:lnTo>
                      <a:cubicBezTo>
                        <a:pt x="30713" y="99482"/>
                        <a:pt x="37940" y="94061"/>
                        <a:pt x="45166" y="94061"/>
                      </a:cubicBezTo>
                      <a:lnTo>
                        <a:pt x="60523" y="94061"/>
                      </a:lnTo>
                      <a:cubicBezTo>
                        <a:pt x="68652" y="94061"/>
                        <a:pt x="74976" y="87738"/>
                        <a:pt x="74976" y="79608"/>
                      </a:cubicBezTo>
                      <a:cubicBezTo>
                        <a:pt x="74976" y="75092"/>
                        <a:pt x="72266" y="70575"/>
                        <a:pt x="68652" y="67865"/>
                      </a:cubicBezTo>
                      <a:cubicBezTo>
                        <a:pt x="59619" y="61542"/>
                        <a:pt x="56909" y="49799"/>
                        <a:pt x="63233" y="40766"/>
                      </a:cubicBezTo>
                      <a:cubicBezTo>
                        <a:pt x="64136" y="38959"/>
                        <a:pt x="65942" y="37152"/>
                        <a:pt x="67749" y="36249"/>
                      </a:cubicBezTo>
                      <a:cubicBezTo>
                        <a:pt x="74072" y="31733"/>
                        <a:pt x="81299" y="29926"/>
                        <a:pt x="88526" y="32636"/>
                      </a:cubicBezTo>
                      <a:cubicBezTo>
                        <a:pt x="95752" y="34442"/>
                        <a:pt x="101172" y="39862"/>
                        <a:pt x="103882" y="46185"/>
                      </a:cubicBezTo>
                      <a:cubicBezTo>
                        <a:pt x="106592" y="54316"/>
                        <a:pt x="102979" y="63349"/>
                        <a:pt x="95752" y="68769"/>
                      </a:cubicBezTo>
                      <a:cubicBezTo>
                        <a:pt x="89429" y="73285"/>
                        <a:pt x="87622" y="83221"/>
                        <a:pt x="92139" y="89545"/>
                      </a:cubicBezTo>
                      <a:cubicBezTo>
                        <a:pt x="94849" y="93158"/>
                        <a:pt x="99365" y="95868"/>
                        <a:pt x="103882" y="95868"/>
                      </a:cubicBezTo>
                      <a:lnTo>
                        <a:pt x="119239" y="95868"/>
                      </a:lnTo>
                      <a:cubicBezTo>
                        <a:pt x="127368" y="95868"/>
                        <a:pt x="133692" y="101288"/>
                        <a:pt x="133692" y="109418"/>
                      </a:cubicBezTo>
                      <a:lnTo>
                        <a:pt x="133692" y="178070"/>
                      </a:lnTo>
                      <a:close/>
                    </a:path>
                  </a:pathLst>
                </a:custGeom>
                <a:solidFill>
                  <a:srgbClr val="010101"/>
                </a:solidFill>
                <a:ln w="9028" cap="flat">
                  <a:noFill/>
                  <a:prstDash val="solid"/>
                  <a:miter/>
                </a:ln>
              </p:spPr>
              <p:txBody>
                <a:bodyPr rtlCol="0" anchor="ctr"/>
                <a:lstStyle/>
                <a:p>
                  <a:endParaRPr lang="en-US"/>
                </a:p>
              </p:txBody>
            </p:sp>
            <p:sp>
              <p:nvSpPr>
                <p:cNvPr id="15" name="Freeform 327">
                  <a:extLst>
                    <a:ext uri="{FF2B5EF4-FFF2-40B4-BE49-F238E27FC236}">
                      <a16:creationId xmlns:a16="http://schemas.microsoft.com/office/drawing/2014/main" id="{2E8A507A-EA5A-2FD1-D8DB-AFB94C06F835}"/>
                    </a:ext>
                  </a:extLst>
                </p:cNvPr>
                <p:cNvSpPr/>
                <p:nvPr/>
              </p:nvSpPr>
              <p:spPr>
                <a:xfrm>
                  <a:off x="3907180" y="3003330"/>
                  <a:ext cx="267383" cy="237634"/>
                </a:xfrm>
                <a:custGeom>
                  <a:avLst/>
                  <a:gdLst>
                    <a:gd name="connsiteX0" fmla="*/ 267383 w 267383"/>
                    <a:gd name="connsiteY0" fmla="*/ 14514 h 237634"/>
                    <a:gd name="connsiteX1" fmla="*/ 252930 w 267383"/>
                    <a:gd name="connsiteY1" fmla="*/ 61 h 237634"/>
                    <a:gd name="connsiteX2" fmla="*/ 149951 w 267383"/>
                    <a:gd name="connsiteY2" fmla="*/ 29871 h 237634"/>
                    <a:gd name="connsiteX3" fmla="*/ 133692 w 267383"/>
                    <a:gd name="connsiteY3" fmla="*/ 51551 h 237634"/>
                    <a:gd name="connsiteX4" fmla="*/ 117432 w 267383"/>
                    <a:gd name="connsiteY4" fmla="*/ 29871 h 237634"/>
                    <a:gd name="connsiteX5" fmla="*/ 14453 w 267383"/>
                    <a:gd name="connsiteY5" fmla="*/ 61 h 237634"/>
                    <a:gd name="connsiteX6" fmla="*/ 0 w 267383"/>
                    <a:gd name="connsiteY6" fmla="*/ 14514 h 237634"/>
                    <a:gd name="connsiteX7" fmla="*/ 30713 w 267383"/>
                    <a:gd name="connsiteY7" fmla="*/ 118396 h 237634"/>
                    <a:gd name="connsiteX8" fmla="*/ 118335 w 267383"/>
                    <a:gd name="connsiteY8" fmla="*/ 148206 h 237634"/>
                    <a:gd name="connsiteX9" fmla="*/ 118335 w 267383"/>
                    <a:gd name="connsiteY9" fmla="*/ 237635 h 237634"/>
                    <a:gd name="connsiteX10" fmla="*/ 148145 w 267383"/>
                    <a:gd name="connsiteY10" fmla="*/ 237635 h 237634"/>
                    <a:gd name="connsiteX11" fmla="*/ 148145 w 267383"/>
                    <a:gd name="connsiteY11" fmla="*/ 148206 h 237634"/>
                    <a:gd name="connsiteX12" fmla="*/ 235767 w 267383"/>
                    <a:gd name="connsiteY12" fmla="*/ 118396 h 237634"/>
                    <a:gd name="connsiteX13" fmla="*/ 267383 w 267383"/>
                    <a:gd name="connsiteY13" fmla="*/ 14514 h 237634"/>
                    <a:gd name="connsiteX14" fmla="*/ 51489 w 267383"/>
                    <a:gd name="connsiteY14" fmla="*/ 97620 h 237634"/>
                    <a:gd name="connsiteX15" fmla="*/ 29810 w 267383"/>
                    <a:gd name="connsiteY15" fmla="*/ 29871 h 237634"/>
                    <a:gd name="connsiteX16" fmla="*/ 96655 w 267383"/>
                    <a:gd name="connsiteY16" fmla="*/ 50647 h 237634"/>
                    <a:gd name="connsiteX17" fmla="*/ 96655 w 267383"/>
                    <a:gd name="connsiteY17" fmla="*/ 50647 h 237634"/>
                    <a:gd name="connsiteX18" fmla="*/ 118335 w 267383"/>
                    <a:gd name="connsiteY18" fmla="*/ 118396 h 237634"/>
                    <a:gd name="connsiteX19" fmla="*/ 51489 w 267383"/>
                    <a:gd name="connsiteY19" fmla="*/ 97620 h 237634"/>
                    <a:gd name="connsiteX20" fmla="*/ 149048 w 267383"/>
                    <a:gd name="connsiteY20" fmla="*/ 118396 h 237634"/>
                    <a:gd name="connsiteX21" fmla="*/ 170728 w 267383"/>
                    <a:gd name="connsiteY21" fmla="*/ 50647 h 237634"/>
                    <a:gd name="connsiteX22" fmla="*/ 170728 w 267383"/>
                    <a:gd name="connsiteY22" fmla="*/ 50647 h 237634"/>
                    <a:gd name="connsiteX23" fmla="*/ 237574 w 267383"/>
                    <a:gd name="connsiteY23" fmla="*/ 29871 h 237634"/>
                    <a:gd name="connsiteX24" fmla="*/ 215894 w 267383"/>
                    <a:gd name="connsiteY24" fmla="*/ 97620 h 237634"/>
                    <a:gd name="connsiteX25" fmla="*/ 149048 w 267383"/>
                    <a:gd name="connsiteY25" fmla="*/ 118396 h 2376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267383" h="237634">
                      <a:moveTo>
                        <a:pt x="267383" y="14514"/>
                      </a:moveTo>
                      <a:cubicBezTo>
                        <a:pt x="267383" y="6385"/>
                        <a:pt x="261060" y="61"/>
                        <a:pt x="252930" y="61"/>
                      </a:cubicBezTo>
                      <a:cubicBezTo>
                        <a:pt x="204151" y="-842"/>
                        <a:pt x="171631" y="8191"/>
                        <a:pt x="149951" y="29871"/>
                      </a:cubicBezTo>
                      <a:cubicBezTo>
                        <a:pt x="143628" y="36194"/>
                        <a:pt x="138208" y="43421"/>
                        <a:pt x="133692" y="51551"/>
                      </a:cubicBezTo>
                      <a:cubicBezTo>
                        <a:pt x="129175" y="43421"/>
                        <a:pt x="124658" y="36194"/>
                        <a:pt x="117432" y="29871"/>
                      </a:cubicBezTo>
                      <a:cubicBezTo>
                        <a:pt x="95752" y="9095"/>
                        <a:pt x="63233" y="-842"/>
                        <a:pt x="14453" y="61"/>
                      </a:cubicBezTo>
                      <a:cubicBezTo>
                        <a:pt x="6323" y="61"/>
                        <a:pt x="0" y="6385"/>
                        <a:pt x="0" y="14514"/>
                      </a:cubicBezTo>
                      <a:cubicBezTo>
                        <a:pt x="0" y="65101"/>
                        <a:pt x="9033" y="96717"/>
                        <a:pt x="30713" y="118396"/>
                      </a:cubicBezTo>
                      <a:cubicBezTo>
                        <a:pt x="49683" y="137366"/>
                        <a:pt x="77686" y="146400"/>
                        <a:pt x="118335" y="148206"/>
                      </a:cubicBezTo>
                      <a:lnTo>
                        <a:pt x="118335" y="237635"/>
                      </a:lnTo>
                      <a:lnTo>
                        <a:pt x="148145" y="237635"/>
                      </a:lnTo>
                      <a:lnTo>
                        <a:pt x="148145" y="148206"/>
                      </a:lnTo>
                      <a:cubicBezTo>
                        <a:pt x="188794" y="147303"/>
                        <a:pt x="216797" y="137366"/>
                        <a:pt x="235767" y="118396"/>
                      </a:cubicBezTo>
                      <a:cubicBezTo>
                        <a:pt x="258350" y="97620"/>
                        <a:pt x="267383" y="65101"/>
                        <a:pt x="267383" y="14514"/>
                      </a:cubicBezTo>
                      <a:close/>
                      <a:moveTo>
                        <a:pt x="51489" y="97620"/>
                      </a:moveTo>
                      <a:cubicBezTo>
                        <a:pt x="37939" y="84070"/>
                        <a:pt x="30713" y="62391"/>
                        <a:pt x="29810" y="29871"/>
                      </a:cubicBezTo>
                      <a:cubicBezTo>
                        <a:pt x="61426" y="30774"/>
                        <a:pt x="83106" y="38001"/>
                        <a:pt x="96655" y="50647"/>
                      </a:cubicBezTo>
                      <a:lnTo>
                        <a:pt x="96655" y="50647"/>
                      </a:lnTo>
                      <a:cubicBezTo>
                        <a:pt x="110205" y="64197"/>
                        <a:pt x="117432" y="85877"/>
                        <a:pt x="118335" y="118396"/>
                      </a:cubicBezTo>
                      <a:cubicBezTo>
                        <a:pt x="86719" y="117493"/>
                        <a:pt x="65039" y="111170"/>
                        <a:pt x="51489" y="97620"/>
                      </a:cubicBezTo>
                      <a:close/>
                      <a:moveTo>
                        <a:pt x="149048" y="118396"/>
                      </a:moveTo>
                      <a:cubicBezTo>
                        <a:pt x="149951" y="85877"/>
                        <a:pt x="157178" y="64197"/>
                        <a:pt x="170728" y="50647"/>
                      </a:cubicBezTo>
                      <a:lnTo>
                        <a:pt x="170728" y="50647"/>
                      </a:lnTo>
                      <a:cubicBezTo>
                        <a:pt x="184278" y="37097"/>
                        <a:pt x="205957" y="30774"/>
                        <a:pt x="237574" y="29871"/>
                      </a:cubicBezTo>
                      <a:cubicBezTo>
                        <a:pt x="236670" y="62391"/>
                        <a:pt x="229444" y="84070"/>
                        <a:pt x="215894" y="97620"/>
                      </a:cubicBezTo>
                      <a:cubicBezTo>
                        <a:pt x="202344" y="111170"/>
                        <a:pt x="180664" y="117493"/>
                        <a:pt x="149048" y="118396"/>
                      </a:cubicBezTo>
                      <a:close/>
                    </a:path>
                  </a:pathLst>
                </a:custGeom>
                <a:solidFill>
                  <a:srgbClr val="010101"/>
                </a:solidFill>
                <a:ln w="9028" cap="flat">
                  <a:noFill/>
                  <a:prstDash val="solid"/>
                  <a:miter/>
                </a:ln>
              </p:spPr>
              <p:txBody>
                <a:bodyPr rtlCol="0" anchor="ctr"/>
                <a:lstStyle/>
                <a:p>
                  <a:endParaRPr lang="en-US"/>
                </a:p>
              </p:txBody>
            </p:sp>
            <p:sp>
              <p:nvSpPr>
                <p:cNvPr id="16" name="Freeform 328">
                  <a:extLst>
                    <a:ext uri="{FF2B5EF4-FFF2-40B4-BE49-F238E27FC236}">
                      <a16:creationId xmlns:a16="http://schemas.microsoft.com/office/drawing/2014/main" id="{6BC97F24-2C2B-FF45-8420-607B62C7406D}"/>
                    </a:ext>
                  </a:extLst>
                </p:cNvPr>
                <p:cNvSpPr/>
                <p:nvPr/>
              </p:nvSpPr>
              <p:spPr>
                <a:xfrm>
                  <a:off x="4308254" y="2662839"/>
                  <a:ext cx="88525" cy="88525"/>
                </a:xfrm>
                <a:custGeom>
                  <a:avLst/>
                  <a:gdLst>
                    <a:gd name="connsiteX0" fmla="*/ 44263 w 88525"/>
                    <a:gd name="connsiteY0" fmla="*/ 0 h 88525"/>
                    <a:gd name="connsiteX1" fmla="*/ 0 w 88525"/>
                    <a:gd name="connsiteY1" fmla="*/ 44263 h 88525"/>
                    <a:gd name="connsiteX2" fmla="*/ 44263 w 88525"/>
                    <a:gd name="connsiteY2" fmla="*/ 88525 h 88525"/>
                    <a:gd name="connsiteX3" fmla="*/ 88526 w 88525"/>
                    <a:gd name="connsiteY3" fmla="*/ 44263 h 88525"/>
                    <a:gd name="connsiteX4" fmla="*/ 44263 w 88525"/>
                    <a:gd name="connsiteY4" fmla="*/ 0 h 88525"/>
                    <a:gd name="connsiteX5" fmla="*/ 44263 w 88525"/>
                    <a:gd name="connsiteY5" fmla="*/ 58716 h 88525"/>
                    <a:gd name="connsiteX6" fmla="*/ 29810 w 88525"/>
                    <a:gd name="connsiteY6" fmla="*/ 44263 h 88525"/>
                    <a:gd name="connsiteX7" fmla="*/ 44263 w 88525"/>
                    <a:gd name="connsiteY7" fmla="*/ 29809 h 88525"/>
                    <a:gd name="connsiteX8" fmla="*/ 58716 w 88525"/>
                    <a:gd name="connsiteY8" fmla="*/ 44263 h 88525"/>
                    <a:gd name="connsiteX9" fmla="*/ 44263 w 88525"/>
                    <a:gd name="connsiteY9" fmla="*/ 58716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8525" h="88525">
                      <a:moveTo>
                        <a:pt x="44263" y="0"/>
                      </a:moveTo>
                      <a:cubicBezTo>
                        <a:pt x="19873" y="0"/>
                        <a:pt x="0" y="19873"/>
                        <a:pt x="0" y="44263"/>
                      </a:cubicBezTo>
                      <a:cubicBezTo>
                        <a:pt x="0" y="68653"/>
                        <a:pt x="19873" y="88525"/>
                        <a:pt x="44263" y="88525"/>
                      </a:cubicBezTo>
                      <a:cubicBezTo>
                        <a:pt x="68652" y="88525"/>
                        <a:pt x="88526" y="68653"/>
                        <a:pt x="88526" y="44263"/>
                      </a:cubicBezTo>
                      <a:cubicBezTo>
                        <a:pt x="88526" y="19873"/>
                        <a:pt x="68652" y="0"/>
                        <a:pt x="44263" y="0"/>
                      </a:cubicBezTo>
                      <a:close/>
                      <a:moveTo>
                        <a:pt x="44263" y="58716"/>
                      </a:moveTo>
                      <a:cubicBezTo>
                        <a:pt x="36133" y="58716"/>
                        <a:pt x="29810" y="52393"/>
                        <a:pt x="29810" y="44263"/>
                      </a:cubicBezTo>
                      <a:cubicBezTo>
                        <a:pt x="29810" y="36133"/>
                        <a:pt x="36133" y="29809"/>
                        <a:pt x="44263" y="29809"/>
                      </a:cubicBezTo>
                      <a:cubicBezTo>
                        <a:pt x="52393" y="29809"/>
                        <a:pt x="58716" y="36133"/>
                        <a:pt x="58716" y="44263"/>
                      </a:cubicBezTo>
                      <a:cubicBezTo>
                        <a:pt x="58716" y="52393"/>
                        <a:pt x="52393" y="58716"/>
                        <a:pt x="44263" y="58716"/>
                      </a:cubicBezTo>
                      <a:close/>
                    </a:path>
                  </a:pathLst>
                </a:custGeom>
                <a:solidFill>
                  <a:srgbClr val="010101"/>
                </a:solidFill>
                <a:ln w="9028" cap="flat">
                  <a:noFill/>
                  <a:prstDash val="solid"/>
                  <a:miter/>
                </a:ln>
              </p:spPr>
              <p:txBody>
                <a:bodyPr rtlCol="0" anchor="ctr"/>
                <a:lstStyle/>
                <a:p>
                  <a:endParaRPr lang="en-US"/>
                </a:p>
              </p:txBody>
            </p:sp>
            <p:sp>
              <p:nvSpPr>
                <p:cNvPr id="17" name="Freeform 329">
                  <a:extLst>
                    <a:ext uri="{FF2B5EF4-FFF2-40B4-BE49-F238E27FC236}">
                      <a16:creationId xmlns:a16="http://schemas.microsoft.com/office/drawing/2014/main" id="{ACC83D27-9D0A-D32F-ABD2-1FA85BF4C562}"/>
                    </a:ext>
                  </a:extLst>
                </p:cNvPr>
                <p:cNvSpPr/>
                <p:nvPr/>
              </p:nvSpPr>
              <p:spPr>
                <a:xfrm>
                  <a:off x="4232375" y="2588766"/>
                  <a:ext cx="238476" cy="237573"/>
                </a:xfrm>
                <a:custGeom>
                  <a:avLst/>
                  <a:gdLst>
                    <a:gd name="connsiteX0" fmla="*/ 230347 w 238476"/>
                    <a:gd name="connsiteY0" fmla="*/ 91236 h 237573"/>
                    <a:gd name="connsiteX1" fmla="*/ 212281 w 238476"/>
                    <a:gd name="connsiteY1" fmla="*/ 82203 h 237573"/>
                    <a:gd name="connsiteX2" fmla="*/ 210474 w 238476"/>
                    <a:gd name="connsiteY2" fmla="*/ 78589 h 237573"/>
                    <a:gd name="connsiteX3" fmla="*/ 216797 w 238476"/>
                    <a:gd name="connsiteY3" fmla="*/ 60523 h 237573"/>
                    <a:gd name="connsiteX4" fmla="*/ 214087 w 238476"/>
                    <a:gd name="connsiteY4" fmla="*/ 46973 h 237573"/>
                    <a:gd name="connsiteX5" fmla="*/ 191504 w 238476"/>
                    <a:gd name="connsiteY5" fmla="*/ 24390 h 237573"/>
                    <a:gd name="connsiteX6" fmla="*/ 177954 w 238476"/>
                    <a:gd name="connsiteY6" fmla="*/ 21680 h 237573"/>
                    <a:gd name="connsiteX7" fmla="*/ 159888 w 238476"/>
                    <a:gd name="connsiteY7" fmla="*/ 28003 h 237573"/>
                    <a:gd name="connsiteX8" fmla="*/ 156275 w 238476"/>
                    <a:gd name="connsiteY8" fmla="*/ 26197 h 237573"/>
                    <a:gd name="connsiteX9" fmla="*/ 147241 w 238476"/>
                    <a:gd name="connsiteY9" fmla="*/ 8130 h 237573"/>
                    <a:gd name="connsiteX10" fmla="*/ 133692 w 238476"/>
                    <a:gd name="connsiteY10" fmla="*/ 0 h 237573"/>
                    <a:gd name="connsiteX11" fmla="*/ 105689 w 238476"/>
                    <a:gd name="connsiteY11" fmla="*/ 0 h 237573"/>
                    <a:gd name="connsiteX12" fmla="*/ 92139 w 238476"/>
                    <a:gd name="connsiteY12" fmla="*/ 8130 h 237573"/>
                    <a:gd name="connsiteX13" fmla="*/ 83106 w 238476"/>
                    <a:gd name="connsiteY13" fmla="*/ 26197 h 237573"/>
                    <a:gd name="connsiteX14" fmla="*/ 79492 w 238476"/>
                    <a:gd name="connsiteY14" fmla="*/ 28003 h 237573"/>
                    <a:gd name="connsiteX15" fmla="*/ 61426 w 238476"/>
                    <a:gd name="connsiteY15" fmla="*/ 21680 h 237573"/>
                    <a:gd name="connsiteX16" fmla="*/ 47876 w 238476"/>
                    <a:gd name="connsiteY16" fmla="*/ 24390 h 237573"/>
                    <a:gd name="connsiteX17" fmla="*/ 25293 w 238476"/>
                    <a:gd name="connsiteY17" fmla="*/ 46973 h 237573"/>
                    <a:gd name="connsiteX18" fmla="*/ 22583 w 238476"/>
                    <a:gd name="connsiteY18" fmla="*/ 60523 h 237573"/>
                    <a:gd name="connsiteX19" fmla="*/ 28003 w 238476"/>
                    <a:gd name="connsiteY19" fmla="*/ 78589 h 237573"/>
                    <a:gd name="connsiteX20" fmla="*/ 26196 w 238476"/>
                    <a:gd name="connsiteY20" fmla="*/ 82203 h 237573"/>
                    <a:gd name="connsiteX21" fmla="*/ 8130 w 238476"/>
                    <a:gd name="connsiteY21" fmla="*/ 91236 h 237573"/>
                    <a:gd name="connsiteX22" fmla="*/ 0 w 238476"/>
                    <a:gd name="connsiteY22" fmla="*/ 104786 h 237573"/>
                    <a:gd name="connsiteX23" fmla="*/ 0 w 238476"/>
                    <a:gd name="connsiteY23" fmla="*/ 132788 h 237573"/>
                    <a:gd name="connsiteX24" fmla="*/ 8130 w 238476"/>
                    <a:gd name="connsiteY24" fmla="*/ 146338 h 237573"/>
                    <a:gd name="connsiteX25" fmla="*/ 26196 w 238476"/>
                    <a:gd name="connsiteY25" fmla="*/ 155371 h 237573"/>
                    <a:gd name="connsiteX26" fmla="*/ 28003 w 238476"/>
                    <a:gd name="connsiteY26" fmla="*/ 158985 h 237573"/>
                    <a:gd name="connsiteX27" fmla="*/ 21680 w 238476"/>
                    <a:gd name="connsiteY27" fmla="*/ 177051 h 237573"/>
                    <a:gd name="connsiteX28" fmla="*/ 24390 w 238476"/>
                    <a:gd name="connsiteY28" fmla="*/ 190601 h 237573"/>
                    <a:gd name="connsiteX29" fmla="*/ 46973 w 238476"/>
                    <a:gd name="connsiteY29" fmla="*/ 213184 h 237573"/>
                    <a:gd name="connsiteX30" fmla="*/ 60523 w 238476"/>
                    <a:gd name="connsiteY30" fmla="*/ 215894 h 237573"/>
                    <a:gd name="connsiteX31" fmla="*/ 78589 w 238476"/>
                    <a:gd name="connsiteY31" fmla="*/ 209571 h 237573"/>
                    <a:gd name="connsiteX32" fmla="*/ 82202 w 238476"/>
                    <a:gd name="connsiteY32" fmla="*/ 211377 h 237573"/>
                    <a:gd name="connsiteX33" fmla="*/ 91236 w 238476"/>
                    <a:gd name="connsiteY33" fmla="*/ 229444 h 237573"/>
                    <a:gd name="connsiteX34" fmla="*/ 104785 w 238476"/>
                    <a:gd name="connsiteY34" fmla="*/ 237574 h 237573"/>
                    <a:gd name="connsiteX35" fmla="*/ 132788 w 238476"/>
                    <a:gd name="connsiteY35" fmla="*/ 237574 h 237573"/>
                    <a:gd name="connsiteX36" fmla="*/ 146338 w 238476"/>
                    <a:gd name="connsiteY36" fmla="*/ 229444 h 237573"/>
                    <a:gd name="connsiteX37" fmla="*/ 155371 w 238476"/>
                    <a:gd name="connsiteY37" fmla="*/ 211377 h 237573"/>
                    <a:gd name="connsiteX38" fmla="*/ 158985 w 238476"/>
                    <a:gd name="connsiteY38" fmla="*/ 209571 h 237573"/>
                    <a:gd name="connsiteX39" fmla="*/ 177051 w 238476"/>
                    <a:gd name="connsiteY39" fmla="*/ 215894 h 237573"/>
                    <a:gd name="connsiteX40" fmla="*/ 190601 w 238476"/>
                    <a:gd name="connsiteY40" fmla="*/ 213184 h 237573"/>
                    <a:gd name="connsiteX41" fmla="*/ 213184 w 238476"/>
                    <a:gd name="connsiteY41" fmla="*/ 190601 h 237573"/>
                    <a:gd name="connsiteX42" fmla="*/ 215894 w 238476"/>
                    <a:gd name="connsiteY42" fmla="*/ 177051 h 237573"/>
                    <a:gd name="connsiteX43" fmla="*/ 210474 w 238476"/>
                    <a:gd name="connsiteY43" fmla="*/ 158985 h 237573"/>
                    <a:gd name="connsiteX44" fmla="*/ 212281 w 238476"/>
                    <a:gd name="connsiteY44" fmla="*/ 155371 h 237573"/>
                    <a:gd name="connsiteX45" fmla="*/ 230347 w 238476"/>
                    <a:gd name="connsiteY45" fmla="*/ 146338 h 237573"/>
                    <a:gd name="connsiteX46" fmla="*/ 238477 w 238476"/>
                    <a:gd name="connsiteY46" fmla="*/ 132788 h 237573"/>
                    <a:gd name="connsiteX47" fmla="*/ 238477 w 238476"/>
                    <a:gd name="connsiteY47" fmla="*/ 104786 h 237573"/>
                    <a:gd name="connsiteX48" fmla="*/ 230347 w 238476"/>
                    <a:gd name="connsiteY48" fmla="*/ 91236 h 237573"/>
                    <a:gd name="connsiteX49" fmla="*/ 208667 w 238476"/>
                    <a:gd name="connsiteY49" fmla="*/ 122852 h 237573"/>
                    <a:gd name="connsiteX50" fmla="*/ 193311 w 238476"/>
                    <a:gd name="connsiteY50" fmla="*/ 130079 h 237573"/>
                    <a:gd name="connsiteX51" fmla="*/ 186084 w 238476"/>
                    <a:gd name="connsiteY51" fmla="*/ 139112 h 237573"/>
                    <a:gd name="connsiteX52" fmla="*/ 181568 w 238476"/>
                    <a:gd name="connsiteY52" fmla="*/ 149952 h 237573"/>
                    <a:gd name="connsiteX53" fmla="*/ 180664 w 238476"/>
                    <a:gd name="connsiteY53" fmla="*/ 161695 h 237573"/>
                    <a:gd name="connsiteX54" fmla="*/ 186084 w 238476"/>
                    <a:gd name="connsiteY54" fmla="*/ 177954 h 237573"/>
                    <a:gd name="connsiteX55" fmla="*/ 179761 w 238476"/>
                    <a:gd name="connsiteY55" fmla="*/ 184278 h 237573"/>
                    <a:gd name="connsiteX56" fmla="*/ 163501 w 238476"/>
                    <a:gd name="connsiteY56" fmla="*/ 178858 h 237573"/>
                    <a:gd name="connsiteX57" fmla="*/ 151758 w 238476"/>
                    <a:gd name="connsiteY57" fmla="*/ 179761 h 237573"/>
                    <a:gd name="connsiteX58" fmla="*/ 140918 w 238476"/>
                    <a:gd name="connsiteY58" fmla="*/ 184278 h 237573"/>
                    <a:gd name="connsiteX59" fmla="*/ 131885 w 238476"/>
                    <a:gd name="connsiteY59" fmla="*/ 191504 h 237573"/>
                    <a:gd name="connsiteX60" fmla="*/ 124658 w 238476"/>
                    <a:gd name="connsiteY60" fmla="*/ 206861 h 237573"/>
                    <a:gd name="connsiteX61" fmla="*/ 115625 w 238476"/>
                    <a:gd name="connsiteY61" fmla="*/ 206861 h 237573"/>
                    <a:gd name="connsiteX62" fmla="*/ 108399 w 238476"/>
                    <a:gd name="connsiteY62" fmla="*/ 191504 h 237573"/>
                    <a:gd name="connsiteX63" fmla="*/ 99365 w 238476"/>
                    <a:gd name="connsiteY63" fmla="*/ 184278 h 237573"/>
                    <a:gd name="connsiteX64" fmla="*/ 88526 w 238476"/>
                    <a:gd name="connsiteY64" fmla="*/ 179761 h 237573"/>
                    <a:gd name="connsiteX65" fmla="*/ 76782 w 238476"/>
                    <a:gd name="connsiteY65" fmla="*/ 178858 h 237573"/>
                    <a:gd name="connsiteX66" fmla="*/ 60523 w 238476"/>
                    <a:gd name="connsiteY66" fmla="*/ 184278 h 237573"/>
                    <a:gd name="connsiteX67" fmla="*/ 54199 w 238476"/>
                    <a:gd name="connsiteY67" fmla="*/ 177954 h 237573"/>
                    <a:gd name="connsiteX68" fmla="*/ 59619 w 238476"/>
                    <a:gd name="connsiteY68" fmla="*/ 161695 h 237573"/>
                    <a:gd name="connsiteX69" fmla="*/ 58716 w 238476"/>
                    <a:gd name="connsiteY69" fmla="*/ 149952 h 237573"/>
                    <a:gd name="connsiteX70" fmla="*/ 54199 w 238476"/>
                    <a:gd name="connsiteY70" fmla="*/ 139112 h 237573"/>
                    <a:gd name="connsiteX71" fmla="*/ 46973 w 238476"/>
                    <a:gd name="connsiteY71" fmla="*/ 130079 h 237573"/>
                    <a:gd name="connsiteX72" fmla="*/ 31616 w 238476"/>
                    <a:gd name="connsiteY72" fmla="*/ 122852 h 237573"/>
                    <a:gd name="connsiteX73" fmla="*/ 31616 w 238476"/>
                    <a:gd name="connsiteY73" fmla="*/ 113819 h 237573"/>
                    <a:gd name="connsiteX74" fmla="*/ 46973 w 238476"/>
                    <a:gd name="connsiteY74" fmla="*/ 106592 h 237573"/>
                    <a:gd name="connsiteX75" fmla="*/ 54199 w 238476"/>
                    <a:gd name="connsiteY75" fmla="*/ 97559 h 237573"/>
                    <a:gd name="connsiteX76" fmla="*/ 58716 w 238476"/>
                    <a:gd name="connsiteY76" fmla="*/ 86719 h 237573"/>
                    <a:gd name="connsiteX77" fmla="*/ 59619 w 238476"/>
                    <a:gd name="connsiteY77" fmla="*/ 74976 h 237573"/>
                    <a:gd name="connsiteX78" fmla="*/ 54199 w 238476"/>
                    <a:gd name="connsiteY78" fmla="*/ 58716 h 237573"/>
                    <a:gd name="connsiteX79" fmla="*/ 60523 w 238476"/>
                    <a:gd name="connsiteY79" fmla="*/ 52393 h 237573"/>
                    <a:gd name="connsiteX80" fmla="*/ 76782 w 238476"/>
                    <a:gd name="connsiteY80" fmla="*/ 57813 h 237573"/>
                    <a:gd name="connsiteX81" fmla="*/ 88526 w 238476"/>
                    <a:gd name="connsiteY81" fmla="*/ 56910 h 237573"/>
                    <a:gd name="connsiteX82" fmla="*/ 99365 w 238476"/>
                    <a:gd name="connsiteY82" fmla="*/ 52393 h 237573"/>
                    <a:gd name="connsiteX83" fmla="*/ 108399 w 238476"/>
                    <a:gd name="connsiteY83" fmla="*/ 45166 h 237573"/>
                    <a:gd name="connsiteX84" fmla="*/ 115625 w 238476"/>
                    <a:gd name="connsiteY84" fmla="*/ 29810 h 237573"/>
                    <a:gd name="connsiteX85" fmla="*/ 124658 w 238476"/>
                    <a:gd name="connsiteY85" fmla="*/ 29810 h 237573"/>
                    <a:gd name="connsiteX86" fmla="*/ 131885 w 238476"/>
                    <a:gd name="connsiteY86" fmla="*/ 45166 h 237573"/>
                    <a:gd name="connsiteX87" fmla="*/ 140918 w 238476"/>
                    <a:gd name="connsiteY87" fmla="*/ 52393 h 237573"/>
                    <a:gd name="connsiteX88" fmla="*/ 151758 w 238476"/>
                    <a:gd name="connsiteY88" fmla="*/ 56910 h 237573"/>
                    <a:gd name="connsiteX89" fmla="*/ 163501 w 238476"/>
                    <a:gd name="connsiteY89" fmla="*/ 57813 h 237573"/>
                    <a:gd name="connsiteX90" fmla="*/ 179761 w 238476"/>
                    <a:gd name="connsiteY90" fmla="*/ 52393 h 237573"/>
                    <a:gd name="connsiteX91" fmla="*/ 186084 w 238476"/>
                    <a:gd name="connsiteY91" fmla="*/ 58716 h 237573"/>
                    <a:gd name="connsiteX92" fmla="*/ 180664 w 238476"/>
                    <a:gd name="connsiteY92" fmla="*/ 74976 h 237573"/>
                    <a:gd name="connsiteX93" fmla="*/ 181568 w 238476"/>
                    <a:gd name="connsiteY93" fmla="*/ 86719 h 237573"/>
                    <a:gd name="connsiteX94" fmla="*/ 186084 w 238476"/>
                    <a:gd name="connsiteY94" fmla="*/ 97559 h 237573"/>
                    <a:gd name="connsiteX95" fmla="*/ 193311 w 238476"/>
                    <a:gd name="connsiteY95" fmla="*/ 106592 h 237573"/>
                    <a:gd name="connsiteX96" fmla="*/ 208667 w 238476"/>
                    <a:gd name="connsiteY96" fmla="*/ 113819 h 237573"/>
                    <a:gd name="connsiteX97" fmla="*/ 208667 w 238476"/>
                    <a:gd name="connsiteY97" fmla="*/ 122852 h 237573"/>
                    <a:gd name="connsiteX98" fmla="*/ 208667 w 238476"/>
                    <a:gd name="connsiteY98" fmla="*/ 122852 h 23757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38476" h="237573">
                      <a:moveTo>
                        <a:pt x="230347" y="91236"/>
                      </a:moveTo>
                      <a:lnTo>
                        <a:pt x="212281" y="82203"/>
                      </a:lnTo>
                      <a:cubicBezTo>
                        <a:pt x="211377" y="81299"/>
                        <a:pt x="211377" y="79493"/>
                        <a:pt x="210474" y="78589"/>
                      </a:cubicBezTo>
                      <a:lnTo>
                        <a:pt x="216797" y="60523"/>
                      </a:lnTo>
                      <a:cubicBezTo>
                        <a:pt x="218604" y="56006"/>
                        <a:pt x="217701" y="50586"/>
                        <a:pt x="214087" y="46973"/>
                      </a:cubicBezTo>
                      <a:cubicBezTo>
                        <a:pt x="207764" y="38843"/>
                        <a:pt x="199634" y="30713"/>
                        <a:pt x="191504" y="24390"/>
                      </a:cubicBezTo>
                      <a:cubicBezTo>
                        <a:pt x="187891" y="21680"/>
                        <a:pt x="182471" y="20777"/>
                        <a:pt x="177954" y="21680"/>
                      </a:cubicBezTo>
                      <a:lnTo>
                        <a:pt x="159888" y="28003"/>
                      </a:lnTo>
                      <a:cubicBezTo>
                        <a:pt x="158985" y="27100"/>
                        <a:pt x="157178" y="27100"/>
                        <a:pt x="156275" y="26197"/>
                      </a:cubicBezTo>
                      <a:lnTo>
                        <a:pt x="147241" y="8130"/>
                      </a:lnTo>
                      <a:cubicBezTo>
                        <a:pt x="144531" y="2710"/>
                        <a:pt x="140015" y="0"/>
                        <a:pt x="133692" y="0"/>
                      </a:cubicBezTo>
                      <a:lnTo>
                        <a:pt x="105689" y="0"/>
                      </a:lnTo>
                      <a:cubicBezTo>
                        <a:pt x="100269" y="0"/>
                        <a:pt x="94849" y="3614"/>
                        <a:pt x="92139" y="8130"/>
                      </a:cubicBezTo>
                      <a:lnTo>
                        <a:pt x="83106" y="26197"/>
                      </a:lnTo>
                      <a:cubicBezTo>
                        <a:pt x="82202" y="27100"/>
                        <a:pt x="80396" y="27100"/>
                        <a:pt x="79492" y="28003"/>
                      </a:cubicBezTo>
                      <a:lnTo>
                        <a:pt x="61426" y="21680"/>
                      </a:lnTo>
                      <a:cubicBezTo>
                        <a:pt x="56909" y="19873"/>
                        <a:pt x="51489" y="20777"/>
                        <a:pt x="47876" y="24390"/>
                      </a:cubicBezTo>
                      <a:cubicBezTo>
                        <a:pt x="39746" y="30713"/>
                        <a:pt x="31616" y="38843"/>
                        <a:pt x="25293" y="46973"/>
                      </a:cubicBezTo>
                      <a:cubicBezTo>
                        <a:pt x="22583" y="50586"/>
                        <a:pt x="21680" y="56006"/>
                        <a:pt x="22583" y="60523"/>
                      </a:cubicBezTo>
                      <a:lnTo>
                        <a:pt x="28003" y="78589"/>
                      </a:lnTo>
                      <a:cubicBezTo>
                        <a:pt x="27100" y="79493"/>
                        <a:pt x="27100" y="81299"/>
                        <a:pt x="26196" y="82203"/>
                      </a:cubicBezTo>
                      <a:lnTo>
                        <a:pt x="8130" y="91236"/>
                      </a:lnTo>
                      <a:cubicBezTo>
                        <a:pt x="2710" y="93946"/>
                        <a:pt x="0" y="98462"/>
                        <a:pt x="0" y="104786"/>
                      </a:cubicBezTo>
                      <a:lnTo>
                        <a:pt x="0" y="132788"/>
                      </a:lnTo>
                      <a:cubicBezTo>
                        <a:pt x="0" y="138209"/>
                        <a:pt x="3613" y="143628"/>
                        <a:pt x="8130" y="146338"/>
                      </a:cubicBezTo>
                      <a:lnTo>
                        <a:pt x="26196" y="155371"/>
                      </a:lnTo>
                      <a:cubicBezTo>
                        <a:pt x="27100" y="156275"/>
                        <a:pt x="27100" y="158081"/>
                        <a:pt x="28003" y="158985"/>
                      </a:cubicBezTo>
                      <a:lnTo>
                        <a:pt x="21680" y="177051"/>
                      </a:lnTo>
                      <a:cubicBezTo>
                        <a:pt x="19873" y="181568"/>
                        <a:pt x="20776" y="186988"/>
                        <a:pt x="24390" y="190601"/>
                      </a:cubicBezTo>
                      <a:cubicBezTo>
                        <a:pt x="30713" y="198731"/>
                        <a:pt x="38843" y="206861"/>
                        <a:pt x="46973" y="213184"/>
                      </a:cubicBezTo>
                      <a:cubicBezTo>
                        <a:pt x="50586" y="215894"/>
                        <a:pt x="56006" y="216797"/>
                        <a:pt x="60523" y="215894"/>
                      </a:cubicBezTo>
                      <a:lnTo>
                        <a:pt x="78589" y="209571"/>
                      </a:lnTo>
                      <a:cubicBezTo>
                        <a:pt x="79492" y="210474"/>
                        <a:pt x="81299" y="210474"/>
                        <a:pt x="82202" y="211377"/>
                      </a:cubicBezTo>
                      <a:lnTo>
                        <a:pt x="91236" y="229444"/>
                      </a:lnTo>
                      <a:cubicBezTo>
                        <a:pt x="93945" y="234864"/>
                        <a:pt x="98462" y="237574"/>
                        <a:pt x="104785" y="237574"/>
                      </a:cubicBezTo>
                      <a:lnTo>
                        <a:pt x="132788" y="237574"/>
                      </a:lnTo>
                      <a:cubicBezTo>
                        <a:pt x="138208" y="237574"/>
                        <a:pt x="143628" y="233960"/>
                        <a:pt x="146338" y="229444"/>
                      </a:cubicBezTo>
                      <a:lnTo>
                        <a:pt x="155371" y="211377"/>
                      </a:lnTo>
                      <a:cubicBezTo>
                        <a:pt x="156275" y="210474"/>
                        <a:pt x="158081" y="210474"/>
                        <a:pt x="158985" y="209571"/>
                      </a:cubicBezTo>
                      <a:lnTo>
                        <a:pt x="177051" y="215894"/>
                      </a:lnTo>
                      <a:cubicBezTo>
                        <a:pt x="181568" y="217701"/>
                        <a:pt x="186988" y="216797"/>
                        <a:pt x="190601" y="213184"/>
                      </a:cubicBezTo>
                      <a:cubicBezTo>
                        <a:pt x="198731" y="206861"/>
                        <a:pt x="206861" y="198731"/>
                        <a:pt x="213184" y="190601"/>
                      </a:cubicBezTo>
                      <a:cubicBezTo>
                        <a:pt x="215894" y="186988"/>
                        <a:pt x="216797" y="181568"/>
                        <a:pt x="215894" y="177051"/>
                      </a:cubicBezTo>
                      <a:lnTo>
                        <a:pt x="210474" y="158985"/>
                      </a:lnTo>
                      <a:cubicBezTo>
                        <a:pt x="211377" y="158081"/>
                        <a:pt x="211377" y="156275"/>
                        <a:pt x="212281" y="155371"/>
                      </a:cubicBezTo>
                      <a:lnTo>
                        <a:pt x="230347" y="146338"/>
                      </a:lnTo>
                      <a:cubicBezTo>
                        <a:pt x="235767" y="143628"/>
                        <a:pt x="238477" y="139112"/>
                        <a:pt x="238477" y="132788"/>
                      </a:cubicBezTo>
                      <a:lnTo>
                        <a:pt x="238477" y="104786"/>
                      </a:lnTo>
                      <a:cubicBezTo>
                        <a:pt x="238477" y="98462"/>
                        <a:pt x="234864" y="93043"/>
                        <a:pt x="230347" y="91236"/>
                      </a:cubicBezTo>
                      <a:close/>
                      <a:moveTo>
                        <a:pt x="208667" y="122852"/>
                      </a:moveTo>
                      <a:lnTo>
                        <a:pt x="193311" y="130079"/>
                      </a:lnTo>
                      <a:cubicBezTo>
                        <a:pt x="189698" y="131885"/>
                        <a:pt x="186988" y="135498"/>
                        <a:pt x="186084" y="139112"/>
                      </a:cubicBezTo>
                      <a:cubicBezTo>
                        <a:pt x="185181" y="142725"/>
                        <a:pt x="183374" y="146338"/>
                        <a:pt x="181568" y="149952"/>
                      </a:cubicBezTo>
                      <a:cubicBezTo>
                        <a:pt x="179761" y="153565"/>
                        <a:pt x="179761" y="157178"/>
                        <a:pt x="180664" y="161695"/>
                      </a:cubicBezTo>
                      <a:lnTo>
                        <a:pt x="186084" y="177954"/>
                      </a:lnTo>
                      <a:cubicBezTo>
                        <a:pt x="184278" y="179761"/>
                        <a:pt x="181568" y="182471"/>
                        <a:pt x="179761" y="184278"/>
                      </a:cubicBezTo>
                      <a:lnTo>
                        <a:pt x="163501" y="178858"/>
                      </a:lnTo>
                      <a:cubicBezTo>
                        <a:pt x="159888" y="177954"/>
                        <a:pt x="155371" y="177954"/>
                        <a:pt x="151758" y="179761"/>
                      </a:cubicBezTo>
                      <a:cubicBezTo>
                        <a:pt x="148145" y="181568"/>
                        <a:pt x="144531" y="183375"/>
                        <a:pt x="140918" y="184278"/>
                      </a:cubicBezTo>
                      <a:cubicBezTo>
                        <a:pt x="137305" y="185181"/>
                        <a:pt x="133692" y="187891"/>
                        <a:pt x="131885" y="191504"/>
                      </a:cubicBezTo>
                      <a:lnTo>
                        <a:pt x="124658" y="206861"/>
                      </a:lnTo>
                      <a:lnTo>
                        <a:pt x="115625" y="206861"/>
                      </a:lnTo>
                      <a:lnTo>
                        <a:pt x="108399" y="191504"/>
                      </a:lnTo>
                      <a:cubicBezTo>
                        <a:pt x="106592" y="187891"/>
                        <a:pt x="102979" y="185181"/>
                        <a:pt x="99365" y="184278"/>
                      </a:cubicBezTo>
                      <a:cubicBezTo>
                        <a:pt x="95752" y="183375"/>
                        <a:pt x="92139" y="181568"/>
                        <a:pt x="88526" y="179761"/>
                      </a:cubicBezTo>
                      <a:cubicBezTo>
                        <a:pt x="84912" y="177954"/>
                        <a:pt x="81299" y="177954"/>
                        <a:pt x="76782" y="178858"/>
                      </a:cubicBezTo>
                      <a:lnTo>
                        <a:pt x="60523" y="184278"/>
                      </a:lnTo>
                      <a:cubicBezTo>
                        <a:pt x="58716" y="182471"/>
                        <a:pt x="56006" y="179761"/>
                        <a:pt x="54199" y="177954"/>
                      </a:cubicBezTo>
                      <a:lnTo>
                        <a:pt x="59619" y="161695"/>
                      </a:lnTo>
                      <a:cubicBezTo>
                        <a:pt x="60523" y="158081"/>
                        <a:pt x="60523" y="153565"/>
                        <a:pt x="58716" y="149952"/>
                      </a:cubicBezTo>
                      <a:cubicBezTo>
                        <a:pt x="56909" y="146338"/>
                        <a:pt x="55103" y="142725"/>
                        <a:pt x="54199" y="139112"/>
                      </a:cubicBezTo>
                      <a:cubicBezTo>
                        <a:pt x="53296" y="135498"/>
                        <a:pt x="50586" y="131885"/>
                        <a:pt x="46973" y="130079"/>
                      </a:cubicBezTo>
                      <a:lnTo>
                        <a:pt x="31616" y="122852"/>
                      </a:lnTo>
                      <a:lnTo>
                        <a:pt x="31616" y="113819"/>
                      </a:lnTo>
                      <a:lnTo>
                        <a:pt x="46973" y="106592"/>
                      </a:lnTo>
                      <a:cubicBezTo>
                        <a:pt x="50586" y="104786"/>
                        <a:pt x="53296" y="101172"/>
                        <a:pt x="54199" y="97559"/>
                      </a:cubicBezTo>
                      <a:cubicBezTo>
                        <a:pt x="55103" y="93946"/>
                        <a:pt x="56909" y="90332"/>
                        <a:pt x="58716" y="86719"/>
                      </a:cubicBezTo>
                      <a:cubicBezTo>
                        <a:pt x="60523" y="83106"/>
                        <a:pt x="60523" y="79493"/>
                        <a:pt x="59619" y="74976"/>
                      </a:cubicBezTo>
                      <a:lnTo>
                        <a:pt x="54199" y="58716"/>
                      </a:lnTo>
                      <a:cubicBezTo>
                        <a:pt x="56006" y="56910"/>
                        <a:pt x="58716" y="54199"/>
                        <a:pt x="60523" y="52393"/>
                      </a:cubicBezTo>
                      <a:lnTo>
                        <a:pt x="76782" y="57813"/>
                      </a:lnTo>
                      <a:cubicBezTo>
                        <a:pt x="80396" y="58716"/>
                        <a:pt x="84912" y="58716"/>
                        <a:pt x="88526" y="56910"/>
                      </a:cubicBezTo>
                      <a:cubicBezTo>
                        <a:pt x="92139" y="55103"/>
                        <a:pt x="95752" y="53296"/>
                        <a:pt x="99365" y="52393"/>
                      </a:cubicBezTo>
                      <a:cubicBezTo>
                        <a:pt x="102979" y="51489"/>
                        <a:pt x="106592" y="48780"/>
                        <a:pt x="108399" y="45166"/>
                      </a:cubicBezTo>
                      <a:lnTo>
                        <a:pt x="115625" y="29810"/>
                      </a:lnTo>
                      <a:lnTo>
                        <a:pt x="124658" y="29810"/>
                      </a:lnTo>
                      <a:lnTo>
                        <a:pt x="131885" y="45166"/>
                      </a:lnTo>
                      <a:cubicBezTo>
                        <a:pt x="133692" y="48780"/>
                        <a:pt x="137305" y="51489"/>
                        <a:pt x="140918" y="52393"/>
                      </a:cubicBezTo>
                      <a:cubicBezTo>
                        <a:pt x="144531" y="53296"/>
                        <a:pt x="148145" y="55103"/>
                        <a:pt x="151758" y="56910"/>
                      </a:cubicBezTo>
                      <a:cubicBezTo>
                        <a:pt x="155371" y="58716"/>
                        <a:pt x="158985" y="58716"/>
                        <a:pt x="163501" y="57813"/>
                      </a:cubicBezTo>
                      <a:lnTo>
                        <a:pt x="179761" y="52393"/>
                      </a:lnTo>
                      <a:cubicBezTo>
                        <a:pt x="181568" y="54199"/>
                        <a:pt x="184278" y="56910"/>
                        <a:pt x="186084" y="58716"/>
                      </a:cubicBezTo>
                      <a:lnTo>
                        <a:pt x="180664" y="74976"/>
                      </a:lnTo>
                      <a:cubicBezTo>
                        <a:pt x="179761" y="78589"/>
                        <a:pt x="179761" y="83106"/>
                        <a:pt x="181568" y="86719"/>
                      </a:cubicBezTo>
                      <a:cubicBezTo>
                        <a:pt x="183374" y="90332"/>
                        <a:pt x="185181" y="93946"/>
                        <a:pt x="186084" y="97559"/>
                      </a:cubicBezTo>
                      <a:cubicBezTo>
                        <a:pt x="186988" y="101172"/>
                        <a:pt x="189698" y="104786"/>
                        <a:pt x="193311" y="106592"/>
                      </a:cubicBezTo>
                      <a:lnTo>
                        <a:pt x="208667" y="113819"/>
                      </a:lnTo>
                      <a:lnTo>
                        <a:pt x="208667" y="122852"/>
                      </a:lnTo>
                      <a:lnTo>
                        <a:pt x="208667" y="122852"/>
                      </a:lnTo>
                      <a:close/>
                    </a:path>
                  </a:pathLst>
                </a:custGeom>
                <a:solidFill>
                  <a:srgbClr val="010101"/>
                </a:solidFill>
                <a:ln w="9028" cap="flat">
                  <a:noFill/>
                  <a:prstDash val="solid"/>
                  <a:miter/>
                </a:ln>
              </p:spPr>
              <p:txBody>
                <a:bodyPr rtlCol="0" anchor="ctr"/>
                <a:lstStyle/>
                <a:p>
                  <a:endParaRPr lang="en-US"/>
                </a:p>
              </p:txBody>
            </p:sp>
            <p:sp>
              <p:nvSpPr>
                <p:cNvPr id="18" name="Freeform 330">
                  <a:extLst>
                    <a:ext uri="{FF2B5EF4-FFF2-40B4-BE49-F238E27FC236}">
                      <a16:creationId xmlns:a16="http://schemas.microsoft.com/office/drawing/2014/main" id="{1979A2C7-2E3A-1745-028D-9F95FD462F3F}"/>
                    </a:ext>
                  </a:extLst>
                </p:cNvPr>
                <p:cNvSpPr/>
                <p:nvPr/>
              </p:nvSpPr>
              <p:spPr>
                <a:xfrm>
                  <a:off x="4026418" y="2855246"/>
                  <a:ext cx="667554" cy="88525"/>
                </a:xfrm>
                <a:custGeom>
                  <a:avLst/>
                  <a:gdLst>
                    <a:gd name="connsiteX0" fmla="*/ 652198 w 667554"/>
                    <a:gd name="connsiteY0" fmla="*/ 14453 h 88525"/>
                    <a:gd name="connsiteX1" fmla="*/ 652198 w 667554"/>
                    <a:gd name="connsiteY1" fmla="*/ 14453 h 88525"/>
                    <a:gd name="connsiteX2" fmla="*/ 340552 w 667554"/>
                    <a:gd name="connsiteY2" fmla="*/ 14453 h 88525"/>
                    <a:gd name="connsiteX3" fmla="*/ 340552 w 667554"/>
                    <a:gd name="connsiteY3" fmla="*/ 0 h 88525"/>
                    <a:gd name="connsiteX4" fmla="*/ 310743 w 667554"/>
                    <a:gd name="connsiteY4" fmla="*/ 0 h 88525"/>
                    <a:gd name="connsiteX5" fmla="*/ 310743 w 667554"/>
                    <a:gd name="connsiteY5" fmla="*/ 14453 h 88525"/>
                    <a:gd name="connsiteX6" fmla="*/ 14453 w 667554"/>
                    <a:gd name="connsiteY6" fmla="*/ 14453 h 88525"/>
                    <a:gd name="connsiteX7" fmla="*/ 0 w 667554"/>
                    <a:gd name="connsiteY7" fmla="*/ 28906 h 88525"/>
                    <a:gd name="connsiteX8" fmla="*/ 0 w 667554"/>
                    <a:gd name="connsiteY8" fmla="*/ 28906 h 88525"/>
                    <a:gd name="connsiteX9" fmla="*/ 0 w 667554"/>
                    <a:gd name="connsiteY9" fmla="*/ 88526 h 88525"/>
                    <a:gd name="connsiteX10" fmla="*/ 29810 w 667554"/>
                    <a:gd name="connsiteY10" fmla="*/ 88526 h 88525"/>
                    <a:gd name="connsiteX11" fmla="*/ 29810 w 667554"/>
                    <a:gd name="connsiteY11" fmla="*/ 44263 h 88525"/>
                    <a:gd name="connsiteX12" fmla="*/ 311646 w 667554"/>
                    <a:gd name="connsiteY12" fmla="*/ 44263 h 88525"/>
                    <a:gd name="connsiteX13" fmla="*/ 311646 w 667554"/>
                    <a:gd name="connsiteY13" fmla="*/ 58716 h 88525"/>
                    <a:gd name="connsiteX14" fmla="*/ 341456 w 667554"/>
                    <a:gd name="connsiteY14" fmla="*/ 58716 h 88525"/>
                    <a:gd name="connsiteX15" fmla="*/ 341456 w 667554"/>
                    <a:gd name="connsiteY15" fmla="*/ 44263 h 88525"/>
                    <a:gd name="connsiteX16" fmla="*/ 637745 w 667554"/>
                    <a:gd name="connsiteY16" fmla="*/ 44263 h 88525"/>
                    <a:gd name="connsiteX17" fmla="*/ 637745 w 667554"/>
                    <a:gd name="connsiteY17" fmla="*/ 58716 h 88525"/>
                    <a:gd name="connsiteX18" fmla="*/ 667555 w 667554"/>
                    <a:gd name="connsiteY18" fmla="*/ 58716 h 88525"/>
                    <a:gd name="connsiteX19" fmla="*/ 667555 w 667554"/>
                    <a:gd name="connsiteY19" fmla="*/ 28906 h 88525"/>
                    <a:gd name="connsiteX20" fmla="*/ 652198 w 667554"/>
                    <a:gd name="connsiteY20" fmla="*/ 14453 h 885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667554" h="88525">
                      <a:moveTo>
                        <a:pt x="652198" y="14453"/>
                      </a:moveTo>
                      <a:cubicBezTo>
                        <a:pt x="652198" y="14453"/>
                        <a:pt x="652198" y="14453"/>
                        <a:pt x="652198" y="14453"/>
                      </a:cubicBezTo>
                      <a:lnTo>
                        <a:pt x="340552" y="14453"/>
                      </a:lnTo>
                      <a:lnTo>
                        <a:pt x="340552" y="0"/>
                      </a:lnTo>
                      <a:lnTo>
                        <a:pt x="310743" y="0"/>
                      </a:lnTo>
                      <a:lnTo>
                        <a:pt x="310743" y="14453"/>
                      </a:lnTo>
                      <a:lnTo>
                        <a:pt x="14453" y="14453"/>
                      </a:lnTo>
                      <a:cubicBezTo>
                        <a:pt x="6323" y="14453"/>
                        <a:pt x="0" y="20777"/>
                        <a:pt x="0" y="28906"/>
                      </a:cubicBezTo>
                      <a:cubicBezTo>
                        <a:pt x="0" y="28906"/>
                        <a:pt x="0" y="28906"/>
                        <a:pt x="0" y="28906"/>
                      </a:cubicBezTo>
                      <a:lnTo>
                        <a:pt x="0" y="88526"/>
                      </a:lnTo>
                      <a:lnTo>
                        <a:pt x="29810" y="88526"/>
                      </a:lnTo>
                      <a:lnTo>
                        <a:pt x="29810" y="44263"/>
                      </a:lnTo>
                      <a:lnTo>
                        <a:pt x="311646" y="44263"/>
                      </a:lnTo>
                      <a:lnTo>
                        <a:pt x="311646" y="58716"/>
                      </a:lnTo>
                      <a:lnTo>
                        <a:pt x="341456" y="58716"/>
                      </a:lnTo>
                      <a:lnTo>
                        <a:pt x="341456" y="44263"/>
                      </a:lnTo>
                      <a:lnTo>
                        <a:pt x="637745" y="44263"/>
                      </a:lnTo>
                      <a:lnTo>
                        <a:pt x="637745" y="58716"/>
                      </a:lnTo>
                      <a:lnTo>
                        <a:pt x="667555" y="58716"/>
                      </a:lnTo>
                      <a:lnTo>
                        <a:pt x="667555" y="28906"/>
                      </a:lnTo>
                      <a:cubicBezTo>
                        <a:pt x="666651" y="21680"/>
                        <a:pt x="660328" y="14453"/>
                        <a:pt x="652198" y="14453"/>
                      </a:cubicBezTo>
                      <a:close/>
                    </a:path>
                  </a:pathLst>
                </a:custGeom>
                <a:solidFill>
                  <a:srgbClr val="010101"/>
                </a:solidFill>
                <a:ln w="9028" cap="flat">
                  <a:noFill/>
                  <a:prstDash val="solid"/>
                  <a:miter/>
                </a:ln>
              </p:spPr>
              <p:txBody>
                <a:bodyPr rtlCol="0" anchor="ctr"/>
                <a:lstStyle/>
                <a:p>
                  <a:endParaRPr lang="en-US"/>
                </a:p>
              </p:txBody>
            </p:sp>
            <p:sp>
              <p:nvSpPr>
                <p:cNvPr id="19" name="Freeform 331">
                  <a:extLst>
                    <a:ext uri="{FF2B5EF4-FFF2-40B4-BE49-F238E27FC236}">
                      <a16:creationId xmlns:a16="http://schemas.microsoft.com/office/drawing/2014/main" id="{594CE169-7250-FCA7-0178-EA259F693316}"/>
                    </a:ext>
                  </a:extLst>
                </p:cNvPr>
                <p:cNvSpPr/>
                <p:nvPr/>
              </p:nvSpPr>
              <p:spPr>
                <a:xfrm>
                  <a:off x="4338064" y="2351193"/>
                  <a:ext cx="192407" cy="206860"/>
                </a:xfrm>
                <a:custGeom>
                  <a:avLst/>
                  <a:gdLst>
                    <a:gd name="connsiteX0" fmla="*/ 177051 w 192407"/>
                    <a:gd name="connsiteY0" fmla="*/ 14453 h 206860"/>
                    <a:gd name="connsiteX1" fmla="*/ 177051 w 192407"/>
                    <a:gd name="connsiteY1" fmla="*/ 14453 h 206860"/>
                    <a:gd name="connsiteX2" fmla="*/ 132788 w 192407"/>
                    <a:gd name="connsiteY2" fmla="*/ 14453 h 206860"/>
                    <a:gd name="connsiteX3" fmla="*/ 118335 w 192407"/>
                    <a:gd name="connsiteY3" fmla="*/ 0 h 206860"/>
                    <a:gd name="connsiteX4" fmla="*/ 118335 w 192407"/>
                    <a:gd name="connsiteY4" fmla="*/ 0 h 206860"/>
                    <a:gd name="connsiteX5" fmla="*/ 14453 w 192407"/>
                    <a:gd name="connsiteY5" fmla="*/ 0 h 206860"/>
                    <a:gd name="connsiteX6" fmla="*/ 0 w 192407"/>
                    <a:gd name="connsiteY6" fmla="*/ 14453 h 206860"/>
                    <a:gd name="connsiteX7" fmla="*/ 0 w 192407"/>
                    <a:gd name="connsiteY7" fmla="*/ 14453 h 206860"/>
                    <a:gd name="connsiteX8" fmla="*/ 0 w 192407"/>
                    <a:gd name="connsiteY8" fmla="*/ 206861 h 206860"/>
                    <a:gd name="connsiteX9" fmla="*/ 29810 w 192407"/>
                    <a:gd name="connsiteY9" fmla="*/ 206861 h 206860"/>
                    <a:gd name="connsiteX10" fmla="*/ 29810 w 192407"/>
                    <a:gd name="connsiteY10" fmla="*/ 118335 h 206860"/>
                    <a:gd name="connsiteX11" fmla="*/ 103882 w 192407"/>
                    <a:gd name="connsiteY11" fmla="*/ 118335 h 206860"/>
                    <a:gd name="connsiteX12" fmla="*/ 118335 w 192407"/>
                    <a:gd name="connsiteY12" fmla="*/ 132788 h 206860"/>
                    <a:gd name="connsiteX13" fmla="*/ 118335 w 192407"/>
                    <a:gd name="connsiteY13" fmla="*/ 132788 h 206860"/>
                    <a:gd name="connsiteX14" fmla="*/ 177954 w 192407"/>
                    <a:gd name="connsiteY14" fmla="*/ 132788 h 206860"/>
                    <a:gd name="connsiteX15" fmla="*/ 192408 w 192407"/>
                    <a:gd name="connsiteY15" fmla="*/ 118335 h 206860"/>
                    <a:gd name="connsiteX16" fmla="*/ 192408 w 192407"/>
                    <a:gd name="connsiteY16" fmla="*/ 118335 h 206860"/>
                    <a:gd name="connsiteX17" fmla="*/ 192408 w 192407"/>
                    <a:gd name="connsiteY17" fmla="*/ 29809 h 206860"/>
                    <a:gd name="connsiteX18" fmla="*/ 177051 w 192407"/>
                    <a:gd name="connsiteY18" fmla="*/ 14453 h 206860"/>
                    <a:gd name="connsiteX19" fmla="*/ 102979 w 192407"/>
                    <a:gd name="connsiteY19" fmla="*/ 89429 h 206860"/>
                    <a:gd name="connsiteX20" fmla="*/ 28906 w 192407"/>
                    <a:gd name="connsiteY20" fmla="*/ 89429 h 206860"/>
                    <a:gd name="connsiteX21" fmla="*/ 28906 w 192407"/>
                    <a:gd name="connsiteY21" fmla="*/ 29809 h 206860"/>
                    <a:gd name="connsiteX22" fmla="*/ 102979 w 192407"/>
                    <a:gd name="connsiteY22" fmla="*/ 29809 h 206860"/>
                    <a:gd name="connsiteX23" fmla="*/ 102979 w 192407"/>
                    <a:gd name="connsiteY23" fmla="*/ 89429 h 206860"/>
                    <a:gd name="connsiteX24" fmla="*/ 162598 w 192407"/>
                    <a:gd name="connsiteY24" fmla="*/ 103882 h 206860"/>
                    <a:gd name="connsiteX25" fmla="*/ 132788 w 192407"/>
                    <a:gd name="connsiteY25" fmla="*/ 103882 h 206860"/>
                    <a:gd name="connsiteX26" fmla="*/ 132788 w 192407"/>
                    <a:gd name="connsiteY26" fmla="*/ 44263 h 206860"/>
                    <a:gd name="connsiteX27" fmla="*/ 162598 w 192407"/>
                    <a:gd name="connsiteY27" fmla="*/ 44263 h 206860"/>
                    <a:gd name="connsiteX28" fmla="*/ 162598 w 192407"/>
                    <a:gd name="connsiteY28" fmla="*/ 103882 h 2068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192407" h="206860">
                      <a:moveTo>
                        <a:pt x="177051" y="14453"/>
                      </a:moveTo>
                      <a:cubicBezTo>
                        <a:pt x="177051" y="14453"/>
                        <a:pt x="177051" y="14453"/>
                        <a:pt x="177051" y="14453"/>
                      </a:cubicBezTo>
                      <a:lnTo>
                        <a:pt x="132788" y="14453"/>
                      </a:lnTo>
                      <a:cubicBezTo>
                        <a:pt x="132788" y="6323"/>
                        <a:pt x="126465" y="0"/>
                        <a:pt x="118335" y="0"/>
                      </a:cubicBezTo>
                      <a:cubicBezTo>
                        <a:pt x="118335" y="0"/>
                        <a:pt x="118335" y="0"/>
                        <a:pt x="118335" y="0"/>
                      </a:cubicBezTo>
                      <a:lnTo>
                        <a:pt x="14453" y="0"/>
                      </a:lnTo>
                      <a:cubicBezTo>
                        <a:pt x="6323" y="0"/>
                        <a:pt x="0" y="6323"/>
                        <a:pt x="0" y="14453"/>
                      </a:cubicBezTo>
                      <a:cubicBezTo>
                        <a:pt x="0" y="14453"/>
                        <a:pt x="0" y="14453"/>
                        <a:pt x="0" y="14453"/>
                      </a:cubicBezTo>
                      <a:lnTo>
                        <a:pt x="0" y="206861"/>
                      </a:lnTo>
                      <a:lnTo>
                        <a:pt x="29810" y="206861"/>
                      </a:lnTo>
                      <a:lnTo>
                        <a:pt x="29810" y="118335"/>
                      </a:lnTo>
                      <a:lnTo>
                        <a:pt x="103882" y="118335"/>
                      </a:lnTo>
                      <a:cubicBezTo>
                        <a:pt x="103882" y="126465"/>
                        <a:pt x="110205" y="132788"/>
                        <a:pt x="118335" y="132788"/>
                      </a:cubicBezTo>
                      <a:cubicBezTo>
                        <a:pt x="118335" y="132788"/>
                        <a:pt x="118335" y="132788"/>
                        <a:pt x="118335" y="132788"/>
                      </a:cubicBezTo>
                      <a:lnTo>
                        <a:pt x="177954" y="132788"/>
                      </a:lnTo>
                      <a:cubicBezTo>
                        <a:pt x="186084" y="132788"/>
                        <a:pt x="192408" y="126465"/>
                        <a:pt x="192408" y="118335"/>
                      </a:cubicBezTo>
                      <a:cubicBezTo>
                        <a:pt x="192408" y="118335"/>
                        <a:pt x="192408" y="118335"/>
                        <a:pt x="192408" y="118335"/>
                      </a:cubicBezTo>
                      <a:lnTo>
                        <a:pt x="192408" y="29809"/>
                      </a:lnTo>
                      <a:cubicBezTo>
                        <a:pt x="192408" y="21680"/>
                        <a:pt x="185181" y="14453"/>
                        <a:pt x="177051" y="14453"/>
                      </a:cubicBezTo>
                      <a:close/>
                      <a:moveTo>
                        <a:pt x="102979" y="89429"/>
                      </a:moveTo>
                      <a:lnTo>
                        <a:pt x="28906" y="89429"/>
                      </a:lnTo>
                      <a:lnTo>
                        <a:pt x="28906" y="29809"/>
                      </a:lnTo>
                      <a:lnTo>
                        <a:pt x="102979" y="29809"/>
                      </a:lnTo>
                      <a:lnTo>
                        <a:pt x="102979" y="89429"/>
                      </a:lnTo>
                      <a:close/>
                      <a:moveTo>
                        <a:pt x="162598" y="103882"/>
                      </a:moveTo>
                      <a:lnTo>
                        <a:pt x="132788" y="103882"/>
                      </a:lnTo>
                      <a:lnTo>
                        <a:pt x="132788" y="44263"/>
                      </a:lnTo>
                      <a:lnTo>
                        <a:pt x="162598" y="44263"/>
                      </a:lnTo>
                      <a:lnTo>
                        <a:pt x="162598" y="103882"/>
                      </a:lnTo>
                      <a:close/>
                    </a:path>
                  </a:pathLst>
                </a:custGeom>
                <a:solidFill>
                  <a:srgbClr val="010101"/>
                </a:solidFill>
                <a:ln w="9028" cap="flat">
                  <a:noFill/>
                  <a:prstDash val="solid"/>
                  <a:miter/>
                </a:ln>
              </p:spPr>
              <p:txBody>
                <a:bodyPr rtlCol="0" anchor="ctr"/>
                <a:lstStyle/>
                <a:p>
                  <a:endParaRPr lang="en-US"/>
                </a:p>
              </p:txBody>
            </p:sp>
            <p:sp>
              <p:nvSpPr>
                <p:cNvPr id="20" name="Freeform 332">
                  <a:extLst>
                    <a:ext uri="{FF2B5EF4-FFF2-40B4-BE49-F238E27FC236}">
                      <a16:creationId xmlns:a16="http://schemas.microsoft.com/office/drawing/2014/main" id="{5FB14CA5-0203-8A45-B01B-52BB9FE90A72}"/>
                    </a:ext>
                  </a:extLst>
                </p:cNvPr>
                <p:cNvSpPr/>
                <p:nvPr/>
              </p:nvSpPr>
              <p:spPr>
                <a:xfrm>
                  <a:off x="4026418" y="2973581"/>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1" name="Freeform 333">
                  <a:extLst>
                    <a:ext uri="{FF2B5EF4-FFF2-40B4-BE49-F238E27FC236}">
                      <a16:creationId xmlns:a16="http://schemas.microsoft.com/office/drawing/2014/main" id="{BA987AEB-7813-333B-B850-D1BEBB732C24}"/>
                    </a:ext>
                  </a:extLst>
                </p:cNvPr>
                <p:cNvSpPr/>
                <p:nvPr/>
              </p:nvSpPr>
              <p:spPr>
                <a:xfrm>
                  <a:off x="4663260" y="2943772"/>
                  <a:ext cx="29809" cy="29809"/>
                </a:xfrm>
                <a:custGeom>
                  <a:avLst/>
                  <a:gdLst>
                    <a:gd name="connsiteX0" fmla="*/ 0 w 29809"/>
                    <a:gd name="connsiteY0" fmla="*/ 0 h 29809"/>
                    <a:gd name="connsiteX1" fmla="*/ 29810 w 29809"/>
                    <a:gd name="connsiteY1" fmla="*/ 0 h 29809"/>
                    <a:gd name="connsiteX2" fmla="*/ 29810 w 29809"/>
                    <a:gd name="connsiteY2" fmla="*/ 29810 h 29809"/>
                    <a:gd name="connsiteX3" fmla="*/ 0 w 29809"/>
                    <a:gd name="connsiteY3" fmla="*/ 29810 h 29809"/>
                  </a:gdLst>
                  <a:ahLst/>
                  <a:cxnLst>
                    <a:cxn ang="0">
                      <a:pos x="connsiteX0" y="connsiteY0"/>
                    </a:cxn>
                    <a:cxn ang="0">
                      <a:pos x="connsiteX1" y="connsiteY1"/>
                    </a:cxn>
                    <a:cxn ang="0">
                      <a:pos x="connsiteX2" y="connsiteY2"/>
                    </a:cxn>
                    <a:cxn ang="0">
                      <a:pos x="connsiteX3" y="connsiteY3"/>
                    </a:cxn>
                  </a:cxnLst>
                  <a:rect l="l" t="t" r="r" b="b"/>
                  <a:pathLst>
                    <a:path w="29809" h="29809">
                      <a:moveTo>
                        <a:pt x="0" y="0"/>
                      </a:moveTo>
                      <a:lnTo>
                        <a:pt x="29810" y="0"/>
                      </a:lnTo>
                      <a:lnTo>
                        <a:pt x="29810" y="29810"/>
                      </a:lnTo>
                      <a:lnTo>
                        <a:pt x="0" y="29810"/>
                      </a:lnTo>
                      <a:close/>
                    </a:path>
                  </a:pathLst>
                </a:custGeom>
                <a:solidFill>
                  <a:srgbClr val="010101"/>
                </a:solidFill>
                <a:ln w="9028" cap="flat">
                  <a:noFill/>
                  <a:prstDash val="solid"/>
                  <a:miter/>
                </a:ln>
              </p:spPr>
              <p:txBody>
                <a:bodyPr rtlCol="0" anchor="ctr"/>
                <a:lstStyle/>
                <a:p>
                  <a:endParaRPr lang="en-US"/>
                </a:p>
              </p:txBody>
            </p:sp>
            <p:sp>
              <p:nvSpPr>
                <p:cNvPr id="22" name="Freeform 334">
                  <a:extLst>
                    <a:ext uri="{FF2B5EF4-FFF2-40B4-BE49-F238E27FC236}">
                      <a16:creationId xmlns:a16="http://schemas.microsoft.com/office/drawing/2014/main" id="{6C9687A2-12F0-7F6C-F323-8462DEBE3D84}"/>
                    </a:ext>
                  </a:extLst>
                </p:cNvPr>
                <p:cNvSpPr/>
                <p:nvPr/>
              </p:nvSpPr>
              <p:spPr>
                <a:xfrm>
                  <a:off x="4560281" y="3003391"/>
                  <a:ext cx="236670" cy="236670"/>
                </a:xfrm>
                <a:custGeom>
                  <a:avLst/>
                  <a:gdLst>
                    <a:gd name="connsiteX0" fmla="*/ 118335 w 236670"/>
                    <a:gd name="connsiteY0" fmla="*/ 0 h 236670"/>
                    <a:gd name="connsiteX1" fmla="*/ 0 w 236670"/>
                    <a:gd name="connsiteY1" fmla="*/ 118335 h 236670"/>
                    <a:gd name="connsiteX2" fmla="*/ 118335 w 236670"/>
                    <a:gd name="connsiteY2" fmla="*/ 236670 h 236670"/>
                    <a:gd name="connsiteX3" fmla="*/ 236670 w 236670"/>
                    <a:gd name="connsiteY3" fmla="*/ 118335 h 236670"/>
                    <a:gd name="connsiteX4" fmla="*/ 118335 w 236670"/>
                    <a:gd name="connsiteY4" fmla="*/ 0 h 236670"/>
                    <a:gd name="connsiteX5" fmla="*/ 132788 w 236670"/>
                    <a:gd name="connsiteY5" fmla="*/ 205957 h 236670"/>
                    <a:gd name="connsiteX6" fmla="*/ 132788 w 236670"/>
                    <a:gd name="connsiteY6" fmla="*/ 176148 h 236670"/>
                    <a:gd name="connsiteX7" fmla="*/ 102979 w 236670"/>
                    <a:gd name="connsiteY7" fmla="*/ 176148 h 236670"/>
                    <a:gd name="connsiteX8" fmla="*/ 102979 w 236670"/>
                    <a:gd name="connsiteY8" fmla="*/ 176148 h 236670"/>
                    <a:gd name="connsiteX9" fmla="*/ 102979 w 236670"/>
                    <a:gd name="connsiteY9" fmla="*/ 205957 h 236670"/>
                    <a:gd name="connsiteX10" fmla="*/ 28906 w 236670"/>
                    <a:gd name="connsiteY10" fmla="*/ 118335 h 236670"/>
                    <a:gd name="connsiteX11" fmla="*/ 102979 w 236670"/>
                    <a:gd name="connsiteY11" fmla="*/ 30713 h 236670"/>
                    <a:gd name="connsiteX12" fmla="*/ 102979 w 236670"/>
                    <a:gd name="connsiteY12" fmla="*/ 47876 h 236670"/>
                    <a:gd name="connsiteX13" fmla="*/ 102979 w 236670"/>
                    <a:gd name="connsiteY13" fmla="*/ 47876 h 236670"/>
                    <a:gd name="connsiteX14" fmla="*/ 127368 w 236670"/>
                    <a:gd name="connsiteY14" fmla="*/ 47876 h 236670"/>
                    <a:gd name="connsiteX15" fmla="*/ 132788 w 236670"/>
                    <a:gd name="connsiteY15" fmla="*/ 50586 h 236670"/>
                    <a:gd name="connsiteX16" fmla="*/ 132788 w 236670"/>
                    <a:gd name="connsiteY16" fmla="*/ 30713 h 236670"/>
                    <a:gd name="connsiteX17" fmla="*/ 205957 w 236670"/>
                    <a:gd name="connsiteY17" fmla="*/ 132788 h 236670"/>
                    <a:gd name="connsiteX18" fmla="*/ 132788 w 236670"/>
                    <a:gd name="connsiteY18" fmla="*/ 205957 h 2366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236670" h="236670">
                      <a:moveTo>
                        <a:pt x="118335" y="0"/>
                      </a:moveTo>
                      <a:cubicBezTo>
                        <a:pt x="53296" y="0"/>
                        <a:pt x="0" y="53296"/>
                        <a:pt x="0" y="118335"/>
                      </a:cubicBezTo>
                      <a:cubicBezTo>
                        <a:pt x="0" y="183374"/>
                        <a:pt x="53296" y="236670"/>
                        <a:pt x="118335" y="236670"/>
                      </a:cubicBezTo>
                      <a:cubicBezTo>
                        <a:pt x="183374" y="236670"/>
                        <a:pt x="236670" y="183374"/>
                        <a:pt x="236670" y="118335"/>
                      </a:cubicBezTo>
                      <a:cubicBezTo>
                        <a:pt x="236670" y="53296"/>
                        <a:pt x="183374" y="0"/>
                        <a:pt x="118335" y="0"/>
                      </a:cubicBezTo>
                      <a:close/>
                      <a:moveTo>
                        <a:pt x="132788" y="205957"/>
                      </a:moveTo>
                      <a:lnTo>
                        <a:pt x="132788" y="176148"/>
                      </a:lnTo>
                      <a:cubicBezTo>
                        <a:pt x="122852" y="178858"/>
                        <a:pt x="113818" y="177954"/>
                        <a:pt x="102979" y="176148"/>
                      </a:cubicBezTo>
                      <a:cubicBezTo>
                        <a:pt x="102979" y="176148"/>
                        <a:pt x="102979" y="176148"/>
                        <a:pt x="102979" y="176148"/>
                      </a:cubicBezTo>
                      <a:lnTo>
                        <a:pt x="102979" y="205957"/>
                      </a:lnTo>
                      <a:cubicBezTo>
                        <a:pt x="60523" y="198731"/>
                        <a:pt x="28906" y="161695"/>
                        <a:pt x="28906" y="118335"/>
                      </a:cubicBezTo>
                      <a:cubicBezTo>
                        <a:pt x="28906" y="74976"/>
                        <a:pt x="60523" y="37940"/>
                        <a:pt x="102979" y="30713"/>
                      </a:cubicBezTo>
                      <a:lnTo>
                        <a:pt x="102979" y="47876"/>
                      </a:lnTo>
                      <a:cubicBezTo>
                        <a:pt x="102979" y="47876"/>
                        <a:pt x="102979" y="47876"/>
                        <a:pt x="102979" y="47876"/>
                      </a:cubicBezTo>
                      <a:cubicBezTo>
                        <a:pt x="111109" y="46069"/>
                        <a:pt x="119238" y="46069"/>
                        <a:pt x="127368" y="47876"/>
                      </a:cubicBezTo>
                      <a:cubicBezTo>
                        <a:pt x="129175" y="48780"/>
                        <a:pt x="130981" y="49683"/>
                        <a:pt x="132788" y="50586"/>
                      </a:cubicBezTo>
                      <a:lnTo>
                        <a:pt x="132788" y="30713"/>
                      </a:lnTo>
                      <a:cubicBezTo>
                        <a:pt x="181568" y="38843"/>
                        <a:pt x="214087" y="84912"/>
                        <a:pt x="205957" y="132788"/>
                      </a:cubicBezTo>
                      <a:cubicBezTo>
                        <a:pt x="199634" y="170728"/>
                        <a:pt x="169824" y="199634"/>
                        <a:pt x="132788" y="205957"/>
                      </a:cubicBezTo>
                      <a:close/>
                    </a:path>
                  </a:pathLst>
                </a:custGeom>
                <a:solidFill>
                  <a:srgbClr val="010101"/>
                </a:solidFill>
                <a:ln w="9028" cap="flat">
                  <a:noFill/>
                  <a:prstDash val="solid"/>
                  <a:miter/>
                </a:ln>
              </p:spPr>
              <p:txBody>
                <a:bodyPr rtlCol="0" anchor="ctr"/>
                <a:lstStyle/>
                <a:p>
                  <a:endParaRPr lang="en-US"/>
                </a:p>
              </p:txBody>
            </p:sp>
          </p:grpSp>
          <p:sp>
            <p:nvSpPr>
              <p:cNvPr id="13" name="Freeform 325">
                <a:extLst>
                  <a:ext uri="{FF2B5EF4-FFF2-40B4-BE49-F238E27FC236}">
                    <a16:creationId xmlns:a16="http://schemas.microsoft.com/office/drawing/2014/main" id="{3DA36A08-0B99-7F8B-06CE-CEFEB43AAAB8}"/>
                  </a:ext>
                </a:extLst>
              </p:cNvPr>
              <p:cNvSpPr/>
              <p:nvPr/>
            </p:nvSpPr>
            <p:spPr>
              <a:xfrm>
                <a:off x="4606351" y="3049460"/>
                <a:ext cx="111108" cy="144531"/>
              </a:xfrm>
              <a:custGeom>
                <a:avLst/>
                <a:gdLst>
                  <a:gd name="connsiteX0" fmla="*/ 111109 w 111108"/>
                  <a:gd name="connsiteY0" fmla="*/ 136402 h 144531"/>
                  <a:gd name="connsiteX1" fmla="*/ 77686 w 111108"/>
                  <a:gd name="connsiteY1" fmla="*/ 144531 h 144531"/>
                  <a:gd name="connsiteX2" fmla="*/ 25293 w 111108"/>
                  <a:gd name="connsiteY2" fmla="*/ 120142 h 144531"/>
                  <a:gd name="connsiteX3" fmla="*/ 13550 w 111108"/>
                  <a:gd name="connsiteY3" fmla="*/ 92139 h 144531"/>
                  <a:gd name="connsiteX4" fmla="*/ 0 w 111108"/>
                  <a:gd name="connsiteY4" fmla="*/ 92139 h 144531"/>
                  <a:gd name="connsiteX5" fmla="*/ 0 w 111108"/>
                  <a:gd name="connsiteY5" fmla="*/ 76782 h 144531"/>
                  <a:gd name="connsiteX6" fmla="*/ 11743 w 111108"/>
                  <a:gd name="connsiteY6" fmla="*/ 76782 h 144531"/>
                  <a:gd name="connsiteX7" fmla="*/ 11743 w 111108"/>
                  <a:gd name="connsiteY7" fmla="*/ 73169 h 144531"/>
                  <a:gd name="connsiteX8" fmla="*/ 11743 w 111108"/>
                  <a:gd name="connsiteY8" fmla="*/ 66846 h 144531"/>
                  <a:gd name="connsiteX9" fmla="*/ 0 w 111108"/>
                  <a:gd name="connsiteY9" fmla="*/ 66846 h 144531"/>
                  <a:gd name="connsiteX10" fmla="*/ 0 w 111108"/>
                  <a:gd name="connsiteY10" fmla="*/ 51489 h 144531"/>
                  <a:gd name="connsiteX11" fmla="*/ 14453 w 111108"/>
                  <a:gd name="connsiteY11" fmla="*/ 51489 h 144531"/>
                  <a:gd name="connsiteX12" fmla="*/ 28906 w 111108"/>
                  <a:gd name="connsiteY12" fmla="*/ 21680 h 144531"/>
                  <a:gd name="connsiteX13" fmla="*/ 78589 w 111108"/>
                  <a:gd name="connsiteY13" fmla="*/ 0 h 144531"/>
                  <a:gd name="connsiteX14" fmla="*/ 111109 w 111108"/>
                  <a:gd name="connsiteY14" fmla="*/ 6323 h 144531"/>
                  <a:gd name="connsiteX15" fmla="*/ 104785 w 111108"/>
                  <a:gd name="connsiteY15" fmla="*/ 30713 h 144531"/>
                  <a:gd name="connsiteX16" fmla="*/ 81299 w 111108"/>
                  <a:gd name="connsiteY16" fmla="*/ 25293 h 144531"/>
                  <a:gd name="connsiteX17" fmla="*/ 55103 w 111108"/>
                  <a:gd name="connsiteY17" fmla="*/ 37037 h 144531"/>
                  <a:gd name="connsiteX18" fmla="*/ 47876 w 111108"/>
                  <a:gd name="connsiteY18" fmla="*/ 50586 h 144531"/>
                  <a:gd name="connsiteX19" fmla="*/ 101172 w 111108"/>
                  <a:gd name="connsiteY19" fmla="*/ 50586 h 144531"/>
                  <a:gd name="connsiteX20" fmla="*/ 101172 w 111108"/>
                  <a:gd name="connsiteY20" fmla="*/ 65943 h 144531"/>
                  <a:gd name="connsiteX21" fmla="*/ 44263 w 111108"/>
                  <a:gd name="connsiteY21" fmla="*/ 65943 h 144531"/>
                  <a:gd name="connsiteX22" fmla="*/ 44263 w 111108"/>
                  <a:gd name="connsiteY22" fmla="*/ 72266 h 144531"/>
                  <a:gd name="connsiteX23" fmla="*/ 44263 w 111108"/>
                  <a:gd name="connsiteY23" fmla="*/ 75879 h 144531"/>
                  <a:gd name="connsiteX24" fmla="*/ 101172 w 111108"/>
                  <a:gd name="connsiteY24" fmla="*/ 75879 h 144531"/>
                  <a:gd name="connsiteX25" fmla="*/ 101172 w 111108"/>
                  <a:gd name="connsiteY25" fmla="*/ 91236 h 144531"/>
                  <a:gd name="connsiteX26" fmla="*/ 46973 w 111108"/>
                  <a:gd name="connsiteY26" fmla="*/ 91236 h 144531"/>
                  <a:gd name="connsiteX27" fmla="*/ 54199 w 111108"/>
                  <a:gd name="connsiteY27" fmla="*/ 106592 h 144531"/>
                  <a:gd name="connsiteX28" fmla="*/ 82202 w 111108"/>
                  <a:gd name="connsiteY28" fmla="*/ 117432 h 144531"/>
                  <a:gd name="connsiteX29" fmla="*/ 106592 w 111108"/>
                  <a:gd name="connsiteY29" fmla="*/ 112012 h 144531"/>
                  <a:gd name="connsiteX30" fmla="*/ 111109 w 111108"/>
                  <a:gd name="connsiteY30" fmla="*/ 136402 h 1445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111108" h="144531">
                    <a:moveTo>
                      <a:pt x="111109" y="136402"/>
                    </a:moveTo>
                    <a:cubicBezTo>
                      <a:pt x="103882" y="140918"/>
                      <a:pt x="91236" y="144531"/>
                      <a:pt x="77686" y="144531"/>
                    </a:cubicBezTo>
                    <a:cubicBezTo>
                      <a:pt x="56909" y="144531"/>
                      <a:pt x="37036" y="135498"/>
                      <a:pt x="25293" y="120142"/>
                    </a:cubicBezTo>
                    <a:cubicBezTo>
                      <a:pt x="19873" y="112915"/>
                      <a:pt x="15357" y="103882"/>
                      <a:pt x="13550" y="92139"/>
                    </a:cubicBezTo>
                    <a:lnTo>
                      <a:pt x="0" y="92139"/>
                    </a:lnTo>
                    <a:lnTo>
                      <a:pt x="0" y="76782"/>
                    </a:lnTo>
                    <a:lnTo>
                      <a:pt x="11743" y="76782"/>
                    </a:lnTo>
                    <a:cubicBezTo>
                      <a:pt x="11743" y="75879"/>
                      <a:pt x="11743" y="74072"/>
                      <a:pt x="11743" y="73169"/>
                    </a:cubicBezTo>
                    <a:cubicBezTo>
                      <a:pt x="11743" y="71363"/>
                      <a:pt x="11743" y="68653"/>
                      <a:pt x="11743" y="66846"/>
                    </a:cubicBezTo>
                    <a:lnTo>
                      <a:pt x="0" y="66846"/>
                    </a:lnTo>
                    <a:lnTo>
                      <a:pt x="0" y="51489"/>
                    </a:lnTo>
                    <a:lnTo>
                      <a:pt x="14453" y="51489"/>
                    </a:lnTo>
                    <a:cubicBezTo>
                      <a:pt x="17163" y="39746"/>
                      <a:pt x="22583" y="29810"/>
                      <a:pt x="28906" y="21680"/>
                    </a:cubicBezTo>
                    <a:cubicBezTo>
                      <a:pt x="41553" y="8130"/>
                      <a:pt x="58716" y="0"/>
                      <a:pt x="78589" y="0"/>
                    </a:cubicBezTo>
                    <a:cubicBezTo>
                      <a:pt x="92139" y="0"/>
                      <a:pt x="102979" y="2710"/>
                      <a:pt x="111109" y="6323"/>
                    </a:cubicBezTo>
                    <a:lnTo>
                      <a:pt x="104785" y="30713"/>
                    </a:lnTo>
                    <a:cubicBezTo>
                      <a:pt x="99365" y="28003"/>
                      <a:pt x="90332" y="25293"/>
                      <a:pt x="81299" y="25293"/>
                    </a:cubicBezTo>
                    <a:cubicBezTo>
                      <a:pt x="71362" y="25293"/>
                      <a:pt x="61426" y="28906"/>
                      <a:pt x="55103" y="37037"/>
                    </a:cubicBezTo>
                    <a:cubicBezTo>
                      <a:pt x="52393" y="40649"/>
                      <a:pt x="49683" y="45166"/>
                      <a:pt x="47876" y="50586"/>
                    </a:cubicBezTo>
                    <a:lnTo>
                      <a:pt x="101172" y="50586"/>
                    </a:lnTo>
                    <a:lnTo>
                      <a:pt x="101172" y="65943"/>
                    </a:lnTo>
                    <a:lnTo>
                      <a:pt x="44263" y="65943"/>
                    </a:lnTo>
                    <a:cubicBezTo>
                      <a:pt x="44263" y="67749"/>
                      <a:pt x="44263" y="70460"/>
                      <a:pt x="44263" y="72266"/>
                    </a:cubicBezTo>
                    <a:cubicBezTo>
                      <a:pt x="44263" y="73169"/>
                      <a:pt x="44263" y="74072"/>
                      <a:pt x="44263" y="75879"/>
                    </a:cubicBezTo>
                    <a:lnTo>
                      <a:pt x="101172" y="75879"/>
                    </a:lnTo>
                    <a:lnTo>
                      <a:pt x="101172" y="91236"/>
                    </a:lnTo>
                    <a:lnTo>
                      <a:pt x="46973" y="91236"/>
                    </a:lnTo>
                    <a:cubicBezTo>
                      <a:pt x="48779" y="97559"/>
                      <a:pt x="50586" y="102979"/>
                      <a:pt x="54199" y="106592"/>
                    </a:cubicBezTo>
                    <a:cubicBezTo>
                      <a:pt x="61426" y="114722"/>
                      <a:pt x="71362" y="117432"/>
                      <a:pt x="82202" y="117432"/>
                    </a:cubicBezTo>
                    <a:cubicBezTo>
                      <a:pt x="92139" y="117432"/>
                      <a:pt x="102075" y="113819"/>
                      <a:pt x="106592" y="112012"/>
                    </a:cubicBezTo>
                    <a:lnTo>
                      <a:pt x="111109" y="136402"/>
                    </a:lnTo>
                    <a:close/>
                  </a:path>
                </a:pathLst>
              </a:custGeom>
              <a:solidFill>
                <a:srgbClr val="000000"/>
              </a:solidFill>
              <a:ln w="9028" cap="flat">
                <a:noFill/>
                <a:prstDash val="solid"/>
                <a:miter/>
              </a:ln>
            </p:spPr>
            <p:txBody>
              <a:bodyPr rtlCol="0" anchor="ctr"/>
              <a:lstStyle/>
              <a:p>
                <a:endParaRPr lang="en-US"/>
              </a:p>
            </p:txBody>
          </p:sp>
        </p:grpSp>
      </p:grpSp>
      <p:sp>
        <p:nvSpPr>
          <p:cNvPr id="23" name="Rectangle 22">
            <a:extLst>
              <a:ext uri="{FF2B5EF4-FFF2-40B4-BE49-F238E27FC236}">
                <a16:creationId xmlns:a16="http://schemas.microsoft.com/office/drawing/2014/main" id="{932E3A34-3C49-9F16-B005-9CFADA450DE0}"/>
              </a:ext>
            </a:extLst>
          </p:cNvPr>
          <p:cNvSpPr/>
          <p:nvPr/>
        </p:nvSpPr>
        <p:spPr>
          <a:xfrm>
            <a:off x="9669294" y="1620187"/>
            <a:ext cx="241774"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24" name="Rectangle 23">
            <a:extLst>
              <a:ext uri="{FF2B5EF4-FFF2-40B4-BE49-F238E27FC236}">
                <a16:creationId xmlns:a16="http://schemas.microsoft.com/office/drawing/2014/main" id="{2EFBF0DC-74C8-28CF-0970-A8F7214E60C7}"/>
              </a:ext>
            </a:extLst>
          </p:cNvPr>
          <p:cNvSpPr/>
          <p:nvPr/>
        </p:nvSpPr>
        <p:spPr>
          <a:xfrm>
            <a:off x="10044084" y="1650845"/>
            <a:ext cx="111007" cy="188258"/>
          </a:xfrm>
          <a:prstGeom prst="rect">
            <a:avLst/>
          </a:prstGeom>
          <a:solidFill>
            <a:srgbClr val="FFD1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Tree>
    <p:extLst>
      <p:ext uri="{BB962C8B-B14F-4D97-AF65-F5344CB8AC3E}">
        <p14:creationId xmlns:p14="http://schemas.microsoft.com/office/powerpoint/2010/main" val="4028681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3"/>
            <a:ext cx="6063821" cy="3446327"/>
          </a:xfrm>
        </p:spPr>
        <p:txBody>
          <a:bodyPr vert="horz" lIns="91440" tIns="45720" rIns="91440" bIns="45720" rtlCol="0" anchor="t">
            <a:normAutofit fontScale="92500" lnSpcReduction="10000"/>
          </a:bodyPr>
          <a:lstStyle/>
          <a:p>
            <a:r>
              <a:rPr lang="en-US" dirty="0" err="1"/>
              <a:t>Einzigartige</a:t>
            </a:r>
            <a:r>
              <a:rPr lang="en-US" dirty="0"/>
              <a:t> </a:t>
            </a:r>
            <a:r>
              <a:rPr lang="en-US" dirty="0" err="1"/>
              <a:t>Hindernisse</a:t>
            </a:r>
            <a:r>
              <a:rPr lang="en-US" dirty="0"/>
              <a:t> und </a:t>
            </a:r>
            <a:r>
              <a:rPr lang="en-US" dirty="0" err="1"/>
              <a:t>Bedürfnisse</a:t>
            </a:r>
            <a:r>
              <a:rPr lang="en-US" dirty="0"/>
              <a:t> von </a:t>
            </a:r>
            <a:r>
              <a:rPr lang="en-US" dirty="0" err="1"/>
              <a:t>Senioren</a:t>
            </a:r>
            <a:r>
              <a:rPr lang="en-US" dirty="0"/>
              <a:t> </a:t>
            </a:r>
            <a:r>
              <a:rPr lang="en-US" dirty="0" err="1"/>
              <a:t>bei</a:t>
            </a:r>
            <a:r>
              <a:rPr lang="en-US" dirty="0"/>
              <a:t> der Innovation von </a:t>
            </a:r>
            <a:r>
              <a:rPr lang="en-US" dirty="0" err="1"/>
              <a:t>Lebensmittelprodukten</a:t>
            </a:r>
            <a:r>
              <a:rPr lang="en-US" dirty="0"/>
              <a:t> und -</a:t>
            </a:r>
            <a:r>
              <a:rPr lang="en-US" dirty="0" err="1"/>
              <a:t>dienstleistungen</a:t>
            </a:r>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1</a:t>
            </a:r>
            <a:endParaRPr lang="en-IE" b="1"/>
          </a:p>
        </p:txBody>
      </p:sp>
    </p:spTree>
    <p:extLst>
      <p:ext uri="{BB962C8B-B14F-4D97-AF65-F5344CB8AC3E}">
        <p14:creationId xmlns:p14="http://schemas.microsoft.com/office/powerpoint/2010/main" val="32365030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600244" y="1408014"/>
            <a:ext cx="5699353" cy="4337331"/>
          </a:xfrm>
        </p:spPr>
        <p:txBody>
          <a:bodyPr>
            <a:normAutofit/>
          </a:bodyPr>
          <a:lstStyle/>
          <a:p>
            <a:pPr marL="0" indent="0">
              <a:lnSpc>
                <a:spcPct val="110000"/>
              </a:lnSpc>
            </a:pPr>
            <a:r>
              <a:rPr lang="en-US" sz="2200" dirty="0">
                <a:solidFill>
                  <a:srgbClr val="212529"/>
                </a:solidFill>
                <a:latin typeface="Calibri (Body)"/>
              </a:rPr>
              <a:t>In </a:t>
            </a:r>
            <a:r>
              <a:rPr lang="en-US" sz="2200" dirty="0" err="1">
                <a:solidFill>
                  <a:srgbClr val="212529"/>
                </a:solidFill>
                <a:latin typeface="Calibri (Body)"/>
              </a:rPr>
              <a:t>Anbetracht</a:t>
            </a:r>
            <a:r>
              <a:rPr lang="en-US" sz="2200" dirty="0">
                <a:solidFill>
                  <a:srgbClr val="212529"/>
                </a:solidFill>
                <a:latin typeface="Calibri (Body)"/>
              </a:rPr>
              <a:t> der </a:t>
            </a:r>
            <a:r>
              <a:rPr lang="en-US" sz="2200" dirty="0" err="1">
                <a:solidFill>
                  <a:srgbClr val="212529"/>
                </a:solidFill>
                <a:latin typeface="Calibri (Body)"/>
              </a:rPr>
              <a:t>zahlreichen</a:t>
            </a:r>
            <a:r>
              <a:rPr lang="en-US" sz="2200" dirty="0">
                <a:solidFill>
                  <a:srgbClr val="212529"/>
                </a:solidFill>
                <a:latin typeface="Calibri (Body)"/>
              </a:rPr>
              <a:t> </a:t>
            </a:r>
            <a:r>
              <a:rPr lang="en-US" sz="2200" dirty="0" err="1">
                <a:solidFill>
                  <a:srgbClr val="212529"/>
                </a:solidFill>
                <a:latin typeface="Calibri (Body)"/>
              </a:rPr>
              <a:t>Möglichkeiten</a:t>
            </a:r>
            <a:r>
              <a:rPr lang="en-US" sz="2200" dirty="0">
                <a:solidFill>
                  <a:srgbClr val="212529"/>
                </a:solidFill>
                <a:latin typeface="Calibri (Body)"/>
              </a:rPr>
              <a:t>, die </a:t>
            </a:r>
            <a:r>
              <a:rPr lang="en-US" sz="2200" dirty="0" err="1">
                <a:solidFill>
                  <a:srgbClr val="212529"/>
                </a:solidFill>
                <a:latin typeface="Calibri (Body)"/>
              </a:rPr>
              <a:t>sich</a:t>
            </a:r>
            <a:r>
              <a:rPr lang="en-US" sz="2200" dirty="0">
                <a:solidFill>
                  <a:srgbClr val="212529"/>
                </a:solidFill>
                <a:latin typeface="Calibri (Body)"/>
              </a:rPr>
              <a:t> nun </a:t>
            </a:r>
            <a:r>
              <a:rPr lang="en-US" sz="2200" dirty="0" err="1">
                <a:solidFill>
                  <a:srgbClr val="212529"/>
                </a:solidFill>
                <a:latin typeface="Calibri (Body)"/>
              </a:rPr>
              <a:t>bieten</a:t>
            </a:r>
            <a:r>
              <a:rPr lang="en-US" sz="2200" dirty="0">
                <a:solidFill>
                  <a:srgbClr val="212529"/>
                </a:solidFill>
                <a:latin typeface="Calibri (Body)"/>
              </a:rPr>
              <a:t>, </a:t>
            </a:r>
            <a:r>
              <a:rPr lang="en-US" sz="2200" dirty="0" err="1">
                <a:solidFill>
                  <a:srgbClr val="212529"/>
                </a:solidFill>
                <a:latin typeface="Calibri (Body)"/>
              </a:rPr>
              <a:t>müssen</a:t>
            </a:r>
            <a:r>
              <a:rPr lang="en-US" sz="2200" dirty="0">
                <a:solidFill>
                  <a:srgbClr val="212529"/>
                </a:solidFill>
                <a:latin typeface="Calibri (Body)"/>
              </a:rPr>
              <a:t> </a:t>
            </a:r>
            <a:r>
              <a:rPr lang="en-US" sz="2200" dirty="0" err="1">
                <a:solidFill>
                  <a:srgbClr val="212529"/>
                </a:solidFill>
                <a:latin typeface="Calibri (Body)"/>
              </a:rPr>
              <a:t>Marken</a:t>
            </a:r>
            <a:r>
              <a:rPr lang="en-US" sz="2200" dirty="0">
                <a:solidFill>
                  <a:srgbClr val="212529"/>
                </a:solidFill>
                <a:latin typeface="Calibri (Body)"/>
              </a:rPr>
              <a:t> und </a:t>
            </a:r>
            <a:r>
              <a:rPr lang="en-US" sz="2200" dirty="0" err="1">
                <a:solidFill>
                  <a:srgbClr val="212529"/>
                </a:solidFill>
                <a:latin typeface="Calibri (Body)"/>
              </a:rPr>
              <a:t>Lebensmittelunternehmen</a:t>
            </a:r>
            <a:r>
              <a:rPr lang="en-US" sz="2200" dirty="0">
                <a:solidFill>
                  <a:srgbClr val="212529"/>
                </a:solidFill>
                <a:latin typeface="Calibri (Body)"/>
              </a:rPr>
              <a:t> </a:t>
            </a:r>
            <a:r>
              <a:rPr lang="en-US" sz="2200" dirty="0" err="1">
                <a:solidFill>
                  <a:srgbClr val="212529"/>
                </a:solidFill>
                <a:latin typeface="Calibri (Body)"/>
              </a:rPr>
              <a:t>wie</a:t>
            </a:r>
            <a:r>
              <a:rPr lang="en-US" sz="2200" dirty="0">
                <a:solidFill>
                  <a:srgbClr val="212529"/>
                </a:solidFill>
                <a:latin typeface="Calibri (Body)"/>
              </a:rPr>
              <a:t> das </a:t>
            </a:r>
            <a:r>
              <a:rPr lang="en-US" sz="2200" dirty="0" err="1">
                <a:solidFill>
                  <a:srgbClr val="212529"/>
                </a:solidFill>
                <a:latin typeface="Calibri (Body)"/>
              </a:rPr>
              <a:t>Ihre</a:t>
            </a:r>
            <a:r>
              <a:rPr lang="en-US" sz="2200" dirty="0">
                <a:solidFill>
                  <a:srgbClr val="212529"/>
                </a:solidFill>
                <a:latin typeface="Calibri (Body)"/>
              </a:rPr>
              <a:t> </a:t>
            </a:r>
            <a:r>
              <a:rPr lang="en-US" sz="2200" dirty="0" err="1">
                <a:solidFill>
                  <a:srgbClr val="212529"/>
                </a:solidFill>
                <a:latin typeface="Calibri (Body)"/>
              </a:rPr>
              <a:t>aktiv</a:t>
            </a:r>
            <a:r>
              <a:rPr lang="en-US" sz="2200" dirty="0">
                <a:solidFill>
                  <a:srgbClr val="212529"/>
                </a:solidFill>
                <a:latin typeface="Calibri (Body)"/>
              </a:rPr>
              <a:t> </a:t>
            </a:r>
            <a:r>
              <a:rPr lang="en-US" sz="2200" dirty="0" err="1">
                <a:solidFill>
                  <a:srgbClr val="212529"/>
                </a:solidFill>
                <a:latin typeface="Calibri (Body)"/>
              </a:rPr>
              <a:t>werden</a:t>
            </a:r>
            <a:r>
              <a:rPr lang="en-US" sz="2200" dirty="0">
                <a:solidFill>
                  <a:srgbClr val="212529"/>
                </a:solidFill>
                <a:latin typeface="Calibri (Body)"/>
              </a:rPr>
              <a:t> und </a:t>
            </a:r>
            <a:r>
              <a:rPr lang="en-US" sz="2200" dirty="0" err="1">
                <a:solidFill>
                  <a:srgbClr val="212529"/>
                </a:solidFill>
                <a:latin typeface="Calibri (Body)"/>
              </a:rPr>
              <a:t>sich</a:t>
            </a:r>
            <a:r>
              <a:rPr lang="en-US" sz="2200" dirty="0">
                <a:solidFill>
                  <a:srgbClr val="212529"/>
                </a:solidFill>
                <a:latin typeface="Calibri (Body)"/>
              </a:rPr>
              <a:t> </a:t>
            </a:r>
            <a:r>
              <a:rPr lang="en-US" sz="2200" dirty="0" err="1">
                <a:solidFill>
                  <a:srgbClr val="212529"/>
                </a:solidFill>
                <a:latin typeface="Calibri (Body)"/>
              </a:rPr>
              <a:t>überlegen</a:t>
            </a:r>
            <a:r>
              <a:rPr lang="en-US" sz="2200" dirty="0">
                <a:solidFill>
                  <a:srgbClr val="212529"/>
                </a:solidFill>
                <a:latin typeface="Calibri (Body)"/>
              </a:rPr>
              <a:t>, </a:t>
            </a:r>
            <a:r>
              <a:rPr lang="en-US" sz="2200" dirty="0" err="1">
                <a:solidFill>
                  <a:srgbClr val="212529"/>
                </a:solidFill>
                <a:latin typeface="Calibri (Body)"/>
              </a:rPr>
              <a:t>wie</a:t>
            </a:r>
            <a:r>
              <a:rPr lang="en-US" sz="2200" dirty="0">
                <a:solidFill>
                  <a:srgbClr val="212529"/>
                </a:solidFill>
                <a:latin typeface="Calibri (Body)"/>
              </a:rPr>
              <a:t> </a:t>
            </a:r>
            <a:r>
              <a:rPr lang="en-US" sz="2200" dirty="0" err="1">
                <a:solidFill>
                  <a:srgbClr val="212529"/>
                </a:solidFill>
                <a:latin typeface="Calibri (Body)"/>
              </a:rPr>
              <a:t>sie</a:t>
            </a:r>
            <a:r>
              <a:rPr lang="en-US" sz="2200" dirty="0">
                <a:solidFill>
                  <a:srgbClr val="212529"/>
                </a:solidFill>
                <a:latin typeface="Calibri (Body)"/>
              </a:rPr>
              <a:t> </a:t>
            </a:r>
            <a:r>
              <a:rPr lang="en-US" sz="2200" dirty="0" err="1">
                <a:solidFill>
                  <a:srgbClr val="212529"/>
                </a:solidFill>
                <a:latin typeface="Calibri (Body)"/>
              </a:rPr>
              <a:t>über</a:t>
            </a:r>
            <a:r>
              <a:rPr lang="en-US" sz="2200" dirty="0">
                <a:solidFill>
                  <a:srgbClr val="212529"/>
                </a:solidFill>
                <a:latin typeface="Calibri (Body)"/>
              </a:rPr>
              <a:t> den </a:t>
            </a:r>
            <a:r>
              <a:rPr lang="en-US" sz="2200" dirty="0" err="1">
                <a:solidFill>
                  <a:srgbClr val="212529"/>
                </a:solidFill>
                <a:latin typeface="Calibri (Body)"/>
              </a:rPr>
              <a:t>Versuch</a:t>
            </a:r>
            <a:r>
              <a:rPr lang="en-US" sz="2200" dirty="0">
                <a:solidFill>
                  <a:srgbClr val="212529"/>
                </a:solidFill>
                <a:latin typeface="Calibri (Body)"/>
              </a:rPr>
              <a:t>, </a:t>
            </a:r>
            <a:r>
              <a:rPr lang="en-US" sz="2200" dirty="0" err="1">
                <a:solidFill>
                  <a:srgbClr val="212529"/>
                </a:solidFill>
                <a:latin typeface="Calibri (Body)"/>
              </a:rPr>
              <a:t>ein</a:t>
            </a:r>
            <a:r>
              <a:rPr lang="en-US" sz="2200" dirty="0">
                <a:solidFill>
                  <a:srgbClr val="212529"/>
                </a:solidFill>
                <a:latin typeface="Calibri (Body)"/>
              </a:rPr>
              <a:t> </a:t>
            </a:r>
            <a:r>
              <a:rPr lang="en-US" sz="2200" dirty="0" err="1">
                <a:solidFill>
                  <a:srgbClr val="212529"/>
                </a:solidFill>
                <a:latin typeface="Calibri (Body)"/>
              </a:rPr>
              <a:t>Produkt</a:t>
            </a:r>
            <a:r>
              <a:rPr lang="en-US" sz="2200" dirty="0">
                <a:solidFill>
                  <a:srgbClr val="212529"/>
                </a:solidFill>
                <a:latin typeface="Calibri (Body)"/>
              </a:rPr>
              <a:t> </a:t>
            </a:r>
            <a:r>
              <a:rPr lang="en-US" sz="2200" dirty="0" err="1">
                <a:solidFill>
                  <a:srgbClr val="212529"/>
                </a:solidFill>
                <a:latin typeface="Calibri (Body)"/>
              </a:rPr>
              <a:t>zu</a:t>
            </a:r>
            <a:r>
              <a:rPr lang="en-US" sz="2200" dirty="0">
                <a:solidFill>
                  <a:srgbClr val="212529"/>
                </a:solidFill>
                <a:latin typeface="Calibri (Body)"/>
              </a:rPr>
              <a:t> </a:t>
            </a:r>
            <a:r>
              <a:rPr lang="en-US" sz="2200" dirty="0" err="1">
                <a:solidFill>
                  <a:srgbClr val="212529"/>
                </a:solidFill>
                <a:latin typeface="Calibri (Body)"/>
              </a:rPr>
              <a:t>verkaufen</a:t>
            </a:r>
            <a:r>
              <a:rPr lang="en-US" sz="2200" dirty="0">
                <a:solidFill>
                  <a:srgbClr val="212529"/>
                </a:solidFill>
                <a:latin typeface="Calibri (Body)"/>
              </a:rPr>
              <a:t>, </a:t>
            </a:r>
            <a:r>
              <a:rPr lang="en-US" sz="2200" dirty="0" err="1">
                <a:solidFill>
                  <a:srgbClr val="212529"/>
                </a:solidFill>
                <a:latin typeface="Calibri (Body)"/>
              </a:rPr>
              <a:t>hinausgehen</a:t>
            </a:r>
            <a:r>
              <a:rPr lang="en-US" sz="2200" dirty="0">
                <a:solidFill>
                  <a:srgbClr val="212529"/>
                </a:solidFill>
                <a:latin typeface="Calibri (Body)"/>
              </a:rPr>
              <a:t> und </a:t>
            </a:r>
            <a:r>
              <a:rPr lang="en-US" sz="2200" dirty="0" err="1">
                <a:solidFill>
                  <a:srgbClr val="212529"/>
                </a:solidFill>
                <a:latin typeface="Calibri (Body)"/>
              </a:rPr>
              <a:t>stattdessen</a:t>
            </a:r>
            <a:r>
              <a:rPr lang="en-US" sz="2200" dirty="0">
                <a:solidFill>
                  <a:srgbClr val="212529"/>
                </a:solidFill>
                <a:latin typeface="Calibri (Body)"/>
              </a:rPr>
              <a:t> die </a:t>
            </a:r>
            <a:r>
              <a:rPr lang="en-US" sz="2200" b="1" dirty="0" err="1">
                <a:solidFill>
                  <a:srgbClr val="212529"/>
                </a:solidFill>
                <a:latin typeface="Calibri (Body)"/>
              </a:rPr>
              <a:t>gesamte</a:t>
            </a:r>
            <a:r>
              <a:rPr lang="en-US" sz="2200" b="1" dirty="0">
                <a:solidFill>
                  <a:srgbClr val="212529"/>
                </a:solidFill>
                <a:latin typeface="Calibri (Body)"/>
              </a:rPr>
              <a:t> </a:t>
            </a:r>
            <a:r>
              <a:rPr lang="en-US" sz="2200" b="1" dirty="0" err="1">
                <a:solidFill>
                  <a:srgbClr val="212529"/>
                </a:solidFill>
                <a:latin typeface="Calibri (Body)"/>
              </a:rPr>
              <a:t>Erfahrung</a:t>
            </a:r>
            <a:r>
              <a:rPr lang="en-US" sz="2200" b="1" dirty="0">
                <a:solidFill>
                  <a:srgbClr val="212529"/>
                </a:solidFill>
                <a:latin typeface="Calibri (Body)"/>
              </a:rPr>
              <a:t> </a:t>
            </a:r>
            <a:r>
              <a:rPr lang="en-US" sz="2200" dirty="0">
                <a:solidFill>
                  <a:srgbClr val="212529"/>
                </a:solidFill>
                <a:latin typeface="Calibri (Body)"/>
              </a:rPr>
              <a:t>in den </a:t>
            </a:r>
            <a:r>
              <a:rPr lang="en-US" sz="2200" dirty="0" err="1">
                <a:solidFill>
                  <a:srgbClr val="212529"/>
                </a:solidFill>
                <a:latin typeface="Calibri (Body)"/>
              </a:rPr>
              <a:t>Vordergrund</a:t>
            </a:r>
            <a:r>
              <a:rPr lang="en-US" sz="2200" dirty="0">
                <a:solidFill>
                  <a:srgbClr val="212529"/>
                </a:solidFill>
                <a:latin typeface="Calibri (Body)"/>
              </a:rPr>
              <a:t> </a:t>
            </a:r>
            <a:r>
              <a:rPr lang="en-US" sz="2200" dirty="0" err="1">
                <a:solidFill>
                  <a:srgbClr val="212529"/>
                </a:solidFill>
                <a:latin typeface="Calibri (Body)"/>
              </a:rPr>
              <a:t>stellen</a:t>
            </a:r>
            <a:r>
              <a:rPr lang="en-US" sz="2200" dirty="0">
                <a:solidFill>
                  <a:srgbClr val="212529"/>
                </a:solidFill>
                <a:latin typeface="Calibri (Body)"/>
              </a:rPr>
              <a:t> </a:t>
            </a:r>
            <a:r>
              <a:rPr lang="en-US" sz="2200" dirty="0" err="1">
                <a:solidFill>
                  <a:srgbClr val="212529"/>
                </a:solidFill>
                <a:latin typeface="Calibri (Body)"/>
              </a:rPr>
              <a:t>können</a:t>
            </a:r>
            <a:r>
              <a:rPr lang="en-US" sz="2200" dirty="0">
                <a:solidFill>
                  <a:srgbClr val="212529"/>
                </a:solidFill>
                <a:latin typeface="Calibri (Body)"/>
              </a:rPr>
              <a:t>. </a:t>
            </a:r>
          </a:p>
          <a:p>
            <a:pPr marL="0" indent="0">
              <a:lnSpc>
                <a:spcPct val="110000"/>
              </a:lnSpc>
            </a:pPr>
            <a:r>
              <a:rPr lang="en-US" sz="2200" dirty="0">
                <a:solidFill>
                  <a:srgbClr val="212529"/>
                </a:solidFill>
                <a:latin typeface="Calibri (Body)"/>
              </a:rPr>
              <a:t>Sie und </a:t>
            </a:r>
            <a:r>
              <a:rPr lang="en-US" sz="2200" dirty="0" err="1">
                <a:solidFill>
                  <a:srgbClr val="212529"/>
                </a:solidFill>
                <a:latin typeface="Calibri (Body)"/>
              </a:rPr>
              <a:t>Ihre</a:t>
            </a:r>
            <a:r>
              <a:rPr lang="en-US" sz="2200" dirty="0">
                <a:solidFill>
                  <a:srgbClr val="212529"/>
                </a:solidFill>
                <a:latin typeface="Calibri (Body)"/>
              </a:rPr>
              <a:t> </a:t>
            </a:r>
            <a:r>
              <a:rPr lang="en-US" sz="2200" dirty="0" err="1">
                <a:solidFill>
                  <a:srgbClr val="212529"/>
                </a:solidFill>
                <a:latin typeface="Calibri (Body)"/>
              </a:rPr>
              <a:t>Marke</a:t>
            </a:r>
            <a:r>
              <a:rPr lang="en-US" sz="2200" dirty="0">
                <a:solidFill>
                  <a:srgbClr val="212529"/>
                </a:solidFill>
                <a:latin typeface="Calibri (Body)"/>
              </a:rPr>
              <a:t> </a:t>
            </a:r>
            <a:r>
              <a:rPr lang="en-US" sz="2200" dirty="0" err="1">
                <a:solidFill>
                  <a:srgbClr val="212529"/>
                </a:solidFill>
                <a:latin typeface="Calibri (Body)"/>
              </a:rPr>
              <a:t>sollten</a:t>
            </a:r>
            <a:r>
              <a:rPr lang="en-US" sz="2200" dirty="0">
                <a:solidFill>
                  <a:srgbClr val="212529"/>
                </a:solidFill>
                <a:latin typeface="Calibri (Body)"/>
              </a:rPr>
              <a:t> </a:t>
            </a:r>
            <a:r>
              <a:rPr lang="en-US" sz="2200" dirty="0" err="1">
                <a:solidFill>
                  <a:srgbClr val="212529"/>
                </a:solidFill>
                <a:latin typeface="Calibri (Body)"/>
              </a:rPr>
              <a:t>eine</a:t>
            </a:r>
            <a:r>
              <a:rPr lang="en-US" sz="2200" dirty="0">
                <a:solidFill>
                  <a:srgbClr val="212529"/>
                </a:solidFill>
                <a:latin typeface="Calibri (Body)"/>
              </a:rPr>
              <a:t> </a:t>
            </a:r>
            <a:r>
              <a:rPr lang="en-US" sz="2200" b="1" dirty="0" err="1">
                <a:solidFill>
                  <a:srgbClr val="212529"/>
                </a:solidFill>
                <a:latin typeface="Calibri (Body)"/>
              </a:rPr>
              <a:t>wirksame</a:t>
            </a:r>
            <a:r>
              <a:rPr lang="en-US" sz="2200" b="1" dirty="0">
                <a:solidFill>
                  <a:srgbClr val="212529"/>
                </a:solidFill>
                <a:latin typeface="Calibri (Body)"/>
              </a:rPr>
              <a:t> </a:t>
            </a:r>
            <a:r>
              <a:rPr lang="en-US" sz="2200" b="1" dirty="0" err="1">
                <a:solidFill>
                  <a:srgbClr val="212529"/>
                </a:solidFill>
                <a:latin typeface="Calibri (Body)"/>
              </a:rPr>
              <a:t>Erzählung</a:t>
            </a:r>
            <a:r>
              <a:rPr lang="en-US" sz="2200" dirty="0">
                <a:solidFill>
                  <a:srgbClr val="212529"/>
                </a:solidFill>
                <a:latin typeface="Calibri (Body)"/>
              </a:rPr>
              <a:t> </a:t>
            </a:r>
            <a:r>
              <a:rPr lang="en-US" sz="2200" dirty="0" err="1">
                <a:solidFill>
                  <a:srgbClr val="212529"/>
                </a:solidFill>
                <a:latin typeface="Calibri (Body)"/>
              </a:rPr>
              <a:t>liefern</a:t>
            </a:r>
            <a:r>
              <a:rPr lang="en-US" sz="2200" dirty="0">
                <a:solidFill>
                  <a:srgbClr val="212529"/>
                </a:solidFill>
                <a:latin typeface="Calibri (Body)"/>
              </a:rPr>
              <a:t>, die </a:t>
            </a:r>
            <a:r>
              <a:rPr lang="en-US" sz="2200" dirty="0" err="1">
                <a:solidFill>
                  <a:srgbClr val="212529"/>
                </a:solidFill>
                <a:latin typeface="Calibri (Body)"/>
              </a:rPr>
              <a:t>sich</a:t>
            </a:r>
            <a:r>
              <a:rPr lang="en-US" sz="2200" dirty="0">
                <a:solidFill>
                  <a:srgbClr val="212529"/>
                </a:solidFill>
                <a:latin typeface="Calibri (Body)"/>
              </a:rPr>
              <a:t> auf das Leben und die Situation der </a:t>
            </a:r>
            <a:r>
              <a:rPr lang="en-US" sz="2200" dirty="0" err="1">
                <a:solidFill>
                  <a:srgbClr val="212529"/>
                </a:solidFill>
                <a:latin typeface="Calibri (Body)"/>
              </a:rPr>
              <a:t>älteren</a:t>
            </a:r>
            <a:r>
              <a:rPr lang="en-US" sz="2200" dirty="0">
                <a:solidFill>
                  <a:srgbClr val="212529"/>
                </a:solidFill>
                <a:latin typeface="Calibri (Body)"/>
              </a:rPr>
              <a:t> Menschen </a:t>
            </a:r>
            <a:r>
              <a:rPr lang="en-US" sz="2200" dirty="0" err="1">
                <a:solidFill>
                  <a:srgbClr val="212529"/>
                </a:solidFill>
                <a:latin typeface="Calibri (Body)"/>
              </a:rPr>
              <a:t>übertragen</a:t>
            </a:r>
            <a:r>
              <a:rPr lang="en-US" sz="2200" dirty="0">
                <a:solidFill>
                  <a:srgbClr val="212529"/>
                </a:solidFill>
                <a:latin typeface="Calibri (Body)"/>
              </a:rPr>
              <a:t> </a:t>
            </a:r>
            <a:r>
              <a:rPr lang="en-US" sz="2200" dirty="0" err="1">
                <a:solidFill>
                  <a:srgbClr val="212529"/>
                </a:solidFill>
                <a:latin typeface="Calibri (Body)"/>
              </a:rPr>
              <a:t>lässt</a:t>
            </a:r>
            <a:r>
              <a:rPr lang="en-US" sz="2200" dirty="0">
                <a:solidFill>
                  <a:srgbClr val="212529"/>
                </a:solidFill>
                <a:latin typeface="Calibri (Body)"/>
              </a:rPr>
              <a:t>; </a:t>
            </a:r>
            <a:r>
              <a:rPr lang="en-US" sz="2200" dirty="0" err="1">
                <a:solidFill>
                  <a:srgbClr val="212529"/>
                </a:solidFill>
                <a:latin typeface="Calibri (Body)"/>
              </a:rPr>
              <a:t>hier</a:t>
            </a:r>
            <a:r>
              <a:rPr lang="en-US" sz="2200" dirty="0">
                <a:solidFill>
                  <a:srgbClr val="212529"/>
                </a:solidFill>
                <a:latin typeface="Calibri (Body)"/>
              </a:rPr>
              <a:t> </a:t>
            </a:r>
            <a:r>
              <a:rPr lang="en-US" sz="2200" dirty="0" err="1">
                <a:solidFill>
                  <a:srgbClr val="212529"/>
                </a:solidFill>
                <a:latin typeface="Calibri (Body)"/>
              </a:rPr>
              <a:t>wird</a:t>
            </a:r>
            <a:r>
              <a:rPr lang="en-US" sz="2200" dirty="0">
                <a:solidFill>
                  <a:srgbClr val="212529"/>
                </a:solidFill>
                <a:latin typeface="Calibri (Body)"/>
              </a:rPr>
              <a:t> </a:t>
            </a:r>
            <a:r>
              <a:rPr lang="en-US" sz="2200" b="1" dirty="0" err="1">
                <a:solidFill>
                  <a:srgbClr val="212529"/>
                </a:solidFill>
                <a:latin typeface="Calibri (Body)"/>
              </a:rPr>
              <a:t>eine</a:t>
            </a:r>
            <a:r>
              <a:rPr lang="en-US" sz="2200" b="1" dirty="0">
                <a:solidFill>
                  <a:srgbClr val="212529"/>
                </a:solidFill>
                <a:latin typeface="Calibri (Body)"/>
              </a:rPr>
              <a:t> </a:t>
            </a:r>
            <a:r>
              <a:rPr lang="en-US" sz="2200" b="1" dirty="0" err="1">
                <a:solidFill>
                  <a:srgbClr val="212529"/>
                </a:solidFill>
                <a:latin typeface="Calibri (Body)"/>
              </a:rPr>
              <a:t>tiefere</a:t>
            </a:r>
            <a:r>
              <a:rPr lang="en-US" sz="2200" b="1" dirty="0">
                <a:solidFill>
                  <a:srgbClr val="212529"/>
                </a:solidFill>
                <a:latin typeface="Calibri (Body)"/>
              </a:rPr>
              <a:t> </a:t>
            </a:r>
            <a:r>
              <a:rPr lang="en-US" sz="2200" b="1" dirty="0" err="1">
                <a:solidFill>
                  <a:srgbClr val="212529"/>
                </a:solidFill>
                <a:latin typeface="Calibri (Body)"/>
              </a:rPr>
              <a:t>Bindung</a:t>
            </a:r>
            <a:r>
              <a:rPr lang="en-US" sz="2200" b="1" dirty="0">
                <a:solidFill>
                  <a:srgbClr val="212529"/>
                </a:solidFill>
                <a:latin typeface="Calibri (Body)"/>
              </a:rPr>
              <a:t> </a:t>
            </a:r>
            <a:r>
              <a:rPr lang="en-US" sz="2200" dirty="0" err="1">
                <a:solidFill>
                  <a:srgbClr val="212529"/>
                </a:solidFill>
                <a:latin typeface="Calibri (Body)"/>
              </a:rPr>
              <a:t>entstehen</a:t>
            </a:r>
            <a:r>
              <a:rPr lang="en-US" sz="2200" dirty="0">
                <a:solidFill>
                  <a:srgbClr val="212529"/>
                </a:solidFill>
                <a:latin typeface="Calibri (Body)"/>
              </a:rPr>
              <a:t>.</a:t>
            </a:r>
            <a:endParaRPr lang="en-US" sz="2200" b="0" i="0" dirty="0">
              <a:solidFill>
                <a:srgbClr val="212529"/>
              </a:solidFill>
              <a:effectLst/>
              <a:latin typeface="Calibri (Body)"/>
            </a:endParaRPr>
          </a:p>
        </p:txBody>
      </p:sp>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600244" y="418854"/>
            <a:ext cx="5085159" cy="582221"/>
          </a:xfrm>
        </p:spPr>
        <p:txBody>
          <a:bodyPr>
            <a:normAutofit lnSpcReduction="10000"/>
          </a:bodyPr>
          <a:lstStyle/>
          <a:p>
            <a:r>
              <a:rPr lang="en-GB" b="1" dirty="0"/>
              <a:t>1. </a:t>
            </a:r>
            <a:r>
              <a:rPr lang="en-GB" b="1" dirty="0" err="1"/>
              <a:t>Erlebnisverkauf</a:t>
            </a:r>
            <a:endParaRPr lang="en-GB" b="1" dirty="0"/>
          </a:p>
        </p:txBody>
      </p:sp>
      <p:pic>
        <p:nvPicPr>
          <p:cNvPr id="7" name="Picture Placeholder 6" descr="Yellow star chat bubble">
            <a:extLst>
              <a:ext uri="{FF2B5EF4-FFF2-40B4-BE49-F238E27FC236}">
                <a16:creationId xmlns:a16="http://schemas.microsoft.com/office/drawing/2014/main" id="{09C6436A-FB4F-9359-38EF-A29F7C05EEDC}"/>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325196180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516350A-9571-3FED-B86D-A73E3BCC7B05}"/>
              </a:ext>
            </a:extLst>
          </p:cNvPr>
          <p:cNvSpPr>
            <a:spLocks noGrp="1"/>
          </p:cNvSpPr>
          <p:nvPr>
            <p:ph type="body" sz="quarter" idx="18"/>
          </p:nvPr>
        </p:nvSpPr>
        <p:spPr>
          <a:xfrm>
            <a:off x="385482" y="1630375"/>
            <a:ext cx="5332413" cy="3867704"/>
          </a:xfrm>
        </p:spPr>
        <p:txBody>
          <a:bodyPr>
            <a:normAutofit fontScale="92500" lnSpcReduction="10000"/>
          </a:bodyPr>
          <a:lstStyle/>
          <a:p>
            <a:pPr indent="0" fontAlgn="base"/>
            <a:r>
              <a:rPr lang="en-US" dirty="0"/>
              <a:t>Die </a:t>
            </a:r>
            <a:r>
              <a:rPr lang="en-US" dirty="0" err="1"/>
              <a:t>Inhalte</a:t>
            </a:r>
            <a:r>
              <a:rPr lang="en-US" dirty="0"/>
              <a:t> </a:t>
            </a:r>
            <a:r>
              <a:rPr lang="en-US" dirty="0" err="1"/>
              <a:t>sind</a:t>
            </a:r>
            <a:r>
              <a:rPr lang="en-US" dirty="0"/>
              <a:t> </a:t>
            </a:r>
            <a:r>
              <a:rPr lang="en-US" dirty="0" err="1"/>
              <a:t>ein</a:t>
            </a:r>
            <a:r>
              <a:rPr lang="en-US" dirty="0"/>
              <a:t> </a:t>
            </a:r>
            <a:r>
              <a:rPr lang="en-US" dirty="0" err="1"/>
              <a:t>entscheidendes</a:t>
            </a:r>
            <a:r>
              <a:rPr lang="en-US" dirty="0"/>
              <a:t> Element, um die </a:t>
            </a:r>
            <a:r>
              <a:rPr lang="en-US" dirty="0" err="1"/>
              <a:t>Entwicklung</a:t>
            </a:r>
            <a:r>
              <a:rPr lang="en-US" dirty="0"/>
              <a:t> der </a:t>
            </a:r>
            <a:r>
              <a:rPr lang="en-US" dirty="0" err="1"/>
              <a:t>gesamten</a:t>
            </a:r>
            <a:r>
              <a:rPr lang="en-US" dirty="0"/>
              <a:t> </a:t>
            </a:r>
            <a:r>
              <a:rPr lang="en-US" b="1" dirty="0" err="1"/>
              <a:t>Markengeschichte</a:t>
            </a:r>
            <a:r>
              <a:rPr lang="en-US" dirty="0"/>
              <a:t> </a:t>
            </a:r>
            <a:r>
              <a:rPr lang="en-US" dirty="0" err="1"/>
              <a:t>zu</a:t>
            </a:r>
            <a:r>
              <a:rPr lang="en-US" dirty="0"/>
              <a:t> </a:t>
            </a:r>
            <a:r>
              <a:rPr lang="en-US" dirty="0" err="1"/>
              <a:t>ermöglichen</a:t>
            </a:r>
            <a:r>
              <a:rPr lang="en-US" dirty="0"/>
              <a:t> - </a:t>
            </a:r>
            <a:r>
              <a:rPr lang="en-US" dirty="0" err="1"/>
              <a:t>sie</a:t>
            </a:r>
            <a:r>
              <a:rPr lang="en-US" dirty="0"/>
              <a:t> </a:t>
            </a:r>
            <a:r>
              <a:rPr lang="en-US" dirty="0" err="1"/>
              <a:t>treiben</a:t>
            </a:r>
            <a:r>
              <a:rPr lang="en-US" dirty="0"/>
              <a:t> die </a:t>
            </a:r>
            <a:r>
              <a:rPr lang="en-US" dirty="0" err="1"/>
              <a:t>Entwicklung</a:t>
            </a:r>
            <a:r>
              <a:rPr lang="en-US" dirty="0"/>
              <a:t> von </a:t>
            </a:r>
            <a:r>
              <a:rPr lang="en-US" dirty="0" err="1"/>
              <a:t>einem</a:t>
            </a:r>
            <a:r>
              <a:rPr lang="en-US" dirty="0"/>
              <a:t> </a:t>
            </a:r>
            <a:r>
              <a:rPr lang="en-US" dirty="0" err="1"/>
              <a:t>einfachen</a:t>
            </a:r>
            <a:r>
              <a:rPr lang="en-US" dirty="0"/>
              <a:t> </a:t>
            </a:r>
            <a:r>
              <a:rPr lang="en-US" dirty="0" err="1"/>
              <a:t>Produkt</a:t>
            </a:r>
            <a:r>
              <a:rPr lang="en-US" dirty="0"/>
              <a:t> </a:t>
            </a:r>
            <a:r>
              <a:rPr lang="en-US" dirty="0" err="1"/>
              <a:t>zu</a:t>
            </a:r>
            <a:r>
              <a:rPr lang="en-US" dirty="0"/>
              <a:t> </a:t>
            </a:r>
            <a:r>
              <a:rPr lang="en-US" dirty="0" err="1"/>
              <a:t>einem</a:t>
            </a:r>
            <a:r>
              <a:rPr lang="en-US" dirty="0"/>
              <a:t> </a:t>
            </a:r>
            <a:r>
              <a:rPr lang="en-US" b="1" dirty="0" err="1"/>
              <a:t>tieferen</a:t>
            </a:r>
            <a:r>
              <a:rPr lang="en-US" b="1" dirty="0"/>
              <a:t> </a:t>
            </a:r>
            <a:r>
              <a:rPr lang="en-US" b="1" dirty="0" err="1"/>
              <a:t>Markenerlebnis</a:t>
            </a:r>
            <a:r>
              <a:rPr lang="en-US" dirty="0"/>
              <a:t> </a:t>
            </a:r>
            <a:r>
              <a:rPr lang="en-US" dirty="0" err="1"/>
              <a:t>voran</a:t>
            </a:r>
            <a:r>
              <a:rPr lang="en-US" dirty="0"/>
              <a:t>, das, </a:t>
            </a:r>
            <a:r>
              <a:rPr lang="en-US" dirty="0" err="1"/>
              <a:t>wenn</a:t>
            </a:r>
            <a:r>
              <a:rPr lang="en-US" dirty="0"/>
              <a:t> es gut </a:t>
            </a:r>
            <a:r>
              <a:rPr lang="en-US" dirty="0" err="1"/>
              <a:t>gemacht</a:t>
            </a:r>
            <a:r>
              <a:rPr lang="en-US" dirty="0"/>
              <a:t> </a:t>
            </a:r>
            <a:r>
              <a:rPr lang="en-US" dirty="0" err="1"/>
              <a:t>ist</a:t>
            </a:r>
            <a:r>
              <a:rPr lang="en-US" dirty="0"/>
              <a:t>, die </a:t>
            </a:r>
            <a:r>
              <a:rPr lang="en-US" dirty="0" err="1"/>
              <a:t>Verbraucher</a:t>
            </a:r>
            <a:r>
              <a:rPr lang="en-US" dirty="0"/>
              <a:t> </a:t>
            </a:r>
            <a:r>
              <a:rPr lang="en-US" dirty="0" err="1"/>
              <a:t>kaufen</a:t>
            </a:r>
            <a:r>
              <a:rPr lang="en-US" dirty="0"/>
              <a:t> </a:t>
            </a:r>
            <a:r>
              <a:rPr lang="en-US" dirty="0" err="1"/>
              <a:t>werden</a:t>
            </a:r>
            <a:r>
              <a:rPr lang="en-US" dirty="0"/>
              <a:t>. </a:t>
            </a:r>
          </a:p>
          <a:p>
            <a:pPr indent="0" fontAlgn="base"/>
            <a:r>
              <a:rPr lang="en-US" dirty="0"/>
              <a:t>Wie </a:t>
            </a:r>
            <a:r>
              <a:rPr lang="en-US" dirty="0" err="1"/>
              <a:t>bei</a:t>
            </a:r>
            <a:r>
              <a:rPr lang="en-US" dirty="0"/>
              <a:t> </a:t>
            </a:r>
            <a:r>
              <a:rPr lang="en-US" dirty="0" err="1"/>
              <a:t>allen</a:t>
            </a:r>
            <a:r>
              <a:rPr lang="en-US" dirty="0"/>
              <a:t> </a:t>
            </a:r>
            <a:r>
              <a:rPr lang="en-US" dirty="0" err="1"/>
              <a:t>Geschichten</a:t>
            </a:r>
            <a:r>
              <a:rPr lang="en-US" dirty="0"/>
              <a:t> muss die </a:t>
            </a:r>
            <a:r>
              <a:rPr lang="en-US" b="1" dirty="0" err="1"/>
              <a:t>Erzählung</a:t>
            </a:r>
            <a:r>
              <a:rPr lang="en-US" b="1" dirty="0"/>
              <a:t> </a:t>
            </a:r>
            <a:r>
              <a:rPr lang="en-US" b="1" dirty="0" err="1"/>
              <a:t>fließend</a:t>
            </a:r>
            <a:r>
              <a:rPr lang="en-US" b="1" dirty="0"/>
              <a:t> </a:t>
            </a:r>
            <a:r>
              <a:rPr lang="en-US" dirty="0"/>
              <a:t>sein, </a:t>
            </a:r>
            <a:r>
              <a:rPr lang="en-US" dirty="0" err="1"/>
              <a:t>einen</a:t>
            </a:r>
            <a:r>
              <a:rPr lang="en-US" dirty="0"/>
              <a:t> Sinn </a:t>
            </a:r>
            <a:r>
              <a:rPr lang="en-US" dirty="0" err="1"/>
              <a:t>ergeben</a:t>
            </a:r>
            <a:r>
              <a:rPr lang="en-US" dirty="0"/>
              <a:t> und für den </a:t>
            </a:r>
            <a:r>
              <a:rPr lang="en-US" dirty="0" err="1"/>
              <a:t>Verbraucher</a:t>
            </a:r>
            <a:r>
              <a:rPr lang="en-US" dirty="0"/>
              <a:t> </a:t>
            </a:r>
            <a:r>
              <a:rPr lang="en-US" dirty="0" err="1"/>
              <a:t>zugänglich</a:t>
            </a:r>
            <a:r>
              <a:rPr lang="en-US" dirty="0"/>
              <a:t> sein, </a:t>
            </a:r>
            <a:r>
              <a:rPr lang="en-US" dirty="0" err="1"/>
              <a:t>damit</a:t>
            </a:r>
            <a:r>
              <a:rPr lang="en-US" dirty="0"/>
              <a:t> er </a:t>
            </a:r>
            <a:r>
              <a:rPr lang="en-US" dirty="0" err="1"/>
              <a:t>sich</a:t>
            </a:r>
            <a:r>
              <a:rPr lang="en-US" dirty="0"/>
              <a:t> das </a:t>
            </a:r>
            <a:r>
              <a:rPr lang="en-US" dirty="0" err="1"/>
              <a:t>nehmen</a:t>
            </a:r>
            <a:r>
              <a:rPr lang="en-US" dirty="0"/>
              <a:t> </a:t>
            </a:r>
            <a:r>
              <a:rPr lang="en-US" dirty="0" err="1"/>
              <a:t>kann</a:t>
            </a:r>
            <a:r>
              <a:rPr lang="en-US" dirty="0"/>
              <a:t>, was er will, </a:t>
            </a:r>
            <a:r>
              <a:rPr lang="en-US" dirty="0" err="1"/>
              <a:t>wenn</a:t>
            </a:r>
            <a:r>
              <a:rPr lang="en-US" dirty="0"/>
              <a:t> er es will.</a:t>
            </a:r>
          </a:p>
          <a:p>
            <a:pPr indent="0" fontAlgn="base"/>
            <a:endParaRPr lang="en-US" b="1" dirty="0"/>
          </a:p>
        </p:txBody>
      </p:sp>
      <p:sp>
        <p:nvSpPr>
          <p:cNvPr id="3" name="Text Placeholder 2">
            <a:extLst>
              <a:ext uri="{FF2B5EF4-FFF2-40B4-BE49-F238E27FC236}">
                <a16:creationId xmlns:a16="http://schemas.microsoft.com/office/drawing/2014/main" id="{E9FCB071-E715-9D38-3057-30FC80B5BB67}"/>
              </a:ext>
            </a:extLst>
          </p:cNvPr>
          <p:cNvSpPr>
            <a:spLocks noGrp="1"/>
          </p:cNvSpPr>
          <p:nvPr>
            <p:ph type="body" sz="quarter" idx="16"/>
          </p:nvPr>
        </p:nvSpPr>
        <p:spPr>
          <a:xfrm>
            <a:off x="636959" y="591672"/>
            <a:ext cx="5755341" cy="860612"/>
          </a:xfrm>
        </p:spPr>
        <p:txBody>
          <a:bodyPr anchor="ctr">
            <a:normAutofit fontScale="92500" lnSpcReduction="20000"/>
          </a:bodyPr>
          <a:lstStyle/>
          <a:p>
            <a:r>
              <a:rPr lang="en-US" dirty="0">
                <a:solidFill>
                  <a:srgbClr val="212121"/>
                </a:solidFill>
              </a:rPr>
              <a:t>Eine </a:t>
            </a:r>
            <a:r>
              <a:rPr lang="en-US" dirty="0" err="1">
                <a:solidFill>
                  <a:srgbClr val="212121"/>
                </a:solidFill>
              </a:rPr>
              <a:t>Geschichte</a:t>
            </a:r>
            <a:r>
              <a:rPr lang="en-US" dirty="0">
                <a:solidFill>
                  <a:srgbClr val="212121"/>
                </a:solidFill>
              </a:rPr>
              <a:t> </a:t>
            </a:r>
            <a:r>
              <a:rPr lang="en-US" dirty="0" err="1">
                <a:solidFill>
                  <a:srgbClr val="212121"/>
                </a:solidFill>
              </a:rPr>
              <a:t>erzählen</a:t>
            </a:r>
            <a:r>
              <a:rPr lang="en-US" dirty="0">
                <a:solidFill>
                  <a:srgbClr val="212121"/>
                </a:solidFill>
              </a:rPr>
              <a:t> </a:t>
            </a:r>
            <a:r>
              <a:rPr lang="en-US" dirty="0" err="1">
                <a:solidFill>
                  <a:srgbClr val="212121"/>
                </a:solidFill>
              </a:rPr>
              <a:t>oder</a:t>
            </a:r>
            <a:r>
              <a:rPr lang="en-US" dirty="0">
                <a:solidFill>
                  <a:srgbClr val="212121"/>
                </a:solidFill>
              </a:rPr>
              <a:t> </a:t>
            </a:r>
            <a:r>
              <a:rPr lang="en-US" dirty="0" err="1">
                <a:solidFill>
                  <a:srgbClr val="212121"/>
                </a:solidFill>
              </a:rPr>
              <a:t>ein</a:t>
            </a:r>
            <a:r>
              <a:rPr lang="en-US" dirty="0">
                <a:solidFill>
                  <a:srgbClr val="212121"/>
                </a:solidFill>
              </a:rPr>
              <a:t> Bild </a:t>
            </a:r>
            <a:r>
              <a:rPr lang="en-US" dirty="0" err="1">
                <a:solidFill>
                  <a:srgbClr val="212121"/>
                </a:solidFill>
              </a:rPr>
              <a:t>malen</a:t>
            </a:r>
            <a:r>
              <a:rPr lang="en-US" dirty="0">
                <a:solidFill>
                  <a:srgbClr val="212121"/>
                </a:solidFill>
              </a:rPr>
              <a:t>...</a:t>
            </a:r>
          </a:p>
          <a:p>
            <a:endParaRPr lang="en-IE" dirty="0"/>
          </a:p>
        </p:txBody>
      </p:sp>
      <p:pic>
        <p:nvPicPr>
          <p:cNvPr id="6" name="Picture Placeholder 5" descr="Painting watercolours outdoors">
            <a:extLst>
              <a:ext uri="{FF2B5EF4-FFF2-40B4-BE49-F238E27FC236}">
                <a16:creationId xmlns:a16="http://schemas.microsoft.com/office/drawing/2014/main" id="{5EE4527C-B671-736C-0D5D-319324F52CBA}"/>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8" name="TextBox 7">
            <a:extLst>
              <a:ext uri="{FF2B5EF4-FFF2-40B4-BE49-F238E27FC236}">
                <a16:creationId xmlns:a16="http://schemas.microsoft.com/office/drawing/2014/main" id="{7126F8A0-C41A-21A4-FFAF-8F5FDEE5CBD5}"/>
              </a:ext>
            </a:extLst>
          </p:cNvPr>
          <p:cNvSpPr txBox="1"/>
          <p:nvPr/>
        </p:nvSpPr>
        <p:spPr>
          <a:xfrm>
            <a:off x="3007098" y="5577578"/>
            <a:ext cx="7356102" cy="923330"/>
          </a:xfrm>
          <a:prstGeom prst="rect">
            <a:avLst/>
          </a:prstGeom>
          <a:solidFill>
            <a:srgbClr val="FFD100"/>
          </a:solidFill>
        </p:spPr>
        <p:txBody>
          <a:bodyPr wrap="square">
            <a:spAutoFit/>
          </a:bodyPr>
          <a:lstStyle/>
          <a:p>
            <a:pPr lvl="1"/>
            <a:r>
              <a:rPr lang="en-US" dirty="0" err="1">
                <a:solidFill>
                  <a:srgbClr val="212529"/>
                </a:solidFill>
                <a:latin typeface="Calibri (Body)"/>
              </a:rPr>
              <a:t>Steigern</a:t>
            </a:r>
            <a:r>
              <a:rPr lang="en-US" dirty="0">
                <a:solidFill>
                  <a:srgbClr val="212529"/>
                </a:solidFill>
                <a:latin typeface="Calibri (Body)"/>
              </a:rPr>
              <a:t> Sie den Wert </a:t>
            </a:r>
            <a:r>
              <a:rPr lang="en-US" dirty="0" err="1">
                <a:solidFill>
                  <a:srgbClr val="212529"/>
                </a:solidFill>
                <a:latin typeface="Calibri (Body)"/>
              </a:rPr>
              <a:t>Ihres</a:t>
            </a:r>
            <a:r>
              <a:rPr lang="en-US" dirty="0">
                <a:solidFill>
                  <a:srgbClr val="212529"/>
                </a:solidFill>
                <a:latin typeface="Calibri (Body)"/>
              </a:rPr>
              <a:t> </a:t>
            </a:r>
            <a:r>
              <a:rPr lang="en-US" dirty="0" err="1">
                <a:solidFill>
                  <a:srgbClr val="212529"/>
                </a:solidFill>
                <a:latin typeface="Calibri (Body)"/>
              </a:rPr>
              <a:t>Produkts</a:t>
            </a:r>
            <a:r>
              <a:rPr lang="en-US" dirty="0">
                <a:solidFill>
                  <a:srgbClr val="212529"/>
                </a:solidFill>
                <a:latin typeface="Calibri (Body)"/>
              </a:rPr>
              <a:t> </a:t>
            </a:r>
            <a:r>
              <a:rPr lang="en-US" dirty="0" err="1">
                <a:solidFill>
                  <a:srgbClr val="212529"/>
                </a:solidFill>
                <a:latin typeface="Calibri (Body)"/>
              </a:rPr>
              <a:t>oder</a:t>
            </a:r>
            <a:r>
              <a:rPr lang="en-US" dirty="0">
                <a:solidFill>
                  <a:srgbClr val="212529"/>
                </a:solidFill>
                <a:latin typeface="Calibri (Body)"/>
              </a:rPr>
              <a:t> </a:t>
            </a:r>
            <a:r>
              <a:rPr lang="en-US" dirty="0" err="1">
                <a:solidFill>
                  <a:srgbClr val="212529"/>
                </a:solidFill>
                <a:latin typeface="Calibri (Body)"/>
              </a:rPr>
              <a:t>Ihrer</a:t>
            </a:r>
            <a:r>
              <a:rPr lang="en-US" dirty="0">
                <a:solidFill>
                  <a:srgbClr val="212529"/>
                </a:solidFill>
                <a:latin typeface="Calibri (Body)"/>
              </a:rPr>
              <a:t> </a:t>
            </a:r>
            <a:r>
              <a:rPr lang="en-US" dirty="0" err="1">
                <a:solidFill>
                  <a:srgbClr val="212529"/>
                </a:solidFill>
                <a:latin typeface="Calibri (Body)"/>
              </a:rPr>
              <a:t>Dienstleistung</a:t>
            </a:r>
            <a:r>
              <a:rPr lang="en-US" dirty="0">
                <a:solidFill>
                  <a:srgbClr val="212529"/>
                </a:solidFill>
                <a:latin typeface="Calibri (Body)"/>
              </a:rPr>
              <a:t>, </a:t>
            </a:r>
            <a:r>
              <a:rPr lang="en-US" dirty="0" err="1">
                <a:solidFill>
                  <a:srgbClr val="212529"/>
                </a:solidFill>
                <a:latin typeface="Calibri (Body)"/>
              </a:rPr>
              <a:t>indem</a:t>
            </a:r>
            <a:r>
              <a:rPr lang="en-US" dirty="0">
                <a:solidFill>
                  <a:srgbClr val="212529"/>
                </a:solidFill>
                <a:latin typeface="Calibri (Body)"/>
              </a:rPr>
              <a:t> Sie </a:t>
            </a:r>
            <a:r>
              <a:rPr lang="en-US" dirty="0" err="1">
                <a:solidFill>
                  <a:srgbClr val="212529"/>
                </a:solidFill>
                <a:latin typeface="Calibri (Body)"/>
              </a:rPr>
              <a:t>ein</a:t>
            </a:r>
            <a:r>
              <a:rPr lang="en-US" dirty="0">
                <a:solidFill>
                  <a:srgbClr val="212529"/>
                </a:solidFill>
                <a:latin typeface="Calibri (Body)"/>
              </a:rPr>
              <a:t> </a:t>
            </a:r>
            <a:r>
              <a:rPr lang="en-US" b="1" dirty="0" err="1">
                <a:solidFill>
                  <a:srgbClr val="212529"/>
                </a:solidFill>
                <a:latin typeface="Calibri (Body)"/>
              </a:rPr>
              <a:t>besseres</a:t>
            </a:r>
            <a:r>
              <a:rPr lang="en-US" b="1" dirty="0">
                <a:solidFill>
                  <a:srgbClr val="212529"/>
                </a:solidFill>
                <a:latin typeface="Calibri (Body)"/>
              </a:rPr>
              <a:t> </a:t>
            </a:r>
            <a:r>
              <a:rPr lang="en-US" b="1" dirty="0" err="1">
                <a:solidFill>
                  <a:srgbClr val="212529"/>
                </a:solidFill>
                <a:latin typeface="Calibri (Body)"/>
              </a:rPr>
              <a:t>Kundenerlebnis</a:t>
            </a:r>
            <a:r>
              <a:rPr lang="en-US" b="1" dirty="0">
                <a:solidFill>
                  <a:srgbClr val="212529"/>
                </a:solidFill>
                <a:latin typeface="Calibri (Body)"/>
              </a:rPr>
              <a:t> </a:t>
            </a:r>
            <a:r>
              <a:rPr lang="en-US" dirty="0" err="1">
                <a:solidFill>
                  <a:srgbClr val="212529"/>
                </a:solidFill>
                <a:latin typeface="Calibri (Body)"/>
              </a:rPr>
              <a:t>bieten</a:t>
            </a:r>
            <a:r>
              <a:rPr lang="en-US" dirty="0">
                <a:solidFill>
                  <a:srgbClr val="212529"/>
                </a:solidFill>
                <a:latin typeface="Calibri (Body)"/>
              </a:rPr>
              <a:t> und </a:t>
            </a:r>
            <a:r>
              <a:rPr lang="en-US" dirty="0" err="1">
                <a:solidFill>
                  <a:srgbClr val="212529"/>
                </a:solidFill>
                <a:latin typeface="Calibri (Body)"/>
              </a:rPr>
              <a:t>dadurch</a:t>
            </a:r>
            <a:r>
              <a:rPr lang="en-US" dirty="0">
                <a:solidFill>
                  <a:srgbClr val="212529"/>
                </a:solidFill>
                <a:latin typeface="Calibri (Body)"/>
              </a:rPr>
              <a:t> </a:t>
            </a:r>
            <a:r>
              <a:rPr lang="en-US" dirty="0" err="1">
                <a:solidFill>
                  <a:srgbClr val="212529"/>
                </a:solidFill>
                <a:latin typeface="Calibri (Body)"/>
              </a:rPr>
              <a:t>eine</a:t>
            </a:r>
            <a:r>
              <a:rPr lang="en-US" dirty="0">
                <a:solidFill>
                  <a:srgbClr val="212529"/>
                </a:solidFill>
                <a:latin typeface="Calibri (Body)"/>
              </a:rPr>
              <a:t> </a:t>
            </a:r>
            <a:r>
              <a:rPr lang="en-US" dirty="0" err="1">
                <a:solidFill>
                  <a:srgbClr val="212529"/>
                </a:solidFill>
                <a:latin typeface="Calibri (Body)"/>
              </a:rPr>
              <a:t>höhere</a:t>
            </a:r>
            <a:r>
              <a:rPr lang="en-US" dirty="0">
                <a:solidFill>
                  <a:srgbClr val="212529"/>
                </a:solidFill>
                <a:latin typeface="Calibri (Body)"/>
              </a:rPr>
              <a:t> </a:t>
            </a:r>
            <a:r>
              <a:rPr lang="en-US" dirty="0" err="1">
                <a:solidFill>
                  <a:srgbClr val="212529"/>
                </a:solidFill>
                <a:latin typeface="Calibri (Body)"/>
              </a:rPr>
              <a:t>Kundennachfrage</a:t>
            </a:r>
            <a:r>
              <a:rPr lang="en-US" dirty="0">
                <a:solidFill>
                  <a:srgbClr val="212529"/>
                </a:solidFill>
                <a:latin typeface="Calibri (Body)"/>
              </a:rPr>
              <a:t> und </a:t>
            </a:r>
            <a:r>
              <a:rPr lang="en-US" dirty="0" err="1">
                <a:solidFill>
                  <a:srgbClr val="212529"/>
                </a:solidFill>
                <a:latin typeface="Calibri (Body)"/>
              </a:rPr>
              <a:t>einen</a:t>
            </a:r>
            <a:r>
              <a:rPr lang="en-US" dirty="0">
                <a:solidFill>
                  <a:srgbClr val="212529"/>
                </a:solidFill>
                <a:latin typeface="Calibri (Body)"/>
              </a:rPr>
              <a:t> </a:t>
            </a:r>
            <a:r>
              <a:rPr lang="en-US" dirty="0" err="1">
                <a:solidFill>
                  <a:srgbClr val="212529"/>
                </a:solidFill>
                <a:latin typeface="Calibri (Body)"/>
              </a:rPr>
              <a:t>höheren</a:t>
            </a:r>
            <a:r>
              <a:rPr lang="en-US" dirty="0">
                <a:solidFill>
                  <a:srgbClr val="212529"/>
                </a:solidFill>
                <a:latin typeface="Calibri (Body)"/>
              </a:rPr>
              <a:t> </a:t>
            </a:r>
            <a:r>
              <a:rPr lang="en-US" dirty="0" err="1">
                <a:solidFill>
                  <a:srgbClr val="212529"/>
                </a:solidFill>
                <a:latin typeface="Calibri (Body)"/>
              </a:rPr>
              <a:t>Preis</a:t>
            </a:r>
            <a:r>
              <a:rPr lang="en-US" dirty="0">
                <a:solidFill>
                  <a:srgbClr val="212529"/>
                </a:solidFill>
                <a:latin typeface="Calibri (Body)"/>
              </a:rPr>
              <a:t> </a:t>
            </a:r>
            <a:r>
              <a:rPr lang="en-US" dirty="0" err="1">
                <a:solidFill>
                  <a:srgbClr val="212529"/>
                </a:solidFill>
                <a:latin typeface="Calibri (Body)"/>
              </a:rPr>
              <a:t>erzielen</a:t>
            </a:r>
            <a:r>
              <a:rPr lang="en-US" dirty="0">
                <a:solidFill>
                  <a:srgbClr val="212529"/>
                </a:solidFill>
                <a:latin typeface="Calibri (Body)"/>
              </a:rPr>
              <a:t>. </a:t>
            </a:r>
          </a:p>
        </p:txBody>
      </p:sp>
    </p:spTree>
    <p:extLst>
      <p:ext uri="{BB962C8B-B14F-4D97-AF65-F5344CB8AC3E}">
        <p14:creationId xmlns:p14="http://schemas.microsoft.com/office/powerpoint/2010/main" val="103568830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 name="Freeform 169"/>
          <p:cNvSpPr>
            <a:spLocks noChangeArrowheads="1"/>
          </p:cNvSpPr>
          <p:nvPr/>
        </p:nvSpPr>
        <p:spPr bwMode="auto">
          <a:xfrm>
            <a:off x="6728943" y="432348"/>
            <a:ext cx="5282607" cy="1103328"/>
          </a:xfrm>
          <a:custGeom>
            <a:avLst/>
            <a:gdLst>
              <a:gd name="T0" fmla="*/ 478 w 8305"/>
              <a:gd name="T1" fmla="*/ 1757 h 2227"/>
              <a:gd name="T2" fmla="*/ 478 w 8305"/>
              <a:gd name="T3" fmla="*/ 2226 h 2227"/>
              <a:gd name="T4" fmla="*/ 7843 w 8305"/>
              <a:gd name="T5" fmla="*/ 2226 h 2227"/>
              <a:gd name="T6" fmla="*/ 8304 w 8305"/>
              <a:gd name="T7" fmla="*/ 1113 h 2227"/>
              <a:gd name="T8" fmla="*/ 7843 w 8305"/>
              <a:gd name="T9" fmla="*/ 0 h 2227"/>
              <a:gd name="T10" fmla="*/ 0 w 8305"/>
              <a:gd name="T11" fmla="*/ 0 h 2227"/>
              <a:gd name="T12" fmla="*/ 0 w 8305"/>
              <a:gd name="T13" fmla="*/ 1757 h 2227"/>
              <a:gd name="T14" fmla="*/ 478 w 8305"/>
              <a:gd name="T15" fmla="*/ 1757 h 2227"/>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8305" h="2227">
                <a:moveTo>
                  <a:pt x="478" y="1757"/>
                </a:moveTo>
                <a:lnTo>
                  <a:pt x="478" y="2226"/>
                </a:lnTo>
                <a:lnTo>
                  <a:pt x="7843" y="2226"/>
                </a:lnTo>
                <a:lnTo>
                  <a:pt x="8304" y="1113"/>
                </a:lnTo>
                <a:lnTo>
                  <a:pt x="7843" y="0"/>
                </a:lnTo>
                <a:lnTo>
                  <a:pt x="0" y="0"/>
                </a:lnTo>
                <a:lnTo>
                  <a:pt x="0" y="1757"/>
                </a:lnTo>
                <a:lnTo>
                  <a:pt x="478" y="1757"/>
                </a:lnTo>
              </a:path>
            </a:pathLst>
          </a:custGeom>
          <a:solidFill>
            <a:srgbClr val="1188A3"/>
          </a:solidFill>
          <a:ln>
            <a:noFill/>
          </a:ln>
          <a:effectLst/>
        </p:spPr>
        <p:txBody>
          <a:bodyPr wrap="none" anchor="ctr"/>
          <a:lstStyle/>
          <a:p>
            <a:endParaRPr lang="en-US" sz="900"/>
          </a:p>
        </p:txBody>
      </p:sp>
      <p:sp>
        <p:nvSpPr>
          <p:cNvPr id="206" name="Freeform 170"/>
          <p:cNvSpPr>
            <a:spLocks noChangeArrowheads="1"/>
          </p:cNvSpPr>
          <p:nvPr/>
        </p:nvSpPr>
        <p:spPr bwMode="auto">
          <a:xfrm>
            <a:off x="6673882" y="1790506"/>
            <a:ext cx="69914" cy="4370"/>
          </a:xfrm>
          <a:custGeom>
            <a:avLst/>
            <a:gdLst>
              <a:gd name="T0" fmla="*/ 0 w 140"/>
              <a:gd name="T1" fmla="*/ 0 h 10"/>
              <a:gd name="T2" fmla="*/ 0 w 140"/>
              <a:gd name="T3" fmla="*/ 0 h 10"/>
              <a:gd name="T4" fmla="*/ 0 w 140"/>
              <a:gd name="T5" fmla="*/ 9 h 10"/>
              <a:gd name="T6" fmla="*/ 139 w 140"/>
              <a:gd name="T7" fmla="*/ 0 h 10"/>
              <a:gd name="T8" fmla="*/ 0 w 140"/>
              <a:gd name="T9" fmla="*/ 0 h 10"/>
            </a:gdLst>
            <a:ahLst/>
            <a:cxnLst>
              <a:cxn ang="0">
                <a:pos x="T0" y="T1"/>
              </a:cxn>
              <a:cxn ang="0">
                <a:pos x="T2" y="T3"/>
              </a:cxn>
              <a:cxn ang="0">
                <a:pos x="T4" y="T5"/>
              </a:cxn>
              <a:cxn ang="0">
                <a:pos x="T6" y="T7"/>
              </a:cxn>
              <a:cxn ang="0">
                <a:pos x="T8" y="T9"/>
              </a:cxn>
            </a:cxnLst>
            <a:rect l="0" t="0" r="r" b="b"/>
            <a:pathLst>
              <a:path w="140" h="10">
                <a:moveTo>
                  <a:pt x="0" y="0"/>
                </a:moveTo>
                <a:lnTo>
                  <a:pt x="0" y="0"/>
                </a:lnTo>
                <a:cubicBezTo>
                  <a:pt x="0" y="9"/>
                  <a:pt x="0" y="9"/>
                  <a:pt x="0" y="9"/>
                </a:cubicBezTo>
                <a:cubicBezTo>
                  <a:pt x="44" y="9"/>
                  <a:pt x="96" y="0"/>
                  <a:pt x="139"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7" name="Freeform 171"/>
          <p:cNvSpPr>
            <a:spLocks noChangeArrowheads="1"/>
          </p:cNvSpPr>
          <p:nvPr/>
        </p:nvSpPr>
        <p:spPr bwMode="auto">
          <a:xfrm>
            <a:off x="6419060" y="1679662"/>
            <a:ext cx="5592491" cy="1098959"/>
          </a:xfrm>
          <a:custGeom>
            <a:avLst/>
            <a:gdLst>
              <a:gd name="T0" fmla="*/ 374 w 8862"/>
              <a:gd name="T1" fmla="*/ 0 h 2218"/>
              <a:gd name="T2" fmla="*/ 374 w 8862"/>
              <a:gd name="T3" fmla="*/ 0 h 2218"/>
              <a:gd name="T4" fmla="*/ 714 w 8862"/>
              <a:gd name="T5" fmla="*/ 43 h 2218"/>
              <a:gd name="T6" fmla="*/ 966 w 8862"/>
              <a:gd name="T7" fmla="*/ 182 h 2218"/>
              <a:gd name="T8" fmla="*/ 1122 w 8862"/>
              <a:gd name="T9" fmla="*/ 382 h 2218"/>
              <a:gd name="T10" fmla="*/ 1174 w 8862"/>
              <a:gd name="T11" fmla="*/ 652 h 2218"/>
              <a:gd name="T12" fmla="*/ 1131 w 8862"/>
              <a:gd name="T13" fmla="*/ 886 h 2218"/>
              <a:gd name="T14" fmla="*/ 1009 w 8862"/>
              <a:gd name="T15" fmla="*/ 1069 h 2218"/>
              <a:gd name="T16" fmla="*/ 844 w 8862"/>
              <a:gd name="T17" fmla="*/ 1208 h 2218"/>
              <a:gd name="T18" fmla="*/ 679 w 8862"/>
              <a:gd name="T19" fmla="*/ 1312 h 2218"/>
              <a:gd name="T20" fmla="*/ 522 w 8862"/>
              <a:gd name="T21" fmla="*/ 1399 h 2218"/>
              <a:gd name="T22" fmla="*/ 357 w 8862"/>
              <a:gd name="T23" fmla="*/ 1512 h 2218"/>
              <a:gd name="T24" fmla="*/ 0 w 8862"/>
              <a:gd name="T25" fmla="*/ 1617 h 2218"/>
              <a:gd name="T26" fmla="*/ 0 w 8862"/>
              <a:gd name="T27" fmla="*/ 1765 h 2218"/>
              <a:gd name="T28" fmla="*/ 1218 w 8862"/>
              <a:gd name="T29" fmla="*/ 1756 h 2218"/>
              <a:gd name="T30" fmla="*/ 1218 w 8862"/>
              <a:gd name="T31" fmla="*/ 2217 h 2218"/>
              <a:gd name="T32" fmla="*/ 8400 w 8862"/>
              <a:gd name="T33" fmla="*/ 2217 h 2218"/>
              <a:gd name="T34" fmla="*/ 8861 w 8862"/>
              <a:gd name="T35" fmla="*/ 1112 h 2218"/>
              <a:gd name="T36" fmla="*/ 8400 w 8862"/>
              <a:gd name="T37" fmla="*/ 0 h 2218"/>
              <a:gd name="T38" fmla="*/ 374 w 8862"/>
              <a:gd name="T39" fmla="*/ 0 h 221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862" h="2218">
                <a:moveTo>
                  <a:pt x="374" y="0"/>
                </a:moveTo>
                <a:lnTo>
                  <a:pt x="374" y="0"/>
                </a:lnTo>
                <a:cubicBezTo>
                  <a:pt x="505" y="0"/>
                  <a:pt x="618" y="17"/>
                  <a:pt x="714" y="43"/>
                </a:cubicBezTo>
                <a:cubicBezTo>
                  <a:pt x="818" y="78"/>
                  <a:pt x="896" y="121"/>
                  <a:pt x="966" y="182"/>
                </a:cubicBezTo>
                <a:cubicBezTo>
                  <a:pt x="1035" y="234"/>
                  <a:pt x="1088" y="304"/>
                  <a:pt x="1122" y="382"/>
                </a:cubicBezTo>
                <a:cubicBezTo>
                  <a:pt x="1157" y="469"/>
                  <a:pt x="1174" y="556"/>
                  <a:pt x="1174" y="652"/>
                </a:cubicBezTo>
                <a:cubicBezTo>
                  <a:pt x="1174" y="738"/>
                  <a:pt x="1166" y="817"/>
                  <a:pt x="1131" y="886"/>
                </a:cubicBezTo>
                <a:cubicBezTo>
                  <a:pt x="1096" y="956"/>
                  <a:pt x="1053" y="1017"/>
                  <a:pt x="1009" y="1069"/>
                </a:cubicBezTo>
                <a:cubicBezTo>
                  <a:pt x="957" y="1121"/>
                  <a:pt x="905" y="1164"/>
                  <a:pt x="844" y="1208"/>
                </a:cubicBezTo>
                <a:cubicBezTo>
                  <a:pt x="783" y="1243"/>
                  <a:pt x="731" y="1286"/>
                  <a:pt x="679" y="1312"/>
                </a:cubicBezTo>
                <a:cubicBezTo>
                  <a:pt x="635" y="1338"/>
                  <a:pt x="583" y="1365"/>
                  <a:pt x="522" y="1399"/>
                </a:cubicBezTo>
                <a:cubicBezTo>
                  <a:pt x="470" y="1434"/>
                  <a:pt x="409" y="1469"/>
                  <a:pt x="357" y="1512"/>
                </a:cubicBezTo>
                <a:cubicBezTo>
                  <a:pt x="313" y="1538"/>
                  <a:pt x="35" y="1582"/>
                  <a:pt x="0" y="1617"/>
                </a:cubicBezTo>
                <a:cubicBezTo>
                  <a:pt x="0" y="1765"/>
                  <a:pt x="0" y="1765"/>
                  <a:pt x="0" y="1765"/>
                </a:cubicBezTo>
                <a:cubicBezTo>
                  <a:pt x="1218" y="1756"/>
                  <a:pt x="1218" y="1756"/>
                  <a:pt x="1218" y="1756"/>
                </a:cubicBezTo>
                <a:cubicBezTo>
                  <a:pt x="1218" y="2217"/>
                  <a:pt x="1218" y="2217"/>
                  <a:pt x="1218" y="2217"/>
                </a:cubicBezTo>
                <a:cubicBezTo>
                  <a:pt x="8400" y="2217"/>
                  <a:pt x="8400" y="2217"/>
                  <a:pt x="8400" y="2217"/>
                </a:cubicBezTo>
                <a:cubicBezTo>
                  <a:pt x="8861" y="1112"/>
                  <a:pt x="8861" y="1112"/>
                  <a:pt x="8861" y="1112"/>
                </a:cubicBezTo>
                <a:cubicBezTo>
                  <a:pt x="8400" y="0"/>
                  <a:pt x="8400" y="0"/>
                  <a:pt x="8400" y="0"/>
                </a:cubicBezTo>
                <a:lnTo>
                  <a:pt x="374" y="0"/>
                </a:lnTo>
              </a:path>
            </a:pathLst>
          </a:custGeom>
          <a:solidFill>
            <a:schemeClr val="accent2"/>
          </a:solidFill>
          <a:ln>
            <a:noFill/>
          </a:ln>
          <a:effectLst/>
        </p:spPr>
        <p:txBody>
          <a:bodyPr wrap="none" anchor="ctr"/>
          <a:lstStyle/>
          <a:p>
            <a:endParaRPr lang="en-US" sz="900"/>
          </a:p>
        </p:txBody>
      </p:sp>
      <p:sp>
        <p:nvSpPr>
          <p:cNvPr id="208" name="Freeform 172"/>
          <p:cNvSpPr>
            <a:spLocks noChangeArrowheads="1"/>
          </p:cNvSpPr>
          <p:nvPr/>
        </p:nvSpPr>
        <p:spPr bwMode="auto">
          <a:xfrm>
            <a:off x="6673882" y="3140718"/>
            <a:ext cx="39327" cy="4370"/>
          </a:xfrm>
          <a:custGeom>
            <a:avLst/>
            <a:gdLst>
              <a:gd name="T0" fmla="*/ 0 w 79"/>
              <a:gd name="T1" fmla="*/ 0 h 10"/>
              <a:gd name="T2" fmla="*/ 0 w 79"/>
              <a:gd name="T3" fmla="*/ 0 h 10"/>
              <a:gd name="T4" fmla="*/ 0 w 79"/>
              <a:gd name="T5" fmla="*/ 9 h 10"/>
              <a:gd name="T6" fmla="*/ 78 w 79"/>
              <a:gd name="T7" fmla="*/ 0 h 10"/>
              <a:gd name="T8" fmla="*/ 0 w 79"/>
              <a:gd name="T9" fmla="*/ 0 h 10"/>
            </a:gdLst>
            <a:ahLst/>
            <a:cxnLst>
              <a:cxn ang="0">
                <a:pos x="T0" y="T1"/>
              </a:cxn>
              <a:cxn ang="0">
                <a:pos x="T2" y="T3"/>
              </a:cxn>
              <a:cxn ang="0">
                <a:pos x="T4" y="T5"/>
              </a:cxn>
              <a:cxn ang="0">
                <a:pos x="T6" y="T7"/>
              </a:cxn>
              <a:cxn ang="0">
                <a:pos x="T8" y="T9"/>
              </a:cxn>
            </a:cxnLst>
            <a:rect l="0" t="0" r="r" b="b"/>
            <a:pathLst>
              <a:path w="79" h="10">
                <a:moveTo>
                  <a:pt x="0" y="0"/>
                </a:moveTo>
                <a:lnTo>
                  <a:pt x="0" y="0"/>
                </a:lnTo>
                <a:cubicBezTo>
                  <a:pt x="0" y="9"/>
                  <a:pt x="0" y="9"/>
                  <a:pt x="0" y="9"/>
                </a:cubicBezTo>
                <a:cubicBezTo>
                  <a:pt x="26" y="9"/>
                  <a:pt x="53" y="0"/>
                  <a:pt x="78" y="0"/>
                </a:cubicBezTo>
                <a:lnTo>
                  <a:pt x="0" y="0"/>
                </a:ln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09" name="Freeform 173"/>
          <p:cNvSpPr>
            <a:spLocks noChangeArrowheads="1"/>
          </p:cNvSpPr>
          <p:nvPr/>
        </p:nvSpPr>
        <p:spPr bwMode="auto">
          <a:xfrm>
            <a:off x="6561627" y="2884872"/>
            <a:ext cx="5449924" cy="1103328"/>
          </a:xfrm>
          <a:custGeom>
            <a:avLst/>
            <a:gdLst>
              <a:gd name="T0" fmla="*/ 52 w 8601"/>
              <a:gd name="T1" fmla="*/ 0 h 2226"/>
              <a:gd name="T2" fmla="*/ 52 w 8601"/>
              <a:gd name="T3" fmla="*/ 0 h 2226"/>
              <a:gd name="T4" fmla="*/ 331 w 8601"/>
              <a:gd name="T5" fmla="*/ 44 h 2226"/>
              <a:gd name="T6" fmla="*/ 548 w 8601"/>
              <a:gd name="T7" fmla="*/ 148 h 2226"/>
              <a:gd name="T8" fmla="*/ 687 w 8601"/>
              <a:gd name="T9" fmla="*/ 322 h 2226"/>
              <a:gd name="T10" fmla="*/ 739 w 8601"/>
              <a:gd name="T11" fmla="*/ 548 h 2226"/>
              <a:gd name="T12" fmla="*/ 713 w 8601"/>
              <a:gd name="T13" fmla="*/ 722 h 2226"/>
              <a:gd name="T14" fmla="*/ 635 w 8601"/>
              <a:gd name="T15" fmla="*/ 870 h 2226"/>
              <a:gd name="T16" fmla="*/ 514 w 8601"/>
              <a:gd name="T17" fmla="*/ 983 h 2226"/>
              <a:gd name="T18" fmla="*/ 357 w 8601"/>
              <a:gd name="T19" fmla="*/ 1043 h 2226"/>
              <a:gd name="T20" fmla="*/ 661 w 8601"/>
              <a:gd name="T21" fmla="*/ 1226 h 2226"/>
              <a:gd name="T22" fmla="*/ 774 w 8601"/>
              <a:gd name="T23" fmla="*/ 1591 h 2226"/>
              <a:gd name="T24" fmla="*/ 722 w 8601"/>
              <a:gd name="T25" fmla="*/ 1851 h 2226"/>
              <a:gd name="T26" fmla="*/ 566 w 8601"/>
              <a:gd name="T27" fmla="*/ 2051 h 2226"/>
              <a:gd name="T28" fmla="*/ 322 w 8601"/>
              <a:gd name="T29" fmla="*/ 2182 h 2226"/>
              <a:gd name="T30" fmla="*/ 0 w 8601"/>
              <a:gd name="T31" fmla="*/ 2225 h 2226"/>
              <a:gd name="T32" fmla="*/ 8139 w 8601"/>
              <a:gd name="T33" fmla="*/ 2225 h 2226"/>
              <a:gd name="T34" fmla="*/ 8600 w 8601"/>
              <a:gd name="T35" fmla="*/ 1113 h 2226"/>
              <a:gd name="T36" fmla="*/ 8139 w 8601"/>
              <a:gd name="T37" fmla="*/ 0 h 2226"/>
              <a:gd name="T38" fmla="*/ 52 w 8601"/>
              <a:gd name="T39" fmla="*/ 0 h 22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01" h="2226">
                <a:moveTo>
                  <a:pt x="52" y="0"/>
                </a:moveTo>
                <a:lnTo>
                  <a:pt x="52" y="0"/>
                </a:lnTo>
                <a:cubicBezTo>
                  <a:pt x="157" y="0"/>
                  <a:pt x="253" y="18"/>
                  <a:pt x="331" y="44"/>
                </a:cubicBezTo>
                <a:cubicBezTo>
                  <a:pt x="418" y="70"/>
                  <a:pt x="487" y="104"/>
                  <a:pt x="548" y="148"/>
                </a:cubicBezTo>
                <a:cubicBezTo>
                  <a:pt x="609" y="200"/>
                  <a:pt x="661" y="252"/>
                  <a:pt x="687" y="322"/>
                </a:cubicBezTo>
                <a:cubicBezTo>
                  <a:pt x="722" y="392"/>
                  <a:pt x="739" y="461"/>
                  <a:pt x="739" y="548"/>
                </a:cubicBezTo>
                <a:cubicBezTo>
                  <a:pt x="739" y="609"/>
                  <a:pt x="731" y="661"/>
                  <a:pt x="713" y="722"/>
                </a:cubicBezTo>
                <a:cubicBezTo>
                  <a:pt x="696" y="774"/>
                  <a:pt x="670" y="826"/>
                  <a:pt x="635" y="870"/>
                </a:cubicBezTo>
                <a:cubicBezTo>
                  <a:pt x="600" y="913"/>
                  <a:pt x="566" y="957"/>
                  <a:pt x="514" y="983"/>
                </a:cubicBezTo>
                <a:cubicBezTo>
                  <a:pt x="470" y="1018"/>
                  <a:pt x="418" y="1035"/>
                  <a:pt x="357" y="1043"/>
                </a:cubicBezTo>
                <a:cubicBezTo>
                  <a:pt x="487" y="1070"/>
                  <a:pt x="583" y="1131"/>
                  <a:pt x="661" y="1226"/>
                </a:cubicBezTo>
                <a:cubicBezTo>
                  <a:pt x="739" y="1331"/>
                  <a:pt x="774" y="1452"/>
                  <a:pt x="774" y="1591"/>
                </a:cubicBezTo>
                <a:cubicBezTo>
                  <a:pt x="774" y="1686"/>
                  <a:pt x="757" y="1773"/>
                  <a:pt x="722" y="1851"/>
                </a:cubicBezTo>
                <a:cubicBezTo>
                  <a:pt x="687" y="1929"/>
                  <a:pt x="635" y="1999"/>
                  <a:pt x="566" y="2051"/>
                </a:cubicBezTo>
                <a:cubicBezTo>
                  <a:pt x="496" y="2103"/>
                  <a:pt x="418" y="2147"/>
                  <a:pt x="322" y="2182"/>
                </a:cubicBezTo>
                <a:cubicBezTo>
                  <a:pt x="226" y="2208"/>
                  <a:pt x="122" y="2225"/>
                  <a:pt x="0" y="2225"/>
                </a:cubicBezTo>
                <a:cubicBezTo>
                  <a:pt x="8139" y="2225"/>
                  <a:pt x="8139" y="2225"/>
                  <a:pt x="8139" y="2225"/>
                </a:cubicBezTo>
                <a:cubicBezTo>
                  <a:pt x="8600" y="1113"/>
                  <a:pt x="8600" y="1113"/>
                  <a:pt x="8600" y="1113"/>
                </a:cubicBezTo>
                <a:cubicBezTo>
                  <a:pt x="8139" y="0"/>
                  <a:pt x="8139" y="0"/>
                  <a:pt x="8139" y="0"/>
                </a:cubicBezTo>
                <a:lnTo>
                  <a:pt x="52" y="0"/>
                </a:lnTo>
              </a:path>
            </a:pathLst>
          </a:custGeom>
          <a:solidFill>
            <a:srgbClr val="FFD100"/>
          </a:solidFill>
          <a:ln>
            <a:noFill/>
          </a:ln>
          <a:effectLst/>
        </p:spPr>
        <p:txBody>
          <a:bodyPr wrap="none" anchor="ctr"/>
          <a:lstStyle/>
          <a:p>
            <a:endParaRPr lang="en-US" sz="900"/>
          </a:p>
        </p:txBody>
      </p:sp>
      <p:sp>
        <p:nvSpPr>
          <p:cNvPr id="210" name="Freeform 174"/>
          <p:cNvSpPr>
            <a:spLocks noChangeArrowheads="1"/>
          </p:cNvSpPr>
          <p:nvPr/>
        </p:nvSpPr>
        <p:spPr bwMode="auto">
          <a:xfrm>
            <a:off x="6673882" y="4241862"/>
            <a:ext cx="13109" cy="2186"/>
          </a:xfrm>
          <a:custGeom>
            <a:avLst/>
            <a:gdLst>
              <a:gd name="T0" fmla="*/ 0 w 27"/>
              <a:gd name="T1" fmla="*/ 0 h 1"/>
              <a:gd name="T2" fmla="*/ 0 w 27"/>
              <a:gd name="T3" fmla="*/ 0 h 1"/>
              <a:gd name="T4" fmla="*/ 26 w 27"/>
              <a:gd name="T5" fmla="*/ 0 h 1"/>
              <a:gd name="T6" fmla="*/ 0 w 27"/>
              <a:gd name="T7" fmla="*/ 0 h 1"/>
            </a:gdLst>
            <a:ahLst/>
            <a:cxnLst>
              <a:cxn ang="0">
                <a:pos x="T0" y="T1"/>
              </a:cxn>
              <a:cxn ang="0">
                <a:pos x="T2" y="T3"/>
              </a:cxn>
              <a:cxn ang="0">
                <a:pos x="T4" y="T5"/>
              </a:cxn>
              <a:cxn ang="0">
                <a:pos x="T6" y="T7"/>
              </a:cxn>
            </a:cxnLst>
            <a:rect l="0" t="0" r="r" b="b"/>
            <a:pathLst>
              <a:path w="27" h="1">
                <a:moveTo>
                  <a:pt x="0" y="0"/>
                </a:moveTo>
                <a:lnTo>
                  <a:pt x="0" y="0"/>
                </a:lnTo>
                <a:cubicBezTo>
                  <a:pt x="26" y="0"/>
                  <a:pt x="26" y="0"/>
                  <a:pt x="26" y="0"/>
                </a:cubicBezTo>
                <a:cubicBezTo>
                  <a:pt x="18"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1" name="Freeform 175"/>
          <p:cNvSpPr>
            <a:spLocks noChangeArrowheads="1"/>
          </p:cNvSpPr>
          <p:nvPr/>
        </p:nvSpPr>
        <p:spPr bwMode="auto">
          <a:xfrm>
            <a:off x="6324312" y="2898205"/>
            <a:ext cx="762499" cy="1129546"/>
          </a:xfrm>
          <a:custGeom>
            <a:avLst/>
            <a:gdLst>
              <a:gd name="T0" fmla="*/ 730 w 1540"/>
              <a:gd name="T1" fmla="*/ 2277 h 2278"/>
              <a:gd name="T2" fmla="*/ 730 w 1540"/>
              <a:gd name="T3" fmla="*/ 2277 h 2278"/>
              <a:gd name="T4" fmla="*/ 713 w 1540"/>
              <a:gd name="T5" fmla="*/ 2277 h 2278"/>
              <a:gd name="T6" fmla="*/ 704 w 1540"/>
              <a:gd name="T7" fmla="*/ 2277 h 2278"/>
              <a:gd name="T8" fmla="*/ 313 w 1540"/>
              <a:gd name="T9" fmla="*/ 2199 h 2278"/>
              <a:gd name="T10" fmla="*/ 17 w 1540"/>
              <a:gd name="T11" fmla="*/ 1973 h 2278"/>
              <a:gd name="T12" fmla="*/ 0 w 1540"/>
              <a:gd name="T13" fmla="*/ 1955 h 2278"/>
              <a:gd name="T14" fmla="*/ 261 w 1540"/>
              <a:gd name="T15" fmla="*/ 1617 h 2278"/>
              <a:gd name="T16" fmla="*/ 287 w 1540"/>
              <a:gd name="T17" fmla="*/ 1642 h 2278"/>
              <a:gd name="T18" fmla="*/ 461 w 1540"/>
              <a:gd name="T19" fmla="*/ 1790 h 2278"/>
              <a:gd name="T20" fmla="*/ 704 w 1540"/>
              <a:gd name="T21" fmla="*/ 1842 h 2278"/>
              <a:gd name="T22" fmla="*/ 704 w 1540"/>
              <a:gd name="T23" fmla="*/ 1842 h 2278"/>
              <a:gd name="T24" fmla="*/ 713 w 1540"/>
              <a:gd name="T25" fmla="*/ 1842 h 2278"/>
              <a:gd name="T26" fmla="*/ 974 w 1540"/>
              <a:gd name="T27" fmla="*/ 1773 h 2278"/>
              <a:gd name="T28" fmla="*/ 1061 w 1540"/>
              <a:gd name="T29" fmla="*/ 1574 h 2278"/>
              <a:gd name="T30" fmla="*/ 965 w 1540"/>
              <a:gd name="T31" fmla="*/ 1348 h 2278"/>
              <a:gd name="T32" fmla="*/ 696 w 1540"/>
              <a:gd name="T33" fmla="*/ 1269 h 2278"/>
              <a:gd name="T34" fmla="*/ 643 w 1540"/>
              <a:gd name="T35" fmla="*/ 1269 h 2278"/>
              <a:gd name="T36" fmla="*/ 530 w 1540"/>
              <a:gd name="T37" fmla="*/ 1269 h 2278"/>
              <a:gd name="T38" fmla="*/ 530 w 1540"/>
              <a:gd name="T39" fmla="*/ 904 h 2278"/>
              <a:gd name="T40" fmla="*/ 652 w 1540"/>
              <a:gd name="T41" fmla="*/ 904 h 2278"/>
              <a:gd name="T42" fmla="*/ 696 w 1540"/>
              <a:gd name="T43" fmla="*/ 904 h 2278"/>
              <a:gd name="T44" fmla="*/ 922 w 1540"/>
              <a:gd name="T45" fmla="*/ 826 h 2278"/>
              <a:gd name="T46" fmla="*/ 1017 w 1540"/>
              <a:gd name="T47" fmla="*/ 635 h 2278"/>
              <a:gd name="T48" fmla="*/ 939 w 1540"/>
              <a:gd name="T49" fmla="*/ 470 h 2278"/>
              <a:gd name="T50" fmla="*/ 739 w 1540"/>
              <a:gd name="T51" fmla="*/ 409 h 2278"/>
              <a:gd name="T52" fmla="*/ 704 w 1540"/>
              <a:gd name="T53" fmla="*/ 418 h 2278"/>
              <a:gd name="T54" fmla="*/ 513 w 1540"/>
              <a:gd name="T55" fmla="*/ 470 h 2278"/>
              <a:gd name="T56" fmla="*/ 339 w 1540"/>
              <a:gd name="T57" fmla="*/ 643 h 2278"/>
              <a:gd name="T58" fmla="*/ 322 w 1540"/>
              <a:gd name="T59" fmla="*/ 678 h 2278"/>
              <a:gd name="T60" fmla="*/ 26 w 1540"/>
              <a:gd name="T61" fmla="*/ 339 h 2278"/>
              <a:gd name="T62" fmla="*/ 43 w 1540"/>
              <a:gd name="T63" fmla="*/ 322 h 2278"/>
              <a:gd name="T64" fmla="*/ 165 w 1540"/>
              <a:gd name="T65" fmla="*/ 191 h 2278"/>
              <a:gd name="T66" fmla="*/ 339 w 1540"/>
              <a:gd name="T67" fmla="*/ 87 h 2278"/>
              <a:gd name="T68" fmla="*/ 557 w 1540"/>
              <a:gd name="T69" fmla="*/ 17 h 2278"/>
              <a:gd name="T70" fmla="*/ 696 w 1540"/>
              <a:gd name="T71" fmla="*/ 0 h 2278"/>
              <a:gd name="T72" fmla="*/ 782 w 1540"/>
              <a:gd name="T73" fmla="*/ 0 h 2278"/>
              <a:gd name="T74" fmla="*/ 1070 w 1540"/>
              <a:gd name="T75" fmla="*/ 44 h 2278"/>
              <a:gd name="T76" fmla="*/ 1296 w 1540"/>
              <a:gd name="T77" fmla="*/ 157 h 2278"/>
              <a:gd name="T78" fmla="*/ 1443 w 1540"/>
              <a:gd name="T79" fmla="*/ 339 h 2278"/>
              <a:gd name="T80" fmla="*/ 1496 w 1540"/>
              <a:gd name="T81" fmla="*/ 574 h 2278"/>
              <a:gd name="T82" fmla="*/ 1469 w 1540"/>
              <a:gd name="T83" fmla="*/ 756 h 2278"/>
              <a:gd name="T84" fmla="*/ 1391 w 1540"/>
              <a:gd name="T85" fmla="*/ 913 h 2278"/>
              <a:gd name="T86" fmla="*/ 1261 w 1540"/>
              <a:gd name="T87" fmla="*/ 1035 h 2278"/>
              <a:gd name="T88" fmla="*/ 1191 w 1540"/>
              <a:gd name="T89" fmla="*/ 1069 h 2278"/>
              <a:gd name="T90" fmla="*/ 1417 w 1540"/>
              <a:gd name="T91" fmla="*/ 1235 h 2278"/>
              <a:gd name="T92" fmla="*/ 1539 w 1540"/>
              <a:gd name="T93" fmla="*/ 1617 h 2278"/>
              <a:gd name="T94" fmla="*/ 1478 w 1540"/>
              <a:gd name="T95" fmla="*/ 1895 h 2278"/>
              <a:gd name="T96" fmla="*/ 1313 w 1540"/>
              <a:gd name="T97" fmla="*/ 2103 h 2278"/>
              <a:gd name="T98" fmla="*/ 1061 w 1540"/>
              <a:gd name="T99" fmla="*/ 2234 h 2278"/>
              <a:gd name="T100" fmla="*/ 730 w 1540"/>
              <a:gd name="T101" fmla="*/ 2277 h 227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540" h="2278">
                <a:moveTo>
                  <a:pt x="730" y="2277"/>
                </a:moveTo>
                <a:lnTo>
                  <a:pt x="730" y="2277"/>
                </a:lnTo>
                <a:cubicBezTo>
                  <a:pt x="722" y="2277"/>
                  <a:pt x="713" y="2277"/>
                  <a:pt x="713" y="2277"/>
                </a:cubicBezTo>
                <a:cubicBezTo>
                  <a:pt x="704" y="2277"/>
                  <a:pt x="704" y="2277"/>
                  <a:pt x="704" y="2277"/>
                </a:cubicBezTo>
                <a:cubicBezTo>
                  <a:pt x="557" y="2277"/>
                  <a:pt x="426" y="2251"/>
                  <a:pt x="313" y="2199"/>
                </a:cubicBezTo>
                <a:cubicBezTo>
                  <a:pt x="191" y="2147"/>
                  <a:pt x="96" y="2068"/>
                  <a:pt x="17" y="1973"/>
                </a:cubicBezTo>
                <a:cubicBezTo>
                  <a:pt x="0" y="1955"/>
                  <a:pt x="0" y="1955"/>
                  <a:pt x="0" y="1955"/>
                </a:cubicBezTo>
                <a:cubicBezTo>
                  <a:pt x="261" y="1617"/>
                  <a:pt x="261" y="1617"/>
                  <a:pt x="261" y="1617"/>
                </a:cubicBezTo>
                <a:cubicBezTo>
                  <a:pt x="287" y="1642"/>
                  <a:pt x="287" y="1642"/>
                  <a:pt x="287" y="1642"/>
                </a:cubicBezTo>
                <a:cubicBezTo>
                  <a:pt x="339" y="1703"/>
                  <a:pt x="391" y="1755"/>
                  <a:pt x="461" y="1790"/>
                </a:cubicBezTo>
                <a:cubicBezTo>
                  <a:pt x="522" y="1825"/>
                  <a:pt x="609" y="1842"/>
                  <a:pt x="704" y="1842"/>
                </a:cubicBezTo>
                <a:lnTo>
                  <a:pt x="704" y="1842"/>
                </a:lnTo>
                <a:cubicBezTo>
                  <a:pt x="713" y="1842"/>
                  <a:pt x="713" y="1842"/>
                  <a:pt x="713" y="1842"/>
                </a:cubicBezTo>
                <a:cubicBezTo>
                  <a:pt x="835" y="1842"/>
                  <a:pt x="922" y="1825"/>
                  <a:pt x="974" y="1773"/>
                </a:cubicBezTo>
                <a:cubicBezTo>
                  <a:pt x="1035" y="1729"/>
                  <a:pt x="1061" y="1669"/>
                  <a:pt x="1061" y="1574"/>
                </a:cubicBezTo>
                <a:cubicBezTo>
                  <a:pt x="1061" y="1478"/>
                  <a:pt x="1026" y="1400"/>
                  <a:pt x="965" y="1348"/>
                </a:cubicBezTo>
                <a:cubicBezTo>
                  <a:pt x="904" y="1304"/>
                  <a:pt x="817" y="1278"/>
                  <a:pt x="696" y="1269"/>
                </a:cubicBezTo>
                <a:cubicBezTo>
                  <a:pt x="678" y="1269"/>
                  <a:pt x="661" y="1269"/>
                  <a:pt x="643" y="1269"/>
                </a:cubicBezTo>
                <a:cubicBezTo>
                  <a:pt x="530" y="1269"/>
                  <a:pt x="530" y="1269"/>
                  <a:pt x="530" y="1269"/>
                </a:cubicBezTo>
                <a:cubicBezTo>
                  <a:pt x="530" y="904"/>
                  <a:pt x="530" y="904"/>
                  <a:pt x="530" y="904"/>
                </a:cubicBezTo>
                <a:cubicBezTo>
                  <a:pt x="652" y="904"/>
                  <a:pt x="652" y="904"/>
                  <a:pt x="652" y="904"/>
                </a:cubicBezTo>
                <a:cubicBezTo>
                  <a:pt x="670" y="904"/>
                  <a:pt x="687" y="904"/>
                  <a:pt x="696" y="904"/>
                </a:cubicBezTo>
                <a:cubicBezTo>
                  <a:pt x="791" y="896"/>
                  <a:pt x="870" y="870"/>
                  <a:pt x="922" y="826"/>
                </a:cubicBezTo>
                <a:cubicBezTo>
                  <a:pt x="983" y="774"/>
                  <a:pt x="1017" y="713"/>
                  <a:pt x="1017" y="635"/>
                </a:cubicBezTo>
                <a:cubicBezTo>
                  <a:pt x="1017" y="557"/>
                  <a:pt x="991" y="504"/>
                  <a:pt x="939" y="470"/>
                </a:cubicBezTo>
                <a:cubicBezTo>
                  <a:pt x="896" y="435"/>
                  <a:pt x="826" y="409"/>
                  <a:pt x="739" y="409"/>
                </a:cubicBezTo>
                <a:cubicBezTo>
                  <a:pt x="730" y="409"/>
                  <a:pt x="713" y="409"/>
                  <a:pt x="704" y="418"/>
                </a:cubicBezTo>
                <a:cubicBezTo>
                  <a:pt x="635" y="418"/>
                  <a:pt x="565" y="435"/>
                  <a:pt x="513" y="470"/>
                </a:cubicBezTo>
                <a:cubicBezTo>
                  <a:pt x="444" y="513"/>
                  <a:pt x="383" y="574"/>
                  <a:pt x="339" y="643"/>
                </a:cubicBezTo>
                <a:cubicBezTo>
                  <a:pt x="322" y="678"/>
                  <a:pt x="322" y="678"/>
                  <a:pt x="322" y="678"/>
                </a:cubicBezTo>
                <a:cubicBezTo>
                  <a:pt x="26" y="339"/>
                  <a:pt x="26" y="339"/>
                  <a:pt x="26" y="339"/>
                </a:cubicBezTo>
                <a:cubicBezTo>
                  <a:pt x="43" y="322"/>
                  <a:pt x="43" y="322"/>
                  <a:pt x="43" y="322"/>
                </a:cubicBezTo>
                <a:cubicBezTo>
                  <a:pt x="70" y="278"/>
                  <a:pt x="113" y="226"/>
                  <a:pt x="165" y="191"/>
                </a:cubicBezTo>
                <a:cubicBezTo>
                  <a:pt x="217" y="148"/>
                  <a:pt x="278" y="113"/>
                  <a:pt x="339" y="87"/>
                </a:cubicBezTo>
                <a:cubicBezTo>
                  <a:pt x="409" y="61"/>
                  <a:pt x="478" y="35"/>
                  <a:pt x="557" y="17"/>
                </a:cubicBezTo>
                <a:cubicBezTo>
                  <a:pt x="600" y="9"/>
                  <a:pt x="652" y="9"/>
                  <a:pt x="696" y="0"/>
                </a:cubicBezTo>
                <a:cubicBezTo>
                  <a:pt x="730" y="0"/>
                  <a:pt x="757" y="0"/>
                  <a:pt x="782" y="0"/>
                </a:cubicBezTo>
                <a:cubicBezTo>
                  <a:pt x="887" y="0"/>
                  <a:pt x="983" y="9"/>
                  <a:pt x="1070" y="44"/>
                </a:cubicBezTo>
                <a:cubicBezTo>
                  <a:pt x="1156" y="70"/>
                  <a:pt x="1235" y="105"/>
                  <a:pt x="1296" y="157"/>
                </a:cubicBezTo>
                <a:cubicBezTo>
                  <a:pt x="1365" y="200"/>
                  <a:pt x="1409" y="261"/>
                  <a:pt x="1443" y="339"/>
                </a:cubicBezTo>
                <a:cubicBezTo>
                  <a:pt x="1478" y="409"/>
                  <a:pt x="1496" y="487"/>
                  <a:pt x="1496" y="574"/>
                </a:cubicBezTo>
                <a:cubicBezTo>
                  <a:pt x="1496" y="635"/>
                  <a:pt x="1487" y="696"/>
                  <a:pt x="1469" y="756"/>
                </a:cubicBezTo>
                <a:cubicBezTo>
                  <a:pt x="1452" y="817"/>
                  <a:pt x="1426" y="870"/>
                  <a:pt x="1391" y="913"/>
                </a:cubicBezTo>
                <a:cubicBezTo>
                  <a:pt x="1356" y="965"/>
                  <a:pt x="1313" y="1000"/>
                  <a:pt x="1261" y="1035"/>
                </a:cubicBezTo>
                <a:cubicBezTo>
                  <a:pt x="1244" y="1052"/>
                  <a:pt x="1217" y="1061"/>
                  <a:pt x="1191" y="1069"/>
                </a:cubicBezTo>
                <a:cubicBezTo>
                  <a:pt x="1278" y="1104"/>
                  <a:pt x="1356" y="1157"/>
                  <a:pt x="1417" y="1235"/>
                </a:cubicBezTo>
                <a:cubicBezTo>
                  <a:pt x="1496" y="1339"/>
                  <a:pt x="1539" y="1470"/>
                  <a:pt x="1539" y="1617"/>
                </a:cubicBezTo>
                <a:cubicBezTo>
                  <a:pt x="1539" y="1721"/>
                  <a:pt x="1513" y="1808"/>
                  <a:pt x="1478" y="1895"/>
                </a:cubicBezTo>
                <a:cubicBezTo>
                  <a:pt x="1435" y="1973"/>
                  <a:pt x="1383" y="2042"/>
                  <a:pt x="1313" y="2103"/>
                </a:cubicBezTo>
                <a:cubicBezTo>
                  <a:pt x="1244" y="2155"/>
                  <a:pt x="1156" y="2199"/>
                  <a:pt x="1061" y="2234"/>
                </a:cubicBezTo>
                <a:cubicBezTo>
                  <a:pt x="965" y="2260"/>
                  <a:pt x="852" y="2277"/>
                  <a:pt x="730" y="2277"/>
                </a:cubicBezTo>
              </a:path>
            </a:pathLst>
          </a:custGeom>
          <a:solidFill>
            <a:srgbClr val="FFD100"/>
          </a:solidFill>
          <a:ln>
            <a:noFill/>
          </a:ln>
          <a:effectLst/>
        </p:spPr>
        <p:txBody>
          <a:bodyPr wrap="none" anchor="ctr"/>
          <a:lstStyle/>
          <a:p>
            <a:endParaRPr lang="en-US" sz="900"/>
          </a:p>
        </p:txBody>
      </p:sp>
      <p:sp>
        <p:nvSpPr>
          <p:cNvPr id="212" name="Freeform 176"/>
          <p:cNvSpPr>
            <a:spLocks noChangeArrowheads="1"/>
          </p:cNvSpPr>
          <p:nvPr/>
        </p:nvSpPr>
        <p:spPr bwMode="auto">
          <a:xfrm>
            <a:off x="6306834" y="2880727"/>
            <a:ext cx="793087" cy="1157949"/>
          </a:xfrm>
          <a:custGeom>
            <a:avLst/>
            <a:gdLst>
              <a:gd name="T0" fmla="*/ 817 w 1601"/>
              <a:gd name="T1" fmla="*/ 61 h 2339"/>
              <a:gd name="T2" fmla="*/ 1313 w 1601"/>
              <a:gd name="T3" fmla="*/ 209 h 2339"/>
              <a:gd name="T4" fmla="*/ 1504 w 1601"/>
              <a:gd name="T5" fmla="*/ 609 h 2339"/>
              <a:gd name="T6" fmla="*/ 1400 w 1601"/>
              <a:gd name="T7" fmla="*/ 931 h 2339"/>
              <a:gd name="T8" fmla="*/ 1122 w 1601"/>
              <a:gd name="T9" fmla="*/ 1104 h 2339"/>
              <a:gd name="T10" fmla="*/ 1539 w 1601"/>
              <a:gd name="T11" fmla="*/ 1652 h 2339"/>
              <a:gd name="T12" fmla="*/ 1331 w 1601"/>
              <a:gd name="T13" fmla="*/ 2112 h 2339"/>
              <a:gd name="T14" fmla="*/ 765 w 1601"/>
              <a:gd name="T15" fmla="*/ 2286 h 2339"/>
              <a:gd name="T16" fmla="*/ 365 w 1601"/>
              <a:gd name="T17" fmla="*/ 2208 h 2339"/>
              <a:gd name="T18" fmla="*/ 296 w 1601"/>
              <a:gd name="T19" fmla="*/ 1695 h 2339"/>
              <a:gd name="T20" fmla="*/ 739 w 1601"/>
              <a:gd name="T21" fmla="*/ 1903 h 2339"/>
              <a:gd name="T22" fmla="*/ 1026 w 1601"/>
              <a:gd name="T23" fmla="*/ 1834 h 2339"/>
              <a:gd name="T24" fmla="*/ 1018 w 1601"/>
              <a:gd name="T25" fmla="*/ 1365 h 2339"/>
              <a:gd name="T26" fmla="*/ 678 w 1601"/>
              <a:gd name="T27" fmla="*/ 1278 h 2339"/>
              <a:gd name="T28" fmla="*/ 600 w 1601"/>
              <a:gd name="T29" fmla="*/ 965 h 2339"/>
              <a:gd name="T30" fmla="*/ 739 w 1601"/>
              <a:gd name="T31" fmla="*/ 965 h 2339"/>
              <a:gd name="T32" fmla="*/ 1078 w 1601"/>
              <a:gd name="T33" fmla="*/ 670 h 2339"/>
              <a:gd name="T34" fmla="*/ 774 w 1601"/>
              <a:gd name="T35" fmla="*/ 418 h 2339"/>
              <a:gd name="T36" fmla="*/ 531 w 1601"/>
              <a:gd name="T37" fmla="*/ 487 h 2339"/>
              <a:gd name="T38" fmla="*/ 105 w 1601"/>
              <a:gd name="T39" fmla="*/ 374 h 2339"/>
              <a:gd name="T40" fmla="*/ 392 w 1601"/>
              <a:gd name="T41" fmla="*/ 148 h 2339"/>
              <a:gd name="T42" fmla="*/ 739 w 1601"/>
              <a:gd name="T43" fmla="*/ 61 h 2339"/>
              <a:gd name="T44" fmla="*/ 817 w 1601"/>
              <a:gd name="T45" fmla="*/ 0 h 2339"/>
              <a:gd name="T46" fmla="*/ 731 w 1601"/>
              <a:gd name="T47" fmla="*/ 9 h 2339"/>
              <a:gd name="T48" fmla="*/ 365 w 1601"/>
              <a:gd name="T49" fmla="*/ 96 h 2339"/>
              <a:gd name="T50" fmla="*/ 52 w 1601"/>
              <a:gd name="T51" fmla="*/ 348 h 2339"/>
              <a:gd name="T52" fmla="*/ 61 w 1601"/>
              <a:gd name="T53" fmla="*/ 418 h 2339"/>
              <a:gd name="T54" fmla="*/ 357 w 1601"/>
              <a:gd name="T55" fmla="*/ 766 h 2339"/>
              <a:gd name="T56" fmla="*/ 557 w 1601"/>
              <a:gd name="T57" fmla="*/ 531 h 2339"/>
              <a:gd name="T58" fmla="*/ 774 w 1601"/>
              <a:gd name="T59" fmla="*/ 478 h 2339"/>
              <a:gd name="T60" fmla="*/ 1018 w 1601"/>
              <a:gd name="T61" fmla="*/ 670 h 2339"/>
              <a:gd name="T62" fmla="*/ 731 w 1601"/>
              <a:gd name="T63" fmla="*/ 913 h 2339"/>
              <a:gd name="T64" fmla="*/ 600 w 1601"/>
              <a:gd name="T65" fmla="*/ 913 h 2339"/>
              <a:gd name="T66" fmla="*/ 539 w 1601"/>
              <a:gd name="T67" fmla="*/ 965 h 2339"/>
              <a:gd name="T68" fmla="*/ 539 w 1601"/>
              <a:gd name="T69" fmla="*/ 1331 h 2339"/>
              <a:gd name="T70" fmla="*/ 678 w 1601"/>
              <a:gd name="T71" fmla="*/ 1331 h 2339"/>
              <a:gd name="T72" fmla="*/ 983 w 1601"/>
              <a:gd name="T73" fmla="*/ 1409 h 2339"/>
              <a:gd name="T74" fmla="*/ 991 w 1601"/>
              <a:gd name="T75" fmla="*/ 1790 h 2339"/>
              <a:gd name="T76" fmla="*/ 748 w 1601"/>
              <a:gd name="T77" fmla="*/ 1851 h 2339"/>
              <a:gd name="T78" fmla="*/ 513 w 1601"/>
              <a:gd name="T79" fmla="*/ 1799 h 2339"/>
              <a:gd name="T80" fmla="*/ 296 w 1601"/>
              <a:gd name="T81" fmla="*/ 1600 h 2339"/>
              <a:gd name="T82" fmla="*/ 26 w 1601"/>
              <a:gd name="T83" fmla="*/ 1956 h 2339"/>
              <a:gd name="T84" fmla="*/ 26 w 1601"/>
              <a:gd name="T85" fmla="*/ 2025 h 2339"/>
              <a:gd name="T86" fmla="*/ 731 w 1601"/>
              <a:gd name="T87" fmla="*/ 2338 h 2339"/>
              <a:gd name="T88" fmla="*/ 765 w 1601"/>
              <a:gd name="T89" fmla="*/ 2338 h 2339"/>
              <a:gd name="T90" fmla="*/ 1365 w 1601"/>
              <a:gd name="T91" fmla="*/ 2155 h 2339"/>
              <a:gd name="T92" fmla="*/ 1600 w 1601"/>
              <a:gd name="T93" fmla="*/ 1652 h 2339"/>
              <a:gd name="T94" fmla="*/ 1296 w 1601"/>
              <a:gd name="T95" fmla="*/ 1104 h 2339"/>
              <a:gd name="T96" fmla="*/ 1444 w 1601"/>
              <a:gd name="T97" fmla="*/ 965 h 2339"/>
              <a:gd name="T98" fmla="*/ 1565 w 1601"/>
              <a:gd name="T99" fmla="*/ 609 h 2339"/>
              <a:gd name="T100" fmla="*/ 1348 w 1601"/>
              <a:gd name="T101" fmla="*/ 165 h 2339"/>
              <a:gd name="T102" fmla="*/ 817 w 1601"/>
              <a:gd name="T103"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1601" h="2339">
                <a:moveTo>
                  <a:pt x="817" y="61"/>
                </a:moveTo>
                <a:lnTo>
                  <a:pt x="817" y="61"/>
                </a:lnTo>
                <a:cubicBezTo>
                  <a:pt x="922" y="61"/>
                  <a:pt x="1018" y="79"/>
                  <a:pt x="1096" y="105"/>
                </a:cubicBezTo>
                <a:cubicBezTo>
                  <a:pt x="1183" y="131"/>
                  <a:pt x="1252" y="165"/>
                  <a:pt x="1313" y="209"/>
                </a:cubicBezTo>
                <a:cubicBezTo>
                  <a:pt x="1374" y="261"/>
                  <a:pt x="1426" y="313"/>
                  <a:pt x="1452" y="383"/>
                </a:cubicBezTo>
                <a:cubicBezTo>
                  <a:pt x="1487" y="453"/>
                  <a:pt x="1504" y="522"/>
                  <a:pt x="1504" y="609"/>
                </a:cubicBezTo>
                <a:cubicBezTo>
                  <a:pt x="1504" y="670"/>
                  <a:pt x="1496" y="722"/>
                  <a:pt x="1478" y="783"/>
                </a:cubicBezTo>
                <a:cubicBezTo>
                  <a:pt x="1461" y="835"/>
                  <a:pt x="1435" y="887"/>
                  <a:pt x="1400" y="931"/>
                </a:cubicBezTo>
                <a:cubicBezTo>
                  <a:pt x="1365" y="974"/>
                  <a:pt x="1331" y="1018"/>
                  <a:pt x="1279" y="1044"/>
                </a:cubicBezTo>
                <a:cubicBezTo>
                  <a:pt x="1235" y="1079"/>
                  <a:pt x="1183" y="1096"/>
                  <a:pt x="1122" y="1104"/>
                </a:cubicBezTo>
                <a:cubicBezTo>
                  <a:pt x="1252" y="1131"/>
                  <a:pt x="1348" y="1192"/>
                  <a:pt x="1426" y="1287"/>
                </a:cubicBezTo>
                <a:cubicBezTo>
                  <a:pt x="1504" y="1392"/>
                  <a:pt x="1539" y="1513"/>
                  <a:pt x="1539" y="1652"/>
                </a:cubicBezTo>
                <a:cubicBezTo>
                  <a:pt x="1539" y="1747"/>
                  <a:pt x="1522" y="1834"/>
                  <a:pt x="1487" y="1912"/>
                </a:cubicBezTo>
                <a:cubicBezTo>
                  <a:pt x="1452" y="1990"/>
                  <a:pt x="1400" y="2060"/>
                  <a:pt x="1331" y="2112"/>
                </a:cubicBezTo>
                <a:cubicBezTo>
                  <a:pt x="1261" y="2164"/>
                  <a:pt x="1183" y="2208"/>
                  <a:pt x="1087" y="2243"/>
                </a:cubicBezTo>
                <a:cubicBezTo>
                  <a:pt x="991" y="2269"/>
                  <a:pt x="887" y="2286"/>
                  <a:pt x="765" y="2286"/>
                </a:cubicBezTo>
                <a:cubicBezTo>
                  <a:pt x="757" y="2286"/>
                  <a:pt x="748" y="2286"/>
                  <a:pt x="739" y="2286"/>
                </a:cubicBezTo>
                <a:cubicBezTo>
                  <a:pt x="600" y="2277"/>
                  <a:pt x="470" y="2251"/>
                  <a:pt x="365" y="2208"/>
                </a:cubicBezTo>
                <a:cubicBezTo>
                  <a:pt x="244" y="2155"/>
                  <a:pt x="148" y="2086"/>
                  <a:pt x="70" y="1990"/>
                </a:cubicBezTo>
                <a:cubicBezTo>
                  <a:pt x="296" y="1695"/>
                  <a:pt x="296" y="1695"/>
                  <a:pt x="296" y="1695"/>
                </a:cubicBezTo>
                <a:cubicBezTo>
                  <a:pt x="348" y="1764"/>
                  <a:pt x="409" y="1817"/>
                  <a:pt x="487" y="1851"/>
                </a:cubicBezTo>
                <a:cubicBezTo>
                  <a:pt x="548" y="1886"/>
                  <a:pt x="635" y="1903"/>
                  <a:pt x="739" y="1903"/>
                </a:cubicBezTo>
                <a:lnTo>
                  <a:pt x="748" y="1912"/>
                </a:lnTo>
                <a:cubicBezTo>
                  <a:pt x="870" y="1912"/>
                  <a:pt x="966" y="1886"/>
                  <a:pt x="1026" y="1834"/>
                </a:cubicBezTo>
                <a:cubicBezTo>
                  <a:pt x="1096" y="1782"/>
                  <a:pt x="1122" y="1712"/>
                  <a:pt x="1122" y="1609"/>
                </a:cubicBezTo>
                <a:cubicBezTo>
                  <a:pt x="1122" y="1505"/>
                  <a:pt x="1087" y="1417"/>
                  <a:pt x="1018" y="1365"/>
                </a:cubicBezTo>
                <a:cubicBezTo>
                  <a:pt x="948" y="1313"/>
                  <a:pt x="861" y="1287"/>
                  <a:pt x="739" y="1278"/>
                </a:cubicBezTo>
                <a:cubicBezTo>
                  <a:pt x="722" y="1278"/>
                  <a:pt x="696" y="1278"/>
                  <a:pt x="678" y="1278"/>
                </a:cubicBezTo>
                <a:cubicBezTo>
                  <a:pt x="600" y="1278"/>
                  <a:pt x="600" y="1278"/>
                  <a:pt x="600" y="1278"/>
                </a:cubicBezTo>
                <a:cubicBezTo>
                  <a:pt x="600" y="965"/>
                  <a:pt x="600" y="965"/>
                  <a:pt x="600" y="965"/>
                </a:cubicBezTo>
                <a:cubicBezTo>
                  <a:pt x="687" y="965"/>
                  <a:pt x="687" y="965"/>
                  <a:pt x="687" y="965"/>
                </a:cubicBezTo>
                <a:cubicBezTo>
                  <a:pt x="705" y="965"/>
                  <a:pt x="722" y="965"/>
                  <a:pt x="739" y="965"/>
                </a:cubicBezTo>
                <a:cubicBezTo>
                  <a:pt x="835" y="957"/>
                  <a:pt x="913" y="931"/>
                  <a:pt x="974" y="887"/>
                </a:cubicBezTo>
                <a:cubicBezTo>
                  <a:pt x="1044" y="826"/>
                  <a:pt x="1078" y="757"/>
                  <a:pt x="1078" y="670"/>
                </a:cubicBezTo>
                <a:cubicBezTo>
                  <a:pt x="1078" y="583"/>
                  <a:pt x="1052" y="522"/>
                  <a:pt x="991" y="478"/>
                </a:cubicBezTo>
                <a:cubicBezTo>
                  <a:pt x="939" y="435"/>
                  <a:pt x="870" y="418"/>
                  <a:pt x="774" y="418"/>
                </a:cubicBezTo>
                <a:cubicBezTo>
                  <a:pt x="765" y="418"/>
                  <a:pt x="748" y="418"/>
                  <a:pt x="739" y="418"/>
                </a:cubicBezTo>
                <a:cubicBezTo>
                  <a:pt x="661" y="426"/>
                  <a:pt x="592" y="444"/>
                  <a:pt x="531" y="487"/>
                </a:cubicBezTo>
                <a:cubicBezTo>
                  <a:pt x="461" y="522"/>
                  <a:pt x="400" y="583"/>
                  <a:pt x="348" y="661"/>
                </a:cubicBezTo>
                <a:cubicBezTo>
                  <a:pt x="105" y="374"/>
                  <a:pt x="105" y="374"/>
                  <a:pt x="105" y="374"/>
                </a:cubicBezTo>
                <a:cubicBezTo>
                  <a:pt x="131" y="331"/>
                  <a:pt x="174" y="287"/>
                  <a:pt x="218" y="244"/>
                </a:cubicBezTo>
                <a:cubicBezTo>
                  <a:pt x="270" y="209"/>
                  <a:pt x="331" y="174"/>
                  <a:pt x="392" y="148"/>
                </a:cubicBezTo>
                <a:cubicBezTo>
                  <a:pt x="452" y="122"/>
                  <a:pt x="522" y="105"/>
                  <a:pt x="592" y="87"/>
                </a:cubicBezTo>
                <a:cubicBezTo>
                  <a:pt x="644" y="79"/>
                  <a:pt x="687" y="70"/>
                  <a:pt x="739" y="61"/>
                </a:cubicBezTo>
                <a:cubicBezTo>
                  <a:pt x="765" y="61"/>
                  <a:pt x="792" y="61"/>
                  <a:pt x="817" y="61"/>
                </a:cubicBezTo>
                <a:lnTo>
                  <a:pt x="817" y="0"/>
                </a:lnTo>
                <a:lnTo>
                  <a:pt x="817" y="0"/>
                </a:lnTo>
                <a:cubicBezTo>
                  <a:pt x="792" y="0"/>
                  <a:pt x="765" y="9"/>
                  <a:pt x="731" y="9"/>
                </a:cubicBezTo>
                <a:cubicBezTo>
                  <a:pt x="678" y="9"/>
                  <a:pt x="635" y="18"/>
                  <a:pt x="583" y="26"/>
                </a:cubicBezTo>
                <a:cubicBezTo>
                  <a:pt x="504" y="44"/>
                  <a:pt x="435" y="70"/>
                  <a:pt x="365" y="96"/>
                </a:cubicBezTo>
                <a:cubicBezTo>
                  <a:pt x="296" y="122"/>
                  <a:pt x="235" y="165"/>
                  <a:pt x="183" y="200"/>
                </a:cubicBezTo>
                <a:cubicBezTo>
                  <a:pt x="131" y="244"/>
                  <a:pt x="87" y="296"/>
                  <a:pt x="52" y="348"/>
                </a:cubicBezTo>
                <a:cubicBezTo>
                  <a:pt x="26" y="383"/>
                  <a:pt x="26" y="383"/>
                  <a:pt x="26" y="383"/>
                </a:cubicBezTo>
                <a:cubicBezTo>
                  <a:pt x="61" y="418"/>
                  <a:pt x="61" y="418"/>
                  <a:pt x="61" y="418"/>
                </a:cubicBezTo>
                <a:cubicBezTo>
                  <a:pt x="305" y="705"/>
                  <a:pt x="305" y="705"/>
                  <a:pt x="305" y="705"/>
                </a:cubicBezTo>
                <a:cubicBezTo>
                  <a:pt x="357" y="766"/>
                  <a:pt x="357" y="766"/>
                  <a:pt x="357" y="766"/>
                </a:cubicBezTo>
                <a:cubicBezTo>
                  <a:pt x="400" y="696"/>
                  <a:pt x="400" y="696"/>
                  <a:pt x="400" y="696"/>
                </a:cubicBezTo>
                <a:cubicBezTo>
                  <a:pt x="444" y="626"/>
                  <a:pt x="496" y="574"/>
                  <a:pt x="557" y="531"/>
                </a:cubicBezTo>
                <a:cubicBezTo>
                  <a:pt x="609" y="505"/>
                  <a:pt x="670" y="478"/>
                  <a:pt x="739" y="478"/>
                </a:cubicBezTo>
                <a:cubicBezTo>
                  <a:pt x="757" y="478"/>
                  <a:pt x="765" y="478"/>
                  <a:pt x="774" y="478"/>
                </a:cubicBezTo>
                <a:cubicBezTo>
                  <a:pt x="852" y="478"/>
                  <a:pt x="913" y="496"/>
                  <a:pt x="957" y="531"/>
                </a:cubicBezTo>
                <a:cubicBezTo>
                  <a:pt x="1000" y="557"/>
                  <a:pt x="1018" y="600"/>
                  <a:pt x="1018" y="670"/>
                </a:cubicBezTo>
                <a:cubicBezTo>
                  <a:pt x="1018" y="739"/>
                  <a:pt x="991" y="791"/>
                  <a:pt x="939" y="844"/>
                </a:cubicBezTo>
                <a:cubicBezTo>
                  <a:pt x="887" y="879"/>
                  <a:pt x="817" y="905"/>
                  <a:pt x="731" y="913"/>
                </a:cubicBezTo>
                <a:cubicBezTo>
                  <a:pt x="722" y="913"/>
                  <a:pt x="705" y="913"/>
                  <a:pt x="687" y="913"/>
                </a:cubicBezTo>
                <a:cubicBezTo>
                  <a:pt x="600" y="913"/>
                  <a:pt x="600" y="913"/>
                  <a:pt x="600" y="913"/>
                </a:cubicBezTo>
                <a:cubicBezTo>
                  <a:pt x="539" y="913"/>
                  <a:pt x="539" y="913"/>
                  <a:pt x="539" y="913"/>
                </a:cubicBezTo>
                <a:cubicBezTo>
                  <a:pt x="539" y="965"/>
                  <a:pt x="539" y="965"/>
                  <a:pt x="539" y="965"/>
                </a:cubicBezTo>
                <a:cubicBezTo>
                  <a:pt x="539" y="1278"/>
                  <a:pt x="539" y="1278"/>
                  <a:pt x="539" y="1278"/>
                </a:cubicBezTo>
                <a:cubicBezTo>
                  <a:pt x="539" y="1331"/>
                  <a:pt x="539" y="1331"/>
                  <a:pt x="539" y="1331"/>
                </a:cubicBezTo>
                <a:cubicBezTo>
                  <a:pt x="600" y="1331"/>
                  <a:pt x="600" y="1331"/>
                  <a:pt x="600" y="1331"/>
                </a:cubicBezTo>
                <a:cubicBezTo>
                  <a:pt x="678" y="1331"/>
                  <a:pt x="678" y="1331"/>
                  <a:pt x="678" y="1331"/>
                </a:cubicBezTo>
                <a:cubicBezTo>
                  <a:pt x="696" y="1331"/>
                  <a:pt x="713" y="1331"/>
                  <a:pt x="731" y="1339"/>
                </a:cubicBezTo>
                <a:cubicBezTo>
                  <a:pt x="844" y="1339"/>
                  <a:pt x="922" y="1365"/>
                  <a:pt x="983" y="1409"/>
                </a:cubicBezTo>
                <a:cubicBezTo>
                  <a:pt x="1035" y="1452"/>
                  <a:pt x="1070" y="1522"/>
                  <a:pt x="1070" y="1609"/>
                </a:cubicBezTo>
                <a:cubicBezTo>
                  <a:pt x="1070" y="1695"/>
                  <a:pt x="1044" y="1747"/>
                  <a:pt x="991" y="1790"/>
                </a:cubicBezTo>
                <a:cubicBezTo>
                  <a:pt x="939" y="1825"/>
                  <a:pt x="861" y="1851"/>
                  <a:pt x="748" y="1851"/>
                </a:cubicBezTo>
                <a:lnTo>
                  <a:pt x="748" y="1851"/>
                </a:lnTo>
                <a:cubicBezTo>
                  <a:pt x="739" y="1851"/>
                  <a:pt x="739" y="1851"/>
                  <a:pt x="739" y="1851"/>
                </a:cubicBezTo>
                <a:cubicBezTo>
                  <a:pt x="644" y="1851"/>
                  <a:pt x="565" y="1834"/>
                  <a:pt x="513" y="1799"/>
                </a:cubicBezTo>
                <a:cubicBezTo>
                  <a:pt x="444" y="1764"/>
                  <a:pt x="392" y="1721"/>
                  <a:pt x="348" y="1661"/>
                </a:cubicBezTo>
                <a:cubicBezTo>
                  <a:pt x="296" y="1600"/>
                  <a:pt x="296" y="1600"/>
                  <a:pt x="296" y="1600"/>
                </a:cubicBezTo>
                <a:cubicBezTo>
                  <a:pt x="252" y="1661"/>
                  <a:pt x="252" y="1661"/>
                  <a:pt x="252" y="1661"/>
                </a:cubicBezTo>
                <a:cubicBezTo>
                  <a:pt x="26" y="1956"/>
                  <a:pt x="26" y="1956"/>
                  <a:pt x="26" y="1956"/>
                </a:cubicBezTo>
                <a:cubicBezTo>
                  <a:pt x="0" y="1990"/>
                  <a:pt x="0" y="1990"/>
                  <a:pt x="0" y="1990"/>
                </a:cubicBezTo>
                <a:cubicBezTo>
                  <a:pt x="26" y="2025"/>
                  <a:pt x="26" y="2025"/>
                  <a:pt x="26" y="2025"/>
                </a:cubicBezTo>
                <a:cubicBezTo>
                  <a:pt x="113" y="2130"/>
                  <a:pt x="218" y="2208"/>
                  <a:pt x="339" y="2260"/>
                </a:cubicBezTo>
                <a:cubicBezTo>
                  <a:pt x="452" y="2312"/>
                  <a:pt x="592" y="2338"/>
                  <a:pt x="731" y="2338"/>
                </a:cubicBezTo>
                <a:cubicBezTo>
                  <a:pt x="739" y="2338"/>
                  <a:pt x="739" y="2338"/>
                  <a:pt x="748" y="2338"/>
                </a:cubicBezTo>
                <a:cubicBezTo>
                  <a:pt x="748" y="2338"/>
                  <a:pt x="757" y="2338"/>
                  <a:pt x="765" y="2338"/>
                </a:cubicBezTo>
                <a:cubicBezTo>
                  <a:pt x="887" y="2338"/>
                  <a:pt x="1000" y="2321"/>
                  <a:pt x="1105" y="2295"/>
                </a:cubicBezTo>
                <a:cubicBezTo>
                  <a:pt x="1209" y="2260"/>
                  <a:pt x="1296" y="2216"/>
                  <a:pt x="1365" y="2155"/>
                </a:cubicBezTo>
                <a:cubicBezTo>
                  <a:pt x="1444" y="2095"/>
                  <a:pt x="1496" y="2025"/>
                  <a:pt x="1539" y="1938"/>
                </a:cubicBezTo>
                <a:cubicBezTo>
                  <a:pt x="1583" y="1851"/>
                  <a:pt x="1600" y="1756"/>
                  <a:pt x="1600" y="1652"/>
                </a:cubicBezTo>
                <a:cubicBezTo>
                  <a:pt x="1600" y="1496"/>
                  <a:pt x="1557" y="1365"/>
                  <a:pt x="1470" y="1252"/>
                </a:cubicBezTo>
                <a:cubicBezTo>
                  <a:pt x="1426" y="1192"/>
                  <a:pt x="1365" y="1139"/>
                  <a:pt x="1296" y="1104"/>
                </a:cubicBezTo>
                <a:cubicBezTo>
                  <a:pt x="1304" y="1104"/>
                  <a:pt x="1304" y="1096"/>
                  <a:pt x="1313" y="1096"/>
                </a:cubicBezTo>
                <a:cubicBezTo>
                  <a:pt x="1365" y="1061"/>
                  <a:pt x="1409" y="1018"/>
                  <a:pt x="1444" y="965"/>
                </a:cubicBezTo>
                <a:cubicBezTo>
                  <a:pt x="1487" y="913"/>
                  <a:pt x="1513" y="861"/>
                  <a:pt x="1531" y="800"/>
                </a:cubicBezTo>
                <a:cubicBezTo>
                  <a:pt x="1557" y="739"/>
                  <a:pt x="1565" y="670"/>
                  <a:pt x="1565" y="609"/>
                </a:cubicBezTo>
                <a:cubicBezTo>
                  <a:pt x="1565" y="513"/>
                  <a:pt x="1548" y="435"/>
                  <a:pt x="1504" y="357"/>
                </a:cubicBezTo>
                <a:cubicBezTo>
                  <a:pt x="1470" y="287"/>
                  <a:pt x="1418" y="218"/>
                  <a:pt x="1348" y="165"/>
                </a:cubicBezTo>
                <a:cubicBezTo>
                  <a:pt x="1287" y="113"/>
                  <a:pt x="1209" y="79"/>
                  <a:pt x="1113" y="44"/>
                </a:cubicBezTo>
                <a:cubicBezTo>
                  <a:pt x="1026" y="18"/>
                  <a:pt x="931" y="0"/>
                  <a:pt x="817" y="0"/>
                </a:cubicBezTo>
                <a:lnTo>
                  <a:pt x="817" y="61"/>
                </a:lnTo>
              </a:path>
            </a:pathLst>
          </a:custGeom>
          <a:solidFill>
            <a:schemeClr val="bg2"/>
          </a:solidFill>
          <a:ln>
            <a:noFill/>
          </a:ln>
          <a:effectLst/>
        </p:spPr>
        <p:txBody>
          <a:bodyPr wrap="none" anchor="ctr"/>
          <a:lstStyle/>
          <a:p>
            <a:endParaRPr lang="en-US" sz="900"/>
          </a:p>
        </p:txBody>
      </p:sp>
      <p:sp>
        <p:nvSpPr>
          <p:cNvPr id="213" name="Freeform 177"/>
          <p:cNvSpPr>
            <a:spLocks noChangeArrowheads="1"/>
          </p:cNvSpPr>
          <p:nvPr/>
        </p:nvSpPr>
        <p:spPr bwMode="auto">
          <a:xfrm>
            <a:off x="6975385" y="4143547"/>
            <a:ext cx="5036165" cy="1103328"/>
          </a:xfrm>
          <a:custGeom>
            <a:avLst/>
            <a:gdLst>
              <a:gd name="T0" fmla="*/ 0 w 8018"/>
              <a:gd name="T1" fmla="*/ 0 h 2227"/>
              <a:gd name="T2" fmla="*/ 0 w 8018"/>
              <a:gd name="T3" fmla="*/ 1365 h 2227"/>
              <a:gd name="T4" fmla="*/ 269 w 8018"/>
              <a:gd name="T5" fmla="*/ 1365 h 2227"/>
              <a:gd name="T6" fmla="*/ 269 w 8018"/>
              <a:gd name="T7" fmla="*/ 1747 h 2227"/>
              <a:gd name="T8" fmla="*/ 0 w 8018"/>
              <a:gd name="T9" fmla="*/ 1747 h 2227"/>
              <a:gd name="T10" fmla="*/ 0 w 8018"/>
              <a:gd name="T11" fmla="*/ 2226 h 2227"/>
              <a:gd name="T12" fmla="*/ 7556 w 8018"/>
              <a:gd name="T13" fmla="*/ 2226 h 2227"/>
              <a:gd name="T14" fmla="*/ 8017 w 8018"/>
              <a:gd name="T15" fmla="*/ 1113 h 2227"/>
              <a:gd name="T16" fmla="*/ 7556 w 8018"/>
              <a:gd name="T17" fmla="*/ 0 h 2227"/>
              <a:gd name="T18" fmla="*/ 0 w 8018"/>
              <a:gd name="T19" fmla="*/ 0 h 22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8018" h="2227">
                <a:moveTo>
                  <a:pt x="0" y="0"/>
                </a:moveTo>
                <a:lnTo>
                  <a:pt x="0" y="1365"/>
                </a:lnTo>
                <a:lnTo>
                  <a:pt x="269" y="1365"/>
                </a:lnTo>
                <a:lnTo>
                  <a:pt x="269" y="1747"/>
                </a:lnTo>
                <a:lnTo>
                  <a:pt x="0" y="1747"/>
                </a:lnTo>
                <a:lnTo>
                  <a:pt x="0" y="2226"/>
                </a:lnTo>
                <a:lnTo>
                  <a:pt x="7556" y="2226"/>
                </a:lnTo>
                <a:lnTo>
                  <a:pt x="8017" y="1113"/>
                </a:lnTo>
                <a:lnTo>
                  <a:pt x="7556" y="0"/>
                </a:lnTo>
                <a:lnTo>
                  <a:pt x="0" y="0"/>
                </a:lnTo>
              </a:path>
            </a:pathLst>
          </a:custGeom>
          <a:solidFill>
            <a:srgbClr val="85D2E1"/>
          </a:solidFill>
          <a:ln>
            <a:noFill/>
          </a:ln>
          <a:effectLst/>
        </p:spPr>
        <p:txBody>
          <a:bodyPr wrap="none" anchor="ctr"/>
          <a:lstStyle/>
          <a:p>
            <a:endParaRPr lang="en-US" sz="900"/>
          </a:p>
        </p:txBody>
      </p:sp>
      <p:sp>
        <p:nvSpPr>
          <p:cNvPr id="215" name="Freeform 179"/>
          <p:cNvSpPr>
            <a:spLocks noChangeArrowheads="1"/>
          </p:cNvSpPr>
          <p:nvPr/>
        </p:nvSpPr>
        <p:spPr bwMode="auto">
          <a:xfrm>
            <a:off x="1242446" y="6994722"/>
            <a:ext cx="17479" cy="2186"/>
          </a:xfrm>
          <a:custGeom>
            <a:avLst/>
            <a:gdLst>
              <a:gd name="T0" fmla="*/ 0 w 36"/>
              <a:gd name="T1" fmla="*/ 0 h 1"/>
              <a:gd name="T2" fmla="*/ 0 w 36"/>
              <a:gd name="T3" fmla="*/ 0 h 1"/>
              <a:gd name="T4" fmla="*/ 35 w 36"/>
              <a:gd name="T5" fmla="*/ 0 h 1"/>
              <a:gd name="T6" fmla="*/ 0 w 36"/>
              <a:gd name="T7" fmla="*/ 0 h 1"/>
            </a:gdLst>
            <a:ahLst/>
            <a:cxnLst>
              <a:cxn ang="0">
                <a:pos x="T0" y="T1"/>
              </a:cxn>
              <a:cxn ang="0">
                <a:pos x="T2" y="T3"/>
              </a:cxn>
              <a:cxn ang="0">
                <a:pos x="T4" y="T5"/>
              </a:cxn>
              <a:cxn ang="0">
                <a:pos x="T6" y="T7"/>
              </a:cxn>
            </a:cxnLst>
            <a:rect l="0" t="0" r="r" b="b"/>
            <a:pathLst>
              <a:path w="36" h="1">
                <a:moveTo>
                  <a:pt x="0" y="0"/>
                </a:moveTo>
                <a:lnTo>
                  <a:pt x="0" y="0"/>
                </a:lnTo>
                <a:cubicBezTo>
                  <a:pt x="35" y="0"/>
                  <a:pt x="35" y="0"/>
                  <a:pt x="35" y="0"/>
                </a:cubicBezTo>
                <a:cubicBezTo>
                  <a:pt x="17" y="0"/>
                  <a:pt x="9" y="0"/>
                  <a:pt x="0" y="0"/>
                </a:cubicBezTo>
              </a:path>
            </a:pathLst>
          </a:custGeom>
          <a:solidFill>
            <a:srgbClr val="00A9E1"/>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16" name="Freeform 180"/>
          <p:cNvSpPr>
            <a:spLocks noChangeArrowheads="1"/>
          </p:cNvSpPr>
          <p:nvPr/>
        </p:nvSpPr>
        <p:spPr bwMode="auto">
          <a:xfrm>
            <a:off x="6260954" y="429371"/>
            <a:ext cx="828042" cy="1129546"/>
          </a:xfrm>
          <a:custGeom>
            <a:avLst/>
            <a:gdLst>
              <a:gd name="T0" fmla="*/ 69 w 1670"/>
              <a:gd name="T1" fmla="*/ 2278 h 2279"/>
              <a:gd name="T2" fmla="*/ 69 w 1670"/>
              <a:gd name="T3" fmla="*/ 2278 h 2279"/>
              <a:gd name="T4" fmla="*/ 69 w 1670"/>
              <a:gd name="T5" fmla="*/ 1748 h 2279"/>
              <a:gd name="T6" fmla="*/ 608 w 1670"/>
              <a:gd name="T7" fmla="*/ 1748 h 2279"/>
              <a:gd name="T8" fmla="*/ 608 w 1670"/>
              <a:gd name="T9" fmla="*/ 678 h 2279"/>
              <a:gd name="T10" fmla="*/ 547 w 1670"/>
              <a:gd name="T11" fmla="*/ 722 h 2279"/>
              <a:gd name="T12" fmla="*/ 382 w 1670"/>
              <a:gd name="T13" fmla="*/ 817 h 2279"/>
              <a:gd name="T14" fmla="*/ 200 w 1670"/>
              <a:gd name="T15" fmla="*/ 887 h 2279"/>
              <a:gd name="T16" fmla="*/ 26 w 1670"/>
              <a:gd name="T17" fmla="*/ 913 h 2279"/>
              <a:gd name="T18" fmla="*/ 0 w 1670"/>
              <a:gd name="T19" fmla="*/ 913 h 2279"/>
              <a:gd name="T20" fmla="*/ 0 w 1670"/>
              <a:gd name="T21" fmla="*/ 374 h 2279"/>
              <a:gd name="T22" fmla="*/ 26 w 1670"/>
              <a:gd name="T23" fmla="*/ 374 h 2279"/>
              <a:gd name="T24" fmla="*/ 182 w 1670"/>
              <a:gd name="T25" fmla="*/ 330 h 2279"/>
              <a:gd name="T26" fmla="*/ 374 w 1670"/>
              <a:gd name="T27" fmla="*/ 226 h 2279"/>
              <a:gd name="T28" fmla="*/ 530 w 1670"/>
              <a:gd name="T29" fmla="*/ 104 h 2279"/>
              <a:gd name="T30" fmla="*/ 617 w 1670"/>
              <a:gd name="T31" fmla="*/ 17 h 2279"/>
              <a:gd name="T32" fmla="*/ 626 w 1670"/>
              <a:gd name="T33" fmla="*/ 0 h 2279"/>
              <a:gd name="T34" fmla="*/ 1191 w 1670"/>
              <a:gd name="T35" fmla="*/ 0 h 2279"/>
              <a:gd name="T36" fmla="*/ 1191 w 1670"/>
              <a:gd name="T37" fmla="*/ 1748 h 2279"/>
              <a:gd name="T38" fmla="*/ 1669 w 1670"/>
              <a:gd name="T39" fmla="*/ 1748 h 2279"/>
              <a:gd name="T40" fmla="*/ 1669 w 1670"/>
              <a:gd name="T41" fmla="*/ 2278 h 2279"/>
              <a:gd name="T42" fmla="*/ 69 w 1670"/>
              <a:gd name="T43" fmla="*/ 2278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1670" h="2279">
                <a:moveTo>
                  <a:pt x="69" y="2278"/>
                </a:moveTo>
                <a:lnTo>
                  <a:pt x="69" y="2278"/>
                </a:lnTo>
                <a:cubicBezTo>
                  <a:pt x="69" y="1748"/>
                  <a:pt x="69" y="1748"/>
                  <a:pt x="69" y="1748"/>
                </a:cubicBezTo>
                <a:cubicBezTo>
                  <a:pt x="608" y="1748"/>
                  <a:pt x="608" y="1748"/>
                  <a:pt x="608" y="1748"/>
                </a:cubicBezTo>
                <a:cubicBezTo>
                  <a:pt x="608" y="678"/>
                  <a:pt x="608" y="678"/>
                  <a:pt x="608" y="678"/>
                </a:cubicBezTo>
                <a:cubicBezTo>
                  <a:pt x="591" y="687"/>
                  <a:pt x="574" y="704"/>
                  <a:pt x="547" y="722"/>
                </a:cubicBezTo>
                <a:cubicBezTo>
                  <a:pt x="495" y="756"/>
                  <a:pt x="443" y="783"/>
                  <a:pt x="382" y="817"/>
                </a:cubicBezTo>
                <a:cubicBezTo>
                  <a:pt x="321" y="843"/>
                  <a:pt x="261" y="869"/>
                  <a:pt x="200" y="887"/>
                </a:cubicBezTo>
                <a:cubicBezTo>
                  <a:pt x="139" y="904"/>
                  <a:pt x="78" y="913"/>
                  <a:pt x="26" y="913"/>
                </a:cubicBezTo>
                <a:cubicBezTo>
                  <a:pt x="0" y="913"/>
                  <a:pt x="0" y="913"/>
                  <a:pt x="0" y="913"/>
                </a:cubicBezTo>
                <a:cubicBezTo>
                  <a:pt x="0" y="374"/>
                  <a:pt x="0" y="374"/>
                  <a:pt x="0" y="374"/>
                </a:cubicBezTo>
                <a:cubicBezTo>
                  <a:pt x="26" y="374"/>
                  <a:pt x="26" y="374"/>
                  <a:pt x="26" y="374"/>
                </a:cubicBezTo>
                <a:cubicBezTo>
                  <a:pt x="69" y="374"/>
                  <a:pt x="121" y="356"/>
                  <a:pt x="182" y="330"/>
                </a:cubicBezTo>
                <a:cubicBezTo>
                  <a:pt x="243" y="296"/>
                  <a:pt x="313" y="261"/>
                  <a:pt x="374" y="226"/>
                </a:cubicBezTo>
                <a:cubicBezTo>
                  <a:pt x="434" y="183"/>
                  <a:pt x="487" y="139"/>
                  <a:pt x="530" y="104"/>
                </a:cubicBezTo>
                <a:cubicBezTo>
                  <a:pt x="582" y="52"/>
                  <a:pt x="608" y="26"/>
                  <a:pt x="617" y="17"/>
                </a:cubicBezTo>
                <a:cubicBezTo>
                  <a:pt x="626" y="0"/>
                  <a:pt x="626" y="0"/>
                  <a:pt x="626" y="0"/>
                </a:cubicBezTo>
                <a:cubicBezTo>
                  <a:pt x="1191" y="0"/>
                  <a:pt x="1191" y="0"/>
                  <a:pt x="1191" y="0"/>
                </a:cubicBezTo>
                <a:cubicBezTo>
                  <a:pt x="1191" y="1748"/>
                  <a:pt x="1191" y="1748"/>
                  <a:pt x="1191" y="1748"/>
                </a:cubicBezTo>
                <a:cubicBezTo>
                  <a:pt x="1669" y="1748"/>
                  <a:pt x="1669" y="1748"/>
                  <a:pt x="1669" y="1748"/>
                </a:cubicBezTo>
                <a:cubicBezTo>
                  <a:pt x="1669" y="2278"/>
                  <a:pt x="1669" y="2278"/>
                  <a:pt x="1669" y="2278"/>
                </a:cubicBezTo>
                <a:lnTo>
                  <a:pt x="69" y="2278"/>
                </a:lnTo>
              </a:path>
            </a:pathLst>
          </a:custGeom>
          <a:solidFill>
            <a:srgbClr val="1188A3"/>
          </a:solidFill>
          <a:ln>
            <a:noFill/>
          </a:ln>
          <a:effectLst/>
        </p:spPr>
        <p:txBody>
          <a:bodyPr wrap="none" anchor="ctr"/>
          <a:lstStyle/>
          <a:p>
            <a:endParaRPr lang="en-US" sz="900"/>
          </a:p>
        </p:txBody>
      </p:sp>
      <p:sp>
        <p:nvSpPr>
          <p:cNvPr id="217" name="Freeform 181"/>
          <p:cNvSpPr>
            <a:spLocks noChangeArrowheads="1"/>
          </p:cNvSpPr>
          <p:nvPr/>
        </p:nvSpPr>
        <p:spPr bwMode="auto">
          <a:xfrm>
            <a:off x="6243475" y="416262"/>
            <a:ext cx="858630" cy="1160133"/>
          </a:xfrm>
          <a:custGeom>
            <a:avLst/>
            <a:gdLst>
              <a:gd name="T0" fmla="*/ 1191 w 1731"/>
              <a:gd name="T1" fmla="*/ 52 h 2340"/>
              <a:gd name="T2" fmla="*/ 1191 w 1731"/>
              <a:gd name="T3" fmla="*/ 52 h 2340"/>
              <a:gd name="T4" fmla="*/ 1191 w 1731"/>
              <a:gd name="T5" fmla="*/ 1809 h 2340"/>
              <a:gd name="T6" fmla="*/ 1669 w 1731"/>
              <a:gd name="T7" fmla="*/ 1809 h 2340"/>
              <a:gd name="T8" fmla="*/ 1669 w 1731"/>
              <a:gd name="T9" fmla="*/ 2278 h 2340"/>
              <a:gd name="T10" fmla="*/ 869 w 1731"/>
              <a:gd name="T11" fmla="*/ 2278 h 2340"/>
              <a:gd name="T12" fmla="*/ 139 w 1731"/>
              <a:gd name="T13" fmla="*/ 2278 h 2340"/>
              <a:gd name="T14" fmla="*/ 139 w 1731"/>
              <a:gd name="T15" fmla="*/ 1809 h 2340"/>
              <a:gd name="T16" fmla="*/ 678 w 1731"/>
              <a:gd name="T17" fmla="*/ 1809 h 2340"/>
              <a:gd name="T18" fmla="*/ 678 w 1731"/>
              <a:gd name="T19" fmla="*/ 626 h 2340"/>
              <a:gd name="T20" fmla="*/ 565 w 1731"/>
              <a:gd name="T21" fmla="*/ 721 h 2340"/>
              <a:gd name="T22" fmla="*/ 409 w 1731"/>
              <a:gd name="T23" fmla="*/ 817 h 2340"/>
              <a:gd name="T24" fmla="*/ 226 w 1731"/>
              <a:gd name="T25" fmla="*/ 887 h 2340"/>
              <a:gd name="T26" fmla="*/ 61 w 1731"/>
              <a:gd name="T27" fmla="*/ 913 h 2340"/>
              <a:gd name="T28" fmla="*/ 61 w 1731"/>
              <a:gd name="T29" fmla="*/ 426 h 2340"/>
              <a:gd name="T30" fmla="*/ 226 w 1731"/>
              <a:gd name="T31" fmla="*/ 382 h 2340"/>
              <a:gd name="T32" fmla="*/ 417 w 1731"/>
              <a:gd name="T33" fmla="*/ 269 h 2340"/>
              <a:gd name="T34" fmla="*/ 582 w 1731"/>
              <a:gd name="T35" fmla="*/ 148 h 2340"/>
              <a:gd name="T36" fmla="*/ 678 w 1731"/>
              <a:gd name="T37" fmla="*/ 52 h 2340"/>
              <a:gd name="T38" fmla="*/ 869 w 1731"/>
              <a:gd name="T39" fmla="*/ 52 h 2340"/>
              <a:gd name="T40" fmla="*/ 1191 w 1731"/>
              <a:gd name="T41" fmla="*/ 52 h 2340"/>
              <a:gd name="T42" fmla="*/ 1252 w 1731"/>
              <a:gd name="T43" fmla="*/ 0 h 2340"/>
              <a:gd name="T44" fmla="*/ 1252 w 1731"/>
              <a:gd name="T45" fmla="*/ 0 h 2340"/>
              <a:gd name="T46" fmla="*/ 1191 w 1731"/>
              <a:gd name="T47" fmla="*/ 0 h 2340"/>
              <a:gd name="T48" fmla="*/ 869 w 1731"/>
              <a:gd name="T49" fmla="*/ 0 h 2340"/>
              <a:gd name="T50" fmla="*/ 678 w 1731"/>
              <a:gd name="T51" fmla="*/ 0 h 2340"/>
              <a:gd name="T52" fmla="*/ 643 w 1731"/>
              <a:gd name="T53" fmla="*/ 0 h 2340"/>
              <a:gd name="T54" fmla="*/ 626 w 1731"/>
              <a:gd name="T55" fmla="*/ 26 h 2340"/>
              <a:gd name="T56" fmla="*/ 548 w 1731"/>
              <a:gd name="T57" fmla="*/ 104 h 2340"/>
              <a:gd name="T58" fmla="*/ 391 w 1731"/>
              <a:gd name="T59" fmla="*/ 226 h 2340"/>
              <a:gd name="T60" fmla="*/ 200 w 1731"/>
              <a:gd name="T61" fmla="*/ 330 h 2340"/>
              <a:gd name="T62" fmla="*/ 61 w 1731"/>
              <a:gd name="T63" fmla="*/ 365 h 2340"/>
              <a:gd name="T64" fmla="*/ 0 w 1731"/>
              <a:gd name="T65" fmla="*/ 365 h 2340"/>
              <a:gd name="T66" fmla="*/ 0 w 1731"/>
              <a:gd name="T67" fmla="*/ 426 h 2340"/>
              <a:gd name="T68" fmla="*/ 0 w 1731"/>
              <a:gd name="T69" fmla="*/ 913 h 2340"/>
              <a:gd name="T70" fmla="*/ 0 w 1731"/>
              <a:gd name="T71" fmla="*/ 974 h 2340"/>
              <a:gd name="T72" fmla="*/ 61 w 1731"/>
              <a:gd name="T73" fmla="*/ 974 h 2340"/>
              <a:gd name="T74" fmla="*/ 243 w 1731"/>
              <a:gd name="T75" fmla="*/ 939 h 2340"/>
              <a:gd name="T76" fmla="*/ 435 w 1731"/>
              <a:gd name="T77" fmla="*/ 869 h 2340"/>
              <a:gd name="T78" fmla="*/ 600 w 1731"/>
              <a:gd name="T79" fmla="*/ 774 h 2340"/>
              <a:gd name="T80" fmla="*/ 617 w 1731"/>
              <a:gd name="T81" fmla="*/ 756 h 2340"/>
              <a:gd name="T82" fmla="*/ 617 w 1731"/>
              <a:gd name="T83" fmla="*/ 1748 h 2340"/>
              <a:gd name="T84" fmla="*/ 139 w 1731"/>
              <a:gd name="T85" fmla="*/ 1748 h 2340"/>
              <a:gd name="T86" fmla="*/ 78 w 1731"/>
              <a:gd name="T87" fmla="*/ 1748 h 2340"/>
              <a:gd name="T88" fmla="*/ 78 w 1731"/>
              <a:gd name="T89" fmla="*/ 1809 h 2340"/>
              <a:gd name="T90" fmla="*/ 78 w 1731"/>
              <a:gd name="T91" fmla="*/ 2278 h 2340"/>
              <a:gd name="T92" fmla="*/ 78 w 1731"/>
              <a:gd name="T93" fmla="*/ 2339 h 2340"/>
              <a:gd name="T94" fmla="*/ 139 w 1731"/>
              <a:gd name="T95" fmla="*/ 2339 h 2340"/>
              <a:gd name="T96" fmla="*/ 869 w 1731"/>
              <a:gd name="T97" fmla="*/ 2339 h 2340"/>
              <a:gd name="T98" fmla="*/ 1669 w 1731"/>
              <a:gd name="T99" fmla="*/ 2339 h 2340"/>
              <a:gd name="T100" fmla="*/ 1730 w 1731"/>
              <a:gd name="T101" fmla="*/ 2339 h 2340"/>
              <a:gd name="T102" fmla="*/ 1730 w 1731"/>
              <a:gd name="T103" fmla="*/ 2278 h 2340"/>
              <a:gd name="T104" fmla="*/ 1730 w 1731"/>
              <a:gd name="T105" fmla="*/ 1809 h 2340"/>
              <a:gd name="T106" fmla="*/ 1730 w 1731"/>
              <a:gd name="T107" fmla="*/ 1748 h 2340"/>
              <a:gd name="T108" fmla="*/ 1669 w 1731"/>
              <a:gd name="T109" fmla="*/ 1748 h 2340"/>
              <a:gd name="T110" fmla="*/ 1252 w 1731"/>
              <a:gd name="T111" fmla="*/ 1748 h 2340"/>
              <a:gd name="T112" fmla="*/ 1252 w 1731"/>
              <a:gd name="T113" fmla="*/ 52 h 2340"/>
              <a:gd name="T114" fmla="*/ 1252 w 1731"/>
              <a:gd name="T115" fmla="*/ 0 h 2340"/>
              <a:gd name="T116" fmla="*/ 1191 w 1731"/>
              <a:gd name="T117" fmla="*/ 52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1731" h="2340">
                <a:moveTo>
                  <a:pt x="1191" y="52"/>
                </a:moveTo>
                <a:lnTo>
                  <a:pt x="1191" y="52"/>
                </a:lnTo>
                <a:cubicBezTo>
                  <a:pt x="1191" y="1809"/>
                  <a:pt x="1191" y="1809"/>
                  <a:pt x="1191" y="1809"/>
                </a:cubicBezTo>
                <a:cubicBezTo>
                  <a:pt x="1669" y="1809"/>
                  <a:pt x="1669" y="1809"/>
                  <a:pt x="1669" y="1809"/>
                </a:cubicBezTo>
                <a:cubicBezTo>
                  <a:pt x="1669" y="2278"/>
                  <a:pt x="1669" y="2278"/>
                  <a:pt x="1669" y="2278"/>
                </a:cubicBezTo>
                <a:cubicBezTo>
                  <a:pt x="869" y="2278"/>
                  <a:pt x="869" y="2278"/>
                  <a:pt x="869" y="2278"/>
                </a:cubicBezTo>
                <a:cubicBezTo>
                  <a:pt x="139" y="2278"/>
                  <a:pt x="139" y="2278"/>
                  <a:pt x="139" y="2278"/>
                </a:cubicBezTo>
                <a:cubicBezTo>
                  <a:pt x="139" y="1809"/>
                  <a:pt x="139" y="1809"/>
                  <a:pt x="139" y="1809"/>
                </a:cubicBezTo>
                <a:cubicBezTo>
                  <a:pt x="678" y="1809"/>
                  <a:pt x="678" y="1809"/>
                  <a:pt x="678" y="1809"/>
                </a:cubicBezTo>
                <a:cubicBezTo>
                  <a:pt x="678" y="626"/>
                  <a:pt x="678" y="626"/>
                  <a:pt x="678" y="626"/>
                </a:cubicBezTo>
                <a:cubicBezTo>
                  <a:pt x="652" y="661"/>
                  <a:pt x="617" y="687"/>
                  <a:pt x="565" y="721"/>
                </a:cubicBezTo>
                <a:cubicBezTo>
                  <a:pt x="522" y="756"/>
                  <a:pt x="461" y="782"/>
                  <a:pt x="409" y="817"/>
                </a:cubicBezTo>
                <a:cubicBezTo>
                  <a:pt x="348" y="843"/>
                  <a:pt x="287" y="869"/>
                  <a:pt x="226" y="887"/>
                </a:cubicBezTo>
                <a:cubicBezTo>
                  <a:pt x="165" y="904"/>
                  <a:pt x="113" y="913"/>
                  <a:pt x="61" y="913"/>
                </a:cubicBezTo>
                <a:cubicBezTo>
                  <a:pt x="61" y="426"/>
                  <a:pt x="61" y="426"/>
                  <a:pt x="61" y="426"/>
                </a:cubicBezTo>
                <a:cubicBezTo>
                  <a:pt x="104" y="426"/>
                  <a:pt x="165" y="408"/>
                  <a:pt x="226" y="382"/>
                </a:cubicBezTo>
                <a:cubicBezTo>
                  <a:pt x="296" y="348"/>
                  <a:pt x="356" y="313"/>
                  <a:pt x="417" y="269"/>
                </a:cubicBezTo>
                <a:cubicBezTo>
                  <a:pt x="487" y="235"/>
                  <a:pt x="539" y="191"/>
                  <a:pt x="582" y="148"/>
                </a:cubicBezTo>
                <a:cubicBezTo>
                  <a:pt x="634" y="113"/>
                  <a:pt x="661" y="78"/>
                  <a:pt x="678" y="52"/>
                </a:cubicBezTo>
                <a:cubicBezTo>
                  <a:pt x="869" y="52"/>
                  <a:pt x="869" y="52"/>
                  <a:pt x="869" y="52"/>
                </a:cubicBezTo>
                <a:cubicBezTo>
                  <a:pt x="1191" y="52"/>
                  <a:pt x="1191" y="52"/>
                  <a:pt x="1191" y="52"/>
                </a:cubicBezTo>
                <a:lnTo>
                  <a:pt x="1252" y="0"/>
                </a:lnTo>
                <a:lnTo>
                  <a:pt x="1252" y="0"/>
                </a:lnTo>
                <a:cubicBezTo>
                  <a:pt x="1191" y="0"/>
                  <a:pt x="1191" y="0"/>
                  <a:pt x="1191" y="0"/>
                </a:cubicBezTo>
                <a:cubicBezTo>
                  <a:pt x="869" y="0"/>
                  <a:pt x="869" y="0"/>
                  <a:pt x="869" y="0"/>
                </a:cubicBezTo>
                <a:cubicBezTo>
                  <a:pt x="678" y="0"/>
                  <a:pt x="678" y="0"/>
                  <a:pt x="678" y="0"/>
                </a:cubicBezTo>
                <a:cubicBezTo>
                  <a:pt x="643" y="0"/>
                  <a:pt x="643" y="0"/>
                  <a:pt x="643" y="0"/>
                </a:cubicBezTo>
                <a:cubicBezTo>
                  <a:pt x="626" y="26"/>
                  <a:pt x="626" y="26"/>
                  <a:pt x="626" y="26"/>
                </a:cubicBezTo>
                <a:cubicBezTo>
                  <a:pt x="617" y="35"/>
                  <a:pt x="600" y="61"/>
                  <a:pt x="548" y="104"/>
                </a:cubicBezTo>
                <a:cubicBezTo>
                  <a:pt x="504" y="148"/>
                  <a:pt x="452" y="183"/>
                  <a:pt x="391" y="226"/>
                </a:cubicBezTo>
                <a:cubicBezTo>
                  <a:pt x="330" y="261"/>
                  <a:pt x="269" y="295"/>
                  <a:pt x="200" y="330"/>
                </a:cubicBezTo>
                <a:cubicBezTo>
                  <a:pt x="148" y="356"/>
                  <a:pt x="96" y="365"/>
                  <a:pt x="61" y="365"/>
                </a:cubicBezTo>
                <a:cubicBezTo>
                  <a:pt x="0" y="365"/>
                  <a:pt x="0" y="365"/>
                  <a:pt x="0" y="365"/>
                </a:cubicBezTo>
                <a:cubicBezTo>
                  <a:pt x="0" y="426"/>
                  <a:pt x="0" y="426"/>
                  <a:pt x="0" y="426"/>
                </a:cubicBezTo>
                <a:cubicBezTo>
                  <a:pt x="0" y="913"/>
                  <a:pt x="0" y="913"/>
                  <a:pt x="0" y="913"/>
                </a:cubicBezTo>
                <a:cubicBezTo>
                  <a:pt x="0" y="974"/>
                  <a:pt x="0" y="974"/>
                  <a:pt x="0" y="974"/>
                </a:cubicBezTo>
                <a:cubicBezTo>
                  <a:pt x="61" y="974"/>
                  <a:pt x="61" y="974"/>
                  <a:pt x="61" y="974"/>
                </a:cubicBezTo>
                <a:cubicBezTo>
                  <a:pt x="113" y="974"/>
                  <a:pt x="174" y="956"/>
                  <a:pt x="243" y="939"/>
                </a:cubicBezTo>
                <a:cubicBezTo>
                  <a:pt x="304" y="922"/>
                  <a:pt x="374" y="895"/>
                  <a:pt x="435" y="869"/>
                </a:cubicBezTo>
                <a:cubicBezTo>
                  <a:pt x="495" y="835"/>
                  <a:pt x="548" y="809"/>
                  <a:pt x="600" y="774"/>
                </a:cubicBezTo>
                <a:cubicBezTo>
                  <a:pt x="609" y="765"/>
                  <a:pt x="609" y="765"/>
                  <a:pt x="617" y="756"/>
                </a:cubicBezTo>
                <a:cubicBezTo>
                  <a:pt x="617" y="1748"/>
                  <a:pt x="617" y="1748"/>
                  <a:pt x="617" y="1748"/>
                </a:cubicBezTo>
                <a:cubicBezTo>
                  <a:pt x="139" y="1748"/>
                  <a:pt x="139" y="1748"/>
                  <a:pt x="139" y="1748"/>
                </a:cubicBezTo>
                <a:cubicBezTo>
                  <a:pt x="78" y="1748"/>
                  <a:pt x="78" y="1748"/>
                  <a:pt x="78" y="1748"/>
                </a:cubicBezTo>
                <a:cubicBezTo>
                  <a:pt x="78" y="1809"/>
                  <a:pt x="78" y="1809"/>
                  <a:pt x="78" y="1809"/>
                </a:cubicBezTo>
                <a:cubicBezTo>
                  <a:pt x="78" y="2278"/>
                  <a:pt x="78" y="2278"/>
                  <a:pt x="78" y="2278"/>
                </a:cubicBezTo>
                <a:cubicBezTo>
                  <a:pt x="78" y="2339"/>
                  <a:pt x="78" y="2339"/>
                  <a:pt x="78" y="2339"/>
                </a:cubicBezTo>
                <a:cubicBezTo>
                  <a:pt x="139" y="2339"/>
                  <a:pt x="139" y="2339"/>
                  <a:pt x="139" y="2339"/>
                </a:cubicBezTo>
                <a:cubicBezTo>
                  <a:pt x="869" y="2339"/>
                  <a:pt x="869" y="2339"/>
                  <a:pt x="869" y="2339"/>
                </a:cubicBezTo>
                <a:cubicBezTo>
                  <a:pt x="1669" y="2339"/>
                  <a:pt x="1669" y="2339"/>
                  <a:pt x="1669" y="2339"/>
                </a:cubicBezTo>
                <a:cubicBezTo>
                  <a:pt x="1730" y="2339"/>
                  <a:pt x="1730" y="2339"/>
                  <a:pt x="1730" y="2339"/>
                </a:cubicBezTo>
                <a:cubicBezTo>
                  <a:pt x="1730" y="2278"/>
                  <a:pt x="1730" y="2278"/>
                  <a:pt x="1730" y="2278"/>
                </a:cubicBezTo>
                <a:cubicBezTo>
                  <a:pt x="1730" y="1809"/>
                  <a:pt x="1730" y="1809"/>
                  <a:pt x="1730" y="1809"/>
                </a:cubicBezTo>
                <a:cubicBezTo>
                  <a:pt x="1730" y="1748"/>
                  <a:pt x="1730" y="1748"/>
                  <a:pt x="1730" y="1748"/>
                </a:cubicBezTo>
                <a:cubicBezTo>
                  <a:pt x="1669" y="1748"/>
                  <a:pt x="1669" y="1748"/>
                  <a:pt x="1669" y="1748"/>
                </a:cubicBezTo>
                <a:cubicBezTo>
                  <a:pt x="1252" y="1748"/>
                  <a:pt x="1252" y="1748"/>
                  <a:pt x="1252" y="1748"/>
                </a:cubicBezTo>
                <a:cubicBezTo>
                  <a:pt x="1252" y="52"/>
                  <a:pt x="1252" y="52"/>
                  <a:pt x="1252" y="52"/>
                </a:cubicBezTo>
                <a:cubicBezTo>
                  <a:pt x="1252" y="0"/>
                  <a:pt x="1252" y="0"/>
                  <a:pt x="1252" y="0"/>
                </a:cubicBezTo>
                <a:lnTo>
                  <a:pt x="1191" y="52"/>
                </a:lnTo>
              </a:path>
            </a:pathLst>
          </a:custGeom>
          <a:solidFill>
            <a:schemeClr val="bg2"/>
          </a:solidFill>
          <a:ln>
            <a:noFill/>
          </a:ln>
          <a:effectLst/>
        </p:spPr>
        <p:txBody>
          <a:bodyPr wrap="none" anchor="ctr"/>
          <a:lstStyle/>
          <a:p>
            <a:endParaRPr lang="en-US" sz="900"/>
          </a:p>
        </p:txBody>
      </p:sp>
      <p:sp>
        <p:nvSpPr>
          <p:cNvPr id="218" name="Freeform 182"/>
          <p:cNvSpPr>
            <a:spLocks noChangeArrowheads="1"/>
          </p:cNvSpPr>
          <p:nvPr/>
        </p:nvSpPr>
        <p:spPr bwMode="auto">
          <a:xfrm>
            <a:off x="6260954" y="1661603"/>
            <a:ext cx="913251" cy="1133916"/>
          </a:xfrm>
          <a:custGeom>
            <a:avLst/>
            <a:gdLst>
              <a:gd name="T0" fmla="*/ 0 w 1844"/>
              <a:gd name="T1" fmla="*/ 2287 h 2288"/>
              <a:gd name="T2" fmla="*/ 0 w 1844"/>
              <a:gd name="T3" fmla="*/ 2287 h 2288"/>
              <a:gd name="T4" fmla="*/ 0 w 1844"/>
              <a:gd name="T5" fmla="*/ 2252 h 2288"/>
              <a:gd name="T6" fmla="*/ 26 w 1844"/>
              <a:gd name="T7" fmla="*/ 1939 h 2288"/>
              <a:gd name="T8" fmla="*/ 113 w 1844"/>
              <a:gd name="T9" fmla="*/ 1669 h 2288"/>
              <a:gd name="T10" fmla="*/ 304 w 1844"/>
              <a:gd name="T11" fmla="*/ 1443 h 2288"/>
              <a:gd name="T12" fmla="*/ 591 w 1844"/>
              <a:gd name="T13" fmla="*/ 1234 h 2288"/>
              <a:gd name="T14" fmla="*/ 817 w 1844"/>
              <a:gd name="T15" fmla="*/ 1113 h 2288"/>
              <a:gd name="T16" fmla="*/ 869 w 1844"/>
              <a:gd name="T17" fmla="*/ 1087 h 2288"/>
              <a:gd name="T18" fmla="*/ 1061 w 1844"/>
              <a:gd name="T19" fmla="*/ 974 h 2288"/>
              <a:gd name="T20" fmla="*/ 1173 w 1844"/>
              <a:gd name="T21" fmla="*/ 869 h 2288"/>
              <a:gd name="T22" fmla="*/ 1208 w 1844"/>
              <a:gd name="T23" fmla="*/ 756 h 2288"/>
              <a:gd name="T24" fmla="*/ 1121 w 1844"/>
              <a:gd name="T25" fmla="*/ 582 h 2288"/>
              <a:gd name="T26" fmla="*/ 887 w 1844"/>
              <a:gd name="T27" fmla="*/ 513 h 2288"/>
              <a:gd name="T28" fmla="*/ 834 w 1844"/>
              <a:gd name="T29" fmla="*/ 513 h 2288"/>
              <a:gd name="T30" fmla="*/ 730 w 1844"/>
              <a:gd name="T31" fmla="*/ 530 h 2288"/>
              <a:gd name="T32" fmla="*/ 599 w 1844"/>
              <a:gd name="T33" fmla="*/ 600 h 2288"/>
              <a:gd name="T34" fmla="*/ 487 w 1844"/>
              <a:gd name="T35" fmla="*/ 687 h 2288"/>
              <a:gd name="T36" fmla="*/ 391 w 1844"/>
              <a:gd name="T37" fmla="*/ 791 h 2288"/>
              <a:gd name="T38" fmla="*/ 365 w 1844"/>
              <a:gd name="T39" fmla="*/ 817 h 2288"/>
              <a:gd name="T40" fmla="*/ 8 w 1844"/>
              <a:gd name="T41" fmla="*/ 391 h 2288"/>
              <a:gd name="T42" fmla="*/ 26 w 1844"/>
              <a:gd name="T43" fmla="*/ 374 h 2288"/>
              <a:gd name="T44" fmla="*/ 165 w 1844"/>
              <a:gd name="T45" fmla="*/ 252 h 2288"/>
              <a:gd name="T46" fmla="*/ 382 w 1844"/>
              <a:gd name="T47" fmla="*/ 130 h 2288"/>
              <a:gd name="T48" fmla="*/ 652 w 1844"/>
              <a:gd name="T49" fmla="*/ 43 h 2288"/>
              <a:gd name="T50" fmla="*/ 826 w 1844"/>
              <a:gd name="T51" fmla="*/ 8 h 2288"/>
              <a:gd name="T52" fmla="*/ 973 w 1844"/>
              <a:gd name="T53" fmla="*/ 0 h 2288"/>
              <a:gd name="T54" fmla="*/ 1321 w 1844"/>
              <a:gd name="T55" fmla="*/ 52 h 2288"/>
              <a:gd name="T56" fmla="*/ 1582 w 1844"/>
              <a:gd name="T57" fmla="*/ 191 h 2288"/>
              <a:gd name="T58" fmla="*/ 1747 w 1844"/>
              <a:gd name="T59" fmla="*/ 408 h 2288"/>
              <a:gd name="T60" fmla="*/ 1808 w 1844"/>
              <a:gd name="T61" fmla="*/ 687 h 2288"/>
              <a:gd name="T62" fmla="*/ 1756 w 1844"/>
              <a:gd name="T63" fmla="*/ 930 h 2288"/>
              <a:gd name="T64" fmla="*/ 1626 w 1844"/>
              <a:gd name="T65" fmla="*/ 1121 h 2288"/>
              <a:gd name="T66" fmla="*/ 1460 w 1844"/>
              <a:gd name="T67" fmla="*/ 1269 h 2288"/>
              <a:gd name="T68" fmla="*/ 1286 w 1844"/>
              <a:gd name="T69" fmla="*/ 1373 h 2288"/>
              <a:gd name="T70" fmla="*/ 1139 w 1844"/>
              <a:gd name="T71" fmla="*/ 1460 h 2288"/>
              <a:gd name="T72" fmla="*/ 973 w 1844"/>
              <a:gd name="T73" fmla="*/ 1565 h 2288"/>
              <a:gd name="T74" fmla="*/ 852 w 1844"/>
              <a:gd name="T75" fmla="*/ 1660 h 2288"/>
              <a:gd name="T76" fmla="*/ 817 w 1844"/>
              <a:gd name="T77" fmla="*/ 1686 h 2288"/>
              <a:gd name="T78" fmla="*/ 747 w 1844"/>
              <a:gd name="T79" fmla="*/ 1765 h 2288"/>
              <a:gd name="T80" fmla="*/ 1843 w 1844"/>
              <a:gd name="T81" fmla="*/ 1765 h 2288"/>
              <a:gd name="T82" fmla="*/ 1843 w 1844"/>
              <a:gd name="T83" fmla="*/ 2287 h 2288"/>
              <a:gd name="T84" fmla="*/ 0 w 1844"/>
              <a:gd name="T85" fmla="*/ 2287 h 22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Lst>
            <a:rect l="0" t="0" r="r" b="b"/>
            <a:pathLst>
              <a:path w="1844" h="2288">
                <a:moveTo>
                  <a:pt x="0" y="2287"/>
                </a:moveTo>
                <a:lnTo>
                  <a:pt x="0" y="2287"/>
                </a:lnTo>
                <a:cubicBezTo>
                  <a:pt x="0" y="2252"/>
                  <a:pt x="0" y="2252"/>
                  <a:pt x="0" y="2252"/>
                </a:cubicBezTo>
                <a:cubicBezTo>
                  <a:pt x="0" y="2138"/>
                  <a:pt x="8" y="2034"/>
                  <a:pt x="26" y="1939"/>
                </a:cubicBezTo>
                <a:cubicBezTo>
                  <a:pt x="43" y="1843"/>
                  <a:pt x="69" y="1756"/>
                  <a:pt x="113" y="1669"/>
                </a:cubicBezTo>
                <a:cubicBezTo>
                  <a:pt x="165" y="1591"/>
                  <a:pt x="226" y="1512"/>
                  <a:pt x="304" y="1443"/>
                </a:cubicBezTo>
                <a:cubicBezTo>
                  <a:pt x="382" y="1373"/>
                  <a:pt x="478" y="1304"/>
                  <a:pt x="591" y="1234"/>
                </a:cubicBezTo>
                <a:cubicBezTo>
                  <a:pt x="678" y="1191"/>
                  <a:pt x="756" y="1147"/>
                  <a:pt x="817" y="1113"/>
                </a:cubicBezTo>
                <a:cubicBezTo>
                  <a:pt x="834" y="1104"/>
                  <a:pt x="852" y="1095"/>
                  <a:pt x="869" y="1087"/>
                </a:cubicBezTo>
                <a:cubicBezTo>
                  <a:pt x="939" y="1043"/>
                  <a:pt x="1008" y="1008"/>
                  <a:pt x="1061" y="974"/>
                </a:cubicBezTo>
                <a:cubicBezTo>
                  <a:pt x="1104" y="939"/>
                  <a:pt x="1147" y="904"/>
                  <a:pt x="1173" y="869"/>
                </a:cubicBezTo>
                <a:cubicBezTo>
                  <a:pt x="1191" y="834"/>
                  <a:pt x="1208" y="800"/>
                  <a:pt x="1208" y="756"/>
                </a:cubicBezTo>
                <a:cubicBezTo>
                  <a:pt x="1208" y="687"/>
                  <a:pt x="1182" y="634"/>
                  <a:pt x="1121" y="582"/>
                </a:cubicBezTo>
                <a:cubicBezTo>
                  <a:pt x="1069" y="530"/>
                  <a:pt x="991" y="513"/>
                  <a:pt x="887" y="513"/>
                </a:cubicBezTo>
                <a:cubicBezTo>
                  <a:pt x="869" y="513"/>
                  <a:pt x="852" y="513"/>
                  <a:pt x="834" y="513"/>
                </a:cubicBezTo>
                <a:cubicBezTo>
                  <a:pt x="800" y="513"/>
                  <a:pt x="765" y="521"/>
                  <a:pt x="730" y="530"/>
                </a:cubicBezTo>
                <a:cubicBezTo>
                  <a:pt x="687" y="548"/>
                  <a:pt x="643" y="565"/>
                  <a:pt x="599" y="600"/>
                </a:cubicBezTo>
                <a:cubicBezTo>
                  <a:pt x="556" y="626"/>
                  <a:pt x="521" y="652"/>
                  <a:pt x="487" y="687"/>
                </a:cubicBezTo>
                <a:cubicBezTo>
                  <a:pt x="452" y="721"/>
                  <a:pt x="417" y="756"/>
                  <a:pt x="391" y="791"/>
                </a:cubicBezTo>
                <a:cubicBezTo>
                  <a:pt x="365" y="817"/>
                  <a:pt x="365" y="817"/>
                  <a:pt x="365" y="817"/>
                </a:cubicBezTo>
                <a:cubicBezTo>
                  <a:pt x="8" y="391"/>
                  <a:pt x="8" y="391"/>
                  <a:pt x="8" y="391"/>
                </a:cubicBezTo>
                <a:cubicBezTo>
                  <a:pt x="26" y="374"/>
                  <a:pt x="26" y="374"/>
                  <a:pt x="26" y="374"/>
                </a:cubicBezTo>
                <a:cubicBezTo>
                  <a:pt x="61" y="339"/>
                  <a:pt x="104" y="295"/>
                  <a:pt x="165" y="252"/>
                </a:cubicBezTo>
                <a:cubicBezTo>
                  <a:pt x="226" y="208"/>
                  <a:pt x="304" y="174"/>
                  <a:pt x="382" y="130"/>
                </a:cubicBezTo>
                <a:cubicBezTo>
                  <a:pt x="460" y="95"/>
                  <a:pt x="556" y="61"/>
                  <a:pt x="652" y="43"/>
                </a:cubicBezTo>
                <a:cubicBezTo>
                  <a:pt x="713" y="26"/>
                  <a:pt x="765" y="17"/>
                  <a:pt x="826" y="8"/>
                </a:cubicBezTo>
                <a:cubicBezTo>
                  <a:pt x="878" y="8"/>
                  <a:pt x="930" y="0"/>
                  <a:pt x="973" y="0"/>
                </a:cubicBezTo>
                <a:cubicBezTo>
                  <a:pt x="1104" y="0"/>
                  <a:pt x="1226" y="17"/>
                  <a:pt x="1321" y="52"/>
                </a:cubicBezTo>
                <a:cubicBezTo>
                  <a:pt x="1426" y="87"/>
                  <a:pt x="1513" y="130"/>
                  <a:pt x="1582" y="191"/>
                </a:cubicBezTo>
                <a:cubicBezTo>
                  <a:pt x="1660" y="252"/>
                  <a:pt x="1712" y="321"/>
                  <a:pt x="1747" y="408"/>
                </a:cubicBezTo>
                <a:cubicBezTo>
                  <a:pt x="1791" y="495"/>
                  <a:pt x="1808" y="582"/>
                  <a:pt x="1808" y="687"/>
                </a:cubicBezTo>
                <a:cubicBezTo>
                  <a:pt x="1808" y="773"/>
                  <a:pt x="1791" y="860"/>
                  <a:pt x="1756" y="930"/>
                </a:cubicBezTo>
                <a:cubicBezTo>
                  <a:pt x="1721" y="1000"/>
                  <a:pt x="1678" y="1069"/>
                  <a:pt x="1626" y="1121"/>
                </a:cubicBezTo>
                <a:cubicBezTo>
                  <a:pt x="1573" y="1174"/>
                  <a:pt x="1521" y="1226"/>
                  <a:pt x="1460" y="1269"/>
                </a:cubicBezTo>
                <a:cubicBezTo>
                  <a:pt x="1399" y="1304"/>
                  <a:pt x="1347" y="1339"/>
                  <a:pt x="1286" y="1373"/>
                </a:cubicBezTo>
                <a:cubicBezTo>
                  <a:pt x="1243" y="1400"/>
                  <a:pt x="1191" y="1426"/>
                  <a:pt x="1139" y="1460"/>
                </a:cubicBezTo>
                <a:cubicBezTo>
                  <a:pt x="1078" y="1495"/>
                  <a:pt x="1026" y="1530"/>
                  <a:pt x="973" y="1565"/>
                </a:cubicBezTo>
                <a:cubicBezTo>
                  <a:pt x="930" y="1600"/>
                  <a:pt x="887" y="1626"/>
                  <a:pt x="852" y="1660"/>
                </a:cubicBezTo>
                <a:cubicBezTo>
                  <a:pt x="843" y="1669"/>
                  <a:pt x="826" y="1678"/>
                  <a:pt x="817" y="1686"/>
                </a:cubicBezTo>
                <a:cubicBezTo>
                  <a:pt x="791" y="1713"/>
                  <a:pt x="765" y="1739"/>
                  <a:pt x="747" y="1765"/>
                </a:cubicBezTo>
                <a:cubicBezTo>
                  <a:pt x="1843" y="1765"/>
                  <a:pt x="1843" y="1765"/>
                  <a:pt x="1843" y="1765"/>
                </a:cubicBezTo>
                <a:cubicBezTo>
                  <a:pt x="1843" y="2287"/>
                  <a:pt x="1843" y="2287"/>
                  <a:pt x="1843" y="2287"/>
                </a:cubicBezTo>
                <a:lnTo>
                  <a:pt x="0" y="2287"/>
                </a:lnTo>
              </a:path>
            </a:pathLst>
          </a:custGeom>
          <a:solidFill>
            <a:schemeClr val="accent2"/>
          </a:solidFill>
          <a:ln>
            <a:noFill/>
          </a:ln>
          <a:effectLst/>
        </p:spPr>
        <p:txBody>
          <a:bodyPr wrap="none" anchor="ctr"/>
          <a:lstStyle/>
          <a:p>
            <a:endParaRPr lang="en-US" sz="900"/>
          </a:p>
        </p:txBody>
      </p:sp>
      <p:sp>
        <p:nvSpPr>
          <p:cNvPr id="219" name="Freeform 183"/>
          <p:cNvSpPr>
            <a:spLocks noChangeArrowheads="1"/>
          </p:cNvSpPr>
          <p:nvPr/>
        </p:nvSpPr>
        <p:spPr bwMode="auto">
          <a:xfrm>
            <a:off x="6243475" y="1648494"/>
            <a:ext cx="948208" cy="1157949"/>
          </a:xfrm>
          <a:custGeom>
            <a:avLst/>
            <a:gdLst>
              <a:gd name="T0" fmla="*/ 1008 w 1914"/>
              <a:gd name="T1" fmla="*/ 61 h 2339"/>
              <a:gd name="T2" fmla="*/ 1600 w 1914"/>
              <a:gd name="T3" fmla="*/ 243 h 2339"/>
              <a:gd name="T4" fmla="*/ 1808 w 1914"/>
              <a:gd name="T5" fmla="*/ 713 h 2339"/>
              <a:gd name="T6" fmla="*/ 1643 w 1914"/>
              <a:gd name="T7" fmla="*/ 1130 h 2339"/>
              <a:gd name="T8" fmla="*/ 1313 w 1914"/>
              <a:gd name="T9" fmla="*/ 1373 h 2339"/>
              <a:gd name="T10" fmla="*/ 991 w 1914"/>
              <a:gd name="T11" fmla="*/ 1573 h 2339"/>
              <a:gd name="T12" fmla="*/ 835 w 1914"/>
              <a:gd name="T13" fmla="*/ 1695 h 2339"/>
              <a:gd name="T14" fmla="*/ 869 w 1914"/>
              <a:gd name="T15" fmla="*/ 1817 h 2339"/>
              <a:gd name="T16" fmla="*/ 1852 w 1914"/>
              <a:gd name="T17" fmla="*/ 2278 h 2339"/>
              <a:gd name="T18" fmla="*/ 61 w 1914"/>
              <a:gd name="T19" fmla="*/ 2278 h 2339"/>
              <a:gd name="T20" fmla="*/ 174 w 1914"/>
              <a:gd name="T21" fmla="*/ 1712 h 2339"/>
              <a:gd name="T22" fmla="*/ 643 w 1914"/>
              <a:gd name="T23" fmla="*/ 1286 h 2339"/>
              <a:gd name="T24" fmla="*/ 913 w 1914"/>
              <a:gd name="T25" fmla="*/ 1139 h 2339"/>
              <a:gd name="T26" fmla="*/ 1226 w 1914"/>
              <a:gd name="T27" fmla="*/ 912 h 2339"/>
              <a:gd name="T28" fmla="*/ 1182 w 1914"/>
              <a:gd name="T29" fmla="*/ 591 h 2339"/>
              <a:gd name="T30" fmla="*/ 869 w 1914"/>
              <a:gd name="T31" fmla="*/ 513 h 2339"/>
              <a:gd name="T32" fmla="*/ 617 w 1914"/>
              <a:gd name="T33" fmla="*/ 599 h 2339"/>
              <a:gd name="T34" fmla="*/ 400 w 1914"/>
              <a:gd name="T35" fmla="*/ 799 h 2339"/>
              <a:gd name="T36" fmla="*/ 217 w 1914"/>
              <a:gd name="T37" fmla="*/ 304 h 2339"/>
              <a:gd name="T38" fmla="*/ 695 w 1914"/>
              <a:gd name="T39" fmla="*/ 95 h 2339"/>
              <a:gd name="T40" fmla="*/ 1008 w 1914"/>
              <a:gd name="T41" fmla="*/ 61 h 2339"/>
              <a:gd name="T42" fmla="*/ 1008 w 1914"/>
              <a:gd name="T43" fmla="*/ 0 h 2339"/>
              <a:gd name="T44" fmla="*/ 687 w 1914"/>
              <a:gd name="T45" fmla="*/ 34 h 2339"/>
              <a:gd name="T46" fmla="*/ 182 w 1914"/>
              <a:gd name="T47" fmla="*/ 261 h 2339"/>
              <a:gd name="T48" fmla="*/ 8 w 1914"/>
              <a:gd name="T49" fmla="*/ 417 h 2339"/>
              <a:gd name="T50" fmla="*/ 356 w 1914"/>
              <a:gd name="T51" fmla="*/ 834 h 2339"/>
              <a:gd name="T52" fmla="*/ 452 w 1914"/>
              <a:gd name="T53" fmla="*/ 834 h 2339"/>
              <a:gd name="T54" fmla="*/ 652 w 1914"/>
              <a:gd name="T55" fmla="*/ 643 h 2339"/>
              <a:gd name="T56" fmla="*/ 869 w 1914"/>
              <a:gd name="T57" fmla="*/ 565 h 2339"/>
              <a:gd name="T58" fmla="*/ 1139 w 1914"/>
              <a:gd name="T59" fmla="*/ 634 h 2339"/>
              <a:gd name="T60" fmla="*/ 1182 w 1914"/>
              <a:gd name="T61" fmla="*/ 878 h 2339"/>
              <a:gd name="T62" fmla="*/ 887 w 1914"/>
              <a:gd name="T63" fmla="*/ 1086 h 2339"/>
              <a:gd name="T64" fmla="*/ 617 w 1914"/>
              <a:gd name="T65" fmla="*/ 1234 h 2339"/>
              <a:gd name="T66" fmla="*/ 617 w 1914"/>
              <a:gd name="T67" fmla="*/ 1234 h 2339"/>
              <a:gd name="T68" fmla="*/ 130 w 1914"/>
              <a:gd name="T69" fmla="*/ 1686 h 2339"/>
              <a:gd name="T70" fmla="*/ 0 w 1914"/>
              <a:gd name="T71" fmla="*/ 2278 h 2339"/>
              <a:gd name="T72" fmla="*/ 61 w 1914"/>
              <a:gd name="T73" fmla="*/ 2338 h 2339"/>
              <a:gd name="T74" fmla="*/ 1852 w 1914"/>
              <a:gd name="T75" fmla="*/ 2338 h 2339"/>
              <a:gd name="T76" fmla="*/ 1913 w 1914"/>
              <a:gd name="T77" fmla="*/ 2278 h 2339"/>
              <a:gd name="T78" fmla="*/ 1913 w 1914"/>
              <a:gd name="T79" fmla="*/ 1756 h 2339"/>
              <a:gd name="T80" fmla="*/ 869 w 1914"/>
              <a:gd name="T81" fmla="*/ 1756 h 2339"/>
              <a:gd name="T82" fmla="*/ 869 w 1914"/>
              <a:gd name="T83" fmla="*/ 1739 h 2339"/>
              <a:gd name="T84" fmla="*/ 1017 w 1914"/>
              <a:gd name="T85" fmla="*/ 1617 h 2339"/>
              <a:gd name="T86" fmla="*/ 1339 w 1914"/>
              <a:gd name="T87" fmla="*/ 1426 h 2339"/>
              <a:gd name="T88" fmla="*/ 1687 w 1914"/>
              <a:gd name="T89" fmla="*/ 1165 h 2339"/>
              <a:gd name="T90" fmla="*/ 1869 w 1914"/>
              <a:gd name="T91" fmla="*/ 713 h 2339"/>
              <a:gd name="T92" fmla="*/ 1643 w 1914"/>
              <a:gd name="T93" fmla="*/ 200 h 2339"/>
              <a:gd name="T94" fmla="*/ 1008 w 1914"/>
              <a:gd name="T95" fmla="*/ 0 h 23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1914" h="2339">
                <a:moveTo>
                  <a:pt x="1008" y="61"/>
                </a:moveTo>
                <a:lnTo>
                  <a:pt x="1008" y="61"/>
                </a:lnTo>
                <a:cubicBezTo>
                  <a:pt x="1139" y="61"/>
                  <a:pt x="1252" y="78"/>
                  <a:pt x="1348" y="104"/>
                </a:cubicBezTo>
                <a:cubicBezTo>
                  <a:pt x="1452" y="139"/>
                  <a:pt x="1530" y="182"/>
                  <a:pt x="1600" y="243"/>
                </a:cubicBezTo>
                <a:cubicBezTo>
                  <a:pt x="1669" y="295"/>
                  <a:pt x="1722" y="365"/>
                  <a:pt x="1756" y="443"/>
                </a:cubicBezTo>
                <a:cubicBezTo>
                  <a:pt x="1791" y="530"/>
                  <a:pt x="1808" y="617"/>
                  <a:pt x="1808" y="713"/>
                </a:cubicBezTo>
                <a:cubicBezTo>
                  <a:pt x="1808" y="799"/>
                  <a:pt x="1800" y="878"/>
                  <a:pt x="1765" y="947"/>
                </a:cubicBezTo>
                <a:cubicBezTo>
                  <a:pt x="1730" y="1017"/>
                  <a:pt x="1687" y="1078"/>
                  <a:pt x="1643" y="1130"/>
                </a:cubicBezTo>
                <a:cubicBezTo>
                  <a:pt x="1591" y="1182"/>
                  <a:pt x="1539" y="1225"/>
                  <a:pt x="1478" y="1269"/>
                </a:cubicBezTo>
                <a:cubicBezTo>
                  <a:pt x="1417" y="1304"/>
                  <a:pt x="1365" y="1347"/>
                  <a:pt x="1313" y="1373"/>
                </a:cubicBezTo>
                <a:cubicBezTo>
                  <a:pt x="1269" y="1399"/>
                  <a:pt x="1217" y="1426"/>
                  <a:pt x="1156" y="1460"/>
                </a:cubicBezTo>
                <a:cubicBezTo>
                  <a:pt x="1104" y="1495"/>
                  <a:pt x="1043" y="1530"/>
                  <a:pt x="991" y="1573"/>
                </a:cubicBezTo>
                <a:cubicBezTo>
                  <a:pt x="947" y="1599"/>
                  <a:pt x="904" y="1634"/>
                  <a:pt x="869" y="1669"/>
                </a:cubicBezTo>
                <a:cubicBezTo>
                  <a:pt x="852" y="1678"/>
                  <a:pt x="843" y="1686"/>
                  <a:pt x="835" y="1695"/>
                </a:cubicBezTo>
                <a:cubicBezTo>
                  <a:pt x="782" y="1739"/>
                  <a:pt x="748" y="1773"/>
                  <a:pt x="722" y="1817"/>
                </a:cubicBezTo>
                <a:cubicBezTo>
                  <a:pt x="869" y="1817"/>
                  <a:pt x="869" y="1817"/>
                  <a:pt x="869" y="1817"/>
                </a:cubicBezTo>
                <a:cubicBezTo>
                  <a:pt x="1852" y="1817"/>
                  <a:pt x="1852" y="1817"/>
                  <a:pt x="1852" y="1817"/>
                </a:cubicBezTo>
                <a:cubicBezTo>
                  <a:pt x="1852" y="2278"/>
                  <a:pt x="1852" y="2278"/>
                  <a:pt x="1852" y="2278"/>
                </a:cubicBezTo>
                <a:cubicBezTo>
                  <a:pt x="869" y="2278"/>
                  <a:pt x="869" y="2278"/>
                  <a:pt x="869" y="2278"/>
                </a:cubicBezTo>
                <a:cubicBezTo>
                  <a:pt x="61" y="2278"/>
                  <a:pt x="61" y="2278"/>
                  <a:pt x="61" y="2278"/>
                </a:cubicBezTo>
                <a:cubicBezTo>
                  <a:pt x="61" y="2164"/>
                  <a:pt x="69" y="2060"/>
                  <a:pt x="87" y="1965"/>
                </a:cubicBezTo>
                <a:cubicBezTo>
                  <a:pt x="104" y="1878"/>
                  <a:pt x="130" y="1791"/>
                  <a:pt x="174" y="1712"/>
                </a:cubicBezTo>
                <a:cubicBezTo>
                  <a:pt x="217" y="1634"/>
                  <a:pt x="278" y="1556"/>
                  <a:pt x="356" y="1486"/>
                </a:cubicBezTo>
                <a:cubicBezTo>
                  <a:pt x="435" y="1417"/>
                  <a:pt x="530" y="1356"/>
                  <a:pt x="643" y="1286"/>
                </a:cubicBezTo>
                <a:cubicBezTo>
                  <a:pt x="722" y="1243"/>
                  <a:pt x="800" y="1200"/>
                  <a:pt x="869" y="1165"/>
                </a:cubicBezTo>
                <a:cubicBezTo>
                  <a:pt x="878" y="1156"/>
                  <a:pt x="895" y="1147"/>
                  <a:pt x="913" y="1139"/>
                </a:cubicBezTo>
                <a:cubicBezTo>
                  <a:pt x="991" y="1095"/>
                  <a:pt x="1061" y="1060"/>
                  <a:pt x="1113" y="1026"/>
                </a:cubicBezTo>
                <a:cubicBezTo>
                  <a:pt x="1165" y="982"/>
                  <a:pt x="1200" y="947"/>
                  <a:pt x="1226" y="912"/>
                </a:cubicBezTo>
                <a:cubicBezTo>
                  <a:pt x="1252" y="878"/>
                  <a:pt x="1269" y="834"/>
                  <a:pt x="1269" y="782"/>
                </a:cubicBezTo>
                <a:cubicBezTo>
                  <a:pt x="1269" y="713"/>
                  <a:pt x="1243" y="643"/>
                  <a:pt x="1182" y="591"/>
                </a:cubicBezTo>
                <a:cubicBezTo>
                  <a:pt x="1121" y="530"/>
                  <a:pt x="1035" y="504"/>
                  <a:pt x="922" y="504"/>
                </a:cubicBezTo>
                <a:cubicBezTo>
                  <a:pt x="904" y="504"/>
                  <a:pt x="887" y="504"/>
                  <a:pt x="869" y="513"/>
                </a:cubicBezTo>
                <a:cubicBezTo>
                  <a:pt x="826" y="513"/>
                  <a:pt x="791" y="521"/>
                  <a:pt x="756" y="530"/>
                </a:cubicBezTo>
                <a:cubicBezTo>
                  <a:pt x="713" y="547"/>
                  <a:pt x="661" y="574"/>
                  <a:pt x="617" y="599"/>
                </a:cubicBezTo>
                <a:cubicBezTo>
                  <a:pt x="574" y="626"/>
                  <a:pt x="539" y="660"/>
                  <a:pt x="504" y="695"/>
                </a:cubicBezTo>
                <a:cubicBezTo>
                  <a:pt x="461" y="721"/>
                  <a:pt x="435" y="765"/>
                  <a:pt x="400" y="799"/>
                </a:cubicBezTo>
                <a:cubicBezTo>
                  <a:pt x="78" y="426"/>
                  <a:pt x="78" y="426"/>
                  <a:pt x="78" y="426"/>
                </a:cubicBezTo>
                <a:cubicBezTo>
                  <a:pt x="113" y="382"/>
                  <a:pt x="156" y="347"/>
                  <a:pt x="217" y="304"/>
                </a:cubicBezTo>
                <a:cubicBezTo>
                  <a:pt x="278" y="261"/>
                  <a:pt x="348" y="226"/>
                  <a:pt x="426" y="182"/>
                </a:cubicBezTo>
                <a:cubicBezTo>
                  <a:pt x="513" y="147"/>
                  <a:pt x="600" y="121"/>
                  <a:pt x="695" y="95"/>
                </a:cubicBezTo>
                <a:cubicBezTo>
                  <a:pt x="748" y="78"/>
                  <a:pt x="808" y="69"/>
                  <a:pt x="869" y="69"/>
                </a:cubicBezTo>
                <a:cubicBezTo>
                  <a:pt x="913" y="61"/>
                  <a:pt x="965" y="61"/>
                  <a:pt x="1008" y="61"/>
                </a:cubicBezTo>
                <a:lnTo>
                  <a:pt x="1008" y="0"/>
                </a:lnTo>
                <a:lnTo>
                  <a:pt x="1008" y="0"/>
                </a:lnTo>
                <a:cubicBezTo>
                  <a:pt x="965" y="0"/>
                  <a:pt x="913" y="0"/>
                  <a:pt x="861" y="8"/>
                </a:cubicBezTo>
                <a:cubicBezTo>
                  <a:pt x="800" y="17"/>
                  <a:pt x="739" y="26"/>
                  <a:pt x="687" y="34"/>
                </a:cubicBezTo>
                <a:cubicBezTo>
                  <a:pt x="582" y="61"/>
                  <a:pt x="487" y="95"/>
                  <a:pt x="409" y="130"/>
                </a:cubicBezTo>
                <a:cubicBezTo>
                  <a:pt x="321" y="173"/>
                  <a:pt x="252" y="217"/>
                  <a:pt x="182" y="261"/>
                </a:cubicBezTo>
                <a:cubicBezTo>
                  <a:pt x="122" y="304"/>
                  <a:pt x="78" y="347"/>
                  <a:pt x="43" y="382"/>
                </a:cubicBezTo>
                <a:cubicBezTo>
                  <a:pt x="8" y="417"/>
                  <a:pt x="8" y="417"/>
                  <a:pt x="8" y="417"/>
                </a:cubicBezTo>
                <a:cubicBezTo>
                  <a:pt x="35" y="460"/>
                  <a:pt x="35" y="460"/>
                  <a:pt x="35" y="460"/>
                </a:cubicBezTo>
                <a:cubicBezTo>
                  <a:pt x="356" y="834"/>
                  <a:pt x="356" y="834"/>
                  <a:pt x="356" y="834"/>
                </a:cubicBezTo>
                <a:cubicBezTo>
                  <a:pt x="400" y="895"/>
                  <a:pt x="400" y="895"/>
                  <a:pt x="400" y="895"/>
                </a:cubicBezTo>
                <a:cubicBezTo>
                  <a:pt x="452" y="834"/>
                  <a:pt x="452" y="834"/>
                  <a:pt x="452" y="834"/>
                </a:cubicBezTo>
                <a:cubicBezTo>
                  <a:pt x="478" y="799"/>
                  <a:pt x="504" y="765"/>
                  <a:pt x="539" y="730"/>
                </a:cubicBezTo>
                <a:cubicBezTo>
                  <a:pt x="574" y="704"/>
                  <a:pt x="609" y="669"/>
                  <a:pt x="652" y="643"/>
                </a:cubicBezTo>
                <a:cubicBezTo>
                  <a:pt x="687" y="617"/>
                  <a:pt x="730" y="599"/>
                  <a:pt x="774" y="582"/>
                </a:cubicBezTo>
                <a:cubicBezTo>
                  <a:pt x="808" y="574"/>
                  <a:pt x="835" y="574"/>
                  <a:pt x="869" y="565"/>
                </a:cubicBezTo>
                <a:cubicBezTo>
                  <a:pt x="887" y="565"/>
                  <a:pt x="904" y="565"/>
                  <a:pt x="922" y="565"/>
                </a:cubicBezTo>
                <a:cubicBezTo>
                  <a:pt x="1017" y="565"/>
                  <a:pt x="1096" y="582"/>
                  <a:pt x="1139" y="634"/>
                </a:cubicBezTo>
                <a:cubicBezTo>
                  <a:pt x="1191" y="678"/>
                  <a:pt x="1208" y="721"/>
                  <a:pt x="1208" y="782"/>
                </a:cubicBezTo>
                <a:cubicBezTo>
                  <a:pt x="1208" y="817"/>
                  <a:pt x="1200" y="852"/>
                  <a:pt x="1182" y="878"/>
                </a:cubicBezTo>
                <a:cubicBezTo>
                  <a:pt x="1156" y="912"/>
                  <a:pt x="1121" y="939"/>
                  <a:pt x="1078" y="973"/>
                </a:cubicBezTo>
                <a:cubicBezTo>
                  <a:pt x="1026" y="1008"/>
                  <a:pt x="965" y="1043"/>
                  <a:pt x="887" y="1086"/>
                </a:cubicBezTo>
                <a:cubicBezTo>
                  <a:pt x="869" y="1095"/>
                  <a:pt x="852" y="1104"/>
                  <a:pt x="835" y="1113"/>
                </a:cubicBezTo>
                <a:cubicBezTo>
                  <a:pt x="774" y="1147"/>
                  <a:pt x="695" y="1191"/>
                  <a:pt x="617" y="1234"/>
                </a:cubicBezTo>
                <a:lnTo>
                  <a:pt x="617" y="1234"/>
                </a:lnTo>
                <a:lnTo>
                  <a:pt x="617" y="1234"/>
                </a:lnTo>
                <a:cubicBezTo>
                  <a:pt x="495" y="1304"/>
                  <a:pt x="391" y="1373"/>
                  <a:pt x="313" y="1443"/>
                </a:cubicBezTo>
                <a:cubicBezTo>
                  <a:pt x="235" y="1521"/>
                  <a:pt x="174" y="1599"/>
                  <a:pt x="130" y="1686"/>
                </a:cubicBezTo>
                <a:cubicBezTo>
                  <a:pt x="78" y="1765"/>
                  <a:pt x="43" y="1860"/>
                  <a:pt x="26" y="1956"/>
                </a:cubicBezTo>
                <a:cubicBezTo>
                  <a:pt x="8" y="2052"/>
                  <a:pt x="0" y="2164"/>
                  <a:pt x="0" y="2278"/>
                </a:cubicBezTo>
                <a:cubicBezTo>
                  <a:pt x="0" y="2338"/>
                  <a:pt x="0" y="2338"/>
                  <a:pt x="0" y="2338"/>
                </a:cubicBezTo>
                <a:cubicBezTo>
                  <a:pt x="61" y="2338"/>
                  <a:pt x="61" y="2338"/>
                  <a:pt x="61" y="2338"/>
                </a:cubicBezTo>
                <a:cubicBezTo>
                  <a:pt x="869" y="2338"/>
                  <a:pt x="869" y="2338"/>
                  <a:pt x="869" y="2338"/>
                </a:cubicBezTo>
                <a:cubicBezTo>
                  <a:pt x="1852" y="2338"/>
                  <a:pt x="1852" y="2338"/>
                  <a:pt x="1852" y="2338"/>
                </a:cubicBezTo>
                <a:cubicBezTo>
                  <a:pt x="1913" y="2338"/>
                  <a:pt x="1913" y="2338"/>
                  <a:pt x="1913" y="2338"/>
                </a:cubicBezTo>
                <a:cubicBezTo>
                  <a:pt x="1913" y="2278"/>
                  <a:pt x="1913" y="2278"/>
                  <a:pt x="1913" y="2278"/>
                </a:cubicBezTo>
                <a:cubicBezTo>
                  <a:pt x="1913" y="1817"/>
                  <a:pt x="1913" y="1817"/>
                  <a:pt x="1913" y="1817"/>
                </a:cubicBezTo>
                <a:cubicBezTo>
                  <a:pt x="1913" y="1756"/>
                  <a:pt x="1913" y="1756"/>
                  <a:pt x="1913" y="1756"/>
                </a:cubicBezTo>
                <a:cubicBezTo>
                  <a:pt x="1852" y="1756"/>
                  <a:pt x="1852" y="1756"/>
                  <a:pt x="1852" y="1756"/>
                </a:cubicBezTo>
                <a:cubicBezTo>
                  <a:pt x="869" y="1756"/>
                  <a:pt x="869" y="1756"/>
                  <a:pt x="869" y="1756"/>
                </a:cubicBezTo>
                <a:cubicBezTo>
                  <a:pt x="843" y="1756"/>
                  <a:pt x="843" y="1756"/>
                  <a:pt x="843" y="1756"/>
                </a:cubicBezTo>
                <a:cubicBezTo>
                  <a:pt x="852" y="1756"/>
                  <a:pt x="861" y="1747"/>
                  <a:pt x="869" y="1739"/>
                </a:cubicBezTo>
                <a:cubicBezTo>
                  <a:pt x="878" y="1730"/>
                  <a:pt x="895" y="1721"/>
                  <a:pt x="904" y="1712"/>
                </a:cubicBezTo>
                <a:cubicBezTo>
                  <a:pt x="939" y="1678"/>
                  <a:pt x="982" y="1652"/>
                  <a:pt x="1017" y="1617"/>
                </a:cubicBezTo>
                <a:cubicBezTo>
                  <a:pt x="1078" y="1582"/>
                  <a:pt x="1130" y="1547"/>
                  <a:pt x="1182" y="1513"/>
                </a:cubicBezTo>
                <a:cubicBezTo>
                  <a:pt x="1243" y="1478"/>
                  <a:pt x="1295" y="1452"/>
                  <a:pt x="1339" y="1426"/>
                </a:cubicBezTo>
                <a:cubicBezTo>
                  <a:pt x="1391" y="1391"/>
                  <a:pt x="1452" y="1356"/>
                  <a:pt x="1513" y="1313"/>
                </a:cubicBezTo>
                <a:cubicBezTo>
                  <a:pt x="1574" y="1278"/>
                  <a:pt x="1634" y="1225"/>
                  <a:pt x="1687" y="1165"/>
                </a:cubicBezTo>
                <a:cubicBezTo>
                  <a:pt x="1739" y="1113"/>
                  <a:pt x="1782" y="1043"/>
                  <a:pt x="1817" y="973"/>
                </a:cubicBezTo>
                <a:cubicBezTo>
                  <a:pt x="1852" y="895"/>
                  <a:pt x="1869" y="808"/>
                  <a:pt x="1869" y="713"/>
                </a:cubicBezTo>
                <a:cubicBezTo>
                  <a:pt x="1869" y="608"/>
                  <a:pt x="1852" y="513"/>
                  <a:pt x="1808" y="426"/>
                </a:cubicBezTo>
                <a:cubicBezTo>
                  <a:pt x="1774" y="339"/>
                  <a:pt x="1713" y="261"/>
                  <a:pt x="1643" y="200"/>
                </a:cubicBezTo>
                <a:cubicBezTo>
                  <a:pt x="1565" y="130"/>
                  <a:pt x="1478" y="87"/>
                  <a:pt x="1365" y="52"/>
                </a:cubicBezTo>
                <a:cubicBezTo>
                  <a:pt x="1261" y="17"/>
                  <a:pt x="1148" y="0"/>
                  <a:pt x="1008" y="0"/>
                </a:cubicBezTo>
                <a:lnTo>
                  <a:pt x="1008" y="61"/>
                </a:lnTo>
              </a:path>
            </a:pathLst>
          </a:custGeom>
          <a:solidFill>
            <a:schemeClr val="bg2"/>
          </a:solidFill>
          <a:ln>
            <a:noFill/>
          </a:ln>
          <a:effectLst/>
        </p:spPr>
        <p:txBody>
          <a:bodyPr wrap="none" anchor="ctr"/>
          <a:lstStyle/>
          <a:p>
            <a:endParaRPr lang="en-US" sz="900"/>
          </a:p>
        </p:txBody>
      </p:sp>
      <p:sp>
        <p:nvSpPr>
          <p:cNvPr id="220" name="Freeform 184"/>
          <p:cNvSpPr>
            <a:spLocks noChangeArrowheads="1"/>
          </p:cNvSpPr>
          <p:nvPr/>
        </p:nvSpPr>
        <p:spPr bwMode="auto">
          <a:xfrm>
            <a:off x="6829004" y="4480007"/>
            <a:ext cx="146382" cy="8739"/>
          </a:xfrm>
          <a:custGeom>
            <a:avLst/>
            <a:gdLst>
              <a:gd name="T0" fmla="*/ 296 w 297"/>
              <a:gd name="T1" fmla="*/ 0 h 18"/>
              <a:gd name="T2" fmla="*/ 9 w 297"/>
              <a:gd name="T3" fmla="*/ 0 h 18"/>
              <a:gd name="T4" fmla="*/ 0 w 297"/>
              <a:gd name="T5" fmla="*/ 17 h 18"/>
              <a:gd name="T6" fmla="*/ 296 w 297"/>
              <a:gd name="T7" fmla="*/ 17 h 18"/>
              <a:gd name="T8" fmla="*/ 296 w 297"/>
              <a:gd name="T9" fmla="*/ 0 h 18"/>
            </a:gdLst>
            <a:ahLst/>
            <a:cxnLst>
              <a:cxn ang="0">
                <a:pos x="T0" y="T1"/>
              </a:cxn>
              <a:cxn ang="0">
                <a:pos x="T2" y="T3"/>
              </a:cxn>
              <a:cxn ang="0">
                <a:pos x="T4" y="T5"/>
              </a:cxn>
              <a:cxn ang="0">
                <a:pos x="T6" y="T7"/>
              </a:cxn>
              <a:cxn ang="0">
                <a:pos x="T8" y="T9"/>
              </a:cxn>
            </a:cxnLst>
            <a:rect l="0" t="0" r="r" b="b"/>
            <a:pathLst>
              <a:path w="297" h="18">
                <a:moveTo>
                  <a:pt x="296" y="0"/>
                </a:moveTo>
                <a:lnTo>
                  <a:pt x="9" y="0"/>
                </a:lnTo>
                <a:lnTo>
                  <a:pt x="0" y="17"/>
                </a:lnTo>
                <a:lnTo>
                  <a:pt x="296" y="17"/>
                </a:lnTo>
                <a:lnTo>
                  <a:pt x="296" y="0"/>
                </a:lnTo>
              </a:path>
            </a:pathLst>
          </a:custGeom>
          <a:solidFill>
            <a:srgbClr val="606060"/>
          </a:solidFill>
          <a:ln>
            <a:noFill/>
          </a:ln>
          <a:effectLst/>
          <a:extLst>
            <a:ext uri="{91240B29-F687-4F45-9708-019B960494DF}">
              <a14:hiddenLine xmlns:a14="http://schemas.microsoft.com/office/drawing/2010/main" w="9525" cap="flat">
                <a:solidFill>
                  <a:srgbClr val="808080"/>
                </a:solidFill>
                <a:bevel/>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221" name="Freeform 185"/>
          <p:cNvSpPr>
            <a:spLocks noChangeArrowheads="1"/>
          </p:cNvSpPr>
          <p:nvPr/>
        </p:nvSpPr>
        <p:spPr bwMode="auto">
          <a:xfrm>
            <a:off x="6302464" y="4130438"/>
            <a:ext cx="823674" cy="1129546"/>
          </a:xfrm>
          <a:custGeom>
            <a:avLst/>
            <a:gdLst>
              <a:gd name="T0" fmla="*/ 904 w 1661"/>
              <a:gd name="T1" fmla="*/ 2278 h 2279"/>
              <a:gd name="T2" fmla="*/ 904 w 1661"/>
              <a:gd name="T3" fmla="*/ 1800 h 2279"/>
              <a:gd name="T4" fmla="*/ 0 w 1661"/>
              <a:gd name="T5" fmla="*/ 1800 h 2279"/>
              <a:gd name="T6" fmla="*/ 0 w 1661"/>
              <a:gd name="T7" fmla="*/ 1382 h 2279"/>
              <a:gd name="T8" fmla="*/ 1043 w 1661"/>
              <a:gd name="T9" fmla="*/ 0 h 2279"/>
              <a:gd name="T10" fmla="*/ 1382 w 1661"/>
              <a:gd name="T11" fmla="*/ 0 h 2279"/>
              <a:gd name="T12" fmla="*/ 1382 w 1661"/>
              <a:gd name="T13" fmla="*/ 1356 h 2279"/>
              <a:gd name="T14" fmla="*/ 1660 w 1661"/>
              <a:gd name="T15" fmla="*/ 1356 h 2279"/>
              <a:gd name="T16" fmla="*/ 1660 w 1661"/>
              <a:gd name="T17" fmla="*/ 1800 h 2279"/>
              <a:gd name="T18" fmla="*/ 1382 w 1661"/>
              <a:gd name="T19" fmla="*/ 1800 h 2279"/>
              <a:gd name="T20" fmla="*/ 1382 w 1661"/>
              <a:gd name="T21" fmla="*/ 2278 h 2279"/>
              <a:gd name="T22" fmla="*/ 904 w 1661"/>
              <a:gd name="T23" fmla="*/ 2278 h 2279"/>
              <a:gd name="T24" fmla="*/ 956 w 1661"/>
              <a:gd name="T25" fmla="*/ 1356 h 2279"/>
              <a:gd name="T26" fmla="*/ 956 w 1661"/>
              <a:gd name="T27" fmla="*/ 748 h 2279"/>
              <a:gd name="T28" fmla="*/ 504 w 1661"/>
              <a:gd name="T29" fmla="*/ 1356 h 2279"/>
              <a:gd name="T30" fmla="*/ 956 w 1661"/>
              <a:gd name="T31" fmla="*/ 1356 h 2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661" h="2279">
                <a:moveTo>
                  <a:pt x="904" y="2278"/>
                </a:moveTo>
                <a:lnTo>
                  <a:pt x="904" y="1800"/>
                </a:lnTo>
                <a:lnTo>
                  <a:pt x="0" y="1800"/>
                </a:lnTo>
                <a:lnTo>
                  <a:pt x="0" y="1382"/>
                </a:lnTo>
                <a:lnTo>
                  <a:pt x="1043" y="0"/>
                </a:lnTo>
                <a:lnTo>
                  <a:pt x="1382" y="0"/>
                </a:lnTo>
                <a:lnTo>
                  <a:pt x="1382" y="1356"/>
                </a:lnTo>
                <a:lnTo>
                  <a:pt x="1660" y="1356"/>
                </a:lnTo>
                <a:lnTo>
                  <a:pt x="1660" y="1800"/>
                </a:lnTo>
                <a:lnTo>
                  <a:pt x="1382" y="1800"/>
                </a:lnTo>
                <a:lnTo>
                  <a:pt x="1382" y="2278"/>
                </a:lnTo>
                <a:lnTo>
                  <a:pt x="904" y="2278"/>
                </a:lnTo>
                <a:close/>
                <a:moveTo>
                  <a:pt x="956" y="1356"/>
                </a:moveTo>
                <a:lnTo>
                  <a:pt x="956" y="748"/>
                </a:lnTo>
                <a:lnTo>
                  <a:pt x="504" y="1356"/>
                </a:lnTo>
                <a:lnTo>
                  <a:pt x="956" y="1356"/>
                </a:lnTo>
                <a:close/>
              </a:path>
            </a:pathLst>
          </a:custGeom>
          <a:solidFill>
            <a:srgbClr val="85D2E1"/>
          </a:solidFill>
          <a:ln>
            <a:noFill/>
          </a:ln>
          <a:effectLst/>
        </p:spPr>
        <p:txBody>
          <a:bodyPr wrap="none" anchor="ctr"/>
          <a:lstStyle/>
          <a:p>
            <a:endParaRPr lang="en-US" sz="900"/>
          </a:p>
        </p:txBody>
      </p:sp>
      <p:sp>
        <p:nvSpPr>
          <p:cNvPr id="222" name="Freeform 186"/>
          <p:cNvSpPr>
            <a:spLocks noChangeArrowheads="1"/>
          </p:cNvSpPr>
          <p:nvPr/>
        </p:nvSpPr>
        <p:spPr bwMode="auto">
          <a:xfrm>
            <a:off x="6287171" y="4117329"/>
            <a:ext cx="854260" cy="1160133"/>
          </a:xfrm>
          <a:custGeom>
            <a:avLst/>
            <a:gdLst>
              <a:gd name="T0" fmla="*/ 1391 w 1722"/>
              <a:gd name="T1" fmla="*/ 52 h 2340"/>
              <a:gd name="T2" fmla="*/ 1391 w 1722"/>
              <a:gd name="T3" fmla="*/ 1417 h 2340"/>
              <a:gd name="T4" fmla="*/ 1660 w 1722"/>
              <a:gd name="T5" fmla="*/ 1417 h 2340"/>
              <a:gd name="T6" fmla="*/ 1660 w 1722"/>
              <a:gd name="T7" fmla="*/ 1799 h 2340"/>
              <a:gd name="T8" fmla="*/ 1391 w 1722"/>
              <a:gd name="T9" fmla="*/ 1799 h 2340"/>
              <a:gd name="T10" fmla="*/ 1391 w 1722"/>
              <a:gd name="T11" fmla="*/ 2278 h 2340"/>
              <a:gd name="T12" fmla="*/ 974 w 1722"/>
              <a:gd name="T13" fmla="*/ 2278 h 2340"/>
              <a:gd name="T14" fmla="*/ 974 w 1722"/>
              <a:gd name="T15" fmla="*/ 1799 h 2340"/>
              <a:gd name="T16" fmla="*/ 782 w 1722"/>
              <a:gd name="T17" fmla="*/ 1799 h 2340"/>
              <a:gd name="T18" fmla="*/ 61 w 1722"/>
              <a:gd name="T19" fmla="*/ 1799 h 2340"/>
              <a:gd name="T20" fmla="*/ 61 w 1722"/>
              <a:gd name="T21" fmla="*/ 1417 h 2340"/>
              <a:gd name="T22" fmla="*/ 782 w 1722"/>
              <a:gd name="T23" fmla="*/ 469 h 2340"/>
              <a:gd name="T24" fmla="*/ 1095 w 1722"/>
              <a:gd name="T25" fmla="*/ 52 h 2340"/>
              <a:gd name="T26" fmla="*/ 1391 w 1722"/>
              <a:gd name="T27" fmla="*/ 52 h 2340"/>
              <a:gd name="T28" fmla="*/ 478 w 1722"/>
              <a:gd name="T29" fmla="*/ 1417 h 2340"/>
              <a:gd name="T30" fmla="*/ 782 w 1722"/>
              <a:gd name="T31" fmla="*/ 1417 h 2340"/>
              <a:gd name="T32" fmla="*/ 1017 w 1722"/>
              <a:gd name="T33" fmla="*/ 1417 h 2340"/>
              <a:gd name="T34" fmla="*/ 1017 w 1722"/>
              <a:gd name="T35" fmla="*/ 687 h 2340"/>
              <a:gd name="T36" fmla="*/ 782 w 1722"/>
              <a:gd name="T37" fmla="*/ 1008 h 2340"/>
              <a:gd name="T38" fmla="*/ 478 w 1722"/>
              <a:gd name="T39" fmla="*/ 1417 h 2340"/>
              <a:gd name="T40" fmla="*/ 1443 w 1722"/>
              <a:gd name="T41" fmla="*/ 0 h 2340"/>
              <a:gd name="T42" fmla="*/ 1391 w 1722"/>
              <a:gd name="T43" fmla="*/ 0 h 2340"/>
              <a:gd name="T44" fmla="*/ 1095 w 1722"/>
              <a:gd name="T45" fmla="*/ 0 h 2340"/>
              <a:gd name="T46" fmla="*/ 1061 w 1722"/>
              <a:gd name="T47" fmla="*/ 0 h 2340"/>
              <a:gd name="T48" fmla="*/ 1043 w 1722"/>
              <a:gd name="T49" fmla="*/ 17 h 2340"/>
              <a:gd name="T50" fmla="*/ 730 w 1722"/>
              <a:gd name="T51" fmla="*/ 434 h 2340"/>
              <a:gd name="T52" fmla="*/ 17 w 1722"/>
              <a:gd name="T53" fmla="*/ 1382 h 2340"/>
              <a:gd name="T54" fmla="*/ 0 w 1722"/>
              <a:gd name="T55" fmla="*/ 1400 h 2340"/>
              <a:gd name="T56" fmla="*/ 0 w 1722"/>
              <a:gd name="T57" fmla="*/ 1417 h 2340"/>
              <a:gd name="T58" fmla="*/ 0 w 1722"/>
              <a:gd name="T59" fmla="*/ 1799 h 2340"/>
              <a:gd name="T60" fmla="*/ 0 w 1722"/>
              <a:gd name="T61" fmla="*/ 1860 h 2340"/>
              <a:gd name="T62" fmla="*/ 61 w 1722"/>
              <a:gd name="T63" fmla="*/ 1860 h 2340"/>
              <a:gd name="T64" fmla="*/ 782 w 1722"/>
              <a:gd name="T65" fmla="*/ 1860 h 2340"/>
              <a:gd name="T66" fmla="*/ 913 w 1722"/>
              <a:gd name="T67" fmla="*/ 1860 h 2340"/>
              <a:gd name="T68" fmla="*/ 913 w 1722"/>
              <a:gd name="T69" fmla="*/ 2278 h 2340"/>
              <a:gd name="T70" fmla="*/ 913 w 1722"/>
              <a:gd name="T71" fmla="*/ 2339 h 2340"/>
              <a:gd name="T72" fmla="*/ 974 w 1722"/>
              <a:gd name="T73" fmla="*/ 2339 h 2340"/>
              <a:gd name="T74" fmla="*/ 1391 w 1722"/>
              <a:gd name="T75" fmla="*/ 2339 h 2340"/>
              <a:gd name="T76" fmla="*/ 1443 w 1722"/>
              <a:gd name="T77" fmla="*/ 2339 h 2340"/>
              <a:gd name="T78" fmla="*/ 1443 w 1722"/>
              <a:gd name="T79" fmla="*/ 2278 h 2340"/>
              <a:gd name="T80" fmla="*/ 1443 w 1722"/>
              <a:gd name="T81" fmla="*/ 1860 h 2340"/>
              <a:gd name="T82" fmla="*/ 1660 w 1722"/>
              <a:gd name="T83" fmla="*/ 1860 h 2340"/>
              <a:gd name="T84" fmla="*/ 1721 w 1722"/>
              <a:gd name="T85" fmla="*/ 1860 h 2340"/>
              <a:gd name="T86" fmla="*/ 1721 w 1722"/>
              <a:gd name="T87" fmla="*/ 1799 h 2340"/>
              <a:gd name="T88" fmla="*/ 1721 w 1722"/>
              <a:gd name="T89" fmla="*/ 1417 h 2340"/>
              <a:gd name="T90" fmla="*/ 1721 w 1722"/>
              <a:gd name="T91" fmla="*/ 1356 h 2340"/>
              <a:gd name="T92" fmla="*/ 1660 w 1722"/>
              <a:gd name="T93" fmla="*/ 1356 h 2340"/>
              <a:gd name="T94" fmla="*/ 1443 w 1722"/>
              <a:gd name="T95" fmla="*/ 1356 h 2340"/>
              <a:gd name="T96" fmla="*/ 1443 w 1722"/>
              <a:gd name="T97" fmla="*/ 52 h 2340"/>
              <a:gd name="T98" fmla="*/ 1443 w 1722"/>
              <a:gd name="T99" fmla="*/ 0 h 2340"/>
              <a:gd name="T100" fmla="*/ 591 w 1722"/>
              <a:gd name="T101" fmla="*/ 1356 h 2340"/>
              <a:gd name="T102" fmla="*/ 826 w 1722"/>
              <a:gd name="T103" fmla="*/ 1043 h 2340"/>
              <a:gd name="T104" fmla="*/ 956 w 1722"/>
              <a:gd name="T105" fmla="*/ 860 h 2340"/>
              <a:gd name="T106" fmla="*/ 956 w 1722"/>
              <a:gd name="T107" fmla="*/ 1356 h 2340"/>
              <a:gd name="T108" fmla="*/ 782 w 1722"/>
              <a:gd name="T109" fmla="*/ 1356 h 2340"/>
              <a:gd name="T110" fmla="*/ 591 w 1722"/>
              <a:gd name="T111" fmla="*/ 1356 h 23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1722" h="2340">
                <a:moveTo>
                  <a:pt x="1391" y="52"/>
                </a:moveTo>
                <a:lnTo>
                  <a:pt x="1391" y="1417"/>
                </a:lnTo>
                <a:lnTo>
                  <a:pt x="1660" y="1417"/>
                </a:lnTo>
                <a:lnTo>
                  <a:pt x="1660" y="1799"/>
                </a:lnTo>
                <a:lnTo>
                  <a:pt x="1391" y="1799"/>
                </a:lnTo>
                <a:lnTo>
                  <a:pt x="1391" y="2278"/>
                </a:lnTo>
                <a:lnTo>
                  <a:pt x="974" y="2278"/>
                </a:lnTo>
                <a:lnTo>
                  <a:pt x="974" y="1799"/>
                </a:lnTo>
                <a:lnTo>
                  <a:pt x="782" y="1799"/>
                </a:lnTo>
                <a:lnTo>
                  <a:pt x="61" y="1799"/>
                </a:lnTo>
                <a:lnTo>
                  <a:pt x="61" y="1417"/>
                </a:lnTo>
                <a:lnTo>
                  <a:pt x="782" y="469"/>
                </a:lnTo>
                <a:lnTo>
                  <a:pt x="1095" y="52"/>
                </a:lnTo>
                <a:lnTo>
                  <a:pt x="1391" y="52"/>
                </a:lnTo>
                <a:close/>
                <a:moveTo>
                  <a:pt x="478" y="1417"/>
                </a:moveTo>
                <a:lnTo>
                  <a:pt x="782" y="1417"/>
                </a:lnTo>
                <a:lnTo>
                  <a:pt x="1017" y="1417"/>
                </a:lnTo>
                <a:lnTo>
                  <a:pt x="1017" y="687"/>
                </a:lnTo>
                <a:lnTo>
                  <a:pt x="782" y="1008"/>
                </a:lnTo>
                <a:lnTo>
                  <a:pt x="478" y="1417"/>
                </a:lnTo>
                <a:close/>
                <a:moveTo>
                  <a:pt x="1443" y="0"/>
                </a:moveTo>
                <a:lnTo>
                  <a:pt x="1391" y="0"/>
                </a:lnTo>
                <a:lnTo>
                  <a:pt x="1095" y="0"/>
                </a:lnTo>
                <a:lnTo>
                  <a:pt x="1061" y="0"/>
                </a:lnTo>
                <a:lnTo>
                  <a:pt x="1043" y="17"/>
                </a:lnTo>
                <a:lnTo>
                  <a:pt x="730" y="434"/>
                </a:lnTo>
                <a:lnTo>
                  <a:pt x="17" y="1382"/>
                </a:lnTo>
                <a:lnTo>
                  <a:pt x="0" y="1400"/>
                </a:lnTo>
                <a:lnTo>
                  <a:pt x="0" y="1417"/>
                </a:lnTo>
                <a:lnTo>
                  <a:pt x="0" y="1799"/>
                </a:lnTo>
                <a:lnTo>
                  <a:pt x="0" y="1860"/>
                </a:lnTo>
                <a:lnTo>
                  <a:pt x="61" y="1860"/>
                </a:lnTo>
                <a:lnTo>
                  <a:pt x="782" y="1860"/>
                </a:lnTo>
                <a:lnTo>
                  <a:pt x="913" y="1860"/>
                </a:lnTo>
                <a:lnTo>
                  <a:pt x="913" y="2278"/>
                </a:lnTo>
                <a:lnTo>
                  <a:pt x="913" y="2339"/>
                </a:lnTo>
                <a:lnTo>
                  <a:pt x="974" y="2339"/>
                </a:lnTo>
                <a:lnTo>
                  <a:pt x="1391" y="2339"/>
                </a:lnTo>
                <a:lnTo>
                  <a:pt x="1443" y="2339"/>
                </a:lnTo>
                <a:lnTo>
                  <a:pt x="1443" y="2278"/>
                </a:lnTo>
                <a:lnTo>
                  <a:pt x="1443" y="1860"/>
                </a:lnTo>
                <a:lnTo>
                  <a:pt x="1660" y="1860"/>
                </a:lnTo>
                <a:lnTo>
                  <a:pt x="1721" y="1860"/>
                </a:lnTo>
                <a:lnTo>
                  <a:pt x="1721" y="1799"/>
                </a:lnTo>
                <a:lnTo>
                  <a:pt x="1721" y="1417"/>
                </a:lnTo>
                <a:lnTo>
                  <a:pt x="1721" y="1356"/>
                </a:lnTo>
                <a:lnTo>
                  <a:pt x="1660" y="1356"/>
                </a:lnTo>
                <a:lnTo>
                  <a:pt x="1443" y="1356"/>
                </a:lnTo>
                <a:lnTo>
                  <a:pt x="1443" y="52"/>
                </a:lnTo>
                <a:lnTo>
                  <a:pt x="1443" y="0"/>
                </a:lnTo>
                <a:close/>
                <a:moveTo>
                  <a:pt x="591" y="1356"/>
                </a:moveTo>
                <a:lnTo>
                  <a:pt x="826" y="1043"/>
                </a:lnTo>
                <a:lnTo>
                  <a:pt x="956" y="860"/>
                </a:lnTo>
                <a:lnTo>
                  <a:pt x="956" y="1356"/>
                </a:lnTo>
                <a:lnTo>
                  <a:pt x="782" y="1356"/>
                </a:lnTo>
                <a:lnTo>
                  <a:pt x="591" y="1356"/>
                </a:lnTo>
                <a:close/>
              </a:path>
            </a:pathLst>
          </a:custGeom>
          <a:solidFill>
            <a:schemeClr val="bg2"/>
          </a:solidFill>
          <a:ln>
            <a:noFill/>
          </a:ln>
          <a:effectLst/>
        </p:spPr>
        <p:txBody>
          <a:bodyPr wrap="none" anchor="ctr"/>
          <a:lstStyle/>
          <a:p>
            <a:endParaRPr lang="en-US" sz="900"/>
          </a:p>
        </p:txBody>
      </p:sp>
      <p:sp>
        <p:nvSpPr>
          <p:cNvPr id="441" name="Freeform 395"/>
          <p:cNvSpPr>
            <a:spLocks noChangeArrowheads="1"/>
          </p:cNvSpPr>
          <p:nvPr/>
        </p:nvSpPr>
        <p:spPr bwMode="auto">
          <a:xfrm>
            <a:off x="7720406" y="5694761"/>
            <a:ext cx="353939" cy="469734"/>
          </a:xfrm>
          <a:custGeom>
            <a:avLst/>
            <a:gdLst>
              <a:gd name="T0" fmla="*/ 678 w 714"/>
              <a:gd name="T1" fmla="*/ 444 h 949"/>
              <a:gd name="T2" fmla="*/ 678 w 714"/>
              <a:gd name="T3" fmla="*/ 444 h 949"/>
              <a:gd name="T4" fmla="*/ 652 w 714"/>
              <a:gd name="T5" fmla="*/ 444 h 949"/>
              <a:gd name="T6" fmla="*/ 652 w 714"/>
              <a:gd name="T7" fmla="*/ 304 h 949"/>
              <a:gd name="T8" fmla="*/ 357 w 714"/>
              <a:gd name="T9" fmla="*/ 0 h 949"/>
              <a:gd name="T10" fmla="*/ 61 w 714"/>
              <a:gd name="T11" fmla="*/ 304 h 949"/>
              <a:gd name="T12" fmla="*/ 61 w 714"/>
              <a:gd name="T13" fmla="*/ 444 h 949"/>
              <a:gd name="T14" fmla="*/ 44 w 714"/>
              <a:gd name="T15" fmla="*/ 444 h 949"/>
              <a:gd name="T16" fmla="*/ 0 w 714"/>
              <a:gd name="T17" fmla="*/ 487 h 949"/>
              <a:gd name="T18" fmla="*/ 0 w 714"/>
              <a:gd name="T19" fmla="*/ 904 h 949"/>
              <a:gd name="T20" fmla="*/ 44 w 714"/>
              <a:gd name="T21" fmla="*/ 948 h 949"/>
              <a:gd name="T22" fmla="*/ 678 w 714"/>
              <a:gd name="T23" fmla="*/ 948 h 949"/>
              <a:gd name="T24" fmla="*/ 713 w 714"/>
              <a:gd name="T25" fmla="*/ 904 h 949"/>
              <a:gd name="T26" fmla="*/ 713 w 714"/>
              <a:gd name="T27" fmla="*/ 487 h 949"/>
              <a:gd name="T28" fmla="*/ 678 w 714"/>
              <a:gd name="T29" fmla="*/ 444 h 949"/>
              <a:gd name="T30" fmla="*/ 122 w 714"/>
              <a:gd name="T31" fmla="*/ 304 h 949"/>
              <a:gd name="T32" fmla="*/ 122 w 714"/>
              <a:gd name="T33" fmla="*/ 304 h 949"/>
              <a:gd name="T34" fmla="*/ 357 w 714"/>
              <a:gd name="T35" fmla="*/ 61 h 949"/>
              <a:gd name="T36" fmla="*/ 592 w 714"/>
              <a:gd name="T37" fmla="*/ 304 h 949"/>
              <a:gd name="T38" fmla="*/ 592 w 714"/>
              <a:gd name="T39" fmla="*/ 444 h 949"/>
              <a:gd name="T40" fmla="*/ 122 w 714"/>
              <a:gd name="T41" fmla="*/ 444 h 949"/>
              <a:gd name="T42" fmla="*/ 122 w 714"/>
              <a:gd name="T43" fmla="*/ 304 h 949"/>
              <a:gd name="T44" fmla="*/ 652 w 714"/>
              <a:gd name="T45" fmla="*/ 887 h 949"/>
              <a:gd name="T46" fmla="*/ 652 w 714"/>
              <a:gd name="T47" fmla="*/ 887 h 949"/>
              <a:gd name="T48" fmla="*/ 61 w 714"/>
              <a:gd name="T49" fmla="*/ 887 h 949"/>
              <a:gd name="T50" fmla="*/ 61 w 714"/>
              <a:gd name="T51" fmla="*/ 504 h 949"/>
              <a:gd name="T52" fmla="*/ 652 w 714"/>
              <a:gd name="T53" fmla="*/ 504 h 949"/>
              <a:gd name="T54" fmla="*/ 652 w 714"/>
              <a:gd name="T55" fmla="*/ 887 h 94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714" h="949">
                <a:moveTo>
                  <a:pt x="678" y="444"/>
                </a:moveTo>
                <a:lnTo>
                  <a:pt x="678" y="444"/>
                </a:lnTo>
                <a:cubicBezTo>
                  <a:pt x="652" y="444"/>
                  <a:pt x="652" y="444"/>
                  <a:pt x="652" y="444"/>
                </a:cubicBezTo>
                <a:cubicBezTo>
                  <a:pt x="652" y="304"/>
                  <a:pt x="652" y="304"/>
                  <a:pt x="652" y="304"/>
                </a:cubicBezTo>
                <a:cubicBezTo>
                  <a:pt x="652" y="139"/>
                  <a:pt x="522" y="0"/>
                  <a:pt x="357" y="0"/>
                </a:cubicBezTo>
                <a:cubicBezTo>
                  <a:pt x="191" y="0"/>
                  <a:pt x="61" y="139"/>
                  <a:pt x="61" y="304"/>
                </a:cubicBezTo>
                <a:cubicBezTo>
                  <a:pt x="61" y="444"/>
                  <a:pt x="61" y="444"/>
                  <a:pt x="61" y="444"/>
                </a:cubicBezTo>
                <a:cubicBezTo>
                  <a:pt x="44" y="444"/>
                  <a:pt x="44" y="444"/>
                  <a:pt x="44" y="444"/>
                </a:cubicBezTo>
                <a:cubicBezTo>
                  <a:pt x="18" y="444"/>
                  <a:pt x="0" y="461"/>
                  <a:pt x="0" y="487"/>
                </a:cubicBezTo>
                <a:cubicBezTo>
                  <a:pt x="0" y="904"/>
                  <a:pt x="0" y="904"/>
                  <a:pt x="0" y="904"/>
                </a:cubicBezTo>
                <a:cubicBezTo>
                  <a:pt x="0" y="930"/>
                  <a:pt x="18" y="948"/>
                  <a:pt x="44" y="948"/>
                </a:cubicBezTo>
                <a:cubicBezTo>
                  <a:pt x="678" y="948"/>
                  <a:pt x="678" y="948"/>
                  <a:pt x="678" y="948"/>
                </a:cubicBezTo>
                <a:cubicBezTo>
                  <a:pt x="696" y="948"/>
                  <a:pt x="713" y="930"/>
                  <a:pt x="713" y="904"/>
                </a:cubicBezTo>
                <a:cubicBezTo>
                  <a:pt x="713" y="487"/>
                  <a:pt x="713" y="487"/>
                  <a:pt x="713" y="487"/>
                </a:cubicBezTo>
                <a:cubicBezTo>
                  <a:pt x="713" y="461"/>
                  <a:pt x="696" y="444"/>
                  <a:pt x="678" y="444"/>
                </a:cubicBezTo>
                <a:close/>
                <a:moveTo>
                  <a:pt x="122" y="304"/>
                </a:moveTo>
                <a:lnTo>
                  <a:pt x="122" y="304"/>
                </a:lnTo>
                <a:cubicBezTo>
                  <a:pt x="122" y="174"/>
                  <a:pt x="226" y="61"/>
                  <a:pt x="357" y="61"/>
                </a:cubicBezTo>
                <a:cubicBezTo>
                  <a:pt x="487" y="61"/>
                  <a:pt x="592" y="174"/>
                  <a:pt x="592" y="304"/>
                </a:cubicBezTo>
                <a:cubicBezTo>
                  <a:pt x="592" y="444"/>
                  <a:pt x="592" y="444"/>
                  <a:pt x="592" y="444"/>
                </a:cubicBezTo>
                <a:cubicBezTo>
                  <a:pt x="122" y="444"/>
                  <a:pt x="122" y="444"/>
                  <a:pt x="122" y="444"/>
                </a:cubicBezTo>
                <a:lnTo>
                  <a:pt x="122" y="304"/>
                </a:lnTo>
                <a:close/>
                <a:moveTo>
                  <a:pt x="652" y="887"/>
                </a:moveTo>
                <a:lnTo>
                  <a:pt x="652" y="887"/>
                </a:lnTo>
                <a:cubicBezTo>
                  <a:pt x="61" y="887"/>
                  <a:pt x="61" y="887"/>
                  <a:pt x="61" y="887"/>
                </a:cubicBezTo>
                <a:cubicBezTo>
                  <a:pt x="61" y="504"/>
                  <a:pt x="61" y="504"/>
                  <a:pt x="61" y="504"/>
                </a:cubicBezTo>
                <a:cubicBezTo>
                  <a:pt x="652" y="504"/>
                  <a:pt x="652" y="504"/>
                  <a:pt x="652" y="504"/>
                </a:cubicBezTo>
                <a:lnTo>
                  <a:pt x="652" y="887"/>
                </a:lnTo>
                <a:close/>
              </a:path>
            </a:pathLst>
          </a:custGeom>
          <a:solidFill>
            <a:schemeClr val="bg1"/>
          </a:solidFill>
          <a:ln>
            <a:noFill/>
          </a:ln>
          <a:effectLst/>
        </p:spPr>
        <p:txBody>
          <a:bodyPr wrap="none" anchor="ctr"/>
          <a:lstStyle/>
          <a:p>
            <a:endParaRPr lang="en-US" sz="900"/>
          </a:p>
        </p:txBody>
      </p:sp>
      <p:sp>
        <p:nvSpPr>
          <p:cNvPr id="442" name="Freeform 396"/>
          <p:cNvSpPr>
            <a:spLocks noChangeArrowheads="1"/>
          </p:cNvSpPr>
          <p:nvPr/>
        </p:nvSpPr>
        <p:spPr bwMode="auto">
          <a:xfrm>
            <a:off x="7969475" y="5996265"/>
            <a:ext cx="30588" cy="85207"/>
          </a:xfrm>
          <a:custGeom>
            <a:avLst/>
            <a:gdLst>
              <a:gd name="T0" fmla="*/ 35 w 62"/>
              <a:gd name="T1" fmla="*/ 173 h 174"/>
              <a:gd name="T2" fmla="*/ 35 w 62"/>
              <a:gd name="T3" fmla="*/ 173 h 174"/>
              <a:gd name="T4" fmla="*/ 61 w 62"/>
              <a:gd name="T5" fmla="*/ 139 h 174"/>
              <a:gd name="T6" fmla="*/ 61 w 62"/>
              <a:gd name="T7" fmla="*/ 34 h 174"/>
              <a:gd name="T8" fmla="*/ 35 w 62"/>
              <a:gd name="T9" fmla="*/ 0 h 174"/>
              <a:gd name="T10" fmla="*/ 0 w 62"/>
              <a:gd name="T11" fmla="*/ 34 h 174"/>
              <a:gd name="T12" fmla="*/ 0 w 62"/>
              <a:gd name="T13" fmla="*/ 139 h 174"/>
              <a:gd name="T14" fmla="*/ 35 w 62"/>
              <a:gd name="T15" fmla="*/ 173 h 17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2" h="174">
                <a:moveTo>
                  <a:pt x="35" y="173"/>
                </a:moveTo>
                <a:lnTo>
                  <a:pt x="35" y="173"/>
                </a:lnTo>
                <a:cubicBezTo>
                  <a:pt x="53" y="173"/>
                  <a:pt x="61" y="156"/>
                  <a:pt x="61" y="139"/>
                </a:cubicBezTo>
                <a:cubicBezTo>
                  <a:pt x="61" y="34"/>
                  <a:pt x="61" y="34"/>
                  <a:pt x="61" y="34"/>
                </a:cubicBezTo>
                <a:cubicBezTo>
                  <a:pt x="61" y="17"/>
                  <a:pt x="53" y="0"/>
                  <a:pt x="35" y="0"/>
                </a:cubicBezTo>
                <a:cubicBezTo>
                  <a:pt x="18" y="0"/>
                  <a:pt x="0" y="17"/>
                  <a:pt x="0" y="34"/>
                </a:cubicBezTo>
                <a:cubicBezTo>
                  <a:pt x="0" y="139"/>
                  <a:pt x="0" y="139"/>
                  <a:pt x="0" y="139"/>
                </a:cubicBezTo>
                <a:cubicBezTo>
                  <a:pt x="0" y="156"/>
                  <a:pt x="18" y="173"/>
                  <a:pt x="35" y="173"/>
                </a:cubicBezTo>
              </a:path>
            </a:pathLst>
          </a:custGeom>
          <a:solidFill>
            <a:schemeClr val="bg1"/>
          </a:solidFill>
          <a:ln>
            <a:noFill/>
          </a:ln>
          <a:effectLst/>
        </p:spPr>
        <p:txBody>
          <a:bodyPr wrap="none" anchor="ctr"/>
          <a:lstStyle/>
          <a:p>
            <a:endParaRPr lang="en-US" sz="900"/>
          </a:p>
        </p:txBody>
      </p:sp>
      <p:sp>
        <p:nvSpPr>
          <p:cNvPr id="444" name="CuadroTexto 443"/>
          <p:cNvSpPr txBox="1"/>
          <p:nvPr/>
        </p:nvSpPr>
        <p:spPr>
          <a:xfrm>
            <a:off x="6858947" y="451632"/>
            <a:ext cx="987984" cy="400110"/>
          </a:xfrm>
          <a:prstGeom prst="rect">
            <a:avLst/>
          </a:prstGeom>
          <a:noFill/>
        </p:spPr>
        <p:txBody>
          <a:bodyPr wrap="square" rtlCol="0">
            <a:spAutoFit/>
          </a:bodyPr>
          <a:lstStyle/>
          <a:p>
            <a:r>
              <a:rPr lang="en-US" sz="2000" b="1" dirty="0">
                <a:solidFill>
                  <a:schemeClr val="bg1"/>
                </a:solidFill>
                <a:ea typeface="Lato" charset="0"/>
                <a:cs typeface="Lato" charset="0"/>
              </a:rPr>
              <a:t>DATEN</a:t>
            </a:r>
          </a:p>
        </p:txBody>
      </p:sp>
      <p:sp>
        <p:nvSpPr>
          <p:cNvPr id="445" name="Rectángulo 444"/>
          <p:cNvSpPr/>
          <p:nvPr/>
        </p:nvSpPr>
        <p:spPr>
          <a:xfrm>
            <a:off x="8612332" y="3922550"/>
            <a:ext cx="3318882" cy="1384995"/>
          </a:xfrm>
          <a:prstGeom prst="rect">
            <a:avLst/>
          </a:prstGeom>
        </p:spPr>
        <p:txBody>
          <a:bodyPr wrap="square">
            <a:spAutoFit/>
          </a:bodyPr>
          <a:lstStyle/>
          <a:p>
            <a:r>
              <a:rPr lang="en-US" sz="1400" dirty="0" err="1">
                <a:solidFill>
                  <a:schemeClr val="bg1"/>
                </a:solidFill>
                <a:latin typeface="Verdana" panose="020B0604030504040204" pitchFamily="34" charset="0"/>
              </a:rPr>
              <a:t>Inhalte</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sind</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eine</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großartige</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Möglichkeit</a:t>
            </a:r>
            <a:r>
              <a:rPr lang="en-US" sz="1400" dirty="0">
                <a:solidFill>
                  <a:schemeClr val="bg1"/>
                </a:solidFill>
                <a:latin typeface="Verdana" panose="020B0604030504040204" pitchFamily="34" charset="0"/>
              </a:rPr>
              <a:t>, das </a:t>
            </a:r>
            <a:r>
              <a:rPr lang="en-US" sz="1400" dirty="0" err="1">
                <a:solidFill>
                  <a:schemeClr val="bg1"/>
                </a:solidFill>
                <a:latin typeface="Verdana" panose="020B0604030504040204" pitchFamily="34" charset="0"/>
              </a:rPr>
              <a:t>Gespräch</a:t>
            </a:r>
            <a:r>
              <a:rPr lang="en-US" sz="1400" dirty="0">
                <a:solidFill>
                  <a:schemeClr val="bg1"/>
                </a:solidFill>
                <a:latin typeface="Verdana" panose="020B0604030504040204" pitchFamily="34" charset="0"/>
              </a:rPr>
              <a:t> in Gang </a:t>
            </a:r>
            <a:r>
              <a:rPr lang="en-US" sz="1400" dirty="0" err="1">
                <a:solidFill>
                  <a:schemeClr val="bg1"/>
                </a:solidFill>
                <a:latin typeface="Verdana" panose="020B0604030504040204" pitchFamily="34" charset="0"/>
              </a:rPr>
              <a:t>zu</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halten</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Wiederholungskäufe</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zu</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fördern</a:t>
            </a:r>
            <a:r>
              <a:rPr lang="en-US" sz="1400" dirty="0">
                <a:solidFill>
                  <a:schemeClr val="bg1"/>
                </a:solidFill>
                <a:latin typeface="Verdana" panose="020B0604030504040204" pitchFamily="34" charset="0"/>
              </a:rPr>
              <a:t> und </a:t>
            </a:r>
            <a:r>
              <a:rPr lang="en-US" sz="1400" dirty="0" err="1">
                <a:solidFill>
                  <a:schemeClr val="bg1"/>
                </a:solidFill>
                <a:latin typeface="Verdana" panose="020B0604030504040204" pitchFamily="34" charset="0"/>
              </a:rPr>
              <a:t>unentschlossene</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Kunden</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zur</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Rückkehr</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zu</a:t>
            </a:r>
            <a:r>
              <a:rPr lang="en-US" sz="1400" dirty="0">
                <a:solidFill>
                  <a:schemeClr val="bg1"/>
                </a:solidFill>
                <a:latin typeface="Verdana" panose="020B0604030504040204" pitchFamily="34" charset="0"/>
              </a:rPr>
              <a:t> </a:t>
            </a:r>
            <a:r>
              <a:rPr lang="en-US" sz="1400" dirty="0" err="1">
                <a:solidFill>
                  <a:schemeClr val="bg1"/>
                </a:solidFill>
                <a:latin typeface="Verdana" panose="020B0604030504040204" pitchFamily="34" charset="0"/>
              </a:rPr>
              <a:t>bewegen</a:t>
            </a:r>
            <a:r>
              <a:rPr lang="en-US" sz="1400" dirty="0">
                <a:solidFill>
                  <a:schemeClr val="bg1"/>
                </a:solidFill>
                <a:latin typeface="Verdana" panose="020B0604030504040204" pitchFamily="34" charset="0"/>
              </a:rPr>
              <a:t>. </a:t>
            </a:r>
          </a:p>
        </p:txBody>
      </p:sp>
      <p:sp>
        <p:nvSpPr>
          <p:cNvPr id="446" name="CuadroTexto 445"/>
          <p:cNvSpPr txBox="1"/>
          <p:nvPr/>
        </p:nvSpPr>
        <p:spPr>
          <a:xfrm>
            <a:off x="7165819" y="1687062"/>
            <a:ext cx="1471538" cy="584775"/>
          </a:xfrm>
          <a:prstGeom prst="rect">
            <a:avLst/>
          </a:prstGeom>
          <a:noFill/>
        </p:spPr>
        <p:txBody>
          <a:bodyPr wrap="square" rtlCol="0">
            <a:spAutoFit/>
          </a:bodyPr>
          <a:lstStyle/>
          <a:p>
            <a:r>
              <a:rPr lang="en-US" sz="1600" b="1" dirty="0">
                <a:solidFill>
                  <a:schemeClr val="bg1"/>
                </a:solidFill>
                <a:ea typeface="Lato" charset="0"/>
                <a:cs typeface="Lato" charset="0"/>
              </a:rPr>
              <a:t>EMOTIONALES ENGAGEMENT</a:t>
            </a:r>
          </a:p>
        </p:txBody>
      </p:sp>
      <p:sp>
        <p:nvSpPr>
          <p:cNvPr id="448" name="CuadroTexto 447"/>
          <p:cNvSpPr txBox="1"/>
          <p:nvPr/>
        </p:nvSpPr>
        <p:spPr>
          <a:xfrm>
            <a:off x="7117399" y="2920221"/>
            <a:ext cx="1442633" cy="584775"/>
          </a:xfrm>
          <a:prstGeom prst="rect">
            <a:avLst/>
          </a:prstGeom>
          <a:noFill/>
        </p:spPr>
        <p:txBody>
          <a:bodyPr wrap="square" rtlCol="0">
            <a:spAutoFit/>
          </a:bodyPr>
          <a:lstStyle/>
          <a:p>
            <a:r>
              <a:rPr lang="en-US" sz="1600" b="1" dirty="0">
                <a:solidFill>
                  <a:schemeClr val="bg1"/>
                </a:solidFill>
                <a:ea typeface="Lato" charset="0"/>
                <a:cs typeface="Lato" charset="0"/>
              </a:rPr>
              <a:t>ERINNERBAR SEIN</a:t>
            </a:r>
          </a:p>
        </p:txBody>
      </p:sp>
      <p:sp>
        <p:nvSpPr>
          <p:cNvPr id="450" name="CuadroTexto 449"/>
          <p:cNvSpPr txBox="1"/>
          <p:nvPr/>
        </p:nvSpPr>
        <p:spPr>
          <a:xfrm>
            <a:off x="7096709" y="4143698"/>
            <a:ext cx="1435287" cy="830997"/>
          </a:xfrm>
          <a:prstGeom prst="rect">
            <a:avLst/>
          </a:prstGeom>
          <a:noFill/>
        </p:spPr>
        <p:txBody>
          <a:bodyPr wrap="square" rtlCol="0">
            <a:spAutoFit/>
          </a:bodyPr>
          <a:lstStyle/>
          <a:p>
            <a:r>
              <a:rPr lang="en-US" sz="1600" b="1" dirty="0">
                <a:solidFill>
                  <a:schemeClr val="bg1"/>
                </a:solidFill>
                <a:ea typeface="Lato" charset="0"/>
                <a:cs typeface="Lato" charset="0"/>
              </a:rPr>
              <a:t>DIE BEZIEHUNG VERLÄNGERN</a:t>
            </a:r>
          </a:p>
        </p:txBody>
      </p:sp>
      <p:sp>
        <p:nvSpPr>
          <p:cNvPr id="452" name="CuadroTexto 451"/>
          <p:cNvSpPr txBox="1"/>
          <p:nvPr/>
        </p:nvSpPr>
        <p:spPr>
          <a:xfrm>
            <a:off x="8926286" y="5610068"/>
            <a:ext cx="987984" cy="584775"/>
          </a:xfrm>
          <a:prstGeom prst="rect">
            <a:avLst/>
          </a:prstGeom>
          <a:noFill/>
        </p:spPr>
        <p:txBody>
          <a:bodyPr wrap="square" rtlCol="0">
            <a:spAutoFit/>
          </a:bodyPr>
          <a:lstStyle/>
          <a:p>
            <a:r>
              <a:rPr lang="en-US" sz="1600" b="1">
                <a:solidFill>
                  <a:schemeClr val="bg1"/>
                </a:solidFill>
                <a:latin typeface="Lato" charset="0"/>
                <a:ea typeface="Lato" charset="0"/>
                <a:cs typeface="Lato" charset="0"/>
              </a:rPr>
              <a:t>Your Title</a:t>
            </a:r>
          </a:p>
        </p:txBody>
      </p:sp>
      <p:sp>
        <p:nvSpPr>
          <p:cNvPr id="453" name="Rectángulo 452"/>
          <p:cNvSpPr/>
          <p:nvPr/>
        </p:nvSpPr>
        <p:spPr>
          <a:xfrm>
            <a:off x="8915811" y="5873723"/>
            <a:ext cx="1546846" cy="646331"/>
          </a:xfrm>
          <a:prstGeom prst="rect">
            <a:avLst/>
          </a:prstGeom>
        </p:spPr>
        <p:txBody>
          <a:bodyPr wrap="square">
            <a:spAutoFit/>
          </a:bodyPr>
          <a:lstStyle/>
          <a:p>
            <a:r>
              <a:rPr lang="en-US" sz="1200">
                <a:solidFill>
                  <a:schemeClr val="bg1"/>
                </a:solidFill>
                <a:latin typeface="Lato" charset="0"/>
                <a:ea typeface="Lato" charset="0"/>
                <a:cs typeface="Lato" charset="0"/>
              </a:rPr>
              <a:t>Refers to a good or </a:t>
            </a:r>
          </a:p>
          <a:p>
            <a:r>
              <a:rPr lang="en-US" sz="1200">
                <a:solidFill>
                  <a:schemeClr val="bg1"/>
                </a:solidFill>
                <a:latin typeface="Lato" charset="0"/>
                <a:ea typeface="Lato" charset="0"/>
                <a:cs typeface="Lato" charset="0"/>
              </a:rPr>
              <a:t>service being offered</a:t>
            </a:r>
          </a:p>
        </p:txBody>
      </p:sp>
      <p:sp>
        <p:nvSpPr>
          <p:cNvPr id="454" name="CuadroTexto 453"/>
          <p:cNvSpPr txBox="1"/>
          <p:nvPr/>
        </p:nvSpPr>
        <p:spPr>
          <a:xfrm>
            <a:off x="1607086" y="1903430"/>
            <a:ext cx="2986715" cy="1169551"/>
          </a:xfrm>
          <a:prstGeom prst="rect">
            <a:avLst/>
          </a:prstGeom>
          <a:noFill/>
        </p:spPr>
        <p:txBody>
          <a:bodyPr wrap="none" rtlCol="0">
            <a:spAutoFit/>
          </a:bodyPr>
          <a:lstStyle/>
          <a:p>
            <a:r>
              <a:rPr lang="en-US" sz="3500" b="1">
                <a:solidFill>
                  <a:schemeClr val="tx2"/>
                </a:solidFill>
                <a:latin typeface="Lato Heavy" charset="0"/>
                <a:ea typeface="Lato Heavy" charset="0"/>
                <a:cs typeface="Lato Heavy" charset="0"/>
              </a:rPr>
              <a:t>Project</a:t>
            </a:r>
          </a:p>
          <a:p>
            <a:r>
              <a:rPr lang="en-US" sz="3500" b="1">
                <a:solidFill>
                  <a:schemeClr val="tx2"/>
                </a:solidFill>
                <a:latin typeface="Lato Heavy" charset="0"/>
                <a:ea typeface="Lato Heavy" charset="0"/>
                <a:cs typeface="Lato Heavy" charset="0"/>
              </a:rPr>
              <a:t>Management</a:t>
            </a:r>
          </a:p>
        </p:txBody>
      </p:sp>
      <p:sp>
        <p:nvSpPr>
          <p:cNvPr id="455" name="CuadroTexto 454"/>
          <p:cNvSpPr txBox="1"/>
          <p:nvPr/>
        </p:nvSpPr>
        <p:spPr>
          <a:xfrm>
            <a:off x="335571" y="2120873"/>
            <a:ext cx="5418458" cy="4524315"/>
          </a:xfrm>
          <a:prstGeom prst="rect">
            <a:avLst/>
          </a:prstGeom>
          <a:noFill/>
        </p:spPr>
        <p:txBody>
          <a:bodyPr wrap="square" rtlCol="0">
            <a:spAutoFit/>
          </a:bodyPr>
          <a:lstStyle/>
          <a:p>
            <a:r>
              <a:rPr lang="en-US" sz="2400" dirty="0">
                <a:solidFill>
                  <a:srgbClr val="000000"/>
                </a:solidFill>
              </a:rPr>
              <a:t>Es muss </a:t>
            </a:r>
            <a:r>
              <a:rPr lang="en-US" sz="2400" b="1" dirty="0" err="1">
                <a:solidFill>
                  <a:srgbClr val="000000"/>
                </a:solidFill>
              </a:rPr>
              <a:t>Konsistenz</a:t>
            </a:r>
            <a:r>
              <a:rPr lang="en-US" sz="2400" dirty="0">
                <a:solidFill>
                  <a:srgbClr val="000000"/>
                </a:solidFill>
              </a:rPr>
              <a:t> und </a:t>
            </a:r>
            <a:r>
              <a:rPr lang="en-US" sz="2400" dirty="0" err="1">
                <a:solidFill>
                  <a:srgbClr val="000000"/>
                </a:solidFill>
              </a:rPr>
              <a:t>eine</a:t>
            </a:r>
            <a:r>
              <a:rPr lang="en-US" sz="2400" dirty="0">
                <a:solidFill>
                  <a:srgbClr val="000000"/>
                </a:solidFill>
              </a:rPr>
              <a:t> </a:t>
            </a:r>
            <a:r>
              <a:rPr lang="en-US" sz="2400" dirty="0" err="1">
                <a:solidFill>
                  <a:srgbClr val="000000"/>
                </a:solidFill>
              </a:rPr>
              <a:t>durchgängige</a:t>
            </a:r>
            <a:r>
              <a:rPr lang="en-US" sz="2400" dirty="0">
                <a:solidFill>
                  <a:srgbClr val="000000"/>
                </a:solidFill>
              </a:rPr>
              <a:t> </a:t>
            </a:r>
            <a:r>
              <a:rPr lang="en-US" sz="2400" b="1" dirty="0" err="1">
                <a:solidFill>
                  <a:srgbClr val="000000"/>
                </a:solidFill>
              </a:rPr>
              <a:t>Markenbotschaft</a:t>
            </a:r>
            <a:r>
              <a:rPr lang="en-US" sz="2400" b="1" dirty="0">
                <a:solidFill>
                  <a:srgbClr val="000000"/>
                </a:solidFill>
              </a:rPr>
              <a:t> </a:t>
            </a:r>
            <a:r>
              <a:rPr lang="en-US" sz="2400" dirty="0" err="1">
                <a:solidFill>
                  <a:srgbClr val="000000"/>
                </a:solidFill>
              </a:rPr>
              <a:t>geben</a:t>
            </a:r>
            <a:r>
              <a:rPr lang="en-US" sz="2400" dirty="0">
                <a:solidFill>
                  <a:srgbClr val="000000"/>
                </a:solidFill>
              </a:rPr>
              <a:t>, </a:t>
            </a:r>
            <a:r>
              <a:rPr lang="en-US" sz="2400" dirty="0" err="1">
                <a:solidFill>
                  <a:srgbClr val="000000"/>
                </a:solidFill>
              </a:rPr>
              <a:t>damit</a:t>
            </a:r>
            <a:r>
              <a:rPr lang="en-US" sz="2400" dirty="0">
                <a:solidFill>
                  <a:srgbClr val="000000"/>
                </a:solidFill>
              </a:rPr>
              <a:t> </a:t>
            </a:r>
            <a:r>
              <a:rPr lang="en-US" sz="2400" dirty="0" err="1">
                <a:solidFill>
                  <a:srgbClr val="000000"/>
                </a:solidFill>
              </a:rPr>
              <a:t>ein</a:t>
            </a:r>
            <a:r>
              <a:rPr lang="en-US" sz="2400" dirty="0">
                <a:solidFill>
                  <a:srgbClr val="000000"/>
                </a:solidFill>
              </a:rPr>
              <a:t> Kunde, egal </a:t>
            </a:r>
            <a:r>
              <a:rPr lang="en-US" sz="2400" dirty="0" err="1">
                <a:solidFill>
                  <a:srgbClr val="000000"/>
                </a:solidFill>
              </a:rPr>
              <a:t>wie</a:t>
            </a:r>
            <a:r>
              <a:rPr lang="en-US" sz="2400" dirty="0">
                <a:solidFill>
                  <a:srgbClr val="000000"/>
                </a:solidFill>
              </a:rPr>
              <a:t> er </a:t>
            </a:r>
            <a:r>
              <a:rPr lang="en-US" sz="2400" dirty="0" err="1">
                <a:solidFill>
                  <a:srgbClr val="000000"/>
                </a:solidFill>
              </a:rPr>
              <a:t>mit</a:t>
            </a:r>
            <a:r>
              <a:rPr lang="en-US" sz="2400" dirty="0">
                <a:solidFill>
                  <a:srgbClr val="000000"/>
                </a:solidFill>
              </a:rPr>
              <a:t> </a:t>
            </a:r>
            <a:r>
              <a:rPr lang="en-US" sz="2400" dirty="0" err="1">
                <a:solidFill>
                  <a:srgbClr val="000000"/>
                </a:solidFill>
              </a:rPr>
              <a:t>einer</a:t>
            </a:r>
            <a:r>
              <a:rPr lang="en-US" sz="2400" dirty="0">
                <a:solidFill>
                  <a:srgbClr val="000000"/>
                </a:solidFill>
              </a:rPr>
              <a:t> </a:t>
            </a:r>
            <a:r>
              <a:rPr lang="en-US" sz="2400" dirty="0" err="1">
                <a:solidFill>
                  <a:srgbClr val="000000"/>
                </a:solidFill>
              </a:rPr>
              <a:t>Marke</a:t>
            </a:r>
            <a:r>
              <a:rPr lang="en-US" sz="2400" dirty="0">
                <a:solidFill>
                  <a:srgbClr val="000000"/>
                </a:solidFill>
              </a:rPr>
              <a:t> </a:t>
            </a:r>
            <a:r>
              <a:rPr lang="en-US" sz="2400" dirty="0" err="1">
                <a:solidFill>
                  <a:srgbClr val="000000"/>
                </a:solidFill>
              </a:rPr>
              <a:t>interagiert</a:t>
            </a:r>
            <a:r>
              <a:rPr lang="en-US" sz="2400" dirty="0">
                <a:solidFill>
                  <a:srgbClr val="000000"/>
                </a:solidFill>
              </a:rPr>
              <a:t>, </a:t>
            </a:r>
            <a:r>
              <a:rPr lang="en-US" sz="2400" dirty="0" err="1">
                <a:solidFill>
                  <a:srgbClr val="000000"/>
                </a:solidFill>
              </a:rPr>
              <a:t>während</a:t>
            </a:r>
            <a:r>
              <a:rPr lang="en-US" sz="2400" dirty="0">
                <a:solidFill>
                  <a:srgbClr val="000000"/>
                </a:solidFill>
              </a:rPr>
              <a:t> der </a:t>
            </a:r>
            <a:r>
              <a:rPr lang="en-US" sz="2400" dirty="0" err="1">
                <a:solidFill>
                  <a:srgbClr val="000000"/>
                </a:solidFill>
              </a:rPr>
              <a:t>gesamten</a:t>
            </a:r>
            <a:r>
              <a:rPr lang="en-US" sz="2400" dirty="0">
                <a:solidFill>
                  <a:srgbClr val="000000"/>
                </a:solidFill>
              </a:rPr>
              <a:t> Customer Journey die </a:t>
            </a:r>
            <a:r>
              <a:rPr lang="en-US" sz="2400" dirty="0" err="1">
                <a:solidFill>
                  <a:srgbClr val="000000"/>
                </a:solidFill>
              </a:rPr>
              <a:t>gleiche</a:t>
            </a:r>
            <a:r>
              <a:rPr lang="en-US" sz="2400" dirty="0">
                <a:solidFill>
                  <a:srgbClr val="000000"/>
                </a:solidFill>
              </a:rPr>
              <a:t> </a:t>
            </a:r>
            <a:r>
              <a:rPr lang="en-US" sz="2400" dirty="0" err="1">
                <a:solidFill>
                  <a:srgbClr val="000000"/>
                </a:solidFill>
              </a:rPr>
              <a:t>Erfahrung</a:t>
            </a:r>
            <a:r>
              <a:rPr lang="en-US" sz="2400" dirty="0">
                <a:solidFill>
                  <a:srgbClr val="000000"/>
                </a:solidFill>
              </a:rPr>
              <a:t> </a:t>
            </a:r>
            <a:r>
              <a:rPr lang="en-US" sz="2400" dirty="0" err="1">
                <a:solidFill>
                  <a:srgbClr val="000000"/>
                </a:solidFill>
              </a:rPr>
              <a:t>macht</a:t>
            </a:r>
            <a:r>
              <a:rPr lang="en-US" sz="2400" dirty="0">
                <a:solidFill>
                  <a:srgbClr val="000000"/>
                </a:solidFill>
              </a:rPr>
              <a:t>.</a:t>
            </a:r>
          </a:p>
          <a:p>
            <a:endParaRPr lang="en-US" sz="2400" dirty="0">
              <a:solidFill>
                <a:srgbClr val="000000"/>
              </a:solidFill>
              <a:ea typeface="Lato Light" charset="0"/>
              <a:cs typeface="Lato Light" charset="0"/>
            </a:endParaRPr>
          </a:p>
          <a:p>
            <a:r>
              <a:rPr lang="en-US" sz="2400" b="1" dirty="0" err="1">
                <a:solidFill>
                  <a:srgbClr val="000000"/>
                </a:solidFill>
                <a:highlight>
                  <a:srgbClr val="FED100"/>
                </a:highlight>
                <a:ea typeface="Lato Light" charset="0"/>
                <a:cs typeface="Lato Light" charset="0"/>
              </a:rPr>
              <a:t>Reflektieren</a:t>
            </a:r>
            <a:endParaRPr lang="en-US" sz="2400" b="1" dirty="0">
              <a:solidFill>
                <a:srgbClr val="000000"/>
              </a:solidFill>
              <a:highlight>
                <a:srgbClr val="FED100"/>
              </a:highlight>
              <a:ea typeface="Lato Light" charset="0"/>
              <a:cs typeface="Lato Light" charset="0"/>
            </a:endParaRPr>
          </a:p>
          <a:p>
            <a:r>
              <a:rPr lang="en-US" sz="2400" dirty="0" err="1">
                <a:solidFill>
                  <a:srgbClr val="000000"/>
                </a:solidFill>
                <a:ea typeface="Lato Light" charset="0"/>
                <a:cs typeface="Lato Light" charset="0"/>
              </a:rPr>
              <a:t>Reagiert</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Ihre</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Marke</a:t>
            </a:r>
            <a:r>
              <a:rPr lang="en-US" sz="2400" dirty="0">
                <a:solidFill>
                  <a:srgbClr val="000000"/>
                </a:solidFill>
                <a:ea typeface="Lato Light" charset="0"/>
                <a:cs typeface="Lato Light" charset="0"/>
              </a:rPr>
              <a:t> auf alle </a:t>
            </a:r>
            <a:r>
              <a:rPr lang="en-US" sz="2400" dirty="0" err="1">
                <a:solidFill>
                  <a:srgbClr val="000000"/>
                </a:solidFill>
                <a:ea typeface="Lato Light" charset="0"/>
                <a:cs typeface="Lato Light" charset="0"/>
              </a:rPr>
              <a:t>vier</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Elemente</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Wenn</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nicht</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wie</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können</a:t>
            </a:r>
            <a:r>
              <a:rPr lang="en-US" sz="2400" dirty="0">
                <a:solidFill>
                  <a:srgbClr val="000000"/>
                </a:solidFill>
                <a:ea typeface="Lato Light" charset="0"/>
                <a:cs typeface="Lato Light" charset="0"/>
              </a:rPr>
              <a:t> Sie </a:t>
            </a:r>
            <a:r>
              <a:rPr lang="en-US" sz="2400" dirty="0" err="1">
                <a:solidFill>
                  <a:srgbClr val="000000"/>
                </a:solidFill>
                <a:ea typeface="Lato Light" charset="0"/>
                <a:cs typeface="Lato Light" charset="0"/>
              </a:rPr>
              <a:t>Ihre</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Markengestaltung</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anpassen</a:t>
            </a:r>
            <a:r>
              <a:rPr lang="en-US" sz="2400" dirty="0">
                <a:solidFill>
                  <a:srgbClr val="000000"/>
                </a:solidFill>
                <a:ea typeface="Lato Light" charset="0"/>
                <a:cs typeface="Lato Light" charset="0"/>
              </a:rPr>
              <a:t>, um das </a:t>
            </a:r>
            <a:r>
              <a:rPr lang="en-US" sz="2400" dirty="0" err="1">
                <a:solidFill>
                  <a:srgbClr val="000000"/>
                </a:solidFill>
                <a:ea typeface="Lato Light" charset="0"/>
                <a:cs typeface="Lato Light" charset="0"/>
              </a:rPr>
              <a:t>Kundenerlebnis</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zu</a:t>
            </a:r>
            <a:r>
              <a:rPr lang="en-US" sz="2400" dirty="0">
                <a:solidFill>
                  <a:srgbClr val="000000"/>
                </a:solidFill>
                <a:ea typeface="Lato Light" charset="0"/>
                <a:cs typeface="Lato Light" charset="0"/>
              </a:rPr>
              <a:t> </a:t>
            </a:r>
            <a:r>
              <a:rPr lang="en-US" sz="2400" dirty="0" err="1">
                <a:solidFill>
                  <a:srgbClr val="000000"/>
                </a:solidFill>
                <a:ea typeface="Lato Light" charset="0"/>
                <a:cs typeface="Lato Light" charset="0"/>
              </a:rPr>
              <a:t>verbessern</a:t>
            </a:r>
            <a:r>
              <a:rPr lang="en-US" sz="2400" dirty="0">
                <a:solidFill>
                  <a:srgbClr val="000000"/>
                </a:solidFill>
                <a:ea typeface="Lato Light" charset="0"/>
                <a:cs typeface="Lato Light" charset="0"/>
              </a:rPr>
              <a:t>?</a:t>
            </a:r>
          </a:p>
        </p:txBody>
      </p:sp>
      <p:sp>
        <p:nvSpPr>
          <p:cNvPr id="45" name="Rectángulo 444">
            <a:extLst>
              <a:ext uri="{FF2B5EF4-FFF2-40B4-BE49-F238E27FC236}">
                <a16:creationId xmlns:a16="http://schemas.microsoft.com/office/drawing/2014/main" id="{14672593-B61A-4ED4-9C01-4ECA83421634}"/>
              </a:ext>
            </a:extLst>
          </p:cNvPr>
          <p:cNvSpPr/>
          <p:nvPr/>
        </p:nvSpPr>
        <p:spPr>
          <a:xfrm>
            <a:off x="8607421" y="425171"/>
            <a:ext cx="3321519" cy="1169551"/>
          </a:xfrm>
          <a:prstGeom prst="rect">
            <a:avLst/>
          </a:prstGeom>
        </p:spPr>
        <p:txBody>
          <a:bodyPr wrap="square">
            <a:spAutoFit/>
          </a:bodyPr>
          <a:lstStyle/>
          <a:p>
            <a:r>
              <a:rPr lang="en-US" sz="1400" dirty="0">
                <a:solidFill>
                  <a:schemeClr val="bg1"/>
                </a:solidFill>
                <a:latin typeface="Verdana" panose="020B0604030504040204" pitchFamily="34" charset="0"/>
                <a:ea typeface="Verdana" panose="020B0604030504040204" pitchFamily="34" charset="0"/>
              </a:rPr>
              <a:t>Da die </a:t>
            </a:r>
            <a:r>
              <a:rPr lang="en-US" sz="1400" dirty="0" err="1">
                <a:solidFill>
                  <a:schemeClr val="bg1"/>
                </a:solidFill>
                <a:latin typeface="Verdana" panose="020B0604030504040204" pitchFamily="34" charset="0"/>
                <a:ea typeface="Verdana" panose="020B0604030504040204" pitchFamily="34" charset="0"/>
              </a:rPr>
              <a:t>Kunden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eine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personalisierte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gezielte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Ansprache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fordern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müssen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Marken</a:t>
            </a:r>
            <a:r>
              <a:rPr lang="en-US" sz="1400" dirty="0">
                <a:solidFill>
                  <a:schemeClr val="bg1"/>
                </a:solidFill>
                <a:latin typeface="Verdana" panose="020B0604030504040204" pitchFamily="34" charset="0"/>
                <a:ea typeface="Verdana" panose="020B0604030504040204" pitchFamily="34" charset="0"/>
              </a:rPr>
              <a:t> auf </a:t>
            </a:r>
            <a:r>
              <a:rPr lang="en-US" sz="1400" dirty="0" err="1">
                <a:solidFill>
                  <a:schemeClr val="bg1"/>
                </a:solidFill>
                <a:latin typeface="Verdana" panose="020B0604030504040204" pitchFamily="34" charset="0"/>
                <a:ea typeface="Verdana" panose="020B0604030504040204" pitchFamily="34" charset="0"/>
              </a:rPr>
              <a:t>Daten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zurückgreifen</a:t>
            </a:r>
            <a:r>
              <a:rPr lang="en-US" sz="1400" dirty="0">
                <a:solidFill>
                  <a:schemeClr val="bg1"/>
                </a:solidFill>
                <a:latin typeface="Verdana" panose="020B0604030504040204" pitchFamily="34" charset="0"/>
                <a:ea typeface="Verdana" panose="020B0604030504040204" pitchFamily="34" charset="0"/>
              </a:rPr>
              <a:t>, um </a:t>
            </a:r>
            <a:r>
              <a:rPr lang="en-US" sz="1400" dirty="0" err="1">
                <a:solidFill>
                  <a:schemeClr val="bg1"/>
                </a:solidFill>
                <a:latin typeface="Verdana" panose="020B0604030504040204" pitchFamily="34" charset="0"/>
                <a:ea typeface="Verdana" panose="020B0604030504040204" pitchFamily="34" charset="0"/>
              </a:rPr>
              <a:t>wichtige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Erkenntnisse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zu</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gewinnen</a:t>
            </a:r>
            <a:endParaRPr lang="en-US" sz="1400" dirty="0">
              <a:solidFill>
                <a:schemeClr val="bg1"/>
              </a:solidFill>
              <a:latin typeface="Verdana" panose="020B0604030504040204" pitchFamily="34" charset="0"/>
              <a:ea typeface="Verdana" panose="020B0604030504040204" pitchFamily="34" charset="0"/>
              <a:cs typeface="Lato" charset="0"/>
            </a:endParaRPr>
          </a:p>
        </p:txBody>
      </p:sp>
      <p:sp>
        <p:nvSpPr>
          <p:cNvPr id="46" name="Rectángulo 444">
            <a:extLst>
              <a:ext uri="{FF2B5EF4-FFF2-40B4-BE49-F238E27FC236}">
                <a16:creationId xmlns:a16="http://schemas.microsoft.com/office/drawing/2014/main" id="{3DC7ABDB-2CC5-6753-A0DD-FE8EC406565D}"/>
              </a:ext>
            </a:extLst>
          </p:cNvPr>
          <p:cNvSpPr/>
          <p:nvPr/>
        </p:nvSpPr>
        <p:spPr>
          <a:xfrm>
            <a:off x="8577510" y="2851760"/>
            <a:ext cx="3324433" cy="1169551"/>
          </a:xfrm>
          <a:prstGeom prst="rect">
            <a:avLst/>
          </a:prstGeom>
        </p:spPr>
        <p:txBody>
          <a:bodyPr wrap="square">
            <a:spAutoFit/>
          </a:bodyPr>
          <a:lstStyle/>
          <a:p>
            <a:r>
              <a:rPr lang="en-US" sz="1400" dirty="0" err="1">
                <a:solidFill>
                  <a:schemeClr val="bg1"/>
                </a:solidFill>
                <a:latin typeface="Verdana" panose="020B0604030504040204" pitchFamily="34" charset="0"/>
                <a:ea typeface="Verdana" panose="020B0604030504040204" pitchFamily="34" charset="0"/>
              </a:rPr>
              <a:t>Inhalte</a:t>
            </a:r>
            <a:r>
              <a:rPr lang="en-US" sz="1400" dirty="0">
                <a:solidFill>
                  <a:schemeClr val="bg1"/>
                </a:solidFill>
                <a:latin typeface="Verdana" panose="020B0604030504040204" pitchFamily="34" charset="0"/>
                <a:ea typeface="Verdana" panose="020B0604030504040204" pitchFamily="34" charset="0"/>
              </a:rPr>
              <a:t>, die den </a:t>
            </a:r>
            <a:r>
              <a:rPr lang="en-US" sz="1400" dirty="0" err="1">
                <a:solidFill>
                  <a:schemeClr val="bg1"/>
                </a:solidFill>
                <a:latin typeface="Verdana" panose="020B0604030504040204" pitchFamily="34" charset="0"/>
                <a:ea typeface="Verdana" panose="020B0604030504040204" pitchFamily="34" charset="0"/>
              </a:rPr>
              <a:t>Kunden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erfreuen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begeistern</a:t>
            </a:r>
            <a:r>
              <a:rPr lang="en-US" sz="1400" dirty="0">
                <a:solidFill>
                  <a:schemeClr val="bg1"/>
                </a:solidFill>
                <a:latin typeface="Verdana" panose="020B0604030504040204" pitchFamily="34" charset="0"/>
                <a:ea typeface="Verdana" panose="020B0604030504040204" pitchFamily="34" charset="0"/>
              </a:rPr>
              <a:t> und für </a:t>
            </a:r>
            <a:r>
              <a:rPr lang="en-US" sz="1400" dirty="0" err="1">
                <a:solidFill>
                  <a:schemeClr val="bg1"/>
                </a:solidFill>
                <a:latin typeface="Verdana" panose="020B0604030504040204" pitchFamily="34" charset="0"/>
                <a:ea typeface="Verdana" panose="020B0604030504040204" pitchFamily="34" charset="0"/>
              </a:rPr>
              <a:t>ihn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zu</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einem</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bestimmten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Zeitpunkt</a:t>
            </a:r>
            <a:r>
              <a:rPr lang="en-US" sz="1400" dirty="0">
                <a:solidFill>
                  <a:schemeClr val="bg1"/>
                </a:solidFill>
                <a:latin typeface="Verdana" panose="020B0604030504040204" pitchFamily="34" charset="0"/>
                <a:ea typeface="Verdana" panose="020B0604030504040204" pitchFamily="34" charset="0"/>
              </a:rPr>
              <a:t> relevant und </a:t>
            </a:r>
            <a:r>
              <a:rPr lang="en-US" sz="1400" dirty="0" err="1">
                <a:solidFill>
                  <a:schemeClr val="bg1"/>
                </a:solidFill>
                <a:latin typeface="Verdana" panose="020B0604030504040204" pitchFamily="34" charset="0"/>
                <a:ea typeface="Verdana" panose="020B0604030504040204" pitchFamily="34" charset="0"/>
              </a:rPr>
              <a:t>anwendbar</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sind</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sollten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immer</a:t>
            </a:r>
            <a:r>
              <a:rPr lang="en-US" sz="1400" dirty="0">
                <a:solidFill>
                  <a:schemeClr val="bg1"/>
                </a:solidFill>
                <a:latin typeface="Verdana" panose="020B0604030504040204" pitchFamily="34" charset="0"/>
                <a:ea typeface="Verdana" panose="020B0604030504040204" pitchFamily="34" charset="0"/>
              </a:rPr>
              <a:t> das </a:t>
            </a:r>
            <a:r>
              <a:rPr lang="en-US" sz="1400" dirty="0" err="1">
                <a:solidFill>
                  <a:schemeClr val="bg1"/>
                </a:solidFill>
                <a:latin typeface="Verdana" panose="020B0604030504040204" pitchFamily="34" charset="0"/>
                <a:ea typeface="Verdana" panose="020B0604030504040204" pitchFamily="34" charset="0"/>
              </a:rPr>
              <a:t>Ziel</a:t>
            </a:r>
            <a:r>
              <a:rPr lang="en-US" sz="1400" dirty="0">
                <a:solidFill>
                  <a:schemeClr val="bg1"/>
                </a:solidFill>
                <a:latin typeface="Verdana" panose="020B0604030504040204" pitchFamily="34" charset="0"/>
                <a:ea typeface="Verdana" panose="020B0604030504040204" pitchFamily="34" charset="0"/>
              </a:rPr>
              <a:t> sein.</a:t>
            </a:r>
            <a:endParaRPr lang="en-US" sz="1400" dirty="0">
              <a:solidFill>
                <a:schemeClr val="bg1"/>
              </a:solidFill>
              <a:latin typeface="Verdana" panose="020B0604030504040204" pitchFamily="34" charset="0"/>
              <a:ea typeface="Verdana" panose="020B0604030504040204" pitchFamily="34" charset="0"/>
              <a:cs typeface="Lato" charset="0"/>
            </a:endParaRPr>
          </a:p>
        </p:txBody>
      </p:sp>
      <p:sp>
        <p:nvSpPr>
          <p:cNvPr id="47" name="Rectángulo 444">
            <a:extLst>
              <a:ext uri="{FF2B5EF4-FFF2-40B4-BE49-F238E27FC236}">
                <a16:creationId xmlns:a16="http://schemas.microsoft.com/office/drawing/2014/main" id="{B1DD3EFF-DBD4-8561-9062-DAF5909220F2}"/>
              </a:ext>
            </a:extLst>
          </p:cNvPr>
          <p:cNvSpPr/>
          <p:nvPr/>
        </p:nvSpPr>
        <p:spPr>
          <a:xfrm>
            <a:off x="8637357" y="1662195"/>
            <a:ext cx="2856542" cy="1169551"/>
          </a:xfrm>
          <a:prstGeom prst="rect">
            <a:avLst/>
          </a:prstGeom>
        </p:spPr>
        <p:txBody>
          <a:bodyPr wrap="square">
            <a:spAutoFit/>
          </a:bodyPr>
          <a:lstStyle/>
          <a:p>
            <a:r>
              <a:rPr lang="en-US" sz="1400" dirty="0">
                <a:solidFill>
                  <a:schemeClr val="bg1"/>
                </a:solidFill>
                <a:latin typeface="Verdana" panose="020B0604030504040204" pitchFamily="34" charset="0"/>
                <a:ea typeface="Verdana" panose="020B0604030504040204" pitchFamily="34" charset="0"/>
              </a:rPr>
              <a:t>Das </a:t>
            </a:r>
            <a:r>
              <a:rPr lang="en-US" sz="1400" dirty="0" err="1">
                <a:solidFill>
                  <a:schemeClr val="bg1"/>
                </a:solidFill>
                <a:latin typeface="Verdana" panose="020B0604030504040204" pitchFamily="34" charset="0"/>
                <a:ea typeface="Verdana" panose="020B0604030504040204" pitchFamily="34" charset="0"/>
              </a:rPr>
              <a:t>Erreichen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einer</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emotionalen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Reaktion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ist</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entscheidend</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wenn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ältere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Verbraucher</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eine</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Marke</a:t>
            </a:r>
            <a:r>
              <a:rPr lang="en-US" sz="1400" dirty="0">
                <a:solidFill>
                  <a:schemeClr val="bg1"/>
                </a:solidFill>
                <a:latin typeface="Verdana" panose="020B0604030504040204" pitchFamily="34" charset="0"/>
                <a:ea typeface="Verdana" panose="020B0604030504040204" pitchFamily="34" charset="0"/>
              </a:rPr>
              <a:t> in </a:t>
            </a:r>
            <a:r>
              <a:rPr lang="en-US" sz="1400" dirty="0" err="1">
                <a:solidFill>
                  <a:schemeClr val="bg1"/>
                </a:solidFill>
                <a:latin typeface="Verdana" panose="020B0604030504040204" pitchFamily="34" charset="0"/>
                <a:ea typeface="Verdana" panose="020B0604030504040204" pitchFamily="34" charset="0"/>
              </a:rPr>
              <a:t>ihre</a:t>
            </a:r>
            <a:r>
              <a:rPr lang="en-US" sz="1400" dirty="0">
                <a:solidFill>
                  <a:schemeClr val="bg1"/>
                </a:solidFill>
                <a:latin typeface="Verdana" panose="020B0604030504040204" pitchFamily="34" charset="0"/>
                <a:ea typeface="Verdana" panose="020B0604030504040204" pitchFamily="34" charset="0"/>
              </a:rPr>
              <a:t> Welt </a:t>
            </a:r>
            <a:r>
              <a:rPr lang="en-US" sz="1400" dirty="0" err="1">
                <a:solidFill>
                  <a:schemeClr val="bg1"/>
                </a:solidFill>
                <a:latin typeface="Verdana" panose="020B0604030504040204" pitchFamily="34" charset="0"/>
                <a:ea typeface="Verdana" panose="020B0604030504040204" pitchFamily="34" charset="0"/>
              </a:rPr>
              <a:t>lassen</a:t>
            </a:r>
            <a:r>
              <a:rPr lang="en-US" sz="1400" dirty="0">
                <a:solidFill>
                  <a:schemeClr val="bg1"/>
                </a:solidFill>
                <a:latin typeface="Verdana" panose="020B0604030504040204" pitchFamily="34" charset="0"/>
                <a:ea typeface="Verdana" panose="020B0604030504040204" pitchFamily="34" charset="0"/>
              </a:rPr>
              <a:t> </a:t>
            </a:r>
            <a:r>
              <a:rPr lang="en-US" sz="1400" dirty="0" err="1">
                <a:solidFill>
                  <a:schemeClr val="bg1"/>
                </a:solidFill>
                <a:latin typeface="Verdana" panose="020B0604030504040204" pitchFamily="34" charset="0"/>
                <a:ea typeface="Verdana" panose="020B0604030504040204" pitchFamily="34" charset="0"/>
              </a:rPr>
              <a:t>wollen</a:t>
            </a:r>
            <a:endParaRPr lang="en-US" sz="1400" dirty="0">
              <a:solidFill>
                <a:schemeClr val="bg1"/>
              </a:solidFill>
              <a:latin typeface="Verdana" panose="020B0604030504040204" pitchFamily="34" charset="0"/>
              <a:ea typeface="Verdana" panose="020B0604030504040204" pitchFamily="34" charset="0"/>
              <a:cs typeface="Lato" charset="0"/>
            </a:endParaRPr>
          </a:p>
        </p:txBody>
      </p:sp>
      <p:sp>
        <p:nvSpPr>
          <p:cNvPr id="49" name="Text Placeholder 2">
            <a:extLst>
              <a:ext uri="{FF2B5EF4-FFF2-40B4-BE49-F238E27FC236}">
                <a16:creationId xmlns:a16="http://schemas.microsoft.com/office/drawing/2014/main" id="{6310E342-3136-677C-690E-0D08F92857E1}"/>
              </a:ext>
            </a:extLst>
          </p:cNvPr>
          <p:cNvSpPr txBox="1">
            <a:spLocks/>
          </p:cNvSpPr>
          <p:nvPr/>
        </p:nvSpPr>
        <p:spPr>
          <a:xfrm>
            <a:off x="48941" y="271675"/>
            <a:ext cx="6098306" cy="1264001"/>
          </a:xfrm>
          <a:prstGeom prst="rect">
            <a:avLst/>
          </a:prstGeom>
          <a:solidFill>
            <a:srgbClr val="FFD100"/>
          </a:solidFill>
        </p:spPr>
        <p:txBody>
          <a:bodyPr lIns="91440" tIns="45720" rIns="91440" bIns="45720" anchor="ct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200" dirty="0">
                <a:solidFill>
                  <a:srgbClr val="212121"/>
                </a:solidFill>
              </a:rPr>
              <a:t>Die </a:t>
            </a:r>
            <a:r>
              <a:rPr lang="en-US" sz="3200" b="1" dirty="0">
                <a:solidFill>
                  <a:srgbClr val="212121"/>
                </a:solidFill>
              </a:rPr>
              <a:t>4 </a:t>
            </a:r>
            <a:r>
              <a:rPr lang="en-US" sz="3200" b="1" dirty="0" err="1">
                <a:solidFill>
                  <a:srgbClr val="212121"/>
                </a:solidFill>
              </a:rPr>
              <a:t>Schlüsselelemente</a:t>
            </a:r>
            <a:r>
              <a:rPr lang="en-US" sz="3200" dirty="0">
                <a:solidFill>
                  <a:srgbClr val="212121"/>
                </a:solidFill>
              </a:rPr>
              <a:t>, die Sie für die </a:t>
            </a:r>
            <a:r>
              <a:rPr lang="en-US" sz="3200" dirty="0" err="1">
                <a:solidFill>
                  <a:srgbClr val="212121"/>
                </a:solidFill>
              </a:rPr>
              <a:t>Erstellung</a:t>
            </a:r>
            <a:r>
              <a:rPr lang="en-US" sz="3200" dirty="0">
                <a:solidFill>
                  <a:srgbClr val="212121"/>
                </a:solidFill>
              </a:rPr>
              <a:t> </a:t>
            </a:r>
            <a:r>
              <a:rPr lang="en-US" sz="3200" dirty="0" err="1">
                <a:solidFill>
                  <a:srgbClr val="212121"/>
                </a:solidFill>
              </a:rPr>
              <a:t>Ihrer</a:t>
            </a:r>
            <a:r>
              <a:rPr lang="en-US" sz="3200" dirty="0">
                <a:solidFill>
                  <a:srgbClr val="212121"/>
                </a:solidFill>
              </a:rPr>
              <a:t> </a:t>
            </a:r>
            <a:r>
              <a:rPr lang="en-US" sz="3200" dirty="0" err="1">
                <a:solidFill>
                  <a:srgbClr val="212121"/>
                </a:solidFill>
              </a:rPr>
              <a:t>Geschichte</a:t>
            </a:r>
            <a:r>
              <a:rPr lang="en-US" sz="3200" dirty="0">
                <a:solidFill>
                  <a:srgbClr val="212121"/>
                </a:solidFill>
              </a:rPr>
              <a:t> </a:t>
            </a:r>
            <a:r>
              <a:rPr lang="en-US" sz="3200" dirty="0" err="1">
                <a:solidFill>
                  <a:srgbClr val="212121"/>
                </a:solidFill>
              </a:rPr>
              <a:t>benötigen</a:t>
            </a:r>
            <a:r>
              <a:rPr lang="en-US" sz="3200" dirty="0">
                <a:solidFill>
                  <a:srgbClr val="212121"/>
                </a:solidFill>
              </a:rPr>
              <a:t>...</a:t>
            </a:r>
            <a:endParaRPr lang="en-IE" sz="3200" dirty="0"/>
          </a:p>
        </p:txBody>
      </p:sp>
      <p:sp>
        <p:nvSpPr>
          <p:cNvPr id="2" name="TextBox 1">
            <a:extLst>
              <a:ext uri="{FF2B5EF4-FFF2-40B4-BE49-F238E27FC236}">
                <a16:creationId xmlns:a16="http://schemas.microsoft.com/office/drawing/2014/main" id="{93BABC05-54C2-EBDA-91B5-4F1ED53B40D6}"/>
              </a:ext>
            </a:extLst>
          </p:cNvPr>
          <p:cNvSpPr txBox="1"/>
          <p:nvPr/>
        </p:nvSpPr>
        <p:spPr>
          <a:xfrm>
            <a:off x="11118976" y="6316687"/>
            <a:ext cx="1063925" cy="369332"/>
          </a:xfrm>
          <a:prstGeom prst="rect">
            <a:avLst/>
          </a:prstGeom>
          <a:noFill/>
        </p:spPr>
        <p:txBody>
          <a:bodyPr wrap="square" rtlCol="0">
            <a:spAutoFit/>
          </a:bodyPr>
          <a:lstStyle/>
          <a:p>
            <a:r>
              <a:rPr lang="en-IE" dirty="0">
                <a:solidFill>
                  <a:srgbClr val="1188A3"/>
                </a:solidFill>
                <a:hlinkClick r:id="rId3"/>
              </a:rPr>
              <a:t>Quelle</a:t>
            </a:r>
            <a:r>
              <a:rPr lang="en-IE" dirty="0"/>
              <a:t> </a:t>
            </a:r>
          </a:p>
        </p:txBody>
      </p:sp>
    </p:spTree>
    <p:extLst>
      <p:ext uri="{BB962C8B-B14F-4D97-AF65-F5344CB8AC3E}">
        <p14:creationId xmlns:p14="http://schemas.microsoft.com/office/powerpoint/2010/main" val="2011986932"/>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5EED186F-F9CE-BC2F-E502-AA49A8F6FEAA}"/>
              </a:ext>
            </a:extLst>
          </p:cNvPr>
          <p:cNvSpPr>
            <a:spLocks noGrp="1"/>
          </p:cNvSpPr>
          <p:nvPr>
            <p:ph type="pic" sz="quarter" idx="10"/>
          </p:nvPr>
        </p:nvSpPr>
        <p:spPr/>
      </p:sp>
      <p:sp>
        <p:nvSpPr>
          <p:cNvPr id="3" name="Text Placeholder 2">
            <a:extLst>
              <a:ext uri="{FF2B5EF4-FFF2-40B4-BE49-F238E27FC236}">
                <a16:creationId xmlns:a16="http://schemas.microsoft.com/office/drawing/2014/main" id="{26190D0D-3375-8314-4530-E1949ADA766A}"/>
              </a:ext>
            </a:extLst>
          </p:cNvPr>
          <p:cNvSpPr>
            <a:spLocks noGrp="1"/>
          </p:cNvSpPr>
          <p:nvPr>
            <p:ph type="body" sz="quarter" idx="18"/>
          </p:nvPr>
        </p:nvSpPr>
        <p:spPr>
          <a:xfrm>
            <a:off x="747201" y="2160494"/>
            <a:ext cx="5029134" cy="4205336"/>
          </a:xfrm>
          <a:solidFill>
            <a:schemeClr val="bg1"/>
          </a:solidFill>
        </p:spPr>
        <p:txBody>
          <a:bodyPr>
            <a:normAutofit/>
          </a:bodyPr>
          <a:lstStyle/>
          <a:p>
            <a:pPr indent="0"/>
            <a:r>
              <a:rPr lang="en-US" dirty="0"/>
              <a:t>Der TV-Spot für Magnum Classic Ice Cream </a:t>
            </a:r>
            <a:r>
              <a:rPr lang="en-US" dirty="0" err="1"/>
              <a:t>aus</a:t>
            </a:r>
            <a:r>
              <a:rPr lang="en-US" dirty="0"/>
              <a:t> dem </a:t>
            </a:r>
            <a:r>
              <a:rPr lang="en-US" dirty="0" err="1"/>
              <a:t>Jahr</a:t>
            </a:r>
            <a:r>
              <a:rPr lang="en-US" dirty="0"/>
              <a:t> 2022 </a:t>
            </a:r>
            <a:r>
              <a:rPr lang="en-US" dirty="0" err="1"/>
              <a:t>ist</a:t>
            </a:r>
            <a:r>
              <a:rPr lang="en-US" dirty="0"/>
              <a:t> </a:t>
            </a:r>
            <a:r>
              <a:rPr lang="en-US" dirty="0" err="1"/>
              <a:t>ein</a:t>
            </a:r>
            <a:r>
              <a:rPr lang="en-US" dirty="0"/>
              <a:t> </a:t>
            </a:r>
            <a:r>
              <a:rPr lang="en-US" dirty="0" err="1"/>
              <a:t>gutes</a:t>
            </a:r>
            <a:r>
              <a:rPr lang="en-US" dirty="0"/>
              <a:t> </a:t>
            </a:r>
            <a:r>
              <a:rPr lang="en-US" dirty="0" err="1"/>
              <a:t>Beispiel</a:t>
            </a:r>
            <a:r>
              <a:rPr lang="en-US" dirty="0"/>
              <a:t> für den Aufbau von </a:t>
            </a:r>
            <a:r>
              <a:rPr lang="en-US" b="1" dirty="0" err="1"/>
              <a:t>Erfahrungen</a:t>
            </a:r>
            <a:r>
              <a:rPr lang="en-US" dirty="0"/>
              <a:t> </a:t>
            </a:r>
            <a:r>
              <a:rPr lang="en-US" dirty="0" err="1"/>
              <a:t>durch</a:t>
            </a:r>
            <a:r>
              <a:rPr lang="en-US" dirty="0"/>
              <a:t> </a:t>
            </a:r>
            <a:r>
              <a:rPr lang="en-US" dirty="0" err="1"/>
              <a:t>Inhalte</a:t>
            </a:r>
            <a:r>
              <a:rPr lang="en-US" dirty="0"/>
              <a:t>. </a:t>
            </a:r>
            <a:r>
              <a:rPr lang="en-US" dirty="0" err="1"/>
              <a:t>Wir</a:t>
            </a:r>
            <a:r>
              <a:rPr lang="en-US" dirty="0"/>
              <a:t> </a:t>
            </a:r>
            <a:r>
              <a:rPr lang="en-US" dirty="0" err="1"/>
              <a:t>besuchen</a:t>
            </a:r>
            <a:r>
              <a:rPr lang="en-US" dirty="0"/>
              <a:t> die Pleasure Residence und </a:t>
            </a:r>
            <a:r>
              <a:rPr lang="en-US" dirty="0" err="1"/>
              <a:t>erleben</a:t>
            </a:r>
            <a:r>
              <a:rPr lang="en-US" dirty="0"/>
              <a:t> das </a:t>
            </a:r>
            <a:r>
              <a:rPr lang="en-US" dirty="0" err="1"/>
              <a:t>gute</a:t>
            </a:r>
            <a:r>
              <a:rPr lang="en-US" dirty="0"/>
              <a:t> Leben, </a:t>
            </a:r>
            <a:r>
              <a:rPr lang="en-US" dirty="0" err="1"/>
              <a:t>indem</a:t>
            </a:r>
            <a:r>
              <a:rPr lang="en-US" dirty="0"/>
              <a:t> </a:t>
            </a:r>
            <a:r>
              <a:rPr lang="en-US" dirty="0" err="1"/>
              <a:t>wir</a:t>
            </a:r>
            <a:r>
              <a:rPr lang="en-US" dirty="0"/>
              <a:t> </a:t>
            </a:r>
            <a:r>
              <a:rPr lang="en-US" dirty="0" err="1"/>
              <a:t>Senioren</a:t>
            </a:r>
            <a:r>
              <a:rPr lang="en-US" dirty="0"/>
              <a:t> </a:t>
            </a:r>
            <a:r>
              <a:rPr lang="en-US" dirty="0" err="1"/>
              <a:t>zeigen</a:t>
            </a:r>
            <a:r>
              <a:rPr lang="en-US" dirty="0"/>
              <a:t>, die </a:t>
            </a:r>
            <a:r>
              <a:rPr lang="en-US" dirty="0" err="1"/>
              <a:t>eine</a:t>
            </a:r>
            <a:r>
              <a:rPr lang="en-US" dirty="0"/>
              <a:t> </a:t>
            </a:r>
            <a:r>
              <a:rPr lang="en-US" dirty="0" err="1"/>
              <a:t>luxuriöse</a:t>
            </a:r>
            <a:r>
              <a:rPr lang="en-US" dirty="0"/>
              <a:t> </a:t>
            </a:r>
            <a:r>
              <a:rPr lang="en-US" dirty="0" err="1"/>
              <a:t>Auszeit</a:t>
            </a:r>
            <a:r>
              <a:rPr lang="en-US" dirty="0"/>
              <a:t> </a:t>
            </a:r>
            <a:r>
              <a:rPr lang="en-US" dirty="0" err="1"/>
              <a:t>mit</a:t>
            </a:r>
            <a:r>
              <a:rPr lang="en-US" dirty="0"/>
              <a:t> </a:t>
            </a:r>
            <a:r>
              <a:rPr lang="en-US" dirty="0" err="1"/>
              <a:t>viel</a:t>
            </a:r>
            <a:r>
              <a:rPr lang="en-US" dirty="0"/>
              <a:t> Magnum-</a:t>
            </a:r>
            <a:r>
              <a:rPr lang="en-US" dirty="0" err="1"/>
              <a:t>Eis</a:t>
            </a:r>
            <a:r>
              <a:rPr lang="en-US" dirty="0"/>
              <a:t> </a:t>
            </a:r>
            <a:r>
              <a:rPr lang="en-US" dirty="0" err="1"/>
              <a:t>genießen</a:t>
            </a:r>
            <a:r>
              <a:rPr lang="en-US" dirty="0"/>
              <a:t>.</a:t>
            </a:r>
          </a:p>
          <a:p>
            <a:pPr indent="0"/>
            <a:r>
              <a:rPr lang="en-US" dirty="0"/>
              <a:t>Der </a:t>
            </a:r>
            <a:r>
              <a:rPr lang="en-US" dirty="0" err="1"/>
              <a:t>Werbespot</a:t>
            </a:r>
            <a:r>
              <a:rPr lang="en-US" dirty="0"/>
              <a:t> </a:t>
            </a:r>
            <a:r>
              <a:rPr lang="en-US" dirty="0" err="1"/>
              <a:t>heißt</a:t>
            </a:r>
            <a:r>
              <a:rPr lang="en-US" dirty="0"/>
              <a:t> </a:t>
            </a:r>
            <a:r>
              <a:rPr lang="en-US" b="1" dirty="0"/>
              <a:t>'Get Old Or Get Classic'. </a:t>
            </a:r>
            <a:r>
              <a:rPr lang="en-US" dirty="0" err="1"/>
              <a:t>Alles</a:t>
            </a:r>
            <a:r>
              <a:rPr lang="en-US" dirty="0"/>
              <a:t> </a:t>
            </a:r>
            <a:r>
              <a:rPr lang="en-US" dirty="0" err="1"/>
              <a:t>zum</a:t>
            </a:r>
            <a:r>
              <a:rPr lang="en-US" dirty="0"/>
              <a:t> Soundtrack des Songs: The Good Life.</a:t>
            </a:r>
          </a:p>
          <a:p>
            <a:pPr indent="0"/>
            <a:endParaRPr lang="en-IE" dirty="0"/>
          </a:p>
        </p:txBody>
      </p:sp>
      <p:sp>
        <p:nvSpPr>
          <p:cNvPr id="4" name="Text Placeholder 3">
            <a:extLst>
              <a:ext uri="{FF2B5EF4-FFF2-40B4-BE49-F238E27FC236}">
                <a16:creationId xmlns:a16="http://schemas.microsoft.com/office/drawing/2014/main" id="{F2C5487E-FF7E-9B9E-89E3-8C0E9725E458}"/>
              </a:ext>
            </a:extLst>
          </p:cNvPr>
          <p:cNvSpPr>
            <a:spLocks noGrp="1"/>
          </p:cNvSpPr>
          <p:nvPr>
            <p:ph type="body" sz="quarter" idx="16"/>
          </p:nvPr>
        </p:nvSpPr>
        <p:spPr>
          <a:xfrm>
            <a:off x="747201" y="1093695"/>
            <a:ext cx="5779105" cy="1066799"/>
          </a:xfrm>
          <a:solidFill>
            <a:srgbClr val="85D2E1"/>
          </a:solidFill>
        </p:spPr>
        <p:txBody>
          <a:bodyPr>
            <a:normAutofit lnSpcReduction="10000"/>
          </a:bodyPr>
          <a:lstStyle/>
          <a:p>
            <a:r>
              <a:rPr lang="en-IE" dirty="0"/>
              <a:t>Ein </a:t>
            </a:r>
            <a:r>
              <a:rPr lang="en-IE" dirty="0" err="1"/>
              <a:t>Erlebnis</a:t>
            </a:r>
            <a:r>
              <a:rPr lang="en-IE" dirty="0"/>
              <a:t> </a:t>
            </a:r>
            <a:r>
              <a:rPr lang="en-IE" dirty="0" err="1"/>
              <a:t>schaffen</a:t>
            </a:r>
            <a:r>
              <a:rPr lang="en-IE" dirty="0"/>
              <a:t> - </a:t>
            </a:r>
            <a:r>
              <a:rPr lang="en-IE" dirty="0" err="1"/>
              <a:t>mit</a:t>
            </a:r>
            <a:r>
              <a:rPr lang="en-IE" dirty="0"/>
              <a:t> </a:t>
            </a:r>
            <a:r>
              <a:rPr lang="en-IE" dirty="0" err="1"/>
              <a:t>Humor</a:t>
            </a:r>
            <a:endParaRPr lang="en-IE" dirty="0"/>
          </a:p>
          <a:p>
            <a:endParaRPr lang="en-IE" dirty="0"/>
          </a:p>
        </p:txBody>
      </p:sp>
      <p:pic>
        <p:nvPicPr>
          <p:cNvPr id="5" name="Online Media 4" title="MAGNUM GET OLD OR GET CLASSIC">
            <a:hlinkClick r:id="" action="ppaction://media"/>
            <a:extLst>
              <a:ext uri="{FF2B5EF4-FFF2-40B4-BE49-F238E27FC236}">
                <a16:creationId xmlns:a16="http://schemas.microsoft.com/office/drawing/2014/main" id="{999306C4-8AAA-38CB-6CFD-1B771D5ADB63}"/>
              </a:ext>
            </a:extLst>
          </p:cNvPr>
          <p:cNvPicPr>
            <a:picLocks noRot="1" noChangeAspect="1"/>
          </p:cNvPicPr>
          <p:nvPr>
            <a:videoFile r:link="rId1"/>
          </p:nvPr>
        </p:nvPicPr>
        <p:blipFill>
          <a:blip r:embed="rId3"/>
          <a:stretch>
            <a:fillRect/>
          </a:stretch>
        </p:blipFill>
        <p:spPr>
          <a:xfrm>
            <a:off x="6974541" y="1203325"/>
            <a:ext cx="5217459" cy="4014134"/>
          </a:xfrm>
          <a:prstGeom prst="rect">
            <a:avLst/>
          </a:prstGeom>
        </p:spPr>
      </p:pic>
      <p:sp>
        <p:nvSpPr>
          <p:cNvPr id="7" name="TextBox 6">
            <a:extLst>
              <a:ext uri="{FF2B5EF4-FFF2-40B4-BE49-F238E27FC236}">
                <a16:creationId xmlns:a16="http://schemas.microsoft.com/office/drawing/2014/main" id="{6E0D4935-6042-0D3C-15DD-04CD4AA7CB46}"/>
              </a:ext>
            </a:extLst>
          </p:cNvPr>
          <p:cNvSpPr txBox="1"/>
          <p:nvPr/>
        </p:nvSpPr>
        <p:spPr>
          <a:xfrm>
            <a:off x="7747747" y="5996498"/>
            <a:ext cx="6100482" cy="369332"/>
          </a:xfrm>
          <a:prstGeom prst="rect">
            <a:avLst/>
          </a:prstGeom>
          <a:noFill/>
        </p:spPr>
        <p:txBody>
          <a:bodyPr wrap="square">
            <a:spAutoFit/>
          </a:bodyPr>
          <a:lstStyle/>
          <a:p>
            <a:r>
              <a:rPr lang="en-IE">
                <a:solidFill>
                  <a:srgbClr val="1188A3"/>
                </a:solidFill>
                <a:hlinkClick r:id="rId4">
                  <a:extLst>
                    <a:ext uri="{A12FA001-AC4F-418D-AE19-62706E023703}">
                      <ahyp:hlinkClr xmlns:ahyp="http://schemas.microsoft.com/office/drawing/2018/hyperlinkcolor" val="tx"/>
                    </a:ext>
                  </a:extLst>
                </a:hlinkClick>
              </a:rPr>
              <a:t>Magnum Ice Cream? - YouTube</a:t>
            </a:r>
            <a:endParaRPr lang="en-IE">
              <a:solidFill>
                <a:srgbClr val="1188A3"/>
              </a:solidFill>
            </a:endParaRPr>
          </a:p>
        </p:txBody>
      </p:sp>
      <p:sp>
        <p:nvSpPr>
          <p:cNvPr id="8" name="Text Placeholder 2">
            <a:extLst>
              <a:ext uri="{FF2B5EF4-FFF2-40B4-BE49-F238E27FC236}">
                <a16:creationId xmlns:a16="http://schemas.microsoft.com/office/drawing/2014/main" id="{C0857E47-8EF8-9716-CAF5-A4C9CCE80037}"/>
              </a:ext>
            </a:extLst>
          </p:cNvPr>
          <p:cNvSpPr txBox="1">
            <a:spLocks/>
          </p:cNvSpPr>
          <p:nvPr/>
        </p:nvSpPr>
        <p:spPr>
          <a:xfrm>
            <a:off x="63839" y="113180"/>
            <a:ext cx="4597808" cy="639856"/>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spTree>
    <p:extLst>
      <p:ext uri="{BB962C8B-B14F-4D97-AF65-F5344CB8AC3E}">
        <p14:creationId xmlns:p14="http://schemas.microsoft.com/office/powerpoint/2010/main" val="32594518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5"/>
                </p:tgtEl>
              </p:cMediaNode>
            </p:video>
            <p:seq concurrent="1" nextAc="seek">
              <p:cTn id="8" restart="whenNotActive" fill="hold" evtFilter="cancelBubble" nodeType="interactiveSeq">
                <p:stCondLst>
                  <p:cond evt="onClick" delay="0">
                    <p:tgtEl>
                      <p:spTgt spid="5"/>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5"/>
                                        </p:tgtEl>
                                      </p:cBhvr>
                                    </p:cmd>
                                  </p:childTnLst>
                                </p:cTn>
                              </p:par>
                            </p:childTnLst>
                          </p:cTn>
                        </p:par>
                      </p:childTnLst>
                    </p:cTn>
                  </p:par>
                </p:childTnLst>
              </p:cTn>
              <p:nextCondLst>
                <p:cond evt="onClick" delay="0">
                  <p:tgtEl>
                    <p:spTgt spid="5"/>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2F06D71B-E04F-635A-A4FA-956DDA2FE80D}"/>
              </a:ext>
            </a:extLst>
          </p:cNvPr>
          <p:cNvSpPr>
            <a:spLocks noGrp="1"/>
          </p:cNvSpPr>
          <p:nvPr>
            <p:ph type="body" sz="quarter" idx="18"/>
          </p:nvPr>
        </p:nvSpPr>
        <p:spPr>
          <a:xfrm>
            <a:off x="234817" y="1233257"/>
            <a:ext cx="6157483" cy="5059967"/>
          </a:xfrm>
          <a:solidFill>
            <a:srgbClr val="85D2E1"/>
          </a:solidFill>
        </p:spPr>
        <p:txBody>
          <a:bodyPr>
            <a:noAutofit/>
          </a:bodyPr>
          <a:lstStyle/>
          <a:p>
            <a:pPr marL="144000" indent="0">
              <a:lnSpc>
                <a:spcPct val="110000"/>
              </a:lnSpc>
            </a:pPr>
            <a:r>
              <a:rPr lang="en-US" sz="1800" b="1" dirty="0">
                <a:solidFill>
                  <a:srgbClr val="1188A3"/>
                </a:solidFill>
                <a:hlinkClick r:id="rId3"/>
              </a:rPr>
              <a:t>Witwenschaft oder Single-Haushalte </a:t>
            </a:r>
            <a:r>
              <a:rPr lang="en-US" sz="1800" dirty="0" err="1"/>
              <a:t>bringen</a:t>
            </a:r>
            <a:r>
              <a:rPr lang="en-US" sz="1800" dirty="0"/>
              <a:t> </a:t>
            </a:r>
            <a:r>
              <a:rPr lang="en-US" sz="1800" dirty="0" err="1"/>
              <a:t>Veränderungen</a:t>
            </a:r>
            <a:r>
              <a:rPr lang="en-US" sz="1800" dirty="0"/>
              <a:t> </a:t>
            </a:r>
            <a:r>
              <a:rPr lang="en-US" sz="1800" dirty="0" err="1"/>
              <a:t>im</a:t>
            </a:r>
            <a:r>
              <a:rPr lang="en-US" sz="1800" dirty="0"/>
              <a:t> </a:t>
            </a:r>
            <a:r>
              <a:rPr lang="en-US" sz="1800" b="1" dirty="0" err="1"/>
              <a:t>Ernährungsverhalten</a:t>
            </a:r>
            <a:r>
              <a:rPr lang="en-US" sz="1800" dirty="0"/>
              <a:t> </a:t>
            </a:r>
            <a:r>
              <a:rPr lang="en-US" sz="1800" dirty="0" err="1"/>
              <a:t>aufgrund</a:t>
            </a:r>
            <a:r>
              <a:rPr lang="en-US" sz="1800" dirty="0"/>
              <a:t> des </a:t>
            </a:r>
            <a:r>
              <a:rPr lang="en-US" sz="1800" dirty="0" err="1"/>
              <a:t>Verlusts</a:t>
            </a:r>
            <a:r>
              <a:rPr lang="en-US" sz="1800" dirty="0"/>
              <a:t> der </a:t>
            </a:r>
            <a:r>
              <a:rPr lang="en-US" sz="1800" dirty="0" err="1"/>
              <a:t>Gemeinschaftlichkeit</a:t>
            </a:r>
            <a:r>
              <a:rPr lang="en-US" sz="1800" dirty="0"/>
              <a:t>. In </a:t>
            </a:r>
            <a:r>
              <a:rPr lang="en-US" sz="1800" dirty="0" err="1"/>
              <a:t>einer</a:t>
            </a:r>
            <a:r>
              <a:rPr lang="en-US" sz="1800" dirty="0"/>
              <a:t> </a:t>
            </a:r>
            <a:r>
              <a:rPr lang="en-US" sz="1800" dirty="0" err="1"/>
              <a:t>qualitativen</a:t>
            </a:r>
            <a:r>
              <a:rPr lang="en-US" sz="1800" dirty="0"/>
              <a:t> </a:t>
            </a:r>
            <a:r>
              <a:rPr lang="en-US" sz="1800" dirty="0" err="1"/>
              <a:t>Untersuchung</a:t>
            </a:r>
            <a:r>
              <a:rPr lang="en-US" sz="1800" dirty="0"/>
              <a:t> </a:t>
            </a:r>
            <a:r>
              <a:rPr lang="en-US" sz="1800" dirty="0" err="1"/>
              <a:t>über</a:t>
            </a:r>
            <a:r>
              <a:rPr lang="en-US" sz="1800" dirty="0"/>
              <a:t> den </a:t>
            </a:r>
            <a:r>
              <a:rPr lang="en-US" sz="1800" dirty="0" err="1"/>
              <a:t>Lebensmittelkonsum</a:t>
            </a:r>
            <a:r>
              <a:rPr lang="en-US" sz="1800" dirty="0"/>
              <a:t> </a:t>
            </a:r>
            <a:r>
              <a:rPr lang="en-US" sz="1800" dirty="0" err="1"/>
              <a:t>älterer</a:t>
            </a:r>
            <a:r>
              <a:rPr lang="en-US" sz="1800" dirty="0"/>
              <a:t> Menschen </a:t>
            </a:r>
            <a:r>
              <a:rPr lang="en-US" sz="1800" dirty="0" err="1"/>
              <a:t>wurde</a:t>
            </a:r>
            <a:r>
              <a:rPr lang="en-US" sz="1800" dirty="0"/>
              <a:t> </a:t>
            </a:r>
            <a:r>
              <a:rPr lang="en-US" sz="1800" dirty="0" err="1"/>
              <a:t>berichtet</a:t>
            </a:r>
            <a:r>
              <a:rPr lang="en-US" sz="1800" dirty="0"/>
              <a:t>, </a:t>
            </a:r>
            <a:r>
              <a:rPr lang="en-US" sz="1800" dirty="0" err="1"/>
              <a:t>dass</a:t>
            </a:r>
            <a:r>
              <a:rPr lang="en-US" sz="1800" dirty="0"/>
              <a:t> </a:t>
            </a:r>
            <a:r>
              <a:rPr lang="en-US" sz="1800" dirty="0" err="1"/>
              <a:t>geschwächte</a:t>
            </a:r>
            <a:r>
              <a:rPr lang="en-US" sz="1800" dirty="0"/>
              <a:t> </a:t>
            </a:r>
            <a:r>
              <a:rPr lang="en-US" sz="1800" dirty="0" err="1"/>
              <a:t>ältere</a:t>
            </a:r>
            <a:r>
              <a:rPr lang="en-US" sz="1800" dirty="0"/>
              <a:t> Menschen </a:t>
            </a:r>
            <a:r>
              <a:rPr lang="en-US" sz="1800" dirty="0" err="1"/>
              <a:t>aufgrund</a:t>
            </a:r>
            <a:r>
              <a:rPr lang="en-US" sz="1800" dirty="0"/>
              <a:t> von </a:t>
            </a:r>
            <a:r>
              <a:rPr lang="en-US" sz="1800" dirty="0" err="1"/>
              <a:t>Appetitlosigkeit</a:t>
            </a:r>
            <a:r>
              <a:rPr lang="en-US" sz="1800" dirty="0"/>
              <a:t> </a:t>
            </a:r>
            <a:r>
              <a:rPr lang="en-US" sz="1800" dirty="0" err="1"/>
              <a:t>nur</a:t>
            </a:r>
            <a:r>
              <a:rPr lang="en-US" sz="1800" dirty="0"/>
              <a:t> </a:t>
            </a:r>
            <a:r>
              <a:rPr lang="en-US" sz="1800" dirty="0" err="1"/>
              <a:t>wenig</a:t>
            </a:r>
            <a:r>
              <a:rPr lang="en-US" sz="1800" dirty="0"/>
              <a:t> </a:t>
            </a:r>
            <a:r>
              <a:rPr lang="en-US" sz="1800" dirty="0" err="1"/>
              <a:t>Nahrung</a:t>
            </a:r>
            <a:r>
              <a:rPr lang="en-US" sz="1800" dirty="0"/>
              <a:t> </a:t>
            </a:r>
            <a:r>
              <a:rPr lang="en-US" sz="1800" dirty="0" err="1"/>
              <a:t>zu</a:t>
            </a:r>
            <a:r>
              <a:rPr lang="en-US" sz="1800" dirty="0"/>
              <a:t> </a:t>
            </a:r>
            <a:r>
              <a:rPr lang="en-US" sz="1800" dirty="0" err="1"/>
              <a:t>sich</a:t>
            </a:r>
            <a:r>
              <a:rPr lang="en-US" sz="1800" dirty="0"/>
              <a:t> </a:t>
            </a:r>
            <a:r>
              <a:rPr lang="en-US" sz="1800" dirty="0" err="1"/>
              <a:t>nehmen</a:t>
            </a:r>
            <a:r>
              <a:rPr lang="en-US" sz="1800" dirty="0"/>
              <a:t> und das Interesse am Essen </a:t>
            </a:r>
            <a:r>
              <a:rPr lang="en-US" sz="1800" dirty="0" err="1"/>
              <a:t>verloren</a:t>
            </a:r>
            <a:r>
              <a:rPr lang="en-US" sz="1800" dirty="0"/>
              <a:t> </a:t>
            </a:r>
            <a:r>
              <a:rPr lang="en-US" sz="1800" dirty="0" err="1"/>
              <a:t>haben</a:t>
            </a:r>
            <a:r>
              <a:rPr lang="en-US" sz="1800" dirty="0"/>
              <a:t> (</a:t>
            </a:r>
            <a:r>
              <a:rPr lang="en-US" sz="1800" dirty="0">
                <a:solidFill>
                  <a:srgbClr val="1188A3"/>
                </a:solidFill>
                <a:hlinkClick r:id="rId4">
                  <a:extLst>
                    <a:ext uri="{A12FA001-AC4F-418D-AE19-62706E023703}">
                      <ahyp:hlinkClr xmlns:ahyp="http://schemas.microsoft.com/office/drawing/2018/hyperlinkcolor" val="tx"/>
                    </a:ext>
                  </a:extLst>
                </a:hlinkClick>
              </a:rPr>
              <a:t>Chatindiara et al. 2020</a:t>
            </a:r>
            <a:r>
              <a:rPr lang="en-US" sz="1800" dirty="0"/>
              <a:t>). </a:t>
            </a:r>
            <a:r>
              <a:rPr lang="en-US" sz="1800" dirty="0" err="1"/>
              <a:t>Doch</a:t>
            </a:r>
            <a:r>
              <a:rPr lang="en-US" sz="1800" dirty="0"/>
              <a:t> das </a:t>
            </a:r>
            <a:r>
              <a:rPr lang="en-US" sz="1800" dirty="0" err="1"/>
              <a:t>Zusammensein</a:t>
            </a:r>
            <a:r>
              <a:rPr lang="en-US" sz="1800" dirty="0"/>
              <a:t> </a:t>
            </a:r>
            <a:r>
              <a:rPr lang="en-US" sz="1800" dirty="0" err="1"/>
              <a:t>mit</a:t>
            </a:r>
            <a:r>
              <a:rPr lang="en-US" sz="1800" dirty="0"/>
              <a:t> </a:t>
            </a:r>
            <a:r>
              <a:rPr lang="en-US" sz="1800" dirty="0" err="1"/>
              <a:t>anderen</a:t>
            </a:r>
            <a:r>
              <a:rPr lang="en-US" sz="1800" dirty="0"/>
              <a:t> </a:t>
            </a:r>
            <a:r>
              <a:rPr lang="en-US" sz="1800" dirty="0" err="1"/>
              <a:t>ermutigte</a:t>
            </a:r>
            <a:r>
              <a:rPr lang="en-US" sz="1800" dirty="0"/>
              <a:t> </a:t>
            </a:r>
            <a:r>
              <a:rPr lang="en-US" sz="1800" dirty="0" err="1"/>
              <a:t>sie</a:t>
            </a:r>
            <a:r>
              <a:rPr lang="en-US" sz="1800" dirty="0"/>
              <a:t> </a:t>
            </a:r>
            <a:r>
              <a:rPr lang="en-US" sz="1800" dirty="0" err="1"/>
              <a:t>zum</a:t>
            </a:r>
            <a:r>
              <a:rPr lang="en-US" sz="1800" dirty="0"/>
              <a:t> Essen. </a:t>
            </a:r>
            <a:endParaRPr lang="en-US" sz="1800" b="0" i="0" dirty="0">
              <a:solidFill>
                <a:srgbClr val="212529"/>
              </a:solidFill>
              <a:effectLst/>
              <a:latin typeface="Calibri (Body)"/>
            </a:endParaRPr>
          </a:p>
          <a:p>
            <a:pPr marL="144000" indent="0">
              <a:lnSpc>
                <a:spcPct val="110000"/>
              </a:lnSpc>
            </a:pPr>
            <a:r>
              <a:rPr lang="en-US" sz="1800" dirty="0"/>
              <a:t>Das </a:t>
            </a:r>
            <a:r>
              <a:rPr lang="en-US" sz="1800" b="1" dirty="0"/>
              <a:t>Essen in Gesellschaft </a:t>
            </a:r>
            <a:r>
              <a:rPr lang="en-US" sz="1800" dirty="0" err="1"/>
              <a:t>ermöglicht</a:t>
            </a:r>
            <a:r>
              <a:rPr lang="en-US" sz="1800" dirty="0"/>
              <a:t> es den </a:t>
            </a:r>
            <a:r>
              <a:rPr lang="en-US" sz="1800" dirty="0" err="1"/>
              <a:t>Senioren</a:t>
            </a:r>
            <a:r>
              <a:rPr lang="en-US" sz="1800" dirty="0"/>
              <a:t>, </a:t>
            </a:r>
            <a:r>
              <a:rPr lang="en-US" sz="1800" dirty="0" err="1"/>
              <a:t>mehr</a:t>
            </a:r>
            <a:r>
              <a:rPr lang="en-US" sz="1800" dirty="0"/>
              <a:t> </a:t>
            </a:r>
            <a:r>
              <a:rPr lang="en-US" sz="1800" dirty="0" err="1"/>
              <a:t>über</a:t>
            </a:r>
            <a:r>
              <a:rPr lang="en-US" sz="1800" dirty="0"/>
              <a:t> </a:t>
            </a:r>
            <a:r>
              <a:rPr lang="en-US" sz="1800" dirty="0" err="1"/>
              <a:t>Kochen</a:t>
            </a:r>
            <a:r>
              <a:rPr lang="en-US" sz="1800" dirty="0"/>
              <a:t>, Essen und </a:t>
            </a:r>
            <a:r>
              <a:rPr lang="en-US" sz="1800" dirty="0" err="1"/>
              <a:t>Lebensmittelsicherheit</a:t>
            </a:r>
            <a:r>
              <a:rPr lang="en-US" sz="1800" dirty="0"/>
              <a:t> </a:t>
            </a:r>
            <a:r>
              <a:rPr lang="en-US" sz="1800" dirty="0" err="1"/>
              <a:t>zu</a:t>
            </a:r>
            <a:r>
              <a:rPr lang="en-US" sz="1800" dirty="0"/>
              <a:t> </a:t>
            </a:r>
            <a:r>
              <a:rPr lang="en-US" sz="1800" dirty="0" err="1"/>
              <a:t>lernen</a:t>
            </a:r>
            <a:r>
              <a:rPr lang="en-US" sz="1800" dirty="0"/>
              <a:t>, was </a:t>
            </a:r>
            <a:r>
              <a:rPr lang="en-US" sz="1800" dirty="0" err="1"/>
              <a:t>sie</a:t>
            </a:r>
            <a:r>
              <a:rPr lang="en-US" sz="1800" dirty="0"/>
              <a:t> </a:t>
            </a:r>
            <a:r>
              <a:rPr lang="en-US" sz="1800" dirty="0" err="1"/>
              <a:t>gesund</a:t>
            </a:r>
            <a:r>
              <a:rPr lang="en-US" sz="1800" dirty="0"/>
              <a:t> und </a:t>
            </a:r>
            <a:r>
              <a:rPr lang="en-US" sz="1800" dirty="0" err="1"/>
              <a:t>sozial</a:t>
            </a:r>
            <a:r>
              <a:rPr lang="en-US" sz="1800" dirty="0"/>
              <a:t> </a:t>
            </a:r>
            <a:r>
              <a:rPr lang="en-US" sz="1800" dirty="0" err="1"/>
              <a:t>aktiv</a:t>
            </a:r>
            <a:r>
              <a:rPr lang="en-US" sz="1800" dirty="0"/>
              <a:t> </a:t>
            </a:r>
            <a:r>
              <a:rPr lang="en-US" sz="1800" dirty="0" err="1"/>
              <a:t>hält</a:t>
            </a:r>
            <a:r>
              <a:rPr lang="en-US" sz="1800" dirty="0"/>
              <a:t> </a:t>
            </a:r>
            <a:r>
              <a:rPr lang="en-US" sz="1800" dirty="0">
                <a:solidFill>
                  <a:srgbClr val="212529"/>
                </a:solidFill>
                <a:latin typeface="Calibri (Body)"/>
              </a:rPr>
              <a:t>(</a:t>
            </a:r>
            <a:r>
              <a:rPr kumimoji="0" lang="sv-SE" sz="1800" b="0" i="0" u="sng" strike="noStrike" kern="1200" cap="none" spc="0" normalizeH="0" baseline="0" noProof="0" dirty="0">
                <a:ln>
                  <a:noFill/>
                </a:ln>
                <a:solidFill>
                  <a:srgbClr val="1188A3"/>
                </a:solidFill>
                <a:effectLst/>
                <a:uLnTx/>
                <a:uFillTx/>
                <a:latin typeface="Calibri (Body)"/>
                <a:hlinkClick r:id="rId5">
                  <a:extLst>
                    <a:ext uri="{A12FA001-AC4F-418D-AE19-62706E023703}">
                      <ahyp:hlinkClr xmlns:ahyp="http://schemas.microsoft.com/office/drawing/2018/hyperlinkcolor" val="tx"/>
                    </a:ext>
                  </a:extLst>
                </a:hlinkClick>
              </a:rPr>
              <a:t>Marklinder &amp; Nydahl, 2021</a:t>
            </a:r>
            <a:r>
              <a:rPr lang="en-US" sz="1800" dirty="0">
                <a:solidFill>
                  <a:srgbClr val="212529"/>
                </a:solidFill>
                <a:latin typeface="Calibri (Body)"/>
              </a:rPr>
              <a:t>) </a:t>
            </a:r>
            <a:r>
              <a:rPr lang="en-US" sz="1800" dirty="0" err="1">
                <a:solidFill>
                  <a:srgbClr val="212529"/>
                </a:solidFill>
                <a:latin typeface="Calibri (Body)"/>
              </a:rPr>
              <a:t>kompensiert</a:t>
            </a:r>
            <a:r>
              <a:rPr lang="en-US" sz="1800" dirty="0">
                <a:solidFill>
                  <a:srgbClr val="212529"/>
                </a:solidFill>
                <a:latin typeface="Calibri (Body)"/>
              </a:rPr>
              <a:t> </a:t>
            </a:r>
            <a:r>
              <a:rPr lang="en-US" sz="1800" dirty="0" err="1">
                <a:solidFill>
                  <a:srgbClr val="212529"/>
                </a:solidFill>
                <a:latin typeface="Calibri (Body)"/>
              </a:rPr>
              <a:t>sie</a:t>
            </a:r>
            <a:r>
              <a:rPr lang="en-US" sz="1800" dirty="0">
                <a:solidFill>
                  <a:srgbClr val="212529"/>
                </a:solidFill>
                <a:latin typeface="Calibri (Body)"/>
              </a:rPr>
              <a:t> </a:t>
            </a:r>
            <a:r>
              <a:rPr lang="en-US" sz="1800" dirty="0" err="1">
                <a:solidFill>
                  <a:srgbClr val="212529"/>
                </a:solidFill>
                <a:latin typeface="Calibri (Body)"/>
              </a:rPr>
              <a:t>auch</a:t>
            </a:r>
            <a:r>
              <a:rPr lang="en-US" sz="1800" dirty="0">
                <a:solidFill>
                  <a:srgbClr val="212529"/>
                </a:solidFill>
                <a:latin typeface="Calibri (Body)"/>
              </a:rPr>
              <a:t> </a:t>
            </a:r>
            <a:r>
              <a:rPr lang="en-US" sz="1800" dirty="0" err="1">
                <a:solidFill>
                  <a:srgbClr val="212529"/>
                </a:solidFill>
                <a:latin typeface="Calibri (Body)"/>
              </a:rPr>
              <a:t>Probleme</a:t>
            </a:r>
            <a:r>
              <a:rPr lang="en-US" sz="1800" dirty="0">
                <a:solidFill>
                  <a:srgbClr val="212529"/>
                </a:solidFill>
                <a:latin typeface="Calibri (Body)"/>
              </a:rPr>
              <a:t>, die </a:t>
            </a:r>
            <a:r>
              <a:rPr lang="en-US" sz="1800" dirty="0" err="1">
                <a:solidFill>
                  <a:srgbClr val="212529"/>
                </a:solidFill>
                <a:latin typeface="Calibri (Body)"/>
              </a:rPr>
              <a:t>sich</a:t>
            </a:r>
            <a:r>
              <a:rPr lang="en-US" sz="1800" dirty="0">
                <a:solidFill>
                  <a:srgbClr val="212529"/>
                </a:solidFill>
                <a:latin typeface="Calibri (Body)"/>
              </a:rPr>
              <a:t> </a:t>
            </a:r>
            <a:r>
              <a:rPr lang="en-US" sz="1800" dirty="0" err="1">
                <a:solidFill>
                  <a:srgbClr val="212529"/>
                </a:solidFill>
                <a:latin typeface="Calibri (Body)"/>
              </a:rPr>
              <a:t>aus</a:t>
            </a:r>
            <a:r>
              <a:rPr lang="en-US" sz="1800" dirty="0">
                <a:solidFill>
                  <a:srgbClr val="212529"/>
                </a:solidFill>
                <a:latin typeface="Calibri (Body)"/>
              </a:rPr>
              <a:t> der </a:t>
            </a:r>
            <a:r>
              <a:rPr lang="en-US" sz="1800" dirty="0" err="1">
                <a:solidFill>
                  <a:srgbClr val="212529"/>
                </a:solidFill>
                <a:latin typeface="Calibri (Body)"/>
              </a:rPr>
              <a:t>schlechten</a:t>
            </a:r>
            <a:r>
              <a:rPr lang="en-US" sz="1800" dirty="0">
                <a:solidFill>
                  <a:srgbClr val="212529"/>
                </a:solidFill>
                <a:latin typeface="Calibri (Body)"/>
              </a:rPr>
              <a:t> </a:t>
            </a:r>
            <a:r>
              <a:rPr lang="en-US" sz="1800" dirty="0" err="1">
                <a:solidFill>
                  <a:srgbClr val="212529"/>
                </a:solidFill>
                <a:latin typeface="Calibri (Body)"/>
              </a:rPr>
              <a:t>Auswahl</a:t>
            </a:r>
            <a:r>
              <a:rPr lang="en-US" sz="1800" dirty="0">
                <a:solidFill>
                  <a:srgbClr val="212529"/>
                </a:solidFill>
                <a:latin typeface="Calibri (Body)"/>
              </a:rPr>
              <a:t> von </a:t>
            </a:r>
            <a:r>
              <a:rPr lang="en-US" sz="1800" dirty="0" err="1">
                <a:solidFill>
                  <a:srgbClr val="212529"/>
                </a:solidFill>
                <a:latin typeface="Calibri (Body)"/>
              </a:rPr>
              <a:t>Lebensmitteln</a:t>
            </a:r>
            <a:r>
              <a:rPr lang="en-US" sz="1800" dirty="0">
                <a:solidFill>
                  <a:srgbClr val="212529"/>
                </a:solidFill>
                <a:latin typeface="Calibri (Body)"/>
              </a:rPr>
              <a:t> </a:t>
            </a:r>
            <a:r>
              <a:rPr lang="en-US" sz="1800" dirty="0" err="1">
                <a:solidFill>
                  <a:srgbClr val="212529"/>
                </a:solidFill>
                <a:latin typeface="Calibri (Body)"/>
              </a:rPr>
              <a:t>oder</a:t>
            </a:r>
            <a:r>
              <a:rPr lang="en-US" sz="1800" dirty="0">
                <a:solidFill>
                  <a:srgbClr val="212529"/>
                </a:solidFill>
                <a:latin typeface="Calibri (Body)"/>
              </a:rPr>
              <a:t> der </a:t>
            </a:r>
            <a:r>
              <a:rPr lang="en-US" sz="1800" dirty="0" err="1">
                <a:solidFill>
                  <a:srgbClr val="212529"/>
                </a:solidFill>
                <a:latin typeface="Calibri (Body)"/>
              </a:rPr>
              <a:t>schwierigen</a:t>
            </a:r>
            <a:r>
              <a:rPr lang="en-US" sz="1800" dirty="0">
                <a:solidFill>
                  <a:srgbClr val="212529"/>
                </a:solidFill>
                <a:latin typeface="Calibri (Body)"/>
              </a:rPr>
              <a:t> </a:t>
            </a:r>
            <a:r>
              <a:rPr lang="en-US" sz="1800" dirty="0" err="1">
                <a:solidFill>
                  <a:srgbClr val="212529"/>
                </a:solidFill>
                <a:latin typeface="Calibri (Body)"/>
              </a:rPr>
              <a:t>Zubereitung</a:t>
            </a:r>
            <a:r>
              <a:rPr lang="en-US" sz="1800" dirty="0">
                <a:solidFill>
                  <a:srgbClr val="212529"/>
                </a:solidFill>
                <a:latin typeface="Calibri (Body)"/>
              </a:rPr>
              <a:t> von </a:t>
            </a:r>
            <a:r>
              <a:rPr lang="en-US" sz="1800" dirty="0" err="1">
                <a:solidFill>
                  <a:srgbClr val="212529"/>
                </a:solidFill>
                <a:latin typeface="Calibri (Body)"/>
              </a:rPr>
              <a:t>Mahlzeiten</a:t>
            </a:r>
            <a:r>
              <a:rPr lang="en-US" sz="1800" dirty="0">
                <a:solidFill>
                  <a:srgbClr val="212529"/>
                </a:solidFill>
                <a:latin typeface="Calibri (Body)"/>
              </a:rPr>
              <a:t> in Single-</a:t>
            </a:r>
            <a:r>
              <a:rPr lang="en-US" sz="1800" dirty="0" err="1">
                <a:solidFill>
                  <a:srgbClr val="212529"/>
                </a:solidFill>
                <a:latin typeface="Calibri (Body)"/>
              </a:rPr>
              <a:t>Haushalten</a:t>
            </a:r>
            <a:r>
              <a:rPr lang="en-US" sz="1800" dirty="0">
                <a:solidFill>
                  <a:srgbClr val="212529"/>
                </a:solidFill>
                <a:latin typeface="Calibri (Body)"/>
              </a:rPr>
              <a:t> </a:t>
            </a:r>
            <a:r>
              <a:rPr lang="en-US" sz="1800" dirty="0" err="1">
                <a:solidFill>
                  <a:srgbClr val="212529"/>
                </a:solidFill>
                <a:latin typeface="Calibri (Body)"/>
              </a:rPr>
              <a:t>ergeben</a:t>
            </a:r>
            <a:r>
              <a:rPr lang="en-US" sz="1800" dirty="0">
                <a:latin typeface="Calibri (Body)"/>
              </a:rPr>
              <a:t> (</a:t>
            </a:r>
            <a:r>
              <a:rPr lang="en-US" sz="1800" dirty="0">
                <a:solidFill>
                  <a:srgbClr val="1188A3"/>
                </a:solidFill>
                <a:latin typeface="Calibri (Body)"/>
                <a:hlinkClick r:id="rId6">
                  <a:extLst>
                    <a:ext uri="{A12FA001-AC4F-418D-AE19-62706E023703}">
                      <ahyp:hlinkClr xmlns:ahyp="http://schemas.microsoft.com/office/drawing/2018/hyperlinkcolor" val="tx"/>
                    </a:ext>
                  </a:extLst>
                </a:hlinkClick>
              </a:rPr>
              <a:t>Vesnaver et al., 2015</a:t>
            </a:r>
            <a:r>
              <a:rPr lang="en-US" sz="1800" dirty="0">
                <a:latin typeface="Calibri (Body)"/>
              </a:rPr>
              <a:t>). </a:t>
            </a:r>
            <a:endParaRPr lang="en-US" sz="1800" b="0" i="0" dirty="0">
              <a:solidFill>
                <a:srgbClr val="212529"/>
              </a:solidFill>
              <a:effectLst/>
              <a:latin typeface="Calibri (Body)"/>
            </a:endParaRPr>
          </a:p>
        </p:txBody>
      </p:sp>
      <p:pic>
        <p:nvPicPr>
          <p:cNvPr id="9" name="Picture Placeholder 8" descr="A group of people eating at a restaurant&#10;&#10;Description automatically generated with low confidence">
            <a:extLst>
              <a:ext uri="{FF2B5EF4-FFF2-40B4-BE49-F238E27FC236}">
                <a16:creationId xmlns:a16="http://schemas.microsoft.com/office/drawing/2014/main" id="{857FA39F-ADF3-31D9-BAE0-904157432C84}"/>
              </a:ext>
            </a:extLst>
          </p:cNvPr>
          <p:cNvPicPr>
            <a:picLocks noGrp="1" noChangeAspect="1"/>
          </p:cNvPicPr>
          <p:nvPr>
            <p:ph type="pic" sz="quarter" idx="10"/>
          </p:nvPr>
        </p:nvPicPr>
        <p:blipFill>
          <a:blip r:embed="rId7" cstate="screen">
            <a:extLst>
              <a:ext uri="{28A0092B-C50C-407E-A947-70E740481C1C}">
                <a14:useLocalDpi xmlns:a14="http://schemas.microsoft.com/office/drawing/2010/main"/>
              </a:ext>
            </a:extLst>
          </a:blip>
          <a:srcRect/>
          <a:stretch>
            <a:fillRect/>
          </a:stretch>
        </p:blipFill>
        <p:spPr/>
      </p:pic>
      <p:sp>
        <p:nvSpPr>
          <p:cNvPr id="5" name="Text Placeholder 4">
            <a:extLst>
              <a:ext uri="{FF2B5EF4-FFF2-40B4-BE49-F238E27FC236}">
                <a16:creationId xmlns:a16="http://schemas.microsoft.com/office/drawing/2014/main" id="{F1E5869E-0FA6-77F0-3DA6-02111E59C0BC}"/>
              </a:ext>
            </a:extLst>
          </p:cNvPr>
          <p:cNvSpPr>
            <a:spLocks noGrp="1"/>
          </p:cNvSpPr>
          <p:nvPr>
            <p:ph type="body" sz="quarter" idx="16"/>
          </p:nvPr>
        </p:nvSpPr>
        <p:spPr>
          <a:xfrm>
            <a:off x="0" y="29919"/>
            <a:ext cx="8138848" cy="1203338"/>
          </a:xfrm>
          <a:solidFill>
            <a:srgbClr val="FFD100"/>
          </a:solidFill>
        </p:spPr>
        <p:txBody>
          <a:bodyPr>
            <a:normAutofit fontScale="92500" lnSpcReduction="20000"/>
          </a:bodyPr>
          <a:lstStyle/>
          <a:p>
            <a:r>
              <a:rPr lang="en-GB" dirty="0" err="1"/>
              <a:t>Erfahrungen</a:t>
            </a:r>
            <a:r>
              <a:rPr lang="en-GB" dirty="0"/>
              <a:t> und </a:t>
            </a:r>
            <a:r>
              <a:rPr lang="en-GB" dirty="0" err="1"/>
              <a:t>Verhaltensweisen</a:t>
            </a:r>
            <a:r>
              <a:rPr lang="en-GB" dirty="0"/>
              <a:t>, die für das </a:t>
            </a:r>
            <a:r>
              <a:rPr lang="en-GB" dirty="0" err="1"/>
              <a:t>Marktsegment</a:t>
            </a:r>
            <a:r>
              <a:rPr lang="en-GB" dirty="0"/>
              <a:t> der </a:t>
            </a:r>
            <a:r>
              <a:rPr lang="en-GB" dirty="0" err="1"/>
              <a:t>Senioren</a:t>
            </a:r>
            <a:r>
              <a:rPr lang="en-GB" dirty="0"/>
              <a:t> </a:t>
            </a:r>
            <a:r>
              <a:rPr lang="en-GB" dirty="0" err="1"/>
              <a:t>berücksichtigt</a:t>
            </a:r>
            <a:r>
              <a:rPr lang="en-GB" dirty="0"/>
              <a:t> </a:t>
            </a:r>
            <a:r>
              <a:rPr lang="en-GB" dirty="0" err="1"/>
              <a:t>werden</a:t>
            </a:r>
            <a:r>
              <a:rPr lang="en-GB" dirty="0"/>
              <a:t> </a:t>
            </a:r>
            <a:r>
              <a:rPr lang="en-GB" dirty="0" err="1"/>
              <a:t>müssen</a:t>
            </a:r>
            <a:endParaRPr lang="en-GB" dirty="0"/>
          </a:p>
        </p:txBody>
      </p:sp>
    </p:spTree>
    <p:extLst>
      <p:ext uri="{BB962C8B-B14F-4D97-AF65-F5344CB8AC3E}">
        <p14:creationId xmlns:p14="http://schemas.microsoft.com/office/powerpoint/2010/main" val="397985695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Picture Placeholder 24" descr="A picture containing person, table, indoor&#10;&#10;Description automatically generated">
            <a:extLst>
              <a:ext uri="{FF2B5EF4-FFF2-40B4-BE49-F238E27FC236}">
                <a16:creationId xmlns:a16="http://schemas.microsoft.com/office/drawing/2014/main" id="{B69312A8-D220-D0E7-93C2-5B41CA1A82F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559860" y="1362422"/>
            <a:ext cx="5292202" cy="5084759"/>
          </a:xfrm>
        </p:spPr>
        <p:txBody>
          <a:bodyPr>
            <a:normAutofit fontScale="92500" lnSpcReduction="20000"/>
          </a:bodyPr>
          <a:lstStyle/>
          <a:p>
            <a:pPr algn="l"/>
            <a:r>
              <a:rPr lang="en-US" b="1" dirty="0"/>
              <a:t>1.</a:t>
            </a:r>
            <a:r>
              <a:rPr lang="en-US" b="1" i="0" dirty="0">
                <a:solidFill>
                  <a:srgbClr val="222222"/>
                </a:solidFill>
                <a:effectLst/>
              </a:rPr>
              <a:t> </a:t>
            </a:r>
            <a:r>
              <a:rPr lang="en-US" b="1" i="0" dirty="0" err="1">
                <a:solidFill>
                  <a:srgbClr val="222222"/>
                </a:solidFill>
                <a:effectLst/>
              </a:rPr>
              <a:t>Speisekarten</a:t>
            </a:r>
            <a:endParaRPr lang="en-US" b="1" i="0" dirty="0">
              <a:solidFill>
                <a:srgbClr val="222222"/>
              </a:solidFill>
              <a:effectLst/>
            </a:endParaRPr>
          </a:p>
          <a:p>
            <a:pPr marL="342900" indent="-342900">
              <a:lnSpc>
                <a:spcPct val="80000"/>
              </a:lnSpc>
              <a:buFontTx/>
              <a:buChar char="-"/>
            </a:pPr>
            <a:r>
              <a:rPr lang="en-US" dirty="0">
                <a:solidFill>
                  <a:srgbClr val="0A0A0A"/>
                </a:solidFill>
              </a:rPr>
              <a:t>die </a:t>
            </a:r>
            <a:r>
              <a:rPr lang="en-US" dirty="0" err="1">
                <a:solidFill>
                  <a:srgbClr val="0A0A0A"/>
                </a:solidFill>
              </a:rPr>
              <a:t>Schriftgröße</a:t>
            </a:r>
            <a:r>
              <a:rPr lang="en-US" dirty="0">
                <a:solidFill>
                  <a:srgbClr val="0A0A0A"/>
                </a:solidFill>
              </a:rPr>
              <a:t> auf </a:t>
            </a:r>
            <a:r>
              <a:rPr lang="en-US" dirty="0" err="1">
                <a:solidFill>
                  <a:srgbClr val="0A0A0A"/>
                </a:solidFill>
              </a:rPr>
              <a:t>ihren</a:t>
            </a:r>
            <a:r>
              <a:rPr lang="en-US" dirty="0">
                <a:solidFill>
                  <a:srgbClr val="0A0A0A"/>
                </a:solidFill>
              </a:rPr>
              <a:t> </a:t>
            </a:r>
            <a:r>
              <a:rPr lang="en-US" dirty="0" err="1">
                <a:solidFill>
                  <a:srgbClr val="0A0A0A"/>
                </a:solidFill>
              </a:rPr>
              <a:t>Speisekarten</a:t>
            </a:r>
            <a:r>
              <a:rPr lang="en-US" dirty="0">
                <a:solidFill>
                  <a:srgbClr val="0A0A0A"/>
                </a:solidFill>
              </a:rPr>
              <a:t> auf </a:t>
            </a:r>
            <a:r>
              <a:rPr lang="en-US" b="1" dirty="0">
                <a:solidFill>
                  <a:srgbClr val="0A0A0A"/>
                </a:solidFill>
              </a:rPr>
              <a:t>13pt </a:t>
            </a:r>
            <a:r>
              <a:rPr lang="en-US" dirty="0" err="1">
                <a:solidFill>
                  <a:srgbClr val="0A0A0A"/>
                </a:solidFill>
              </a:rPr>
              <a:t>oder</a:t>
            </a:r>
            <a:r>
              <a:rPr lang="en-US" dirty="0">
                <a:solidFill>
                  <a:srgbClr val="0A0A0A"/>
                </a:solidFill>
              </a:rPr>
              <a:t> </a:t>
            </a:r>
            <a:r>
              <a:rPr lang="en-US" dirty="0" err="1">
                <a:solidFill>
                  <a:srgbClr val="0A0A0A"/>
                </a:solidFill>
              </a:rPr>
              <a:t>mehr</a:t>
            </a:r>
            <a:r>
              <a:rPr lang="en-US" dirty="0">
                <a:solidFill>
                  <a:srgbClr val="0A0A0A"/>
                </a:solidFill>
              </a:rPr>
              <a:t> </a:t>
            </a:r>
            <a:r>
              <a:rPr lang="en-US" dirty="0" err="1">
                <a:solidFill>
                  <a:srgbClr val="0A0A0A"/>
                </a:solidFill>
              </a:rPr>
              <a:t>erhöhen</a:t>
            </a:r>
            <a:r>
              <a:rPr lang="en-US" dirty="0">
                <a:solidFill>
                  <a:srgbClr val="0A0A0A"/>
                </a:solidFill>
              </a:rPr>
              <a:t>. </a:t>
            </a:r>
          </a:p>
          <a:p>
            <a:pPr marL="342900" indent="-342900">
              <a:lnSpc>
                <a:spcPct val="80000"/>
              </a:lnSpc>
              <a:buFontTx/>
              <a:buChar char="-"/>
            </a:pPr>
            <a:r>
              <a:rPr lang="en-US" dirty="0" err="1">
                <a:solidFill>
                  <a:srgbClr val="0A0A0A"/>
                </a:solidFill>
              </a:rPr>
              <a:t>ausgefallene</a:t>
            </a:r>
            <a:r>
              <a:rPr lang="en-US" dirty="0">
                <a:solidFill>
                  <a:srgbClr val="0A0A0A"/>
                </a:solidFill>
              </a:rPr>
              <a:t>, </a:t>
            </a:r>
            <a:r>
              <a:rPr lang="en-US" dirty="0" err="1">
                <a:solidFill>
                  <a:srgbClr val="0A0A0A"/>
                </a:solidFill>
              </a:rPr>
              <a:t>kursive</a:t>
            </a:r>
            <a:r>
              <a:rPr lang="en-US" dirty="0">
                <a:solidFill>
                  <a:srgbClr val="0A0A0A"/>
                </a:solidFill>
              </a:rPr>
              <a:t> </a:t>
            </a:r>
            <a:r>
              <a:rPr lang="en-US" dirty="0" err="1">
                <a:solidFill>
                  <a:srgbClr val="0A0A0A"/>
                </a:solidFill>
              </a:rPr>
              <a:t>Schriftarten</a:t>
            </a:r>
            <a:r>
              <a:rPr lang="en-US" dirty="0">
                <a:solidFill>
                  <a:srgbClr val="0A0A0A"/>
                </a:solidFill>
              </a:rPr>
              <a:t> </a:t>
            </a:r>
            <a:r>
              <a:rPr lang="en-US" dirty="0" err="1">
                <a:solidFill>
                  <a:srgbClr val="0A0A0A"/>
                </a:solidFill>
              </a:rPr>
              <a:t>vermeiden</a:t>
            </a:r>
            <a:endParaRPr lang="en-US" dirty="0">
              <a:solidFill>
                <a:srgbClr val="0A0A0A"/>
              </a:solidFill>
            </a:endParaRPr>
          </a:p>
          <a:p>
            <a:pPr marL="342900" indent="-342900">
              <a:lnSpc>
                <a:spcPct val="80000"/>
              </a:lnSpc>
              <a:buFontTx/>
              <a:buChar char="-"/>
            </a:pPr>
            <a:r>
              <a:rPr lang="en-US" dirty="0" err="1">
                <a:solidFill>
                  <a:srgbClr val="0A0A0A"/>
                </a:solidFill>
              </a:rPr>
              <a:t>vermeiden</a:t>
            </a:r>
            <a:r>
              <a:rPr lang="en-US" dirty="0">
                <a:solidFill>
                  <a:srgbClr val="0A0A0A"/>
                </a:solidFill>
              </a:rPr>
              <a:t> Sie </a:t>
            </a:r>
            <a:r>
              <a:rPr lang="en-US" dirty="0" err="1">
                <a:solidFill>
                  <a:srgbClr val="0A0A0A"/>
                </a:solidFill>
              </a:rPr>
              <a:t>blauen</a:t>
            </a:r>
            <a:r>
              <a:rPr lang="en-US" dirty="0">
                <a:solidFill>
                  <a:srgbClr val="0A0A0A"/>
                </a:solidFill>
              </a:rPr>
              <a:t> </a:t>
            </a:r>
            <a:r>
              <a:rPr lang="en-US" dirty="0" err="1">
                <a:solidFill>
                  <a:srgbClr val="0A0A0A"/>
                </a:solidFill>
              </a:rPr>
              <a:t>oder</a:t>
            </a:r>
            <a:r>
              <a:rPr lang="en-US" dirty="0">
                <a:solidFill>
                  <a:srgbClr val="0A0A0A"/>
                </a:solidFill>
              </a:rPr>
              <a:t> </a:t>
            </a:r>
            <a:r>
              <a:rPr lang="en-US" dirty="0" err="1">
                <a:solidFill>
                  <a:srgbClr val="0A0A0A"/>
                </a:solidFill>
              </a:rPr>
              <a:t>grünen</a:t>
            </a:r>
            <a:r>
              <a:rPr lang="en-US" dirty="0">
                <a:solidFill>
                  <a:srgbClr val="0A0A0A"/>
                </a:solidFill>
              </a:rPr>
              <a:t> Text auf </a:t>
            </a:r>
            <a:r>
              <a:rPr lang="en-US" dirty="0" err="1">
                <a:solidFill>
                  <a:srgbClr val="0A0A0A"/>
                </a:solidFill>
              </a:rPr>
              <a:t>Speisekarten</a:t>
            </a:r>
            <a:r>
              <a:rPr lang="en-US" dirty="0">
                <a:solidFill>
                  <a:srgbClr val="0A0A0A"/>
                </a:solidFill>
              </a:rPr>
              <a:t>, </a:t>
            </a:r>
            <a:r>
              <a:rPr lang="en-US" dirty="0" err="1">
                <a:solidFill>
                  <a:srgbClr val="0A0A0A"/>
                </a:solidFill>
              </a:rPr>
              <a:t>denn</a:t>
            </a:r>
            <a:r>
              <a:rPr lang="en-US" dirty="0">
                <a:solidFill>
                  <a:srgbClr val="0A0A0A"/>
                </a:solidFill>
              </a:rPr>
              <a:t> </a:t>
            </a:r>
            <a:r>
              <a:rPr lang="en-US" dirty="0" err="1">
                <a:solidFill>
                  <a:srgbClr val="0A0A0A"/>
                </a:solidFill>
              </a:rPr>
              <a:t>diese</a:t>
            </a:r>
            <a:r>
              <a:rPr lang="en-US" dirty="0">
                <a:solidFill>
                  <a:srgbClr val="0A0A0A"/>
                </a:solidFill>
              </a:rPr>
              <a:t> </a:t>
            </a:r>
            <a:r>
              <a:rPr lang="en-US" dirty="0" err="1">
                <a:solidFill>
                  <a:srgbClr val="0A0A0A"/>
                </a:solidFill>
              </a:rPr>
              <a:t>Farben</a:t>
            </a:r>
            <a:r>
              <a:rPr lang="en-US" dirty="0">
                <a:solidFill>
                  <a:srgbClr val="0A0A0A"/>
                </a:solidFill>
              </a:rPr>
              <a:t> </a:t>
            </a:r>
            <a:r>
              <a:rPr lang="en-US" dirty="0" err="1">
                <a:solidFill>
                  <a:srgbClr val="0A0A0A"/>
                </a:solidFill>
              </a:rPr>
              <a:t>verlieren</a:t>
            </a:r>
            <a:r>
              <a:rPr lang="en-US" dirty="0">
                <a:solidFill>
                  <a:srgbClr val="0A0A0A"/>
                </a:solidFill>
              </a:rPr>
              <a:t> die </a:t>
            </a:r>
            <a:r>
              <a:rPr lang="en-US" dirty="0" err="1">
                <a:solidFill>
                  <a:srgbClr val="0A0A0A"/>
                </a:solidFill>
              </a:rPr>
              <a:t>Augen</a:t>
            </a:r>
            <a:r>
              <a:rPr lang="en-US" dirty="0">
                <a:solidFill>
                  <a:srgbClr val="0A0A0A"/>
                </a:solidFill>
              </a:rPr>
              <a:t> </a:t>
            </a:r>
            <a:r>
              <a:rPr lang="en-US" dirty="0" err="1">
                <a:solidFill>
                  <a:srgbClr val="0A0A0A"/>
                </a:solidFill>
              </a:rPr>
              <a:t>mit</a:t>
            </a:r>
            <a:r>
              <a:rPr lang="en-US" dirty="0">
                <a:solidFill>
                  <a:srgbClr val="0A0A0A"/>
                </a:solidFill>
              </a:rPr>
              <a:t> </a:t>
            </a:r>
            <a:r>
              <a:rPr lang="en-US" dirty="0" err="1">
                <a:solidFill>
                  <a:srgbClr val="0A0A0A"/>
                </a:solidFill>
              </a:rPr>
              <a:t>zunehmendem</a:t>
            </a:r>
            <a:r>
              <a:rPr lang="en-US" dirty="0">
                <a:solidFill>
                  <a:srgbClr val="0A0A0A"/>
                </a:solidFill>
              </a:rPr>
              <a:t> Alter am </a:t>
            </a:r>
            <a:r>
              <a:rPr lang="en-US" dirty="0" err="1">
                <a:solidFill>
                  <a:srgbClr val="0A0A0A"/>
                </a:solidFill>
              </a:rPr>
              <a:t>schnellsten</a:t>
            </a:r>
            <a:r>
              <a:rPr lang="en-US" dirty="0">
                <a:solidFill>
                  <a:srgbClr val="0A0A0A"/>
                </a:solidFill>
              </a:rPr>
              <a:t>. Schwarzer Text auf </a:t>
            </a:r>
            <a:r>
              <a:rPr lang="en-US" dirty="0" err="1">
                <a:solidFill>
                  <a:srgbClr val="0A0A0A"/>
                </a:solidFill>
              </a:rPr>
              <a:t>goldenem</a:t>
            </a:r>
            <a:r>
              <a:rPr lang="en-US" dirty="0">
                <a:solidFill>
                  <a:srgbClr val="0A0A0A"/>
                </a:solidFill>
              </a:rPr>
              <a:t> </a:t>
            </a:r>
            <a:r>
              <a:rPr lang="en-US" dirty="0" err="1">
                <a:solidFill>
                  <a:srgbClr val="0A0A0A"/>
                </a:solidFill>
              </a:rPr>
              <a:t>oder</a:t>
            </a:r>
            <a:r>
              <a:rPr lang="en-US" dirty="0">
                <a:solidFill>
                  <a:srgbClr val="0A0A0A"/>
                </a:solidFill>
              </a:rPr>
              <a:t> </a:t>
            </a:r>
            <a:r>
              <a:rPr lang="en-US" dirty="0" err="1">
                <a:solidFill>
                  <a:srgbClr val="0A0A0A"/>
                </a:solidFill>
              </a:rPr>
              <a:t>gelbem</a:t>
            </a:r>
            <a:r>
              <a:rPr lang="en-US" dirty="0">
                <a:solidFill>
                  <a:srgbClr val="0A0A0A"/>
                </a:solidFill>
              </a:rPr>
              <a:t> </a:t>
            </a:r>
            <a:r>
              <a:rPr lang="en-US" dirty="0" err="1">
                <a:solidFill>
                  <a:srgbClr val="0A0A0A"/>
                </a:solidFill>
              </a:rPr>
              <a:t>Hintergrund</a:t>
            </a:r>
            <a:r>
              <a:rPr lang="en-US" dirty="0">
                <a:solidFill>
                  <a:srgbClr val="0A0A0A"/>
                </a:solidFill>
              </a:rPr>
              <a:t> </a:t>
            </a:r>
            <a:r>
              <a:rPr lang="en-US" dirty="0" err="1">
                <a:solidFill>
                  <a:srgbClr val="0A0A0A"/>
                </a:solidFill>
              </a:rPr>
              <a:t>bietet</a:t>
            </a:r>
            <a:r>
              <a:rPr lang="en-US" dirty="0">
                <a:solidFill>
                  <a:srgbClr val="0A0A0A"/>
                </a:solidFill>
              </a:rPr>
              <a:t> den </a:t>
            </a:r>
            <a:r>
              <a:rPr lang="en-US" dirty="0" err="1">
                <a:solidFill>
                  <a:srgbClr val="0A0A0A"/>
                </a:solidFill>
              </a:rPr>
              <a:t>besten</a:t>
            </a:r>
            <a:r>
              <a:rPr lang="en-US" dirty="0">
                <a:solidFill>
                  <a:srgbClr val="0A0A0A"/>
                </a:solidFill>
              </a:rPr>
              <a:t> </a:t>
            </a:r>
            <a:r>
              <a:rPr lang="en-US" dirty="0" err="1">
                <a:solidFill>
                  <a:srgbClr val="0A0A0A"/>
                </a:solidFill>
              </a:rPr>
              <a:t>Kontrast</a:t>
            </a:r>
            <a:r>
              <a:rPr lang="en-US" dirty="0">
                <a:solidFill>
                  <a:srgbClr val="0A0A0A"/>
                </a:solidFill>
              </a:rPr>
              <a:t>, </a:t>
            </a:r>
            <a:r>
              <a:rPr lang="en-US" dirty="0" err="1">
                <a:solidFill>
                  <a:srgbClr val="0A0A0A"/>
                </a:solidFill>
              </a:rPr>
              <a:t>ohne</a:t>
            </a:r>
            <a:r>
              <a:rPr lang="en-US" dirty="0">
                <a:solidFill>
                  <a:srgbClr val="0A0A0A"/>
                </a:solidFill>
              </a:rPr>
              <a:t> </a:t>
            </a:r>
            <a:r>
              <a:rPr lang="en-US" dirty="0" err="1">
                <a:solidFill>
                  <a:srgbClr val="0A0A0A"/>
                </a:solidFill>
              </a:rPr>
              <a:t>zu</a:t>
            </a:r>
            <a:r>
              <a:rPr lang="en-US" dirty="0">
                <a:solidFill>
                  <a:srgbClr val="0A0A0A"/>
                </a:solidFill>
              </a:rPr>
              <a:t> </a:t>
            </a:r>
            <a:r>
              <a:rPr lang="en-US" dirty="0" err="1">
                <a:solidFill>
                  <a:srgbClr val="0A0A0A"/>
                </a:solidFill>
              </a:rPr>
              <a:t>blenden</a:t>
            </a:r>
            <a:r>
              <a:rPr lang="en-US" dirty="0">
                <a:solidFill>
                  <a:srgbClr val="0A0A0A"/>
                </a:solidFill>
              </a:rPr>
              <a:t>.</a:t>
            </a:r>
          </a:p>
          <a:p>
            <a:pPr marL="0" indent="0" algn="l">
              <a:lnSpc>
                <a:spcPct val="80000"/>
              </a:lnSpc>
            </a:pPr>
            <a:endParaRPr lang="en-US" sz="500" b="0" i="0" dirty="0">
              <a:solidFill>
                <a:srgbClr val="0A0A0A"/>
              </a:solidFill>
              <a:effectLst/>
            </a:endParaRPr>
          </a:p>
          <a:p>
            <a:r>
              <a:rPr lang="en-US" b="1" dirty="0">
                <a:solidFill>
                  <a:srgbClr val="222222"/>
                </a:solidFill>
              </a:rPr>
              <a:t>2. </a:t>
            </a:r>
            <a:r>
              <a:rPr lang="en-US" b="1" dirty="0" err="1">
                <a:solidFill>
                  <a:srgbClr val="222222"/>
                </a:solidFill>
              </a:rPr>
              <a:t>Beleuchtung</a:t>
            </a:r>
            <a:endParaRPr lang="en-US" b="1" dirty="0">
              <a:solidFill>
                <a:srgbClr val="222222"/>
              </a:solidFill>
            </a:endParaRPr>
          </a:p>
          <a:p>
            <a:r>
              <a:rPr lang="en-US" dirty="0">
                <a:solidFill>
                  <a:srgbClr val="0A0A0A"/>
                </a:solidFill>
              </a:rPr>
              <a:t>- </a:t>
            </a:r>
            <a:r>
              <a:rPr lang="en-US" dirty="0" err="1">
                <a:solidFill>
                  <a:srgbClr val="0A0A0A"/>
                </a:solidFill>
              </a:rPr>
              <a:t>eine</a:t>
            </a:r>
            <a:r>
              <a:rPr lang="en-US" dirty="0">
                <a:solidFill>
                  <a:srgbClr val="0A0A0A"/>
                </a:solidFill>
              </a:rPr>
              <a:t> </a:t>
            </a:r>
            <a:r>
              <a:rPr lang="en-US" dirty="0" err="1">
                <a:solidFill>
                  <a:srgbClr val="0A0A0A"/>
                </a:solidFill>
              </a:rPr>
              <a:t>bessere</a:t>
            </a:r>
            <a:r>
              <a:rPr lang="en-US" dirty="0">
                <a:solidFill>
                  <a:srgbClr val="0A0A0A"/>
                </a:solidFill>
              </a:rPr>
              <a:t> </a:t>
            </a:r>
            <a:r>
              <a:rPr lang="en-US" dirty="0" err="1">
                <a:solidFill>
                  <a:srgbClr val="0A0A0A"/>
                </a:solidFill>
              </a:rPr>
              <a:t>Beleuchtung</a:t>
            </a:r>
            <a:r>
              <a:rPr lang="en-US" dirty="0">
                <a:solidFill>
                  <a:srgbClr val="0A0A0A"/>
                </a:solidFill>
              </a:rPr>
              <a:t> in Restaurants - </a:t>
            </a:r>
            <a:r>
              <a:rPr lang="en-US" dirty="0" err="1">
                <a:solidFill>
                  <a:srgbClr val="0A0A0A"/>
                </a:solidFill>
              </a:rPr>
              <a:t>ältere</a:t>
            </a:r>
            <a:r>
              <a:rPr lang="en-US" dirty="0">
                <a:solidFill>
                  <a:srgbClr val="0A0A0A"/>
                </a:solidFill>
              </a:rPr>
              <a:t> Menschen </a:t>
            </a:r>
            <a:r>
              <a:rPr lang="en-US" dirty="0" err="1">
                <a:solidFill>
                  <a:srgbClr val="0A0A0A"/>
                </a:solidFill>
              </a:rPr>
              <a:t>können</a:t>
            </a:r>
            <a:r>
              <a:rPr lang="en-US" dirty="0">
                <a:solidFill>
                  <a:srgbClr val="0A0A0A"/>
                </a:solidFill>
              </a:rPr>
              <a:t> </a:t>
            </a:r>
            <a:r>
              <a:rPr lang="en-US" dirty="0" err="1">
                <a:solidFill>
                  <a:srgbClr val="0A0A0A"/>
                </a:solidFill>
              </a:rPr>
              <a:t>Sehprobleme</a:t>
            </a:r>
            <a:r>
              <a:rPr lang="en-US" dirty="0">
                <a:solidFill>
                  <a:srgbClr val="0A0A0A"/>
                </a:solidFill>
              </a:rPr>
              <a:t> </a:t>
            </a:r>
            <a:r>
              <a:rPr lang="en-US" dirty="0" err="1">
                <a:solidFill>
                  <a:srgbClr val="0A0A0A"/>
                </a:solidFill>
              </a:rPr>
              <a:t>haben</a:t>
            </a:r>
            <a:r>
              <a:rPr lang="en-US" dirty="0">
                <a:solidFill>
                  <a:srgbClr val="0A0A0A"/>
                </a:solidFill>
              </a:rPr>
              <a:t>, die das </a:t>
            </a:r>
            <a:r>
              <a:rPr lang="en-US" dirty="0" err="1">
                <a:solidFill>
                  <a:srgbClr val="0A0A0A"/>
                </a:solidFill>
              </a:rPr>
              <a:t>Lesen</a:t>
            </a:r>
            <a:r>
              <a:rPr lang="en-US" dirty="0">
                <a:solidFill>
                  <a:srgbClr val="0A0A0A"/>
                </a:solidFill>
              </a:rPr>
              <a:t> von </a:t>
            </a:r>
            <a:r>
              <a:rPr lang="en-US" dirty="0" err="1">
                <a:solidFill>
                  <a:srgbClr val="0A0A0A"/>
                </a:solidFill>
              </a:rPr>
              <a:t>Speisekarten</a:t>
            </a:r>
            <a:r>
              <a:rPr lang="en-US" dirty="0">
                <a:solidFill>
                  <a:srgbClr val="0A0A0A"/>
                </a:solidFill>
              </a:rPr>
              <a:t> </a:t>
            </a:r>
            <a:r>
              <a:rPr lang="en-US" dirty="0" err="1">
                <a:solidFill>
                  <a:srgbClr val="0A0A0A"/>
                </a:solidFill>
              </a:rPr>
              <a:t>erschweren</a:t>
            </a:r>
            <a:r>
              <a:rPr lang="en-US" dirty="0">
                <a:solidFill>
                  <a:srgbClr val="0A0A0A"/>
                </a:solidFill>
              </a:rPr>
              <a:t> und das </a:t>
            </a:r>
            <a:r>
              <a:rPr lang="en-US" dirty="0" err="1">
                <a:solidFill>
                  <a:srgbClr val="0A0A0A"/>
                </a:solidFill>
              </a:rPr>
              <a:t>Sturzrisiko</a:t>
            </a:r>
            <a:r>
              <a:rPr lang="en-US" dirty="0">
                <a:solidFill>
                  <a:srgbClr val="0A0A0A"/>
                </a:solidFill>
              </a:rPr>
              <a:t> </a:t>
            </a:r>
            <a:r>
              <a:rPr lang="en-US" dirty="0" err="1">
                <a:solidFill>
                  <a:srgbClr val="0A0A0A"/>
                </a:solidFill>
              </a:rPr>
              <a:t>erhöhen</a:t>
            </a:r>
            <a:r>
              <a:rPr lang="en-US" dirty="0">
                <a:solidFill>
                  <a:srgbClr val="0A0A0A"/>
                </a:solidFill>
              </a:rPr>
              <a:t>.</a:t>
            </a:r>
            <a:endParaRPr lang="en-US" b="0" i="0" dirty="0">
              <a:solidFill>
                <a:srgbClr val="0A0A0A"/>
              </a:solidFill>
              <a:effectLst/>
            </a:endParaRPr>
          </a:p>
        </p:txBody>
      </p:sp>
      <p:sp>
        <p:nvSpPr>
          <p:cNvPr id="6" name="Text Placeholder 5">
            <a:extLst>
              <a:ext uri="{FF2B5EF4-FFF2-40B4-BE49-F238E27FC236}">
                <a16:creationId xmlns:a16="http://schemas.microsoft.com/office/drawing/2014/main" id="{BF9C0F10-4CFF-C7E8-673D-D514C076E082}"/>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en-GB" sz="2800" b="1" dirty="0" err="1"/>
              <a:t>Bessere</a:t>
            </a:r>
            <a:r>
              <a:rPr lang="en-GB" sz="2800" b="1" dirty="0"/>
              <a:t> </a:t>
            </a:r>
            <a:r>
              <a:rPr lang="en-GB" sz="2800" b="1" dirty="0" err="1"/>
              <a:t>Nutzererfahrungen</a:t>
            </a:r>
            <a:r>
              <a:rPr lang="en-GB" sz="2800" b="1" dirty="0"/>
              <a:t> </a:t>
            </a:r>
            <a:r>
              <a:rPr lang="en-GB" sz="2800" b="1" dirty="0" err="1"/>
              <a:t>durch</a:t>
            </a:r>
            <a:r>
              <a:rPr lang="en-GB" sz="2800" b="1" dirty="0"/>
              <a:t> </a:t>
            </a:r>
            <a:r>
              <a:rPr lang="en-GB" sz="2800" b="1" dirty="0" err="1"/>
              <a:t>altersfreundliche</a:t>
            </a:r>
            <a:r>
              <a:rPr lang="en-GB" sz="2800" b="1" dirty="0"/>
              <a:t> Restaurants</a:t>
            </a:r>
            <a:endParaRPr lang="es-ES" dirty="0"/>
          </a:p>
        </p:txBody>
      </p:sp>
      <p:sp>
        <p:nvSpPr>
          <p:cNvPr id="23" name="TextBox 22">
            <a:extLst>
              <a:ext uri="{FF2B5EF4-FFF2-40B4-BE49-F238E27FC236}">
                <a16:creationId xmlns:a16="http://schemas.microsoft.com/office/drawing/2014/main" id="{343F250E-FA58-3941-B9AB-29EC5C0CD86A}"/>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rPr>
              <a:t>Quelle: Wesserstrom (2018)</a:t>
            </a:r>
            <a:endParaRPr lang="en-GB" dirty="0">
              <a:solidFill>
                <a:srgbClr val="1188A3"/>
              </a:solidFill>
            </a:endParaRPr>
          </a:p>
        </p:txBody>
      </p:sp>
      <p:cxnSp>
        <p:nvCxnSpPr>
          <p:cNvPr id="27" name="Straight Arrow Connector 26">
            <a:extLst>
              <a:ext uri="{FF2B5EF4-FFF2-40B4-BE49-F238E27FC236}">
                <a16:creationId xmlns:a16="http://schemas.microsoft.com/office/drawing/2014/main" id="{9A48A696-4330-2DC4-4A6F-168E9DD60745}"/>
              </a:ext>
            </a:extLst>
          </p:cNvPr>
          <p:cNvCxnSpPr>
            <a:cxnSpLocks/>
          </p:cNvCxnSpPr>
          <p:nvPr/>
        </p:nvCxnSpPr>
        <p:spPr>
          <a:xfrm>
            <a:off x="6503225" y="1598990"/>
            <a:ext cx="2139170" cy="726317"/>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29" name="Straight Arrow Connector 28">
            <a:extLst>
              <a:ext uri="{FF2B5EF4-FFF2-40B4-BE49-F238E27FC236}">
                <a16:creationId xmlns:a16="http://schemas.microsoft.com/office/drawing/2014/main" id="{B134FEB0-95B7-6EFF-8635-E66CD36D620A}"/>
              </a:ext>
            </a:extLst>
          </p:cNvPr>
          <p:cNvCxnSpPr>
            <a:cxnSpLocks/>
          </p:cNvCxnSpPr>
          <p:nvPr/>
        </p:nvCxnSpPr>
        <p:spPr>
          <a:xfrm flipV="1">
            <a:off x="6364884" y="4014508"/>
            <a:ext cx="5376542" cy="1423183"/>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405712932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descr="A picture containing text&#10;&#10;Description automatically generated">
            <a:extLst>
              <a:ext uri="{FF2B5EF4-FFF2-40B4-BE49-F238E27FC236}">
                <a16:creationId xmlns:a16="http://schemas.microsoft.com/office/drawing/2014/main" id="{C82F7DAE-EBBE-CDA5-923B-159CACBE0C08}"/>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b="-7670"/>
          <a:stretch/>
        </p:blipFill>
        <p:spPr>
          <a:xfrm>
            <a:off x="6852062" y="228600"/>
            <a:ext cx="5105121" cy="6362700"/>
          </a:xfrm>
        </p:spPr>
      </p:pic>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22612" y="1627098"/>
            <a:ext cx="5105121" cy="4525954"/>
          </a:xfrm>
        </p:spPr>
        <p:txBody>
          <a:bodyPr>
            <a:normAutofit lnSpcReduction="10000"/>
          </a:bodyPr>
          <a:lstStyle/>
          <a:p>
            <a:pPr algn="l"/>
            <a:r>
              <a:rPr lang="en-US" b="1" i="0" dirty="0">
                <a:solidFill>
                  <a:srgbClr val="0A0A0A"/>
                </a:solidFill>
                <a:effectLst/>
              </a:rPr>
              <a:t>3. </a:t>
            </a:r>
            <a:r>
              <a:rPr lang="en-US" b="1" i="0" dirty="0" err="1">
                <a:solidFill>
                  <a:srgbClr val="0A0A0A"/>
                </a:solidFill>
                <a:effectLst/>
              </a:rPr>
              <a:t>Wartebereiche</a:t>
            </a:r>
            <a:endParaRPr lang="en-US" b="1" i="0" dirty="0">
              <a:solidFill>
                <a:srgbClr val="0A0A0A"/>
              </a:solidFill>
              <a:effectLst/>
            </a:endParaRPr>
          </a:p>
          <a:p>
            <a:pPr marL="342900" indent="-342900">
              <a:buFontTx/>
              <a:buChar char="-"/>
            </a:pPr>
            <a:r>
              <a:rPr lang="en-US" dirty="0" err="1">
                <a:solidFill>
                  <a:srgbClr val="0A0A0A"/>
                </a:solidFill>
              </a:rPr>
              <a:t>Ausgewiesene</a:t>
            </a:r>
            <a:r>
              <a:rPr lang="en-US" dirty="0">
                <a:solidFill>
                  <a:srgbClr val="0A0A0A"/>
                </a:solidFill>
              </a:rPr>
              <a:t> </a:t>
            </a:r>
            <a:r>
              <a:rPr lang="en-US" dirty="0" err="1">
                <a:solidFill>
                  <a:srgbClr val="0A0A0A"/>
                </a:solidFill>
              </a:rPr>
              <a:t>Warteplätze</a:t>
            </a:r>
            <a:r>
              <a:rPr lang="en-US" dirty="0">
                <a:solidFill>
                  <a:srgbClr val="0A0A0A"/>
                </a:solidFill>
              </a:rPr>
              <a:t> für </a:t>
            </a:r>
            <a:r>
              <a:rPr lang="en-US" dirty="0" err="1">
                <a:solidFill>
                  <a:srgbClr val="0A0A0A"/>
                </a:solidFill>
              </a:rPr>
              <a:t>Senioren</a:t>
            </a:r>
            <a:r>
              <a:rPr lang="en-US" dirty="0">
                <a:solidFill>
                  <a:srgbClr val="0A0A0A"/>
                </a:solidFill>
              </a:rPr>
              <a:t> </a:t>
            </a:r>
            <a:r>
              <a:rPr lang="en-US" dirty="0" err="1">
                <a:solidFill>
                  <a:srgbClr val="0A0A0A"/>
                </a:solidFill>
              </a:rPr>
              <a:t>oder</a:t>
            </a:r>
            <a:r>
              <a:rPr lang="en-US" dirty="0">
                <a:solidFill>
                  <a:srgbClr val="0A0A0A"/>
                </a:solidFill>
              </a:rPr>
              <a:t> </a:t>
            </a:r>
            <a:r>
              <a:rPr lang="en-US" dirty="0" err="1">
                <a:solidFill>
                  <a:srgbClr val="0A0A0A"/>
                </a:solidFill>
              </a:rPr>
              <a:t>Behinderte</a:t>
            </a:r>
            <a:r>
              <a:rPr lang="en-US" dirty="0">
                <a:solidFill>
                  <a:srgbClr val="0A0A0A"/>
                </a:solidFill>
              </a:rPr>
              <a:t> </a:t>
            </a:r>
            <a:r>
              <a:rPr lang="en-US" dirty="0" err="1">
                <a:solidFill>
                  <a:srgbClr val="0A0A0A"/>
                </a:solidFill>
              </a:rPr>
              <a:t>bereitstellen</a:t>
            </a:r>
            <a:endParaRPr lang="en-US" sz="500" b="0" i="0" dirty="0">
              <a:solidFill>
                <a:srgbClr val="0A0A0A"/>
              </a:solidFill>
              <a:effectLst/>
            </a:endParaRPr>
          </a:p>
          <a:p>
            <a:pPr marL="0" indent="0" algn="l"/>
            <a:r>
              <a:rPr lang="en-US" b="1" i="0" dirty="0">
                <a:solidFill>
                  <a:srgbClr val="0A0A0A"/>
                </a:solidFill>
                <a:effectLst/>
              </a:rPr>
              <a:t>4. </a:t>
            </a:r>
            <a:r>
              <a:rPr lang="en-US" b="1" i="0" dirty="0" err="1">
                <a:solidFill>
                  <a:srgbClr val="0A0A0A"/>
                </a:solidFill>
                <a:effectLst/>
              </a:rPr>
              <a:t>Teppiche</a:t>
            </a:r>
            <a:r>
              <a:rPr lang="en-US" b="1" i="0" dirty="0">
                <a:solidFill>
                  <a:srgbClr val="0A0A0A"/>
                </a:solidFill>
                <a:effectLst/>
              </a:rPr>
              <a:t>/</a:t>
            </a:r>
            <a:r>
              <a:rPr lang="en-US" b="1" i="0" dirty="0" err="1">
                <a:solidFill>
                  <a:srgbClr val="0A0A0A"/>
                </a:solidFill>
                <a:effectLst/>
              </a:rPr>
              <a:t>Bodenbeläge</a:t>
            </a:r>
            <a:endParaRPr lang="en-US" b="1" i="0" dirty="0">
              <a:solidFill>
                <a:srgbClr val="0A0A0A"/>
              </a:solidFill>
              <a:effectLst/>
            </a:endParaRPr>
          </a:p>
          <a:p>
            <a:pPr marL="342900" indent="-342900">
              <a:buFontTx/>
              <a:buChar char="-"/>
            </a:pPr>
            <a:r>
              <a:rPr lang="en-US" dirty="0" err="1">
                <a:solidFill>
                  <a:srgbClr val="0A0A0A"/>
                </a:solidFill>
              </a:rPr>
              <a:t>Vermeiden</a:t>
            </a:r>
            <a:r>
              <a:rPr lang="en-US" dirty="0">
                <a:solidFill>
                  <a:srgbClr val="0A0A0A"/>
                </a:solidFill>
              </a:rPr>
              <a:t> Sie stark </a:t>
            </a:r>
            <a:r>
              <a:rPr lang="en-US" dirty="0" err="1">
                <a:solidFill>
                  <a:srgbClr val="0A0A0A"/>
                </a:solidFill>
              </a:rPr>
              <a:t>gemusterte</a:t>
            </a:r>
            <a:r>
              <a:rPr lang="en-US" dirty="0">
                <a:solidFill>
                  <a:srgbClr val="0A0A0A"/>
                </a:solidFill>
              </a:rPr>
              <a:t> </a:t>
            </a:r>
            <a:r>
              <a:rPr lang="en-US" dirty="0" err="1">
                <a:solidFill>
                  <a:srgbClr val="0A0A0A"/>
                </a:solidFill>
              </a:rPr>
              <a:t>Teppiche</a:t>
            </a:r>
            <a:r>
              <a:rPr lang="en-US" dirty="0">
                <a:solidFill>
                  <a:srgbClr val="0A0A0A"/>
                </a:solidFill>
              </a:rPr>
              <a:t> </a:t>
            </a:r>
            <a:r>
              <a:rPr lang="en-US" dirty="0" err="1">
                <a:solidFill>
                  <a:srgbClr val="0A0A0A"/>
                </a:solidFill>
              </a:rPr>
              <a:t>oder</a:t>
            </a:r>
            <a:r>
              <a:rPr lang="en-US" dirty="0">
                <a:solidFill>
                  <a:srgbClr val="0A0A0A"/>
                </a:solidFill>
              </a:rPr>
              <a:t> </a:t>
            </a:r>
            <a:r>
              <a:rPr lang="en-US" dirty="0" err="1">
                <a:solidFill>
                  <a:srgbClr val="0A0A0A"/>
                </a:solidFill>
              </a:rPr>
              <a:t>Bodenbeläge</a:t>
            </a:r>
            <a:r>
              <a:rPr lang="en-US" dirty="0">
                <a:solidFill>
                  <a:srgbClr val="0A0A0A"/>
                </a:solidFill>
              </a:rPr>
              <a:t>, die </a:t>
            </a:r>
            <a:r>
              <a:rPr lang="en-US" dirty="0" err="1">
                <a:solidFill>
                  <a:srgbClr val="0A0A0A"/>
                </a:solidFill>
              </a:rPr>
              <a:t>Stürze</a:t>
            </a:r>
            <a:r>
              <a:rPr lang="en-US" dirty="0">
                <a:solidFill>
                  <a:srgbClr val="0A0A0A"/>
                </a:solidFill>
              </a:rPr>
              <a:t> </a:t>
            </a:r>
            <a:r>
              <a:rPr lang="en-US" dirty="0" err="1">
                <a:solidFill>
                  <a:srgbClr val="0A0A0A"/>
                </a:solidFill>
              </a:rPr>
              <a:t>verursachen</a:t>
            </a:r>
            <a:r>
              <a:rPr lang="en-US" dirty="0">
                <a:solidFill>
                  <a:srgbClr val="0A0A0A"/>
                </a:solidFill>
              </a:rPr>
              <a:t> </a:t>
            </a:r>
            <a:r>
              <a:rPr lang="en-US" dirty="0" err="1">
                <a:solidFill>
                  <a:srgbClr val="0A0A0A"/>
                </a:solidFill>
              </a:rPr>
              <a:t>können</a:t>
            </a:r>
            <a:r>
              <a:rPr lang="en-US" dirty="0">
                <a:solidFill>
                  <a:srgbClr val="0A0A0A"/>
                </a:solidFill>
              </a:rPr>
              <a:t>.</a:t>
            </a:r>
          </a:p>
          <a:p>
            <a:pPr marL="342900" indent="-342900">
              <a:buFontTx/>
              <a:buChar char="-"/>
            </a:pPr>
            <a:r>
              <a:rPr lang="en-US" dirty="0" err="1">
                <a:solidFill>
                  <a:srgbClr val="0A0A0A"/>
                </a:solidFill>
              </a:rPr>
              <a:t>Zusätzliche</a:t>
            </a:r>
            <a:r>
              <a:rPr lang="en-US" dirty="0">
                <a:solidFill>
                  <a:srgbClr val="0A0A0A"/>
                </a:solidFill>
              </a:rPr>
              <a:t> </a:t>
            </a:r>
            <a:r>
              <a:rPr lang="en-US" dirty="0" err="1">
                <a:solidFill>
                  <a:srgbClr val="0A0A0A"/>
                </a:solidFill>
              </a:rPr>
              <a:t>Teppiche</a:t>
            </a:r>
            <a:r>
              <a:rPr lang="en-US" dirty="0">
                <a:solidFill>
                  <a:srgbClr val="0A0A0A"/>
                </a:solidFill>
              </a:rPr>
              <a:t> </a:t>
            </a:r>
            <a:r>
              <a:rPr lang="en-US" dirty="0" err="1">
                <a:solidFill>
                  <a:srgbClr val="0A0A0A"/>
                </a:solidFill>
              </a:rPr>
              <a:t>können</a:t>
            </a:r>
            <a:r>
              <a:rPr lang="en-US" dirty="0">
                <a:solidFill>
                  <a:srgbClr val="0A0A0A"/>
                </a:solidFill>
              </a:rPr>
              <a:t> </a:t>
            </a:r>
            <a:r>
              <a:rPr lang="en-US" dirty="0" err="1">
                <a:solidFill>
                  <a:srgbClr val="0A0A0A"/>
                </a:solidFill>
              </a:rPr>
              <a:t>zur</a:t>
            </a:r>
            <a:r>
              <a:rPr lang="en-US" dirty="0">
                <a:solidFill>
                  <a:srgbClr val="0A0A0A"/>
                </a:solidFill>
              </a:rPr>
              <a:t> </a:t>
            </a:r>
            <a:r>
              <a:rPr lang="en-US" dirty="0" err="1">
                <a:solidFill>
                  <a:srgbClr val="0A0A0A"/>
                </a:solidFill>
              </a:rPr>
              <a:t>Stolperfalle</a:t>
            </a:r>
            <a:r>
              <a:rPr lang="en-US" dirty="0">
                <a:solidFill>
                  <a:srgbClr val="0A0A0A"/>
                </a:solidFill>
              </a:rPr>
              <a:t> </a:t>
            </a:r>
            <a:r>
              <a:rPr lang="en-US" dirty="0" err="1">
                <a:solidFill>
                  <a:srgbClr val="0A0A0A"/>
                </a:solidFill>
              </a:rPr>
              <a:t>werden</a:t>
            </a:r>
            <a:endParaRPr lang="en-US" dirty="0">
              <a:solidFill>
                <a:srgbClr val="0A0A0A"/>
              </a:solidFill>
            </a:endParaRPr>
          </a:p>
          <a:p>
            <a:pPr marL="342900" indent="-342900">
              <a:buFontTx/>
              <a:buChar char="-"/>
            </a:pPr>
            <a:r>
              <a:rPr lang="en-US" dirty="0" err="1">
                <a:solidFill>
                  <a:srgbClr val="0A0A0A"/>
                </a:solidFill>
              </a:rPr>
              <a:t>Stufen</a:t>
            </a:r>
            <a:r>
              <a:rPr lang="en-US" dirty="0">
                <a:solidFill>
                  <a:srgbClr val="0A0A0A"/>
                </a:solidFill>
              </a:rPr>
              <a:t> </a:t>
            </a:r>
            <a:r>
              <a:rPr lang="en-US" dirty="0" err="1">
                <a:solidFill>
                  <a:srgbClr val="0A0A0A"/>
                </a:solidFill>
              </a:rPr>
              <a:t>sollten</a:t>
            </a:r>
            <a:r>
              <a:rPr lang="en-US" dirty="0">
                <a:solidFill>
                  <a:srgbClr val="0A0A0A"/>
                </a:solidFill>
              </a:rPr>
              <a:t> </a:t>
            </a:r>
            <a:r>
              <a:rPr lang="en-US" dirty="0" err="1">
                <a:solidFill>
                  <a:srgbClr val="0A0A0A"/>
                </a:solidFill>
              </a:rPr>
              <a:t>im</a:t>
            </a:r>
            <a:r>
              <a:rPr lang="en-US" dirty="0">
                <a:solidFill>
                  <a:srgbClr val="0A0A0A"/>
                </a:solidFill>
              </a:rPr>
              <a:t> </a:t>
            </a:r>
            <a:r>
              <a:rPr lang="en-US" dirty="0" err="1">
                <a:solidFill>
                  <a:srgbClr val="0A0A0A"/>
                </a:solidFill>
              </a:rPr>
              <a:t>Voraus</a:t>
            </a:r>
            <a:r>
              <a:rPr lang="en-US" dirty="0">
                <a:solidFill>
                  <a:srgbClr val="0A0A0A"/>
                </a:solidFill>
              </a:rPr>
              <a:t> </a:t>
            </a:r>
            <a:r>
              <a:rPr lang="en-US" dirty="0" err="1">
                <a:solidFill>
                  <a:srgbClr val="0A0A0A"/>
                </a:solidFill>
              </a:rPr>
              <a:t>oder</a:t>
            </a:r>
            <a:r>
              <a:rPr lang="en-US" dirty="0">
                <a:solidFill>
                  <a:srgbClr val="0A0A0A"/>
                </a:solidFill>
              </a:rPr>
              <a:t> </a:t>
            </a:r>
            <a:r>
              <a:rPr lang="en-US" dirty="0" err="1">
                <a:solidFill>
                  <a:srgbClr val="0A0A0A"/>
                </a:solidFill>
              </a:rPr>
              <a:t>bei</a:t>
            </a:r>
            <a:r>
              <a:rPr lang="en-US" dirty="0">
                <a:solidFill>
                  <a:srgbClr val="0A0A0A"/>
                </a:solidFill>
              </a:rPr>
              <a:t> </a:t>
            </a:r>
            <a:r>
              <a:rPr lang="en-US" dirty="0" err="1">
                <a:solidFill>
                  <a:srgbClr val="0A0A0A"/>
                </a:solidFill>
              </a:rPr>
              <a:t>Annäherung</a:t>
            </a:r>
            <a:r>
              <a:rPr lang="en-US" dirty="0">
                <a:solidFill>
                  <a:srgbClr val="0A0A0A"/>
                </a:solidFill>
              </a:rPr>
              <a:t> </a:t>
            </a:r>
            <a:r>
              <a:rPr lang="en-US" dirty="0" err="1">
                <a:solidFill>
                  <a:srgbClr val="0A0A0A"/>
                </a:solidFill>
              </a:rPr>
              <a:t>hervorgehoben</a:t>
            </a:r>
            <a:r>
              <a:rPr lang="en-US" dirty="0">
                <a:solidFill>
                  <a:srgbClr val="0A0A0A"/>
                </a:solidFill>
              </a:rPr>
              <a:t> </a:t>
            </a:r>
            <a:r>
              <a:rPr lang="en-US" dirty="0" err="1">
                <a:solidFill>
                  <a:srgbClr val="0A0A0A"/>
                </a:solidFill>
              </a:rPr>
              <a:t>werden</a:t>
            </a:r>
            <a:r>
              <a:rPr lang="en-US" dirty="0">
                <a:solidFill>
                  <a:srgbClr val="0A0A0A"/>
                </a:solidFill>
              </a:rPr>
              <a:t> </a:t>
            </a:r>
            <a:endParaRPr lang="en-GB" b="1" dirty="0"/>
          </a:p>
        </p:txBody>
      </p:sp>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a:off x="6158753" y="3003176"/>
            <a:ext cx="1683389" cy="886899"/>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flipV="1">
            <a:off x="6096000" y="4587498"/>
            <a:ext cx="4799308" cy="307231"/>
          </a:xfrm>
          <a:prstGeom prst="straightConnector1">
            <a:avLst/>
          </a:prstGeom>
          <a:ln w="57150">
            <a:solidFill>
              <a:schemeClr val="bg1"/>
            </a:solidFill>
            <a:tailEnd type="triangle"/>
          </a:ln>
        </p:spPr>
        <p:style>
          <a:lnRef idx="3">
            <a:schemeClr val="accent2"/>
          </a:lnRef>
          <a:fillRef idx="0">
            <a:schemeClr val="accent2"/>
          </a:fillRef>
          <a:effectRef idx="2">
            <a:schemeClr val="accent2"/>
          </a:effectRef>
          <a:fontRef idx="minor">
            <a:schemeClr val="tx1"/>
          </a:fontRef>
        </p:style>
      </p:cxnSp>
      <p:sp>
        <p:nvSpPr>
          <p:cNvPr id="23" name="TextBox 22">
            <a:extLst>
              <a:ext uri="{FF2B5EF4-FFF2-40B4-BE49-F238E27FC236}">
                <a16:creationId xmlns:a16="http://schemas.microsoft.com/office/drawing/2014/main" id="{16AFDDCD-802E-1255-2692-0A2AFA2C7504}"/>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rPr>
              <a:t>Quelle: Wesserstrom (2018)</a:t>
            </a:r>
            <a:endParaRPr lang="en-GB" dirty="0">
              <a:solidFill>
                <a:srgbClr val="1188A3"/>
              </a:solidFill>
            </a:endParaRPr>
          </a:p>
        </p:txBody>
      </p:sp>
      <p:sp>
        <p:nvSpPr>
          <p:cNvPr id="12" name="Text Placeholder 5">
            <a:extLst>
              <a:ext uri="{FF2B5EF4-FFF2-40B4-BE49-F238E27FC236}">
                <a16:creationId xmlns:a16="http://schemas.microsoft.com/office/drawing/2014/main" id="{DF8CFCD6-9680-828B-A942-79BAA6364802}"/>
              </a:ext>
            </a:extLst>
          </p:cNvPr>
          <p:cNvSpPr txBox="1">
            <a:spLocks/>
          </p:cNvSpPr>
          <p:nvPr/>
        </p:nvSpPr>
        <p:spPr>
          <a:xfrm>
            <a:off x="1046208" y="228600"/>
            <a:ext cx="4716425" cy="968918"/>
          </a:xfrm>
          <a:prstGeom prst="rect">
            <a:avLst/>
          </a:prstGeom>
          <a:solidFill>
            <a:srgbClr val="85D2E1"/>
          </a:solidFill>
        </p:spPr>
        <p:txBody>
          <a:bodyPr vert="horz" lIns="91440" tIns="45720" rIns="91440" bIns="45720" rtlCol="0" anchor="t">
            <a:normAutofit fontScale="92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3510"/>
            <a:r>
              <a:rPr lang="en-GB" sz="2800" b="1" dirty="0" err="1"/>
              <a:t>Bessere</a:t>
            </a:r>
            <a:r>
              <a:rPr lang="en-GB" sz="2800" b="1" dirty="0"/>
              <a:t> </a:t>
            </a:r>
            <a:r>
              <a:rPr lang="en-GB" sz="2800" b="1" dirty="0" err="1"/>
              <a:t>Nutzererfahrungen</a:t>
            </a:r>
            <a:r>
              <a:rPr lang="en-GB" sz="2800" b="1" dirty="0"/>
              <a:t> </a:t>
            </a:r>
            <a:r>
              <a:rPr lang="en-GB" sz="2800" b="1" dirty="0" err="1"/>
              <a:t>durch</a:t>
            </a:r>
            <a:r>
              <a:rPr lang="en-GB" sz="2800" b="1" dirty="0"/>
              <a:t> </a:t>
            </a:r>
            <a:r>
              <a:rPr lang="en-GB" sz="2800" b="1" dirty="0" err="1"/>
              <a:t>altersfreundliche</a:t>
            </a:r>
            <a:r>
              <a:rPr lang="en-GB" sz="2800" b="1" dirty="0"/>
              <a:t> Restaurants</a:t>
            </a:r>
            <a:endParaRPr lang="es-ES" dirty="0"/>
          </a:p>
        </p:txBody>
      </p:sp>
    </p:spTree>
    <p:extLst>
      <p:ext uri="{BB962C8B-B14F-4D97-AF65-F5344CB8AC3E}">
        <p14:creationId xmlns:p14="http://schemas.microsoft.com/office/powerpoint/2010/main" val="20174780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474159" y="1440035"/>
            <a:ext cx="4621841" cy="4525954"/>
          </a:xfrm>
        </p:spPr>
        <p:txBody>
          <a:bodyPr>
            <a:normAutofit fontScale="85000" lnSpcReduction="20000"/>
          </a:bodyPr>
          <a:lstStyle/>
          <a:p>
            <a:pPr algn="l">
              <a:lnSpc>
                <a:spcPct val="110000"/>
              </a:lnSpc>
            </a:pPr>
            <a:r>
              <a:rPr lang="en-US" sz="2600" b="1" i="0" dirty="0">
                <a:solidFill>
                  <a:srgbClr val="222222"/>
                </a:solidFill>
                <a:effectLst/>
              </a:rPr>
              <a:t>5. </a:t>
            </a:r>
            <a:r>
              <a:rPr lang="en-US" sz="2600" b="1" i="0" dirty="0" err="1">
                <a:solidFill>
                  <a:srgbClr val="222222"/>
                </a:solidFill>
                <a:effectLst/>
              </a:rPr>
              <a:t>Tischgeschirr</a:t>
            </a:r>
            <a:endParaRPr lang="en-US" sz="2600" b="1" i="0" dirty="0">
              <a:solidFill>
                <a:srgbClr val="222222"/>
              </a:solidFill>
              <a:effectLst/>
            </a:endParaRPr>
          </a:p>
          <a:p>
            <a:pPr>
              <a:lnSpc>
                <a:spcPct val="110000"/>
              </a:lnSpc>
              <a:buFont typeface="Arial" panose="020B0604020202020204" pitchFamily="34" charset="0"/>
              <a:buChar char="•"/>
            </a:pPr>
            <a:r>
              <a:rPr lang="en-US" sz="2600" dirty="0" err="1">
                <a:solidFill>
                  <a:srgbClr val="0A0A0A"/>
                </a:solidFill>
              </a:rPr>
              <a:t>Verwenden</a:t>
            </a:r>
            <a:r>
              <a:rPr lang="en-US" sz="2600" dirty="0">
                <a:solidFill>
                  <a:srgbClr val="0A0A0A"/>
                </a:solidFill>
              </a:rPr>
              <a:t> Sie </a:t>
            </a:r>
            <a:r>
              <a:rPr lang="en-US" sz="2600" b="1" dirty="0" err="1">
                <a:solidFill>
                  <a:srgbClr val="0A0A0A"/>
                </a:solidFill>
              </a:rPr>
              <a:t>leichtere</a:t>
            </a:r>
            <a:r>
              <a:rPr lang="en-US" sz="2600" b="1" dirty="0">
                <a:solidFill>
                  <a:srgbClr val="0A0A0A"/>
                </a:solidFill>
              </a:rPr>
              <a:t> </a:t>
            </a:r>
            <a:r>
              <a:rPr lang="en-US" sz="2600" b="1" dirty="0" err="1">
                <a:solidFill>
                  <a:srgbClr val="0A0A0A"/>
                </a:solidFill>
              </a:rPr>
              <a:t>Produkte</a:t>
            </a:r>
            <a:r>
              <a:rPr lang="en-US" sz="2600" b="1" dirty="0">
                <a:solidFill>
                  <a:srgbClr val="0A0A0A"/>
                </a:solidFill>
              </a:rPr>
              <a:t> </a:t>
            </a:r>
            <a:r>
              <a:rPr lang="en-US" sz="2600" dirty="0">
                <a:solidFill>
                  <a:srgbClr val="0A0A0A"/>
                </a:solidFill>
              </a:rPr>
              <a:t>(</a:t>
            </a:r>
            <a:r>
              <a:rPr lang="en-US" sz="2600" dirty="0" err="1">
                <a:solidFill>
                  <a:srgbClr val="0A0A0A"/>
                </a:solidFill>
              </a:rPr>
              <a:t>schweres</a:t>
            </a:r>
            <a:r>
              <a:rPr lang="en-US" sz="2600" dirty="0">
                <a:solidFill>
                  <a:srgbClr val="0A0A0A"/>
                </a:solidFill>
              </a:rPr>
              <a:t> </a:t>
            </a:r>
            <a:r>
              <a:rPr lang="en-US" sz="2600" dirty="0" err="1">
                <a:solidFill>
                  <a:srgbClr val="0A0A0A"/>
                </a:solidFill>
              </a:rPr>
              <a:t>Besteck</a:t>
            </a:r>
            <a:r>
              <a:rPr lang="en-US" sz="2600" dirty="0">
                <a:solidFill>
                  <a:srgbClr val="0A0A0A"/>
                </a:solidFill>
              </a:rPr>
              <a:t> </a:t>
            </a:r>
            <a:r>
              <a:rPr lang="en-US" sz="2600" dirty="0" err="1">
                <a:solidFill>
                  <a:srgbClr val="0A0A0A"/>
                </a:solidFill>
              </a:rPr>
              <a:t>hilft</a:t>
            </a:r>
            <a:r>
              <a:rPr lang="en-US" sz="2600" dirty="0">
                <a:solidFill>
                  <a:srgbClr val="0A0A0A"/>
                </a:solidFill>
              </a:rPr>
              <a:t> </a:t>
            </a:r>
            <a:r>
              <a:rPr lang="en-US" sz="2600" dirty="0" err="1">
                <a:solidFill>
                  <a:srgbClr val="0A0A0A"/>
                </a:solidFill>
              </a:rPr>
              <a:t>jedoch</a:t>
            </a:r>
            <a:r>
              <a:rPr lang="en-US" sz="2600" dirty="0">
                <a:solidFill>
                  <a:srgbClr val="0A0A0A"/>
                </a:solidFill>
              </a:rPr>
              <a:t>, </a:t>
            </a:r>
            <a:r>
              <a:rPr lang="en-US" sz="2600" dirty="0" err="1">
                <a:solidFill>
                  <a:srgbClr val="0A0A0A"/>
                </a:solidFill>
              </a:rPr>
              <a:t>zitternde</a:t>
            </a:r>
            <a:r>
              <a:rPr lang="en-US" sz="2600" dirty="0">
                <a:solidFill>
                  <a:srgbClr val="0A0A0A"/>
                </a:solidFill>
              </a:rPr>
              <a:t> </a:t>
            </a:r>
            <a:r>
              <a:rPr lang="en-US" sz="2600" dirty="0" err="1">
                <a:solidFill>
                  <a:srgbClr val="0A0A0A"/>
                </a:solidFill>
              </a:rPr>
              <a:t>Hände</a:t>
            </a:r>
            <a:r>
              <a:rPr lang="en-US" sz="2600" dirty="0">
                <a:solidFill>
                  <a:srgbClr val="0A0A0A"/>
                </a:solidFill>
              </a:rPr>
              <a:t> </a:t>
            </a:r>
            <a:r>
              <a:rPr lang="en-US" sz="2600" dirty="0" err="1">
                <a:solidFill>
                  <a:srgbClr val="0A0A0A"/>
                </a:solidFill>
              </a:rPr>
              <a:t>zu</a:t>
            </a:r>
            <a:r>
              <a:rPr lang="en-US" sz="2600" dirty="0">
                <a:solidFill>
                  <a:srgbClr val="0A0A0A"/>
                </a:solidFill>
              </a:rPr>
              <a:t> </a:t>
            </a:r>
            <a:r>
              <a:rPr lang="en-US" sz="2600" dirty="0" err="1">
                <a:solidFill>
                  <a:srgbClr val="0A0A0A"/>
                </a:solidFill>
              </a:rPr>
              <a:t>stabilisieren</a:t>
            </a:r>
            <a:r>
              <a:rPr lang="en-US" sz="2600" dirty="0">
                <a:solidFill>
                  <a:srgbClr val="0A0A0A"/>
                </a:solidFill>
              </a:rPr>
              <a:t>)</a:t>
            </a:r>
          </a:p>
          <a:p>
            <a:pPr>
              <a:lnSpc>
                <a:spcPct val="110000"/>
              </a:lnSpc>
              <a:buFont typeface="Arial" panose="020B0604020202020204" pitchFamily="34" charset="0"/>
              <a:buChar char="•"/>
            </a:pPr>
            <a:r>
              <a:rPr lang="en-US" sz="2600" b="1" dirty="0" err="1">
                <a:solidFill>
                  <a:srgbClr val="0A0A0A"/>
                </a:solidFill>
              </a:rPr>
              <a:t>strukturiertes</a:t>
            </a:r>
            <a:r>
              <a:rPr lang="en-US" sz="2600" b="1" dirty="0">
                <a:solidFill>
                  <a:srgbClr val="0A0A0A"/>
                </a:solidFill>
              </a:rPr>
              <a:t> und </a:t>
            </a:r>
            <a:r>
              <a:rPr lang="en-US" sz="2600" b="1" dirty="0" err="1">
                <a:solidFill>
                  <a:srgbClr val="0A0A0A"/>
                </a:solidFill>
              </a:rPr>
              <a:t>ergonomisches</a:t>
            </a:r>
            <a:r>
              <a:rPr lang="en-US" sz="2600" b="1" dirty="0">
                <a:solidFill>
                  <a:srgbClr val="0A0A0A"/>
                </a:solidFill>
              </a:rPr>
              <a:t> </a:t>
            </a:r>
            <a:r>
              <a:rPr lang="en-US" sz="2600" dirty="0">
                <a:solidFill>
                  <a:srgbClr val="0A0A0A"/>
                </a:solidFill>
              </a:rPr>
              <a:t>Design für </a:t>
            </a:r>
            <a:r>
              <a:rPr lang="en-US" sz="2600" dirty="0" err="1">
                <a:solidFill>
                  <a:srgbClr val="0A0A0A"/>
                </a:solidFill>
              </a:rPr>
              <a:t>besseres</a:t>
            </a:r>
            <a:r>
              <a:rPr lang="en-US" sz="2600" dirty="0">
                <a:solidFill>
                  <a:srgbClr val="0A0A0A"/>
                </a:solidFill>
              </a:rPr>
              <a:t> </a:t>
            </a:r>
            <a:r>
              <a:rPr lang="en-US" sz="2600" dirty="0" err="1">
                <a:solidFill>
                  <a:srgbClr val="0A0A0A"/>
                </a:solidFill>
              </a:rPr>
              <a:t>Greifen</a:t>
            </a:r>
            <a:endParaRPr lang="en-US" sz="2600" dirty="0">
              <a:solidFill>
                <a:srgbClr val="0A0A0A"/>
              </a:solidFill>
            </a:endParaRPr>
          </a:p>
          <a:p>
            <a:pPr>
              <a:lnSpc>
                <a:spcPct val="110000"/>
              </a:lnSpc>
              <a:buFont typeface="Arial" panose="020B0604020202020204" pitchFamily="34" charset="0"/>
              <a:buChar char="•"/>
            </a:pPr>
            <a:r>
              <a:rPr lang="en-US" sz="2600" dirty="0" err="1">
                <a:solidFill>
                  <a:srgbClr val="0A0A0A"/>
                </a:solidFill>
              </a:rPr>
              <a:t>sorgen</a:t>
            </a:r>
            <a:r>
              <a:rPr lang="en-US" sz="2600" dirty="0">
                <a:solidFill>
                  <a:srgbClr val="0A0A0A"/>
                </a:solidFill>
              </a:rPr>
              <a:t> Sie für </a:t>
            </a:r>
            <a:r>
              <a:rPr lang="en-US" sz="2600" b="1" dirty="0" err="1">
                <a:solidFill>
                  <a:srgbClr val="0A0A0A"/>
                </a:solidFill>
              </a:rPr>
              <a:t>angemessene</a:t>
            </a:r>
            <a:r>
              <a:rPr lang="en-US" sz="2600" b="1" dirty="0">
                <a:solidFill>
                  <a:srgbClr val="0A0A0A"/>
                </a:solidFill>
              </a:rPr>
              <a:t> </a:t>
            </a:r>
            <a:r>
              <a:rPr lang="en-US" sz="2600" b="1" dirty="0" err="1">
                <a:solidFill>
                  <a:srgbClr val="0A0A0A"/>
                </a:solidFill>
              </a:rPr>
              <a:t>Abstände</a:t>
            </a:r>
            <a:r>
              <a:rPr lang="en-US" sz="2600" b="1" dirty="0">
                <a:solidFill>
                  <a:srgbClr val="0A0A0A"/>
                </a:solidFill>
              </a:rPr>
              <a:t> </a:t>
            </a:r>
            <a:r>
              <a:rPr lang="en-US" sz="2600" dirty="0">
                <a:solidFill>
                  <a:srgbClr val="0A0A0A"/>
                </a:solidFill>
              </a:rPr>
              <a:t>(d. h. </a:t>
            </a:r>
            <a:r>
              <a:rPr lang="en-US" sz="2600" dirty="0" err="1">
                <a:solidFill>
                  <a:srgbClr val="0A0A0A"/>
                </a:solidFill>
              </a:rPr>
              <a:t>stellen</a:t>
            </a:r>
            <a:r>
              <a:rPr lang="en-US" sz="2600" dirty="0">
                <a:solidFill>
                  <a:srgbClr val="0A0A0A"/>
                </a:solidFill>
              </a:rPr>
              <a:t> Sie die Dinge </a:t>
            </a:r>
            <a:r>
              <a:rPr lang="en-US" sz="2600" dirty="0" err="1">
                <a:solidFill>
                  <a:srgbClr val="0A0A0A"/>
                </a:solidFill>
              </a:rPr>
              <a:t>nicht</a:t>
            </a:r>
            <a:r>
              <a:rPr lang="en-US" sz="2600" dirty="0">
                <a:solidFill>
                  <a:srgbClr val="0A0A0A"/>
                </a:solidFill>
              </a:rPr>
              <a:t> </a:t>
            </a:r>
            <a:r>
              <a:rPr lang="en-US" sz="2600" dirty="0" err="1">
                <a:solidFill>
                  <a:srgbClr val="0A0A0A"/>
                </a:solidFill>
              </a:rPr>
              <a:t>zu</a:t>
            </a:r>
            <a:r>
              <a:rPr lang="en-US" sz="2600" dirty="0">
                <a:solidFill>
                  <a:srgbClr val="0A0A0A"/>
                </a:solidFill>
              </a:rPr>
              <a:t> </a:t>
            </a:r>
            <a:r>
              <a:rPr lang="en-US" sz="2600" dirty="0" err="1">
                <a:solidFill>
                  <a:srgbClr val="0A0A0A"/>
                </a:solidFill>
              </a:rPr>
              <a:t>dicht</a:t>
            </a:r>
            <a:r>
              <a:rPr lang="en-US" sz="2600" dirty="0">
                <a:solidFill>
                  <a:srgbClr val="0A0A0A"/>
                </a:solidFill>
              </a:rPr>
              <a:t> </a:t>
            </a:r>
            <a:r>
              <a:rPr lang="en-US" sz="2600" dirty="0" err="1">
                <a:solidFill>
                  <a:srgbClr val="0A0A0A"/>
                </a:solidFill>
              </a:rPr>
              <a:t>nebeneinander</a:t>
            </a:r>
            <a:r>
              <a:rPr lang="en-US" sz="2600" dirty="0">
                <a:solidFill>
                  <a:srgbClr val="0A0A0A"/>
                </a:solidFill>
              </a:rPr>
              <a:t>) und </a:t>
            </a:r>
            <a:r>
              <a:rPr lang="en-US" sz="2600" dirty="0" err="1">
                <a:solidFill>
                  <a:srgbClr val="0A0A0A"/>
                </a:solidFill>
              </a:rPr>
              <a:t>einen</a:t>
            </a:r>
            <a:r>
              <a:rPr lang="en-US" sz="2600" dirty="0">
                <a:solidFill>
                  <a:srgbClr val="0A0A0A"/>
                </a:solidFill>
              </a:rPr>
              <a:t> </a:t>
            </a:r>
            <a:r>
              <a:rPr lang="en-US" sz="2600" dirty="0" err="1">
                <a:solidFill>
                  <a:srgbClr val="0A0A0A"/>
                </a:solidFill>
              </a:rPr>
              <a:t>guten</a:t>
            </a:r>
            <a:r>
              <a:rPr lang="en-US" sz="2600" dirty="0">
                <a:solidFill>
                  <a:srgbClr val="0A0A0A"/>
                </a:solidFill>
              </a:rPr>
              <a:t> </a:t>
            </a:r>
            <a:r>
              <a:rPr lang="en-US" sz="2600" dirty="0" err="1">
                <a:solidFill>
                  <a:srgbClr val="0A0A0A"/>
                </a:solidFill>
              </a:rPr>
              <a:t>Kontrast</a:t>
            </a:r>
            <a:r>
              <a:rPr lang="en-US" sz="2600" dirty="0">
                <a:solidFill>
                  <a:srgbClr val="0A0A0A"/>
                </a:solidFill>
              </a:rPr>
              <a:t> (d. h. </a:t>
            </a:r>
            <a:r>
              <a:rPr lang="en-US" sz="2600" dirty="0" err="1">
                <a:solidFill>
                  <a:srgbClr val="0A0A0A"/>
                </a:solidFill>
              </a:rPr>
              <a:t>weiße</a:t>
            </a:r>
            <a:r>
              <a:rPr lang="en-US" sz="2600" dirty="0">
                <a:solidFill>
                  <a:srgbClr val="0A0A0A"/>
                </a:solidFill>
              </a:rPr>
              <a:t> Teller auf </a:t>
            </a:r>
            <a:r>
              <a:rPr lang="en-US" sz="2600" dirty="0" err="1">
                <a:solidFill>
                  <a:srgbClr val="0A0A0A"/>
                </a:solidFill>
              </a:rPr>
              <a:t>weißen</a:t>
            </a:r>
            <a:r>
              <a:rPr lang="en-US" sz="2600" dirty="0">
                <a:solidFill>
                  <a:srgbClr val="0A0A0A"/>
                </a:solidFill>
              </a:rPr>
              <a:t> </a:t>
            </a:r>
            <a:r>
              <a:rPr lang="en-US" sz="2600" dirty="0" err="1">
                <a:solidFill>
                  <a:srgbClr val="0A0A0A"/>
                </a:solidFill>
              </a:rPr>
              <a:t>Tischdecken</a:t>
            </a:r>
            <a:r>
              <a:rPr lang="en-US" sz="2600" dirty="0">
                <a:solidFill>
                  <a:srgbClr val="0A0A0A"/>
                </a:solidFill>
              </a:rPr>
              <a:t> </a:t>
            </a:r>
            <a:r>
              <a:rPr lang="en-US" sz="2600" dirty="0" err="1">
                <a:solidFill>
                  <a:srgbClr val="0A0A0A"/>
                </a:solidFill>
              </a:rPr>
              <a:t>können</a:t>
            </a:r>
            <a:r>
              <a:rPr lang="en-US" sz="2600" dirty="0">
                <a:solidFill>
                  <a:srgbClr val="0A0A0A"/>
                </a:solidFill>
              </a:rPr>
              <a:t> für Menschen </a:t>
            </a:r>
            <a:r>
              <a:rPr lang="en-US" sz="2600" dirty="0" err="1">
                <a:solidFill>
                  <a:srgbClr val="0A0A0A"/>
                </a:solidFill>
              </a:rPr>
              <a:t>mit</a:t>
            </a:r>
            <a:r>
              <a:rPr lang="en-US" sz="2600" dirty="0">
                <a:solidFill>
                  <a:srgbClr val="0A0A0A"/>
                </a:solidFill>
              </a:rPr>
              <a:t> </a:t>
            </a:r>
            <a:r>
              <a:rPr lang="en-US" sz="2600" dirty="0" err="1">
                <a:solidFill>
                  <a:srgbClr val="0A0A0A"/>
                </a:solidFill>
              </a:rPr>
              <a:t>Sehproblemen</a:t>
            </a:r>
            <a:r>
              <a:rPr lang="en-US" sz="2600" dirty="0">
                <a:solidFill>
                  <a:srgbClr val="0A0A0A"/>
                </a:solidFill>
              </a:rPr>
              <a:t> </a:t>
            </a:r>
            <a:r>
              <a:rPr lang="en-US" sz="2600" dirty="0" err="1">
                <a:solidFill>
                  <a:srgbClr val="0A0A0A"/>
                </a:solidFill>
              </a:rPr>
              <a:t>schwierig</a:t>
            </a:r>
            <a:r>
              <a:rPr lang="en-US" sz="2600" dirty="0">
                <a:solidFill>
                  <a:srgbClr val="0A0A0A"/>
                </a:solidFill>
              </a:rPr>
              <a:t> sein)</a:t>
            </a:r>
          </a:p>
          <a:p>
            <a:pPr algn="l">
              <a:lnSpc>
                <a:spcPct val="110000"/>
              </a:lnSpc>
            </a:pPr>
            <a:endParaRPr lang="en-US" b="0" i="0" dirty="0">
              <a:solidFill>
                <a:srgbClr val="0A0A0A"/>
              </a:solidFill>
              <a:effectLst/>
            </a:endParaRPr>
          </a:p>
        </p:txBody>
      </p:sp>
      <p:pic>
        <p:nvPicPr>
          <p:cNvPr id="5" name="Picture Placeholder 4" descr="A set of plates and silverware&#10;&#10;Description automatically generated with low confidence">
            <a:extLst>
              <a:ext uri="{FF2B5EF4-FFF2-40B4-BE49-F238E27FC236}">
                <a16:creationId xmlns:a16="http://schemas.microsoft.com/office/drawing/2014/main" id="{808FEA49-D419-2FC6-F262-A7284F1CE304}"/>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cxnSp>
        <p:nvCxnSpPr>
          <p:cNvPr id="10" name="Straight Arrow Connector 9">
            <a:extLst>
              <a:ext uri="{FF2B5EF4-FFF2-40B4-BE49-F238E27FC236}">
                <a16:creationId xmlns:a16="http://schemas.microsoft.com/office/drawing/2014/main" id="{F7B81EF7-8CEC-DEC8-333F-998CE0ABFC78}"/>
              </a:ext>
            </a:extLst>
          </p:cNvPr>
          <p:cNvCxnSpPr>
            <a:cxnSpLocks/>
          </p:cNvCxnSpPr>
          <p:nvPr/>
        </p:nvCxnSpPr>
        <p:spPr>
          <a:xfrm flipV="1">
            <a:off x="5737140" y="1177731"/>
            <a:ext cx="2751405" cy="139038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1" name="Straight Arrow Connector 10">
            <a:extLst>
              <a:ext uri="{FF2B5EF4-FFF2-40B4-BE49-F238E27FC236}">
                <a16:creationId xmlns:a16="http://schemas.microsoft.com/office/drawing/2014/main" id="{10873ECD-5BC3-9185-761E-AAAE078F8438}"/>
              </a:ext>
            </a:extLst>
          </p:cNvPr>
          <p:cNvCxnSpPr>
            <a:cxnSpLocks/>
          </p:cNvCxnSpPr>
          <p:nvPr/>
        </p:nvCxnSpPr>
        <p:spPr>
          <a:xfrm>
            <a:off x="6096000" y="3571246"/>
            <a:ext cx="1372949" cy="633021"/>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cxnSp>
        <p:nvCxnSpPr>
          <p:cNvPr id="15" name="Straight Arrow Connector 14">
            <a:extLst>
              <a:ext uri="{FF2B5EF4-FFF2-40B4-BE49-F238E27FC236}">
                <a16:creationId xmlns:a16="http://schemas.microsoft.com/office/drawing/2014/main" id="{850B0B17-F5B6-F184-E998-3E472E94C676}"/>
              </a:ext>
            </a:extLst>
          </p:cNvPr>
          <p:cNvCxnSpPr>
            <a:cxnSpLocks/>
          </p:cNvCxnSpPr>
          <p:nvPr/>
        </p:nvCxnSpPr>
        <p:spPr>
          <a:xfrm>
            <a:off x="6028566" y="4741933"/>
            <a:ext cx="2459979" cy="1019596"/>
          </a:xfrm>
          <a:prstGeom prst="straightConnector1">
            <a:avLst/>
          </a:prstGeom>
          <a:ln w="57150">
            <a:solidFill>
              <a:srgbClr val="000000"/>
            </a:solidFill>
            <a:tailEnd type="triangle"/>
          </a:ln>
        </p:spPr>
        <p:style>
          <a:lnRef idx="3">
            <a:schemeClr val="accent2"/>
          </a:lnRef>
          <a:fillRef idx="0">
            <a:schemeClr val="accent2"/>
          </a:fillRef>
          <a:effectRef idx="2">
            <a:schemeClr val="accent2"/>
          </a:effectRef>
          <a:fontRef idx="minor">
            <a:schemeClr val="tx1"/>
          </a:fontRef>
        </p:style>
      </p:cxnSp>
      <p:sp>
        <p:nvSpPr>
          <p:cNvPr id="20" name="TextBox 19">
            <a:extLst>
              <a:ext uri="{FF2B5EF4-FFF2-40B4-BE49-F238E27FC236}">
                <a16:creationId xmlns:a16="http://schemas.microsoft.com/office/drawing/2014/main" id="{22C29700-A8AC-D5AD-15CC-224AC3ACF3FC}"/>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rPr>
              <a:t>Quelle: Wesserstrom (2018)</a:t>
            </a:r>
            <a:endParaRPr lang="en-GB" dirty="0">
              <a:solidFill>
                <a:srgbClr val="1188A3"/>
              </a:solidFill>
            </a:endParaRPr>
          </a:p>
        </p:txBody>
      </p:sp>
      <p:sp>
        <p:nvSpPr>
          <p:cNvPr id="13" name="Text Placeholder 5">
            <a:extLst>
              <a:ext uri="{FF2B5EF4-FFF2-40B4-BE49-F238E27FC236}">
                <a16:creationId xmlns:a16="http://schemas.microsoft.com/office/drawing/2014/main" id="{776A801C-CC1B-3EDF-0B4E-C7E1EA61E5EC}"/>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en-GB" sz="2800" b="1" dirty="0" err="1"/>
              <a:t>Bessere</a:t>
            </a:r>
            <a:r>
              <a:rPr lang="en-GB" sz="2800" b="1" dirty="0"/>
              <a:t> </a:t>
            </a:r>
            <a:r>
              <a:rPr lang="en-GB" sz="2800" b="1" dirty="0" err="1"/>
              <a:t>Nutzererfahrungen</a:t>
            </a:r>
            <a:r>
              <a:rPr lang="en-GB" sz="2800" b="1" dirty="0"/>
              <a:t> </a:t>
            </a:r>
            <a:r>
              <a:rPr lang="en-GB" sz="2800" b="1" dirty="0" err="1"/>
              <a:t>durch</a:t>
            </a:r>
            <a:r>
              <a:rPr lang="en-GB" sz="2800" b="1" dirty="0"/>
              <a:t> </a:t>
            </a:r>
            <a:r>
              <a:rPr lang="en-GB" sz="2800" b="1" dirty="0" err="1"/>
              <a:t>altersfreundliche</a:t>
            </a:r>
            <a:r>
              <a:rPr lang="en-GB" sz="2800" b="1" dirty="0"/>
              <a:t> Restaurants</a:t>
            </a:r>
            <a:endParaRPr lang="es-ES" dirty="0"/>
          </a:p>
        </p:txBody>
      </p:sp>
    </p:spTree>
    <p:extLst>
      <p:ext uri="{BB962C8B-B14F-4D97-AF65-F5344CB8AC3E}">
        <p14:creationId xmlns:p14="http://schemas.microsoft.com/office/powerpoint/2010/main" val="113632317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5B36B9E-A896-8075-B380-D34DD1FDE86D}"/>
              </a:ext>
            </a:extLst>
          </p:cNvPr>
          <p:cNvSpPr>
            <a:spLocks noGrp="1"/>
          </p:cNvSpPr>
          <p:nvPr>
            <p:ph type="body" sz="quarter" idx="18"/>
          </p:nvPr>
        </p:nvSpPr>
        <p:spPr>
          <a:xfrm>
            <a:off x="1641345" y="1602912"/>
            <a:ext cx="4621841" cy="4525954"/>
          </a:xfrm>
        </p:spPr>
        <p:txBody>
          <a:bodyPr>
            <a:normAutofit fontScale="92500" lnSpcReduction="20000"/>
          </a:bodyPr>
          <a:lstStyle/>
          <a:p>
            <a:pPr algn="l"/>
            <a:r>
              <a:rPr lang="en-US" b="1" i="0" dirty="0">
                <a:solidFill>
                  <a:srgbClr val="222222"/>
                </a:solidFill>
                <a:effectLst/>
              </a:rPr>
              <a:t>6. Personal</a:t>
            </a:r>
          </a:p>
          <a:p>
            <a:pPr marL="342900" indent="-342900">
              <a:buFont typeface="Arial" panose="020B0604020202020204" pitchFamily="34" charset="0"/>
              <a:buChar char="•"/>
            </a:pPr>
            <a:r>
              <a:rPr lang="en-US" dirty="0" err="1">
                <a:solidFill>
                  <a:srgbClr val="0A0A0A"/>
                </a:solidFill>
              </a:rPr>
              <a:t>Fragen</a:t>
            </a:r>
            <a:r>
              <a:rPr lang="en-US" dirty="0">
                <a:solidFill>
                  <a:srgbClr val="0A0A0A"/>
                </a:solidFill>
              </a:rPr>
              <a:t> Sie, </a:t>
            </a:r>
            <a:r>
              <a:rPr lang="en-US" dirty="0" err="1">
                <a:solidFill>
                  <a:srgbClr val="0A0A0A"/>
                </a:solidFill>
              </a:rPr>
              <a:t>ob</a:t>
            </a:r>
            <a:r>
              <a:rPr lang="en-US" dirty="0">
                <a:solidFill>
                  <a:srgbClr val="0A0A0A"/>
                </a:solidFill>
              </a:rPr>
              <a:t> </a:t>
            </a:r>
            <a:r>
              <a:rPr lang="en-US" dirty="0" err="1">
                <a:solidFill>
                  <a:srgbClr val="0A0A0A"/>
                </a:solidFill>
              </a:rPr>
              <a:t>sie</a:t>
            </a:r>
            <a:r>
              <a:rPr lang="en-US" dirty="0">
                <a:solidFill>
                  <a:srgbClr val="0A0A0A"/>
                </a:solidFill>
              </a:rPr>
              <a:t> den </a:t>
            </a:r>
            <a:r>
              <a:rPr lang="en-US" dirty="0" err="1">
                <a:solidFill>
                  <a:srgbClr val="0A0A0A"/>
                </a:solidFill>
              </a:rPr>
              <a:t>Senioren</a:t>
            </a:r>
            <a:r>
              <a:rPr lang="en-US" dirty="0">
                <a:solidFill>
                  <a:srgbClr val="0A0A0A"/>
                </a:solidFill>
              </a:rPr>
              <a:t> </a:t>
            </a:r>
            <a:r>
              <a:rPr lang="en-US" dirty="0" err="1">
                <a:solidFill>
                  <a:srgbClr val="0A0A0A"/>
                </a:solidFill>
              </a:rPr>
              <a:t>einen</a:t>
            </a:r>
            <a:r>
              <a:rPr lang="en-US" dirty="0">
                <a:solidFill>
                  <a:srgbClr val="0A0A0A"/>
                </a:solidFill>
              </a:rPr>
              <a:t> </a:t>
            </a:r>
            <a:r>
              <a:rPr lang="en-US" b="1" dirty="0">
                <a:solidFill>
                  <a:srgbClr val="0A0A0A"/>
                </a:solidFill>
              </a:rPr>
              <a:t>Stuhl </a:t>
            </a:r>
            <a:r>
              <a:rPr lang="en-US" b="1" dirty="0" err="1">
                <a:solidFill>
                  <a:srgbClr val="0A0A0A"/>
                </a:solidFill>
              </a:rPr>
              <a:t>bringen</a:t>
            </a:r>
            <a:r>
              <a:rPr lang="en-US" b="1" dirty="0">
                <a:solidFill>
                  <a:srgbClr val="0A0A0A"/>
                </a:solidFill>
              </a:rPr>
              <a:t> </a:t>
            </a:r>
            <a:r>
              <a:rPr lang="en-US" b="1" dirty="0" err="1">
                <a:solidFill>
                  <a:srgbClr val="0A0A0A"/>
                </a:solidFill>
              </a:rPr>
              <a:t>können</a:t>
            </a:r>
            <a:r>
              <a:rPr lang="en-US" dirty="0">
                <a:solidFill>
                  <a:srgbClr val="0A0A0A"/>
                </a:solidFill>
              </a:rPr>
              <a:t>, auf dem </a:t>
            </a:r>
            <a:r>
              <a:rPr lang="en-US" dirty="0" err="1">
                <a:solidFill>
                  <a:srgbClr val="0A0A0A"/>
                </a:solidFill>
              </a:rPr>
              <a:t>sie</a:t>
            </a:r>
            <a:r>
              <a:rPr lang="en-US" dirty="0">
                <a:solidFill>
                  <a:srgbClr val="0A0A0A"/>
                </a:solidFill>
              </a:rPr>
              <a:t> </a:t>
            </a:r>
            <a:r>
              <a:rPr lang="en-US" dirty="0" err="1">
                <a:solidFill>
                  <a:srgbClr val="0A0A0A"/>
                </a:solidFill>
              </a:rPr>
              <a:t>sitzen</a:t>
            </a:r>
            <a:r>
              <a:rPr lang="en-US" dirty="0">
                <a:solidFill>
                  <a:srgbClr val="0A0A0A"/>
                </a:solidFill>
              </a:rPr>
              <a:t> </a:t>
            </a:r>
            <a:r>
              <a:rPr lang="en-US" dirty="0" err="1">
                <a:solidFill>
                  <a:srgbClr val="0A0A0A"/>
                </a:solidFill>
              </a:rPr>
              <a:t>können</a:t>
            </a:r>
            <a:r>
              <a:rPr lang="en-US" dirty="0">
                <a:solidFill>
                  <a:srgbClr val="0A0A0A"/>
                </a:solidFill>
              </a:rPr>
              <a:t>, </a:t>
            </a:r>
            <a:r>
              <a:rPr lang="en-US" dirty="0" err="1">
                <a:solidFill>
                  <a:srgbClr val="0A0A0A"/>
                </a:solidFill>
              </a:rPr>
              <a:t>während</a:t>
            </a:r>
            <a:r>
              <a:rPr lang="en-US" dirty="0">
                <a:solidFill>
                  <a:srgbClr val="0A0A0A"/>
                </a:solidFill>
              </a:rPr>
              <a:t> </a:t>
            </a:r>
            <a:r>
              <a:rPr lang="en-US" dirty="0" err="1">
                <a:solidFill>
                  <a:srgbClr val="0A0A0A"/>
                </a:solidFill>
              </a:rPr>
              <a:t>sie</a:t>
            </a:r>
            <a:r>
              <a:rPr lang="en-US" dirty="0">
                <a:solidFill>
                  <a:srgbClr val="0A0A0A"/>
                </a:solidFill>
              </a:rPr>
              <a:t> </a:t>
            </a:r>
            <a:r>
              <a:rPr lang="en-US" dirty="0" err="1">
                <a:solidFill>
                  <a:srgbClr val="0A0A0A"/>
                </a:solidFill>
              </a:rPr>
              <a:t>warten</a:t>
            </a:r>
            <a:r>
              <a:rPr lang="en-US" dirty="0">
                <a:solidFill>
                  <a:srgbClr val="0A0A0A"/>
                </a:solidFill>
              </a:rPr>
              <a:t>.</a:t>
            </a:r>
          </a:p>
          <a:p>
            <a:pPr marL="342900" indent="-342900">
              <a:buFont typeface="Arial" panose="020B0604020202020204" pitchFamily="34" charset="0"/>
              <a:buChar char="•"/>
            </a:pPr>
            <a:r>
              <a:rPr lang="en-US" b="1" dirty="0" err="1">
                <a:solidFill>
                  <a:srgbClr val="0A0A0A"/>
                </a:solidFill>
              </a:rPr>
              <a:t>Helfen</a:t>
            </a:r>
            <a:r>
              <a:rPr lang="en-US" b="1" dirty="0">
                <a:solidFill>
                  <a:srgbClr val="0A0A0A"/>
                </a:solidFill>
              </a:rPr>
              <a:t> und </a:t>
            </a:r>
            <a:r>
              <a:rPr lang="en-US" b="1" dirty="0" err="1">
                <a:solidFill>
                  <a:srgbClr val="0A0A0A"/>
                </a:solidFill>
              </a:rPr>
              <a:t>begleiten</a:t>
            </a:r>
            <a:r>
              <a:rPr lang="en-US" b="1" dirty="0">
                <a:solidFill>
                  <a:srgbClr val="0A0A0A"/>
                </a:solidFill>
              </a:rPr>
              <a:t> </a:t>
            </a:r>
            <a:r>
              <a:rPr lang="en-US" dirty="0">
                <a:solidFill>
                  <a:srgbClr val="0A0A0A"/>
                </a:solidFill>
              </a:rPr>
              <a:t>Sie </a:t>
            </a:r>
            <a:r>
              <a:rPr lang="en-US" dirty="0" err="1">
                <a:solidFill>
                  <a:srgbClr val="0A0A0A"/>
                </a:solidFill>
              </a:rPr>
              <a:t>Senioren</a:t>
            </a:r>
            <a:r>
              <a:rPr lang="en-US" dirty="0">
                <a:solidFill>
                  <a:srgbClr val="0A0A0A"/>
                </a:solidFill>
              </a:rPr>
              <a:t> </a:t>
            </a:r>
            <a:r>
              <a:rPr lang="en-US" dirty="0" err="1">
                <a:solidFill>
                  <a:srgbClr val="0A0A0A"/>
                </a:solidFill>
              </a:rPr>
              <a:t>mit</a:t>
            </a:r>
            <a:r>
              <a:rPr lang="en-US" dirty="0">
                <a:solidFill>
                  <a:srgbClr val="0A0A0A"/>
                </a:solidFill>
              </a:rPr>
              <a:t> </a:t>
            </a:r>
            <a:r>
              <a:rPr lang="en-US" dirty="0" err="1">
                <a:solidFill>
                  <a:srgbClr val="0A0A0A"/>
                </a:solidFill>
              </a:rPr>
              <a:t>Mobilitätsproblemen</a:t>
            </a:r>
            <a:r>
              <a:rPr lang="en-US" dirty="0">
                <a:solidFill>
                  <a:srgbClr val="0A0A0A"/>
                </a:solidFill>
              </a:rPr>
              <a:t> </a:t>
            </a:r>
            <a:r>
              <a:rPr lang="en-US" dirty="0" err="1">
                <a:solidFill>
                  <a:srgbClr val="0A0A0A"/>
                </a:solidFill>
              </a:rPr>
              <a:t>langsam</a:t>
            </a:r>
            <a:r>
              <a:rPr lang="en-US" dirty="0">
                <a:solidFill>
                  <a:srgbClr val="0A0A0A"/>
                </a:solidFill>
              </a:rPr>
              <a:t> </a:t>
            </a:r>
            <a:r>
              <a:rPr lang="en-US" dirty="0" err="1">
                <a:solidFill>
                  <a:srgbClr val="0A0A0A"/>
                </a:solidFill>
              </a:rPr>
              <a:t>zu</a:t>
            </a:r>
            <a:r>
              <a:rPr lang="en-US" dirty="0">
                <a:solidFill>
                  <a:srgbClr val="0A0A0A"/>
                </a:solidFill>
              </a:rPr>
              <a:t> </a:t>
            </a:r>
            <a:r>
              <a:rPr lang="en-US" dirty="0" err="1">
                <a:solidFill>
                  <a:srgbClr val="0A0A0A"/>
                </a:solidFill>
              </a:rPr>
              <a:t>ihrem</a:t>
            </a:r>
            <a:r>
              <a:rPr lang="en-US" dirty="0">
                <a:solidFill>
                  <a:srgbClr val="0A0A0A"/>
                </a:solidFill>
              </a:rPr>
              <a:t> Tisch</a:t>
            </a:r>
          </a:p>
          <a:p>
            <a:pPr marL="342900" indent="-342900">
              <a:buFont typeface="Arial" panose="020B0604020202020204" pitchFamily="34" charset="0"/>
              <a:buChar char="•"/>
            </a:pPr>
            <a:r>
              <a:rPr lang="en-US" dirty="0" err="1">
                <a:solidFill>
                  <a:srgbClr val="0A0A0A"/>
                </a:solidFill>
              </a:rPr>
              <a:t>sie</a:t>
            </a:r>
            <a:r>
              <a:rPr lang="en-US" dirty="0">
                <a:solidFill>
                  <a:srgbClr val="0A0A0A"/>
                </a:solidFill>
              </a:rPr>
              <a:t> auf </a:t>
            </a:r>
            <a:r>
              <a:rPr lang="en-US" b="1" dirty="0" err="1">
                <a:solidFill>
                  <a:srgbClr val="0A0A0A"/>
                </a:solidFill>
              </a:rPr>
              <a:t>jede</a:t>
            </a:r>
            <a:r>
              <a:rPr lang="en-US" b="1" dirty="0">
                <a:solidFill>
                  <a:srgbClr val="0A0A0A"/>
                </a:solidFill>
              </a:rPr>
              <a:t> </a:t>
            </a:r>
            <a:r>
              <a:rPr lang="en-US" b="1" dirty="0" err="1">
                <a:solidFill>
                  <a:srgbClr val="0A0A0A"/>
                </a:solidFill>
              </a:rPr>
              <a:t>Veränderung</a:t>
            </a:r>
            <a:r>
              <a:rPr lang="en-US" b="1" dirty="0">
                <a:solidFill>
                  <a:srgbClr val="0A0A0A"/>
                </a:solidFill>
              </a:rPr>
              <a:t> des </a:t>
            </a:r>
            <a:r>
              <a:rPr lang="en-US" b="1" dirty="0" err="1">
                <a:solidFill>
                  <a:srgbClr val="0A0A0A"/>
                </a:solidFill>
              </a:rPr>
              <a:t>Bodens</a:t>
            </a:r>
            <a:r>
              <a:rPr lang="en-US" dirty="0">
                <a:solidFill>
                  <a:srgbClr val="0A0A0A"/>
                </a:solidFill>
              </a:rPr>
              <a:t> (z. B. </a:t>
            </a:r>
            <a:r>
              <a:rPr lang="en-US" dirty="0" err="1">
                <a:solidFill>
                  <a:srgbClr val="0A0A0A"/>
                </a:solidFill>
              </a:rPr>
              <a:t>Treppen</a:t>
            </a:r>
            <a:r>
              <a:rPr lang="en-US" dirty="0">
                <a:solidFill>
                  <a:srgbClr val="0A0A0A"/>
                </a:solidFill>
              </a:rPr>
              <a:t>) </a:t>
            </a:r>
            <a:r>
              <a:rPr lang="en-US" dirty="0" err="1">
                <a:solidFill>
                  <a:srgbClr val="0A0A0A"/>
                </a:solidFill>
              </a:rPr>
              <a:t>aufmerksam</a:t>
            </a:r>
            <a:r>
              <a:rPr lang="en-US" dirty="0">
                <a:solidFill>
                  <a:srgbClr val="0A0A0A"/>
                </a:solidFill>
              </a:rPr>
              <a:t> </a:t>
            </a:r>
            <a:r>
              <a:rPr lang="en-US" dirty="0" err="1">
                <a:solidFill>
                  <a:srgbClr val="0A0A0A"/>
                </a:solidFill>
              </a:rPr>
              <a:t>machen</a:t>
            </a:r>
            <a:endParaRPr lang="en-US" dirty="0">
              <a:solidFill>
                <a:srgbClr val="0A0A0A"/>
              </a:solidFill>
            </a:endParaRPr>
          </a:p>
          <a:p>
            <a:pPr marL="342900" indent="-342900">
              <a:buFont typeface="Arial" panose="020B0604020202020204" pitchFamily="34" charset="0"/>
              <a:buChar char="•"/>
            </a:pPr>
            <a:r>
              <a:rPr lang="en-US" dirty="0" err="1">
                <a:solidFill>
                  <a:srgbClr val="0A0A0A"/>
                </a:solidFill>
              </a:rPr>
              <a:t>Sprechen</a:t>
            </a:r>
            <a:r>
              <a:rPr lang="en-US" dirty="0">
                <a:solidFill>
                  <a:srgbClr val="0A0A0A"/>
                </a:solidFill>
              </a:rPr>
              <a:t> Sie </a:t>
            </a:r>
            <a:r>
              <a:rPr lang="en-US" b="1" dirty="0" err="1">
                <a:solidFill>
                  <a:srgbClr val="0A0A0A"/>
                </a:solidFill>
              </a:rPr>
              <a:t>langsam</a:t>
            </a:r>
            <a:r>
              <a:rPr lang="en-US" b="1" dirty="0">
                <a:solidFill>
                  <a:srgbClr val="0A0A0A"/>
                </a:solidFill>
              </a:rPr>
              <a:t>, </a:t>
            </a:r>
            <a:r>
              <a:rPr lang="en-US" b="1" dirty="0" err="1">
                <a:solidFill>
                  <a:srgbClr val="0A0A0A"/>
                </a:solidFill>
              </a:rPr>
              <a:t>deutlich</a:t>
            </a:r>
            <a:r>
              <a:rPr lang="en-US" b="1" dirty="0">
                <a:solidFill>
                  <a:srgbClr val="0A0A0A"/>
                </a:solidFill>
              </a:rPr>
              <a:t> und in </a:t>
            </a:r>
            <a:r>
              <a:rPr lang="en-US" b="1" dirty="0" err="1">
                <a:solidFill>
                  <a:srgbClr val="0A0A0A"/>
                </a:solidFill>
              </a:rPr>
              <a:t>einem</a:t>
            </a:r>
            <a:r>
              <a:rPr lang="en-US" b="1" dirty="0">
                <a:solidFill>
                  <a:srgbClr val="0A0A0A"/>
                </a:solidFill>
              </a:rPr>
              <a:t> </a:t>
            </a:r>
            <a:r>
              <a:rPr lang="en-US" b="1" dirty="0" err="1">
                <a:solidFill>
                  <a:srgbClr val="0A0A0A"/>
                </a:solidFill>
              </a:rPr>
              <a:t>tieferen</a:t>
            </a:r>
            <a:r>
              <a:rPr lang="en-US" b="1" dirty="0">
                <a:solidFill>
                  <a:srgbClr val="0A0A0A"/>
                </a:solidFill>
              </a:rPr>
              <a:t> Ton</a:t>
            </a:r>
            <a:r>
              <a:rPr lang="en-US" dirty="0">
                <a:solidFill>
                  <a:srgbClr val="0A0A0A"/>
                </a:solidFill>
              </a:rPr>
              <a:t>, da die </a:t>
            </a:r>
            <a:r>
              <a:rPr lang="en-US" dirty="0" err="1">
                <a:solidFill>
                  <a:srgbClr val="0A0A0A"/>
                </a:solidFill>
              </a:rPr>
              <a:t>höheren</a:t>
            </a:r>
            <a:r>
              <a:rPr lang="en-US" dirty="0">
                <a:solidFill>
                  <a:srgbClr val="0A0A0A"/>
                </a:solidFill>
              </a:rPr>
              <a:t> </a:t>
            </a:r>
            <a:r>
              <a:rPr lang="en-US" dirty="0" err="1">
                <a:solidFill>
                  <a:srgbClr val="0A0A0A"/>
                </a:solidFill>
              </a:rPr>
              <a:t>Töne</a:t>
            </a:r>
            <a:r>
              <a:rPr lang="en-US" dirty="0">
                <a:solidFill>
                  <a:srgbClr val="0A0A0A"/>
                </a:solidFill>
              </a:rPr>
              <a:t> für </a:t>
            </a:r>
            <a:r>
              <a:rPr lang="en-US" dirty="0" err="1">
                <a:solidFill>
                  <a:srgbClr val="0A0A0A"/>
                </a:solidFill>
              </a:rPr>
              <a:t>Senioren</a:t>
            </a:r>
            <a:r>
              <a:rPr lang="en-US" dirty="0">
                <a:solidFill>
                  <a:srgbClr val="0A0A0A"/>
                </a:solidFill>
              </a:rPr>
              <a:t> </a:t>
            </a:r>
            <a:r>
              <a:rPr lang="en-US" dirty="0" err="1">
                <a:solidFill>
                  <a:srgbClr val="0A0A0A"/>
                </a:solidFill>
              </a:rPr>
              <a:t>mit</a:t>
            </a:r>
            <a:r>
              <a:rPr lang="en-US" dirty="0">
                <a:solidFill>
                  <a:srgbClr val="0A0A0A"/>
                </a:solidFill>
              </a:rPr>
              <a:t> </a:t>
            </a:r>
            <a:r>
              <a:rPr lang="en-US" dirty="0" err="1">
                <a:solidFill>
                  <a:srgbClr val="0A0A0A"/>
                </a:solidFill>
              </a:rPr>
              <a:t>Hörproblemen</a:t>
            </a:r>
            <a:r>
              <a:rPr lang="en-US" dirty="0">
                <a:solidFill>
                  <a:srgbClr val="0A0A0A"/>
                </a:solidFill>
              </a:rPr>
              <a:t> </a:t>
            </a:r>
            <a:r>
              <a:rPr lang="en-US" dirty="0" err="1">
                <a:solidFill>
                  <a:srgbClr val="0A0A0A"/>
                </a:solidFill>
              </a:rPr>
              <a:t>schwierig</a:t>
            </a:r>
            <a:r>
              <a:rPr lang="en-US" dirty="0">
                <a:solidFill>
                  <a:srgbClr val="0A0A0A"/>
                </a:solidFill>
              </a:rPr>
              <a:t> </a:t>
            </a:r>
            <a:r>
              <a:rPr lang="en-US" dirty="0" err="1">
                <a:solidFill>
                  <a:srgbClr val="0A0A0A"/>
                </a:solidFill>
              </a:rPr>
              <a:t>sind</a:t>
            </a:r>
            <a:r>
              <a:rPr lang="en-US" dirty="0">
                <a:solidFill>
                  <a:srgbClr val="0A0A0A"/>
                </a:solidFill>
              </a:rPr>
              <a:t>.</a:t>
            </a:r>
          </a:p>
        </p:txBody>
      </p:sp>
      <p:pic>
        <p:nvPicPr>
          <p:cNvPr id="5" name="Picture Placeholder 4" descr="A person holding a tablet&#10;&#10;Description automatically generated with medium confidence">
            <a:extLst>
              <a:ext uri="{FF2B5EF4-FFF2-40B4-BE49-F238E27FC236}">
                <a16:creationId xmlns:a16="http://schemas.microsoft.com/office/drawing/2014/main" id="{26A98FCE-CA17-4561-2E00-72E49BCF46D9}"/>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12" name="TextBox 11">
            <a:extLst>
              <a:ext uri="{FF2B5EF4-FFF2-40B4-BE49-F238E27FC236}">
                <a16:creationId xmlns:a16="http://schemas.microsoft.com/office/drawing/2014/main" id="{765790A8-DAB7-93F1-291C-E48103D9187D}"/>
              </a:ext>
            </a:extLst>
          </p:cNvPr>
          <p:cNvSpPr txBox="1"/>
          <p:nvPr/>
        </p:nvSpPr>
        <p:spPr>
          <a:xfrm>
            <a:off x="1338469" y="6306234"/>
            <a:ext cx="6096000" cy="369332"/>
          </a:xfrm>
          <a:prstGeom prst="rect">
            <a:avLst/>
          </a:prstGeom>
          <a:noFill/>
        </p:spPr>
        <p:txBody>
          <a:bodyPr wrap="square">
            <a:spAutoFit/>
          </a:bodyPr>
          <a:lstStyle/>
          <a:p>
            <a:r>
              <a:rPr lang="en-US" dirty="0">
                <a:solidFill>
                  <a:srgbClr val="1188A3"/>
                </a:solidFill>
                <a:hlinkClick r:id="rId4"/>
              </a:rPr>
              <a:t>Quelle: Wesserstrom (2018)</a:t>
            </a:r>
            <a:endParaRPr lang="en-GB" dirty="0">
              <a:solidFill>
                <a:srgbClr val="1188A3"/>
              </a:solidFill>
            </a:endParaRPr>
          </a:p>
        </p:txBody>
      </p:sp>
      <p:sp>
        <p:nvSpPr>
          <p:cNvPr id="10" name="Text Placeholder 5">
            <a:extLst>
              <a:ext uri="{FF2B5EF4-FFF2-40B4-BE49-F238E27FC236}">
                <a16:creationId xmlns:a16="http://schemas.microsoft.com/office/drawing/2014/main" id="{2D998D2A-B554-99CA-0E2E-71E6DC964D30}"/>
              </a:ext>
            </a:extLst>
          </p:cNvPr>
          <p:cNvSpPr>
            <a:spLocks noGrp="1"/>
          </p:cNvSpPr>
          <p:nvPr>
            <p:ph type="body" sz="quarter" idx="16"/>
          </p:nvPr>
        </p:nvSpPr>
        <p:spPr>
          <a:xfrm>
            <a:off x="1142785" y="130872"/>
            <a:ext cx="4747027" cy="968918"/>
          </a:xfrm>
          <a:solidFill>
            <a:srgbClr val="85D2E1"/>
          </a:solidFill>
        </p:spPr>
        <p:txBody>
          <a:bodyPr vert="horz" lIns="91440" tIns="45720" rIns="91440" bIns="45720" rtlCol="0" anchor="t">
            <a:normAutofit fontScale="92500" lnSpcReduction="20000"/>
          </a:bodyPr>
          <a:lstStyle/>
          <a:p>
            <a:pPr marL="143510"/>
            <a:r>
              <a:rPr lang="en-GB" sz="2800" b="1" dirty="0" err="1"/>
              <a:t>Bessere</a:t>
            </a:r>
            <a:r>
              <a:rPr lang="en-GB" sz="2800" b="1" dirty="0"/>
              <a:t> </a:t>
            </a:r>
            <a:r>
              <a:rPr lang="en-GB" sz="2800" b="1" dirty="0" err="1"/>
              <a:t>Nutzererfahrungen</a:t>
            </a:r>
            <a:r>
              <a:rPr lang="en-GB" sz="2800" b="1" dirty="0"/>
              <a:t> </a:t>
            </a:r>
            <a:r>
              <a:rPr lang="en-GB" sz="2800" b="1" dirty="0" err="1"/>
              <a:t>durch</a:t>
            </a:r>
            <a:r>
              <a:rPr lang="en-GB" sz="2800" b="1" dirty="0"/>
              <a:t> </a:t>
            </a:r>
            <a:r>
              <a:rPr lang="en-GB" sz="2800" b="1" dirty="0" err="1"/>
              <a:t>altersfreundliche</a:t>
            </a:r>
            <a:r>
              <a:rPr lang="en-GB" sz="2800" b="1" dirty="0"/>
              <a:t> Restaurants</a:t>
            </a:r>
          </a:p>
        </p:txBody>
      </p:sp>
    </p:spTree>
    <p:extLst>
      <p:ext uri="{BB962C8B-B14F-4D97-AF65-F5344CB8AC3E}">
        <p14:creationId xmlns:p14="http://schemas.microsoft.com/office/powerpoint/2010/main" val="310888178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Field of white flowers">
            <a:extLst>
              <a:ext uri="{FF2B5EF4-FFF2-40B4-BE49-F238E27FC236}">
                <a16:creationId xmlns:a16="http://schemas.microsoft.com/office/drawing/2014/main" id="{AB108D0D-2D1E-D7BE-D836-0BE96524FE49}"/>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A19B1142-3016-9E9B-5BE3-13D51509D182}"/>
              </a:ext>
            </a:extLst>
          </p:cNvPr>
          <p:cNvSpPr>
            <a:spLocks noGrp="1"/>
          </p:cNvSpPr>
          <p:nvPr>
            <p:ph type="body" sz="quarter" idx="16"/>
          </p:nvPr>
        </p:nvSpPr>
        <p:spPr/>
        <p:txBody>
          <a:bodyPr>
            <a:normAutofit lnSpcReduction="10000"/>
          </a:bodyPr>
          <a:lstStyle/>
          <a:p>
            <a:r>
              <a:rPr lang="en-IE" dirty="0" err="1"/>
              <a:t>Reflektieren</a:t>
            </a:r>
            <a:r>
              <a:rPr lang="en-IE" dirty="0"/>
              <a:t> Sie…</a:t>
            </a:r>
          </a:p>
        </p:txBody>
      </p:sp>
      <p:sp>
        <p:nvSpPr>
          <p:cNvPr id="5" name="Text Placeholder 5">
            <a:extLst>
              <a:ext uri="{FF2B5EF4-FFF2-40B4-BE49-F238E27FC236}">
                <a16:creationId xmlns:a16="http://schemas.microsoft.com/office/drawing/2014/main" id="{FDC2E798-D0C0-A861-BB3A-43114986D574}"/>
              </a:ext>
            </a:extLst>
          </p:cNvPr>
          <p:cNvSpPr txBox="1">
            <a:spLocks noGrp="1"/>
          </p:cNvSpPr>
          <p:nvPr>
            <p:ph type="body" sz="quarter" idx="18"/>
          </p:nvPr>
        </p:nvSpPr>
        <p:spPr>
          <a:xfrm>
            <a:off x="6419850" y="2070847"/>
            <a:ext cx="5530850" cy="1127966"/>
          </a:xfrm>
          <a:prstGeom prst="rect">
            <a:avLst/>
          </a:prstGeom>
          <a:noFill/>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44000"/>
            <a:r>
              <a:rPr lang="en-GB" sz="2800" dirty="0" err="1"/>
              <a:t>Welche</a:t>
            </a:r>
            <a:r>
              <a:rPr lang="en-GB" sz="2800" dirty="0"/>
              <a:t> </a:t>
            </a:r>
            <a:r>
              <a:rPr lang="en-GB" sz="2800" dirty="0" err="1"/>
              <a:t>Erkenntnisse</a:t>
            </a:r>
            <a:r>
              <a:rPr lang="en-GB" sz="2800" dirty="0"/>
              <a:t> </a:t>
            </a:r>
            <a:r>
              <a:rPr lang="en-GB" sz="2800" dirty="0" err="1"/>
              <a:t>können</a:t>
            </a:r>
            <a:r>
              <a:rPr lang="en-GB" sz="2800" dirty="0"/>
              <a:t> Sie für </a:t>
            </a:r>
            <a:r>
              <a:rPr lang="en-GB" sz="2800" dirty="0" err="1"/>
              <a:t>Ihr</a:t>
            </a:r>
            <a:r>
              <a:rPr lang="en-GB" sz="2800" dirty="0"/>
              <a:t> </a:t>
            </a:r>
            <a:r>
              <a:rPr lang="en-GB" sz="2800" dirty="0" err="1"/>
              <a:t>Lebensmittelprodukt</a:t>
            </a:r>
            <a:r>
              <a:rPr lang="en-GB" sz="2800" dirty="0"/>
              <a:t> </a:t>
            </a:r>
            <a:r>
              <a:rPr lang="en-GB" sz="2800" dirty="0" err="1"/>
              <a:t>oder</a:t>
            </a:r>
            <a:r>
              <a:rPr lang="en-GB" sz="2800" dirty="0"/>
              <a:t> </a:t>
            </a:r>
            <a:r>
              <a:rPr lang="en-GB" sz="2800" dirty="0" err="1"/>
              <a:t>Ihre</a:t>
            </a:r>
            <a:r>
              <a:rPr lang="en-GB" sz="2800" dirty="0"/>
              <a:t> </a:t>
            </a:r>
            <a:r>
              <a:rPr lang="en-GB" sz="2800" dirty="0" err="1"/>
              <a:t>Dienstleistung</a:t>
            </a:r>
            <a:r>
              <a:rPr lang="en-GB" sz="2800" dirty="0"/>
              <a:t> </a:t>
            </a:r>
            <a:r>
              <a:rPr lang="en-GB" sz="2800" dirty="0" err="1"/>
              <a:t>nutzen</a:t>
            </a:r>
            <a:r>
              <a:rPr lang="en-GB" sz="2800" dirty="0"/>
              <a:t>? Bei der </a:t>
            </a:r>
            <a:r>
              <a:rPr lang="en-GB" sz="2800" dirty="0" err="1"/>
              <a:t>Erwägung</a:t>
            </a:r>
            <a:r>
              <a:rPr lang="en-GB" sz="2800" dirty="0"/>
              <a:t>, </a:t>
            </a:r>
            <a:r>
              <a:rPr lang="en-GB" sz="2800" dirty="0" err="1"/>
              <a:t>Erlebnisse</a:t>
            </a:r>
            <a:r>
              <a:rPr lang="en-GB" sz="2800" dirty="0"/>
              <a:t> </a:t>
            </a:r>
            <a:r>
              <a:rPr lang="en-GB" sz="2800" dirty="0" err="1"/>
              <a:t>zu</a:t>
            </a:r>
            <a:r>
              <a:rPr lang="en-GB" sz="2800" dirty="0"/>
              <a:t> </a:t>
            </a:r>
            <a:r>
              <a:rPr lang="en-GB" sz="2800" dirty="0" err="1"/>
              <a:t>verkaufen</a:t>
            </a:r>
            <a:r>
              <a:rPr lang="en-GB" sz="2800" dirty="0"/>
              <a:t>!</a:t>
            </a:r>
          </a:p>
        </p:txBody>
      </p:sp>
    </p:spTree>
    <p:extLst>
      <p:ext uri="{BB962C8B-B14F-4D97-AF65-F5344CB8AC3E}">
        <p14:creationId xmlns:p14="http://schemas.microsoft.com/office/powerpoint/2010/main" val="18363744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FAD80E17-1799-0CFE-7C44-C59421FE00C4}"/>
              </a:ext>
            </a:extLst>
          </p:cNvPr>
          <p:cNvSpPr>
            <a:spLocks noGrp="1"/>
          </p:cNvSpPr>
          <p:nvPr>
            <p:ph type="body" sz="quarter" idx="18"/>
          </p:nvPr>
        </p:nvSpPr>
        <p:spPr>
          <a:xfrm>
            <a:off x="348343" y="1403359"/>
            <a:ext cx="11582399" cy="876198"/>
          </a:xfrm>
        </p:spPr>
        <p:txBody>
          <a:bodyPr>
            <a:normAutofit lnSpcReduction="10000"/>
          </a:bodyPr>
          <a:lstStyle/>
          <a:p>
            <a:pPr marL="0" indent="0"/>
            <a:r>
              <a:rPr lang="en-US" sz="2000" dirty="0"/>
              <a:t>Wie in den </a:t>
            </a:r>
            <a:r>
              <a:rPr lang="en-US" sz="2000" dirty="0" err="1"/>
              <a:t>Modulen</a:t>
            </a:r>
            <a:r>
              <a:rPr lang="en-US" sz="2000" dirty="0"/>
              <a:t> 1 und 3 </a:t>
            </a:r>
            <a:r>
              <a:rPr lang="en-US" sz="2000" dirty="0" err="1"/>
              <a:t>erörtert</a:t>
            </a:r>
            <a:r>
              <a:rPr lang="en-US" sz="2000" dirty="0"/>
              <a:t>, </a:t>
            </a:r>
            <a:r>
              <a:rPr lang="en-US" sz="2000" dirty="0" err="1"/>
              <a:t>haben</a:t>
            </a:r>
            <a:r>
              <a:rPr lang="en-US" sz="2000" dirty="0"/>
              <a:t> </a:t>
            </a:r>
            <a:r>
              <a:rPr lang="en-US" sz="2000" dirty="0" err="1"/>
              <a:t>ältere</a:t>
            </a:r>
            <a:r>
              <a:rPr lang="en-US" sz="2000" dirty="0"/>
              <a:t> Menschen oft </a:t>
            </a:r>
            <a:r>
              <a:rPr lang="en-US" sz="2000" b="1" dirty="0" err="1"/>
              <a:t>andere</a:t>
            </a:r>
            <a:r>
              <a:rPr lang="en-US" sz="2000" b="1" dirty="0"/>
              <a:t> </a:t>
            </a:r>
            <a:r>
              <a:rPr lang="en-US" sz="2000" b="1" dirty="0" err="1"/>
              <a:t>Vorlieben</a:t>
            </a:r>
            <a:r>
              <a:rPr lang="en-US" sz="2000" b="1" dirty="0"/>
              <a:t> und </a:t>
            </a:r>
            <a:r>
              <a:rPr lang="en-US" sz="2000" b="1" dirty="0" err="1"/>
              <a:t>Ansprüche</a:t>
            </a:r>
            <a:r>
              <a:rPr lang="en-US" sz="2000" b="1" dirty="0"/>
              <a:t> </a:t>
            </a:r>
            <a:r>
              <a:rPr lang="en-US" sz="2000" dirty="0" err="1"/>
              <a:t>als</a:t>
            </a:r>
            <a:r>
              <a:rPr lang="en-US" sz="2000" dirty="0"/>
              <a:t> </a:t>
            </a:r>
            <a:r>
              <a:rPr lang="en-US" sz="2000" dirty="0" err="1"/>
              <a:t>ihre</a:t>
            </a:r>
            <a:r>
              <a:rPr lang="en-US" sz="2000" dirty="0"/>
              <a:t> </a:t>
            </a:r>
            <a:r>
              <a:rPr lang="en-US" sz="2000" dirty="0" err="1"/>
              <a:t>jüngeren</a:t>
            </a:r>
            <a:r>
              <a:rPr lang="en-US" sz="2000" dirty="0"/>
              <a:t> </a:t>
            </a:r>
            <a:r>
              <a:rPr lang="en-US" sz="2000" dirty="0" err="1"/>
              <a:t>Altersgenossen</a:t>
            </a:r>
            <a:r>
              <a:rPr lang="en-US" sz="2000" dirty="0"/>
              <a:t>. </a:t>
            </a:r>
            <a:r>
              <a:rPr lang="en-US" sz="2000" dirty="0" err="1"/>
              <a:t>Diese</a:t>
            </a:r>
            <a:r>
              <a:rPr lang="en-US" sz="2000" dirty="0"/>
              <a:t> </a:t>
            </a:r>
            <a:r>
              <a:rPr lang="en-US" sz="2000" dirty="0" err="1"/>
              <a:t>Unterschiede</a:t>
            </a:r>
            <a:r>
              <a:rPr lang="en-US" sz="2000" dirty="0"/>
              <a:t> </a:t>
            </a:r>
            <a:r>
              <a:rPr lang="en-US" sz="2000" dirty="0" err="1"/>
              <a:t>haben</a:t>
            </a:r>
            <a:r>
              <a:rPr lang="en-US" sz="2000" dirty="0"/>
              <a:t> oft </a:t>
            </a:r>
            <a:r>
              <a:rPr lang="en-US" sz="2000" dirty="0" err="1"/>
              <a:t>sowohl</a:t>
            </a:r>
            <a:r>
              <a:rPr lang="en-US" sz="2000" dirty="0"/>
              <a:t> </a:t>
            </a:r>
            <a:r>
              <a:rPr lang="en-US" sz="2000" b="1" dirty="0" err="1"/>
              <a:t>biologische</a:t>
            </a:r>
            <a:r>
              <a:rPr lang="en-US" sz="2000" b="1" dirty="0"/>
              <a:t> </a:t>
            </a:r>
            <a:r>
              <a:rPr lang="en-US" sz="2000" b="1" dirty="0" err="1"/>
              <a:t>als</a:t>
            </a:r>
            <a:r>
              <a:rPr lang="en-US" sz="2000" b="1" dirty="0"/>
              <a:t> </a:t>
            </a:r>
            <a:r>
              <a:rPr lang="en-US" sz="2000" b="1" dirty="0" err="1"/>
              <a:t>auch</a:t>
            </a:r>
            <a:r>
              <a:rPr lang="en-US" sz="2000" b="1" dirty="0"/>
              <a:t> </a:t>
            </a:r>
            <a:r>
              <a:rPr lang="en-US" sz="2000" b="1" dirty="0" err="1"/>
              <a:t>psychologische</a:t>
            </a:r>
            <a:r>
              <a:rPr lang="en-US" sz="2000" b="1" dirty="0"/>
              <a:t> </a:t>
            </a:r>
            <a:r>
              <a:rPr lang="en-US" sz="2000" b="1" dirty="0" err="1"/>
              <a:t>Ursachen</a:t>
            </a:r>
            <a:r>
              <a:rPr lang="en-US" sz="2000" b="1" dirty="0"/>
              <a:t>. </a:t>
            </a:r>
            <a:endParaRPr lang="en-US" sz="2000" b="1" i="0" dirty="0">
              <a:effectLst/>
            </a:endParaRPr>
          </a:p>
        </p:txBody>
      </p:sp>
      <p:sp>
        <p:nvSpPr>
          <p:cNvPr id="6" name="Text Placeholder 5">
            <a:extLst>
              <a:ext uri="{FF2B5EF4-FFF2-40B4-BE49-F238E27FC236}">
                <a16:creationId xmlns:a16="http://schemas.microsoft.com/office/drawing/2014/main" id="{748A4946-4259-31D3-C2EB-A37024351191}"/>
              </a:ext>
            </a:extLst>
          </p:cNvPr>
          <p:cNvSpPr>
            <a:spLocks noGrp="1"/>
          </p:cNvSpPr>
          <p:nvPr>
            <p:ph type="body" sz="quarter" idx="16"/>
          </p:nvPr>
        </p:nvSpPr>
        <p:spPr>
          <a:xfrm>
            <a:off x="348343" y="544945"/>
            <a:ext cx="10808102" cy="582221"/>
          </a:xfrm>
        </p:spPr>
        <p:txBody>
          <a:bodyPr>
            <a:normAutofit fontScale="92500"/>
          </a:bodyPr>
          <a:lstStyle/>
          <a:p>
            <a:r>
              <a:rPr lang="en-GB" dirty="0" err="1"/>
              <a:t>Herausforderungen</a:t>
            </a:r>
            <a:r>
              <a:rPr lang="en-GB" dirty="0"/>
              <a:t> </a:t>
            </a:r>
            <a:r>
              <a:rPr lang="en-GB" dirty="0" err="1"/>
              <a:t>bei</a:t>
            </a:r>
            <a:r>
              <a:rPr lang="en-GB" dirty="0"/>
              <a:t> der </a:t>
            </a:r>
            <a:r>
              <a:rPr lang="en-GB" dirty="0" err="1"/>
              <a:t>Ansprache</a:t>
            </a:r>
            <a:r>
              <a:rPr lang="en-GB" dirty="0"/>
              <a:t> des </a:t>
            </a:r>
            <a:r>
              <a:rPr lang="en-GB" dirty="0" err="1"/>
              <a:t>Seniorenmarktes</a:t>
            </a:r>
            <a:r>
              <a:rPr lang="en-GB" dirty="0"/>
              <a:t>...</a:t>
            </a:r>
          </a:p>
        </p:txBody>
      </p:sp>
      <p:pic>
        <p:nvPicPr>
          <p:cNvPr id="13" name="Picture 12" descr="A picture containing person, clothing, smiling, posing&#10;&#10;Description automatically generated">
            <a:extLst>
              <a:ext uri="{FF2B5EF4-FFF2-40B4-BE49-F238E27FC236}">
                <a16:creationId xmlns:a16="http://schemas.microsoft.com/office/drawing/2014/main" id="{3B093A07-9D20-2973-3053-2597BBE422E8}"/>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58176" y="2298060"/>
            <a:ext cx="4416195" cy="2781206"/>
          </a:xfrm>
          <a:prstGeom prst="rect">
            <a:avLst/>
          </a:prstGeom>
        </p:spPr>
      </p:pic>
      <p:sp>
        <p:nvSpPr>
          <p:cNvPr id="14" name="Text Placeholder 3">
            <a:extLst>
              <a:ext uri="{FF2B5EF4-FFF2-40B4-BE49-F238E27FC236}">
                <a16:creationId xmlns:a16="http://schemas.microsoft.com/office/drawing/2014/main" id="{E7FB74E9-FF6F-D548-C129-B6C1DE4C110F}"/>
              </a:ext>
            </a:extLst>
          </p:cNvPr>
          <p:cNvSpPr txBox="1">
            <a:spLocks/>
          </p:cNvSpPr>
          <p:nvPr/>
        </p:nvSpPr>
        <p:spPr>
          <a:xfrm>
            <a:off x="494978" y="2245153"/>
            <a:ext cx="2599086" cy="436056"/>
          </a:xfrm>
          <a:prstGeom prst="rect">
            <a:avLst/>
          </a:prstGeom>
        </p:spPr>
        <p:txBody>
          <a:bodyPr vert="horz" lIns="91440" tIns="45720" rIns="91440" bIns="45720" rtlCol="0">
            <a:normAutofit fontScale="77500" lnSpcReduction="20000"/>
          </a:bodyPr>
          <a:lstStyle>
            <a:lvl1pPr marL="0" indent="0" algn="l"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2400" b="1" dirty="0" err="1"/>
              <a:t>Biologische</a:t>
            </a:r>
            <a:r>
              <a:rPr lang="en-GB" sz="2400" b="1" dirty="0"/>
              <a:t> </a:t>
            </a:r>
            <a:r>
              <a:rPr lang="en-GB" sz="2400" b="1" dirty="0" err="1"/>
              <a:t>Bedürfnisse</a:t>
            </a:r>
            <a:endParaRPr lang="en-GB" sz="2400" b="1" dirty="0"/>
          </a:p>
        </p:txBody>
      </p:sp>
      <p:sp>
        <p:nvSpPr>
          <p:cNvPr id="15" name="Text Placeholder 6">
            <a:extLst>
              <a:ext uri="{FF2B5EF4-FFF2-40B4-BE49-F238E27FC236}">
                <a16:creationId xmlns:a16="http://schemas.microsoft.com/office/drawing/2014/main" id="{A061C770-5D10-CE2C-A13C-80EFE6C88507}"/>
              </a:ext>
            </a:extLst>
          </p:cNvPr>
          <p:cNvSpPr txBox="1">
            <a:spLocks/>
          </p:cNvSpPr>
          <p:nvPr/>
        </p:nvSpPr>
        <p:spPr>
          <a:xfrm>
            <a:off x="8945317" y="2242399"/>
            <a:ext cx="2512152" cy="459375"/>
          </a:xfrm>
          <a:prstGeom prst="rect">
            <a:avLst/>
          </a:prstGeom>
        </p:spPr>
        <p:txBody>
          <a:bodyPr>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GB" sz="2400" b="1" dirty="0" err="1">
                <a:solidFill>
                  <a:srgbClr val="000000"/>
                </a:solidFill>
              </a:rPr>
              <a:t>Kognitive</a:t>
            </a:r>
            <a:r>
              <a:rPr lang="en-GB" sz="2400" b="1" dirty="0">
                <a:solidFill>
                  <a:srgbClr val="000000"/>
                </a:solidFill>
              </a:rPr>
              <a:t> </a:t>
            </a:r>
            <a:r>
              <a:rPr lang="en-GB" sz="2400" b="1" dirty="0" err="1">
                <a:solidFill>
                  <a:srgbClr val="000000"/>
                </a:solidFill>
              </a:rPr>
              <a:t>Bedürfnisse</a:t>
            </a:r>
            <a:endParaRPr lang="en-GB" sz="2400" b="1" dirty="0">
              <a:solidFill>
                <a:srgbClr val="000000"/>
              </a:solidFill>
            </a:endParaRPr>
          </a:p>
        </p:txBody>
      </p:sp>
      <p:sp>
        <p:nvSpPr>
          <p:cNvPr id="16" name="Text Placeholder 4">
            <a:extLst>
              <a:ext uri="{FF2B5EF4-FFF2-40B4-BE49-F238E27FC236}">
                <a16:creationId xmlns:a16="http://schemas.microsoft.com/office/drawing/2014/main" id="{7F9ABAA5-F379-DF40-C947-8968210AD8AB}"/>
              </a:ext>
            </a:extLst>
          </p:cNvPr>
          <p:cNvSpPr txBox="1">
            <a:spLocks/>
          </p:cNvSpPr>
          <p:nvPr/>
        </p:nvSpPr>
        <p:spPr>
          <a:xfrm>
            <a:off x="348343" y="2555750"/>
            <a:ext cx="3409834" cy="2509276"/>
          </a:xfrm>
          <a:prstGeom prst="rect">
            <a:avLst/>
          </a:prstGeom>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0000"/>
              </a:lnSpc>
              <a:buFont typeface="Arial" panose="020B0604020202020204" pitchFamily="34" charset="0"/>
              <a:buChar char="•"/>
            </a:pPr>
            <a:r>
              <a:rPr lang="en-GB" sz="2000" dirty="0" err="1"/>
              <a:t>Unterschiedliche</a:t>
            </a:r>
            <a:r>
              <a:rPr lang="en-GB" sz="2000" dirty="0"/>
              <a:t> </a:t>
            </a:r>
            <a:r>
              <a:rPr lang="en-GB" sz="2000" dirty="0" err="1"/>
              <a:t>Ernährungs</a:t>
            </a:r>
            <a:r>
              <a:rPr lang="en-GB" sz="2000" dirty="0"/>
              <a:t>- und </a:t>
            </a:r>
            <a:r>
              <a:rPr lang="en-GB" sz="2000" dirty="0" err="1"/>
              <a:t>Körperbedürfnisse</a:t>
            </a:r>
            <a:r>
              <a:rPr lang="en-GB" sz="2000" dirty="0"/>
              <a:t> </a:t>
            </a:r>
            <a:r>
              <a:rPr lang="en-GB" sz="2000" dirty="0" err="1"/>
              <a:t>aufgrund</a:t>
            </a:r>
            <a:r>
              <a:rPr lang="en-GB" sz="2000" dirty="0"/>
              <a:t> </a:t>
            </a:r>
            <a:r>
              <a:rPr lang="en-GB" sz="2000" dirty="0" err="1"/>
              <a:t>physiologischer</a:t>
            </a:r>
            <a:r>
              <a:rPr lang="en-GB" sz="2000" dirty="0"/>
              <a:t> </a:t>
            </a:r>
            <a:r>
              <a:rPr lang="en-GB" sz="2000" dirty="0" err="1"/>
              <a:t>Veränderungen</a:t>
            </a:r>
            <a:r>
              <a:rPr lang="en-GB" sz="2000" dirty="0"/>
              <a:t> (z. B. </a:t>
            </a:r>
            <a:r>
              <a:rPr lang="en-GB" sz="2000" dirty="0" err="1"/>
              <a:t>Sehvermögen</a:t>
            </a:r>
            <a:r>
              <a:rPr lang="en-GB" sz="2000" dirty="0"/>
              <a:t>, </a:t>
            </a:r>
            <a:r>
              <a:rPr lang="en-GB" sz="2000" dirty="0" err="1"/>
              <a:t>Tastsinn</a:t>
            </a:r>
            <a:r>
              <a:rPr lang="en-GB" sz="2000" dirty="0"/>
              <a:t>, </a:t>
            </a:r>
            <a:r>
              <a:rPr lang="en-GB" sz="2000" dirty="0" err="1"/>
              <a:t>Muskelkraft</a:t>
            </a:r>
            <a:r>
              <a:rPr lang="en-GB" sz="2000" dirty="0"/>
              <a:t>, </a:t>
            </a:r>
            <a:r>
              <a:rPr lang="en-GB" sz="2000" dirty="0" err="1"/>
              <a:t>Mobilität</a:t>
            </a:r>
            <a:r>
              <a:rPr lang="en-GB" sz="2000" dirty="0"/>
              <a:t>)</a:t>
            </a:r>
          </a:p>
          <a:p>
            <a:pPr marL="285750" indent="-285750">
              <a:lnSpc>
                <a:spcPct val="120000"/>
              </a:lnSpc>
              <a:buFont typeface="Arial" panose="020B0604020202020204" pitchFamily="34" charset="0"/>
              <a:buChar char="•"/>
            </a:pPr>
            <a:r>
              <a:rPr lang="en-US" sz="2000" dirty="0" err="1"/>
              <a:t>Körperliche</a:t>
            </a:r>
            <a:r>
              <a:rPr lang="en-US" sz="2000" dirty="0"/>
              <a:t> Gesundheit</a:t>
            </a:r>
            <a:endParaRPr lang="en-GB" sz="2000" dirty="0"/>
          </a:p>
        </p:txBody>
      </p:sp>
      <p:sp>
        <p:nvSpPr>
          <p:cNvPr id="17" name="Text Placeholder 5">
            <a:extLst>
              <a:ext uri="{FF2B5EF4-FFF2-40B4-BE49-F238E27FC236}">
                <a16:creationId xmlns:a16="http://schemas.microsoft.com/office/drawing/2014/main" id="{A892819C-B75C-2AAD-635A-DA1B390BE665}"/>
              </a:ext>
            </a:extLst>
          </p:cNvPr>
          <p:cNvSpPr txBox="1">
            <a:spLocks/>
          </p:cNvSpPr>
          <p:nvPr/>
        </p:nvSpPr>
        <p:spPr>
          <a:xfrm>
            <a:off x="9026958" y="2681209"/>
            <a:ext cx="3175365" cy="278120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GB" sz="2000" dirty="0" err="1">
                <a:solidFill>
                  <a:srgbClr val="000000"/>
                </a:solidFill>
              </a:rPr>
              <a:t>Soziales</a:t>
            </a:r>
            <a:r>
              <a:rPr lang="en-GB" sz="2000" dirty="0">
                <a:solidFill>
                  <a:srgbClr val="000000"/>
                </a:solidFill>
              </a:rPr>
              <a:t> Engagement</a:t>
            </a:r>
          </a:p>
          <a:p>
            <a:pPr>
              <a:lnSpc>
                <a:spcPct val="120000"/>
              </a:lnSpc>
            </a:pPr>
            <a:r>
              <a:rPr lang="en-GB" sz="2000" dirty="0" err="1">
                <a:solidFill>
                  <a:srgbClr val="000000"/>
                </a:solidFill>
              </a:rPr>
              <a:t>Gesellschaftlich</a:t>
            </a:r>
            <a:r>
              <a:rPr lang="en-GB" sz="2000" dirty="0">
                <a:solidFill>
                  <a:srgbClr val="000000"/>
                </a:solidFill>
              </a:rPr>
              <a:t> </a:t>
            </a:r>
            <a:r>
              <a:rPr lang="en-GB" sz="2000" dirty="0" err="1">
                <a:solidFill>
                  <a:srgbClr val="000000"/>
                </a:solidFill>
              </a:rPr>
              <a:t>aktiv</a:t>
            </a:r>
            <a:endParaRPr lang="en-GB" sz="2000" dirty="0">
              <a:solidFill>
                <a:srgbClr val="000000"/>
              </a:solidFill>
            </a:endParaRPr>
          </a:p>
          <a:p>
            <a:pPr>
              <a:lnSpc>
                <a:spcPct val="120000"/>
              </a:lnSpc>
            </a:pPr>
            <a:r>
              <a:rPr lang="en-GB" sz="2000" dirty="0" err="1">
                <a:solidFill>
                  <a:srgbClr val="000000"/>
                </a:solidFill>
              </a:rPr>
              <a:t>Aufregung</a:t>
            </a:r>
            <a:r>
              <a:rPr lang="en-GB" sz="2000" dirty="0">
                <a:solidFill>
                  <a:srgbClr val="000000"/>
                </a:solidFill>
              </a:rPr>
              <a:t>, </a:t>
            </a:r>
            <a:r>
              <a:rPr lang="en-GB" sz="2000" dirty="0" err="1">
                <a:solidFill>
                  <a:srgbClr val="000000"/>
                </a:solidFill>
              </a:rPr>
              <a:t>Freude</a:t>
            </a:r>
            <a:endParaRPr lang="en-GB" sz="2000" dirty="0">
              <a:solidFill>
                <a:srgbClr val="000000"/>
              </a:solidFill>
            </a:endParaRPr>
          </a:p>
          <a:p>
            <a:pPr>
              <a:lnSpc>
                <a:spcPct val="120000"/>
              </a:lnSpc>
            </a:pPr>
            <a:r>
              <a:rPr lang="en-GB" sz="2000" dirty="0" err="1">
                <a:solidFill>
                  <a:srgbClr val="000000"/>
                </a:solidFill>
              </a:rPr>
              <a:t>Eigenständigkeit</a:t>
            </a:r>
            <a:endParaRPr lang="en-GB" sz="2000" dirty="0">
              <a:solidFill>
                <a:srgbClr val="000000"/>
              </a:solidFill>
            </a:endParaRPr>
          </a:p>
          <a:p>
            <a:pPr>
              <a:lnSpc>
                <a:spcPct val="120000"/>
              </a:lnSpc>
            </a:pPr>
            <a:r>
              <a:rPr lang="en-GB" sz="2000" dirty="0" err="1">
                <a:solidFill>
                  <a:srgbClr val="000000"/>
                </a:solidFill>
              </a:rPr>
              <a:t>Aktiver</a:t>
            </a:r>
            <a:r>
              <a:rPr lang="en-GB" sz="2000" dirty="0">
                <a:solidFill>
                  <a:srgbClr val="000000"/>
                </a:solidFill>
              </a:rPr>
              <a:t> </a:t>
            </a:r>
            <a:r>
              <a:rPr lang="en-GB" sz="2000" dirty="0" err="1">
                <a:solidFill>
                  <a:srgbClr val="000000"/>
                </a:solidFill>
              </a:rPr>
              <a:t>Lebensstil</a:t>
            </a:r>
            <a:endParaRPr lang="en-GB" sz="2000" dirty="0">
              <a:solidFill>
                <a:srgbClr val="000000"/>
              </a:solidFill>
            </a:endParaRPr>
          </a:p>
          <a:p>
            <a:pPr>
              <a:lnSpc>
                <a:spcPct val="120000"/>
              </a:lnSpc>
            </a:pPr>
            <a:r>
              <a:rPr lang="en-GB" sz="2000" dirty="0" err="1">
                <a:solidFill>
                  <a:srgbClr val="000000"/>
                </a:solidFill>
              </a:rPr>
              <a:t>Wohlbefinden</a:t>
            </a:r>
            <a:endParaRPr lang="en-GB" sz="2000" dirty="0">
              <a:solidFill>
                <a:srgbClr val="000000"/>
              </a:solidFill>
            </a:endParaRPr>
          </a:p>
        </p:txBody>
      </p:sp>
      <p:sp>
        <p:nvSpPr>
          <p:cNvPr id="18" name="Text Placeholder 18">
            <a:extLst>
              <a:ext uri="{FF2B5EF4-FFF2-40B4-BE49-F238E27FC236}">
                <a16:creationId xmlns:a16="http://schemas.microsoft.com/office/drawing/2014/main" id="{3E801019-BC12-70CF-9B12-3567A90D9A78}"/>
              </a:ext>
            </a:extLst>
          </p:cNvPr>
          <p:cNvSpPr txBox="1">
            <a:spLocks/>
          </p:cNvSpPr>
          <p:nvPr/>
        </p:nvSpPr>
        <p:spPr>
          <a:xfrm>
            <a:off x="735491" y="5720058"/>
            <a:ext cx="10808102" cy="810979"/>
          </a:xfrm>
          <a:prstGeom prst="rect">
            <a:avLst/>
          </a:prstGeom>
          <a:solidFill>
            <a:srgbClr val="FFD100"/>
          </a:solidFill>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36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20000"/>
              </a:lnSpc>
            </a:pPr>
            <a:r>
              <a:rPr lang="en-US" sz="2000" b="1" dirty="0"/>
              <a:t>TIPP: </a:t>
            </a:r>
            <a:r>
              <a:rPr lang="en-US" sz="2000" b="1" dirty="0" err="1"/>
              <a:t>Sowohl</a:t>
            </a:r>
            <a:r>
              <a:rPr lang="en-US" sz="2000" b="1" dirty="0"/>
              <a:t> die </a:t>
            </a:r>
            <a:r>
              <a:rPr lang="en-US" sz="2000" b="1" dirty="0" err="1"/>
              <a:t>biologischen</a:t>
            </a:r>
            <a:r>
              <a:rPr lang="en-US" sz="2000" b="1" dirty="0"/>
              <a:t> </a:t>
            </a:r>
            <a:r>
              <a:rPr lang="en-US" sz="2000" b="1" dirty="0" err="1"/>
              <a:t>als</a:t>
            </a:r>
            <a:r>
              <a:rPr lang="en-US" sz="2000" b="1" dirty="0"/>
              <a:t> </a:t>
            </a:r>
            <a:r>
              <a:rPr lang="en-US" sz="2000" b="1" dirty="0" err="1"/>
              <a:t>auch</a:t>
            </a:r>
            <a:r>
              <a:rPr lang="en-US" sz="2000" b="1" dirty="0"/>
              <a:t> die </a:t>
            </a:r>
            <a:r>
              <a:rPr lang="en-US" sz="2000" b="1" dirty="0" err="1"/>
              <a:t>kognitiven</a:t>
            </a:r>
            <a:r>
              <a:rPr lang="en-US" sz="2000" b="1" dirty="0"/>
              <a:t> </a:t>
            </a:r>
            <a:r>
              <a:rPr lang="en-US" sz="2000" b="1" dirty="0" err="1"/>
              <a:t>Bedürfnisse</a:t>
            </a:r>
            <a:r>
              <a:rPr lang="en-US" sz="2000" b="1" dirty="0"/>
              <a:t> </a:t>
            </a:r>
            <a:r>
              <a:rPr lang="en-US" sz="2000" b="1" dirty="0" err="1"/>
              <a:t>sollten</a:t>
            </a:r>
            <a:r>
              <a:rPr lang="en-US" sz="2000" b="1" dirty="0"/>
              <a:t> </a:t>
            </a:r>
            <a:r>
              <a:rPr lang="en-US" sz="2000" b="1" dirty="0" err="1"/>
              <a:t>berücksichtigt</a:t>
            </a:r>
            <a:r>
              <a:rPr lang="en-US" sz="2000" b="1" dirty="0"/>
              <a:t> </a:t>
            </a:r>
            <a:r>
              <a:rPr lang="en-US" sz="2000" b="1" dirty="0" err="1"/>
              <a:t>werden</a:t>
            </a:r>
            <a:r>
              <a:rPr lang="en-US" sz="2000" b="1" dirty="0"/>
              <a:t>, um </a:t>
            </a:r>
            <a:r>
              <a:rPr lang="en-US" sz="2000" b="1" dirty="0" err="1"/>
              <a:t>Lebensmittelprodukte</a:t>
            </a:r>
            <a:r>
              <a:rPr lang="en-US" sz="2000" b="1" dirty="0"/>
              <a:t> und </a:t>
            </a:r>
            <a:r>
              <a:rPr lang="en-US" sz="2000" b="1" dirty="0" err="1"/>
              <a:t>Dienstleistungen</a:t>
            </a:r>
            <a:r>
              <a:rPr lang="en-US" sz="2000" b="1" dirty="0"/>
              <a:t> für </a:t>
            </a:r>
            <a:r>
              <a:rPr lang="en-US" sz="2000" b="1" dirty="0" err="1"/>
              <a:t>Senioren</a:t>
            </a:r>
            <a:r>
              <a:rPr lang="en-US" sz="2000" b="1" dirty="0"/>
              <a:t> </a:t>
            </a:r>
            <a:r>
              <a:rPr lang="en-US" sz="2000" b="1" dirty="0" err="1"/>
              <a:t>erfolgreich</a:t>
            </a:r>
            <a:r>
              <a:rPr lang="en-US" sz="2000" b="1" dirty="0"/>
              <a:t> </a:t>
            </a:r>
            <a:r>
              <a:rPr lang="en-US" sz="2000" b="1" dirty="0" err="1"/>
              <a:t>zu</a:t>
            </a:r>
            <a:r>
              <a:rPr lang="en-US" sz="2000" b="1" dirty="0"/>
              <a:t> </a:t>
            </a:r>
            <a:r>
              <a:rPr lang="en-US" sz="2000" b="1" dirty="0" err="1"/>
              <a:t>vermarkten</a:t>
            </a:r>
            <a:r>
              <a:rPr lang="en-US" sz="2000" b="1" dirty="0"/>
              <a:t>!</a:t>
            </a:r>
          </a:p>
        </p:txBody>
      </p:sp>
      <p:cxnSp>
        <p:nvCxnSpPr>
          <p:cNvPr id="20" name="Straight Arrow Connector 19">
            <a:extLst>
              <a:ext uri="{FF2B5EF4-FFF2-40B4-BE49-F238E27FC236}">
                <a16:creationId xmlns:a16="http://schemas.microsoft.com/office/drawing/2014/main" id="{90FDF797-67DB-B1C4-5112-A1758541FC0E}"/>
              </a:ext>
            </a:extLst>
          </p:cNvPr>
          <p:cNvCxnSpPr>
            <a:cxnSpLocks/>
          </p:cNvCxnSpPr>
          <p:nvPr/>
        </p:nvCxnSpPr>
        <p:spPr>
          <a:xfrm flipV="1">
            <a:off x="3405051" y="3779520"/>
            <a:ext cx="1550987" cy="1149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C6FD31C7-6FD0-2EB7-CF15-FDB581C40D80}"/>
              </a:ext>
            </a:extLst>
          </p:cNvPr>
          <p:cNvCxnSpPr>
            <a:cxnSpLocks/>
            <a:stCxn id="17" idx="1"/>
          </p:cNvCxnSpPr>
          <p:nvPr/>
        </p:nvCxnSpPr>
        <p:spPr>
          <a:xfrm flipH="1" flipV="1">
            <a:off x="7377775" y="3767012"/>
            <a:ext cx="1649183" cy="3048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08941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483839" y="1635617"/>
            <a:ext cx="5746632" cy="4214924"/>
          </a:xfrm>
        </p:spPr>
        <p:txBody>
          <a:bodyPr>
            <a:normAutofit fontScale="92500" lnSpcReduction="10000"/>
          </a:bodyPr>
          <a:lstStyle/>
          <a:p>
            <a:pPr marL="342900" indent="-342900">
              <a:buFont typeface="Arial" panose="020B0604020202020204" pitchFamily="34" charset="0"/>
              <a:buChar char="•"/>
            </a:pPr>
            <a:r>
              <a:rPr lang="en-US" dirty="0"/>
              <a:t>In Europa </a:t>
            </a:r>
            <a:r>
              <a:rPr lang="en-US" dirty="0" err="1"/>
              <a:t>zeichnet</a:t>
            </a:r>
            <a:r>
              <a:rPr lang="en-US" dirty="0"/>
              <a:t> </a:t>
            </a:r>
            <a:r>
              <a:rPr lang="en-US" dirty="0" err="1"/>
              <a:t>sich</a:t>
            </a:r>
            <a:r>
              <a:rPr lang="en-US" dirty="0"/>
              <a:t> </a:t>
            </a:r>
            <a:r>
              <a:rPr lang="en-US" dirty="0" err="1"/>
              <a:t>ein</a:t>
            </a:r>
            <a:r>
              <a:rPr lang="en-US" dirty="0"/>
              <a:t> Trend </a:t>
            </a:r>
            <a:r>
              <a:rPr lang="en-US" dirty="0" err="1"/>
              <a:t>zu</a:t>
            </a:r>
            <a:r>
              <a:rPr lang="en-US" dirty="0"/>
              <a:t> </a:t>
            </a:r>
            <a:r>
              <a:rPr lang="en-US" b="1" dirty="0"/>
              <a:t>Single-</a:t>
            </a:r>
            <a:r>
              <a:rPr lang="en-US" b="1" dirty="0" err="1"/>
              <a:t>Haushalten</a:t>
            </a:r>
            <a:r>
              <a:rPr lang="en-US" dirty="0"/>
              <a:t> ab, in </a:t>
            </a:r>
            <a:r>
              <a:rPr lang="en-US" dirty="0" err="1"/>
              <a:t>denen</a:t>
            </a:r>
            <a:r>
              <a:rPr lang="en-US" dirty="0"/>
              <a:t> </a:t>
            </a:r>
            <a:r>
              <a:rPr lang="en-US" dirty="0" err="1"/>
              <a:t>ältere</a:t>
            </a:r>
            <a:r>
              <a:rPr lang="en-US" dirty="0"/>
              <a:t> Menschen </a:t>
            </a:r>
            <a:r>
              <a:rPr lang="en-US" dirty="0" err="1"/>
              <a:t>arbeiten</a:t>
            </a:r>
            <a:r>
              <a:rPr lang="en-US" dirty="0"/>
              <a:t>. Daher </a:t>
            </a:r>
            <a:r>
              <a:rPr lang="en-US" dirty="0" err="1"/>
              <a:t>ist</a:t>
            </a:r>
            <a:r>
              <a:rPr lang="en-US" dirty="0"/>
              <a:t> das </a:t>
            </a:r>
            <a:r>
              <a:rPr lang="en-US" dirty="0" err="1"/>
              <a:t>Kochen</a:t>
            </a:r>
            <a:r>
              <a:rPr lang="en-US" dirty="0"/>
              <a:t> für </a:t>
            </a:r>
            <a:r>
              <a:rPr lang="en-US" dirty="0" err="1"/>
              <a:t>solche</a:t>
            </a:r>
            <a:r>
              <a:rPr lang="en-US" dirty="0"/>
              <a:t> Single-</a:t>
            </a:r>
            <a:r>
              <a:rPr lang="en-US" dirty="0" err="1"/>
              <a:t>Haushalte</a:t>
            </a:r>
            <a:r>
              <a:rPr lang="en-US" dirty="0"/>
              <a:t> </a:t>
            </a:r>
            <a:r>
              <a:rPr lang="en-US" dirty="0" err="1"/>
              <a:t>möglicherweise</a:t>
            </a:r>
            <a:r>
              <a:rPr lang="en-US" dirty="0"/>
              <a:t> </a:t>
            </a:r>
            <a:r>
              <a:rPr lang="en-US" dirty="0" err="1"/>
              <a:t>keine</a:t>
            </a:r>
            <a:r>
              <a:rPr lang="en-US" dirty="0"/>
              <a:t> </a:t>
            </a:r>
            <a:r>
              <a:rPr lang="en-US" dirty="0" err="1"/>
              <a:t>wirtschaftliche</a:t>
            </a:r>
            <a:r>
              <a:rPr lang="en-US" dirty="0"/>
              <a:t> Option.</a:t>
            </a:r>
          </a:p>
          <a:p>
            <a:pPr marL="342900" indent="-342900">
              <a:buFont typeface="Arial" panose="020B0604020202020204" pitchFamily="34" charset="0"/>
              <a:buChar char="•"/>
            </a:pPr>
            <a:r>
              <a:rPr lang="en-US" dirty="0" err="1"/>
              <a:t>Während</a:t>
            </a:r>
            <a:r>
              <a:rPr lang="en-US" dirty="0"/>
              <a:t> die </a:t>
            </a:r>
            <a:r>
              <a:rPr lang="en-US" dirty="0" err="1"/>
              <a:t>Essensboxen</a:t>
            </a:r>
            <a:r>
              <a:rPr lang="en-US" dirty="0"/>
              <a:t> </a:t>
            </a:r>
            <a:r>
              <a:rPr lang="en-US" dirty="0" err="1"/>
              <a:t>voraussichtlich</a:t>
            </a:r>
            <a:r>
              <a:rPr lang="en-US" dirty="0"/>
              <a:t> </a:t>
            </a:r>
            <a:r>
              <a:rPr lang="en-US" b="1" dirty="0">
                <a:solidFill>
                  <a:srgbClr val="1188A3"/>
                </a:solidFill>
                <a:hlinkClick r:id="rId2"/>
              </a:rPr>
              <a:t>den größten Anteil einnehmen</a:t>
            </a:r>
            <a:r>
              <a:rPr lang="en-US" b="1" dirty="0">
                <a:solidFill>
                  <a:srgbClr val="1188A3"/>
                </a:solidFill>
              </a:rPr>
              <a:t> </a:t>
            </a:r>
            <a:r>
              <a:rPr lang="en-US" dirty="0" err="1"/>
              <a:t>im</a:t>
            </a:r>
            <a:r>
              <a:rPr lang="en-US" dirty="0"/>
              <a:t> </a:t>
            </a:r>
            <a:r>
              <a:rPr lang="en-US" dirty="0" err="1"/>
              <a:t>Produktsegment</a:t>
            </a:r>
            <a:r>
              <a:rPr lang="en-US" dirty="0"/>
              <a:t> in den </a:t>
            </a:r>
            <a:r>
              <a:rPr lang="en-US" dirty="0" err="1"/>
              <a:t>kommenden</a:t>
            </a:r>
            <a:r>
              <a:rPr lang="en-US" dirty="0"/>
              <a:t> Jahren bis 2025; </a:t>
            </a:r>
            <a:r>
              <a:rPr lang="en-US" dirty="0" err="1"/>
              <a:t>werden</a:t>
            </a:r>
            <a:r>
              <a:rPr lang="en-US" dirty="0"/>
              <a:t> </a:t>
            </a:r>
            <a:r>
              <a:rPr lang="en-US" dirty="0" err="1"/>
              <a:t>verzehrfertige</a:t>
            </a:r>
            <a:r>
              <a:rPr lang="en-US" dirty="0"/>
              <a:t> Convenience-</a:t>
            </a:r>
            <a:r>
              <a:rPr lang="en-US" dirty="0" err="1"/>
              <a:t>Produkte</a:t>
            </a:r>
            <a:r>
              <a:rPr lang="en-US" dirty="0"/>
              <a:t> </a:t>
            </a:r>
            <a:r>
              <a:rPr lang="en-US" dirty="0" err="1"/>
              <a:t>wie</a:t>
            </a:r>
            <a:r>
              <a:rPr lang="en-US" dirty="0"/>
              <a:t> </a:t>
            </a:r>
            <a:r>
              <a:rPr lang="en-US" dirty="0" err="1"/>
              <a:t>Trocken</a:t>
            </a:r>
            <a:r>
              <a:rPr lang="en-US" dirty="0"/>
              <a:t>- und </a:t>
            </a:r>
            <a:r>
              <a:rPr lang="en-US" dirty="0" err="1"/>
              <a:t>Tiefkühlkost</a:t>
            </a:r>
            <a:r>
              <a:rPr lang="en-US" dirty="0"/>
              <a:t> bis 2035 </a:t>
            </a:r>
            <a:r>
              <a:rPr lang="en-US" dirty="0" err="1"/>
              <a:t>voraussichtlich</a:t>
            </a:r>
            <a:r>
              <a:rPr lang="en-US" dirty="0"/>
              <a:t> an </a:t>
            </a:r>
            <a:r>
              <a:rPr lang="en-US" dirty="0" err="1"/>
              <a:t>Beliebtheit</a:t>
            </a:r>
            <a:r>
              <a:rPr lang="en-US" dirty="0"/>
              <a:t> </a:t>
            </a:r>
            <a:r>
              <a:rPr lang="en-US" dirty="0" err="1"/>
              <a:t>gewinnen</a:t>
            </a:r>
            <a:r>
              <a:rPr lang="en-US" dirty="0"/>
              <a:t>. </a:t>
            </a:r>
          </a:p>
          <a:p>
            <a:pPr marL="342900" indent="-342900">
              <a:buFont typeface="Arial" panose="020B0604020202020204" pitchFamily="34" charset="0"/>
              <a:buChar char="•"/>
            </a:pPr>
            <a:r>
              <a:rPr lang="en-US" b="1" dirty="0" err="1"/>
              <a:t>Ältere</a:t>
            </a:r>
            <a:r>
              <a:rPr lang="en-US" b="1" dirty="0"/>
              <a:t> Menschen </a:t>
            </a:r>
            <a:r>
              <a:rPr lang="en-US" b="1" dirty="0" err="1"/>
              <a:t>legen</a:t>
            </a:r>
            <a:r>
              <a:rPr lang="en-US" b="1" dirty="0"/>
              <a:t> Wert auf Gesundheit und </a:t>
            </a:r>
            <a:r>
              <a:rPr lang="en-US" b="1" dirty="0" err="1"/>
              <a:t>eine</a:t>
            </a:r>
            <a:r>
              <a:rPr lang="en-US" b="1" dirty="0"/>
              <a:t> </a:t>
            </a:r>
            <a:r>
              <a:rPr lang="en-US" b="1" dirty="0" err="1"/>
              <a:t>leicht</a:t>
            </a:r>
            <a:r>
              <a:rPr lang="en-US" b="1" dirty="0"/>
              <a:t> </a:t>
            </a:r>
            <a:r>
              <a:rPr lang="en-US" b="1" dirty="0" err="1"/>
              <a:t>zu</a:t>
            </a:r>
            <a:r>
              <a:rPr lang="en-US" b="1" dirty="0"/>
              <a:t> </a:t>
            </a:r>
            <a:r>
              <a:rPr lang="en-US" b="1" dirty="0" err="1"/>
              <a:t>handhabende</a:t>
            </a:r>
            <a:r>
              <a:rPr lang="en-US" b="1" dirty="0"/>
              <a:t>, </a:t>
            </a:r>
            <a:r>
              <a:rPr lang="en-US" b="1" dirty="0" err="1"/>
              <a:t>umweltfreundliche</a:t>
            </a:r>
            <a:r>
              <a:rPr lang="en-US" b="1" dirty="0"/>
              <a:t> </a:t>
            </a:r>
            <a:r>
              <a:rPr lang="en-US" b="1" dirty="0" err="1"/>
              <a:t>Verpackung</a:t>
            </a:r>
            <a:r>
              <a:rPr lang="en-US" b="1" dirty="0"/>
              <a:t> </a:t>
            </a:r>
            <a:endParaRPr lang="en-GB" sz="3200" dirty="0"/>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607483" y="228600"/>
            <a:ext cx="5488517" cy="1143000"/>
          </a:xfrm>
        </p:spPr>
        <p:txBody>
          <a:bodyPr>
            <a:normAutofit lnSpcReduction="10000"/>
          </a:bodyPr>
          <a:lstStyle/>
          <a:p>
            <a:r>
              <a:rPr lang="en-GB" b="1" dirty="0"/>
              <a:t>2. </a:t>
            </a:r>
            <a:r>
              <a:rPr lang="en-GB" b="1" dirty="0" err="1"/>
              <a:t>Selbstbedienung</a:t>
            </a:r>
            <a:endParaRPr lang="en-GB" b="1" dirty="0"/>
          </a:p>
          <a:p>
            <a:r>
              <a:rPr lang="en-GB" dirty="0"/>
              <a:t>(</a:t>
            </a:r>
            <a:r>
              <a:rPr lang="en-GB" dirty="0" err="1"/>
              <a:t>Fertiggerichte</a:t>
            </a:r>
            <a:r>
              <a:rPr lang="en-GB" dirty="0"/>
              <a:t>)</a:t>
            </a:r>
          </a:p>
        </p:txBody>
      </p:sp>
      <p:pic>
        <p:nvPicPr>
          <p:cNvPr id="7" name="Picture Placeholder 6" descr="A picture containing text, indoor, refrigerator, white goods&#10;&#10;Description automatically generated">
            <a:extLst>
              <a:ext uri="{FF2B5EF4-FFF2-40B4-BE49-F238E27FC236}">
                <a16:creationId xmlns:a16="http://schemas.microsoft.com/office/drawing/2014/main" id="{67E54997-E35B-139D-DF4F-37DD1A8980C7}"/>
              </a:ext>
            </a:extLst>
          </p:cNvPr>
          <p:cNvPicPr>
            <a:picLocks noGrp="1" noChangeAspect="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p:pic>
      <p:sp>
        <p:nvSpPr>
          <p:cNvPr id="9" name="TextBox 8">
            <a:extLst>
              <a:ext uri="{FF2B5EF4-FFF2-40B4-BE49-F238E27FC236}">
                <a16:creationId xmlns:a16="http://schemas.microsoft.com/office/drawing/2014/main" id="{9BD10BC7-DF65-0611-4544-3E6045168C95}"/>
              </a:ext>
            </a:extLst>
          </p:cNvPr>
          <p:cNvSpPr txBox="1"/>
          <p:nvPr/>
        </p:nvSpPr>
        <p:spPr>
          <a:xfrm>
            <a:off x="6667624" y="5850541"/>
            <a:ext cx="7735405" cy="646331"/>
          </a:xfrm>
          <a:prstGeom prst="rect">
            <a:avLst/>
          </a:prstGeom>
          <a:noFill/>
        </p:spPr>
        <p:txBody>
          <a:bodyPr wrap="square">
            <a:spAutoFit/>
          </a:bodyPr>
          <a:lstStyle/>
          <a:p>
            <a:r>
              <a:rPr lang="nl-NL" sz="1200" dirty="0" err="1">
                <a:solidFill>
                  <a:srgbClr val="1188A3"/>
                </a:solidFill>
              </a:rPr>
              <a:t>Quellen</a:t>
            </a:r>
            <a:r>
              <a:rPr lang="nl-NL" sz="1200" dirty="0">
                <a:solidFill>
                  <a:srgbClr val="1188A3"/>
                </a:solidFill>
              </a:rPr>
              <a:t>: </a:t>
            </a:r>
            <a:r>
              <a:rPr lang="nl-NL" sz="1200" dirty="0">
                <a:solidFill>
                  <a:srgbClr val="1188A3"/>
                </a:solidFill>
                <a:hlinkClick r:id="rId4">
                  <a:extLst>
                    <a:ext uri="{A12FA001-AC4F-418D-AE19-62706E023703}">
                      <ahyp:hlinkClr xmlns:ahyp="http://schemas.microsoft.com/office/drawing/2018/hyperlinkcolor" val="tx"/>
                    </a:ext>
                  </a:extLst>
                </a:hlinkClick>
              </a:rPr>
              <a:t>Frauenhofer Institute for Systems and Innovations Research ISI (2019)</a:t>
            </a:r>
            <a:br>
              <a:rPr lang="nl-NL" sz="1200" dirty="0">
                <a:solidFill>
                  <a:srgbClr val="1188A3"/>
                </a:solidFill>
              </a:rPr>
            </a:br>
            <a:r>
              <a:rPr lang="nl-NL" sz="1200" dirty="0">
                <a:solidFill>
                  <a:srgbClr val="1188A3"/>
                </a:solidFill>
              </a:rPr>
              <a:t>                </a:t>
            </a:r>
            <a:r>
              <a:rPr lang="nl-NL" sz="1200" dirty="0">
                <a:solidFill>
                  <a:srgbClr val="1188A3"/>
                </a:solidFill>
                <a:hlinkClick r:id="rId2">
                  <a:extLst>
                    <a:ext uri="{A12FA001-AC4F-418D-AE19-62706E023703}">
                      <ahyp:hlinkClr xmlns:ahyp="http://schemas.microsoft.com/office/drawing/2018/hyperlinkcolor" val="tx"/>
                    </a:ext>
                  </a:extLst>
                </a:hlinkClick>
              </a:rPr>
              <a:t>Market Watch (2022)</a:t>
            </a:r>
            <a:br>
              <a:rPr lang="nl-NL" sz="1200" dirty="0">
                <a:solidFill>
                  <a:srgbClr val="1188A3"/>
                </a:solidFill>
              </a:rPr>
            </a:br>
            <a:r>
              <a:rPr lang="nl-NL" sz="1200" dirty="0">
                <a:solidFill>
                  <a:srgbClr val="1188A3"/>
                </a:solidFill>
              </a:rPr>
              <a:t>                </a:t>
            </a:r>
            <a:r>
              <a:rPr lang="nl-NL" sz="1200" dirty="0">
                <a:solidFill>
                  <a:srgbClr val="1188A3"/>
                </a:solidFill>
                <a:hlinkClick r:id="rId5">
                  <a:extLst>
                    <a:ext uri="{A12FA001-AC4F-418D-AE19-62706E023703}">
                      <ahyp:hlinkClr xmlns:ahyp="http://schemas.microsoft.com/office/drawing/2018/hyperlinkcolor" val="tx"/>
                    </a:ext>
                  </a:extLst>
                </a:hlinkClick>
              </a:rPr>
              <a:t>Peura-Kapanen, Jallinoja, &amp; Kaarakainen (2017)</a:t>
            </a:r>
            <a:endParaRPr lang="nl-NL" sz="1200" dirty="0">
              <a:solidFill>
                <a:srgbClr val="1188A3"/>
              </a:solidFill>
            </a:endParaRPr>
          </a:p>
        </p:txBody>
      </p:sp>
    </p:spTree>
    <p:extLst>
      <p:ext uri="{BB962C8B-B14F-4D97-AF65-F5344CB8AC3E}">
        <p14:creationId xmlns:p14="http://schemas.microsoft.com/office/powerpoint/2010/main" val="300547038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01B7B8-8F05-4B41-95A7-EA6659CB9DF0}"/>
              </a:ext>
            </a:extLst>
          </p:cNvPr>
          <p:cNvSpPr>
            <a:spLocks noGrp="1"/>
          </p:cNvSpPr>
          <p:nvPr>
            <p:ph type="body" sz="quarter" idx="20"/>
          </p:nvPr>
        </p:nvSpPr>
        <p:spPr>
          <a:xfrm>
            <a:off x="6791093" y="2084716"/>
            <a:ext cx="5244388" cy="3722513"/>
          </a:xfrm>
        </p:spPr>
        <p:txBody>
          <a:bodyPr/>
          <a:lstStyle/>
          <a:p>
            <a:r>
              <a:rPr lang="en-US" sz="2100" dirty="0"/>
              <a:t>Dieses </a:t>
            </a:r>
            <a:r>
              <a:rPr lang="en-US" sz="2100" dirty="0" err="1"/>
              <a:t>Unternehmen</a:t>
            </a:r>
            <a:r>
              <a:rPr lang="en-US" sz="2100" dirty="0"/>
              <a:t> </a:t>
            </a:r>
            <a:r>
              <a:rPr lang="en-US" sz="2100" dirty="0" err="1"/>
              <a:t>zeigt</a:t>
            </a:r>
            <a:r>
              <a:rPr lang="en-US" sz="2100" dirty="0"/>
              <a:t>, </a:t>
            </a:r>
            <a:r>
              <a:rPr lang="en-US" sz="2100" dirty="0" err="1"/>
              <a:t>wie</a:t>
            </a:r>
            <a:r>
              <a:rPr lang="en-US" sz="2100" dirty="0"/>
              <a:t> man die </a:t>
            </a:r>
            <a:r>
              <a:rPr lang="en-US" sz="2100" dirty="0" err="1"/>
              <a:t>Vorteile</a:t>
            </a:r>
            <a:r>
              <a:rPr lang="en-US" sz="2100" dirty="0"/>
              <a:t> von Convenience für </a:t>
            </a:r>
            <a:r>
              <a:rPr lang="en-US" sz="2100" dirty="0" err="1"/>
              <a:t>Senioren</a:t>
            </a:r>
            <a:r>
              <a:rPr lang="en-US" sz="2100" dirty="0"/>
              <a:t> </a:t>
            </a:r>
            <a:r>
              <a:rPr lang="en-US" sz="2100" dirty="0" err="1"/>
              <a:t>nutzen</a:t>
            </a:r>
            <a:r>
              <a:rPr lang="en-US" sz="2100" dirty="0"/>
              <a:t> </a:t>
            </a:r>
            <a:r>
              <a:rPr lang="en-US" sz="2100" dirty="0" err="1"/>
              <a:t>kann</a:t>
            </a:r>
            <a:r>
              <a:rPr lang="en-US" sz="2100" dirty="0"/>
              <a:t>. </a:t>
            </a:r>
            <a:r>
              <a:rPr lang="en-US" sz="2100" dirty="0" err="1"/>
              <a:t>Mit</a:t>
            </a:r>
            <a:r>
              <a:rPr lang="en-US" sz="2100" dirty="0"/>
              <a:t> dem </a:t>
            </a:r>
            <a:r>
              <a:rPr lang="en-US" sz="2100" dirty="0" err="1"/>
              <a:t>Konzept</a:t>
            </a:r>
            <a:r>
              <a:rPr lang="en-US" sz="2100" dirty="0"/>
              <a:t> der "</a:t>
            </a:r>
            <a:r>
              <a:rPr lang="en-US" sz="2100" dirty="0" err="1"/>
              <a:t>Mahlzeit</a:t>
            </a:r>
            <a:r>
              <a:rPr lang="en-US" sz="2100" dirty="0"/>
              <a:t> </a:t>
            </a:r>
            <a:r>
              <a:rPr lang="en-US" sz="2100" dirty="0" err="1"/>
              <a:t>im</a:t>
            </a:r>
            <a:r>
              <a:rPr lang="en-US" sz="2100" dirty="0"/>
              <a:t> </a:t>
            </a:r>
            <a:r>
              <a:rPr lang="en-US" sz="2100" dirty="0" err="1"/>
              <a:t>Glas</a:t>
            </a:r>
            <a:r>
              <a:rPr lang="en-US" sz="2100" dirty="0"/>
              <a:t>" </a:t>
            </a:r>
            <a:r>
              <a:rPr lang="en-US" sz="2100" dirty="0" err="1"/>
              <a:t>werden</a:t>
            </a:r>
            <a:r>
              <a:rPr lang="en-US" sz="2100" dirty="0"/>
              <a:t> die </a:t>
            </a:r>
            <a:r>
              <a:rPr lang="en-US" sz="2100" dirty="0" err="1"/>
              <a:t>Ernährungsprobleme</a:t>
            </a:r>
            <a:r>
              <a:rPr lang="en-US" sz="2100" dirty="0"/>
              <a:t> </a:t>
            </a:r>
            <a:r>
              <a:rPr lang="en-US" sz="2100" dirty="0" err="1"/>
              <a:t>vieler</a:t>
            </a:r>
            <a:r>
              <a:rPr lang="en-US" sz="2100" dirty="0"/>
              <a:t> </a:t>
            </a:r>
            <a:r>
              <a:rPr lang="en-US" sz="2100" dirty="0" err="1"/>
              <a:t>Senioren</a:t>
            </a:r>
            <a:r>
              <a:rPr lang="en-US" sz="2100" dirty="0"/>
              <a:t> </a:t>
            </a:r>
            <a:r>
              <a:rPr lang="en-US" sz="2100" dirty="0" err="1"/>
              <a:t>überwunden</a:t>
            </a:r>
            <a:r>
              <a:rPr lang="en-US" sz="2100" dirty="0"/>
              <a:t>. Es </a:t>
            </a:r>
            <a:r>
              <a:rPr lang="en-US" sz="2100" dirty="0" err="1"/>
              <a:t>bietet</a:t>
            </a:r>
            <a:r>
              <a:rPr lang="en-US" sz="2100" dirty="0"/>
              <a:t> </a:t>
            </a:r>
            <a:r>
              <a:rPr lang="en-US" sz="2100" dirty="0" err="1"/>
              <a:t>ein</a:t>
            </a:r>
            <a:r>
              <a:rPr lang="en-US" sz="2100" dirty="0"/>
              <a:t> </a:t>
            </a:r>
            <a:r>
              <a:rPr lang="en-US" sz="2100" dirty="0" err="1"/>
              <a:t>hohes</a:t>
            </a:r>
            <a:r>
              <a:rPr lang="en-US" sz="2100" dirty="0"/>
              <a:t> </a:t>
            </a:r>
            <a:r>
              <a:rPr lang="en-US" sz="2100" dirty="0" err="1"/>
              <a:t>Maß</a:t>
            </a:r>
            <a:r>
              <a:rPr lang="en-US" sz="2100" dirty="0"/>
              <a:t> an </a:t>
            </a:r>
            <a:r>
              <a:rPr lang="en-US" sz="2100" dirty="0" err="1"/>
              <a:t>Bequemlichkeit</a:t>
            </a:r>
            <a:r>
              <a:rPr lang="en-US" sz="2100" dirty="0"/>
              <a:t> und </a:t>
            </a:r>
            <a:r>
              <a:rPr lang="en-US" sz="2100" dirty="0" err="1"/>
              <a:t>eine</a:t>
            </a:r>
            <a:r>
              <a:rPr lang="en-US" sz="2100" dirty="0"/>
              <a:t> </a:t>
            </a:r>
            <a:r>
              <a:rPr lang="en-US" sz="2100" dirty="0" err="1"/>
              <a:t>angemessene</a:t>
            </a:r>
            <a:r>
              <a:rPr lang="en-US" sz="2100" dirty="0"/>
              <a:t> </a:t>
            </a:r>
            <a:r>
              <a:rPr lang="en-US" sz="2100" dirty="0" err="1"/>
              <a:t>Größe</a:t>
            </a:r>
            <a:r>
              <a:rPr lang="en-US" sz="2100" dirty="0"/>
              <a:t> der </a:t>
            </a:r>
            <a:r>
              <a:rPr lang="en-US" sz="2100" dirty="0" err="1"/>
              <a:t>Mahlzeit</a:t>
            </a:r>
            <a:r>
              <a:rPr lang="en-US" sz="2100" dirty="0"/>
              <a:t>. Dank des </a:t>
            </a:r>
            <a:r>
              <a:rPr lang="en-US" sz="2100" dirty="0" err="1"/>
              <a:t>einfachen</a:t>
            </a:r>
            <a:r>
              <a:rPr lang="en-US" sz="2100" dirty="0"/>
              <a:t> </a:t>
            </a:r>
            <a:r>
              <a:rPr lang="en-US" sz="2100" dirty="0" err="1"/>
              <a:t>Erhitzungs</a:t>
            </a:r>
            <a:r>
              <a:rPr lang="en-US" sz="2100" dirty="0"/>
              <a:t>- und </a:t>
            </a:r>
            <a:r>
              <a:rPr lang="en-US" sz="2100" dirty="0" err="1"/>
              <a:t>Servierprinzips</a:t>
            </a:r>
            <a:r>
              <a:rPr lang="en-US" sz="2100" dirty="0"/>
              <a:t> </a:t>
            </a:r>
            <a:r>
              <a:rPr lang="en-US" sz="2100" dirty="0" err="1"/>
              <a:t>kann</a:t>
            </a:r>
            <a:r>
              <a:rPr lang="en-US" sz="2100" dirty="0"/>
              <a:t> das </a:t>
            </a:r>
            <a:r>
              <a:rPr lang="en-US" sz="2100" dirty="0" err="1"/>
              <a:t>Pflege</a:t>
            </a:r>
            <a:r>
              <a:rPr lang="en-US" sz="2100" dirty="0"/>
              <a:t>- und </a:t>
            </a:r>
            <a:r>
              <a:rPr lang="en-US" sz="2100" dirty="0" err="1"/>
              <a:t>Betreuungspersonal</a:t>
            </a:r>
            <a:r>
              <a:rPr lang="en-US" sz="2100" dirty="0"/>
              <a:t> die </a:t>
            </a:r>
            <a:r>
              <a:rPr lang="en-US" sz="2100" dirty="0" err="1"/>
              <a:t>Mahlzeiten</a:t>
            </a:r>
            <a:r>
              <a:rPr lang="en-US" sz="2100" dirty="0"/>
              <a:t> nun </a:t>
            </a:r>
            <a:r>
              <a:rPr lang="en-US" sz="2100" dirty="0" err="1"/>
              <a:t>flexibel</a:t>
            </a:r>
            <a:r>
              <a:rPr lang="en-US" sz="2100" dirty="0"/>
              <a:t> an die </a:t>
            </a:r>
            <a:r>
              <a:rPr lang="en-US" sz="2100" dirty="0" err="1"/>
              <a:t>jeweiligen</a:t>
            </a:r>
            <a:r>
              <a:rPr lang="en-US" sz="2100" dirty="0"/>
              <a:t> </a:t>
            </a:r>
            <a:r>
              <a:rPr lang="en-US" sz="2100" dirty="0" err="1"/>
              <a:t>Essensbedürfnisse</a:t>
            </a:r>
            <a:r>
              <a:rPr lang="en-US" sz="2100" dirty="0"/>
              <a:t> und </a:t>
            </a:r>
            <a:r>
              <a:rPr lang="en-US" sz="2100" dirty="0" err="1"/>
              <a:t>Essenszeiten</a:t>
            </a:r>
            <a:r>
              <a:rPr lang="en-US" sz="2100" dirty="0"/>
              <a:t> der </a:t>
            </a:r>
            <a:r>
              <a:rPr lang="en-US" sz="2100" dirty="0" err="1"/>
              <a:t>älteren</a:t>
            </a:r>
            <a:r>
              <a:rPr lang="en-US" sz="2100" dirty="0"/>
              <a:t> </a:t>
            </a:r>
            <a:r>
              <a:rPr lang="en-US" sz="2100" dirty="0" err="1"/>
              <a:t>Gäste</a:t>
            </a:r>
            <a:r>
              <a:rPr lang="en-US" sz="2100" dirty="0"/>
              <a:t> </a:t>
            </a:r>
            <a:r>
              <a:rPr lang="en-US" sz="2100" dirty="0" err="1"/>
              <a:t>anpassen</a:t>
            </a:r>
            <a:r>
              <a:rPr lang="en-US" sz="2100" dirty="0"/>
              <a:t>. Die </a:t>
            </a:r>
            <a:r>
              <a:rPr lang="en-US" sz="2100" dirty="0" err="1"/>
              <a:t>Gläser</a:t>
            </a:r>
            <a:r>
              <a:rPr lang="en-US" sz="2100" dirty="0"/>
              <a:t> </a:t>
            </a:r>
            <a:r>
              <a:rPr lang="en-US" sz="2100" dirty="0" err="1"/>
              <a:t>lassen</a:t>
            </a:r>
            <a:r>
              <a:rPr lang="en-US" sz="2100" dirty="0"/>
              <a:t> </a:t>
            </a:r>
            <a:r>
              <a:rPr lang="en-US" sz="2100" dirty="0" err="1"/>
              <a:t>sich</a:t>
            </a:r>
            <a:r>
              <a:rPr lang="en-US" sz="2100" dirty="0"/>
              <a:t> </a:t>
            </a:r>
            <a:r>
              <a:rPr lang="en-US" sz="2100" dirty="0" err="1"/>
              <a:t>zudem</a:t>
            </a:r>
            <a:r>
              <a:rPr lang="en-US" sz="2100" dirty="0"/>
              <a:t> </a:t>
            </a:r>
            <a:r>
              <a:rPr lang="en-US" sz="2100" dirty="0" err="1"/>
              <a:t>platz</a:t>
            </a:r>
            <a:r>
              <a:rPr lang="en-US" sz="2100" dirty="0"/>
              <a:t>- und </a:t>
            </a:r>
            <a:r>
              <a:rPr lang="en-US" sz="2100" dirty="0" err="1"/>
              <a:t>energiesparend</a:t>
            </a:r>
            <a:r>
              <a:rPr lang="en-US" sz="2100" dirty="0"/>
              <a:t> </a:t>
            </a:r>
            <a:r>
              <a:rPr lang="en-US" sz="2100" dirty="0" err="1"/>
              <a:t>lagern</a:t>
            </a:r>
            <a:r>
              <a:rPr lang="en-US" sz="2100" dirty="0"/>
              <a:t> (</a:t>
            </a:r>
            <a:r>
              <a:rPr lang="en-US" sz="2100" dirty="0" err="1"/>
              <a:t>ungekühlt</a:t>
            </a:r>
            <a:r>
              <a:rPr lang="en-US" sz="2100" dirty="0"/>
              <a:t> </a:t>
            </a:r>
            <a:r>
              <a:rPr lang="en-US" sz="2100" dirty="0" err="1"/>
              <a:t>über</a:t>
            </a:r>
            <a:r>
              <a:rPr lang="en-US" sz="2100" dirty="0"/>
              <a:t> 6 </a:t>
            </a:r>
            <a:r>
              <a:rPr lang="en-US" sz="2100" dirty="0" err="1"/>
              <a:t>Monate</a:t>
            </a:r>
            <a:r>
              <a:rPr lang="en-US" sz="2100" dirty="0"/>
              <a:t> </a:t>
            </a:r>
            <a:r>
              <a:rPr lang="en-US" sz="2100" dirty="0" err="1"/>
              <a:t>haltbar</a:t>
            </a:r>
            <a:r>
              <a:rPr lang="en-US" sz="2100" dirty="0"/>
              <a:t>) und </a:t>
            </a:r>
            <a:r>
              <a:rPr lang="en-US" sz="2100" dirty="0" err="1"/>
              <a:t>bieten</a:t>
            </a:r>
            <a:r>
              <a:rPr lang="en-US" sz="2100" dirty="0"/>
              <a:t> so auf </a:t>
            </a:r>
            <a:r>
              <a:rPr lang="en-US" sz="2100" dirty="0" err="1"/>
              <a:t>mehreren</a:t>
            </a:r>
            <a:r>
              <a:rPr lang="en-US" sz="2100" dirty="0"/>
              <a:t> </a:t>
            </a:r>
            <a:r>
              <a:rPr lang="en-US" sz="2100" dirty="0" err="1"/>
              <a:t>Ebenen</a:t>
            </a:r>
            <a:r>
              <a:rPr lang="en-US" sz="2100" dirty="0"/>
              <a:t> </a:t>
            </a:r>
            <a:r>
              <a:rPr lang="en-US" sz="2100" dirty="0" err="1"/>
              <a:t>ein</a:t>
            </a:r>
            <a:r>
              <a:rPr lang="en-US" sz="2100" dirty="0"/>
              <a:t> </a:t>
            </a:r>
            <a:r>
              <a:rPr lang="en-US" sz="2100" dirty="0" err="1"/>
              <a:t>hohes</a:t>
            </a:r>
            <a:r>
              <a:rPr lang="en-US" sz="2100" dirty="0"/>
              <a:t> </a:t>
            </a:r>
            <a:r>
              <a:rPr lang="en-US" sz="2100" dirty="0" err="1"/>
              <a:t>Maß</a:t>
            </a:r>
            <a:r>
              <a:rPr lang="en-US" sz="2100" dirty="0"/>
              <a:t> an </a:t>
            </a:r>
            <a:r>
              <a:rPr lang="en-US" sz="2100" dirty="0" err="1"/>
              <a:t>Komfort</a:t>
            </a:r>
            <a:r>
              <a:rPr lang="en-US" sz="2100" dirty="0"/>
              <a:t>.</a:t>
            </a:r>
          </a:p>
          <a:p>
            <a:endParaRPr lang="en-US" sz="2100" dirty="0"/>
          </a:p>
        </p:txBody>
      </p:sp>
      <p:sp>
        <p:nvSpPr>
          <p:cNvPr id="3" name="Text Placeholder 2">
            <a:extLst>
              <a:ext uri="{FF2B5EF4-FFF2-40B4-BE49-F238E27FC236}">
                <a16:creationId xmlns:a16="http://schemas.microsoft.com/office/drawing/2014/main" id="{09D728AB-2819-49AB-86C3-AE9FCEABED83}"/>
              </a:ext>
            </a:extLst>
          </p:cNvPr>
          <p:cNvSpPr>
            <a:spLocks noGrp="1"/>
          </p:cNvSpPr>
          <p:nvPr>
            <p:ph type="body" sz="quarter" idx="22"/>
          </p:nvPr>
        </p:nvSpPr>
        <p:spPr>
          <a:xfrm>
            <a:off x="6073571" y="297663"/>
            <a:ext cx="2934136" cy="1434253"/>
          </a:xfrm>
        </p:spPr>
        <p:txBody>
          <a:bodyPr>
            <a:normAutofit fontScale="62500" lnSpcReduction="20000"/>
          </a:bodyPr>
          <a:lstStyle/>
          <a:p>
            <a:pPr>
              <a:lnSpc>
                <a:spcPct val="120000"/>
              </a:lnSpc>
            </a:pPr>
            <a:r>
              <a:rPr lang="en-IE" dirty="0" err="1"/>
              <a:t>Unsere</a:t>
            </a:r>
            <a:r>
              <a:rPr lang="en-IE" dirty="0"/>
              <a:t> </a:t>
            </a:r>
            <a:r>
              <a:rPr lang="en-IE" dirty="0" err="1"/>
              <a:t>Fallstudie</a:t>
            </a:r>
            <a:r>
              <a:rPr lang="en-IE" dirty="0"/>
              <a:t>…Gusto Vitas</a:t>
            </a:r>
          </a:p>
          <a:p>
            <a:pPr>
              <a:lnSpc>
                <a:spcPct val="120000"/>
              </a:lnSpc>
            </a:pPr>
            <a:r>
              <a:rPr lang="en-IE" dirty="0"/>
              <a:t>Germany</a:t>
            </a:r>
          </a:p>
        </p:txBody>
      </p:sp>
      <p:sp>
        <p:nvSpPr>
          <p:cNvPr id="4" name="Text Placeholder 3">
            <a:extLst>
              <a:ext uri="{FF2B5EF4-FFF2-40B4-BE49-F238E27FC236}">
                <a16:creationId xmlns:a16="http://schemas.microsoft.com/office/drawing/2014/main" id="{AB8A606A-5AB6-416F-8D2C-8A76B3B28FBC}"/>
              </a:ext>
            </a:extLst>
          </p:cNvPr>
          <p:cNvSpPr>
            <a:spLocks noGrp="1"/>
          </p:cNvSpPr>
          <p:nvPr>
            <p:ph type="body" sz="quarter" idx="23"/>
          </p:nvPr>
        </p:nvSpPr>
        <p:spPr>
          <a:xfrm>
            <a:off x="526825" y="559304"/>
            <a:ext cx="3452394" cy="634674"/>
          </a:xfrm>
          <a:solidFill>
            <a:srgbClr val="FFD100"/>
          </a:solidFill>
        </p:spPr>
        <p:txBody>
          <a:bodyPr>
            <a:normAutofit fontScale="85000" lnSpcReduction="10000"/>
          </a:bodyPr>
          <a:lstStyle/>
          <a:p>
            <a:r>
              <a:rPr lang="en-IE" dirty="0" err="1"/>
              <a:t>Seien</a:t>
            </a:r>
            <a:r>
              <a:rPr lang="en-IE" dirty="0"/>
              <a:t> Sie </a:t>
            </a:r>
            <a:r>
              <a:rPr lang="en-IE" dirty="0" err="1"/>
              <a:t>inspiriert</a:t>
            </a:r>
            <a:r>
              <a:rPr lang="en-IE" dirty="0"/>
              <a:t>…</a:t>
            </a:r>
          </a:p>
        </p:txBody>
      </p:sp>
      <p:pic>
        <p:nvPicPr>
          <p:cNvPr id="9" name="Picture 8">
            <a:hlinkClick r:id="rId2"/>
            <a:extLst>
              <a:ext uri="{FF2B5EF4-FFF2-40B4-BE49-F238E27FC236}">
                <a16:creationId xmlns:a16="http://schemas.microsoft.com/office/drawing/2014/main" id="{BCD752A7-B338-4652-B701-DD66699E0017}"/>
              </a:ext>
            </a:extLst>
          </p:cNvPr>
          <p:cNvPicPr>
            <a:picLocks noChangeAspect="1"/>
          </p:cNvPicPr>
          <p:nvPr/>
        </p:nvPicPr>
        <p:blipFill>
          <a:blip r:embed="rId3"/>
          <a:stretch>
            <a:fillRect/>
          </a:stretch>
        </p:blipFill>
        <p:spPr>
          <a:xfrm>
            <a:off x="1334379" y="2066544"/>
            <a:ext cx="2521080" cy="3454578"/>
          </a:xfrm>
          <a:prstGeom prst="rect">
            <a:avLst/>
          </a:prstGeom>
          <a:ln>
            <a:solidFill>
              <a:srgbClr val="000000"/>
            </a:solidFill>
          </a:ln>
        </p:spPr>
      </p:pic>
      <p:sp>
        <p:nvSpPr>
          <p:cNvPr id="10" name="Arrow: Right 9">
            <a:extLst>
              <a:ext uri="{FF2B5EF4-FFF2-40B4-BE49-F238E27FC236}">
                <a16:creationId xmlns:a16="http://schemas.microsoft.com/office/drawing/2014/main" id="{5F68E0ED-E6A0-49D7-A308-7B661D55177B}"/>
              </a:ext>
            </a:extLst>
          </p:cNvPr>
          <p:cNvSpPr/>
          <p:nvPr/>
        </p:nvSpPr>
        <p:spPr>
          <a:xfrm>
            <a:off x="156519" y="1927654"/>
            <a:ext cx="1177860" cy="773564"/>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Klicken</a:t>
            </a:r>
            <a:r>
              <a:rPr lang="en-IE" sz="1400" b="1" dirty="0">
                <a:solidFill>
                  <a:srgbClr val="000000"/>
                </a:solidFill>
              </a:rPr>
              <a:t> Sie </a:t>
            </a:r>
            <a:r>
              <a:rPr lang="en-IE" sz="1400" b="1" dirty="0" err="1">
                <a:solidFill>
                  <a:srgbClr val="000000"/>
                </a:solidFill>
              </a:rPr>
              <a:t>hier</a:t>
            </a:r>
            <a:endParaRPr lang="en-IE" sz="1400" b="1" dirty="0">
              <a:solidFill>
                <a:srgbClr val="000000"/>
              </a:solidFill>
            </a:endParaRPr>
          </a:p>
        </p:txBody>
      </p:sp>
      <p:pic>
        <p:nvPicPr>
          <p:cNvPr id="1026" name="Picture 2">
            <a:hlinkClick r:id="rId4"/>
            <a:extLst>
              <a:ext uri="{FF2B5EF4-FFF2-40B4-BE49-F238E27FC236}">
                <a16:creationId xmlns:a16="http://schemas.microsoft.com/office/drawing/2014/main" id="{F3ECA871-245F-7CD9-BCBA-A0603D6DB11D}"/>
              </a:ext>
            </a:extLst>
          </p:cNvPr>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9697615" y="206931"/>
            <a:ext cx="2014631" cy="1370858"/>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Right 10">
            <a:extLst>
              <a:ext uri="{FF2B5EF4-FFF2-40B4-BE49-F238E27FC236}">
                <a16:creationId xmlns:a16="http://schemas.microsoft.com/office/drawing/2014/main" id="{CEB6B71E-2D7A-C01C-8AB2-D6DCB4551EC2}"/>
              </a:ext>
            </a:extLst>
          </p:cNvPr>
          <p:cNvSpPr/>
          <p:nvPr/>
        </p:nvSpPr>
        <p:spPr>
          <a:xfrm rot="20636216">
            <a:off x="8399071" y="1110580"/>
            <a:ext cx="1459138" cy="97133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a:solidFill>
                  <a:srgbClr val="000000"/>
                </a:solidFill>
              </a:rPr>
              <a:t>Für </a:t>
            </a:r>
            <a:r>
              <a:rPr lang="en-IE" sz="1400" b="1" dirty="0" err="1">
                <a:solidFill>
                  <a:srgbClr val="000000"/>
                </a:solidFill>
              </a:rPr>
              <a:t>mehr</a:t>
            </a:r>
            <a:r>
              <a:rPr lang="en-IE" sz="1400" b="1" dirty="0">
                <a:solidFill>
                  <a:srgbClr val="000000"/>
                </a:solidFill>
              </a:rPr>
              <a:t> Info </a:t>
            </a:r>
            <a:r>
              <a:rPr lang="en-IE" sz="1400" b="1" dirty="0" err="1">
                <a:solidFill>
                  <a:srgbClr val="000000"/>
                </a:solidFill>
              </a:rPr>
              <a:t>hier</a:t>
            </a:r>
            <a:r>
              <a:rPr lang="en-IE" sz="1400" b="1" dirty="0">
                <a:solidFill>
                  <a:srgbClr val="000000"/>
                </a:solidFill>
              </a:rPr>
              <a:t> </a:t>
            </a:r>
            <a:r>
              <a:rPr lang="en-IE" sz="1400" b="1" dirty="0" err="1">
                <a:solidFill>
                  <a:srgbClr val="000000"/>
                </a:solidFill>
              </a:rPr>
              <a:t>klicken</a:t>
            </a:r>
            <a:endParaRPr lang="en-IE" sz="1400" b="1" dirty="0">
              <a:solidFill>
                <a:srgbClr val="000000"/>
              </a:solidFill>
            </a:endParaRPr>
          </a:p>
        </p:txBody>
      </p:sp>
      <p:pic>
        <p:nvPicPr>
          <p:cNvPr id="6" name="Picture 5">
            <a:extLst>
              <a:ext uri="{FF2B5EF4-FFF2-40B4-BE49-F238E27FC236}">
                <a16:creationId xmlns:a16="http://schemas.microsoft.com/office/drawing/2014/main" id="{9C7A6F3C-400C-5D2E-9416-BB4A2CCF4EDC}"/>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381821" y="4629168"/>
            <a:ext cx="2038173" cy="1931169"/>
          </a:xfrm>
          <a:prstGeom prst="rect">
            <a:avLst/>
          </a:prstGeom>
        </p:spPr>
      </p:pic>
    </p:spTree>
    <p:extLst>
      <p:ext uri="{BB962C8B-B14F-4D97-AF65-F5344CB8AC3E}">
        <p14:creationId xmlns:p14="http://schemas.microsoft.com/office/powerpoint/2010/main" val="552567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5D4EDCD-CE0B-BE4D-49E2-41D67D8DCD6E}"/>
              </a:ext>
            </a:extLst>
          </p:cNvPr>
          <p:cNvSpPr>
            <a:spLocks noGrp="1"/>
          </p:cNvSpPr>
          <p:nvPr>
            <p:ph type="body" sz="quarter" idx="18"/>
          </p:nvPr>
        </p:nvSpPr>
        <p:spPr>
          <a:xfrm>
            <a:off x="1611086" y="1480457"/>
            <a:ext cx="5027630" cy="5214752"/>
          </a:xfrm>
        </p:spPr>
        <p:txBody>
          <a:bodyPr vert="horz" lIns="91440" tIns="45720" rIns="91440" bIns="45720" rtlCol="0" anchor="t">
            <a:normAutofit lnSpcReduction="10000"/>
          </a:bodyPr>
          <a:lstStyle/>
          <a:p>
            <a:pPr marL="0" indent="0"/>
            <a:r>
              <a:rPr lang="en-US" dirty="0" err="1">
                <a:ea typeface="+mn-lt"/>
                <a:cs typeface="+mn-lt"/>
              </a:rPr>
              <a:t>Dehydrierung</a:t>
            </a:r>
            <a:r>
              <a:rPr lang="en-US" dirty="0">
                <a:ea typeface="+mn-lt"/>
                <a:cs typeface="+mn-lt"/>
              </a:rPr>
              <a:t> </a:t>
            </a:r>
            <a:r>
              <a:rPr lang="en-US" dirty="0" err="1">
                <a:ea typeface="+mn-lt"/>
                <a:cs typeface="+mn-lt"/>
              </a:rPr>
              <a:t>ist</a:t>
            </a:r>
            <a:r>
              <a:rPr lang="en-US" dirty="0">
                <a:ea typeface="+mn-lt"/>
                <a:cs typeface="+mn-lt"/>
              </a:rPr>
              <a:t> </a:t>
            </a:r>
            <a:r>
              <a:rPr lang="en-US" dirty="0" err="1">
                <a:ea typeface="+mn-lt"/>
                <a:cs typeface="+mn-lt"/>
              </a:rPr>
              <a:t>ein</a:t>
            </a:r>
            <a:r>
              <a:rPr lang="en-US" dirty="0">
                <a:ea typeface="+mn-lt"/>
                <a:cs typeface="+mn-lt"/>
              </a:rPr>
              <a:t> </a:t>
            </a:r>
            <a:r>
              <a:rPr lang="en-US" dirty="0" err="1">
                <a:ea typeface="+mn-lt"/>
                <a:cs typeface="+mn-lt"/>
              </a:rPr>
              <a:t>häufiges</a:t>
            </a:r>
            <a:r>
              <a:rPr lang="en-US" dirty="0">
                <a:ea typeface="+mn-lt"/>
                <a:cs typeface="+mn-lt"/>
              </a:rPr>
              <a:t> Problem für </a:t>
            </a:r>
            <a:r>
              <a:rPr lang="en-US" dirty="0" err="1">
                <a:ea typeface="+mn-lt"/>
                <a:cs typeface="+mn-lt"/>
              </a:rPr>
              <a:t>ältere</a:t>
            </a:r>
            <a:r>
              <a:rPr lang="en-US" dirty="0">
                <a:ea typeface="+mn-lt"/>
                <a:cs typeface="+mn-lt"/>
              </a:rPr>
              <a:t> Menschen, </a:t>
            </a:r>
            <a:r>
              <a:rPr lang="en-US" dirty="0" err="1">
                <a:ea typeface="+mn-lt"/>
                <a:cs typeface="+mn-lt"/>
              </a:rPr>
              <a:t>insbesondere</a:t>
            </a:r>
            <a:r>
              <a:rPr lang="en-US" dirty="0">
                <a:ea typeface="+mn-lt"/>
                <a:cs typeface="+mn-lt"/>
              </a:rPr>
              <a:t> für </a:t>
            </a:r>
            <a:r>
              <a:rPr lang="en-US" dirty="0" err="1">
                <a:ea typeface="+mn-lt"/>
                <a:cs typeface="+mn-lt"/>
              </a:rPr>
              <a:t>Demenzkranke</a:t>
            </a:r>
            <a:r>
              <a:rPr lang="en-US" dirty="0">
                <a:ea typeface="+mn-lt"/>
                <a:cs typeface="+mn-lt"/>
              </a:rPr>
              <a:t>. Die </a:t>
            </a:r>
            <a:r>
              <a:rPr lang="en-US" dirty="0" err="1">
                <a:ea typeface="+mn-lt"/>
                <a:cs typeface="+mn-lt"/>
              </a:rPr>
              <a:t>Gedächtnisprobleme</a:t>
            </a:r>
            <a:r>
              <a:rPr lang="en-US" dirty="0">
                <a:ea typeface="+mn-lt"/>
                <a:cs typeface="+mn-lt"/>
              </a:rPr>
              <a:t> </a:t>
            </a:r>
            <a:r>
              <a:rPr lang="en-US" dirty="0" err="1">
                <a:ea typeface="+mn-lt"/>
                <a:cs typeface="+mn-lt"/>
              </a:rPr>
              <a:t>dieser</a:t>
            </a:r>
            <a:r>
              <a:rPr lang="en-US" dirty="0">
                <a:ea typeface="+mn-lt"/>
                <a:cs typeface="+mn-lt"/>
              </a:rPr>
              <a:t> </a:t>
            </a:r>
            <a:r>
              <a:rPr lang="en-US" dirty="0" err="1">
                <a:ea typeface="+mn-lt"/>
                <a:cs typeface="+mn-lt"/>
              </a:rPr>
              <a:t>Patienten</a:t>
            </a:r>
            <a:r>
              <a:rPr lang="en-US" dirty="0">
                <a:ea typeface="+mn-lt"/>
                <a:cs typeface="+mn-lt"/>
              </a:rPr>
              <a:t> </a:t>
            </a:r>
            <a:r>
              <a:rPr lang="en-US" dirty="0" err="1">
                <a:ea typeface="+mn-lt"/>
                <a:cs typeface="+mn-lt"/>
              </a:rPr>
              <a:t>können</a:t>
            </a:r>
            <a:r>
              <a:rPr lang="en-US" dirty="0">
                <a:ea typeface="+mn-lt"/>
                <a:cs typeface="+mn-lt"/>
              </a:rPr>
              <a:t> </a:t>
            </a:r>
            <a:r>
              <a:rPr lang="en-US" dirty="0" err="1">
                <a:ea typeface="+mn-lt"/>
                <a:cs typeface="+mn-lt"/>
              </a:rPr>
              <a:t>dazu</a:t>
            </a:r>
            <a:r>
              <a:rPr lang="en-US" dirty="0">
                <a:ea typeface="+mn-lt"/>
                <a:cs typeface="+mn-lt"/>
              </a:rPr>
              <a:t> </a:t>
            </a:r>
            <a:r>
              <a:rPr lang="en-US" dirty="0" err="1">
                <a:ea typeface="+mn-lt"/>
                <a:cs typeface="+mn-lt"/>
              </a:rPr>
              <a:t>führen</a:t>
            </a:r>
            <a:r>
              <a:rPr lang="en-US" dirty="0">
                <a:ea typeface="+mn-lt"/>
                <a:cs typeface="+mn-lt"/>
              </a:rPr>
              <a:t>, </a:t>
            </a:r>
            <a:r>
              <a:rPr lang="en-US" dirty="0" err="1">
                <a:ea typeface="+mn-lt"/>
                <a:cs typeface="+mn-lt"/>
              </a:rPr>
              <a:t>dass</a:t>
            </a:r>
            <a:r>
              <a:rPr lang="en-US" dirty="0">
                <a:ea typeface="+mn-lt"/>
                <a:cs typeface="+mn-lt"/>
              </a:rPr>
              <a:t> </a:t>
            </a:r>
            <a:r>
              <a:rPr lang="en-US" dirty="0" err="1">
                <a:ea typeface="+mn-lt"/>
                <a:cs typeface="+mn-lt"/>
              </a:rPr>
              <a:t>sie</a:t>
            </a:r>
            <a:r>
              <a:rPr lang="en-US" dirty="0">
                <a:ea typeface="+mn-lt"/>
                <a:cs typeface="+mn-lt"/>
              </a:rPr>
              <a:t> </a:t>
            </a:r>
            <a:r>
              <a:rPr lang="en-US" dirty="0" err="1">
                <a:ea typeface="+mn-lt"/>
                <a:cs typeface="+mn-lt"/>
              </a:rPr>
              <a:t>vergessen</a:t>
            </a:r>
            <a:r>
              <a:rPr lang="en-US" dirty="0">
                <a:ea typeface="+mn-lt"/>
                <a:cs typeface="+mn-lt"/>
              </a:rPr>
              <a:t>, </a:t>
            </a:r>
            <a:r>
              <a:rPr lang="en-US" dirty="0" err="1">
                <a:ea typeface="+mn-lt"/>
                <a:cs typeface="+mn-lt"/>
              </a:rPr>
              <a:t>ausreichend</a:t>
            </a:r>
            <a:r>
              <a:rPr lang="en-US" dirty="0">
                <a:ea typeface="+mn-lt"/>
                <a:cs typeface="+mn-lt"/>
              </a:rPr>
              <a:t> Wasser </a:t>
            </a:r>
            <a:r>
              <a:rPr lang="en-US" dirty="0" err="1">
                <a:ea typeface="+mn-lt"/>
                <a:cs typeface="+mn-lt"/>
              </a:rPr>
              <a:t>zu</a:t>
            </a:r>
            <a:r>
              <a:rPr lang="en-US" dirty="0">
                <a:ea typeface="+mn-lt"/>
                <a:cs typeface="+mn-lt"/>
              </a:rPr>
              <a:t> </a:t>
            </a:r>
            <a:r>
              <a:rPr lang="en-US" dirty="0" err="1">
                <a:ea typeface="+mn-lt"/>
                <a:cs typeface="+mn-lt"/>
              </a:rPr>
              <a:t>trinken</a:t>
            </a:r>
            <a:r>
              <a:rPr lang="en-US" dirty="0">
                <a:ea typeface="+mn-lt"/>
                <a:cs typeface="+mn-lt"/>
              </a:rPr>
              <a:t>. Als </a:t>
            </a:r>
            <a:r>
              <a:rPr lang="en-US" dirty="0" err="1">
                <a:ea typeface="+mn-lt"/>
                <a:cs typeface="+mn-lt"/>
              </a:rPr>
              <a:t>Antwort</a:t>
            </a:r>
            <a:r>
              <a:rPr lang="en-US" dirty="0">
                <a:ea typeface="+mn-lt"/>
                <a:cs typeface="+mn-lt"/>
              </a:rPr>
              <a:t> auf </a:t>
            </a:r>
            <a:r>
              <a:rPr lang="en-US" dirty="0" err="1">
                <a:ea typeface="+mn-lt"/>
                <a:cs typeface="+mn-lt"/>
              </a:rPr>
              <a:t>diese</a:t>
            </a:r>
            <a:r>
              <a:rPr lang="en-US" dirty="0">
                <a:ea typeface="+mn-lt"/>
                <a:cs typeface="+mn-lt"/>
              </a:rPr>
              <a:t> </a:t>
            </a:r>
            <a:r>
              <a:rPr lang="en-US" dirty="0" err="1">
                <a:ea typeface="+mn-lt"/>
                <a:cs typeface="+mn-lt"/>
              </a:rPr>
              <a:t>Herausforderung</a:t>
            </a:r>
            <a:r>
              <a:rPr lang="en-US" dirty="0">
                <a:ea typeface="+mn-lt"/>
                <a:cs typeface="+mn-lt"/>
              </a:rPr>
              <a:t>, </a:t>
            </a:r>
            <a:r>
              <a:rPr lang="en-US" dirty="0">
                <a:solidFill>
                  <a:srgbClr val="1188A3"/>
                </a:solidFill>
                <a:ea typeface="+mn-lt"/>
                <a:cs typeface="+mn-lt"/>
                <a:hlinkClick r:id="rId3">
                  <a:extLst>
                    <a:ext uri="{A12FA001-AC4F-418D-AE19-62706E023703}">
                      <ahyp:hlinkClr xmlns:ahyp="http://schemas.microsoft.com/office/drawing/2018/hyperlinkcolor" val="tx"/>
                    </a:ext>
                  </a:extLst>
                </a:hlinkClick>
              </a:rPr>
              <a:t>Jelly Drops</a:t>
            </a:r>
            <a:r>
              <a:rPr lang="en-US" dirty="0">
                <a:ea typeface="+mn-lt"/>
                <a:cs typeface="+mn-lt"/>
              </a:rPr>
              <a:t> </a:t>
            </a:r>
            <a:r>
              <a:rPr lang="en-US" dirty="0" err="1">
                <a:ea typeface="+mn-lt"/>
                <a:cs typeface="+mn-lt"/>
              </a:rPr>
              <a:t>sind</a:t>
            </a:r>
            <a:r>
              <a:rPr lang="en-US" dirty="0">
                <a:ea typeface="+mn-lt"/>
                <a:cs typeface="+mn-lt"/>
              </a:rPr>
              <a:t> </a:t>
            </a:r>
            <a:r>
              <a:rPr lang="en-US" b="1" dirty="0" err="1">
                <a:ea typeface="+mn-lt"/>
                <a:cs typeface="+mn-lt"/>
              </a:rPr>
              <a:t>mundgerechte</a:t>
            </a:r>
            <a:r>
              <a:rPr lang="en-US" b="1" dirty="0">
                <a:ea typeface="+mn-lt"/>
                <a:cs typeface="+mn-lt"/>
              </a:rPr>
              <a:t>, </a:t>
            </a:r>
            <a:r>
              <a:rPr lang="en-US" b="1" dirty="0" err="1">
                <a:ea typeface="+mn-lt"/>
                <a:cs typeface="+mn-lt"/>
              </a:rPr>
              <a:t>zuckerfreie</a:t>
            </a:r>
            <a:r>
              <a:rPr lang="en-US" b="1" dirty="0">
                <a:ea typeface="+mn-lt"/>
                <a:cs typeface="+mn-lt"/>
              </a:rPr>
              <a:t> Bonbons, die 95 </a:t>
            </a:r>
            <a:r>
              <a:rPr lang="en-US" b="1" dirty="0" err="1">
                <a:ea typeface="+mn-lt"/>
                <a:cs typeface="+mn-lt"/>
              </a:rPr>
              <a:t>Prozent</a:t>
            </a:r>
            <a:r>
              <a:rPr lang="en-US" b="1" dirty="0">
                <a:ea typeface="+mn-lt"/>
                <a:cs typeface="+mn-lt"/>
              </a:rPr>
              <a:t> Wasser und </a:t>
            </a:r>
            <a:r>
              <a:rPr lang="en-US" b="1" dirty="0" err="1">
                <a:ea typeface="+mn-lt"/>
                <a:cs typeface="+mn-lt"/>
              </a:rPr>
              <a:t>zusätzliche</a:t>
            </a:r>
            <a:r>
              <a:rPr lang="en-US" b="1" dirty="0">
                <a:ea typeface="+mn-lt"/>
                <a:cs typeface="+mn-lt"/>
              </a:rPr>
              <a:t> </a:t>
            </a:r>
            <a:r>
              <a:rPr lang="en-US" b="1" dirty="0" err="1">
                <a:ea typeface="+mn-lt"/>
                <a:cs typeface="+mn-lt"/>
              </a:rPr>
              <a:t>Elektrolyte</a:t>
            </a:r>
            <a:r>
              <a:rPr lang="en-US" b="1" dirty="0">
                <a:ea typeface="+mn-lt"/>
                <a:cs typeface="+mn-lt"/>
              </a:rPr>
              <a:t> </a:t>
            </a:r>
            <a:r>
              <a:rPr lang="en-US" b="1" dirty="0" err="1">
                <a:ea typeface="+mn-lt"/>
                <a:cs typeface="+mn-lt"/>
              </a:rPr>
              <a:t>enthalten</a:t>
            </a:r>
            <a:r>
              <a:rPr lang="en-US" dirty="0">
                <a:ea typeface="+mn-lt"/>
                <a:cs typeface="+mn-lt"/>
              </a:rPr>
              <a:t>. </a:t>
            </a:r>
            <a:r>
              <a:rPr lang="en-US" dirty="0" err="1">
                <a:ea typeface="+mn-lt"/>
                <a:cs typeface="+mn-lt"/>
              </a:rPr>
              <a:t>Jede</a:t>
            </a:r>
            <a:r>
              <a:rPr lang="en-US" dirty="0">
                <a:ea typeface="+mn-lt"/>
                <a:cs typeface="+mn-lt"/>
              </a:rPr>
              <a:t> </a:t>
            </a:r>
            <a:r>
              <a:rPr lang="en-US" dirty="0" err="1">
                <a:ea typeface="+mn-lt"/>
                <a:cs typeface="+mn-lt"/>
              </a:rPr>
              <a:t>Tablette</a:t>
            </a:r>
            <a:r>
              <a:rPr lang="en-US" dirty="0">
                <a:ea typeface="+mn-lt"/>
                <a:cs typeface="+mn-lt"/>
              </a:rPr>
              <a:t> </a:t>
            </a:r>
            <a:r>
              <a:rPr lang="en-US" dirty="0" err="1">
                <a:ea typeface="+mn-lt"/>
                <a:cs typeface="+mn-lt"/>
              </a:rPr>
              <a:t>enthält</a:t>
            </a:r>
            <a:r>
              <a:rPr lang="en-US" dirty="0">
                <a:ea typeface="+mn-lt"/>
                <a:cs typeface="+mn-lt"/>
              </a:rPr>
              <a:t> 300 ml Wasser. Das </a:t>
            </a:r>
            <a:r>
              <a:rPr lang="en-US" dirty="0" err="1">
                <a:ea typeface="+mn-lt"/>
                <a:cs typeface="+mn-lt"/>
              </a:rPr>
              <a:t>Unternehmen</a:t>
            </a:r>
            <a:r>
              <a:rPr lang="en-US" dirty="0">
                <a:ea typeface="+mn-lt"/>
                <a:cs typeface="+mn-lt"/>
              </a:rPr>
              <a:t> </a:t>
            </a:r>
            <a:r>
              <a:rPr lang="en-US" dirty="0" err="1">
                <a:ea typeface="+mn-lt"/>
                <a:cs typeface="+mn-lt"/>
              </a:rPr>
              <a:t>bietet</a:t>
            </a:r>
            <a:r>
              <a:rPr lang="en-US" dirty="0">
                <a:ea typeface="+mn-lt"/>
                <a:cs typeface="+mn-lt"/>
              </a:rPr>
              <a:t> Online-Abonnements und </a:t>
            </a:r>
            <a:r>
              <a:rPr lang="en-US" dirty="0" err="1">
                <a:ea typeface="+mn-lt"/>
                <a:cs typeface="+mn-lt"/>
              </a:rPr>
              <a:t>einmalige</a:t>
            </a:r>
            <a:r>
              <a:rPr lang="en-US" dirty="0">
                <a:ea typeface="+mn-lt"/>
                <a:cs typeface="+mn-lt"/>
              </a:rPr>
              <a:t> </a:t>
            </a:r>
            <a:r>
              <a:rPr lang="en-US" dirty="0" err="1">
                <a:ea typeface="+mn-lt"/>
                <a:cs typeface="+mn-lt"/>
              </a:rPr>
              <a:t>Käufe</a:t>
            </a:r>
            <a:r>
              <a:rPr lang="en-US" dirty="0">
                <a:ea typeface="+mn-lt"/>
                <a:cs typeface="+mn-lt"/>
              </a:rPr>
              <a:t> an.</a:t>
            </a:r>
          </a:p>
          <a:p>
            <a:pPr marL="0" indent="0"/>
            <a:r>
              <a:rPr lang="en-US" dirty="0">
                <a:ea typeface="+mn-lt"/>
                <a:cs typeface="+mn-lt"/>
              </a:rPr>
              <a:t>Für </a:t>
            </a:r>
            <a:r>
              <a:rPr lang="en-US" dirty="0" err="1">
                <a:ea typeface="+mn-lt"/>
                <a:cs typeface="+mn-lt"/>
              </a:rPr>
              <a:t>mehr</a:t>
            </a:r>
            <a:r>
              <a:rPr lang="en-US" dirty="0">
                <a:ea typeface="+mn-lt"/>
                <a:cs typeface="+mn-lt"/>
              </a:rPr>
              <a:t> </a:t>
            </a:r>
            <a:r>
              <a:rPr lang="en-US" dirty="0" err="1">
                <a:ea typeface="+mn-lt"/>
                <a:cs typeface="+mn-lt"/>
              </a:rPr>
              <a:t>Informationen</a:t>
            </a:r>
            <a:r>
              <a:rPr lang="en-US" dirty="0">
                <a:ea typeface="+mn-lt"/>
                <a:cs typeface="+mn-lt"/>
              </a:rPr>
              <a:t> </a:t>
            </a:r>
            <a:r>
              <a:rPr lang="en-US" dirty="0" err="1">
                <a:ea typeface="+mn-lt"/>
                <a:cs typeface="+mn-lt"/>
              </a:rPr>
              <a:t>schauen</a:t>
            </a:r>
            <a:r>
              <a:rPr lang="en-US" dirty="0">
                <a:ea typeface="+mn-lt"/>
                <a:cs typeface="+mn-lt"/>
              </a:rPr>
              <a:t> Sie </a:t>
            </a:r>
            <a:r>
              <a:rPr lang="en-US" dirty="0" err="1">
                <a:ea typeface="+mn-lt"/>
                <a:cs typeface="+mn-lt"/>
              </a:rPr>
              <a:t>sich</a:t>
            </a:r>
            <a:r>
              <a:rPr lang="en-US" dirty="0">
                <a:ea typeface="+mn-lt"/>
                <a:cs typeface="+mn-lt"/>
              </a:rPr>
              <a:t> </a:t>
            </a:r>
            <a:r>
              <a:rPr lang="en-US" dirty="0" err="1">
                <a:ea typeface="+mn-lt"/>
                <a:cs typeface="+mn-lt"/>
              </a:rPr>
              <a:t>unseren</a:t>
            </a:r>
            <a:r>
              <a:rPr lang="en-US" dirty="0">
                <a:ea typeface="+mn-lt"/>
                <a:cs typeface="+mn-lt"/>
              </a:rPr>
              <a:t> </a:t>
            </a:r>
            <a:r>
              <a:rPr lang="en-US" dirty="0">
                <a:solidFill>
                  <a:srgbClr val="1188A3"/>
                </a:solidFill>
                <a:ea typeface="+mn-lt"/>
                <a:cs typeface="+mn-lt"/>
                <a:hlinkClick r:id="rId4">
                  <a:extLst>
                    <a:ext uri="{A12FA001-AC4F-418D-AE19-62706E023703}">
                      <ahyp:hlinkClr xmlns:ahyp="http://schemas.microsoft.com/office/drawing/2018/hyperlinkcolor" val="tx"/>
                    </a:ext>
                  </a:extLst>
                </a:hlinkClick>
              </a:rPr>
              <a:t>Good Practice Guide</a:t>
            </a:r>
            <a:r>
              <a:rPr lang="en-US" dirty="0">
                <a:solidFill>
                  <a:srgbClr val="1188A3"/>
                </a:solidFill>
                <a:ea typeface="+mn-lt"/>
                <a:cs typeface="+mn-lt"/>
              </a:rPr>
              <a:t> </a:t>
            </a:r>
            <a:r>
              <a:rPr lang="en-US" dirty="0">
                <a:ea typeface="+mn-lt"/>
                <a:cs typeface="+mn-lt"/>
              </a:rPr>
              <a:t>an.</a:t>
            </a:r>
            <a:endParaRPr lang="en-US" dirty="0">
              <a:ea typeface="Calibri"/>
              <a:cs typeface="Calibri"/>
            </a:endParaRPr>
          </a:p>
        </p:txBody>
      </p:sp>
      <p:pic>
        <p:nvPicPr>
          <p:cNvPr id="11" name="Picture 11" descr="A picture containing person, food, container, pink&#10;&#10;Description automatically generated">
            <a:hlinkClick r:id="rId5"/>
            <a:extLst>
              <a:ext uri="{FF2B5EF4-FFF2-40B4-BE49-F238E27FC236}">
                <a16:creationId xmlns:a16="http://schemas.microsoft.com/office/drawing/2014/main" id="{E1842999-3F5D-ABC9-DD7B-0431A298BD5B}"/>
              </a:ext>
            </a:extLst>
          </p:cNvPr>
          <p:cNvPicPr>
            <a:picLocks noGrp="1" noChangeAspect="1"/>
          </p:cNvPicPr>
          <p:nvPr>
            <p:ph type="pic" sz="quarter" idx="10"/>
          </p:nvPr>
        </p:nvPicPr>
        <p:blipFill rotWithShape="1">
          <a:blip r:embed="rId6" cstate="screen">
            <a:extLst>
              <a:ext uri="{28A0092B-C50C-407E-A947-70E740481C1C}">
                <a14:useLocalDpi xmlns:a14="http://schemas.microsoft.com/office/drawing/2010/main"/>
              </a:ext>
            </a:extLst>
          </a:blip>
          <a:srcRect/>
          <a:stretch/>
        </p:blipFill>
        <p:spPr>
          <a:xfrm>
            <a:off x="6852062" y="332509"/>
            <a:ext cx="5126592" cy="6362700"/>
          </a:xfrm>
        </p:spPr>
      </p:pic>
      <p:sp>
        <p:nvSpPr>
          <p:cNvPr id="6" name="Text Placeholder 2">
            <a:extLst>
              <a:ext uri="{FF2B5EF4-FFF2-40B4-BE49-F238E27FC236}">
                <a16:creationId xmlns:a16="http://schemas.microsoft.com/office/drawing/2014/main" id="{C331C378-B49B-EB4D-E25A-1493B6407E19}"/>
              </a:ext>
            </a:extLst>
          </p:cNvPr>
          <p:cNvSpPr txBox="1">
            <a:spLocks/>
          </p:cNvSpPr>
          <p:nvPr/>
        </p:nvSpPr>
        <p:spPr>
          <a:xfrm>
            <a:off x="841847" y="239486"/>
            <a:ext cx="3044353" cy="881743"/>
          </a:xfrm>
          <a:prstGeom prst="rect">
            <a:avLst/>
          </a:prstGeom>
          <a:solidFill>
            <a:srgbClr val="FFD100"/>
          </a:solidFill>
        </p:spPr>
        <p:txBody>
          <a:bodyPr anchor="ctr">
            <a:normAutofit fontScale="92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sp>
        <p:nvSpPr>
          <p:cNvPr id="4" name="Text Placeholder 3">
            <a:extLst>
              <a:ext uri="{FF2B5EF4-FFF2-40B4-BE49-F238E27FC236}">
                <a16:creationId xmlns:a16="http://schemas.microsoft.com/office/drawing/2014/main" id="{20F246A7-C1A0-2F9A-3731-B1BFFE099E53}"/>
              </a:ext>
            </a:extLst>
          </p:cNvPr>
          <p:cNvSpPr>
            <a:spLocks noGrp="1"/>
          </p:cNvSpPr>
          <p:nvPr>
            <p:ph type="body" sz="quarter" idx="16"/>
          </p:nvPr>
        </p:nvSpPr>
        <p:spPr>
          <a:xfrm>
            <a:off x="7475575" y="5934057"/>
            <a:ext cx="4716425" cy="582221"/>
          </a:xfrm>
          <a:solidFill>
            <a:srgbClr val="85D2E1"/>
          </a:solidFill>
        </p:spPr>
        <p:txBody>
          <a:bodyPr vert="horz" lIns="91440" tIns="45720" rIns="91440" bIns="45720" rtlCol="0" anchor="ctr">
            <a:normAutofit fontScale="55000" lnSpcReduction="20000"/>
          </a:bodyPr>
          <a:lstStyle/>
          <a:p>
            <a:pPr algn="ctr"/>
            <a:r>
              <a:rPr lang="en-GB" dirty="0"/>
              <a:t>Jelly Drops' Innovative Wasser-Bonbons</a:t>
            </a:r>
            <a:endParaRPr lang="en-US" dirty="0">
              <a:ea typeface="Calibri"/>
              <a:cs typeface="Calibri"/>
            </a:endParaRPr>
          </a:p>
        </p:txBody>
      </p:sp>
      <p:pic>
        <p:nvPicPr>
          <p:cNvPr id="2050" name="Picture 2" descr="Jelly Drops">
            <a:hlinkClick r:id="rId5"/>
            <a:extLst>
              <a:ext uri="{FF2B5EF4-FFF2-40B4-BE49-F238E27FC236}">
                <a16:creationId xmlns:a16="http://schemas.microsoft.com/office/drawing/2014/main" id="{1EE50BF8-0104-1CCA-F2AC-6B80A2033DCC}"/>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1014236" y="602116"/>
            <a:ext cx="952500" cy="1038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160084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F39023B-430B-49B2-7CF8-572EC89B7195}"/>
              </a:ext>
            </a:extLst>
          </p:cNvPr>
          <p:cNvSpPr>
            <a:spLocks noGrp="1"/>
          </p:cNvSpPr>
          <p:nvPr>
            <p:ph type="body" sz="quarter" idx="18"/>
          </p:nvPr>
        </p:nvSpPr>
        <p:spPr>
          <a:xfrm>
            <a:off x="367552" y="1434353"/>
            <a:ext cx="5564883" cy="4190362"/>
          </a:xfrm>
        </p:spPr>
        <p:txBody>
          <a:bodyPr>
            <a:normAutofit fontScale="92500" lnSpcReduction="10000"/>
          </a:bodyPr>
          <a:lstStyle/>
          <a:p>
            <a:pPr indent="0"/>
            <a:r>
              <a:rPr lang="en-US" dirty="0"/>
              <a:t>Da </a:t>
            </a:r>
            <a:r>
              <a:rPr lang="en-US" dirty="0" err="1"/>
              <a:t>sich</a:t>
            </a:r>
            <a:r>
              <a:rPr lang="en-US" dirty="0"/>
              <a:t> </a:t>
            </a:r>
            <a:r>
              <a:rPr lang="en-US" dirty="0" err="1"/>
              <a:t>immer</a:t>
            </a:r>
            <a:r>
              <a:rPr lang="en-US" dirty="0"/>
              <a:t> </a:t>
            </a:r>
            <a:r>
              <a:rPr lang="en-US" dirty="0" err="1"/>
              <a:t>mehr</a:t>
            </a:r>
            <a:r>
              <a:rPr lang="en-US" dirty="0"/>
              <a:t> </a:t>
            </a:r>
            <a:r>
              <a:rPr lang="en-US" dirty="0" err="1"/>
              <a:t>Aktivitäten</a:t>
            </a:r>
            <a:r>
              <a:rPr lang="en-US" dirty="0"/>
              <a:t> des </a:t>
            </a:r>
            <a:r>
              <a:rPr lang="en-US" dirty="0" err="1"/>
              <a:t>täglichen</a:t>
            </a:r>
            <a:r>
              <a:rPr lang="en-US" dirty="0"/>
              <a:t> Lebens, </a:t>
            </a:r>
            <a:r>
              <a:rPr lang="en-US" dirty="0" err="1"/>
              <a:t>wie</a:t>
            </a:r>
            <a:r>
              <a:rPr lang="en-US" dirty="0"/>
              <a:t> </a:t>
            </a:r>
            <a:r>
              <a:rPr lang="en-US" dirty="0" err="1"/>
              <a:t>Einkaufen</a:t>
            </a:r>
            <a:r>
              <a:rPr lang="en-US" dirty="0"/>
              <a:t> und </a:t>
            </a:r>
            <a:r>
              <a:rPr lang="en-US" dirty="0" err="1"/>
              <a:t>Lernen</a:t>
            </a:r>
            <a:r>
              <a:rPr lang="en-US" dirty="0"/>
              <a:t>, ins Internet </a:t>
            </a:r>
            <a:r>
              <a:rPr lang="en-US" dirty="0" err="1"/>
              <a:t>verlagern</a:t>
            </a:r>
            <a:r>
              <a:rPr lang="en-US" dirty="0"/>
              <a:t>, </a:t>
            </a:r>
            <a:r>
              <a:rPr lang="en-US" dirty="0" err="1"/>
              <a:t>kann</a:t>
            </a:r>
            <a:r>
              <a:rPr lang="en-US" dirty="0"/>
              <a:t> </a:t>
            </a:r>
            <a:r>
              <a:rPr lang="en-US" dirty="0" err="1"/>
              <a:t>eine</a:t>
            </a:r>
            <a:r>
              <a:rPr lang="en-US" dirty="0"/>
              <a:t> </a:t>
            </a:r>
            <a:r>
              <a:rPr lang="en-US" dirty="0" err="1"/>
              <a:t>besonders</a:t>
            </a:r>
            <a:r>
              <a:rPr lang="en-US" dirty="0"/>
              <a:t> </a:t>
            </a:r>
            <a:r>
              <a:rPr lang="en-US" dirty="0" err="1"/>
              <a:t>schutzbedürftige</a:t>
            </a:r>
            <a:r>
              <a:rPr lang="en-US" dirty="0"/>
              <a:t> Gruppe </a:t>
            </a:r>
            <a:r>
              <a:rPr lang="en-US" dirty="0" err="1"/>
              <a:t>nicht</a:t>
            </a:r>
            <a:r>
              <a:rPr lang="en-US" dirty="0"/>
              <a:t> </a:t>
            </a:r>
            <a:r>
              <a:rPr lang="en-US" dirty="0" err="1"/>
              <a:t>allein</a:t>
            </a:r>
            <a:r>
              <a:rPr lang="en-US" dirty="0"/>
              <a:t> </a:t>
            </a:r>
            <a:r>
              <a:rPr lang="en-US" dirty="0" err="1"/>
              <a:t>gelassen</a:t>
            </a:r>
            <a:r>
              <a:rPr lang="en-US" dirty="0"/>
              <a:t> </a:t>
            </a:r>
            <a:r>
              <a:rPr lang="en-US" dirty="0" err="1"/>
              <a:t>werden</a:t>
            </a:r>
            <a:r>
              <a:rPr lang="en-US" dirty="0"/>
              <a:t>, um die Dinge </a:t>
            </a:r>
            <a:r>
              <a:rPr lang="en-US" dirty="0" err="1"/>
              <a:t>zu</a:t>
            </a:r>
            <a:r>
              <a:rPr lang="en-US" dirty="0"/>
              <a:t> </a:t>
            </a:r>
            <a:r>
              <a:rPr lang="en-US" dirty="0" err="1"/>
              <a:t>regeln</a:t>
            </a:r>
            <a:r>
              <a:rPr lang="en-US" dirty="0"/>
              <a:t>. </a:t>
            </a:r>
            <a:r>
              <a:rPr lang="en-US" dirty="0" err="1"/>
              <a:t>Wenn</a:t>
            </a:r>
            <a:r>
              <a:rPr lang="en-US" dirty="0"/>
              <a:t> </a:t>
            </a:r>
            <a:r>
              <a:rPr lang="en-US" dirty="0" err="1"/>
              <a:t>eine</a:t>
            </a:r>
            <a:r>
              <a:rPr lang="en-US" dirty="0"/>
              <a:t> "Smart Nation" </a:t>
            </a:r>
            <a:r>
              <a:rPr lang="en-US" dirty="0" err="1"/>
              <a:t>nichts</a:t>
            </a:r>
            <a:r>
              <a:rPr lang="en-US" dirty="0"/>
              <a:t> </a:t>
            </a:r>
            <a:r>
              <a:rPr lang="en-US" dirty="0" err="1"/>
              <a:t>anbietet</a:t>
            </a:r>
            <a:r>
              <a:rPr lang="en-US" dirty="0"/>
              <a:t>, was den </a:t>
            </a:r>
            <a:r>
              <a:rPr lang="en-US" dirty="0" err="1"/>
              <a:t>Bedürfnissen</a:t>
            </a:r>
            <a:r>
              <a:rPr lang="en-US" dirty="0"/>
              <a:t> und dem </a:t>
            </a:r>
            <a:r>
              <a:rPr lang="en-US" dirty="0" err="1"/>
              <a:t>Lebensstil</a:t>
            </a:r>
            <a:r>
              <a:rPr lang="en-US" dirty="0"/>
              <a:t> von </a:t>
            </a:r>
            <a:r>
              <a:rPr lang="en-US" dirty="0" err="1"/>
              <a:t>Senioren</a:t>
            </a:r>
            <a:r>
              <a:rPr lang="en-US" dirty="0"/>
              <a:t> </a:t>
            </a:r>
            <a:r>
              <a:rPr lang="en-US" dirty="0" err="1"/>
              <a:t>entspricht</a:t>
            </a:r>
            <a:r>
              <a:rPr lang="en-US" dirty="0"/>
              <a:t>, </a:t>
            </a:r>
            <a:r>
              <a:rPr lang="en-US" dirty="0" err="1"/>
              <a:t>werden</a:t>
            </a:r>
            <a:r>
              <a:rPr lang="en-US" dirty="0"/>
              <a:t> </a:t>
            </a:r>
            <a:r>
              <a:rPr lang="en-US" dirty="0" err="1"/>
              <a:t>sie</a:t>
            </a:r>
            <a:r>
              <a:rPr lang="en-US" dirty="0"/>
              <a:t> </a:t>
            </a:r>
            <a:r>
              <a:rPr lang="en-US" dirty="0" err="1"/>
              <a:t>sich</a:t>
            </a:r>
            <a:r>
              <a:rPr lang="en-US" dirty="0"/>
              <a:t> </a:t>
            </a:r>
            <a:r>
              <a:rPr lang="en-US" dirty="0" err="1"/>
              <a:t>vom</a:t>
            </a:r>
            <a:r>
              <a:rPr lang="en-US" dirty="0"/>
              <a:t> </a:t>
            </a:r>
            <a:r>
              <a:rPr lang="en-US" dirty="0" err="1"/>
              <a:t>digitalen</a:t>
            </a:r>
            <a:r>
              <a:rPr lang="en-US" dirty="0"/>
              <a:t> </a:t>
            </a:r>
            <a:r>
              <a:rPr lang="en-US" dirty="0" err="1"/>
              <a:t>Wandel</a:t>
            </a:r>
            <a:r>
              <a:rPr lang="en-US" dirty="0"/>
              <a:t> </a:t>
            </a:r>
            <a:r>
              <a:rPr lang="en-US" dirty="0" err="1"/>
              <a:t>ausgeschlossen</a:t>
            </a:r>
            <a:r>
              <a:rPr lang="en-US" dirty="0"/>
              <a:t> </a:t>
            </a:r>
            <a:r>
              <a:rPr lang="en-US" dirty="0" err="1"/>
              <a:t>fühlen</a:t>
            </a:r>
            <a:r>
              <a:rPr lang="en-US" dirty="0"/>
              <a:t>. </a:t>
            </a:r>
          </a:p>
          <a:p>
            <a:pPr indent="0"/>
            <a:r>
              <a:rPr lang="en-US" dirty="0"/>
              <a:t>Die massive </a:t>
            </a:r>
            <a:r>
              <a:rPr lang="en-US" dirty="0" err="1"/>
              <a:t>Digitalisierung</a:t>
            </a:r>
            <a:r>
              <a:rPr lang="en-US" dirty="0"/>
              <a:t> </a:t>
            </a:r>
            <a:r>
              <a:rPr lang="en-US" dirty="0" err="1"/>
              <a:t>unserer</a:t>
            </a:r>
            <a:r>
              <a:rPr lang="en-US" dirty="0"/>
              <a:t> Gesellschaft </a:t>
            </a:r>
            <a:r>
              <a:rPr lang="en-US" dirty="0" err="1"/>
              <a:t>bedeutet</a:t>
            </a:r>
            <a:r>
              <a:rPr lang="en-US" dirty="0"/>
              <a:t>, </a:t>
            </a:r>
            <a:r>
              <a:rPr lang="en-US" dirty="0" err="1"/>
              <a:t>dass</a:t>
            </a:r>
            <a:r>
              <a:rPr lang="en-US" dirty="0"/>
              <a:t> die </a:t>
            </a:r>
            <a:r>
              <a:rPr lang="en-US" dirty="0" err="1"/>
              <a:t>Senioren</a:t>
            </a:r>
            <a:r>
              <a:rPr lang="en-US" dirty="0"/>
              <a:t> von morgen die </a:t>
            </a:r>
            <a:r>
              <a:rPr lang="en-US" dirty="0" err="1"/>
              <a:t>Technologie</a:t>
            </a:r>
            <a:r>
              <a:rPr lang="en-US" dirty="0"/>
              <a:t> </a:t>
            </a:r>
            <a:r>
              <a:rPr lang="en-US" dirty="0" err="1"/>
              <a:t>als</a:t>
            </a:r>
            <a:r>
              <a:rPr lang="en-US" dirty="0"/>
              <a:t> </a:t>
            </a:r>
            <a:r>
              <a:rPr lang="en-US" dirty="0" err="1"/>
              <a:t>echte</a:t>
            </a:r>
            <a:r>
              <a:rPr lang="en-US" dirty="0"/>
              <a:t> </a:t>
            </a:r>
            <a:r>
              <a:rPr lang="en-US" dirty="0" err="1"/>
              <a:t>Lösung</a:t>
            </a:r>
            <a:r>
              <a:rPr lang="en-US" dirty="0"/>
              <a:t> für die </a:t>
            </a:r>
            <a:r>
              <a:rPr lang="en-US" dirty="0" err="1"/>
              <a:t>Erhaltung</a:t>
            </a:r>
            <a:r>
              <a:rPr lang="en-US" dirty="0"/>
              <a:t> </a:t>
            </a:r>
            <a:r>
              <a:rPr lang="en-US" dirty="0" err="1"/>
              <a:t>ihrer</a:t>
            </a:r>
            <a:r>
              <a:rPr lang="en-US" dirty="0"/>
              <a:t> </a:t>
            </a:r>
            <a:r>
              <a:rPr lang="en-US" dirty="0" err="1"/>
              <a:t>Autonomie</a:t>
            </a:r>
            <a:r>
              <a:rPr lang="en-US" dirty="0"/>
              <a:t> und Gesundheit </a:t>
            </a:r>
            <a:r>
              <a:rPr lang="en-US" dirty="0" err="1"/>
              <a:t>betrachten</a:t>
            </a:r>
            <a:r>
              <a:rPr lang="en-US" dirty="0"/>
              <a:t> </a:t>
            </a:r>
            <a:r>
              <a:rPr lang="en-US" dirty="0" err="1"/>
              <a:t>werden</a:t>
            </a:r>
            <a:r>
              <a:rPr lang="en-US" dirty="0"/>
              <a:t>. </a:t>
            </a:r>
          </a:p>
          <a:p>
            <a:pPr indent="0"/>
            <a:endParaRPr lang="en-US" dirty="0"/>
          </a:p>
          <a:p>
            <a:pPr indent="0"/>
            <a:endParaRPr lang="en-US" dirty="0"/>
          </a:p>
        </p:txBody>
      </p:sp>
      <p:sp>
        <p:nvSpPr>
          <p:cNvPr id="3" name="Text Placeholder 2">
            <a:extLst>
              <a:ext uri="{FF2B5EF4-FFF2-40B4-BE49-F238E27FC236}">
                <a16:creationId xmlns:a16="http://schemas.microsoft.com/office/drawing/2014/main" id="{7A5A5F9D-22F2-90A7-299B-F59885EFC83F}"/>
              </a:ext>
            </a:extLst>
          </p:cNvPr>
          <p:cNvSpPr>
            <a:spLocks noGrp="1"/>
          </p:cNvSpPr>
          <p:nvPr>
            <p:ph type="body" sz="quarter" idx="16"/>
          </p:nvPr>
        </p:nvSpPr>
        <p:spPr/>
        <p:txBody>
          <a:bodyPr>
            <a:normAutofit lnSpcReduction="10000"/>
          </a:bodyPr>
          <a:lstStyle/>
          <a:p>
            <a:r>
              <a:rPr lang="en-GB" b="1" dirty="0"/>
              <a:t>3. </a:t>
            </a:r>
            <a:r>
              <a:rPr lang="en-GB" sz="3600" b="1" dirty="0" err="1"/>
              <a:t>Digitalisierung</a:t>
            </a:r>
            <a:endParaRPr lang="en-GB" b="1" dirty="0"/>
          </a:p>
          <a:p>
            <a:endParaRPr lang="en-IE" dirty="0"/>
          </a:p>
        </p:txBody>
      </p:sp>
      <p:pic>
        <p:nvPicPr>
          <p:cNvPr id="6" name="Picture Placeholder 5" descr="Speech bubble with hashtag symbol">
            <a:extLst>
              <a:ext uri="{FF2B5EF4-FFF2-40B4-BE49-F238E27FC236}">
                <a16:creationId xmlns:a16="http://schemas.microsoft.com/office/drawing/2014/main" id="{12043641-9BA4-ADCF-D9CA-0357A05B1A36}"/>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6392863" y="201613"/>
            <a:ext cx="5564187" cy="5446712"/>
          </a:xfrm>
        </p:spPr>
      </p:pic>
    </p:spTree>
    <p:extLst>
      <p:ext uri="{BB962C8B-B14F-4D97-AF65-F5344CB8AC3E}">
        <p14:creationId xmlns:p14="http://schemas.microsoft.com/office/powerpoint/2010/main" val="125897008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EF10DDB-75F4-9EE6-4C81-FC0DB1E1FF34}"/>
              </a:ext>
            </a:extLst>
          </p:cNvPr>
          <p:cNvSpPr>
            <a:spLocks noGrp="1"/>
          </p:cNvSpPr>
          <p:nvPr>
            <p:ph type="body" sz="quarter" idx="14"/>
          </p:nvPr>
        </p:nvSpPr>
        <p:spPr/>
        <p:txBody>
          <a:bodyPr>
            <a:noAutofit/>
          </a:bodyPr>
          <a:lstStyle/>
          <a:p>
            <a:r>
              <a:rPr lang="en-IE" sz="12000"/>
              <a:t>”</a:t>
            </a:r>
          </a:p>
        </p:txBody>
      </p:sp>
      <p:sp>
        <p:nvSpPr>
          <p:cNvPr id="3" name="Text Placeholder 2">
            <a:extLst>
              <a:ext uri="{FF2B5EF4-FFF2-40B4-BE49-F238E27FC236}">
                <a16:creationId xmlns:a16="http://schemas.microsoft.com/office/drawing/2014/main" id="{5D46794B-056B-5277-D01A-DDCAF38D6026}"/>
              </a:ext>
            </a:extLst>
          </p:cNvPr>
          <p:cNvSpPr>
            <a:spLocks noGrp="1"/>
          </p:cNvSpPr>
          <p:nvPr>
            <p:ph type="body" sz="quarter" idx="13"/>
          </p:nvPr>
        </p:nvSpPr>
        <p:spPr>
          <a:xfrm>
            <a:off x="1310630" y="795622"/>
            <a:ext cx="9473496" cy="4493975"/>
          </a:xfrm>
        </p:spPr>
        <p:txBody>
          <a:bodyPr/>
          <a:lstStyle/>
          <a:p>
            <a:r>
              <a:rPr lang="en-US" dirty="0" err="1"/>
              <a:t>Derzeit</a:t>
            </a:r>
            <a:r>
              <a:rPr lang="en-US" dirty="0"/>
              <a:t> </a:t>
            </a:r>
            <a:r>
              <a:rPr lang="en-US" dirty="0" err="1"/>
              <a:t>müssen</a:t>
            </a:r>
            <a:r>
              <a:rPr lang="en-US" dirty="0"/>
              <a:t> </a:t>
            </a:r>
            <a:r>
              <a:rPr lang="en-US" dirty="0" err="1"/>
              <a:t>noch</a:t>
            </a:r>
            <a:r>
              <a:rPr lang="en-US" dirty="0"/>
              <a:t> </a:t>
            </a:r>
            <a:r>
              <a:rPr lang="en-US" dirty="0" err="1"/>
              <a:t>einige</a:t>
            </a:r>
            <a:r>
              <a:rPr lang="en-US" dirty="0"/>
              <a:t> </a:t>
            </a:r>
            <a:r>
              <a:rPr lang="en-US" dirty="0" err="1"/>
              <a:t>Herausforderungen</a:t>
            </a:r>
            <a:r>
              <a:rPr lang="en-US" dirty="0"/>
              <a:t> </a:t>
            </a:r>
            <a:r>
              <a:rPr lang="en-US" dirty="0" err="1"/>
              <a:t>berücksichtigt</a:t>
            </a:r>
            <a:r>
              <a:rPr lang="en-US" dirty="0"/>
              <a:t> </a:t>
            </a:r>
            <a:r>
              <a:rPr lang="en-US" dirty="0" err="1"/>
              <a:t>werden</a:t>
            </a:r>
            <a:r>
              <a:rPr lang="en-US" dirty="0"/>
              <a:t>, </a:t>
            </a:r>
            <a:r>
              <a:rPr lang="en-US" dirty="0" err="1"/>
              <a:t>mit</a:t>
            </a:r>
            <a:r>
              <a:rPr lang="en-US" dirty="0"/>
              <a:t> </a:t>
            </a:r>
            <a:r>
              <a:rPr lang="en-US" dirty="0" err="1"/>
              <a:t>denen</a:t>
            </a:r>
            <a:r>
              <a:rPr lang="en-US" dirty="0"/>
              <a:t> </a:t>
            </a:r>
            <a:r>
              <a:rPr lang="en-US" dirty="0" err="1"/>
              <a:t>ältere</a:t>
            </a:r>
            <a:r>
              <a:rPr lang="en-US" dirty="0"/>
              <a:t> Menschen </a:t>
            </a:r>
            <a:r>
              <a:rPr lang="en-US" dirty="0" err="1"/>
              <a:t>konfrontiert</a:t>
            </a:r>
            <a:r>
              <a:rPr lang="en-US" dirty="0"/>
              <a:t> </a:t>
            </a:r>
            <a:r>
              <a:rPr lang="en-US" dirty="0" err="1"/>
              <a:t>sind</a:t>
            </a:r>
            <a:r>
              <a:rPr lang="en-US" dirty="0"/>
              <a:t>, </a:t>
            </a:r>
            <a:r>
              <a:rPr lang="en-US" dirty="0" err="1"/>
              <a:t>wie</a:t>
            </a:r>
            <a:r>
              <a:rPr lang="en-US" dirty="0"/>
              <a:t> z. B. die </a:t>
            </a:r>
            <a:r>
              <a:rPr lang="en-US" dirty="0" err="1"/>
              <a:t>Möglichkeit</a:t>
            </a:r>
            <a:r>
              <a:rPr lang="en-US" dirty="0"/>
              <a:t>, </a:t>
            </a:r>
            <a:r>
              <a:rPr lang="en-US" dirty="0" err="1"/>
              <a:t>sich</a:t>
            </a:r>
            <a:r>
              <a:rPr lang="en-US" dirty="0"/>
              <a:t> die </a:t>
            </a:r>
            <a:r>
              <a:rPr lang="en-US" dirty="0" err="1"/>
              <a:t>richtigen</a:t>
            </a:r>
            <a:r>
              <a:rPr lang="en-US" dirty="0"/>
              <a:t> </a:t>
            </a:r>
            <a:r>
              <a:rPr lang="en-US" dirty="0" err="1"/>
              <a:t>Werkzeuge</a:t>
            </a:r>
            <a:r>
              <a:rPr lang="en-US" dirty="0"/>
              <a:t> und </a:t>
            </a:r>
            <a:r>
              <a:rPr lang="en-US" dirty="0" err="1"/>
              <a:t>Dienste</a:t>
            </a:r>
            <a:r>
              <a:rPr lang="en-US" dirty="0"/>
              <a:t> </a:t>
            </a:r>
            <a:r>
              <a:rPr lang="en-US" dirty="0" err="1"/>
              <a:t>ohne</a:t>
            </a:r>
            <a:r>
              <a:rPr lang="en-US" dirty="0"/>
              <a:t> </a:t>
            </a:r>
            <a:r>
              <a:rPr lang="en-US" dirty="0" err="1"/>
              <a:t>zusätzliche</a:t>
            </a:r>
            <a:r>
              <a:rPr lang="en-US" dirty="0"/>
              <a:t> </a:t>
            </a:r>
            <a:r>
              <a:rPr lang="en-US" dirty="0" err="1"/>
              <a:t>Kosten</a:t>
            </a:r>
            <a:r>
              <a:rPr lang="en-US" dirty="0"/>
              <a:t> </a:t>
            </a:r>
            <a:r>
              <a:rPr lang="en-US" dirty="0" err="1"/>
              <a:t>zu</a:t>
            </a:r>
            <a:r>
              <a:rPr lang="en-US" dirty="0"/>
              <a:t> </a:t>
            </a:r>
            <a:r>
              <a:rPr lang="en-US" dirty="0" err="1"/>
              <a:t>leisten</a:t>
            </a:r>
            <a:r>
              <a:rPr lang="en-US" dirty="0"/>
              <a:t>, die </a:t>
            </a:r>
            <a:r>
              <a:rPr lang="en-US" dirty="0" err="1"/>
              <a:t>Fähigkeit</a:t>
            </a:r>
            <a:r>
              <a:rPr lang="en-US" dirty="0"/>
              <a:t>, IKT-</a:t>
            </a:r>
            <a:r>
              <a:rPr lang="en-US" dirty="0" err="1"/>
              <a:t>Geräte</a:t>
            </a:r>
            <a:r>
              <a:rPr lang="en-US" dirty="0"/>
              <a:t> </a:t>
            </a:r>
            <a:r>
              <a:rPr lang="en-US" dirty="0" err="1"/>
              <a:t>richtig</a:t>
            </a:r>
            <a:r>
              <a:rPr lang="en-US" dirty="0"/>
              <a:t> </a:t>
            </a:r>
            <a:r>
              <a:rPr lang="en-US" dirty="0" err="1"/>
              <a:t>zu</a:t>
            </a:r>
            <a:r>
              <a:rPr lang="en-US" dirty="0"/>
              <a:t> </a:t>
            </a:r>
            <a:r>
              <a:rPr lang="en-US" dirty="0" err="1"/>
              <a:t>nutzen</a:t>
            </a:r>
            <a:r>
              <a:rPr lang="en-US" dirty="0"/>
              <a:t> </a:t>
            </a:r>
            <a:r>
              <a:rPr lang="en-US" dirty="0" err="1"/>
              <a:t>oder</a:t>
            </a:r>
            <a:r>
              <a:rPr lang="en-US" dirty="0"/>
              <a:t> </a:t>
            </a:r>
            <a:r>
              <a:rPr lang="en-US" dirty="0" err="1"/>
              <a:t>Unterstützung</a:t>
            </a:r>
            <a:r>
              <a:rPr lang="en-US" dirty="0"/>
              <a:t> </a:t>
            </a:r>
            <a:r>
              <a:rPr lang="en-US" dirty="0" err="1"/>
              <a:t>zu</a:t>
            </a:r>
            <a:r>
              <a:rPr lang="en-US" dirty="0"/>
              <a:t> </a:t>
            </a:r>
            <a:r>
              <a:rPr lang="en-US" dirty="0" err="1"/>
              <a:t>erhalten</a:t>
            </a:r>
            <a:r>
              <a:rPr lang="en-US" dirty="0"/>
              <a:t>, um </a:t>
            </a:r>
            <a:r>
              <a:rPr lang="en-US" dirty="0" err="1"/>
              <a:t>zu</a:t>
            </a:r>
            <a:r>
              <a:rPr lang="en-US" dirty="0"/>
              <a:t> </a:t>
            </a:r>
            <a:r>
              <a:rPr lang="en-US" dirty="0" err="1"/>
              <a:t>lernen</a:t>
            </a:r>
            <a:r>
              <a:rPr lang="en-US" dirty="0"/>
              <a:t>, </a:t>
            </a:r>
            <a:r>
              <a:rPr lang="en-US" dirty="0" err="1"/>
              <a:t>wie</a:t>
            </a:r>
            <a:r>
              <a:rPr lang="en-US" dirty="0"/>
              <a:t> </a:t>
            </a:r>
            <a:r>
              <a:rPr lang="en-US" dirty="0" err="1"/>
              <a:t>sie</a:t>
            </a:r>
            <a:r>
              <a:rPr lang="en-US" dirty="0"/>
              <a:t> </a:t>
            </a:r>
            <a:r>
              <a:rPr lang="en-US" dirty="0" err="1"/>
              <a:t>zu</a:t>
            </a:r>
            <a:r>
              <a:rPr lang="en-US" dirty="0"/>
              <a:t> </a:t>
            </a:r>
            <a:r>
              <a:rPr lang="en-US" dirty="0" err="1"/>
              <a:t>nutzen</a:t>
            </a:r>
            <a:r>
              <a:rPr lang="en-US" dirty="0"/>
              <a:t> </a:t>
            </a:r>
            <a:r>
              <a:rPr lang="en-US" dirty="0" err="1"/>
              <a:t>sind</a:t>
            </a:r>
            <a:r>
              <a:rPr lang="en-US" dirty="0"/>
              <a:t>, um </a:t>
            </a:r>
            <a:r>
              <a:rPr lang="en-US" dirty="0" err="1"/>
              <a:t>auch</a:t>
            </a:r>
            <a:r>
              <a:rPr lang="en-US" dirty="0"/>
              <a:t> </a:t>
            </a:r>
            <a:r>
              <a:rPr lang="en-US" dirty="0" err="1"/>
              <a:t>ein</a:t>
            </a:r>
            <a:r>
              <a:rPr lang="en-US" dirty="0"/>
              <a:t> </a:t>
            </a:r>
            <a:r>
              <a:rPr lang="en-US" dirty="0" err="1"/>
              <a:t>aktives</a:t>
            </a:r>
            <a:r>
              <a:rPr lang="en-US" dirty="0"/>
              <a:t> </a:t>
            </a:r>
            <a:r>
              <a:rPr lang="en-US" dirty="0" err="1"/>
              <a:t>soziales</a:t>
            </a:r>
            <a:r>
              <a:rPr lang="en-US" dirty="0"/>
              <a:t> und </a:t>
            </a:r>
            <a:r>
              <a:rPr lang="en-US" dirty="0" err="1"/>
              <a:t>staatsbürgerliches</a:t>
            </a:r>
            <a:r>
              <a:rPr lang="en-US" dirty="0"/>
              <a:t> Leben </a:t>
            </a:r>
            <a:r>
              <a:rPr lang="en-US" dirty="0" err="1"/>
              <a:t>durch</a:t>
            </a:r>
            <a:r>
              <a:rPr lang="en-US" dirty="0"/>
              <a:t> </a:t>
            </a:r>
            <a:r>
              <a:rPr lang="en-US" dirty="0" err="1"/>
              <a:t>neue</a:t>
            </a:r>
            <a:r>
              <a:rPr lang="en-US" dirty="0"/>
              <a:t> </a:t>
            </a:r>
            <a:r>
              <a:rPr lang="en-US" dirty="0" err="1"/>
              <a:t>Kommunikationsformen</a:t>
            </a:r>
            <a:r>
              <a:rPr lang="en-US" dirty="0"/>
              <a:t> </a:t>
            </a:r>
            <a:r>
              <a:rPr lang="en-US" dirty="0" err="1"/>
              <a:t>aufrechtzuerhalten</a:t>
            </a:r>
            <a:endParaRPr lang="en-US" dirty="0"/>
          </a:p>
        </p:txBody>
      </p:sp>
      <p:sp>
        <p:nvSpPr>
          <p:cNvPr id="4" name="Text Placeholder 3">
            <a:extLst>
              <a:ext uri="{FF2B5EF4-FFF2-40B4-BE49-F238E27FC236}">
                <a16:creationId xmlns:a16="http://schemas.microsoft.com/office/drawing/2014/main" id="{561DD04F-2EF7-2E82-85F7-00EBCBB6CF5C}"/>
              </a:ext>
            </a:extLst>
          </p:cNvPr>
          <p:cNvSpPr>
            <a:spLocks noGrp="1"/>
          </p:cNvSpPr>
          <p:nvPr>
            <p:ph type="body" sz="quarter" idx="15"/>
          </p:nvPr>
        </p:nvSpPr>
        <p:spPr>
          <a:xfrm>
            <a:off x="712630" y="454869"/>
            <a:ext cx="2613204" cy="1221666"/>
          </a:xfrm>
        </p:spPr>
        <p:txBody>
          <a:bodyPr/>
          <a:lstStyle/>
          <a:p>
            <a:r>
              <a:rPr lang="en-IE" dirty="0"/>
              <a:t>“</a:t>
            </a:r>
          </a:p>
        </p:txBody>
      </p:sp>
      <p:sp>
        <p:nvSpPr>
          <p:cNvPr id="6" name="TextBox 5">
            <a:extLst>
              <a:ext uri="{FF2B5EF4-FFF2-40B4-BE49-F238E27FC236}">
                <a16:creationId xmlns:a16="http://schemas.microsoft.com/office/drawing/2014/main" id="{96ED8BE0-B23E-5264-C1E3-E5C2B70EF385}"/>
              </a:ext>
            </a:extLst>
          </p:cNvPr>
          <p:cNvSpPr txBox="1"/>
          <p:nvPr/>
        </p:nvSpPr>
        <p:spPr>
          <a:xfrm>
            <a:off x="6472518" y="5530013"/>
            <a:ext cx="4545106" cy="369332"/>
          </a:xfrm>
          <a:prstGeom prst="rect">
            <a:avLst/>
          </a:prstGeom>
          <a:noFill/>
        </p:spPr>
        <p:txBody>
          <a:bodyPr wrap="square" rtlCol="0">
            <a:spAutoFit/>
          </a:bodyPr>
          <a:lstStyle/>
          <a:p>
            <a:r>
              <a:rPr lang="en-IE" dirty="0">
                <a:solidFill>
                  <a:srgbClr val="1188A3"/>
                </a:solidFill>
              </a:rPr>
              <a:t>Quelle : </a:t>
            </a:r>
            <a:r>
              <a:rPr lang="en-IE" dirty="0">
                <a:solidFill>
                  <a:srgbClr val="1188A3"/>
                </a:solidFill>
                <a:hlinkClick r:id="rId2">
                  <a:extLst>
                    <a:ext uri="{A12FA001-AC4F-418D-AE19-62706E023703}">
                      <ahyp:hlinkClr xmlns:ahyp="http://schemas.microsoft.com/office/drawing/2018/hyperlinkcolor" val="tx"/>
                    </a:ext>
                  </a:extLst>
                </a:hlinkClick>
              </a:rPr>
              <a:t>Older people in a era of digitalisation</a:t>
            </a:r>
            <a:endParaRPr lang="en-IE" dirty="0">
              <a:solidFill>
                <a:srgbClr val="1188A3"/>
              </a:solidFill>
            </a:endParaRPr>
          </a:p>
        </p:txBody>
      </p:sp>
    </p:spTree>
    <p:extLst>
      <p:ext uri="{BB962C8B-B14F-4D97-AF65-F5344CB8AC3E}">
        <p14:creationId xmlns:p14="http://schemas.microsoft.com/office/powerpoint/2010/main" val="134014469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0629CF-AA0F-67A7-7E2E-9F275B308955}"/>
              </a:ext>
            </a:extLst>
          </p:cNvPr>
          <p:cNvSpPr>
            <a:spLocks noGrp="1"/>
          </p:cNvSpPr>
          <p:nvPr>
            <p:ph type="body" sz="quarter" idx="18"/>
          </p:nvPr>
        </p:nvSpPr>
        <p:spPr>
          <a:xfrm>
            <a:off x="305266" y="1418875"/>
            <a:ext cx="6087034" cy="2277823"/>
          </a:xfrm>
        </p:spPr>
        <p:txBody>
          <a:bodyPr>
            <a:noAutofit/>
          </a:bodyPr>
          <a:lstStyle/>
          <a:p>
            <a:pPr marL="0" indent="0"/>
            <a:r>
              <a:rPr lang="en-US" sz="1900" dirty="0"/>
              <a:t>Bei der </a:t>
            </a:r>
            <a:r>
              <a:rPr lang="en-US" sz="1900" dirty="0" err="1"/>
              <a:t>Sammlung</a:t>
            </a:r>
            <a:r>
              <a:rPr lang="en-US" sz="1900" dirty="0"/>
              <a:t> von </a:t>
            </a:r>
            <a:r>
              <a:rPr lang="en-US" sz="1900" dirty="0" err="1"/>
              <a:t>Fallstudien</a:t>
            </a:r>
            <a:r>
              <a:rPr lang="en-US" sz="1900" dirty="0"/>
              <a:t> für </a:t>
            </a:r>
            <a:r>
              <a:rPr lang="en-US" sz="1900" dirty="0" err="1"/>
              <a:t>unseren</a:t>
            </a:r>
            <a:r>
              <a:rPr lang="en-US" sz="1900" dirty="0"/>
              <a:t> </a:t>
            </a:r>
            <a:r>
              <a:rPr lang="en-US" sz="1900" dirty="0" err="1"/>
              <a:t>Leitfaden</a:t>
            </a:r>
            <a:r>
              <a:rPr lang="en-US" sz="1900" dirty="0"/>
              <a:t> für </a:t>
            </a:r>
            <a:r>
              <a:rPr lang="en-US" sz="1900" dirty="0" err="1"/>
              <a:t>bewährte</a:t>
            </a:r>
            <a:r>
              <a:rPr lang="en-US" sz="1900" dirty="0"/>
              <a:t> </a:t>
            </a:r>
            <a:r>
              <a:rPr lang="en-US" sz="1900" dirty="0" err="1"/>
              <a:t>Verfahren</a:t>
            </a:r>
            <a:r>
              <a:rPr lang="en-US" sz="1900" dirty="0"/>
              <a:t> </a:t>
            </a:r>
            <a:r>
              <a:rPr lang="en-US" sz="1900" dirty="0" err="1"/>
              <a:t>haben</a:t>
            </a:r>
            <a:r>
              <a:rPr lang="en-US" sz="1900" dirty="0"/>
              <a:t> </a:t>
            </a:r>
            <a:r>
              <a:rPr lang="en-US" sz="1900" dirty="0" err="1"/>
              <a:t>wir</a:t>
            </a:r>
            <a:r>
              <a:rPr lang="en-US" sz="1900" dirty="0"/>
              <a:t> </a:t>
            </a:r>
            <a:r>
              <a:rPr lang="en-US" sz="1900" dirty="0" err="1"/>
              <a:t>erfahren</a:t>
            </a:r>
            <a:r>
              <a:rPr lang="en-US" sz="1900" dirty="0"/>
              <a:t>, </a:t>
            </a:r>
            <a:r>
              <a:rPr lang="en-US" sz="1900" dirty="0" err="1"/>
              <a:t>dass</a:t>
            </a:r>
            <a:r>
              <a:rPr lang="en-US" sz="1900" dirty="0"/>
              <a:t> Online-</a:t>
            </a:r>
            <a:r>
              <a:rPr lang="en-US" sz="1900" dirty="0" err="1"/>
              <a:t>Lieferdienste</a:t>
            </a:r>
            <a:r>
              <a:rPr lang="en-US" sz="1900" dirty="0"/>
              <a:t> für </a:t>
            </a:r>
            <a:r>
              <a:rPr lang="en-US" sz="1900" dirty="0" err="1"/>
              <a:t>frisch</a:t>
            </a:r>
            <a:r>
              <a:rPr lang="en-US" sz="1900" dirty="0"/>
              <a:t> </a:t>
            </a:r>
            <a:r>
              <a:rPr lang="en-US" sz="1900" dirty="0" err="1"/>
              <a:t>zubereitete</a:t>
            </a:r>
            <a:r>
              <a:rPr lang="en-US" sz="1900" dirty="0"/>
              <a:t> </a:t>
            </a:r>
            <a:r>
              <a:rPr lang="en-US" sz="1900" dirty="0" err="1"/>
              <a:t>Speisen</a:t>
            </a:r>
            <a:r>
              <a:rPr lang="en-US" sz="1900" dirty="0"/>
              <a:t> und </a:t>
            </a:r>
            <a:r>
              <a:rPr lang="en-US" sz="1900" dirty="0" err="1"/>
              <a:t>Getränke</a:t>
            </a:r>
            <a:r>
              <a:rPr lang="en-US" sz="1900" dirty="0"/>
              <a:t> auf dem </a:t>
            </a:r>
            <a:r>
              <a:rPr lang="en-US" sz="1900" dirty="0" err="1"/>
              <a:t>Vormarsch</a:t>
            </a:r>
            <a:r>
              <a:rPr lang="en-US" sz="1900" dirty="0"/>
              <a:t> </a:t>
            </a:r>
            <a:r>
              <a:rPr lang="en-US" sz="1900" dirty="0" err="1"/>
              <a:t>sind</a:t>
            </a:r>
            <a:r>
              <a:rPr lang="en-US" sz="1900" dirty="0"/>
              <a:t>. </a:t>
            </a:r>
            <a:r>
              <a:rPr lang="en-US" sz="1900" dirty="0" err="1"/>
              <a:t>Derzeit</a:t>
            </a:r>
            <a:r>
              <a:rPr lang="en-US" sz="1900" dirty="0"/>
              <a:t> </a:t>
            </a:r>
            <a:r>
              <a:rPr lang="en-US" sz="1900" dirty="0" err="1"/>
              <a:t>benötigen</a:t>
            </a:r>
            <a:r>
              <a:rPr lang="en-US" sz="1900" dirty="0"/>
              <a:t> </a:t>
            </a:r>
            <a:r>
              <a:rPr lang="en-US" sz="1900" dirty="0" err="1"/>
              <a:t>einige</a:t>
            </a:r>
            <a:r>
              <a:rPr lang="en-US" sz="1900" dirty="0"/>
              <a:t> </a:t>
            </a:r>
            <a:r>
              <a:rPr lang="en-US" sz="1900" dirty="0" err="1"/>
              <a:t>Senioren</a:t>
            </a:r>
            <a:r>
              <a:rPr lang="en-US" sz="1900" dirty="0"/>
              <a:t> </a:t>
            </a:r>
            <a:r>
              <a:rPr lang="en-US" sz="1900" dirty="0" err="1"/>
              <a:t>noch</a:t>
            </a:r>
            <a:r>
              <a:rPr lang="en-US" sz="1900" dirty="0"/>
              <a:t> </a:t>
            </a:r>
            <a:r>
              <a:rPr lang="en-US" sz="1900" dirty="0" err="1"/>
              <a:t>Unterstützung</a:t>
            </a:r>
            <a:r>
              <a:rPr lang="en-US" sz="1900" dirty="0"/>
              <a:t> </a:t>
            </a:r>
            <a:r>
              <a:rPr lang="en-US" sz="1900" dirty="0" err="1"/>
              <a:t>bei</a:t>
            </a:r>
            <a:r>
              <a:rPr lang="en-US" sz="1900" dirty="0"/>
              <a:t> der </a:t>
            </a:r>
            <a:r>
              <a:rPr lang="en-US" sz="1900" dirty="0" err="1"/>
              <a:t>Nutzung</a:t>
            </a:r>
            <a:r>
              <a:rPr lang="en-US" sz="1900" dirty="0"/>
              <a:t> </a:t>
            </a:r>
            <a:r>
              <a:rPr lang="en-US" sz="1900" dirty="0" err="1"/>
              <a:t>dieser</a:t>
            </a:r>
            <a:r>
              <a:rPr lang="en-US" sz="1900" dirty="0"/>
              <a:t> </a:t>
            </a:r>
            <a:r>
              <a:rPr lang="en-US" sz="1900" dirty="0" err="1"/>
              <a:t>digitalisierten</a:t>
            </a:r>
            <a:r>
              <a:rPr lang="en-US" sz="1900" dirty="0"/>
              <a:t> </a:t>
            </a:r>
            <a:r>
              <a:rPr lang="en-US" sz="1900" dirty="0" err="1"/>
              <a:t>Dienste</a:t>
            </a:r>
            <a:r>
              <a:rPr lang="en-US" sz="1900" dirty="0"/>
              <a:t>, </a:t>
            </a:r>
            <a:r>
              <a:rPr lang="en-US" sz="1900" dirty="0" err="1"/>
              <a:t>aber</a:t>
            </a:r>
            <a:r>
              <a:rPr lang="en-US" sz="1900" dirty="0"/>
              <a:t> </a:t>
            </a:r>
            <a:r>
              <a:rPr lang="en-US" sz="1900" dirty="0" err="1"/>
              <a:t>sie</a:t>
            </a:r>
            <a:r>
              <a:rPr lang="en-US" sz="1900" dirty="0"/>
              <a:t> </a:t>
            </a:r>
            <a:r>
              <a:rPr lang="en-US" sz="1900" dirty="0" err="1"/>
              <a:t>scheinen</a:t>
            </a:r>
            <a:r>
              <a:rPr lang="en-US" sz="1900" dirty="0"/>
              <a:t> </a:t>
            </a:r>
            <a:r>
              <a:rPr lang="en-US" sz="1900" dirty="0" err="1"/>
              <a:t>auch</a:t>
            </a:r>
            <a:r>
              <a:rPr lang="en-US" sz="1900" dirty="0"/>
              <a:t> </a:t>
            </a:r>
            <a:r>
              <a:rPr lang="en-US" sz="1900" dirty="0" err="1"/>
              <a:t>bereit</a:t>
            </a:r>
            <a:r>
              <a:rPr lang="en-US" sz="1900" dirty="0"/>
              <a:t> </a:t>
            </a:r>
            <a:r>
              <a:rPr lang="en-US" sz="1900" dirty="0" err="1"/>
              <a:t>zu</a:t>
            </a:r>
            <a:r>
              <a:rPr lang="en-US" sz="1900" dirty="0"/>
              <a:t> sein, die </a:t>
            </a:r>
            <a:r>
              <a:rPr lang="en-US" sz="1900" dirty="0" err="1"/>
              <a:t>Dienste</a:t>
            </a:r>
            <a:r>
              <a:rPr lang="en-US" sz="1900" dirty="0"/>
              <a:t> </a:t>
            </a:r>
            <a:r>
              <a:rPr lang="en-US" sz="1900" dirty="0" err="1"/>
              <a:t>auszuprobieren</a:t>
            </a:r>
            <a:r>
              <a:rPr lang="en-US" sz="1900" dirty="0"/>
              <a:t> und </a:t>
            </a:r>
            <a:r>
              <a:rPr lang="en-US" sz="1900" dirty="0" err="1"/>
              <a:t>zu</a:t>
            </a:r>
            <a:r>
              <a:rPr lang="en-US" sz="1900" dirty="0"/>
              <a:t> </a:t>
            </a:r>
            <a:r>
              <a:rPr lang="en-US" sz="1900" dirty="0" err="1"/>
              <a:t>nutzen</a:t>
            </a:r>
            <a:r>
              <a:rPr lang="en-US" sz="1900" dirty="0"/>
              <a:t>, und </a:t>
            </a:r>
            <a:r>
              <a:rPr lang="en-US" sz="1900" dirty="0" err="1"/>
              <a:t>lassen</a:t>
            </a:r>
            <a:r>
              <a:rPr lang="en-US" sz="1900" dirty="0"/>
              <a:t> </a:t>
            </a:r>
            <a:r>
              <a:rPr lang="en-US" sz="1900" dirty="0" err="1"/>
              <a:t>sich</a:t>
            </a:r>
            <a:r>
              <a:rPr lang="en-US" sz="1900" dirty="0"/>
              <a:t> von dem </a:t>
            </a:r>
            <a:r>
              <a:rPr lang="en-US" sz="1900" dirty="0" err="1"/>
              <a:t>Aspekt</a:t>
            </a:r>
            <a:r>
              <a:rPr lang="en-US" sz="1900" dirty="0"/>
              <a:t> der </a:t>
            </a:r>
            <a:r>
              <a:rPr lang="en-US" sz="1900" dirty="0" err="1"/>
              <a:t>digitalen</a:t>
            </a:r>
            <a:r>
              <a:rPr lang="en-US" sz="1900" dirty="0"/>
              <a:t> </a:t>
            </a:r>
            <a:r>
              <a:rPr lang="en-US" sz="1900" dirty="0" err="1"/>
              <a:t>Bestellung</a:t>
            </a:r>
            <a:r>
              <a:rPr lang="en-US" sz="1900" dirty="0"/>
              <a:t> </a:t>
            </a:r>
            <a:r>
              <a:rPr lang="en-US" sz="1900" dirty="0" err="1"/>
              <a:t>nicht</a:t>
            </a:r>
            <a:r>
              <a:rPr lang="en-US" sz="1900" dirty="0"/>
              <a:t> </a:t>
            </a:r>
            <a:r>
              <a:rPr lang="en-US" sz="1900" dirty="0" err="1"/>
              <a:t>abschrecken</a:t>
            </a:r>
            <a:r>
              <a:rPr lang="en-US" sz="1900" dirty="0"/>
              <a:t>.</a:t>
            </a:r>
          </a:p>
          <a:p>
            <a:pPr marL="0" indent="0" algn="l"/>
            <a:endParaRPr lang="en-US" sz="1900" dirty="0"/>
          </a:p>
        </p:txBody>
      </p:sp>
      <p:sp>
        <p:nvSpPr>
          <p:cNvPr id="3" name="Text Placeholder 2">
            <a:extLst>
              <a:ext uri="{FF2B5EF4-FFF2-40B4-BE49-F238E27FC236}">
                <a16:creationId xmlns:a16="http://schemas.microsoft.com/office/drawing/2014/main" id="{BEB0AF75-6986-8958-86A0-30F9DE5FCAE4}"/>
              </a:ext>
            </a:extLst>
          </p:cNvPr>
          <p:cNvSpPr>
            <a:spLocks noGrp="1"/>
          </p:cNvSpPr>
          <p:nvPr>
            <p:ph type="body" sz="quarter" idx="16"/>
          </p:nvPr>
        </p:nvSpPr>
        <p:spPr>
          <a:xfrm>
            <a:off x="421342" y="228600"/>
            <a:ext cx="5674658" cy="1116106"/>
          </a:xfrm>
        </p:spPr>
        <p:txBody>
          <a:bodyPr>
            <a:normAutofit fontScale="92500" lnSpcReduction="10000"/>
          </a:bodyPr>
          <a:lstStyle/>
          <a:p>
            <a:r>
              <a:rPr lang="en-GB" b="1" dirty="0"/>
              <a:t>3. </a:t>
            </a:r>
            <a:r>
              <a:rPr lang="en-GB" sz="3900" b="1" dirty="0" err="1"/>
              <a:t>Digitalisierung</a:t>
            </a:r>
            <a:r>
              <a:rPr lang="en-GB" b="1" dirty="0"/>
              <a:t> </a:t>
            </a:r>
          </a:p>
          <a:p>
            <a:r>
              <a:rPr lang="en-GB" dirty="0"/>
              <a:t>(</a:t>
            </a:r>
            <a:r>
              <a:rPr lang="en-GB" dirty="0" err="1"/>
              <a:t>Lieferung</a:t>
            </a:r>
            <a:r>
              <a:rPr lang="en-GB" dirty="0"/>
              <a:t> </a:t>
            </a:r>
            <a:r>
              <a:rPr lang="en-GB" dirty="0" err="1"/>
              <a:t>frischer</a:t>
            </a:r>
            <a:r>
              <a:rPr lang="en-GB" dirty="0"/>
              <a:t> </a:t>
            </a:r>
            <a:r>
              <a:rPr lang="en-GB" dirty="0" err="1"/>
              <a:t>Mahlzeiten</a:t>
            </a:r>
            <a:r>
              <a:rPr lang="en-GB" dirty="0"/>
              <a:t>)</a:t>
            </a:r>
          </a:p>
        </p:txBody>
      </p:sp>
      <p:sp>
        <p:nvSpPr>
          <p:cNvPr id="9" name="TextBox 8">
            <a:extLst>
              <a:ext uri="{FF2B5EF4-FFF2-40B4-BE49-F238E27FC236}">
                <a16:creationId xmlns:a16="http://schemas.microsoft.com/office/drawing/2014/main" id="{9BD10BC7-DF65-0611-4544-3E6045168C95}"/>
              </a:ext>
            </a:extLst>
          </p:cNvPr>
          <p:cNvSpPr txBox="1"/>
          <p:nvPr/>
        </p:nvSpPr>
        <p:spPr>
          <a:xfrm>
            <a:off x="438808" y="5940188"/>
            <a:ext cx="5237643" cy="461665"/>
          </a:xfrm>
          <a:prstGeom prst="rect">
            <a:avLst/>
          </a:prstGeom>
          <a:noFill/>
        </p:spPr>
        <p:txBody>
          <a:bodyPr wrap="square">
            <a:spAutoFit/>
          </a:bodyPr>
          <a:lstStyle/>
          <a:p>
            <a:r>
              <a:rPr lang="nl-NL" sz="1200" dirty="0" err="1">
                <a:solidFill>
                  <a:srgbClr val="1188A3"/>
                </a:solidFill>
              </a:rPr>
              <a:t>Quellen</a:t>
            </a:r>
            <a:r>
              <a:rPr lang="nl-NL" sz="1200" dirty="0">
                <a:solidFill>
                  <a:srgbClr val="1188A3"/>
                </a:solidFill>
              </a:rPr>
              <a:t>: </a:t>
            </a:r>
            <a:r>
              <a:rPr lang="nl-NL" sz="1200" dirty="0">
                <a:solidFill>
                  <a:srgbClr val="1188A3"/>
                </a:solidFill>
                <a:hlinkClick r:id="rId2">
                  <a:extLst>
                    <a:ext uri="{A12FA001-AC4F-418D-AE19-62706E023703}">
                      <ahyp:hlinkClr xmlns:ahyp="http://schemas.microsoft.com/office/drawing/2018/hyperlinkcolor" val="tx"/>
                    </a:ext>
                  </a:extLst>
                </a:hlinkClick>
              </a:rPr>
              <a:t>Euromonitor International (2021)</a:t>
            </a:r>
            <a:br>
              <a:rPr lang="nl-NL" sz="1200" dirty="0">
                <a:solidFill>
                  <a:srgbClr val="1188A3"/>
                </a:solidFill>
              </a:rPr>
            </a:br>
            <a:r>
              <a:rPr lang="nl-NL" sz="1200" dirty="0">
                <a:solidFill>
                  <a:srgbClr val="1188A3"/>
                </a:solidFill>
              </a:rPr>
              <a:t>                </a:t>
            </a:r>
            <a:r>
              <a:rPr lang="nl-NL" sz="1200" dirty="0">
                <a:solidFill>
                  <a:srgbClr val="1188A3"/>
                </a:solidFill>
                <a:hlinkClick r:id="rId3">
                  <a:extLst>
                    <a:ext uri="{A12FA001-AC4F-418D-AE19-62706E023703}">
                      <ahyp:hlinkClr xmlns:ahyp="http://schemas.microsoft.com/office/drawing/2018/hyperlinkcolor" val="tx"/>
                    </a:ext>
                  </a:extLst>
                </a:hlinkClick>
              </a:rPr>
              <a:t>F+B Tech (2021)</a:t>
            </a:r>
            <a:endParaRPr lang="nl-NL" sz="1200" dirty="0">
              <a:solidFill>
                <a:srgbClr val="1188A3"/>
              </a:solidFill>
            </a:endParaRPr>
          </a:p>
        </p:txBody>
      </p:sp>
      <p:sp>
        <p:nvSpPr>
          <p:cNvPr id="23" name="TextBox 22">
            <a:extLst>
              <a:ext uri="{FF2B5EF4-FFF2-40B4-BE49-F238E27FC236}">
                <a16:creationId xmlns:a16="http://schemas.microsoft.com/office/drawing/2014/main" id="{EF2764DA-98C4-5BAB-49BA-B3F986BDF73E}"/>
              </a:ext>
            </a:extLst>
          </p:cNvPr>
          <p:cNvSpPr txBox="1"/>
          <p:nvPr/>
        </p:nvSpPr>
        <p:spPr>
          <a:xfrm>
            <a:off x="795423" y="3719435"/>
            <a:ext cx="2259308" cy="646331"/>
          </a:xfrm>
          <a:prstGeom prst="rect">
            <a:avLst/>
          </a:prstGeom>
          <a:noFill/>
          <a:ln>
            <a:solidFill>
              <a:srgbClr val="000000"/>
            </a:solidFill>
          </a:ln>
        </p:spPr>
        <p:txBody>
          <a:bodyPr wrap="square">
            <a:spAutoFit/>
          </a:bodyPr>
          <a:lstStyle/>
          <a:p>
            <a:pPr algn="ctr"/>
            <a:r>
              <a:rPr lang="en-US" b="1" dirty="0" err="1">
                <a:solidFill>
                  <a:srgbClr val="000000"/>
                </a:solidFill>
                <a:latin typeface="FrutigerLTCom-Light"/>
              </a:rPr>
              <a:t>Drittanbieter</a:t>
            </a:r>
            <a:r>
              <a:rPr lang="en-US" b="1" dirty="0">
                <a:solidFill>
                  <a:srgbClr val="000000"/>
                </a:solidFill>
                <a:latin typeface="FrutigerLTCom-Light"/>
              </a:rPr>
              <a:t> für </a:t>
            </a:r>
            <a:r>
              <a:rPr lang="en-US" b="1" dirty="0" err="1">
                <a:solidFill>
                  <a:srgbClr val="000000"/>
                </a:solidFill>
                <a:latin typeface="FrutigerLTCom-Light"/>
              </a:rPr>
              <a:t>Lieferungen</a:t>
            </a:r>
            <a:endParaRPr lang="en-US" b="1" i="0" u="none" strike="noStrike" baseline="0" dirty="0">
              <a:solidFill>
                <a:srgbClr val="000000"/>
              </a:solidFill>
              <a:latin typeface="FrutigerLTCom-Light"/>
            </a:endParaRPr>
          </a:p>
        </p:txBody>
      </p:sp>
      <p:sp>
        <p:nvSpPr>
          <p:cNvPr id="24" name="TextBox 23">
            <a:extLst>
              <a:ext uri="{FF2B5EF4-FFF2-40B4-BE49-F238E27FC236}">
                <a16:creationId xmlns:a16="http://schemas.microsoft.com/office/drawing/2014/main" id="{D46ABA37-2083-4D72-4E97-52AE89E9723A}"/>
              </a:ext>
            </a:extLst>
          </p:cNvPr>
          <p:cNvSpPr txBox="1"/>
          <p:nvPr/>
        </p:nvSpPr>
        <p:spPr>
          <a:xfrm>
            <a:off x="3540394" y="3715983"/>
            <a:ext cx="2259307" cy="657536"/>
          </a:xfrm>
          <a:prstGeom prst="rect">
            <a:avLst/>
          </a:prstGeom>
          <a:noFill/>
          <a:ln>
            <a:solidFill>
              <a:srgbClr val="000000"/>
            </a:solidFill>
          </a:ln>
        </p:spPr>
        <p:txBody>
          <a:bodyPr wrap="square">
            <a:spAutoFit/>
          </a:bodyPr>
          <a:lstStyle/>
          <a:p>
            <a:pPr algn="ctr"/>
            <a:r>
              <a:rPr lang="en-US" b="1" dirty="0">
                <a:solidFill>
                  <a:srgbClr val="000000"/>
                </a:solidFill>
                <a:latin typeface="FrutigerLTCom-Light"/>
              </a:rPr>
              <a:t>Inhouse-</a:t>
            </a:r>
            <a:r>
              <a:rPr lang="en-US" b="1" dirty="0" err="1">
                <a:solidFill>
                  <a:srgbClr val="000000"/>
                </a:solidFill>
                <a:latin typeface="FrutigerLTCom-Light"/>
              </a:rPr>
              <a:t>Lieferdienstleister</a:t>
            </a:r>
            <a:endParaRPr lang="en-US" b="1" i="0" u="none" strike="noStrike" baseline="0" dirty="0">
              <a:solidFill>
                <a:srgbClr val="000000"/>
              </a:solidFill>
              <a:latin typeface="FrutigerLTCom-Light"/>
            </a:endParaRPr>
          </a:p>
        </p:txBody>
      </p:sp>
      <p:pic>
        <p:nvPicPr>
          <p:cNvPr id="26" name="Picture 25">
            <a:hlinkClick r:id="rId4"/>
            <a:extLst>
              <a:ext uri="{FF2B5EF4-FFF2-40B4-BE49-F238E27FC236}">
                <a16:creationId xmlns:a16="http://schemas.microsoft.com/office/drawing/2014/main" id="{AD4553BE-B961-084C-0764-65E1FC3D99A8}"/>
              </a:ext>
            </a:extLst>
          </p:cNvPr>
          <p:cNvPicPr>
            <a:picLocks noChangeAspect="1"/>
          </p:cNvPicPr>
          <p:nvPr/>
        </p:nvPicPr>
        <p:blipFill>
          <a:blip r:embed="rId5"/>
          <a:stretch>
            <a:fillRect/>
          </a:stretch>
        </p:blipFill>
        <p:spPr>
          <a:xfrm>
            <a:off x="3964462" y="4531049"/>
            <a:ext cx="1566298" cy="1210723"/>
          </a:xfrm>
          <a:prstGeom prst="rect">
            <a:avLst/>
          </a:prstGeom>
        </p:spPr>
      </p:pic>
      <p:pic>
        <p:nvPicPr>
          <p:cNvPr id="3076" name="Picture 4">
            <a:hlinkClick r:id="rId6"/>
            <a:extLst>
              <a:ext uri="{FF2B5EF4-FFF2-40B4-BE49-F238E27FC236}">
                <a16:creationId xmlns:a16="http://schemas.microsoft.com/office/drawing/2014/main" id="{B07119F7-8083-135B-C8FE-E372AFBA9479}"/>
              </a:ext>
            </a:extLst>
          </p:cNvPr>
          <p:cNvPicPr>
            <a:picLocks noChangeAspect="1" noChangeArrowheads="1"/>
          </p:cNvPicPr>
          <p:nvPr/>
        </p:nvPicPr>
        <p:blipFill>
          <a:blip r:embed="rId7">
            <a:extLst>
              <a:ext uri="{28A0092B-C50C-407E-A947-70E740481C1C}">
                <a14:useLocalDpi xmlns:a14="http://schemas.microsoft.com/office/drawing/2010/main"/>
              </a:ext>
            </a:extLst>
          </a:blip>
          <a:srcRect/>
          <a:stretch>
            <a:fillRect/>
          </a:stretch>
        </p:blipFill>
        <p:spPr bwMode="auto">
          <a:xfrm>
            <a:off x="1219106" y="4565577"/>
            <a:ext cx="1210236" cy="1210236"/>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Placeholder 6" descr="Woman using laptop">
            <a:extLst>
              <a:ext uri="{FF2B5EF4-FFF2-40B4-BE49-F238E27FC236}">
                <a16:creationId xmlns:a16="http://schemas.microsoft.com/office/drawing/2014/main" id="{AB5057E5-0E3D-74D1-5A78-E1C30C56D3B8}"/>
              </a:ext>
            </a:extLst>
          </p:cNvPr>
          <p:cNvPicPr>
            <a:picLocks noGrp="1" noChangeAspect="1"/>
          </p:cNvPicPr>
          <p:nvPr>
            <p:ph type="pic" sz="quarter" idx="10"/>
          </p:nvPr>
        </p:nvPicPr>
        <p:blipFill>
          <a:blip r:embed="rId8" cstate="screen">
            <a:extLst>
              <a:ext uri="{28A0092B-C50C-407E-A947-70E740481C1C}">
                <a14:useLocalDpi xmlns:a14="http://schemas.microsoft.com/office/drawing/2010/main"/>
              </a:ext>
            </a:extLst>
          </a:blip>
          <a:srcRect/>
          <a:stretch>
            <a:fillRect/>
          </a:stretch>
        </p:blipFill>
        <p:spPr/>
      </p:pic>
    </p:spTree>
    <p:extLst>
      <p:ext uri="{BB962C8B-B14F-4D97-AF65-F5344CB8AC3E}">
        <p14:creationId xmlns:p14="http://schemas.microsoft.com/office/powerpoint/2010/main" val="28698147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2">
            <a:extLst>
              <a:ext uri="{FF2B5EF4-FFF2-40B4-BE49-F238E27FC236}">
                <a16:creationId xmlns:a16="http://schemas.microsoft.com/office/drawing/2014/main" id="{AB94F28F-C891-59E2-D8F9-29DE5ED58321}"/>
              </a:ext>
            </a:extLst>
          </p:cNvPr>
          <p:cNvSpPr txBox="1">
            <a:spLocks/>
          </p:cNvSpPr>
          <p:nvPr/>
        </p:nvSpPr>
        <p:spPr>
          <a:xfrm>
            <a:off x="281254" y="388378"/>
            <a:ext cx="11501261" cy="710532"/>
          </a:xfrm>
          <a:prstGeom prst="rect">
            <a:avLst/>
          </a:prstGeom>
          <a:solidFill>
            <a:srgbClr val="FFD100"/>
          </a:solidFill>
        </p:spPr>
        <p:txBody>
          <a:bodyPr anchor="ct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pic>
        <p:nvPicPr>
          <p:cNvPr id="15" name="Picture 14">
            <a:hlinkClick r:id="rId2"/>
            <a:extLst>
              <a:ext uri="{FF2B5EF4-FFF2-40B4-BE49-F238E27FC236}">
                <a16:creationId xmlns:a16="http://schemas.microsoft.com/office/drawing/2014/main" id="{8B5B9CEE-D6EB-D6B7-48DF-0C58A63C5970}"/>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141826" y="2161831"/>
            <a:ext cx="2742286" cy="3786464"/>
          </a:xfrm>
          <a:prstGeom prst="rect">
            <a:avLst/>
          </a:prstGeom>
          <a:ln>
            <a:solidFill>
              <a:srgbClr val="000000"/>
            </a:solidFill>
          </a:ln>
        </p:spPr>
      </p:pic>
      <p:sp>
        <p:nvSpPr>
          <p:cNvPr id="18" name="Text Placeholder 7">
            <a:extLst>
              <a:ext uri="{FF2B5EF4-FFF2-40B4-BE49-F238E27FC236}">
                <a16:creationId xmlns:a16="http://schemas.microsoft.com/office/drawing/2014/main" id="{7DB6C1EB-A7C0-D931-4969-801470F6092A}"/>
              </a:ext>
            </a:extLst>
          </p:cNvPr>
          <p:cNvSpPr txBox="1">
            <a:spLocks/>
          </p:cNvSpPr>
          <p:nvPr/>
        </p:nvSpPr>
        <p:spPr>
          <a:xfrm>
            <a:off x="4264658" y="2475759"/>
            <a:ext cx="4366649" cy="1068045"/>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a:solidFill>
                  <a:srgbClr val="000000"/>
                </a:solidFill>
                <a:latin typeface="Bradley Hand ITC" panose="03070402050302030203" pitchFamily="66" charset="0"/>
              </a:rPr>
              <a:t>It’s about nurturing our older people. Empowering independence…our mission is to enable older people to Eat well, Live well, Age well.</a:t>
            </a:r>
          </a:p>
        </p:txBody>
      </p:sp>
      <p:sp>
        <p:nvSpPr>
          <p:cNvPr id="21" name="Text Placeholder 5">
            <a:extLst>
              <a:ext uri="{FF2B5EF4-FFF2-40B4-BE49-F238E27FC236}">
                <a16:creationId xmlns:a16="http://schemas.microsoft.com/office/drawing/2014/main" id="{D64279A4-E0C0-1DC6-9DA4-72C8D4F30B01}"/>
              </a:ext>
            </a:extLst>
          </p:cNvPr>
          <p:cNvSpPr txBox="1">
            <a:spLocks/>
          </p:cNvSpPr>
          <p:nvPr/>
        </p:nvSpPr>
        <p:spPr>
          <a:xfrm>
            <a:off x="3994483" y="1356016"/>
            <a:ext cx="5061455" cy="930352"/>
          </a:xfrm>
          <a:prstGeom prst="rect">
            <a:avLst/>
          </a:prstGeom>
          <a:solidFill>
            <a:srgbClr val="FED103"/>
          </a:solidFill>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b="1" dirty="0" err="1">
                <a:solidFill>
                  <a:srgbClr val="000000"/>
                </a:solidFill>
              </a:rPr>
              <a:t>Produkt</a:t>
            </a:r>
            <a:r>
              <a:rPr lang="en-US" sz="1800" b="1" dirty="0">
                <a:solidFill>
                  <a:srgbClr val="000000"/>
                </a:solidFill>
              </a:rPr>
              <a:t> &amp; </a:t>
            </a:r>
            <a:r>
              <a:rPr lang="en-US" sz="1800" b="1" dirty="0" err="1">
                <a:solidFill>
                  <a:srgbClr val="000000"/>
                </a:solidFill>
              </a:rPr>
              <a:t>Dienstleistung</a:t>
            </a:r>
            <a:r>
              <a:rPr lang="en-US" sz="1800" b="1" dirty="0">
                <a:solidFill>
                  <a:srgbClr val="000000"/>
                </a:solidFill>
              </a:rPr>
              <a:t>: </a:t>
            </a:r>
            <a:r>
              <a:rPr lang="en-US" sz="1800" dirty="0">
                <a:solidFill>
                  <a:srgbClr val="000000"/>
                </a:solidFill>
              </a:rPr>
              <a:t>Meals4Health – </a:t>
            </a:r>
            <a:r>
              <a:rPr lang="en-US" sz="1800" dirty="0" err="1">
                <a:solidFill>
                  <a:srgbClr val="000000"/>
                </a:solidFill>
              </a:rPr>
              <a:t>Essenslieferung</a:t>
            </a:r>
            <a:endParaRPr lang="en-US" sz="1800" dirty="0">
              <a:solidFill>
                <a:srgbClr val="000000"/>
              </a:solidFill>
            </a:endParaRPr>
          </a:p>
          <a:p>
            <a:pPr marL="0" indent="0">
              <a:buNone/>
            </a:pPr>
            <a:r>
              <a:rPr lang="en-US" sz="1800" b="1" dirty="0">
                <a:solidFill>
                  <a:srgbClr val="000000"/>
                </a:solidFill>
              </a:rPr>
              <a:t>Region: </a:t>
            </a:r>
            <a:r>
              <a:rPr lang="en-US" sz="1800" dirty="0">
                <a:solidFill>
                  <a:srgbClr val="000000"/>
                </a:solidFill>
              </a:rPr>
              <a:t>Galway, Ireland</a:t>
            </a:r>
          </a:p>
        </p:txBody>
      </p:sp>
      <p:grpSp>
        <p:nvGrpSpPr>
          <p:cNvPr id="4" name="Group 3">
            <a:extLst>
              <a:ext uri="{FF2B5EF4-FFF2-40B4-BE49-F238E27FC236}">
                <a16:creationId xmlns:a16="http://schemas.microsoft.com/office/drawing/2014/main" id="{6E672299-9EFE-AA56-1D9A-A6CFEA5287EB}"/>
              </a:ext>
            </a:extLst>
          </p:cNvPr>
          <p:cNvGrpSpPr/>
          <p:nvPr/>
        </p:nvGrpSpPr>
        <p:grpSpPr>
          <a:xfrm>
            <a:off x="8601745" y="2540963"/>
            <a:ext cx="3348897" cy="2051200"/>
            <a:chOff x="7768368" y="2187561"/>
            <a:chExt cx="3560690" cy="2180923"/>
          </a:xfrm>
        </p:grpSpPr>
        <p:pic>
          <p:nvPicPr>
            <p:cNvPr id="17" name="Picture 16">
              <a:extLst>
                <a:ext uri="{FF2B5EF4-FFF2-40B4-BE49-F238E27FC236}">
                  <a16:creationId xmlns:a16="http://schemas.microsoft.com/office/drawing/2014/main" id="{A34871CF-E2E3-B99B-0A3E-E26F48DD53D4}"/>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768368" y="2187561"/>
              <a:ext cx="3560690" cy="2180923"/>
            </a:xfrm>
            <a:prstGeom prst="rect">
              <a:avLst/>
            </a:prstGeom>
          </p:spPr>
        </p:pic>
        <p:sp>
          <p:nvSpPr>
            <p:cNvPr id="22" name="Rectangle 21">
              <a:extLst>
                <a:ext uri="{FF2B5EF4-FFF2-40B4-BE49-F238E27FC236}">
                  <a16:creationId xmlns:a16="http://schemas.microsoft.com/office/drawing/2014/main" id="{B1188D39-07CD-C412-F495-4DD3D4C16710}"/>
                </a:ext>
              </a:extLst>
            </p:cNvPr>
            <p:cNvSpPr/>
            <p:nvPr/>
          </p:nvSpPr>
          <p:spPr>
            <a:xfrm>
              <a:off x="8345278" y="2456241"/>
              <a:ext cx="2406869" cy="1524000"/>
            </a:xfrm>
            <a:prstGeom prst="rect">
              <a:avLst/>
            </a:prstGeom>
            <a:blipFill>
              <a:blip r:embed="rId5" cstate="screen">
                <a:extLst>
                  <a:ext uri="{28A0092B-C50C-407E-A947-70E740481C1C}">
                    <a14:useLocalDpi xmlns:a14="http://schemas.microsoft.com/office/drawing/2010/main"/>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val 22">
              <a:extLst>
                <a:ext uri="{FF2B5EF4-FFF2-40B4-BE49-F238E27FC236}">
                  <a16:creationId xmlns:a16="http://schemas.microsoft.com/office/drawing/2014/main" id="{356444AA-7483-D696-0C7B-9CC43E41BF16}"/>
                </a:ext>
              </a:extLst>
            </p:cNvPr>
            <p:cNvSpPr/>
            <p:nvPr/>
          </p:nvSpPr>
          <p:spPr>
            <a:xfrm>
              <a:off x="10091348" y="3282039"/>
              <a:ext cx="956722" cy="956722"/>
            </a:xfrm>
            <a:prstGeom prst="ellipse">
              <a:avLst/>
            </a:prstGeom>
            <a:solidFill>
              <a:srgbClr val="FED10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771F89E2-519A-2CF9-B838-D8BF13EE76C5}"/>
                </a:ext>
              </a:extLst>
            </p:cNvPr>
            <p:cNvSpPr/>
            <p:nvPr/>
          </p:nvSpPr>
          <p:spPr>
            <a:xfrm>
              <a:off x="10119008" y="3543804"/>
              <a:ext cx="929061" cy="711749"/>
            </a:xfrm>
            <a:prstGeom prst="rect">
              <a:avLst/>
            </a:prstGeom>
          </p:spPr>
          <p:txBody>
            <a:bodyPr wrap="square">
              <a:spAutoFit/>
            </a:bodyPr>
            <a:lstStyle/>
            <a:p>
              <a:pPr algn="ctr">
                <a:lnSpc>
                  <a:spcPts val="1520"/>
                </a:lnSpc>
              </a:pPr>
              <a:r>
                <a:rPr lang="en-US" sz="1400" dirty="0" err="1">
                  <a:solidFill>
                    <a:srgbClr val="000000"/>
                  </a:solidFill>
                </a:rPr>
                <a:t>Klicken</a:t>
              </a:r>
              <a:r>
                <a:rPr lang="en-US" sz="1400" dirty="0">
                  <a:solidFill>
                    <a:srgbClr val="000000"/>
                  </a:solidFill>
                </a:rPr>
                <a:t> </a:t>
              </a:r>
              <a:r>
                <a:rPr lang="en-US" sz="1400" dirty="0" err="1">
                  <a:solidFill>
                    <a:srgbClr val="000000"/>
                  </a:solidFill>
                </a:rPr>
                <a:t>zur</a:t>
              </a:r>
              <a:r>
                <a:rPr lang="en-US" sz="1400" dirty="0">
                  <a:solidFill>
                    <a:srgbClr val="000000"/>
                  </a:solidFill>
                </a:rPr>
                <a:t> </a:t>
              </a:r>
              <a:r>
                <a:rPr lang="en-US" sz="1400" b="1" dirty="0">
                  <a:solidFill>
                    <a:srgbClr val="000000"/>
                  </a:solidFill>
                  <a:hlinkClick r:id="rId6"/>
                </a:rPr>
                <a:t>Ansicht</a:t>
              </a:r>
              <a:endParaRPr lang="en-US" sz="1400" b="1" dirty="0">
                <a:solidFill>
                  <a:srgbClr val="000000"/>
                </a:solidFill>
              </a:endParaRPr>
            </a:p>
          </p:txBody>
        </p:sp>
      </p:grpSp>
      <p:pic>
        <p:nvPicPr>
          <p:cNvPr id="25" name="Picture 24">
            <a:extLst>
              <a:ext uri="{FF2B5EF4-FFF2-40B4-BE49-F238E27FC236}">
                <a16:creationId xmlns:a16="http://schemas.microsoft.com/office/drawing/2014/main" id="{31E4963E-64DC-A927-BC07-BAF845A970A1}"/>
              </a:ext>
            </a:extLst>
          </p:cNvPr>
          <p:cNvPicPr>
            <a:picLocks noChangeAspect="1"/>
          </p:cNvPicPr>
          <p:nvPr/>
        </p:nvPicPr>
        <p:blipFill>
          <a:blip r:embed="rId7"/>
          <a:stretch>
            <a:fillRect/>
          </a:stretch>
        </p:blipFill>
        <p:spPr>
          <a:xfrm>
            <a:off x="9600618" y="1353505"/>
            <a:ext cx="1622071" cy="1228841"/>
          </a:xfrm>
          <a:prstGeom prst="rect">
            <a:avLst/>
          </a:prstGeom>
        </p:spPr>
      </p:pic>
      <p:sp>
        <p:nvSpPr>
          <p:cNvPr id="26" name="TextBox 25">
            <a:extLst>
              <a:ext uri="{FF2B5EF4-FFF2-40B4-BE49-F238E27FC236}">
                <a16:creationId xmlns:a16="http://schemas.microsoft.com/office/drawing/2014/main" id="{175A0FE2-DE4D-F349-8FAA-26D09DF0E09A}"/>
              </a:ext>
            </a:extLst>
          </p:cNvPr>
          <p:cNvSpPr txBox="1"/>
          <p:nvPr/>
        </p:nvSpPr>
        <p:spPr>
          <a:xfrm>
            <a:off x="4251359" y="3538187"/>
            <a:ext cx="4366649" cy="3416320"/>
          </a:xfrm>
          <a:prstGeom prst="rect">
            <a:avLst/>
          </a:prstGeom>
          <a:noFill/>
        </p:spPr>
        <p:txBody>
          <a:bodyPr wrap="square">
            <a:spAutoFit/>
          </a:bodyPr>
          <a:lstStyle/>
          <a:p>
            <a:pPr algn="just"/>
            <a:r>
              <a:rPr lang="en-IE" dirty="0">
                <a:solidFill>
                  <a:srgbClr val="1188A3"/>
                </a:solidFill>
                <a:cs typeface="Poppins"/>
                <a:hlinkClick r:id="rId6">
                  <a:extLst>
                    <a:ext uri="{A12FA001-AC4F-418D-AE19-62706E023703}">
                      <ahyp:hlinkClr xmlns:ahyp="http://schemas.microsoft.com/office/drawing/2018/hyperlinkcolor" val="tx"/>
                    </a:ext>
                  </a:extLst>
                </a:hlinkClick>
              </a:rPr>
              <a:t>Meals4Health</a:t>
            </a:r>
            <a:r>
              <a:rPr lang="en-IE" dirty="0">
                <a:solidFill>
                  <a:srgbClr val="1188A3"/>
                </a:solidFill>
                <a:cs typeface="Poppins"/>
              </a:rPr>
              <a:t> </a:t>
            </a:r>
            <a:r>
              <a:rPr lang="en-IE" dirty="0" err="1">
                <a:solidFill>
                  <a:srgbClr val="000000"/>
                </a:solidFill>
                <a:cs typeface="Poppins"/>
              </a:rPr>
              <a:t>liefert</a:t>
            </a:r>
            <a:r>
              <a:rPr lang="en-IE" dirty="0">
                <a:solidFill>
                  <a:srgbClr val="000000"/>
                </a:solidFill>
                <a:cs typeface="Poppins"/>
              </a:rPr>
              <a:t> </a:t>
            </a:r>
            <a:r>
              <a:rPr lang="en-IE" dirty="0" err="1">
                <a:solidFill>
                  <a:srgbClr val="000000"/>
                </a:solidFill>
                <a:cs typeface="Poppins"/>
              </a:rPr>
              <a:t>frische</a:t>
            </a:r>
            <a:r>
              <a:rPr lang="en-IE" dirty="0">
                <a:solidFill>
                  <a:srgbClr val="000000"/>
                </a:solidFill>
                <a:cs typeface="Poppins"/>
              </a:rPr>
              <a:t>, </a:t>
            </a:r>
            <a:r>
              <a:rPr lang="en-IE" dirty="0" err="1">
                <a:solidFill>
                  <a:srgbClr val="000000"/>
                </a:solidFill>
                <a:cs typeface="Poppins"/>
              </a:rPr>
              <a:t>nahrhafte</a:t>
            </a:r>
            <a:r>
              <a:rPr lang="en-IE" dirty="0">
                <a:solidFill>
                  <a:srgbClr val="000000"/>
                </a:solidFill>
                <a:cs typeface="Poppins"/>
              </a:rPr>
              <a:t> </a:t>
            </a:r>
            <a:r>
              <a:rPr lang="en-IE" dirty="0" err="1">
                <a:solidFill>
                  <a:srgbClr val="000000"/>
                </a:solidFill>
                <a:cs typeface="Poppins"/>
              </a:rPr>
              <a:t>Mahlzeiten</a:t>
            </a:r>
            <a:r>
              <a:rPr lang="en-IE" dirty="0">
                <a:solidFill>
                  <a:srgbClr val="000000"/>
                </a:solidFill>
                <a:cs typeface="Poppins"/>
              </a:rPr>
              <a:t> </a:t>
            </a:r>
            <a:r>
              <a:rPr lang="en-IE" dirty="0" err="1">
                <a:solidFill>
                  <a:srgbClr val="000000"/>
                </a:solidFill>
                <a:cs typeface="Poppins"/>
              </a:rPr>
              <a:t>nach</a:t>
            </a:r>
            <a:r>
              <a:rPr lang="en-IE" dirty="0">
                <a:solidFill>
                  <a:srgbClr val="000000"/>
                </a:solidFill>
                <a:cs typeface="Poppins"/>
              </a:rPr>
              <a:t> </a:t>
            </a:r>
            <a:r>
              <a:rPr lang="en-IE" dirty="0" err="1">
                <a:solidFill>
                  <a:srgbClr val="000000"/>
                </a:solidFill>
                <a:cs typeface="Poppins"/>
              </a:rPr>
              <a:t>Hause</a:t>
            </a:r>
            <a:r>
              <a:rPr lang="en-IE" dirty="0">
                <a:solidFill>
                  <a:srgbClr val="000000"/>
                </a:solidFill>
                <a:cs typeface="Poppins"/>
              </a:rPr>
              <a:t>, die auf die </a:t>
            </a:r>
            <a:r>
              <a:rPr lang="en-IE" dirty="0" err="1">
                <a:solidFill>
                  <a:srgbClr val="000000"/>
                </a:solidFill>
                <a:cs typeface="Poppins"/>
              </a:rPr>
              <a:t>Ernährungsbedürfnisse</a:t>
            </a:r>
            <a:r>
              <a:rPr lang="en-IE" dirty="0">
                <a:solidFill>
                  <a:srgbClr val="000000"/>
                </a:solidFill>
                <a:cs typeface="Poppins"/>
              </a:rPr>
              <a:t> </a:t>
            </a:r>
            <a:r>
              <a:rPr lang="en-IE" dirty="0" err="1">
                <a:solidFill>
                  <a:srgbClr val="000000"/>
                </a:solidFill>
                <a:cs typeface="Poppins"/>
              </a:rPr>
              <a:t>älterer</a:t>
            </a:r>
            <a:r>
              <a:rPr lang="en-IE" dirty="0">
                <a:solidFill>
                  <a:srgbClr val="000000"/>
                </a:solidFill>
                <a:cs typeface="Poppins"/>
              </a:rPr>
              <a:t> Menschen </a:t>
            </a:r>
            <a:r>
              <a:rPr lang="en-IE" dirty="0" err="1">
                <a:solidFill>
                  <a:srgbClr val="000000"/>
                </a:solidFill>
                <a:cs typeface="Poppins"/>
              </a:rPr>
              <a:t>abgestimmt</a:t>
            </a:r>
            <a:r>
              <a:rPr lang="en-IE" dirty="0">
                <a:solidFill>
                  <a:srgbClr val="000000"/>
                </a:solidFill>
                <a:cs typeface="Poppins"/>
              </a:rPr>
              <a:t> </a:t>
            </a:r>
            <a:r>
              <a:rPr lang="en-IE" dirty="0" err="1">
                <a:solidFill>
                  <a:srgbClr val="000000"/>
                </a:solidFill>
                <a:cs typeface="Poppins"/>
              </a:rPr>
              <a:t>sind</a:t>
            </a:r>
            <a:r>
              <a:rPr lang="en-IE" dirty="0">
                <a:solidFill>
                  <a:srgbClr val="000000"/>
                </a:solidFill>
                <a:cs typeface="Poppins"/>
              </a:rPr>
              <a:t>. Alle </a:t>
            </a:r>
            <a:r>
              <a:rPr lang="en-IE" dirty="0" err="1">
                <a:solidFill>
                  <a:srgbClr val="000000"/>
                </a:solidFill>
                <a:cs typeface="Poppins"/>
              </a:rPr>
              <a:t>Mahlzeiten</a:t>
            </a:r>
            <a:r>
              <a:rPr lang="en-IE" dirty="0">
                <a:solidFill>
                  <a:srgbClr val="000000"/>
                </a:solidFill>
                <a:cs typeface="Poppins"/>
              </a:rPr>
              <a:t> </a:t>
            </a:r>
            <a:r>
              <a:rPr lang="en-IE" dirty="0" err="1">
                <a:solidFill>
                  <a:srgbClr val="000000"/>
                </a:solidFill>
                <a:cs typeface="Poppins"/>
              </a:rPr>
              <a:t>werden</a:t>
            </a:r>
            <a:r>
              <a:rPr lang="en-IE" dirty="0">
                <a:solidFill>
                  <a:srgbClr val="000000"/>
                </a:solidFill>
                <a:cs typeface="Poppins"/>
              </a:rPr>
              <a:t> in der </a:t>
            </a:r>
            <a:r>
              <a:rPr lang="en-IE" dirty="0" err="1">
                <a:solidFill>
                  <a:srgbClr val="000000"/>
                </a:solidFill>
                <a:cs typeface="Poppins"/>
              </a:rPr>
              <a:t>professionellen</a:t>
            </a:r>
            <a:r>
              <a:rPr lang="en-IE" dirty="0">
                <a:solidFill>
                  <a:srgbClr val="000000"/>
                </a:solidFill>
                <a:cs typeface="Poppins"/>
              </a:rPr>
              <a:t> </a:t>
            </a:r>
            <a:r>
              <a:rPr lang="en-IE" dirty="0" err="1">
                <a:solidFill>
                  <a:srgbClr val="000000"/>
                </a:solidFill>
                <a:cs typeface="Poppins"/>
              </a:rPr>
              <a:t>Küche</a:t>
            </a:r>
            <a:r>
              <a:rPr lang="en-IE" dirty="0">
                <a:solidFill>
                  <a:srgbClr val="000000"/>
                </a:solidFill>
                <a:cs typeface="Poppins"/>
              </a:rPr>
              <a:t> in Galway </a:t>
            </a:r>
            <a:r>
              <a:rPr lang="en-IE" dirty="0" err="1">
                <a:solidFill>
                  <a:srgbClr val="000000"/>
                </a:solidFill>
                <a:cs typeface="Poppins"/>
              </a:rPr>
              <a:t>frisch</a:t>
            </a:r>
            <a:r>
              <a:rPr lang="en-IE" dirty="0">
                <a:solidFill>
                  <a:srgbClr val="000000"/>
                </a:solidFill>
                <a:cs typeface="Poppins"/>
              </a:rPr>
              <a:t> </a:t>
            </a:r>
            <a:r>
              <a:rPr lang="en-IE" dirty="0" err="1">
                <a:solidFill>
                  <a:srgbClr val="000000"/>
                </a:solidFill>
                <a:cs typeface="Poppins"/>
              </a:rPr>
              <a:t>zubereitet</a:t>
            </a:r>
            <a:r>
              <a:rPr lang="en-IE" dirty="0">
                <a:solidFill>
                  <a:srgbClr val="000000"/>
                </a:solidFill>
                <a:cs typeface="Poppins"/>
              </a:rPr>
              <a:t> und </a:t>
            </a:r>
            <a:r>
              <a:rPr lang="en-IE" dirty="0" err="1">
                <a:solidFill>
                  <a:srgbClr val="000000"/>
                </a:solidFill>
                <a:cs typeface="Poppins"/>
              </a:rPr>
              <a:t>können</a:t>
            </a:r>
            <a:r>
              <a:rPr lang="en-IE" dirty="0">
                <a:solidFill>
                  <a:srgbClr val="000000"/>
                </a:solidFill>
                <a:cs typeface="Poppins"/>
              </a:rPr>
              <a:t> </a:t>
            </a:r>
            <a:r>
              <a:rPr lang="en-IE" dirty="0" err="1">
                <a:solidFill>
                  <a:srgbClr val="000000"/>
                </a:solidFill>
                <a:cs typeface="Poppins"/>
              </a:rPr>
              <a:t>landesweit</a:t>
            </a:r>
            <a:r>
              <a:rPr lang="en-IE" dirty="0">
                <a:solidFill>
                  <a:srgbClr val="000000"/>
                </a:solidFill>
                <a:cs typeface="Poppins"/>
              </a:rPr>
              <a:t> an </a:t>
            </a:r>
            <a:r>
              <a:rPr lang="en-IE" dirty="0" err="1">
                <a:solidFill>
                  <a:srgbClr val="000000"/>
                </a:solidFill>
                <a:cs typeface="Poppins"/>
              </a:rPr>
              <a:t>diejenigen</a:t>
            </a:r>
            <a:r>
              <a:rPr lang="en-IE" dirty="0">
                <a:solidFill>
                  <a:srgbClr val="000000"/>
                </a:solidFill>
                <a:cs typeface="Poppins"/>
              </a:rPr>
              <a:t> </a:t>
            </a:r>
            <a:r>
              <a:rPr lang="en-IE" dirty="0" err="1">
                <a:solidFill>
                  <a:srgbClr val="000000"/>
                </a:solidFill>
                <a:cs typeface="Poppins"/>
              </a:rPr>
              <a:t>geliefert</a:t>
            </a:r>
            <a:r>
              <a:rPr lang="en-IE" dirty="0">
                <a:solidFill>
                  <a:srgbClr val="000000"/>
                </a:solidFill>
                <a:cs typeface="Poppins"/>
              </a:rPr>
              <a:t> </a:t>
            </a:r>
            <a:r>
              <a:rPr lang="en-IE" dirty="0" err="1">
                <a:solidFill>
                  <a:srgbClr val="000000"/>
                </a:solidFill>
                <a:cs typeface="Poppins"/>
              </a:rPr>
              <a:t>werden</a:t>
            </a:r>
            <a:r>
              <a:rPr lang="en-IE" dirty="0">
                <a:solidFill>
                  <a:srgbClr val="000000"/>
                </a:solidFill>
                <a:cs typeface="Poppins"/>
              </a:rPr>
              <a:t>, die den Service </a:t>
            </a:r>
            <a:r>
              <a:rPr lang="en-IE" dirty="0" err="1">
                <a:solidFill>
                  <a:srgbClr val="000000"/>
                </a:solidFill>
                <a:cs typeface="Poppins"/>
              </a:rPr>
              <a:t>zu</a:t>
            </a:r>
            <a:r>
              <a:rPr lang="en-IE" dirty="0">
                <a:solidFill>
                  <a:srgbClr val="000000"/>
                </a:solidFill>
                <a:cs typeface="Poppins"/>
              </a:rPr>
              <a:t> </a:t>
            </a:r>
            <a:r>
              <a:rPr lang="en-IE" dirty="0" err="1">
                <a:solidFill>
                  <a:srgbClr val="000000"/>
                </a:solidFill>
                <a:cs typeface="Poppins"/>
              </a:rPr>
              <a:t>Hause</a:t>
            </a:r>
            <a:r>
              <a:rPr lang="en-IE" dirty="0">
                <a:solidFill>
                  <a:srgbClr val="000000"/>
                </a:solidFill>
                <a:cs typeface="Poppins"/>
              </a:rPr>
              <a:t> </a:t>
            </a:r>
            <a:r>
              <a:rPr lang="en-IE" dirty="0" err="1">
                <a:solidFill>
                  <a:srgbClr val="000000"/>
                </a:solidFill>
                <a:cs typeface="Poppins"/>
              </a:rPr>
              <a:t>benötigen</a:t>
            </a:r>
            <a:r>
              <a:rPr lang="en-IE" dirty="0">
                <a:solidFill>
                  <a:srgbClr val="000000"/>
                </a:solidFill>
                <a:cs typeface="Poppins"/>
              </a:rPr>
              <a:t>. Meals4health </a:t>
            </a:r>
            <a:r>
              <a:rPr lang="en-IE" dirty="0" err="1">
                <a:solidFill>
                  <a:srgbClr val="000000"/>
                </a:solidFill>
                <a:cs typeface="Poppins"/>
              </a:rPr>
              <a:t>nimmt</a:t>
            </a:r>
            <a:r>
              <a:rPr lang="en-IE" dirty="0">
                <a:solidFill>
                  <a:srgbClr val="000000"/>
                </a:solidFill>
                <a:cs typeface="Poppins"/>
              </a:rPr>
              <a:t> </a:t>
            </a:r>
            <a:r>
              <a:rPr lang="en-IE" dirty="0" err="1">
                <a:solidFill>
                  <a:srgbClr val="000000"/>
                </a:solidFill>
                <a:cs typeface="Poppins"/>
              </a:rPr>
              <a:t>denjenigen</a:t>
            </a:r>
            <a:r>
              <a:rPr lang="en-IE" dirty="0">
                <a:solidFill>
                  <a:srgbClr val="000000"/>
                </a:solidFill>
                <a:cs typeface="Poppins"/>
              </a:rPr>
              <a:t> die </a:t>
            </a:r>
            <a:r>
              <a:rPr lang="en-IE" dirty="0" err="1">
                <a:solidFill>
                  <a:srgbClr val="000000"/>
                </a:solidFill>
                <a:cs typeface="Poppins"/>
              </a:rPr>
              <a:t>Notwendigkeit</a:t>
            </a:r>
            <a:r>
              <a:rPr lang="en-IE" dirty="0">
                <a:solidFill>
                  <a:srgbClr val="000000"/>
                </a:solidFill>
                <a:cs typeface="Poppins"/>
              </a:rPr>
              <a:t>, </a:t>
            </a:r>
            <a:r>
              <a:rPr lang="en-IE" dirty="0" err="1">
                <a:solidFill>
                  <a:srgbClr val="000000"/>
                </a:solidFill>
                <a:cs typeface="Poppins"/>
              </a:rPr>
              <a:t>einzukaufen</a:t>
            </a:r>
            <a:r>
              <a:rPr lang="en-IE" dirty="0">
                <a:solidFill>
                  <a:srgbClr val="000000"/>
                </a:solidFill>
                <a:cs typeface="Poppins"/>
              </a:rPr>
              <a:t> und </a:t>
            </a:r>
            <a:r>
              <a:rPr lang="en-IE" dirty="0" err="1">
                <a:solidFill>
                  <a:srgbClr val="000000"/>
                </a:solidFill>
                <a:cs typeface="Poppins"/>
              </a:rPr>
              <a:t>zu</a:t>
            </a:r>
            <a:r>
              <a:rPr lang="en-IE" dirty="0">
                <a:solidFill>
                  <a:srgbClr val="000000"/>
                </a:solidFill>
                <a:cs typeface="Poppins"/>
              </a:rPr>
              <a:t> </a:t>
            </a:r>
            <a:r>
              <a:rPr lang="en-IE" dirty="0" err="1">
                <a:solidFill>
                  <a:srgbClr val="000000"/>
                </a:solidFill>
                <a:cs typeface="Poppins"/>
              </a:rPr>
              <a:t>kochen</a:t>
            </a:r>
            <a:r>
              <a:rPr lang="en-IE" dirty="0">
                <a:solidFill>
                  <a:srgbClr val="000000"/>
                </a:solidFill>
                <a:cs typeface="Poppins"/>
              </a:rPr>
              <a:t>, und </a:t>
            </a:r>
            <a:r>
              <a:rPr lang="en-IE" dirty="0" err="1">
                <a:solidFill>
                  <a:srgbClr val="000000"/>
                </a:solidFill>
                <a:cs typeface="Poppins"/>
              </a:rPr>
              <a:t>beugt</a:t>
            </a:r>
            <a:r>
              <a:rPr lang="en-IE" dirty="0">
                <a:solidFill>
                  <a:srgbClr val="000000"/>
                </a:solidFill>
                <a:cs typeface="Poppins"/>
              </a:rPr>
              <a:t> so </a:t>
            </a:r>
            <a:r>
              <a:rPr lang="en-IE" dirty="0" err="1">
                <a:solidFill>
                  <a:srgbClr val="000000"/>
                </a:solidFill>
                <a:cs typeface="Poppins"/>
              </a:rPr>
              <a:t>möglicher</a:t>
            </a:r>
            <a:r>
              <a:rPr lang="en-IE" dirty="0">
                <a:solidFill>
                  <a:srgbClr val="000000"/>
                </a:solidFill>
                <a:cs typeface="Poppins"/>
              </a:rPr>
              <a:t> </a:t>
            </a:r>
            <a:r>
              <a:rPr lang="en-IE" dirty="0" err="1">
                <a:solidFill>
                  <a:srgbClr val="000000"/>
                </a:solidFill>
                <a:cs typeface="Poppins"/>
              </a:rPr>
              <a:t>Mangelernährung</a:t>
            </a:r>
            <a:r>
              <a:rPr lang="en-IE" dirty="0">
                <a:solidFill>
                  <a:srgbClr val="000000"/>
                </a:solidFill>
                <a:cs typeface="Poppins"/>
              </a:rPr>
              <a:t> </a:t>
            </a:r>
            <a:r>
              <a:rPr lang="en-IE" dirty="0" err="1">
                <a:solidFill>
                  <a:srgbClr val="000000"/>
                </a:solidFill>
                <a:cs typeface="Poppins"/>
              </a:rPr>
              <a:t>oder</a:t>
            </a:r>
            <a:r>
              <a:rPr lang="en-IE" dirty="0">
                <a:solidFill>
                  <a:srgbClr val="000000"/>
                </a:solidFill>
                <a:cs typeface="Poppins"/>
              </a:rPr>
              <a:t> </a:t>
            </a:r>
            <a:r>
              <a:rPr lang="en-IE" dirty="0" err="1">
                <a:solidFill>
                  <a:srgbClr val="000000"/>
                </a:solidFill>
                <a:cs typeface="Poppins"/>
              </a:rPr>
              <a:t>anderen</a:t>
            </a:r>
            <a:r>
              <a:rPr lang="en-IE" dirty="0">
                <a:solidFill>
                  <a:srgbClr val="000000"/>
                </a:solidFill>
                <a:cs typeface="Poppins"/>
              </a:rPr>
              <a:t> </a:t>
            </a:r>
            <a:r>
              <a:rPr lang="en-IE" dirty="0" err="1">
                <a:solidFill>
                  <a:srgbClr val="000000"/>
                </a:solidFill>
                <a:cs typeface="Poppins"/>
              </a:rPr>
              <a:t>ernährungsbedingten</a:t>
            </a:r>
            <a:r>
              <a:rPr lang="en-IE" dirty="0">
                <a:solidFill>
                  <a:srgbClr val="000000"/>
                </a:solidFill>
                <a:cs typeface="Poppins"/>
              </a:rPr>
              <a:t> </a:t>
            </a:r>
            <a:r>
              <a:rPr lang="en-IE" dirty="0" err="1">
                <a:solidFill>
                  <a:srgbClr val="000000"/>
                </a:solidFill>
                <a:cs typeface="Poppins"/>
              </a:rPr>
              <a:t>Krankheiten</a:t>
            </a:r>
            <a:r>
              <a:rPr lang="en-IE" dirty="0">
                <a:solidFill>
                  <a:srgbClr val="000000"/>
                </a:solidFill>
                <a:cs typeface="Poppins"/>
              </a:rPr>
              <a:t> </a:t>
            </a:r>
            <a:r>
              <a:rPr lang="en-IE" dirty="0" err="1">
                <a:solidFill>
                  <a:srgbClr val="000000"/>
                </a:solidFill>
                <a:cs typeface="Poppins"/>
              </a:rPr>
              <a:t>vor</a:t>
            </a:r>
            <a:r>
              <a:rPr lang="en-IE" dirty="0">
                <a:solidFill>
                  <a:srgbClr val="000000"/>
                </a:solidFill>
                <a:cs typeface="Poppins"/>
              </a:rPr>
              <a:t>.</a:t>
            </a:r>
          </a:p>
        </p:txBody>
      </p:sp>
      <p:sp>
        <p:nvSpPr>
          <p:cNvPr id="16" name="Arrow: Right 15">
            <a:extLst>
              <a:ext uri="{FF2B5EF4-FFF2-40B4-BE49-F238E27FC236}">
                <a16:creationId xmlns:a16="http://schemas.microsoft.com/office/drawing/2014/main" id="{F67E9B7A-1DF6-0A67-C2FE-BB7EBD0A8D4E}"/>
              </a:ext>
            </a:extLst>
          </p:cNvPr>
          <p:cNvSpPr/>
          <p:nvPr/>
        </p:nvSpPr>
        <p:spPr>
          <a:xfrm>
            <a:off x="156519" y="2113768"/>
            <a:ext cx="1089575" cy="587449"/>
          </a:xfrm>
          <a:prstGeom prst="rightArrow">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rgbClr val="000000"/>
                </a:solidFill>
              </a:rPr>
              <a:t>Klicken</a:t>
            </a:r>
            <a:r>
              <a:rPr lang="en-IE" sz="1400" b="1" dirty="0">
                <a:solidFill>
                  <a:srgbClr val="000000"/>
                </a:solidFill>
              </a:rPr>
              <a:t> Sie </a:t>
            </a:r>
            <a:r>
              <a:rPr lang="en-IE" sz="1400" b="1" dirty="0" err="1">
                <a:solidFill>
                  <a:srgbClr val="000000"/>
                </a:solidFill>
              </a:rPr>
              <a:t>hier</a:t>
            </a:r>
            <a:endParaRPr lang="en-IE" sz="1400" b="1" dirty="0">
              <a:solidFill>
                <a:srgbClr val="000000"/>
              </a:solidFill>
            </a:endParaRPr>
          </a:p>
        </p:txBody>
      </p:sp>
    </p:spTree>
    <p:extLst>
      <p:ext uri="{BB962C8B-B14F-4D97-AF65-F5344CB8AC3E}">
        <p14:creationId xmlns:p14="http://schemas.microsoft.com/office/powerpoint/2010/main" val="396429225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9AC732-E582-9C07-A817-B156417F74EC}"/>
              </a:ext>
            </a:extLst>
          </p:cNvPr>
          <p:cNvSpPr>
            <a:spLocks noGrp="1"/>
          </p:cNvSpPr>
          <p:nvPr>
            <p:ph type="body" sz="quarter" idx="16"/>
          </p:nvPr>
        </p:nvSpPr>
        <p:spPr>
          <a:xfrm>
            <a:off x="411246" y="313078"/>
            <a:ext cx="9476825" cy="582221"/>
          </a:xfrm>
          <a:solidFill>
            <a:srgbClr val="85D2E1"/>
          </a:solidFill>
        </p:spPr>
        <p:txBody>
          <a:bodyPr vert="horz" lIns="91440" tIns="45720" rIns="91440" bIns="45720" rtlCol="0" anchor="t">
            <a:normAutofit fontScale="62500" lnSpcReduction="20000"/>
          </a:bodyPr>
          <a:lstStyle/>
          <a:p>
            <a:r>
              <a:rPr lang="en-IE" dirty="0" err="1">
                <a:latin typeface="Calibri"/>
                <a:ea typeface="Calibri"/>
                <a:cs typeface="Calibri"/>
              </a:rPr>
              <a:t>Können</a:t>
            </a:r>
            <a:r>
              <a:rPr lang="en-IE" dirty="0">
                <a:latin typeface="Calibri"/>
                <a:ea typeface="Calibri"/>
                <a:cs typeface="Calibri"/>
              </a:rPr>
              <a:t> Sie SENIOREN </a:t>
            </a:r>
            <a:r>
              <a:rPr lang="en-IE" dirty="0" err="1">
                <a:latin typeface="Calibri"/>
                <a:ea typeface="Calibri"/>
                <a:cs typeface="Calibri"/>
              </a:rPr>
              <a:t>dabei</a:t>
            </a:r>
            <a:r>
              <a:rPr lang="en-IE" dirty="0">
                <a:latin typeface="Calibri"/>
                <a:ea typeface="Calibri"/>
                <a:cs typeface="Calibri"/>
              </a:rPr>
              <a:t> </a:t>
            </a:r>
            <a:r>
              <a:rPr lang="en-IE" dirty="0" err="1">
                <a:latin typeface="Calibri"/>
                <a:ea typeface="Calibri"/>
                <a:cs typeface="Calibri"/>
              </a:rPr>
              <a:t>helfen</a:t>
            </a:r>
            <a:r>
              <a:rPr lang="en-IE" dirty="0">
                <a:latin typeface="Calibri"/>
                <a:ea typeface="Calibri"/>
                <a:cs typeface="Calibri"/>
              </a:rPr>
              <a:t>, </a:t>
            </a:r>
            <a:r>
              <a:rPr lang="en-IE" dirty="0" err="1">
                <a:latin typeface="Calibri"/>
                <a:ea typeface="Calibri"/>
                <a:cs typeface="Calibri"/>
              </a:rPr>
              <a:t>mit</a:t>
            </a:r>
            <a:r>
              <a:rPr lang="en-IE" dirty="0">
                <a:latin typeface="Calibri"/>
                <a:ea typeface="Calibri"/>
                <a:cs typeface="Calibri"/>
              </a:rPr>
              <a:t> der </a:t>
            </a:r>
            <a:r>
              <a:rPr lang="en-IE" dirty="0" err="1">
                <a:latin typeface="Calibri"/>
                <a:ea typeface="Calibri"/>
                <a:cs typeface="Calibri"/>
              </a:rPr>
              <a:t>Digitalisierung</a:t>
            </a:r>
            <a:r>
              <a:rPr lang="en-IE" dirty="0">
                <a:latin typeface="Calibri"/>
                <a:ea typeface="Calibri"/>
                <a:cs typeface="Calibri"/>
              </a:rPr>
              <a:t> Schritt </a:t>
            </a:r>
            <a:r>
              <a:rPr lang="en-IE" dirty="0" err="1">
                <a:latin typeface="Calibri"/>
                <a:ea typeface="Calibri"/>
                <a:cs typeface="Calibri"/>
              </a:rPr>
              <a:t>zu</a:t>
            </a:r>
            <a:r>
              <a:rPr lang="en-IE" dirty="0">
                <a:latin typeface="Calibri"/>
                <a:ea typeface="Calibri"/>
                <a:cs typeface="Calibri"/>
              </a:rPr>
              <a:t> </a:t>
            </a:r>
            <a:r>
              <a:rPr lang="en-IE" dirty="0" err="1">
                <a:latin typeface="Calibri"/>
                <a:ea typeface="Calibri"/>
                <a:cs typeface="Calibri"/>
              </a:rPr>
              <a:t>halten</a:t>
            </a:r>
            <a:r>
              <a:rPr lang="en-IE" dirty="0">
                <a:latin typeface="Calibri"/>
                <a:ea typeface="Calibri"/>
                <a:cs typeface="Calibri"/>
              </a:rPr>
              <a:t>?</a:t>
            </a:r>
            <a:endParaRPr lang="en-IE" dirty="0"/>
          </a:p>
        </p:txBody>
      </p:sp>
      <p:sp>
        <p:nvSpPr>
          <p:cNvPr id="3" name="Text Placeholder 2">
            <a:extLst>
              <a:ext uri="{FF2B5EF4-FFF2-40B4-BE49-F238E27FC236}">
                <a16:creationId xmlns:a16="http://schemas.microsoft.com/office/drawing/2014/main" id="{656614C8-3E6F-A31D-ACC8-A85BA6296C5B}"/>
              </a:ext>
            </a:extLst>
          </p:cNvPr>
          <p:cNvSpPr>
            <a:spLocks noGrp="1"/>
          </p:cNvSpPr>
          <p:nvPr>
            <p:ph type="body" sz="quarter" idx="21"/>
          </p:nvPr>
        </p:nvSpPr>
        <p:spPr>
          <a:xfrm>
            <a:off x="2278412" y="2827960"/>
            <a:ext cx="2093228" cy="1680417"/>
          </a:xfrm>
        </p:spPr>
        <p:txBody>
          <a:bodyPr>
            <a:noAutofit/>
          </a:bodyPr>
          <a:lstStyle/>
          <a:p>
            <a:pPr marL="0" indent="0"/>
            <a:r>
              <a:rPr lang="en-IE" sz="1800" b="1" dirty="0" err="1"/>
              <a:t>Verfügen</a:t>
            </a:r>
            <a:r>
              <a:rPr lang="en-IE" sz="1800" b="1" dirty="0"/>
              <a:t> </a:t>
            </a:r>
            <a:r>
              <a:rPr lang="en-IE" sz="1800" b="1" dirty="0" err="1"/>
              <a:t>sie</a:t>
            </a:r>
            <a:r>
              <a:rPr lang="en-IE" sz="1800" b="1" dirty="0"/>
              <a:t> </a:t>
            </a:r>
            <a:r>
              <a:rPr lang="en-IE" sz="1800" b="1" dirty="0" err="1"/>
              <a:t>über</a:t>
            </a:r>
            <a:r>
              <a:rPr lang="en-IE" sz="1800" b="1" dirty="0"/>
              <a:t> die </a:t>
            </a:r>
            <a:r>
              <a:rPr lang="en-IE" sz="1800" b="1" dirty="0" err="1"/>
              <a:t>digitale</a:t>
            </a:r>
            <a:r>
              <a:rPr lang="en-IE" sz="1800" b="1" dirty="0"/>
              <a:t> </a:t>
            </a:r>
            <a:r>
              <a:rPr lang="en-IE" sz="1800" b="1" dirty="0" err="1"/>
              <a:t>Ausrüstung</a:t>
            </a:r>
            <a:r>
              <a:rPr lang="en-IE" sz="1800" b="1" dirty="0"/>
              <a:t>:</a:t>
            </a:r>
          </a:p>
          <a:p>
            <a:pPr marL="0" indent="0"/>
            <a:r>
              <a:rPr lang="en-IE" sz="1800" dirty="0"/>
              <a:t>Smart phones</a:t>
            </a:r>
          </a:p>
          <a:p>
            <a:pPr marL="0" indent="0"/>
            <a:r>
              <a:rPr lang="en-IE" sz="1800" dirty="0"/>
              <a:t>iPads/Tablets</a:t>
            </a:r>
          </a:p>
          <a:p>
            <a:pPr marL="0" indent="0"/>
            <a:r>
              <a:rPr lang="en-IE" sz="1800" dirty="0"/>
              <a:t>Laptops</a:t>
            </a:r>
          </a:p>
        </p:txBody>
      </p:sp>
      <p:sp>
        <p:nvSpPr>
          <p:cNvPr id="4" name="Text Placeholder 3">
            <a:extLst>
              <a:ext uri="{FF2B5EF4-FFF2-40B4-BE49-F238E27FC236}">
                <a16:creationId xmlns:a16="http://schemas.microsoft.com/office/drawing/2014/main" id="{6AABA68C-3D7D-E968-F897-0ABD1E66AA64}"/>
              </a:ext>
            </a:extLst>
          </p:cNvPr>
          <p:cNvSpPr>
            <a:spLocks noGrp="1"/>
          </p:cNvSpPr>
          <p:nvPr>
            <p:ph type="body" sz="quarter" idx="38"/>
          </p:nvPr>
        </p:nvSpPr>
        <p:spPr>
          <a:xfrm>
            <a:off x="4609639" y="2827960"/>
            <a:ext cx="2163170" cy="1202080"/>
          </a:xfrm>
        </p:spPr>
        <p:txBody>
          <a:bodyPr>
            <a:noAutofit/>
          </a:bodyPr>
          <a:lstStyle/>
          <a:p>
            <a:pPr marL="0" indent="0"/>
            <a:r>
              <a:rPr lang="en-IE" sz="1800" b="1" dirty="0" err="1"/>
              <a:t>Digitale</a:t>
            </a:r>
            <a:r>
              <a:rPr lang="en-IE" sz="1800" b="1" dirty="0"/>
              <a:t> </a:t>
            </a:r>
            <a:r>
              <a:rPr lang="en-IE" sz="1800" b="1" dirty="0" err="1"/>
              <a:t>Kompetenz</a:t>
            </a:r>
            <a:r>
              <a:rPr lang="en-IE" sz="1800" b="1" dirty="0"/>
              <a:t> von </a:t>
            </a:r>
            <a:r>
              <a:rPr lang="en-IE" sz="1800" b="1" dirty="0" err="1"/>
              <a:t>Senioren</a:t>
            </a:r>
            <a:r>
              <a:rPr lang="en-IE" sz="1800" b="1" dirty="0"/>
              <a:t>:</a:t>
            </a:r>
          </a:p>
          <a:p>
            <a:pPr marL="0" indent="0"/>
            <a:r>
              <a:rPr lang="en-IE" sz="1800" dirty="0"/>
              <a:t>Online-</a:t>
            </a:r>
            <a:r>
              <a:rPr lang="en-IE" sz="1800" dirty="0" err="1"/>
              <a:t>Unterricht</a:t>
            </a:r>
            <a:r>
              <a:rPr lang="en-IE" sz="1800" dirty="0"/>
              <a:t> </a:t>
            </a:r>
          </a:p>
          <a:p>
            <a:pPr marL="0" indent="0"/>
            <a:r>
              <a:rPr lang="en-IE" sz="1800" dirty="0" err="1"/>
              <a:t>Verfügbarkeit</a:t>
            </a:r>
            <a:r>
              <a:rPr lang="en-IE" sz="1800" dirty="0"/>
              <a:t> des </a:t>
            </a:r>
            <a:r>
              <a:rPr lang="en-IE" sz="1800" dirty="0" err="1"/>
              <a:t>Unterrichts</a:t>
            </a:r>
            <a:endParaRPr lang="en-IE" sz="1800" dirty="0"/>
          </a:p>
          <a:p>
            <a:pPr marL="0" indent="0"/>
            <a:r>
              <a:rPr lang="en-IE" sz="1800" dirty="0"/>
              <a:t>Motivation</a:t>
            </a:r>
          </a:p>
        </p:txBody>
      </p:sp>
      <p:sp>
        <p:nvSpPr>
          <p:cNvPr id="5" name="Text Placeholder 4">
            <a:extLst>
              <a:ext uri="{FF2B5EF4-FFF2-40B4-BE49-F238E27FC236}">
                <a16:creationId xmlns:a16="http://schemas.microsoft.com/office/drawing/2014/main" id="{6C52D388-1F2D-CC92-A958-BA25D709A4B3}"/>
              </a:ext>
            </a:extLst>
          </p:cNvPr>
          <p:cNvSpPr>
            <a:spLocks noGrp="1"/>
          </p:cNvSpPr>
          <p:nvPr>
            <p:ph type="body" sz="quarter" idx="39"/>
          </p:nvPr>
        </p:nvSpPr>
        <p:spPr>
          <a:xfrm>
            <a:off x="6824628" y="2827960"/>
            <a:ext cx="2418030" cy="1540110"/>
          </a:xfrm>
        </p:spPr>
        <p:txBody>
          <a:bodyPr>
            <a:noAutofit/>
          </a:bodyPr>
          <a:lstStyle/>
          <a:p>
            <a:pPr marL="0" indent="0"/>
            <a:r>
              <a:rPr lang="en-IE" sz="1800" b="1" dirty="0" err="1"/>
              <a:t>Verfügbarkeit</a:t>
            </a:r>
            <a:r>
              <a:rPr lang="en-IE" sz="1800" b="1" dirty="0"/>
              <a:t> der </a:t>
            </a:r>
            <a:r>
              <a:rPr lang="en-IE" sz="1800" b="1" dirty="0" err="1"/>
              <a:t>Hilfe</a:t>
            </a:r>
            <a:r>
              <a:rPr lang="en-IE" sz="1800" b="1" dirty="0"/>
              <a:t>:</a:t>
            </a:r>
          </a:p>
          <a:p>
            <a:pPr marL="0" indent="0"/>
            <a:r>
              <a:rPr lang="en-IE" sz="1800" dirty="0" err="1"/>
              <a:t>Familie</a:t>
            </a:r>
            <a:endParaRPr lang="en-IE" sz="1800" dirty="0"/>
          </a:p>
          <a:p>
            <a:pPr marL="0" indent="0"/>
            <a:r>
              <a:rPr lang="en-IE" sz="1800" dirty="0" err="1"/>
              <a:t>Betreuungspersonen</a:t>
            </a:r>
            <a:endParaRPr lang="en-IE" sz="1800" dirty="0"/>
          </a:p>
          <a:p>
            <a:pPr marL="0" indent="0"/>
            <a:r>
              <a:rPr lang="en-IE" sz="1800" dirty="0" err="1"/>
              <a:t>Gleichaltrige</a:t>
            </a:r>
            <a:r>
              <a:rPr lang="en-IE" sz="1800" dirty="0"/>
              <a:t>/Freunde</a:t>
            </a:r>
          </a:p>
        </p:txBody>
      </p:sp>
      <p:sp>
        <p:nvSpPr>
          <p:cNvPr id="6" name="Text Placeholder 5">
            <a:extLst>
              <a:ext uri="{FF2B5EF4-FFF2-40B4-BE49-F238E27FC236}">
                <a16:creationId xmlns:a16="http://schemas.microsoft.com/office/drawing/2014/main" id="{D365D654-C16D-DC6E-F7E4-D97CFDC7D137}"/>
              </a:ext>
            </a:extLst>
          </p:cNvPr>
          <p:cNvSpPr>
            <a:spLocks noGrp="1"/>
          </p:cNvSpPr>
          <p:nvPr>
            <p:ph type="body" sz="quarter" idx="40"/>
          </p:nvPr>
        </p:nvSpPr>
        <p:spPr>
          <a:xfrm>
            <a:off x="9209597" y="2827960"/>
            <a:ext cx="2093228" cy="1202080"/>
          </a:xfrm>
        </p:spPr>
        <p:txBody>
          <a:bodyPr>
            <a:noAutofit/>
          </a:bodyPr>
          <a:lstStyle/>
          <a:p>
            <a:r>
              <a:rPr lang="en-IE" sz="1800" b="1" dirty="0" err="1"/>
              <a:t>Benutzerfreundlichkeit</a:t>
            </a:r>
            <a:r>
              <a:rPr lang="en-IE" sz="1800" b="1" dirty="0"/>
              <a:t>:</a:t>
            </a:r>
          </a:p>
          <a:p>
            <a:r>
              <a:rPr lang="en-IE" sz="1800" dirty="0"/>
              <a:t>Apps</a:t>
            </a:r>
          </a:p>
          <a:p>
            <a:r>
              <a:rPr lang="en-IE" sz="1800" dirty="0" err="1"/>
              <a:t>Plattformen</a:t>
            </a:r>
            <a:endParaRPr lang="en-IE" sz="1800" dirty="0"/>
          </a:p>
          <a:p>
            <a:r>
              <a:rPr lang="en-IE" sz="1800" dirty="0" err="1"/>
              <a:t>Bestellsystem</a:t>
            </a:r>
            <a:endParaRPr lang="en-IE" sz="1800" dirty="0"/>
          </a:p>
        </p:txBody>
      </p:sp>
      <p:sp>
        <p:nvSpPr>
          <p:cNvPr id="7" name="Text Placeholder 6">
            <a:extLst>
              <a:ext uri="{FF2B5EF4-FFF2-40B4-BE49-F238E27FC236}">
                <a16:creationId xmlns:a16="http://schemas.microsoft.com/office/drawing/2014/main" id="{160F05FF-2370-BC03-32AA-6E3DDA9A764F}"/>
              </a:ext>
            </a:extLst>
          </p:cNvPr>
          <p:cNvSpPr>
            <a:spLocks noGrp="1"/>
          </p:cNvSpPr>
          <p:nvPr>
            <p:ph type="body" sz="quarter" idx="34"/>
          </p:nvPr>
        </p:nvSpPr>
        <p:spPr/>
        <p:txBody>
          <a:bodyPr>
            <a:normAutofit lnSpcReduction="10000"/>
          </a:bodyPr>
          <a:lstStyle/>
          <a:p>
            <a:r>
              <a:rPr lang="en-IE"/>
              <a:t>1</a:t>
            </a:r>
          </a:p>
        </p:txBody>
      </p:sp>
      <p:sp>
        <p:nvSpPr>
          <p:cNvPr id="8" name="Text Placeholder 7">
            <a:extLst>
              <a:ext uri="{FF2B5EF4-FFF2-40B4-BE49-F238E27FC236}">
                <a16:creationId xmlns:a16="http://schemas.microsoft.com/office/drawing/2014/main" id="{61BB0FD1-1A8B-83B7-0640-97283AAE23F0}"/>
              </a:ext>
            </a:extLst>
          </p:cNvPr>
          <p:cNvSpPr>
            <a:spLocks noGrp="1"/>
          </p:cNvSpPr>
          <p:nvPr>
            <p:ph type="body" sz="quarter" idx="35"/>
          </p:nvPr>
        </p:nvSpPr>
        <p:spPr/>
        <p:txBody>
          <a:bodyPr>
            <a:normAutofit lnSpcReduction="10000"/>
          </a:bodyPr>
          <a:lstStyle/>
          <a:p>
            <a:r>
              <a:rPr lang="en-IE"/>
              <a:t>2</a:t>
            </a:r>
          </a:p>
        </p:txBody>
      </p:sp>
      <p:sp>
        <p:nvSpPr>
          <p:cNvPr id="9" name="Text Placeholder 8">
            <a:extLst>
              <a:ext uri="{FF2B5EF4-FFF2-40B4-BE49-F238E27FC236}">
                <a16:creationId xmlns:a16="http://schemas.microsoft.com/office/drawing/2014/main" id="{88365D25-0EDB-EA14-6738-F768D50A5645}"/>
              </a:ext>
            </a:extLst>
          </p:cNvPr>
          <p:cNvSpPr>
            <a:spLocks noGrp="1"/>
          </p:cNvSpPr>
          <p:nvPr>
            <p:ph type="body" sz="quarter" idx="36"/>
          </p:nvPr>
        </p:nvSpPr>
        <p:spPr/>
        <p:txBody>
          <a:bodyPr>
            <a:normAutofit lnSpcReduction="10000"/>
          </a:bodyPr>
          <a:lstStyle/>
          <a:p>
            <a:r>
              <a:rPr lang="en-IE"/>
              <a:t>3</a:t>
            </a:r>
          </a:p>
        </p:txBody>
      </p:sp>
      <p:sp>
        <p:nvSpPr>
          <p:cNvPr id="10" name="Text Placeholder 9">
            <a:extLst>
              <a:ext uri="{FF2B5EF4-FFF2-40B4-BE49-F238E27FC236}">
                <a16:creationId xmlns:a16="http://schemas.microsoft.com/office/drawing/2014/main" id="{1A1D438A-89CA-7D79-0157-D941BAA230EA}"/>
              </a:ext>
            </a:extLst>
          </p:cNvPr>
          <p:cNvSpPr>
            <a:spLocks noGrp="1"/>
          </p:cNvSpPr>
          <p:nvPr>
            <p:ph type="body" sz="quarter" idx="37"/>
          </p:nvPr>
        </p:nvSpPr>
        <p:spPr/>
        <p:txBody>
          <a:bodyPr>
            <a:normAutofit lnSpcReduction="10000"/>
          </a:bodyPr>
          <a:lstStyle/>
          <a:p>
            <a:r>
              <a:rPr lang="en-IE"/>
              <a:t>4</a:t>
            </a:r>
          </a:p>
        </p:txBody>
      </p:sp>
      <p:sp>
        <p:nvSpPr>
          <p:cNvPr id="11" name="TextBox 10">
            <a:extLst>
              <a:ext uri="{FF2B5EF4-FFF2-40B4-BE49-F238E27FC236}">
                <a16:creationId xmlns:a16="http://schemas.microsoft.com/office/drawing/2014/main" id="{B22EE125-04DE-DB09-8B99-A47A66613124}"/>
              </a:ext>
            </a:extLst>
          </p:cNvPr>
          <p:cNvSpPr txBox="1"/>
          <p:nvPr/>
        </p:nvSpPr>
        <p:spPr>
          <a:xfrm>
            <a:off x="1431273" y="1057073"/>
            <a:ext cx="4026680" cy="584775"/>
          </a:xfrm>
          <a:prstGeom prst="rect">
            <a:avLst/>
          </a:prstGeom>
          <a:noFill/>
        </p:spPr>
        <p:txBody>
          <a:bodyPr wrap="none" rtlCol="0">
            <a:spAutoFit/>
          </a:bodyPr>
          <a:lstStyle/>
          <a:p>
            <a:r>
              <a:rPr lang="en-IE" sz="3200" dirty="0">
                <a:solidFill>
                  <a:srgbClr val="000000"/>
                </a:solidFill>
              </a:rPr>
              <a:t>Zu </a:t>
            </a:r>
            <a:r>
              <a:rPr lang="en-IE" sz="3200" dirty="0" err="1">
                <a:solidFill>
                  <a:srgbClr val="000000"/>
                </a:solidFill>
              </a:rPr>
              <a:t>beachtende</a:t>
            </a:r>
            <a:r>
              <a:rPr lang="en-IE" sz="3200" dirty="0">
                <a:solidFill>
                  <a:srgbClr val="000000"/>
                </a:solidFill>
              </a:rPr>
              <a:t> Dinge...</a:t>
            </a:r>
          </a:p>
        </p:txBody>
      </p:sp>
    </p:spTree>
    <p:extLst>
      <p:ext uri="{BB962C8B-B14F-4D97-AF65-F5344CB8AC3E}">
        <p14:creationId xmlns:p14="http://schemas.microsoft.com/office/powerpoint/2010/main" val="56774673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DEC008-6A9A-91B1-6935-55DC50D33D6C}"/>
              </a:ext>
            </a:extLst>
          </p:cNvPr>
          <p:cNvSpPr>
            <a:spLocks noGrp="1"/>
          </p:cNvSpPr>
          <p:nvPr>
            <p:ph type="body" sz="quarter" idx="18"/>
          </p:nvPr>
        </p:nvSpPr>
        <p:spPr>
          <a:xfrm>
            <a:off x="1802710" y="1773241"/>
            <a:ext cx="4812341" cy="4525954"/>
          </a:xfrm>
        </p:spPr>
        <p:txBody>
          <a:bodyPr>
            <a:normAutofit fontScale="92500" lnSpcReduction="20000"/>
          </a:bodyPr>
          <a:lstStyle/>
          <a:p>
            <a:pPr marL="0" indent="0"/>
            <a:r>
              <a:rPr lang="en-US" dirty="0"/>
              <a:t>Der </a:t>
            </a:r>
            <a:r>
              <a:rPr lang="en-US" dirty="0" err="1"/>
              <a:t>europäische</a:t>
            </a:r>
            <a:r>
              <a:rPr lang="en-US" dirty="0"/>
              <a:t> </a:t>
            </a:r>
            <a:r>
              <a:rPr lang="en-US" dirty="0" err="1"/>
              <a:t>Markt</a:t>
            </a:r>
            <a:r>
              <a:rPr lang="en-US" dirty="0"/>
              <a:t> für </a:t>
            </a:r>
            <a:r>
              <a:rPr lang="en-US" dirty="0" err="1"/>
              <a:t>Silbernahrung</a:t>
            </a:r>
            <a:r>
              <a:rPr lang="en-US" dirty="0"/>
              <a:t> </a:t>
            </a:r>
            <a:r>
              <a:rPr lang="en-US" dirty="0" err="1"/>
              <a:t>wächst</a:t>
            </a:r>
            <a:r>
              <a:rPr lang="en-US" dirty="0"/>
              <a:t>. </a:t>
            </a:r>
            <a:r>
              <a:rPr lang="en-US" dirty="0" err="1"/>
              <a:t>Aufgrund</a:t>
            </a:r>
            <a:r>
              <a:rPr lang="en-US" dirty="0"/>
              <a:t> der </a:t>
            </a:r>
            <a:r>
              <a:rPr lang="en-US" dirty="0" err="1"/>
              <a:t>wachsenden</a:t>
            </a:r>
            <a:r>
              <a:rPr lang="en-US" dirty="0"/>
              <a:t> </a:t>
            </a:r>
            <a:r>
              <a:rPr lang="en-US" dirty="0" err="1"/>
              <a:t>älteren</a:t>
            </a:r>
            <a:r>
              <a:rPr lang="en-US" dirty="0"/>
              <a:t> </a:t>
            </a:r>
            <a:r>
              <a:rPr lang="en-US" dirty="0" err="1"/>
              <a:t>Bevölkerung</a:t>
            </a:r>
            <a:r>
              <a:rPr lang="en-US" dirty="0"/>
              <a:t> in den </a:t>
            </a:r>
            <a:r>
              <a:rPr lang="en-US" dirty="0" err="1"/>
              <a:t>großen</a:t>
            </a:r>
            <a:r>
              <a:rPr lang="en-US" dirty="0"/>
              <a:t> </a:t>
            </a:r>
            <a:r>
              <a:rPr lang="en-US" dirty="0" err="1"/>
              <a:t>europäischen</a:t>
            </a:r>
            <a:r>
              <a:rPr lang="en-US" dirty="0"/>
              <a:t> </a:t>
            </a:r>
            <a:r>
              <a:rPr lang="en-US" dirty="0" err="1"/>
              <a:t>Ländern</a:t>
            </a:r>
            <a:r>
              <a:rPr lang="en-US" dirty="0"/>
              <a:t> (z. B. Deutschland, </a:t>
            </a:r>
            <a:r>
              <a:rPr lang="en-US" dirty="0" err="1"/>
              <a:t>Italien</a:t>
            </a:r>
            <a:r>
              <a:rPr lang="en-US" dirty="0"/>
              <a:t>, </a:t>
            </a:r>
            <a:r>
              <a:rPr lang="en-US" dirty="0" err="1"/>
              <a:t>Frankreich</a:t>
            </a:r>
            <a:r>
              <a:rPr lang="en-US" dirty="0"/>
              <a:t> und </a:t>
            </a:r>
            <a:r>
              <a:rPr lang="en-US" dirty="0" err="1"/>
              <a:t>Schweden</a:t>
            </a:r>
            <a:r>
              <a:rPr lang="en-US" dirty="0"/>
              <a:t>) </a:t>
            </a:r>
            <a:r>
              <a:rPr lang="en-US" dirty="0" err="1"/>
              <a:t>hatte</a:t>
            </a:r>
            <a:r>
              <a:rPr lang="en-US" dirty="0"/>
              <a:t> </a:t>
            </a:r>
            <a:r>
              <a:rPr lang="en-US" b="1" dirty="0"/>
              <a:t>Europa </a:t>
            </a:r>
            <a:r>
              <a:rPr lang="en-US" b="1" dirty="0" err="1"/>
              <a:t>im</a:t>
            </a:r>
            <a:r>
              <a:rPr lang="en-US" b="1" dirty="0"/>
              <a:t> </a:t>
            </a:r>
            <a:r>
              <a:rPr lang="en-US" b="1" dirty="0" err="1"/>
              <a:t>Jahr</a:t>
            </a:r>
            <a:r>
              <a:rPr lang="en-US" b="1" dirty="0"/>
              <a:t> 2018 den </a:t>
            </a:r>
            <a:r>
              <a:rPr lang="en-US" b="1" dirty="0" err="1"/>
              <a:t>weltweit</a:t>
            </a:r>
            <a:r>
              <a:rPr lang="en-US" b="1" dirty="0"/>
              <a:t> </a:t>
            </a:r>
            <a:r>
              <a:rPr lang="en-US" b="1" dirty="0" err="1"/>
              <a:t>größten</a:t>
            </a:r>
            <a:r>
              <a:rPr lang="en-US" b="1" dirty="0"/>
              <a:t> </a:t>
            </a:r>
            <a:r>
              <a:rPr lang="en-US" b="1" dirty="0" err="1"/>
              <a:t>Anteil</a:t>
            </a:r>
            <a:r>
              <a:rPr lang="en-US" b="1" dirty="0"/>
              <a:t> am </a:t>
            </a:r>
            <a:r>
              <a:rPr lang="en-US" b="1" dirty="0" err="1"/>
              <a:t>Silbernahrungsmittelmarkt</a:t>
            </a:r>
            <a:r>
              <a:rPr lang="en-US" b="1" dirty="0"/>
              <a:t>. </a:t>
            </a:r>
          </a:p>
          <a:p>
            <a:pPr marL="0" indent="0"/>
            <a:r>
              <a:rPr lang="en-US" dirty="0"/>
              <a:t>Es </a:t>
            </a:r>
            <a:r>
              <a:rPr lang="en-US" dirty="0" err="1"/>
              <a:t>wird</a:t>
            </a:r>
            <a:r>
              <a:rPr lang="en-US" dirty="0"/>
              <a:t> </a:t>
            </a:r>
            <a:r>
              <a:rPr lang="en-US" dirty="0" err="1"/>
              <a:t>erwartet</a:t>
            </a:r>
            <a:r>
              <a:rPr lang="en-US" dirty="0"/>
              <a:t>, </a:t>
            </a:r>
            <a:r>
              <a:rPr lang="en-US" dirty="0" err="1"/>
              <a:t>dass</a:t>
            </a:r>
            <a:r>
              <a:rPr lang="en-US" dirty="0"/>
              <a:t> die </a:t>
            </a:r>
            <a:r>
              <a:rPr lang="en-US" b="1" dirty="0" err="1"/>
              <a:t>Nachfrage</a:t>
            </a:r>
            <a:r>
              <a:rPr lang="en-US" b="1" dirty="0"/>
              <a:t> </a:t>
            </a:r>
            <a:r>
              <a:rPr lang="en-US" dirty="0" err="1"/>
              <a:t>nach</a:t>
            </a:r>
            <a:r>
              <a:rPr lang="en-US" dirty="0"/>
              <a:t> </a:t>
            </a:r>
            <a:r>
              <a:rPr lang="en-US" dirty="0" err="1"/>
              <a:t>Lebensmitteln</a:t>
            </a:r>
            <a:r>
              <a:rPr lang="en-US" dirty="0"/>
              <a:t> und </a:t>
            </a:r>
            <a:r>
              <a:rPr lang="en-US" dirty="0" err="1"/>
              <a:t>Dienstleistungen</a:t>
            </a:r>
            <a:r>
              <a:rPr lang="en-US" dirty="0"/>
              <a:t>, die das </a:t>
            </a:r>
            <a:r>
              <a:rPr lang="en-US" dirty="0" err="1"/>
              <a:t>Ernährungsniveau</a:t>
            </a:r>
            <a:r>
              <a:rPr lang="en-US" dirty="0"/>
              <a:t> </a:t>
            </a:r>
            <a:r>
              <a:rPr lang="en-US" dirty="0" err="1"/>
              <a:t>älterer</a:t>
            </a:r>
            <a:r>
              <a:rPr lang="en-US" dirty="0"/>
              <a:t> Menschen </a:t>
            </a:r>
            <a:r>
              <a:rPr lang="en-US" dirty="0" err="1"/>
              <a:t>verbessern</a:t>
            </a:r>
            <a:r>
              <a:rPr lang="en-US" dirty="0"/>
              <a:t>, in Europa in den </a:t>
            </a:r>
            <a:r>
              <a:rPr lang="en-US" dirty="0" err="1"/>
              <a:t>kommenden</a:t>
            </a:r>
            <a:r>
              <a:rPr lang="en-US" dirty="0"/>
              <a:t> Jahren </a:t>
            </a:r>
            <a:r>
              <a:rPr lang="en-US" dirty="0" err="1"/>
              <a:t>aufgrund</a:t>
            </a:r>
            <a:r>
              <a:rPr lang="en-US" dirty="0"/>
              <a:t> </a:t>
            </a:r>
            <a:r>
              <a:rPr lang="en-US" dirty="0" err="1"/>
              <a:t>steigender</a:t>
            </a:r>
            <a:r>
              <a:rPr lang="en-US" dirty="0"/>
              <a:t> </a:t>
            </a:r>
            <a:r>
              <a:rPr lang="en-US" dirty="0" err="1"/>
              <a:t>Gesundheitsausgaben</a:t>
            </a:r>
            <a:r>
              <a:rPr lang="en-US" dirty="0"/>
              <a:t> </a:t>
            </a:r>
            <a:r>
              <a:rPr lang="en-US" b="1" dirty="0" err="1"/>
              <a:t>wachsen</a:t>
            </a:r>
            <a:r>
              <a:rPr lang="en-US" dirty="0"/>
              <a:t> </a:t>
            </a:r>
            <a:r>
              <a:rPr lang="en-US" dirty="0" err="1"/>
              <a:t>wird</a:t>
            </a:r>
            <a:r>
              <a:rPr lang="en-US" b="1" dirty="0"/>
              <a:t>. Bis 2025 </a:t>
            </a:r>
            <a:r>
              <a:rPr lang="en-US" b="1" dirty="0" err="1"/>
              <a:t>wird</a:t>
            </a:r>
            <a:r>
              <a:rPr lang="en-US" b="1" dirty="0"/>
              <a:t> die </a:t>
            </a:r>
            <a:r>
              <a:rPr lang="en-US" b="1" dirty="0" err="1"/>
              <a:t>europäische</a:t>
            </a:r>
            <a:r>
              <a:rPr lang="en-US" b="1" dirty="0"/>
              <a:t> </a:t>
            </a:r>
            <a:r>
              <a:rPr lang="en-US" b="1" dirty="0" err="1"/>
              <a:t>Industrie</a:t>
            </a:r>
            <a:r>
              <a:rPr lang="en-US" b="1" dirty="0"/>
              <a:t> </a:t>
            </a:r>
            <a:r>
              <a:rPr lang="en-US" b="1" dirty="0" err="1"/>
              <a:t>einen</a:t>
            </a:r>
            <a:r>
              <a:rPr lang="en-US" b="1" dirty="0"/>
              <a:t> Wert von 6 </a:t>
            </a:r>
            <a:r>
              <a:rPr lang="en-US" b="1" dirty="0" err="1"/>
              <a:t>Mrd</a:t>
            </a:r>
            <a:r>
              <a:rPr lang="en-US" b="1" dirty="0"/>
              <a:t>. USD </a:t>
            </a:r>
            <a:r>
              <a:rPr lang="en-US" b="1" dirty="0" err="1"/>
              <a:t>haben</a:t>
            </a:r>
            <a:r>
              <a:rPr lang="en-US" b="1" dirty="0"/>
              <a:t>. </a:t>
            </a:r>
          </a:p>
        </p:txBody>
      </p:sp>
      <p:sp>
        <p:nvSpPr>
          <p:cNvPr id="6" name="Text Placeholder 5">
            <a:extLst>
              <a:ext uri="{FF2B5EF4-FFF2-40B4-BE49-F238E27FC236}">
                <a16:creationId xmlns:a16="http://schemas.microsoft.com/office/drawing/2014/main" id="{D8DB24A7-FE57-0DAF-578B-254D41987CD6}"/>
              </a:ext>
            </a:extLst>
          </p:cNvPr>
          <p:cNvSpPr>
            <a:spLocks noGrp="1"/>
          </p:cNvSpPr>
          <p:nvPr>
            <p:ph type="body" sz="quarter" idx="16"/>
          </p:nvPr>
        </p:nvSpPr>
        <p:spPr>
          <a:xfrm>
            <a:off x="1718561" y="312523"/>
            <a:ext cx="4716425" cy="991751"/>
          </a:xfrm>
        </p:spPr>
        <p:txBody>
          <a:bodyPr>
            <a:normAutofit fontScale="92500" lnSpcReduction="20000"/>
          </a:bodyPr>
          <a:lstStyle/>
          <a:p>
            <a:r>
              <a:rPr lang="en-GB" sz="2800" b="1" dirty="0" err="1"/>
              <a:t>Wachsender</a:t>
            </a:r>
            <a:r>
              <a:rPr lang="en-GB" sz="2800" b="1" dirty="0"/>
              <a:t> </a:t>
            </a:r>
            <a:r>
              <a:rPr lang="en-GB" sz="2800" b="1" dirty="0" err="1"/>
              <a:t>europäischer</a:t>
            </a:r>
            <a:r>
              <a:rPr lang="en-GB" sz="2800" b="1" dirty="0"/>
              <a:t> </a:t>
            </a:r>
            <a:r>
              <a:rPr lang="en-GB" sz="2800" b="1" dirty="0" err="1"/>
              <a:t>Marktanteil</a:t>
            </a:r>
            <a:r>
              <a:rPr lang="en-GB" sz="2800" b="1" dirty="0"/>
              <a:t> für </a:t>
            </a:r>
            <a:r>
              <a:rPr lang="en-GB" sz="2800" b="1" dirty="0" err="1"/>
              <a:t>Silbernahrung</a:t>
            </a:r>
            <a:r>
              <a:rPr lang="en-GB" sz="2800" b="1" dirty="0"/>
              <a:t> (2019 - 2025)</a:t>
            </a:r>
          </a:p>
        </p:txBody>
      </p:sp>
      <p:sp>
        <p:nvSpPr>
          <p:cNvPr id="9" name="TextBox 8">
            <a:extLst>
              <a:ext uri="{FF2B5EF4-FFF2-40B4-BE49-F238E27FC236}">
                <a16:creationId xmlns:a16="http://schemas.microsoft.com/office/drawing/2014/main" id="{221BEED4-B28B-8CA6-B220-A6F89B5E5918}"/>
              </a:ext>
            </a:extLst>
          </p:cNvPr>
          <p:cNvSpPr txBox="1"/>
          <p:nvPr/>
        </p:nvSpPr>
        <p:spPr>
          <a:xfrm>
            <a:off x="1802710" y="6387063"/>
            <a:ext cx="6094708" cy="369332"/>
          </a:xfrm>
          <a:prstGeom prst="rect">
            <a:avLst/>
          </a:prstGeom>
          <a:noFill/>
        </p:spPr>
        <p:txBody>
          <a:bodyPr wrap="square" lIns="91440" tIns="45720" rIns="91440" bIns="45720" anchor="t">
            <a:spAutoFit/>
          </a:bodyPr>
          <a:lstStyle/>
          <a:p>
            <a:r>
              <a:rPr lang="en-GB" dirty="0">
                <a:solidFill>
                  <a:srgbClr val="1188A3"/>
                </a:solidFill>
              </a:rPr>
              <a:t>Quelle: </a:t>
            </a:r>
            <a:r>
              <a:rPr lang="en-GB" dirty="0">
                <a:solidFill>
                  <a:srgbClr val="1188A3"/>
                </a:solidFill>
                <a:hlinkClick r:id="rId2">
                  <a:extLst>
                    <a:ext uri="{A12FA001-AC4F-418D-AE19-62706E023703}">
                      <ahyp:hlinkClr xmlns:ahyp="http://schemas.microsoft.com/office/drawing/2018/hyperlinkcolor" val="tx"/>
                    </a:ext>
                  </a:extLst>
                </a:hlinkClick>
              </a:rPr>
              <a:t>Global Market Insights (2019)</a:t>
            </a:r>
            <a:endParaRPr lang="en-GB" dirty="0">
              <a:solidFill>
                <a:srgbClr val="1188A3"/>
              </a:solidFill>
            </a:endParaRPr>
          </a:p>
        </p:txBody>
      </p:sp>
      <p:pic>
        <p:nvPicPr>
          <p:cNvPr id="4" name="Picture 3">
            <a:extLst>
              <a:ext uri="{FF2B5EF4-FFF2-40B4-BE49-F238E27FC236}">
                <a16:creationId xmlns:a16="http://schemas.microsoft.com/office/drawing/2014/main" id="{E827E177-67D9-5544-8646-C1DBBC2D4B2E}"/>
              </a:ext>
            </a:extLst>
          </p:cNvPr>
          <p:cNvPicPr>
            <a:picLocks noChangeAspect="1"/>
          </p:cNvPicPr>
          <p:nvPr/>
        </p:nvPicPr>
        <p:blipFill>
          <a:blip r:embed="rId3"/>
          <a:stretch>
            <a:fillRect/>
          </a:stretch>
        </p:blipFill>
        <p:spPr>
          <a:xfrm>
            <a:off x="7367155" y="1333500"/>
            <a:ext cx="4191000" cy="4191000"/>
          </a:xfrm>
          <a:prstGeom prst="rect">
            <a:avLst/>
          </a:prstGeom>
        </p:spPr>
      </p:pic>
      <p:sp>
        <p:nvSpPr>
          <p:cNvPr id="8" name="TextBox 7">
            <a:extLst>
              <a:ext uri="{FF2B5EF4-FFF2-40B4-BE49-F238E27FC236}">
                <a16:creationId xmlns:a16="http://schemas.microsoft.com/office/drawing/2014/main" id="{8662A305-C2C8-134B-A124-78AA8F9B5969}"/>
              </a:ext>
            </a:extLst>
          </p:cNvPr>
          <p:cNvSpPr txBox="1"/>
          <p:nvPr/>
        </p:nvSpPr>
        <p:spPr>
          <a:xfrm>
            <a:off x="6868887" y="6343520"/>
            <a:ext cx="5323114" cy="369332"/>
          </a:xfrm>
          <a:prstGeom prst="rect">
            <a:avLst/>
          </a:prstGeom>
          <a:noFill/>
        </p:spPr>
        <p:txBody>
          <a:bodyPr wrap="square">
            <a:spAutoFit/>
          </a:bodyPr>
          <a:lstStyle/>
          <a:p>
            <a:pPr algn="ctr"/>
            <a:r>
              <a:rPr lang="en-GB" dirty="0">
                <a:solidFill>
                  <a:srgbClr val="1188A3"/>
                </a:solidFill>
              </a:rPr>
              <a:t>Quelle: </a:t>
            </a:r>
            <a:r>
              <a:rPr lang="en-GB" dirty="0">
                <a:solidFill>
                  <a:srgbClr val="1188A3"/>
                </a:solidFill>
                <a:hlinkClick r:id="rId4">
                  <a:extLst>
                    <a:ext uri="{A12FA001-AC4F-418D-AE19-62706E023703}">
                      <ahyp:hlinkClr xmlns:ahyp="http://schemas.microsoft.com/office/drawing/2018/hyperlinkcolor" val="tx"/>
                    </a:ext>
                  </a:extLst>
                </a:hlinkClick>
              </a:rPr>
              <a:t>www.gminsights.com</a:t>
            </a:r>
            <a:endParaRPr lang="en-GB" dirty="0">
              <a:solidFill>
                <a:srgbClr val="1188A3"/>
              </a:solidFill>
            </a:endParaRPr>
          </a:p>
        </p:txBody>
      </p:sp>
      <p:sp>
        <p:nvSpPr>
          <p:cNvPr id="10" name="TextBox 9">
            <a:extLst>
              <a:ext uri="{FF2B5EF4-FFF2-40B4-BE49-F238E27FC236}">
                <a16:creationId xmlns:a16="http://schemas.microsoft.com/office/drawing/2014/main" id="{343FDA0A-FC1A-2940-A357-E9EB4B28E302}"/>
              </a:ext>
            </a:extLst>
          </p:cNvPr>
          <p:cNvSpPr txBox="1"/>
          <p:nvPr/>
        </p:nvSpPr>
        <p:spPr>
          <a:xfrm>
            <a:off x="6868886" y="485232"/>
            <a:ext cx="5323114" cy="646331"/>
          </a:xfrm>
          <a:prstGeom prst="rect">
            <a:avLst/>
          </a:prstGeom>
          <a:noFill/>
        </p:spPr>
        <p:txBody>
          <a:bodyPr wrap="square">
            <a:spAutoFit/>
          </a:bodyPr>
          <a:lstStyle/>
          <a:p>
            <a:pPr algn="ctr"/>
            <a:r>
              <a:rPr lang="en-GB" dirty="0" err="1">
                <a:solidFill>
                  <a:srgbClr val="000000"/>
                </a:solidFill>
              </a:rPr>
              <a:t>Globaler</a:t>
            </a:r>
            <a:r>
              <a:rPr lang="en-GB" dirty="0">
                <a:solidFill>
                  <a:srgbClr val="000000"/>
                </a:solidFill>
              </a:rPr>
              <a:t> </a:t>
            </a:r>
            <a:r>
              <a:rPr lang="en-GB" dirty="0" err="1">
                <a:solidFill>
                  <a:srgbClr val="000000"/>
                </a:solidFill>
              </a:rPr>
              <a:t>Marktanteil</a:t>
            </a:r>
            <a:r>
              <a:rPr lang="en-GB" dirty="0">
                <a:solidFill>
                  <a:srgbClr val="000000"/>
                </a:solidFill>
              </a:rPr>
              <a:t> für </a:t>
            </a:r>
            <a:r>
              <a:rPr lang="en-GB" dirty="0" err="1">
                <a:solidFill>
                  <a:srgbClr val="000000"/>
                </a:solidFill>
              </a:rPr>
              <a:t>Silbernahrung</a:t>
            </a:r>
            <a:r>
              <a:rPr lang="en-GB" dirty="0">
                <a:solidFill>
                  <a:srgbClr val="000000"/>
                </a:solidFill>
              </a:rPr>
              <a:t>, </a:t>
            </a:r>
            <a:r>
              <a:rPr lang="en-GB" dirty="0" err="1">
                <a:solidFill>
                  <a:srgbClr val="000000"/>
                </a:solidFill>
              </a:rPr>
              <a:t>nach</a:t>
            </a:r>
            <a:r>
              <a:rPr lang="en-GB" dirty="0">
                <a:solidFill>
                  <a:srgbClr val="000000"/>
                </a:solidFill>
              </a:rPr>
              <a:t> Region, 2018</a:t>
            </a:r>
          </a:p>
        </p:txBody>
      </p:sp>
      <p:sp>
        <p:nvSpPr>
          <p:cNvPr id="11" name="TextBox 10">
            <a:extLst>
              <a:ext uri="{FF2B5EF4-FFF2-40B4-BE49-F238E27FC236}">
                <a16:creationId xmlns:a16="http://schemas.microsoft.com/office/drawing/2014/main" id="{0322C42A-6712-424D-80B8-BEB51D3C4295}"/>
              </a:ext>
            </a:extLst>
          </p:cNvPr>
          <p:cNvSpPr txBox="1"/>
          <p:nvPr/>
        </p:nvSpPr>
        <p:spPr>
          <a:xfrm>
            <a:off x="7346376" y="5881730"/>
            <a:ext cx="1018778" cy="253223"/>
          </a:xfrm>
          <a:prstGeom prst="rect">
            <a:avLst/>
          </a:prstGeom>
          <a:noFill/>
        </p:spPr>
        <p:txBody>
          <a:bodyPr wrap="square">
            <a:spAutoFit/>
          </a:bodyPr>
          <a:lstStyle/>
          <a:p>
            <a:r>
              <a:rPr lang="en-GB" sz="1000">
                <a:solidFill>
                  <a:srgbClr val="000000"/>
                </a:solidFill>
              </a:rPr>
              <a:t>North America</a:t>
            </a:r>
          </a:p>
        </p:txBody>
      </p:sp>
      <p:sp>
        <p:nvSpPr>
          <p:cNvPr id="12" name="TextBox 11">
            <a:extLst>
              <a:ext uri="{FF2B5EF4-FFF2-40B4-BE49-F238E27FC236}">
                <a16:creationId xmlns:a16="http://schemas.microsoft.com/office/drawing/2014/main" id="{6E0BDCB5-3025-F641-A569-709C3A9284F8}"/>
              </a:ext>
            </a:extLst>
          </p:cNvPr>
          <p:cNvSpPr txBox="1"/>
          <p:nvPr/>
        </p:nvSpPr>
        <p:spPr>
          <a:xfrm>
            <a:off x="8409335" y="5881730"/>
            <a:ext cx="561576" cy="253223"/>
          </a:xfrm>
          <a:prstGeom prst="rect">
            <a:avLst/>
          </a:prstGeom>
          <a:noFill/>
        </p:spPr>
        <p:txBody>
          <a:bodyPr wrap="square">
            <a:spAutoFit/>
          </a:bodyPr>
          <a:lstStyle/>
          <a:p>
            <a:r>
              <a:rPr lang="en-GB" sz="1000">
                <a:solidFill>
                  <a:srgbClr val="000000"/>
                </a:solidFill>
              </a:rPr>
              <a:t>Europe</a:t>
            </a:r>
          </a:p>
        </p:txBody>
      </p:sp>
      <p:sp>
        <p:nvSpPr>
          <p:cNvPr id="13" name="TextBox 12">
            <a:extLst>
              <a:ext uri="{FF2B5EF4-FFF2-40B4-BE49-F238E27FC236}">
                <a16:creationId xmlns:a16="http://schemas.microsoft.com/office/drawing/2014/main" id="{3A1C6977-5F9C-E843-9D8B-A228E1039B40}"/>
              </a:ext>
            </a:extLst>
          </p:cNvPr>
          <p:cNvSpPr txBox="1"/>
          <p:nvPr/>
        </p:nvSpPr>
        <p:spPr>
          <a:xfrm>
            <a:off x="9015092" y="5881730"/>
            <a:ext cx="788895" cy="253223"/>
          </a:xfrm>
          <a:prstGeom prst="rect">
            <a:avLst/>
          </a:prstGeom>
          <a:noFill/>
        </p:spPr>
        <p:txBody>
          <a:bodyPr wrap="square">
            <a:spAutoFit/>
          </a:bodyPr>
          <a:lstStyle/>
          <a:p>
            <a:r>
              <a:rPr lang="en-GB" sz="1000">
                <a:solidFill>
                  <a:srgbClr val="000000"/>
                </a:solidFill>
              </a:rPr>
              <a:t>Asia Pacific</a:t>
            </a:r>
          </a:p>
        </p:txBody>
      </p:sp>
      <p:sp>
        <p:nvSpPr>
          <p:cNvPr id="14" name="TextBox 13">
            <a:extLst>
              <a:ext uri="{FF2B5EF4-FFF2-40B4-BE49-F238E27FC236}">
                <a16:creationId xmlns:a16="http://schemas.microsoft.com/office/drawing/2014/main" id="{0F6DDF26-3C12-8D40-BFBE-BF24F3305C9A}"/>
              </a:ext>
            </a:extLst>
          </p:cNvPr>
          <p:cNvSpPr txBox="1"/>
          <p:nvPr/>
        </p:nvSpPr>
        <p:spPr>
          <a:xfrm>
            <a:off x="9848169" y="5881730"/>
            <a:ext cx="909278" cy="253223"/>
          </a:xfrm>
          <a:prstGeom prst="rect">
            <a:avLst/>
          </a:prstGeom>
          <a:noFill/>
        </p:spPr>
        <p:txBody>
          <a:bodyPr wrap="square">
            <a:spAutoFit/>
          </a:bodyPr>
          <a:lstStyle/>
          <a:p>
            <a:r>
              <a:rPr lang="en-GB" sz="1000">
                <a:solidFill>
                  <a:srgbClr val="000000"/>
                </a:solidFill>
              </a:rPr>
              <a:t>Latin America</a:t>
            </a:r>
          </a:p>
        </p:txBody>
      </p:sp>
      <p:sp>
        <p:nvSpPr>
          <p:cNvPr id="15" name="TextBox 14">
            <a:extLst>
              <a:ext uri="{FF2B5EF4-FFF2-40B4-BE49-F238E27FC236}">
                <a16:creationId xmlns:a16="http://schemas.microsoft.com/office/drawing/2014/main" id="{E1EFD528-FBAD-B942-B1F5-C884338A2AF8}"/>
              </a:ext>
            </a:extLst>
          </p:cNvPr>
          <p:cNvSpPr txBox="1"/>
          <p:nvPr/>
        </p:nvSpPr>
        <p:spPr>
          <a:xfrm>
            <a:off x="10801629" y="5888732"/>
            <a:ext cx="1237770" cy="246221"/>
          </a:xfrm>
          <a:prstGeom prst="rect">
            <a:avLst/>
          </a:prstGeom>
          <a:noFill/>
        </p:spPr>
        <p:txBody>
          <a:bodyPr wrap="square">
            <a:spAutoFit/>
          </a:bodyPr>
          <a:lstStyle/>
          <a:p>
            <a:r>
              <a:rPr lang="en-GB" sz="1000">
                <a:solidFill>
                  <a:srgbClr val="000000"/>
                </a:solidFill>
              </a:rPr>
              <a:t>Middle East &amp; Africa</a:t>
            </a:r>
          </a:p>
        </p:txBody>
      </p:sp>
      <p:sp>
        <p:nvSpPr>
          <p:cNvPr id="5" name="Oval 4">
            <a:extLst>
              <a:ext uri="{FF2B5EF4-FFF2-40B4-BE49-F238E27FC236}">
                <a16:creationId xmlns:a16="http://schemas.microsoft.com/office/drawing/2014/main" id="{933AA34D-66C9-6543-88B2-62B2D35BD432}"/>
              </a:ext>
            </a:extLst>
          </p:cNvPr>
          <p:cNvSpPr/>
          <p:nvPr/>
        </p:nvSpPr>
        <p:spPr>
          <a:xfrm>
            <a:off x="7224243" y="5927372"/>
            <a:ext cx="155901" cy="155901"/>
          </a:xfrm>
          <a:prstGeom prst="ellipse">
            <a:avLst/>
          </a:prstGeom>
          <a:solidFill>
            <a:srgbClr val="86D2E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val 15">
            <a:extLst>
              <a:ext uri="{FF2B5EF4-FFF2-40B4-BE49-F238E27FC236}">
                <a16:creationId xmlns:a16="http://schemas.microsoft.com/office/drawing/2014/main" id="{370F6DC2-63B1-134A-9D95-AF5EC5F74CF1}"/>
              </a:ext>
            </a:extLst>
          </p:cNvPr>
          <p:cNvSpPr/>
          <p:nvPr/>
        </p:nvSpPr>
        <p:spPr>
          <a:xfrm>
            <a:off x="8264148" y="5927372"/>
            <a:ext cx="155901" cy="155901"/>
          </a:xfrm>
          <a:prstGeom prst="ellipse">
            <a:avLst/>
          </a:prstGeom>
          <a:solidFill>
            <a:srgbClr val="C0F3F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Oval 16">
            <a:extLst>
              <a:ext uri="{FF2B5EF4-FFF2-40B4-BE49-F238E27FC236}">
                <a16:creationId xmlns:a16="http://schemas.microsoft.com/office/drawing/2014/main" id="{72DDB9B3-4385-9248-8578-675C9F2F0403}"/>
              </a:ext>
            </a:extLst>
          </p:cNvPr>
          <p:cNvSpPr/>
          <p:nvPr/>
        </p:nvSpPr>
        <p:spPr>
          <a:xfrm>
            <a:off x="8909607" y="5927372"/>
            <a:ext cx="155901" cy="155901"/>
          </a:xfrm>
          <a:prstGeom prst="ellipse">
            <a:avLst/>
          </a:prstGeom>
          <a:solidFill>
            <a:srgbClr val="0A6D6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Oval 17">
            <a:extLst>
              <a:ext uri="{FF2B5EF4-FFF2-40B4-BE49-F238E27FC236}">
                <a16:creationId xmlns:a16="http://schemas.microsoft.com/office/drawing/2014/main" id="{1CF66C4F-0D32-A448-B689-7E749F8A9799}"/>
              </a:ext>
            </a:extLst>
          </p:cNvPr>
          <p:cNvSpPr/>
          <p:nvPr/>
        </p:nvSpPr>
        <p:spPr>
          <a:xfrm>
            <a:off x="9716430" y="5927372"/>
            <a:ext cx="155901" cy="155901"/>
          </a:xfrm>
          <a:prstGeom prst="ellipse">
            <a:avLst/>
          </a:prstGeom>
          <a:solidFill>
            <a:srgbClr val="FFD2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Oval 18">
            <a:extLst>
              <a:ext uri="{FF2B5EF4-FFF2-40B4-BE49-F238E27FC236}">
                <a16:creationId xmlns:a16="http://schemas.microsoft.com/office/drawing/2014/main" id="{71F691D8-642B-C847-A471-4F63E3680CFF}"/>
              </a:ext>
            </a:extLst>
          </p:cNvPr>
          <p:cNvSpPr/>
          <p:nvPr/>
        </p:nvSpPr>
        <p:spPr>
          <a:xfrm>
            <a:off x="10702548" y="5927372"/>
            <a:ext cx="155901" cy="155901"/>
          </a:xfrm>
          <a:prstGeom prst="ellipse">
            <a:avLst/>
          </a:prstGeom>
          <a:solidFill>
            <a:srgbClr val="1F9E9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092007786"/>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4646683-234D-E0BF-90EA-F342C24DBD16}"/>
              </a:ext>
            </a:extLst>
          </p:cNvPr>
          <p:cNvSpPr>
            <a:spLocks noGrp="1"/>
          </p:cNvSpPr>
          <p:nvPr>
            <p:ph type="body" sz="quarter" idx="18"/>
          </p:nvPr>
        </p:nvSpPr>
        <p:spPr>
          <a:xfrm>
            <a:off x="519562" y="1523382"/>
            <a:ext cx="10808102" cy="4447111"/>
          </a:xfrm>
        </p:spPr>
        <p:txBody>
          <a:bodyPr>
            <a:normAutofit lnSpcReduction="10000"/>
          </a:bodyPr>
          <a:lstStyle/>
          <a:p>
            <a:pPr marL="342900" indent="-342900">
              <a:buFont typeface="Arial" panose="020B0604020202020204" pitchFamily="34" charset="0"/>
              <a:buChar char="•"/>
            </a:pPr>
            <a:r>
              <a:rPr lang="en-IE" dirty="0"/>
              <a:t>Was </a:t>
            </a:r>
            <a:r>
              <a:rPr lang="en-IE" dirty="0" err="1"/>
              <a:t>wollen</a:t>
            </a:r>
            <a:r>
              <a:rPr lang="en-IE" dirty="0"/>
              <a:t>/</a:t>
            </a:r>
            <a:r>
              <a:rPr lang="en-IE" dirty="0" err="1"/>
              <a:t>brauchen</a:t>
            </a:r>
            <a:r>
              <a:rPr lang="en-IE" dirty="0"/>
              <a:t> </a:t>
            </a:r>
            <a:r>
              <a:rPr lang="en-IE" dirty="0" err="1"/>
              <a:t>ältere</a:t>
            </a:r>
            <a:r>
              <a:rPr lang="en-IE" dirty="0"/>
              <a:t> </a:t>
            </a:r>
            <a:r>
              <a:rPr lang="en-IE" dirty="0" err="1"/>
              <a:t>Kunden</a:t>
            </a:r>
            <a:r>
              <a:rPr lang="en-IE" dirty="0"/>
              <a:t>?</a:t>
            </a:r>
          </a:p>
          <a:p>
            <a:pPr marL="342900" indent="-342900">
              <a:buFont typeface="Arial" panose="020B0604020202020204" pitchFamily="34" charset="0"/>
              <a:buChar char="•"/>
            </a:pPr>
            <a:r>
              <a:rPr lang="en-IE" dirty="0" err="1"/>
              <a:t>Gibt</a:t>
            </a:r>
            <a:r>
              <a:rPr lang="en-IE" dirty="0"/>
              <a:t> es </a:t>
            </a:r>
            <a:r>
              <a:rPr lang="en-IE" dirty="0" err="1"/>
              <a:t>ein</a:t>
            </a:r>
            <a:r>
              <a:rPr lang="en-IE" dirty="0"/>
              <a:t> </a:t>
            </a:r>
            <a:r>
              <a:rPr lang="en-IE" dirty="0" err="1"/>
              <a:t>Lebensmittelprodukt</a:t>
            </a:r>
            <a:r>
              <a:rPr lang="en-IE" dirty="0"/>
              <a:t> </a:t>
            </a:r>
            <a:r>
              <a:rPr lang="en-IE" dirty="0" err="1"/>
              <a:t>oder</a:t>
            </a:r>
            <a:r>
              <a:rPr lang="en-IE" dirty="0"/>
              <a:t> </a:t>
            </a:r>
            <a:r>
              <a:rPr lang="en-IE" dirty="0" err="1"/>
              <a:t>eine</a:t>
            </a:r>
            <a:r>
              <a:rPr lang="en-IE" dirty="0"/>
              <a:t> </a:t>
            </a:r>
            <a:r>
              <a:rPr lang="en-IE" dirty="0" err="1"/>
              <a:t>Dienstleistung</a:t>
            </a:r>
            <a:r>
              <a:rPr lang="en-IE" dirty="0"/>
              <a:t>, die Sie </a:t>
            </a:r>
            <a:r>
              <a:rPr lang="en-IE" dirty="0" err="1"/>
              <a:t>anbieten</a:t>
            </a:r>
            <a:r>
              <a:rPr lang="en-IE" dirty="0"/>
              <a:t> </a:t>
            </a:r>
            <a:r>
              <a:rPr lang="en-IE" dirty="0" err="1"/>
              <a:t>könnten</a:t>
            </a:r>
            <a:r>
              <a:rPr lang="en-IE" dirty="0"/>
              <a:t>, die </a:t>
            </a:r>
            <a:r>
              <a:rPr lang="en-IE" dirty="0" err="1"/>
              <a:t>ihren</a:t>
            </a:r>
            <a:r>
              <a:rPr lang="en-IE" dirty="0"/>
              <a:t> </a:t>
            </a:r>
            <a:r>
              <a:rPr lang="en-IE" dirty="0" err="1"/>
              <a:t>Bedürfnissen</a:t>
            </a:r>
            <a:r>
              <a:rPr lang="en-IE" dirty="0"/>
              <a:t> </a:t>
            </a:r>
            <a:r>
              <a:rPr lang="en-IE" dirty="0" err="1"/>
              <a:t>entspricht</a:t>
            </a:r>
            <a:r>
              <a:rPr lang="en-IE" dirty="0"/>
              <a:t>?</a:t>
            </a:r>
          </a:p>
          <a:p>
            <a:pPr marL="342900" indent="-342900">
              <a:buFont typeface="Arial" panose="020B0604020202020204" pitchFamily="34" charset="0"/>
              <a:buChar char="•"/>
            </a:pPr>
            <a:r>
              <a:rPr lang="en-IE" dirty="0" err="1"/>
              <a:t>Welche</a:t>
            </a:r>
            <a:r>
              <a:rPr lang="en-IE" dirty="0"/>
              <a:t> </a:t>
            </a:r>
            <a:r>
              <a:rPr lang="en-IE" dirty="0" err="1"/>
              <a:t>Merkmale</a:t>
            </a:r>
            <a:r>
              <a:rPr lang="en-IE" dirty="0"/>
              <a:t> </a:t>
            </a:r>
            <a:r>
              <a:rPr lang="en-IE" dirty="0" err="1"/>
              <a:t>können</a:t>
            </a:r>
            <a:r>
              <a:rPr lang="en-IE" dirty="0"/>
              <a:t> Sie </a:t>
            </a:r>
            <a:r>
              <a:rPr lang="en-IE" dirty="0" err="1"/>
              <a:t>anbieten</a:t>
            </a:r>
            <a:r>
              <a:rPr lang="en-IE" dirty="0"/>
              <a:t>? </a:t>
            </a:r>
          </a:p>
          <a:p>
            <a:pPr marL="342900" indent="-342900">
              <a:buFont typeface="Arial" panose="020B0604020202020204" pitchFamily="34" charset="0"/>
              <a:buChar char="•"/>
            </a:pPr>
            <a:r>
              <a:rPr lang="en-IE" dirty="0" err="1"/>
              <a:t>Entspricht</a:t>
            </a:r>
            <a:r>
              <a:rPr lang="en-IE" dirty="0"/>
              <a:t> das </a:t>
            </a:r>
            <a:r>
              <a:rPr lang="en-IE" dirty="0" err="1"/>
              <a:t>derzeitige</a:t>
            </a:r>
            <a:r>
              <a:rPr lang="en-IE" dirty="0"/>
              <a:t> </a:t>
            </a:r>
            <a:r>
              <a:rPr lang="en-IE" dirty="0" err="1"/>
              <a:t>Lebensmittelprodukt</a:t>
            </a:r>
            <a:r>
              <a:rPr lang="en-IE" dirty="0"/>
              <a:t>/die </a:t>
            </a:r>
            <a:r>
              <a:rPr lang="en-IE" dirty="0" err="1"/>
              <a:t>derzeitige</a:t>
            </a:r>
            <a:r>
              <a:rPr lang="en-IE" dirty="0"/>
              <a:t> </a:t>
            </a:r>
            <a:r>
              <a:rPr lang="en-IE" dirty="0" err="1"/>
              <a:t>Dienstleistung</a:t>
            </a:r>
            <a:r>
              <a:rPr lang="en-IE" dirty="0"/>
              <a:t> den </a:t>
            </a:r>
            <a:r>
              <a:rPr lang="en-IE" dirty="0" err="1"/>
              <a:t>Bedürfnissen</a:t>
            </a:r>
            <a:r>
              <a:rPr lang="en-IE" dirty="0"/>
              <a:t> </a:t>
            </a:r>
            <a:r>
              <a:rPr lang="en-IE" dirty="0" err="1"/>
              <a:t>älterer</a:t>
            </a:r>
            <a:r>
              <a:rPr lang="en-IE" dirty="0"/>
              <a:t> </a:t>
            </a:r>
            <a:r>
              <a:rPr lang="en-IE" dirty="0" err="1"/>
              <a:t>Kunden</a:t>
            </a:r>
            <a:r>
              <a:rPr lang="en-IE" dirty="0"/>
              <a:t>? </a:t>
            </a:r>
          </a:p>
          <a:p>
            <a:pPr marL="342900" indent="-342900">
              <a:buFont typeface="Arial" panose="020B0604020202020204" pitchFamily="34" charset="0"/>
              <a:buChar char="•"/>
            </a:pPr>
            <a:r>
              <a:rPr lang="en-IE" dirty="0" err="1"/>
              <a:t>Bieten</a:t>
            </a:r>
            <a:r>
              <a:rPr lang="en-IE" dirty="0"/>
              <a:t> das/die </a:t>
            </a:r>
            <a:r>
              <a:rPr lang="en-IE" dirty="0" err="1"/>
              <a:t>Lebensmittelprodukt</a:t>
            </a:r>
            <a:r>
              <a:rPr lang="en-IE" dirty="0"/>
              <a:t>(e)/</a:t>
            </a:r>
            <a:r>
              <a:rPr lang="en-IE" dirty="0" err="1"/>
              <a:t>Dienstleistung</a:t>
            </a:r>
            <a:r>
              <a:rPr lang="en-IE" dirty="0"/>
              <a:t>(</a:t>
            </a:r>
            <a:r>
              <a:rPr lang="en-IE" dirty="0" err="1"/>
              <a:t>en</a:t>
            </a:r>
            <a:r>
              <a:rPr lang="en-IE" dirty="0"/>
              <a:t>) </a:t>
            </a:r>
            <a:r>
              <a:rPr lang="en-IE" dirty="0" err="1"/>
              <a:t>einen</a:t>
            </a:r>
            <a:r>
              <a:rPr lang="en-IE" dirty="0"/>
              <a:t> </a:t>
            </a:r>
            <a:r>
              <a:rPr lang="en-IE" dirty="0" err="1"/>
              <a:t>bedeutenden</a:t>
            </a:r>
            <a:r>
              <a:rPr lang="en-IE" dirty="0"/>
              <a:t> Wert? </a:t>
            </a:r>
          </a:p>
          <a:p>
            <a:pPr marL="342900" indent="-342900">
              <a:buFont typeface="Arial" panose="020B0604020202020204" pitchFamily="34" charset="0"/>
              <a:buChar char="•"/>
            </a:pPr>
            <a:r>
              <a:rPr lang="en-IE" dirty="0"/>
              <a:t>Sind </a:t>
            </a:r>
            <a:r>
              <a:rPr lang="en-IE" dirty="0" err="1"/>
              <a:t>sie</a:t>
            </a:r>
            <a:r>
              <a:rPr lang="en-IE" dirty="0"/>
              <a:t> für </a:t>
            </a:r>
            <a:r>
              <a:rPr lang="en-IE" dirty="0" err="1"/>
              <a:t>diese</a:t>
            </a:r>
            <a:r>
              <a:rPr lang="en-IE" dirty="0"/>
              <a:t> </a:t>
            </a:r>
            <a:r>
              <a:rPr lang="en-IE" dirty="0" err="1"/>
              <a:t>Kunden</a:t>
            </a:r>
            <a:r>
              <a:rPr lang="en-IE" dirty="0"/>
              <a:t> </a:t>
            </a:r>
            <a:r>
              <a:rPr lang="en-IE" dirty="0" err="1"/>
              <a:t>angemessen</a:t>
            </a:r>
            <a:r>
              <a:rPr lang="en-IE" dirty="0"/>
              <a:t> </a:t>
            </a:r>
            <a:r>
              <a:rPr lang="en-IE" dirty="0" err="1"/>
              <a:t>präsentiert</a:t>
            </a:r>
            <a:r>
              <a:rPr lang="en-IE" dirty="0"/>
              <a:t>? </a:t>
            </a:r>
          </a:p>
          <a:p>
            <a:pPr marL="342900" indent="-342900">
              <a:buFont typeface="Arial" panose="020B0604020202020204" pitchFamily="34" charset="0"/>
              <a:buChar char="•"/>
            </a:pPr>
            <a:r>
              <a:rPr lang="en-IE" dirty="0"/>
              <a:t>Wie </a:t>
            </a:r>
            <a:r>
              <a:rPr lang="en-IE" dirty="0" err="1"/>
              <a:t>unterscheidet</a:t>
            </a:r>
            <a:r>
              <a:rPr lang="en-IE" dirty="0"/>
              <a:t> </a:t>
            </a:r>
            <a:r>
              <a:rPr lang="en-IE" dirty="0" err="1"/>
              <a:t>sich</a:t>
            </a:r>
            <a:r>
              <a:rPr lang="en-IE" dirty="0"/>
              <a:t> der Wert </a:t>
            </a:r>
            <a:r>
              <a:rPr lang="en-IE" dirty="0" err="1"/>
              <a:t>dieser</a:t>
            </a:r>
            <a:r>
              <a:rPr lang="en-IE" dirty="0"/>
              <a:t> </a:t>
            </a:r>
            <a:r>
              <a:rPr lang="en-IE" dirty="0" err="1"/>
              <a:t>Lebensmittelprodukte</a:t>
            </a:r>
            <a:r>
              <a:rPr lang="en-IE" dirty="0"/>
              <a:t>/-</a:t>
            </a:r>
            <a:r>
              <a:rPr lang="en-IE" dirty="0" err="1"/>
              <a:t>dienstleistungen</a:t>
            </a:r>
            <a:r>
              <a:rPr lang="en-IE" dirty="0"/>
              <a:t> von </a:t>
            </a:r>
            <a:r>
              <a:rPr lang="en-IE" dirty="0" err="1"/>
              <a:t>dem</a:t>
            </a:r>
            <a:r>
              <a:rPr lang="en-IE" dirty="0"/>
              <a:t> der </a:t>
            </a:r>
            <a:r>
              <a:rPr lang="en-IE" dirty="0" err="1"/>
              <a:t>Konkurrenz</a:t>
            </a:r>
            <a:r>
              <a:rPr lang="en-IE" dirty="0"/>
              <a:t>?</a:t>
            </a:r>
            <a:endParaRPr lang="en-US" sz="2400" dirty="0"/>
          </a:p>
        </p:txBody>
      </p:sp>
      <p:sp>
        <p:nvSpPr>
          <p:cNvPr id="4" name="Text Placeholder 3">
            <a:extLst>
              <a:ext uri="{FF2B5EF4-FFF2-40B4-BE49-F238E27FC236}">
                <a16:creationId xmlns:a16="http://schemas.microsoft.com/office/drawing/2014/main" id="{0860705F-53E3-146A-8D8F-4F949E4C3054}"/>
              </a:ext>
            </a:extLst>
          </p:cNvPr>
          <p:cNvSpPr>
            <a:spLocks noGrp="1"/>
          </p:cNvSpPr>
          <p:nvPr>
            <p:ph type="body" sz="quarter" idx="16"/>
          </p:nvPr>
        </p:nvSpPr>
        <p:spPr>
          <a:xfrm>
            <a:off x="519562" y="596396"/>
            <a:ext cx="10808102" cy="582221"/>
          </a:xfrm>
        </p:spPr>
        <p:txBody>
          <a:bodyPr>
            <a:normAutofit fontScale="77500" lnSpcReduction="20000"/>
          </a:bodyPr>
          <a:lstStyle/>
          <a:p>
            <a:r>
              <a:rPr lang="en-GB" dirty="0" err="1"/>
              <a:t>Übung</a:t>
            </a:r>
            <a:r>
              <a:rPr lang="en-GB" dirty="0"/>
              <a:t>: </a:t>
            </a:r>
            <a:r>
              <a:rPr lang="en-GB" dirty="0" err="1"/>
              <a:t>Nehmen</a:t>
            </a:r>
            <a:r>
              <a:rPr lang="en-GB" dirty="0"/>
              <a:t> Sie </a:t>
            </a:r>
            <a:r>
              <a:rPr lang="en-GB" dirty="0" err="1"/>
              <a:t>Ihr</a:t>
            </a:r>
            <a:r>
              <a:rPr lang="en-GB" dirty="0"/>
              <a:t> Business Model Canvas und </a:t>
            </a:r>
            <a:r>
              <a:rPr lang="en-GB" dirty="0" err="1"/>
              <a:t>überlegen</a:t>
            </a:r>
            <a:r>
              <a:rPr lang="en-GB" dirty="0"/>
              <a:t> Sie...</a:t>
            </a:r>
          </a:p>
        </p:txBody>
      </p:sp>
      <p:sp>
        <p:nvSpPr>
          <p:cNvPr id="3" name="Speech Bubble: Rectangle with Corners Rounded 2">
            <a:extLst>
              <a:ext uri="{FF2B5EF4-FFF2-40B4-BE49-F238E27FC236}">
                <a16:creationId xmlns:a16="http://schemas.microsoft.com/office/drawing/2014/main" id="{80F6BAB4-5A46-CDB0-89F8-7F9DA174C834}"/>
              </a:ext>
            </a:extLst>
          </p:cNvPr>
          <p:cNvSpPr/>
          <p:nvPr/>
        </p:nvSpPr>
        <p:spPr>
          <a:xfrm>
            <a:off x="5923613" y="5360257"/>
            <a:ext cx="5704748" cy="1298194"/>
          </a:xfrm>
          <a:prstGeom prst="wedgeRoundRectCallout">
            <a:avLst>
              <a:gd name="adj1" fmla="val -37234"/>
              <a:gd name="adj2" fmla="val 66114"/>
              <a:gd name="adj3" fmla="val 16667"/>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20000"/>
              </a:lnSpc>
            </a:pPr>
            <a:r>
              <a:rPr lang="en-US" dirty="0">
                <a:solidFill>
                  <a:srgbClr val="000000"/>
                </a:solidFill>
              </a:rPr>
              <a:t>Es </a:t>
            </a:r>
            <a:r>
              <a:rPr lang="en-US" dirty="0" err="1">
                <a:solidFill>
                  <a:srgbClr val="000000"/>
                </a:solidFill>
              </a:rPr>
              <a:t>ist</a:t>
            </a:r>
            <a:r>
              <a:rPr lang="en-US" dirty="0">
                <a:solidFill>
                  <a:srgbClr val="000000"/>
                </a:solidFill>
              </a:rPr>
              <a:t> </a:t>
            </a:r>
            <a:r>
              <a:rPr lang="en-US" dirty="0" err="1">
                <a:solidFill>
                  <a:srgbClr val="000000"/>
                </a:solidFill>
              </a:rPr>
              <a:t>wichtig</a:t>
            </a:r>
            <a:r>
              <a:rPr lang="en-US" dirty="0">
                <a:solidFill>
                  <a:srgbClr val="000000"/>
                </a:solidFill>
              </a:rPr>
              <a:t>, das </a:t>
            </a:r>
            <a:r>
              <a:rPr lang="en-US" dirty="0" err="1">
                <a:solidFill>
                  <a:srgbClr val="000000"/>
                </a:solidFill>
              </a:rPr>
              <a:t>richtige</a:t>
            </a:r>
            <a:r>
              <a:rPr lang="en-US" dirty="0">
                <a:solidFill>
                  <a:srgbClr val="000000"/>
                </a:solidFill>
              </a:rPr>
              <a:t> </a:t>
            </a:r>
            <a:r>
              <a:rPr lang="en-US" dirty="0" err="1">
                <a:solidFill>
                  <a:srgbClr val="000000"/>
                </a:solidFill>
              </a:rPr>
              <a:t>Lebensmittelprodukt</a:t>
            </a:r>
            <a:r>
              <a:rPr lang="en-US" dirty="0">
                <a:solidFill>
                  <a:srgbClr val="000000"/>
                </a:solidFill>
              </a:rPr>
              <a:t> (</a:t>
            </a:r>
            <a:r>
              <a:rPr lang="en-US" dirty="0" err="1">
                <a:solidFill>
                  <a:srgbClr val="000000"/>
                </a:solidFill>
              </a:rPr>
              <a:t>Waren</a:t>
            </a:r>
            <a:r>
              <a:rPr lang="en-US" dirty="0">
                <a:solidFill>
                  <a:srgbClr val="000000"/>
                </a:solidFill>
              </a:rPr>
              <a:t> und/</a:t>
            </a:r>
            <a:r>
              <a:rPr lang="en-US" dirty="0" err="1">
                <a:solidFill>
                  <a:srgbClr val="000000"/>
                </a:solidFill>
              </a:rPr>
              <a:t>oder</a:t>
            </a:r>
            <a:r>
              <a:rPr lang="en-US" dirty="0">
                <a:solidFill>
                  <a:srgbClr val="000000"/>
                </a:solidFill>
              </a:rPr>
              <a:t> </a:t>
            </a:r>
            <a:r>
              <a:rPr lang="en-US" dirty="0" err="1">
                <a:solidFill>
                  <a:srgbClr val="000000"/>
                </a:solidFill>
              </a:rPr>
              <a:t>Dienstleistungen</a:t>
            </a:r>
            <a:r>
              <a:rPr lang="en-US" dirty="0">
                <a:solidFill>
                  <a:srgbClr val="000000"/>
                </a:solidFill>
              </a:rPr>
              <a:t>) </a:t>
            </a:r>
            <a:r>
              <a:rPr lang="en-US" dirty="0" err="1">
                <a:solidFill>
                  <a:srgbClr val="000000"/>
                </a:solidFill>
              </a:rPr>
              <a:t>mit</a:t>
            </a:r>
            <a:r>
              <a:rPr lang="en-US" dirty="0">
                <a:solidFill>
                  <a:srgbClr val="000000"/>
                </a:solidFill>
              </a:rPr>
              <a:t> </a:t>
            </a:r>
            <a:r>
              <a:rPr lang="en-US" dirty="0" err="1">
                <a:solidFill>
                  <a:srgbClr val="000000"/>
                </a:solidFill>
              </a:rPr>
              <a:t>Werten</a:t>
            </a:r>
            <a:r>
              <a:rPr lang="en-US" dirty="0">
                <a:solidFill>
                  <a:srgbClr val="000000"/>
                </a:solidFill>
              </a:rPr>
              <a:t> </a:t>
            </a:r>
            <a:r>
              <a:rPr lang="en-US" dirty="0" err="1">
                <a:solidFill>
                  <a:srgbClr val="000000"/>
                </a:solidFill>
              </a:rPr>
              <a:t>zu</a:t>
            </a:r>
            <a:r>
              <a:rPr lang="en-US" dirty="0">
                <a:solidFill>
                  <a:srgbClr val="000000"/>
                </a:solidFill>
              </a:rPr>
              <a:t> </a:t>
            </a:r>
            <a:r>
              <a:rPr lang="en-US" dirty="0" err="1">
                <a:solidFill>
                  <a:srgbClr val="000000"/>
                </a:solidFill>
              </a:rPr>
              <a:t>präsentieren</a:t>
            </a:r>
            <a:r>
              <a:rPr lang="en-US" dirty="0">
                <a:solidFill>
                  <a:srgbClr val="000000"/>
                </a:solidFill>
              </a:rPr>
              <a:t>, die die </a:t>
            </a:r>
            <a:r>
              <a:rPr lang="en-US" dirty="0" err="1">
                <a:solidFill>
                  <a:srgbClr val="000000"/>
                </a:solidFill>
              </a:rPr>
              <a:t>Bedürfnisse</a:t>
            </a:r>
            <a:r>
              <a:rPr lang="en-US" dirty="0">
                <a:solidFill>
                  <a:srgbClr val="000000"/>
                </a:solidFill>
              </a:rPr>
              <a:t> und </a:t>
            </a:r>
            <a:r>
              <a:rPr lang="en-US" dirty="0" err="1">
                <a:solidFill>
                  <a:srgbClr val="000000"/>
                </a:solidFill>
              </a:rPr>
              <a:t>Erwartungen</a:t>
            </a:r>
            <a:r>
              <a:rPr lang="en-US" dirty="0">
                <a:solidFill>
                  <a:srgbClr val="000000"/>
                </a:solidFill>
              </a:rPr>
              <a:t> des </a:t>
            </a:r>
            <a:r>
              <a:rPr lang="en-US" dirty="0" err="1">
                <a:solidFill>
                  <a:srgbClr val="000000"/>
                </a:solidFill>
              </a:rPr>
              <a:t>Zielmarktes</a:t>
            </a:r>
            <a:r>
              <a:rPr lang="en-US" dirty="0">
                <a:solidFill>
                  <a:srgbClr val="000000"/>
                </a:solidFill>
              </a:rPr>
              <a:t> </a:t>
            </a:r>
            <a:r>
              <a:rPr lang="en-US" dirty="0" err="1">
                <a:solidFill>
                  <a:srgbClr val="000000"/>
                </a:solidFill>
              </a:rPr>
              <a:t>erfüllen</a:t>
            </a:r>
            <a:r>
              <a:rPr lang="en-US" dirty="0">
                <a:solidFill>
                  <a:srgbClr val="000000"/>
                </a:solidFill>
              </a:rPr>
              <a:t> </a:t>
            </a:r>
            <a:r>
              <a:rPr lang="en-US" dirty="0" err="1">
                <a:solidFill>
                  <a:srgbClr val="000000"/>
                </a:solidFill>
              </a:rPr>
              <a:t>oder</a:t>
            </a:r>
            <a:r>
              <a:rPr lang="en-US" dirty="0">
                <a:solidFill>
                  <a:srgbClr val="000000"/>
                </a:solidFill>
              </a:rPr>
              <a:t> </a:t>
            </a:r>
            <a:r>
              <a:rPr lang="en-US" dirty="0" err="1">
                <a:solidFill>
                  <a:srgbClr val="000000"/>
                </a:solidFill>
              </a:rPr>
              <a:t>übertreffen</a:t>
            </a:r>
            <a:r>
              <a:rPr lang="en-US" dirty="0">
                <a:solidFill>
                  <a:srgbClr val="000000"/>
                </a:solidFill>
              </a:rPr>
              <a:t>.</a:t>
            </a:r>
          </a:p>
        </p:txBody>
      </p:sp>
      <p:grpSp>
        <p:nvGrpSpPr>
          <p:cNvPr id="7" name="Google Shape;518;p39">
            <a:extLst>
              <a:ext uri="{FF2B5EF4-FFF2-40B4-BE49-F238E27FC236}">
                <a16:creationId xmlns:a16="http://schemas.microsoft.com/office/drawing/2014/main" id="{E333F55B-B7D4-1B87-AFDB-99EBC53B7305}"/>
              </a:ext>
            </a:extLst>
          </p:cNvPr>
          <p:cNvGrpSpPr/>
          <p:nvPr/>
        </p:nvGrpSpPr>
        <p:grpSpPr>
          <a:xfrm>
            <a:off x="10902576" y="415916"/>
            <a:ext cx="1006182" cy="894050"/>
            <a:chOff x="1923675" y="1633650"/>
            <a:chExt cx="436000" cy="435975"/>
          </a:xfrm>
          <a:solidFill>
            <a:srgbClr val="85D2E1"/>
          </a:solidFill>
        </p:grpSpPr>
        <p:sp>
          <p:nvSpPr>
            <p:cNvPr id="8" name="Google Shape;519;p39">
              <a:extLst>
                <a:ext uri="{FF2B5EF4-FFF2-40B4-BE49-F238E27FC236}">
                  <a16:creationId xmlns:a16="http://schemas.microsoft.com/office/drawing/2014/main" id="{970C4DF9-B506-361E-FDFC-7E8325E6201F}"/>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0;p39">
              <a:extLst>
                <a:ext uri="{FF2B5EF4-FFF2-40B4-BE49-F238E27FC236}">
                  <a16:creationId xmlns:a16="http://schemas.microsoft.com/office/drawing/2014/main" id="{94C86D37-03B1-39E1-F26D-7B90036B5745}"/>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1;p39">
              <a:extLst>
                <a:ext uri="{FF2B5EF4-FFF2-40B4-BE49-F238E27FC236}">
                  <a16:creationId xmlns:a16="http://schemas.microsoft.com/office/drawing/2014/main" id="{DCFD78E3-A049-08E7-A4CB-5054B1326EE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2;p39">
              <a:extLst>
                <a:ext uri="{FF2B5EF4-FFF2-40B4-BE49-F238E27FC236}">
                  <a16:creationId xmlns:a16="http://schemas.microsoft.com/office/drawing/2014/main" id="{9333B775-62D1-7424-5B66-32B4D14A63C0}"/>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3;p39">
              <a:extLst>
                <a:ext uri="{FF2B5EF4-FFF2-40B4-BE49-F238E27FC236}">
                  <a16:creationId xmlns:a16="http://schemas.microsoft.com/office/drawing/2014/main" id="{358E082F-A635-B0AE-D1A4-D598211AED9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3" name="Google Shape;524;p39">
              <a:extLst>
                <a:ext uri="{FF2B5EF4-FFF2-40B4-BE49-F238E27FC236}">
                  <a16:creationId xmlns:a16="http://schemas.microsoft.com/office/drawing/2014/main" id="{14369070-BBBB-6729-C6E0-CA654686B67B}"/>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542929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Placeholder 5" descr="Electrocardiogram">
            <a:extLst>
              <a:ext uri="{FF2B5EF4-FFF2-40B4-BE49-F238E27FC236}">
                <a16:creationId xmlns:a16="http://schemas.microsoft.com/office/drawing/2014/main" id="{48FFFC27-5BEC-10F8-26DF-11D86E77FCDD}"/>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E31A1423-5630-4392-4E78-EA218864F4B4}"/>
              </a:ext>
            </a:extLst>
          </p:cNvPr>
          <p:cNvSpPr>
            <a:spLocks noGrp="1"/>
          </p:cNvSpPr>
          <p:nvPr>
            <p:ph type="body" sz="quarter" idx="16"/>
          </p:nvPr>
        </p:nvSpPr>
        <p:spPr>
          <a:xfrm>
            <a:off x="6420495" y="1149440"/>
            <a:ext cx="5113283" cy="582221"/>
          </a:xfrm>
        </p:spPr>
        <p:txBody>
          <a:bodyPr>
            <a:normAutofit lnSpcReduction="10000"/>
          </a:bodyPr>
          <a:lstStyle/>
          <a:p>
            <a:r>
              <a:rPr lang="en-IE" b="1" dirty="0" err="1"/>
              <a:t>Biologische</a:t>
            </a:r>
            <a:r>
              <a:rPr lang="en-IE" b="1" dirty="0"/>
              <a:t> </a:t>
            </a:r>
            <a:r>
              <a:rPr lang="en-IE" b="1" dirty="0" err="1"/>
              <a:t>Bedürfnisse</a:t>
            </a:r>
            <a:endParaRPr lang="en-IE" b="1" dirty="0"/>
          </a:p>
        </p:txBody>
      </p:sp>
      <p:sp>
        <p:nvSpPr>
          <p:cNvPr id="4" name="Text Placeholder 3">
            <a:extLst>
              <a:ext uri="{FF2B5EF4-FFF2-40B4-BE49-F238E27FC236}">
                <a16:creationId xmlns:a16="http://schemas.microsoft.com/office/drawing/2014/main" id="{9831E66A-43A9-37B3-035E-17EF51977CAB}"/>
              </a:ext>
            </a:extLst>
          </p:cNvPr>
          <p:cNvSpPr>
            <a:spLocks noGrp="1"/>
          </p:cNvSpPr>
          <p:nvPr>
            <p:ph type="body" sz="quarter" idx="18"/>
          </p:nvPr>
        </p:nvSpPr>
        <p:spPr>
          <a:xfrm>
            <a:off x="6275294" y="1731661"/>
            <a:ext cx="5759951" cy="1466431"/>
          </a:xfrm>
          <a:solidFill>
            <a:srgbClr val="FED100"/>
          </a:solidFill>
        </p:spPr>
        <p:txBody>
          <a:bodyPr>
            <a:normAutofit fontScale="85000" lnSpcReduction="20000"/>
          </a:bodyPr>
          <a:lstStyle/>
          <a:p>
            <a:pPr indent="0"/>
            <a:r>
              <a:rPr lang="en-IE" dirty="0"/>
              <a:t>In Modul 2 </a:t>
            </a:r>
            <a:r>
              <a:rPr lang="en-IE" dirty="0" err="1"/>
              <a:t>haben</a:t>
            </a:r>
            <a:r>
              <a:rPr lang="en-IE" dirty="0"/>
              <a:t> </a:t>
            </a:r>
            <a:r>
              <a:rPr lang="en-IE" dirty="0" err="1"/>
              <a:t>wir</a:t>
            </a:r>
            <a:r>
              <a:rPr lang="en-IE" dirty="0"/>
              <a:t> die </a:t>
            </a:r>
            <a:r>
              <a:rPr lang="en-IE" b="1" dirty="0" err="1"/>
              <a:t>physiologischen</a:t>
            </a:r>
            <a:r>
              <a:rPr lang="en-IE" b="1" dirty="0"/>
              <a:t> und </a:t>
            </a:r>
            <a:r>
              <a:rPr lang="en-IE" b="1" dirty="0" err="1"/>
              <a:t>Nährstoff</a:t>
            </a:r>
            <a:r>
              <a:rPr lang="en-IE" b="1" dirty="0"/>
              <a:t> -</a:t>
            </a:r>
            <a:r>
              <a:rPr lang="en-IE" b="1" dirty="0" err="1"/>
              <a:t>bedürfnisse</a:t>
            </a:r>
            <a:r>
              <a:rPr lang="en-IE" dirty="0"/>
              <a:t> von </a:t>
            </a:r>
            <a:r>
              <a:rPr lang="en-IE" dirty="0" err="1"/>
              <a:t>Senioren</a:t>
            </a:r>
            <a:r>
              <a:rPr lang="en-IE" dirty="0"/>
              <a:t> </a:t>
            </a:r>
            <a:r>
              <a:rPr lang="en-IE" dirty="0" err="1"/>
              <a:t>besprochen</a:t>
            </a:r>
            <a:r>
              <a:rPr lang="en-IE" dirty="0"/>
              <a:t>. Die </a:t>
            </a:r>
            <a:r>
              <a:rPr lang="en-IE" dirty="0" err="1"/>
              <a:t>nächste</a:t>
            </a:r>
            <a:r>
              <a:rPr lang="en-IE" dirty="0"/>
              <a:t> Folie </a:t>
            </a:r>
            <a:r>
              <a:rPr lang="en-IE" dirty="0" err="1"/>
              <a:t>fasst</a:t>
            </a:r>
            <a:r>
              <a:rPr lang="en-IE" dirty="0"/>
              <a:t> </a:t>
            </a:r>
            <a:r>
              <a:rPr lang="en-IE" dirty="0" err="1"/>
              <a:t>zusammen</a:t>
            </a:r>
            <a:r>
              <a:rPr lang="en-IE" dirty="0"/>
              <a:t>, </a:t>
            </a:r>
            <a:r>
              <a:rPr lang="en-IE" dirty="0" err="1"/>
              <a:t>wie</a:t>
            </a:r>
            <a:r>
              <a:rPr lang="en-IE" dirty="0"/>
              <a:t> all </a:t>
            </a:r>
            <a:r>
              <a:rPr lang="en-IE" dirty="0" err="1"/>
              <a:t>diese</a:t>
            </a:r>
            <a:r>
              <a:rPr lang="en-IE" dirty="0"/>
              <a:t> </a:t>
            </a:r>
            <a:r>
              <a:rPr lang="en-IE" dirty="0" err="1"/>
              <a:t>Bedürfnisse</a:t>
            </a:r>
            <a:r>
              <a:rPr lang="en-IE" dirty="0"/>
              <a:t> </a:t>
            </a:r>
            <a:r>
              <a:rPr lang="en-IE" dirty="0" err="1"/>
              <a:t>miteinander</a:t>
            </a:r>
            <a:r>
              <a:rPr lang="en-IE" dirty="0"/>
              <a:t> </a:t>
            </a:r>
            <a:r>
              <a:rPr lang="en-IE" dirty="0" err="1"/>
              <a:t>verbunden</a:t>
            </a:r>
            <a:r>
              <a:rPr lang="en-IE" dirty="0"/>
              <a:t> </a:t>
            </a:r>
            <a:r>
              <a:rPr lang="en-IE" dirty="0" err="1"/>
              <a:t>sind</a:t>
            </a:r>
            <a:r>
              <a:rPr lang="en-IE" dirty="0"/>
              <a:t>... in </a:t>
            </a:r>
            <a:r>
              <a:rPr lang="en-IE" dirty="0" err="1"/>
              <a:t>diesem</a:t>
            </a:r>
            <a:r>
              <a:rPr lang="en-IE" dirty="0"/>
              <a:t> Modul </a:t>
            </a:r>
            <a:r>
              <a:rPr lang="en-IE" dirty="0" err="1"/>
              <a:t>werden</a:t>
            </a:r>
            <a:r>
              <a:rPr lang="en-IE" dirty="0"/>
              <a:t> </a:t>
            </a:r>
            <a:r>
              <a:rPr lang="en-IE" dirty="0" err="1"/>
              <a:t>wir</a:t>
            </a:r>
            <a:r>
              <a:rPr lang="en-IE" dirty="0"/>
              <a:t> </a:t>
            </a:r>
            <a:r>
              <a:rPr lang="en-IE" dirty="0" err="1"/>
              <a:t>uns</a:t>
            </a:r>
            <a:r>
              <a:rPr lang="en-IE" dirty="0"/>
              <a:t> </a:t>
            </a:r>
            <a:r>
              <a:rPr lang="en-IE" dirty="0" err="1"/>
              <a:t>jedoch</a:t>
            </a:r>
            <a:r>
              <a:rPr lang="en-IE" dirty="0"/>
              <a:t> </a:t>
            </a:r>
            <a:r>
              <a:rPr lang="en-IE" dirty="0" err="1"/>
              <a:t>mehr</a:t>
            </a:r>
            <a:r>
              <a:rPr lang="en-IE" dirty="0"/>
              <a:t> auf die </a:t>
            </a:r>
            <a:r>
              <a:rPr lang="en-IE" dirty="0" err="1"/>
              <a:t>kognitiven</a:t>
            </a:r>
            <a:r>
              <a:rPr lang="en-IE" dirty="0"/>
              <a:t> </a:t>
            </a:r>
            <a:r>
              <a:rPr lang="en-IE" dirty="0" err="1"/>
              <a:t>Bedürfnisse</a:t>
            </a:r>
            <a:r>
              <a:rPr lang="en-IE" dirty="0"/>
              <a:t> von </a:t>
            </a:r>
            <a:r>
              <a:rPr lang="en-IE" dirty="0" err="1"/>
              <a:t>Senioren</a:t>
            </a:r>
            <a:r>
              <a:rPr lang="en-IE" dirty="0"/>
              <a:t> </a:t>
            </a:r>
            <a:r>
              <a:rPr lang="en-IE" dirty="0" err="1"/>
              <a:t>konzentrieren</a:t>
            </a:r>
            <a:r>
              <a:rPr lang="en-IE" dirty="0"/>
              <a:t>.</a:t>
            </a:r>
          </a:p>
        </p:txBody>
      </p:sp>
    </p:spTree>
    <p:extLst>
      <p:ext uri="{BB962C8B-B14F-4D97-AF65-F5344CB8AC3E}">
        <p14:creationId xmlns:p14="http://schemas.microsoft.com/office/powerpoint/2010/main" val="409134557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n-IE" dirty="0" err="1"/>
              <a:t>Kalkulation</a:t>
            </a:r>
            <a:r>
              <a:rPr lang="en-IE" dirty="0"/>
              <a:t> &amp; </a:t>
            </a:r>
            <a:r>
              <a:rPr lang="en-IE" dirty="0" err="1"/>
              <a:t>Preisgestaltung</a:t>
            </a:r>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3</a:t>
            </a:r>
            <a:endParaRPr lang="en-IE" b="1"/>
          </a:p>
        </p:txBody>
      </p:sp>
    </p:spTree>
    <p:extLst>
      <p:ext uri="{BB962C8B-B14F-4D97-AF65-F5344CB8AC3E}">
        <p14:creationId xmlns:p14="http://schemas.microsoft.com/office/powerpoint/2010/main" val="396000426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DC3AED-E700-937C-3092-15B2FAD92D3E}"/>
              </a:ext>
            </a:extLst>
          </p:cNvPr>
          <p:cNvSpPr>
            <a:spLocks noGrp="1"/>
          </p:cNvSpPr>
          <p:nvPr>
            <p:ph type="body" sz="quarter" idx="18"/>
          </p:nvPr>
        </p:nvSpPr>
        <p:spPr>
          <a:xfrm>
            <a:off x="734714" y="1757011"/>
            <a:ext cx="6753144" cy="3867704"/>
          </a:xfrm>
        </p:spPr>
        <p:txBody>
          <a:bodyPr>
            <a:normAutofit lnSpcReduction="10000"/>
          </a:bodyPr>
          <a:lstStyle/>
          <a:p>
            <a:pPr marL="342900" indent="-342900">
              <a:buFont typeface="Arial" panose="020B0604020202020204" pitchFamily="34" charset="0"/>
              <a:buChar char="•"/>
            </a:pPr>
            <a:r>
              <a:rPr lang="en-US" dirty="0" err="1"/>
              <a:t>Mit</a:t>
            </a:r>
            <a:r>
              <a:rPr lang="en-US" dirty="0"/>
              <a:t> </a:t>
            </a:r>
            <a:r>
              <a:rPr lang="en-US" dirty="0" err="1"/>
              <a:t>zunehmendem</a:t>
            </a:r>
            <a:r>
              <a:rPr lang="en-US" dirty="0"/>
              <a:t> Alter </a:t>
            </a:r>
            <a:r>
              <a:rPr lang="en-US" dirty="0" err="1"/>
              <a:t>nimmt</a:t>
            </a:r>
            <a:r>
              <a:rPr lang="en-US" dirty="0"/>
              <a:t> der </a:t>
            </a:r>
            <a:r>
              <a:rPr lang="en-US" dirty="0" err="1"/>
              <a:t>Gesamtkonsum</a:t>
            </a:r>
            <a:r>
              <a:rPr lang="en-US" dirty="0"/>
              <a:t> </a:t>
            </a:r>
            <a:r>
              <a:rPr lang="en-US" dirty="0" err="1"/>
              <a:t>älterer</a:t>
            </a:r>
            <a:r>
              <a:rPr lang="en-US" dirty="0"/>
              <a:t> </a:t>
            </a:r>
            <a:r>
              <a:rPr lang="en-US" dirty="0" err="1"/>
              <a:t>Verbraucher</a:t>
            </a:r>
            <a:r>
              <a:rPr lang="en-US" dirty="0"/>
              <a:t> </a:t>
            </a:r>
            <a:r>
              <a:rPr lang="en-US" dirty="0" err="1"/>
              <a:t>nach</a:t>
            </a:r>
            <a:r>
              <a:rPr lang="en-US" dirty="0"/>
              <a:t> dem </a:t>
            </a:r>
            <a:r>
              <a:rPr lang="en-US" dirty="0" err="1"/>
              <a:t>Eintritt</a:t>
            </a:r>
            <a:r>
              <a:rPr lang="en-US" dirty="0"/>
              <a:t> in den </a:t>
            </a:r>
            <a:r>
              <a:rPr lang="en-US" dirty="0" err="1"/>
              <a:t>Ruhestand</a:t>
            </a:r>
            <a:r>
              <a:rPr lang="en-US" dirty="0"/>
              <a:t> in der Tat </a:t>
            </a:r>
            <a:r>
              <a:rPr lang="en-US" dirty="0" err="1"/>
              <a:t>deutlich</a:t>
            </a:r>
            <a:r>
              <a:rPr lang="en-US" dirty="0"/>
              <a:t> ab, und </a:t>
            </a:r>
            <a:r>
              <a:rPr lang="en-US" dirty="0" err="1"/>
              <a:t>zwar</a:t>
            </a:r>
            <a:r>
              <a:rPr lang="en-US" dirty="0"/>
              <a:t> </a:t>
            </a:r>
            <a:r>
              <a:rPr lang="en-US" dirty="0" err="1"/>
              <a:t>planmäßig</a:t>
            </a:r>
            <a:r>
              <a:rPr lang="en-US" dirty="0"/>
              <a:t> und </a:t>
            </a:r>
            <a:r>
              <a:rPr lang="en-US" dirty="0" err="1"/>
              <a:t>unabhängig</a:t>
            </a:r>
            <a:r>
              <a:rPr lang="en-US" dirty="0"/>
              <a:t> </a:t>
            </a:r>
            <a:r>
              <a:rPr lang="en-US" dirty="0" err="1"/>
              <a:t>vom</a:t>
            </a:r>
            <a:r>
              <a:rPr lang="en-US" dirty="0"/>
              <a:t> </a:t>
            </a:r>
            <a:r>
              <a:rPr lang="en-US" dirty="0" err="1"/>
              <a:t>Einkommensniveau</a:t>
            </a:r>
            <a:r>
              <a:rPr lang="en-US" dirty="0"/>
              <a:t>. </a:t>
            </a:r>
          </a:p>
          <a:p>
            <a:pPr marL="342900" indent="-342900">
              <a:buFont typeface="Arial" panose="020B0604020202020204" pitchFamily="34" charset="0"/>
              <a:buChar char="•"/>
            </a:pPr>
            <a:r>
              <a:rPr lang="en-US" b="1" dirty="0" err="1"/>
              <a:t>Aufgrund</a:t>
            </a:r>
            <a:r>
              <a:rPr lang="en-US" b="1" dirty="0"/>
              <a:t> der </a:t>
            </a:r>
            <a:r>
              <a:rPr lang="en-US" b="1" dirty="0" err="1"/>
              <a:t>höheren</a:t>
            </a:r>
            <a:r>
              <a:rPr lang="en-US" b="1" dirty="0"/>
              <a:t> </a:t>
            </a:r>
            <a:r>
              <a:rPr lang="en-US" b="1" dirty="0" err="1"/>
              <a:t>durchschnittlichen</a:t>
            </a:r>
            <a:r>
              <a:rPr lang="en-US" b="1" dirty="0"/>
              <a:t> </a:t>
            </a:r>
            <a:r>
              <a:rPr lang="en-US" b="1" dirty="0" err="1"/>
              <a:t>Lebenserwartung</a:t>
            </a:r>
            <a:r>
              <a:rPr lang="en-US" dirty="0"/>
              <a:t> muss der </a:t>
            </a:r>
            <a:r>
              <a:rPr lang="en-US" dirty="0" err="1"/>
              <a:t>Markt</a:t>
            </a:r>
            <a:r>
              <a:rPr lang="en-US" dirty="0"/>
              <a:t> für von </a:t>
            </a:r>
            <a:r>
              <a:rPr lang="en-US" dirty="0" err="1"/>
              <a:t>älteren</a:t>
            </a:r>
            <a:r>
              <a:rPr lang="en-US" dirty="0"/>
              <a:t> Menschen </a:t>
            </a:r>
            <a:r>
              <a:rPr lang="en-US" dirty="0" err="1"/>
              <a:t>gekaufte</a:t>
            </a:r>
            <a:r>
              <a:rPr lang="en-US" dirty="0"/>
              <a:t> </a:t>
            </a:r>
            <a:r>
              <a:rPr lang="en-US" dirty="0" err="1"/>
              <a:t>Waren</a:t>
            </a:r>
            <a:r>
              <a:rPr lang="en-US" dirty="0"/>
              <a:t> </a:t>
            </a:r>
            <a:r>
              <a:rPr lang="en-US" dirty="0" err="1"/>
              <a:t>jedoch</a:t>
            </a:r>
            <a:r>
              <a:rPr lang="en-US" dirty="0"/>
              <a:t> </a:t>
            </a:r>
            <a:r>
              <a:rPr lang="en-US" dirty="0" err="1"/>
              <a:t>wachsen</a:t>
            </a:r>
            <a:r>
              <a:rPr lang="en-US" dirty="0"/>
              <a:t>. Die </a:t>
            </a:r>
            <a:r>
              <a:rPr lang="en-US" dirty="0" err="1"/>
              <a:t>Kaufkraft</a:t>
            </a:r>
            <a:r>
              <a:rPr lang="en-US" dirty="0"/>
              <a:t> </a:t>
            </a:r>
            <a:r>
              <a:rPr lang="en-US" dirty="0" err="1"/>
              <a:t>scheint</a:t>
            </a:r>
            <a:r>
              <a:rPr lang="en-US" dirty="0"/>
              <a:t> </a:t>
            </a:r>
            <a:r>
              <a:rPr lang="en-US" dirty="0" err="1"/>
              <a:t>auch</a:t>
            </a:r>
            <a:r>
              <a:rPr lang="en-US" dirty="0"/>
              <a:t> </a:t>
            </a:r>
            <a:r>
              <a:rPr lang="en-US" dirty="0" err="1"/>
              <a:t>aufgrund</a:t>
            </a:r>
            <a:r>
              <a:rPr lang="en-US" dirty="0"/>
              <a:t> des </a:t>
            </a:r>
            <a:r>
              <a:rPr lang="en-US" dirty="0" err="1"/>
              <a:t>Fehlens</a:t>
            </a:r>
            <a:r>
              <a:rPr lang="en-US" dirty="0"/>
              <a:t> von </a:t>
            </a:r>
            <a:r>
              <a:rPr lang="en-US" dirty="0" err="1"/>
              <a:t>Schulden</a:t>
            </a:r>
            <a:r>
              <a:rPr lang="en-US" dirty="0"/>
              <a:t> </a:t>
            </a:r>
            <a:r>
              <a:rPr lang="en-US" dirty="0" err="1"/>
              <a:t>oder</a:t>
            </a:r>
            <a:r>
              <a:rPr lang="en-US" dirty="0"/>
              <a:t> </a:t>
            </a:r>
            <a:r>
              <a:rPr lang="en-US" dirty="0" err="1"/>
              <a:t>Hypotheken</a:t>
            </a:r>
            <a:r>
              <a:rPr lang="en-US" dirty="0"/>
              <a:t>, </a:t>
            </a:r>
            <a:r>
              <a:rPr lang="en-US" dirty="0" err="1"/>
              <a:t>Arbeitskosten</a:t>
            </a:r>
            <a:r>
              <a:rPr lang="en-US" dirty="0"/>
              <a:t> und </a:t>
            </a:r>
            <a:r>
              <a:rPr lang="en-US" dirty="0" err="1"/>
              <a:t>unterhaltsberechtigten</a:t>
            </a:r>
            <a:r>
              <a:rPr lang="en-US" dirty="0"/>
              <a:t> </a:t>
            </a:r>
            <a:r>
              <a:rPr lang="en-US" dirty="0" err="1"/>
              <a:t>Kindern</a:t>
            </a:r>
            <a:r>
              <a:rPr lang="en-US" dirty="0"/>
              <a:t> </a:t>
            </a:r>
            <a:r>
              <a:rPr lang="en-US" dirty="0" err="1"/>
              <a:t>zu</a:t>
            </a:r>
            <a:r>
              <a:rPr lang="en-US" dirty="0"/>
              <a:t> </a:t>
            </a:r>
            <a:r>
              <a:rPr lang="en-US" dirty="0" err="1"/>
              <a:t>halten</a:t>
            </a:r>
            <a:r>
              <a:rPr lang="en-US" dirty="0"/>
              <a:t>, was </a:t>
            </a:r>
            <a:r>
              <a:rPr lang="en-US" dirty="0" err="1"/>
              <a:t>ihre</a:t>
            </a:r>
            <a:r>
              <a:rPr lang="en-US" dirty="0"/>
              <a:t> </a:t>
            </a:r>
            <a:r>
              <a:rPr lang="en-US" dirty="0" err="1"/>
              <a:t>Ausgaben</a:t>
            </a:r>
            <a:r>
              <a:rPr lang="en-US" dirty="0"/>
              <a:t>- und </a:t>
            </a:r>
            <a:r>
              <a:rPr lang="en-US" dirty="0" err="1"/>
              <a:t>Konsumbereitschaft</a:t>
            </a:r>
            <a:r>
              <a:rPr lang="en-US" dirty="0"/>
              <a:t> </a:t>
            </a:r>
            <a:r>
              <a:rPr lang="en-US" dirty="0" err="1"/>
              <a:t>erhöht</a:t>
            </a:r>
            <a:r>
              <a:rPr lang="en-US" dirty="0"/>
              <a:t>.</a:t>
            </a:r>
          </a:p>
          <a:p>
            <a:pPr marL="342900" indent="-34290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283BC4C0-71E6-3464-BB01-69B5CAC6BBB8}"/>
              </a:ext>
            </a:extLst>
          </p:cNvPr>
          <p:cNvSpPr>
            <a:spLocks noGrp="1"/>
          </p:cNvSpPr>
          <p:nvPr>
            <p:ph type="body" sz="quarter" idx="16"/>
          </p:nvPr>
        </p:nvSpPr>
        <p:spPr/>
        <p:txBody>
          <a:bodyPr vert="horz" lIns="91440" tIns="45720" rIns="91440" bIns="45720" rtlCol="0" anchor="t">
            <a:normAutofit lnSpcReduction="10000"/>
          </a:bodyPr>
          <a:lstStyle/>
          <a:p>
            <a:r>
              <a:rPr lang="en-GB" dirty="0" err="1"/>
              <a:t>Haben</a:t>
            </a:r>
            <a:r>
              <a:rPr lang="en-GB" dirty="0"/>
              <a:t> </a:t>
            </a:r>
            <a:r>
              <a:rPr lang="en-GB" dirty="0" err="1"/>
              <a:t>ältere</a:t>
            </a:r>
            <a:r>
              <a:rPr lang="en-GB" dirty="0"/>
              <a:t> </a:t>
            </a:r>
            <a:r>
              <a:rPr lang="en-GB" dirty="0" err="1"/>
              <a:t>Verbraucher</a:t>
            </a:r>
            <a:r>
              <a:rPr lang="en-GB" dirty="0"/>
              <a:t> </a:t>
            </a:r>
            <a:r>
              <a:rPr lang="en-GB" dirty="0" err="1"/>
              <a:t>eine</a:t>
            </a:r>
            <a:r>
              <a:rPr lang="en-GB" dirty="0"/>
              <a:t> </a:t>
            </a:r>
            <a:r>
              <a:rPr lang="en-GB" dirty="0" err="1"/>
              <a:t>geringere</a:t>
            </a:r>
            <a:r>
              <a:rPr lang="en-GB" dirty="0"/>
              <a:t> </a:t>
            </a:r>
            <a:r>
              <a:rPr lang="en-GB" dirty="0" err="1"/>
              <a:t>Kaufkraft</a:t>
            </a:r>
            <a:r>
              <a:rPr lang="en-GB" dirty="0"/>
              <a:t>?</a:t>
            </a:r>
          </a:p>
          <a:p>
            <a:endParaRPr lang="en-GB" dirty="0"/>
          </a:p>
        </p:txBody>
      </p:sp>
      <p:sp>
        <p:nvSpPr>
          <p:cNvPr id="5" name="TextBox 4">
            <a:extLst>
              <a:ext uri="{FF2B5EF4-FFF2-40B4-BE49-F238E27FC236}">
                <a16:creationId xmlns:a16="http://schemas.microsoft.com/office/drawing/2014/main" id="{62E3FFA7-2DD8-AF4A-8B6E-A6AB9920B067}"/>
              </a:ext>
            </a:extLst>
          </p:cNvPr>
          <p:cNvSpPr txBox="1"/>
          <p:nvPr/>
        </p:nvSpPr>
        <p:spPr>
          <a:xfrm>
            <a:off x="7862087" y="5371232"/>
            <a:ext cx="6097348" cy="369332"/>
          </a:xfrm>
          <a:prstGeom prst="rect">
            <a:avLst/>
          </a:prstGeom>
          <a:noFill/>
        </p:spPr>
        <p:txBody>
          <a:bodyPr wrap="square">
            <a:spAutoFit/>
          </a:bodyPr>
          <a:lstStyle/>
          <a:p>
            <a:r>
              <a:rPr lang="en-GB" dirty="0">
                <a:solidFill>
                  <a:srgbClr val="1188A3"/>
                </a:solidFill>
                <a:hlinkClick r:id="rId2">
                  <a:extLst>
                    <a:ext uri="{A12FA001-AC4F-418D-AE19-62706E023703}">
                      <ahyp:hlinkClr xmlns:ahyp="http://schemas.microsoft.com/office/drawing/2018/hyperlinkcolor" val="tx"/>
                    </a:ext>
                  </a:extLst>
                </a:hlinkClick>
              </a:rPr>
              <a:t>Quelle</a:t>
            </a:r>
            <a:r>
              <a:rPr lang="en-GB" sz="1800" dirty="0">
                <a:solidFill>
                  <a:srgbClr val="1188A3"/>
                </a:solidFill>
                <a:hlinkClick r:id="rId2">
                  <a:extLst>
                    <a:ext uri="{A12FA001-AC4F-418D-AE19-62706E023703}">
                      <ahyp:hlinkClr xmlns:ahyp="http://schemas.microsoft.com/office/drawing/2018/hyperlinkcolor" val="tx"/>
                    </a:ext>
                  </a:extLst>
                </a:hlinkClick>
              </a:rPr>
              <a:t>: Guido, Ugolini &amp; Sestino (2022)</a:t>
            </a:r>
            <a:endParaRPr lang="en-GB" dirty="0">
              <a:solidFill>
                <a:srgbClr val="1188A3"/>
              </a:solidFill>
            </a:endParaRPr>
          </a:p>
        </p:txBody>
      </p:sp>
      <p:grpSp>
        <p:nvGrpSpPr>
          <p:cNvPr id="6" name="Group 5">
            <a:extLst>
              <a:ext uri="{FF2B5EF4-FFF2-40B4-BE49-F238E27FC236}">
                <a16:creationId xmlns:a16="http://schemas.microsoft.com/office/drawing/2014/main" id="{A9B815D5-67D8-FC97-7A92-D9003284DE2C}"/>
              </a:ext>
            </a:extLst>
          </p:cNvPr>
          <p:cNvGrpSpPr/>
          <p:nvPr/>
        </p:nvGrpSpPr>
        <p:grpSpPr>
          <a:xfrm>
            <a:off x="8615848" y="2126343"/>
            <a:ext cx="2444812" cy="2344703"/>
            <a:chOff x="6481412" y="352859"/>
            <a:chExt cx="1093019" cy="1091619"/>
          </a:xfrm>
        </p:grpSpPr>
        <p:sp>
          <p:nvSpPr>
            <p:cNvPr id="7" name="Freeform 1347">
              <a:extLst>
                <a:ext uri="{FF2B5EF4-FFF2-40B4-BE49-F238E27FC236}">
                  <a16:creationId xmlns:a16="http://schemas.microsoft.com/office/drawing/2014/main" id="{2529979C-A543-2C5A-CB94-DC8120510AC1}"/>
                </a:ext>
              </a:extLst>
            </p:cNvPr>
            <p:cNvSpPr/>
            <p:nvPr/>
          </p:nvSpPr>
          <p:spPr>
            <a:xfrm>
              <a:off x="6481412" y="352859"/>
              <a:ext cx="1093018" cy="1091619"/>
            </a:xfrm>
            <a:custGeom>
              <a:avLst/>
              <a:gdLst>
                <a:gd name="connsiteX0" fmla="*/ 1073819 w 1093018"/>
                <a:gd name="connsiteY0" fmla="*/ 655520 h 1091619"/>
                <a:gd name="connsiteX1" fmla="*/ 1054620 w 1093018"/>
                <a:gd name="connsiteY1" fmla="*/ 655520 h 1091619"/>
                <a:gd name="connsiteX2" fmla="*/ 1054620 w 1093018"/>
                <a:gd name="connsiteY2" fmla="*/ 600665 h 1091619"/>
                <a:gd name="connsiteX3" fmla="*/ 1035420 w 1093018"/>
                <a:gd name="connsiteY3" fmla="*/ 581466 h 1091619"/>
                <a:gd name="connsiteX4" fmla="*/ 1016221 w 1093018"/>
                <a:gd name="connsiteY4" fmla="*/ 581466 h 1091619"/>
                <a:gd name="connsiteX5" fmla="*/ 1016221 w 1093018"/>
                <a:gd name="connsiteY5" fmla="*/ 526610 h 1091619"/>
                <a:gd name="connsiteX6" fmla="*/ 997022 w 1093018"/>
                <a:gd name="connsiteY6" fmla="*/ 507411 h 1091619"/>
                <a:gd name="connsiteX7" fmla="*/ 377156 w 1093018"/>
                <a:gd name="connsiteY7" fmla="*/ 507411 h 1091619"/>
                <a:gd name="connsiteX8" fmla="*/ 379899 w 1093018"/>
                <a:gd name="connsiteY8" fmla="*/ 488212 h 1091619"/>
                <a:gd name="connsiteX9" fmla="*/ 366185 w 1093018"/>
                <a:gd name="connsiteY9" fmla="*/ 452556 h 1091619"/>
                <a:gd name="connsiteX10" fmla="*/ 379899 w 1093018"/>
                <a:gd name="connsiteY10" fmla="*/ 416900 h 1091619"/>
                <a:gd name="connsiteX11" fmla="*/ 325044 w 1093018"/>
                <a:gd name="connsiteY11" fmla="*/ 362045 h 1091619"/>
                <a:gd name="connsiteX12" fmla="*/ 311330 w 1093018"/>
                <a:gd name="connsiteY12" fmla="*/ 362045 h 1091619"/>
                <a:gd name="connsiteX13" fmla="*/ 388127 w 1093018"/>
                <a:gd name="connsiteY13" fmla="*/ 139881 h 1091619"/>
                <a:gd name="connsiteX14" fmla="*/ 198876 w 1093018"/>
                <a:gd name="connsiteY14" fmla="*/ 0 h 1091619"/>
                <a:gd name="connsiteX15" fmla="*/ 9625 w 1093018"/>
                <a:gd name="connsiteY15" fmla="*/ 139881 h 1091619"/>
                <a:gd name="connsiteX16" fmla="*/ 86423 w 1093018"/>
                <a:gd name="connsiteY16" fmla="*/ 362045 h 1091619"/>
                <a:gd name="connsiteX17" fmla="*/ 72709 w 1093018"/>
                <a:gd name="connsiteY17" fmla="*/ 362045 h 1091619"/>
                <a:gd name="connsiteX18" fmla="*/ 17853 w 1093018"/>
                <a:gd name="connsiteY18" fmla="*/ 416900 h 1091619"/>
                <a:gd name="connsiteX19" fmla="*/ 31567 w 1093018"/>
                <a:gd name="connsiteY19" fmla="*/ 452556 h 1091619"/>
                <a:gd name="connsiteX20" fmla="*/ 31567 w 1093018"/>
                <a:gd name="connsiteY20" fmla="*/ 523868 h 1091619"/>
                <a:gd name="connsiteX21" fmla="*/ 17853 w 1093018"/>
                <a:gd name="connsiteY21" fmla="*/ 559524 h 1091619"/>
                <a:gd name="connsiteX22" fmla="*/ 72709 w 1093018"/>
                <a:gd name="connsiteY22" fmla="*/ 614379 h 1091619"/>
                <a:gd name="connsiteX23" fmla="*/ 108365 w 1093018"/>
                <a:gd name="connsiteY23" fmla="*/ 614379 h 1091619"/>
                <a:gd name="connsiteX24" fmla="*/ 108365 w 1093018"/>
                <a:gd name="connsiteY24" fmla="*/ 995623 h 1091619"/>
                <a:gd name="connsiteX25" fmla="*/ 127564 w 1093018"/>
                <a:gd name="connsiteY25" fmla="*/ 1014822 h 1091619"/>
                <a:gd name="connsiteX26" fmla="*/ 182419 w 1093018"/>
                <a:gd name="connsiteY26" fmla="*/ 1014822 h 1091619"/>
                <a:gd name="connsiteX27" fmla="*/ 182419 w 1093018"/>
                <a:gd name="connsiteY27" fmla="*/ 1034021 h 1091619"/>
                <a:gd name="connsiteX28" fmla="*/ 201619 w 1093018"/>
                <a:gd name="connsiteY28" fmla="*/ 1053221 h 1091619"/>
                <a:gd name="connsiteX29" fmla="*/ 256474 w 1093018"/>
                <a:gd name="connsiteY29" fmla="*/ 1053221 h 1091619"/>
                <a:gd name="connsiteX30" fmla="*/ 256474 w 1093018"/>
                <a:gd name="connsiteY30" fmla="*/ 1072420 h 1091619"/>
                <a:gd name="connsiteX31" fmla="*/ 275673 w 1093018"/>
                <a:gd name="connsiteY31" fmla="*/ 1091619 h 1091619"/>
                <a:gd name="connsiteX32" fmla="*/ 1073819 w 1093018"/>
                <a:gd name="connsiteY32" fmla="*/ 1091619 h 1091619"/>
                <a:gd name="connsiteX33" fmla="*/ 1093019 w 1093018"/>
                <a:gd name="connsiteY33" fmla="*/ 1072420 h 1091619"/>
                <a:gd name="connsiteX34" fmla="*/ 1093019 w 1093018"/>
                <a:gd name="connsiteY34" fmla="*/ 674719 h 1091619"/>
                <a:gd name="connsiteX35" fmla="*/ 1073819 w 1093018"/>
                <a:gd name="connsiteY35" fmla="*/ 655520 h 1091619"/>
                <a:gd name="connsiteX36" fmla="*/ 1073819 w 1093018"/>
                <a:gd name="connsiteY36" fmla="*/ 655520 h 1091619"/>
                <a:gd name="connsiteX37" fmla="*/ 379899 w 1093018"/>
                <a:gd name="connsiteY37" fmla="*/ 545810 h 1091619"/>
                <a:gd name="connsiteX38" fmla="*/ 980565 w 1093018"/>
                <a:gd name="connsiteY38" fmla="*/ 545810 h 1091619"/>
                <a:gd name="connsiteX39" fmla="*/ 980565 w 1093018"/>
                <a:gd name="connsiteY39" fmla="*/ 581466 h 1091619"/>
                <a:gd name="connsiteX40" fmla="*/ 379899 w 1093018"/>
                <a:gd name="connsiteY40" fmla="*/ 581466 h 1091619"/>
                <a:gd name="connsiteX41" fmla="*/ 379899 w 1093018"/>
                <a:gd name="connsiteY41" fmla="*/ 545810 h 1091619"/>
                <a:gd name="connsiteX42" fmla="*/ 379899 w 1093018"/>
                <a:gd name="connsiteY42" fmla="*/ 545810 h 1091619"/>
                <a:gd name="connsiteX43" fmla="*/ 39796 w 1093018"/>
                <a:gd name="connsiteY43" fmla="*/ 202964 h 1091619"/>
                <a:gd name="connsiteX44" fmla="*/ 141278 w 1093018"/>
                <a:gd name="connsiteY44" fmla="*/ 52113 h 1091619"/>
                <a:gd name="connsiteX45" fmla="*/ 319558 w 1093018"/>
                <a:gd name="connsiteY45" fmla="*/ 87768 h 1091619"/>
                <a:gd name="connsiteX46" fmla="*/ 355214 w 1093018"/>
                <a:gd name="connsiteY46" fmla="*/ 266048 h 1091619"/>
                <a:gd name="connsiteX47" fmla="*/ 204362 w 1093018"/>
                <a:gd name="connsiteY47" fmla="*/ 367530 h 1091619"/>
                <a:gd name="connsiteX48" fmla="*/ 39796 w 1093018"/>
                <a:gd name="connsiteY48" fmla="*/ 202964 h 1091619"/>
                <a:gd name="connsiteX49" fmla="*/ 39796 w 1093018"/>
                <a:gd name="connsiteY49" fmla="*/ 202964 h 1091619"/>
                <a:gd name="connsiteX50" fmla="*/ 75452 w 1093018"/>
                <a:gd name="connsiteY50" fmla="*/ 400443 h 1091619"/>
                <a:gd name="connsiteX51" fmla="*/ 330529 w 1093018"/>
                <a:gd name="connsiteY51" fmla="*/ 400443 h 1091619"/>
                <a:gd name="connsiteX52" fmla="*/ 349728 w 1093018"/>
                <a:gd name="connsiteY52" fmla="*/ 419643 h 1091619"/>
                <a:gd name="connsiteX53" fmla="*/ 330529 w 1093018"/>
                <a:gd name="connsiteY53" fmla="*/ 438842 h 1091619"/>
                <a:gd name="connsiteX54" fmla="*/ 75452 w 1093018"/>
                <a:gd name="connsiteY54" fmla="*/ 438842 h 1091619"/>
                <a:gd name="connsiteX55" fmla="*/ 56252 w 1093018"/>
                <a:gd name="connsiteY55" fmla="*/ 419643 h 1091619"/>
                <a:gd name="connsiteX56" fmla="*/ 75452 w 1093018"/>
                <a:gd name="connsiteY56" fmla="*/ 400443 h 1091619"/>
                <a:gd name="connsiteX57" fmla="*/ 75452 w 1093018"/>
                <a:gd name="connsiteY57" fmla="*/ 400443 h 1091619"/>
                <a:gd name="connsiteX58" fmla="*/ 75452 w 1093018"/>
                <a:gd name="connsiteY58" fmla="*/ 474498 h 1091619"/>
                <a:gd name="connsiteX59" fmla="*/ 330529 w 1093018"/>
                <a:gd name="connsiteY59" fmla="*/ 474498 h 1091619"/>
                <a:gd name="connsiteX60" fmla="*/ 349728 w 1093018"/>
                <a:gd name="connsiteY60" fmla="*/ 493697 h 1091619"/>
                <a:gd name="connsiteX61" fmla="*/ 330529 w 1093018"/>
                <a:gd name="connsiteY61" fmla="*/ 512896 h 1091619"/>
                <a:gd name="connsiteX62" fmla="*/ 75452 w 1093018"/>
                <a:gd name="connsiteY62" fmla="*/ 512896 h 1091619"/>
                <a:gd name="connsiteX63" fmla="*/ 56252 w 1093018"/>
                <a:gd name="connsiteY63" fmla="*/ 493697 h 1091619"/>
                <a:gd name="connsiteX64" fmla="*/ 75452 w 1093018"/>
                <a:gd name="connsiteY64" fmla="*/ 474498 h 1091619"/>
                <a:gd name="connsiteX65" fmla="*/ 75452 w 1093018"/>
                <a:gd name="connsiteY65" fmla="*/ 474498 h 1091619"/>
                <a:gd name="connsiteX66" fmla="*/ 185162 w 1093018"/>
                <a:gd name="connsiteY66" fmla="*/ 981909 h 1091619"/>
                <a:gd name="connsiteX67" fmla="*/ 149507 w 1093018"/>
                <a:gd name="connsiteY67" fmla="*/ 981909 h 1091619"/>
                <a:gd name="connsiteX68" fmla="*/ 149507 w 1093018"/>
                <a:gd name="connsiteY68" fmla="*/ 619864 h 1091619"/>
                <a:gd name="connsiteX69" fmla="*/ 185162 w 1093018"/>
                <a:gd name="connsiteY69" fmla="*/ 619864 h 1091619"/>
                <a:gd name="connsiteX70" fmla="*/ 185162 w 1093018"/>
                <a:gd name="connsiteY70" fmla="*/ 981909 h 1091619"/>
                <a:gd name="connsiteX71" fmla="*/ 75452 w 1093018"/>
                <a:gd name="connsiteY71" fmla="*/ 584208 h 1091619"/>
                <a:gd name="connsiteX72" fmla="*/ 56252 w 1093018"/>
                <a:gd name="connsiteY72" fmla="*/ 565009 h 1091619"/>
                <a:gd name="connsiteX73" fmla="*/ 75452 w 1093018"/>
                <a:gd name="connsiteY73" fmla="*/ 545810 h 1091619"/>
                <a:gd name="connsiteX74" fmla="*/ 330529 w 1093018"/>
                <a:gd name="connsiteY74" fmla="*/ 545810 h 1091619"/>
                <a:gd name="connsiteX75" fmla="*/ 349728 w 1093018"/>
                <a:gd name="connsiteY75" fmla="*/ 565009 h 1091619"/>
                <a:gd name="connsiteX76" fmla="*/ 330529 w 1093018"/>
                <a:gd name="connsiteY76" fmla="*/ 584208 h 1091619"/>
                <a:gd name="connsiteX77" fmla="*/ 75452 w 1093018"/>
                <a:gd name="connsiteY77" fmla="*/ 584208 h 1091619"/>
                <a:gd name="connsiteX78" fmla="*/ 256474 w 1093018"/>
                <a:gd name="connsiteY78" fmla="*/ 674719 h 1091619"/>
                <a:gd name="connsiteX79" fmla="*/ 256474 w 1093018"/>
                <a:gd name="connsiteY79" fmla="*/ 1020307 h 1091619"/>
                <a:gd name="connsiteX80" fmla="*/ 220818 w 1093018"/>
                <a:gd name="connsiteY80" fmla="*/ 1020307 h 1091619"/>
                <a:gd name="connsiteX81" fmla="*/ 220818 w 1093018"/>
                <a:gd name="connsiteY81" fmla="*/ 619864 h 1091619"/>
                <a:gd name="connsiteX82" fmla="*/ 1018964 w 1093018"/>
                <a:gd name="connsiteY82" fmla="*/ 619864 h 1091619"/>
                <a:gd name="connsiteX83" fmla="*/ 1018964 w 1093018"/>
                <a:gd name="connsiteY83" fmla="*/ 655520 h 1091619"/>
                <a:gd name="connsiteX84" fmla="*/ 275673 w 1093018"/>
                <a:gd name="connsiteY84" fmla="*/ 655520 h 1091619"/>
                <a:gd name="connsiteX85" fmla="*/ 256474 w 1093018"/>
                <a:gd name="connsiteY85" fmla="*/ 674719 h 1091619"/>
                <a:gd name="connsiteX86" fmla="*/ 256474 w 1093018"/>
                <a:gd name="connsiteY86" fmla="*/ 674719 h 1091619"/>
                <a:gd name="connsiteX87" fmla="*/ 1054620 w 1093018"/>
                <a:gd name="connsiteY87" fmla="*/ 1055964 h 1091619"/>
                <a:gd name="connsiteX88" fmla="*/ 292130 w 1093018"/>
                <a:gd name="connsiteY88" fmla="*/ 1055964 h 1091619"/>
                <a:gd name="connsiteX89" fmla="*/ 292130 w 1093018"/>
                <a:gd name="connsiteY89" fmla="*/ 693919 h 1091619"/>
                <a:gd name="connsiteX90" fmla="*/ 1054620 w 1093018"/>
                <a:gd name="connsiteY90" fmla="*/ 693919 h 1091619"/>
                <a:gd name="connsiteX91" fmla="*/ 1054620 w 1093018"/>
                <a:gd name="connsiteY91" fmla="*/ 1055964 h 10916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1093018" h="1091619">
                  <a:moveTo>
                    <a:pt x="1073819" y="655520"/>
                  </a:moveTo>
                  <a:lnTo>
                    <a:pt x="1054620" y="655520"/>
                  </a:lnTo>
                  <a:lnTo>
                    <a:pt x="1054620" y="600665"/>
                  </a:lnTo>
                  <a:cubicBezTo>
                    <a:pt x="1054620" y="589694"/>
                    <a:pt x="1046391" y="581466"/>
                    <a:pt x="1035420" y="581466"/>
                  </a:cubicBezTo>
                  <a:lnTo>
                    <a:pt x="1016221" y="581466"/>
                  </a:lnTo>
                  <a:lnTo>
                    <a:pt x="1016221" y="526610"/>
                  </a:lnTo>
                  <a:cubicBezTo>
                    <a:pt x="1016221" y="515639"/>
                    <a:pt x="1007993" y="507411"/>
                    <a:pt x="997022" y="507411"/>
                  </a:cubicBezTo>
                  <a:lnTo>
                    <a:pt x="377156" y="507411"/>
                  </a:lnTo>
                  <a:cubicBezTo>
                    <a:pt x="379899" y="501925"/>
                    <a:pt x="379899" y="496440"/>
                    <a:pt x="379899" y="488212"/>
                  </a:cubicBezTo>
                  <a:cubicBezTo>
                    <a:pt x="379899" y="474498"/>
                    <a:pt x="374413" y="460784"/>
                    <a:pt x="366185" y="452556"/>
                  </a:cubicBezTo>
                  <a:cubicBezTo>
                    <a:pt x="374413" y="441585"/>
                    <a:pt x="379899" y="430614"/>
                    <a:pt x="379899" y="416900"/>
                  </a:cubicBezTo>
                  <a:cubicBezTo>
                    <a:pt x="379899" y="386729"/>
                    <a:pt x="355214" y="362045"/>
                    <a:pt x="325044" y="362045"/>
                  </a:cubicBezTo>
                  <a:lnTo>
                    <a:pt x="311330" y="362045"/>
                  </a:lnTo>
                  <a:cubicBezTo>
                    <a:pt x="382642" y="312675"/>
                    <a:pt x="412812" y="222164"/>
                    <a:pt x="388127" y="139881"/>
                  </a:cubicBezTo>
                  <a:cubicBezTo>
                    <a:pt x="360699" y="57598"/>
                    <a:pt x="283902" y="0"/>
                    <a:pt x="198876" y="0"/>
                  </a:cubicBezTo>
                  <a:cubicBezTo>
                    <a:pt x="111107" y="0"/>
                    <a:pt x="34310" y="57598"/>
                    <a:pt x="9625" y="139881"/>
                  </a:cubicBezTo>
                  <a:cubicBezTo>
                    <a:pt x="-17802" y="222164"/>
                    <a:pt x="15110" y="312675"/>
                    <a:pt x="86423" y="362045"/>
                  </a:cubicBezTo>
                  <a:lnTo>
                    <a:pt x="72709" y="362045"/>
                  </a:lnTo>
                  <a:cubicBezTo>
                    <a:pt x="42538" y="362045"/>
                    <a:pt x="17853" y="386729"/>
                    <a:pt x="17853" y="416900"/>
                  </a:cubicBezTo>
                  <a:cubicBezTo>
                    <a:pt x="17853" y="430614"/>
                    <a:pt x="23339" y="444327"/>
                    <a:pt x="31567" y="452556"/>
                  </a:cubicBezTo>
                  <a:cubicBezTo>
                    <a:pt x="12368" y="471755"/>
                    <a:pt x="12368" y="504668"/>
                    <a:pt x="31567" y="523868"/>
                  </a:cubicBezTo>
                  <a:cubicBezTo>
                    <a:pt x="23339" y="534839"/>
                    <a:pt x="17853" y="545810"/>
                    <a:pt x="17853" y="559524"/>
                  </a:cubicBezTo>
                  <a:cubicBezTo>
                    <a:pt x="17853" y="589694"/>
                    <a:pt x="42538" y="614379"/>
                    <a:pt x="72709" y="614379"/>
                  </a:cubicBezTo>
                  <a:lnTo>
                    <a:pt x="108365" y="614379"/>
                  </a:lnTo>
                  <a:lnTo>
                    <a:pt x="108365" y="995623"/>
                  </a:lnTo>
                  <a:cubicBezTo>
                    <a:pt x="108365" y="1006594"/>
                    <a:pt x="116593" y="1014822"/>
                    <a:pt x="127564" y="1014822"/>
                  </a:cubicBezTo>
                  <a:lnTo>
                    <a:pt x="182419" y="1014822"/>
                  </a:lnTo>
                  <a:lnTo>
                    <a:pt x="182419" y="1034021"/>
                  </a:lnTo>
                  <a:cubicBezTo>
                    <a:pt x="182419" y="1044992"/>
                    <a:pt x="190648" y="1053221"/>
                    <a:pt x="201619" y="1053221"/>
                  </a:cubicBezTo>
                  <a:lnTo>
                    <a:pt x="256474" y="1053221"/>
                  </a:lnTo>
                  <a:lnTo>
                    <a:pt x="256474" y="1072420"/>
                  </a:lnTo>
                  <a:cubicBezTo>
                    <a:pt x="256474" y="1083391"/>
                    <a:pt x="264702" y="1091619"/>
                    <a:pt x="275673" y="1091619"/>
                  </a:cubicBezTo>
                  <a:lnTo>
                    <a:pt x="1073819" y="1091619"/>
                  </a:lnTo>
                  <a:cubicBezTo>
                    <a:pt x="1084790" y="1091619"/>
                    <a:pt x="1093019" y="1083391"/>
                    <a:pt x="1093019" y="1072420"/>
                  </a:cubicBezTo>
                  <a:lnTo>
                    <a:pt x="1093019" y="674719"/>
                  </a:lnTo>
                  <a:cubicBezTo>
                    <a:pt x="1093019" y="663748"/>
                    <a:pt x="1084790" y="655520"/>
                    <a:pt x="1073819" y="655520"/>
                  </a:cubicBezTo>
                  <a:lnTo>
                    <a:pt x="1073819" y="655520"/>
                  </a:lnTo>
                  <a:close/>
                  <a:moveTo>
                    <a:pt x="379899" y="545810"/>
                  </a:moveTo>
                  <a:lnTo>
                    <a:pt x="980565" y="545810"/>
                  </a:lnTo>
                  <a:lnTo>
                    <a:pt x="980565" y="581466"/>
                  </a:lnTo>
                  <a:lnTo>
                    <a:pt x="379899" y="581466"/>
                  </a:lnTo>
                  <a:cubicBezTo>
                    <a:pt x="385384" y="570494"/>
                    <a:pt x="385384" y="559524"/>
                    <a:pt x="379899" y="545810"/>
                  </a:cubicBezTo>
                  <a:lnTo>
                    <a:pt x="379899" y="545810"/>
                  </a:lnTo>
                  <a:close/>
                  <a:moveTo>
                    <a:pt x="39796" y="202964"/>
                  </a:moveTo>
                  <a:cubicBezTo>
                    <a:pt x="39796" y="137138"/>
                    <a:pt x="80938" y="76797"/>
                    <a:pt x="141278" y="52113"/>
                  </a:cubicBezTo>
                  <a:cubicBezTo>
                    <a:pt x="201619" y="27428"/>
                    <a:pt x="272931" y="41141"/>
                    <a:pt x="319558" y="87768"/>
                  </a:cubicBezTo>
                  <a:cubicBezTo>
                    <a:pt x="366185" y="134395"/>
                    <a:pt x="379899" y="205707"/>
                    <a:pt x="355214" y="266048"/>
                  </a:cubicBezTo>
                  <a:cubicBezTo>
                    <a:pt x="330529" y="326389"/>
                    <a:pt x="270188" y="367530"/>
                    <a:pt x="204362" y="367530"/>
                  </a:cubicBezTo>
                  <a:cubicBezTo>
                    <a:pt x="113850" y="364787"/>
                    <a:pt x="39796" y="293475"/>
                    <a:pt x="39796" y="202964"/>
                  </a:cubicBezTo>
                  <a:lnTo>
                    <a:pt x="39796" y="202964"/>
                  </a:lnTo>
                  <a:close/>
                  <a:moveTo>
                    <a:pt x="75452" y="400443"/>
                  </a:moveTo>
                  <a:lnTo>
                    <a:pt x="330529" y="400443"/>
                  </a:lnTo>
                  <a:cubicBezTo>
                    <a:pt x="341500" y="400443"/>
                    <a:pt x="349728" y="408672"/>
                    <a:pt x="349728" y="419643"/>
                  </a:cubicBezTo>
                  <a:cubicBezTo>
                    <a:pt x="349728" y="430614"/>
                    <a:pt x="341500" y="438842"/>
                    <a:pt x="330529" y="438842"/>
                  </a:cubicBezTo>
                  <a:lnTo>
                    <a:pt x="75452" y="438842"/>
                  </a:lnTo>
                  <a:cubicBezTo>
                    <a:pt x="64481" y="438842"/>
                    <a:pt x="56252" y="430614"/>
                    <a:pt x="56252" y="419643"/>
                  </a:cubicBezTo>
                  <a:cubicBezTo>
                    <a:pt x="56252" y="408672"/>
                    <a:pt x="67224" y="400443"/>
                    <a:pt x="75452" y="400443"/>
                  </a:cubicBezTo>
                  <a:lnTo>
                    <a:pt x="75452" y="400443"/>
                  </a:lnTo>
                  <a:close/>
                  <a:moveTo>
                    <a:pt x="75452" y="474498"/>
                  </a:moveTo>
                  <a:lnTo>
                    <a:pt x="330529" y="474498"/>
                  </a:lnTo>
                  <a:cubicBezTo>
                    <a:pt x="341500" y="474498"/>
                    <a:pt x="349728" y="482726"/>
                    <a:pt x="349728" y="493697"/>
                  </a:cubicBezTo>
                  <a:cubicBezTo>
                    <a:pt x="349728" y="504668"/>
                    <a:pt x="341500" y="512896"/>
                    <a:pt x="330529" y="512896"/>
                  </a:cubicBezTo>
                  <a:lnTo>
                    <a:pt x="75452" y="512896"/>
                  </a:lnTo>
                  <a:cubicBezTo>
                    <a:pt x="64481" y="512896"/>
                    <a:pt x="56252" y="504668"/>
                    <a:pt x="56252" y="493697"/>
                  </a:cubicBezTo>
                  <a:cubicBezTo>
                    <a:pt x="56252" y="482726"/>
                    <a:pt x="67224" y="474498"/>
                    <a:pt x="75452" y="474498"/>
                  </a:cubicBezTo>
                  <a:lnTo>
                    <a:pt x="75452" y="474498"/>
                  </a:lnTo>
                  <a:close/>
                  <a:moveTo>
                    <a:pt x="185162" y="981909"/>
                  </a:moveTo>
                  <a:lnTo>
                    <a:pt x="149507" y="981909"/>
                  </a:lnTo>
                  <a:lnTo>
                    <a:pt x="149507" y="619864"/>
                  </a:lnTo>
                  <a:lnTo>
                    <a:pt x="185162" y="619864"/>
                  </a:lnTo>
                  <a:lnTo>
                    <a:pt x="185162" y="981909"/>
                  </a:lnTo>
                  <a:close/>
                  <a:moveTo>
                    <a:pt x="75452" y="584208"/>
                  </a:moveTo>
                  <a:cubicBezTo>
                    <a:pt x="64481" y="584208"/>
                    <a:pt x="56252" y="575980"/>
                    <a:pt x="56252" y="565009"/>
                  </a:cubicBezTo>
                  <a:cubicBezTo>
                    <a:pt x="56252" y="554038"/>
                    <a:pt x="64481" y="545810"/>
                    <a:pt x="75452" y="545810"/>
                  </a:cubicBezTo>
                  <a:lnTo>
                    <a:pt x="330529" y="545810"/>
                  </a:lnTo>
                  <a:cubicBezTo>
                    <a:pt x="341500" y="545810"/>
                    <a:pt x="349728" y="554038"/>
                    <a:pt x="349728" y="565009"/>
                  </a:cubicBezTo>
                  <a:cubicBezTo>
                    <a:pt x="349728" y="575980"/>
                    <a:pt x="341500" y="584208"/>
                    <a:pt x="330529" y="584208"/>
                  </a:cubicBezTo>
                  <a:lnTo>
                    <a:pt x="75452" y="584208"/>
                  </a:lnTo>
                  <a:close/>
                  <a:moveTo>
                    <a:pt x="256474" y="674719"/>
                  </a:moveTo>
                  <a:lnTo>
                    <a:pt x="256474" y="1020307"/>
                  </a:lnTo>
                  <a:lnTo>
                    <a:pt x="220818" y="1020307"/>
                  </a:lnTo>
                  <a:lnTo>
                    <a:pt x="220818" y="619864"/>
                  </a:lnTo>
                  <a:lnTo>
                    <a:pt x="1018964" y="619864"/>
                  </a:lnTo>
                  <a:lnTo>
                    <a:pt x="1018964" y="655520"/>
                  </a:lnTo>
                  <a:lnTo>
                    <a:pt x="275673" y="655520"/>
                  </a:lnTo>
                  <a:cubicBezTo>
                    <a:pt x="264702" y="655520"/>
                    <a:pt x="256474" y="663748"/>
                    <a:pt x="256474" y="674719"/>
                  </a:cubicBezTo>
                  <a:lnTo>
                    <a:pt x="256474" y="674719"/>
                  </a:lnTo>
                  <a:close/>
                  <a:moveTo>
                    <a:pt x="1054620" y="1055964"/>
                  </a:moveTo>
                  <a:lnTo>
                    <a:pt x="292130" y="1055964"/>
                  </a:lnTo>
                  <a:lnTo>
                    <a:pt x="292130" y="693919"/>
                  </a:lnTo>
                  <a:lnTo>
                    <a:pt x="1054620" y="693919"/>
                  </a:lnTo>
                  <a:lnTo>
                    <a:pt x="1054620" y="1055964"/>
                  </a:lnTo>
                  <a:close/>
                </a:path>
              </a:pathLst>
            </a:custGeom>
            <a:solidFill>
              <a:srgbClr val="000000"/>
            </a:solidFill>
            <a:ln w="27426" cap="flat">
              <a:noFill/>
              <a:prstDash val="solid"/>
              <a:miter/>
            </a:ln>
          </p:spPr>
          <p:txBody>
            <a:bodyPr rtlCol="0" anchor="ctr"/>
            <a:lstStyle/>
            <a:p>
              <a:endParaRPr lang="en-US"/>
            </a:p>
          </p:txBody>
        </p:sp>
        <p:sp>
          <p:nvSpPr>
            <p:cNvPr id="8" name="Freeform 1348">
              <a:extLst>
                <a:ext uri="{FF2B5EF4-FFF2-40B4-BE49-F238E27FC236}">
                  <a16:creationId xmlns:a16="http://schemas.microsoft.com/office/drawing/2014/main" id="{A6ED238F-B064-4401-B079-8BC8379425AE}"/>
                </a:ext>
              </a:extLst>
            </p:cNvPr>
            <p:cNvSpPr/>
            <p:nvPr/>
          </p:nvSpPr>
          <p:spPr>
            <a:xfrm>
              <a:off x="6806456" y="1118090"/>
              <a:ext cx="112453" cy="112453"/>
            </a:xfrm>
            <a:custGeom>
              <a:avLst/>
              <a:gdLst>
                <a:gd name="connsiteX0" fmla="*/ 41142 w 112453"/>
                <a:gd name="connsiteY0" fmla="*/ 68569 h 112453"/>
                <a:gd name="connsiteX1" fmla="*/ 74054 w 112453"/>
                <a:gd name="connsiteY1" fmla="*/ 35656 h 112453"/>
                <a:gd name="connsiteX2" fmla="*/ 112454 w 112453"/>
                <a:gd name="connsiteY2" fmla="*/ 35656 h 112453"/>
                <a:gd name="connsiteX3" fmla="*/ 112454 w 112453"/>
                <a:gd name="connsiteY3" fmla="*/ 0 h 112453"/>
                <a:gd name="connsiteX4" fmla="*/ 57598 w 112453"/>
                <a:gd name="connsiteY4" fmla="*/ 0 h 112453"/>
                <a:gd name="connsiteX5" fmla="*/ 38399 w 112453"/>
                <a:gd name="connsiteY5" fmla="*/ 19199 h 112453"/>
                <a:gd name="connsiteX6" fmla="*/ 19199 w 112453"/>
                <a:gd name="connsiteY6" fmla="*/ 38399 h 112453"/>
                <a:gd name="connsiteX7" fmla="*/ 0 w 112453"/>
                <a:gd name="connsiteY7" fmla="*/ 57598 h 112453"/>
                <a:gd name="connsiteX8" fmla="*/ 0 w 112453"/>
                <a:gd name="connsiteY8" fmla="*/ 112453 h 112453"/>
                <a:gd name="connsiteX9" fmla="*/ 35656 w 112453"/>
                <a:gd name="connsiteY9" fmla="*/ 112453 h 112453"/>
                <a:gd name="connsiteX10" fmla="*/ 35656 w 112453"/>
                <a:gd name="connsiteY10" fmla="*/ 68569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12453" h="112453">
                  <a:moveTo>
                    <a:pt x="41142" y="68569"/>
                  </a:moveTo>
                  <a:cubicBezTo>
                    <a:pt x="57598" y="63083"/>
                    <a:pt x="68569" y="52112"/>
                    <a:pt x="74054" y="35656"/>
                  </a:cubicBezTo>
                  <a:lnTo>
                    <a:pt x="112454" y="35656"/>
                  </a:lnTo>
                  <a:lnTo>
                    <a:pt x="112454" y="0"/>
                  </a:lnTo>
                  <a:lnTo>
                    <a:pt x="57598" y="0"/>
                  </a:lnTo>
                  <a:cubicBezTo>
                    <a:pt x="46627" y="0"/>
                    <a:pt x="38399" y="8228"/>
                    <a:pt x="38399" y="19199"/>
                  </a:cubicBezTo>
                  <a:cubicBezTo>
                    <a:pt x="38399" y="30170"/>
                    <a:pt x="30171" y="38399"/>
                    <a:pt x="19199" y="38399"/>
                  </a:cubicBezTo>
                  <a:cubicBezTo>
                    <a:pt x="8228" y="38399"/>
                    <a:pt x="0" y="46627"/>
                    <a:pt x="0" y="57598"/>
                  </a:cubicBezTo>
                  <a:lnTo>
                    <a:pt x="0" y="112453"/>
                  </a:lnTo>
                  <a:lnTo>
                    <a:pt x="35656" y="112453"/>
                  </a:lnTo>
                  <a:lnTo>
                    <a:pt x="35656" y="68569"/>
                  </a:lnTo>
                  <a:close/>
                </a:path>
              </a:pathLst>
            </a:custGeom>
            <a:solidFill>
              <a:srgbClr val="000000"/>
            </a:solidFill>
            <a:ln w="27426" cap="flat">
              <a:noFill/>
              <a:prstDash val="solid"/>
              <a:miter/>
            </a:ln>
          </p:spPr>
          <p:txBody>
            <a:bodyPr rtlCol="0" anchor="ctr"/>
            <a:lstStyle/>
            <a:p>
              <a:endParaRPr lang="en-US"/>
            </a:p>
          </p:txBody>
        </p:sp>
        <p:sp>
          <p:nvSpPr>
            <p:cNvPr id="9" name="Freeform 1349">
              <a:extLst>
                <a:ext uri="{FF2B5EF4-FFF2-40B4-BE49-F238E27FC236}">
                  <a16:creationId xmlns:a16="http://schemas.microsoft.com/office/drawing/2014/main" id="{DED050C3-C431-6C3C-CA5E-EA9CBE78C469}"/>
                </a:ext>
              </a:extLst>
            </p:cNvPr>
            <p:cNvSpPr/>
            <p:nvPr/>
          </p:nvSpPr>
          <p:spPr>
            <a:xfrm>
              <a:off x="7387922" y="1112604"/>
              <a:ext cx="112453" cy="112453"/>
            </a:xfrm>
            <a:custGeom>
              <a:avLst/>
              <a:gdLst>
                <a:gd name="connsiteX0" fmla="*/ 76798 w 112453"/>
                <a:gd name="connsiteY0" fmla="*/ 74055 h 112453"/>
                <a:gd name="connsiteX1" fmla="*/ 76798 w 112453"/>
                <a:gd name="connsiteY1" fmla="*/ 112453 h 112453"/>
                <a:gd name="connsiteX2" fmla="*/ 112454 w 112453"/>
                <a:gd name="connsiteY2" fmla="*/ 112453 h 112453"/>
                <a:gd name="connsiteX3" fmla="*/ 112454 w 112453"/>
                <a:gd name="connsiteY3" fmla="*/ 57598 h 112453"/>
                <a:gd name="connsiteX4" fmla="*/ 93255 w 112453"/>
                <a:gd name="connsiteY4" fmla="*/ 38399 h 112453"/>
                <a:gd name="connsiteX5" fmla="*/ 74055 w 112453"/>
                <a:gd name="connsiteY5" fmla="*/ 19199 h 112453"/>
                <a:gd name="connsiteX6" fmla="*/ 54855 w 112453"/>
                <a:gd name="connsiteY6" fmla="*/ 0 h 112453"/>
                <a:gd name="connsiteX7" fmla="*/ 0 w 112453"/>
                <a:gd name="connsiteY7" fmla="*/ 0 h 112453"/>
                <a:gd name="connsiteX8" fmla="*/ 0 w 112453"/>
                <a:gd name="connsiteY8" fmla="*/ 35656 h 112453"/>
                <a:gd name="connsiteX9" fmla="*/ 38399 w 112453"/>
                <a:gd name="connsiteY9" fmla="*/ 35656 h 112453"/>
                <a:gd name="connsiteX10" fmla="*/ 76798 w 112453"/>
                <a:gd name="connsiteY10" fmla="*/ 74055 h 112453"/>
                <a:gd name="connsiteX11" fmla="*/ 76798 w 112453"/>
                <a:gd name="connsiteY11" fmla="*/ 74055 h 1124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12453" h="112453">
                  <a:moveTo>
                    <a:pt x="76798" y="74055"/>
                  </a:moveTo>
                  <a:lnTo>
                    <a:pt x="76798" y="112453"/>
                  </a:lnTo>
                  <a:lnTo>
                    <a:pt x="112454" y="112453"/>
                  </a:lnTo>
                  <a:lnTo>
                    <a:pt x="112454" y="57598"/>
                  </a:lnTo>
                  <a:cubicBezTo>
                    <a:pt x="112454" y="46627"/>
                    <a:pt x="104226" y="38399"/>
                    <a:pt x="93255" y="38399"/>
                  </a:cubicBezTo>
                  <a:cubicBezTo>
                    <a:pt x="82283" y="38399"/>
                    <a:pt x="74055" y="30170"/>
                    <a:pt x="74055" y="19199"/>
                  </a:cubicBezTo>
                  <a:cubicBezTo>
                    <a:pt x="74055" y="8228"/>
                    <a:pt x="65827" y="0"/>
                    <a:pt x="54855" y="0"/>
                  </a:cubicBezTo>
                  <a:lnTo>
                    <a:pt x="0" y="0"/>
                  </a:lnTo>
                  <a:lnTo>
                    <a:pt x="0" y="35656"/>
                  </a:lnTo>
                  <a:lnTo>
                    <a:pt x="38399" y="35656"/>
                  </a:lnTo>
                  <a:cubicBezTo>
                    <a:pt x="49370" y="57598"/>
                    <a:pt x="60341" y="68569"/>
                    <a:pt x="76798" y="74055"/>
                  </a:cubicBezTo>
                  <a:lnTo>
                    <a:pt x="76798" y="74055"/>
                  </a:lnTo>
                  <a:close/>
                </a:path>
              </a:pathLst>
            </a:custGeom>
            <a:solidFill>
              <a:srgbClr val="000000"/>
            </a:solidFill>
            <a:ln w="27426" cap="flat">
              <a:noFill/>
              <a:prstDash val="solid"/>
              <a:miter/>
            </a:ln>
          </p:spPr>
          <p:txBody>
            <a:bodyPr rtlCol="0" anchor="ctr"/>
            <a:lstStyle/>
            <a:p>
              <a:endParaRPr lang="en-US"/>
            </a:p>
          </p:txBody>
        </p:sp>
        <p:sp>
          <p:nvSpPr>
            <p:cNvPr id="10" name="Freeform 1350">
              <a:extLst>
                <a:ext uri="{FF2B5EF4-FFF2-40B4-BE49-F238E27FC236}">
                  <a16:creationId xmlns:a16="http://schemas.microsoft.com/office/drawing/2014/main" id="{EC9AD26A-9870-933D-020E-B6FC3B24C31D}"/>
                </a:ext>
              </a:extLst>
            </p:cNvPr>
            <p:cNvSpPr/>
            <p:nvPr/>
          </p:nvSpPr>
          <p:spPr>
            <a:xfrm>
              <a:off x="6814146" y="1266199"/>
              <a:ext cx="107505" cy="106967"/>
            </a:xfrm>
            <a:custGeom>
              <a:avLst/>
              <a:gdLst>
                <a:gd name="connsiteX0" fmla="*/ 14252 w 107505"/>
                <a:gd name="connsiteY0" fmla="*/ 68569 h 106967"/>
                <a:gd name="connsiteX1" fmla="*/ 33452 w 107505"/>
                <a:gd name="connsiteY1" fmla="*/ 87769 h 106967"/>
                <a:gd name="connsiteX2" fmla="*/ 52650 w 107505"/>
                <a:gd name="connsiteY2" fmla="*/ 106968 h 106967"/>
                <a:gd name="connsiteX3" fmla="*/ 107506 w 107505"/>
                <a:gd name="connsiteY3" fmla="*/ 106968 h 106967"/>
                <a:gd name="connsiteX4" fmla="*/ 107506 w 107505"/>
                <a:gd name="connsiteY4" fmla="*/ 71312 h 106967"/>
                <a:gd name="connsiteX5" fmla="*/ 69107 w 107505"/>
                <a:gd name="connsiteY5" fmla="*/ 71312 h 106967"/>
                <a:gd name="connsiteX6" fmla="*/ 36195 w 107505"/>
                <a:gd name="connsiteY6" fmla="*/ 38399 h 106967"/>
                <a:gd name="connsiteX7" fmla="*/ 36195 w 107505"/>
                <a:gd name="connsiteY7" fmla="*/ 0 h 106967"/>
                <a:gd name="connsiteX8" fmla="*/ 538 w 107505"/>
                <a:gd name="connsiteY8" fmla="*/ 0 h 106967"/>
                <a:gd name="connsiteX9" fmla="*/ 538 w 107505"/>
                <a:gd name="connsiteY9" fmla="*/ 54855 h 106967"/>
                <a:gd name="connsiteX10" fmla="*/ 14252 w 107505"/>
                <a:gd name="connsiteY10" fmla="*/ 68569 h 106967"/>
                <a:gd name="connsiteX11" fmla="*/ 14252 w 107505"/>
                <a:gd name="connsiteY11" fmla="*/ 68569 h 106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7505" h="106967">
                  <a:moveTo>
                    <a:pt x="14252" y="68569"/>
                  </a:moveTo>
                  <a:cubicBezTo>
                    <a:pt x="25223" y="68569"/>
                    <a:pt x="33452" y="76797"/>
                    <a:pt x="33452" y="87769"/>
                  </a:cubicBezTo>
                  <a:cubicBezTo>
                    <a:pt x="33452" y="98740"/>
                    <a:pt x="41680" y="106968"/>
                    <a:pt x="52650" y="106968"/>
                  </a:cubicBezTo>
                  <a:lnTo>
                    <a:pt x="107506" y="106968"/>
                  </a:lnTo>
                  <a:lnTo>
                    <a:pt x="107506" y="71312"/>
                  </a:lnTo>
                  <a:lnTo>
                    <a:pt x="69107" y="71312"/>
                  </a:lnTo>
                  <a:cubicBezTo>
                    <a:pt x="63622" y="54855"/>
                    <a:pt x="52650" y="43884"/>
                    <a:pt x="36195" y="38399"/>
                  </a:cubicBezTo>
                  <a:lnTo>
                    <a:pt x="36195" y="0"/>
                  </a:lnTo>
                  <a:lnTo>
                    <a:pt x="538" y="0"/>
                  </a:lnTo>
                  <a:lnTo>
                    <a:pt x="538" y="54855"/>
                  </a:lnTo>
                  <a:cubicBezTo>
                    <a:pt x="-2205" y="60341"/>
                    <a:pt x="6024" y="68569"/>
                    <a:pt x="14252" y="68569"/>
                  </a:cubicBezTo>
                  <a:lnTo>
                    <a:pt x="14252" y="68569"/>
                  </a:lnTo>
                  <a:close/>
                </a:path>
              </a:pathLst>
            </a:custGeom>
            <a:solidFill>
              <a:srgbClr val="000000"/>
            </a:solidFill>
            <a:ln w="27426" cap="flat">
              <a:noFill/>
              <a:prstDash val="solid"/>
              <a:miter/>
            </a:ln>
          </p:spPr>
          <p:txBody>
            <a:bodyPr rtlCol="0" anchor="ctr"/>
            <a:lstStyle/>
            <a:p>
              <a:endParaRPr lang="en-US"/>
            </a:p>
          </p:txBody>
        </p:sp>
        <p:sp>
          <p:nvSpPr>
            <p:cNvPr id="11" name="Freeform 1351">
              <a:extLst>
                <a:ext uri="{FF2B5EF4-FFF2-40B4-BE49-F238E27FC236}">
                  <a16:creationId xmlns:a16="http://schemas.microsoft.com/office/drawing/2014/main" id="{84809922-3BCD-7BA9-C129-EC6CA4C1D945}"/>
                </a:ext>
              </a:extLst>
            </p:cNvPr>
            <p:cNvSpPr/>
            <p:nvPr/>
          </p:nvSpPr>
          <p:spPr>
            <a:xfrm>
              <a:off x="7396151" y="1260714"/>
              <a:ext cx="106967" cy="107505"/>
            </a:xfrm>
            <a:custGeom>
              <a:avLst/>
              <a:gdLst>
                <a:gd name="connsiteX0" fmla="*/ 68569 w 106967"/>
                <a:gd name="connsiteY0" fmla="*/ 93254 h 107505"/>
                <a:gd name="connsiteX1" fmla="*/ 87768 w 106967"/>
                <a:gd name="connsiteY1" fmla="*/ 74054 h 107505"/>
                <a:gd name="connsiteX2" fmla="*/ 106968 w 106967"/>
                <a:gd name="connsiteY2" fmla="*/ 54855 h 107505"/>
                <a:gd name="connsiteX3" fmla="*/ 106968 w 106967"/>
                <a:gd name="connsiteY3" fmla="*/ 0 h 107505"/>
                <a:gd name="connsiteX4" fmla="*/ 71312 w 106967"/>
                <a:gd name="connsiteY4" fmla="*/ 0 h 107505"/>
                <a:gd name="connsiteX5" fmla="*/ 71312 w 106967"/>
                <a:gd name="connsiteY5" fmla="*/ 38399 h 107505"/>
                <a:gd name="connsiteX6" fmla="*/ 38399 w 106967"/>
                <a:gd name="connsiteY6" fmla="*/ 71312 h 107505"/>
                <a:gd name="connsiteX7" fmla="*/ 0 w 106967"/>
                <a:gd name="connsiteY7" fmla="*/ 71312 h 107505"/>
                <a:gd name="connsiteX8" fmla="*/ 0 w 106967"/>
                <a:gd name="connsiteY8" fmla="*/ 106968 h 107505"/>
                <a:gd name="connsiteX9" fmla="*/ 54855 w 106967"/>
                <a:gd name="connsiteY9" fmla="*/ 106968 h 107505"/>
                <a:gd name="connsiteX10" fmla="*/ 68569 w 106967"/>
                <a:gd name="connsiteY10" fmla="*/ 93254 h 107505"/>
                <a:gd name="connsiteX11" fmla="*/ 68569 w 106967"/>
                <a:gd name="connsiteY11" fmla="*/ 93254 h 107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06967" h="107505">
                  <a:moveTo>
                    <a:pt x="68569" y="93254"/>
                  </a:moveTo>
                  <a:cubicBezTo>
                    <a:pt x="68569" y="82283"/>
                    <a:pt x="76797" y="74054"/>
                    <a:pt x="87768" y="74054"/>
                  </a:cubicBezTo>
                  <a:cubicBezTo>
                    <a:pt x="98740" y="74054"/>
                    <a:pt x="106968" y="65826"/>
                    <a:pt x="106968" y="54855"/>
                  </a:cubicBezTo>
                  <a:lnTo>
                    <a:pt x="106968" y="0"/>
                  </a:lnTo>
                  <a:lnTo>
                    <a:pt x="71312" y="0"/>
                  </a:lnTo>
                  <a:lnTo>
                    <a:pt x="71312" y="38399"/>
                  </a:lnTo>
                  <a:cubicBezTo>
                    <a:pt x="54855" y="43884"/>
                    <a:pt x="43884" y="54855"/>
                    <a:pt x="38399" y="71312"/>
                  </a:cubicBezTo>
                  <a:lnTo>
                    <a:pt x="0" y="71312"/>
                  </a:lnTo>
                  <a:lnTo>
                    <a:pt x="0" y="106968"/>
                  </a:lnTo>
                  <a:lnTo>
                    <a:pt x="54855" y="106968"/>
                  </a:lnTo>
                  <a:cubicBezTo>
                    <a:pt x="60340" y="109710"/>
                    <a:pt x="68569" y="101482"/>
                    <a:pt x="68569" y="93254"/>
                  </a:cubicBezTo>
                  <a:lnTo>
                    <a:pt x="68569" y="93254"/>
                  </a:lnTo>
                  <a:close/>
                </a:path>
              </a:pathLst>
            </a:custGeom>
            <a:solidFill>
              <a:srgbClr val="000000"/>
            </a:solidFill>
            <a:ln w="27426" cap="flat">
              <a:noFill/>
              <a:prstDash val="solid"/>
              <a:miter/>
            </a:ln>
          </p:spPr>
          <p:txBody>
            <a:bodyPr rtlCol="0" anchor="ctr"/>
            <a:lstStyle/>
            <a:p>
              <a:endParaRPr lang="en-US"/>
            </a:p>
          </p:txBody>
        </p:sp>
        <p:sp>
          <p:nvSpPr>
            <p:cNvPr id="12" name="Freeform 1352">
              <a:extLst>
                <a:ext uri="{FF2B5EF4-FFF2-40B4-BE49-F238E27FC236}">
                  <a16:creationId xmlns:a16="http://schemas.microsoft.com/office/drawing/2014/main" id="{4F49D55D-C299-6FFD-4359-2B58F7ACA457}"/>
                </a:ext>
              </a:extLst>
            </p:cNvPr>
            <p:cNvSpPr/>
            <p:nvPr/>
          </p:nvSpPr>
          <p:spPr>
            <a:xfrm>
              <a:off x="7009421" y="1078369"/>
              <a:ext cx="290837" cy="292055"/>
            </a:xfrm>
            <a:custGeom>
              <a:avLst/>
              <a:gdLst>
                <a:gd name="connsiteX0" fmla="*/ 145366 w 290837"/>
                <a:gd name="connsiteY0" fmla="*/ 292055 h 292055"/>
                <a:gd name="connsiteX1" fmla="*/ 279763 w 290837"/>
                <a:gd name="connsiteY1" fmla="*/ 201544 h 292055"/>
                <a:gd name="connsiteX2" fmla="*/ 249592 w 290837"/>
                <a:gd name="connsiteY2" fmla="*/ 42464 h 292055"/>
                <a:gd name="connsiteX3" fmla="*/ 90511 w 290837"/>
                <a:gd name="connsiteY3" fmla="*/ 12294 h 292055"/>
                <a:gd name="connsiteX4" fmla="*/ 0 w 290837"/>
                <a:gd name="connsiteY4" fmla="*/ 146689 h 292055"/>
                <a:gd name="connsiteX5" fmla="*/ 145366 w 290837"/>
                <a:gd name="connsiteY5" fmla="*/ 292055 h 292055"/>
                <a:gd name="connsiteX6" fmla="*/ 145366 w 290837"/>
                <a:gd name="connsiteY6" fmla="*/ 292055 h 292055"/>
                <a:gd name="connsiteX7" fmla="*/ 145366 w 290837"/>
                <a:gd name="connsiteY7" fmla="*/ 39721 h 292055"/>
                <a:gd name="connsiteX8" fmla="*/ 246849 w 290837"/>
                <a:gd name="connsiteY8" fmla="*/ 105547 h 292055"/>
                <a:gd name="connsiteX9" fmla="*/ 222164 w 290837"/>
                <a:gd name="connsiteY9" fmla="*/ 223486 h 292055"/>
                <a:gd name="connsiteX10" fmla="*/ 104225 w 290837"/>
                <a:gd name="connsiteY10" fmla="*/ 248171 h 292055"/>
                <a:gd name="connsiteX11" fmla="*/ 38399 w 290837"/>
                <a:gd name="connsiteY11" fmla="*/ 146689 h 292055"/>
                <a:gd name="connsiteX12" fmla="*/ 145366 w 290837"/>
                <a:gd name="connsiteY12" fmla="*/ 39721 h 292055"/>
                <a:gd name="connsiteX13" fmla="*/ 145366 w 290837"/>
                <a:gd name="connsiteY13" fmla="*/ 39721 h 29205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90837" h="292055">
                  <a:moveTo>
                    <a:pt x="145366" y="292055"/>
                  </a:moveTo>
                  <a:cubicBezTo>
                    <a:pt x="202965" y="292055"/>
                    <a:pt x="257820" y="256399"/>
                    <a:pt x="279763" y="201544"/>
                  </a:cubicBezTo>
                  <a:cubicBezTo>
                    <a:pt x="301704" y="146689"/>
                    <a:pt x="290734" y="83605"/>
                    <a:pt x="249592" y="42464"/>
                  </a:cubicBezTo>
                  <a:cubicBezTo>
                    <a:pt x="208450" y="1323"/>
                    <a:pt x="145366" y="-12391"/>
                    <a:pt x="90511" y="12294"/>
                  </a:cubicBezTo>
                  <a:cubicBezTo>
                    <a:pt x="35656" y="34236"/>
                    <a:pt x="0" y="86348"/>
                    <a:pt x="0" y="146689"/>
                  </a:cubicBezTo>
                  <a:cubicBezTo>
                    <a:pt x="2743" y="228972"/>
                    <a:pt x="65826" y="292055"/>
                    <a:pt x="145366" y="292055"/>
                  </a:cubicBezTo>
                  <a:lnTo>
                    <a:pt x="145366" y="292055"/>
                  </a:lnTo>
                  <a:close/>
                  <a:moveTo>
                    <a:pt x="145366" y="39721"/>
                  </a:moveTo>
                  <a:cubicBezTo>
                    <a:pt x="189251" y="39721"/>
                    <a:pt x="230392" y="67149"/>
                    <a:pt x="246849" y="105547"/>
                  </a:cubicBezTo>
                  <a:cubicBezTo>
                    <a:pt x="263306" y="146689"/>
                    <a:pt x="255077" y="193316"/>
                    <a:pt x="222164" y="223486"/>
                  </a:cubicBezTo>
                  <a:cubicBezTo>
                    <a:pt x="191994" y="253657"/>
                    <a:pt x="145366" y="264628"/>
                    <a:pt x="104225" y="248171"/>
                  </a:cubicBezTo>
                  <a:cubicBezTo>
                    <a:pt x="63083" y="231715"/>
                    <a:pt x="38399" y="190573"/>
                    <a:pt x="38399" y="146689"/>
                  </a:cubicBezTo>
                  <a:cubicBezTo>
                    <a:pt x="38399" y="86348"/>
                    <a:pt x="87769" y="39721"/>
                    <a:pt x="145366" y="39721"/>
                  </a:cubicBezTo>
                  <a:lnTo>
                    <a:pt x="145366" y="39721"/>
                  </a:lnTo>
                  <a:close/>
                </a:path>
              </a:pathLst>
            </a:custGeom>
            <a:solidFill>
              <a:srgbClr val="000000"/>
            </a:solidFill>
            <a:ln w="27426" cap="flat">
              <a:noFill/>
              <a:prstDash val="solid"/>
              <a:miter/>
            </a:ln>
          </p:spPr>
          <p:txBody>
            <a:bodyPr rtlCol="0" anchor="ctr"/>
            <a:lstStyle/>
            <a:p>
              <a:endParaRPr lang="en-US"/>
            </a:p>
          </p:txBody>
        </p:sp>
        <p:sp>
          <p:nvSpPr>
            <p:cNvPr id="13" name="Freeform 1353">
              <a:extLst>
                <a:ext uri="{FF2B5EF4-FFF2-40B4-BE49-F238E27FC236}">
                  <a16:creationId xmlns:a16="http://schemas.microsoft.com/office/drawing/2014/main" id="{742C2DDB-9665-82C2-D32E-2CF31D79C108}"/>
                </a:ext>
              </a:extLst>
            </p:cNvPr>
            <p:cNvSpPr/>
            <p:nvPr/>
          </p:nvSpPr>
          <p:spPr>
            <a:xfrm>
              <a:off x="6921652" y="355602"/>
              <a:ext cx="652779" cy="436099"/>
            </a:xfrm>
            <a:custGeom>
              <a:avLst/>
              <a:gdLst>
                <a:gd name="connsiteX0" fmla="*/ 597924 w 652779"/>
                <a:gd name="connsiteY0" fmla="*/ 0 h 436099"/>
                <a:gd name="connsiteX1" fmla="*/ 54855 w 652779"/>
                <a:gd name="connsiteY1" fmla="*/ 0 h 436099"/>
                <a:gd name="connsiteX2" fmla="*/ 0 w 652779"/>
                <a:gd name="connsiteY2" fmla="*/ 54855 h 436099"/>
                <a:gd name="connsiteX3" fmla="*/ 0 w 652779"/>
                <a:gd name="connsiteY3" fmla="*/ 381244 h 436099"/>
                <a:gd name="connsiteX4" fmla="*/ 54855 w 652779"/>
                <a:gd name="connsiteY4" fmla="*/ 436099 h 436099"/>
                <a:gd name="connsiteX5" fmla="*/ 597924 w 652779"/>
                <a:gd name="connsiteY5" fmla="*/ 436099 h 436099"/>
                <a:gd name="connsiteX6" fmla="*/ 652779 w 652779"/>
                <a:gd name="connsiteY6" fmla="*/ 381244 h 436099"/>
                <a:gd name="connsiteX7" fmla="*/ 652779 w 652779"/>
                <a:gd name="connsiteY7" fmla="*/ 54855 h 436099"/>
                <a:gd name="connsiteX8" fmla="*/ 597924 w 652779"/>
                <a:gd name="connsiteY8" fmla="*/ 0 h 436099"/>
                <a:gd name="connsiteX9" fmla="*/ 597924 w 652779"/>
                <a:gd name="connsiteY9" fmla="*/ 0 h 436099"/>
                <a:gd name="connsiteX10" fmla="*/ 52113 w 652779"/>
                <a:gd name="connsiteY10" fmla="*/ 35656 h 436099"/>
                <a:gd name="connsiteX11" fmla="*/ 595181 w 652779"/>
                <a:gd name="connsiteY11" fmla="*/ 35656 h 436099"/>
                <a:gd name="connsiteX12" fmla="*/ 614381 w 652779"/>
                <a:gd name="connsiteY12" fmla="*/ 54855 h 436099"/>
                <a:gd name="connsiteX13" fmla="*/ 614381 w 652779"/>
                <a:gd name="connsiteY13" fmla="*/ 109710 h 436099"/>
                <a:gd name="connsiteX14" fmla="*/ 32914 w 652779"/>
                <a:gd name="connsiteY14" fmla="*/ 109710 h 436099"/>
                <a:gd name="connsiteX15" fmla="*/ 32914 w 652779"/>
                <a:gd name="connsiteY15" fmla="*/ 54855 h 436099"/>
                <a:gd name="connsiteX16" fmla="*/ 52113 w 652779"/>
                <a:gd name="connsiteY16" fmla="*/ 35656 h 436099"/>
                <a:gd name="connsiteX17" fmla="*/ 52113 w 652779"/>
                <a:gd name="connsiteY17" fmla="*/ 35656 h 436099"/>
                <a:gd name="connsiteX18" fmla="*/ 614381 w 652779"/>
                <a:gd name="connsiteY18" fmla="*/ 145366 h 436099"/>
                <a:gd name="connsiteX19" fmla="*/ 614381 w 652779"/>
                <a:gd name="connsiteY19" fmla="*/ 181022 h 436099"/>
                <a:gd name="connsiteX20" fmla="*/ 32914 w 652779"/>
                <a:gd name="connsiteY20" fmla="*/ 181022 h 436099"/>
                <a:gd name="connsiteX21" fmla="*/ 32914 w 652779"/>
                <a:gd name="connsiteY21" fmla="*/ 145366 h 436099"/>
                <a:gd name="connsiteX22" fmla="*/ 614381 w 652779"/>
                <a:gd name="connsiteY22" fmla="*/ 145366 h 436099"/>
                <a:gd name="connsiteX23" fmla="*/ 597924 w 652779"/>
                <a:gd name="connsiteY23" fmla="*/ 397701 h 436099"/>
                <a:gd name="connsiteX24" fmla="*/ 54855 w 652779"/>
                <a:gd name="connsiteY24" fmla="*/ 397701 h 436099"/>
                <a:gd name="connsiteX25" fmla="*/ 35656 w 652779"/>
                <a:gd name="connsiteY25" fmla="*/ 378501 h 436099"/>
                <a:gd name="connsiteX26" fmla="*/ 35656 w 652779"/>
                <a:gd name="connsiteY26" fmla="*/ 213936 h 436099"/>
                <a:gd name="connsiteX27" fmla="*/ 617123 w 652779"/>
                <a:gd name="connsiteY27" fmla="*/ 213936 h 436099"/>
                <a:gd name="connsiteX28" fmla="*/ 617123 w 652779"/>
                <a:gd name="connsiteY28" fmla="*/ 378501 h 436099"/>
                <a:gd name="connsiteX29" fmla="*/ 597924 w 652779"/>
                <a:gd name="connsiteY29" fmla="*/ 397701 h 436099"/>
                <a:gd name="connsiteX30" fmla="*/ 597924 w 652779"/>
                <a:gd name="connsiteY30" fmla="*/ 397701 h 4360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652779" h="436099">
                  <a:moveTo>
                    <a:pt x="597924" y="0"/>
                  </a:moveTo>
                  <a:lnTo>
                    <a:pt x="54855" y="0"/>
                  </a:lnTo>
                  <a:cubicBezTo>
                    <a:pt x="24686" y="0"/>
                    <a:pt x="0" y="24685"/>
                    <a:pt x="0" y="54855"/>
                  </a:cubicBezTo>
                  <a:lnTo>
                    <a:pt x="0" y="381244"/>
                  </a:lnTo>
                  <a:cubicBezTo>
                    <a:pt x="0" y="411414"/>
                    <a:pt x="24686" y="436099"/>
                    <a:pt x="54855" y="436099"/>
                  </a:cubicBezTo>
                  <a:lnTo>
                    <a:pt x="597924" y="436099"/>
                  </a:lnTo>
                  <a:cubicBezTo>
                    <a:pt x="628094" y="436099"/>
                    <a:pt x="652779" y="411414"/>
                    <a:pt x="652779" y="381244"/>
                  </a:cubicBezTo>
                  <a:lnTo>
                    <a:pt x="652779" y="54855"/>
                  </a:lnTo>
                  <a:cubicBezTo>
                    <a:pt x="652779" y="24685"/>
                    <a:pt x="628094" y="0"/>
                    <a:pt x="597924" y="0"/>
                  </a:cubicBezTo>
                  <a:lnTo>
                    <a:pt x="597924" y="0"/>
                  </a:lnTo>
                  <a:close/>
                  <a:moveTo>
                    <a:pt x="52113" y="35656"/>
                  </a:moveTo>
                  <a:lnTo>
                    <a:pt x="595181" y="35656"/>
                  </a:lnTo>
                  <a:cubicBezTo>
                    <a:pt x="606152" y="35656"/>
                    <a:pt x="614381" y="43884"/>
                    <a:pt x="614381" y="54855"/>
                  </a:cubicBezTo>
                  <a:lnTo>
                    <a:pt x="614381" y="109710"/>
                  </a:lnTo>
                  <a:lnTo>
                    <a:pt x="32914" y="109710"/>
                  </a:lnTo>
                  <a:lnTo>
                    <a:pt x="32914" y="54855"/>
                  </a:lnTo>
                  <a:cubicBezTo>
                    <a:pt x="35656" y="43884"/>
                    <a:pt x="43884" y="35656"/>
                    <a:pt x="52113" y="35656"/>
                  </a:cubicBezTo>
                  <a:lnTo>
                    <a:pt x="52113" y="35656"/>
                  </a:lnTo>
                  <a:close/>
                  <a:moveTo>
                    <a:pt x="614381" y="145366"/>
                  </a:moveTo>
                  <a:lnTo>
                    <a:pt x="614381" y="181022"/>
                  </a:lnTo>
                  <a:lnTo>
                    <a:pt x="32914" y="181022"/>
                  </a:lnTo>
                  <a:lnTo>
                    <a:pt x="32914" y="145366"/>
                  </a:lnTo>
                  <a:lnTo>
                    <a:pt x="614381" y="145366"/>
                  </a:lnTo>
                  <a:close/>
                  <a:moveTo>
                    <a:pt x="597924" y="397701"/>
                  </a:moveTo>
                  <a:lnTo>
                    <a:pt x="54855" y="397701"/>
                  </a:lnTo>
                  <a:cubicBezTo>
                    <a:pt x="43884" y="397701"/>
                    <a:pt x="35656" y="389472"/>
                    <a:pt x="35656" y="378501"/>
                  </a:cubicBezTo>
                  <a:lnTo>
                    <a:pt x="35656" y="213936"/>
                  </a:lnTo>
                  <a:lnTo>
                    <a:pt x="617123" y="213936"/>
                  </a:lnTo>
                  <a:lnTo>
                    <a:pt x="617123" y="378501"/>
                  </a:lnTo>
                  <a:cubicBezTo>
                    <a:pt x="614381" y="389472"/>
                    <a:pt x="606152" y="397701"/>
                    <a:pt x="597924" y="397701"/>
                  </a:cubicBezTo>
                  <a:lnTo>
                    <a:pt x="597924" y="397701"/>
                  </a:lnTo>
                  <a:close/>
                </a:path>
              </a:pathLst>
            </a:custGeom>
            <a:solidFill>
              <a:srgbClr val="000000"/>
            </a:solidFill>
            <a:ln w="27426" cap="flat">
              <a:noFill/>
              <a:prstDash val="solid"/>
              <a:miter/>
            </a:ln>
          </p:spPr>
          <p:txBody>
            <a:bodyPr rtlCol="0" anchor="ctr"/>
            <a:lstStyle/>
            <a:p>
              <a:endParaRPr lang="en-US"/>
            </a:p>
          </p:txBody>
        </p:sp>
        <p:sp>
          <p:nvSpPr>
            <p:cNvPr id="14" name="Freeform 1354">
              <a:extLst>
                <a:ext uri="{FF2B5EF4-FFF2-40B4-BE49-F238E27FC236}">
                  <a16:creationId xmlns:a16="http://schemas.microsoft.com/office/drawing/2014/main" id="{A1F96960-93F4-5432-5356-02247E477414}"/>
                </a:ext>
              </a:extLst>
            </p:cNvPr>
            <p:cNvSpPr/>
            <p:nvPr/>
          </p:nvSpPr>
          <p:spPr>
            <a:xfrm>
              <a:off x="6584292" y="448856"/>
              <a:ext cx="170051" cy="233134"/>
            </a:xfrm>
            <a:custGeom>
              <a:avLst/>
              <a:gdLst>
                <a:gd name="connsiteX0" fmla="*/ 0 w 170051"/>
                <a:gd name="connsiteY0" fmla="*/ 87768 h 233134"/>
                <a:gd name="connsiteX1" fmla="*/ 24685 w 170051"/>
                <a:gd name="connsiteY1" fmla="*/ 85026 h 233134"/>
                <a:gd name="connsiteX2" fmla="*/ 145366 w 170051"/>
                <a:gd name="connsiteY2" fmla="*/ 85026 h 233134"/>
                <a:gd name="connsiteX3" fmla="*/ 145366 w 170051"/>
                <a:gd name="connsiteY3" fmla="*/ 106968 h 233134"/>
                <a:gd name="connsiteX4" fmla="*/ 0 w 170051"/>
                <a:gd name="connsiteY4" fmla="*/ 106968 h 233134"/>
                <a:gd name="connsiteX5" fmla="*/ 0 w 170051"/>
                <a:gd name="connsiteY5" fmla="*/ 87768 h 233134"/>
                <a:gd name="connsiteX6" fmla="*/ 0 w 170051"/>
                <a:gd name="connsiteY6" fmla="*/ 128910 h 233134"/>
                <a:gd name="connsiteX7" fmla="*/ 24685 w 170051"/>
                <a:gd name="connsiteY7" fmla="*/ 126167 h 233134"/>
                <a:gd name="connsiteX8" fmla="*/ 131653 w 170051"/>
                <a:gd name="connsiteY8" fmla="*/ 126167 h 233134"/>
                <a:gd name="connsiteX9" fmla="*/ 131653 w 170051"/>
                <a:gd name="connsiteY9" fmla="*/ 148109 h 233134"/>
                <a:gd name="connsiteX10" fmla="*/ 0 w 170051"/>
                <a:gd name="connsiteY10" fmla="*/ 148109 h 233134"/>
                <a:gd name="connsiteX11" fmla="*/ 0 w 170051"/>
                <a:gd name="connsiteY11" fmla="*/ 128910 h 233134"/>
                <a:gd name="connsiteX12" fmla="*/ 19200 w 170051"/>
                <a:gd name="connsiteY12" fmla="*/ 115196 h 233134"/>
                <a:gd name="connsiteX13" fmla="*/ 112454 w 170051"/>
                <a:gd name="connsiteY13" fmla="*/ 0 h 233134"/>
                <a:gd name="connsiteX14" fmla="*/ 167309 w 170051"/>
                <a:gd name="connsiteY14" fmla="*/ 27428 h 233134"/>
                <a:gd name="connsiteX15" fmla="*/ 145366 w 170051"/>
                <a:gd name="connsiteY15" fmla="*/ 49370 h 233134"/>
                <a:gd name="connsiteX16" fmla="*/ 112454 w 170051"/>
                <a:gd name="connsiteY16" fmla="*/ 32913 h 233134"/>
                <a:gd name="connsiteX17" fmla="*/ 63083 w 170051"/>
                <a:gd name="connsiteY17" fmla="*/ 115196 h 233134"/>
                <a:gd name="connsiteX18" fmla="*/ 112454 w 170051"/>
                <a:gd name="connsiteY18" fmla="*/ 200222 h 233134"/>
                <a:gd name="connsiteX19" fmla="*/ 148109 w 170051"/>
                <a:gd name="connsiteY19" fmla="*/ 178280 h 233134"/>
                <a:gd name="connsiteX20" fmla="*/ 170052 w 170051"/>
                <a:gd name="connsiteY20" fmla="*/ 200222 h 233134"/>
                <a:gd name="connsiteX21" fmla="*/ 106968 w 170051"/>
                <a:gd name="connsiteY21" fmla="*/ 233135 h 233134"/>
                <a:gd name="connsiteX22" fmla="*/ 19200 w 170051"/>
                <a:gd name="connsiteY22" fmla="*/ 115196 h 2331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170051" h="233134">
                  <a:moveTo>
                    <a:pt x="0" y="87768"/>
                  </a:moveTo>
                  <a:lnTo>
                    <a:pt x="24685" y="85026"/>
                  </a:lnTo>
                  <a:lnTo>
                    <a:pt x="145366" y="85026"/>
                  </a:lnTo>
                  <a:lnTo>
                    <a:pt x="145366" y="106968"/>
                  </a:lnTo>
                  <a:lnTo>
                    <a:pt x="0" y="106968"/>
                  </a:lnTo>
                  <a:lnTo>
                    <a:pt x="0" y="87768"/>
                  </a:lnTo>
                  <a:close/>
                  <a:moveTo>
                    <a:pt x="0" y="128910"/>
                  </a:moveTo>
                  <a:lnTo>
                    <a:pt x="24685" y="126167"/>
                  </a:lnTo>
                  <a:lnTo>
                    <a:pt x="131653" y="126167"/>
                  </a:lnTo>
                  <a:lnTo>
                    <a:pt x="131653" y="148109"/>
                  </a:lnTo>
                  <a:lnTo>
                    <a:pt x="0" y="148109"/>
                  </a:lnTo>
                  <a:lnTo>
                    <a:pt x="0" y="128910"/>
                  </a:lnTo>
                  <a:close/>
                  <a:moveTo>
                    <a:pt x="19200" y="115196"/>
                  </a:moveTo>
                  <a:cubicBezTo>
                    <a:pt x="19200" y="41141"/>
                    <a:pt x="57598" y="0"/>
                    <a:pt x="112454" y="0"/>
                  </a:cubicBezTo>
                  <a:cubicBezTo>
                    <a:pt x="134395" y="0"/>
                    <a:pt x="153595" y="10971"/>
                    <a:pt x="167309" y="27428"/>
                  </a:cubicBezTo>
                  <a:lnTo>
                    <a:pt x="145366" y="49370"/>
                  </a:lnTo>
                  <a:cubicBezTo>
                    <a:pt x="137138" y="38399"/>
                    <a:pt x="126167" y="32913"/>
                    <a:pt x="112454" y="32913"/>
                  </a:cubicBezTo>
                  <a:cubicBezTo>
                    <a:pt x="79540" y="32913"/>
                    <a:pt x="63083" y="65826"/>
                    <a:pt x="63083" y="115196"/>
                  </a:cubicBezTo>
                  <a:cubicBezTo>
                    <a:pt x="63083" y="167308"/>
                    <a:pt x="82283" y="200222"/>
                    <a:pt x="112454" y="200222"/>
                  </a:cubicBezTo>
                  <a:cubicBezTo>
                    <a:pt x="128910" y="200222"/>
                    <a:pt x="139881" y="191993"/>
                    <a:pt x="148109" y="178280"/>
                  </a:cubicBezTo>
                  <a:lnTo>
                    <a:pt x="170052" y="200222"/>
                  </a:lnTo>
                  <a:cubicBezTo>
                    <a:pt x="153595" y="222164"/>
                    <a:pt x="134395" y="233135"/>
                    <a:pt x="106968" y="233135"/>
                  </a:cubicBezTo>
                  <a:cubicBezTo>
                    <a:pt x="57598" y="230392"/>
                    <a:pt x="19200" y="189251"/>
                    <a:pt x="19200" y="115196"/>
                  </a:cubicBezTo>
                  <a:close/>
                </a:path>
              </a:pathLst>
            </a:custGeom>
            <a:solidFill>
              <a:srgbClr val="FFD100"/>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231153046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D94F35-C0CF-50EC-F08D-780D5CA03C3D}"/>
              </a:ext>
            </a:extLst>
          </p:cNvPr>
          <p:cNvSpPr>
            <a:spLocks noGrp="1"/>
          </p:cNvSpPr>
          <p:nvPr>
            <p:ph type="body" sz="quarter" idx="18"/>
          </p:nvPr>
        </p:nvSpPr>
        <p:spPr>
          <a:xfrm>
            <a:off x="734714" y="1568824"/>
            <a:ext cx="5917098" cy="4055891"/>
          </a:xfrm>
        </p:spPr>
        <p:txBody>
          <a:bodyPr>
            <a:normAutofit fontScale="92500" lnSpcReduction="10000"/>
          </a:bodyPr>
          <a:lstStyle/>
          <a:p>
            <a:pPr marL="342900" indent="-342900">
              <a:buFont typeface="Arial" panose="020B0604020202020204" pitchFamily="34" charset="0"/>
              <a:buChar char="•"/>
            </a:pPr>
            <a:r>
              <a:rPr lang="en-US" b="1" dirty="0" err="1"/>
              <a:t>Aktiv</a:t>
            </a:r>
            <a:r>
              <a:rPr lang="en-US" b="1" dirty="0"/>
              <a:t> </a:t>
            </a:r>
            <a:r>
              <a:rPr lang="en-US" b="1" dirty="0" err="1"/>
              <a:t>alternde</a:t>
            </a:r>
            <a:r>
              <a:rPr lang="en-US" b="1" dirty="0"/>
              <a:t> </a:t>
            </a:r>
            <a:r>
              <a:rPr lang="en-US" b="1" dirty="0" err="1"/>
              <a:t>ältere</a:t>
            </a:r>
            <a:r>
              <a:rPr lang="en-US" b="1" dirty="0"/>
              <a:t> </a:t>
            </a:r>
            <a:r>
              <a:rPr lang="en-US" dirty="0" err="1"/>
              <a:t>Verbraucher</a:t>
            </a:r>
            <a:r>
              <a:rPr lang="en-US" dirty="0"/>
              <a:t> </a:t>
            </a:r>
            <a:r>
              <a:rPr lang="en-US" dirty="0" err="1"/>
              <a:t>schenken</a:t>
            </a:r>
            <a:r>
              <a:rPr lang="en-US" dirty="0"/>
              <a:t> </a:t>
            </a:r>
            <a:r>
              <a:rPr lang="en-US" dirty="0" err="1"/>
              <a:t>Werbung</a:t>
            </a:r>
            <a:r>
              <a:rPr lang="en-US" dirty="0"/>
              <a:t> und </a:t>
            </a:r>
            <a:r>
              <a:rPr lang="en-US" dirty="0" err="1"/>
              <a:t>Botschaften</a:t>
            </a:r>
            <a:r>
              <a:rPr lang="en-US" dirty="0"/>
              <a:t>, die </a:t>
            </a:r>
            <a:r>
              <a:rPr lang="en-US" b="1" dirty="0" err="1"/>
              <a:t>ihre</a:t>
            </a:r>
            <a:r>
              <a:rPr lang="en-US" b="1" dirty="0"/>
              <a:t> </a:t>
            </a:r>
            <a:r>
              <a:rPr lang="en-US" b="1" dirty="0" err="1"/>
              <a:t>Bedürfnisse</a:t>
            </a:r>
            <a:r>
              <a:rPr lang="en-US" b="1" dirty="0"/>
              <a:t> und </a:t>
            </a:r>
            <a:r>
              <a:rPr lang="en-US" b="1" dirty="0" err="1"/>
              <a:t>Erfahrungen</a:t>
            </a:r>
            <a:r>
              <a:rPr lang="en-US" b="1" dirty="0"/>
              <a:t> </a:t>
            </a:r>
            <a:r>
              <a:rPr lang="en-US" b="1" dirty="0" err="1"/>
              <a:t>nicht</a:t>
            </a:r>
            <a:r>
              <a:rPr lang="en-US" b="1" dirty="0"/>
              <a:t> </a:t>
            </a:r>
            <a:r>
              <a:rPr lang="en-US" b="1" dirty="0" err="1"/>
              <a:t>berücksichtigen</a:t>
            </a:r>
            <a:r>
              <a:rPr lang="en-US" b="1" dirty="0"/>
              <a:t>, oft </a:t>
            </a:r>
            <a:r>
              <a:rPr lang="en-US" b="1" dirty="0" err="1"/>
              <a:t>keine</a:t>
            </a:r>
            <a:r>
              <a:rPr lang="en-US" b="1" dirty="0"/>
              <a:t> </a:t>
            </a:r>
            <a:r>
              <a:rPr lang="en-US" b="1" dirty="0" err="1"/>
              <a:t>große</a:t>
            </a:r>
            <a:r>
              <a:rPr lang="en-US" b="1" dirty="0"/>
              <a:t> </a:t>
            </a:r>
            <a:r>
              <a:rPr lang="en-US" b="1" dirty="0" err="1"/>
              <a:t>Aufmerksamkeit</a:t>
            </a:r>
            <a:r>
              <a:rPr lang="en-US" dirty="0"/>
              <a:t>. Daher </a:t>
            </a:r>
            <a:r>
              <a:rPr lang="en-US" b="1" dirty="0" err="1"/>
              <a:t>reagieren</a:t>
            </a:r>
            <a:r>
              <a:rPr lang="en-US" b="1" dirty="0"/>
              <a:t> </a:t>
            </a:r>
            <a:r>
              <a:rPr lang="en-US" b="1" dirty="0" err="1"/>
              <a:t>sie</a:t>
            </a:r>
            <a:r>
              <a:rPr lang="en-US" b="1" dirty="0"/>
              <a:t> </a:t>
            </a:r>
            <a:r>
              <a:rPr lang="en-US" b="1" dirty="0" err="1"/>
              <a:t>empfindlicher</a:t>
            </a:r>
            <a:r>
              <a:rPr lang="en-US" b="1" dirty="0"/>
              <a:t> auf den </a:t>
            </a:r>
            <a:r>
              <a:rPr lang="en-US" b="1" dirty="0" err="1"/>
              <a:t>Prei</a:t>
            </a:r>
            <a:r>
              <a:rPr lang="en-US" dirty="0" err="1"/>
              <a:t>s</a:t>
            </a:r>
            <a:r>
              <a:rPr lang="en-US" dirty="0"/>
              <a:t> von </a:t>
            </a:r>
            <a:r>
              <a:rPr lang="en-US" dirty="0" err="1"/>
              <a:t>Produkten</a:t>
            </a:r>
            <a:r>
              <a:rPr lang="en-US" dirty="0"/>
              <a:t> und auf </a:t>
            </a:r>
            <a:r>
              <a:rPr lang="en-US" dirty="0" err="1"/>
              <a:t>Werbeanreize</a:t>
            </a:r>
            <a:r>
              <a:rPr lang="en-US" dirty="0"/>
              <a:t>, was </a:t>
            </a:r>
            <a:r>
              <a:rPr lang="en-US" dirty="0" err="1"/>
              <a:t>sie</a:t>
            </a:r>
            <a:r>
              <a:rPr lang="en-US" dirty="0"/>
              <a:t> </a:t>
            </a:r>
            <a:r>
              <a:rPr lang="en-US" dirty="0" err="1"/>
              <a:t>eher</a:t>
            </a:r>
            <a:r>
              <a:rPr lang="en-US" dirty="0"/>
              <a:t> </a:t>
            </a:r>
            <a:r>
              <a:rPr lang="en-US" dirty="0" err="1"/>
              <a:t>dazu</a:t>
            </a:r>
            <a:r>
              <a:rPr lang="en-US" dirty="0"/>
              <a:t> </a:t>
            </a:r>
            <a:r>
              <a:rPr lang="en-US" dirty="0" err="1"/>
              <a:t>bringt</a:t>
            </a:r>
            <a:r>
              <a:rPr lang="en-US" dirty="0"/>
              <a:t>, </a:t>
            </a:r>
            <a:r>
              <a:rPr lang="en-US" dirty="0" err="1"/>
              <a:t>neue</a:t>
            </a:r>
            <a:r>
              <a:rPr lang="en-US" dirty="0"/>
              <a:t> </a:t>
            </a:r>
            <a:r>
              <a:rPr lang="en-US" dirty="0" err="1"/>
              <a:t>Produkte</a:t>
            </a:r>
            <a:r>
              <a:rPr lang="en-US" dirty="0"/>
              <a:t> </a:t>
            </a:r>
            <a:r>
              <a:rPr lang="en-US" dirty="0" err="1"/>
              <a:t>auszuprobieren</a:t>
            </a:r>
            <a:r>
              <a:rPr lang="en-US" dirty="0"/>
              <a:t>, </a:t>
            </a:r>
            <a:r>
              <a:rPr lang="en-US" dirty="0" err="1"/>
              <a:t>sie</a:t>
            </a:r>
            <a:r>
              <a:rPr lang="en-US" dirty="0"/>
              <a:t> </a:t>
            </a:r>
            <a:r>
              <a:rPr lang="en-US" dirty="0" err="1"/>
              <a:t>aber</a:t>
            </a:r>
            <a:r>
              <a:rPr lang="en-US" dirty="0"/>
              <a:t> </a:t>
            </a:r>
            <a:r>
              <a:rPr lang="en-US" dirty="0" err="1"/>
              <a:t>auch</a:t>
            </a:r>
            <a:r>
              <a:rPr lang="en-US" dirty="0"/>
              <a:t> </a:t>
            </a:r>
            <a:r>
              <a:rPr lang="en-US" dirty="0" err="1"/>
              <a:t>schwieriger</a:t>
            </a:r>
            <a:r>
              <a:rPr lang="en-US" dirty="0"/>
              <a:t> </a:t>
            </a:r>
            <a:r>
              <a:rPr lang="en-US" dirty="0" err="1"/>
              <a:t>zu</a:t>
            </a:r>
            <a:r>
              <a:rPr lang="en-US" dirty="0"/>
              <a:t> </a:t>
            </a:r>
            <a:r>
              <a:rPr lang="en-US" dirty="0" err="1"/>
              <a:t>erreichen</a:t>
            </a:r>
            <a:r>
              <a:rPr lang="en-US" dirty="0"/>
              <a:t> </a:t>
            </a:r>
            <a:r>
              <a:rPr lang="en-US" dirty="0" err="1"/>
              <a:t>macht</a:t>
            </a:r>
            <a:r>
              <a:rPr lang="en-US" dirty="0"/>
              <a:t>. </a:t>
            </a:r>
          </a:p>
          <a:p>
            <a:pPr marL="342900" indent="-342900">
              <a:buFont typeface="Arial" panose="020B0604020202020204" pitchFamily="34" charset="0"/>
              <a:buChar char="•"/>
            </a:pPr>
            <a:r>
              <a:rPr lang="en-US" dirty="0" err="1"/>
              <a:t>Dennoch</a:t>
            </a:r>
            <a:r>
              <a:rPr lang="en-US" dirty="0"/>
              <a:t> </a:t>
            </a:r>
            <a:r>
              <a:rPr lang="en-US" dirty="0" err="1"/>
              <a:t>wollen</a:t>
            </a:r>
            <a:r>
              <a:rPr lang="en-US" dirty="0"/>
              <a:t> </a:t>
            </a:r>
            <a:r>
              <a:rPr lang="en-US" dirty="0" err="1"/>
              <a:t>ältere</a:t>
            </a:r>
            <a:r>
              <a:rPr lang="en-US" dirty="0"/>
              <a:t> </a:t>
            </a:r>
            <a:r>
              <a:rPr lang="en-US" dirty="0" err="1"/>
              <a:t>Verbraucher</a:t>
            </a:r>
            <a:r>
              <a:rPr lang="en-US" dirty="0"/>
              <a:t> </a:t>
            </a:r>
            <a:r>
              <a:rPr lang="en-US" dirty="0" err="1"/>
              <a:t>im</a:t>
            </a:r>
            <a:r>
              <a:rPr lang="en-US" dirty="0"/>
              <a:t> </a:t>
            </a:r>
            <a:r>
              <a:rPr lang="en-US" dirty="0" err="1"/>
              <a:t>Allgemeinen</a:t>
            </a:r>
            <a:r>
              <a:rPr lang="en-US" dirty="0"/>
              <a:t> </a:t>
            </a:r>
            <a:r>
              <a:rPr lang="en-US" b="1" dirty="0"/>
              <a:t>Geld </a:t>
            </a:r>
            <a:r>
              <a:rPr lang="en-US" b="1" dirty="0" err="1"/>
              <a:t>sparen</a:t>
            </a:r>
            <a:r>
              <a:rPr lang="en-US" dirty="0"/>
              <a:t>. Daher </a:t>
            </a:r>
            <a:r>
              <a:rPr lang="en-US" dirty="0" err="1"/>
              <a:t>sind</a:t>
            </a:r>
            <a:r>
              <a:rPr lang="en-US" dirty="0"/>
              <a:t> </a:t>
            </a:r>
            <a:r>
              <a:rPr lang="en-US" dirty="0" err="1"/>
              <a:t>Anreize</a:t>
            </a:r>
            <a:r>
              <a:rPr lang="en-US" dirty="0"/>
              <a:t> </a:t>
            </a:r>
            <a:r>
              <a:rPr lang="en-US" dirty="0" err="1"/>
              <a:t>wie</a:t>
            </a:r>
            <a:r>
              <a:rPr lang="en-US" dirty="0"/>
              <a:t> </a:t>
            </a:r>
            <a:r>
              <a:rPr lang="en-US" dirty="0" err="1"/>
              <a:t>kostenlose</a:t>
            </a:r>
            <a:r>
              <a:rPr lang="en-US" dirty="0"/>
              <a:t> </a:t>
            </a:r>
            <a:r>
              <a:rPr lang="en-US" dirty="0" err="1"/>
              <a:t>Proben</a:t>
            </a:r>
            <a:r>
              <a:rPr lang="en-US" dirty="0"/>
              <a:t>, </a:t>
            </a:r>
            <a:r>
              <a:rPr lang="en-US" dirty="0" err="1"/>
              <a:t>Gutscheine</a:t>
            </a:r>
            <a:r>
              <a:rPr lang="en-US" dirty="0"/>
              <a:t> </a:t>
            </a:r>
            <a:r>
              <a:rPr lang="en-US" dirty="0" err="1"/>
              <a:t>oder</a:t>
            </a:r>
            <a:r>
              <a:rPr lang="en-US" dirty="0"/>
              <a:t> </a:t>
            </a:r>
            <a:r>
              <a:rPr lang="en-US" dirty="0" err="1"/>
              <a:t>Rabatte</a:t>
            </a:r>
            <a:r>
              <a:rPr lang="en-US" dirty="0"/>
              <a:t>, </a:t>
            </a:r>
            <a:r>
              <a:rPr lang="en-US" dirty="0" err="1"/>
              <a:t>Belohnungen</a:t>
            </a:r>
            <a:r>
              <a:rPr lang="en-US" dirty="0"/>
              <a:t> </a:t>
            </a:r>
            <a:r>
              <a:rPr lang="en-US" dirty="0" err="1"/>
              <a:t>oder</a:t>
            </a:r>
            <a:r>
              <a:rPr lang="en-US" dirty="0"/>
              <a:t> </a:t>
            </a:r>
            <a:r>
              <a:rPr lang="en-US" dirty="0" err="1"/>
              <a:t>Treueprogramme</a:t>
            </a:r>
            <a:r>
              <a:rPr lang="en-US" dirty="0"/>
              <a:t> </a:t>
            </a:r>
            <a:r>
              <a:rPr lang="en-US" dirty="0" err="1"/>
              <a:t>nützliche</a:t>
            </a:r>
            <a:r>
              <a:rPr lang="en-US" dirty="0"/>
              <a:t> </a:t>
            </a:r>
            <a:r>
              <a:rPr lang="en-US" dirty="0" err="1"/>
              <a:t>Strategien</a:t>
            </a:r>
            <a:r>
              <a:rPr lang="en-US" dirty="0"/>
              <a:t>.</a:t>
            </a:r>
          </a:p>
          <a:p>
            <a:endParaRPr lang="en-GB" dirty="0"/>
          </a:p>
          <a:p>
            <a:endParaRPr lang="en-GB" dirty="0"/>
          </a:p>
        </p:txBody>
      </p:sp>
      <p:sp>
        <p:nvSpPr>
          <p:cNvPr id="3" name="Text Placeholder 2">
            <a:extLst>
              <a:ext uri="{FF2B5EF4-FFF2-40B4-BE49-F238E27FC236}">
                <a16:creationId xmlns:a16="http://schemas.microsoft.com/office/drawing/2014/main" id="{D56AE1FE-68E8-ACAF-0FE2-1A0B7C0964AD}"/>
              </a:ext>
            </a:extLst>
          </p:cNvPr>
          <p:cNvSpPr>
            <a:spLocks noGrp="1"/>
          </p:cNvSpPr>
          <p:nvPr>
            <p:ph type="body" sz="quarter" idx="16"/>
          </p:nvPr>
        </p:nvSpPr>
        <p:spPr/>
        <p:txBody>
          <a:bodyPr vert="horz" lIns="91440" tIns="45720" rIns="91440" bIns="45720" rtlCol="0" anchor="t">
            <a:normAutofit lnSpcReduction="10000"/>
          </a:bodyPr>
          <a:lstStyle/>
          <a:p>
            <a:r>
              <a:rPr lang="en-GB" dirty="0"/>
              <a:t>Wie </a:t>
            </a:r>
            <a:r>
              <a:rPr lang="en-GB" dirty="0" err="1"/>
              <a:t>preisempfindlich</a:t>
            </a:r>
            <a:r>
              <a:rPr lang="en-GB" dirty="0"/>
              <a:t> </a:t>
            </a:r>
            <a:r>
              <a:rPr lang="en-GB" dirty="0" err="1"/>
              <a:t>sind</a:t>
            </a:r>
            <a:r>
              <a:rPr lang="en-GB" dirty="0"/>
              <a:t> </a:t>
            </a:r>
            <a:r>
              <a:rPr lang="en-GB" dirty="0" err="1"/>
              <a:t>Senioren</a:t>
            </a:r>
            <a:r>
              <a:rPr lang="en-GB" dirty="0"/>
              <a:t>?</a:t>
            </a:r>
          </a:p>
        </p:txBody>
      </p:sp>
      <p:sp>
        <p:nvSpPr>
          <p:cNvPr id="4" name="TextBox 3">
            <a:extLst>
              <a:ext uri="{FF2B5EF4-FFF2-40B4-BE49-F238E27FC236}">
                <a16:creationId xmlns:a16="http://schemas.microsoft.com/office/drawing/2014/main" id="{95E5DA0F-604F-3641-FC83-995B0A030F18}"/>
              </a:ext>
            </a:extLst>
          </p:cNvPr>
          <p:cNvSpPr txBox="1"/>
          <p:nvPr/>
        </p:nvSpPr>
        <p:spPr>
          <a:xfrm>
            <a:off x="8023451" y="5440049"/>
            <a:ext cx="6097348" cy="369332"/>
          </a:xfrm>
          <a:prstGeom prst="rect">
            <a:avLst/>
          </a:prstGeom>
          <a:noFill/>
        </p:spPr>
        <p:txBody>
          <a:bodyPr wrap="square">
            <a:spAutoFit/>
          </a:bodyPr>
          <a:lstStyle/>
          <a:p>
            <a:r>
              <a:rPr lang="en-GB" sz="1800" dirty="0">
                <a:solidFill>
                  <a:srgbClr val="1188A3"/>
                </a:solidFill>
              </a:rPr>
              <a:t>Quelle: </a:t>
            </a:r>
            <a:r>
              <a:rPr lang="en-GB" sz="1800" dirty="0">
                <a:solidFill>
                  <a:srgbClr val="1188A3"/>
                </a:solidFill>
                <a:hlinkClick r:id="rId2">
                  <a:extLst>
                    <a:ext uri="{A12FA001-AC4F-418D-AE19-62706E023703}">
                      <ahyp:hlinkClr xmlns:ahyp="http://schemas.microsoft.com/office/drawing/2018/hyperlinkcolor" val="tx"/>
                    </a:ext>
                  </a:extLst>
                </a:hlinkClick>
              </a:rPr>
              <a:t>Guido, Ugolini &amp; Sestino (2022)</a:t>
            </a:r>
            <a:endParaRPr lang="en-GB" dirty="0">
              <a:solidFill>
                <a:srgbClr val="1188A3"/>
              </a:solidFill>
            </a:endParaRPr>
          </a:p>
        </p:txBody>
      </p:sp>
      <p:grpSp>
        <p:nvGrpSpPr>
          <p:cNvPr id="5" name="Graphic 3">
            <a:extLst>
              <a:ext uri="{FF2B5EF4-FFF2-40B4-BE49-F238E27FC236}">
                <a16:creationId xmlns:a16="http://schemas.microsoft.com/office/drawing/2014/main" id="{74EC0BE9-A3B3-9876-510A-A2DD32D9CA39}"/>
              </a:ext>
            </a:extLst>
          </p:cNvPr>
          <p:cNvGrpSpPr/>
          <p:nvPr/>
        </p:nvGrpSpPr>
        <p:grpSpPr>
          <a:xfrm>
            <a:off x="7933766" y="1703294"/>
            <a:ext cx="3182469" cy="2913530"/>
            <a:chOff x="2451513" y="5314516"/>
            <a:chExt cx="1088992" cy="1047735"/>
          </a:xfrm>
        </p:grpSpPr>
        <p:grpSp>
          <p:nvGrpSpPr>
            <p:cNvPr id="6" name="Graphic 3">
              <a:extLst>
                <a:ext uri="{FF2B5EF4-FFF2-40B4-BE49-F238E27FC236}">
                  <a16:creationId xmlns:a16="http://schemas.microsoft.com/office/drawing/2014/main" id="{5EE2228E-0531-BBFE-97FF-9E6F2629D6A5}"/>
                </a:ext>
              </a:extLst>
            </p:cNvPr>
            <p:cNvGrpSpPr/>
            <p:nvPr/>
          </p:nvGrpSpPr>
          <p:grpSpPr>
            <a:xfrm>
              <a:off x="2451513" y="5314516"/>
              <a:ext cx="1088992" cy="1047735"/>
              <a:chOff x="2451513" y="5314516"/>
              <a:chExt cx="1088992" cy="1047735"/>
            </a:xfrm>
            <a:solidFill>
              <a:srgbClr val="000000"/>
            </a:solidFill>
          </p:grpSpPr>
          <p:sp>
            <p:nvSpPr>
              <p:cNvPr id="8" name="Freeform 1312">
                <a:extLst>
                  <a:ext uri="{FF2B5EF4-FFF2-40B4-BE49-F238E27FC236}">
                    <a16:creationId xmlns:a16="http://schemas.microsoft.com/office/drawing/2014/main" id="{530EF748-4957-4D43-271B-0BC973F94064}"/>
                  </a:ext>
                </a:extLst>
              </p:cNvPr>
              <p:cNvSpPr/>
              <p:nvPr/>
            </p:nvSpPr>
            <p:spPr>
              <a:xfrm>
                <a:off x="2451513" y="5314516"/>
                <a:ext cx="480372" cy="729574"/>
              </a:xfrm>
              <a:custGeom>
                <a:avLst/>
                <a:gdLst>
                  <a:gd name="connsiteX0" fmla="*/ 306618 w 480372"/>
                  <a:gd name="connsiteY0" fmla="*/ 183765 h 729574"/>
                  <a:gd name="connsiteX1" fmla="*/ 325818 w 480372"/>
                  <a:gd name="connsiteY1" fmla="*/ 172795 h 729574"/>
                  <a:gd name="connsiteX2" fmla="*/ 353245 w 480372"/>
                  <a:gd name="connsiteY2" fmla="*/ 123424 h 729574"/>
                  <a:gd name="connsiteX3" fmla="*/ 369702 w 480372"/>
                  <a:gd name="connsiteY3" fmla="*/ 112453 h 729574"/>
                  <a:gd name="connsiteX4" fmla="*/ 413586 w 480372"/>
                  <a:gd name="connsiteY4" fmla="*/ 112453 h 729574"/>
                  <a:gd name="connsiteX5" fmla="*/ 432786 w 480372"/>
                  <a:gd name="connsiteY5" fmla="*/ 101483 h 729574"/>
                  <a:gd name="connsiteX6" fmla="*/ 476670 w 480372"/>
                  <a:gd name="connsiteY6" fmla="*/ 27428 h 729574"/>
                  <a:gd name="connsiteX7" fmla="*/ 460213 w 480372"/>
                  <a:gd name="connsiteY7" fmla="*/ 0 h 729574"/>
                  <a:gd name="connsiteX8" fmla="*/ 21371 w 480372"/>
                  <a:gd name="connsiteY8" fmla="*/ 0 h 729574"/>
                  <a:gd name="connsiteX9" fmla="*/ 4914 w 480372"/>
                  <a:gd name="connsiteY9" fmla="*/ 30171 h 729574"/>
                  <a:gd name="connsiteX10" fmla="*/ 48798 w 480372"/>
                  <a:gd name="connsiteY10" fmla="*/ 104225 h 729574"/>
                  <a:gd name="connsiteX11" fmla="*/ 70740 w 480372"/>
                  <a:gd name="connsiteY11" fmla="*/ 115196 h 729574"/>
                  <a:gd name="connsiteX12" fmla="*/ 114625 w 480372"/>
                  <a:gd name="connsiteY12" fmla="*/ 115196 h 729574"/>
                  <a:gd name="connsiteX13" fmla="*/ 125596 w 480372"/>
                  <a:gd name="connsiteY13" fmla="*/ 123424 h 729574"/>
                  <a:gd name="connsiteX14" fmla="*/ 153023 w 480372"/>
                  <a:gd name="connsiteY14" fmla="*/ 172795 h 729574"/>
                  <a:gd name="connsiteX15" fmla="*/ 174965 w 480372"/>
                  <a:gd name="connsiteY15" fmla="*/ 186508 h 729574"/>
                  <a:gd name="connsiteX16" fmla="*/ 221592 w 480372"/>
                  <a:gd name="connsiteY16" fmla="*/ 186508 h 729574"/>
                  <a:gd name="connsiteX17" fmla="*/ 221592 w 480372"/>
                  <a:gd name="connsiteY17" fmla="*/ 400443 h 729574"/>
                  <a:gd name="connsiteX18" fmla="*/ 147538 w 480372"/>
                  <a:gd name="connsiteY18" fmla="*/ 400443 h 729574"/>
                  <a:gd name="connsiteX19" fmla="*/ 125596 w 480372"/>
                  <a:gd name="connsiteY19" fmla="*/ 411414 h 729574"/>
                  <a:gd name="connsiteX20" fmla="*/ 26856 w 480372"/>
                  <a:gd name="connsiteY20" fmla="*/ 540325 h 729574"/>
                  <a:gd name="connsiteX21" fmla="*/ 24113 w 480372"/>
                  <a:gd name="connsiteY21" fmla="*/ 565009 h 729574"/>
                  <a:gd name="connsiteX22" fmla="*/ 89940 w 480372"/>
                  <a:gd name="connsiteY22" fmla="*/ 691176 h 729574"/>
                  <a:gd name="connsiteX23" fmla="*/ 98168 w 480372"/>
                  <a:gd name="connsiteY23" fmla="*/ 713118 h 729574"/>
                  <a:gd name="connsiteX24" fmla="*/ 103654 w 480372"/>
                  <a:gd name="connsiteY24" fmla="*/ 729575 h 729574"/>
                  <a:gd name="connsiteX25" fmla="*/ 103654 w 480372"/>
                  <a:gd name="connsiteY25" fmla="*/ 726832 h 729574"/>
                  <a:gd name="connsiteX26" fmla="*/ 114625 w 480372"/>
                  <a:gd name="connsiteY26" fmla="*/ 691176 h 729574"/>
                  <a:gd name="connsiteX27" fmla="*/ 100911 w 480372"/>
                  <a:gd name="connsiteY27" fmla="*/ 619864 h 729574"/>
                  <a:gd name="connsiteX28" fmla="*/ 100911 w 480372"/>
                  <a:gd name="connsiteY28" fmla="*/ 614379 h 729574"/>
                  <a:gd name="connsiteX29" fmla="*/ 92682 w 480372"/>
                  <a:gd name="connsiteY29" fmla="*/ 633578 h 729574"/>
                  <a:gd name="connsiteX30" fmla="*/ 87197 w 480372"/>
                  <a:gd name="connsiteY30" fmla="*/ 625350 h 729574"/>
                  <a:gd name="connsiteX31" fmla="*/ 54284 w 480372"/>
                  <a:gd name="connsiteY31" fmla="*/ 562266 h 729574"/>
                  <a:gd name="connsiteX32" fmla="*/ 54284 w 480372"/>
                  <a:gd name="connsiteY32" fmla="*/ 548552 h 729574"/>
                  <a:gd name="connsiteX33" fmla="*/ 139309 w 480372"/>
                  <a:gd name="connsiteY33" fmla="*/ 438842 h 729574"/>
                  <a:gd name="connsiteX34" fmla="*/ 155766 w 480372"/>
                  <a:gd name="connsiteY34" fmla="*/ 430614 h 729574"/>
                  <a:gd name="connsiteX35" fmla="*/ 312104 w 480372"/>
                  <a:gd name="connsiteY35" fmla="*/ 430614 h 729574"/>
                  <a:gd name="connsiteX36" fmla="*/ 328561 w 480372"/>
                  <a:gd name="connsiteY36" fmla="*/ 438842 h 729574"/>
                  <a:gd name="connsiteX37" fmla="*/ 410844 w 480372"/>
                  <a:gd name="connsiteY37" fmla="*/ 548552 h 729574"/>
                  <a:gd name="connsiteX38" fmla="*/ 410844 w 480372"/>
                  <a:gd name="connsiteY38" fmla="*/ 565009 h 729574"/>
                  <a:gd name="connsiteX39" fmla="*/ 377930 w 480372"/>
                  <a:gd name="connsiteY39" fmla="*/ 625350 h 729574"/>
                  <a:gd name="connsiteX40" fmla="*/ 372445 w 480372"/>
                  <a:gd name="connsiteY40" fmla="*/ 633578 h 729574"/>
                  <a:gd name="connsiteX41" fmla="*/ 361474 w 480372"/>
                  <a:gd name="connsiteY41" fmla="*/ 611637 h 729574"/>
                  <a:gd name="connsiteX42" fmla="*/ 358731 w 480372"/>
                  <a:gd name="connsiteY42" fmla="*/ 625350 h 729574"/>
                  <a:gd name="connsiteX43" fmla="*/ 369702 w 480372"/>
                  <a:gd name="connsiteY43" fmla="*/ 724090 h 729574"/>
                  <a:gd name="connsiteX44" fmla="*/ 372445 w 480372"/>
                  <a:gd name="connsiteY44" fmla="*/ 715861 h 729574"/>
                  <a:gd name="connsiteX45" fmla="*/ 383416 w 480372"/>
                  <a:gd name="connsiteY45" fmla="*/ 691176 h 729574"/>
                  <a:gd name="connsiteX46" fmla="*/ 449242 w 480372"/>
                  <a:gd name="connsiteY46" fmla="*/ 570495 h 729574"/>
                  <a:gd name="connsiteX47" fmla="*/ 449242 w 480372"/>
                  <a:gd name="connsiteY47" fmla="*/ 548552 h 729574"/>
                  <a:gd name="connsiteX48" fmla="*/ 347760 w 480372"/>
                  <a:gd name="connsiteY48" fmla="*/ 414157 h 729574"/>
                  <a:gd name="connsiteX49" fmla="*/ 331303 w 480372"/>
                  <a:gd name="connsiteY49" fmla="*/ 405929 h 729574"/>
                  <a:gd name="connsiteX50" fmla="*/ 268220 w 480372"/>
                  <a:gd name="connsiteY50" fmla="*/ 405929 h 729574"/>
                  <a:gd name="connsiteX51" fmla="*/ 257248 w 480372"/>
                  <a:gd name="connsiteY51" fmla="*/ 405929 h 729574"/>
                  <a:gd name="connsiteX52" fmla="*/ 257248 w 480372"/>
                  <a:gd name="connsiteY52" fmla="*/ 183765 h 729574"/>
                  <a:gd name="connsiteX53" fmla="*/ 306618 w 480372"/>
                  <a:gd name="connsiteY53" fmla="*/ 183765 h 729574"/>
                  <a:gd name="connsiteX54" fmla="*/ 136567 w 480372"/>
                  <a:gd name="connsiteY54" fmla="*/ 79541 h 729574"/>
                  <a:gd name="connsiteX55" fmla="*/ 84454 w 480372"/>
                  <a:gd name="connsiteY55" fmla="*/ 79541 h 729574"/>
                  <a:gd name="connsiteX56" fmla="*/ 70740 w 480372"/>
                  <a:gd name="connsiteY56" fmla="*/ 71312 h 729574"/>
                  <a:gd name="connsiteX57" fmla="*/ 46055 w 480372"/>
                  <a:gd name="connsiteY57" fmla="*/ 27428 h 729574"/>
                  <a:gd name="connsiteX58" fmla="*/ 438271 w 480372"/>
                  <a:gd name="connsiteY58" fmla="*/ 27428 h 729574"/>
                  <a:gd name="connsiteX59" fmla="*/ 410844 w 480372"/>
                  <a:gd name="connsiteY59" fmla="*/ 74055 h 729574"/>
                  <a:gd name="connsiteX60" fmla="*/ 399872 w 480372"/>
                  <a:gd name="connsiteY60" fmla="*/ 76798 h 729574"/>
                  <a:gd name="connsiteX61" fmla="*/ 136567 w 480372"/>
                  <a:gd name="connsiteY61" fmla="*/ 79541 h 729574"/>
                  <a:gd name="connsiteX62" fmla="*/ 188679 w 480372"/>
                  <a:gd name="connsiteY62" fmla="*/ 150852 h 729574"/>
                  <a:gd name="connsiteX63" fmla="*/ 177708 w 480372"/>
                  <a:gd name="connsiteY63" fmla="*/ 145367 h 729574"/>
                  <a:gd name="connsiteX64" fmla="*/ 161252 w 480372"/>
                  <a:gd name="connsiteY64" fmla="*/ 115196 h 729574"/>
                  <a:gd name="connsiteX65" fmla="*/ 323075 w 480372"/>
                  <a:gd name="connsiteY65" fmla="*/ 115196 h 729574"/>
                  <a:gd name="connsiteX66" fmla="*/ 303875 w 480372"/>
                  <a:gd name="connsiteY66" fmla="*/ 150852 h 729574"/>
                  <a:gd name="connsiteX67" fmla="*/ 295647 w 480372"/>
                  <a:gd name="connsiteY67" fmla="*/ 153595 h 729574"/>
                  <a:gd name="connsiteX68" fmla="*/ 188679 w 480372"/>
                  <a:gd name="connsiteY68" fmla="*/ 150852 h 7295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Lst>
                <a:rect l="l" t="t" r="r" b="b"/>
                <a:pathLst>
                  <a:path w="480372" h="729574">
                    <a:moveTo>
                      <a:pt x="306618" y="183765"/>
                    </a:moveTo>
                    <a:cubicBezTo>
                      <a:pt x="314847" y="183765"/>
                      <a:pt x="320332" y="181022"/>
                      <a:pt x="325818" y="172795"/>
                    </a:cubicBezTo>
                    <a:cubicBezTo>
                      <a:pt x="334046" y="156338"/>
                      <a:pt x="345017" y="139881"/>
                      <a:pt x="353245" y="123424"/>
                    </a:cubicBezTo>
                    <a:cubicBezTo>
                      <a:pt x="355988" y="115196"/>
                      <a:pt x="361474" y="112453"/>
                      <a:pt x="369702" y="112453"/>
                    </a:cubicBezTo>
                    <a:cubicBezTo>
                      <a:pt x="383416" y="112453"/>
                      <a:pt x="397130" y="112453"/>
                      <a:pt x="413586" y="112453"/>
                    </a:cubicBezTo>
                    <a:cubicBezTo>
                      <a:pt x="421814" y="112453"/>
                      <a:pt x="430043" y="109710"/>
                      <a:pt x="432786" y="101483"/>
                    </a:cubicBezTo>
                    <a:cubicBezTo>
                      <a:pt x="446500" y="76798"/>
                      <a:pt x="462956" y="52113"/>
                      <a:pt x="476670" y="27428"/>
                    </a:cubicBezTo>
                    <a:cubicBezTo>
                      <a:pt x="484898" y="10972"/>
                      <a:pt x="479413" y="0"/>
                      <a:pt x="460213" y="0"/>
                    </a:cubicBezTo>
                    <a:cubicBezTo>
                      <a:pt x="314847" y="0"/>
                      <a:pt x="169480" y="0"/>
                      <a:pt x="21371" y="0"/>
                    </a:cubicBezTo>
                    <a:cubicBezTo>
                      <a:pt x="2171" y="0"/>
                      <a:pt x="-6057" y="10972"/>
                      <a:pt x="4914" y="30171"/>
                    </a:cubicBezTo>
                    <a:cubicBezTo>
                      <a:pt x="18628" y="54855"/>
                      <a:pt x="35085" y="79541"/>
                      <a:pt x="48798" y="104225"/>
                    </a:cubicBezTo>
                    <a:cubicBezTo>
                      <a:pt x="54284" y="112453"/>
                      <a:pt x="59769" y="115196"/>
                      <a:pt x="70740" y="115196"/>
                    </a:cubicBezTo>
                    <a:cubicBezTo>
                      <a:pt x="84454" y="115196"/>
                      <a:pt x="100911" y="115196"/>
                      <a:pt x="114625" y="115196"/>
                    </a:cubicBezTo>
                    <a:cubicBezTo>
                      <a:pt x="117368" y="115196"/>
                      <a:pt x="122853" y="117939"/>
                      <a:pt x="125596" y="123424"/>
                    </a:cubicBezTo>
                    <a:cubicBezTo>
                      <a:pt x="136567" y="139881"/>
                      <a:pt x="144795" y="156338"/>
                      <a:pt x="153023" y="172795"/>
                    </a:cubicBezTo>
                    <a:cubicBezTo>
                      <a:pt x="158509" y="183765"/>
                      <a:pt x="163995" y="186508"/>
                      <a:pt x="174965" y="186508"/>
                    </a:cubicBezTo>
                    <a:cubicBezTo>
                      <a:pt x="191422" y="186508"/>
                      <a:pt x="205136" y="186508"/>
                      <a:pt x="221592" y="186508"/>
                    </a:cubicBezTo>
                    <a:lnTo>
                      <a:pt x="221592" y="400443"/>
                    </a:lnTo>
                    <a:cubicBezTo>
                      <a:pt x="196908" y="400443"/>
                      <a:pt x="172223" y="400443"/>
                      <a:pt x="147538" y="400443"/>
                    </a:cubicBezTo>
                    <a:cubicBezTo>
                      <a:pt x="136567" y="400443"/>
                      <a:pt x="131081" y="403186"/>
                      <a:pt x="125596" y="411414"/>
                    </a:cubicBezTo>
                    <a:cubicBezTo>
                      <a:pt x="92682" y="455299"/>
                      <a:pt x="59769" y="499183"/>
                      <a:pt x="26856" y="540325"/>
                    </a:cubicBezTo>
                    <a:cubicBezTo>
                      <a:pt x="21371" y="548552"/>
                      <a:pt x="21371" y="556781"/>
                      <a:pt x="24113" y="565009"/>
                    </a:cubicBezTo>
                    <a:cubicBezTo>
                      <a:pt x="46055" y="606151"/>
                      <a:pt x="67998" y="650035"/>
                      <a:pt x="89940" y="691176"/>
                    </a:cubicBezTo>
                    <a:cubicBezTo>
                      <a:pt x="92682" y="696662"/>
                      <a:pt x="95425" y="704890"/>
                      <a:pt x="98168" y="713118"/>
                    </a:cubicBezTo>
                    <a:cubicBezTo>
                      <a:pt x="100911" y="718604"/>
                      <a:pt x="100911" y="724090"/>
                      <a:pt x="103654" y="729575"/>
                    </a:cubicBezTo>
                    <a:cubicBezTo>
                      <a:pt x="103654" y="729575"/>
                      <a:pt x="103654" y="726832"/>
                      <a:pt x="103654" y="726832"/>
                    </a:cubicBezTo>
                    <a:cubicBezTo>
                      <a:pt x="109139" y="710376"/>
                      <a:pt x="114625" y="713118"/>
                      <a:pt x="114625" y="691176"/>
                    </a:cubicBezTo>
                    <a:cubicBezTo>
                      <a:pt x="114625" y="666492"/>
                      <a:pt x="100911" y="644549"/>
                      <a:pt x="100911" y="619864"/>
                    </a:cubicBezTo>
                    <a:cubicBezTo>
                      <a:pt x="100911" y="617122"/>
                      <a:pt x="100911" y="617122"/>
                      <a:pt x="100911" y="614379"/>
                    </a:cubicBezTo>
                    <a:cubicBezTo>
                      <a:pt x="98168" y="619864"/>
                      <a:pt x="95425" y="628093"/>
                      <a:pt x="92682" y="633578"/>
                    </a:cubicBezTo>
                    <a:cubicBezTo>
                      <a:pt x="89940" y="630835"/>
                      <a:pt x="87197" y="628093"/>
                      <a:pt x="87197" y="625350"/>
                    </a:cubicBezTo>
                    <a:cubicBezTo>
                      <a:pt x="76226" y="603408"/>
                      <a:pt x="65255" y="584209"/>
                      <a:pt x="54284" y="562266"/>
                    </a:cubicBezTo>
                    <a:cubicBezTo>
                      <a:pt x="51541" y="556781"/>
                      <a:pt x="51541" y="554038"/>
                      <a:pt x="54284" y="548552"/>
                    </a:cubicBezTo>
                    <a:cubicBezTo>
                      <a:pt x="81711" y="512897"/>
                      <a:pt x="109139" y="474498"/>
                      <a:pt x="139309" y="438842"/>
                    </a:cubicBezTo>
                    <a:cubicBezTo>
                      <a:pt x="144795" y="433357"/>
                      <a:pt x="147538" y="430614"/>
                      <a:pt x="155766" y="430614"/>
                    </a:cubicBezTo>
                    <a:cubicBezTo>
                      <a:pt x="207879" y="430614"/>
                      <a:pt x="259991" y="430614"/>
                      <a:pt x="312104" y="430614"/>
                    </a:cubicBezTo>
                    <a:cubicBezTo>
                      <a:pt x="320332" y="430614"/>
                      <a:pt x="323075" y="433357"/>
                      <a:pt x="328561" y="438842"/>
                    </a:cubicBezTo>
                    <a:cubicBezTo>
                      <a:pt x="355988" y="474498"/>
                      <a:pt x="383416" y="510154"/>
                      <a:pt x="410844" y="548552"/>
                    </a:cubicBezTo>
                    <a:cubicBezTo>
                      <a:pt x="416329" y="554038"/>
                      <a:pt x="416329" y="556781"/>
                      <a:pt x="410844" y="565009"/>
                    </a:cubicBezTo>
                    <a:cubicBezTo>
                      <a:pt x="399872" y="584209"/>
                      <a:pt x="388901" y="606151"/>
                      <a:pt x="377930" y="625350"/>
                    </a:cubicBezTo>
                    <a:cubicBezTo>
                      <a:pt x="377930" y="628093"/>
                      <a:pt x="375188" y="630835"/>
                      <a:pt x="372445" y="633578"/>
                    </a:cubicBezTo>
                    <a:cubicBezTo>
                      <a:pt x="369702" y="625350"/>
                      <a:pt x="364217" y="617122"/>
                      <a:pt x="361474" y="611637"/>
                    </a:cubicBezTo>
                    <a:cubicBezTo>
                      <a:pt x="361474" y="617122"/>
                      <a:pt x="358731" y="619864"/>
                      <a:pt x="358731" y="625350"/>
                    </a:cubicBezTo>
                    <a:cubicBezTo>
                      <a:pt x="347760" y="655521"/>
                      <a:pt x="358731" y="688434"/>
                      <a:pt x="369702" y="724090"/>
                    </a:cubicBezTo>
                    <a:cubicBezTo>
                      <a:pt x="369702" y="721347"/>
                      <a:pt x="372445" y="718604"/>
                      <a:pt x="372445" y="715861"/>
                    </a:cubicBezTo>
                    <a:cubicBezTo>
                      <a:pt x="375188" y="707633"/>
                      <a:pt x="377930" y="699404"/>
                      <a:pt x="383416" y="691176"/>
                    </a:cubicBezTo>
                    <a:cubicBezTo>
                      <a:pt x="405358" y="650035"/>
                      <a:pt x="427300" y="611637"/>
                      <a:pt x="449242" y="570495"/>
                    </a:cubicBezTo>
                    <a:cubicBezTo>
                      <a:pt x="454728" y="562266"/>
                      <a:pt x="454728" y="556781"/>
                      <a:pt x="449242" y="548552"/>
                    </a:cubicBezTo>
                    <a:cubicBezTo>
                      <a:pt x="416329" y="504669"/>
                      <a:pt x="380673" y="458042"/>
                      <a:pt x="347760" y="414157"/>
                    </a:cubicBezTo>
                    <a:cubicBezTo>
                      <a:pt x="345017" y="408672"/>
                      <a:pt x="336789" y="405929"/>
                      <a:pt x="331303" y="405929"/>
                    </a:cubicBezTo>
                    <a:cubicBezTo>
                      <a:pt x="309361" y="405929"/>
                      <a:pt x="287419" y="405929"/>
                      <a:pt x="268220" y="405929"/>
                    </a:cubicBezTo>
                    <a:cubicBezTo>
                      <a:pt x="265477" y="405929"/>
                      <a:pt x="259991" y="405929"/>
                      <a:pt x="257248" y="405929"/>
                    </a:cubicBezTo>
                    <a:lnTo>
                      <a:pt x="257248" y="183765"/>
                    </a:lnTo>
                    <a:cubicBezTo>
                      <a:pt x="273705" y="183765"/>
                      <a:pt x="290162" y="183765"/>
                      <a:pt x="306618" y="183765"/>
                    </a:cubicBezTo>
                    <a:close/>
                    <a:moveTo>
                      <a:pt x="136567" y="79541"/>
                    </a:moveTo>
                    <a:cubicBezTo>
                      <a:pt x="120110" y="79541"/>
                      <a:pt x="100911" y="79541"/>
                      <a:pt x="84454" y="79541"/>
                    </a:cubicBezTo>
                    <a:cubicBezTo>
                      <a:pt x="78969" y="79541"/>
                      <a:pt x="73483" y="76798"/>
                      <a:pt x="70740" y="71312"/>
                    </a:cubicBezTo>
                    <a:cubicBezTo>
                      <a:pt x="62512" y="57598"/>
                      <a:pt x="54284" y="43884"/>
                      <a:pt x="46055" y="27428"/>
                    </a:cubicBezTo>
                    <a:lnTo>
                      <a:pt x="438271" y="27428"/>
                    </a:lnTo>
                    <a:cubicBezTo>
                      <a:pt x="427300" y="43884"/>
                      <a:pt x="419072" y="60341"/>
                      <a:pt x="410844" y="74055"/>
                    </a:cubicBezTo>
                    <a:cubicBezTo>
                      <a:pt x="408101" y="76798"/>
                      <a:pt x="402615" y="76798"/>
                      <a:pt x="399872" y="76798"/>
                    </a:cubicBezTo>
                    <a:cubicBezTo>
                      <a:pt x="309361" y="79541"/>
                      <a:pt x="224335" y="79541"/>
                      <a:pt x="136567" y="79541"/>
                    </a:cubicBezTo>
                    <a:close/>
                    <a:moveTo>
                      <a:pt x="188679" y="150852"/>
                    </a:moveTo>
                    <a:cubicBezTo>
                      <a:pt x="185937" y="150852"/>
                      <a:pt x="180451" y="148110"/>
                      <a:pt x="177708" y="145367"/>
                    </a:cubicBezTo>
                    <a:cubicBezTo>
                      <a:pt x="172223" y="137138"/>
                      <a:pt x="166737" y="126167"/>
                      <a:pt x="161252" y="115196"/>
                    </a:cubicBezTo>
                    <a:lnTo>
                      <a:pt x="323075" y="115196"/>
                    </a:lnTo>
                    <a:cubicBezTo>
                      <a:pt x="314847" y="128910"/>
                      <a:pt x="309361" y="139881"/>
                      <a:pt x="303875" y="150852"/>
                    </a:cubicBezTo>
                    <a:cubicBezTo>
                      <a:pt x="303875" y="153595"/>
                      <a:pt x="298390" y="153595"/>
                      <a:pt x="295647" y="153595"/>
                    </a:cubicBezTo>
                    <a:cubicBezTo>
                      <a:pt x="259991" y="150852"/>
                      <a:pt x="224335" y="150852"/>
                      <a:pt x="188679" y="150852"/>
                    </a:cubicBezTo>
                    <a:close/>
                  </a:path>
                </a:pathLst>
              </a:custGeom>
              <a:solidFill>
                <a:srgbClr val="000000"/>
              </a:solidFill>
              <a:ln w="27426" cap="flat">
                <a:noFill/>
                <a:prstDash val="solid"/>
                <a:miter/>
              </a:ln>
            </p:spPr>
            <p:txBody>
              <a:bodyPr rtlCol="0" anchor="ctr"/>
              <a:lstStyle/>
              <a:p>
                <a:endParaRPr lang="en-US"/>
              </a:p>
            </p:txBody>
          </p:sp>
          <p:sp>
            <p:nvSpPr>
              <p:cNvPr id="9" name="Freeform 1313">
                <a:extLst>
                  <a:ext uri="{FF2B5EF4-FFF2-40B4-BE49-F238E27FC236}">
                    <a16:creationId xmlns:a16="http://schemas.microsoft.com/office/drawing/2014/main" id="{3A9106B9-DF3C-B952-819D-EEE533B17F2C}"/>
                  </a:ext>
                </a:extLst>
              </p:cNvPr>
              <p:cNvSpPr/>
              <p:nvPr/>
            </p:nvSpPr>
            <p:spPr>
              <a:xfrm>
                <a:off x="2467398" y="5925627"/>
                <a:ext cx="1072422" cy="365312"/>
              </a:xfrm>
              <a:custGeom>
                <a:avLst/>
                <a:gdLst>
                  <a:gd name="connsiteX0" fmla="*/ 490956 w 1072422"/>
                  <a:gd name="connsiteY0" fmla="*/ 99265 h 365312"/>
                  <a:gd name="connsiteX1" fmla="*/ 460785 w 1072422"/>
                  <a:gd name="connsiteY1" fmla="*/ 19724 h 365312"/>
                  <a:gd name="connsiteX2" fmla="*/ 477242 w 1072422"/>
                  <a:gd name="connsiteY2" fmla="*/ 3269 h 365312"/>
                  <a:gd name="connsiteX3" fmla="*/ 532097 w 1072422"/>
                  <a:gd name="connsiteY3" fmla="*/ 16982 h 365312"/>
                  <a:gd name="connsiteX4" fmla="*/ 562267 w 1072422"/>
                  <a:gd name="connsiteY4" fmla="*/ 47152 h 365312"/>
                  <a:gd name="connsiteX5" fmla="*/ 606152 w 1072422"/>
                  <a:gd name="connsiteY5" fmla="*/ 19724 h 365312"/>
                  <a:gd name="connsiteX6" fmla="*/ 619866 w 1072422"/>
                  <a:gd name="connsiteY6" fmla="*/ 16982 h 365312"/>
                  <a:gd name="connsiteX7" fmla="*/ 639065 w 1072422"/>
                  <a:gd name="connsiteY7" fmla="*/ 27953 h 365312"/>
                  <a:gd name="connsiteX8" fmla="*/ 628094 w 1072422"/>
                  <a:gd name="connsiteY8" fmla="*/ 47152 h 365312"/>
                  <a:gd name="connsiteX9" fmla="*/ 606152 w 1072422"/>
                  <a:gd name="connsiteY9" fmla="*/ 55381 h 365312"/>
                  <a:gd name="connsiteX10" fmla="*/ 584210 w 1072422"/>
                  <a:gd name="connsiteY10" fmla="*/ 85551 h 365312"/>
                  <a:gd name="connsiteX11" fmla="*/ 617123 w 1072422"/>
                  <a:gd name="connsiteY11" fmla="*/ 88293 h 365312"/>
                  <a:gd name="connsiteX12" fmla="*/ 710377 w 1072422"/>
                  <a:gd name="connsiteY12" fmla="*/ 236403 h 365312"/>
                  <a:gd name="connsiteX13" fmla="*/ 661007 w 1072422"/>
                  <a:gd name="connsiteY13" fmla="*/ 332400 h 365312"/>
                  <a:gd name="connsiteX14" fmla="*/ 658264 w 1072422"/>
                  <a:gd name="connsiteY14" fmla="*/ 337885 h 365312"/>
                  <a:gd name="connsiteX15" fmla="*/ 833802 w 1072422"/>
                  <a:gd name="connsiteY15" fmla="*/ 337885 h 365312"/>
                  <a:gd name="connsiteX16" fmla="*/ 825573 w 1072422"/>
                  <a:gd name="connsiteY16" fmla="*/ 326914 h 365312"/>
                  <a:gd name="connsiteX17" fmla="*/ 778946 w 1072422"/>
                  <a:gd name="connsiteY17" fmla="*/ 206233 h 365312"/>
                  <a:gd name="connsiteX18" fmla="*/ 833802 w 1072422"/>
                  <a:gd name="connsiteY18" fmla="*/ 104750 h 365312"/>
                  <a:gd name="connsiteX19" fmla="*/ 842030 w 1072422"/>
                  <a:gd name="connsiteY19" fmla="*/ 99265 h 365312"/>
                  <a:gd name="connsiteX20" fmla="*/ 842030 w 1072422"/>
                  <a:gd name="connsiteY20" fmla="*/ 96522 h 365312"/>
                  <a:gd name="connsiteX21" fmla="*/ 811859 w 1072422"/>
                  <a:gd name="connsiteY21" fmla="*/ 19724 h 365312"/>
                  <a:gd name="connsiteX22" fmla="*/ 831059 w 1072422"/>
                  <a:gd name="connsiteY22" fmla="*/ 526 h 365312"/>
                  <a:gd name="connsiteX23" fmla="*/ 866715 w 1072422"/>
                  <a:gd name="connsiteY23" fmla="*/ 6011 h 365312"/>
                  <a:gd name="connsiteX24" fmla="*/ 916085 w 1072422"/>
                  <a:gd name="connsiteY24" fmla="*/ 47152 h 365312"/>
                  <a:gd name="connsiteX25" fmla="*/ 968197 w 1072422"/>
                  <a:gd name="connsiteY25" fmla="*/ 14239 h 365312"/>
                  <a:gd name="connsiteX26" fmla="*/ 981911 w 1072422"/>
                  <a:gd name="connsiteY26" fmla="*/ 14239 h 365312"/>
                  <a:gd name="connsiteX27" fmla="*/ 992882 w 1072422"/>
                  <a:gd name="connsiteY27" fmla="*/ 27953 h 365312"/>
                  <a:gd name="connsiteX28" fmla="*/ 981911 w 1072422"/>
                  <a:gd name="connsiteY28" fmla="*/ 41667 h 365312"/>
                  <a:gd name="connsiteX29" fmla="*/ 959969 w 1072422"/>
                  <a:gd name="connsiteY29" fmla="*/ 49895 h 365312"/>
                  <a:gd name="connsiteX30" fmla="*/ 935284 w 1072422"/>
                  <a:gd name="connsiteY30" fmla="*/ 82808 h 365312"/>
                  <a:gd name="connsiteX31" fmla="*/ 951741 w 1072422"/>
                  <a:gd name="connsiteY31" fmla="*/ 82808 h 365312"/>
                  <a:gd name="connsiteX32" fmla="*/ 1058708 w 1072422"/>
                  <a:gd name="connsiteY32" fmla="*/ 236403 h 365312"/>
                  <a:gd name="connsiteX33" fmla="*/ 1014824 w 1072422"/>
                  <a:gd name="connsiteY33" fmla="*/ 324171 h 365312"/>
                  <a:gd name="connsiteX34" fmla="*/ 1009338 w 1072422"/>
                  <a:gd name="connsiteY34" fmla="*/ 329657 h 365312"/>
                  <a:gd name="connsiteX35" fmla="*/ 1009338 w 1072422"/>
                  <a:gd name="connsiteY35" fmla="*/ 332400 h 365312"/>
                  <a:gd name="connsiteX36" fmla="*/ 1050480 w 1072422"/>
                  <a:gd name="connsiteY36" fmla="*/ 332400 h 365312"/>
                  <a:gd name="connsiteX37" fmla="*/ 1072422 w 1072422"/>
                  <a:gd name="connsiteY37" fmla="*/ 348856 h 365312"/>
                  <a:gd name="connsiteX38" fmla="*/ 1050480 w 1072422"/>
                  <a:gd name="connsiteY38" fmla="*/ 365313 h 365312"/>
                  <a:gd name="connsiteX39" fmla="*/ 488213 w 1072422"/>
                  <a:gd name="connsiteY39" fmla="*/ 365313 h 365312"/>
                  <a:gd name="connsiteX40" fmla="*/ 24685 w 1072422"/>
                  <a:gd name="connsiteY40" fmla="*/ 365313 h 365312"/>
                  <a:gd name="connsiteX41" fmla="*/ 19200 w 1072422"/>
                  <a:gd name="connsiteY41" fmla="*/ 365313 h 365312"/>
                  <a:gd name="connsiteX42" fmla="*/ 0 w 1072422"/>
                  <a:gd name="connsiteY42" fmla="*/ 348856 h 365312"/>
                  <a:gd name="connsiteX43" fmla="*/ 19200 w 1072422"/>
                  <a:gd name="connsiteY43" fmla="*/ 332400 h 365312"/>
                  <a:gd name="connsiteX44" fmla="*/ 216679 w 1072422"/>
                  <a:gd name="connsiteY44" fmla="*/ 332400 h 365312"/>
                  <a:gd name="connsiteX45" fmla="*/ 469013 w 1072422"/>
                  <a:gd name="connsiteY45" fmla="*/ 332400 h 365312"/>
                  <a:gd name="connsiteX46" fmla="*/ 479984 w 1072422"/>
                  <a:gd name="connsiteY46" fmla="*/ 332400 h 365312"/>
                  <a:gd name="connsiteX47" fmla="*/ 471756 w 1072422"/>
                  <a:gd name="connsiteY47" fmla="*/ 324171 h 365312"/>
                  <a:gd name="connsiteX48" fmla="*/ 425129 w 1072422"/>
                  <a:gd name="connsiteY48" fmla="*/ 211718 h 365312"/>
                  <a:gd name="connsiteX49" fmla="*/ 482727 w 1072422"/>
                  <a:gd name="connsiteY49" fmla="*/ 99265 h 365312"/>
                  <a:gd name="connsiteX50" fmla="*/ 490956 w 1072422"/>
                  <a:gd name="connsiteY50" fmla="*/ 99265 h 365312"/>
                  <a:gd name="connsiteX51" fmla="*/ 1034024 w 1072422"/>
                  <a:gd name="connsiteY51" fmla="*/ 214461 h 365312"/>
                  <a:gd name="connsiteX52" fmla="*/ 962712 w 1072422"/>
                  <a:gd name="connsiteY52" fmla="*/ 123950 h 365312"/>
                  <a:gd name="connsiteX53" fmla="*/ 885914 w 1072422"/>
                  <a:gd name="connsiteY53" fmla="*/ 121207 h 365312"/>
                  <a:gd name="connsiteX54" fmla="*/ 806374 w 1072422"/>
                  <a:gd name="connsiteY54" fmla="*/ 219947 h 365312"/>
                  <a:gd name="connsiteX55" fmla="*/ 861229 w 1072422"/>
                  <a:gd name="connsiteY55" fmla="*/ 324171 h 365312"/>
                  <a:gd name="connsiteX56" fmla="*/ 905113 w 1072422"/>
                  <a:gd name="connsiteY56" fmla="*/ 332400 h 365312"/>
                  <a:gd name="connsiteX57" fmla="*/ 929798 w 1072422"/>
                  <a:gd name="connsiteY57" fmla="*/ 332400 h 365312"/>
                  <a:gd name="connsiteX58" fmla="*/ 981911 w 1072422"/>
                  <a:gd name="connsiteY58" fmla="*/ 318686 h 365312"/>
                  <a:gd name="connsiteX59" fmla="*/ 1034024 w 1072422"/>
                  <a:gd name="connsiteY59" fmla="*/ 214461 h 365312"/>
                  <a:gd name="connsiteX60" fmla="*/ 680206 w 1072422"/>
                  <a:gd name="connsiteY60" fmla="*/ 217204 h 365312"/>
                  <a:gd name="connsiteX61" fmla="*/ 578724 w 1072422"/>
                  <a:gd name="connsiteY61" fmla="*/ 121207 h 365312"/>
                  <a:gd name="connsiteX62" fmla="*/ 554039 w 1072422"/>
                  <a:gd name="connsiteY62" fmla="*/ 121207 h 365312"/>
                  <a:gd name="connsiteX63" fmla="*/ 458042 w 1072422"/>
                  <a:gd name="connsiteY63" fmla="*/ 187033 h 365312"/>
                  <a:gd name="connsiteX64" fmla="*/ 518383 w 1072422"/>
                  <a:gd name="connsiteY64" fmla="*/ 326914 h 365312"/>
                  <a:gd name="connsiteX65" fmla="*/ 556782 w 1072422"/>
                  <a:gd name="connsiteY65" fmla="*/ 332400 h 365312"/>
                  <a:gd name="connsiteX66" fmla="*/ 581467 w 1072422"/>
                  <a:gd name="connsiteY66" fmla="*/ 332400 h 365312"/>
                  <a:gd name="connsiteX67" fmla="*/ 630837 w 1072422"/>
                  <a:gd name="connsiteY67" fmla="*/ 321428 h 365312"/>
                  <a:gd name="connsiteX68" fmla="*/ 680206 w 1072422"/>
                  <a:gd name="connsiteY68" fmla="*/ 217204 h 365312"/>
                  <a:gd name="connsiteX69" fmla="*/ 850258 w 1072422"/>
                  <a:gd name="connsiteY69" fmla="*/ 38924 h 365312"/>
                  <a:gd name="connsiteX70" fmla="*/ 894142 w 1072422"/>
                  <a:gd name="connsiteY70" fmla="*/ 82808 h 365312"/>
                  <a:gd name="connsiteX71" fmla="*/ 850258 w 1072422"/>
                  <a:gd name="connsiteY71" fmla="*/ 38924 h 365312"/>
                  <a:gd name="connsiteX72" fmla="*/ 496441 w 1072422"/>
                  <a:gd name="connsiteY72" fmla="*/ 38924 h 365312"/>
                  <a:gd name="connsiteX73" fmla="*/ 540326 w 1072422"/>
                  <a:gd name="connsiteY73" fmla="*/ 82808 h 365312"/>
                  <a:gd name="connsiteX74" fmla="*/ 496441 w 1072422"/>
                  <a:gd name="connsiteY74" fmla="*/ 38924 h 3653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Lst>
                <a:rect l="l" t="t" r="r" b="b"/>
                <a:pathLst>
                  <a:path w="1072422" h="365312">
                    <a:moveTo>
                      <a:pt x="490956" y="99265"/>
                    </a:moveTo>
                    <a:cubicBezTo>
                      <a:pt x="469013" y="77323"/>
                      <a:pt x="463528" y="47152"/>
                      <a:pt x="460785" y="19724"/>
                    </a:cubicBezTo>
                    <a:cubicBezTo>
                      <a:pt x="460785" y="8754"/>
                      <a:pt x="469013" y="526"/>
                      <a:pt x="477242" y="3269"/>
                    </a:cubicBezTo>
                    <a:cubicBezTo>
                      <a:pt x="496441" y="6011"/>
                      <a:pt x="515640" y="11496"/>
                      <a:pt x="532097" y="16982"/>
                    </a:cubicBezTo>
                    <a:cubicBezTo>
                      <a:pt x="548553" y="22467"/>
                      <a:pt x="556782" y="36181"/>
                      <a:pt x="562267" y="47152"/>
                    </a:cubicBezTo>
                    <a:cubicBezTo>
                      <a:pt x="575981" y="38924"/>
                      <a:pt x="592438" y="27953"/>
                      <a:pt x="606152" y="19724"/>
                    </a:cubicBezTo>
                    <a:cubicBezTo>
                      <a:pt x="608895" y="16982"/>
                      <a:pt x="614380" y="16982"/>
                      <a:pt x="619866" y="16982"/>
                    </a:cubicBezTo>
                    <a:cubicBezTo>
                      <a:pt x="630837" y="14239"/>
                      <a:pt x="636322" y="19724"/>
                      <a:pt x="639065" y="27953"/>
                    </a:cubicBezTo>
                    <a:cubicBezTo>
                      <a:pt x="641808" y="36181"/>
                      <a:pt x="636322" y="44410"/>
                      <a:pt x="628094" y="47152"/>
                    </a:cubicBezTo>
                    <a:cubicBezTo>
                      <a:pt x="619866" y="49895"/>
                      <a:pt x="611637" y="52638"/>
                      <a:pt x="606152" y="55381"/>
                    </a:cubicBezTo>
                    <a:cubicBezTo>
                      <a:pt x="595181" y="60866"/>
                      <a:pt x="586952" y="71838"/>
                      <a:pt x="584210" y="85551"/>
                    </a:cubicBezTo>
                    <a:cubicBezTo>
                      <a:pt x="595181" y="85551"/>
                      <a:pt x="606152" y="85551"/>
                      <a:pt x="617123" y="88293"/>
                    </a:cubicBezTo>
                    <a:cubicBezTo>
                      <a:pt x="685692" y="102007"/>
                      <a:pt x="724091" y="165091"/>
                      <a:pt x="710377" y="236403"/>
                    </a:cubicBezTo>
                    <a:cubicBezTo>
                      <a:pt x="702149" y="272059"/>
                      <a:pt x="685692" y="304972"/>
                      <a:pt x="661007" y="332400"/>
                    </a:cubicBezTo>
                    <a:cubicBezTo>
                      <a:pt x="661007" y="332400"/>
                      <a:pt x="658264" y="335142"/>
                      <a:pt x="658264" y="337885"/>
                    </a:cubicBezTo>
                    <a:cubicBezTo>
                      <a:pt x="715862" y="337885"/>
                      <a:pt x="773461" y="337885"/>
                      <a:pt x="833802" y="337885"/>
                    </a:cubicBezTo>
                    <a:cubicBezTo>
                      <a:pt x="831059" y="332400"/>
                      <a:pt x="828316" y="329657"/>
                      <a:pt x="825573" y="326914"/>
                    </a:cubicBezTo>
                    <a:cubicBezTo>
                      <a:pt x="795403" y="291259"/>
                      <a:pt x="778946" y="252859"/>
                      <a:pt x="778946" y="206233"/>
                    </a:cubicBezTo>
                    <a:cubicBezTo>
                      <a:pt x="778946" y="162348"/>
                      <a:pt x="798145" y="129435"/>
                      <a:pt x="833802" y="104750"/>
                    </a:cubicBezTo>
                    <a:cubicBezTo>
                      <a:pt x="836544" y="102007"/>
                      <a:pt x="839287" y="102007"/>
                      <a:pt x="842030" y="99265"/>
                    </a:cubicBezTo>
                    <a:cubicBezTo>
                      <a:pt x="842030" y="99265"/>
                      <a:pt x="842030" y="99265"/>
                      <a:pt x="842030" y="96522"/>
                    </a:cubicBezTo>
                    <a:cubicBezTo>
                      <a:pt x="820088" y="74580"/>
                      <a:pt x="814602" y="47152"/>
                      <a:pt x="811859" y="19724"/>
                    </a:cubicBezTo>
                    <a:cubicBezTo>
                      <a:pt x="809116" y="6011"/>
                      <a:pt x="817345" y="-2217"/>
                      <a:pt x="831059" y="526"/>
                    </a:cubicBezTo>
                    <a:cubicBezTo>
                      <a:pt x="842030" y="3269"/>
                      <a:pt x="855744" y="3269"/>
                      <a:pt x="866715" y="6011"/>
                    </a:cubicBezTo>
                    <a:cubicBezTo>
                      <a:pt x="888657" y="11496"/>
                      <a:pt x="907856" y="22467"/>
                      <a:pt x="916085" y="47152"/>
                    </a:cubicBezTo>
                    <a:cubicBezTo>
                      <a:pt x="929798" y="30696"/>
                      <a:pt x="946255" y="19724"/>
                      <a:pt x="968197" y="14239"/>
                    </a:cubicBezTo>
                    <a:cubicBezTo>
                      <a:pt x="973682" y="14239"/>
                      <a:pt x="979168" y="11496"/>
                      <a:pt x="981911" y="14239"/>
                    </a:cubicBezTo>
                    <a:cubicBezTo>
                      <a:pt x="987396" y="16982"/>
                      <a:pt x="992882" y="22467"/>
                      <a:pt x="992882" y="27953"/>
                    </a:cubicBezTo>
                    <a:cubicBezTo>
                      <a:pt x="992882" y="33438"/>
                      <a:pt x="987396" y="38924"/>
                      <a:pt x="981911" y="41667"/>
                    </a:cubicBezTo>
                    <a:cubicBezTo>
                      <a:pt x="976425" y="47152"/>
                      <a:pt x="968197" y="47152"/>
                      <a:pt x="959969" y="49895"/>
                    </a:cubicBezTo>
                    <a:cubicBezTo>
                      <a:pt x="946255" y="55381"/>
                      <a:pt x="938027" y="66352"/>
                      <a:pt x="935284" y="82808"/>
                    </a:cubicBezTo>
                    <a:cubicBezTo>
                      <a:pt x="940769" y="82808"/>
                      <a:pt x="946255" y="82808"/>
                      <a:pt x="951741" y="82808"/>
                    </a:cubicBezTo>
                    <a:cubicBezTo>
                      <a:pt x="1031281" y="91036"/>
                      <a:pt x="1077908" y="156863"/>
                      <a:pt x="1058708" y="236403"/>
                    </a:cubicBezTo>
                    <a:cubicBezTo>
                      <a:pt x="1050480" y="269316"/>
                      <a:pt x="1036766" y="299487"/>
                      <a:pt x="1014824" y="324171"/>
                    </a:cubicBezTo>
                    <a:cubicBezTo>
                      <a:pt x="1012081" y="326914"/>
                      <a:pt x="1012081" y="326914"/>
                      <a:pt x="1009338" y="329657"/>
                    </a:cubicBezTo>
                    <a:cubicBezTo>
                      <a:pt x="1009338" y="329657"/>
                      <a:pt x="1009338" y="329657"/>
                      <a:pt x="1009338" y="332400"/>
                    </a:cubicBezTo>
                    <a:cubicBezTo>
                      <a:pt x="1023052" y="332400"/>
                      <a:pt x="1036766" y="332400"/>
                      <a:pt x="1050480" y="332400"/>
                    </a:cubicBezTo>
                    <a:cubicBezTo>
                      <a:pt x="1064194" y="332400"/>
                      <a:pt x="1072422" y="337885"/>
                      <a:pt x="1072422" y="348856"/>
                    </a:cubicBezTo>
                    <a:cubicBezTo>
                      <a:pt x="1072422" y="359828"/>
                      <a:pt x="1064194" y="365313"/>
                      <a:pt x="1050480" y="365313"/>
                    </a:cubicBezTo>
                    <a:cubicBezTo>
                      <a:pt x="863972" y="365313"/>
                      <a:pt x="674721" y="365313"/>
                      <a:pt x="488213" y="365313"/>
                    </a:cubicBezTo>
                    <a:cubicBezTo>
                      <a:pt x="334618" y="365313"/>
                      <a:pt x="178280" y="365313"/>
                      <a:pt x="24685" y="365313"/>
                    </a:cubicBezTo>
                    <a:cubicBezTo>
                      <a:pt x="21942" y="365313"/>
                      <a:pt x="19200" y="365313"/>
                      <a:pt x="19200" y="365313"/>
                    </a:cubicBezTo>
                    <a:cubicBezTo>
                      <a:pt x="8228" y="365313"/>
                      <a:pt x="0" y="357085"/>
                      <a:pt x="0" y="348856"/>
                    </a:cubicBezTo>
                    <a:cubicBezTo>
                      <a:pt x="0" y="340628"/>
                      <a:pt x="8228" y="332400"/>
                      <a:pt x="19200" y="332400"/>
                    </a:cubicBezTo>
                    <a:cubicBezTo>
                      <a:pt x="85026" y="332400"/>
                      <a:pt x="150852" y="332400"/>
                      <a:pt x="216679" y="332400"/>
                    </a:cubicBezTo>
                    <a:cubicBezTo>
                      <a:pt x="301704" y="332400"/>
                      <a:pt x="383987" y="332400"/>
                      <a:pt x="469013" y="332400"/>
                    </a:cubicBezTo>
                    <a:cubicBezTo>
                      <a:pt x="471756" y="332400"/>
                      <a:pt x="474499" y="332400"/>
                      <a:pt x="479984" y="332400"/>
                    </a:cubicBezTo>
                    <a:cubicBezTo>
                      <a:pt x="477242" y="329657"/>
                      <a:pt x="474499" y="326914"/>
                      <a:pt x="471756" y="324171"/>
                    </a:cubicBezTo>
                    <a:cubicBezTo>
                      <a:pt x="444329" y="291259"/>
                      <a:pt x="427872" y="255602"/>
                      <a:pt x="425129" y="211718"/>
                    </a:cubicBezTo>
                    <a:cubicBezTo>
                      <a:pt x="422386" y="162348"/>
                      <a:pt x="441586" y="126693"/>
                      <a:pt x="482727" y="99265"/>
                    </a:cubicBezTo>
                    <a:cubicBezTo>
                      <a:pt x="482727" y="104750"/>
                      <a:pt x="488213" y="102007"/>
                      <a:pt x="490956" y="99265"/>
                    </a:cubicBezTo>
                    <a:close/>
                    <a:moveTo>
                      <a:pt x="1034024" y="214461"/>
                    </a:moveTo>
                    <a:cubicBezTo>
                      <a:pt x="1034024" y="167834"/>
                      <a:pt x="1003853" y="129435"/>
                      <a:pt x="962712" y="123950"/>
                    </a:cubicBezTo>
                    <a:cubicBezTo>
                      <a:pt x="938027" y="121207"/>
                      <a:pt x="913342" y="121207"/>
                      <a:pt x="885914" y="121207"/>
                    </a:cubicBezTo>
                    <a:cubicBezTo>
                      <a:pt x="836544" y="123950"/>
                      <a:pt x="798145" y="170576"/>
                      <a:pt x="806374" y="219947"/>
                    </a:cubicBezTo>
                    <a:cubicBezTo>
                      <a:pt x="811859" y="261088"/>
                      <a:pt x="828316" y="296744"/>
                      <a:pt x="861229" y="324171"/>
                    </a:cubicBezTo>
                    <a:cubicBezTo>
                      <a:pt x="874943" y="335142"/>
                      <a:pt x="888657" y="337885"/>
                      <a:pt x="905113" y="332400"/>
                    </a:cubicBezTo>
                    <a:cubicBezTo>
                      <a:pt x="913342" y="329657"/>
                      <a:pt x="921570" y="329657"/>
                      <a:pt x="929798" y="332400"/>
                    </a:cubicBezTo>
                    <a:cubicBezTo>
                      <a:pt x="948998" y="337885"/>
                      <a:pt x="968197" y="332400"/>
                      <a:pt x="981911" y="318686"/>
                    </a:cubicBezTo>
                    <a:cubicBezTo>
                      <a:pt x="1014824" y="288516"/>
                      <a:pt x="1031281" y="250117"/>
                      <a:pt x="1034024" y="214461"/>
                    </a:cubicBezTo>
                    <a:close/>
                    <a:moveTo>
                      <a:pt x="680206" y="217204"/>
                    </a:moveTo>
                    <a:cubicBezTo>
                      <a:pt x="682949" y="154120"/>
                      <a:pt x="633579" y="112979"/>
                      <a:pt x="578724" y="121207"/>
                    </a:cubicBezTo>
                    <a:cubicBezTo>
                      <a:pt x="570496" y="121207"/>
                      <a:pt x="562267" y="121207"/>
                      <a:pt x="554039" y="121207"/>
                    </a:cubicBezTo>
                    <a:cubicBezTo>
                      <a:pt x="510155" y="115721"/>
                      <a:pt x="466270" y="143149"/>
                      <a:pt x="458042" y="187033"/>
                    </a:cubicBezTo>
                    <a:cubicBezTo>
                      <a:pt x="447071" y="230917"/>
                      <a:pt x="477242" y="304972"/>
                      <a:pt x="518383" y="326914"/>
                    </a:cubicBezTo>
                    <a:cubicBezTo>
                      <a:pt x="529354" y="335142"/>
                      <a:pt x="543068" y="335142"/>
                      <a:pt x="556782" y="332400"/>
                    </a:cubicBezTo>
                    <a:cubicBezTo>
                      <a:pt x="565010" y="329657"/>
                      <a:pt x="573239" y="329657"/>
                      <a:pt x="581467" y="332400"/>
                    </a:cubicBezTo>
                    <a:cubicBezTo>
                      <a:pt x="600666" y="337885"/>
                      <a:pt x="617123" y="332400"/>
                      <a:pt x="630837" y="321428"/>
                    </a:cubicBezTo>
                    <a:cubicBezTo>
                      <a:pt x="661007" y="291259"/>
                      <a:pt x="677464" y="252859"/>
                      <a:pt x="680206" y="217204"/>
                    </a:cubicBezTo>
                    <a:close/>
                    <a:moveTo>
                      <a:pt x="850258" y="38924"/>
                    </a:moveTo>
                    <a:cubicBezTo>
                      <a:pt x="850258" y="66352"/>
                      <a:pt x="869458" y="85551"/>
                      <a:pt x="894142" y="82808"/>
                    </a:cubicBezTo>
                    <a:cubicBezTo>
                      <a:pt x="891399" y="52638"/>
                      <a:pt x="880429" y="41667"/>
                      <a:pt x="850258" y="38924"/>
                    </a:cubicBezTo>
                    <a:close/>
                    <a:moveTo>
                      <a:pt x="496441" y="38924"/>
                    </a:moveTo>
                    <a:cubicBezTo>
                      <a:pt x="499184" y="66352"/>
                      <a:pt x="512898" y="82808"/>
                      <a:pt x="540326" y="82808"/>
                    </a:cubicBezTo>
                    <a:cubicBezTo>
                      <a:pt x="540326" y="55381"/>
                      <a:pt x="523869" y="38924"/>
                      <a:pt x="496441" y="38924"/>
                    </a:cubicBezTo>
                    <a:close/>
                  </a:path>
                </a:pathLst>
              </a:custGeom>
              <a:solidFill>
                <a:srgbClr val="000000"/>
              </a:solidFill>
              <a:ln w="27426" cap="flat">
                <a:noFill/>
                <a:prstDash val="solid"/>
                <a:miter/>
              </a:ln>
            </p:spPr>
            <p:txBody>
              <a:bodyPr rtlCol="0" anchor="ctr"/>
              <a:lstStyle/>
              <a:p>
                <a:endParaRPr lang="en-US"/>
              </a:p>
            </p:txBody>
          </p:sp>
          <p:sp>
            <p:nvSpPr>
              <p:cNvPr id="10" name="Freeform 1314">
                <a:extLst>
                  <a:ext uri="{FF2B5EF4-FFF2-40B4-BE49-F238E27FC236}">
                    <a16:creationId xmlns:a16="http://schemas.microsoft.com/office/drawing/2014/main" id="{2AC16DE4-1B14-6E4B-F194-19B3A1450C7D}"/>
                  </a:ext>
                </a:extLst>
              </p:cNvPr>
              <p:cNvSpPr/>
              <p:nvPr/>
            </p:nvSpPr>
            <p:spPr>
              <a:xfrm>
                <a:off x="2466866" y="6329338"/>
                <a:ext cx="1073639" cy="32913"/>
              </a:xfrm>
              <a:custGeom>
                <a:avLst/>
                <a:gdLst>
                  <a:gd name="connsiteX0" fmla="*/ 538114 w 1073639"/>
                  <a:gd name="connsiteY0" fmla="*/ 0 h 32913"/>
                  <a:gd name="connsiteX1" fmla="*/ 1053754 w 1073639"/>
                  <a:gd name="connsiteY1" fmla="*/ 0 h 32913"/>
                  <a:gd name="connsiteX2" fmla="*/ 1072954 w 1073639"/>
                  <a:gd name="connsiteY2" fmla="*/ 10972 h 32913"/>
                  <a:gd name="connsiteX3" fmla="*/ 1056497 w 1073639"/>
                  <a:gd name="connsiteY3" fmla="*/ 32913 h 32913"/>
                  <a:gd name="connsiteX4" fmla="*/ 987928 w 1073639"/>
                  <a:gd name="connsiteY4" fmla="*/ 32913 h 32913"/>
                  <a:gd name="connsiteX5" fmla="*/ 444860 w 1073639"/>
                  <a:gd name="connsiteY5" fmla="*/ 32913 h 32913"/>
                  <a:gd name="connsiteX6" fmla="*/ 22474 w 1073639"/>
                  <a:gd name="connsiteY6" fmla="*/ 32913 h 32913"/>
                  <a:gd name="connsiteX7" fmla="*/ 16988 w 1073639"/>
                  <a:gd name="connsiteY7" fmla="*/ 32913 h 32913"/>
                  <a:gd name="connsiteX8" fmla="*/ 531 w 1073639"/>
                  <a:gd name="connsiteY8" fmla="*/ 16457 h 32913"/>
                  <a:gd name="connsiteX9" fmla="*/ 19731 w 1073639"/>
                  <a:gd name="connsiteY9" fmla="*/ 2743 h 32913"/>
                  <a:gd name="connsiteX10" fmla="*/ 107500 w 1073639"/>
                  <a:gd name="connsiteY10" fmla="*/ 2743 h 32913"/>
                  <a:gd name="connsiteX11" fmla="*/ 538114 w 1073639"/>
                  <a:gd name="connsiteY11" fmla="*/ 0 h 32913"/>
                  <a:gd name="connsiteX12" fmla="*/ 538114 w 1073639"/>
                  <a:gd name="connsiteY12" fmla="*/ 0 h 329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073639" h="32913">
                    <a:moveTo>
                      <a:pt x="538114" y="0"/>
                    </a:moveTo>
                    <a:cubicBezTo>
                      <a:pt x="710909" y="0"/>
                      <a:pt x="883703" y="0"/>
                      <a:pt x="1053754" y="0"/>
                    </a:cubicBezTo>
                    <a:cubicBezTo>
                      <a:pt x="1061983" y="0"/>
                      <a:pt x="1070211" y="0"/>
                      <a:pt x="1072954" y="10972"/>
                    </a:cubicBezTo>
                    <a:cubicBezTo>
                      <a:pt x="1075697" y="21943"/>
                      <a:pt x="1070211" y="30171"/>
                      <a:pt x="1056497" y="32913"/>
                    </a:cubicBezTo>
                    <a:cubicBezTo>
                      <a:pt x="1034555" y="32913"/>
                      <a:pt x="1009870" y="32913"/>
                      <a:pt x="987928" y="32913"/>
                    </a:cubicBezTo>
                    <a:cubicBezTo>
                      <a:pt x="806905" y="32913"/>
                      <a:pt x="625883" y="32913"/>
                      <a:pt x="444860" y="32913"/>
                    </a:cubicBezTo>
                    <a:cubicBezTo>
                      <a:pt x="304979" y="32913"/>
                      <a:pt x="162355" y="32913"/>
                      <a:pt x="22474" y="32913"/>
                    </a:cubicBezTo>
                    <a:cubicBezTo>
                      <a:pt x="19731" y="32913"/>
                      <a:pt x="19731" y="32913"/>
                      <a:pt x="16988" y="32913"/>
                    </a:cubicBezTo>
                    <a:cubicBezTo>
                      <a:pt x="6017" y="32913"/>
                      <a:pt x="-2211" y="24686"/>
                      <a:pt x="531" y="16457"/>
                    </a:cubicBezTo>
                    <a:cubicBezTo>
                      <a:pt x="531" y="8229"/>
                      <a:pt x="8760" y="2743"/>
                      <a:pt x="19731" y="2743"/>
                    </a:cubicBezTo>
                    <a:cubicBezTo>
                      <a:pt x="49901" y="2743"/>
                      <a:pt x="77329" y="2743"/>
                      <a:pt x="107500" y="2743"/>
                    </a:cubicBezTo>
                    <a:cubicBezTo>
                      <a:pt x="250124" y="0"/>
                      <a:pt x="392747" y="0"/>
                      <a:pt x="538114" y="0"/>
                    </a:cubicBezTo>
                    <a:cubicBezTo>
                      <a:pt x="538114" y="0"/>
                      <a:pt x="538114" y="0"/>
                      <a:pt x="538114" y="0"/>
                    </a:cubicBezTo>
                    <a:close/>
                  </a:path>
                </a:pathLst>
              </a:custGeom>
              <a:solidFill>
                <a:srgbClr val="000000"/>
              </a:solidFill>
              <a:ln w="27426" cap="flat">
                <a:noFill/>
                <a:prstDash val="solid"/>
                <a:miter/>
              </a:ln>
            </p:spPr>
            <p:txBody>
              <a:bodyPr rtlCol="0" anchor="ctr"/>
              <a:lstStyle/>
              <a:p>
                <a:endParaRPr lang="en-US"/>
              </a:p>
            </p:txBody>
          </p:sp>
        </p:grpSp>
        <p:sp>
          <p:nvSpPr>
            <p:cNvPr id="7" name="Freeform 1311">
              <a:extLst>
                <a:ext uri="{FF2B5EF4-FFF2-40B4-BE49-F238E27FC236}">
                  <a16:creationId xmlns:a16="http://schemas.microsoft.com/office/drawing/2014/main" id="{81519CAA-F979-70F6-378B-EBE2C0520649}"/>
                </a:ext>
              </a:extLst>
            </p:cNvPr>
            <p:cNvSpPr/>
            <p:nvPr/>
          </p:nvSpPr>
          <p:spPr>
            <a:xfrm>
              <a:off x="2563395" y="5832898"/>
              <a:ext cx="320904" cy="409715"/>
            </a:xfrm>
            <a:custGeom>
              <a:avLst/>
              <a:gdLst>
                <a:gd name="connsiteX0" fmla="*/ 320904 w 320904"/>
                <a:gd name="connsiteY0" fmla="*/ 252334 h 409715"/>
                <a:gd name="connsiteX1" fmla="*/ 320904 w 320904"/>
                <a:gd name="connsiteY1" fmla="*/ 244106 h 409715"/>
                <a:gd name="connsiteX2" fmla="*/ 320904 w 320904"/>
                <a:gd name="connsiteY2" fmla="*/ 241363 h 409715"/>
                <a:gd name="connsiteX3" fmla="*/ 318161 w 320904"/>
                <a:gd name="connsiteY3" fmla="*/ 222163 h 409715"/>
                <a:gd name="connsiteX4" fmla="*/ 318161 w 320904"/>
                <a:gd name="connsiteY4" fmla="*/ 216678 h 409715"/>
                <a:gd name="connsiteX5" fmla="*/ 318161 w 320904"/>
                <a:gd name="connsiteY5" fmla="*/ 211192 h 409715"/>
                <a:gd name="connsiteX6" fmla="*/ 312676 w 320904"/>
                <a:gd name="connsiteY6" fmla="*/ 186508 h 409715"/>
                <a:gd name="connsiteX7" fmla="*/ 178280 w 320904"/>
                <a:gd name="connsiteY7" fmla="*/ 98739 h 409715"/>
                <a:gd name="connsiteX8" fmla="*/ 202965 w 320904"/>
                <a:gd name="connsiteY8" fmla="*/ 63083 h 409715"/>
                <a:gd name="connsiteX9" fmla="*/ 224907 w 320904"/>
                <a:gd name="connsiteY9" fmla="*/ 54855 h 409715"/>
                <a:gd name="connsiteX10" fmla="*/ 241364 w 320904"/>
                <a:gd name="connsiteY10" fmla="*/ 32913 h 409715"/>
                <a:gd name="connsiteX11" fmla="*/ 216679 w 320904"/>
                <a:gd name="connsiteY11" fmla="*/ 21942 h 409715"/>
                <a:gd name="connsiteX12" fmla="*/ 161824 w 320904"/>
                <a:gd name="connsiteY12" fmla="*/ 54855 h 409715"/>
                <a:gd name="connsiteX13" fmla="*/ 159081 w 320904"/>
                <a:gd name="connsiteY13" fmla="*/ 52112 h 409715"/>
                <a:gd name="connsiteX14" fmla="*/ 68569 w 320904"/>
                <a:gd name="connsiteY14" fmla="*/ 0 h 409715"/>
                <a:gd name="connsiteX15" fmla="*/ 57598 w 320904"/>
                <a:gd name="connsiteY15" fmla="*/ 0 h 409715"/>
                <a:gd name="connsiteX16" fmla="*/ 38399 w 320904"/>
                <a:gd name="connsiteY16" fmla="*/ 16456 h 409715"/>
                <a:gd name="connsiteX17" fmla="*/ 74055 w 320904"/>
                <a:gd name="connsiteY17" fmla="*/ 112453 h 409715"/>
                <a:gd name="connsiteX18" fmla="*/ 5486 w 320904"/>
                <a:gd name="connsiteY18" fmla="*/ 194735 h 409715"/>
                <a:gd name="connsiteX19" fmla="*/ 0 w 320904"/>
                <a:gd name="connsiteY19" fmla="*/ 219421 h 409715"/>
                <a:gd name="connsiteX20" fmla="*/ 0 w 320904"/>
                <a:gd name="connsiteY20" fmla="*/ 230392 h 409715"/>
                <a:gd name="connsiteX21" fmla="*/ 0 w 320904"/>
                <a:gd name="connsiteY21" fmla="*/ 268790 h 409715"/>
                <a:gd name="connsiteX22" fmla="*/ 5486 w 320904"/>
                <a:gd name="connsiteY22" fmla="*/ 285247 h 409715"/>
                <a:gd name="connsiteX23" fmla="*/ 57598 w 320904"/>
                <a:gd name="connsiteY23" fmla="*/ 375758 h 409715"/>
                <a:gd name="connsiteX24" fmla="*/ 156338 w 320904"/>
                <a:gd name="connsiteY24" fmla="*/ 405928 h 409715"/>
                <a:gd name="connsiteX25" fmla="*/ 167309 w 320904"/>
                <a:gd name="connsiteY25" fmla="*/ 405928 h 409715"/>
                <a:gd name="connsiteX26" fmla="*/ 246849 w 320904"/>
                <a:gd name="connsiteY26" fmla="*/ 389472 h 409715"/>
                <a:gd name="connsiteX27" fmla="*/ 315418 w 320904"/>
                <a:gd name="connsiteY27" fmla="*/ 282504 h 409715"/>
                <a:gd name="connsiteX28" fmla="*/ 320904 w 320904"/>
                <a:gd name="connsiteY28" fmla="*/ 266047 h 409715"/>
                <a:gd name="connsiteX29" fmla="*/ 320904 w 320904"/>
                <a:gd name="connsiteY29" fmla="*/ 252334 h 409715"/>
                <a:gd name="connsiteX30" fmla="*/ 128910 w 320904"/>
                <a:gd name="connsiteY30" fmla="*/ 93254 h 409715"/>
                <a:gd name="connsiteX31" fmla="*/ 74055 w 320904"/>
                <a:gd name="connsiteY31" fmla="*/ 41141 h 409715"/>
                <a:gd name="connsiteX32" fmla="*/ 128910 w 320904"/>
                <a:gd name="connsiteY32" fmla="*/ 93254 h 409715"/>
                <a:gd name="connsiteX33" fmla="*/ 224907 w 320904"/>
                <a:gd name="connsiteY33" fmla="*/ 356559 h 409715"/>
                <a:gd name="connsiteX34" fmla="*/ 170052 w 320904"/>
                <a:gd name="connsiteY34" fmla="*/ 370273 h 409715"/>
                <a:gd name="connsiteX35" fmla="*/ 142624 w 320904"/>
                <a:gd name="connsiteY35" fmla="*/ 370273 h 409715"/>
                <a:gd name="connsiteX36" fmla="*/ 87769 w 320904"/>
                <a:gd name="connsiteY36" fmla="*/ 356559 h 409715"/>
                <a:gd name="connsiteX37" fmla="*/ 30171 w 320904"/>
                <a:gd name="connsiteY37" fmla="*/ 235877 h 409715"/>
                <a:gd name="connsiteX38" fmla="*/ 112454 w 320904"/>
                <a:gd name="connsiteY38" fmla="*/ 134395 h 409715"/>
                <a:gd name="connsiteX39" fmla="*/ 202965 w 320904"/>
                <a:gd name="connsiteY39" fmla="*/ 134395 h 409715"/>
                <a:gd name="connsiteX40" fmla="*/ 282505 w 320904"/>
                <a:gd name="connsiteY40" fmla="*/ 235877 h 409715"/>
                <a:gd name="connsiteX41" fmla="*/ 224907 w 320904"/>
                <a:gd name="connsiteY41" fmla="*/ 356559 h 4097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Lst>
              <a:rect l="l" t="t" r="r" b="b"/>
              <a:pathLst>
                <a:path w="320904" h="409715">
                  <a:moveTo>
                    <a:pt x="320904" y="252334"/>
                  </a:moveTo>
                  <a:cubicBezTo>
                    <a:pt x="320904" y="249591"/>
                    <a:pt x="320904" y="246849"/>
                    <a:pt x="320904" y="244106"/>
                  </a:cubicBezTo>
                  <a:cubicBezTo>
                    <a:pt x="320904" y="244106"/>
                    <a:pt x="320904" y="241363"/>
                    <a:pt x="320904" y="241363"/>
                  </a:cubicBezTo>
                  <a:cubicBezTo>
                    <a:pt x="320904" y="235877"/>
                    <a:pt x="318161" y="230392"/>
                    <a:pt x="318161" y="222163"/>
                  </a:cubicBezTo>
                  <a:cubicBezTo>
                    <a:pt x="318161" y="219421"/>
                    <a:pt x="318161" y="219421"/>
                    <a:pt x="318161" y="216678"/>
                  </a:cubicBezTo>
                  <a:cubicBezTo>
                    <a:pt x="318161" y="213935"/>
                    <a:pt x="318161" y="211192"/>
                    <a:pt x="318161" y="211192"/>
                  </a:cubicBezTo>
                  <a:cubicBezTo>
                    <a:pt x="315418" y="202964"/>
                    <a:pt x="312676" y="194735"/>
                    <a:pt x="312676" y="186508"/>
                  </a:cubicBezTo>
                  <a:cubicBezTo>
                    <a:pt x="287991" y="128909"/>
                    <a:pt x="241364" y="98739"/>
                    <a:pt x="178280" y="98739"/>
                  </a:cubicBezTo>
                  <a:cubicBezTo>
                    <a:pt x="181023" y="82283"/>
                    <a:pt x="189251" y="71311"/>
                    <a:pt x="202965" y="63083"/>
                  </a:cubicBezTo>
                  <a:cubicBezTo>
                    <a:pt x="211193" y="60340"/>
                    <a:pt x="216679" y="57597"/>
                    <a:pt x="224907" y="54855"/>
                  </a:cubicBezTo>
                  <a:cubicBezTo>
                    <a:pt x="235878" y="49369"/>
                    <a:pt x="244107" y="41141"/>
                    <a:pt x="241364" y="32913"/>
                  </a:cubicBezTo>
                  <a:cubicBezTo>
                    <a:pt x="238621" y="21942"/>
                    <a:pt x="227650" y="19199"/>
                    <a:pt x="216679" y="21942"/>
                  </a:cubicBezTo>
                  <a:cubicBezTo>
                    <a:pt x="194737" y="27428"/>
                    <a:pt x="175537" y="38399"/>
                    <a:pt x="161824" y="54855"/>
                  </a:cubicBezTo>
                  <a:cubicBezTo>
                    <a:pt x="159081" y="54855"/>
                    <a:pt x="159081" y="54855"/>
                    <a:pt x="159081" y="52112"/>
                  </a:cubicBezTo>
                  <a:cubicBezTo>
                    <a:pt x="142624" y="10971"/>
                    <a:pt x="106968" y="5485"/>
                    <a:pt x="68569" y="0"/>
                  </a:cubicBezTo>
                  <a:cubicBezTo>
                    <a:pt x="65827" y="0"/>
                    <a:pt x="60341" y="0"/>
                    <a:pt x="57598" y="0"/>
                  </a:cubicBezTo>
                  <a:cubicBezTo>
                    <a:pt x="46627" y="0"/>
                    <a:pt x="38399" y="5485"/>
                    <a:pt x="38399" y="16456"/>
                  </a:cubicBezTo>
                  <a:cubicBezTo>
                    <a:pt x="41142" y="49369"/>
                    <a:pt x="46627" y="85025"/>
                    <a:pt x="74055" y="112453"/>
                  </a:cubicBezTo>
                  <a:cubicBezTo>
                    <a:pt x="41142" y="128909"/>
                    <a:pt x="16457" y="156337"/>
                    <a:pt x="5486" y="194735"/>
                  </a:cubicBezTo>
                  <a:cubicBezTo>
                    <a:pt x="5486" y="202964"/>
                    <a:pt x="2743" y="211192"/>
                    <a:pt x="0" y="219421"/>
                  </a:cubicBezTo>
                  <a:cubicBezTo>
                    <a:pt x="0" y="222163"/>
                    <a:pt x="0" y="224906"/>
                    <a:pt x="0" y="230392"/>
                  </a:cubicBezTo>
                  <a:cubicBezTo>
                    <a:pt x="0" y="244106"/>
                    <a:pt x="0" y="257819"/>
                    <a:pt x="0" y="268790"/>
                  </a:cubicBezTo>
                  <a:cubicBezTo>
                    <a:pt x="2743" y="274276"/>
                    <a:pt x="5486" y="279761"/>
                    <a:pt x="5486" y="285247"/>
                  </a:cubicBezTo>
                  <a:cubicBezTo>
                    <a:pt x="16457" y="318160"/>
                    <a:pt x="32914" y="351073"/>
                    <a:pt x="57598" y="375758"/>
                  </a:cubicBezTo>
                  <a:cubicBezTo>
                    <a:pt x="85026" y="403186"/>
                    <a:pt x="115197" y="416899"/>
                    <a:pt x="156338" y="405928"/>
                  </a:cubicBezTo>
                  <a:cubicBezTo>
                    <a:pt x="159081" y="405928"/>
                    <a:pt x="164566" y="405928"/>
                    <a:pt x="167309" y="405928"/>
                  </a:cubicBezTo>
                  <a:cubicBezTo>
                    <a:pt x="197480" y="414156"/>
                    <a:pt x="222164" y="405928"/>
                    <a:pt x="246849" y="389472"/>
                  </a:cubicBezTo>
                  <a:cubicBezTo>
                    <a:pt x="282505" y="362044"/>
                    <a:pt x="301704" y="323646"/>
                    <a:pt x="315418" y="282504"/>
                  </a:cubicBezTo>
                  <a:cubicBezTo>
                    <a:pt x="318161" y="277018"/>
                    <a:pt x="318161" y="271533"/>
                    <a:pt x="320904" y="266047"/>
                  </a:cubicBezTo>
                  <a:cubicBezTo>
                    <a:pt x="318161" y="260562"/>
                    <a:pt x="318161" y="255077"/>
                    <a:pt x="320904" y="252334"/>
                  </a:cubicBezTo>
                  <a:close/>
                  <a:moveTo>
                    <a:pt x="128910" y="93254"/>
                  </a:moveTo>
                  <a:cubicBezTo>
                    <a:pt x="98740" y="98739"/>
                    <a:pt x="79541" y="79540"/>
                    <a:pt x="74055" y="41141"/>
                  </a:cubicBezTo>
                  <a:cubicBezTo>
                    <a:pt x="112454" y="43884"/>
                    <a:pt x="120682" y="54855"/>
                    <a:pt x="128910" y="93254"/>
                  </a:cubicBezTo>
                  <a:close/>
                  <a:moveTo>
                    <a:pt x="224907" y="356559"/>
                  </a:moveTo>
                  <a:cubicBezTo>
                    <a:pt x="208450" y="370273"/>
                    <a:pt x="191994" y="375758"/>
                    <a:pt x="170052" y="370273"/>
                  </a:cubicBezTo>
                  <a:cubicBezTo>
                    <a:pt x="161824" y="367530"/>
                    <a:pt x="150852" y="367530"/>
                    <a:pt x="142624" y="370273"/>
                  </a:cubicBezTo>
                  <a:cubicBezTo>
                    <a:pt x="120682" y="375758"/>
                    <a:pt x="104225" y="370273"/>
                    <a:pt x="87769" y="356559"/>
                  </a:cubicBezTo>
                  <a:cubicBezTo>
                    <a:pt x="52113" y="323646"/>
                    <a:pt x="32914" y="285247"/>
                    <a:pt x="30171" y="235877"/>
                  </a:cubicBezTo>
                  <a:cubicBezTo>
                    <a:pt x="27428" y="183765"/>
                    <a:pt x="60341" y="142623"/>
                    <a:pt x="112454" y="134395"/>
                  </a:cubicBezTo>
                  <a:cubicBezTo>
                    <a:pt x="142624" y="131652"/>
                    <a:pt x="172794" y="131652"/>
                    <a:pt x="202965" y="134395"/>
                  </a:cubicBezTo>
                  <a:cubicBezTo>
                    <a:pt x="249592" y="139880"/>
                    <a:pt x="282505" y="181022"/>
                    <a:pt x="282505" y="235877"/>
                  </a:cubicBezTo>
                  <a:cubicBezTo>
                    <a:pt x="279763" y="282504"/>
                    <a:pt x="263306" y="323646"/>
                    <a:pt x="224907" y="356559"/>
                  </a:cubicBezTo>
                  <a:close/>
                </a:path>
              </a:pathLst>
            </a:custGeom>
            <a:solidFill>
              <a:srgbClr val="00BADE"/>
            </a:solidFill>
            <a:ln w="27426" cap="flat">
              <a:noFill/>
              <a:prstDash val="solid"/>
              <a:miter/>
            </a:ln>
          </p:spPr>
          <p:txBody>
            <a:bodyPr rtlCol="0" anchor="ctr"/>
            <a:lstStyle/>
            <a:p>
              <a:endParaRPr lang="en-US"/>
            </a:p>
          </p:txBody>
        </p:sp>
      </p:grpSp>
    </p:spTree>
    <p:extLst>
      <p:ext uri="{BB962C8B-B14F-4D97-AF65-F5344CB8AC3E}">
        <p14:creationId xmlns:p14="http://schemas.microsoft.com/office/powerpoint/2010/main" val="425549478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4E86E27F-D9B9-C227-50AF-4B8D05B24DB0}"/>
              </a:ext>
            </a:extLst>
          </p:cNvPr>
          <p:cNvSpPr>
            <a:spLocks noGrp="1"/>
          </p:cNvSpPr>
          <p:nvPr>
            <p:ph type="body" sz="quarter" idx="18"/>
          </p:nvPr>
        </p:nvSpPr>
        <p:spPr>
          <a:xfrm>
            <a:off x="463427" y="1757010"/>
            <a:ext cx="5632573" cy="3049165"/>
          </a:xfrm>
        </p:spPr>
        <p:txBody>
          <a:bodyPr>
            <a:normAutofit/>
          </a:bodyPr>
          <a:lstStyle/>
          <a:p>
            <a:pPr indent="0"/>
            <a:r>
              <a:rPr lang="en-GB" dirty="0"/>
              <a:t>Carrows Golden 55 </a:t>
            </a:r>
            <a:r>
              <a:rPr lang="en-GB" dirty="0" err="1"/>
              <a:t>ist</a:t>
            </a:r>
            <a:r>
              <a:rPr lang="en-GB" dirty="0"/>
              <a:t> </a:t>
            </a:r>
            <a:r>
              <a:rPr lang="en-GB" dirty="0" err="1"/>
              <a:t>ein</a:t>
            </a:r>
            <a:r>
              <a:rPr lang="en-GB" dirty="0"/>
              <a:t> auf </a:t>
            </a:r>
            <a:r>
              <a:rPr lang="en-GB" dirty="0" err="1"/>
              <a:t>Senioren</a:t>
            </a:r>
            <a:r>
              <a:rPr lang="en-GB" dirty="0"/>
              <a:t> </a:t>
            </a:r>
            <a:r>
              <a:rPr lang="en-GB" dirty="0" err="1"/>
              <a:t>zugeschnittenes</a:t>
            </a:r>
            <a:r>
              <a:rPr lang="en-GB" dirty="0"/>
              <a:t> </a:t>
            </a:r>
            <a:r>
              <a:rPr lang="en-GB" dirty="0" err="1"/>
              <a:t>Frühstücks</a:t>
            </a:r>
            <a:r>
              <a:rPr lang="en-GB" dirty="0"/>
              <a:t>-, </a:t>
            </a:r>
            <a:r>
              <a:rPr lang="en-GB" dirty="0" err="1"/>
              <a:t>Mittags</a:t>
            </a:r>
            <a:r>
              <a:rPr lang="en-GB" dirty="0"/>
              <a:t>- und </a:t>
            </a:r>
            <a:r>
              <a:rPr lang="en-GB" dirty="0" err="1"/>
              <a:t>Abendessensprogramm</a:t>
            </a:r>
            <a:r>
              <a:rPr lang="en-GB" dirty="0"/>
              <a:t> </a:t>
            </a:r>
            <a:r>
              <a:rPr lang="en-GB" dirty="0" err="1"/>
              <a:t>mit</a:t>
            </a:r>
            <a:r>
              <a:rPr lang="en-GB" dirty="0"/>
              <a:t> US-</a:t>
            </a:r>
            <a:r>
              <a:rPr lang="en-GB" dirty="0" err="1"/>
              <a:t>Rabatt</a:t>
            </a:r>
            <a:r>
              <a:rPr lang="en-GB" dirty="0"/>
              <a:t>.</a:t>
            </a:r>
          </a:p>
          <a:p>
            <a:pPr indent="0"/>
            <a:r>
              <a:rPr lang="en-GB" dirty="0" err="1"/>
              <a:t>Dabei</a:t>
            </a:r>
            <a:r>
              <a:rPr lang="en-GB" dirty="0"/>
              <a:t> </a:t>
            </a:r>
            <a:r>
              <a:rPr lang="en-GB" dirty="0" err="1"/>
              <a:t>handelt</a:t>
            </a:r>
            <a:r>
              <a:rPr lang="en-GB" dirty="0"/>
              <a:t> es </a:t>
            </a:r>
            <a:r>
              <a:rPr lang="en-GB" dirty="0" err="1"/>
              <a:t>sich</a:t>
            </a:r>
            <a:r>
              <a:rPr lang="en-GB" dirty="0"/>
              <a:t> um </a:t>
            </a:r>
            <a:r>
              <a:rPr lang="en-GB" dirty="0" err="1"/>
              <a:t>nährstoffreiche</a:t>
            </a:r>
            <a:r>
              <a:rPr lang="en-GB" dirty="0"/>
              <a:t> </a:t>
            </a:r>
            <a:r>
              <a:rPr lang="en-GB" dirty="0" err="1"/>
              <a:t>Diäten</a:t>
            </a:r>
            <a:r>
              <a:rPr lang="en-GB" dirty="0"/>
              <a:t>, die </a:t>
            </a:r>
            <a:r>
              <a:rPr lang="en-GB" dirty="0" err="1"/>
              <a:t>ausschließlich</a:t>
            </a:r>
            <a:r>
              <a:rPr lang="en-GB" dirty="0"/>
              <a:t> für </a:t>
            </a:r>
            <a:r>
              <a:rPr lang="en-GB" dirty="0" err="1"/>
              <a:t>Senioren</a:t>
            </a:r>
            <a:r>
              <a:rPr lang="en-GB" dirty="0"/>
              <a:t> </a:t>
            </a:r>
            <a:r>
              <a:rPr lang="en-GB" dirty="0" err="1"/>
              <a:t>zubereitet</a:t>
            </a:r>
            <a:r>
              <a:rPr lang="en-GB" dirty="0"/>
              <a:t> </a:t>
            </a:r>
            <a:r>
              <a:rPr lang="en-GB" dirty="0" err="1"/>
              <a:t>werden</a:t>
            </a:r>
            <a:r>
              <a:rPr lang="en-GB" dirty="0"/>
              <a:t>. </a:t>
            </a:r>
          </a:p>
          <a:p>
            <a:pPr indent="0"/>
            <a:r>
              <a:rPr lang="en-GB" dirty="0" err="1"/>
              <a:t>Würde</a:t>
            </a:r>
            <a:r>
              <a:rPr lang="en-GB" dirty="0"/>
              <a:t> </a:t>
            </a:r>
            <a:r>
              <a:rPr lang="en-GB" dirty="0" err="1"/>
              <a:t>ein</a:t>
            </a:r>
            <a:r>
              <a:rPr lang="en-GB" dirty="0"/>
              <a:t> </a:t>
            </a:r>
            <a:r>
              <a:rPr lang="en-GB" dirty="0" err="1"/>
              <a:t>solches</a:t>
            </a:r>
            <a:r>
              <a:rPr lang="en-GB" dirty="0"/>
              <a:t> </a:t>
            </a:r>
            <a:r>
              <a:rPr lang="en-GB" dirty="0" err="1"/>
              <a:t>Geschäftsmodell</a:t>
            </a:r>
            <a:r>
              <a:rPr lang="en-GB" dirty="0"/>
              <a:t> in </a:t>
            </a:r>
            <a:r>
              <a:rPr lang="en-GB" dirty="0" err="1"/>
              <a:t>Ihrem</a:t>
            </a:r>
            <a:r>
              <a:rPr lang="en-GB" dirty="0"/>
              <a:t> Land/</a:t>
            </a:r>
            <a:r>
              <a:rPr lang="en-GB" dirty="0" err="1"/>
              <a:t>Ihrer</a:t>
            </a:r>
            <a:r>
              <a:rPr lang="en-GB" dirty="0"/>
              <a:t> Region </a:t>
            </a:r>
            <a:r>
              <a:rPr lang="en-GB" dirty="0" err="1"/>
              <a:t>funktionieren</a:t>
            </a:r>
            <a:r>
              <a:rPr lang="en-GB" dirty="0"/>
              <a:t>?</a:t>
            </a:r>
          </a:p>
          <a:p>
            <a:pPr indent="0"/>
            <a:endParaRPr lang="en-US" dirty="0"/>
          </a:p>
          <a:p>
            <a:pPr indent="0"/>
            <a:endParaRPr lang="en-US" dirty="0"/>
          </a:p>
        </p:txBody>
      </p:sp>
      <p:pic>
        <p:nvPicPr>
          <p:cNvPr id="10" name="Picture Placeholder 9">
            <a:hlinkClick r:id="rId2"/>
            <a:extLst>
              <a:ext uri="{FF2B5EF4-FFF2-40B4-BE49-F238E27FC236}">
                <a16:creationId xmlns:a16="http://schemas.microsoft.com/office/drawing/2014/main" id="{52C896AD-CFEE-07AE-35C0-6DC4F7F31AA0}"/>
              </a:ext>
            </a:extLst>
          </p:cNvPr>
          <p:cNvPicPr>
            <a:picLocks noGrp="1" noChangeAspect="1"/>
          </p:cNvPicPr>
          <p:nvPr>
            <p:ph type="pic" sz="quarter" idx="10"/>
          </p:nvPr>
        </p:nvPicPr>
        <p:blipFill rotWithShape="1">
          <a:blip r:embed="rId3" cstate="screen">
            <a:extLst>
              <a:ext uri="{28A0092B-C50C-407E-A947-70E740481C1C}">
                <a14:useLocalDpi xmlns:a14="http://schemas.microsoft.com/office/drawing/2010/main"/>
              </a:ext>
            </a:extLst>
          </a:blip>
          <a:srcRect/>
          <a:stretch/>
        </p:blipFill>
        <p:spPr>
          <a:xfrm>
            <a:off x="6524858" y="228600"/>
            <a:ext cx="5564883" cy="5447571"/>
          </a:xfrm>
        </p:spPr>
      </p:pic>
      <p:sp>
        <p:nvSpPr>
          <p:cNvPr id="12" name="TextBox 11">
            <a:extLst>
              <a:ext uri="{FF2B5EF4-FFF2-40B4-BE49-F238E27FC236}">
                <a16:creationId xmlns:a16="http://schemas.microsoft.com/office/drawing/2014/main" id="{753EF839-59F7-E148-09CE-221FCE7C62EC}"/>
              </a:ext>
            </a:extLst>
          </p:cNvPr>
          <p:cNvSpPr txBox="1"/>
          <p:nvPr/>
        </p:nvSpPr>
        <p:spPr>
          <a:xfrm>
            <a:off x="463427" y="5306839"/>
            <a:ext cx="6097348" cy="369332"/>
          </a:xfrm>
          <a:prstGeom prst="rect">
            <a:avLst/>
          </a:prstGeom>
          <a:noFill/>
        </p:spPr>
        <p:txBody>
          <a:bodyPr wrap="square">
            <a:spAutoFit/>
          </a:bodyPr>
          <a:lstStyle/>
          <a:p>
            <a:r>
              <a:rPr lang="en-US" dirty="0">
                <a:solidFill>
                  <a:srgbClr val="1188A3"/>
                </a:solidFill>
              </a:rPr>
              <a:t>Quelle: </a:t>
            </a:r>
            <a:r>
              <a:rPr lang="en-US" dirty="0">
                <a:solidFill>
                  <a:srgbClr val="1188A3"/>
                </a:solidFill>
                <a:hlinkClick r:id="rId2">
                  <a:extLst>
                    <a:ext uri="{A12FA001-AC4F-418D-AE19-62706E023703}">
                      <ahyp:hlinkClr xmlns:ahyp="http://schemas.microsoft.com/office/drawing/2018/hyperlinkcolor" val="tx"/>
                    </a:ext>
                  </a:extLst>
                </a:hlinkClick>
              </a:rPr>
              <a:t>Senior Citizen Discount List (2018) </a:t>
            </a:r>
            <a:endParaRPr lang="en-GB" dirty="0">
              <a:solidFill>
                <a:srgbClr val="1188A3"/>
              </a:solidFill>
            </a:endParaRPr>
          </a:p>
        </p:txBody>
      </p:sp>
      <p:sp>
        <p:nvSpPr>
          <p:cNvPr id="13" name="Text Placeholder 2">
            <a:extLst>
              <a:ext uri="{FF2B5EF4-FFF2-40B4-BE49-F238E27FC236}">
                <a16:creationId xmlns:a16="http://schemas.microsoft.com/office/drawing/2014/main" id="{58F0ACC3-798F-DA35-47C0-D4B9F8D424A0}"/>
              </a:ext>
            </a:extLst>
          </p:cNvPr>
          <p:cNvSpPr txBox="1">
            <a:spLocks/>
          </p:cNvSpPr>
          <p:nvPr/>
        </p:nvSpPr>
        <p:spPr>
          <a:xfrm>
            <a:off x="449789" y="252278"/>
            <a:ext cx="3044353" cy="747349"/>
          </a:xfrm>
          <a:prstGeom prst="rect">
            <a:avLst/>
          </a:prstGeom>
          <a:solidFill>
            <a:srgbClr val="FFD100"/>
          </a:solidFill>
        </p:spPr>
        <p:txBody>
          <a:bodyPr anchor="ctr">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sp>
        <p:nvSpPr>
          <p:cNvPr id="5" name="Text Placeholder 4">
            <a:extLst>
              <a:ext uri="{FF2B5EF4-FFF2-40B4-BE49-F238E27FC236}">
                <a16:creationId xmlns:a16="http://schemas.microsoft.com/office/drawing/2014/main" id="{9F3D7AE2-2499-CDED-5095-DBD2F3B81B88}"/>
              </a:ext>
            </a:extLst>
          </p:cNvPr>
          <p:cNvSpPr>
            <a:spLocks noGrp="1"/>
          </p:cNvSpPr>
          <p:nvPr>
            <p:ph type="body" sz="quarter" idx="16"/>
          </p:nvPr>
        </p:nvSpPr>
        <p:spPr>
          <a:xfrm>
            <a:off x="6096000" y="5676171"/>
            <a:ext cx="5085159" cy="925324"/>
          </a:xfrm>
          <a:solidFill>
            <a:srgbClr val="85D2E1"/>
          </a:solidFill>
        </p:spPr>
        <p:txBody>
          <a:bodyPr>
            <a:normAutofit/>
          </a:bodyPr>
          <a:lstStyle/>
          <a:p>
            <a:pPr algn="ctr"/>
            <a:r>
              <a:rPr lang="en-GB" sz="2800" b="1" dirty="0"/>
              <a:t>Carrows (U.S.) </a:t>
            </a:r>
            <a:r>
              <a:rPr lang="en-GB" sz="2800" b="1" dirty="0" err="1"/>
              <a:t>Rabattprogramm</a:t>
            </a:r>
            <a:r>
              <a:rPr lang="en-GB" sz="2800" b="1" dirty="0"/>
              <a:t> für </a:t>
            </a:r>
            <a:r>
              <a:rPr lang="en-GB" sz="2800" b="1" dirty="0" err="1"/>
              <a:t>Senioren</a:t>
            </a:r>
            <a:endParaRPr lang="en-GB" sz="2800" b="1" dirty="0"/>
          </a:p>
        </p:txBody>
      </p:sp>
    </p:spTree>
    <p:extLst>
      <p:ext uri="{BB962C8B-B14F-4D97-AF65-F5344CB8AC3E}">
        <p14:creationId xmlns:p14="http://schemas.microsoft.com/office/powerpoint/2010/main" val="363415948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885CF00F-5491-AFB2-5B6C-71E7958D5F68}"/>
              </a:ext>
            </a:extLst>
          </p:cNvPr>
          <p:cNvSpPr>
            <a:spLocks noGrp="1"/>
          </p:cNvSpPr>
          <p:nvPr>
            <p:ph type="body" sz="quarter" idx="18"/>
          </p:nvPr>
        </p:nvSpPr>
        <p:spPr>
          <a:xfrm>
            <a:off x="510596" y="2502715"/>
            <a:ext cx="10808102" cy="4249270"/>
          </a:xfrm>
        </p:spPr>
        <p:txBody>
          <a:bodyPr>
            <a:normAutofit/>
          </a:bodyPr>
          <a:lstStyle/>
          <a:p>
            <a:pPr marL="342900" indent="-342900">
              <a:buFont typeface="Arial" panose="020B0604020202020204" pitchFamily="34" charset="0"/>
              <a:buChar char="•"/>
            </a:pPr>
            <a:r>
              <a:rPr lang="en-US" sz="2000" dirty="0">
                <a:solidFill>
                  <a:srgbClr val="333333"/>
                </a:solidFill>
              </a:rPr>
              <a:t>Eine</a:t>
            </a:r>
            <a:r>
              <a:rPr lang="en-US" sz="2000" b="0" i="0" dirty="0">
                <a:solidFill>
                  <a:srgbClr val="333333"/>
                </a:solidFill>
                <a:effectLst/>
              </a:rPr>
              <a:t> </a:t>
            </a:r>
            <a:r>
              <a:rPr lang="en-US" sz="2000" b="0" i="0" dirty="0">
                <a:solidFill>
                  <a:srgbClr val="1188A3"/>
                </a:solidFill>
                <a:effectLst/>
                <a:hlinkClick r:id="rId2"/>
              </a:rPr>
              <a:t>Studie</a:t>
            </a:r>
            <a:r>
              <a:rPr lang="en-US" sz="2000" b="0" i="0" dirty="0">
                <a:solidFill>
                  <a:srgbClr val="333333"/>
                </a:solidFill>
                <a:effectLst/>
              </a:rPr>
              <a:t>, d</a:t>
            </a:r>
            <a:r>
              <a:rPr lang="en-US" sz="2000" dirty="0">
                <a:solidFill>
                  <a:srgbClr val="333333"/>
                </a:solidFill>
              </a:rPr>
              <a:t>ie 2019 </a:t>
            </a:r>
            <a:r>
              <a:rPr lang="en-US" sz="2000" dirty="0" err="1">
                <a:solidFill>
                  <a:srgbClr val="333333"/>
                </a:solidFill>
              </a:rPr>
              <a:t>durchgeführt</a:t>
            </a:r>
            <a:r>
              <a:rPr lang="en-US" sz="2000" dirty="0">
                <a:solidFill>
                  <a:srgbClr val="333333"/>
                </a:solidFill>
              </a:rPr>
              <a:t> </a:t>
            </a:r>
            <a:r>
              <a:rPr lang="en-US" sz="2000" dirty="0" err="1">
                <a:solidFill>
                  <a:srgbClr val="333333"/>
                </a:solidFill>
              </a:rPr>
              <a:t>wurde</a:t>
            </a:r>
            <a:r>
              <a:rPr lang="en-US" sz="2000" dirty="0">
                <a:solidFill>
                  <a:srgbClr val="333333"/>
                </a:solidFill>
              </a:rPr>
              <a:t>, an der 63 168 </a:t>
            </a:r>
            <a:r>
              <a:rPr lang="en-US" sz="2000" dirty="0" err="1">
                <a:solidFill>
                  <a:srgbClr val="333333"/>
                </a:solidFill>
              </a:rPr>
              <a:t>Erwachsene</a:t>
            </a:r>
            <a:r>
              <a:rPr lang="en-US" sz="2000" dirty="0">
                <a:solidFill>
                  <a:srgbClr val="333333"/>
                </a:solidFill>
              </a:rPr>
              <a:t> </a:t>
            </a:r>
            <a:r>
              <a:rPr lang="en-US" sz="2000" dirty="0" err="1">
                <a:solidFill>
                  <a:srgbClr val="333333"/>
                </a:solidFill>
              </a:rPr>
              <a:t>aus</a:t>
            </a:r>
            <a:r>
              <a:rPr lang="en-US" sz="2000" dirty="0">
                <a:solidFill>
                  <a:srgbClr val="333333"/>
                </a:solidFill>
              </a:rPr>
              <a:t> 27 </a:t>
            </a:r>
            <a:r>
              <a:rPr lang="en-US" sz="2000" dirty="0" err="1">
                <a:solidFill>
                  <a:srgbClr val="333333"/>
                </a:solidFill>
              </a:rPr>
              <a:t>europäischen</a:t>
            </a:r>
            <a:r>
              <a:rPr lang="en-US" sz="2000" dirty="0">
                <a:solidFill>
                  <a:srgbClr val="333333"/>
                </a:solidFill>
              </a:rPr>
              <a:t> </a:t>
            </a:r>
            <a:r>
              <a:rPr lang="en-US" sz="2000" dirty="0" err="1">
                <a:solidFill>
                  <a:srgbClr val="333333"/>
                </a:solidFill>
              </a:rPr>
              <a:t>Ländern</a:t>
            </a:r>
            <a:r>
              <a:rPr lang="en-US" sz="2000" dirty="0">
                <a:solidFill>
                  <a:srgbClr val="333333"/>
                </a:solidFill>
              </a:rPr>
              <a:t> </a:t>
            </a:r>
            <a:r>
              <a:rPr lang="en-US" sz="2000" dirty="0" err="1">
                <a:solidFill>
                  <a:srgbClr val="333333"/>
                </a:solidFill>
              </a:rPr>
              <a:t>teilnahmen</a:t>
            </a:r>
            <a:r>
              <a:rPr lang="en-US" sz="2000" dirty="0">
                <a:solidFill>
                  <a:srgbClr val="333333"/>
                </a:solidFill>
              </a:rPr>
              <a:t>, </a:t>
            </a:r>
            <a:r>
              <a:rPr lang="en-US" sz="2000" dirty="0" err="1">
                <a:solidFill>
                  <a:srgbClr val="333333"/>
                </a:solidFill>
              </a:rPr>
              <a:t>ergab</a:t>
            </a:r>
            <a:r>
              <a:rPr lang="en-US" sz="2000" dirty="0">
                <a:solidFill>
                  <a:srgbClr val="333333"/>
                </a:solidFill>
              </a:rPr>
              <a:t>, </a:t>
            </a:r>
            <a:r>
              <a:rPr lang="en-US" sz="2000" dirty="0" err="1">
                <a:solidFill>
                  <a:srgbClr val="333333"/>
                </a:solidFill>
              </a:rPr>
              <a:t>dass</a:t>
            </a:r>
            <a:r>
              <a:rPr lang="en-US" sz="2000" dirty="0">
                <a:solidFill>
                  <a:srgbClr val="333333"/>
                </a:solidFill>
              </a:rPr>
              <a:t> </a:t>
            </a:r>
            <a:r>
              <a:rPr lang="en-US" sz="2000" dirty="0" err="1">
                <a:solidFill>
                  <a:srgbClr val="333333"/>
                </a:solidFill>
              </a:rPr>
              <a:t>Ernährungsunsicherheit</a:t>
            </a:r>
            <a:r>
              <a:rPr lang="en-US" sz="2000" dirty="0">
                <a:solidFill>
                  <a:srgbClr val="333333"/>
                </a:solidFill>
              </a:rPr>
              <a:t> </a:t>
            </a:r>
            <a:r>
              <a:rPr lang="en-US" sz="2000" dirty="0" err="1">
                <a:solidFill>
                  <a:srgbClr val="333333"/>
                </a:solidFill>
              </a:rPr>
              <a:t>häufiger</a:t>
            </a:r>
            <a:r>
              <a:rPr lang="en-US" sz="2000" dirty="0">
                <a:solidFill>
                  <a:srgbClr val="333333"/>
                </a:solidFill>
              </a:rPr>
              <a:t> </a:t>
            </a:r>
            <a:r>
              <a:rPr lang="en-US" sz="2000" dirty="0" err="1">
                <a:solidFill>
                  <a:srgbClr val="333333"/>
                </a:solidFill>
              </a:rPr>
              <a:t>bei</a:t>
            </a:r>
            <a:r>
              <a:rPr lang="en-US" sz="2000" dirty="0">
                <a:solidFill>
                  <a:srgbClr val="333333"/>
                </a:solidFill>
              </a:rPr>
              <a:t> Menschen </a:t>
            </a:r>
            <a:r>
              <a:rPr lang="en-US" sz="2000" dirty="0" err="1">
                <a:solidFill>
                  <a:srgbClr val="333333"/>
                </a:solidFill>
              </a:rPr>
              <a:t>mit</a:t>
            </a:r>
            <a:r>
              <a:rPr lang="en-US" sz="2000" dirty="0">
                <a:solidFill>
                  <a:srgbClr val="333333"/>
                </a:solidFill>
              </a:rPr>
              <a:t> </a:t>
            </a:r>
            <a:r>
              <a:rPr lang="en-US" sz="2000" dirty="0" err="1">
                <a:solidFill>
                  <a:srgbClr val="333333"/>
                </a:solidFill>
              </a:rPr>
              <a:t>geringerem</a:t>
            </a:r>
            <a:r>
              <a:rPr lang="en-US" sz="2000" dirty="0">
                <a:solidFill>
                  <a:srgbClr val="333333"/>
                </a:solidFill>
              </a:rPr>
              <a:t> </a:t>
            </a:r>
            <a:r>
              <a:rPr lang="en-US" sz="2000" dirty="0" err="1">
                <a:solidFill>
                  <a:srgbClr val="333333"/>
                </a:solidFill>
              </a:rPr>
              <a:t>Einkommen</a:t>
            </a:r>
            <a:r>
              <a:rPr lang="en-US" sz="2000" dirty="0">
                <a:solidFill>
                  <a:srgbClr val="333333"/>
                </a:solidFill>
              </a:rPr>
              <a:t>, Frauen, </a:t>
            </a:r>
            <a:r>
              <a:rPr lang="en-US" sz="2000" dirty="0" err="1">
                <a:solidFill>
                  <a:srgbClr val="333333"/>
                </a:solidFill>
              </a:rPr>
              <a:t>älteren</a:t>
            </a:r>
            <a:r>
              <a:rPr lang="en-US" sz="2000" dirty="0">
                <a:solidFill>
                  <a:srgbClr val="333333"/>
                </a:solidFill>
              </a:rPr>
              <a:t> Menschen, </a:t>
            </a:r>
            <a:r>
              <a:rPr lang="en-US" sz="2000" dirty="0" err="1">
                <a:solidFill>
                  <a:srgbClr val="333333"/>
                </a:solidFill>
              </a:rPr>
              <a:t>Mietern</a:t>
            </a:r>
            <a:r>
              <a:rPr lang="en-US" sz="2000" dirty="0">
                <a:solidFill>
                  <a:srgbClr val="333333"/>
                </a:solidFill>
              </a:rPr>
              <a:t>, </a:t>
            </a:r>
            <a:r>
              <a:rPr lang="en-US" sz="2000" dirty="0" err="1">
                <a:solidFill>
                  <a:srgbClr val="333333"/>
                </a:solidFill>
              </a:rPr>
              <a:t>Alleinerziehenden</a:t>
            </a:r>
            <a:r>
              <a:rPr lang="en-US" sz="2000" dirty="0">
                <a:solidFill>
                  <a:srgbClr val="333333"/>
                </a:solidFill>
              </a:rPr>
              <a:t>, Menschen </a:t>
            </a:r>
            <a:r>
              <a:rPr lang="en-US" sz="2000" dirty="0" err="1">
                <a:solidFill>
                  <a:srgbClr val="333333"/>
                </a:solidFill>
              </a:rPr>
              <a:t>mit</a:t>
            </a:r>
            <a:r>
              <a:rPr lang="en-US" sz="2000" dirty="0">
                <a:solidFill>
                  <a:srgbClr val="333333"/>
                </a:solidFill>
              </a:rPr>
              <a:t> </a:t>
            </a:r>
            <a:r>
              <a:rPr lang="en-US" sz="2000" dirty="0" err="1">
                <a:solidFill>
                  <a:srgbClr val="333333"/>
                </a:solidFill>
              </a:rPr>
              <a:t>geringerer</a:t>
            </a:r>
            <a:r>
              <a:rPr lang="en-US" sz="2000" dirty="0">
                <a:solidFill>
                  <a:srgbClr val="333333"/>
                </a:solidFill>
              </a:rPr>
              <a:t> </a:t>
            </a:r>
            <a:r>
              <a:rPr lang="en-US" sz="2000" dirty="0" err="1">
                <a:solidFill>
                  <a:srgbClr val="333333"/>
                </a:solidFill>
              </a:rPr>
              <a:t>Bildung</a:t>
            </a:r>
            <a:r>
              <a:rPr lang="en-US" sz="2000" dirty="0">
                <a:solidFill>
                  <a:srgbClr val="333333"/>
                </a:solidFill>
              </a:rPr>
              <a:t>, Menschen </a:t>
            </a:r>
            <a:r>
              <a:rPr lang="en-US" sz="2000" dirty="0" err="1">
                <a:solidFill>
                  <a:srgbClr val="333333"/>
                </a:solidFill>
              </a:rPr>
              <a:t>mit</a:t>
            </a:r>
            <a:r>
              <a:rPr lang="en-US" sz="2000" dirty="0">
                <a:solidFill>
                  <a:srgbClr val="333333"/>
                </a:solidFill>
              </a:rPr>
              <a:t> </a:t>
            </a:r>
            <a:r>
              <a:rPr lang="en-US" sz="2000" dirty="0" err="1">
                <a:solidFill>
                  <a:srgbClr val="333333"/>
                </a:solidFill>
              </a:rPr>
              <a:t>Behinderungen</a:t>
            </a:r>
            <a:r>
              <a:rPr lang="en-US" sz="2000" dirty="0">
                <a:solidFill>
                  <a:srgbClr val="333333"/>
                </a:solidFill>
              </a:rPr>
              <a:t> und Menschen </a:t>
            </a:r>
            <a:r>
              <a:rPr lang="en-US" sz="2000" dirty="0" err="1">
                <a:solidFill>
                  <a:srgbClr val="333333"/>
                </a:solidFill>
              </a:rPr>
              <a:t>außerhalb</a:t>
            </a:r>
            <a:r>
              <a:rPr lang="en-US" sz="2000" dirty="0">
                <a:solidFill>
                  <a:srgbClr val="333333"/>
                </a:solidFill>
              </a:rPr>
              <a:t> des </a:t>
            </a:r>
            <a:r>
              <a:rPr lang="en-US" sz="2000" dirty="0" err="1">
                <a:solidFill>
                  <a:srgbClr val="333333"/>
                </a:solidFill>
              </a:rPr>
              <a:t>Arbeitsmarktes</a:t>
            </a:r>
            <a:r>
              <a:rPr lang="en-US" sz="2000" dirty="0">
                <a:solidFill>
                  <a:srgbClr val="333333"/>
                </a:solidFill>
              </a:rPr>
              <a:t> </a:t>
            </a:r>
            <a:r>
              <a:rPr lang="en-US" sz="2000" dirty="0" err="1">
                <a:solidFill>
                  <a:srgbClr val="333333"/>
                </a:solidFill>
              </a:rPr>
              <a:t>auftritt</a:t>
            </a:r>
            <a:r>
              <a:rPr lang="en-US" sz="2000" dirty="0">
                <a:solidFill>
                  <a:srgbClr val="333333"/>
                </a:solidFill>
              </a:rPr>
              <a:t>.</a:t>
            </a:r>
          </a:p>
          <a:p>
            <a:pPr marL="342900" indent="-342900">
              <a:buFont typeface="Arial" panose="020B0604020202020204" pitchFamily="34" charset="0"/>
              <a:buChar char="•"/>
            </a:pPr>
            <a:r>
              <a:rPr lang="en-US" sz="2000" dirty="0" err="1">
                <a:solidFill>
                  <a:srgbClr val="333333"/>
                </a:solidFill>
              </a:rPr>
              <a:t>Während</a:t>
            </a:r>
            <a:r>
              <a:rPr lang="en-US" sz="2000" dirty="0">
                <a:solidFill>
                  <a:srgbClr val="333333"/>
                </a:solidFill>
              </a:rPr>
              <a:t> </a:t>
            </a:r>
            <a:r>
              <a:rPr lang="en-US" sz="2000" dirty="0" err="1">
                <a:solidFill>
                  <a:srgbClr val="333333"/>
                </a:solidFill>
              </a:rPr>
              <a:t>Ernährungsunsicherheit</a:t>
            </a:r>
            <a:r>
              <a:rPr lang="en-US" sz="2000" dirty="0">
                <a:solidFill>
                  <a:srgbClr val="333333"/>
                </a:solidFill>
              </a:rPr>
              <a:t> </a:t>
            </a:r>
            <a:r>
              <a:rPr lang="en-US" sz="2000" dirty="0" err="1">
                <a:solidFill>
                  <a:srgbClr val="333333"/>
                </a:solidFill>
              </a:rPr>
              <a:t>nicht</a:t>
            </a:r>
            <a:r>
              <a:rPr lang="en-US" sz="2000" dirty="0">
                <a:solidFill>
                  <a:srgbClr val="333333"/>
                </a:solidFill>
              </a:rPr>
              <a:t> </a:t>
            </a:r>
            <a:r>
              <a:rPr lang="en-US" sz="2000" dirty="0" err="1">
                <a:solidFill>
                  <a:srgbClr val="333333"/>
                </a:solidFill>
              </a:rPr>
              <a:t>mit</a:t>
            </a:r>
            <a:r>
              <a:rPr lang="en-US" sz="2000" dirty="0">
                <a:solidFill>
                  <a:srgbClr val="333333"/>
                </a:solidFill>
              </a:rPr>
              <a:t> </a:t>
            </a:r>
            <a:r>
              <a:rPr lang="en-US" sz="2000" dirty="0" err="1">
                <a:solidFill>
                  <a:srgbClr val="333333"/>
                </a:solidFill>
              </a:rPr>
              <a:t>Renten</a:t>
            </a:r>
            <a:r>
              <a:rPr lang="en-US" sz="2000" dirty="0">
                <a:solidFill>
                  <a:srgbClr val="333333"/>
                </a:solidFill>
              </a:rPr>
              <a:t>- </a:t>
            </a:r>
            <a:r>
              <a:rPr lang="en-US" sz="2000" dirty="0" err="1">
                <a:solidFill>
                  <a:srgbClr val="333333"/>
                </a:solidFill>
              </a:rPr>
              <a:t>oder</a:t>
            </a:r>
            <a:r>
              <a:rPr lang="en-US" sz="2000" dirty="0">
                <a:solidFill>
                  <a:srgbClr val="333333"/>
                </a:solidFill>
              </a:rPr>
              <a:t> </a:t>
            </a:r>
            <a:r>
              <a:rPr lang="en-US" sz="2000" dirty="0" err="1">
                <a:solidFill>
                  <a:srgbClr val="333333"/>
                </a:solidFill>
              </a:rPr>
              <a:t>Kindergeldempfängern</a:t>
            </a:r>
            <a:r>
              <a:rPr lang="en-US" sz="2000" dirty="0">
                <a:solidFill>
                  <a:srgbClr val="333333"/>
                </a:solidFill>
              </a:rPr>
              <a:t> </a:t>
            </a:r>
            <a:r>
              <a:rPr lang="en-US" sz="2000" dirty="0" err="1">
                <a:solidFill>
                  <a:srgbClr val="333333"/>
                </a:solidFill>
              </a:rPr>
              <a:t>assoziiert</a:t>
            </a:r>
            <a:r>
              <a:rPr lang="en-US" sz="2000" dirty="0">
                <a:solidFill>
                  <a:srgbClr val="333333"/>
                </a:solidFill>
              </a:rPr>
              <a:t> war, war </a:t>
            </a:r>
            <a:r>
              <a:rPr lang="en-US" sz="2000" dirty="0" err="1">
                <a:solidFill>
                  <a:srgbClr val="333333"/>
                </a:solidFill>
              </a:rPr>
              <a:t>sie</a:t>
            </a:r>
            <a:r>
              <a:rPr lang="en-US" sz="2000" dirty="0">
                <a:solidFill>
                  <a:srgbClr val="333333"/>
                </a:solidFill>
              </a:rPr>
              <a:t> </a:t>
            </a:r>
            <a:r>
              <a:rPr lang="en-US" sz="2000" dirty="0" err="1">
                <a:solidFill>
                  <a:srgbClr val="333333"/>
                </a:solidFill>
              </a:rPr>
              <a:t>assoziiert</a:t>
            </a:r>
            <a:r>
              <a:rPr lang="en-US" sz="2000" dirty="0">
                <a:solidFill>
                  <a:srgbClr val="333333"/>
                </a:solidFill>
              </a:rPr>
              <a:t> </a:t>
            </a:r>
            <a:r>
              <a:rPr lang="en-US" sz="2000" dirty="0" err="1">
                <a:solidFill>
                  <a:srgbClr val="333333"/>
                </a:solidFill>
              </a:rPr>
              <a:t>mit</a:t>
            </a:r>
            <a:r>
              <a:rPr lang="en-US" sz="2000" dirty="0">
                <a:solidFill>
                  <a:srgbClr val="333333"/>
                </a:solidFill>
              </a:rPr>
              <a:t> </a:t>
            </a:r>
            <a:r>
              <a:rPr lang="en-US" sz="2000" b="1" dirty="0" err="1">
                <a:solidFill>
                  <a:srgbClr val="333333"/>
                </a:solidFill>
              </a:rPr>
              <a:t>Arbeitslose</a:t>
            </a:r>
            <a:r>
              <a:rPr lang="en-US" sz="2000" b="1" dirty="0">
                <a:solidFill>
                  <a:srgbClr val="333333"/>
                </a:solidFill>
              </a:rPr>
              <a:t> und alle </a:t>
            </a:r>
            <a:r>
              <a:rPr lang="en-US" sz="2000" b="1" dirty="0" err="1">
                <a:solidFill>
                  <a:srgbClr val="333333"/>
                </a:solidFill>
              </a:rPr>
              <a:t>Empfänger</a:t>
            </a:r>
            <a:r>
              <a:rPr lang="en-US" sz="2000" b="1" dirty="0">
                <a:solidFill>
                  <a:srgbClr val="333333"/>
                </a:solidFill>
              </a:rPr>
              <a:t> von </a:t>
            </a:r>
            <a:r>
              <a:rPr lang="en-US" sz="2000" b="1" dirty="0" err="1">
                <a:solidFill>
                  <a:srgbClr val="333333"/>
                </a:solidFill>
              </a:rPr>
              <a:t>Sozialleistungen</a:t>
            </a:r>
            <a:r>
              <a:rPr lang="en-US" sz="2000" b="0" i="0" dirty="0">
                <a:solidFill>
                  <a:srgbClr val="333333"/>
                </a:solidFill>
                <a:effectLst/>
              </a:rPr>
              <a:t>. Eine </a:t>
            </a:r>
            <a:r>
              <a:rPr lang="en-US" sz="2000" b="0" i="0" dirty="0" err="1">
                <a:solidFill>
                  <a:srgbClr val="333333"/>
                </a:solidFill>
                <a:effectLst/>
              </a:rPr>
              <a:t>andere</a:t>
            </a:r>
            <a:r>
              <a:rPr lang="en-US" sz="2000" b="0" i="0" dirty="0">
                <a:solidFill>
                  <a:srgbClr val="333333"/>
                </a:solidFill>
                <a:effectLst/>
              </a:rPr>
              <a:t> </a:t>
            </a:r>
            <a:r>
              <a:rPr lang="en-US" sz="2000" b="0" i="0" dirty="0">
                <a:solidFill>
                  <a:srgbClr val="1188A3"/>
                </a:solidFill>
                <a:effectLst/>
                <a:hlinkClick r:id="rId3"/>
              </a:rPr>
              <a:t>UK-Studie in </a:t>
            </a:r>
            <a:r>
              <a:rPr lang="en-US" sz="2000" dirty="0">
                <a:solidFill>
                  <a:srgbClr val="333333"/>
                </a:solidFill>
                <a:hlinkClick r:id="rId3">
                  <a:extLst>
                    <a:ext uri="{A12FA001-AC4F-418D-AE19-62706E023703}">
                      <ahyp:hlinkClr xmlns:ahyp="http://schemas.microsoft.com/office/drawing/2018/hyperlinkcolor" val="tx"/>
                    </a:ext>
                  </a:extLst>
                </a:hlinkClick>
              </a:rPr>
              <a:t>2018 </a:t>
            </a:r>
            <a:r>
              <a:rPr lang="en-US" sz="2000" dirty="0">
                <a:solidFill>
                  <a:srgbClr val="333333"/>
                </a:solidFill>
              </a:rPr>
              <a:t> </a:t>
            </a:r>
            <a:r>
              <a:rPr lang="en-US" sz="2000" dirty="0" err="1">
                <a:solidFill>
                  <a:srgbClr val="333333"/>
                </a:solidFill>
              </a:rPr>
              <a:t>stützt</a:t>
            </a:r>
            <a:r>
              <a:rPr lang="en-US" sz="2000" dirty="0">
                <a:solidFill>
                  <a:srgbClr val="333333"/>
                </a:solidFill>
              </a:rPr>
              <a:t> </a:t>
            </a:r>
            <a:r>
              <a:rPr lang="en-US" sz="2000" dirty="0" err="1">
                <a:solidFill>
                  <a:srgbClr val="333333"/>
                </a:solidFill>
              </a:rPr>
              <a:t>diese</a:t>
            </a:r>
            <a:r>
              <a:rPr lang="en-US" sz="2000" dirty="0">
                <a:solidFill>
                  <a:srgbClr val="333333"/>
                </a:solidFill>
              </a:rPr>
              <a:t> </a:t>
            </a:r>
            <a:r>
              <a:rPr lang="en-US" sz="2000" dirty="0" err="1">
                <a:solidFill>
                  <a:srgbClr val="333333"/>
                </a:solidFill>
              </a:rPr>
              <a:t>Behauptung</a:t>
            </a:r>
            <a:r>
              <a:rPr lang="en-US" sz="2000" dirty="0">
                <a:solidFill>
                  <a:srgbClr val="333333"/>
                </a:solidFill>
              </a:rPr>
              <a:t> und </a:t>
            </a:r>
            <a:r>
              <a:rPr lang="en-US" sz="2000" dirty="0" err="1">
                <a:solidFill>
                  <a:srgbClr val="333333"/>
                </a:solidFill>
              </a:rPr>
              <a:t>weist</a:t>
            </a:r>
            <a:r>
              <a:rPr lang="en-US" sz="2000" dirty="0">
                <a:solidFill>
                  <a:srgbClr val="333333"/>
                </a:solidFill>
              </a:rPr>
              <a:t> </a:t>
            </a:r>
            <a:r>
              <a:rPr lang="en-US" sz="2000" dirty="0" err="1">
                <a:solidFill>
                  <a:srgbClr val="333333"/>
                </a:solidFill>
              </a:rPr>
              <a:t>darauf</a:t>
            </a:r>
            <a:r>
              <a:rPr lang="en-US" sz="2000" dirty="0">
                <a:solidFill>
                  <a:srgbClr val="333333"/>
                </a:solidFill>
              </a:rPr>
              <a:t> </a:t>
            </a:r>
            <a:r>
              <a:rPr lang="en-US" sz="2000" dirty="0" err="1">
                <a:solidFill>
                  <a:srgbClr val="333333"/>
                </a:solidFill>
              </a:rPr>
              <a:t>hin</a:t>
            </a:r>
            <a:r>
              <a:rPr lang="en-US" sz="2000" dirty="0">
                <a:solidFill>
                  <a:srgbClr val="333333"/>
                </a:solidFill>
              </a:rPr>
              <a:t>, </a:t>
            </a:r>
            <a:r>
              <a:rPr lang="en-US" sz="2000" dirty="0" err="1">
                <a:solidFill>
                  <a:srgbClr val="333333"/>
                </a:solidFill>
              </a:rPr>
              <a:t>dass</a:t>
            </a:r>
            <a:r>
              <a:rPr lang="en-US" sz="2000" dirty="0">
                <a:solidFill>
                  <a:srgbClr val="333333"/>
                </a:solidFill>
              </a:rPr>
              <a:t> </a:t>
            </a:r>
            <a:r>
              <a:rPr lang="en-US" sz="2000" dirty="0" err="1">
                <a:solidFill>
                  <a:srgbClr val="333333"/>
                </a:solidFill>
              </a:rPr>
              <a:t>viele</a:t>
            </a:r>
            <a:r>
              <a:rPr lang="en-US" sz="2000" dirty="0">
                <a:solidFill>
                  <a:srgbClr val="333333"/>
                </a:solidFill>
              </a:rPr>
              <a:t> </a:t>
            </a:r>
            <a:r>
              <a:rPr lang="en-US" sz="2000" dirty="0" err="1">
                <a:solidFill>
                  <a:srgbClr val="333333"/>
                </a:solidFill>
              </a:rPr>
              <a:t>ältere</a:t>
            </a:r>
            <a:r>
              <a:rPr lang="en-US" sz="2000" dirty="0">
                <a:solidFill>
                  <a:srgbClr val="333333"/>
                </a:solidFill>
              </a:rPr>
              <a:t> Menschen </a:t>
            </a:r>
            <a:r>
              <a:rPr lang="en-US" sz="2000" dirty="0" err="1">
                <a:solidFill>
                  <a:srgbClr val="333333"/>
                </a:solidFill>
              </a:rPr>
              <a:t>im</a:t>
            </a:r>
            <a:r>
              <a:rPr lang="en-US" sz="2000" dirty="0">
                <a:solidFill>
                  <a:srgbClr val="333333"/>
                </a:solidFill>
              </a:rPr>
              <a:t> </a:t>
            </a:r>
            <a:r>
              <a:rPr lang="en-US" sz="2000" dirty="0" err="1">
                <a:solidFill>
                  <a:srgbClr val="333333"/>
                </a:solidFill>
              </a:rPr>
              <a:t>Vereinigten</a:t>
            </a:r>
            <a:r>
              <a:rPr lang="en-US" sz="2000" dirty="0">
                <a:solidFill>
                  <a:srgbClr val="333333"/>
                </a:solidFill>
              </a:rPr>
              <a:t> </a:t>
            </a:r>
            <a:r>
              <a:rPr lang="en-US" sz="2000" dirty="0" err="1">
                <a:solidFill>
                  <a:srgbClr val="333333"/>
                </a:solidFill>
              </a:rPr>
              <a:t>Königreich</a:t>
            </a:r>
            <a:r>
              <a:rPr lang="en-US" sz="2000" dirty="0">
                <a:solidFill>
                  <a:srgbClr val="333333"/>
                </a:solidFill>
              </a:rPr>
              <a:t>, die </a:t>
            </a:r>
            <a:r>
              <a:rPr lang="en-US" sz="2000" dirty="0" err="1">
                <a:solidFill>
                  <a:srgbClr val="333333"/>
                </a:solidFill>
              </a:rPr>
              <a:t>allein</a:t>
            </a:r>
            <a:r>
              <a:rPr lang="en-US" sz="2000" dirty="0">
                <a:solidFill>
                  <a:srgbClr val="333333"/>
                </a:solidFill>
              </a:rPr>
              <a:t> und in </a:t>
            </a:r>
            <a:r>
              <a:rPr lang="en-US" sz="2000" dirty="0" err="1">
                <a:solidFill>
                  <a:srgbClr val="333333"/>
                </a:solidFill>
              </a:rPr>
              <a:t>Armut</a:t>
            </a:r>
            <a:r>
              <a:rPr lang="en-US" sz="2000" dirty="0">
                <a:solidFill>
                  <a:srgbClr val="333333"/>
                </a:solidFill>
              </a:rPr>
              <a:t> leben, </a:t>
            </a:r>
            <a:r>
              <a:rPr lang="en-US" sz="2000" dirty="0" err="1">
                <a:solidFill>
                  <a:srgbClr val="333333"/>
                </a:solidFill>
              </a:rPr>
              <a:t>zunehmend</a:t>
            </a:r>
            <a:r>
              <a:rPr lang="en-US" sz="2000" dirty="0">
                <a:solidFill>
                  <a:srgbClr val="333333"/>
                </a:solidFill>
              </a:rPr>
              <a:t> </a:t>
            </a:r>
            <a:r>
              <a:rPr lang="en-US" sz="2000" dirty="0" err="1">
                <a:solidFill>
                  <a:srgbClr val="333333"/>
                </a:solidFill>
              </a:rPr>
              <a:t>ihre</a:t>
            </a:r>
            <a:r>
              <a:rPr lang="en-US" sz="2000" dirty="0">
                <a:solidFill>
                  <a:srgbClr val="333333"/>
                </a:solidFill>
              </a:rPr>
              <a:t> </a:t>
            </a:r>
            <a:r>
              <a:rPr lang="en-US" sz="2000" dirty="0" err="1">
                <a:solidFill>
                  <a:srgbClr val="333333"/>
                </a:solidFill>
              </a:rPr>
              <a:t>Ausgaben</a:t>
            </a:r>
            <a:r>
              <a:rPr lang="en-US" sz="2000" dirty="0">
                <a:solidFill>
                  <a:srgbClr val="333333"/>
                </a:solidFill>
              </a:rPr>
              <a:t> für </a:t>
            </a:r>
            <a:r>
              <a:rPr lang="en-US" sz="2000" dirty="0" err="1">
                <a:solidFill>
                  <a:srgbClr val="333333"/>
                </a:solidFill>
              </a:rPr>
              <a:t>Lebensmittel</a:t>
            </a:r>
            <a:r>
              <a:rPr lang="en-US" sz="2000" dirty="0">
                <a:solidFill>
                  <a:srgbClr val="333333"/>
                </a:solidFill>
              </a:rPr>
              <a:t> </a:t>
            </a:r>
            <a:r>
              <a:rPr lang="en-US" sz="2000" dirty="0" err="1">
                <a:solidFill>
                  <a:srgbClr val="333333"/>
                </a:solidFill>
              </a:rPr>
              <a:t>kürzen</a:t>
            </a:r>
            <a:r>
              <a:rPr lang="en-US" sz="2000" dirty="0">
                <a:solidFill>
                  <a:srgbClr val="333333"/>
                </a:solidFill>
              </a:rPr>
              <a:t> und </a:t>
            </a:r>
            <a:r>
              <a:rPr lang="en-US" sz="2000" dirty="0" err="1">
                <a:solidFill>
                  <a:srgbClr val="333333"/>
                </a:solidFill>
              </a:rPr>
              <a:t>Mahlzeiten</a:t>
            </a:r>
            <a:r>
              <a:rPr lang="en-US" sz="2000" dirty="0">
                <a:solidFill>
                  <a:srgbClr val="333333"/>
                </a:solidFill>
              </a:rPr>
              <a:t> </a:t>
            </a:r>
            <a:r>
              <a:rPr lang="en-US" sz="2000" dirty="0" err="1">
                <a:solidFill>
                  <a:srgbClr val="333333"/>
                </a:solidFill>
              </a:rPr>
              <a:t>ausfallen</a:t>
            </a:r>
            <a:r>
              <a:rPr lang="en-US" sz="2000" dirty="0">
                <a:solidFill>
                  <a:srgbClr val="333333"/>
                </a:solidFill>
              </a:rPr>
              <a:t> </a:t>
            </a:r>
            <a:r>
              <a:rPr lang="en-US" sz="2000" dirty="0" err="1">
                <a:solidFill>
                  <a:srgbClr val="333333"/>
                </a:solidFill>
              </a:rPr>
              <a:t>lassen</a:t>
            </a:r>
            <a:r>
              <a:rPr lang="en-US" sz="2000" dirty="0">
                <a:solidFill>
                  <a:srgbClr val="333333"/>
                </a:solidFill>
              </a:rPr>
              <a:t>.</a:t>
            </a:r>
          </a:p>
          <a:p>
            <a:pPr marL="342900" indent="-342900">
              <a:buFont typeface="Arial" panose="020B0604020202020204" pitchFamily="34" charset="0"/>
              <a:buChar char="•"/>
            </a:pPr>
            <a:r>
              <a:rPr lang="en-US" sz="2000" dirty="0">
                <a:solidFill>
                  <a:srgbClr val="333333"/>
                </a:solidFill>
              </a:rPr>
              <a:t>Daher </a:t>
            </a:r>
            <a:r>
              <a:rPr lang="en-US" sz="2000" dirty="0" err="1">
                <a:solidFill>
                  <a:srgbClr val="333333"/>
                </a:solidFill>
              </a:rPr>
              <a:t>sind</a:t>
            </a:r>
            <a:r>
              <a:rPr lang="en-US" sz="2000" dirty="0">
                <a:solidFill>
                  <a:srgbClr val="333333"/>
                </a:solidFill>
              </a:rPr>
              <a:t> </a:t>
            </a:r>
            <a:r>
              <a:rPr lang="en-US" sz="2000" dirty="0" err="1">
                <a:solidFill>
                  <a:srgbClr val="333333"/>
                </a:solidFill>
              </a:rPr>
              <a:t>mehr</a:t>
            </a:r>
            <a:r>
              <a:rPr lang="en-US" sz="2000" dirty="0">
                <a:solidFill>
                  <a:srgbClr val="333333"/>
                </a:solidFill>
              </a:rPr>
              <a:t> </a:t>
            </a:r>
            <a:r>
              <a:rPr lang="en-US" sz="2000" b="1" dirty="0" err="1">
                <a:solidFill>
                  <a:srgbClr val="333333"/>
                </a:solidFill>
              </a:rPr>
              <a:t>preisgünstige</a:t>
            </a:r>
            <a:r>
              <a:rPr lang="en-US" sz="2000" b="1" dirty="0">
                <a:solidFill>
                  <a:srgbClr val="333333"/>
                </a:solidFill>
              </a:rPr>
              <a:t>, </a:t>
            </a:r>
            <a:r>
              <a:rPr lang="en-US" sz="2000" b="1" dirty="0" err="1">
                <a:solidFill>
                  <a:srgbClr val="333333"/>
                </a:solidFill>
              </a:rPr>
              <a:t>aber</a:t>
            </a:r>
            <a:r>
              <a:rPr lang="en-US" sz="2000" b="1" dirty="0">
                <a:solidFill>
                  <a:srgbClr val="333333"/>
                </a:solidFill>
              </a:rPr>
              <a:t> </a:t>
            </a:r>
            <a:r>
              <a:rPr lang="en-US" sz="2000" b="1" dirty="0" err="1">
                <a:solidFill>
                  <a:srgbClr val="333333"/>
                </a:solidFill>
              </a:rPr>
              <a:t>sehr</a:t>
            </a:r>
            <a:r>
              <a:rPr lang="en-US" sz="2000" b="1" dirty="0">
                <a:solidFill>
                  <a:srgbClr val="333333"/>
                </a:solidFill>
              </a:rPr>
              <a:t> </a:t>
            </a:r>
            <a:r>
              <a:rPr lang="en-US" sz="2000" b="1" dirty="0" err="1">
                <a:solidFill>
                  <a:srgbClr val="333333"/>
                </a:solidFill>
              </a:rPr>
              <a:t>nahrhafte</a:t>
            </a:r>
            <a:r>
              <a:rPr lang="en-US" sz="2000" b="1" dirty="0">
                <a:solidFill>
                  <a:srgbClr val="333333"/>
                </a:solidFill>
              </a:rPr>
              <a:t> </a:t>
            </a:r>
            <a:r>
              <a:rPr lang="en-US" sz="2000" b="1" dirty="0" err="1">
                <a:solidFill>
                  <a:srgbClr val="333333"/>
                </a:solidFill>
              </a:rPr>
              <a:t>Lebensmittel</a:t>
            </a:r>
            <a:r>
              <a:rPr lang="en-US" sz="2000" b="1" dirty="0">
                <a:solidFill>
                  <a:srgbClr val="333333"/>
                </a:solidFill>
              </a:rPr>
              <a:t> </a:t>
            </a:r>
            <a:r>
              <a:rPr lang="en-US" sz="2000" b="1" dirty="0" err="1">
                <a:solidFill>
                  <a:srgbClr val="333333"/>
                </a:solidFill>
              </a:rPr>
              <a:t>erforderlich</a:t>
            </a:r>
            <a:r>
              <a:rPr lang="en-US" sz="2000" dirty="0">
                <a:solidFill>
                  <a:srgbClr val="333333"/>
                </a:solidFill>
              </a:rPr>
              <a:t>, um die </a:t>
            </a:r>
            <a:r>
              <a:rPr lang="en-US" sz="2000" dirty="0" err="1">
                <a:solidFill>
                  <a:srgbClr val="333333"/>
                </a:solidFill>
              </a:rPr>
              <a:t>Unterernährung</a:t>
            </a:r>
            <a:r>
              <a:rPr lang="en-US" sz="2000" dirty="0">
                <a:solidFill>
                  <a:srgbClr val="333333"/>
                </a:solidFill>
              </a:rPr>
              <a:t> </a:t>
            </a:r>
            <a:r>
              <a:rPr lang="en-US" sz="2000" dirty="0" err="1">
                <a:solidFill>
                  <a:srgbClr val="333333"/>
                </a:solidFill>
              </a:rPr>
              <a:t>dieser</a:t>
            </a:r>
            <a:r>
              <a:rPr lang="en-US" sz="2000" dirty="0">
                <a:solidFill>
                  <a:srgbClr val="333333"/>
                </a:solidFill>
              </a:rPr>
              <a:t> Gruppe von </a:t>
            </a:r>
            <a:r>
              <a:rPr lang="en-US" sz="2000" dirty="0" err="1">
                <a:solidFill>
                  <a:srgbClr val="333333"/>
                </a:solidFill>
              </a:rPr>
              <a:t>Senioren</a:t>
            </a:r>
            <a:r>
              <a:rPr lang="en-US" sz="2000" dirty="0">
                <a:solidFill>
                  <a:srgbClr val="333333"/>
                </a:solidFill>
              </a:rPr>
              <a:t> </a:t>
            </a:r>
            <a:r>
              <a:rPr lang="en-US" sz="2000" dirty="0" err="1">
                <a:solidFill>
                  <a:srgbClr val="333333"/>
                </a:solidFill>
              </a:rPr>
              <a:t>zu</a:t>
            </a:r>
            <a:r>
              <a:rPr lang="en-US" sz="2000" dirty="0">
                <a:solidFill>
                  <a:srgbClr val="333333"/>
                </a:solidFill>
              </a:rPr>
              <a:t> </a:t>
            </a:r>
            <a:r>
              <a:rPr lang="en-US" sz="2000" dirty="0" err="1">
                <a:solidFill>
                  <a:srgbClr val="333333"/>
                </a:solidFill>
              </a:rPr>
              <a:t>verbessern</a:t>
            </a:r>
            <a:r>
              <a:rPr lang="en-US" sz="2000" dirty="0">
                <a:solidFill>
                  <a:srgbClr val="333333"/>
                </a:solidFill>
              </a:rPr>
              <a:t>.</a:t>
            </a:r>
            <a:endParaRPr lang="en-GB" sz="2000" dirty="0"/>
          </a:p>
        </p:txBody>
      </p:sp>
      <p:sp>
        <p:nvSpPr>
          <p:cNvPr id="6" name="Text Placeholder 5">
            <a:extLst>
              <a:ext uri="{FF2B5EF4-FFF2-40B4-BE49-F238E27FC236}">
                <a16:creationId xmlns:a16="http://schemas.microsoft.com/office/drawing/2014/main" id="{0098151D-E1AE-73A5-3690-59F3669342F1}"/>
              </a:ext>
            </a:extLst>
          </p:cNvPr>
          <p:cNvSpPr>
            <a:spLocks noGrp="1"/>
          </p:cNvSpPr>
          <p:nvPr>
            <p:ph type="body" sz="quarter" idx="16"/>
          </p:nvPr>
        </p:nvSpPr>
        <p:spPr>
          <a:xfrm>
            <a:off x="510596" y="526431"/>
            <a:ext cx="10808102" cy="582221"/>
          </a:xfrm>
        </p:spPr>
        <p:txBody>
          <a:bodyPr>
            <a:normAutofit lnSpcReduction="10000"/>
          </a:bodyPr>
          <a:lstStyle/>
          <a:p>
            <a:r>
              <a:rPr lang="en-GB" dirty="0" err="1"/>
              <a:t>Ernährungsunsicherheit</a:t>
            </a:r>
            <a:r>
              <a:rPr lang="en-GB" dirty="0"/>
              <a:t> von </a:t>
            </a:r>
            <a:r>
              <a:rPr lang="en-GB" dirty="0" err="1"/>
              <a:t>Senioren</a:t>
            </a:r>
            <a:r>
              <a:rPr lang="en-GB" dirty="0"/>
              <a:t> in Europa</a:t>
            </a:r>
          </a:p>
        </p:txBody>
      </p:sp>
      <p:sp>
        <p:nvSpPr>
          <p:cNvPr id="5" name="TextBox 4">
            <a:extLst>
              <a:ext uri="{FF2B5EF4-FFF2-40B4-BE49-F238E27FC236}">
                <a16:creationId xmlns:a16="http://schemas.microsoft.com/office/drawing/2014/main" id="{EB48FEB4-4138-6748-B914-9A1A82C46308}"/>
              </a:ext>
            </a:extLst>
          </p:cNvPr>
          <p:cNvSpPr txBox="1"/>
          <p:nvPr/>
        </p:nvSpPr>
        <p:spPr>
          <a:xfrm>
            <a:off x="691949" y="1297852"/>
            <a:ext cx="10808102" cy="1015663"/>
          </a:xfrm>
          <a:prstGeom prst="rect">
            <a:avLst/>
          </a:prstGeom>
          <a:solidFill>
            <a:srgbClr val="FFD100"/>
          </a:solidFill>
        </p:spPr>
        <p:txBody>
          <a:bodyPr wrap="square">
            <a:spAutoFit/>
          </a:bodyPr>
          <a:lstStyle/>
          <a:p>
            <a:r>
              <a:rPr lang="en-US" sz="2000" b="1" dirty="0" err="1">
                <a:solidFill>
                  <a:srgbClr val="333333"/>
                </a:solidFill>
              </a:rPr>
              <a:t>Unter</a:t>
            </a:r>
            <a:r>
              <a:rPr lang="en-US" sz="2000" b="1" dirty="0">
                <a:solidFill>
                  <a:srgbClr val="333333"/>
                </a:solidFill>
              </a:rPr>
              <a:t> </a:t>
            </a:r>
            <a:r>
              <a:rPr lang="en-US" sz="2000" b="1" dirty="0" err="1">
                <a:solidFill>
                  <a:srgbClr val="333333"/>
                </a:solidFill>
              </a:rPr>
              <a:t>Ernährungsunsicherheit</a:t>
            </a:r>
            <a:r>
              <a:rPr lang="en-US" sz="2000" b="1" dirty="0">
                <a:solidFill>
                  <a:srgbClr val="333333"/>
                </a:solidFill>
              </a:rPr>
              <a:t> </a:t>
            </a:r>
            <a:r>
              <a:rPr lang="en-US" sz="2000" b="1" dirty="0" err="1">
                <a:solidFill>
                  <a:srgbClr val="333333"/>
                </a:solidFill>
              </a:rPr>
              <a:t>versteht</a:t>
            </a:r>
            <a:r>
              <a:rPr lang="en-US" sz="2000" b="1" dirty="0">
                <a:solidFill>
                  <a:srgbClr val="333333"/>
                </a:solidFill>
              </a:rPr>
              <a:t> man "die </a:t>
            </a:r>
            <a:r>
              <a:rPr lang="en-US" sz="2000" b="1" dirty="0" err="1">
                <a:solidFill>
                  <a:srgbClr val="333333"/>
                </a:solidFill>
              </a:rPr>
              <a:t>Unfähigkeit</a:t>
            </a:r>
            <a:r>
              <a:rPr lang="en-US" sz="2000" b="1" dirty="0">
                <a:solidFill>
                  <a:srgbClr val="333333"/>
                </a:solidFill>
              </a:rPr>
              <a:t>, </a:t>
            </a:r>
            <a:r>
              <a:rPr lang="en-US" sz="2000" b="1" dirty="0" err="1">
                <a:solidFill>
                  <a:srgbClr val="333333"/>
                </a:solidFill>
              </a:rPr>
              <a:t>eine</a:t>
            </a:r>
            <a:r>
              <a:rPr lang="en-US" sz="2000" b="1" dirty="0">
                <a:solidFill>
                  <a:srgbClr val="333333"/>
                </a:solidFill>
              </a:rPr>
              <a:t> </a:t>
            </a:r>
            <a:r>
              <a:rPr lang="en-US" sz="2000" b="1" dirty="0" err="1">
                <a:solidFill>
                  <a:srgbClr val="333333"/>
                </a:solidFill>
              </a:rPr>
              <a:t>angemessene</a:t>
            </a:r>
            <a:r>
              <a:rPr lang="en-US" sz="2000" b="1" dirty="0">
                <a:solidFill>
                  <a:srgbClr val="333333"/>
                </a:solidFill>
              </a:rPr>
              <a:t> </a:t>
            </a:r>
            <a:r>
              <a:rPr lang="en-US" sz="2000" b="1" dirty="0" err="1">
                <a:solidFill>
                  <a:srgbClr val="333333"/>
                </a:solidFill>
              </a:rPr>
              <a:t>Qualität</a:t>
            </a:r>
            <a:r>
              <a:rPr lang="en-US" sz="2000" b="1" dirty="0">
                <a:solidFill>
                  <a:srgbClr val="333333"/>
                </a:solidFill>
              </a:rPr>
              <a:t> </a:t>
            </a:r>
            <a:r>
              <a:rPr lang="en-US" sz="2000" b="1" dirty="0" err="1">
                <a:solidFill>
                  <a:srgbClr val="333333"/>
                </a:solidFill>
              </a:rPr>
              <a:t>oder</a:t>
            </a:r>
            <a:r>
              <a:rPr lang="en-US" sz="2000" b="1" dirty="0">
                <a:solidFill>
                  <a:srgbClr val="333333"/>
                </a:solidFill>
              </a:rPr>
              <a:t> </a:t>
            </a:r>
            <a:r>
              <a:rPr lang="en-US" sz="2000" b="1" dirty="0" err="1">
                <a:solidFill>
                  <a:srgbClr val="333333"/>
                </a:solidFill>
              </a:rPr>
              <a:t>eine</a:t>
            </a:r>
            <a:r>
              <a:rPr lang="en-US" sz="2000" b="1" dirty="0">
                <a:solidFill>
                  <a:srgbClr val="333333"/>
                </a:solidFill>
              </a:rPr>
              <a:t> </a:t>
            </a:r>
            <a:r>
              <a:rPr lang="en-US" sz="2000" b="1" dirty="0" err="1">
                <a:solidFill>
                  <a:srgbClr val="333333"/>
                </a:solidFill>
              </a:rPr>
              <a:t>ausreichende</a:t>
            </a:r>
            <a:r>
              <a:rPr lang="en-US" sz="2000" b="1" dirty="0">
                <a:solidFill>
                  <a:srgbClr val="333333"/>
                </a:solidFill>
              </a:rPr>
              <a:t> </a:t>
            </a:r>
            <a:r>
              <a:rPr lang="en-US" sz="2000" b="1" dirty="0" err="1">
                <a:solidFill>
                  <a:srgbClr val="333333"/>
                </a:solidFill>
              </a:rPr>
              <a:t>Menge</a:t>
            </a:r>
            <a:r>
              <a:rPr lang="en-US" sz="2000" b="1" dirty="0">
                <a:solidFill>
                  <a:srgbClr val="333333"/>
                </a:solidFill>
              </a:rPr>
              <a:t> an </a:t>
            </a:r>
            <a:r>
              <a:rPr lang="en-US" sz="2000" b="1" dirty="0" err="1">
                <a:solidFill>
                  <a:srgbClr val="333333"/>
                </a:solidFill>
              </a:rPr>
              <a:t>Nahrungsmitteln</a:t>
            </a:r>
            <a:r>
              <a:rPr lang="en-US" sz="2000" b="1" dirty="0">
                <a:solidFill>
                  <a:srgbClr val="333333"/>
                </a:solidFill>
              </a:rPr>
              <a:t> auf </a:t>
            </a:r>
            <a:r>
              <a:rPr lang="en-US" sz="2000" b="1" dirty="0" err="1">
                <a:solidFill>
                  <a:srgbClr val="333333"/>
                </a:solidFill>
              </a:rPr>
              <a:t>sozial</a:t>
            </a:r>
            <a:r>
              <a:rPr lang="en-US" sz="2000" b="1" dirty="0">
                <a:solidFill>
                  <a:srgbClr val="333333"/>
                </a:solidFill>
              </a:rPr>
              <a:t> </a:t>
            </a:r>
            <a:r>
              <a:rPr lang="en-US" sz="2000" b="1" dirty="0" err="1">
                <a:solidFill>
                  <a:srgbClr val="333333"/>
                </a:solidFill>
              </a:rPr>
              <a:t>akzeptable</a:t>
            </a:r>
            <a:r>
              <a:rPr lang="en-US" sz="2000" b="1" dirty="0">
                <a:solidFill>
                  <a:srgbClr val="333333"/>
                </a:solidFill>
              </a:rPr>
              <a:t> Weise </a:t>
            </a:r>
            <a:r>
              <a:rPr lang="en-US" sz="2000" b="1" dirty="0" err="1">
                <a:solidFill>
                  <a:srgbClr val="333333"/>
                </a:solidFill>
              </a:rPr>
              <a:t>zu</a:t>
            </a:r>
            <a:r>
              <a:rPr lang="en-US" sz="2000" b="1" dirty="0">
                <a:solidFill>
                  <a:srgbClr val="333333"/>
                </a:solidFill>
              </a:rPr>
              <a:t> </a:t>
            </a:r>
            <a:r>
              <a:rPr lang="en-US" sz="2000" b="1" dirty="0" err="1">
                <a:solidFill>
                  <a:srgbClr val="333333"/>
                </a:solidFill>
              </a:rPr>
              <a:t>erwerben</a:t>
            </a:r>
            <a:r>
              <a:rPr lang="en-US" sz="2000" b="1" dirty="0">
                <a:solidFill>
                  <a:srgbClr val="333333"/>
                </a:solidFill>
              </a:rPr>
              <a:t> </a:t>
            </a:r>
            <a:r>
              <a:rPr lang="en-US" sz="2000" b="1" dirty="0" err="1">
                <a:solidFill>
                  <a:srgbClr val="333333"/>
                </a:solidFill>
              </a:rPr>
              <a:t>oder</a:t>
            </a:r>
            <a:r>
              <a:rPr lang="en-US" sz="2000" b="1" dirty="0">
                <a:solidFill>
                  <a:srgbClr val="333333"/>
                </a:solidFill>
              </a:rPr>
              <a:t> </a:t>
            </a:r>
            <a:r>
              <a:rPr lang="en-US" sz="2000" b="1" dirty="0" err="1">
                <a:solidFill>
                  <a:srgbClr val="333333"/>
                </a:solidFill>
              </a:rPr>
              <a:t>zu</a:t>
            </a:r>
            <a:r>
              <a:rPr lang="en-US" sz="2000" b="1" dirty="0">
                <a:solidFill>
                  <a:srgbClr val="333333"/>
                </a:solidFill>
              </a:rPr>
              <a:t> </a:t>
            </a:r>
            <a:r>
              <a:rPr lang="en-US" sz="2000" b="1" dirty="0" err="1">
                <a:solidFill>
                  <a:srgbClr val="333333"/>
                </a:solidFill>
              </a:rPr>
              <a:t>konsumieren</a:t>
            </a:r>
            <a:r>
              <a:rPr lang="en-US" sz="2000" b="1" dirty="0">
                <a:solidFill>
                  <a:srgbClr val="333333"/>
                </a:solidFill>
              </a:rPr>
              <a:t>, </a:t>
            </a:r>
            <a:r>
              <a:rPr lang="en-US" sz="2000" b="1" dirty="0" err="1">
                <a:solidFill>
                  <a:srgbClr val="333333"/>
                </a:solidFill>
              </a:rPr>
              <a:t>oder</a:t>
            </a:r>
            <a:r>
              <a:rPr lang="en-US" sz="2000" b="1" dirty="0">
                <a:solidFill>
                  <a:srgbClr val="333333"/>
                </a:solidFill>
              </a:rPr>
              <a:t> die </a:t>
            </a:r>
            <a:r>
              <a:rPr lang="en-US" sz="2000" b="1" dirty="0" err="1">
                <a:solidFill>
                  <a:srgbClr val="333333"/>
                </a:solidFill>
              </a:rPr>
              <a:t>Ungewissheit</a:t>
            </a:r>
            <a:r>
              <a:rPr lang="en-US" sz="2000" b="1" dirty="0">
                <a:solidFill>
                  <a:srgbClr val="333333"/>
                </a:solidFill>
              </a:rPr>
              <a:t>, </a:t>
            </a:r>
            <a:r>
              <a:rPr lang="en-US" sz="2000" b="1" dirty="0" err="1">
                <a:solidFill>
                  <a:srgbClr val="333333"/>
                </a:solidFill>
              </a:rPr>
              <a:t>ob</a:t>
            </a:r>
            <a:r>
              <a:rPr lang="en-US" sz="2000" b="1" dirty="0">
                <a:solidFill>
                  <a:srgbClr val="333333"/>
                </a:solidFill>
              </a:rPr>
              <a:t> man </a:t>
            </a:r>
            <a:r>
              <a:rPr lang="en-US" sz="2000" b="1" dirty="0" err="1">
                <a:solidFill>
                  <a:srgbClr val="333333"/>
                </a:solidFill>
              </a:rPr>
              <a:t>dazu</a:t>
            </a:r>
            <a:r>
              <a:rPr lang="en-US" sz="2000" b="1" dirty="0">
                <a:solidFill>
                  <a:srgbClr val="333333"/>
                </a:solidFill>
              </a:rPr>
              <a:t> in der Lage sein </a:t>
            </a:r>
            <a:r>
              <a:rPr lang="en-US" sz="2000" b="1" dirty="0" err="1">
                <a:solidFill>
                  <a:srgbClr val="333333"/>
                </a:solidFill>
              </a:rPr>
              <a:t>wird</a:t>
            </a:r>
            <a:r>
              <a:rPr lang="en-US" sz="2000" b="0" i="0" dirty="0">
                <a:solidFill>
                  <a:srgbClr val="333333"/>
                </a:solidFill>
                <a:effectLst/>
              </a:rPr>
              <a:t>’ </a:t>
            </a:r>
            <a:r>
              <a:rPr lang="en-US" sz="1400" b="0" i="0" dirty="0">
                <a:solidFill>
                  <a:srgbClr val="1188A3"/>
                </a:solidFill>
                <a:effectLst/>
                <a:hlinkClick r:id="rId4">
                  <a:extLst>
                    <a:ext uri="{A12FA001-AC4F-418D-AE19-62706E023703}">
                      <ahyp:hlinkClr xmlns:ahyp="http://schemas.microsoft.com/office/drawing/2018/hyperlinkcolor" val="tx"/>
                    </a:ext>
                  </a:extLst>
                </a:hlinkClick>
              </a:rPr>
              <a:t>(Radimer </a:t>
            </a:r>
            <a:r>
              <a:rPr lang="en-US" sz="1400" b="0" dirty="0">
                <a:solidFill>
                  <a:srgbClr val="1188A3"/>
                </a:solidFill>
                <a:effectLst/>
                <a:hlinkClick r:id="rId4">
                  <a:extLst>
                    <a:ext uri="{A12FA001-AC4F-418D-AE19-62706E023703}">
                      <ahyp:hlinkClr xmlns:ahyp="http://schemas.microsoft.com/office/drawing/2018/hyperlinkcolor" val="tx"/>
                    </a:ext>
                  </a:extLst>
                </a:hlinkClick>
              </a:rPr>
              <a:t>et al.,</a:t>
            </a:r>
            <a:r>
              <a:rPr lang="en-US" sz="1400" dirty="0">
                <a:solidFill>
                  <a:srgbClr val="1188A3"/>
                </a:solidFill>
                <a:hlinkClick r:id="rId4">
                  <a:extLst>
                    <a:ext uri="{A12FA001-AC4F-418D-AE19-62706E023703}">
                      <ahyp:hlinkClr xmlns:ahyp="http://schemas.microsoft.com/office/drawing/2018/hyperlinkcolor" val="tx"/>
                    </a:ext>
                  </a:extLst>
                </a:hlinkClick>
              </a:rPr>
              <a:t> 1992, </a:t>
            </a:r>
            <a:r>
              <a:rPr lang="en-US" sz="1400" b="0" i="0" dirty="0">
                <a:solidFill>
                  <a:srgbClr val="1188A3"/>
                </a:solidFill>
                <a:effectLst/>
                <a:hlinkClick r:id="rId4">
                  <a:extLst>
                    <a:ext uri="{A12FA001-AC4F-418D-AE19-62706E023703}">
                      <ahyp:hlinkClr xmlns:ahyp="http://schemas.microsoft.com/office/drawing/2018/hyperlinkcolor" val="tx"/>
                    </a:ext>
                  </a:extLst>
                </a:hlinkClick>
              </a:rPr>
              <a:t>pp. 39S)</a:t>
            </a:r>
            <a:r>
              <a:rPr lang="en-US" sz="1400" b="0" i="0" dirty="0">
                <a:solidFill>
                  <a:srgbClr val="1188A3"/>
                </a:solidFill>
                <a:effectLst/>
              </a:rPr>
              <a:t>.</a:t>
            </a:r>
          </a:p>
        </p:txBody>
      </p:sp>
    </p:spTree>
    <p:extLst>
      <p:ext uri="{BB962C8B-B14F-4D97-AF65-F5344CB8AC3E}">
        <p14:creationId xmlns:p14="http://schemas.microsoft.com/office/powerpoint/2010/main" val="3575364295"/>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25553BA-1494-32F2-20C3-30EF8686393F}"/>
              </a:ext>
            </a:extLst>
          </p:cNvPr>
          <p:cNvSpPr>
            <a:spLocks noGrp="1"/>
          </p:cNvSpPr>
          <p:nvPr>
            <p:ph type="body" sz="quarter" idx="18"/>
          </p:nvPr>
        </p:nvSpPr>
        <p:spPr>
          <a:xfrm>
            <a:off x="1371600" y="1773241"/>
            <a:ext cx="5480462" cy="4525954"/>
          </a:xfrm>
        </p:spPr>
        <p:txBody>
          <a:bodyPr>
            <a:normAutofit/>
          </a:bodyPr>
          <a:lstStyle/>
          <a:p>
            <a:pPr indent="0"/>
            <a:r>
              <a:rPr lang="en-GB" dirty="0"/>
              <a:t>In das Restaurant </a:t>
            </a:r>
            <a:r>
              <a:rPr lang="en-GB" dirty="0" err="1"/>
              <a:t>als</a:t>
            </a:r>
            <a:r>
              <a:rPr lang="en-GB" dirty="0"/>
              <a:t> </a:t>
            </a:r>
            <a:r>
              <a:rPr lang="en-GB" dirty="0" err="1"/>
              <a:t>eine</a:t>
            </a:r>
            <a:r>
              <a:rPr lang="en-GB" dirty="0"/>
              <a:t> Art </a:t>
            </a:r>
            <a:r>
              <a:rPr lang="en-GB" dirty="0">
                <a:solidFill>
                  <a:srgbClr val="1188A3"/>
                </a:solidFill>
                <a:hlinkClick r:id="rId2"/>
              </a:rPr>
              <a:t>Personalkantine eines städtischen Gebäudes </a:t>
            </a:r>
            <a:r>
              <a:rPr lang="en-US" dirty="0"/>
              <a:t>in Hamburg </a:t>
            </a:r>
            <a:r>
              <a:rPr lang="en-US" dirty="0" err="1"/>
              <a:t>kommen</a:t>
            </a:r>
            <a:r>
              <a:rPr lang="en-US" dirty="0"/>
              <a:t> </a:t>
            </a:r>
            <a:r>
              <a:rPr lang="en-US" dirty="0" err="1"/>
              <a:t>jeden</a:t>
            </a:r>
            <a:r>
              <a:rPr lang="en-US" dirty="0"/>
              <a:t> Tag </a:t>
            </a:r>
            <a:r>
              <a:rPr lang="en-US" dirty="0" err="1"/>
              <a:t>Dutzende</a:t>
            </a:r>
            <a:r>
              <a:rPr lang="en-US" dirty="0"/>
              <a:t> von </a:t>
            </a:r>
            <a:r>
              <a:rPr lang="en-US" dirty="0" err="1"/>
              <a:t>Rentnern</a:t>
            </a:r>
            <a:r>
              <a:rPr lang="en-US" dirty="0"/>
              <a:t> </a:t>
            </a:r>
            <a:r>
              <a:rPr lang="en-US" dirty="0" err="1"/>
              <a:t>aus</a:t>
            </a:r>
            <a:r>
              <a:rPr lang="en-US" dirty="0"/>
              <a:t> nah und fern, um </a:t>
            </a:r>
            <a:r>
              <a:rPr lang="en-US" dirty="0" err="1"/>
              <a:t>dort</a:t>
            </a:r>
            <a:r>
              <a:rPr lang="en-US" dirty="0"/>
              <a:t> </a:t>
            </a:r>
            <a:r>
              <a:rPr lang="en-US" dirty="0" err="1"/>
              <a:t>zu</a:t>
            </a:r>
            <a:r>
              <a:rPr lang="en-US" dirty="0"/>
              <a:t> </a:t>
            </a:r>
            <a:r>
              <a:rPr lang="en-US" dirty="0" err="1"/>
              <a:t>Mittag</a:t>
            </a:r>
            <a:r>
              <a:rPr lang="en-US" dirty="0"/>
              <a:t> und </a:t>
            </a:r>
            <a:r>
              <a:rPr lang="en-US" dirty="0" err="1"/>
              <a:t>zu</a:t>
            </a:r>
            <a:r>
              <a:rPr lang="en-US" dirty="0"/>
              <a:t> Abend </a:t>
            </a:r>
            <a:r>
              <a:rPr lang="en-US" dirty="0" err="1"/>
              <a:t>zu</a:t>
            </a:r>
            <a:r>
              <a:rPr lang="en-US" dirty="0"/>
              <a:t> </a:t>
            </a:r>
            <a:r>
              <a:rPr lang="en-US" dirty="0" err="1"/>
              <a:t>essen</a:t>
            </a:r>
            <a:r>
              <a:rPr lang="en-US" dirty="0"/>
              <a:t>. </a:t>
            </a:r>
          </a:p>
          <a:p>
            <a:pPr indent="0"/>
            <a:r>
              <a:rPr lang="en-US" dirty="0"/>
              <a:t>Das Restaurant </a:t>
            </a:r>
            <a:r>
              <a:rPr lang="en-US" dirty="0" err="1"/>
              <a:t>bietet</a:t>
            </a:r>
            <a:r>
              <a:rPr lang="en-US" dirty="0"/>
              <a:t> </a:t>
            </a:r>
            <a:r>
              <a:rPr lang="en-US" dirty="0" err="1"/>
              <a:t>Rentnern</a:t>
            </a:r>
            <a:r>
              <a:rPr lang="en-US" dirty="0"/>
              <a:t> Essen </a:t>
            </a:r>
            <a:r>
              <a:rPr lang="en-US" dirty="0" err="1"/>
              <a:t>zu</a:t>
            </a:r>
            <a:r>
              <a:rPr lang="en-US" dirty="0"/>
              <a:t> </a:t>
            </a:r>
            <a:r>
              <a:rPr lang="en-US" b="1" dirty="0" err="1"/>
              <a:t>erschwinglichen</a:t>
            </a:r>
            <a:r>
              <a:rPr lang="en-US" b="1" dirty="0"/>
              <a:t> </a:t>
            </a:r>
            <a:r>
              <a:rPr lang="en-US" b="1" dirty="0" err="1"/>
              <a:t>Preisen</a:t>
            </a:r>
            <a:r>
              <a:rPr lang="en-US" b="1" dirty="0"/>
              <a:t> und </a:t>
            </a:r>
            <a:r>
              <a:rPr lang="en-US" b="1" dirty="0" err="1"/>
              <a:t>mundgerechte</a:t>
            </a:r>
            <a:r>
              <a:rPr lang="en-US" b="1" dirty="0"/>
              <a:t> </a:t>
            </a:r>
            <a:r>
              <a:rPr lang="en-US" b="1" dirty="0" err="1"/>
              <a:t>Stücke</a:t>
            </a:r>
            <a:r>
              <a:rPr lang="en-US" b="1" dirty="0"/>
              <a:t> </a:t>
            </a:r>
            <a:r>
              <a:rPr lang="en-US" dirty="0"/>
              <a:t>für </a:t>
            </a:r>
            <a:r>
              <a:rPr lang="en-US" dirty="0" err="1"/>
              <a:t>diejenigen</a:t>
            </a:r>
            <a:r>
              <a:rPr lang="en-US" dirty="0"/>
              <a:t>, die </a:t>
            </a:r>
            <a:r>
              <a:rPr lang="en-US" dirty="0" err="1"/>
              <a:t>Schwierigkeiten</a:t>
            </a:r>
            <a:r>
              <a:rPr lang="en-US" dirty="0"/>
              <a:t> </a:t>
            </a:r>
            <a:r>
              <a:rPr lang="en-US" dirty="0" err="1"/>
              <a:t>haben</a:t>
            </a:r>
            <a:r>
              <a:rPr lang="en-US" dirty="0"/>
              <a:t>, </a:t>
            </a:r>
            <a:r>
              <a:rPr lang="en-US" dirty="0" err="1"/>
              <a:t>mit</a:t>
            </a:r>
            <a:r>
              <a:rPr lang="en-US" dirty="0"/>
              <a:t> Messer und Gabel </a:t>
            </a:r>
            <a:r>
              <a:rPr lang="en-US" dirty="0" err="1"/>
              <a:t>umzugehen</a:t>
            </a:r>
            <a:r>
              <a:rPr lang="en-US" dirty="0"/>
              <a:t>. Es </a:t>
            </a:r>
            <a:r>
              <a:rPr lang="en-US" dirty="0" err="1"/>
              <a:t>dient</a:t>
            </a:r>
            <a:r>
              <a:rPr lang="en-US" dirty="0"/>
              <a:t> </a:t>
            </a:r>
            <a:r>
              <a:rPr lang="en-US" dirty="0" err="1"/>
              <a:t>auch</a:t>
            </a:r>
            <a:r>
              <a:rPr lang="en-US" dirty="0"/>
              <a:t> </a:t>
            </a:r>
            <a:r>
              <a:rPr lang="en-US" dirty="0" err="1"/>
              <a:t>als</a:t>
            </a:r>
            <a:r>
              <a:rPr lang="en-US" dirty="0"/>
              <a:t> </a:t>
            </a:r>
            <a:r>
              <a:rPr lang="en-US" dirty="0" err="1"/>
              <a:t>Gemeinschaftszentrum</a:t>
            </a:r>
            <a:r>
              <a:rPr lang="en-US" dirty="0"/>
              <a:t>, das </a:t>
            </a:r>
            <a:r>
              <a:rPr lang="en-US" dirty="0" err="1"/>
              <a:t>soziale</a:t>
            </a:r>
            <a:r>
              <a:rPr lang="en-US" dirty="0"/>
              <a:t> </a:t>
            </a:r>
            <a:r>
              <a:rPr lang="en-US" dirty="0" err="1"/>
              <a:t>Interaktion</a:t>
            </a:r>
            <a:r>
              <a:rPr lang="en-US" dirty="0"/>
              <a:t> </a:t>
            </a:r>
            <a:r>
              <a:rPr lang="en-US" dirty="0" err="1"/>
              <a:t>ermöglicht</a:t>
            </a:r>
            <a:r>
              <a:rPr lang="en-US" dirty="0"/>
              <a:t>.</a:t>
            </a:r>
          </a:p>
        </p:txBody>
      </p:sp>
      <p:pic>
        <p:nvPicPr>
          <p:cNvPr id="3074" name="Picture 2" descr="Billstedter Kult-Kantine : „New York Times“ berichtet über drohende  Schließung – mit Erfolg | shz.de">
            <a:extLst>
              <a:ext uri="{FF2B5EF4-FFF2-40B4-BE49-F238E27FC236}">
                <a16:creationId xmlns:a16="http://schemas.microsoft.com/office/drawing/2014/main" id="{37E9B11C-123B-1146-A26B-521A143F1413}"/>
              </a:ext>
            </a:extLst>
          </p:cNvPr>
          <p:cNvPicPr>
            <a:picLocks noGrp="1" noChangeAspect="1" noChangeArrowheads="1"/>
          </p:cNvPicPr>
          <p:nvPr>
            <p:ph type="pic" sz="quarter" idx="10"/>
          </p:nvPr>
        </p:nvPicPr>
        <p:blipFill>
          <a:blip r:embed="rId3" cstate="screen">
            <a:extLst>
              <a:ext uri="{28A0092B-C50C-407E-A947-70E740481C1C}">
                <a14:useLocalDpi xmlns:a14="http://schemas.microsoft.com/office/drawing/2010/main"/>
              </a:ext>
            </a:extLst>
          </a:blip>
          <a:srcRect/>
          <a:stretch>
            <a:fillRect/>
          </a:stretch>
        </p:blipFill>
        <p:spPr bwMode="auto">
          <a:prstGeom prst="rect">
            <a:avLst/>
          </a:prstGeom>
          <a:noFill/>
          <a:extLst>
            <a:ext uri="{909E8E84-426E-40DD-AFC4-6F175D3DCCD1}">
              <a14:hiddenFill xmlns:a14="http://schemas.microsoft.com/office/drawing/2010/main">
                <a:solidFill>
                  <a:srgbClr val="FFFFFF"/>
                </a:solidFill>
              </a14:hiddenFill>
            </a:ext>
          </a:extLst>
        </p:spPr>
      </p:pic>
      <p:sp>
        <p:nvSpPr>
          <p:cNvPr id="9" name="Text Placeholder 2">
            <a:extLst>
              <a:ext uri="{FF2B5EF4-FFF2-40B4-BE49-F238E27FC236}">
                <a16:creationId xmlns:a16="http://schemas.microsoft.com/office/drawing/2014/main" id="{39156BAC-4BA7-5376-70EC-C6D99B567A92}"/>
              </a:ext>
            </a:extLst>
          </p:cNvPr>
          <p:cNvSpPr txBox="1">
            <a:spLocks/>
          </p:cNvSpPr>
          <p:nvPr/>
        </p:nvSpPr>
        <p:spPr>
          <a:xfrm>
            <a:off x="864259" y="228600"/>
            <a:ext cx="3044353" cy="793376"/>
          </a:xfrm>
          <a:prstGeom prst="rect">
            <a:avLst/>
          </a:prstGeom>
          <a:solidFill>
            <a:srgbClr val="FFD100"/>
          </a:solidFill>
        </p:spPr>
        <p:txBody>
          <a:bodyPr anchor="ctr">
            <a:normAutofit fontScale="850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3600" b="1" dirty="0" err="1">
                <a:solidFill>
                  <a:srgbClr val="000000"/>
                </a:solidFill>
              </a:rPr>
              <a:t>Seien</a:t>
            </a:r>
            <a:r>
              <a:rPr lang="en-US" sz="3600" b="1" dirty="0">
                <a:solidFill>
                  <a:srgbClr val="000000"/>
                </a:solidFill>
              </a:rPr>
              <a:t> Sie </a:t>
            </a:r>
            <a:r>
              <a:rPr lang="en-US" sz="3600" b="1" dirty="0" err="1">
                <a:solidFill>
                  <a:srgbClr val="000000"/>
                </a:solidFill>
              </a:rPr>
              <a:t>inspiriert</a:t>
            </a:r>
            <a:r>
              <a:rPr lang="en-US" sz="3600" b="1" dirty="0">
                <a:solidFill>
                  <a:srgbClr val="000000"/>
                </a:solidFill>
              </a:rPr>
              <a:t>…</a:t>
            </a:r>
            <a:endParaRPr lang="en-IE" sz="3600" b="1" dirty="0">
              <a:solidFill>
                <a:srgbClr val="000000"/>
              </a:solidFill>
            </a:endParaRPr>
          </a:p>
        </p:txBody>
      </p:sp>
      <p:sp>
        <p:nvSpPr>
          <p:cNvPr id="5" name="Text Placeholder 4">
            <a:extLst>
              <a:ext uri="{FF2B5EF4-FFF2-40B4-BE49-F238E27FC236}">
                <a16:creationId xmlns:a16="http://schemas.microsoft.com/office/drawing/2014/main" id="{9F008FF1-543E-5ABE-480A-40228C49C7FE}"/>
              </a:ext>
            </a:extLst>
          </p:cNvPr>
          <p:cNvSpPr>
            <a:spLocks noGrp="1"/>
          </p:cNvSpPr>
          <p:nvPr>
            <p:ph type="body" sz="quarter" idx="16"/>
          </p:nvPr>
        </p:nvSpPr>
        <p:spPr>
          <a:xfrm>
            <a:off x="6852062" y="321119"/>
            <a:ext cx="4716425" cy="793375"/>
          </a:xfrm>
          <a:solidFill>
            <a:srgbClr val="85D2E1"/>
          </a:solidFill>
        </p:spPr>
        <p:txBody>
          <a:bodyPr anchor="ctr">
            <a:normAutofit fontScale="55000" lnSpcReduction="20000"/>
          </a:bodyPr>
          <a:lstStyle/>
          <a:p>
            <a:pPr algn="ctr"/>
            <a:r>
              <a:rPr lang="en-GB" b="1" dirty="0" err="1">
                <a:solidFill>
                  <a:srgbClr val="363636"/>
                </a:solidFill>
                <a:latin typeface="nyt-imperial"/>
              </a:rPr>
              <a:t>Personalrestaurant</a:t>
            </a:r>
            <a:r>
              <a:rPr lang="en-GB" b="1" dirty="0">
                <a:solidFill>
                  <a:srgbClr val="363636"/>
                </a:solidFill>
                <a:latin typeface="nyt-imperial"/>
              </a:rPr>
              <a:t> in </a:t>
            </a:r>
            <a:r>
              <a:rPr lang="en-GB" b="1" dirty="0" err="1">
                <a:solidFill>
                  <a:srgbClr val="363636"/>
                </a:solidFill>
                <a:latin typeface="nyt-imperial"/>
              </a:rPr>
              <a:t>Billstedt</a:t>
            </a:r>
            <a:r>
              <a:rPr lang="en-GB" b="1" dirty="0">
                <a:solidFill>
                  <a:srgbClr val="363636"/>
                </a:solidFill>
                <a:latin typeface="nyt-imperial"/>
              </a:rPr>
              <a:t>, Deutschland - </a:t>
            </a:r>
            <a:r>
              <a:rPr lang="en-GB" b="1" dirty="0" err="1">
                <a:solidFill>
                  <a:srgbClr val="363636"/>
                </a:solidFill>
                <a:latin typeface="nyt-imperial"/>
              </a:rPr>
              <a:t>bietet</a:t>
            </a:r>
            <a:r>
              <a:rPr lang="en-GB" b="1" dirty="0">
                <a:solidFill>
                  <a:srgbClr val="363636"/>
                </a:solidFill>
                <a:latin typeface="nyt-imperial"/>
              </a:rPr>
              <a:t> </a:t>
            </a:r>
            <a:r>
              <a:rPr lang="en-GB" b="1" dirty="0" err="1">
                <a:solidFill>
                  <a:srgbClr val="363636"/>
                </a:solidFill>
                <a:latin typeface="nyt-imperial"/>
              </a:rPr>
              <a:t>kostengünstige</a:t>
            </a:r>
            <a:r>
              <a:rPr lang="en-GB" b="1" dirty="0">
                <a:solidFill>
                  <a:srgbClr val="363636"/>
                </a:solidFill>
                <a:latin typeface="nyt-imperial"/>
              </a:rPr>
              <a:t> </a:t>
            </a:r>
            <a:r>
              <a:rPr lang="en-GB" b="1" dirty="0" err="1">
                <a:solidFill>
                  <a:srgbClr val="363636"/>
                </a:solidFill>
                <a:latin typeface="nyt-imperial"/>
              </a:rPr>
              <a:t>Mahlzeiten</a:t>
            </a:r>
            <a:r>
              <a:rPr lang="en-GB" b="1" dirty="0">
                <a:solidFill>
                  <a:srgbClr val="363636"/>
                </a:solidFill>
                <a:latin typeface="nyt-imperial"/>
              </a:rPr>
              <a:t> für </a:t>
            </a:r>
            <a:r>
              <a:rPr lang="en-GB" b="1" dirty="0" err="1">
                <a:solidFill>
                  <a:srgbClr val="363636"/>
                </a:solidFill>
                <a:latin typeface="nyt-imperial"/>
              </a:rPr>
              <a:t>Rentner</a:t>
            </a:r>
            <a:endParaRPr lang="en-GB" b="1" dirty="0"/>
          </a:p>
        </p:txBody>
      </p:sp>
    </p:spTree>
    <p:extLst>
      <p:ext uri="{BB962C8B-B14F-4D97-AF65-F5344CB8AC3E}">
        <p14:creationId xmlns:p14="http://schemas.microsoft.com/office/powerpoint/2010/main" val="920389511"/>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Placeholder 9" descr="A picture containing person, person, standing, red&#10;&#10;Description automatically generated">
            <a:extLst>
              <a:ext uri="{FF2B5EF4-FFF2-40B4-BE49-F238E27FC236}">
                <a16:creationId xmlns:a16="http://schemas.microsoft.com/office/drawing/2014/main" id="{6585842B-C923-5D3F-C848-0945EEA45877}"/>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p:pic>
      <p:sp>
        <p:nvSpPr>
          <p:cNvPr id="3" name="Text Placeholder 2">
            <a:extLst>
              <a:ext uri="{FF2B5EF4-FFF2-40B4-BE49-F238E27FC236}">
                <a16:creationId xmlns:a16="http://schemas.microsoft.com/office/drawing/2014/main" id="{975C2B9B-0B88-1781-AD8F-839E8072A984}"/>
              </a:ext>
            </a:extLst>
          </p:cNvPr>
          <p:cNvSpPr>
            <a:spLocks noGrp="1"/>
          </p:cNvSpPr>
          <p:nvPr>
            <p:ph type="body" sz="quarter" idx="18"/>
          </p:nvPr>
        </p:nvSpPr>
        <p:spPr>
          <a:xfrm>
            <a:off x="1456030" y="2063575"/>
            <a:ext cx="5187494" cy="4525954"/>
          </a:xfrm>
        </p:spPr>
        <p:txBody>
          <a:bodyPr>
            <a:normAutofit fontScale="92500" lnSpcReduction="10000"/>
          </a:bodyPr>
          <a:lstStyle/>
          <a:p>
            <a:pPr indent="0"/>
            <a:r>
              <a:rPr lang="en-GB" dirty="0"/>
              <a:t>UK </a:t>
            </a:r>
            <a:r>
              <a:rPr lang="en-GB" dirty="0" err="1"/>
              <a:t>Lebensmittelanbieter</a:t>
            </a:r>
            <a:r>
              <a:rPr lang="en-GB" dirty="0"/>
              <a:t> </a:t>
            </a:r>
            <a:r>
              <a:rPr lang="en-GB" dirty="0">
                <a:solidFill>
                  <a:srgbClr val="1188A3"/>
                </a:solidFill>
                <a:hlinkClick r:id="rId3">
                  <a:extLst>
                    <a:ext uri="{A12FA001-AC4F-418D-AE19-62706E023703}">
                      <ahyp:hlinkClr xmlns:ahyp="http://schemas.microsoft.com/office/drawing/2018/hyperlinkcolor" val="tx"/>
                    </a:ext>
                  </a:extLst>
                </a:hlinkClick>
              </a:rPr>
              <a:t>Apetito</a:t>
            </a:r>
            <a:r>
              <a:rPr lang="en-GB" dirty="0"/>
              <a:t> </a:t>
            </a:r>
            <a:r>
              <a:rPr lang="en-GB" dirty="0" err="1"/>
              <a:t>arbeitet</a:t>
            </a:r>
            <a:r>
              <a:rPr lang="en-GB" dirty="0"/>
              <a:t> </a:t>
            </a:r>
            <a:r>
              <a:rPr lang="en-GB" dirty="0" err="1"/>
              <a:t>mit</a:t>
            </a:r>
            <a:r>
              <a:rPr lang="en-GB" dirty="0"/>
              <a:t> der </a:t>
            </a:r>
            <a:r>
              <a:rPr lang="en-GB" dirty="0" err="1"/>
              <a:t>lokalen</a:t>
            </a:r>
            <a:r>
              <a:rPr lang="en-GB" dirty="0"/>
              <a:t> </a:t>
            </a:r>
            <a:r>
              <a:rPr lang="en-GB" dirty="0" err="1"/>
              <a:t>Regierung</a:t>
            </a:r>
            <a:r>
              <a:rPr lang="en-GB" dirty="0"/>
              <a:t> und </a:t>
            </a:r>
            <a:r>
              <a:rPr lang="en-GB" dirty="0" err="1"/>
              <a:t>dem</a:t>
            </a:r>
            <a:r>
              <a:rPr lang="en-GB" dirty="0"/>
              <a:t> </a:t>
            </a:r>
            <a:r>
              <a:rPr lang="en-GB" dirty="0" err="1"/>
              <a:t>Stadtrat</a:t>
            </a:r>
            <a:r>
              <a:rPr lang="en-GB" dirty="0"/>
              <a:t> </a:t>
            </a:r>
            <a:r>
              <a:rPr lang="en-GB" dirty="0" err="1"/>
              <a:t>zusammen</a:t>
            </a:r>
            <a:r>
              <a:rPr lang="en-GB" dirty="0"/>
              <a:t>, um </a:t>
            </a:r>
            <a:r>
              <a:rPr lang="en-GB" dirty="0" err="1"/>
              <a:t>täglich</a:t>
            </a:r>
            <a:r>
              <a:rPr lang="en-GB" dirty="0"/>
              <a:t> </a:t>
            </a:r>
            <a:r>
              <a:rPr lang="en-GB" dirty="0" err="1"/>
              <a:t>warme</a:t>
            </a:r>
            <a:r>
              <a:rPr lang="en-US" dirty="0"/>
              <a:t> </a:t>
            </a:r>
            <a:r>
              <a:rPr lang="en-US" b="1" i="1" dirty="0"/>
              <a:t>Essen auf </a:t>
            </a:r>
            <a:r>
              <a:rPr lang="en-US" b="1" i="1" dirty="0" err="1"/>
              <a:t>Rädern</a:t>
            </a:r>
            <a:r>
              <a:rPr lang="en-US" b="1" i="1" dirty="0"/>
              <a:t> </a:t>
            </a:r>
            <a:r>
              <a:rPr lang="en-US" dirty="0" err="1"/>
              <a:t>Lieferungen</a:t>
            </a:r>
            <a:r>
              <a:rPr lang="en-US" dirty="0"/>
              <a:t> an </a:t>
            </a:r>
            <a:r>
              <a:rPr lang="en-US" dirty="0" err="1"/>
              <a:t>Personen</a:t>
            </a:r>
            <a:r>
              <a:rPr lang="en-US" dirty="0"/>
              <a:t>, die </a:t>
            </a:r>
            <a:r>
              <a:rPr lang="en-US" dirty="0" err="1"/>
              <a:t>nicht</a:t>
            </a:r>
            <a:r>
              <a:rPr lang="en-US" dirty="0"/>
              <a:t> in der Lage </a:t>
            </a:r>
            <a:r>
              <a:rPr lang="en-US" dirty="0" err="1"/>
              <a:t>sind</a:t>
            </a:r>
            <a:r>
              <a:rPr lang="en-US" dirty="0"/>
              <a:t>, </a:t>
            </a:r>
            <a:r>
              <a:rPr lang="en-US" dirty="0" err="1"/>
              <a:t>ihre</a:t>
            </a:r>
            <a:r>
              <a:rPr lang="en-US" dirty="0"/>
              <a:t> </a:t>
            </a:r>
            <a:r>
              <a:rPr lang="en-US" dirty="0" err="1"/>
              <a:t>eigenen</a:t>
            </a:r>
            <a:r>
              <a:rPr lang="en-US" dirty="0"/>
              <a:t> </a:t>
            </a:r>
            <a:r>
              <a:rPr lang="en-US" dirty="0" err="1"/>
              <a:t>Mahlzeiten</a:t>
            </a:r>
            <a:r>
              <a:rPr lang="en-US" dirty="0"/>
              <a:t> in der Gemeinde </a:t>
            </a:r>
            <a:r>
              <a:rPr lang="en-US" dirty="0" err="1"/>
              <a:t>zu</a:t>
            </a:r>
            <a:r>
              <a:rPr lang="en-US" dirty="0"/>
              <a:t> </a:t>
            </a:r>
            <a:r>
              <a:rPr lang="en-US" dirty="0" err="1"/>
              <a:t>kaufen</a:t>
            </a:r>
            <a:r>
              <a:rPr lang="en-US" dirty="0"/>
              <a:t> </a:t>
            </a:r>
            <a:r>
              <a:rPr lang="en-US" dirty="0" err="1"/>
              <a:t>oder</a:t>
            </a:r>
            <a:r>
              <a:rPr lang="en-US" dirty="0"/>
              <a:t> </a:t>
            </a:r>
            <a:r>
              <a:rPr lang="en-US" dirty="0" err="1"/>
              <a:t>zuzubereiten</a:t>
            </a:r>
            <a:r>
              <a:rPr lang="en-US" dirty="0"/>
              <a:t>, das </a:t>
            </a:r>
            <a:r>
              <a:rPr lang="en-US" dirty="0" err="1"/>
              <a:t>ganze</a:t>
            </a:r>
            <a:r>
              <a:rPr lang="en-US" dirty="0"/>
              <a:t> </a:t>
            </a:r>
            <a:r>
              <a:rPr lang="en-US" dirty="0" err="1"/>
              <a:t>Jahr</a:t>
            </a:r>
            <a:r>
              <a:rPr lang="en-US" dirty="0"/>
              <a:t> </a:t>
            </a:r>
            <a:r>
              <a:rPr lang="en-US" dirty="0" err="1"/>
              <a:t>über</a:t>
            </a:r>
            <a:r>
              <a:rPr lang="en-US" dirty="0"/>
              <a:t>. Die </a:t>
            </a:r>
            <a:r>
              <a:rPr lang="en-US" dirty="0" err="1"/>
              <a:t>Kunden</a:t>
            </a:r>
            <a:r>
              <a:rPr lang="en-US" dirty="0"/>
              <a:t> </a:t>
            </a:r>
            <a:r>
              <a:rPr lang="en-US" dirty="0" err="1"/>
              <a:t>können</a:t>
            </a:r>
            <a:r>
              <a:rPr lang="en-US" dirty="0"/>
              <a:t> </a:t>
            </a:r>
            <a:r>
              <a:rPr lang="en-US" dirty="0" err="1"/>
              <a:t>aus</a:t>
            </a:r>
            <a:r>
              <a:rPr lang="en-US" dirty="0"/>
              <a:t> </a:t>
            </a:r>
            <a:r>
              <a:rPr lang="en-US" dirty="0" err="1"/>
              <a:t>einer</a:t>
            </a:r>
            <a:r>
              <a:rPr lang="en-US" dirty="0"/>
              <a:t> </a:t>
            </a:r>
            <a:r>
              <a:rPr lang="en-US" dirty="0" err="1"/>
              <a:t>breiten</a:t>
            </a:r>
            <a:r>
              <a:rPr lang="en-US" dirty="0"/>
              <a:t> Palette von </a:t>
            </a:r>
            <a:r>
              <a:rPr lang="en-US" dirty="0" err="1"/>
              <a:t>köstlichen</a:t>
            </a:r>
            <a:r>
              <a:rPr lang="en-US" dirty="0"/>
              <a:t> </a:t>
            </a:r>
            <a:r>
              <a:rPr lang="en-US" dirty="0" err="1"/>
              <a:t>Mahlzeiten</a:t>
            </a:r>
            <a:r>
              <a:rPr lang="en-US" dirty="0"/>
              <a:t> </a:t>
            </a:r>
            <a:r>
              <a:rPr lang="en-US" dirty="0" err="1"/>
              <a:t>wählen</a:t>
            </a:r>
            <a:r>
              <a:rPr lang="en-US" dirty="0"/>
              <a:t>. </a:t>
            </a:r>
            <a:r>
              <a:rPr lang="en-US" dirty="0" err="1"/>
              <a:t>Solche</a:t>
            </a:r>
            <a:r>
              <a:rPr lang="en-US" dirty="0"/>
              <a:t> </a:t>
            </a:r>
            <a:r>
              <a:rPr lang="en-US" dirty="0" err="1"/>
              <a:t>Initiativen</a:t>
            </a:r>
            <a:r>
              <a:rPr lang="en-US" dirty="0"/>
              <a:t> </a:t>
            </a:r>
            <a:r>
              <a:rPr lang="en-US" dirty="0" err="1"/>
              <a:t>verbessern</a:t>
            </a:r>
            <a:r>
              <a:rPr lang="en-US" dirty="0"/>
              <a:t> </a:t>
            </a:r>
            <a:r>
              <a:rPr lang="en-US" dirty="0" err="1"/>
              <a:t>nachweislich</a:t>
            </a:r>
            <a:r>
              <a:rPr lang="en-US" dirty="0"/>
              <a:t> </a:t>
            </a:r>
            <a:r>
              <a:rPr lang="en-US" b="1" dirty="0" err="1"/>
              <a:t>Qualität</a:t>
            </a:r>
            <a:r>
              <a:rPr lang="en-US" b="1" dirty="0"/>
              <a:t> der </a:t>
            </a:r>
            <a:r>
              <a:rPr lang="en-US" b="1" dirty="0" err="1"/>
              <a:t>Ernährung</a:t>
            </a:r>
            <a:r>
              <a:rPr lang="en-US" b="1" dirty="0"/>
              <a:t>, </a:t>
            </a:r>
            <a:r>
              <a:rPr lang="en-US" b="1" dirty="0" err="1"/>
              <a:t>Nährstoffaufnahme</a:t>
            </a:r>
            <a:r>
              <a:rPr lang="en-US" b="1" dirty="0"/>
              <a:t> und </a:t>
            </a:r>
            <a:r>
              <a:rPr lang="en-US" b="1" dirty="0" err="1"/>
              <a:t>Lebensqualität</a:t>
            </a:r>
            <a:r>
              <a:rPr lang="en-US" b="1" dirty="0"/>
              <a:t>,</a:t>
            </a:r>
            <a:r>
              <a:rPr lang="en-US" dirty="0"/>
              <a:t> </a:t>
            </a:r>
            <a:r>
              <a:rPr lang="en-US" dirty="0" err="1"/>
              <a:t>sowie</a:t>
            </a:r>
            <a:r>
              <a:rPr lang="en-US" dirty="0"/>
              <a:t> die </a:t>
            </a:r>
            <a:r>
              <a:rPr lang="en-US" b="1" dirty="0" err="1"/>
              <a:t>Verringerung</a:t>
            </a:r>
            <a:r>
              <a:rPr lang="en-US" b="1" dirty="0"/>
              <a:t> der </a:t>
            </a:r>
            <a:r>
              <a:rPr lang="en-US" b="1" dirty="0" err="1"/>
              <a:t>Ernährungsunsicherheit</a:t>
            </a:r>
            <a:r>
              <a:rPr lang="en-US" dirty="0"/>
              <a:t> </a:t>
            </a:r>
            <a:r>
              <a:rPr lang="en-US" dirty="0" err="1"/>
              <a:t>bei</a:t>
            </a:r>
            <a:r>
              <a:rPr lang="en-US" dirty="0"/>
              <a:t> den </a:t>
            </a:r>
            <a:r>
              <a:rPr lang="en-US" dirty="0" err="1"/>
              <a:t>Empfängern</a:t>
            </a:r>
            <a:r>
              <a:rPr lang="en-US" dirty="0"/>
              <a:t> 		</a:t>
            </a:r>
          </a:p>
          <a:p>
            <a:pPr indent="0"/>
            <a:r>
              <a:rPr lang="en-US" sz="1800" dirty="0">
                <a:solidFill>
                  <a:srgbClr val="1188A3"/>
                </a:solidFill>
              </a:rPr>
              <a:t>Quelle: </a:t>
            </a:r>
            <a:r>
              <a:rPr lang="en-US" sz="1800" dirty="0">
                <a:solidFill>
                  <a:srgbClr val="1188A3"/>
                </a:solidFill>
                <a:hlinkClick r:id="rId4">
                  <a:extLst>
                    <a:ext uri="{A12FA001-AC4F-418D-AE19-62706E023703}">
                      <ahyp:hlinkClr xmlns:ahyp="http://schemas.microsoft.com/office/drawing/2018/hyperlinkcolor" val="tx"/>
                    </a:ext>
                  </a:extLst>
                </a:hlinkClick>
              </a:rPr>
              <a:t>Zhu &amp; An (2014</a:t>
            </a:r>
            <a:r>
              <a:rPr lang="en-US" sz="1800" dirty="0">
                <a:solidFill>
                  <a:srgbClr val="1188A3"/>
                </a:solidFill>
              </a:rPr>
              <a:t>)</a:t>
            </a:r>
            <a:endParaRPr lang="en-GB" sz="1800" dirty="0">
              <a:solidFill>
                <a:srgbClr val="1188A3"/>
              </a:solidFill>
            </a:endParaRPr>
          </a:p>
        </p:txBody>
      </p:sp>
      <p:sp>
        <p:nvSpPr>
          <p:cNvPr id="4" name="Text Placeholder 3">
            <a:extLst>
              <a:ext uri="{FF2B5EF4-FFF2-40B4-BE49-F238E27FC236}">
                <a16:creationId xmlns:a16="http://schemas.microsoft.com/office/drawing/2014/main" id="{3B2AFAF5-1851-0E21-4D04-BE968F2A7C2F}"/>
              </a:ext>
            </a:extLst>
          </p:cNvPr>
          <p:cNvSpPr>
            <a:spLocks noGrp="1"/>
          </p:cNvSpPr>
          <p:nvPr>
            <p:ph type="body" sz="quarter" idx="16"/>
          </p:nvPr>
        </p:nvSpPr>
        <p:spPr>
          <a:xfrm>
            <a:off x="1691564" y="326099"/>
            <a:ext cx="4716425" cy="582221"/>
          </a:xfrm>
        </p:spPr>
        <p:txBody>
          <a:bodyPr>
            <a:normAutofit lnSpcReduction="10000"/>
          </a:bodyPr>
          <a:lstStyle/>
          <a:p>
            <a:r>
              <a:rPr lang="en-GB" dirty="0"/>
              <a:t>Essen auf </a:t>
            </a:r>
            <a:r>
              <a:rPr lang="en-GB" dirty="0" err="1"/>
              <a:t>Rädern</a:t>
            </a:r>
            <a:r>
              <a:rPr lang="en-GB" dirty="0"/>
              <a:t> </a:t>
            </a:r>
          </a:p>
        </p:txBody>
      </p:sp>
      <p:pic>
        <p:nvPicPr>
          <p:cNvPr id="7" name="Picture 6">
            <a:extLst>
              <a:ext uri="{FF2B5EF4-FFF2-40B4-BE49-F238E27FC236}">
                <a16:creationId xmlns:a16="http://schemas.microsoft.com/office/drawing/2014/main" id="{9CB90636-9521-BFE9-0BD6-17BA8136E0C1}"/>
              </a:ext>
            </a:extLst>
          </p:cNvPr>
          <p:cNvPicPr>
            <a:picLocks noChangeAspect="1"/>
          </p:cNvPicPr>
          <p:nvPr/>
        </p:nvPicPr>
        <p:blipFill>
          <a:blip r:embed="rId5"/>
          <a:stretch>
            <a:fillRect/>
          </a:stretch>
        </p:blipFill>
        <p:spPr>
          <a:xfrm>
            <a:off x="3911189" y="1177731"/>
            <a:ext cx="2857500" cy="800100"/>
          </a:xfrm>
          <a:prstGeom prst="rect">
            <a:avLst/>
          </a:prstGeom>
        </p:spPr>
      </p:pic>
    </p:spTree>
    <p:extLst>
      <p:ext uri="{BB962C8B-B14F-4D97-AF65-F5344CB8AC3E}">
        <p14:creationId xmlns:p14="http://schemas.microsoft.com/office/powerpoint/2010/main" val="13879809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04CF17B5-55CD-2763-FB38-76AD53CBBBD0}"/>
              </a:ext>
            </a:extLst>
          </p:cNvPr>
          <p:cNvSpPr>
            <a:spLocks noGrp="1"/>
          </p:cNvSpPr>
          <p:nvPr>
            <p:ph type="body" sz="quarter" idx="18"/>
          </p:nvPr>
        </p:nvSpPr>
        <p:spPr>
          <a:xfrm>
            <a:off x="5943600" y="290483"/>
            <a:ext cx="5896118" cy="5674658"/>
          </a:xfrm>
        </p:spPr>
        <p:txBody>
          <a:bodyPr>
            <a:noAutofit/>
          </a:bodyPr>
          <a:lstStyle/>
          <a:p>
            <a:pPr marL="0" indent="0">
              <a:lnSpc>
                <a:spcPct val="120000"/>
              </a:lnSpc>
            </a:pPr>
            <a:r>
              <a:rPr lang="en-GB" sz="1800" dirty="0" err="1"/>
              <a:t>Positionieren</a:t>
            </a:r>
            <a:r>
              <a:rPr lang="en-GB" sz="1800" dirty="0"/>
              <a:t> Sie den </a:t>
            </a:r>
            <a:r>
              <a:rPr lang="en-GB" sz="1800" dirty="0" err="1"/>
              <a:t>Preis</a:t>
            </a:r>
            <a:r>
              <a:rPr lang="en-GB" sz="1800" dirty="0"/>
              <a:t> </a:t>
            </a:r>
            <a:r>
              <a:rPr lang="en-GB" sz="1800" dirty="0" err="1"/>
              <a:t>Ihres</a:t>
            </a:r>
            <a:r>
              <a:rPr lang="en-GB" sz="1800" dirty="0"/>
              <a:t> </a:t>
            </a:r>
            <a:r>
              <a:rPr lang="en-GB" sz="1800" dirty="0" err="1"/>
              <a:t>Lebensmittelprodukts</a:t>
            </a:r>
            <a:r>
              <a:rPr lang="en-GB" sz="1800" dirty="0"/>
              <a:t> </a:t>
            </a:r>
            <a:r>
              <a:rPr lang="en-GB" sz="1800" dirty="0" err="1"/>
              <a:t>bzw</a:t>
            </a:r>
            <a:r>
              <a:rPr lang="en-GB" sz="1800" dirty="0"/>
              <a:t>. </a:t>
            </a:r>
            <a:r>
              <a:rPr lang="en-GB" sz="1800" dirty="0" err="1"/>
              <a:t>Ihrer</a:t>
            </a:r>
            <a:r>
              <a:rPr lang="en-GB" sz="1800" dirty="0"/>
              <a:t> </a:t>
            </a:r>
            <a:r>
              <a:rPr lang="en-GB" sz="1800" dirty="0" err="1"/>
              <a:t>Dienstleistung</a:t>
            </a:r>
            <a:r>
              <a:rPr lang="en-GB" sz="1800" dirty="0"/>
              <a:t> </a:t>
            </a:r>
            <a:r>
              <a:rPr lang="en-GB" sz="1800" dirty="0" err="1"/>
              <a:t>im</a:t>
            </a:r>
            <a:r>
              <a:rPr lang="en-GB" sz="1800" dirty="0"/>
              <a:t> </a:t>
            </a:r>
            <a:r>
              <a:rPr lang="en-GB" sz="1800" dirty="0" err="1"/>
              <a:t>Vergleich</a:t>
            </a:r>
            <a:r>
              <a:rPr lang="en-GB" sz="1800" dirty="0"/>
              <a:t> </a:t>
            </a:r>
            <a:r>
              <a:rPr lang="en-GB" sz="1800" dirty="0" err="1"/>
              <a:t>zu</a:t>
            </a:r>
            <a:r>
              <a:rPr lang="en-GB" sz="1800" dirty="0"/>
              <a:t> den </a:t>
            </a:r>
            <a:r>
              <a:rPr lang="en-GB" sz="1800" dirty="0" err="1"/>
              <a:t>Wettbewerbern</a:t>
            </a:r>
            <a:r>
              <a:rPr lang="en-GB" sz="1800" dirty="0"/>
              <a:t>, </a:t>
            </a:r>
            <a:r>
              <a:rPr lang="en-GB" sz="1800" dirty="0" err="1"/>
              <a:t>indem</a:t>
            </a:r>
            <a:r>
              <a:rPr lang="en-GB" sz="1800" dirty="0"/>
              <a:t> Sie die </a:t>
            </a:r>
            <a:r>
              <a:rPr lang="en-GB" sz="1800" dirty="0" err="1"/>
              <a:t>folgenden</a:t>
            </a:r>
            <a:r>
              <a:rPr lang="en-GB" sz="1800" dirty="0"/>
              <a:t> </a:t>
            </a:r>
            <a:r>
              <a:rPr lang="en-GB" sz="1800" dirty="0" err="1"/>
              <a:t>Fragen</a:t>
            </a:r>
            <a:r>
              <a:rPr lang="en-GB" sz="1800" dirty="0"/>
              <a:t> </a:t>
            </a:r>
            <a:r>
              <a:rPr lang="en-GB" sz="1800" dirty="0" err="1"/>
              <a:t>beantworten</a:t>
            </a:r>
            <a:r>
              <a:rPr lang="en-GB" sz="1800" dirty="0"/>
              <a:t> und </a:t>
            </a:r>
            <a:r>
              <a:rPr lang="en-GB" sz="1800" dirty="0" err="1"/>
              <a:t>Ihre</a:t>
            </a:r>
            <a:r>
              <a:rPr lang="en-GB" sz="1800" dirty="0"/>
              <a:t> Position in der Matrix </a:t>
            </a:r>
            <a:r>
              <a:rPr lang="en-GB" sz="1800" dirty="0" err="1"/>
              <a:t>angeben</a:t>
            </a:r>
            <a:r>
              <a:rPr lang="en-GB" sz="1800" dirty="0"/>
              <a:t>:</a:t>
            </a:r>
          </a:p>
          <a:p>
            <a:pPr marL="342900" indent="-342900">
              <a:lnSpc>
                <a:spcPct val="120000"/>
              </a:lnSpc>
              <a:buAutoNum type="arabicPeriod"/>
            </a:pPr>
            <a:r>
              <a:rPr lang="en-GB" sz="1600" b="1" dirty="0"/>
              <a:t>Was </a:t>
            </a:r>
            <a:r>
              <a:rPr lang="en-GB" sz="1600" b="1" dirty="0" err="1"/>
              <a:t>ist</a:t>
            </a:r>
            <a:r>
              <a:rPr lang="en-GB" sz="1600" b="1" dirty="0"/>
              <a:t> </a:t>
            </a:r>
            <a:r>
              <a:rPr lang="en-GB" sz="1600" b="1" dirty="0" err="1"/>
              <a:t>Ihr</a:t>
            </a:r>
            <a:r>
              <a:rPr lang="en-GB" sz="1600" b="1" dirty="0"/>
              <a:t> </a:t>
            </a:r>
            <a:r>
              <a:rPr lang="en-GB" sz="1600" b="1" dirty="0" err="1"/>
              <a:t>strategisches</a:t>
            </a:r>
            <a:r>
              <a:rPr lang="en-GB" sz="1600" b="1" dirty="0"/>
              <a:t> </a:t>
            </a:r>
            <a:r>
              <a:rPr lang="en-GB" sz="1600" b="1" dirty="0" err="1"/>
              <a:t>Ziel</a:t>
            </a:r>
            <a:r>
              <a:rPr lang="en-GB" sz="1600" b="1" dirty="0"/>
              <a:t>?</a:t>
            </a:r>
          </a:p>
          <a:p>
            <a:pPr marL="342900" indent="-342900">
              <a:lnSpc>
                <a:spcPct val="120000"/>
              </a:lnSpc>
              <a:buFont typeface="Arial" panose="020B0604020202020204" pitchFamily="34" charset="0"/>
              <a:buChar char="•"/>
            </a:pPr>
            <a:r>
              <a:rPr lang="en-GB" sz="1600" dirty="0" err="1"/>
              <a:t>Gewinnmaximierung</a:t>
            </a:r>
            <a:r>
              <a:rPr lang="en-GB" sz="1600" dirty="0"/>
              <a:t> </a:t>
            </a:r>
            <a:r>
              <a:rPr lang="en-GB" sz="1600" dirty="0">
                <a:sym typeface="Wingdings" panose="05000000000000000000" pitchFamily="2" charset="2"/>
              </a:rPr>
              <a:t> </a:t>
            </a:r>
            <a:r>
              <a:rPr lang="en-GB" sz="1600" dirty="0" err="1">
                <a:sym typeface="Wingdings" panose="05000000000000000000" pitchFamily="2" charset="2"/>
              </a:rPr>
              <a:t>sich</a:t>
            </a:r>
            <a:r>
              <a:rPr lang="en-GB" sz="1600" dirty="0">
                <a:sym typeface="Wingdings" panose="05000000000000000000" pitchFamily="2" charset="2"/>
              </a:rPr>
              <a:t> für </a:t>
            </a:r>
            <a:r>
              <a:rPr lang="en-GB" sz="1600" dirty="0" err="1">
                <a:sym typeface="Wingdings" panose="05000000000000000000" pitchFamily="2" charset="2"/>
              </a:rPr>
              <a:t>eine</a:t>
            </a:r>
            <a:r>
              <a:rPr lang="en-GB" sz="1600" dirty="0">
                <a:sym typeface="Wingdings" panose="05000000000000000000" pitchFamily="2" charset="2"/>
              </a:rPr>
              <a:t> </a:t>
            </a:r>
            <a:r>
              <a:rPr lang="en-GB" sz="1600" b="1" dirty="0">
                <a:sym typeface="Wingdings" panose="05000000000000000000" pitchFamily="2" charset="2"/>
              </a:rPr>
              <a:t>Premium-</a:t>
            </a:r>
            <a:r>
              <a:rPr lang="en-GB" sz="1600" b="1" dirty="0" err="1">
                <a:sym typeface="Wingdings" panose="05000000000000000000" pitchFamily="2" charset="2"/>
              </a:rPr>
              <a:t>Strategie</a:t>
            </a:r>
            <a:r>
              <a:rPr lang="en-GB" sz="1600" b="1" dirty="0">
                <a:sym typeface="Wingdings" panose="05000000000000000000" pitchFamily="2" charset="2"/>
              </a:rPr>
              <a:t> </a:t>
            </a:r>
            <a:r>
              <a:rPr lang="en-GB" sz="1600" dirty="0" err="1">
                <a:sym typeface="Wingdings" panose="05000000000000000000" pitchFamily="2" charset="2"/>
              </a:rPr>
              <a:t>entscheiden</a:t>
            </a:r>
            <a:endParaRPr lang="en-GB" sz="1600" dirty="0"/>
          </a:p>
          <a:p>
            <a:pPr marL="342900" indent="-342900">
              <a:lnSpc>
                <a:spcPct val="100000"/>
              </a:lnSpc>
              <a:buFont typeface="Arial" panose="020B0604020202020204" pitchFamily="34" charset="0"/>
              <a:buChar char="•"/>
            </a:pPr>
            <a:r>
              <a:rPr lang="en-GB" sz="1600" dirty="0" err="1"/>
              <a:t>Produktqualität</a:t>
            </a:r>
            <a:r>
              <a:rPr lang="en-GB" sz="1600" dirty="0"/>
              <a:t> </a:t>
            </a:r>
            <a:r>
              <a:rPr lang="en-GB" sz="1600" dirty="0">
                <a:sym typeface="Wingdings" panose="05000000000000000000" pitchFamily="2" charset="2"/>
              </a:rPr>
              <a:t> </a:t>
            </a:r>
            <a:r>
              <a:rPr lang="en-GB" sz="1600" b="1" dirty="0" err="1"/>
              <a:t>hoher</a:t>
            </a:r>
            <a:r>
              <a:rPr lang="en-GB" sz="1600" b="1" dirty="0"/>
              <a:t> Wert</a:t>
            </a:r>
          </a:p>
          <a:p>
            <a:pPr marL="342900" indent="-342900">
              <a:lnSpc>
                <a:spcPct val="100000"/>
              </a:lnSpc>
              <a:buFont typeface="Arial" panose="020B0604020202020204" pitchFamily="34" charset="0"/>
              <a:buChar char="•"/>
            </a:pPr>
            <a:r>
              <a:rPr lang="en-GB" sz="1600" dirty="0" err="1"/>
              <a:t>Maximierung</a:t>
            </a:r>
            <a:r>
              <a:rPr lang="en-GB" sz="1600" dirty="0"/>
              <a:t> des </a:t>
            </a:r>
            <a:r>
              <a:rPr lang="en-GB" sz="1600" dirty="0" err="1"/>
              <a:t>Umsatzwachstums</a:t>
            </a:r>
            <a:r>
              <a:rPr lang="en-GB" sz="1600" dirty="0"/>
              <a:t> </a:t>
            </a:r>
            <a:r>
              <a:rPr lang="en-GB" sz="1600" dirty="0">
                <a:sym typeface="Wingdings" panose="05000000000000000000" pitchFamily="2" charset="2"/>
              </a:rPr>
              <a:t> </a:t>
            </a:r>
            <a:r>
              <a:rPr lang="en-GB" sz="1600" b="1" dirty="0" err="1">
                <a:sym typeface="Wingdings" panose="05000000000000000000" pitchFamily="2" charset="2"/>
              </a:rPr>
              <a:t>niedriger</a:t>
            </a:r>
            <a:r>
              <a:rPr lang="en-GB" sz="1600" b="1" dirty="0">
                <a:sym typeface="Wingdings" panose="05000000000000000000" pitchFamily="2" charset="2"/>
              </a:rPr>
              <a:t> </a:t>
            </a:r>
            <a:r>
              <a:rPr lang="en-GB" sz="1600" b="1" dirty="0" err="1">
                <a:sym typeface="Wingdings" panose="05000000000000000000" pitchFamily="2" charset="2"/>
              </a:rPr>
              <a:t>Preis</a:t>
            </a:r>
            <a:r>
              <a:rPr lang="en-GB" sz="1600" b="1" dirty="0">
                <a:sym typeface="Wingdings" panose="05000000000000000000" pitchFamily="2" charset="2"/>
              </a:rPr>
              <a:t> </a:t>
            </a:r>
            <a:r>
              <a:rPr lang="en-GB" sz="1600" dirty="0">
                <a:sym typeface="Wingdings" panose="05000000000000000000" pitchFamily="2" charset="2"/>
              </a:rPr>
              <a:t>(</a:t>
            </a:r>
            <a:r>
              <a:rPr lang="en-GB" sz="1600" dirty="0" err="1">
                <a:sym typeface="Wingdings" panose="05000000000000000000" pitchFamily="2" charset="2"/>
              </a:rPr>
              <a:t>zur</a:t>
            </a:r>
            <a:r>
              <a:rPr lang="en-GB" sz="1600" dirty="0">
                <a:sym typeface="Wingdings" panose="05000000000000000000" pitchFamily="2" charset="2"/>
              </a:rPr>
              <a:t> </a:t>
            </a:r>
            <a:r>
              <a:rPr lang="en-GB" sz="1600" dirty="0" err="1">
                <a:sym typeface="Wingdings" panose="05000000000000000000" pitchFamily="2" charset="2"/>
              </a:rPr>
              <a:t>sofortigen</a:t>
            </a:r>
            <a:r>
              <a:rPr lang="en-GB" sz="1600" dirty="0">
                <a:sym typeface="Wingdings" panose="05000000000000000000" pitchFamily="2" charset="2"/>
              </a:rPr>
              <a:t> </a:t>
            </a:r>
            <a:r>
              <a:rPr lang="en-GB" sz="1600" dirty="0" err="1">
                <a:sym typeface="Wingdings" panose="05000000000000000000" pitchFamily="2" charset="2"/>
              </a:rPr>
              <a:t>Eroberung</a:t>
            </a:r>
            <a:r>
              <a:rPr lang="en-GB" sz="1600" dirty="0">
                <a:sym typeface="Wingdings" panose="05000000000000000000" pitchFamily="2" charset="2"/>
              </a:rPr>
              <a:t> von </a:t>
            </a:r>
            <a:r>
              <a:rPr lang="en-GB" sz="1600" dirty="0" err="1">
                <a:sym typeface="Wingdings" panose="05000000000000000000" pitchFamily="2" charset="2"/>
              </a:rPr>
              <a:t>Marktanteilen</a:t>
            </a:r>
            <a:r>
              <a:rPr lang="en-GB" sz="1600" dirty="0">
                <a:sym typeface="Wingdings" panose="05000000000000000000" pitchFamily="2" charset="2"/>
              </a:rPr>
              <a:t>, </a:t>
            </a:r>
            <a:r>
              <a:rPr lang="en-GB" sz="1600" dirty="0" err="1">
                <a:sym typeface="Wingdings" panose="05000000000000000000" pitchFamily="2" charset="2"/>
              </a:rPr>
              <a:t>Senkung</a:t>
            </a:r>
            <a:r>
              <a:rPr lang="en-GB" sz="1600" dirty="0">
                <a:sym typeface="Wingdings" panose="05000000000000000000" pitchFamily="2" charset="2"/>
              </a:rPr>
              <a:t> des </a:t>
            </a:r>
            <a:r>
              <a:rPr lang="en-GB" sz="1600" dirty="0" err="1">
                <a:sym typeface="Wingdings" panose="05000000000000000000" pitchFamily="2" charset="2"/>
              </a:rPr>
              <a:t>Preises</a:t>
            </a:r>
            <a:r>
              <a:rPr lang="en-GB" sz="1600" dirty="0">
                <a:sym typeface="Wingdings" panose="05000000000000000000" pitchFamily="2" charset="2"/>
              </a:rPr>
              <a:t>, </a:t>
            </a:r>
            <a:r>
              <a:rPr lang="en-GB" sz="1600" dirty="0" err="1">
                <a:sym typeface="Wingdings" panose="05000000000000000000" pitchFamily="2" charset="2"/>
              </a:rPr>
              <a:t>wenn</a:t>
            </a:r>
            <a:r>
              <a:rPr lang="en-GB" sz="1600" dirty="0">
                <a:sym typeface="Wingdings" panose="05000000000000000000" pitchFamily="2" charset="2"/>
              </a:rPr>
              <a:t> der </a:t>
            </a:r>
            <a:r>
              <a:rPr lang="en-GB" sz="1600" dirty="0" err="1">
                <a:sym typeface="Wingdings" panose="05000000000000000000" pitchFamily="2" charset="2"/>
              </a:rPr>
              <a:t>Markt</a:t>
            </a:r>
            <a:r>
              <a:rPr lang="en-GB" sz="1600" dirty="0">
                <a:sym typeface="Wingdings" panose="05000000000000000000" pitchFamily="2" charset="2"/>
              </a:rPr>
              <a:t> </a:t>
            </a:r>
            <a:r>
              <a:rPr lang="en-GB" sz="1600" dirty="0" err="1">
                <a:sym typeface="Wingdings" panose="05000000000000000000" pitchFamily="2" charset="2"/>
              </a:rPr>
              <a:t>wächst</a:t>
            </a:r>
            <a:r>
              <a:rPr lang="en-GB" sz="1600" dirty="0">
                <a:sym typeface="Wingdings" panose="05000000000000000000" pitchFamily="2" charset="2"/>
              </a:rPr>
              <a:t>)</a:t>
            </a:r>
          </a:p>
          <a:p>
            <a:pPr marL="342900" indent="-342900">
              <a:lnSpc>
                <a:spcPct val="100000"/>
              </a:lnSpc>
              <a:buFont typeface="Arial" panose="020B0604020202020204" pitchFamily="34" charset="0"/>
              <a:buChar char="•"/>
            </a:pPr>
            <a:r>
              <a:rPr lang="en-GB" sz="1600" dirty="0" err="1">
                <a:sym typeface="Wingdings" panose="05000000000000000000" pitchFamily="2" charset="2"/>
              </a:rPr>
              <a:t>Überleben</a:t>
            </a:r>
            <a:r>
              <a:rPr lang="en-GB" sz="1600" dirty="0">
                <a:sym typeface="Wingdings" panose="05000000000000000000" pitchFamily="2" charset="2"/>
              </a:rPr>
              <a:t>  den </a:t>
            </a:r>
            <a:r>
              <a:rPr lang="en-GB" sz="1600" dirty="0" err="1">
                <a:sym typeface="Wingdings" panose="05000000000000000000" pitchFamily="2" charset="2"/>
              </a:rPr>
              <a:t>Preis</a:t>
            </a:r>
            <a:r>
              <a:rPr lang="en-GB" sz="1600" dirty="0">
                <a:sym typeface="Wingdings" panose="05000000000000000000" pitchFamily="2" charset="2"/>
              </a:rPr>
              <a:t> </a:t>
            </a:r>
            <a:r>
              <a:rPr lang="en-GB" sz="1600" dirty="0" err="1">
                <a:sym typeface="Wingdings" panose="05000000000000000000" pitchFamily="2" charset="2"/>
              </a:rPr>
              <a:t>senken</a:t>
            </a:r>
            <a:r>
              <a:rPr lang="en-GB" sz="1600" dirty="0">
                <a:sym typeface="Wingdings" panose="05000000000000000000" pitchFamily="2" charset="2"/>
              </a:rPr>
              <a:t>, um den </a:t>
            </a:r>
            <a:r>
              <a:rPr lang="en-GB" sz="1600" dirty="0" err="1">
                <a:sym typeface="Wingdings" panose="05000000000000000000" pitchFamily="2" charset="2"/>
              </a:rPr>
              <a:t>Marktanteil</a:t>
            </a:r>
            <a:r>
              <a:rPr lang="en-GB" sz="1600" dirty="0">
                <a:sym typeface="Wingdings" panose="05000000000000000000" pitchFamily="2" charset="2"/>
              </a:rPr>
              <a:t> </a:t>
            </a:r>
            <a:r>
              <a:rPr lang="en-GB" sz="1600" dirty="0" err="1">
                <a:sym typeface="Wingdings" panose="05000000000000000000" pitchFamily="2" charset="2"/>
              </a:rPr>
              <a:t>zu</a:t>
            </a:r>
            <a:r>
              <a:rPr lang="en-GB" sz="1600" dirty="0">
                <a:sym typeface="Wingdings" panose="05000000000000000000" pitchFamily="2" charset="2"/>
              </a:rPr>
              <a:t> </a:t>
            </a:r>
            <a:r>
              <a:rPr lang="en-GB" sz="1600" dirty="0" err="1">
                <a:sym typeface="Wingdings" panose="05000000000000000000" pitchFamily="2" charset="2"/>
              </a:rPr>
              <a:t>erhöhen</a:t>
            </a:r>
            <a:r>
              <a:rPr lang="en-GB" sz="1600" dirty="0">
                <a:sym typeface="Wingdings" panose="05000000000000000000" pitchFamily="2" charset="2"/>
              </a:rPr>
              <a:t>, </a:t>
            </a:r>
            <a:r>
              <a:rPr lang="en-GB" sz="1600" dirty="0" err="1">
                <a:sym typeface="Wingdings" panose="05000000000000000000" pitchFamily="2" charset="2"/>
              </a:rPr>
              <a:t>ein</a:t>
            </a:r>
            <a:r>
              <a:rPr lang="en-GB" sz="1600" dirty="0">
                <a:sym typeface="Wingdings" panose="05000000000000000000" pitchFamily="2" charset="2"/>
              </a:rPr>
              <a:t> </a:t>
            </a:r>
            <a:r>
              <a:rPr lang="en-GB" sz="1600" dirty="0" err="1">
                <a:sym typeface="Wingdings" panose="05000000000000000000" pitchFamily="2" charset="2"/>
              </a:rPr>
              <a:t>gutes</a:t>
            </a:r>
            <a:r>
              <a:rPr lang="en-GB" sz="1600" dirty="0">
                <a:sym typeface="Wingdings" panose="05000000000000000000" pitchFamily="2" charset="2"/>
              </a:rPr>
              <a:t> </a:t>
            </a:r>
            <a:r>
              <a:rPr lang="en-GB" sz="1600" dirty="0" err="1">
                <a:sym typeface="Wingdings" panose="05000000000000000000" pitchFamily="2" charset="2"/>
              </a:rPr>
              <a:t>Preis-Leistungs-Verhältnis</a:t>
            </a:r>
            <a:r>
              <a:rPr lang="en-GB" sz="1600" dirty="0">
                <a:sym typeface="Wingdings" panose="05000000000000000000" pitchFamily="2" charset="2"/>
              </a:rPr>
              <a:t> </a:t>
            </a:r>
            <a:r>
              <a:rPr lang="en-GB" sz="1600" dirty="0" err="1">
                <a:sym typeface="Wingdings" panose="05000000000000000000" pitchFamily="2" charset="2"/>
              </a:rPr>
              <a:t>oder</a:t>
            </a:r>
            <a:r>
              <a:rPr lang="en-GB" sz="1600" dirty="0">
                <a:sym typeface="Wingdings" panose="05000000000000000000" pitchFamily="2" charset="2"/>
              </a:rPr>
              <a:t> </a:t>
            </a:r>
            <a:r>
              <a:rPr lang="en-GB" sz="1600" dirty="0" err="1">
                <a:sym typeface="Wingdings" panose="05000000000000000000" pitchFamily="2" charset="2"/>
              </a:rPr>
              <a:t>Sparpreise</a:t>
            </a:r>
            <a:r>
              <a:rPr lang="en-GB" sz="1600" dirty="0">
                <a:sym typeface="Wingdings" panose="05000000000000000000" pitchFamily="2" charset="2"/>
              </a:rPr>
              <a:t> </a:t>
            </a:r>
            <a:r>
              <a:rPr lang="en-GB" sz="1600" dirty="0" err="1">
                <a:sym typeface="Wingdings" panose="05000000000000000000" pitchFamily="2" charset="2"/>
              </a:rPr>
              <a:t>anwenden</a:t>
            </a:r>
            <a:r>
              <a:rPr lang="en-GB" sz="1600" dirty="0">
                <a:sym typeface="Wingdings" panose="05000000000000000000" pitchFamily="2" charset="2"/>
              </a:rPr>
              <a:t>, </a:t>
            </a:r>
            <a:r>
              <a:rPr lang="en-GB" sz="1600" dirty="0" err="1">
                <a:sym typeface="Wingdings" panose="05000000000000000000" pitchFamily="2" charset="2"/>
              </a:rPr>
              <a:t>wenn</a:t>
            </a:r>
            <a:r>
              <a:rPr lang="en-GB" sz="1600" dirty="0">
                <a:sym typeface="Wingdings" panose="05000000000000000000" pitchFamily="2" charset="2"/>
              </a:rPr>
              <a:t> </a:t>
            </a:r>
            <a:r>
              <a:rPr lang="en-GB" sz="1600" dirty="0" err="1">
                <a:sym typeface="Wingdings" panose="05000000000000000000" pitchFamily="2" charset="2"/>
              </a:rPr>
              <a:t>neue</a:t>
            </a:r>
            <a:r>
              <a:rPr lang="en-GB" sz="1600" dirty="0">
                <a:sym typeface="Wingdings" panose="05000000000000000000" pitchFamily="2" charset="2"/>
              </a:rPr>
              <a:t> </a:t>
            </a:r>
            <a:r>
              <a:rPr lang="en-GB" sz="1600" dirty="0" err="1">
                <a:sym typeface="Wingdings" panose="05000000000000000000" pitchFamily="2" charset="2"/>
              </a:rPr>
              <a:t>Wettbewerber</a:t>
            </a:r>
            <a:r>
              <a:rPr lang="en-GB" sz="1600" dirty="0">
                <a:sym typeface="Wingdings" panose="05000000000000000000" pitchFamily="2" charset="2"/>
              </a:rPr>
              <a:t> auf den </a:t>
            </a:r>
            <a:r>
              <a:rPr lang="en-GB" sz="1600" dirty="0" err="1">
                <a:sym typeface="Wingdings" panose="05000000000000000000" pitchFamily="2" charset="2"/>
              </a:rPr>
              <a:t>Markt</a:t>
            </a:r>
            <a:r>
              <a:rPr lang="en-GB" sz="1600" dirty="0">
                <a:sym typeface="Wingdings" panose="05000000000000000000" pitchFamily="2" charset="2"/>
              </a:rPr>
              <a:t> </a:t>
            </a:r>
            <a:r>
              <a:rPr lang="en-GB" sz="1600" dirty="0" err="1">
                <a:sym typeface="Wingdings" panose="05000000000000000000" pitchFamily="2" charset="2"/>
              </a:rPr>
              <a:t>kommen</a:t>
            </a:r>
            <a:r>
              <a:rPr lang="en-GB" sz="1600" dirty="0">
                <a:sym typeface="Wingdings" panose="05000000000000000000" pitchFamily="2" charset="2"/>
              </a:rPr>
              <a:t> </a:t>
            </a:r>
            <a:r>
              <a:rPr lang="en-GB" sz="1600" dirty="0" err="1">
                <a:sym typeface="Wingdings" panose="05000000000000000000" pitchFamily="2" charset="2"/>
              </a:rPr>
              <a:t>oder</a:t>
            </a:r>
            <a:r>
              <a:rPr lang="en-GB" sz="1600" dirty="0">
                <a:sym typeface="Wingdings" panose="05000000000000000000" pitchFamily="2" charset="2"/>
              </a:rPr>
              <a:t> die </a:t>
            </a:r>
            <a:r>
              <a:rPr lang="en-GB" sz="1600" dirty="0" err="1">
                <a:sym typeface="Wingdings" panose="05000000000000000000" pitchFamily="2" charset="2"/>
              </a:rPr>
              <a:t>Kunden</a:t>
            </a:r>
            <a:r>
              <a:rPr lang="en-GB" sz="1600" dirty="0">
                <a:sym typeface="Wingdings" panose="05000000000000000000" pitchFamily="2" charset="2"/>
              </a:rPr>
              <a:t> </a:t>
            </a:r>
            <a:r>
              <a:rPr lang="en-GB" sz="1600" dirty="0" err="1">
                <a:sym typeface="Wingdings" panose="05000000000000000000" pitchFamily="2" charset="2"/>
              </a:rPr>
              <a:t>ihre</a:t>
            </a:r>
            <a:r>
              <a:rPr lang="en-GB" sz="1600" dirty="0">
                <a:sym typeface="Wingdings" panose="05000000000000000000" pitchFamily="2" charset="2"/>
              </a:rPr>
              <a:t> </a:t>
            </a:r>
            <a:r>
              <a:rPr lang="en-GB" sz="1600" dirty="0" err="1">
                <a:sym typeface="Wingdings" panose="05000000000000000000" pitchFamily="2" charset="2"/>
              </a:rPr>
              <a:t>Bedürfnisse</a:t>
            </a:r>
            <a:r>
              <a:rPr lang="en-GB" sz="1600" dirty="0">
                <a:sym typeface="Wingdings" panose="05000000000000000000" pitchFamily="2" charset="2"/>
              </a:rPr>
              <a:t> </a:t>
            </a:r>
            <a:r>
              <a:rPr lang="en-GB" sz="1600" dirty="0" err="1">
                <a:sym typeface="Wingdings" panose="05000000000000000000" pitchFamily="2" charset="2"/>
              </a:rPr>
              <a:t>ändern</a:t>
            </a:r>
            <a:endParaRPr lang="en-GB" sz="1600" dirty="0">
              <a:sym typeface="Wingdings" panose="05000000000000000000" pitchFamily="2" charset="2"/>
            </a:endParaRPr>
          </a:p>
          <a:p>
            <a:pPr marL="342900" indent="-342900">
              <a:lnSpc>
                <a:spcPct val="100000"/>
              </a:lnSpc>
              <a:buFont typeface="Arial" panose="020B0604020202020204" pitchFamily="34" charset="0"/>
              <a:buChar char="•"/>
            </a:pPr>
            <a:r>
              <a:rPr lang="en-GB" sz="1600" b="1" dirty="0">
                <a:sym typeface="Wingdings" panose="05000000000000000000" pitchFamily="2" charset="2"/>
              </a:rPr>
              <a:t>2. </a:t>
            </a:r>
            <a:r>
              <a:rPr lang="en-GB" sz="1600" b="1" dirty="0" err="1">
                <a:sym typeface="Wingdings" panose="05000000000000000000" pitchFamily="2" charset="2"/>
              </a:rPr>
              <a:t>Gibt</a:t>
            </a:r>
            <a:r>
              <a:rPr lang="en-GB" sz="1600" b="1" dirty="0">
                <a:sym typeface="Wingdings" panose="05000000000000000000" pitchFamily="2" charset="2"/>
              </a:rPr>
              <a:t> es auf </a:t>
            </a:r>
            <a:r>
              <a:rPr lang="en-GB" sz="1600" b="1" dirty="0" err="1">
                <a:sym typeface="Wingdings" panose="05000000000000000000" pitchFamily="2" charset="2"/>
              </a:rPr>
              <a:t>dem</a:t>
            </a:r>
            <a:r>
              <a:rPr lang="en-GB" sz="1600" b="1" dirty="0">
                <a:sym typeface="Wingdings" panose="05000000000000000000" pitchFamily="2" charset="2"/>
              </a:rPr>
              <a:t> </a:t>
            </a:r>
            <a:r>
              <a:rPr lang="en-GB" sz="1600" b="1" dirty="0" err="1">
                <a:sym typeface="Wingdings" panose="05000000000000000000" pitchFamily="2" charset="2"/>
              </a:rPr>
              <a:t>Markt</a:t>
            </a:r>
            <a:r>
              <a:rPr lang="en-GB" sz="1600" b="1" dirty="0">
                <a:sym typeface="Wingdings" panose="05000000000000000000" pitchFamily="2" charset="2"/>
              </a:rPr>
              <a:t> </a:t>
            </a:r>
            <a:r>
              <a:rPr lang="en-GB" sz="1600" b="1" dirty="0" err="1">
                <a:sym typeface="Wingdings" panose="05000000000000000000" pitchFamily="2" charset="2"/>
              </a:rPr>
              <a:t>freie</a:t>
            </a:r>
            <a:r>
              <a:rPr lang="en-GB" sz="1600" b="1" dirty="0">
                <a:sym typeface="Wingdings" panose="05000000000000000000" pitchFamily="2" charset="2"/>
              </a:rPr>
              <a:t> Hand </a:t>
            </a:r>
            <a:r>
              <a:rPr lang="en-GB" sz="1600" b="1" dirty="0" err="1">
                <a:sym typeface="Wingdings" panose="05000000000000000000" pitchFamily="2" charset="2"/>
              </a:rPr>
              <a:t>mit</a:t>
            </a:r>
            <a:r>
              <a:rPr lang="en-GB" sz="1600" b="1" dirty="0">
                <a:sym typeface="Wingdings" panose="05000000000000000000" pitchFamily="2" charset="2"/>
              </a:rPr>
              <a:t> </a:t>
            </a:r>
            <a:r>
              <a:rPr lang="en-GB" sz="1600" b="1" dirty="0" err="1">
                <a:sym typeface="Wingdings" panose="05000000000000000000" pitchFamily="2" charset="2"/>
              </a:rPr>
              <a:t>wenig</a:t>
            </a:r>
            <a:r>
              <a:rPr lang="en-GB" sz="1600" b="1" dirty="0">
                <a:sym typeface="Wingdings" panose="05000000000000000000" pitchFamily="2" charset="2"/>
              </a:rPr>
              <a:t> </a:t>
            </a:r>
            <a:r>
              <a:rPr lang="en-GB" sz="1600" b="1" dirty="0" err="1">
                <a:sym typeface="Wingdings" panose="05000000000000000000" pitchFamily="2" charset="2"/>
              </a:rPr>
              <a:t>Wettbewerb</a:t>
            </a:r>
            <a:r>
              <a:rPr lang="en-GB" sz="1600" b="1" dirty="0">
                <a:sym typeface="Wingdings" panose="05000000000000000000" pitchFamily="2" charset="2"/>
              </a:rPr>
              <a:t>?</a:t>
            </a:r>
          </a:p>
          <a:p>
            <a:pPr marL="0" indent="0">
              <a:lnSpc>
                <a:spcPct val="100000"/>
              </a:lnSpc>
            </a:pPr>
            <a:r>
              <a:rPr lang="en-GB" sz="1600" b="1" dirty="0">
                <a:sym typeface="Wingdings" panose="05000000000000000000" pitchFamily="2" charset="2"/>
              </a:rPr>
              <a:t> </a:t>
            </a:r>
            <a:r>
              <a:rPr lang="en-GB" sz="1600" b="1" dirty="0" err="1">
                <a:sym typeface="Wingdings" panose="05000000000000000000" pitchFamily="2" charset="2"/>
              </a:rPr>
              <a:t>Ist</a:t>
            </a:r>
            <a:r>
              <a:rPr lang="en-GB" sz="1600" b="1" dirty="0">
                <a:sym typeface="Wingdings" panose="05000000000000000000" pitchFamily="2" charset="2"/>
              </a:rPr>
              <a:t> </a:t>
            </a:r>
            <a:r>
              <a:rPr lang="en-GB" sz="1600" b="1" dirty="0" err="1">
                <a:sym typeface="Wingdings" panose="05000000000000000000" pitchFamily="2" charset="2"/>
              </a:rPr>
              <a:t>sie</a:t>
            </a:r>
            <a:r>
              <a:rPr lang="en-GB" sz="1600" b="1" dirty="0">
                <a:sym typeface="Wingdings" panose="05000000000000000000" pitchFamily="2" charset="2"/>
              </a:rPr>
              <a:t> </a:t>
            </a:r>
            <a:r>
              <a:rPr lang="en-GB" sz="1600" b="1" dirty="0" err="1">
                <a:sym typeface="Wingdings" panose="05000000000000000000" pitchFamily="2" charset="2"/>
              </a:rPr>
              <a:t>besser</a:t>
            </a:r>
            <a:r>
              <a:rPr lang="en-GB" sz="1600" b="1" dirty="0">
                <a:sym typeface="Wingdings" panose="05000000000000000000" pitchFamily="2" charset="2"/>
              </a:rPr>
              <a:t> </a:t>
            </a:r>
            <a:r>
              <a:rPr lang="en-GB" sz="1600" b="1" dirty="0" err="1">
                <a:sym typeface="Wingdings" panose="05000000000000000000" pitchFamily="2" charset="2"/>
              </a:rPr>
              <a:t>als</a:t>
            </a:r>
            <a:r>
              <a:rPr lang="en-GB" sz="1600" b="1" dirty="0">
                <a:sym typeface="Wingdings" panose="05000000000000000000" pitchFamily="2" charset="2"/>
              </a:rPr>
              <a:t> </a:t>
            </a:r>
            <a:r>
              <a:rPr lang="en-GB" sz="1600" b="1" dirty="0" err="1">
                <a:sym typeface="Wingdings" panose="05000000000000000000" pitchFamily="2" charset="2"/>
              </a:rPr>
              <a:t>Ihre</a:t>
            </a:r>
            <a:r>
              <a:rPr lang="en-GB" sz="1600" b="1" dirty="0">
                <a:sym typeface="Wingdings" panose="05000000000000000000" pitchFamily="2" charset="2"/>
              </a:rPr>
              <a:t> </a:t>
            </a:r>
            <a:r>
              <a:rPr lang="en-GB" sz="1600" b="1" dirty="0" err="1">
                <a:sym typeface="Wingdings" panose="05000000000000000000" pitchFamily="2" charset="2"/>
              </a:rPr>
              <a:t>derzeitige</a:t>
            </a:r>
            <a:r>
              <a:rPr lang="en-GB" sz="1600" b="1" dirty="0">
                <a:sym typeface="Wingdings" panose="05000000000000000000" pitchFamily="2" charset="2"/>
              </a:rPr>
              <a:t> </a:t>
            </a:r>
            <a:r>
              <a:rPr lang="en-GB" sz="1600" b="1" dirty="0" err="1">
                <a:sym typeface="Wingdings" panose="05000000000000000000" pitchFamily="2" charset="2"/>
              </a:rPr>
              <a:t>Strategie</a:t>
            </a:r>
            <a:r>
              <a:rPr lang="en-GB" sz="1600" b="1" dirty="0">
                <a:sym typeface="Wingdings" panose="05000000000000000000" pitchFamily="2" charset="2"/>
              </a:rPr>
              <a:t>?</a:t>
            </a:r>
            <a:endParaRPr lang="en-GB" sz="1600" b="1" dirty="0"/>
          </a:p>
        </p:txBody>
      </p:sp>
      <p:sp>
        <p:nvSpPr>
          <p:cNvPr id="10" name="Text Placeholder 9">
            <a:extLst>
              <a:ext uri="{FF2B5EF4-FFF2-40B4-BE49-F238E27FC236}">
                <a16:creationId xmlns:a16="http://schemas.microsoft.com/office/drawing/2014/main" id="{1D0409D6-82BD-A59E-49A7-E928EDF56C9B}"/>
              </a:ext>
            </a:extLst>
          </p:cNvPr>
          <p:cNvSpPr>
            <a:spLocks noGrp="1"/>
          </p:cNvSpPr>
          <p:nvPr>
            <p:ph type="body" sz="quarter" idx="16"/>
          </p:nvPr>
        </p:nvSpPr>
        <p:spPr>
          <a:xfrm>
            <a:off x="423312" y="503339"/>
            <a:ext cx="10808102" cy="582221"/>
          </a:xfrm>
        </p:spPr>
        <p:txBody>
          <a:bodyPr>
            <a:normAutofit lnSpcReduction="10000"/>
          </a:bodyPr>
          <a:lstStyle/>
          <a:p>
            <a:r>
              <a:rPr lang="en-IE" b="1" dirty="0"/>
              <a:t>Das 9-Qualitäts-Preismodell </a:t>
            </a:r>
          </a:p>
        </p:txBody>
      </p:sp>
      <p:sp>
        <p:nvSpPr>
          <p:cNvPr id="5" name="AutoShape 2" descr="The Pricing - Quality Model [Value leadership pricing]">
            <a:extLst>
              <a:ext uri="{FF2B5EF4-FFF2-40B4-BE49-F238E27FC236}">
                <a16:creationId xmlns:a16="http://schemas.microsoft.com/office/drawing/2014/main" id="{D2BE4A2F-8565-7DC0-A7B4-E9046BC26661}"/>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b="1"/>
          </a:p>
        </p:txBody>
      </p:sp>
      <p:graphicFrame>
        <p:nvGraphicFramePr>
          <p:cNvPr id="7" name="Table 7">
            <a:extLst>
              <a:ext uri="{FF2B5EF4-FFF2-40B4-BE49-F238E27FC236}">
                <a16:creationId xmlns:a16="http://schemas.microsoft.com/office/drawing/2014/main" id="{7859F80D-C54B-C8FD-CD5A-EC80DB124D6E}"/>
              </a:ext>
            </a:extLst>
          </p:cNvPr>
          <p:cNvGraphicFramePr>
            <a:graphicFrameLocks noGrp="1"/>
          </p:cNvGraphicFramePr>
          <p:nvPr>
            <p:extLst>
              <p:ext uri="{D42A27DB-BD31-4B8C-83A1-F6EECF244321}">
                <p14:modId xmlns:p14="http://schemas.microsoft.com/office/powerpoint/2010/main" val="4020247231"/>
              </p:ext>
            </p:extLst>
          </p:nvPr>
        </p:nvGraphicFramePr>
        <p:xfrm>
          <a:off x="744865" y="2509965"/>
          <a:ext cx="4920829" cy="2779212"/>
        </p:xfrm>
        <a:graphic>
          <a:graphicData uri="http://schemas.openxmlformats.org/drawingml/2006/table">
            <a:tbl>
              <a:tblPr firstRow="1" bandRow="1">
                <a:tableStyleId>{22838BEF-8BB2-4498-84A7-C5851F593DF1}</a:tableStyleId>
              </a:tblPr>
              <a:tblGrid>
                <a:gridCol w="1109479">
                  <a:extLst>
                    <a:ext uri="{9D8B030D-6E8A-4147-A177-3AD203B41FA5}">
                      <a16:colId xmlns:a16="http://schemas.microsoft.com/office/drawing/2014/main" val="3433420525"/>
                    </a:ext>
                  </a:extLst>
                </a:gridCol>
                <a:gridCol w="1350934">
                  <a:extLst>
                    <a:ext uri="{9D8B030D-6E8A-4147-A177-3AD203B41FA5}">
                      <a16:colId xmlns:a16="http://schemas.microsoft.com/office/drawing/2014/main" val="781748390"/>
                    </a:ext>
                  </a:extLst>
                </a:gridCol>
                <a:gridCol w="1230208">
                  <a:extLst>
                    <a:ext uri="{9D8B030D-6E8A-4147-A177-3AD203B41FA5}">
                      <a16:colId xmlns:a16="http://schemas.microsoft.com/office/drawing/2014/main" val="2724122732"/>
                    </a:ext>
                  </a:extLst>
                </a:gridCol>
                <a:gridCol w="1230208">
                  <a:extLst>
                    <a:ext uri="{9D8B030D-6E8A-4147-A177-3AD203B41FA5}">
                      <a16:colId xmlns:a16="http://schemas.microsoft.com/office/drawing/2014/main" val="2736298531"/>
                    </a:ext>
                  </a:extLst>
                </a:gridCol>
              </a:tblGrid>
              <a:tr h="694803">
                <a:tc>
                  <a:txBody>
                    <a:bodyPr/>
                    <a:lstStyle/>
                    <a:p>
                      <a:pPr algn="ctr"/>
                      <a:endParaRPr lang="en-GB" sz="160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Hoch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Mittel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Gering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extLst>
                  <a:ext uri="{0D108BD9-81ED-4DB2-BD59-A6C34878D82A}">
                    <a16:rowId xmlns:a16="http://schemas.microsoft.com/office/drawing/2014/main" val="1733777454"/>
                  </a:ext>
                </a:extLst>
              </a:tr>
              <a:tr h="694803">
                <a:tc>
                  <a:txBody>
                    <a:bodyPr/>
                    <a:lstStyle/>
                    <a:p>
                      <a:pPr algn="ctr"/>
                      <a:r>
                        <a:rPr lang="en-GB" sz="1600" b="1" dirty="0">
                          <a:solidFill>
                            <a:sysClr val="windowText" lastClr="000000"/>
                          </a:solidFill>
                        </a:rPr>
                        <a:t>Hoch</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Premium</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a:solidFill>
                            <a:sysClr val="windowText" lastClr="000000"/>
                          </a:solidFill>
                        </a:rPr>
                        <a:t>Hoher Wert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err="1">
                          <a:solidFill>
                            <a:sysClr val="windowText" lastClr="000000"/>
                          </a:solidFill>
                        </a:rPr>
                        <a:t>Hervorragender</a:t>
                      </a:r>
                      <a:r>
                        <a:rPr lang="en-GB" sz="1600" dirty="0">
                          <a:solidFill>
                            <a:sysClr val="windowText" lastClr="000000"/>
                          </a:solidFill>
                        </a:rPr>
                        <a:t> Wert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521467973"/>
                  </a:ext>
                </a:extLst>
              </a:tr>
              <a:tr h="694803">
                <a:tc>
                  <a:txBody>
                    <a:bodyPr/>
                    <a:lstStyle/>
                    <a:p>
                      <a:pPr algn="ctr"/>
                      <a:r>
                        <a:rPr lang="en-GB" sz="1600" b="1" dirty="0">
                          <a:solidFill>
                            <a:sysClr val="windowText" lastClr="000000"/>
                          </a:solidFill>
                        </a:rPr>
                        <a:t>Mittel</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err="1">
                          <a:solidFill>
                            <a:sysClr val="windowText" lastClr="000000"/>
                          </a:solidFill>
                        </a:rPr>
                        <a:t>Überladung</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err="1">
                          <a:solidFill>
                            <a:sysClr val="windowText" lastClr="000000"/>
                          </a:solidFill>
                        </a:rPr>
                        <a:t>Durchschnitt</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1">
                        <a:lumMod val="20000"/>
                        <a:lumOff val="80000"/>
                      </a:schemeClr>
                    </a:solidFill>
                  </a:tcPr>
                </a:tc>
                <a:tc>
                  <a:txBody>
                    <a:bodyPr/>
                    <a:lstStyle/>
                    <a:p>
                      <a:pPr algn="ctr"/>
                      <a:r>
                        <a:rPr lang="en-GB" sz="1600" dirty="0" err="1">
                          <a:solidFill>
                            <a:sysClr val="windowText" lastClr="000000"/>
                          </a:solidFill>
                        </a:rPr>
                        <a:t>Guter</a:t>
                      </a:r>
                      <a:r>
                        <a:rPr lang="en-GB" sz="1600" dirty="0">
                          <a:solidFill>
                            <a:sysClr val="windowText" lastClr="000000"/>
                          </a:solidFill>
                        </a:rPr>
                        <a:t> Wert</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226103921"/>
                  </a:ext>
                </a:extLst>
              </a:tr>
              <a:tr h="694803">
                <a:tc>
                  <a:txBody>
                    <a:bodyPr/>
                    <a:lstStyle/>
                    <a:p>
                      <a:pPr algn="ctr"/>
                      <a:r>
                        <a:rPr lang="en-GB" sz="1600" b="1" dirty="0">
                          <a:solidFill>
                            <a:sysClr val="windowText" lastClr="000000"/>
                          </a:solidFill>
                        </a:rPr>
                        <a:t>Gering</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85D2E1"/>
                    </a:solidFill>
                  </a:tcPr>
                </a:tc>
                <a:tc>
                  <a:txBody>
                    <a:bodyPr/>
                    <a:lstStyle/>
                    <a:p>
                      <a:pPr algn="ctr"/>
                      <a:r>
                        <a:rPr lang="en-GB" sz="1600" dirty="0" err="1">
                          <a:solidFill>
                            <a:sysClr val="windowText" lastClr="000000"/>
                          </a:solidFill>
                        </a:rPr>
                        <a:t>Abzocke</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dirty="0" err="1">
                          <a:solidFill>
                            <a:sysClr val="windowText" lastClr="000000"/>
                          </a:solidFill>
                        </a:rPr>
                        <a:t>Falsche</a:t>
                      </a:r>
                      <a:r>
                        <a:rPr lang="en-GB" sz="1600" dirty="0">
                          <a:solidFill>
                            <a:sysClr val="windowText" lastClr="000000"/>
                          </a:solidFill>
                        </a:rPr>
                        <a:t> </a:t>
                      </a:r>
                      <a:r>
                        <a:rPr lang="en-GB" sz="1600" dirty="0" err="1">
                          <a:solidFill>
                            <a:sysClr val="windowText" lastClr="000000"/>
                          </a:solidFill>
                        </a:rPr>
                        <a:t>Wirtschaft</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tc>
                  <a:txBody>
                    <a:bodyPr/>
                    <a:lstStyle/>
                    <a:p>
                      <a:pPr algn="ctr"/>
                      <a:r>
                        <a:rPr lang="en-GB" sz="1600" dirty="0" err="1">
                          <a:solidFill>
                            <a:sysClr val="windowText" lastClr="000000"/>
                          </a:solidFill>
                        </a:rPr>
                        <a:t>Wirtschaft</a:t>
                      </a:r>
                      <a:endParaRPr lang="en-GB" sz="1600" dirty="0">
                        <a:solidFill>
                          <a:sysClr val="windowText" lastClr="000000"/>
                        </a:solidFill>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tx2">
                        <a:lumMod val="95000"/>
                      </a:schemeClr>
                    </a:solidFill>
                  </a:tcPr>
                </a:tc>
                <a:extLst>
                  <a:ext uri="{0D108BD9-81ED-4DB2-BD59-A6C34878D82A}">
                    <a16:rowId xmlns:a16="http://schemas.microsoft.com/office/drawing/2014/main" val="3320264471"/>
                  </a:ext>
                </a:extLst>
              </a:tr>
            </a:tbl>
          </a:graphicData>
        </a:graphic>
      </p:graphicFrame>
      <p:sp>
        <p:nvSpPr>
          <p:cNvPr id="8" name="TextBox 7">
            <a:extLst>
              <a:ext uri="{FF2B5EF4-FFF2-40B4-BE49-F238E27FC236}">
                <a16:creationId xmlns:a16="http://schemas.microsoft.com/office/drawing/2014/main" id="{B72F85C0-7AF7-15BC-D038-81D3B4B73402}"/>
              </a:ext>
            </a:extLst>
          </p:cNvPr>
          <p:cNvSpPr txBox="1"/>
          <p:nvPr/>
        </p:nvSpPr>
        <p:spPr>
          <a:xfrm>
            <a:off x="3032046" y="2070578"/>
            <a:ext cx="650178" cy="369332"/>
          </a:xfrm>
          <a:prstGeom prst="rect">
            <a:avLst/>
          </a:prstGeom>
          <a:noFill/>
        </p:spPr>
        <p:txBody>
          <a:bodyPr wrap="none" rtlCol="0">
            <a:spAutoFit/>
          </a:bodyPr>
          <a:lstStyle/>
          <a:p>
            <a:r>
              <a:rPr lang="en-GB" b="1" dirty="0" err="1">
                <a:solidFill>
                  <a:srgbClr val="000000"/>
                </a:solidFill>
              </a:rPr>
              <a:t>Preis</a:t>
            </a:r>
            <a:endParaRPr lang="en-GB" b="1" dirty="0">
              <a:solidFill>
                <a:srgbClr val="000000"/>
              </a:solidFill>
            </a:endParaRPr>
          </a:p>
        </p:txBody>
      </p:sp>
      <p:sp>
        <p:nvSpPr>
          <p:cNvPr id="13" name="TextBox 12">
            <a:extLst>
              <a:ext uri="{FF2B5EF4-FFF2-40B4-BE49-F238E27FC236}">
                <a16:creationId xmlns:a16="http://schemas.microsoft.com/office/drawing/2014/main" id="{C7F60984-F6C5-6091-2902-2F9B90FCF128}"/>
              </a:ext>
            </a:extLst>
          </p:cNvPr>
          <p:cNvSpPr txBox="1"/>
          <p:nvPr/>
        </p:nvSpPr>
        <p:spPr>
          <a:xfrm rot="16200000">
            <a:off x="55665" y="3973908"/>
            <a:ext cx="962571" cy="369332"/>
          </a:xfrm>
          <a:prstGeom prst="rect">
            <a:avLst/>
          </a:prstGeom>
          <a:noFill/>
        </p:spPr>
        <p:txBody>
          <a:bodyPr wrap="none" rtlCol="0">
            <a:spAutoFit/>
          </a:bodyPr>
          <a:lstStyle/>
          <a:p>
            <a:r>
              <a:rPr lang="en-GB" b="1" dirty="0" err="1">
                <a:solidFill>
                  <a:srgbClr val="000000"/>
                </a:solidFill>
              </a:rPr>
              <a:t>Qualität</a:t>
            </a:r>
            <a:endParaRPr lang="en-GB" b="1" dirty="0">
              <a:solidFill>
                <a:srgbClr val="000000"/>
              </a:solidFill>
            </a:endParaRPr>
          </a:p>
        </p:txBody>
      </p:sp>
    </p:spTree>
    <p:extLst>
      <p:ext uri="{BB962C8B-B14F-4D97-AF65-F5344CB8AC3E}">
        <p14:creationId xmlns:p14="http://schemas.microsoft.com/office/powerpoint/2010/main" val="1419363991"/>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a:xfrm>
            <a:off x="501631" y="1514511"/>
            <a:ext cx="11493145" cy="4128930"/>
          </a:xfrm>
        </p:spPr>
        <p:txBody>
          <a:bodyPr>
            <a:normAutofit fontScale="92500" lnSpcReduction="10000"/>
          </a:bodyPr>
          <a:lstStyle/>
          <a:p>
            <a:r>
              <a:rPr lang="en-IE" sz="2000" b="1" dirty="0" err="1"/>
              <a:t>Wichtige</a:t>
            </a:r>
            <a:r>
              <a:rPr lang="en-IE" sz="2000" b="1" dirty="0"/>
              <a:t> </a:t>
            </a:r>
            <a:r>
              <a:rPr lang="en-IE" sz="2000" b="1" dirty="0" err="1"/>
              <a:t>Fragen</a:t>
            </a:r>
            <a:r>
              <a:rPr lang="en-IE" sz="2000" b="1" dirty="0"/>
              <a:t>, die Sie </a:t>
            </a:r>
            <a:r>
              <a:rPr lang="en-IE" sz="2000" b="1" dirty="0" err="1"/>
              <a:t>bei</a:t>
            </a:r>
            <a:r>
              <a:rPr lang="en-IE" sz="2000" b="1" dirty="0"/>
              <a:t> der </a:t>
            </a:r>
            <a:r>
              <a:rPr lang="en-IE" sz="2000" b="1" dirty="0" err="1"/>
              <a:t>Erstellung</a:t>
            </a:r>
            <a:r>
              <a:rPr lang="en-IE" sz="2000" b="1" dirty="0"/>
              <a:t> </a:t>
            </a:r>
            <a:r>
              <a:rPr lang="en-IE" sz="2000" b="1" dirty="0" err="1"/>
              <a:t>Ihres</a:t>
            </a:r>
            <a:r>
              <a:rPr lang="en-IE" sz="2000" b="1" dirty="0"/>
              <a:t> Business Model Canvas </a:t>
            </a:r>
            <a:r>
              <a:rPr lang="en-IE" sz="2000" b="1" dirty="0" err="1"/>
              <a:t>berücksichtigen</a:t>
            </a:r>
            <a:r>
              <a:rPr lang="en-IE" sz="2000" b="1" dirty="0"/>
              <a:t> </a:t>
            </a:r>
            <a:r>
              <a:rPr lang="en-IE" sz="2000" b="1" dirty="0" err="1"/>
              <a:t>sollten</a:t>
            </a:r>
            <a:r>
              <a:rPr lang="en-IE" sz="2000" b="1" dirty="0"/>
              <a:t>...</a:t>
            </a:r>
          </a:p>
          <a:p>
            <a:pPr marL="342900" indent="-342900">
              <a:buFont typeface="Arial" panose="020B0604020202020204" pitchFamily="34" charset="0"/>
              <a:buChar char="•"/>
            </a:pPr>
            <a:r>
              <a:rPr lang="en-IE" sz="2000" dirty="0"/>
              <a:t>Wie </a:t>
            </a:r>
            <a:r>
              <a:rPr lang="en-IE" sz="2000" dirty="0" err="1"/>
              <a:t>preissensibel</a:t>
            </a:r>
            <a:r>
              <a:rPr lang="en-IE" sz="2000" dirty="0"/>
              <a:t> </a:t>
            </a:r>
            <a:r>
              <a:rPr lang="en-IE" sz="2000" dirty="0" err="1"/>
              <a:t>sind</a:t>
            </a:r>
            <a:r>
              <a:rPr lang="en-IE" sz="2000" dirty="0"/>
              <a:t> </a:t>
            </a:r>
            <a:r>
              <a:rPr lang="en-IE" sz="2000" dirty="0" err="1"/>
              <a:t>Ihre</a:t>
            </a:r>
            <a:r>
              <a:rPr lang="en-IE" sz="2000" dirty="0"/>
              <a:t> </a:t>
            </a:r>
            <a:r>
              <a:rPr lang="en-IE" sz="2000" dirty="0" err="1"/>
              <a:t>Zielkunden</a:t>
            </a:r>
            <a:r>
              <a:rPr lang="en-IE" sz="2000" dirty="0"/>
              <a:t>? </a:t>
            </a:r>
          </a:p>
          <a:p>
            <a:pPr marL="342900" indent="-342900">
              <a:buFont typeface="Arial" panose="020B0604020202020204" pitchFamily="34" charset="0"/>
              <a:buChar char="•"/>
            </a:pPr>
            <a:r>
              <a:rPr lang="en-IE" sz="2000" dirty="0" err="1"/>
              <a:t>Stehen</a:t>
            </a:r>
            <a:r>
              <a:rPr lang="en-IE" sz="2000" dirty="0"/>
              <a:t> die von den </a:t>
            </a:r>
            <a:r>
              <a:rPr lang="en-IE" sz="2000" dirty="0" err="1"/>
              <a:t>Kunden</a:t>
            </a:r>
            <a:r>
              <a:rPr lang="en-IE" sz="2000" dirty="0"/>
              <a:t> </a:t>
            </a:r>
            <a:r>
              <a:rPr lang="en-IE" sz="2000" dirty="0" err="1"/>
              <a:t>wahrgenommenen</a:t>
            </a:r>
            <a:r>
              <a:rPr lang="en-IE" sz="2000" dirty="0"/>
              <a:t> und </a:t>
            </a:r>
            <a:r>
              <a:rPr lang="en-IE" sz="2000" dirty="0" err="1"/>
              <a:t>gelieferten</a:t>
            </a:r>
            <a:r>
              <a:rPr lang="en-IE" sz="2000" dirty="0"/>
              <a:t> </a:t>
            </a:r>
            <a:r>
              <a:rPr lang="en-IE" sz="2000" dirty="0" err="1"/>
              <a:t>Werte</a:t>
            </a:r>
            <a:r>
              <a:rPr lang="en-IE" sz="2000" dirty="0"/>
              <a:t> </a:t>
            </a:r>
            <a:r>
              <a:rPr lang="en-IE" sz="2000" dirty="0" err="1"/>
              <a:t>im</a:t>
            </a:r>
            <a:r>
              <a:rPr lang="en-IE" sz="2000" dirty="0"/>
              <a:t> </a:t>
            </a:r>
            <a:r>
              <a:rPr lang="en-IE" sz="2000" dirty="0" err="1"/>
              <a:t>Einklang</a:t>
            </a:r>
            <a:r>
              <a:rPr lang="en-IE" sz="2000" dirty="0"/>
              <a:t> </a:t>
            </a:r>
            <a:r>
              <a:rPr lang="en-IE" sz="2000" dirty="0" err="1"/>
              <a:t>mit</a:t>
            </a:r>
            <a:r>
              <a:rPr lang="en-IE" sz="2000" dirty="0"/>
              <a:t> </a:t>
            </a:r>
            <a:r>
              <a:rPr lang="en-IE" sz="2000" dirty="0" err="1"/>
              <a:t>dem</a:t>
            </a:r>
            <a:r>
              <a:rPr lang="en-IE" sz="2000" dirty="0"/>
              <a:t> </a:t>
            </a:r>
            <a:r>
              <a:rPr lang="en-IE" sz="2000" dirty="0" err="1"/>
              <a:t>Preis</a:t>
            </a:r>
            <a:r>
              <a:rPr lang="en-IE" sz="2000" dirty="0"/>
              <a:t> </a:t>
            </a:r>
            <a:r>
              <a:rPr lang="en-IE" sz="2000" dirty="0" err="1"/>
              <a:t>Ihres</a:t>
            </a:r>
            <a:r>
              <a:rPr lang="en-IE" sz="2000" dirty="0"/>
              <a:t> </a:t>
            </a:r>
            <a:r>
              <a:rPr lang="en-IE" sz="2000" dirty="0" err="1"/>
              <a:t>Produkts</a:t>
            </a:r>
            <a:r>
              <a:rPr lang="en-IE" sz="2000" dirty="0"/>
              <a:t>/</a:t>
            </a:r>
            <a:r>
              <a:rPr lang="en-IE" sz="2000" dirty="0" err="1"/>
              <a:t>Ihrer</a:t>
            </a:r>
            <a:r>
              <a:rPr lang="en-IE" sz="2000" dirty="0"/>
              <a:t> </a:t>
            </a:r>
            <a:r>
              <a:rPr lang="en-IE" sz="2000" dirty="0" err="1"/>
              <a:t>Dienstleistung</a:t>
            </a:r>
            <a:r>
              <a:rPr lang="en-IE" sz="2000" dirty="0"/>
              <a:t>? </a:t>
            </a:r>
          </a:p>
          <a:p>
            <a:pPr marL="342900" indent="-342900">
              <a:buFont typeface="Arial" panose="020B0604020202020204" pitchFamily="34" charset="0"/>
              <a:buChar char="•"/>
            </a:pPr>
            <a:r>
              <a:rPr lang="en-IE" sz="2000" dirty="0" err="1"/>
              <a:t>Stehen</a:t>
            </a:r>
            <a:r>
              <a:rPr lang="en-IE" sz="2000" dirty="0"/>
              <a:t> die </a:t>
            </a:r>
            <a:r>
              <a:rPr lang="en-IE" sz="2000" dirty="0" err="1"/>
              <a:t>Preise</a:t>
            </a:r>
            <a:r>
              <a:rPr lang="en-IE" sz="2000" dirty="0"/>
              <a:t> </a:t>
            </a:r>
            <a:r>
              <a:rPr lang="en-IE" sz="2000" dirty="0" err="1"/>
              <a:t>im</a:t>
            </a:r>
            <a:r>
              <a:rPr lang="en-IE" sz="2000" dirty="0"/>
              <a:t> </a:t>
            </a:r>
            <a:r>
              <a:rPr lang="en-IE" sz="2000" dirty="0" err="1"/>
              <a:t>Zusammenhang</a:t>
            </a:r>
            <a:r>
              <a:rPr lang="en-IE" sz="2000" dirty="0"/>
              <a:t> </a:t>
            </a:r>
            <a:r>
              <a:rPr lang="en-IE" sz="2000" dirty="0" err="1"/>
              <a:t>mit</a:t>
            </a:r>
            <a:r>
              <a:rPr lang="en-IE" sz="2000" dirty="0"/>
              <a:t> den </a:t>
            </a:r>
            <a:r>
              <a:rPr lang="en-IE" sz="2000" dirty="0" err="1"/>
              <a:t>Realitäten</a:t>
            </a:r>
            <a:r>
              <a:rPr lang="en-IE" sz="2000" dirty="0"/>
              <a:t> des </a:t>
            </a:r>
            <a:r>
              <a:rPr lang="en-IE" sz="2000" dirty="0" err="1"/>
              <a:t>Marktes</a:t>
            </a:r>
            <a:r>
              <a:rPr lang="en-IE" sz="2000" dirty="0"/>
              <a:t>, </a:t>
            </a:r>
            <a:r>
              <a:rPr lang="en-IE" sz="2000" dirty="0" err="1"/>
              <a:t>einschließlich</a:t>
            </a:r>
            <a:r>
              <a:rPr lang="en-IE" sz="2000" dirty="0"/>
              <a:t> </a:t>
            </a:r>
            <a:r>
              <a:rPr lang="en-IE" sz="2000" dirty="0" err="1"/>
              <a:t>Wettbewerb</a:t>
            </a:r>
            <a:r>
              <a:rPr lang="en-IE" sz="2000" dirty="0"/>
              <a:t>, </a:t>
            </a:r>
            <a:r>
              <a:rPr lang="en-IE" sz="2000" dirty="0" err="1"/>
              <a:t>wirtschaftlichem</a:t>
            </a:r>
            <a:r>
              <a:rPr lang="en-IE" sz="2000" dirty="0"/>
              <a:t> </a:t>
            </a:r>
            <a:r>
              <a:rPr lang="en-IE" sz="2000" dirty="0" err="1"/>
              <a:t>Umfeld</a:t>
            </a:r>
            <a:r>
              <a:rPr lang="en-IE" sz="2000" dirty="0"/>
              <a:t> </a:t>
            </a:r>
            <a:r>
              <a:rPr lang="en-IE" sz="2000" dirty="0" err="1"/>
              <a:t>usw</a:t>
            </a:r>
            <a:r>
              <a:rPr lang="en-IE" sz="2000" dirty="0"/>
              <a:t>.? </a:t>
            </a:r>
          </a:p>
          <a:p>
            <a:pPr marL="342900" indent="-342900">
              <a:buFont typeface="Arial" panose="020B0604020202020204" pitchFamily="34" charset="0"/>
              <a:buChar char="•"/>
            </a:pPr>
            <a:r>
              <a:rPr lang="en-IE" sz="2000" dirty="0" err="1"/>
              <a:t>Müssen</a:t>
            </a:r>
            <a:r>
              <a:rPr lang="en-IE" sz="2000" dirty="0"/>
              <a:t> Sie die </a:t>
            </a:r>
            <a:r>
              <a:rPr lang="en-IE" sz="2000" dirty="0" err="1"/>
              <a:t>Preise</a:t>
            </a:r>
            <a:r>
              <a:rPr lang="en-IE" sz="2000" dirty="0"/>
              <a:t> </a:t>
            </a:r>
            <a:r>
              <a:rPr lang="en-IE" sz="2000" dirty="0" err="1"/>
              <a:t>selektiv</a:t>
            </a:r>
            <a:r>
              <a:rPr lang="en-IE" sz="2000" dirty="0"/>
              <a:t> </a:t>
            </a:r>
            <a:r>
              <a:rPr lang="en-IE" sz="2000" dirty="0" err="1"/>
              <a:t>anheben</a:t>
            </a:r>
            <a:r>
              <a:rPr lang="en-IE" sz="2000" dirty="0"/>
              <a:t> </a:t>
            </a:r>
            <a:r>
              <a:rPr lang="en-IE" sz="2000" dirty="0" err="1"/>
              <a:t>oder</a:t>
            </a:r>
            <a:r>
              <a:rPr lang="en-IE" sz="2000" dirty="0"/>
              <a:t> </a:t>
            </a:r>
            <a:r>
              <a:rPr lang="en-IE" sz="2000" dirty="0" err="1"/>
              <a:t>senken</a:t>
            </a:r>
            <a:r>
              <a:rPr lang="en-IE" sz="2000" dirty="0"/>
              <a:t>, </a:t>
            </a:r>
            <a:r>
              <a:rPr lang="en-IE" sz="2000" dirty="0" err="1"/>
              <a:t>einen</a:t>
            </a:r>
            <a:r>
              <a:rPr lang="en-IE" sz="2000" dirty="0"/>
              <a:t> </a:t>
            </a:r>
            <a:r>
              <a:rPr lang="en-IE" sz="2000" dirty="0" err="1"/>
              <a:t>Mehrwert</a:t>
            </a:r>
            <a:r>
              <a:rPr lang="en-IE" sz="2000" dirty="0"/>
              <a:t> </a:t>
            </a:r>
            <a:r>
              <a:rPr lang="en-IE" sz="2000" dirty="0" err="1"/>
              <a:t>zu</a:t>
            </a:r>
            <a:r>
              <a:rPr lang="en-IE" sz="2000" dirty="0"/>
              <a:t> den </a:t>
            </a:r>
            <a:r>
              <a:rPr lang="en-IE" sz="2000" dirty="0" err="1"/>
              <a:t>aktuellen</a:t>
            </a:r>
            <a:r>
              <a:rPr lang="en-IE" sz="2000" dirty="0"/>
              <a:t> </a:t>
            </a:r>
            <a:r>
              <a:rPr lang="en-IE" sz="2000" dirty="0" err="1"/>
              <a:t>Preisen</a:t>
            </a:r>
            <a:r>
              <a:rPr lang="en-IE" sz="2000" dirty="0"/>
              <a:t> </a:t>
            </a:r>
            <a:r>
              <a:rPr lang="en-IE" sz="2000" dirty="0" err="1"/>
              <a:t>hinzufügen</a:t>
            </a:r>
            <a:r>
              <a:rPr lang="en-IE" sz="2000" dirty="0"/>
              <a:t> </a:t>
            </a:r>
            <a:r>
              <a:rPr lang="en-IE" sz="2000" dirty="0" err="1"/>
              <a:t>oder</a:t>
            </a:r>
            <a:r>
              <a:rPr lang="en-IE" sz="2000" dirty="0"/>
              <a:t> </a:t>
            </a:r>
            <a:r>
              <a:rPr lang="en-IE" sz="2000" dirty="0" err="1"/>
              <a:t>bestimmte</a:t>
            </a:r>
            <a:r>
              <a:rPr lang="en-IE" sz="2000" dirty="0"/>
              <a:t> </a:t>
            </a:r>
            <a:r>
              <a:rPr lang="en-IE" sz="2000" dirty="0" err="1"/>
              <a:t>Dienstleistungen</a:t>
            </a:r>
            <a:r>
              <a:rPr lang="en-IE" sz="2000" dirty="0"/>
              <a:t> </a:t>
            </a:r>
            <a:r>
              <a:rPr lang="en-IE" sz="2000" dirty="0" err="1"/>
              <a:t>streichen</a:t>
            </a:r>
            <a:r>
              <a:rPr lang="en-IE" sz="2000" dirty="0"/>
              <a:t>? </a:t>
            </a:r>
          </a:p>
          <a:p>
            <a:pPr marL="342900" indent="-342900">
              <a:buFont typeface="Arial" panose="020B0604020202020204" pitchFamily="34" charset="0"/>
              <a:buChar char="•"/>
            </a:pPr>
            <a:r>
              <a:rPr lang="en-IE" sz="2000" dirty="0" err="1"/>
              <a:t>Welche</a:t>
            </a:r>
            <a:r>
              <a:rPr lang="en-IE" sz="2000" dirty="0"/>
              <a:t> </a:t>
            </a:r>
            <a:r>
              <a:rPr lang="en-IE" sz="2000" dirty="0" err="1"/>
              <a:t>erschwinglichen</a:t>
            </a:r>
            <a:r>
              <a:rPr lang="en-IE" sz="2000" dirty="0"/>
              <a:t> </a:t>
            </a:r>
            <a:r>
              <a:rPr lang="en-IE" sz="2000" dirty="0" err="1"/>
              <a:t>Optionen</a:t>
            </a:r>
            <a:r>
              <a:rPr lang="en-IE" sz="2000" dirty="0"/>
              <a:t> </a:t>
            </a:r>
            <a:r>
              <a:rPr lang="en-IE" sz="2000" dirty="0" err="1"/>
              <a:t>bieten</a:t>
            </a:r>
            <a:r>
              <a:rPr lang="en-IE" sz="2000" dirty="0"/>
              <a:t> Sie an (z. B. </a:t>
            </a:r>
            <a:r>
              <a:rPr lang="en-IE" sz="2000" dirty="0" err="1"/>
              <a:t>Patientenfinanzierung</a:t>
            </a:r>
            <a:r>
              <a:rPr lang="en-IE" sz="2000" dirty="0"/>
              <a:t>, </a:t>
            </a:r>
            <a:r>
              <a:rPr lang="en-IE" sz="2000" dirty="0" err="1"/>
              <a:t>Sonderangebote</a:t>
            </a:r>
            <a:r>
              <a:rPr lang="en-IE" sz="2000" dirty="0"/>
              <a:t> </a:t>
            </a:r>
            <a:r>
              <a:rPr lang="en-IE" sz="2000" dirty="0" err="1"/>
              <a:t>oder</a:t>
            </a:r>
            <a:r>
              <a:rPr lang="en-IE" sz="2000" dirty="0"/>
              <a:t> </a:t>
            </a:r>
            <a:r>
              <a:rPr lang="en-IE" sz="2000" dirty="0" err="1"/>
              <a:t>Produktmix</a:t>
            </a:r>
            <a:r>
              <a:rPr lang="en-IE" sz="2000" dirty="0"/>
              <a:t>)?</a:t>
            </a:r>
          </a:p>
          <a:p>
            <a:pPr marL="342900" indent="-342900">
              <a:buFont typeface="Arial" panose="020B0604020202020204" pitchFamily="34" charset="0"/>
              <a:buChar char="•"/>
            </a:pPr>
            <a:r>
              <a:rPr lang="en-IE" sz="2000" dirty="0" err="1"/>
              <a:t>Haben</a:t>
            </a:r>
            <a:r>
              <a:rPr lang="en-IE" sz="2000" dirty="0"/>
              <a:t> Sie </a:t>
            </a:r>
            <a:r>
              <a:rPr lang="en-IE" sz="2000" dirty="0" err="1"/>
              <a:t>etablierte</a:t>
            </a:r>
            <a:r>
              <a:rPr lang="en-IE" sz="2000" dirty="0"/>
              <a:t> </a:t>
            </a:r>
            <a:r>
              <a:rPr lang="en-IE" sz="2000" dirty="0" err="1"/>
              <a:t>Preispunkte</a:t>
            </a:r>
            <a:r>
              <a:rPr lang="en-IE" sz="2000" dirty="0"/>
              <a:t>? </a:t>
            </a:r>
          </a:p>
          <a:p>
            <a:pPr marL="342900" indent="-342900">
              <a:buFont typeface="Arial" panose="020B0604020202020204" pitchFamily="34" charset="0"/>
              <a:buChar char="•"/>
            </a:pPr>
            <a:r>
              <a:rPr lang="en-IE" sz="2000" dirty="0" err="1"/>
              <a:t>Wird</a:t>
            </a:r>
            <a:r>
              <a:rPr lang="en-IE" sz="2000" dirty="0"/>
              <a:t> </a:t>
            </a:r>
            <a:r>
              <a:rPr lang="en-IE" sz="2000" dirty="0" err="1"/>
              <a:t>ein</a:t>
            </a:r>
            <a:r>
              <a:rPr lang="en-IE" sz="2000" dirty="0"/>
              <a:t> </a:t>
            </a:r>
            <a:r>
              <a:rPr lang="en-IE" sz="2000" dirty="0" err="1"/>
              <a:t>niedrigerer</a:t>
            </a:r>
            <a:r>
              <a:rPr lang="en-IE" sz="2000" dirty="0"/>
              <a:t> </a:t>
            </a:r>
            <a:r>
              <a:rPr lang="en-IE" sz="2000" dirty="0" err="1"/>
              <a:t>Preis</a:t>
            </a:r>
            <a:r>
              <a:rPr lang="en-IE" sz="2000" dirty="0"/>
              <a:t> </a:t>
            </a:r>
            <a:r>
              <a:rPr lang="en-IE" sz="2000" dirty="0" err="1"/>
              <a:t>Ihren</a:t>
            </a:r>
            <a:r>
              <a:rPr lang="en-IE" sz="2000" dirty="0"/>
              <a:t> </a:t>
            </a:r>
            <a:r>
              <a:rPr lang="en-IE" sz="2000" dirty="0" err="1"/>
              <a:t>Marktanteil</a:t>
            </a:r>
            <a:r>
              <a:rPr lang="en-IE" sz="2000" dirty="0"/>
              <a:t> </a:t>
            </a:r>
            <a:r>
              <a:rPr lang="en-IE" sz="2000" dirty="0" err="1"/>
              <a:t>erhöhen</a:t>
            </a:r>
            <a:r>
              <a:rPr lang="en-IE" sz="2000" dirty="0"/>
              <a:t>? </a:t>
            </a:r>
          </a:p>
          <a:p>
            <a:pPr marL="342900" indent="-342900">
              <a:buFont typeface="Arial" panose="020B0604020202020204" pitchFamily="34" charset="0"/>
              <a:buChar char="•"/>
            </a:pPr>
            <a:r>
              <a:rPr lang="en-IE" sz="2000" dirty="0"/>
              <a:t>Wie </a:t>
            </a:r>
            <a:r>
              <a:rPr lang="en-IE" sz="2000" dirty="0" err="1"/>
              <a:t>hoch</a:t>
            </a:r>
            <a:r>
              <a:rPr lang="en-IE" sz="2000" dirty="0"/>
              <a:t> </a:t>
            </a:r>
            <a:r>
              <a:rPr lang="en-IE" sz="2000" dirty="0" err="1"/>
              <a:t>sind</a:t>
            </a:r>
            <a:r>
              <a:rPr lang="en-IE" sz="2000" dirty="0"/>
              <a:t> die </a:t>
            </a:r>
            <a:r>
              <a:rPr lang="en-IE" sz="2000" dirty="0" err="1"/>
              <a:t>Preise</a:t>
            </a:r>
            <a:r>
              <a:rPr lang="en-IE" sz="2000" dirty="0"/>
              <a:t> der </a:t>
            </a:r>
            <a:r>
              <a:rPr lang="en-IE" sz="2000" dirty="0" err="1"/>
              <a:t>Wettbewerber</a:t>
            </a:r>
            <a:r>
              <a:rPr lang="en-IE" sz="2000" dirty="0"/>
              <a:t>?</a:t>
            </a: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a:xfrm>
            <a:off x="573349" y="544715"/>
            <a:ext cx="10808102" cy="582221"/>
          </a:xfrm>
        </p:spPr>
        <p:txBody>
          <a:bodyPr>
            <a:normAutofit fontScale="77500" lnSpcReduction="20000"/>
          </a:bodyPr>
          <a:lstStyle/>
          <a:p>
            <a:r>
              <a:rPr lang="en-IE" dirty="0" err="1"/>
              <a:t>Übung</a:t>
            </a:r>
            <a:r>
              <a:rPr lang="en-IE" dirty="0"/>
              <a:t>: </a:t>
            </a:r>
            <a:r>
              <a:rPr lang="en-IE" dirty="0" err="1"/>
              <a:t>Bestimmen</a:t>
            </a:r>
            <a:r>
              <a:rPr lang="en-IE" dirty="0"/>
              <a:t> Sie den </a:t>
            </a:r>
            <a:r>
              <a:rPr lang="en-IE" dirty="0" err="1"/>
              <a:t>Preis</a:t>
            </a:r>
            <a:r>
              <a:rPr lang="en-IE" dirty="0"/>
              <a:t> für </a:t>
            </a:r>
            <a:r>
              <a:rPr lang="en-IE" dirty="0" err="1"/>
              <a:t>Ihr</a:t>
            </a:r>
            <a:r>
              <a:rPr lang="en-IE" dirty="0"/>
              <a:t> </a:t>
            </a:r>
            <a:r>
              <a:rPr lang="en-IE" dirty="0" err="1"/>
              <a:t>Produkt</a:t>
            </a:r>
            <a:r>
              <a:rPr lang="en-IE" dirty="0"/>
              <a:t>/</a:t>
            </a:r>
            <a:r>
              <a:rPr lang="en-IE" dirty="0" err="1"/>
              <a:t>Ihre</a:t>
            </a:r>
            <a:r>
              <a:rPr lang="en-IE" dirty="0"/>
              <a:t> </a:t>
            </a:r>
            <a:r>
              <a:rPr lang="en-IE" dirty="0" err="1"/>
              <a:t>Dienstleistung</a:t>
            </a:r>
            <a:endParaRPr lang="en-GB" b="1" dirty="0"/>
          </a:p>
        </p:txBody>
      </p:sp>
      <p:sp>
        <p:nvSpPr>
          <p:cNvPr id="5" name="TextBox 4">
            <a:extLst>
              <a:ext uri="{FF2B5EF4-FFF2-40B4-BE49-F238E27FC236}">
                <a16:creationId xmlns:a16="http://schemas.microsoft.com/office/drawing/2014/main" id="{06A9D97C-C074-EA2B-2322-7E8AE98CA975}"/>
              </a:ext>
            </a:extLst>
          </p:cNvPr>
          <p:cNvSpPr txBox="1"/>
          <p:nvPr/>
        </p:nvSpPr>
        <p:spPr>
          <a:xfrm>
            <a:off x="1954308" y="5643441"/>
            <a:ext cx="9736061" cy="830997"/>
          </a:xfrm>
          <a:prstGeom prst="rect">
            <a:avLst/>
          </a:prstGeom>
          <a:solidFill>
            <a:srgbClr val="FFD100"/>
          </a:solidFill>
        </p:spPr>
        <p:txBody>
          <a:bodyPr wrap="square">
            <a:spAutoFit/>
          </a:bodyPr>
          <a:lstStyle/>
          <a:p>
            <a:pPr algn="ctr"/>
            <a:r>
              <a:rPr lang="en-US" sz="2400" dirty="0" err="1">
                <a:solidFill>
                  <a:srgbClr val="000000"/>
                </a:solidFill>
              </a:rPr>
              <a:t>Ihr</a:t>
            </a:r>
            <a:r>
              <a:rPr lang="en-US" sz="2400" dirty="0">
                <a:solidFill>
                  <a:srgbClr val="000000"/>
                </a:solidFill>
              </a:rPr>
              <a:t> </a:t>
            </a:r>
            <a:r>
              <a:rPr lang="en-US" sz="2400" dirty="0" err="1">
                <a:solidFill>
                  <a:srgbClr val="000000"/>
                </a:solidFill>
              </a:rPr>
              <a:t>Preis</a:t>
            </a:r>
            <a:r>
              <a:rPr lang="en-US" sz="2400" dirty="0">
                <a:solidFill>
                  <a:srgbClr val="000000"/>
                </a:solidFill>
              </a:rPr>
              <a:t> muss </a:t>
            </a:r>
            <a:r>
              <a:rPr lang="en-US" sz="2400" dirty="0" err="1">
                <a:solidFill>
                  <a:srgbClr val="000000"/>
                </a:solidFill>
              </a:rPr>
              <a:t>wettbewerbsfähig</a:t>
            </a:r>
            <a:r>
              <a:rPr lang="en-US" sz="2400" dirty="0">
                <a:solidFill>
                  <a:srgbClr val="000000"/>
                </a:solidFill>
              </a:rPr>
              <a:t> und </a:t>
            </a:r>
            <a:r>
              <a:rPr lang="en-US" sz="2400" dirty="0" err="1">
                <a:solidFill>
                  <a:srgbClr val="000000"/>
                </a:solidFill>
              </a:rPr>
              <a:t>gewinnbringend</a:t>
            </a:r>
            <a:r>
              <a:rPr lang="en-US" sz="2400" dirty="0">
                <a:solidFill>
                  <a:srgbClr val="000000"/>
                </a:solidFill>
              </a:rPr>
              <a:t> sein, </a:t>
            </a:r>
            <a:r>
              <a:rPr lang="en-US" sz="2400" dirty="0" err="1">
                <a:solidFill>
                  <a:srgbClr val="000000"/>
                </a:solidFill>
              </a:rPr>
              <a:t>kann</a:t>
            </a:r>
            <a:r>
              <a:rPr lang="en-US" sz="2400" dirty="0">
                <a:solidFill>
                  <a:srgbClr val="000000"/>
                </a:solidFill>
              </a:rPr>
              <a:t> </a:t>
            </a:r>
            <a:r>
              <a:rPr lang="en-US" sz="2400" dirty="0" err="1">
                <a:solidFill>
                  <a:srgbClr val="000000"/>
                </a:solidFill>
              </a:rPr>
              <a:t>aber</a:t>
            </a:r>
            <a:r>
              <a:rPr lang="en-US" sz="2400" dirty="0">
                <a:solidFill>
                  <a:srgbClr val="000000"/>
                </a:solidFill>
              </a:rPr>
              <a:t> </a:t>
            </a:r>
            <a:r>
              <a:rPr lang="en-US" sz="2400" dirty="0" err="1">
                <a:solidFill>
                  <a:srgbClr val="000000"/>
                </a:solidFill>
              </a:rPr>
              <a:t>im</a:t>
            </a:r>
            <a:r>
              <a:rPr lang="en-US" sz="2400" dirty="0">
                <a:solidFill>
                  <a:srgbClr val="000000"/>
                </a:solidFill>
              </a:rPr>
              <a:t> </a:t>
            </a:r>
            <a:r>
              <a:rPr lang="en-US" sz="2400" dirty="0" err="1">
                <a:solidFill>
                  <a:srgbClr val="000000"/>
                </a:solidFill>
              </a:rPr>
              <a:t>Rahmen</a:t>
            </a:r>
            <a:r>
              <a:rPr lang="en-US" sz="2400" dirty="0">
                <a:solidFill>
                  <a:srgbClr val="000000"/>
                </a:solidFill>
              </a:rPr>
              <a:t> von </a:t>
            </a:r>
            <a:r>
              <a:rPr lang="en-US" sz="2400" dirty="0" err="1">
                <a:solidFill>
                  <a:srgbClr val="000000"/>
                </a:solidFill>
              </a:rPr>
              <a:t>Werbeaktionen</a:t>
            </a:r>
            <a:r>
              <a:rPr lang="en-US" sz="2400" dirty="0">
                <a:solidFill>
                  <a:srgbClr val="000000"/>
                </a:solidFill>
              </a:rPr>
              <a:t> und/</a:t>
            </a:r>
            <a:r>
              <a:rPr lang="en-US" sz="2400" dirty="0" err="1">
                <a:solidFill>
                  <a:srgbClr val="000000"/>
                </a:solidFill>
              </a:rPr>
              <a:t>oder</a:t>
            </a:r>
            <a:r>
              <a:rPr lang="en-US" sz="2400" dirty="0">
                <a:solidFill>
                  <a:srgbClr val="000000"/>
                </a:solidFill>
              </a:rPr>
              <a:t> </a:t>
            </a:r>
            <a:r>
              <a:rPr lang="en-US" sz="2400" dirty="0" err="1">
                <a:solidFill>
                  <a:srgbClr val="000000"/>
                </a:solidFill>
              </a:rPr>
              <a:t>Bündelkaufoptionen</a:t>
            </a:r>
            <a:r>
              <a:rPr lang="en-US" sz="2400" dirty="0">
                <a:solidFill>
                  <a:srgbClr val="000000"/>
                </a:solidFill>
              </a:rPr>
              <a:t> </a:t>
            </a:r>
            <a:r>
              <a:rPr lang="en-US" sz="2400" dirty="0" err="1">
                <a:solidFill>
                  <a:srgbClr val="000000"/>
                </a:solidFill>
              </a:rPr>
              <a:t>variieren</a:t>
            </a:r>
            <a:r>
              <a:rPr lang="en-US" sz="2400" dirty="0">
                <a:solidFill>
                  <a:srgbClr val="000000"/>
                </a:solidFill>
              </a:rPr>
              <a:t>.</a:t>
            </a:r>
          </a:p>
        </p:txBody>
      </p:sp>
      <p:grpSp>
        <p:nvGrpSpPr>
          <p:cNvPr id="6" name="Google Shape;518;p39">
            <a:extLst>
              <a:ext uri="{FF2B5EF4-FFF2-40B4-BE49-F238E27FC236}">
                <a16:creationId xmlns:a16="http://schemas.microsoft.com/office/drawing/2014/main" id="{B0315BC7-3703-E649-1D65-9CFDCCE247AD}"/>
              </a:ext>
            </a:extLst>
          </p:cNvPr>
          <p:cNvGrpSpPr/>
          <p:nvPr/>
        </p:nvGrpSpPr>
        <p:grpSpPr>
          <a:xfrm>
            <a:off x="10578352" y="509549"/>
            <a:ext cx="573999" cy="643045"/>
            <a:chOff x="1923675" y="1633650"/>
            <a:chExt cx="436000" cy="435975"/>
          </a:xfrm>
          <a:solidFill>
            <a:srgbClr val="85D2E1"/>
          </a:solidFill>
        </p:grpSpPr>
        <p:sp>
          <p:nvSpPr>
            <p:cNvPr id="7" name="Google Shape;519;p39">
              <a:extLst>
                <a:ext uri="{FF2B5EF4-FFF2-40B4-BE49-F238E27FC236}">
                  <a16:creationId xmlns:a16="http://schemas.microsoft.com/office/drawing/2014/main" id="{D12390AE-F7BD-D6E1-7789-3B4ED37D8404}"/>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0;p39">
              <a:extLst>
                <a:ext uri="{FF2B5EF4-FFF2-40B4-BE49-F238E27FC236}">
                  <a16:creationId xmlns:a16="http://schemas.microsoft.com/office/drawing/2014/main" id="{AB086A6A-E93D-422C-CB5C-B82B3F3BE55F}"/>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1;p39">
              <a:extLst>
                <a:ext uri="{FF2B5EF4-FFF2-40B4-BE49-F238E27FC236}">
                  <a16:creationId xmlns:a16="http://schemas.microsoft.com/office/drawing/2014/main" id="{A9748AA5-3411-EA57-7D45-42CF3D9E76CF}"/>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2;p39">
              <a:extLst>
                <a:ext uri="{FF2B5EF4-FFF2-40B4-BE49-F238E27FC236}">
                  <a16:creationId xmlns:a16="http://schemas.microsoft.com/office/drawing/2014/main" id="{16A64344-60C4-9A2D-D99D-C89A81B12DDF}"/>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1" name="Google Shape;523;p39">
              <a:extLst>
                <a:ext uri="{FF2B5EF4-FFF2-40B4-BE49-F238E27FC236}">
                  <a16:creationId xmlns:a16="http://schemas.microsoft.com/office/drawing/2014/main" id="{96D88198-F365-6698-06EA-421ADCCED0F5}"/>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2" name="Google Shape;524;p39">
              <a:extLst>
                <a:ext uri="{FF2B5EF4-FFF2-40B4-BE49-F238E27FC236}">
                  <a16:creationId xmlns:a16="http://schemas.microsoft.com/office/drawing/2014/main" id="{7A5DCC6C-E5E3-FA8F-8833-70EA70535BFC}"/>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87778674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DDCB32C-88E9-4971-BCF6-E6E437D9351D}"/>
              </a:ext>
            </a:extLst>
          </p:cNvPr>
          <p:cNvSpPr>
            <a:spLocks noGrp="1"/>
          </p:cNvSpPr>
          <p:nvPr>
            <p:ph type="body" sz="quarter" idx="16"/>
          </p:nvPr>
        </p:nvSpPr>
        <p:spPr>
          <a:xfrm>
            <a:off x="2149153" y="934084"/>
            <a:ext cx="6063821" cy="2199814"/>
          </a:xfrm>
        </p:spPr>
        <p:txBody>
          <a:bodyPr vert="horz" lIns="91440" tIns="45720" rIns="91440" bIns="45720" rtlCol="0" anchor="t">
            <a:normAutofit/>
          </a:bodyPr>
          <a:lstStyle/>
          <a:p>
            <a:r>
              <a:rPr lang="en-IE" dirty="0" err="1"/>
              <a:t>Vertriebskanäle</a:t>
            </a:r>
            <a:r>
              <a:rPr lang="en-IE" dirty="0"/>
              <a:t> - </a:t>
            </a:r>
            <a:r>
              <a:rPr lang="en-IE" dirty="0" err="1"/>
              <a:t>Wege</a:t>
            </a:r>
            <a:r>
              <a:rPr lang="en-IE" dirty="0"/>
              <a:t> </a:t>
            </a:r>
            <a:r>
              <a:rPr lang="en-IE" dirty="0" err="1"/>
              <a:t>zum</a:t>
            </a:r>
            <a:r>
              <a:rPr lang="en-IE" dirty="0"/>
              <a:t> </a:t>
            </a:r>
            <a:r>
              <a:rPr lang="en-IE" dirty="0" err="1"/>
              <a:t>Markt</a:t>
            </a:r>
            <a:endParaRPr lang="en-IE" dirty="0"/>
          </a:p>
        </p:txBody>
      </p:sp>
      <p:sp>
        <p:nvSpPr>
          <p:cNvPr id="3" name="Text Placeholder 2">
            <a:extLst>
              <a:ext uri="{FF2B5EF4-FFF2-40B4-BE49-F238E27FC236}">
                <a16:creationId xmlns:a16="http://schemas.microsoft.com/office/drawing/2014/main" id="{513518B3-090E-41AE-86DB-8F1F8687B84F}"/>
              </a:ext>
            </a:extLst>
          </p:cNvPr>
          <p:cNvSpPr>
            <a:spLocks noGrp="1"/>
          </p:cNvSpPr>
          <p:nvPr>
            <p:ph type="body" sz="quarter" idx="17"/>
          </p:nvPr>
        </p:nvSpPr>
        <p:spPr>
          <a:xfrm>
            <a:off x="1068149" y="934085"/>
            <a:ext cx="541005" cy="582221"/>
          </a:xfrm>
        </p:spPr>
        <p:txBody>
          <a:bodyPr>
            <a:normAutofit fontScale="85000" lnSpcReduction="20000"/>
          </a:bodyPr>
          <a:lstStyle/>
          <a:p>
            <a:r>
              <a:rPr lang="en-US" b="1"/>
              <a:t>4</a:t>
            </a:r>
            <a:endParaRPr lang="en-IE" b="1"/>
          </a:p>
        </p:txBody>
      </p:sp>
    </p:spTree>
    <p:extLst>
      <p:ext uri="{BB962C8B-B14F-4D97-AF65-F5344CB8AC3E}">
        <p14:creationId xmlns:p14="http://schemas.microsoft.com/office/powerpoint/2010/main" val="237448192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a:extLst>
              <a:ext uri="{FF2B5EF4-FFF2-40B4-BE49-F238E27FC236}">
                <a16:creationId xmlns:a16="http://schemas.microsoft.com/office/drawing/2014/main" id="{C4D5B5A7-6129-854D-99CF-87FCAAE99371}"/>
              </a:ext>
            </a:extLst>
          </p:cNvPr>
          <p:cNvGraphicFramePr/>
          <p:nvPr>
            <p:extLst>
              <p:ext uri="{D42A27DB-BD31-4B8C-83A1-F6EECF244321}">
                <p14:modId xmlns:p14="http://schemas.microsoft.com/office/powerpoint/2010/main" val="2989956047"/>
              </p:ext>
            </p:extLst>
          </p:nvPr>
        </p:nvGraphicFramePr>
        <p:xfrm>
          <a:off x="-1244601" y="1345344"/>
          <a:ext cx="6299201" cy="515705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TextBox 3">
            <a:extLst>
              <a:ext uri="{FF2B5EF4-FFF2-40B4-BE49-F238E27FC236}">
                <a16:creationId xmlns:a16="http://schemas.microsoft.com/office/drawing/2014/main" id="{1BB3E06F-6FD7-4CC9-AE0A-6FFAF0E68B40}"/>
              </a:ext>
            </a:extLst>
          </p:cNvPr>
          <p:cNvSpPr txBox="1"/>
          <p:nvPr/>
        </p:nvSpPr>
        <p:spPr>
          <a:xfrm>
            <a:off x="0" y="355600"/>
            <a:ext cx="12192000" cy="1200329"/>
          </a:xfrm>
          <a:prstGeom prst="rect">
            <a:avLst/>
          </a:prstGeom>
          <a:solidFill>
            <a:srgbClr val="85D2E1"/>
          </a:solidFill>
        </p:spPr>
        <p:txBody>
          <a:bodyPr wrap="square" lIns="91440" tIns="45720" rIns="91440" bIns="45720" rtlCol="0" anchor="t">
            <a:spAutoFit/>
          </a:bodyPr>
          <a:lstStyle/>
          <a:p>
            <a:pPr algn="ctr"/>
            <a:r>
              <a:rPr lang="en-US" sz="3600" b="1" dirty="0" err="1">
                <a:solidFill>
                  <a:srgbClr val="000000"/>
                </a:solidFill>
              </a:rPr>
              <a:t>Altersbedingte</a:t>
            </a:r>
            <a:r>
              <a:rPr lang="en-US" sz="3600" b="1" dirty="0">
                <a:solidFill>
                  <a:srgbClr val="000000"/>
                </a:solidFill>
              </a:rPr>
              <a:t> </a:t>
            </a:r>
            <a:r>
              <a:rPr lang="en-US" sz="3600" b="1" dirty="0" err="1">
                <a:solidFill>
                  <a:srgbClr val="000000"/>
                </a:solidFill>
              </a:rPr>
              <a:t>Probleme</a:t>
            </a:r>
            <a:r>
              <a:rPr lang="en-US" sz="3600" b="1" dirty="0">
                <a:solidFill>
                  <a:srgbClr val="000000"/>
                </a:solidFill>
              </a:rPr>
              <a:t> </a:t>
            </a:r>
            <a:r>
              <a:rPr lang="en-US" sz="3600" b="1" dirty="0" err="1">
                <a:solidFill>
                  <a:srgbClr val="000000"/>
                </a:solidFill>
              </a:rPr>
              <a:t>älterer</a:t>
            </a:r>
            <a:r>
              <a:rPr lang="en-US" sz="3600" b="1" dirty="0">
                <a:solidFill>
                  <a:srgbClr val="000000"/>
                </a:solidFill>
              </a:rPr>
              <a:t> </a:t>
            </a:r>
            <a:r>
              <a:rPr lang="en-US" sz="3600" b="1" dirty="0" err="1">
                <a:solidFill>
                  <a:srgbClr val="000000"/>
                </a:solidFill>
              </a:rPr>
              <a:t>Erwachsener</a:t>
            </a:r>
            <a:r>
              <a:rPr lang="en-US" sz="3600" b="1" dirty="0">
                <a:solidFill>
                  <a:srgbClr val="000000"/>
                </a:solidFill>
              </a:rPr>
              <a:t> und die </a:t>
            </a:r>
            <a:r>
              <a:rPr lang="en-US" sz="3600" b="1" dirty="0" err="1">
                <a:solidFill>
                  <a:srgbClr val="000000"/>
                </a:solidFill>
              </a:rPr>
              <a:t>Beziehung</a:t>
            </a:r>
            <a:r>
              <a:rPr lang="en-US" sz="3600" b="1" dirty="0">
                <a:solidFill>
                  <a:srgbClr val="000000"/>
                </a:solidFill>
              </a:rPr>
              <a:t> </a:t>
            </a:r>
            <a:r>
              <a:rPr lang="en-US" sz="3600" b="1" dirty="0" err="1">
                <a:solidFill>
                  <a:srgbClr val="000000"/>
                </a:solidFill>
              </a:rPr>
              <a:t>zwischen</a:t>
            </a:r>
            <a:r>
              <a:rPr lang="en-US" sz="3600" b="1" dirty="0">
                <a:solidFill>
                  <a:srgbClr val="000000"/>
                </a:solidFill>
              </a:rPr>
              <a:t> </a:t>
            </a:r>
            <a:r>
              <a:rPr lang="en-US" sz="3600" b="1" dirty="0" err="1">
                <a:solidFill>
                  <a:srgbClr val="000000"/>
                </a:solidFill>
              </a:rPr>
              <a:t>diesen</a:t>
            </a:r>
            <a:r>
              <a:rPr lang="en-US" sz="3600" b="1" dirty="0">
                <a:solidFill>
                  <a:srgbClr val="000000"/>
                </a:solidFill>
              </a:rPr>
              <a:t> </a:t>
            </a:r>
            <a:r>
              <a:rPr lang="en-US" sz="3600" b="1" dirty="0" err="1">
                <a:solidFill>
                  <a:srgbClr val="000000"/>
                </a:solidFill>
              </a:rPr>
              <a:t>Faktoren</a:t>
            </a:r>
            <a:endParaRPr lang="en-IE" sz="3600" b="1" dirty="0">
              <a:solidFill>
                <a:srgbClr val="000000"/>
              </a:solidFill>
              <a:cs typeface="Calibri"/>
            </a:endParaRPr>
          </a:p>
        </p:txBody>
      </p:sp>
      <p:sp>
        <p:nvSpPr>
          <p:cNvPr id="5" name="TextBox 4">
            <a:extLst>
              <a:ext uri="{FF2B5EF4-FFF2-40B4-BE49-F238E27FC236}">
                <a16:creationId xmlns:a16="http://schemas.microsoft.com/office/drawing/2014/main" id="{2554BC8D-F2A0-4152-8BD8-DBBC8F4D613C}"/>
              </a:ext>
            </a:extLst>
          </p:cNvPr>
          <p:cNvSpPr txBox="1"/>
          <p:nvPr/>
        </p:nvSpPr>
        <p:spPr>
          <a:xfrm>
            <a:off x="1446067" y="2690336"/>
            <a:ext cx="1348447" cy="738664"/>
          </a:xfrm>
          <a:prstGeom prst="rect">
            <a:avLst/>
          </a:prstGeom>
          <a:noFill/>
        </p:spPr>
        <p:txBody>
          <a:bodyPr wrap="square" rtlCol="0">
            <a:spAutoFit/>
          </a:bodyPr>
          <a:lstStyle/>
          <a:p>
            <a:r>
              <a:rPr lang="en-US" sz="1400" dirty="0" err="1">
                <a:solidFill>
                  <a:srgbClr val="1188A3"/>
                </a:solidFill>
              </a:rPr>
              <a:t>Verbesserung</a:t>
            </a:r>
            <a:endParaRPr lang="en-US" sz="1400" dirty="0">
              <a:solidFill>
                <a:srgbClr val="1188A3"/>
              </a:solidFill>
            </a:endParaRPr>
          </a:p>
          <a:p>
            <a:r>
              <a:rPr lang="en-US" sz="1400" dirty="0" err="1">
                <a:solidFill>
                  <a:srgbClr val="1188A3"/>
                </a:solidFill>
              </a:rPr>
              <a:t>Ernährung</a:t>
            </a:r>
            <a:r>
              <a:rPr lang="en-US" sz="1400" dirty="0">
                <a:solidFill>
                  <a:srgbClr val="1188A3"/>
                </a:solidFill>
              </a:rPr>
              <a:t>, </a:t>
            </a:r>
          </a:p>
          <a:p>
            <a:r>
              <a:rPr lang="en-US" sz="1400" dirty="0" err="1">
                <a:solidFill>
                  <a:srgbClr val="1188A3"/>
                </a:solidFill>
              </a:rPr>
              <a:t>Akzeptanz</a:t>
            </a:r>
            <a:r>
              <a:rPr lang="en-US" sz="1400" dirty="0">
                <a:solidFill>
                  <a:srgbClr val="1188A3"/>
                </a:solidFill>
              </a:rPr>
              <a:t> </a:t>
            </a:r>
            <a:endParaRPr lang="en-IE" sz="1400" dirty="0">
              <a:solidFill>
                <a:srgbClr val="1188A3"/>
              </a:solidFill>
            </a:endParaRPr>
          </a:p>
        </p:txBody>
      </p:sp>
      <p:sp>
        <p:nvSpPr>
          <p:cNvPr id="6" name="Curved Right Arrow 28">
            <a:extLst>
              <a:ext uri="{FF2B5EF4-FFF2-40B4-BE49-F238E27FC236}">
                <a16:creationId xmlns:a16="http://schemas.microsoft.com/office/drawing/2014/main" id="{7DCF89CD-47D0-FB48-A0CA-02D126ABD79F}"/>
              </a:ext>
            </a:extLst>
          </p:cNvPr>
          <p:cNvSpPr/>
          <p:nvPr/>
        </p:nvSpPr>
        <p:spPr>
          <a:xfrm rot="17855931">
            <a:off x="1996143" y="5440880"/>
            <a:ext cx="442260" cy="1290386"/>
          </a:xfrm>
          <a:prstGeom prst="curvedRightArrow">
            <a:avLst/>
          </a:prstGeom>
          <a:ln/>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pPr algn="ctr"/>
            <a:endParaRPr lang="en-US" b="1">
              <a:ln w="22225">
                <a:solidFill>
                  <a:schemeClr val="accent2"/>
                </a:solidFill>
                <a:prstDash val="solid"/>
              </a:ln>
              <a:solidFill>
                <a:schemeClr val="accent2">
                  <a:lumMod val="40000"/>
                  <a:lumOff val="60000"/>
                </a:schemeClr>
              </a:solidFill>
            </a:endParaRPr>
          </a:p>
        </p:txBody>
      </p:sp>
      <p:sp>
        <p:nvSpPr>
          <p:cNvPr id="7" name="TextBox 29">
            <a:extLst>
              <a:ext uri="{FF2B5EF4-FFF2-40B4-BE49-F238E27FC236}">
                <a16:creationId xmlns:a16="http://schemas.microsoft.com/office/drawing/2014/main" id="{FBD899AB-6E20-B040-8929-2B9B33B92FA3}"/>
              </a:ext>
            </a:extLst>
          </p:cNvPr>
          <p:cNvSpPr txBox="1"/>
          <p:nvPr/>
        </p:nvSpPr>
        <p:spPr>
          <a:xfrm>
            <a:off x="1904999" y="5778296"/>
            <a:ext cx="1262012" cy="307777"/>
          </a:xfrm>
          <a:prstGeom prst="rect">
            <a:avLst/>
          </a:prstGeom>
          <a:noFill/>
        </p:spPr>
        <p:txBody>
          <a:bodyPr wrap="non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dirty="0" err="1">
                <a:solidFill>
                  <a:srgbClr val="1188A3"/>
                </a:solidFill>
              </a:rPr>
              <a:t>Auswirkungen</a:t>
            </a:r>
            <a:r>
              <a:rPr lang="en-US" sz="1400" dirty="0">
                <a:solidFill>
                  <a:srgbClr val="1188A3"/>
                </a:solidFill>
              </a:rPr>
              <a:t> </a:t>
            </a:r>
          </a:p>
        </p:txBody>
      </p:sp>
      <p:sp>
        <p:nvSpPr>
          <p:cNvPr id="9" name="TextBox 8">
            <a:extLst>
              <a:ext uri="{FF2B5EF4-FFF2-40B4-BE49-F238E27FC236}">
                <a16:creationId xmlns:a16="http://schemas.microsoft.com/office/drawing/2014/main" id="{B5ACB5AF-2C11-4A85-A3A6-298588BB7B00}"/>
              </a:ext>
            </a:extLst>
          </p:cNvPr>
          <p:cNvSpPr txBox="1"/>
          <p:nvPr/>
        </p:nvSpPr>
        <p:spPr>
          <a:xfrm>
            <a:off x="5382320" y="1634173"/>
            <a:ext cx="3479800" cy="5262979"/>
          </a:xfrm>
          <a:prstGeom prst="rect">
            <a:avLst/>
          </a:prstGeom>
          <a:noFill/>
        </p:spPr>
        <p:txBody>
          <a:bodyPr wrap="square" lIns="91440" tIns="45720" rIns="91440" bIns="45720" anchor="t">
            <a:spAutoFit/>
          </a:bodyPr>
          <a:lstStyle/>
          <a:p>
            <a:r>
              <a:rPr lang="en-US" sz="2100" dirty="0">
                <a:solidFill>
                  <a:srgbClr val="000000"/>
                </a:solidFill>
              </a:rPr>
              <a:t>Dieses </a:t>
            </a:r>
            <a:r>
              <a:rPr lang="en-US" sz="2100" dirty="0" err="1">
                <a:solidFill>
                  <a:srgbClr val="000000"/>
                </a:solidFill>
              </a:rPr>
              <a:t>Diagramm</a:t>
            </a:r>
            <a:r>
              <a:rPr lang="en-US" sz="2100" dirty="0">
                <a:solidFill>
                  <a:srgbClr val="000000"/>
                </a:solidFill>
              </a:rPr>
              <a:t> </a:t>
            </a:r>
            <a:r>
              <a:rPr lang="en-US" sz="2100" dirty="0" err="1">
                <a:solidFill>
                  <a:srgbClr val="000000"/>
                </a:solidFill>
              </a:rPr>
              <a:t>zeigt</a:t>
            </a:r>
            <a:r>
              <a:rPr lang="en-US" sz="2100" dirty="0">
                <a:solidFill>
                  <a:srgbClr val="000000"/>
                </a:solidFill>
              </a:rPr>
              <a:t>, </a:t>
            </a:r>
            <a:r>
              <a:rPr lang="en-US" sz="2100" dirty="0" err="1">
                <a:solidFill>
                  <a:srgbClr val="000000"/>
                </a:solidFill>
              </a:rPr>
              <a:t>wie</a:t>
            </a:r>
            <a:r>
              <a:rPr lang="en-US" sz="2100" dirty="0">
                <a:solidFill>
                  <a:srgbClr val="000000"/>
                </a:solidFill>
              </a:rPr>
              <a:t> </a:t>
            </a:r>
            <a:r>
              <a:rPr lang="en-US" sz="2100" dirty="0" err="1">
                <a:solidFill>
                  <a:srgbClr val="000000"/>
                </a:solidFill>
              </a:rPr>
              <a:t>sich</a:t>
            </a:r>
            <a:r>
              <a:rPr lang="en-US" sz="2100" dirty="0">
                <a:solidFill>
                  <a:srgbClr val="000000"/>
                </a:solidFill>
              </a:rPr>
              <a:t> </a:t>
            </a:r>
            <a:r>
              <a:rPr lang="en-US" sz="2100" dirty="0" err="1">
                <a:solidFill>
                  <a:srgbClr val="000000"/>
                </a:solidFill>
              </a:rPr>
              <a:t>jeder</a:t>
            </a:r>
            <a:r>
              <a:rPr lang="en-US" sz="2100" dirty="0">
                <a:solidFill>
                  <a:srgbClr val="000000"/>
                </a:solidFill>
              </a:rPr>
              <a:t> </a:t>
            </a:r>
            <a:r>
              <a:rPr lang="en-US" sz="2100" dirty="0" err="1">
                <a:solidFill>
                  <a:srgbClr val="000000"/>
                </a:solidFill>
              </a:rPr>
              <a:t>dieser</a:t>
            </a:r>
            <a:r>
              <a:rPr lang="en-US" sz="2100" dirty="0">
                <a:solidFill>
                  <a:srgbClr val="000000"/>
                </a:solidFill>
              </a:rPr>
              <a:t> </a:t>
            </a:r>
            <a:r>
              <a:rPr lang="en-US" sz="2100" dirty="0" err="1">
                <a:solidFill>
                  <a:srgbClr val="000000"/>
                </a:solidFill>
              </a:rPr>
              <a:t>Faktoren</a:t>
            </a:r>
            <a:r>
              <a:rPr lang="en-US" sz="2100" dirty="0">
                <a:solidFill>
                  <a:srgbClr val="000000"/>
                </a:solidFill>
              </a:rPr>
              <a:t> </a:t>
            </a:r>
            <a:r>
              <a:rPr lang="en-US" sz="2100" dirty="0" err="1">
                <a:solidFill>
                  <a:srgbClr val="000000"/>
                </a:solidFill>
              </a:rPr>
              <a:t>gegenseitig</a:t>
            </a:r>
            <a:r>
              <a:rPr lang="en-US" sz="2100" dirty="0">
                <a:solidFill>
                  <a:srgbClr val="000000"/>
                </a:solidFill>
              </a:rPr>
              <a:t> </a:t>
            </a:r>
            <a:r>
              <a:rPr lang="en-US" sz="2100" dirty="0" err="1">
                <a:solidFill>
                  <a:srgbClr val="000000"/>
                </a:solidFill>
              </a:rPr>
              <a:t>beeinflusst</a:t>
            </a:r>
            <a:r>
              <a:rPr lang="en-US" sz="2100" dirty="0">
                <a:solidFill>
                  <a:srgbClr val="000000"/>
                </a:solidFill>
              </a:rPr>
              <a:t>, und </a:t>
            </a:r>
            <a:r>
              <a:rPr lang="en-US" sz="2100" dirty="0" err="1">
                <a:solidFill>
                  <a:srgbClr val="000000"/>
                </a:solidFill>
              </a:rPr>
              <a:t>verdeutlicht</a:t>
            </a:r>
            <a:r>
              <a:rPr lang="en-US" sz="2100" dirty="0">
                <a:solidFill>
                  <a:srgbClr val="000000"/>
                </a:solidFill>
              </a:rPr>
              <a:t> die </a:t>
            </a:r>
            <a:r>
              <a:rPr lang="en-US" sz="2100" dirty="0" err="1">
                <a:solidFill>
                  <a:srgbClr val="000000"/>
                </a:solidFill>
              </a:rPr>
              <a:t>Möglichkeit</a:t>
            </a:r>
            <a:r>
              <a:rPr lang="en-US" sz="2100" dirty="0">
                <a:solidFill>
                  <a:srgbClr val="000000"/>
                </a:solidFill>
              </a:rPr>
              <a:t> für </a:t>
            </a:r>
            <a:r>
              <a:rPr lang="en-US" sz="2100" dirty="0" err="1">
                <a:solidFill>
                  <a:srgbClr val="000000"/>
                </a:solidFill>
              </a:rPr>
              <a:t>Lebensmittelunternehmen</a:t>
            </a:r>
            <a:r>
              <a:rPr lang="en-US" sz="2100" dirty="0">
                <a:solidFill>
                  <a:srgbClr val="000000"/>
                </a:solidFill>
              </a:rPr>
              <a:t> und </a:t>
            </a:r>
            <a:r>
              <a:rPr lang="en-US" sz="2100" dirty="0" err="1">
                <a:solidFill>
                  <a:srgbClr val="000000"/>
                </a:solidFill>
              </a:rPr>
              <a:t>Wissenschaftler</a:t>
            </a:r>
            <a:r>
              <a:rPr lang="en-US" sz="2100" dirty="0">
                <a:solidFill>
                  <a:srgbClr val="000000"/>
                </a:solidFill>
              </a:rPr>
              <a:t>, innovative </a:t>
            </a:r>
            <a:r>
              <a:rPr lang="en-US" sz="2100" dirty="0" err="1">
                <a:solidFill>
                  <a:srgbClr val="000000"/>
                </a:solidFill>
              </a:rPr>
              <a:t>Lebensmittel</a:t>
            </a:r>
            <a:r>
              <a:rPr lang="en-US" sz="2100" dirty="0">
                <a:solidFill>
                  <a:srgbClr val="000000"/>
                </a:solidFill>
              </a:rPr>
              <a:t> und </a:t>
            </a:r>
            <a:r>
              <a:rPr lang="en-US" sz="2100" dirty="0" err="1">
                <a:solidFill>
                  <a:srgbClr val="000000"/>
                </a:solidFill>
              </a:rPr>
              <a:t>Dienstleistungen</a:t>
            </a:r>
            <a:r>
              <a:rPr lang="en-US" sz="2100" dirty="0">
                <a:solidFill>
                  <a:srgbClr val="000000"/>
                </a:solidFill>
              </a:rPr>
              <a:t> </a:t>
            </a:r>
            <a:r>
              <a:rPr lang="en-US" sz="2100" dirty="0" err="1">
                <a:solidFill>
                  <a:srgbClr val="000000"/>
                </a:solidFill>
              </a:rPr>
              <a:t>zu</a:t>
            </a:r>
            <a:r>
              <a:rPr lang="en-US" sz="2100" dirty="0">
                <a:solidFill>
                  <a:srgbClr val="000000"/>
                </a:solidFill>
              </a:rPr>
              <a:t> </a:t>
            </a:r>
            <a:r>
              <a:rPr lang="en-US" sz="2100" dirty="0" err="1">
                <a:solidFill>
                  <a:srgbClr val="000000"/>
                </a:solidFill>
              </a:rPr>
              <a:t>entwickeln</a:t>
            </a:r>
            <a:r>
              <a:rPr lang="en-US" sz="2100" dirty="0">
                <a:solidFill>
                  <a:srgbClr val="000000"/>
                </a:solidFill>
              </a:rPr>
              <a:t>, um den </a:t>
            </a:r>
            <a:r>
              <a:rPr lang="en-US" sz="2100" dirty="0" err="1">
                <a:solidFill>
                  <a:srgbClr val="000000"/>
                </a:solidFill>
              </a:rPr>
              <a:t>Ernährungszustand</a:t>
            </a:r>
            <a:r>
              <a:rPr lang="en-US" sz="2100" dirty="0">
                <a:solidFill>
                  <a:srgbClr val="000000"/>
                </a:solidFill>
              </a:rPr>
              <a:t> von </a:t>
            </a:r>
            <a:r>
              <a:rPr lang="en-US" sz="2100" dirty="0" err="1">
                <a:solidFill>
                  <a:srgbClr val="000000"/>
                </a:solidFill>
              </a:rPr>
              <a:t>Senioren</a:t>
            </a:r>
            <a:r>
              <a:rPr lang="en-US" sz="2100" dirty="0">
                <a:solidFill>
                  <a:srgbClr val="000000"/>
                </a:solidFill>
              </a:rPr>
              <a:t> </a:t>
            </a:r>
            <a:r>
              <a:rPr lang="en-US" sz="2100" dirty="0" err="1">
                <a:solidFill>
                  <a:srgbClr val="000000"/>
                </a:solidFill>
              </a:rPr>
              <a:t>zu</a:t>
            </a:r>
            <a:r>
              <a:rPr lang="en-US" sz="2100" dirty="0">
                <a:solidFill>
                  <a:srgbClr val="000000"/>
                </a:solidFill>
              </a:rPr>
              <a:t> </a:t>
            </a:r>
            <a:r>
              <a:rPr lang="en-US" sz="2100" dirty="0" err="1">
                <a:solidFill>
                  <a:srgbClr val="000000"/>
                </a:solidFill>
              </a:rPr>
              <a:t>verbessern</a:t>
            </a:r>
            <a:r>
              <a:rPr lang="en-US" sz="2100" dirty="0">
                <a:solidFill>
                  <a:srgbClr val="000000"/>
                </a:solidFill>
              </a:rPr>
              <a:t> und </a:t>
            </a:r>
            <a:r>
              <a:rPr lang="en-US" sz="2100" dirty="0" err="1">
                <a:solidFill>
                  <a:srgbClr val="000000"/>
                </a:solidFill>
              </a:rPr>
              <a:t>damit</a:t>
            </a:r>
            <a:r>
              <a:rPr lang="en-US" sz="2100" dirty="0">
                <a:solidFill>
                  <a:srgbClr val="000000"/>
                </a:solidFill>
              </a:rPr>
              <a:t> das </a:t>
            </a:r>
            <a:r>
              <a:rPr lang="en-US" sz="2100" dirty="0" err="1">
                <a:solidFill>
                  <a:srgbClr val="000000"/>
                </a:solidFill>
              </a:rPr>
              <a:t>gesunde</a:t>
            </a:r>
            <a:r>
              <a:rPr lang="en-US" sz="2100" dirty="0">
                <a:solidFill>
                  <a:srgbClr val="000000"/>
                </a:solidFill>
              </a:rPr>
              <a:t> Altern </a:t>
            </a:r>
            <a:r>
              <a:rPr lang="en-US" sz="2100" dirty="0" err="1">
                <a:solidFill>
                  <a:srgbClr val="000000"/>
                </a:solidFill>
              </a:rPr>
              <a:t>weiter</a:t>
            </a:r>
            <a:r>
              <a:rPr lang="en-US" sz="2100" dirty="0">
                <a:solidFill>
                  <a:srgbClr val="000000"/>
                </a:solidFill>
              </a:rPr>
              <a:t> </a:t>
            </a:r>
            <a:r>
              <a:rPr lang="en-US" sz="2100" dirty="0" err="1">
                <a:solidFill>
                  <a:srgbClr val="000000"/>
                </a:solidFill>
              </a:rPr>
              <a:t>zu</a:t>
            </a:r>
            <a:r>
              <a:rPr lang="en-US" sz="2100" dirty="0">
                <a:solidFill>
                  <a:srgbClr val="000000"/>
                </a:solidFill>
              </a:rPr>
              <a:t> </a:t>
            </a:r>
            <a:r>
              <a:rPr lang="en-US" sz="2100" dirty="0" err="1">
                <a:solidFill>
                  <a:srgbClr val="000000"/>
                </a:solidFill>
              </a:rPr>
              <a:t>unterstützen</a:t>
            </a:r>
            <a:r>
              <a:rPr lang="en-US" sz="2100" dirty="0">
                <a:solidFill>
                  <a:srgbClr val="000000"/>
                </a:solidFill>
              </a:rPr>
              <a:t> (z. B. </a:t>
            </a:r>
            <a:r>
              <a:rPr lang="en-US" sz="2100" dirty="0" err="1">
                <a:solidFill>
                  <a:srgbClr val="000000"/>
                </a:solidFill>
              </a:rPr>
              <a:t>durch</a:t>
            </a:r>
            <a:r>
              <a:rPr lang="en-US" sz="2100" dirty="0">
                <a:solidFill>
                  <a:srgbClr val="000000"/>
                </a:solidFill>
              </a:rPr>
              <a:t> </a:t>
            </a:r>
            <a:r>
              <a:rPr lang="en-US" sz="2100" dirty="0" err="1">
                <a:solidFill>
                  <a:srgbClr val="000000"/>
                </a:solidFill>
              </a:rPr>
              <a:t>Verlangsamung</a:t>
            </a:r>
            <a:r>
              <a:rPr lang="en-US" sz="2100" dirty="0">
                <a:solidFill>
                  <a:srgbClr val="000000"/>
                </a:solidFill>
              </a:rPr>
              <a:t> der </a:t>
            </a:r>
            <a:r>
              <a:rPr lang="en-US" sz="2100" dirty="0" err="1">
                <a:solidFill>
                  <a:srgbClr val="000000"/>
                </a:solidFill>
              </a:rPr>
              <a:t>physiologischen</a:t>
            </a:r>
            <a:r>
              <a:rPr lang="en-US" sz="2100" dirty="0">
                <a:solidFill>
                  <a:srgbClr val="000000"/>
                </a:solidFill>
              </a:rPr>
              <a:t> </a:t>
            </a:r>
            <a:r>
              <a:rPr lang="en-US" sz="2100" dirty="0" err="1">
                <a:solidFill>
                  <a:srgbClr val="000000"/>
                </a:solidFill>
              </a:rPr>
              <a:t>Veränderungen</a:t>
            </a:r>
            <a:r>
              <a:rPr lang="en-US" sz="2100" dirty="0">
                <a:solidFill>
                  <a:srgbClr val="000000"/>
                </a:solidFill>
              </a:rPr>
              <a:t>)</a:t>
            </a:r>
          </a:p>
        </p:txBody>
      </p:sp>
      <p:sp>
        <p:nvSpPr>
          <p:cNvPr id="10" name="TextBox 31">
            <a:extLst>
              <a:ext uri="{FF2B5EF4-FFF2-40B4-BE49-F238E27FC236}">
                <a16:creationId xmlns:a16="http://schemas.microsoft.com/office/drawing/2014/main" id="{E4773EAC-7657-794F-ACE1-DF3EEFC59468}"/>
              </a:ext>
            </a:extLst>
          </p:cNvPr>
          <p:cNvSpPr txBox="1"/>
          <p:nvPr/>
        </p:nvSpPr>
        <p:spPr>
          <a:xfrm>
            <a:off x="9189840" y="1500203"/>
            <a:ext cx="2918217" cy="5324535"/>
          </a:xfrm>
          <a:prstGeom prst="rect">
            <a:avLst/>
          </a:prstGeom>
          <a:solidFill>
            <a:srgbClr val="85D2E1"/>
          </a:solidFill>
        </p:spPr>
        <p:style>
          <a:lnRef idx="1">
            <a:schemeClr val="accent1"/>
          </a:lnRef>
          <a:fillRef idx="2">
            <a:schemeClr val="accent1"/>
          </a:fillRef>
          <a:effectRef idx="1">
            <a:schemeClr val="accent1"/>
          </a:effectRef>
          <a:fontRef idx="minor">
            <a:schemeClr val="dk1"/>
          </a:fontRef>
        </p:style>
        <p:txBody>
          <a:bodyPr wrap="square">
            <a:spAutoFit/>
          </a:bodyPr>
          <a:lstStyle>
            <a:defPPr>
              <a:defRPr lang="en-US"/>
            </a:defPPr>
            <a:lvl1pPr marL="0" algn="l" defTabSz="914400" rtl="0" eaLnBrk="1" latinLnBrk="0" hangingPunct="1">
              <a:defRPr sz="1800" kern="1200">
                <a:solidFill>
                  <a:schemeClr val="dk1"/>
                </a:solidFill>
                <a:latin typeface="+mn-lt"/>
                <a:ea typeface="+mn-ea"/>
                <a:cs typeface="+mn-cs"/>
              </a:defRPr>
            </a:lvl1pPr>
            <a:lvl2pPr marL="457200" algn="l" defTabSz="914400" rtl="0" eaLnBrk="1" latinLnBrk="0" hangingPunct="1">
              <a:defRPr sz="1800" kern="1200">
                <a:solidFill>
                  <a:schemeClr val="dk1"/>
                </a:solidFill>
                <a:latin typeface="+mn-lt"/>
                <a:ea typeface="+mn-ea"/>
                <a:cs typeface="+mn-cs"/>
              </a:defRPr>
            </a:lvl2pPr>
            <a:lvl3pPr marL="914400" algn="l" defTabSz="914400" rtl="0" eaLnBrk="1" latinLnBrk="0" hangingPunct="1">
              <a:defRPr sz="1800" kern="1200">
                <a:solidFill>
                  <a:schemeClr val="dk1"/>
                </a:solidFill>
                <a:latin typeface="+mn-lt"/>
                <a:ea typeface="+mn-ea"/>
                <a:cs typeface="+mn-cs"/>
              </a:defRPr>
            </a:lvl3pPr>
            <a:lvl4pPr marL="1371600" algn="l" defTabSz="914400" rtl="0" eaLnBrk="1" latinLnBrk="0" hangingPunct="1">
              <a:defRPr sz="1800" kern="1200">
                <a:solidFill>
                  <a:schemeClr val="dk1"/>
                </a:solidFill>
                <a:latin typeface="+mn-lt"/>
                <a:ea typeface="+mn-ea"/>
                <a:cs typeface="+mn-cs"/>
              </a:defRPr>
            </a:lvl4pPr>
            <a:lvl5pPr marL="1828800" algn="l" defTabSz="914400" rtl="0" eaLnBrk="1" latinLnBrk="0" hangingPunct="1">
              <a:defRPr sz="1800" kern="1200">
                <a:solidFill>
                  <a:schemeClr val="dk1"/>
                </a:solidFill>
                <a:latin typeface="+mn-lt"/>
                <a:ea typeface="+mn-ea"/>
                <a:cs typeface="+mn-cs"/>
              </a:defRPr>
            </a:lvl5pPr>
            <a:lvl6pPr marL="2286000" algn="l" defTabSz="914400" rtl="0" eaLnBrk="1" latinLnBrk="0" hangingPunct="1">
              <a:defRPr sz="1800" kern="1200">
                <a:solidFill>
                  <a:schemeClr val="dk1"/>
                </a:solidFill>
                <a:latin typeface="+mn-lt"/>
                <a:ea typeface="+mn-ea"/>
                <a:cs typeface="+mn-cs"/>
              </a:defRPr>
            </a:lvl6pPr>
            <a:lvl7pPr marL="2743200" algn="l" defTabSz="914400" rtl="0" eaLnBrk="1" latinLnBrk="0" hangingPunct="1">
              <a:defRPr sz="1800" kern="1200">
                <a:solidFill>
                  <a:schemeClr val="dk1"/>
                </a:solidFill>
                <a:latin typeface="+mn-lt"/>
                <a:ea typeface="+mn-ea"/>
                <a:cs typeface="+mn-cs"/>
              </a:defRPr>
            </a:lvl7pPr>
            <a:lvl8pPr marL="3200400" algn="l" defTabSz="914400" rtl="0" eaLnBrk="1" latinLnBrk="0" hangingPunct="1">
              <a:defRPr sz="1800" kern="1200">
                <a:solidFill>
                  <a:schemeClr val="dk1"/>
                </a:solidFill>
                <a:latin typeface="+mn-lt"/>
                <a:ea typeface="+mn-ea"/>
                <a:cs typeface="+mn-cs"/>
              </a:defRPr>
            </a:lvl8pPr>
            <a:lvl9pPr marL="3657600" algn="l" defTabSz="914400" rtl="0" eaLnBrk="1" latinLnBrk="0" hangingPunct="1">
              <a:defRPr sz="1800" kern="1200">
                <a:solidFill>
                  <a:schemeClr val="dk1"/>
                </a:solidFill>
                <a:latin typeface="+mn-lt"/>
                <a:ea typeface="+mn-ea"/>
                <a:cs typeface="+mn-cs"/>
              </a:defRPr>
            </a:lvl9pPr>
          </a:lstStyle>
          <a:p>
            <a:r>
              <a:rPr lang="en-GB" sz="2000" b="1" dirty="0" err="1">
                <a:solidFill>
                  <a:srgbClr val="000000"/>
                </a:solidFill>
              </a:rPr>
              <a:t>Neben</a:t>
            </a:r>
            <a:r>
              <a:rPr lang="en-GB" sz="2000" b="1" dirty="0">
                <a:solidFill>
                  <a:srgbClr val="000000"/>
                </a:solidFill>
              </a:rPr>
              <a:t> </a:t>
            </a:r>
            <a:r>
              <a:rPr lang="en-GB" sz="2000" b="1" dirty="0" err="1">
                <a:solidFill>
                  <a:srgbClr val="000000"/>
                </a:solidFill>
              </a:rPr>
              <a:t>dem</a:t>
            </a:r>
            <a:r>
              <a:rPr lang="en-GB" sz="2000" b="1" dirty="0">
                <a:solidFill>
                  <a:srgbClr val="000000"/>
                </a:solidFill>
              </a:rPr>
              <a:t> </a:t>
            </a:r>
            <a:r>
              <a:rPr lang="en-GB" sz="2000" b="1" dirty="0" err="1">
                <a:solidFill>
                  <a:srgbClr val="000000"/>
                </a:solidFill>
              </a:rPr>
              <a:t>Lebensmittelsektor</a:t>
            </a:r>
            <a:r>
              <a:rPr lang="en-GB" sz="2000" b="1" dirty="0">
                <a:solidFill>
                  <a:srgbClr val="000000"/>
                </a:solidFill>
              </a:rPr>
              <a:t> </a:t>
            </a:r>
            <a:r>
              <a:rPr lang="en-GB" sz="2000" b="1" dirty="0" err="1">
                <a:solidFill>
                  <a:srgbClr val="000000"/>
                </a:solidFill>
              </a:rPr>
              <a:t>wirken</a:t>
            </a:r>
            <a:r>
              <a:rPr lang="en-GB" sz="2000" b="1" dirty="0">
                <a:solidFill>
                  <a:srgbClr val="000000"/>
                </a:solidFill>
              </a:rPr>
              <a:t> </a:t>
            </a:r>
            <a:r>
              <a:rPr lang="en-GB" sz="2000" b="1" dirty="0" err="1">
                <a:solidFill>
                  <a:srgbClr val="000000"/>
                </a:solidFill>
              </a:rPr>
              <a:t>sich</a:t>
            </a:r>
            <a:r>
              <a:rPr lang="en-GB" sz="2000" b="1" dirty="0">
                <a:solidFill>
                  <a:srgbClr val="000000"/>
                </a:solidFill>
              </a:rPr>
              <a:t> </a:t>
            </a:r>
            <a:r>
              <a:rPr lang="en-GB" sz="2000" b="1" dirty="0" err="1">
                <a:solidFill>
                  <a:srgbClr val="000000"/>
                </a:solidFill>
              </a:rPr>
              <a:t>auch</a:t>
            </a:r>
            <a:r>
              <a:rPr lang="en-GB" sz="2000" b="1" dirty="0">
                <a:solidFill>
                  <a:srgbClr val="000000"/>
                </a:solidFill>
              </a:rPr>
              <a:t> </a:t>
            </a:r>
            <a:r>
              <a:rPr lang="en-GB" sz="2000" b="1" dirty="0" err="1">
                <a:solidFill>
                  <a:srgbClr val="000000"/>
                </a:solidFill>
              </a:rPr>
              <a:t>Umweltfaktoren</a:t>
            </a:r>
            <a:r>
              <a:rPr lang="en-GB" sz="2000" b="1" dirty="0">
                <a:solidFill>
                  <a:srgbClr val="000000"/>
                </a:solidFill>
              </a:rPr>
              <a:t> auf den </a:t>
            </a:r>
            <a:r>
              <a:rPr lang="en-GB" sz="2000" b="1" dirty="0" err="1">
                <a:solidFill>
                  <a:srgbClr val="000000"/>
                </a:solidFill>
              </a:rPr>
              <a:t>Ernährungszustand</a:t>
            </a:r>
            <a:r>
              <a:rPr lang="en-GB" sz="2000" b="1" dirty="0">
                <a:solidFill>
                  <a:srgbClr val="000000"/>
                </a:solidFill>
              </a:rPr>
              <a:t> und den </a:t>
            </a:r>
            <a:r>
              <a:rPr lang="en-GB" sz="2000" b="1" dirty="0" err="1">
                <a:solidFill>
                  <a:srgbClr val="000000"/>
                </a:solidFill>
              </a:rPr>
              <a:t>Alterungsprozess</a:t>
            </a:r>
            <a:r>
              <a:rPr lang="en-GB" sz="2000" b="1" dirty="0">
                <a:solidFill>
                  <a:srgbClr val="000000"/>
                </a:solidFill>
              </a:rPr>
              <a:t> </a:t>
            </a:r>
            <a:r>
              <a:rPr lang="en-GB" sz="2000" b="1" dirty="0" err="1">
                <a:solidFill>
                  <a:srgbClr val="000000"/>
                </a:solidFill>
              </a:rPr>
              <a:t>aus</a:t>
            </a:r>
            <a:r>
              <a:rPr lang="en-GB" sz="2000" b="1" dirty="0">
                <a:solidFill>
                  <a:srgbClr val="000000"/>
                </a:solidFill>
              </a:rPr>
              <a:t>:</a:t>
            </a:r>
          </a:p>
          <a:p>
            <a:pPr marL="342900" indent="-342900">
              <a:buFont typeface="Arial" panose="020B0604020202020204" pitchFamily="34" charset="0"/>
              <a:buChar char="•"/>
            </a:pPr>
            <a:r>
              <a:rPr lang="en-GB" sz="2000" dirty="0" err="1">
                <a:solidFill>
                  <a:srgbClr val="000000"/>
                </a:solidFill>
              </a:rPr>
              <a:t>Lebenssituation</a:t>
            </a:r>
            <a:r>
              <a:rPr lang="en-GB" sz="2000" dirty="0">
                <a:solidFill>
                  <a:srgbClr val="000000"/>
                </a:solidFill>
              </a:rPr>
              <a:t>;</a:t>
            </a:r>
          </a:p>
          <a:p>
            <a:pPr marL="342900" indent="-342900">
              <a:buFont typeface="Arial" panose="020B0604020202020204" pitchFamily="34" charset="0"/>
              <a:buChar char="•"/>
            </a:pPr>
            <a:r>
              <a:rPr lang="en-GB" sz="2000" dirty="0" err="1">
                <a:solidFill>
                  <a:srgbClr val="000000"/>
                </a:solidFill>
              </a:rPr>
              <a:t>Wirtschaft</a:t>
            </a:r>
            <a:r>
              <a:rPr lang="en-GB" sz="2000" dirty="0">
                <a:solidFill>
                  <a:srgbClr val="000000"/>
                </a:solidFill>
              </a:rPr>
              <a:t> </a:t>
            </a:r>
          </a:p>
          <a:p>
            <a:pPr marL="342900" indent="-342900">
              <a:buFont typeface="Arial" panose="020B0604020202020204" pitchFamily="34" charset="0"/>
              <a:buChar char="•"/>
            </a:pPr>
            <a:r>
              <a:rPr lang="en-GB" sz="2000" dirty="0" err="1">
                <a:solidFill>
                  <a:srgbClr val="000000"/>
                </a:solidFill>
              </a:rPr>
              <a:t>Kulturelle</a:t>
            </a:r>
            <a:r>
              <a:rPr lang="en-GB" sz="2000" dirty="0">
                <a:solidFill>
                  <a:srgbClr val="000000"/>
                </a:solidFill>
              </a:rPr>
              <a:t> </a:t>
            </a:r>
            <a:r>
              <a:rPr lang="en-GB" sz="2000" dirty="0" err="1">
                <a:solidFill>
                  <a:srgbClr val="000000"/>
                </a:solidFill>
              </a:rPr>
              <a:t>Überzeugungen</a:t>
            </a:r>
            <a:r>
              <a:rPr lang="en-GB" sz="2000" dirty="0">
                <a:solidFill>
                  <a:srgbClr val="000000"/>
                </a:solidFill>
              </a:rPr>
              <a:t> und </a:t>
            </a:r>
            <a:r>
              <a:rPr lang="en-GB" sz="2000" dirty="0" err="1">
                <a:solidFill>
                  <a:srgbClr val="000000"/>
                </a:solidFill>
              </a:rPr>
              <a:t>Traditionen</a:t>
            </a:r>
            <a:r>
              <a:rPr lang="en-GB" sz="2000" dirty="0">
                <a:solidFill>
                  <a:srgbClr val="000000"/>
                </a:solidFill>
              </a:rPr>
              <a:t> </a:t>
            </a:r>
          </a:p>
          <a:p>
            <a:pPr marL="342900" indent="-342900">
              <a:buFont typeface="Arial" panose="020B0604020202020204" pitchFamily="34" charset="0"/>
              <a:buChar char="•"/>
            </a:pPr>
            <a:r>
              <a:rPr lang="en-GB" sz="2000" dirty="0" err="1">
                <a:solidFill>
                  <a:srgbClr val="000000"/>
                </a:solidFill>
              </a:rPr>
              <a:t>Lebensstil</a:t>
            </a:r>
            <a:r>
              <a:rPr lang="en-GB" sz="2000" dirty="0">
                <a:solidFill>
                  <a:srgbClr val="000000"/>
                </a:solidFill>
              </a:rPr>
              <a:t> </a:t>
            </a:r>
          </a:p>
          <a:p>
            <a:pPr marL="342900" indent="-342900">
              <a:buFont typeface="Arial" panose="020B0604020202020204" pitchFamily="34" charset="0"/>
              <a:buChar char="•"/>
            </a:pPr>
            <a:r>
              <a:rPr lang="en-GB" sz="2000" dirty="0" err="1">
                <a:solidFill>
                  <a:srgbClr val="000000"/>
                </a:solidFill>
              </a:rPr>
              <a:t>Sozialisierung</a:t>
            </a:r>
            <a:r>
              <a:rPr lang="en-GB" sz="2000" dirty="0">
                <a:solidFill>
                  <a:srgbClr val="000000"/>
                </a:solidFill>
              </a:rPr>
              <a:t> </a:t>
            </a:r>
          </a:p>
          <a:p>
            <a:pPr marL="342900" indent="-342900">
              <a:buFont typeface="Arial" panose="020B0604020202020204" pitchFamily="34" charset="0"/>
              <a:buChar char="•"/>
            </a:pPr>
            <a:r>
              <a:rPr lang="en-GB" sz="2000" dirty="0" err="1">
                <a:solidFill>
                  <a:srgbClr val="000000"/>
                </a:solidFill>
              </a:rPr>
              <a:t>Zugang</a:t>
            </a:r>
            <a:r>
              <a:rPr lang="en-GB" sz="2000" dirty="0">
                <a:solidFill>
                  <a:srgbClr val="000000"/>
                </a:solidFill>
              </a:rPr>
              <a:t> </a:t>
            </a:r>
            <a:r>
              <a:rPr lang="en-GB" sz="2000" dirty="0" err="1">
                <a:solidFill>
                  <a:srgbClr val="000000"/>
                </a:solidFill>
              </a:rPr>
              <a:t>zu</a:t>
            </a:r>
            <a:r>
              <a:rPr lang="en-GB" sz="2000" dirty="0">
                <a:solidFill>
                  <a:srgbClr val="000000"/>
                </a:solidFill>
              </a:rPr>
              <a:t> </a:t>
            </a:r>
            <a:r>
              <a:rPr lang="en-GB" sz="2000" dirty="0" err="1">
                <a:solidFill>
                  <a:srgbClr val="000000"/>
                </a:solidFill>
              </a:rPr>
              <a:t>Nahrung</a:t>
            </a:r>
            <a:r>
              <a:rPr lang="en-GB" sz="2000" dirty="0">
                <a:solidFill>
                  <a:srgbClr val="000000"/>
                </a:solidFill>
              </a:rPr>
              <a:t> und </a:t>
            </a:r>
            <a:r>
              <a:rPr lang="en-GB" sz="2000" dirty="0" err="1">
                <a:solidFill>
                  <a:srgbClr val="000000"/>
                </a:solidFill>
              </a:rPr>
              <a:t>Nahrungszubereitung</a:t>
            </a:r>
            <a:endParaRPr lang="en-GB" sz="2000" b="1" dirty="0">
              <a:solidFill>
                <a:srgbClr val="1188A3"/>
              </a:solidFill>
            </a:endParaRPr>
          </a:p>
        </p:txBody>
      </p:sp>
    </p:spTree>
    <p:extLst>
      <p:ext uri="{BB962C8B-B14F-4D97-AF65-F5344CB8AC3E}">
        <p14:creationId xmlns:p14="http://schemas.microsoft.com/office/powerpoint/2010/main" val="206818355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Placeholder 4">
            <a:extLst>
              <a:ext uri="{FF2B5EF4-FFF2-40B4-BE49-F238E27FC236}">
                <a16:creationId xmlns:a16="http://schemas.microsoft.com/office/drawing/2014/main" id="{36A35A7C-CAC5-E8E0-8046-680CBDE8EB1C}"/>
              </a:ext>
            </a:extLst>
          </p:cNvPr>
          <p:cNvPicPr>
            <a:picLocks noGrp="1" noChangeAspect="1"/>
          </p:cNvPicPr>
          <p:nvPr>
            <p:ph type="pic" sz="quarter" idx="10"/>
          </p:nvPr>
        </p:nvPicPr>
        <p:blipFill rotWithShape="1">
          <a:blip r:embed="rId2" cstate="screen">
            <a:extLst>
              <a:ext uri="{28A0092B-C50C-407E-A947-70E740481C1C}">
                <a14:useLocalDpi xmlns:a14="http://schemas.microsoft.com/office/drawing/2010/main"/>
              </a:ext>
            </a:extLst>
          </a:blip>
          <a:srcRect/>
          <a:stretch/>
        </p:blipFill>
        <p:spPr>
          <a:xfrm>
            <a:off x="6852062" y="228600"/>
            <a:ext cx="5105121" cy="6362700"/>
          </a:xfrm>
          <a:prstGeom prst="rect">
            <a:avLst/>
          </a:prstGeom>
        </p:spPr>
      </p:pic>
      <p:sp>
        <p:nvSpPr>
          <p:cNvPr id="3" name="Text Placeholder 2">
            <a:extLst>
              <a:ext uri="{FF2B5EF4-FFF2-40B4-BE49-F238E27FC236}">
                <a16:creationId xmlns:a16="http://schemas.microsoft.com/office/drawing/2014/main" id="{47BCED88-2EB0-02F7-DCA9-48052B424B86}"/>
              </a:ext>
            </a:extLst>
          </p:cNvPr>
          <p:cNvSpPr>
            <a:spLocks noGrp="1"/>
          </p:cNvSpPr>
          <p:nvPr>
            <p:ph type="body" sz="quarter" idx="18"/>
          </p:nvPr>
        </p:nvSpPr>
        <p:spPr/>
        <p:txBody>
          <a:bodyPr>
            <a:normAutofit fontScale="92500" lnSpcReduction="10000"/>
          </a:bodyPr>
          <a:lstStyle/>
          <a:p>
            <a:pPr marL="0" indent="0"/>
            <a:r>
              <a:rPr lang="en-US" dirty="0" err="1"/>
              <a:t>Vereinfacht</a:t>
            </a:r>
            <a:r>
              <a:rPr lang="en-US" dirty="0"/>
              <a:t> </a:t>
            </a:r>
            <a:r>
              <a:rPr lang="en-US" dirty="0" err="1"/>
              <a:t>ausgedrückt</a:t>
            </a:r>
            <a:r>
              <a:rPr lang="en-US" dirty="0"/>
              <a:t> </a:t>
            </a:r>
            <a:r>
              <a:rPr lang="en-US" dirty="0" err="1"/>
              <a:t>ist</a:t>
            </a:r>
            <a:r>
              <a:rPr lang="en-US" dirty="0"/>
              <a:t> </a:t>
            </a:r>
            <a:r>
              <a:rPr lang="en-US" dirty="0" err="1"/>
              <a:t>ein</a:t>
            </a:r>
            <a:r>
              <a:rPr lang="en-US" dirty="0"/>
              <a:t> </a:t>
            </a:r>
            <a:r>
              <a:rPr lang="en-US" dirty="0" err="1"/>
              <a:t>Vertriebskanal</a:t>
            </a:r>
            <a:r>
              <a:rPr lang="en-US" dirty="0"/>
              <a:t> der </a:t>
            </a:r>
            <a:r>
              <a:rPr lang="en-US" dirty="0" err="1"/>
              <a:t>Fluss</a:t>
            </a:r>
            <a:r>
              <a:rPr lang="en-US" dirty="0"/>
              <a:t>, den </a:t>
            </a:r>
            <a:r>
              <a:rPr lang="en-US" dirty="0" err="1"/>
              <a:t>eine</a:t>
            </a:r>
            <a:r>
              <a:rPr lang="en-US" dirty="0"/>
              <a:t> Ware </a:t>
            </a:r>
            <a:r>
              <a:rPr lang="en-US" dirty="0" err="1"/>
              <a:t>oder</a:t>
            </a:r>
            <a:r>
              <a:rPr lang="en-US" dirty="0"/>
              <a:t> </a:t>
            </a:r>
            <a:r>
              <a:rPr lang="en-US" dirty="0" err="1"/>
              <a:t>Dienstleistung</a:t>
            </a:r>
            <a:r>
              <a:rPr lang="en-US" dirty="0"/>
              <a:t> von der </a:t>
            </a:r>
            <a:r>
              <a:rPr lang="en-US" dirty="0" err="1"/>
              <a:t>Produktion</a:t>
            </a:r>
            <a:r>
              <a:rPr lang="en-US" dirty="0"/>
              <a:t> </a:t>
            </a:r>
            <a:r>
              <a:rPr lang="en-US" dirty="0" err="1"/>
              <a:t>oder</a:t>
            </a:r>
            <a:r>
              <a:rPr lang="en-US" dirty="0"/>
              <a:t> </a:t>
            </a:r>
            <a:r>
              <a:rPr lang="en-US" dirty="0" err="1"/>
              <a:t>Herstellung</a:t>
            </a:r>
            <a:r>
              <a:rPr lang="en-US" dirty="0"/>
              <a:t> bis </a:t>
            </a:r>
            <a:r>
              <a:rPr lang="en-US" dirty="0" err="1"/>
              <a:t>zum</a:t>
            </a:r>
            <a:r>
              <a:rPr lang="en-US" dirty="0"/>
              <a:t> </a:t>
            </a:r>
            <a:r>
              <a:rPr lang="en-US" dirty="0" err="1"/>
              <a:t>Endverbraucher</a:t>
            </a:r>
            <a:r>
              <a:rPr lang="en-US" dirty="0"/>
              <a:t>/</a:t>
            </a:r>
            <a:r>
              <a:rPr lang="en-US" dirty="0" err="1"/>
              <a:t>Käufer</a:t>
            </a:r>
            <a:r>
              <a:rPr lang="en-US" dirty="0"/>
              <a:t> </a:t>
            </a:r>
            <a:r>
              <a:rPr lang="en-US" dirty="0" err="1"/>
              <a:t>durchläuft</a:t>
            </a:r>
            <a:r>
              <a:rPr lang="en-US" dirty="0"/>
              <a:t>. Die </a:t>
            </a:r>
            <a:r>
              <a:rPr lang="en-US" dirty="0" err="1"/>
              <a:t>Vertriebskanäle</a:t>
            </a:r>
            <a:r>
              <a:rPr lang="en-US" dirty="0"/>
              <a:t> für </a:t>
            </a:r>
            <a:r>
              <a:rPr lang="en-US" dirty="0" err="1"/>
              <a:t>Lebensmittel</a:t>
            </a:r>
            <a:r>
              <a:rPr lang="en-US" dirty="0"/>
              <a:t> </a:t>
            </a:r>
            <a:r>
              <a:rPr lang="en-US" dirty="0" err="1"/>
              <a:t>sind</a:t>
            </a:r>
            <a:r>
              <a:rPr lang="en-US" dirty="0"/>
              <a:t> </a:t>
            </a:r>
            <a:r>
              <a:rPr lang="en-US" dirty="0" err="1"/>
              <a:t>unterschiedlich</a:t>
            </a:r>
            <a:r>
              <a:rPr lang="en-US" dirty="0"/>
              <a:t>, </a:t>
            </a:r>
            <a:r>
              <a:rPr lang="en-US" dirty="0" err="1"/>
              <a:t>umfassen</a:t>
            </a:r>
            <a:r>
              <a:rPr lang="en-US" dirty="0"/>
              <a:t> </a:t>
            </a:r>
            <a:r>
              <a:rPr lang="en-US" dirty="0" err="1"/>
              <a:t>aber</a:t>
            </a:r>
            <a:r>
              <a:rPr lang="en-US" dirty="0"/>
              <a:t> in der Regel </a:t>
            </a:r>
            <a:r>
              <a:rPr lang="en-US" dirty="0" err="1"/>
              <a:t>einen</a:t>
            </a:r>
            <a:r>
              <a:rPr lang="en-US" dirty="0"/>
              <a:t> </a:t>
            </a:r>
            <a:r>
              <a:rPr lang="en-US" dirty="0" err="1"/>
              <a:t>Hersteller</a:t>
            </a:r>
            <a:r>
              <a:rPr lang="en-US" dirty="0"/>
              <a:t>, </a:t>
            </a:r>
            <a:r>
              <a:rPr lang="en-US" dirty="0" err="1"/>
              <a:t>einen</a:t>
            </a:r>
            <a:r>
              <a:rPr lang="en-US" dirty="0"/>
              <a:t> </a:t>
            </a:r>
            <a:r>
              <a:rPr lang="en-US" dirty="0" err="1"/>
              <a:t>Großhändler</a:t>
            </a:r>
            <a:r>
              <a:rPr lang="en-US" dirty="0"/>
              <a:t>, </a:t>
            </a:r>
            <a:r>
              <a:rPr lang="en-US" dirty="0" err="1"/>
              <a:t>einen</a:t>
            </a:r>
            <a:r>
              <a:rPr lang="en-US" dirty="0"/>
              <a:t> </a:t>
            </a:r>
            <a:r>
              <a:rPr lang="en-US" dirty="0" err="1"/>
              <a:t>Einzelhändler</a:t>
            </a:r>
            <a:r>
              <a:rPr lang="en-US" dirty="0"/>
              <a:t> und den </a:t>
            </a:r>
            <a:r>
              <a:rPr lang="en-US" dirty="0" err="1"/>
              <a:t>Endabnehmer</a:t>
            </a:r>
            <a:r>
              <a:rPr lang="en-US" dirty="0"/>
              <a:t>/</a:t>
            </a:r>
            <a:r>
              <a:rPr lang="en-US" dirty="0" err="1"/>
              <a:t>Verbraucher</a:t>
            </a:r>
            <a:r>
              <a:rPr lang="en-US" dirty="0"/>
              <a:t>. </a:t>
            </a:r>
          </a:p>
          <a:p>
            <a:pPr marL="0" indent="0"/>
            <a:r>
              <a:rPr lang="en-US" dirty="0"/>
              <a:t>Ein </a:t>
            </a:r>
            <a:r>
              <a:rPr lang="en-US" dirty="0" err="1"/>
              <a:t>Vertriebskanal</a:t>
            </a:r>
            <a:r>
              <a:rPr lang="en-US" dirty="0"/>
              <a:t> </a:t>
            </a:r>
            <a:r>
              <a:rPr lang="en-US" dirty="0" err="1"/>
              <a:t>kann</a:t>
            </a:r>
            <a:r>
              <a:rPr lang="en-US" dirty="0"/>
              <a:t> </a:t>
            </a:r>
            <a:r>
              <a:rPr lang="en-US" dirty="0" err="1"/>
              <a:t>auch</a:t>
            </a:r>
            <a:r>
              <a:rPr lang="en-US" dirty="0"/>
              <a:t> </a:t>
            </a:r>
            <a:r>
              <a:rPr lang="en-US" dirty="0" err="1"/>
              <a:t>Aufschluss</a:t>
            </a:r>
            <a:r>
              <a:rPr lang="en-US" dirty="0"/>
              <a:t> </a:t>
            </a:r>
            <a:r>
              <a:rPr lang="en-US" dirty="0" err="1"/>
              <a:t>darüber</a:t>
            </a:r>
            <a:r>
              <a:rPr lang="en-US" dirty="0"/>
              <a:t> </a:t>
            </a:r>
            <a:r>
              <a:rPr lang="en-US" dirty="0" err="1"/>
              <a:t>geben</a:t>
            </a:r>
            <a:r>
              <a:rPr lang="en-US" dirty="0"/>
              <a:t>, </a:t>
            </a:r>
            <a:r>
              <a:rPr lang="en-US" dirty="0" err="1"/>
              <a:t>wie</a:t>
            </a:r>
            <a:r>
              <a:rPr lang="en-US" dirty="0"/>
              <a:t> das Geld von den </a:t>
            </a:r>
            <a:r>
              <a:rPr lang="en-US" dirty="0" err="1"/>
              <a:t>Käufern</a:t>
            </a:r>
            <a:r>
              <a:rPr lang="en-US" dirty="0"/>
              <a:t> </a:t>
            </a:r>
            <a:r>
              <a:rPr lang="en-US" dirty="0" err="1"/>
              <a:t>zum</a:t>
            </a:r>
            <a:r>
              <a:rPr lang="en-US" dirty="0"/>
              <a:t> </a:t>
            </a:r>
            <a:r>
              <a:rPr lang="en-US" dirty="0" err="1"/>
              <a:t>Hersteller</a:t>
            </a:r>
            <a:r>
              <a:rPr lang="en-US" dirty="0"/>
              <a:t> </a:t>
            </a:r>
            <a:r>
              <a:rPr lang="en-US" dirty="0" err="1"/>
              <a:t>oder</a:t>
            </a:r>
            <a:r>
              <a:rPr lang="en-US" dirty="0"/>
              <a:t> </a:t>
            </a:r>
            <a:r>
              <a:rPr lang="en-US" dirty="0" err="1"/>
              <a:t>zur</a:t>
            </a:r>
            <a:r>
              <a:rPr lang="en-US" dirty="0"/>
              <a:t> </a:t>
            </a:r>
            <a:r>
              <a:rPr lang="en-US" dirty="0" err="1"/>
              <a:t>ursprünglichen</a:t>
            </a:r>
            <a:r>
              <a:rPr lang="en-US" dirty="0"/>
              <a:t> </a:t>
            </a:r>
            <a:r>
              <a:rPr lang="en-US" dirty="0" err="1"/>
              <a:t>Verkaufsstelle</a:t>
            </a:r>
            <a:r>
              <a:rPr lang="en-US" dirty="0"/>
              <a:t> </a:t>
            </a:r>
            <a:r>
              <a:rPr lang="en-US" dirty="0" err="1"/>
              <a:t>zurückfließt</a:t>
            </a:r>
            <a:r>
              <a:rPr lang="en-US" dirty="0"/>
              <a:t>.</a:t>
            </a:r>
            <a:endParaRPr lang="en-IE" dirty="0"/>
          </a:p>
        </p:txBody>
      </p:sp>
      <p:sp>
        <p:nvSpPr>
          <p:cNvPr id="4" name="Text Placeholder 3">
            <a:extLst>
              <a:ext uri="{FF2B5EF4-FFF2-40B4-BE49-F238E27FC236}">
                <a16:creationId xmlns:a16="http://schemas.microsoft.com/office/drawing/2014/main" id="{9803A96E-D859-4A0B-0C3A-C981FE39863F}"/>
              </a:ext>
            </a:extLst>
          </p:cNvPr>
          <p:cNvSpPr>
            <a:spLocks noGrp="1"/>
          </p:cNvSpPr>
          <p:nvPr>
            <p:ph type="body" sz="quarter" idx="16"/>
          </p:nvPr>
        </p:nvSpPr>
        <p:spPr>
          <a:xfrm>
            <a:off x="1708126" y="89647"/>
            <a:ext cx="4716425" cy="1177731"/>
          </a:xfrm>
        </p:spPr>
        <p:txBody>
          <a:bodyPr anchor="ctr">
            <a:normAutofit/>
          </a:bodyPr>
          <a:lstStyle/>
          <a:p>
            <a:r>
              <a:rPr lang="en-IE" dirty="0"/>
              <a:t>Was </a:t>
            </a:r>
            <a:r>
              <a:rPr lang="en-IE" dirty="0" err="1"/>
              <a:t>ist</a:t>
            </a:r>
            <a:r>
              <a:rPr lang="en-IE" dirty="0"/>
              <a:t> </a:t>
            </a:r>
            <a:r>
              <a:rPr lang="en-IE" dirty="0" err="1"/>
              <a:t>ein</a:t>
            </a:r>
            <a:r>
              <a:rPr lang="en-IE" dirty="0"/>
              <a:t> </a:t>
            </a:r>
            <a:r>
              <a:rPr lang="en-IE" dirty="0" err="1"/>
              <a:t>Vertriebskanal</a:t>
            </a:r>
            <a:r>
              <a:rPr lang="en-IE" dirty="0"/>
              <a:t>?</a:t>
            </a:r>
          </a:p>
        </p:txBody>
      </p:sp>
    </p:spTree>
    <p:extLst>
      <p:ext uri="{BB962C8B-B14F-4D97-AF65-F5344CB8AC3E}">
        <p14:creationId xmlns:p14="http://schemas.microsoft.com/office/powerpoint/2010/main" val="3935244890"/>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5C6DDE8-F29F-D907-50BC-20AC30866F1B}"/>
              </a:ext>
            </a:extLst>
          </p:cNvPr>
          <p:cNvSpPr>
            <a:spLocks noGrp="1"/>
          </p:cNvSpPr>
          <p:nvPr>
            <p:ph type="body" sz="quarter" idx="18"/>
          </p:nvPr>
        </p:nvSpPr>
        <p:spPr>
          <a:xfrm>
            <a:off x="1718561" y="1694800"/>
            <a:ext cx="4716425" cy="4896500"/>
          </a:xfrm>
        </p:spPr>
        <p:txBody>
          <a:bodyPr>
            <a:normAutofit lnSpcReduction="10000"/>
          </a:bodyPr>
          <a:lstStyle/>
          <a:p>
            <a:pPr marL="0" indent="0"/>
            <a:r>
              <a:rPr lang="en-US" dirty="0"/>
              <a:t>Für </a:t>
            </a:r>
            <a:r>
              <a:rPr lang="en-US" dirty="0" err="1"/>
              <a:t>Lebensmittelhersteller</a:t>
            </a:r>
            <a:r>
              <a:rPr lang="en-US" dirty="0"/>
              <a:t> </a:t>
            </a:r>
            <a:r>
              <a:rPr lang="en-US" dirty="0" err="1"/>
              <a:t>ist</a:t>
            </a:r>
            <a:r>
              <a:rPr lang="en-US" dirty="0"/>
              <a:t> es </a:t>
            </a:r>
            <a:r>
              <a:rPr lang="en-US" dirty="0" err="1"/>
              <a:t>sehr</a:t>
            </a:r>
            <a:r>
              <a:rPr lang="en-US" dirty="0"/>
              <a:t> </a:t>
            </a:r>
            <a:r>
              <a:rPr lang="en-US" dirty="0" err="1"/>
              <a:t>wichtig</a:t>
            </a:r>
            <a:r>
              <a:rPr lang="en-US" dirty="0"/>
              <a:t>, </a:t>
            </a:r>
            <a:r>
              <a:rPr lang="en-US" dirty="0" err="1"/>
              <a:t>einen</a:t>
            </a:r>
            <a:r>
              <a:rPr lang="en-US" dirty="0"/>
              <a:t> Mix von </a:t>
            </a:r>
            <a:r>
              <a:rPr lang="en-US" dirty="0" err="1"/>
              <a:t>Vertriebskanälen</a:t>
            </a:r>
            <a:r>
              <a:rPr lang="en-US" dirty="0"/>
              <a:t> </a:t>
            </a:r>
            <a:r>
              <a:rPr lang="en-US" dirty="0" err="1"/>
              <a:t>zu</a:t>
            </a:r>
            <a:r>
              <a:rPr lang="en-US" dirty="0"/>
              <a:t> </a:t>
            </a:r>
            <a:r>
              <a:rPr lang="en-US" dirty="0" err="1"/>
              <a:t>schaffen</a:t>
            </a:r>
            <a:r>
              <a:rPr lang="en-US" dirty="0"/>
              <a:t>, der </a:t>
            </a:r>
            <a:r>
              <a:rPr lang="en-US" dirty="0" err="1"/>
              <a:t>eine</a:t>
            </a:r>
            <a:r>
              <a:rPr lang="en-US" dirty="0"/>
              <a:t> </a:t>
            </a:r>
            <a:r>
              <a:rPr lang="en-US" dirty="0" err="1"/>
              <a:t>einfache</a:t>
            </a:r>
            <a:r>
              <a:rPr lang="en-US" dirty="0"/>
              <a:t> </a:t>
            </a:r>
            <a:r>
              <a:rPr lang="en-US" dirty="0" err="1"/>
              <a:t>Verfügbarkeit</a:t>
            </a:r>
            <a:r>
              <a:rPr lang="en-US" dirty="0"/>
              <a:t> für den </a:t>
            </a:r>
            <a:r>
              <a:rPr lang="en-US" dirty="0" err="1"/>
              <a:t>Verbraucher</a:t>
            </a:r>
            <a:r>
              <a:rPr lang="en-US" dirty="0"/>
              <a:t> </a:t>
            </a:r>
            <a:r>
              <a:rPr lang="en-US" dirty="0" err="1"/>
              <a:t>ermöglicht</a:t>
            </a:r>
            <a:r>
              <a:rPr lang="en-US" dirty="0"/>
              <a:t>, </a:t>
            </a:r>
            <a:r>
              <a:rPr lang="en-US" dirty="0" err="1"/>
              <a:t>d.h.</a:t>
            </a:r>
            <a:r>
              <a:rPr lang="en-US" dirty="0"/>
              <a:t> </a:t>
            </a:r>
            <a:r>
              <a:rPr lang="en-US" dirty="0" err="1"/>
              <a:t>eine</a:t>
            </a:r>
            <a:r>
              <a:rPr lang="en-US" dirty="0"/>
              <a:t> </a:t>
            </a:r>
            <a:r>
              <a:rPr lang="en-US" dirty="0" err="1"/>
              <a:t>gute</a:t>
            </a:r>
            <a:r>
              <a:rPr lang="en-US" dirty="0"/>
              <a:t> </a:t>
            </a:r>
            <a:r>
              <a:rPr lang="en-US" b="0" i="0" u="none" strike="noStrike" dirty="0">
                <a:solidFill>
                  <a:srgbClr val="1188A3"/>
                </a:solidFill>
                <a:effectLst/>
                <a:hlinkClick r:id="rId2"/>
              </a:rPr>
              <a:t>Marketing mix</a:t>
            </a:r>
            <a:r>
              <a:rPr lang="en-US" b="0" i="0" dirty="0">
                <a:effectLst/>
              </a:rPr>
              <a:t>. </a:t>
            </a:r>
          </a:p>
          <a:p>
            <a:pPr marL="0" indent="0"/>
            <a:r>
              <a:rPr lang="en-US" dirty="0" err="1"/>
              <a:t>Aufgrund</a:t>
            </a:r>
            <a:r>
              <a:rPr lang="en-US" dirty="0"/>
              <a:t> der </a:t>
            </a:r>
            <a:r>
              <a:rPr lang="en-US" dirty="0" err="1"/>
              <a:t>Vielfalt</a:t>
            </a:r>
            <a:r>
              <a:rPr lang="en-US" dirty="0"/>
              <a:t> und des </a:t>
            </a:r>
            <a:r>
              <a:rPr lang="en-US" dirty="0" err="1"/>
              <a:t>Umfangs</a:t>
            </a:r>
            <a:r>
              <a:rPr lang="en-US" dirty="0"/>
              <a:t> </a:t>
            </a:r>
            <a:r>
              <a:rPr lang="en-US" dirty="0" err="1"/>
              <a:t>eines</a:t>
            </a:r>
            <a:r>
              <a:rPr lang="en-US" dirty="0"/>
              <a:t> </a:t>
            </a:r>
            <a:r>
              <a:rPr lang="en-US" dirty="0" err="1"/>
              <a:t>Lebensmittelherstellungs-unternehmens</a:t>
            </a:r>
            <a:r>
              <a:rPr lang="en-US" dirty="0"/>
              <a:t> muss es </a:t>
            </a:r>
            <a:r>
              <a:rPr lang="en-US" dirty="0" err="1"/>
              <a:t>sich</a:t>
            </a:r>
            <a:r>
              <a:rPr lang="en-US" dirty="0"/>
              <a:t> für </a:t>
            </a:r>
            <a:r>
              <a:rPr lang="en-US" dirty="0" err="1"/>
              <a:t>einen</a:t>
            </a:r>
            <a:r>
              <a:rPr lang="en-US" dirty="0"/>
              <a:t> </a:t>
            </a:r>
            <a:r>
              <a:rPr lang="en-US" dirty="0" err="1"/>
              <a:t>oder</a:t>
            </a:r>
            <a:r>
              <a:rPr lang="en-US" dirty="0"/>
              <a:t> </a:t>
            </a:r>
            <a:r>
              <a:rPr lang="en-US" dirty="0" err="1"/>
              <a:t>mehrere</a:t>
            </a:r>
            <a:r>
              <a:rPr lang="en-US" dirty="0"/>
              <a:t> </a:t>
            </a:r>
            <a:r>
              <a:rPr lang="en-US" dirty="0" err="1"/>
              <a:t>Kanäle</a:t>
            </a:r>
            <a:r>
              <a:rPr lang="en-US" dirty="0"/>
              <a:t> </a:t>
            </a:r>
            <a:r>
              <a:rPr lang="en-US" dirty="0" err="1"/>
              <a:t>entscheiden</a:t>
            </a:r>
            <a:r>
              <a:rPr lang="en-US" dirty="0"/>
              <a:t>, die </a:t>
            </a:r>
            <a:r>
              <a:rPr lang="en-US" dirty="0" err="1"/>
              <a:t>Folgendes</a:t>
            </a:r>
            <a:r>
              <a:rPr lang="en-US" dirty="0"/>
              <a:t> </a:t>
            </a:r>
            <a:r>
              <a:rPr lang="en-US" dirty="0" err="1"/>
              <a:t>ermöglichen</a:t>
            </a:r>
            <a:r>
              <a:rPr lang="en-US" dirty="0"/>
              <a:t> </a:t>
            </a:r>
            <a:r>
              <a:rPr lang="en-US" b="1" dirty="0" err="1"/>
              <a:t>starke</a:t>
            </a:r>
            <a:r>
              <a:rPr lang="en-US" b="1" dirty="0"/>
              <a:t> </a:t>
            </a:r>
            <a:r>
              <a:rPr lang="en-US" b="1" dirty="0" err="1"/>
              <a:t>Umsatzentwicklung</a:t>
            </a:r>
            <a:r>
              <a:rPr lang="en-US" b="1" dirty="0"/>
              <a:t> und </a:t>
            </a:r>
            <a:r>
              <a:rPr lang="en-US" b="1" dirty="0" err="1"/>
              <a:t>leichter</a:t>
            </a:r>
            <a:r>
              <a:rPr lang="en-US" b="1" dirty="0"/>
              <a:t> </a:t>
            </a:r>
            <a:r>
              <a:rPr lang="en-US" b="1" dirty="0" err="1"/>
              <a:t>Zugang</a:t>
            </a:r>
            <a:r>
              <a:rPr lang="en-US" b="1" dirty="0"/>
              <a:t> für die </a:t>
            </a:r>
            <a:r>
              <a:rPr lang="en-US" b="1" dirty="0" err="1"/>
              <a:t>Verbraucher</a:t>
            </a:r>
            <a:r>
              <a:rPr lang="en-US" b="1" dirty="0"/>
              <a:t>. </a:t>
            </a:r>
            <a:r>
              <a:rPr lang="en-US" b="0" i="0" dirty="0">
                <a:solidFill>
                  <a:srgbClr val="1188A3"/>
                </a:solidFill>
                <a:effectLst/>
                <a:hlinkClick r:id="rId3"/>
              </a:rPr>
              <a:t>Quelle</a:t>
            </a:r>
            <a:endParaRPr lang="en-IE" dirty="0">
              <a:solidFill>
                <a:srgbClr val="1188A3"/>
              </a:solidFill>
            </a:endParaRPr>
          </a:p>
        </p:txBody>
      </p:sp>
      <p:sp>
        <p:nvSpPr>
          <p:cNvPr id="4" name="Text Placeholder 3">
            <a:extLst>
              <a:ext uri="{FF2B5EF4-FFF2-40B4-BE49-F238E27FC236}">
                <a16:creationId xmlns:a16="http://schemas.microsoft.com/office/drawing/2014/main" id="{D9F7BA6B-4795-4E53-4CE6-FE6C47BE3632}"/>
              </a:ext>
            </a:extLst>
          </p:cNvPr>
          <p:cNvSpPr>
            <a:spLocks noGrp="1"/>
          </p:cNvSpPr>
          <p:nvPr>
            <p:ph type="body" sz="quarter" idx="16"/>
          </p:nvPr>
        </p:nvSpPr>
        <p:spPr/>
        <p:txBody>
          <a:bodyPr>
            <a:normAutofit lnSpcReduction="10000"/>
          </a:bodyPr>
          <a:lstStyle/>
          <a:p>
            <a:r>
              <a:rPr lang="en-IE" dirty="0" err="1"/>
              <a:t>Auswählen</a:t>
            </a:r>
            <a:r>
              <a:rPr lang="en-IE" dirty="0"/>
              <a:t> der </a:t>
            </a:r>
            <a:r>
              <a:rPr lang="en-IE" dirty="0" err="1"/>
              <a:t>Kanäle</a:t>
            </a:r>
            <a:r>
              <a:rPr lang="en-IE" dirty="0"/>
              <a:t>...</a:t>
            </a:r>
          </a:p>
          <a:p>
            <a:endParaRPr lang="en-IE" dirty="0"/>
          </a:p>
        </p:txBody>
      </p:sp>
      <p:sp>
        <p:nvSpPr>
          <p:cNvPr id="6" name="Arrow: Chevron 5">
            <a:extLst>
              <a:ext uri="{FF2B5EF4-FFF2-40B4-BE49-F238E27FC236}">
                <a16:creationId xmlns:a16="http://schemas.microsoft.com/office/drawing/2014/main" id="{2CF3D3E8-5C6F-7E6F-7630-01401200C8A9}"/>
              </a:ext>
            </a:extLst>
          </p:cNvPr>
          <p:cNvSpPr/>
          <p:nvPr/>
        </p:nvSpPr>
        <p:spPr>
          <a:xfrm>
            <a:off x="6960358" y="2018190"/>
            <a:ext cx="1547148"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Hersteller</a:t>
            </a:r>
            <a:endParaRPr lang="en-IE" sz="1500" b="1" dirty="0">
              <a:solidFill>
                <a:schemeClr val="tx1"/>
              </a:solidFill>
            </a:endParaRPr>
          </a:p>
        </p:txBody>
      </p:sp>
      <p:sp>
        <p:nvSpPr>
          <p:cNvPr id="8" name="Arrow: Chevron 7">
            <a:extLst>
              <a:ext uri="{FF2B5EF4-FFF2-40B4-BE49-F238E27FC236}">
                <a16:creationId xmlns:a16="http://schemas.microsoft.com/office/drawing/2014/main" id="{2FE919DA-FAA1-571C-7230-721771329186}"/>
              </a:ext>
            </a:extLst>
          </p:cNvPr>
          <p:cNvSpPr/>
          <p:nvPr/>
        </p:nvSpPr>
        <p:spPr>
          <a:xfrm>
            <a:off x="7109012" y="3316941"/>
            <a:ext cx="2241176"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Hersteller</a:t>
            </a:r>
            <a:endParaRPr lang="en-IE" sz="1500" b="1" dirty="0">
              <a:solidFill>
                <a:schemeClr val="tx1"/>
              </a:solidFill>
            </a:endParaRPr>
          </a:p>
        </p:txBody>
      </p:sp>
      <p:sp>
        <p:nvSpPr>
          <p:cNvPr id="9" name="Arrow: Chevron 8">
            <a:extLst>
              <a:ext uri="{FF2B5EF4-FFF2-40B4-BE49-F238E27FC236}">
                <a16:creationId xmlns:a16="http://schemas.microsoft.com/office/drawing/2014/main" id="{D50E3C98-FF18-CE32-0056-5E22A1E42485}"/>
              </a:ext>
            </a:extLst>
          </p:cNvPr>
          <p:cNvSpPr/>
          <p:nvPr/>
        </p:nvSpPr>
        <p:spPr>
          <a:xfrm>
            <a:off x="7109011" y="4597494"/>
            <a:ext cx="3953435" cy="484632"/>
          </a:xfrm>
          <a:prstGeom prst="chevron">
            <a:avLst/>
          </a:prstGeom>
          <a:solidFill>
            <a:srgbClr val="85D2E1"/>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600" b="1" dirty="0" err="1">
                <a:solidFill>
                  <a:schemeClr val="tx1"/>
                </a:solidFill>
              </a:rPr>
              <a:t>Hersteller</a:t>
            </a:r>
            <a:endParaRPr lang="en-IE" sz="1600" b="1" dirty="0">
              <a:solidFill>
                <a:schemeClr val="tx1"/>
              </a:solidFill>
            </a:endParaRPr>
          </a:p>
        </p:txBody>
      </p:sp>
      <p:sp>
        <p:nvSpPr>
          <p:cNvPr id="10" name="Arrow: Chevron 9">
            <a:extLst>
              <a:ext uri="{FF2B5EF4-FFF2-40B4-BE49-F238E27FC236}">
                <a16:creationId xmlns:a16="http://schemas.microsoft.com/office/drawing/2014/main" id="{0FB06E46-9855-4762-ED42-F40BB340F0E7}"/>
              </a:ext>
            </a:extLst>
          </p:cNvPr>
          <p:cNvSpPr/>
          <p:nvPr/>
        </p:nvSpPr>
        <p:spPr>
          <a:xfrm>
            <a:off x="8373036" y="2018190"/>
            <a:ext cx="1532964" cy="484632"/>
          </a:xfrm>
          <a:prstGeom prst="chevron">
            <a:avLst/>
          </a:prstGeom>
          <a:solidFill>
            <a:srgbClr val="1188A3"/>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400" b="1" dirty="0" err="1">
                <a:solidFill>
                  <a:schemeClr val="bg1"/>
                </a:solidFill>
              </a:rPr>
              <a:t>Groß-händler</a:t>
            </a:r>
            <a:endParaRPr lang="en-IE" sz="1400" b="1" dirty="0">
              <a:solidFill>
                <a:schemeClr val="bg1"/>
              </a:solidFill>
            </a:endParaRPr>
          </a:p>
        </p:txBody>
      </p:sp>
      <p:sp>
        <p:nvSpPr>
          <p:cNvPr id="11" name="Arrow: Chevron 10">
            <a:extLst>
              <a:ext uri="{FF2B5EF4-FFF2-40B4-BE49-F238E27FC236}">
                <a16:creationId xmlns:a16="http://schemas.microsoft.com/office/drawing/2014/main" id="{305EA940-13B0-9D06-3438-8D2DD94E7F4C}"/>
              </a:ext>
            </a:extLst>
          </p:cNvPr>
          <p:cNvSpPr/>
          <p:nvPr/>
        </p:nvSpPr>
        <p:spPr>
          <a:xfrm>
            <a:off x="9771530" y="2018190"/>
            <a:ext cx="1290917"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Einzel-händler</a:t>
            </a:r>
            <a:endParaRPr lang="en-IE" sz="1500" b="1" dirty="0">
              <a:solidFill>
                <a:schemeClr val="tx1"/>
              </a:solidFill>
            </a:endParaRPr>
          </a:p>
        </p:txBody>
      </p:sp>
      <p:sp>
        <p:nvSpPr>
          <p:cNvPr id="7" name="Rectangle: Rounded Corners 6">
            <a:extLst>
              <a:ext uri="{FF2B5EF4-FFF2-40B4-BE49-F238E27FC236}">
                <a16:creationId xmlns:a16="http://schemas.microsoft.com/office/drawing/2014/main" id="{2078C798-92A9-EE28-E515-1289C76F3411}"/>
              </a:ext>
            </a:extLst>
          </p:cNvPr>
          <p:cNvSpPr/>
          <p:nvPr/>
        </p:nvSpPr>
        <p:spPr>
          <a:xfrm>
            <a:off x="11219330" y="1831870"/>
            <a:ext cx="797859" cy="3539928"/>
          </a:xfrm>
          <a:prstGeom prst="roundRect">
            <a:avLst/>
          </a:prstGeom>
          <a:solidFill>
            <a:srgbClr val="FFD100"/>
          </a:solidFill>
          <a:ln>
            <a:solidFill>
              <a:srgbClr val="FFD100"/>
            </a:solidFill>
          </a:ln>
        </p:spPr>
        <p:style>
          <a:lnRef idx="2">
            <a:schemeClr val="accent1">
              <a:shade val="50000"/>
            </a:schemeClr>
          </a:lnRef>
          <a:fillRef idx="1">
            <a:schemeClr val="accent1"/>
          </a:fillRef>
          <a:effectRef idx="0">
            <a:schemeClr val="accent1"/>
          </a:effectRef>
          <a:fontRef idx="minor">
            <a:schemeClr val="lt1"/>
          </a:fontRef>
        </p:style>
        <p:txBody>
          <a:bodyPr vert="vert" rtlCol="0" anchor="ctr"/>
          <a:lstStyle/>
          <a:p>
            <a:pPr algn="ctr"/>
            <a:r>
              <a:rPr lang="en-IE" sz="2400" dirty="0" err="1">
                <a:solidFill>
                  <a:srgbClr val="1188A3"/>
                </a:solidFill>
              </a:rPr>
              <a:t>Endverbraucher</a:t>
            </a:r>
            <a:endParaRPr lang="en-IE" sz="2400" dirty="0">
              <a:solidFill>
                <a:srgbClr val="1188A3"/>
              </a:solidFill>
            </a:endParaRPr>
          </a:p>
        </p:txBody>
      </p:sp>
      <p:sp>
        <p:nvSpPr>
          <p:cNvPr id="14" name="Arrow: Chevron 13">
            <a:extLst>
              <a:ext uri="{FF2B5EF4-FFF2-40B4-BE49-F238E27FC236}">
                <a16:creationId xmlns:a16="http://schemas.microsoft.com/office/drawing/2014/main" id="{9BD76479-74A0-84C0-7B95-98A97C885DD3}"/>
              </a:ext>
            </a:extLst>
          </p:cNvPr>
          <p:cNvSpPr/>
          <p:nvPr/>
        </p:nvSpPr>
        <p:spPr>
          <a:xfrm>
            <a:off x="9220201" y="3316941"/>
            <a:ext cx="1842246" cy="484632"/>
          </a:xfrm>
          <a:prstGeom prst="chevron">
            <a:avLst/>
          </a:prstGeom>
          <a:solidFill>
            <a:schemeClr val="accent5">
              <a:lumMod val="60000"/>
              <a:lumOff val="40000"/>
            </a:schemeClr>
          </a:solidFill>
          <a:ln>
            <a:solidFill>
              <a:srgbClr val="85D2E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1500" b="1" dirty="0" err="1">
                <a:solidFill>
                  <a:schemeClr val="tx1"/>
                </a:solidFill>
              </a:rPr>
              <a:t>Einzelhändler</a:t>
            </a:r>
            <a:endParaRPr lang="en-IE" sz="1500" b="1" dirty="0">
              <a:solidFill>
                <a:schemeClr val="tx1"/>
              </a:solidFill>
            </a:endParaRPr>
          </a:p>
        </p:txBody>
      </p:sp>
      <p:sp>
        <p:nvSpPr>
          <p:cNvPr id="13" name="TextBox 12">
            <a:extLst>
              <a:ext uri="{FF2B5EF4-FFF2-40B4-BE49-F238E27FC236}">
                <a16:creationId xmlns:a16="http://schemas.microsoft.com/office/drawing/2014/main" id="{8193BC5F-98F7-AD64-70DF-15040F68C1EF}"/>
              </a:ext>
            </a:extLst>
          </p:cNvPr>
          <p:cNvSpPr txBox="1"/>
          <p:nvPr/>
        </p:nvSpPr>
        <p:spPr>
          <a:xfrm>
            <a:off x="7238765" y="834315"/>
            <a:ext cx="4222846" cy="461665"/>
          </a:xfrm>
          <a:prstGeom prst="rect">
            <a:avLst/>
          </a:prstGeom>
          <a:noFill/>
          <a:ln>
            <a:solidFill>
              <a:srgbClr val="1188A3"/>
            </a:solidFill>
          </a:ln>
        </p:spPr>
        <p:txBody>
          <a:bodyPr wrap="square" rtlCol="0">
            <a:spAutoFit/>
          </a:bodyPr>
          <a:lstStyle/>
          <a:p>
            <a:r>
              <a:rPr lang="en-IE" sz="2400" b="1" dirty="0" err="1">
                <a:solidFill>
                  <a:srgbClr val="1188A3"/>
                </a:solidFill>
              </a:rPr>
              <a:t>Wege</a:t>
            </a:r>
            <a:r>
              <a:rPr lang="en-IE" sz="2400" b="1" dirty="0">
                <a:solidFill>
                  <a:srgbClr val="1188A3"/>
                </a:solidFill>
              </a:rPr>
              <a:t> </a:t>
            </a:r>
            <a:r>
              <a:rPr lang="en-IE" sz="2400" b="1" dirty="0" err="1">
                <a:solidFill>
                  <a:srgbClr val="1188A3"/>
                </a:solidFill>
              </a:rPr>
              <a:t>zum</a:t>
            </a:r>
            <a:r>
              <a:rPr lang="en-IE" sz="2400" b="1" dirty="0">
                <a:solidFill>
                  <a:srgbClr val="1188A3"/>
                </a:solidFill>
              </a:rPr>
              <a:t> </a:t>
            </a:r>
            <a:r>
              <a:rPr lang="en-IE" sz="2400" b="1" dirty="0" err="1">
                <a:solidFill>
                  <a:srgbClr val="1188A3"/>
                </a:solidFill>
              </a:rPr>
              <a:t>Endverbraucher</a:t>
            </a:r>
            <a:endParaRPr lang="en-IE" sz="2400" b="1" dirty="0">
              <a:solidFill>
                <a:srgbClr val="1188A3"/>
              </a:solidFill>
            </a:endParaRPr>
          </a:p>
        </p:txBody>
      </p:sp>
    </p:spTree>
    <p:extLst>
      <p:ext uri="{BB962C8B-B14F-4D97-AF65-F5344CB8AC3E}">
        <p14:creationId xmlns:p14="http://schemas.microsoft.com/office/powerpoint/2010/main" val="72612093"/>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Text Placeholder 67">
            <a:extLst>
              <a:ext uri="{FF2B5EF4-FFF2-40B4-BE49-F238E27FC236}">
                <a16:creationId xmlns:a16="http://schemas.microsoft.com/office/drawing/2014/main" id="{BBB96996-0593-2CD5-7F62-F0A1B19E0C36}"/>
              </a:ext>
            </a:extLst>
          </p:cNvPr>
          <p:cNvSpPr>
            <a:spLocks noGrp="1"/>
          </p:cNvSpPr>
          <p:nvPr>
            <p:ph type="body" sz="quarter" idx="30"/>
          </p:nvPr>
        </p:nvSpPr>
        <p:spPr>
          <a:xfrm>
            <a:off x="3224568" y="4608024"/>
            <a:ext cx="1732731" cy="1237497"/>
          </a:xfrm>
        </p:spPr>
        <p:txBody>
          <a:bodyPr>
            <a:normAutofit/>
          </a:bodyPr>
          <a:lstStyle/>
          <a:p>
            <a:r>
              <a:rPr lang="en-GB" sz="1600" b="1" dirty="0"/>
              <a:t>O</a:t>
            </a:r>
            <a:r>
              <a:rPr lang="en-GB" sz="1600" b="1" i="0" dirty="0">
                <a:effectLst/>
              </a:rPr>
              <a:t>nline</a:t>
            </a:r>
            <a:r>
              <a:rPr lang="en-GB" sz="1600" b="0" i="0" dirty="0">
                <a:effectLst/>
              </a:rPr>
              <a:t> </a:t>
            </a:r>
            <a:r>
              <a:rPr lang="en-GB" sz="1600" b="1" i="0" dirty="0" err="1">
                <a:effectLst/>
              </a:rPr>
              <a:t>Portale</a:t>
            </a:r>
            <a:endParaRPr lang="en-GB" sz="1600" b="1" i="0" dirty="0">
              <a:effectLst/>
            </a:endParaRPr>
          </a:p>
          <a:p>
            <a:r>
              <a:rPr lang="en-GB" sz="1600" b="0" i="0" dirty="0">
                <a:effectLst/>
              </a:rPr>
              <a:t>- </a:t>
            </a:r>
            <a:r>
              <a:rPr lang="en-GB" sz="1600" dirty="0" err="1"/>
              <a:t>Niedrigere</a:t>
            </a:r>
            <a:r>
              <a:rPr lang="en-GB" sz="1600" dirty="0"/>
              <a:t> </a:t>
            </a:r>
            <a:r>
              <a:rPr lang="en-GB" sz="1600" dirty="0" err="1"/>
              <a:t>Betriebskosten</a:t>
            </a:r>
            <a:endParaRPr lang="en-GB" sz="1600" dirty="0"/>
          </a:p>
        </p:txBody>
      </p:sp>
      <p:sp>
        <p:nvSpPr>
          <p:cNvPr id="69" name="Text Placeholder 68">
            <a:extLst>
              <a:ext uri="{FF2B5EF4-FFF2-40B4-BE49-F238E27FC236}">
                <a16:creationId xmlns:a16="http://schemas.microsoft.com/office/drawing/2014/main" id="{C1850658-C94D-005B-1EF4-B9B8E373EF14}"/>
              </a:ext>
            </a:extLst>
          </p:cNvPr>
          <p:cNvSpPr>
            <a:spLocks noGrp="1"/>
          </p:cNvSpPr>
          <p:nvPr>
            <p:ph type="body" sz="quarter" idx="31"/>
          </p:nvPr>
        </p:nvSpPr>
        <p:spPr>
          <a:xfrm>
            <a:off x="1314623" y="4608023"/>
            <a:ext cx="1732731" cy="1237497"/>
          </a:xfrm>
        </p:spPr>
        <p:txBody>
          <a:bodyPr>
            <a:normAutofit/>
          </a:bodyPr>
          <a:lstStyle/>
          <a:p>
            <a:r>
              <a:rPr lang="en-GB" sz="1700" b="1" i="0" dirty="0" err="1">
                <a:effectLst/>
              </a:rPr>
              <a:t>Krankenhäuser</a:t>
            </a:r>
            <a:endParaRPr lang="en-GB" b="1" dirty="0"/>
          </a:p>
          <a:p>
            <a:pPr>
              <a:buFontTx/>
              <a:buChar char="-"/>
            </a:pPr>
            <a:r>
              <a:rPr lang="en-GB" dirty="0"/>
              <a:t>Die Route der </a:t>
            </a:r>
            <a:r>
              <a:rPr lang="en-GB" dirty="0" err="1"/>
              <a:t>großen</a:t>
            </a:r>
            <a:r>
              <a:rPr lang="en-GB" dirty="0"/>
              <a:t> </a:t>
            </a:r>
            <a:r>
              <a:rPr lang="en-GB" dirty="0" err="1"/>
              <a:t>Hersteller</a:t>
            </a:r>
            <a:endParaRPr lang="en-GB" dirty="0"/>
          </a:p>
          <a:p>
            <a:pPr>
              <a:buFontTx/>
              <a:buChar char="-"/>
            </a:pPr>
            <a:r>
              <a:rPr lang="en-GB" dirty="0" err="1"/>
              <a:t>Direkte</a:t>
            </a:r>
            <a:r>
              <a:rPr lang="en-GB" dirty="0"/>
              <a:t> </a:t>
            </a:r>
            <a:r>
              <a:rPr lang="en-GB" dirty="0" err="1"/>
              <a:t>Lieferung</a:t>
            </a:r>
            <a:endParaRPr lang="en-GB" dirty="0"/>
          </a:p>
          <a:p>
            <a:endParaRPr lang="en-GB" b="1" i="0" dirty="0">
              <a:effectLst/>
            </a:endParaRPr>
          </a:p>
        </p:txBody>
      </p:sp>
      <p:sp>
        <p:nvSpPr>
          <p:cNvPr id="70" name="Text Placeholder 69">
            <a:extLst>
              <a:ext uri="{FF2B5EF4-FFF2-40B4-BE49-F238E27FC236}">
                <a16:creationId xmlns:a16="http://schemas.microsoft.com/office/drawing/2014/main" id="{689798BE-68B9-26F4-BE2E-3535A0A3B50E}"/>
              </a:ext>
            </a:extLst>
          </p:cNvPr>
          <p:cNvSpPr>
            <a:spLocks noGrp="1"/>
          </p:cNvSpPr>
          <p:nvPr>
            <p:ph type="body" sz="quarter" idx="32"/>
          </p:nvPr>
        </p:nvSpPr>
        <p:spPr>
          <a:xfrm>
            <a:off x="7296928" y="4600393"/>
            <a:ext cx="1787037" cy="1237497"/>
          </a:xfrm>
        </p:spPr>
        <p:txBody>
          <a:bodyPr>
            <a:normAutofit/>
          </a:bodyPr>
          <a:lstStyle/>
          <a:p>
            <a:r>
              <a:rPr lang="en-GB" sz="1600" b="1" dirty="0" err="1"/>
              <a:t>Lebensmittelläden</a:t>
            </a:r>
            <a:r>
              <a:rPr lang="en-GB" sz="1600" b="1" dirty="0"/>
              <a:t>/</a:t>
            </a:r>
            <a:r>
              <a:rPr lang="en-GB" sz="1600" b="1" dirty="0" err="1"/>
              <a:t>Supermärkte</a:t>
            </a:r>
            <a:endParaRPr lang="en-GB" sz="1600" b="1" dirty="0"/>
          </a:p>
          <a:p>
            <a:r>
              <a:rPr lang="en-GB" sz="1600" b="1" dirty="0"/>
              <a:t>- </a:t>
            </a:r>
            <a:r>
              <a:rPr lang="en-GB" sz="1600" dirty="0" err="1"/>
              <a:t>Wachsendes</a:t>
            </a:r>
            <a:r>
              <a:rPr lang="en-GB" sz="1600" dirty="0"/>
              <a:t> Segment </a:t>
            </a:r>
            <a:endParaRPr lang="en-GB" sz="1600" b="1" dirty="0"/>
          </a:p>
        </p:txBody>
      </p:sp>
      <p:sp>
        <p:nvSpPr>
          <p:cNvPr id="71" name="Text Placeholder 70">
            <a:extLst>
              <a:ext uri="{FF2B5EF4-FFF2-40B4-BE49-F238E27FC236}">
                <a16:creationId xmlns:a16="http://schemas.microsoft.com/office/drawing/2014/main" id="{C1D68750-A758-71E5-BF1D-0F59EB4E4BD9}"/>
              </a:ext>
            </a:extLst>
          </p:cNvPr>
          <p:cNvSpPr>
            <a:spLocks noGrp="1"/>
          </p:cNvSpPr>
          <p:nvPr>
            <p:ph type="body" sz="quarter" idx="33"/>
          </p:nvPr>
        </p:nvSpPr>
        <p:spPr>
          <a:xfrm>
            <a:off x="5209192" y="4608025"/>
            <a:ext cx="1732731" cy="1237497"/>
          </a:xfrm>
        </p:spPr>
        <p:txBody>
          <a:bodyPr>
            <a:normAutofit lnSpcReduction="10000"/>
          </a:bodyPr>
          <a:lstStyle/>
          <a:p>
            <a:r>
              <a:rPr lang="en-GB" sz="1600" b="1" dirty="0" err="1"/>
              <a:t>Einrichtungen</a:t>
            </a:r>
            <a:r>
              <a:rPr lang="en-GB" sz="1600" b="1" dirty="0"/>
              <a:t> für </a:t>
            </a:r>
            <a:r>
              <a:rPr lang="en-GB" sz="1600" b="1" dirty="0" err="1"/>
              <a:t>Senioren</a:t>
            </a:r>
            <a:endParaRPr lang="en-GB" sz="1600" b="1" dirty="0"/>
          </a:p>
          <a:p>
            <a:r>
              <a:rPr lang="en-GB" sz="1600" b="1" dirty="0"/>
              <a:t>- </a:t>
            </a:r>
            <a:r>
              <a:rPr lang="en-GB" sz="1600" dirty="0" err="1"/>
              <a:t>Direkte</a:t>
            </a:r>
            <a:r>
              <a:rPr lang="en-GB" sz="1600" dirty="0"/>
              <a:t> </a:t>
            </a:r>
            <a:r>
              <a:rPr lang="en-GB" sz="1600" dirty="0" err="1"/>
              <a:t>Belieferung</a:t>
            </a:r>
            <a:r>
              <a:rPr lang="en-GB" sz="1600" dirty="0"/>
              <a:t> von </a:t>
            </a:r>
            <a:r>
              <a:rPr lang="en-GB" sz="1600" dirty="0" err="1"/>
              <a:t>Endverbrauchern</a:t>
            </a:r>
            <a:endParaRPr lang="en-GB" sz="1600" dirty="0"/>
          </a:p>
        </p:txBody>
      </p:sp>
      <p:sp>
        <p:nvSpPr>
          <p:cNvPr id="72" name="Text Placeholder 71">
            <a:extLst>
              <a:ext uri="{FF2B5EF4-FFF2-40B4-BE49-F238E27FC236}">
                <a16:creationId xmlns:a16="http://schemas.microsoft.com/office/drawing/2014/main" id="{334BB603-AEF6-E151-CA04-651297CB4F71}"/>
              </a:ext>
            </a:extLst>
          </p:cNvPr>
          <p:cNvSpPr>
            <a:spLocks noGrp="1"/>
          </p:cNvSpPr>
          <p:nvPr>
            <p:ph type="body" sz="quarter" idx="34"/>
          </p:nvPr>
        </p:nvSpPr>
        <p:spPr>
          <a:xfrm>
            <a:off x="9144646" y="4439481"/>
            <a:ext cx="1732731" cy="1237497"/>
          </a:xfrm>
        </p:spPr>
        <p:txBody>
          <a:bodyPr>
            <a:normAutofit/>
          </a:bodyPr>
          <a:lstStyle/>
          <a:p>
            <a:r>
              <a:rPr lang="en-GB" sz="1600" b="1" dirty="0"/>
              <a:t>Restaurants</a:t>
            </a:r>
          </a:p>
          <a:p>
            <a:r>
              <a:rPr lang="en-GB" sz="1600" dirty="0"/>
              <a:t>- </a:t>
            </a:r>
            <a:r>
              <a:rPr lang="en-GB" sz="1600" dirty="0" err="1"/>
              <a:t>Direkter</a:t>
            </a:r>
            <a:r>
              <a:rPr lang="en-GB" sz="1600" dirty="0"/>
              <a:t> </a:t>
            </a:r>
            <a:r>
              <a:rPr lang="en-GB" sz="1600" dirty="0" err="1"/>
              <a:t>Zugang</a:t>
            </a:r>
            <a:r>
              <a:rPr lang="en-GB" sz="1600" dirty="0"/>
              <a:t> </a:t>
            </a:r>
            <a:r>
              <a:rPr lang="en-GB" sz="1600" dirty="0" err="1"/>
              <a:t>zu</a:t>
            </a:r>
            <a:r>
              <a:rPr lang="en-GB" sz="1600" dirty="0"/>
              <a:t> den </a:t>
            </a:r>
            <a:r>
              <a:rPr lang="en-GB" sz="1600" dirty="0" err="1"/>
              <a:t>Endverbrauchern</a:t>
            </a:r>
            <a:endParaRPr lang="en-GB" sz="1600" dirty="0"/>
          </a:p>
        </p:txBody>
      </p:sp>
      <p:sp>
        <p:nvSpPr>
          <p:cNvPr id="67" name="Text Placeholder 66">
            <a:extLst>
              <a:ext uri="{FF2B5EF4-FFF2-40B4-BE49-F238E27FC236}">
                <a16:creationId xmlns:a16="http://schemas.microsoft.com/office/drawing/2014/main" id="{8BEA5C09-9837-2C3B-C0AE-8072C2E4F889}"/>
              </a:ext>
            </a:extLst>
          </p:cNvPr>
          <p:cNvSpPr>
            <a:spLocks noGrp="1"/>
          </p:cNvSpPr>
          <p:nvPr>
            <p:ph type="body" sz="quarter" idx="29"/>
          </p:nvPr>
        </p:nvSpPr>
        <p:spPr>
          <a:solidFill>
            <a:srgbClr val="FFD100"/>
          </a:solidFill>
        </p:spPr>
        <p:txBody>
          <a:bodyPr anchor="ctr">
            <a:normAutofit lnSpcReduction="10000"/>
          </a:bodyPr>
          <a:lstStyle/>
          <a:p>
            <a:r>
              <a:rPr lang="en-GB" dirty="0"/>
              <a:t> </a:t>
            </a:r>
            <a:r>
              <a:rPr lang="en-GB" dirty="0" err="1"/>
              <a:t>Vertriebskanäle</a:t>
            </a:r>
            <a:r>
              <a:rPr lang="en-GB" dirty="0"/>
              <a:t> für </a:t>
            </a:r>
            <a:r>
              <a:rPr lang="en-GB" dirty="0" err="1"/>
              <a:t>Lebensmittel</a:t>
            </a:r>
            <a:r>
              <a:rPr lang="en-GB" dirty="0"/>
              <a:t> für </a:t>
            </a:r>
            <a:r>
              <a:rPr lang="en-GB" dirty="0" err="1"/>
              <a:t>Senioren</a:t>
            </a:r>
            <a:r>
              <a:rPr lang="en-GB" dirty="0"/>
              <a:t> bis 2035</a:t>
            </a:r>
          </a:p>
        </p:txBody>
      </p:sp>
      <p:pic>
        <p:nvPicPr>
          <p:cNvPr id="78" name="Graphic 77" descr="Fork and knife with solid fill">
            <a:extLst>
              <a:ext uri="{FF2B5EF4-FFF2-40B4-BE49-F238E27FC236}">
                <a16:creationId xmlns:a16="http://schemas.microsoft.com/office/drawing/2014/main" id="{ADD3E36C-DEE6-32CB-0405-F31568BFA2D8}"/>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9510668" y="2525044"/>
            <a:ext cx="914400" cy="914400"/>
          </a:xfrm>
          <a:prstGeom prst="rect">
            <a:avLst/>
          </a:prstGeom>
        </p:spPr>
      </p:pic>
      <p:pic>
        <p:nvPicPr>
          <p:cNvPr id="80" name="Graphic 79" descr="Internet with solid fill">
            <a:extLst>
              <a:ext uri="{FF2B5EF4-FFF2-40B4-BE49-F238E27FC236}">
                <a16:creationId xmlns:a16="http://schemas.microsoft.com/office/drawing/2014/main" id="{B7E1EED8-4EE8-301C-DA67-ED39BFFF5CC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349495" y="2490444"/>
            <a:ext cx="914400" cy="914400"/>
          </a:xfrm>
          <a:prstGeom prst="rect">
            <a:avLst/>
          </a:prstGeom>
        </p:spPr>
      </p:pic>
      <p:pic>
        <p:nvPicPr>
          <p:cNvPr id="82" name="Graphic 81" descr="Online Network with solid fill">
            <a:extLst>
              <a:ext uri="{FF2B5EF4-FFF2-40B4-BE49-F238E27FC236}">
                <a16:creationId xmlns:a16="http://schemas.microsoft.com/office/drawing/2014/main" id="{3234DC82-CFB4-3A1B-DEC2-4FA0D6BFAF2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068763" y="2514601"/>
            <a:ext cx="914400" cy="914400"/>
          </a:xfrm>
          <a:prstGeom prst="rect">
            <a:avLst/>
          </a:prstGeom>
        </p:spPr>
      </p:pic>
      <p:pic>
        <p:nvPicPr>
          <p:cNvPr id="84" name="Graphic 83" descr="House with solid fill">
            <a:extLst>
              <a:ext uri="{FF2B5EF4-FFF2-40B4-BE49-F238E27FC236}">
                <a16:creationId xmlns:a16="http://schemas.microsoft.com/office/drawing/2014/main" id="{DBFEA903-3687-F655-D24D-E90733E273FD}"/>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638800" y="2524388"/>
            <a:ext cx="914400" cy="914400"/>
          </a:xfrm>
          <a:prstGeom prst="rect">
            <a:avLst/>
          </a:prstGeom>
        </p:spPr>
      </p:pic>
      <p:pic>
        <p:nvPicPr>
          <p:cNvPr id="86" name="Graphic 85" descr="Kiosk with solid fill">
            <a:extLst>
              <a:ext uri="{FF2B5EF4-FFF2-40B4-BE49-F238E27FC236}">
                <a16:creationId xmlns:a16="http://schemas.microsoft.com/office/drawing/2014/main" id="{E372BFFF-687E-F3AC-03CA-385C9214FD0C}"/>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7574734" y="2490444"/>
            <a:ext cx="914400" cy="914400"/>
          </a:xfrm>
          <a:prstGeom prst="rect">
            <a:avLst/>
          </a:prstGeom>
        </p:spPr>
      </p:pic>
      <p:pic>
        <p:nvPicPr>
          <p:cNvPr id="88" name="Graphic 87" descr="Medical with solid fill">
            <a:extLst>
              <a:ext uri="{FF2B5EF4-FFF2-40B4-BE49-F238E27FC236}">
                <a16:creationId xmlns:a16="http://schemas.microsoft.com/office/drawing/2014/main" id="{0960BE81-E929-C198-606A-A57583DA5B15}"/>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1779459" y="2514600"/>
            <a:ext cx="914400" cy="914400"/>
          </a:xfrm>
          <a:prstGeom prst="rect">
            <a:avLst/>
          </a:prstGeom>
        </p:spPr>
      </p:pic>
      <p:sp>
        <p:nvSpPr>
          <p:cNvPr id="90" name="TextBox 89">
            <a:extLst>
              <a:ext uri="{FF2B5EF4-FFF2-40B4-BE49-F238E27FC236}">
                <a16:creationId xmlns:a16="http://schemas.microsoft.com/office/drawing/2014/main" id="{3B7051CA-A331-7416-5F61-1CE0C213D088}"/>
              </a:ext>
            </a:extLst>
          </p:cNvPr>
          <p:cNvSpPr txBox="1"/>
          <p:nvPr/>
        </p:nvSpPr>
        <p:spPr>
          <a:xfrm>
            <a:off x="9144646" y="6397815"/>
            <a:ext cx="6094708" cy="369332"/>
          </a:xfrm>
          <a:prstGeom prst="rect">
            <a:avLst/>
          </a:prstGeom>
          <a:noFill/>
        </p:spPr>
        <p:txBody>
          <a:bodyPr wrap="square">
            <a:spAutoFit/>
          </a:bodyPr>
          <a:lstStyle/>
          <a:p>
            <a:r>
              <a:rPr lang="en-GB" dirty="0">
                <a:solidFill>
                  <a:srgbClr val="1188A3"/>
                </a:solidFill>
              </a:rPr>
              <a:t>Quelle: </a:t>
            </a:r>
            <a:r>
              <a:rPr lang="en-GB" dirty="0">
                <a:solidFill>
                  <a:srgbClr val="1188A3"/>
                </a:solidFill>
                <a:hlinkClick r:id="rId14">
                  <a:extLst>
                    <a:ext uri="{A12FA001-AC4F-418D-AE19-62706E023703}">
                      <ahyp:hlinkClr xmlns:ahyp="http://schemas.microsoft.com/office/drawing/2018/hyperlinkcolor" val="tx"/>
                    </a:ext>
                  </a:extLst>
                </a:hlinkClick>
              </a:rPr>
              <a:t>MarketWatch (2018)</a:t>
            </a:r>
            <a:endParaRPr lang="en-GB" dirty="0">
              <a:solidFill>
                <a:srgbClr val="1188A3"/>
              </a:solidFill>
            </a:endParaRPr>
          </a:p>
        </p:txBody>
      </p:sp>
      <p:pic>
        <p:nvPicPr>
          <p:cNvPr id="92" name="Graphic 91" descr="Crown with solid fill">
            <a:extLst>
              <a:ext uri="{FF2B5EF4-FFF2-40B4-BE49-F238E27FC236}">
                <a16:creationId xmlns:a16="http://schemas.microsoft.com/office/drawing/2014/main" id="{B444F4ED-4457-8CFA-4FA9-E7E67D4EFB80}"/>
              </a:ext>
            </a:extLst>
          </p:cNvPr>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rot="1370919">
            <a:off x="6417811" y="3978454"/>
            <a:ext cx="708654" cy="708654"/>
          </a:xfrm>
          <a:prstGeom prst="rect">
            <a:avLst/>
          </a:prstGeom>
        </p:spPr>
      </p:pic>
      <p:sp>
        <p:nvSpPr>
          <p:cNvPr id="96" name="TextBox 95">
            <a:extLst>
              <a:ext uri="{FF2B5EF4-FFF2-40B4-BE49-F238E27FC236}">
                <a16:creationId xmlns:a16="http://schemas.microsoft.com/office/drawing/2014/main" id="{AFAB6BC7-DAD0-83D9-70DE-188B35B23205}"/>
              </a:ext>
            </a:extLst>
          </p:cNvPr>
          <p:cNvSpPr txBox="1"/>
          <p:nvPr/>
        </p:nvSpPr>
        <p:spPr>
          <a:xfrm>
            <a:off x="4146464" y="5862047"/>
            <a:ext cx="3431033" cy="338554"/>
          </a:xfrm>
          <a:prstGeom prst="rect">
            <a:avLst/>
          </a:prstGeom>
          <a:noFill/>
        </p:spPr>
        <p:txBody>
          <a:bodyPr wrap="square">
            <a:spAutoFit/>
          </a:bodyPr>
          <a:lstStyle/>
          <a:p>
            <a:pPr algn="ctr"/>
            <a:r>
              <a:rPr lang="en-GB" sz="1600" b="1" dirty="0" err="1">
                <a:solidFill>
                  <a:srgbClr val="FFD100"/>
                </a:solidFill>
              </a:rPr>
              <a:t>Erwarteter</a:t>
            </a:r>
            <a:r>
              <a:rPr lang="en-GB" sz="1600" b="1" dirty="0">
                <a:solidFill>
                  <a:srgbClr val="FFD100"/>
                </a:solidFill>
              </a:rPr>
              <a:t> </a:t>
            </a:r>
            <a:r>
              <a:rPr lang="en-GB" sz="1600" b="1" dirty="0" err="1">
                <a:solidFill>
                  <a:srgbClr val="FFD100"/>
                </a:solidFill>
              </a:rPr>
              <a:t>höchster</a:t>
            </a:r>
            <a:r>
              <a:rPr lang="en-GB" sz="1600" b="1" dirty="0">
                <a:solidFill>
                  <a:srgbClr val="FFD100"/>
                </a:solidFill>
              </a:rPr>
              <a:t> </a:t>
            </a:r>
            <a:r>
              <a:rPr lang="en-GB" sz="1600" b="1" dirty="0" err="1">
                <a:solidFill>
                  <a:srgbClr val="FFD100"/>
                </a:solidFill>
              </a:rPr>
              <a:t>Marktanteil</a:t>
            </a:r>
            <a:r>
              <a:rPr lang="en-GB" sz="1600" b="1" dirty="0">
                <a:solidFill>
                  <a:srgbClr val="FFD100"/>
                </a:solidFill>
              </a:rPr>
              <a:t> </a:t>
            </a:r>
          </a:p>
        </p:txBody>
      </p:sp>
      <p:cxnSp>
        <p:nvCxnSpPr>
          <p:cNvPr id="98" name="Connector: Curved 97">
            <a:extLst>
              <a:ext uri="{FF2B5EF4-FFF2-40B4-BE49-F238E27FC236}">
                <a16:creationId xmlns:a16="http://schemas.microsoft.com/office/drawing/2014/main" id="{9A7F5149-564F-04D5-EB28-966CC9C72BC3}"/>
              </a:ext>
            </a:extLst>
          </p:cNvPr>
          <p:cNvCxnSpPr>
            <a:cxnSpLocks/>
          </p:cNvCxnSpPr>
          <p:nvPr/>
        </p:nvCxnSpPr>
        <p:spPr>
          <a:xfrm flipV="1">
            <a:off x="6902369" y="4245974"/>
            <a:ext cx="30337" cy="1720325"/>
          </a:xfrm>
          <a:prstGeom prst="curvedConnector3">
            <a:avLst>
              <a:gd name="adj1" fmla="val 945182"/>
            </a:avLst>
          </a:prstGeom>
          <a:ln>
            <a:tailEnd type="triangle"/>
          </a:ln>
        </p:spPr>
        <p:style>
          <a:lnRef idx="1">
            <a:schemeClr val="accent5"/>
          </a:lnRef>
          <a:fillRef idx="0">
            <a:schemeClr val="accent5"/>
          </a:fillRef>
          <a:effectRef idx="0">
            <a:schemeClr val="accent5"/>
          </a:effectRef>
          <a:fontRef idx="minor">
            <a:schemeClr val="tx1"/>
          </a:fontRef>
        </p:style>
      </p:cxnSp>
    </p:spTree>
    <p:extLst>
      <p:ext uri="{BB962C8B-B14F-4D97-AF65-F5344CB8AC3E}">
        <p14:creationId xmlns:p14="http://schemas.microsoft.com/office/powerpoint/2010/main" val="5488645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Placeholder 30" descr="A picture containing person, food, preparing&#10;&#10;Description automatically generated">
            <a:extLst>
              <a:ext uri="{FF2B5EF4-FFF2-40B4-BE49-F238E27FC236}">
                <a16:creationId xmlns:a16="http://schemas.microsoft.com/office/drawing/2014/main" id="{EFE0A02C-874F-3799-A273-40C1468F76F8}"/>
              </a:ext>
            </a:extLst>
          </p:cNvPr>
          <p:cNvPicPr>
            <a:picLocks noGrp="1" noChangeAspect="1"/>
          </p:cNvPicPr>
          <p:nvPr>
            <p:ph type="pic" sz="quarter" idx="10"/>
          </p:nvPr>
        </p:nvPicPr>
        <p:blipFill>
          <a:blip r:embed="rId2" cstate="screen">
            <a:extLst>
              <a:ext uri="{28A0092B-C50C-407E-A947-70E740481C1C}">
                <a14:useLocalDpi xmlns:a14="http://schemas.microsoft.com/office/drawing/2010/main"/>
              </a:ext>
            </a:extLst>
          </a:blip>
          <a:srcRect/>
          <a:stretch>
            <a:fillRect/>
          </a:stretch>
        </p:blipFill>
        <p:spPr>
          <a:xfrm>
            <a:off x="1028262" y="1695323"/>
            <a:ext cx="2062722" cy="2062722"/>
          </a:xfrm>
        </p:spPr>
      </p:pic>
      <p:pic>
        <p:nvPicPr>
          <p:cNvPr id="33" name="Picture Placeholder 32" descr="A group of people standing outside a food truck&#10;&#10;Description automatically generated with medium confidence">
            <a:extLst>
              <a:ext uri="{FF2B5EF4-FFF2-40B4-BE49-F238E27FC236}">
                <a16:creationId xmlns:a16="http://schemas.microsoft.com/office/drawing/2014/main" id="{AD98CD90-B036-B8B3-9FDC-A94C78AFC57F}"/>
              </a:ext>
            </a:extLst>
          </p:cNvPr>
          <p:cNvPicPr>
            <a:picLocks noGrp="1" noChangeAspect="1"/>
          </p:cNvPicPr>
          <p:nvPr>
            <p:ph type="pic" sz="quarter" idx="11"/>
          </p:nvPr>
        </p:nvPicPr>
        <p:blipFill>
          <a:blip r:embed="rId3" cstate="screen">
            <a:extLst>
              <a:ext uri="{28A0092B-C50C-407E-A947-70E740481C1C}">
                <a14:useLocalDpi xmlns:a14="http://schemas.microsoft.com/office/drawing/2010/main"/>
              </a:ext>
            </a:extLst>
          </a:blip>
          <a:srcRect/>
          <a:stretch>
            <a:fillRect/>
          </a:stretch>
        </p:blipFill>
        <p:spPr>
          <a:xfrm>
            <a:off x="3716049" y="1704716"/>
            <a:ext cx="2062722" cy="2062722"/>
          </a:xfrm>
        </p:spPr>
      </p:pic>
      <p:pic>
        <p:nvPicPr>
          <p:cNvPr id="35" name="Picture Placeholder 34" descr="A picture containing person, indoor&#10;&#10;Description automatically generated">
            <a:extLst>
              <a:ext uri="{FF2B5EF4-FFF2-40B4-BE49-F238E27FC236}">
                <a16:creationId xmlns:a16="http://schemas.microsoft.com/office/drawing/2014/main" id="{EE993C59-CCC7-9F1C-A19D-2BE1A57F39C0}"/>
              </a:ext>
            </a:extLst>
          </p:cNvPr>
          <p:cNvPicPr>
            <a:picLocks noGrp="1" noChangeAspect="1"/>
          </p:cNvPicPr>
          <p:nvPr>
            <p:ph type="pic" sz="quarter" idx="12"/>
          </p:nvPr>
        </p:nvPicPr>
        <p:blipFill>
          <a:blip r:embed="rId4" cstate="screen">
            <a:extLst>
              <a:ext uri="{28A0092B-C50C-407E-A947-70E740481C1C}">
                <a14:useLocalDpi xmlns:a14="http://schemas.microsoft.com/office/drawing/2010/main"/>
              </a:ext>
            </a:extLst>
          </a:blip>
          <a:srcRect/>
          <a:stretch>
            <a:fillRect/>
          </a:stretch>
        </p:blipFill>
        <p:spPr>
          <a:xfrm>
            <a:off x="6392225" y="1700414"/>
            <a:ext cx="2062722" cy="2062722"/>
          </a:xfrm>
        </p:spPr>
      </p:pic>
      <p:pic>
        <p:nvPicPr>
          <p:cNvPr id="37" name="Picture Placeholder 36" descr="A group of people standing around a table with food on it&#10;&#10;Description automatically generated with medium confidence">
            <a:extLst>
              <a:ext uri="{FF2B5EF4-FFF2-40B4-BE49-F238E27FC236}">
                <a16:creationId xmlns:a16="http://schemas.microsoft.com/office/drawing/2014/main" id="{A5F1EA4C-6881-A783-2916-89C2F2F9B2EB}"/>
              </a:ext>
            </a:extLst>
          </p:cNvPr>
          <p:cNvPicPr>
            <a:picLocks noGrp="1" noChangeAspect="1"/>
          </p:cNvPicPr>
          <p:nvPr>
            <p:ph type="pic" sz="quarter" idx="13"/>
          </p:nvPr>
        </p:nvPicPr>
        <p:blipFill>
          <a:blip r:embed="rId5" cstate="screen">
            <a:extLst>
              <a:ext uri="{28A0092B-C50C-407E-A947-70E740481C1C}">
                <a14:useLocalDpi xmlns:a14="http://schemas.microsoft.com/office/drawing/2010/main"/>
              </a:ext>
            </a:extLst>
          </a:blip>
          <a:srcRect/>
          <a:stretch>
            <a:fillRect/>
          </a:stretch>
        </p:blipFill>
        <p:spPr>
          <a:xfrm>
            <a:off x="9080012" y="1709805"/>
            <a:ext cx="2062722" cy="2062722"/>
          </a:xfrm>
        </p:spPr>
      </p:pic>
      <p:sp>
        <p:nvSpPr>
          <p:cNvPr id="15" name="Text Placeholder 14">
            <a:extLst>
              <a:ext uri="{FF2B5EF4-FFF2-40B4-BE49-F238E27FC236}">
                <a16:creationId xmlns:a16="http://schemas.microsoft.com/office/drawing/2014/main" id="{77BA61B6-5815-2DC7-BB74-B8A6E8E4B0CD}"/>
              </a:ext>
            </a:extLst>
          </p:cNvPr>
          <p:cNvSpPr>
            <a:spLocks noGrp="1"/>
          </p:cNvSpPr>
          <p:nvPr>
            <p:ph type="body" sz="quarter" idx="16"/>
          </p:nvPr>
        </p:nvSpPr>
        <p:spPr>
          <a:xfrm>
            <a:off x="964892" y="3813430"/>
            <a:ext cx="2004489" cy="301749"/>
          </a:xfrm>
        </p:spPr>
        <p:txBody>
          <a:bodyPr>
            <a:noAutofit/>
          </a:bodyPr>
          <a:lstStyle/>
          <a:p>
            <a:r>
              <a:rPr lang="en-GB" sz="1600" dirty="0" err="1"/>
              <a:t>Lokale</a:t>
            </a:r>
            <a:r>
              <a:rPr lang="en-GB" sz="1600" dirty="0"/>
              <a:t> </a:t>
            </a:r>
            <a:r>
              <a:rPr lang="en-GB" sz="1600" dirty="0" err="1"/>
              <a:t>Lebensmittelmärkte</a:t>
            </a:r>
            <a:endParaRPr lang="en-GB" sz="1600" dirty="0"/>
          </a:p>
        </p:txBody>
      </p:sp>
      <p:sp>
        <p:nvSpPr>
          <p:cNvPr id="18" name="Text Placeholder 17">
            <a:extLst>
              <a:ext uri="{FF2B5EF4-FFF2-40B4-BE49-F238E27FC236}">
                <a16:creationId xmlns:a16="http://schemas.microsoft.com/office/drawing/2014/main" id="{2BF67E3A-0A37-9266-0F51-070BBC1B7AF3}"/>
              </a:ext>
            </a:extLst>
          </p:cNvPr>
          <p:cNvSpPr>
            <a:spLocks noGrp="1"/>
          </p:cNvSpPr>
          <p:nvPr>
            <p:ph type="body" sz="quarter" idx="20"/>
          </p:nvPr>
        </p:nvSpPr>
        <p:spPr>
          <a:xfrm>
            <a:off x="3704100" y="3879109"/>
            <a:ext cx="2004489" cy="301749"/>
          </a:xfrm>
        </p:spPr>
        <p:txBody>
          <a:bodyPr>
            <a:noAutofit/>
          </a:bodyPr>
          <a:lstStyle/>
          <a:p>
            <a:r>
              <a:rPr lang="en-GB" sz="1600" dirty="0" err="1"/>
              <a:t>Lebensmittel</a:t>
            </a:r>
            <a:r>
              <a:rPr lang="en-GB" sz="1600" dirty="0"/>
              <a:t>-Festivals</a:t>
            </a:r>
          </a:p>
          <a:p>
            <a:endParaRPr lang="en-GB" sz="1600" dirty="0"/>
          </a:p>
        </p:txBody>
      </p:sp>
      <p:sp>
        <p:nvSpPr>
          <p:cNvPr id="20" name="Text Placeholder 19">
            <a:extLst>
              <a:ext uri="{FF2B5EF4-FFF2-40B4-BE49-F238E27FC236}">
                <a16:creationId xmlns:a16="http://schemas.microsoft.com/office/drawing/2014/main" id="{7BB2AD00-5350-0691-F575-60772EF60795}"/>
              </a:ext>
            </a:extLst>
          </p:cNvPr>
          <p:cNvSpPr>
            <a:spLocks noGrp="1"/>
          </p:cNvSpPr>
          <p:nvPr>
            <p:ph type="body" sz="quarter" idx="22"/>
          </p:nvPr>
        </p:nvSpPr>
        <p:spPr>
          <a:xfrm>
            <a:off x="6399037" y="3849661"/>
            <a:ext cx="2004489" cy="301749"/>
          </a:xfrm>
        </p:spPr>
        <p:txBody>
          <a:bodyPr>
            <a:noAutofit/>
          </a:bodyPr>
          <a:lstStyle/>
          <a:p>
            <a:r>
              <a:rPr lang="en-GB" sz="1600" dirty="0" err="1"/>
              <a:t>Fitnessstudios</a:t>
            </a:r>
            <a:endParaRPr lang="en-GB" sz="1600" dirty="0"/>
          </a:p>
        </p:txBody>
      </p:sp>
      <p:sp>
        <p:nvSpPr>
          <p:cNvPr id="22" name="Text Placeholder 21">
            <a:extLst>
              <a:ext uri="{FF2B5EF4-FFF2-40B4-BE49-F238E27FC236}">
                <a16:creationId xmlns:a16="http://schemas.microsoft.com/office/drawing/2014/main" id="{736EB30B-949B-B233-A4E1-65D17ECA2D38}"/>
              </a:ext>
            </a:extLst>
          </p:cNvPr>
          <p:cNvSpPr>
            <a:spLocks noGrp="1"/>
          </p:cNvSpPr>
          <p:nvPr>
            <p:ph type="body" sz="quarter" idx="24"/>
          </p:nvPr>
        </p:nvSpPr>
        <p:spPr>
          <a:xfrm>
            <a:off x="9138245" y="3867356"/>
            <a:ext cx="2004489" cy="301749"/>
          </a:xfrm>
        </p:spPr>
        <p:txBody>
          <a:bodyPr>
            <a:noAutofit/>
          </a:bodyPr>
          <a:lstStyle/>
          <a:p>
            <a:r>
              <a:rPr lang="en-GB" sz="1600" dirty="0" err="1"/>
              <a:t>Kochschulen</a:t>
            </a:r>
            <a:endParaRPr lang="en-GB" sz="1600" dirty="0"/>
          </a:p>
        </p:txBody>
      </p:sp>
      <p:sp>
        <p:nvSpPr>
          <p:cNvPr id="23" name="Text Placeholder 22">
            <a:extLst>
              <a:ext uri="{FF2B5EF4-FFF2-40B4-BE49-F238E27FC236}">
                <a16:creationId xmlns:a16="http://schemas.microsoft.com/office/drawing/2014/main" id="{61007E0D-10BE-2868-152E-B4302B14A223}"/>
              </a:ext>
            </a:extLst>
          </p:cNvPr>
          <p:cNvSpPr>
            <a:spLocks noGrp="1"/>
          </p:cNvSpPr>
          <p:nvPr>
            <p:ph type="body" sz="quarter" idx="25"/>
          </p:nvPr>
        </p:nvSpPr>
        <p:spPr/>
        <p:txBody>
          <a:bodyPr>
            <a:normAutofit lnSpcReduction="10000"/>
          </a:bodyPr>
          <a:lstStyle/>
          <a:p>
            <a:r>
              <a:rPr lang="en-GB" dirty="0" err="1"/>
              <a:t>Andere</a:t>
            </a:r>
            <a:r>
              <a:rPr lang="en-GB" dirty="0"/>
              <a:t> </a:t>
            </a:r>
            <a:r>
              <a:rPr lang="en-GB" dirty="0" err="1"/>
              <a:t>Vertriebskanäle</a:t>
            </a:r>
            <a:r>
              <a:rPr lang="en-GB" dirty="0"/>
              <a:t> für </a:t>
            </a:r>
            <a:r>
              <a:rPr lang="en-GB" dirty="0" err="1"/>
              <a:t>aktive</a:t>
            </a:r>
            <a:r>
              <a:rPr lang="en-GB" dirty="0"/>
              <a:t> </a:t>
            </a:r>
            <a:r>
              <a:rPr lang="en-GB" dirty="0" err="1"/>
              <a:t>Senioren</a:t>
            </a:r>
            <a:endParaRPr lang="en-GB" dirty="0"/>
          </a:p>
        </p:txBody>
      </p:sp>
      <p:pic>
        <p:nvPicPr>
          <p:cNvPr id="40" name="Picture Placeholder 21" descr="A picture containing text, person, indoor, table&#10;&#10;Description automatically generated">
            <a:extLst>
              <a:ext uri="{FF2B5EF4-FFF2-40B4-BE49-F238E27FC236}">
                <a16:creationId xmlns:a16="http://schemas.microsoft.com/office/drawing/2014/main" id="{E1E4B98D-C55E-311E-B57A-08BE02767045}"/>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t="-1275"/>
          <a:stretch/>
        </p:blipFill>
        <p:spPr>
          <a:xfrm>
            <a:off x="2449634" y="4101418"/>
            <a:ext cx="2083372" cy="2083372"/>
          </a:xfrm>
          <a:prstGeom prst="ellipse">
            <a:avLst/>
          </a:prstGeom>
          <a:solidFill>
            <a:schemeClr val="bg1"/>
          </a:solidFill>
        </p:spPr>
      </p:pic>
      <p:pic>
        <p:nvPicPr>
          <p:cNvPr id="41" name="Picture Placeholder 27" descr="Two people looking at a computer&#10;&#10;Description automatically generated with medium confidence">
            <a:extLst>
              <a:ext uri="{FF2B5EF4-FFF2-40B4-BE49-F238E27FC236}">
                <a16:creationId xmlns:a16="http://schemas.microsoft.com/office/drawing/2014/main" id="{E9D75444-1242-EACC-0161-8FB11553A818}"/>
              </a:ext>
            </a:extLst>
          </p:cNvPr>
          <p:cNvPicPr>
            <a:picLocks noChangeAspect="1"/>
          </p:cNvPicPr>
          <p:nvPr/>
        </p:nvPicPr>
        <p:blipFill>
          <a:blip r:embed="rId7" cstate="screen">
            <a:extLst>
              <a:ext uri="{28A0092B-C50C-407E-A947-70E740481C1C}">
                <a14:useLocalDpi xmlns:a14="http://schemas.microsoft.com/office/drawing/2010/main"/>
              </a:ext>
            </a:extLst>
          </a:blip>
          <a:srcRect/>
          <a:stretch>
            <a:fillRect/>
          </a:stretch>
        </p:blipFill>
        <p:spPr>
          <a:xfrm>
            <a:off x="5137421" y="4110811"/>
            <a:ext cx="2083372" cy="2083372"/>
          </a:xfrm>
          <a:prstGeom prst="ellipse">
            <a:avLst/>
          </a:prstGeom>
          <a:solidFill>
            <a:schemeClr val="bg1"/>
          </a:solidFill>
        </p:spPr>
      </p:pic>
      <p:pic>
        <p:nvPicPr>
          <p:cNvPr id="42" name="Picture Placeholder 29" descr="A group of people posing for a photo&#10;&#10;Description automatically generated with medium confidence">
            <a:extLst>
              <a:ext uri="{FF2B5EF4-FFF2-40B4-BE49-F238E27FC236}">
                <a16:creationId xmlns:a16="http://schemas.microsoft.com/office/drawing/2014/main" id="{29B02B74-41C8-EE0D-2ABC-EC393606F323}"/>
              </a:ext>
            </a:extLst>
          </p:cNvPr>
          <p:cNvPicPr>
            <a:picLocks noChangeAspect="1"/>
          </p:cNvPicPr>
          <p:nvPr/>
        </p:nvPicPr>
        <p:blipFill>
          <a:blip r:embed="rId8" cstate="screen">
            <a:extLst>
              <a:ext uri="{28A0092B-C50C-407E-A947-70E740481C1C}">
                <a14:useLocalDpi xmlns:a14="http://schemas.microsoft.com/office/drawing/2010/main"/>
              </a:ext>
            </a:extLst>
          </a:blip>
          <a:srcRect/>
          <a:stretch>
            <a:fillRect/>
          </a:stretch>
        </p:blipFill>
        <p:spPr>
          <a:xfrm>
            <a:off x="7813597" y="4106509"/>
            <a:ext cx="2083372" cy="2083372"/>
          </a:xfrm>
          <a:prstGeom prst="ellipse">
            <a:avLst/>
          </a:prstGeom>
          <a:solidFill>
            <a:schemeClr val="bg1"/>
          </a:solidFill>
        </p:spPr>
      </p:pic>
      <p:sp>
        <p:nvSpPr>
          <p:cNvPr id="44" name="Text Placeholder 11">
            <a:extLst>
              <a:ext uri="{FF2B5EF4-FFF2-40B4-BE49-F238E27FC236}">
                <a16:creationId xmlns:a16="http://schemas.microsoft.com/office/drawing/2014/main" id="{13E23DDA-A52D-35FC-992F-780B3A58F84E}"/>
              </a:ext>
            </a:extLst>
          </p:cNvPr>
          <p:cNvSpPr txBox="1">
            <a:spLocks/>
          </p:cNvSpPr>
          <p:nvPr/>
        </p:nvSpPr>
        <p:spPr>
          <a:xfrm>
            <a:off x="2116301" y="6284474"/>
            <a:ext cx="2470153" cy="3017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err="1"/>
              <a:t>Ernährungswissenschaftler</a:t>
            </a:r>
            <a:endParaRPr lang="en-GB" sz="1600" dirty="0"/>
          </a:p>
        </p:txBody>
      </p:sp>
      <p:sp>
        <p:nvSpPr>
          <p:cNvPr id="45" name="Text Placeholder 14">
            <a:extLst>
              <a:ext uri="{FF2B5EF4-FFF2-40B4-BE49-F238E27FC236}">
                <a16:creationId xmlns:a16="http://schemas.microsoft.com/office/drawing/2014/main" id="{285A7389-2FEB-4BBC-2E30-1CA2C7D31292}"/>
              </a:ext>
            </a:extLst>
          </p:cNvPr>
          <p:cNvSpPr txBox="1">
            <a:spLocks/>
          </p:cNvSpPr>
          <p:nvPr/>
        </p:nvSpPr>
        <p:spPr>
          <a:xfrm>
            <a:off x="4945142" y="6270552"/>
            <a:ext cx="2498327" cy="3017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err="1"/>
              <a:t>Geriatriker</a:t>
            </a:r>
            <a:r>
              <a:rPr lang="en-GB" sz="1600" dirty="0"/>
              <a:t>/</a:t>
            </a:r>
            <a:r>
              <a:rPr lang="en-GB" sz="1600" dirty="0" err="1"/>
              <a:t>Apotheken</a:t>
            </a:r>
            <a:endParaRPr lang="en-GB" sz="1600" dirty="0"/>
          </a:p>
        </p:txBody>
      </p:sp>
      <p:sp>
        <p:nvSpPr>
          <p:cNvPr id="46" name="Text Placeholder 16">
            <a:extLst>
              <a:ext uri="{FF2B5EF4-FFF2-40B4-BE49-F238E27FC236}">
                <a16:creationId xmlns:a16="http://schemas.microsoft.com/office/drawing/2014/main" id="{4FF5FA5F-9D24-3289-DE12-7B78A81C336A}"/>
              </a:ext>
            </a:extLst>
          </p:cNvPr>
          <p:cNvSpPr txBox="1">
            <a:spLocks/>
          </p:cNvSpPr>
          <p:nvPr/>
        </p:nvSpPr>
        <p:spPr>
          <a:xfrm>
            <a:off x="7909134" y="6302641"/>
            <a:ext cx="2004489" cy="301749"/>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000" b="0" i="0" kern="120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600" dirty="0" err="1"/>
              <a:t>Familie</a:t>
            </a:r>
            <a:r>
              <a:rPr lang="en-GB" sz="1600" dirty="0"/>
              <a:t>/Freunde</a:t>
            </a:r>
          </a:p>
        </p:txBody>
      </p:sp>
      <p:sp>
        <p:nvSpPr>
          <p:cNvPr id="48" name="TextBox 47">
            <a:extLst>
              <a:ext uri="{FF2B5EF4-FFF2-40B4-BE49-F238E27FC236}">
                <a16:creationId xmlns:a16="http://schemas.microsoft.com/office/drawing/2014/main" id="{49BE7EC1-BD5F-06DE-8F3B-4423795E3CCF}"/>
              </a:ext>
            </a:extLst>
          </p:cNvPr>
          <p:cNvSpPr txBox="1"/>
          <p:nvPr/>
        </p:nvSpPr>
        <p:spPr>
          <a:xfrm>
            <a:off x="5668" y="6453515"/>
            <a:ext cx="1918447" cy="338554"/>
          </a:xfrm>
          <a:prstGeom prst="rect">
            <a:avLst/>
          </a:prstGeom>
          <a:noFill/>
        </p:spPr>
        <p:txBody>
          <a:bodyPr wrap="square">
            <a:spAutoFit/>
          </a:bodyPr>
          <a:lstStyle/>
          <a:p>
            <a:r>
              <a:rPr lang="en-GB" sz="1600" b="0" i="0" dirty="0">
                <a:solidFill>
                  <a:srgbClr val="1188A3"/>
                </a:solidFill>
                <a:effectLst/>
                <a:hlinkClick r:id="rId9"/>
              </a:rPr>
              <a:t>Quelle</a:t>
            </a:r>
            <a:endParaRPr lang="en-GB" sz="1600" dirty="0">
              <a:solidFill>
                <a:srgbClr val="1188A3"/>
              </a:solidFill>
            </a:endParaRPr>
          </a:p>
        </p:txBody>
      </p:sp>
    </p:spTree>
    <p:extLst>
      <p:ext uri="{BB962C8B-B14F-4D97-AF65-F5344CB8AC3E}">
        <p14:creationId xmlns:p14="http://schemas.microsoft.com/office/powerpoint/2010/main" val="212450913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974BE96-EAD3-A530-7F27-830231084A5D}"/>
              </a:ext>
            </a:extLst>
          </p:cNvPr>
          <p:cNvSpPr>
            <a:spLocks noGrp="1"/>
          </p:cNvSpPr>
          <p:nvPr>
            <p:ph type="body" sz="quarter" idx="18"/>
          </p:nvPr>
        </p:nvSpPr>
        <p:spPr/>
        <p:txBody>
          <a:bodyPr>
            <a:normAutofit fontScale="92500"/>
          </a:bodyPr>
          <a:lstStyle/>
          <a:p>
            <a:pPr marL="0" indent="0"/>
            <a:r>
              <a:rPr lang="en-US" dirty="0" err="1">
                <a:latin typeface="arboria"/>
              </a:rPr>
              <a:t>Präsentation</a:t>
            </a:r>
            <a:r>
              <a:rPr lang="en-US" dirty="0">
                <a:latin typeface="arboria"/>
              </a:rPr>
              <a:t> von </a:t>
            </a:r>
            <a:r>
              <a:rPr lang="en-US" dirty="0" err="1">
                <a:latin typeface="arboria"/>
              </a:rPr>
              <a:t>Lebensmittelprodukten</a:t>
            </a:r>
            <a:r>
              <a:rPr lang="en-US" dirty="0">
                <a:latin typeface="arboria"/>
              </a:rPr>
              <a:t> </a:t>
            </a:r>
            <a:r>
              <a:rPr lang="en-US" dirty="0" err="1">
                <a:latin typeface="arboria"/>
              </a:rPr>
              <a:t>oder</a:t>
            </a:r>
            <a:r>
              <a:rPr lang="en-US" dirty="0">
                <a:latin typeface="arboria"/>
              </a:rPr>
              <a:t> -</a:t>
            </a:r>
            <a:r>
              <a:rPr lang="en-US" dirty="0" err="1">
                <a:latin typeface="arboria"/>
              </a:rPr>
              <a:t>dienstleistungen</a:t>
            </a:r>
            <a:r>
              <a:rPr lang="en-US" dirty="0">
                <a:latin typeface="arboria"/>
              </a:rPr>
              <a:t> für den </a:t>
            </a:r>
            <a:r>
              <a:rPr lang="en-US" dirty="0" err="1">
                <a:latin typeface="arboria"/>
              </a:rPr>
              <a:t>Kunden</a:t>
            </a:r>
            <a:r>
              <a:rPr lang="en-US" dirty="0">
                <a:latin typeface="arboria"/>
              </a:rPr>
              <a:t> (Patient, Kunde, </a:t>
            </a:r>
            <a:r>
              <a:rPr lang="en-US" dirty="0" err="1">
                <a:latin typeface="arboria"/>
              </a:rPr>
              <a:t>Endverbraucher</a:t>
            </a:r>
            <a:r>
              <a:rPr lang="en-US" dirty="0">
                <a:latin typeface="arboria"/>
              </a:rPr>
              <a:t>) am </a:t>
            </a:r>
            <a:r>
              <a:rPr lang="en-US" dirty="0" err="1">
                <a:latin typeface="arboria"/>
              </a:rPr>
              <a:t>richtigen</a:t>
            </a:r>
            <a:r>
              <a:rPr lang="en-US" dirty="0">
                <a:latin typeface="arboria"/>
              </a:rPr>
              <a:t> Ort und </a:t>
            </a:r>
            <a:r>
              <a:rPr lang="en-US" dirty="0" err="1">
                <a:latin typeface="arboria"/>
              </a:rPr>
              <a:t>zur</a:t>
            </a:r>
            <a:r>
              <a:rPr lang="en-US" dirty="0">
                <a:latin typeface="arboria"/>
              </a:rPr>
              <a:t> </a:t>
            </a:r>
            <a:r>
              <a:rPr lang="en-US" dirty="0" err="1">
                <a:latin typeface="arboria"/>
              </a:rPr>
              <a:t>richtigen</a:t>
            </a:r>
            <a:r>
              <a:rPr lang="en-US" dirty="0">
                <a:latin typeface="arboria"/>
              </a:rPr>
              <a:t> Zeit.</a:t>
            </a:r>
          </a:p>
          <a:p>
            <a:pPr marL="0" indent="0"/>
            <a:r>
              <a:rPr lang="en-US" b="1" dirty="0">
                <a:latin typeface="arboria"/>
              </a:rPr>
              <a:t>Die </a:t>
            </a:r>
            <a:r>
              <a:rPr lang="en-US" b="1" dirty="0" err="1">
                <a:latin typeface="arboria"/>
              </a:rPr>
              <a:t>wichtigsten</a:t>
            </a:r>
            <a:r>
              <a:rPr lang="en-US" b="1" dirty="0">
                <a:latin typeface="arboria"/>
              </a:rPr>
              <a:t> </a:t>
            </a:r>
            <a:r>
              <a:rPr lang="en-US" b="1" dirty="0" err="1">
                <a:latin typeface="arboria"/>
              </a:rPr>
              <a:t>Fragen</a:t>
            </a:r>
            <a:r>
              <a:rPr lang="en-US" b="1" dirty="0">
                <a:latin typeface="arboria"/>
              </a:rPr>
              <a:t> für Sie:</a:t>
            </a:r>
          </a:p>
          <a:p>
            <a:pPr marL="342900" indent="-342900">
              <a:buFont typeface="Arial" panose="020B0604020202020204" pitchFamily="34" charset="0"/>
              <a:buChar char="•"/>
            </a:pPr>
            <a:r>
              <a:rPr lang="en-US" dirty="0" err="1">
                <a:latin typeface="arboria"/>
              </a:rPr>
              <a:t>Welche</a:t>
            </a:r>
            <a:r>
              <a:rPr lang="en-US" dirty="0">
                <a:latin typeface="arboria"/>
              </a:rPr>
              <a:t>(r) Ort(e) </a:t>
            </a:r>
            <a:r>
              <a:rPr lang="en-US" dirty="0" err="1">
                <a:latin typeface="arboria"/>
              </a:rPr>
              <a:t>wäre</a:t>
            </a:r>
            <a:r>
              <a:rPr lang="en-US" dirty="0">
                <a:latin typeface="arboria"/>
              </a:rPr>
              <a:t>(n) ideal, um </a:t>
            </a:r>
            <a:r>
              <a:rPr lang="en-US" dirty="0" err="1">
                <a:latin typeface="arboria"/>
              </a:rPr>
              <a:t>Ihre</a:t>
            </a:r>
            <a:r>
              <a:rPr lang="en-US" dirty="0">
                <a:latin typeface="arboria"/>
              </a:rPr>
              <a:t> </a:t>
            </a:r>
            <a:r>
              <a:rPr lang="en-US" dirty="0" err="1">
                <a:latin typeface="arboria"/>
              </a:rPr>
              <a:t>Lebensmittelprodukte</a:t>
            </a:r>
            <a:r>
              <a:rPr lang="en-US" dirty="0">
                <a:latin typeface="arboria"/>
              </a:rPr>
              <a:t>/</a:t>
            </a:r>
            <a:r>
              <a:rPr lang="en-US" dirty="0" err="1">
                <a:latin typeface="arboria"/>
              </a:rPr>
              <a:t>Dienstleistungen</a:t>
            </a:r>
            <a:r>
              <a:rPr lang="en-US" dirty="0">
                <a:latin typeface="arboria"/>
              </a:rPr>
              <a:t> </a:t>
            </a:r>
            <a:r>
              <a:rPr lang="en-US" dirty="0" err="1">
                <a:latin typeface="arboria"/>
              </a:rPr>
              <a:t>anzubieten</a:t>
            </a:r>
            <a:r>
              <a:rPr lang="en-US" dirty="0">
                <a:latin typeface="arboria"/>
              </a:rPr>
              <a:t> </a:t>
            </a:r>
            <a:r>
              <a:rPr lang="en-US" dirty="0" err="1">
                <a:latin typeface="arboria"/>
              </a:rPr>
              <a:t>oder</a:t>
            </a:r>
            <a:r>
              <a:rPr lang="en-US" dirty="0">
                <a:latin typeface="arboria"/>
              </a:rPr>
              <a:t> </a:t>
            </a:r>
            <a:r>
              <a:rPr lang="en-US" dirty="0" err="1">
                <a:latin typeface="arboria"/>
              </a:rPr>
              <a:t>zu</a:t>
            </a:r>
            <a:r>
              <a:rPr lang="en-US" dirty="0">
                <a:latin typeface="arboria"/>
              </a:rPr>
              <a:t> </a:t>
            </a:r>
            <a:r>
              <a:rPr lang="en-US" dirty="0" err="1">
                <a:latin typeface="arboria"/>
              </a:rPr>
              <a:t>liefern</a:t>
            </a:r>
            <a:r>
              <a:rPr lang="en-US" dirty="0">
                <a:latin typeface="arboria"/>
              </a:rPr>
              <a:t>? </a:t>
            </a:r>
          </a:p>
          <a:p>
            <a:pPr marL="342900" indent="-342900">
              <a:buFont typeface="Arial" panose="020B0604020202020204" pitchFamily="34" charset="0"/>
              <a:buChar char="•"/>
            </a:pPr>
            <a:r>
              <a:rPr lang="en-US" dirty="0" err="1">
                <a:latin typeface="arboria"/>
              </a:rPr>
              <a:t>Erfordern</a:t>
            </a:r>
            <a:r>
              <a:rPr lang="en-US" dirty="0">
                <a:latin typeface="arboria"/>
              </a:rPr>
              <a:t> </a:t>
            </a:r>
            <a:r>
              <a:rPr lang="en-US" dirty="0" err="1">
                <a:latin typeface="arboria"/>
              </a:rPr>
              <a:t>unterschiedliche</a:t>
            </a:r>
            <a:r>
              <a:rPr lang="en-US" dirty="0">
                <a:latin typeface="arboria"/>
              </a:rPr>
              <a:t> </a:t>
            </a:r>
            <a:r>
              <a:rPr lang="en-US" dirty="0" err="1">
                <a:latin typeface="arboria"/>
              </a:rPr>
              <a:t>Standorte</a:t>
            </a:r>
            <a:r>
              <a:rPr lang="en-US" dirty="0">
                <a:latin typeface="arboria"/>
              </a:rPr>
              <a:t> </a:t>
            </a:r>
            <a:r>
              <a:rPr lang="en-US" dirty="0" err="1">
                <a:latin typeface="arboria"/>
              </a:rPr>
              <a:t>besondere</a:t>
            </a:r>
            <a:r>
              <a:rPr lang="en-US" dirty="0">
                <a:latin typeface="arboria"/>
              </a:rPr>
              <a:t> </a:t>
            </a:r>
            <a:r>
              <a:rPr lang="en-US" dirty="0" err="1">
                <a:latin typeface="arboria"/>
              </a:rPr>
              <a:t>Vertriebsansätze</a:t>
            </a:r>
            <a:r>
              <a:rPr lang="en-US" dirty="0">
                <a:latin typeface="arboria"/>
              </a:rPr>
              <a:t> </a:t>
            </a:r>
            <a:r>
              <a:rPr lang="en-US" dirty="0" err="1">
                <a:latin typeface="arboria"/>
              </a:rPr>
              <a:t>oder</a:t>
            </a:r>
            <a:r>
              <a:rPr lang="en-US" dirty="0">
                <a:latin typeface="arboria"/>
              </a:rPr>
              <a:t> </a:t>
            </a:r>
            <a:r>
              <a:rPr lang="en-US" dirty="0" err="1">
                <a:latin typeface="arboria"/>
              </a:rPr>
              <a:t>Präsentationen</a:t>
            </a:r>
            <a:r>
              <a:rPr lang="en-US" dirty="0">
                <a:latin typeface="arboria"/>
              </a:rPr>
              <a:t>? </a:t>
            </a:r>
          </a:p>
          <a:p>
            <a:pPr marL="342900" indent="-342900">
              <a:buFont typeface="Arial" panose="020B0604020202020204" pitchFamily="34" charset="0"/>
              <a:buChar char="•"/>
            </a:pPr>
            <a:r>
              <a:rPr lang="en-US" dirty="0">
                <a:latin typeface="arboria"/>
              </a:rPr>
              <a:t>Wie </a:t>
            </a:r>
            <a:r>
              <a:rPr lang="en-US" dirty="0" err="1">
                <a:latin typeface="arboria"/>
              </a:rPr>
              <a:t>erhalten</a:t>
            </a:r>
            <a:r>
              <a:rPr lang="en-US" dirty="0">
                <a:latin typeface="arboria"/>
              </a:rPr>
              <a:t> die </a:t>
            </a:r>
            <a:r>
              <a:rPr lang="en-US" dirty="0" err="1">
                <a:latin typeface="arboria"/>
              </a:rPr>
              <a:t>Endverbraucher</a:t>
            </a:r>
            <a:r>
              <a:rPr lang="en-US" dirty="0">
                <a:latin typeface="arboria"/>
              </a:rPr>
              <a:t> die </a:t>
            </a:r>
            <a:r>
              <a:rPr lang="en-US" dirty="0" err="1">
                <a:latin typeface="arboria"/>
              </a:rPr>
              <a:t>notwendigen</a:t>
            </a:r>
            <a:r>
              <a:rPr lang="en-US" dirty="0">
                <a:latin typeface="arboria"/>
              </a:rPr>
              <a:t> </a:t>
            </a:r>
            <a:r>
              <a:rPr lang="en-US" dirty="0" err="1">
                <a:latin typeface="arboria"/>
              </a:rPr>
              <a:t>Informationen</a:t>
            </a:r>
            <a:r>
              <a:rPr lang="en-US" dirty="0">
                <a:latin typeface="arboria"/>
              </a:rPr>
              <a:t>, um </a:t>
            </a:r>
            <a:r>
              <a:rPr lang="en-US" dirty="0" err="1">
                <a:latin typeface="arboria"/>
              </a:rPr>
              <a:t>eine</a:t>
            </a:r>
            <a:r>
              <a:rPr lang="en-US" dirty="0">
                <a:latin typeface="arboria"/>
              </a:rPr>
              <a:t> </a:t>
            </a:r>
            <a:r>
              <a:rPr lang="en-US" dirty="0" err="1">
                <a:latin typeface="arboria"/>
              </a:rPr>
              <a:t>Kaufentscheidung</a:t>
            </a:r>
            <a:r>
              <a:rPr lang="en-US" dirty="0">
                <a:latin typeface="arboria"/>
              </a:rPr>
              <a:t> </a:t>
            </a:r>
            <a:r>
              <a:rPr lang="en-US" dirty="0" err="1">
                <a:latin typeface="arboria"/>
              </a:rPr>
              <a:t>zu</a:t>
            </a:r>
            <a:r>
              <a:rPr lang="en-US" dirty="0">
                <a:latin typeface="arboria"/>
              </a:rPr>
              <a:t> </a:t>
            </a:r>
            <a:r>
              <a:rPr lang="en-US" dirty="0" err="1">
                <a:latin typeface="arboria"/>
              </a:rPr>
              <a:t>treffen</a:t>
            </a:r>
            <a:r>
              <a:rPr lang="en-US" dirty="0">
                <a:latin typeface="arboria"/>
              </a:rPr>
              <a:t>?</a:t>
            </a:r>
          </a:p>
          <a:p>
            <a:pPr marL="342900" indent="-342900">
              <a:buFont typeface="Arial" panose="020B0604020202020204" pitchFamily="34" charset="0"/>
              <a:buChar char="•"/>
            </a:pPr>
            <a:r>
              <a:rPr lang="en-US" dirty="0" err="1">
                <a:latin typeface="arboria"/>
              </a:rPr>
              <a:t>Gibt</a:t>
            </a:r>
            <a:r>
              <a:rPr lang="en-US" dirty="0">
                <a:latin typeface="arboria"/>
              </a:rPr>
              <a:t> es </a:t>
            </a:r>
            <a:r>
              <a:rPr lang="en-US" dirty="0" err="1">
                <a:latin typeface="arboria"/>
              </a:rPr>
              <a:t>andere</a:t>
            </a:r>
            <a:r>
              <a:rPr lang="en-US" dirty="0">
                <a:latin typeface="arboria"/>
              </a:rPr>
              <a:t> </a:t>
            </a:r>
            <a:r>
              <a:rPr lang="en-US" dirty="0" err="1">
                <a:latin typeface="arboria"/>
              </a:rPr>
              <a:t>oder</a:t>
            </a:r>
            <a:r>
              <a:rPr lang="en-US" dirty="0">
                <a:latin typeface="arboria"/>
              </a:rPr>
              <a:t> </a:t>
            </a:r>
            <a:r>
              <a:rPr lang="en-US" dirty="0" err="1">
                <a:latin typeface="arboria"/>
              </a:rPr>
              <a:t>zusätzliche</a:t>
            </a:r>
            <a:r>
              <a:rPr lang="en-US" dirty="0">
                <a:latin typeface="arboria"/>
              </a:rPr>
              <a:t> </a:t>
            </a:r>
            <a:r>
              <a:rPr lang="en-US" dirty="0" err="1">
                <a:latin typeface="arboria"/>
              </a:rPr>
              <a:t>Orte</a:t>
            </a:r>
            <a:r>
              <a:rPr lang="en-US" dirty="0">
                <a:latin typeface="arboria"/>
              </a:rPr>
              <a:t> (</a:t>
            </a:r>
            <a:r>
              <a:rPr lang="en-US" dirty="0" err="1">
                <a:latin typeface="arboria"/>
              </a:rPr>
              <a:t>Standorte</a:t>
            </a:r>
            <a:r>
              <a:rPr lang="en-US" dirty="0">
                <a:latin typeface="arboria"/>
              </a:rPr>
              <a:t>), an </a:t>
            </a:r>
            <a:r>
              <a:rPr lang="en-US" dirty="0" err="1">
                <a:latin typeface="arboria"/>
              </a:rPr>
              <a:t>denen</a:t>
            </a:r>
            <a:r>
              <a:rPr lang="en-US" dirty="0">
                <a:latin typeface="arboria"/>
              </a:rPr>
              <a:t> </a:t>
            </a:r>
            <a:r>
              <a:rPr lang="en-US" dirty="0" err="1">
                <a:latin typeface="arboria"/>
              </a:rPr>
              <a:t>Ihre</a:t>
            </a:r>
            <a:r>
              <a:rPr lang="en-US" dirty="0">
                <a:latin typeface="arboria"/>
              </a:rPr>
              <a:t> </a:t>
            </a:r>
            <a:r>
              <a:rPr lang="en-US" dirty="0" err="1">
                <a:latin typeface="arboria"/>
              </a:rPr>
              <a:t>Produkte</a:t>
            </a:r>
            <a:r>
              <a:rPr lang="en-US" dirty="0">
                <a:latin typeface="arboria"/>
              </a:rPr>
              <a:t>/</a:t>
            </a:r>
            <a:r>
              <a:rPr lang="en-US" dirty="0" err="1">
                <a:latin typeface="arboria"/>
              </a:rPr>
              <a:t>Dienstleistungen</a:t>
            </a:r>
            <a:r>
              <a:rPr lang="en-US" dirty="0">
                <a:latin typeface="arboria"/>
              </a:rPr>
              <a:t> </a:t>
            </a:r>
            <a:r>
              <a:rPr lang="en-US" dirty="0" err="1">
                <a:latin typeface="arboria"/>
              </a:rPr>
              <a:t>angeboten</a:t>
            </a:r>
            <a:r>
              <a:rPr lang="en-US" dirty="0">
                <a:latin typeface="arboria"/>
              </a:rPr>
              <a:t> </a:t>
            </a:r>
            <a:r>
              <a:rPr lang="en-US" dirty="0" err="1">
                <a:latin typeface="arboria"/>
              </a:rPr>
              <a:t>werden</a:t>
            </a:r>
            <a:r>
              <a:rPr lang="en-US" dirty="0">
                <a:latin typeface="arboria"/>
              </a:rPr>
              <a:t> </a:t>
            </a:r>
            <a:r>
              <a:rPr lang="en-US" dirty="0" err="1">
                <a:latin typeface="arboria"/>
              </a:rPr>
              <a:t>sollten</a:t>
            </a:r>
            <a:r>
              <a:rPr lang="en-US" dirty="0">
                <a:latin typeface="arboria"/>
              </a:rPr>
              <a:t>?</a:t>
            </a:r>
          </a:p>
        </p:txBody>
      </p:sp>
      <p:sp>
        <p:nvSpPr>
          <p:cNvPr id="3" name="Text Placeholder 2">
            <a:extLst>
              <a:ext uri="{FF2B5EF4-FFF2-40B4-BE49-F238E27FC236}">
                <a16:creationId xmlns:a16="http://schemas.microsoft.com/office/drawing/2014/main" id="{086312D1-9068-F5D8-177E-0DD53E08C5C6}"/>
              </a:ext>
            </a:extLst>
          </p:cNvPr>
          <p:cNvSpPr>
            <a:spLocks noGrp="1"/>
          </p:cNvSpPr>
          <p:nvPr>
            <p:ph type="body" sz="quarter" idx="16"/>
          </p:nvPr>
        </p:nvSpPr>
        <p:spPr/>
        <p:txBody>
          <a:bodyPr>
            <a:normAutofit lnSpcReduction="10000"/>
          </a:bodyPr>
          <a:lstStyle/>
          <a:p>
            <a:r>
              <a:rPr lang="en-IE" dirty="0" err="1"/>
              <a:t>Übung</a:t>
            </a:r>
            <a:r>
              <a:rPr lang="en-IE" dirty="0"/>
              <a:t>: Den 'Ort' </a:t>
            </a:r>
            <a:r>
              <a:rPr lang="en-IE" dirty="0" err="1"/>
              <a:t>berücksichtigen</a:t>
            </a:r>
            <a:endParaRPr lang="en-GB" dirty="0"/>
          </a:p>
        </p:txBody>
      </p:sp>
      <p:grpSp>
        <p:nvGrpSpPr>
          <p:cNvPr id="4" name="Google Shape;518;p39">
            <a:extLst>
              <a:ext uri="{FF2B5EF4-FFF2-40B4-BE49-F238E27FC236}">
                <a16:creationId xmlns:a16="http://schemas.microsoft.com/office/drawing/2014/main" id="{2BB63F88-221D-A07D-FED2-C63DE93D489D}"/>
              </a:ext>
            </a:extLst>
          </p:cNvPr>
          <p:cNvGrpSpPr/>
          <p:nvPr/>
        </p:nvGrpSpPr>
        <p:grpSpPr>
          <a:xfrm>
            <a:off x="10578352" y="509549"/>
            <a:ext cx="573999" cy="643045"/>
            <a:chOff x="1923675" y="1633650"/>
            <a:chExt cx="436000" cy="435975"/>
          </a:xfrm>
          <a:solidFill>
            <a:srgbClr val="85D2E1"/>
          </a:solidFill>
        </p:grpSpPr>
        <p:sp>
          <p:nvSpPr>
            <p:cNvPr id="5" name="Google Shape;519;p39">
              <a:extLst>
                <a:ext uri="{FF2B5EF4-FFF2-40B4-BE49-F238E27FC236}">
                  <a16:creationId xmlns:a16="http://schemas.microsoft.com/office/drawing/2014/main" id="{D199DA6A-A596-9443-14E5-AA5EFFD5A366}"/>
                </a:ext>
              </a:extLst>
            </p:cNvPr>
            <p:cNvSpPr/>
            <p:nvPr/>
          </p:nvSpPr>
          <p:spPr>
            <a:xfrm>
              <a:off x="2209250" y="1633650"/>
              <a:ext cx="150425" cy="150425"/>
            </a:xfrm>
            <a:custGeom>
              <a:avLst/>
              <a:gdLst/>
              <a:ahLst/>
              <a:cxnLst/>
              <a:rect l="l" t="t" r="r" b="b"/>
              <a:pathLst>
                <a:path w="6017" h="6017" fill="none" extrusionOk="0">
                  <a:moveTo>
                    <a:pt x="5846" y="3605"/>
                  </a:moveTo>
                  <a:lnTo>
                    <a:pt x="2412" y="171"/>
                  </a:lnTo>
                  <a:lnTo>
                    <a:pt x="2412" y="171"/>
                  </a:lnTo>
                  <a:lnTo>
                    <a:pt x="2314" y="98"/>
                  </a:lnTo>
                  <a:lnTo>
                    <a:pt x="2217" y="49"/>
                  </a:lnTo>
                  <a:lnTo>
                    <a:pt x="2095" y="25"/>
                  </a:lnTo>
                  <a:lnTo>
                    <a:pt x="1997" y="1"/>
                  </a:lnTo>
                  <a:lnTo>
                    <a:pt x="1876" y="25"/>
                  </a:lnTo>
                  <a:lnTo>
                    <a:pt x="1778" y="49"/>
                  </a:lnTo>
                  <a:lnTo>
                    <a:pt x="1681" y="98"/>
                  </a:lnTo>
                  <a:lnTo>
                    <a:pt x="1583" y="171"/>
                  </a:lnTo>
                  <a:lnTo>
                    <a:pt x="0" y="1778"/>
                  </a:lnTo>
                  <a:lnTo>
                    <a:pt x="4238" y="6016"/>
                  </a:lnTo>
                  <a:lnTo>
                    <a:pt x="5846" y="4433"/>
                  </a:lnTo>
                  <a:lnTo>
                    <a:pt x="5846" y="4433"/>
                  </a:lnTo>
                  <a:lnTo>
                    <a:pt x="5919" y="4336"/>
                  </a:lnTo>
                  <a:lnTo>
                    <a:pt x="5967" y="4238"/>
                  </a:lnTo>
                  <a:lnTo>
                    <a:pt x="5992" y="4141"/>
                  </a:lnTo>
                  <a:lnTo>
                    <a:pt x="6016" y="4019"/>
                  </a:lnTo>
                  <a:lnTo>
                    <a:pt x="5992" y="3922"/>
                  </a:lnTo>
                  <a:lnTo>
                    <a:pt x="5967" y="3800"/>
                  </a:lnTo>
                  <a:lnTo>
                    <a:pt x="5919" y="3703"/>
                  </a:lnTo>
                  <a:lnTo>
                    <a:pt x="5846" y="3605"/>
                  </a:lnTo>
                  <a:lnTo>
                    <a:pt x="5846" y="3605"/>
                  </a:lnTo>
                  <a:close/>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6" name="Google Shape;520;p39">
              <a:extLst>
                <a:ext uri="{FF2B5EF4-FFF2-40B4-BE49-F238E27FC236}">
                  <a16:creationId xmlns:a16="http://schemas.microsoft.com/office/drawing/2014/main" id="{B5633E77-92C6-5D28-EC8F-C02898377233}"/>
                </a:ext>
              </a:extLst>
            </p:cNvPr>
            <p:cNvSpPr/>
            <p:nvPr/>
          </p:nvSpPr>
          <p:spPr>
            <a:xfrm>
              <a:off x="2019900" y="1757250"/>
              <a:ext cx="261825" cy="261850"/>
            </a:xfrm>
            <a:custGeom>
              <a:avLst/>
              <a:gdLst/>
              <a:ahLst/>
              <a:cxnLst/>
              <a:rect l="l" t="t" r="r" b="b"/>
              <a:pathLst>
                <a:path w="10473" h="10474" fill="none" extrusionOk="0">
                  <a:moveTo>
                    <a:pt x="10473" y="1"/>
                  </a:moveTo>
                  <a:lnTo>
                    <a:pt x="0" y="10473"/>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7" name="Google Shape;521;p39">
              <a:extLst>
                <a:ext uri="{FF2B5EF4-FFF2-40B4-BE49-F238E27FC236}">
                  <a16:creationId xmlns:a16="http://schemas.microsoft.com/office/drawing/2014/main" id="{B1D64F94-0190-CB5A-AF9D-86BFA9E60B96}"/>
                </a:ext>
              </a:extLst>
            </p:cNvPr>
            <p:cNvSpPr/>
            <p:nvPr/>
          </p:nvSpPr>
          <p:spPr>
            <a:xfrm>
              <a:off x="1923675" y="1681150"/>
              <a:ext cx="388500" cy="388475"/>
            </a:xfrm>
            <a:custGeom>
              <a:avLst/>
              <a:gdLst/>
              <a:ahLst/>
              <a:cxnLst/>
              <a:rect l="l" t="t" r="r" b="b"/>
              <a:pathLst>
                <a:path w="15540" h="15539" fill="none" extrusionOk="0">
                  <a:moveTo>
                    <a:pt x="11277" y="0"/>
                  </a:moveTo>
                  <a:lnTo>
                    <a:pt x="756" y="10546"/>
                  </a:lnTo>
                  <a:lnTo>
                    <a:pt x="756" y="10546"/>
                  </a:lnTo>
                  <a:lnTo>
                    <a:pt x="683" y="10619"/>
                  </a:lnTo>
                  <a:lnTo>
                    <a:pt x="634" y="10692"/>
                  </a:lnTo>
                  <a:lnTo>
                    <a:pt x="610" y="10765"/>
                  </a:lnTo>
                  <a:lnTo>
                    <a:pt x="585" y="10863"/>
                  </a:lnTo>
                  <a:lnTo>
                    <a:pt x="1" y="14881"/>
                  </a:lnTo>
                  <a:lnTo>
                    <a:pt x="1" y="14881"/>
                  </a:lnTo>
                  <a:lnTo>
                    <a:pt x="1" y="15003"/>
                  </a:lnTo>
                  <a:lnTo>
                    <a:pt x="25" y="15149"/>
                  </a:lnTo>
                  <a:lnTo>
                    <a:pt x="98" y="15271"/>
                  </a:lnTo>
                  <a:lnTo>
                    <a:pt x="171" y="15368"/>
                  </a:lnTo>
                  <a:lnTo>
                    <a:pt x="171" y="15368"/>
                  </a:lnTo>
                  <a:lnTo>
                    <a:pt x="269" y="15441"/>
                  </a:lnTo>
                  <a:lnTo>
                    <a:pt x="366" y="15490"/>
                  </a:lnTo>
                  <a:lnTo>
                    <a:pt x="464" y="15514"/>
                  </a:lnTo>
                  <a:lnTo>
                    <a:pt x="585" y="15539"/>
                  </a:lnTo>
                  <a:lnTo>
                    <a:pt x="585" y="15539"/>
                  </a:lnTo>
                  <a:lnTo>
                    <a:pt x="659" y="15539"/>
                  </a:lnTo>
                  <a:lnTo>
                    <a:pt x="4677" y="14954"/>
                  </a:lnTo>
                  <a:lnTo>
                    <a:pt x="4677" y="14954"/>
                  </a:lnTo>
                  <a:lnTo>
                    <a:pt x="4848" y="14905"/>
                  </a:lnTo>
                  <a:lnTo>
                    <a:pt x="4921" y="14857"/>
                  </a:lnTo>
                  <a:lnTo>
                    <a:pt x="4994" y="14784"/>
                  </a:lnTo>
                  <a:lnTo>
                    <a:pt x="15539" y="4262"/>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8" name="Google Shape;522;p39">
              <a:extLst>
                <a:ext uri="{FF2B5EF4-FFF2-40B4-BE49-F238E27FC236}">
                  <a16:creationId xmlns:a16="http://schemas.microsoft.com/office/drawing/2014/main" id="{C67BA7A2-DFA2-BD5E-99C2-AD36C9A6E281}"/>
                </a:ext>
              </a:extLst>
            </p:cNvPr>
            <p:cNvSpPr/>
            <p:nvPr/>
          </p:nvSpPr>
          <p:spPr>
            <a:xfrm>
              <a:off x="1974225" y="1711575"/>
              <a:ext cx="261825" cy="261850"/>
            </a:xfrm>
            <a:custGeom>
              <a:avLst/>
              <a:gdLst/>
              <a:ahLst/>
              <a:cxnLst/>
              <a:rect l="l" t="t" r="r" b="b"/>
              <a:pathLst>
                <a:path w="10473" h="10474" fill="none" extrusionOk="0">
                  <a:moveTo>
                    <a:pt x="0" y="10474"/>
                  </a:moveTo>
                  <a:lnTo>
                    <a:pt x="10473" y="1"/>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9" name="Google Shape;523;p39">
              <a:extLst>
                <a:ext uri="{FF2B5EF4-FFF2-40B4-BE49-F238E27FC236}">
                  <a16:creationId xmlns:a16="http://schemas.microsoft.com/office/drawing/2014/main" id="{08302950-2918-ABCB-0F5E-0CDD7E9651CD}"/>
                </a:ext>
              </a:extLst>
            </p:cNvPr>
            <p:cNvSpPr/>
            <p:nvPr/>
          </p:nvSpPr>
          <p:spPr>
            <a:xfrm>
              <a:off x="1934650" y="2014200"/>
              <a:ext cx="44475" cy="44475"/>
            </a:xfrm>
            <a:custGeom>
              <a:avLst/>
              <a:gdLst/>
              <a:ahLst/>
              <a:cxnLst/>
              <a:rect l="l" t="t" r="r" b="b"/>
              <a:pathLst>
                <a:path w="1779" h="1779" fill="none" extrusionOk="0">
                  <a:moveTo>
                    <a:pt x="1778" y="1778"/>
                  </a:moveTo>
                  <a:lnTo>
                    <a:pt x="0" y="0"/>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sp>
          <p:nvSpPr>
            <p:cNvPr id="10" name="Google Shape;524;p39">
              <a:extLst>
                <a:ext uri="{FF2B5EF4-FFF2-40B4-BE49-F238E27FC236}">
                  <a16:creationId xmlns:a16="http://schemas.microsoft.com/office/drawing/2014/main" id="{3E3A2C74-F924-2AE3-9680-3EC716053EE9}"/>
                </a:ext>
              </a:extLst>
            </p:cNvPr>
            <p:cNvSpPr/>
            <p:nvPr/>
          </p:nvSpPr>
          <p:spPr>
            <a:xfrm>
              <a:off x="1944375" y="1947225"/>
              <a:ext cx="101725" cy="101700"/>
            </a:xfrm>
            <a:custGeom>
              <a:avLst/>
              <a:gdLst/>
              <a:ahLst/>
              <a:cxnLst/>
              <a:rect l="l" t="t" r="r" b="b"/>
              <a:pathLst>
                <a:path w="4069" h="4068" fill="none" extrusionOk="0">
                  <a:moveTo>
                    <a:pt x="1" y="49"/>
                  </a:moveTo>
                  <a:lnTo>
                    <a:pt x="1" y="49"/>
                  </a:lnTo>
                  <a:lnTo>
                    <a:pt x="25" y="0"/>
                  </a:lnTo>
                  <a:lnTo>
                    <a:pt x="25" y="0"/>
                  </a:lnTo>
                  <a:lnTo>
                    <a:pt x="4068" y="4043"/>
                  </a:lnTo>
                  <a:lnTo>
                    <a:pt x="4068" y="4043"/>
                  </a:lnTo>
                  <a:lnTo>
                    <a:pt x="4068" y="4043"/>
                  </a:lnTo>
                  <a:lnTo>
                    <a:pt x="4020" y="4068"/>
                  </a:lnTo>
                </a:path>
              </a:pathLst>
            </a:custGeom>
            <a:grpFill/>
            <a:ln w="28575" cap="rnd" cmpd="sng">
              <a:solidFill>
                <a:srgbClr val="000000"/>
              </a:solidFill>
              <a:prstDash val="solid"/>
              <a:round/>
              <a:headEnd type="none" w="sm" len="sm"/>
              <a:tailEnd type="none" w="sm" len="sm"/>
            </a:ln>
          </p:spPr>
          <p:txBody>
            <a:bodyPr spcFirstLastPara="1" wrap="square" lIns="91425" tIns="91425" rIns="91425" bIns="91425" anchor="ctr" anchorCtr="0">
              <a:no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70277398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40E3932C-542E-D25C-BA95-BDF0D51957D4}"/>
              </a:ext>
            </a:extLst>
          </p:cNvPr>
          <p:cNvSpPr>
            <a:spLocks noGrp="1"/>
          </p:cNvSpPr>
          <p:nvPr>
            <p:ph type="body" sz="quarter" idx="16"/>
          </p:nvPr>
        </p:nvSpPr>
        <p:spPr/>
        <p:txBody>
          <a:bodyPr>
            <a:noAutofit/>
          </a:bodyPr>
          <a:lstStyle/>
          <a:p>
            <a:r>
              <a:rPr lang="en-GB" sz="2800" dirty="0" err="1"/>
              <a:t>Botschaften</a:t>
            </a:r>
            <a:r>
              <a:rPr lang="en-GB" sz="2800" dirty="0"/>
              <a:t> </a:t>
            </a:r>
            <a:r>
              <a:rPr lang="en-GB" sz="2800" dirty="0" err="1"/>
              <a:t>zum</a:t>
            </a:r>
            <a:r>
              <a:rPr lang="en-GB" sz="2800" dirty="0"/>
              <a:t> </a:t>
            </a:r>
            <a:r>
              <a:rPr lang="en-GB" sz="2800" dirty="0" err="1"/>
              <a:t>Mitnehmen</a:t>
            </a:r>
            <a:endParaRPr lang="en-GB" sz="2800" dirty="0"/>
          </a:p>
        </p:txBody>
      </p:sp>
      <p:sp>
        <p:nvSpPr>
          <p:cNvPr id="17" name="Text Placeholder 16">
            <a:extLst>
              <a:ext uri="{FF2B5EF4-FFF2-40B4-BE49-F238E27FC236}">
                <a16:creationId xmlns:a16="http://schemas.microsoft.com/office/drawing/2014/main" id="{2C700F2A-793A-13D1-95DF-264F903E29A8}"/>
              </a:ext>
            </a:extLst>
          </p:cNvPr>
          <p:cNvSpPr>
            <a:spLocks noGrp="1"/>
          </p:cNvSpPr>
          <p:nvPr>
            <p:ph type="body" sz="quarter" idx="17"/>
          </p:nvPr>
        </p:nvSpPr>
        <p:spPr/>
        <p:txBody>
          <a:bodyPr>
            <a:normAutofit fontScale="85000" lnSpcReduction="20000"/>
          </a:bodyPr>
          <a:lstStyle/>
          <a:p>
            <a:r>
              <a:rPr lang="en-GB"/>
              <a:t>05</a:t>
            </a:r>
          </a:p>
        </p:txBody>
      </p:sp>
    </p:spTree>
    <p:extLst>
      <p:ext uri="{BB962C8B-B14F-4D97-AF65-F5344CB8AC3E}">
        <p14:creationId xmlns:p14="http://schemas.microsoft.com/office/powerpoint/2010/main" val="422490069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CAB0309-515F-7118-61E2-C98EB09D81FC}"/>
              </a:ext>
            </a:extLst>
          </p:cNvPr>
          <p:cNvSpPr>
            <a:spLocks noGrp="1"/>
          </p:cNvSpPr>
          <p:nvPr>
            <p:ph type="body" sz="quarter" idx="16"/>
          </p:nvPr>
        </p:nvSpPr>
        <p:spPr>
          <a:xfrm>
            <a:off x="411245" y="429619"/>
            <a:ext cx="11780755" cy="582221"/>
          </a:xfrm>
        </p:spPr>
        <p:txBody>
          <a:bodyPr>
            <a:noAutofit/>
          </a:bodyPr>
          <a:lstStyle/>
          <a:p>
            <a:r>
              <a:rPr lang="en-US" sz="3400" dirty="0"/>
              <a:t>Es </a:t>
            </a:r>
            <a:r>
              <a:rPr lang="en-US" sz="3400" dirty="0" err="1"/>
              <a:t>gibt</a:t>
            </a:r>
            <a:r>
              <a:rPr lang="en-US" sz="3400" dirty="0"/>
              <a:t> </a:t>
            </a:r>
            <a:r>
              <a:rPr lang="en-US" sz="3400" b="1" dirty="0"/>
              <a:t>5 </a:t>
            </a:r>
            <a:r>
              <a:rPr lang="en-US" sz="3400" b="1" dirty="0" err="1"/>
              <a:t>häufige</a:t>
            </a:r>
            <a:r>
              <a:rPr lang="en-US" sz="3400" b="1" dirty="0"/>
              <a:t> </a:t>
            </a:r>
            <a:r>
              <a:rPr lang="en-US" sz="3400" b="1" dirty="0" err="1"/>
              <a:t>Hindernisse</a:t>
            </a:r>
            <a:r>
              <a:rPr lang="en-US" sz="3400" b="1" dirty="0"/>
              <a:t> </a:t>
            </a:r>
            <a:r>
              <a:rPr lang="en-US" sz="3400" dirty="0"/>
              <a:t>für </a:t>
            </a:r>
            <a:r>
              <a:rPr lang="en-US" sz="3400" dirty="0" err="1"/>
              <a:t>Senioren</a:t>
            </a:r>
            <a:r>
              <a:rPr lang="en-US" sz="3400" dirty="0"/>
              <a:t> </a:t>
            </a:r>
            <a:r>
              <a:rPr lang="en-US" sz="3400" dirty="0" err="1"/>
              <a:t>bei</a:t>
            </a:r>
            <a:r>
              <a:rPr lang="en-US" sz="3400" dirty="0"/>
              <a:t> der </a:t>
            </a:r>
            <a:r>
              <a:rPr lang="en-US" sz="3400" dirty="0" err="1"/>
              <a:t>Einführung</a:t>
            </a:r>
            <a:r>
              <a:rPr lang="en-US" sz="3400" dirty="0"/>
              <a:t> von </a:t>
            </a:r>
            <a:r>
              <a:rPr lang="en-US" sz="3400" dirty="0" err="1"/>
              <a:t>Innovationen</a:t>
            </a:r>
            <a:r>
              <a:rPr lang="en-GB" sz="3400" dirty="0"/>
              <a:t>!</a:t>
            </a:r>
          </a:p>
        </p:txBody>
      </p:sp>
      <p:sp>
        <p:nvSpPr>
          <p:cNvPr id="6" name="Text Placeholder 5">
            <a:extLst>
              <a:ext uri="{FF2B5EF4-FFF2-40B4-BE49-F238E27FC236}">
                <a16:creationId xmlns:a16="http://schemas.microsoft.com/office/drawing/2014/main" id="{8E1779AE-0FCC-61D2-A6D3-8404ED25DD3D}"/>
              </a:ext>
            </a:extLst>
          </p:cNvPr>
          <p:cNvSpPr>
            <a:spLocks noGrp="1"/>
          </p:cNvSpPr>
          <p:nvPr>
            <p:ph type="body" sz="quarter" idx="21"/>
          </p:nvPr>
        </p:nvSpPr>
        <p:spPr>
          <a:xfrm>
            <a:off x="2664340" y="2943084"/>
            <a:ext cx="1600231" cy="1083643"/>
          </a:xfrm>
        </p:spPr>
        <p:txBody>
          <a:bodyPr>
            <a:normAutofit/>
          </a:bodyPr>
          <a:lstStyle/>
          <a:p>
            <a:pPr marL="0" indent="0"/>
            <a:r>
              <a:rPr lang="en-US" dirty="0" err="1"/>
              <a:t>Unfreundliches</a:t>
            </a:r>
            <a:r>
              <a:rPr lang="en-US" dirty="0"/>
              <a:t> Design </a:t>
            </a:r>
            <a:r>
              <a:rPr lang="en-US" dirty="0" err="1"/>
              <a:t>aufgrund</a:t>
            </a:r>
            <a:r>
              <a:rPr lang="en-US" dirty="0"/>
              <a:t> </a:t>
            </a:r>
            <a:r>
              <a:rPr lang="en-US" dirty="0" err="1"/>
              <a:t>physiologischer</a:t>
            </a:r>
            <a:r>
              <a:rPr lang="en-US" dirty="0"/>
              <a:t> </a:t>
            </a:r>
            <a:r>
              <a:rPr lang="en-US" dirty="0" err="1"/>
              <a:t>Einschränkungen</a:t>
            </a:r>
            <a:r>
              <a:rPr lang="en-US" dirty="0"/>
              <a:t> </a:t>
            </a:r>
            <a:endParaRPr lang="en-GB" dirty="0"/>
          </a:p>
        </p:txBody>
      </p:sp>
      <p:sp>
        <p:nvSpPr>
          <p:cNvPr id="8" name="Text Placeholder 7">
            <a:extLst>
              <a:ext uri="{FF2B5EF4-FFF2-40B4-BE49-F238E27FC236}">
                <a16:creationId xmlns:a16="http://schemas.microsoft.com/office/drawing/2014/main" id="{0CBAB555-8414-17E5-4FFD-3A8776E67C51}"/>
              </a:ext>
            </a:extLst>
          </p:cNvPr>
          <p:cNvSpPr>
            <a:spLocks noGrp="1"/>
          </p:cNvSpPr>
          <p:nvPr>
            <p:ph type="body" sz="quarter" idx="26"/>
          </p:nvPr>
        </p:nvSpPr>
        <p:spPr>
          <a:xfrm>
            <a:off x="4521239" y="4124632"/>
            <a:ext cx="1885041" cy="669139"/>
          </a:xfrm>
        </p:spPr>
        <p:txBody>
          <a:bodyPr>
            <a:noAutofit/>
          </a:bodyPr>
          <a:lstStyle/>
          <a:p>
            <a:pPr marL="0" indent="0"/>
            <a:r>
              <a:rPr lang="en-GB" sz="1200" dirty="0"/>
              <a:t>Sie </a:t>
            </a:r>
            <a:r>
              <a:rPr lang="en-GB" sz="1200" dirty="0" err="1"/>
              <a:t>sehen</a:t>
            </a:r>
            <a:r>
              <a:rPr lang="en-GB" sz="1200" dirty="0"/>
              <a:t> </a:t>
            </a:r>
            <a:r>
              <a:rPr lang="en-GB" sz="1200" dirty="0" err="1"/>
              <a:t>keine</a:t>
            </a:r>
            <a:r>
              <a:rPr lang="en-GB" sz="1200" dirty="0"/>
              <a:t> </a:t>
            </a:r>
            <a:r>
              <a:rPr lang="en-GB" sz="1200" dirty="0" err="1"/>
              <a:t>eindeutigen</a:t>
            </a:r>
            <a:r>
              <a:rPr lang="en-GB" sz="1200" dirty="0"/>
              <a:t> </a:t>
            </a:r>
            <a:r>
              <a:rPr lang="en-GB" sz="1200" dirty="0" err="1"/>
              <a:t>Vorteile</a:t>
            </a:r>
            <a:r>
              <a:rPr lang="en-GB" sz="1200" dirty="0"/>
              <a:t> in der </a:t>
            </a:r>
            <a:r>
              <a:rPr lang="en-GB" sz="1200" dirty="0" err="1"/>
              <a:t>Nutzung</a:t>
            </a:r>
            <a:r>
              <a:rPr lang="en-GB" sz="1200" dirty="0"/>
              <a:t> </a:t>
            </a:r>
            <a:r>
              <a:rPr lang="en-GB" sz="1200" dirty="0" err="1"/>
              <a:t>neuer</a:t>
            </a:r>
            <a:r>
              <a:rPr lang="en-GB" sz="1200" dirty="0"/>
              <a:t> </a:t>
            </a:r>
            <a:r>
              <a:rPr lang="en-GB" sz="1200" dirty="0" err="1"/>
              <a:t>Produkte</a:t>
            </a:r>
            <a:r>
              <a:rPr lang="en-GB" sz="1200" dirty="0"/>
              <a:t>/</a:t>
            </a:r>
            <a:r>
              <a:rPr lang="en-GB" sz="1200" dirty="0" err="1"/>
              <a:t>Dienstleistungen</a:t>
            </a:r>
            <a:r>
              <a:rPr lang="en-GB" sz="1200" dirty="0"/>
              <a:t> </a:t>
            </a:r>
          </a:p>
        </p:txBody>
      </p:sp>
      <p:sp>
        <p:nvSpPr>
          <p:cNvPr id="9" name="Text Placeholder 8">
            <a:extLst>
              <a:ext uri="{FF2B5EF4-FFF2-40B4-BE49-F238E27FC236}">
                <a16:creationId xmlns:a16="http://schemas.microsoft.com/office/drawing/2014/main" id="{7317DC90-3BF4-9D2E-4AEE-5D05EA25A012}"/>
              </a:ext>
            </a:extLst>
          </p:cNvPr>
          <p:cNvSpPr>
            <a:spLocks noGrp="1"/>
          </p:cNvSpPr>
          <p:nvPr>
            <p:ph type="body" sz="quarter" idx="27"/>
          </p:nvPr>
        </p:nvSpPr>
        <p:spPr>
          <a:xfrm>
            <a:off x="4506242" y="3364881"/>
            <a:ext cx="1764780" cy="441986"/>
          </a:xfrm>
        </p:spPr>
        <p:txBody>
          <a:bodyPr>
            <a:noAutofit/>
          </a:bodyPr>
          <a:lstStyle/>
          <a:p>
            <a:pPr marL="0" indent="0"/>
            <a:r>
              <a:rPr lang="en-GB" b="1" dirty="0" err="1"/>
              <a:t>Mangelnder</a:t>
            </a:r>
            <a:r>
              <a:rPr lang="en-GB" b="1" dirty="0"/>
              <a:t> </a:t>
            </a:r>
            <a:r>
              <a:rPr lang="en-GB" b="1" dirty="0" err="1"/>
              <a:t>wahrgenommener</a:t>
            </a:r>
            <a:r>
              <a:rPr lang="en-GB" b="1" dirty="0"/>
              <a:t> Wert</a:t>
            </a:r>
          </a:p>
        </p:txBody>
      </p:sp>
      <p:sp>
        <p:nvSpPr>
          <p:cNvPr id="11" name="Text Placeholder 10">
            <a:extLst>
              <a:ext uri="{FF2B5EF4-FFF2-40B4-BE49-F238E27FC236}">
                <a16:creationId xmlns:a16="http://schemas.microsoft.com/office/drawing/2014/main" id="{71240B6C-BF26-BAC5-5DC2-545BC4305688}"/>
              </a:ext>
            </a:extLst>
          </p:cNvPr>
          <p:cNvSpPr>
            <a:spLocks noGrp="1"/>
          </p:cNvSpPr>
          <p:nvPr>
            <p:ph type="body" sz="quarter" idx="29"/>
          </p:nvPr>
        </p:nvSpPr>
        <p:spPr>
          <a:xfrm>
            <a:off x="6969590" y="3185718"/>
            <a:ext cx="2130961" cy="356388"/>
          </a:xfrm>
        </p:spPr>
        <p:txBody>
          <a:bodyPr>
            <a:noAutofit/>
          </a:bodyPr>
          <a:lstStyle/>
          <a:p>
            <a:r>
              <a:rPr lang="en-GB" b="1" dirty="0" err="1"/>
              <a:t>Dauerhafte</a:t>
            </a:r>
            <a:r>
              <a:rPr lang="en-GB" b="1" dirty="0"/>
              <a:t> </a:t>
            </a:r>
            <a:r>
              <a:rPr lang="en-GB" b="1" dirty="0" err="1"/>
              <a:t>kulturelle</a:t>
            </a:r>
            <a:r>
              <a:rPr lang="en-GB" b="1" dirty="0"/>
              <a:t> </a:t>
            </a:r>
            <a:r>
              <a:rPr lang="en-GB" b="1" dirty="0" err="1"/>
              <a:t>Werte</a:t>
            </a:r>
            <a:endParaRPr lang="en-GB" dirty="0"/>
          </a:p>
        </p:txBody>
      </p:sp>
      <p:sp>
        <p:nvSpPr>
          <p:cNvPr id="12" name="Text Placeholder 11">
            <a:extLst>
              <a:ext uri="{FF2B5EF4-FFF2-40B4-BE49-F238E27FC236}">
                <a16:creationId xmlns:a16="http://schemas.microsoft.com/office/drawing/2014/main" id="{2F9F4227-6A52-9443-DEB7-8C33D0F5F4F4}"/>
              </a:ext>
            </a:extLst>
          </p:cNvPr>
          <p:cNvSpPr>
            <a:spLocks noGrp="1"/>
          </p:cNvSpPr>
          <p:nvPr>
            <p:ph type="body" sz="quarter" idx="30"/>
          </p:nvPr>
        </p:nvSpPr>
        <p:spPr>
          <a:xfrm>
            <a:off x="9100551" y="2595067"/>
            <a:ext cx="2333958" cy="880763"/>
          </a:xfrm>
        </p:spPr>
        <p:txBody>
          <a:bodyPr>
            <a:noAutofit/>
          </a:bodyPr>
          <a:lstStyle/>
          <a:p>
            <a:pPr>
              <a:spcBef>
                <a:spcPts val="0"/>
              </a:spcBef>
            </a:pPr>
            <a:r>
              <a:rPr lang="en-GB" sz="1200" dirty="0" err="1"/>
              <a:t>Befürchtung</a:t>
            </a:r>
            <a:r>
              <a:rPr lang="en-GB" sz="1200" dirty="0"/>
              <a:t>, die </a:t>
            </a:r>
            <a:r>
              <a:rPr lang="en-GB" sz="1200" dirty="0" err="1"/>
              <a:t>neuen</a:t>
            </a:r>
            <a:r>
              <a:rPr lang="en-GB" sz="1200" dirty="0"/>
              <a:t> </a:t>
            </a:r>
            <a:r>
              <a:rPr lang="en-GB" sz="1200" dirty="0" err="1"/>
              <a:t>Produkte</a:t>
            </a:r>
            <a:r>
              <a:rPr lang="en-GB" sz="1200" dirty="0"/>
              <a:t>/</a:t>
            </a:r>
            <a:r>
              <a:rPr lang="en-GB" sz="1200" dirty="0" err="1"/>
              <a:t>Dienstleistungen</a:t>
            </a:r>
            <a:r>
              <a:rPr lang="en-GB" sz="1200" dirty="0"/>
              <a:t> </a:t>
            </a:r>
            <a:r>
              <a:rPr lang="en-GB" sz="1200" dirty="0" err="1"/>
              <a:t>könnten</a:t>
            </a:r>
            <a:r>
              <a:rPr lang="en-GB" sz="1200" dirty="0"/>
              <a:t>: </a:t>
            </a:r>
          </a:p>
          <a:p>
            <a:pPr>
              <a:spcBef>
                <a:spcPts val="0"/>
              </a:spcBef>
            </a:pPr>
            <a:r>
              <a:rPr lang="en-GB" sz="1200" dirty="0" err="1"/>
              <a:t>schädlich</a:t>
            </a:r>
            <a:r>
              <a:rPr lang="en-GB" sz="1200" dirty="0"/>
              <a:t> für das Leben</a:t>
            </a:r>
          </a:p>
          <a:p>
            <a:pPr>
              <a:spcBef>
                <a:spcPts val="0"/>
              </a:spcBef>
            </a:pPr>
            <a:r>
              <a:rPr lang="en-GB" sz="1200" dirty="0" err="1"/>
              <a:t>unwürdig</a:t>
            </a:r>
            <a:r>
              <a:rPr lang="en-GB" sz="1200" dirty="0"/>
              <a:t> </a:t>
            </a:r>
            <a:r>
              <a:rPr lang="en-GB" sz="1200" dirty="0" err="1"/>
              <a:t>zu</a:t>
            </a:r>
            <a:r>
              <a:rPr lang="en-GB" sz="1200" dirty="0"/>
              <a:t> </a:t>
            </a:r>
            <a:r>
              <a:rPr lang="en-GB" sz="1200" dirty="0" err="1"/>
              <a:t>investieren</a:t>
            </a:r>
            <a:endParaRPr lang="en-GB" sz="1200" dirty="0"/>
          </a:p>
          <a:p>
            <a:pPr>
              <a:spcBef>
                <a:spcPts val="0"/>
              </a:spcBef>
            </a:pPr>
            <a:r>
              <a:rPr lang="en-GB" sz="1200" dirty="0" err="1"/>
              <a:t>nicht</a:t>
            </a:r>
            <a:r>
              <a:rPr lang="en-GB" sz="1200" dirty="0"/>
              <a:t> </a:t>
            </a:r>
            <a:r>
              <a:rPr lang="en-GB" sz="1200" dirty="0" err="1"/>
              <a:t>wie</a:t>
            </a:r>
            <a:r>
              <a:rPr lang="en-GB" sz="1200" dirty="0"/>
              <a:t> </a:t>
            </a:r>
            <a:r>
              <a:rPr lang="en-GB" sz="1200" dirty="0" err="1"/>
              <a:t>gewünscht</a:t>
            </a:r>
            <a:r>
              <a:rPr lang="en-GB" sz="1200" dirty="0"/>
              <a:t> </a:t>
            </a:r>
            <a:r>
              <a:rPr lang="en-GB" sz="1200" dirty="0" err="1"/>
              <a:t>funktionieren</a:t>
            </a:r>
            <a:endParaRPr lang="en-GB" sz="1200" dirty="0"/>
          </a:p>
        </p:txBody>
      </p:sp>
      <p:sp>
        <p:nvSpPr>
          <p:cNvPr id="13" name="Text Placeholder 12">
            <a:extLst>
              <a:ext uri="{FF2B5EF4-FFF2-40B4-BE49-F238E27FC236}">
                <a16:creationId xmlns:a16="http://schemas.microsoft.com/office/drawing/2014/main" id="{E257082D-10F7-2CD5-3D68-FE45F0BBB1CE}"/>
              </a:ext>
            </a:extLst>
          </p:cNvPr>
          <p:cNvSpPr>
            <a:spLocks noGrp="1"/>
          </p:cNvSpPr>
          <p:nvPr>
            <p:ph type="body" sz="quarter" idx="31"/>
          </p:nvPr>
        </p:nvSpPr>
        <p:spPr>
          <a:xfrm>
            <a:off x="9077959" y="1814623"/>
            <a:ext cx="2333958" cy="402086"/>
          </a:xfrm>
        </p:spPr>
        <p:txBody>
          <a:bodyPr>
            <a:noAutofit/>
          </a:bodyPr>
          <a:lstStyle/>
          <a:p>
            <a:r>
              <a:rPr lang="en-GB" b="1" dirty="0" err="1"/>
              <a:t>Physische</a:t>
            </a:r>
            <a:r>
              <a:rPr lang="en-GB" b="1" dirty="0"/>
              <a:t>, </a:t>
            </a:r>
            <a:r>
              <a:rPr lang="en-GB" b="1" dirty="0" err="1"/>
              <a:t>wirtschaftliche</a:t>
            </a:r>
            <a:r>
              <a:rPr lang="en-GB" b="1" dirty="0"/>
              <a:t> und </a:t>
            </a:r>
            <a:r>
              <a:rPr lang="en-GB" b="1" dirty="0" err="1"/>
              <a:t>funktionale</a:t>
            </a:r>
            <a:r>
              <a:rPr lang="en-GB" b="1" dirty="0"/>
              <a:t> </a:t>
            </a:r>
            <a:r>
              <a:rPr lang="en-GB" b="1" dirty="0" err="1"/>
              <a:t>Risiken</a:t>
            </a:r>
            <a:endParaRPr lang="en-GB" b="1" dirty="0"/>
          </a:p>
        </p:txBody>
      </p:sp>
      <p:sp>
        <p:nvSpPr>
          <p:cNvPr id="14" name="Text Placeholder 13">
            <a:extLst>
              <a:ext uri="{FF2B5EF4-FFF2-40B4-BE49-F238E27FC236}">
                <a16:creationId xmlns:a16="http://schemas.microsoft.com/office/drawing/2014/main" id="{DCF90D5A-4D6B-C5D1-E2D9-D3D1F247A12D}"/>
              </a:ext>
            </a:extLst>
          </p:cNvPr>
          <p:cNvSpPr>
            <a:spLocks noGrp="1"/>
          </p:cNvSpPr>
          <p:nvPr>
            <p:ph type="body" sz="quarter" idx="32"/>
          </p:nvPr>
        </p:nvSpPr>
        <p:spPr>
          <a:xfrm>
            <a:off x="5622527" y="2146500"/>
            <a:ext cx="1983853" cy="1125049"/>
          </a:xfrm>
        </p:spPr>
        <p:txBody>
          <a:bodyPr>
            <a:normAutofit/>
          </a:bodyPr>
          <a:lstStyle/>
          <a:p>
            <a:pPr marL="0" indent="0"/>
            <a:r>
              <a:rPr lang="en-GB" sz="1200" dirty="0" err="1"/>
              <a:t>Aktive</a:t>
            </a:r>
            <a:r>
              <a:rPr lang="en-GB" sz="1200" dirty="0"/>
              <a:t> </a:t>
            </a:r>
            <a:r>
              <a:rPr lang="en-GB" sz="1200" dirty="0" err="1"/>
              <a:t>ältere</a:t>
            </a:r>
            <a:r>
              <a:rPr lang="en-GB" sz="1200" dirty="0"/>
              <a:t> Menschen </a:t>
            </a:r>
            <a:r>
              <a:rPr lang="en-GB" sz="1200" dirty="0" err="1"/>
              <a:t>halten</a:t>
            </a:r>
            <a:r>
              <a:rPr lang="en-GB" sz="1200" dirty="0"/>
              <a:t> </a:t>
            </a:r>
            <a:r>
              <a:rPr lang="en-GB" sz="1200" dirty="0" err="1"/>
              <a:t>sich</a:t>
            </a:r>
            <a:r>
              <a:rPr lang="en-GB" sz="1200" dirty="0"/>
              <a:t> für </a:t>
            </a:r>
            <a:r>
              <a:rPr lang="en-GB" sz="1200" dirty="0" err="1"/>
              <a:t>jünger</a:t>
            </a:r>
            <a:r>
              <a:rPr lang="en-GB" sz="1200" dirty="0"/>
              <a:t> und </a:t>
            </a:r>
            <a:r>
              <a:rPr lang="en-GB" sz="1200" dirty="0" err="1"/>
              <a:t>gesünder</a:t>
            </a:r>
            <a:r>
              <a:rPr lang="en-GB" sz="1200" dirty="0"/>
              <a:t> </a:t>
            </a:r>
            <a:r>
              <a:rPr lang="en-GB" sz="1200" dirty="0" err="1"/>
              <a:t>als</a:t>
            </a:r>
            <a:r>
              <a:rPr lang="en-GB" sz="1200" dirty="0"/>
              <a:t> </a:t>
            </a:r>
            <a:r>
              <a:rPr lang="en-GB" sz="1200" dirty="0" err="1"/>
              <a:t>Gleichaltrige</a:t>
            </a:r>
            <a:r>
              <a:rPr lang="en-GB" sz="1200" dirty="0"/>
              <a:t> und </a:t>
            </a:r>
            <a:r>
              <a:rPr lang="en-GB" sz="1200" dirty="0" err="1"/>
              <a:t>sind</a:t>
            </a:r>
            <a:r>
              <a:rPr lang="en-GB" sz="1200" dirty="0"/>
              <a:t> </a:t>
            </a:r>
            <a:r>
              <a:rPr lang="en-GB" sz="1200" dirty="0" err="1"/>
              <a:t>eher</a:t>
            </a:r>
            <a:r>
              <a:rPr lang="en-GB" sz="1200" dirty="0"/>
              <a:t> </a:t>
            </a:r>
            <a:r>
              <a:rPr lang="en-GB" sz="1200" dirty="0" err="1"/>
              <a:t>bereit</a:t>
            </a:r>
            <a:r>
              <a:rPr lang="en-GB" sz="1200" dirty="0"/>
              <a:t>, </a:t>
            </a:r>
            <a:r>
              <a:rPr lang="en-GB" sz="1200" dirty="0" err="1"/>
              <a:t>neue</a:t>
            </a:r>
            <a:r>
              <a:rPr lang="en-GB" sz="1200" dirty="0"/>
              <a:t> </a:t>
            </a:r>
            <a:r>
              <a:rPr lang="en-GB" sz="1200" dirty="0" err="1"/>
              <a:t>Produkte</a:t>
            </a:r>
            <a:r>
              <a:rPr lang="en-GB" sz="1200" dirty="0"/>
              <a:t>/</a:t>
            </a:r>
            <a:r>
              <a:rPr lang="en-GB" sz="1200" dirty="0" err="1"/>
              <a:t>Dienstleistungen</a:t>
            </a:r>
            <a:r>
              <a:rPr lang="en-GB" sz="1200" dirty="0"/>
              <a:t> </a:t>
            </a:r>
            <a:r>
              <a:rPr lang="en-GB" sz="1200" dirty="0" err="1"/>
              <a:t>auszuprobieren</a:t>
            </a:r>
            <a:r>
              <a:rPr lang="en-GB" sz="1200" dirty="0"/>
              <a:t> </a:t>
            </a:r>
          </a:p>
        </p:txBody>
      </p:sp>
      <p:sp>
        <p:nvSpPr>
          <p:cNvPr id="15" name="Text Placeholder 14">
            <a:extLst>
              <a:ext uri="{FF2B5EF4-FFF2-40B4-BE49-F238E27FC236}">
                <a16:creationId xmlns:a16="http://schemas.microsoft.com/office/drawing/2014/main" id="{7B9997FC-74AB-1F96-5082-9950F909A4EE}"/>
              </a:ext>
            </a:extLst>
          </p:cNvPr>
          <p:cNvSpPr>
            <a:spLocks noGrp="1"/>
          </p:cNvSpPr>
          <p:nvPr>
            <p:ph type="body" sz="quarter" idx="33"/>
          </p:nvPr>
        </p:nvSpPr>
        <p:spPr>
          <a:xfrm>
            <a:off x="5744059" y="1847103"/>
            <a:ext cx="1740791" cy="316584"/>
          </a:xfrm>
        </p:spPr>
        <p:txBody>
          <a:bodyPr>
            <a:normAutofit/>
          </a:bodyPr>
          <a:lstStyle/>
          <a:p>
            <a:r>
              <a:rPr lang="en-GB" b="1" dirty="0" err="1"/>
              <a:t>Selbstdarstellung</a:t>
            </a:r>
            <a:endParaRPr lang="en-GB" b="1" dirty="0"/>
          </a:p>
        </p:txBody>
      </p:sp>
      <p:sp>
        <p:nvSpPr>
          <p:cNvPr id="16" name="Text Placeholder 15">
            <a:extLst>
              <a:ext uri="{FF2B5EF4-FFF2-40B4-BE49-F238E27FC236}">
                <a16:creationId xmlns:a16="http://schemas.microsoft.com/office/drawing/2014/main" id="{8E1CE68C-1492-1002-375B-B8AECD75D332}"/>
              </a:ext>
            </a:extLst>
          </p:cNvPr>
          <p:cNvSpPr>
            <a:spLocks noGrp="1"/>
          </p:cNvSpPr>
          <p:nvPr>
            <p:ph type="body" sz="quarter" idx="34"/>
          </p:nvPr>
        </p:nvSpPr>
        <p:spPr/>
        <p:txBody>
          <a:bodyPr/>
          <a:lstStyle/>
          <a:p>
            <a:r>
              <a:rPr lang="en-GB"/>
              <a:t>1</a:t>
            </a:r>
          </a:p>
        </p:txBody>
      </p:sp>
      <p:sp>
        <p:nvSpPr>
          <p:cNvPr id="17" name="Text Placeholder 16">
            <a:extLst>
              <a:ext uri="{FF2B5EF4-FFF2-40B4-BE49-F238E27FC236}">
                <a16:creationId xmlns:a16="http://schemas.microsoft.com/office/drawing/2014/main" id="{7D9B55FA-5EAB-62DC-2C96-6E140F99C61C}"/>
              </a:ext>
            </a:extLst>
          </p:cNvPr>
          <p:cNvSpPr>
            <a:spLocks noGrp="1"/>
          </p:cNvSpPr>
          <p:nvPr>
            <p:ph type="body" sz="quarter" idx="35"/>
          </p:nvPr>
        </p:nvSpPr>
        <p:spPr/>
        <p:txBody>
          <a:bodyPr/>
          <a:lstStyle/>
          <a:p>
            <a:r>
              <a:rPr lang="en-GB"/>
              <a:t>2</a:t>
            </a:r>
          </a:p>
        </p:txBody>
      </p:sp>
      <p:sp>
        <p:nvSpPr>
          <p:cNvPr id="18" name="Text Placeholder 17">
            <a:extLst>
              <a:ext uri="{FF2B5EF4-FFF2-40B4-BE49-F238E27FC236}">
                <a16:creationId xmlns:a16="http://schemas.microsoft.com/office/drawing/2014/main" id="{147A8273-BEBF-9A57-4615-FE28DAC0FCF7}"/>
              </a:ext>
            </a:extLst>
          </p:cNvPr>
          <p:cNvSpPr>
            <a:spLocks noGrp="1"/>
          </p:cNvSpPr>
          <p:nvPr>
            <p:ph type="body" sz="quarter" idx="36"/>
          </p:nvPr>
        </p:nvSpPr>
        <p:spPr/>
        <p:txBody>
          <a:bodyPr/>
          <a:lstStyle/>
          <a:p>
            <a:r>
              <a:rPr lang="en-GB" dirty="0"/>
              <a:t>3</a:t>
            </a:r>
          </a:p>
        </p:txBody>
      </p:sp>
      <p:sp>
        <p:nvSpPr>
          <p:cNvPr id="19" name="Text Placeholder 18">
            <a:extLst>
              <a:ext uri="{FF2B5EF4-FFF2-40B4-BE49-F238E27FC236}">
                <a16:creationId xmlns:a16="http://schemas.microsoft.com/office/drawing/2014/main" id="{F86D2D85-E292-B8DB-130F-427421D96421}"/>
              </a:ext>
            </a:extLst>
          </p:cNvPr>
          <p:cNvSpPr>
            <a:spLocks noGrp="1"/>
          </p:cNvSpPr>
          <p:nvPr>
            <p:ph type="body" sz="quarter" idx="37"/>
          </p:nvPr>
        </p:nvSpPr>
        <p:spPr/>
        <p:txBody>
          <a:bodyPr/>
          <a:lstStyle/>
          <a:p>
            <a:r>
              <a:rPr lang="en-GB"/>
              <a:t>4</a:t>
            </a:r>
          </a:p>
        </p:txBody>
      </p:sp>
      <p:sp>
        <p:nvSpPr>
          <p:cNvPr id="20" name="Text Placeholder 19">
            <a:extLst>
              <a:ext uri="{FF2B5EF4-FFF2-40B4-BE49-F238E27FC236}">
                <a16:creationId xmlns:a16="http://schemas.microsoft.com/office/drawing/2014/main" id="{AC6015A9-8C71-AD9B-CE65-739304139DC3}"/>
              </a:ext>
            </a:extLst>
          </p:cNvPr>
          <p:cNvSpPr>
            <a:spLocks noGrp="1"/>
          </p:cNvSpPr>
          <p:nvPr>
            <p:ph type="body" sz="quarter" idx="38"/>
          </p:nvPr>
        </p:nvSpPr>
        <p:spPr/>
        <p:txBody>
          <a:bodyPr/>
          <a:lstStyle/>
          <a:p>
            <a:r>
              <a:rPr lang="en-GB"/>
              <a:t>5</a:t>
            </a:r>
          </a:p>
        </p:txBody>
      </p:sp>
      <p:sp>
        <p:nvSpPr>
          <p:cNvPr id="21" name="Text Placeholder 8">
            <a:extLst>
              <a:ext uri="{FF2B5EF4-FFF2-40B4-BE49-F238E27FC236}">
                <a16:creationId xmlns:a16="http://schemas.microsoft.com/office/drawing/2014/main" id="{395061B1-53C2-62A6-EA09-F72391918FEE}"/>
              </a:ext>
            </a:extLst>
          </p:cNvPr>
          <p:cNvSpPr txBox="1">
            <a:spLocks/>
          </p:cNvSpPr>
          <p:nvPr/>
        </p:nvSpPr>
        <p:spPr>
          <a:xfrm>
            <a:off x="2440236" y="2389288"/>
            <a:ext cx="1983853"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t>Inkompatible</a:t>
            </a:r>
            <a:r>
              <a:rPr lang="en-US" b="1" dirty="0"/>
              <a:t> </a:t>
            </a:r>
            <a:r>
              <a:rPr lang="en-US" b="1" dirty="0" err="1"/>
              <a:t>Produktverwendung</a:t>
            </a:r>
            <a:endParaRPr lang="en-US" b="1" dirty="0"/>
          </a:p>
          <a:p>
            <a:pPr marL="0" indent="0"/>
            <a:endParaRPr lang="en-US" b="1" dirty="0"/>
          </a:p>
        </p:txBody>
      </p:sp>
      <p:sp>
        <p:nvSpPr>
          <p:cNvPr id="35" name="TextBox 34">
            <a:extLst>
              <a:ext uri="{FF2B5EF4-FFF2-40B4-BE49-F238E27FC236}">
                <a16:creationId xmlns:a16="http://schemas.microsoft.com/office/drawing/2014/main" id="{0693AA61-E933-CE1F-B1D6-505EA03E31AD}"/>
              </a:ext>
            </a:extLst>
          </p:cNvPr>
          <p:cNvSpPr txBox="1"/>
          <p:nvPr/>
        </p:nvSpPr>
        <p:spPr>
          <a:xfrm>
            <a:off x="9818607" y="6248286"/>
            <a:ext cx="2333958" cy="26161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rPr>
              <a:t>Quelle: </a:t>
            </a:r>
            <a:r>
              <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hlinkClick r:id="rId2">
                  <a:extLst>
                    <a:ext uri="{A12FA001-AC4F-418D-AE19-62706E023703}">
                      <ahyp:hlinkClr xmlns:ahyp="http://schemas.microsoft.com/office/drawing/2018/hyperlinkcolor" val="tx"/>
                    </a:ext>
                  </a:extLst>
                </a:hlinkClick>
              </a:rPr>
              <a:t>Lunsford und Burnett (1992) </a:t>
            </a:r>
            <a:endParaRPr kumimoji="0" lang="en-US" sz="1100" i="0" u="none" strike="noStrike" kern="1200" cap="none" spc="0" normalizeH="0" baseline="0" noProof="0" dirty="0">
              <a:ln>
                <a:noFill/>
              </a:ln>
              <a:solidFill>
                <a:srgbClr val="1188A3"/>
              </a:solidFill>
              <a:effectLst/>
              <a:uLnTx/>
              <a:uFillTx/>
              <a:latin typeface="Calibri" panose="020F0502020204030204"/>
              <a:ea typeface="+mn-ea"/>
              <a:cs typeface="+mn-cs"/>
            </a:endParaRPr>
          </a:p>
        </p:txBody>
      </p:sp>
      <p:sp>
        <p:nvSpPr>
          <p:cNvPr id="32" name="Text Placeholder 9">
            <a:extLst>
              <a:ext uri="{FF2B5EF4-FFF2-40B4-BE49-F238E27FC236}">
                <a16:creationId xmlns:a16="http://schemas.microsoft.com/office/drawing/2014/main" id="{B4347E22-4E8B-BD88-4802-2780B3D04014}"/>
              </a:ext>
            </a:extLst>
          </p:cNvPr>
          <p:cNvSpPr txBox="1">
            <a:spLocks/>
          </p:cNvSpPr>
          <p:nvPr/>
        </p:nvSpPr>
        <p:spPr>
          <a:xfrm>
            <a:off x="7151710" y="3720963"/>
            <a:ext cx="1885040" cy="887943"/>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4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sz="1200" dirty="0" err="1"/>
              <a:t>Sparsamkeit</a:t>
            </a:r>
            <a:r>
              <a:rPr lang="en-GB" sz="1200" dirty="0"/>
              <a:t>, </a:t>
            </a:r>
            <a:r>
              <a:rPr lang="en-GB" sz="1200" dirty="0" err="1"/>
              <a:t>harte</a:t>
            </a:r>
            <a:r>
              <a:rPr lang="en-GB" sz="1200" dirty="0"/>
              <a:t> Arbeit und </a:t>
            </a:r>
            <a:r>
              <a:rPr lang="en-GB" sz="1200" dirty="0" err="1"/>
              <a:t>Loyalität</a:t>
            </a:r>
            <a:r>
              <a:rPr lang="en-GB" sz="1200" dirty="0"/>
              <a:t> </a:t>
            </a:r>
            <a:r>
              <a:rPr lang="en-GB" sz="1200" dirty="0" err="1"/>
              <a:t>sind</a:t>
            </a:r>
            <a:r>
              <a:rPr lang="en-GB" sz="1200" dirty="0"/>
              <a:t> </a:t>
            </a:r>
            <a:r>
              <a:rPr lang="en-GB" sz="1200" dirty="0" err="1"/>
              <a:t>gute</a:t>
            </a:r>
            <a:r>
              <a:rPr lang="en-GB" sz="1200" dirty="0"/>
              <a:t> </a:t>
            </a:r>
            <a:r>
              <a:rPr lang="en-GB" sz="1200" dirty="0" err="1"/>
              <a:t>Tugenden</a:t>
            </a:r>
            <a:r>
              <a:rPr lang="en-GB" sz="1200" dirty="0"/>
              <a:t>, die </a:t>
            </a:r>
            <a:r>
              <a:rPr lang="en-GB" sz="1200" dirty="0" err="1"/>
              <a:t>zu</a:t>
            </a:r>
            <a:r>
              <a:rPr lang="en-GB" sz="1200" dirty="0"/>
              <a:t> </a:t>
            </a:r>
            <a:r>
              <a:rPr lang="en-GB" sz="1200" dirty="0" err="1"/>
              <a:t>kostensparenden</a:t>
            </a:r>
            <a:r>
              <a:rPr lang="en-GB" sz="1200" dirty="0"/>
              <a:t> </a:t>
            </a:r>
            <a:r>
              <a:rPr lang="en-GB" sz="1200" dirty="0" err="1"/>
              <a:t>Gewohnheiten</a:t>
            </a:r>
            <a:r>
              <a:rPr lang="en-GB" sz="1200" dirty="0"/>
              <a:t> und </a:t>
            </a:r>
            <a:r>
              <a:rPr lang="en-GB" sz="1200" dirty="0" err="1"/>
              <a:t>größerer</a:t>
            </a:r>
            <a:r>
              <a:rPr lang="en-GB" sz="1200" dirty="0"/>
              <a:t> </a:t>
            </a:r>
            <a:r>
              <a:rPr lang="en-GB" sz="1200" dirty="0" err="1"/>
              <a:t>Loyalität</a:t>
            </a:r>
            <a:r>
              <a:rPr lang="en-GB" sz="1200" dirty="0"/>
              <a:t> </a:t>
            </a:r>
            <a:r>
              <a:rPr lang="en-GB" sz="1200" dirty="0" err="1"/>
              <a:t>führen</a:t>
            </a:r>
            <a:endParaRPr lang="en-GB" sz="1200" dirty="0"/>
          </a:p>
        </p:txBody>
      </p:sp>
    </p:spTree>
    <p:extLst>
      <p:ext uri="{BB962C8B-B14F-4D97-AF65-F5344CB8AC3E}">
        <p14:creationId xmlns:p14="http://schemas.microsoft.com/office/powerpoint/2010/main" val="1266510964"/>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2F9B2249-5AE8-2986-1BF4-1A7915BF5359}"/>
              </a:ext>
            </a:extLst>
          </p:cNvPr>
          <p:cNvSpPr>
            <a:spLocks noGrp="1"/>
          </p:cNvSpPr>
          <p:nvPr>
            <p:ph type="body" sz="quarter" idx="16"/>
          </p:nvPr>
        </p:nvSpPr>
        <p:spPr>
          <a:xfrm>
            <a:off x="304362" y="251963"/>
            <a:ext cx="10731883" cy="582221"/>
          </a:xfrm>
        </p:spPr>
        <p:txBody>
          <a:bodyPr>
            <a:normAutofit lnSpcReduction="10000"/>
          </a:bodyPr>
          <a:lstStyle/>
          <a:p>
            <a:r>
              <a:rPr lang="en-IE" dirty="0" err="1"/>
              <a:t>Einige</a:t>
            </a:r>
            <a:r>
              <a:rPr lang="en-IE" dirty="0"/>
              <a:t> Ideen für die </a:t>
            </a:r>
            <a:r>
              <a:rPr lang="en-IE" b="1" dirty="0" err="1"/>
              <a:t>Überwindung</a:t>
            </a:r>
            <a:r>
              <a:rPr lang="en-IE" dirty="0"/>
              <a:t> </a:t>
            </a:r>
            <a:r>
              <a:rPr lang="en-IE" dirty="0" err="1"/>
              <a:t>dieser</a:t>
            </a:r>
            <a:r>
              <a:rPr lang="en-IE" dirty="0"/>
              <a:t> </a:t>
            </a:r>
            <a:r>
              <a:rPr lang="en-IE" dirty="0" err="1"/>
              <a:t>Hindernisse</a:t>
            </a:r>
            <a:endParaRPr lang="en-IE" dirty="0"/>
          </a:p>
        </p:txBody>
      </p:sp>
      <p:sp>
        <p:nvSpPr>
          <p:cNvPr id="4" name="Text Placeholder 3">
            <a:extLst>
              <a:ext uri="{FF2B5EF4-FFF2-40B4-BE49-F238E27FC236}">
                <a16:creationId xmlns:a16="http://schemas.microsoft.com/office/drawing/2014/main" id="{7C6168F8-0C07-C811-7FE9-51D3F1104E4E}"/>
              </a:ext>
            </a:extLst>
          </p:cNvPr>
          <p:cNvSpPr>
            <a:spLocks noGrp="1"/>
          </p:cNvSpPr>
          <p:nvPr>
            <p:ph type="body" sz="quarter" idx="21"/>
          </p:nvPr>
        </p:nvSpPr>
        <p:spPr>
          <a:xfrm>
            <a:off x="1615268" y="4372696"/>
            <a:ext cx="2374026" cy="1544009"/>
          </a:xfrm>
        </p:spPr>
        <p:txBody>
          <a:bodyPr>
            <a:normAutofit fontScale="92500" lnSpcReduction="10000"/>
          </a:bodyPr>
          <a:lstStyle/>
          <a:p>
            <a:pPr marL="285750" indent="-285750" algn="l">
              <a:spcBef>
                <a:spcPts val="600"/>
              </a:spcBef>
              <a:buFont typeface="Arial" panose="020B0604020202020204" pitchFamily="34" charset="0"/>
              <a:buChar char="•"/>
            </a:pPr>
            <a:r>
              <a:rPr lang="en-US" b="1" dirty="0" err="1">
                <a:solidFill>
                  <a:srgbClr val="28AF95"/>
                </a:solidFill>
              </a:rPr>
              <a:t>Vermeiden</a:t>
            </a:r>
            <a:r>
              <a:rPr lang="en-US" b="1" dirty="0">
                <a:solidFill>
                  <a:srgbClr val="28AF95"/>
                </a:solidFill>
              </a:rPr>
              <a:t> Sie </a:t>
            </a:r>
            <a:r>
              <a:rPr lang="en-US" b="1" dirty="0" err="1">
                <a:solidFill>
                  <a:srgbClr val="28AF95"/>
                </a:solidFill>
              </a:rPr>
              <a:t>Stereotypen</a:t>
            </a:r>
            <a:r>
              <a:rPr lang="en-US" b="1" dirty="0">
                <a:solidFill>
                  <a:srgbClr val="28AF95"/>
                </a:solidFill>
              </a:rPr>
              <a:t> </a:t>
            </a:r>
            <a:r>
              <a:rPr lang="en-US" b="1" dirty="0"/>
              <a:t>(z. B. </a:t>
            </a:r>
            <a:r>
              <a:rPr lang="en-US" b="1" dirty="0" err="1"/>
              <a:t>Behinderungen</a:t>
            </a:r>
            <a:r>
              <a:rPr lang="en-US" b="1" dirty="0"/>
              <a:t> </a:t>
            </a:r>
            <a:r>
              <a:rPr lang="en-US" b="1" dirty="0" err="1"/>
              <a:t>oder</a:t>
            </a:r>
            <a:r>
              <a:rPr lang="en-US" b="1" dirty="0"/>
              <a:t> </a:t>
            </a:r>
            <a:r>
              <a:rPr lang="en-US" b="1" dirty="0" err="1"/>
              <a:t>Beeinträchtigungen</a:t>
            </a:r>
            <a:r>
              <a:rPr lang="en-US" b="1" dirty="0"/>
              <a:t>) und die </a:t>
            </a:r>
            <a:r>
              <a:rPr lang="en-US" b="1" dirty="0" err="1"/>
              <a:t>Kennzeichnung</a:t>
            </a:r>
            <a:r>
              <a:rPr lang="en-US" b="1" dirty="0"/>
              <a:t> </a:t>
            </a:r>
            <a:r>
              <a:rPr lang="en-US" b="1" dirty="0" err="1"/>
              <a:t>ihres</a:t>
            </a:r>
            <a:r>
              <a:rPr lang="en-US" b="1" dirty="0"/>
              <a:t> Alters</a:t>
            </a:r>
            <a:endParaRPr lang="en-US" sz="1400" b="1" dirty="0"/>
          </a:p>
          <a:p>
            <a:pPr marL="285750" indent="-285750" algn="l">
              <a:spcBef>
                <a:spcPts val="600"/>
              </a:spcBef>
              <a:buFont typeface="Arial" panose="020B0604020202020204" pitchFamily="34" charset="0"/>
              <a:buChar char="•"/>
            </a:pPr>
            <a:r>
              <a:rPr lang="en-GB" b="1" dirty="0" err="1"/>
              <a:t>Erstellen</a:t>
            </a:r>
            <a:r>
              <a:rPr lang="en-GB" b="1" dirty="0"/>
              <a:t> </a:t>
            </a:r>
            <a:r>
              <a:rPr lang="en-GB" b="1" dirty="0" err="1"/>
              <a:t>einer</a:t>
            </a:r>
            <a:r>
              <a:rPr lang="en-GB" b="1" dirty="0"/>
              <a:t> </a:t>
            </a:r>
            <a:r>
              <a:rPr lang="en-GB" b="1" dirty="0" err="1">
                <a:solidFill>
                  <a:srgbClr val="28AF95"/>
                </a:solidFill>
              </a:rPr>
              <a:t>Generationsübergreifendes</a:t>
            </a:r>
            <a:r>
              <a:rPr lang="en-GB" b="1" dirty="0">
                <a:solidFill>
                  <a:srgbClr val="28AF95"/>
                </a:solidFill>
              </a:rPr>
              <a:t> Design/Appeal</a:t>
            </a:r>
            <a:endParaRPr lang="en-GB" sz="1400" b="1" dirty="0">
              <a:solidFill>
                <a:srgbClr val="28AF95"/>
              </a:solidFill>
            </a:endParaRPr>
          </a:p>
          <a:p>
            <a:pPr marL="285750" indent="-285750" algn="l">
              <a:buFont typeface="Arial" panose="020B0604020202020204" pitchFamily="34" charset="0"/>
              <a:buChar char="•"/>
            </a:pPr>
            <a:endParaRPr lang="en-IE" dirty="0"/>
          </a:p>
        </p:txBody>
      </p:sp>
      <p:sp>
        <p:nvSpPr>
          <p:cNvPr id="14" name="Text Placeholder 13">
            <a:extLst>
              <a:ext uri="{FF2B5EF4-FFF2-40B4-BE49-F238E27FC236}">
                <a16:creationId xmlns:a16="http://schemas.microsoft.com/office/drawing/2014/main" id="{C8A509A1-BD76-E296-0EE8-90C2A4255E82}"/>
              </a:ext>
            </a:extLst>
          </p:cNvPr>
          <p:cNvSpPr>
            <a:spLocks noGrp="1"/>
          </p:cNvSpPr>
          <p:nvPr>
            <p:ph type="body" sz="quarter" idx="34"/>
          </p:nvPr>
        </p:nvSpPr>
        <p:spPr/>
        <p:txBody>
          <a:bodyPr/>
          <a:lstStyle/>
          <a:p>
            <a:r>
              <a:rPr lang="en-IE"/>
              <a:t>1</a:t>
            </a:r>
          </a:p>
        </p:txBody>
      </p:sp>
      <p:sp>
        <p:nvSpPr>
          <p:cNvPr id="15" name="Text Placeholder 14">
            <a:extLst>
              <a:ext uri="{FF2B5EF4-FFF2-40B4-BE49-F238E27FC236}">
                <a16:creationId xmlns:a16="http://schemas.microsoft.com/office/drawing/2014/main" id="{C5560885-862B-F041-B94D-01EA5CAA7E51}"/>
              </a:ext>
            </a:extLst>
          </p:cNvPr>
          <p:cNvSpPr>
            <a:spLocks noGrp="1"/>
          </p:cNvSpPr>
          <p:nvPr>
            <p:ph type="body" sz="quarter" idx="35"/>
          </p:nvPr>
        </p:nvSpPr>
        <p:spPr/>
        <p:txBody>
          <a:bodyPr/>
          <a:lstStyle/>
          <a:p>
            <a:r>
              <a:rPr lang="en-IE"/>
              <a:t>2</a:t>
            </a:r>
          </a:p>
        </p:txBody>
      </p:sp>
      <p:sp>
        <p:nvSpPr>
          <p:cNvPr id="16" name="Text Placeholder 15">
            <a:extLst>
              <a:ext uri="{FF2B5EF4-FFF2-40B4-BE49-F238E27FC236}">
                <a16:creationId xmlns:a16="http://schemas.microsoft.com/office/drawing/2014/main" id="{83233FEE-5224-D328-7A90-83F37197C21B}"/>
              </a:ext>
            </a:extLst>
          </p:cNvPr>
          <p:cNvSpPr>
            <a:spLocks noGrp="1"/>
          </p:cNvSpPr>
          <p:nvPr>
            <p:ph type="body" sz="quarter" idx="36"/>
          </p:nvPr>
        </p:nvSpPr>
        <p:spPr/>
        <p:txBody>
          <a:bodyPr/>
          <a:lstStyle/>
          <a:p>
            <a:r>
              <a:rPr lang="en-IE"/>
              <a:t>3</a:t>
            </a:r>
          </a:p>
        </p:txBody>
      </p:sp>
      <p:sp>
        <p:nvSpPr>
          <p:cNvPr id="17" name="Text Placeholder 16">
            <a:extLst>
              <a:ext uri="{FF2B5EF4-FFF2-40B4-BE49-F238E27FC236}">
                <a16:creationId xmlns:a16="http://schemas.microsoft.com/office/drawing/2014/main" id="{C8349912-C124-4B49-3920-FFEF742B50B3}"/>
              </a:ext>
            </a:extLst>
          </p:cNvPr>
          <p:cNvSpPr>
            <a:spLocks noGrp="1"/>
          </p:cNvSpPr>
          <p:nvPr>
            <p:ph type="body" sz="quarter" idx="37"/>
          </p:nvPr>
        </p:nvSpPr>
        <p:spPr/>
        <p:txBody>
          <a:bodyPr/>
          <a:lstStyle/>
          <a:p>
            <a:r>
              <a:rPr lang="en-IE"/>
              <a:t>4</a:t>
            </a:r>
          </a:p>
        </p:txBody>
      </p:sp>
      <p:sp>
        <p:nvSpPr>
          <p:cNvPr id="18" name="Text Placeholder 17">
            <a:extLst>
              <a:ext uri="{FF2B5EF4-FFF2-40B4-BE49-F238E27FC236}">
                <a16:creationId xmlns:a16="http://schemas.microsoft.com/office/drawing/2014/main" id="{A7613435-F395-2E21-6CAB-15C0CE0B8B8D}"/>
              </a:ext>
            </a:extLst>
          </p:cNvPr>
          <p:cNvSpPr>
            <a:spLocks noGrp="1"/>
          </p:cNvSpPr>
          <p:nvPr>
            <p:ph type="body" sz="quarter" idx="38"/>
          </p:nvPr>
        </p:nvSpPr>
        <p:spPr/>
        <p:txBody>
          <a:bodyPr/>
          <a:lstStyle/>
          <a:p>
            <a:r>
              <a:rPr lang="en-IE"/>
              <a:t>5</a:t>
            </a:r>
          </a:p>
        </p:txBody>
      </p:sp>
      <p:sp>
        <p:nvSpPr>
          <p:cNvPr id="19" name="Text Placeholder 8">
            <a:extLst>
              <a:ext uri="{FF2B5EF4-FFF2-40B4-BE49-F238E27FC236}">
                <a16:creationId xmlns:a16="http://schemas.microsoft.com/office/drawing/2014/main" id="{64A573ED-04EF-7465-9ED0-77C265963D4E}"/>
              </a:ext>
            </a:extLst>
          </p:cNvPr>
          <p:cNvSpPr txBox="1">
            <a:spLocks/>
          </p:cNvSpPr>
          <p:nvPr/>
        </p:nvSpPr>
        <p:spPr>
          <a:xfrm>
            <a:off x="2349373" y="2763274"/>
            <a:ext cx="1930516"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US" b="1" dirty="0" err="1"/>
              <a:t>Inkompatible</a:t>
            </a:r>
            <a:r>
              <a:rPr lang="en-US" b="1" dirty="0"/>
              <a:t> </a:t>
            </a:r>
            <a:r>
              <a:rPr lang="en-US" b="1" dirty="0" err="1"/>
              <a:t>Produktverwendung</a:t>
            </a:r>
            <a:endParaRPr lang="en-GB" b="1" dirty="0"/>
          </a:p>
        </p:txBody>
      </p:sp>
      <p:sp>
        <p:nvSpPr>
          <p:cNvPr id="20" name="Text Placeholder 8">
            <a:extLst>
              <a:ext uri="{FF2B5EF4-FFF2-40B4-BE49-F238E27FC236}">
                <a16:creationId xmlns:a16="http://schemas.microsoft.com/office/drawing/2014/main" id="{3E39DB31-6A9C-7EE8-3B6B-E9FB0E9C98CF}"/>
              </a:ext>
            </a:extLst>
          </p:cNvPr>
          <p:cNvSpPr txBox="1">
            <a:spLocks/>
          </p:cNvSpPr>
          <p:nvPr/>
        </p:nvSpPr>
        <p:spPr>
          <a:xfrm>
            <a:off x="4458343" y="3788978"/>
            <a:ext cx="1889115" cy="4419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r>
              <a:rPr lang="en-GB" b="1" dirty="0" err="1"/>
              <a:t>Mangelnder</a:t>
            </a:r>
            <a:r>
              <a:rPr lang="en-GB" b="1" dirty="0"/>
              <a:t> </a:t>
            </a:r>
            <a:r>
              <a:rPr lang="en-GB" b="1" dirty="0" err="1"/>
              <a:t>wahrgenommener</a:t>
            </a:r>
            <a:r>
              <a:rPr lang="en-GB" b="1" dirty="0"/>
              <a:t> Wert</a:t>
            </a:r>
          </a:p>
        </p:txBody>
      </p:sp>
      <p:sp>
        <p:nvSpPr>
          <p:cNvPr id="21" name="Text Placeholder 14">
            <a:extLst>
              <a:ext uri="{FF2B5EF4-FFF2-40B4-BE49-F238E27FC236}">
                <a16:creationId xmlns:a16="http://schemas.microsoft.com/office/drawing/2014/main" id="{91001FAA-639F-097B-2F93-5A7D1D51B7B5}"/>
              </a:ext>
            </a:extLst>
          </p:cNvPr>
          <p:cNvSpPr txBox="1">
            <a:spLocks/>
          </p:cNvSpPr>
          <p:nvPr/>
        </p:nvSpPr>
        <p:spPr>
          <a:xfrm>
            <a:off x="5670304" y="2265058"/>
            <a:ext cx="1740791" cy="316584"/>
          </a:xfrm>
          <a:prstGeom prst="rect">
            <a:avLst/>
          </a:prstGeom>
        </p:spPr>
        <p:txBody>
          <a:bodyPr vert="horz" lIns="91440" tIns="45720" rIns="91440" bIns="45720" rtlCol="0">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t>Selbstbild</a:t>
            </a:r>
            <a:endParaRPr lang="en-GB" b="1" dirty="0"/>
          </a:p>
        </p:txBody>
      </p:sp>
      <p:sp>
        <p:nvSpPr>
          <p:cNvPr id="23" name="Text Placeholder 10">
            <a:extLst>
              <a:ext uri="{FF2B5EF4-FFF2-40B4-BE49-F238E27FC236}">
                <a16:creationId xmlns:a16="http://schemas.microsoft.com/office/drawing/2014/main" id="{0E9CE48B-C59C-E6CC-18D5-ACD34A1D0D05}"/>
              </a:ext>
            </a:extLst>
          </p:cNvPr>
          <p:cNvSpPr txBox="1">
            <a:spLocks/>
          </p:cNvSpPr>
          <p:nvPr/>
        </p:nvSpPr>
        <p:spPr>
          <a:xfrm>
            <a:off x="6805533" y="3625046"/>
            <a:ext cx="2333958" cy="35638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t>Dauerhafte</a:t>
            </a:r>
            <a:r>
              <a:rPr lang="en-GB" b="1" dirty="0"/>
              <a:t> </a:t>
            </a:r>
            <a:r>
              <a:rPr lang="en-GB" b="1" dirty="0" err="1"/>
              <a:t>kulturelle</a:t>
            </a:r>
            <a:r>
              <a:rPr lang="en-GB" b="1" dirty="0"/>
              <a:t> </a:t>
            </a:r>
            <a:r>
              <a:rPr lang="en-GB" b="1" dirty="0" err="1"/>
              <a:t>Werte</a:t>
            </a:r>
            <a:endParaRPr lang="en-GB" dirty="0"/>
          </a:p>
        </p:txBody>
      </p:sp>
      <p:sp>
        <p:nvSpPr>
          <p:cNvPr id="24" name="Text Placeholder 12">
            <a:extLst>
              <a:ext uri="{FF2B5EF4-FFF2-40B4-BE49-F238E27FC236}">
                <a16:creationId xmlns:a16="http://schemas.microsoft.com/office/drawing/2014/main" id="{F250F71F-C845-11C5-0C04-CB0FECEDA7CF}"/>
              </a:ext>
            </a:extLst>
          </p:cNvPr>
          <p:cNvSpPr txBox="1">
            <a:spLocks/>
          </p:cNvSpPr>
          <p:nvPr/>
        </p:nvSpPr>
        <p:spPr>
          <a:xfrm>
            <a:off x="9139491" y="2463875"/>
            <a:ext cx="2333958" cy="402086"/>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b="1" dirty="0" err="1"/>
              <a:t>Physische</a:t>
            </a:r>
            <a:r>
              <a:rPr lang="en-GB" b="1" dirty="0"/>
              <a:t>, </a:t>
            </a:r>
            <a:r>
              <a:rPr lang="en-GB" b="1" dirty="0" err="1"/>
              <a:t>wirtschaftliche</a:t>
            </a:r>
            <a:r>
              <a:rPr lang="en-GB" b="1" dirty="0"/>
              <a:t> und </a:t>
            </a:r>
            <a:r>
              <a:rPr lang="en-GB" b="1" dirty="0" err="1"/>
              <a:t>funktionale</a:t>
            </a:r>
            <a:r>
              <a:rPr lang="en-GB" b="1" dirty="0"/>
              <a:t> </a:t>
            </a:r>
            <a:r>
              <a:rPr lang="en-GB" b="1" dirty="0" err="1"/>
              <a:t>Risiken</a:t>
            </a:r>
            <a:endParaRPr lang="en-GB" b="1" dirty="0"/>
          </a:p>
        </p:txBody>
      </p:sp>
      <p:sp>
        <p:nvSpPr>
          <p:cNvPr id="25" name="Arrow: Curved Right 24">
            <a:extLst>
              <a:ext uri="{FF2B5EF4-FFF2-40B4-BE49-F238E27FC236}">
                <a16:creationId xmlns:a16="http://schemas.microsoft.com/office/drawing/2014/main" id="{0CA8D0DF-517D-21BD-B864-5D618D372A36}"/>
              </a:ext>
            </a:extLst>
          </p:cNvPr>
          <p:cNvSpPr/>
          <p:nvPr/>
        </p:nvSpPr>
        <p:spPr>
          <a:xfrm>
            <a:off x="1725084" y="3649321"/>
            <a:ext cx="412955" cy="748241"/>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6" name="Text Placeholder 6">
            <a:extLst>
              <a:ext uri="{FF2B5EF4-FFF2-40B4-BE49-F238E27FC236}">
                <a16:creationId xmlns:a16="http://schemas.microsoft.com/office/drawing/2014/main" id="{EA5604E8-E055-AB9F-75B4-07747935A782}"/>
              </a:ext>
            </a:extLst>
          </p:cNvPr>
          <p:cNvSpPr txBox="1">
            <a:spLocks/>
          </p:cNvSpPr>
          <p:nvPr/>
        </p:nvSpPr>
        <p:spPr>
          <a:xfrm>
            <a:off x="4279889" y="5463900"/>
            <a:ext cx="2994596" cy="1083643"/>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dirty="0" err="1"/>
              <a:t>Betonung</a:t>
            </a:r>
            <a:r>
              <a:rPr lang="en-US" sz="1400" b="1" dirty="0"/>
              <a:t> auf </a:t>
            </a:r>
            <a:r>
              <a:rPr lang="en-US" sz="1400" b="1" dirty="0">
                <a:solidFill>
                  <a:srgbClr val="28AF95"/>
                </a:solidFill>
              </a:rPr>
              <a:t>Wert und </a:t>
            </a:r>
            <a:r>
              <a:rPr lang="en-US" sz="1400" b="1" dirty="0" err="1">
                <a:solidFill>
                  <a:srgbClr val="28AF95"/>
                </a:solidFill>
              </a:rPr>
              <a:t>Nutzererfahrungen</a:t>
            </a:r>
            <a:r>
              <a:rPr lang="en-US" sz="1400" b="1" dirty="0"/>
              <a:t>, </a:t>
            </a:r>
            <a:r>
              <a:rPr lang="en-US" sz="1400" b="1" dirty="0" err="1"/>
              <a:t>nicht</a:t>
            </a:r>
            <a:r>
              <a:rPr lang="en-US" sz="1400" b="1" dirty="0"/>
              <a:t> </a:t>
            </a:r>
            <a:r>
              <a:rPr lang="en-US" sz="1400" b="1" dirty="0" err="1"/>
              <a:t>Stil</a:t>
            </a:r>
            <a:r>
              <a:rPr lang="en-US" sz="1400" b="1" dirty="0"/>
              <a:t> und </a:t>
            </a:r>
            <a:r>
              <a:rPr lang="en-US" sz="1400" b="1" dirty="0" err="1"/>
              <a:t>Besitz</a:t>
            </a:r>
            <a:endParaRPr lang="en-US" sz="1400" b="1" dirty="0"/>
          </a:p>
          <a:p>
            <a:pPr marL="285750" indent="-285750" algn="l">
              <a:buFont typeface="Arial" panose="020B0604020202020204" pitchFamily="34" charset="0"/>
              <a:buChar char="•"/>
            </a:pPr>
            <a:r>
              <a:rPr lang="en-US" sz="1400" b="1" dirty="0">
                <a:latin typeface="Calibri "/>
              </a:rPr>
              <a:t>Marketing </a:t>
            </a:r>
            <a:r>
              <a:rPr lang="en-US" sz="1400" b="1" dirty="0" err="1">
                <a:latin typeface="Calibri "/>
              </a:rPr>
              <a:t>durch</a:t>
            </a:r>
            <a:r>
              <a:rPr lang="en-US" sz="1400" b="1" dirty="0">
                <a:latin typeface="Calibri "/>
              </a:rPr>
              <a:t> </a:t>
            </a:r>
            <a:r>
              <a:rPr lang="en-US" sz="1400" b="1" dirty="0" err="1">
                <a:solidFill>
                  <a:srgbClr val="28AF95"/>
                </a:solidFill>
                <a:latin typeface="Calibri "/>
              </a:rPr>
              <a:t>Gleichaltrige</a:t>
            </a:r>
            <a:r>
              <a:rPr lang="en-US" sz="1400" b="1" dirty="0">
                <a:solidFill>
                  <a:srgbClr val="28AF95"/>
                </a:solidFill>
                <a:latin typeface="Calibri "/>
              </a:rPr>
              <a:t>, </a:t>
            </a:r>
            <a:r>
              <a:rPr lang="en-US" sz="1400" b="1" dirty="0" err="1">
                <a:solidFill>
                  <a:srgbClr val="28AF95"/>
                </a:solidFill>
                <a:latin typeface="Calibri "/>
              </a:rPr>
              <a:t>Verwandte</a:t>
            </a:r>
            <a:r>
              <a:rPr lang="en-US" sz="1400" b="1" dirty="0">
                <a:solidFill>
                  <a:srgbClr val="28AF95"/>
                </a:solidFill>
                <a:latin typeface="Calibri "/>
              </a:rPr>
              <a:t> </a:t>
            </a:r>
            <a:r>
              <a:rPr lang="en-US" sz="1400" b="1" dirty="0" err="1">
                <a:solidFill>
                  <a:srgbClr val="28AF95"/>
                </a:solidFill>
                <a:latin typeface="Calibri "/>
              </a:rPr>
              <a:t>oder</a:t>
            </a:r>
            <a:r>
              <a:rPr lang="en-US" sz="1400" b="1" dirty="0">
                <a:solidFill>
                  <a:srgbClr val="28AF95"/>
                </a:solidFill>
                <a:latin typeface="Calibri "/>
              </a:rPr>
              <a:t> Kinder</a:t>
            </a:r>
            <a:endParaRPr lang="en-GB" sz="1400" b="1" dirty="0">
              <a:solidFill>
                <a:srgbClr val="28AF95"/>
              </a:solidFill>
            </a:endParaRPr>
          </a:p>
        </p:txBody>
      </p:sp>
      <p:sp>
        <p:nvSpPr>
          <p:cNvPr id="27" name="Arrow: Curved Right 26">
            <a:extLst>
              <a:ext uri="{FF2B5EF4-FFF2-40B4-BE49-F238E27FC236}">
                <a16:creationId xmlns:a16="http://schemas.microsoft.com/office/drawing/2014/main" id="{2867839C-E143-43C1-0C3F-F468AC3D1765}"/>
              </a:ext>
            </a:extLst>
          </p:cNvPr>
          <p:cNvSpPr/>
          <p:nvPr/>
        </p:nvSpPr>
        <p:spPr>
          <a:xfrm flipH="1">
            <a:off x="6689718" y="4839037"/>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8" name="Arrow: Curved Right 27">
            <a:extLst>
              <a:ext uri="{FF2B5EF4-FFF2-40B4-BE49-F238E27FC236}">
                <a16:creationId xmlns:a16="http://schemas.microsoft.com/office/drawing/2014/main" id="{509EB3B4-D946-62AD-9077-0CDDEE04C6C8}"/>
              </a:ext>
            </a:extLst>
          </p:cNvPr>
          <p:cNvSpPr/>
          <p:nvPr/>
        </p:nvSpPr>
        <p:spPr>
          <a:xfrm rot="4202792" flipV="1">
            <a:off x="6377127" y="696850"/>
            <a:ext cx="389941" cy="924551"/>
          </a:xfrm>
          <a:prstGeom prst="curvedRightArrow">
            <a:avLst>
              <a:gd name="adj1" fmla="val 25000"/>
              <a:gd name="adj2" fmla="val 52282"/>
              <a:gd name="adj3" fmla="val 49962"/>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29" name="Text Placeholder 6">
            <a:extLst>
              <a:ext uri="{FF2B5EF4-FFF2-40B4-BE49-F238E27FC236}">
                <a16:creationId xmlns:a16="http://schemas.microsoft.com/office/drawing/2014/main" id="{CCF4E912-20F3-5460-C2FF-BD3FEC1C8174}"/>
              </a:ext>
            </a:extLst>
          </p:cNvPr>
          <p:cNvSpPr txBox="1">
            <a:spLocks/>
          </p:cNvSpPr>
          <p:nvPr/>
        </p:nvSpPr>
        <p:spPr>
          <a:xfrm>
            <a:off x="6881437" y="1016874"/>
            <a:ext cx="1933700" cy="80050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dirty="0" err="1"/>
              <a:t>Betonung</a:t>
            </a:r>
            <a:r>
              <a:rPr lang="en-US" sz="1400" b="1" dirty="0"/>
              <a:t> auf </a:t>
            </a:r>
            <a:r>
              <a:rPr lang="en-US" sz="1400" b="1" dirty="0" err="1">
                <a:solidFill>
                  <a:srgbClr val="28AF95"/>
                </a:solidFill>
              </a:rPr>
              <a:t>Werte</a:t>
            </a:r>
            <a:r>
              <a:rPr lang="en-US" sz="1400" b="1" dirty="0">
                <a:solidFill>
                  <a:srgbClr val="28AF95"/>
                </a:solidFill>
              </a:rPr>
              <a:t> und </a:t>
            </a:r>
            <a:r>
              <a:rPr lang="en-US" sz="1400" b="1" dirty="0" err="1">
                <a:solidFill>
                  <a:srgbClr val="28AF95"/>
                </a:solidFill>
              </a:rPr>
              <a:t>Nutzererfahrungen</a:t>
            </a:r>
            <a:r>
              <a:rPr lang="en-US" sz="1400" b="1" dirty="0"/>
              <a:t>,</a:t>
            </a:r>
            <a:r>
              <a:rPr lang="en-GB" sz="1400" b="1" dirty="0"/>
              <a:t> </a:t>
            </a:r>
            <a:r>
              <a:rPr lang="en-GB" sz="1400" b="1" dirty="0" err="1"/>
              <a:t>keine</a:t>
            </a:r>
            <a:r>
              <a:rPr lang="en-GB" sz="1400" b="1" dirty="0"/>
              <a:t> </a:t>
            </a:r>
            <a:r>
              <a:rPr lang="en-GB" sz="1400" b="1" dirty="0" err="1"/>
              <a:t>Probleme</a:t>
            </a:r>
            <a:endParaRPr lang="en-US" sz="1400" b="1" dirty="0"/>
          </a:p>
        </p:txBody>
      </p:sp>
      <p:sp>
        <p:nvSpPr>
          <p:cNvPr id="30" name="Text Placeholder 6">
            <a:extLst>
              <a:ext uri="{FF2B5EF4-FFF2-40B4-BE49-F238E27FC236}">
                <a16:creationId xmlns:a16="http://schemas.microsoft.com/office/drawing/2014/main" id="{FD745578-B7AF-7110-DC3B-EFE82778024B}"/>
              </a:ext>
            </a:extLst>
          </p:cNvPr>
          <p:cNvSpPr txBox="1">
            <a:spLocks/>
          </p:cNvSpPr>
          <p:nvPr/>
        </p:nvSpPr>
        <p:spPr>
          <a:xfrm>
            <a:off x="7411095" y="5180586"/>
            <a:ext cx="2228344" cy="919998"/>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gn="l">
              <a:buFont typeface="Arial" panose="020B0604020202020204" pitchFamily="34" charset="0"/>
              <a:buChar char="•"/>
            </a:pPr>
            <a:r>
              <a:rPr lang="en-US" sz="1400" b="1" dirty="0" err="1">
                <a:solidFill>
                  <a:srgbClr val="28AF95"/>
                </a:solidFill>
              </a:rPr>
              <a:t>Produkt</a:t>
            </a:r>
            <a:r>
              <a:rPr lang="en-US" sz="1400" b="1" dirty="0">
                <a:solidFill>
                  <a:srgbClr val="28AF95"/>
                </a:solidFill>
              </a:rPr>
              <a:t>-/</a:t>
            </a:r>
            <a:r>
              <a:rPr lang="en-US" sz="1400" b="1" dirty="0" err="1">
                <a:solidFill>
                  <a:srgbClr val="28AF95"/>
                </a:solidFill>
              </a:rPr>
              <a:t>Dienstleistungsimage</a:t>
            </a:r>
            <a:r>
              <a:rPr lang="en-US" sz="1400" b="1" dirty="0">
                <a:solidFill>
                  <a:srgbClr val="28AF95"/>
                </a:solidFill>
              </a:rPr>
              <a:t> </a:t>
            </a:r>
            <a:r>
              <a:rPr lang="en-US" sz="1400" b="1" dirty="0" err="1">
                <a:solidFill>
                  <a:srgbClr val="28AF95"/>
                </a:solidFill>
              </a:rPr>
              <a:t>ausrichten</a:t>
            </a:r>
            <a:r>
              <a:rPr lang="en-US" sz="1400" b="1" dirty="0">
                <a:solidFill>
                  <a:srgbClr val="28AF95"/>
                </a:solidFill>
              </a:rPr>
              <a:t> </a:t>
            </a:r>
            <a:r>
              <a:rPr lang="en-US" sz="1400" b="1" dirty="0" err="1"/>
              <a:t>mit</a:t>
            </a:r>
            <a:r>
              <a:rPr lang="en-US" sz="1400" b="1" dirty="0"/>
              <a:t> </a:t>
            </a:r>
            <a:r>
              <a:rPr lang="en-US" sz="1400" b="1" dirty="0" err="1"/>
              <a:t>diesen</a:t>
            </a:r>
            <a:r>
              <a:rPr lang="en-US" sz="1400" b="1" dirty="0"/>
              <a:t> </a:t>
            </a:r>
            <a:r>
              <a:rPr lang="en-US" sz="1400" b="1" dirty="0" err="1"/>
              <a:t>Werten</a:t>
            </a:r>
            <a:endParaRPr lang="en-GB" sz="1400" b="1" dirty="0"/>
          </a:p>
        </p:txBody>
      </p:sp>
      <p:sp>
        <p:nvSpPr>
          <p:cNvPr id="32" name="Arrow: Curved Right 31">
            <a:extLst>
              <a:ext uri="{FF2B5EF4-FFF2-40B4-BE49-F238E27FC236}">
                <a16:creationId xmlns:a16="http://schemas.microsoft.com/office/drawing/2014/main" id="{F3DC157B-0883-7BC1-0D39-FF1668E1875F}"/>
              </a:ext>
            </a:extLst>
          </p:cNvPr>
          <p:cNvSpPr/>
          <p:nvPr/>
        </p:nvSpPr>
        <p:spPr>
          <a:xfrm flipH="1">
            <a:off x="9089189" y="4352862"/>
            <a:ext cx="383439" cy="734798"/>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3" name="Text Placeholder 6">
            <a:extLst>
              <a:ext uri="{FF2B5EF4-FFF2-40B4-BE49-F238E27FC236}">
                <a16:creationId xmlns:a16="http://schemas.microsoft.com/office/drawing/2014/main" id="{D99BED82-A24E-75F0-B669-C6767DD5269A}"/>
              </a:ext>
            </a:extLst>
          </p:cNvPr>
          <p:cNvSpPr txBox="1">
            <a:spLocks/>
          </p:cNvSpPr>
          <p:nvPr/>
        </p:nvSpPr>
        <p:spPr>
          <a:xfrm>
            <a:off x="9974909" y="4280011"/>
            <a:ext cx="2556359" cy="1462254"/>
          </a:xfrm>
          <a:prstGeom prst="rect">
            <a:avLst/>
          </a:prstGeom>
        </p:spPr>
        <p:txBody>
          <a:bodyPr vert="horz" lIns="91440" tIns="45720" rIns="91440" bIns="45720" rtlCol="0">
            <a:noAutofit/>
          </a:bodyPr>
          <a:lstStyle>
            <a:lvl1pPr marL="228600" indent="-228600" algn="ctr" defTabSz="914400" rtl="0" eaLnBrk="1" latinLnBrk="0" hangingPunct="1">
              <a:lnSpc>
                <a:spcPct val="90000"/>
              </a:lnSpc>
              <a:spcBef>
                <a:spcPts val="1000"/>
              </a:spcBef>
              <a:buFont typeface="Arial" panose="020B0604020202020204" pitchFamily="34" charset="0"/>
              <a:buNone/>
              <a:defRPr sz="1600" b="0" i="0" kern="1200" spc="0">
                <a:solidFill>
                  <a:srgbClr val="000000"/>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71450" indent="-171450" algn="l">
              <a:spcBef>
                <a:spcPts val="600"/>
              </a:spcBef>
              <a:buFont typeface="Arial" panose="020B0604020202020204" pitchFamily="34" charset="0"/>
              <a:buChar char="•"/>
            </a:pPr>
            <a:r>
              <a:rPr lang="en-US" sz="1400" b="1" dirty="0" err="1"/>
              <a:t>Produkt</a:t>
            </a:r>
            <a:r>
              <a:rPr lang="en-US" sz="1400" b="1" dirty="0"/>
              <a:t>/</a:t>
            </a:r>
            <a:r>
              <a:rPr lang="en-US" sz="1400" b="1" dirty="0" err="1"/>
              <a:t>Dienstleistung</a:t>
            </a:r>
            <a:r>
              <a:rPr lang="en-US" sz="1400" b="1" dirty="0"/>
              <a:t> </a:t>
            </a:r>
            <a:r>
              <a:rPr lang="en-US" sz="1400" b="1" dirty="0" err="1"/>
              <a:t>anbieten</a:t>
            </a:r>
            <a:r>
              <a:rPr lang="en-US" sz="1400" b="1" dirty="0"/>
              <a:t> </a:t>
            </a:r>
            <a:r>
              <a:rPr lang="en-US" sz="1400" b="1" dirty="0" err="1">
                <a:solidFill>
                  <a:srgbClr val="28AF95"/>
                </a:solidFill>
              </a:rPr>
              <a:t>Vergleiche</a:t>
            </a:r>
            <a:endParaRPr lang="en-US" sz="1400" b="1" dirty="0">
              <a:solidFill>
                <a:srgbClr val="28AF95"/>
              </a:solidFill>
            </a:endParaRPr>
          </a:p>
          <a:p>
            <a:pPr marL="171450" indent="-171450" algn="l">
              <a:spcBef>
                <a:spcPts val="600"/>
              </a:spcBef>
              <a:buFont typeface="Arial" panose="020B0604020202020204" pitchFamily="34" charset="0"/>
              <a:buChar char="•"/>
            </a:pPr>
            <a:r>
              <a:rPr lang="en-US" sz="1400" b="1" dirty="0" err="1"/>
              <a:t>Hervorhebung</a:t>
            </a:r>
            <a:r>
              <a:rPr lang="en-US" sz="1400" b="1" dirty="0"/>
              <a:t> von </a:t>
            </a:r>
            <a:r>
              <a:rPr lang="en-US" sz="1400" b="1" dirty="0" err="1">
                <a:solidFill>
                  <a:srgbClr val="28AF95"/>
                </a:solidFill>
              </a:rPr>
              <a:t>Beziehungsaufbau</a:t>
            </a:r>
            <a:r>
              <a:rPr lang="en-US" sz="1400" b="1" dirty="0">
                <a:solidFill>
                  <a:srgbClr val="28AF95"/>
                </a:solidFill>
              </a:rPr>
              <a:t> und </a:t>
            </a:r>
            <a:r>
              <a:rPr lang="en-US" sz="1400" b="1" dirty="0" err="1">
                <a:solidFill>
                  <a:srgbClr val="28AF95"/>
                </a:solidFill>
              </a:rPr>
              <a:t>willkommenes</a:t>
            </a:r>
            <a:r>
              <a:rPr lang="en-US" sz="1400" b="1" dirty="0">
                <a:solidFill>
                  <a:srgbClr val="28AF95"/>
                </a:solidFill>
              </a:rPr>
              <a:t> </a:t>
            </a:r>
            <a:r>
              <a:rPr lang="en-US" sz="1400" b="1" dirty="0" err="1">
                <a:solidFill>
                  <a:srgbClr val="28AF95"/>
                </a:solidFill>
              </a:rPr>
              <a:t>Stöbern</a:t>
            </a:r>
            <a:endParaRPr lang="en-US" sz="1400" b="1" dirty="0">
              <a:solidFill>
                <a:srgbClr val="28AF95"/>
              </a:solidFill>
            </a:endParaRPr>
          </a:p>
          <a:p>
            <a:pPr marL="171450" indent="-171450" algn="l">
              <a:spcBef>
                <a:spcPts val="600"/>
              </a:spcBef>
              <a:buFont typeface="Arial" panose="020B0604020202020204" pitchFamily="34" charset="0"/>
              <a:buChar char="•"/>
            </a:pPr>
            <a:r>
              <a:rPr lang="en-US" sz="1400" b="1" dirty="0" err="1"/>
              <a:t>Angebot</a:t>
            </a:r>
            <a:r>
              <a:rPr lang="en-US" sz="1400" b="1" dirty="0"/>
              <a:t> </a:t>
            </a:r>
            <a:r>
              <a:rPr lang="en-US" sz="1400" b="1" dirty="0" err="1">
                <a:solidFill>
                  <a:srgbClr val="28AF95"/>
                </a:solidFill>
              </a:rPr>
              <a:t>kostenlose</a:t>
            </a:r>
            <a:r>
              <a:rPr lang="en-US" sz="1400" b="1" dirty="0">
                <a:solidFill>
                  <a:srgbClr val="28AF95"/>
                </a:solidFill>
              </a:rPr>
              <a:t> </a:t>
            </a:r>
            <a:r>
              <a:rPr lang="en-US" sz="1400" b="1" dirty="0" err="1">
                <a:solidFill>
                  <a:srgbClr val="28AF95"/>
                </a:solidFill>
              </a:rPr>
              <a:t>Proben</a:t>
            </a:r>
            <a:endParaRPr lang="en-US" sz="1400" b="1" dirty="0">
              <a:solidFill>
                <a:srgbClr val="28AF95"/>
              </a:solidFill>
            </a:endParaRPr>
          </a:p>
          <a:p>
            <a:pPr marL="171450" indent="-171450" algn="l">
              <a:spcBef>
                <a:spcPts val="600"/>
              </a:spcBef>
              <a:buFont typeface="Arial" panose="020B0604020202020204" pitchFamily="34" charset="0"/>
              <a:buChar char="•"/>
            </a:pPr>
            <a:r>
              <a:rPr lang="en-US" sz="1400" b="1" dirty="0" err="1"/>
              <a:t>Betonen</a:t>
            </a:r>
            <a:r>
              <a:rPr lang="en-US" sz="1400" b="1" dirty="0"/>
              <a:t> Sie die </a:t>
            </a:r>
            <a:r>
              <a:rPr lang="en-US" sz="1400" b="1" dirty="0" err="1"/>
              <a:t>Produkte</a:t>
            </a:r>
            <a:r>
              <a:rPr lang="en-US" sz="1400" b="1" dirty="0"/>
              <a:t>/</a:t>
            </a:r>
            <a:r>
              <a:rPr lang="en-US" sz="1400" b="1" dirty="0" err="1"/>
              <a:t>Dienstleistungen</a:t>
            </a:r>
            <a:r>
              <a:rPr lang="en-US" sz="1400" b="1" dirty="0"/>
              <a:t> </a:t>
            </a:r>
            <a:r>
              <a:rPr lang="en-US" sz="1400" b="1" dirty="0" err="1"/>
              <a:t>als</a:t>
            </a:r>
            <a:r>
              <a:rPr lang="en-US" sz="1400" b="1" dirty="0"/>
              <a:t> </a:t>
            </a:r>
            <a:r>
              <a:rPr lang="en-US" sz="1400" b="1" dirty="0" err="1"/>
              <a:t>eine</a:t>
            </a:r>
            <a:r>
              <a:rPr lang="en-US" sz="1400" b="1" dirty="0"/>
              <a:t> Chance, die </a:t>
            </a:r>
            <a:r>
              <a:rPr lang="en-US" sz="1400" b="1" dirty="0" err="1">
                <a:solidFill>
                  <a:srgbClr val="28AF95"/>
                </a:solidFill>
              </a:rPr>
              <a:t>erfüllt</a:t>
            </a:r>
            <a:r>
              <a:rPr lang="en-US" sz="1400" b="1" dirty="0">
                <a:solidFill>
                  <a:srgbClr val="28AF95"/>
                </a:solidFill>
              </a:rPr>
              <a:t> </a:t>
            </a:r>
            <a:r>
              <a:rPr lang="en-US" sz="1400" b="1" dirty="0" err="1">
                <a:solidFill>
                  <a:srgbClr val="28AF95"/>
                </a:solidFill>
              </a:rPr>
              <a:t>unerfüllte</a:t>
            </a:r>
            <a:r>
              <a:rPr lang="en-US" sz="1400" b="1" dirty="0">
                <a:solidFill>
                  <a:srgbClr val="28AF95"/>
                </a:solidFill>
              </a:rPr>
              <a:t> </a:t>
            </a:r>
            <a:r>
              <a:rPr lang="en-US" sz="1400" b="1" dirty="0" err="1">
                <a:solidFill>
                  <a:srgbClr val="28AF95"/>
                </a:solidFill>
              </a:rPr>
              <a:t>Bedürfnisse</a:t>
            </a:r>
            <a:endParaRPr lang="en-US" sz="1400" b="1" dirty="0">
              <a:solidFill>
                <a:srgbClr val="28AF95"/>
              </a:solidFill>
            </a:endParaRPr>
          </a:p>
        </p:txBody>
      </p:sp>
      <p:sp>
        <p:nvSpPr>
          <p:cNvPr id="34" name="Arrow: Curved Right 33">
            <a:extLst>
              <a:ext uri="{FF2B5EF4-FFF2-40B4-BE49-F238E27FC236}">
                <a16:creationId xmlns:a16="http://schemas.microsoft.com/office/drawing/2014/main" id="{2A6E85C6-CCC8-DD15-3264-1B11E65A6EF0}"/>
              </a:ext>
            </a:extLst>
          </p:cNvPr>
          <p:cNvSpPr/>
          <p:nvPr/>
        </p:nvSpPr>
        <p:spPr>
          <a:xfrm flipH="1">
            <a:off x="11445607" y="3362396"/>
            <a:ext cx="383439" cy="990466"/>
          </a:xfrm>
          <a:prstGeom prst="curved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Tree>
    <p:extLst>
      <p:ext uri="{BB962C8B-B14F-4D97-AF65-F5344CB8AC3E}">
        <p14:creationId xmlns:p14="http://schemas.microsoft.com/office/powerpoint/2010/main" val="2329292694"/>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8801702-8EA6-3ABF-494E-5058E51AB38D}"/>
              </a:ext>
            </a:extLst>
          </p:cNvPr>
          <p:cNvSpPr>
            <a:spLocks noGrp="1"/>
          </p:cNvSpPr>
          <p:nvPr>
            <p:ph type="body" sz="quarter" idx="16"/>
          </p:nvPr>
        </p:nvSpPr>
        <p:spPr>
          <a:xfrm>
            <a:off x="235789" y="1599621"/>
            <a:ext cx="3610082" cy="3498873"/>
          </a:xfrm>
        </p:spPr>
        <p:txBody>
          <a:bodyPr>
            <a:normAutofit fontScale="70000" lnSpcReduction="20000"/>
          </a:bodyPr>
          <a:lstStyle/>
          <a:p>
            <a:pPr algn="ctr">
              <a:lnSpc>
                <a:spcPct val="110000"/>
              </a:lnSpc>
            </a:pPr>
            <a:r>
              <a:rPr lang="en-GB" dirty="0" err="1"/>
              <a:t>Einige</a:t>
            </a:r>
            <a:r>
              <a:rPr lang="en-GB" dirty="0"/>
              <a:t> Ideen </a:t>
            </a:r>
            <a:r>
              <a:rPr lang="en-GB" dirty="0" err="1"/>
              <a:t>zur</a:t>
            </a:r>
            <a:r>
              <a:rPr lang="en-GB" dirty="0"/>
              <a:t> </a:t>
            </a:r>
            <a:r>
              <a:rPr lang="en-GB" dirty="0" err="1"/>
              <a:t>Berücksichtigung</a:t>
            </a:r>
            <a:r>
              <a:rPr lang="en-GB" dirty="0"/>
              <a:t> der </a:t>
            </a:r>
            <a:r>
              <a:rPr lang="en-GB" dirty="0" err="1"/>
              <a:t>besonderen</a:t>
            </a:r>
            <a:r>
              <a:rPr lang="en-GB" dirty="0"/>
              <a:t> </a:t>
            </a:r>
            <a:r>
              <a:rPr lang="en-GB" dirty="0" err="1"/>
              <a:t>Bedürfnisse</a:t>
            </a:r>
            <a:r>
              <a:rPr lang="en-GB" dirty="0"/>
              <a:t> von </a:t>
            </a:r>
            <a:r>
              <a:rPr lang="en-GB" dirty="0" err="1"/>
              <a:t>Senioren</a:t>
            </a:r>
            <a:r>
              <a:rPr lang="en-GB" dirty="0"/>
              <a:t> </a:t>
            </a:r>
            <a:r>
              <a:rPr lang="en-GB" dirty="0" err="1"/>
              <a:t>bei</a:t>
            </a:r>
            <a:r>
              <a:rPr lang="en-GB" dirty="0"/>
              <a:t> </a:t>
            </a:r>
            <a:r>
              <a:rPr lang="en-GB" dirty="0" err="1"/>
              <a:t>Produkt</a:t>
            </a:r>
            <a:r>
              <a:rPr lang="en-GB" dirty="0"/>
              <a:t>- und </a:t>
            </a:r>
            <a:r>
              <a:rPr lang="en-GB" dirty="0" err="1"/>
              <a:t>Dienstleistungsinnovationen</a:t>
            </a:r>
            <a:r>
              <a:rPr lang="en-GB" dirty="0"/>
              <a:t> in der </a:t>
            </a:r>
            <a:r>
              <a:rPr lang="en-GB" dirty="0" err="1"/>
              <a:t>Lebensmittelindustrie</a:t>
            </a:r>
            <a:endParaRPr lang="en-GB" dirty="0"/>
          </a:p>
        </p:txBody>
      </p:sp>
      <p:sp>
        <p:nvSpPr>
          <p:cNvPr id="4" name="Text Placeholder 3">
            <a:extLst>
              <a:ext uri="{FF2B5EF4-FFF2-40B4-BE49-F238E27FC236}">
                <a16:creationId xmlns:a16="http://schemas.microsoft.com/office/drawing/2014/main" id="{FD840540-2C8B-45E2-CC7A-F660C99A18FE}"/>
              </a:ext>
            </a:extLst>
          </p:cNvPr>
          <p:cNvSpPr>
            <a:spLocks noGrp="1"/>
          </p:cNvSpPr>
          <p:nvPr>
            <p:ph type="body" sz="quarter" idx="19"/>
          </p:nvPr>
        </p:nvSpPr>
        <p:spPr>
          <a:xfrm>
            <a:off x="4463969" y="3253524"/>
            <a:ext cx="4482663" cy="651123"/>
          </a:xfrm>
          <a:ln>
            <a:solidFill>
              <a:srgbClr val="1188A3"/>
            </a:solidFill>
          </a:ln>
        </p:spPr>
        <p:txBody>
          <a:bodyPr>
            <a:noAutofit/>
          </a:bodyPr>
          <a:lstStyle/>
          <a:p>
            <a:pPr marL="0" indent="0" algn="l"/>
            <a:r>
              <a:rPr lang="en-GB" sz="1600" dirty="0" err="1"/>
              <a:t>Gestaltung</a:t>
            </a:r>
            <a:r>
              <a:rPr lang="en-GB" sz="1600" dirty="0"/>
              <a:t> von </a:t>
            </a:r>
            <a:r>
              <a:rPr lang="en-GB" sz="1600" dirty="0" err="1"/>
              <a:t>altersgerechten</a:t>
            </a:r>
            <a:r>
              <a:rPr lang="en-GB" sz="1600" dirty="0"/>
              <a:t> </a:t>
            </a:r>
            <a:r>
              <a:rPr lang="en-GB" sz="1600" dirty="0" err="1"/>
              <a:t>Lösungen</a:t>
            </a:r>
            <a:r>
              <a:rPr lang="en-GB" sz="1600" dirty="0"/>
              <a:t>, die </a:t>
            </a:r>
            <a:r>
              <a:rPr lang="en-GB" sz="1600" dirty="0" err="1"/>
              <a:t>Selbstständigkeit</a:t>
            </a:r>
            <a:r>
              <a:rPr lang="en-GB" sz="1600" dirty="0"/>
              <a:t>, </a:t>
            </a:r>
            <a:r>
              <a:rPr lang="en-GB" sz="1600" dirty="0" err="1"/>
              <a:t>Autonomie</a:t>
            </a:r>
            <a:r>
              <a:rPr lang="en-GB" sz="1600" dirty="0"/>
              <a:t> und </a:t>
            </a:r>
            <a:r>
              <a:rPr lang="en-GB" sz="1600" dirty="0" err="1"/>
              <a:t>Komfort</a:t>
            </a:r>
            <a:r>
              <a:rPr lang="en-GB" sz="1600" dirty="0"/>
              <a:t> </a:t>
            </a:r>
            <a:r>
              <a:rPr lang="en-GB" sz="1600" dirty="0" err="1"/>
              <a:t>betonen</a:t>
            </a:r>
            <a:endParaRPr lang="en-GB" sz="1600" dirty="0"/>
          </a:p>
        </p:txBody>
      </p:sp>
      <p:sp>
        <p:nvSpPr>
          <p:cNvPr id="5" name="Text Placeholder 4">
            <a:extLst>
              <a:ext uri="{FF2B5EF4-FFF2-40B4-BE49-F238E27FC236}">
                <a16:creationId xmlns:a16="http://schemas.microsoft.com/office/drawing/2014/main" id="{C5A519AA-98B0-82CB-63C8-FDB48BB135AA}"/>
              </a:ext>
            </a:extLst>
          </p:cNvPr>
          <p:cNvSpPr>
            <a:spLocks noGrp="1"/>
          </p:cNvSpPr>
          <p:nvPr>
            <p:ph type="body" sz="quarter" idx="20"/>
          </p:nvPr>
        </p:nvSpPr>
        <p:spPr>
          <a:xfrm>
            <a:off x="4096871" y="2690437"/>
            <a:ext cx="5405717" cy="442320"/>
          </a:xfrm>
        </p:spPr>
        <p:txBody>
          <a:bodyPr>
            <a:noAutofit/>
          </a:bodyPr>
          <a:lstStyle/>
          <a:p>
            <a:pPr algn="l"/>
            <a:r>
              <a:rPr lang="en-GB" sz="1600" dirty="0"/>
              <a:t>3. </a:t>
            </a:r>
            <a:r>
              <a:rPr lang="en-GB" sz="1600" dirty="0" err="1"/>
              <a:t>Seien</a:t>
            </a:r>
            <a:r>
              <a:rPr lang="en-GB" sz="1600" dirty="0"/>
              <a:t> Sie </a:t>
            </a:r>
            <a:r>
              <a:rPr lang="en-GB" sz="1600" dirty="0" err="1">
                <a:solidFill>
                  <a:srgbClr val="1188A3"/>
                </a:solidFill>
              </a:rPr>
              <a:t>seniorenfreundlich</a:t>
            </a:r>
            <a:r>
              <a:rPr lang="en-GB" sz="1600" dirty="0"/>
              <a:t> und </a:t>
            </a:r>
            <a:r>
              <a:rPr lang="en-GB" sz="1600" dirty="0" err="1"/>
              <a:t>legen</a:t>
            </a:r>
            <a:r>
              <a:rPr lang="en-GB" sz="1600" dirty="0"/>
              <a:t> den </a:t>
            </a:r>
            <a:r>
              <a:rPr lang="en-GB" sz="1600" dirty="0" err="1"/>
              <a:t>Schwerpunkt</a:t>
            </a:r>
            <a:r>
              <a:rPr lang="en-GB" sz="1600" dirty="0"/>
              <a:t> auf </a:t>
            </a:r>
            <a:r>
              <a:rPr lang="en-GB" sz="1600" dirty="0" err="1">
                <a:solidFill>
                  <a:srgbClr val="1188A3"/>
                </a:solidFill>
              </a:rPr>
              <a:t>Kundenerlebnis</a:t>
            </a:r>
            <a:endParaRPr lang="en-GB" sz="1600" dirty="0">
              <a:solidFill>
                <a:srgbClr val="1188A3"/>
              </a:solidFill>
            </a:endParaRPr>
          </a:p>
        </p:txBody>
      </p:sp>
      <p:sp>
        <p:nvSpPr>
          <p:cNvPr id="6" name="Text Placeholder 5">
            <a:extLst>
              <a:ext uri="{FF2B5EF4-FFF2-40B4-BE49-F238E27FC236}">
                <a16:creationId xmlns:a16="http://schemas.microsoft.com/office/drawing/2014/main" id="{D28E75B3-1BC4-A1B8-ED50-6FC55A7AD328}"/>
              </a:ext>
            </a:extLst>
          </p:cNvPr>
          <p:cNvSpPr>
            <a:spLocks noGrp="1"/>
          </p:cNvSpPr>
          <p:nvPr>
            <p:ph type="body" sz="quarter" idx="21"/>
          </p:nvPr>
        </p:nvSpPr>
        <p:spPr>
          <a:xfrm>
            <a:off x="5303138" y="527711"/>
            <a:ext cx="4509247" cy="740771"/>
          </a:xfrm>
          <a:ln>
            <a:solidFill>
              <a:srgbClr val="1188A3"/>
            </a:solidFill>
          </a:ln>
        </p:spPr>
        <p:txBody>
          <a:bodyPr>
            <a:noAutofit/>
          </a:bodyPr>
          <a:lstStyle/>
          <a:p>
            <a:pPr marL="0" indent="0" algn="l"/>
            <a:r>
              <a:rPr lang="en-US" sz="1600" dirty="0" err="1"/>
              <a:t>Erforschung</a:t>
            </a:r>
            <a:r>
              <a:rPr lang="en-US" sz="1600" dirty="0"/>
              <a:t> der </a:t>
            </a:r>
            <a:r>
              <a:rPr lang="en-US" sz="1600" dirty="0" err="1"/>
              <a:t>Veränderungen</a:t>
            </a:r>
            <a:r>
              <a:rPr lang="en-US" sz="1600" dirty="0"/>
              <a:t> der </a:t>
            </a:r>
            <a:r>
              <a:rPr lang="en-US" sz="1600" dirty="0" err="1"/>
              <a:t>sozialen</a:t>
            </a:r>
            <a:r>
              <a:rPr lang="en-US" sz="1600" dirty="0"/>
              <a:t> Rollen von </a:t>
            </a:r>
            <a:r>
              <a:rPr lang="en-US" sz="1600" dirty="0" err="1"/>
              <a:t>Senioren</a:t>
            </a:r>
            <a:r>
              <a:rPr lang="en-US" sz="1600" dirty="0"/>
              <a:t> und </a:t>
            </a:r>
            <a:r>
              <a:rPr lang="en-US" sz="1600" dirty="0" err="1"/>
              <a:t>ihrer</a:t>
            </a:r>
            <a:r>
              <a:rPr lang="en-US" sz="1600" dirty="0"/>
              <a:t> </a:t>
            </a:r>
            <a:r>
              <a:rPr lang="en-US" sz="1600" dirty="0" err="1"/>
              <a:t>Bedürfnisse</a:t>
            </a:r>
            <a:r>
              <a:rPr lang="en-US" sz="1600" dirty="0"/>
              <a:t> </a:t>
            </a:r>
            <a:r>
              <a:rPr lang="en-US" sz="1600" dirty="0" err="1"/>
              <a:t>mit</a:t>
            </a:r>
            <a:r>
              <a:rPr lang="en-US" sz="1600" dirty="0"/>
              <a:t> </a:t>
            </a:r>
            <a:r>
              <a:rPr lang="en-US" sz="1600" dirty="0" err="1"/>
              <a:t>zunehmendem</a:t>
            </a:r>
            <a:r>
              <a:rPr lang="en-US" sz="1600" dirty="0"/>
              <a:t> Alter (z. B. </a:t>
            </a:r>
            <a:r>
              <a:rPr lang="en-US" sz="1600" dirty="0" err="1"/>
              <a:t>als</a:t>
            </a:r>
            <a:r>
              <a:rPr lang="en-US" sz="1600" dirty="0"/>
              <a:t> </a:t>
            </a:r>
            <a:r>
              <a:rPr lang="en-US" sz="1600" dirty="0" err="1"/>
              <a:t>Großeltern</a:t>
            </a:r>
            <a:r>
              <a:rPr lang="en-US" sz="1600" dirty="0"/>
              <a:t>, </a:t>
            </a:r>
            <a:r>
              <a:rPr lang="en-US" sz="1600" dirty="0" err="1"/>
              <a:t>als</a:t>
            </a:r>
            <a:r>
              <a:rPr lang="en-US" sz="1600" dirty="0"/>
              <a:t> </a:t>
            </a:r>
            <a:r>
              <a:rPr lang="en-US" sz="1600" dirty="0" err="1"/>
              <a:t>Erwerbstätige</a:t>
            </a:r>
            <a:r>
              <a:rPr lang="en-US" sz="1600" dirty="0"/>
              <a:t> und in </a:t>
            </a:r>
            <a:r>
              <a:rPr lang="en-US" sz="1600" dirty="0" err="1"/>
              <a:t>einem</a:t>
            </a:r>
            <a:r>
              <a:rPr lang="en-US" sz="1600" dirty="0"/>
              <a:t> Single-</a:t>
            </a:r>
            <a:r>
              <a:rPr lang="en-US" sz="1600" dirty="0" err="1"/>
              <a:t>Haushalt</a:t>
            </a:r>
            <a:r>
              <a:rPr lang="en-US" sz="1600" dirty="0"/>
              <a:t>) </a:t>
            </a:r>
            <a:endParaRPr lang="en-US" sz="1600" b="0" i="0" u="none" strike="noStrike" baseline="0" dirty="0"/>
          </a:p>
          <a:p>
            <a:pPr marL="0" indent="0" algn="l"/>
            <a:endParaRPr lang="en-GB" sz="1600" dirty="0"/>
          </a:p>
        </p:txBody>
      </p:sp>
      <p:sp>
        <p:nvSpPr>
          <p:cNvPr id="7" name="Text Placeholder 6">
            <a:extLst>
              <a:ext uri="{FF2B5EF4-FFF2-40B4-BE49-F238E27FC236}">
                <a16:creationId xmlns:a16="http://schemas.microsoft.com/office/drawing/2014/main" id="{F09A8DA0-C5F8-435F-3462-442D062009C6}"/>
              </a:ext>
            </a:extLst>
          </p:cNvPr>
          <p:cNvSpPr>
            <a:spLocks noGrp="1"/>
          </p:cNvSpPr>
          <p:nvPr>
            <p:ph type="body" sz="quarter" idx="22"/>
          </p:nvPr>
        </p:nvSpPr>
        <p:spPr>
          <a:xfrm>
            <a:off x="5303138" y="157516"/>
            <a:ext cx="4968385" cy="362713"/>
          </a:xfrm>
        </p:spPr>
        <p:txBody>
          <a:bodyPr>
            <a:noAutofit/>
          </a:bodyPr>
          <a:lstStyle/>
          <a:p>
            <a:pPr algn="l"/>
            <a:r>
              <a:rPr lang="en-GB" sz="1600" dirty="0"/>
              <a:t>1. </a:t>
            </a:r>
            <a:r>
              <a:rPr lang="en-GB" sz="1600" dirty="0">
                <a:solidFill>
                  <a:srgbClr val="1188A3"/>
                </a:solidFill>
              </a:rPr>
              <a:t>Neue </a:t>
            </a:r>
            <a:r>
              <a:rPr lang="en-GB" sz="1600" dirty="0" err="1">
                <a:solidFill>
                  <a:srgbClr val="1188A3"/>
                </a:solidFill>
              </a:rPr>
              <a:t>Geschäftsfelder</a:t>
            </a:r>
            <a:r>
              <a:rPr lang="en-GB" sz="1600" dirty="0">
                <a:solidFill>
                  <a:srgbClr val="1188A3"/>
                </a:solidFill>
              </a:rPr>
              <a:t> f</a:t>
            </a:r>
            <a:r>
              <a:rPr lang="en-GB" sz="1600" dirty="0"/>
              <a:t>ür </a:t>
            </a:r>
            <a:r>
              <a:rPr lang="en-GB" sz="1600" dirty="0" err="1"/>
              <a:t>wechselnde</a:t>
            </a:r>
            <a:r>
              <a:rPr lang="en-GB" sz="1600" dirty="0"/>
              <a:t> </a:t>
            </a:r>
            <a:r>
              <a:rPr lang="en-GB" sz="1600" dirty="0" err="1"/>
              <a:t>soziale</a:t>
            </a:r>
            <a:r>
              <a:rPr lang="en-GB" sz="1600" dirty="0"/>
              <a:t> Rollen</a:t>
            </a:r>
          </a:p>
        </p:txBody>
      </p:sp>
      <p:sp>
        <p:nvSpPr>
          <p:cNvPr id="8" name="Text Placeholder 7">
            <a:extLst>
              <a:ext uri="{FF2B5EF4-FFF2-40B4-BE49-F238E27FC236}">
                <a16:creationId xmlns:a16="http://schemas.microsoft.com/office/drawing/2014/main" id="{55C8E112-B6DB-DCE0-144C-3BA40F71DAF0}"/>
              </a:ext>
            </a:extLst>
          </p:cNvPr>
          <p:cNvSpPr>
            <a:spLocks noGrp="1"/>
          </p:cNvSpPr>
          <p:nvPr>
            <p:ph type="body" sz="quarter" idx="23"/>
          </p:nvPr>
        </p:nvSpPr>
        <p:spPr>
          <a:xfrm>
            <a:off x="5450333" y="5591562"/>
            <a:ext cx="4673994" cy="651123"/>
          </a:xfrm>
          <a:ln>
            <a:solidFill>
              <a:srgbClr val="1188A3"/>
            </a:solidFill>
          </a:ln>
        </p:spPr>
        <p:txBody>
          <a:bodyPr>
            <a:noAutofit/>
          </a:bodyPr>
          <a:lstStyle/>
          <a:p>
            <a:pPr marL="0" indent="0" algn="l"/>
            <a:r>
              <a:rPr lang="en-GB" sz="1600" dirty="0" err="1"/>
              <a:t>Verstärkung</a:t>
            </a:r>
            <a:r>
              <a:rPr lang="en-GB" sz="1600" dirty="0"/>
              <a:t> des Images des </a:t>
            </a:r>
            <a:r>
              <a:rPr lang="en-GB" sz="1600" dirty="0" err="1"/>
              <a:t>aktiven</a:t>
            </a:r>
            <a:r>
              <a:rPr lang="en-GB" sz="1600" dirty="0"/>
              <a:t> </a:t>
            </a:r>
            <a:r>
              <a:rPr lang="en-GB" sz="1600" dirty="0" err="1"/>
              <a:t>Alterns</a:t>
            </a:r>
            <a:r>
              <a:rPr lang="en-GB" sz="1600" dirty="0"/>
              <a:t> </a:t>
            </a:r>
            <a:r>
              <a:rPr lang="en-GB" sz="1600" dirty="0" err="1"/>
              <a:t>anstelle</a:t>
            </a:r>
            <a:r>
              <a:rPr lang="en-GB" sz="1600" dirty="0"/>
              <a:t> des </a:t>
            </a:r>
            <a:r>
              <a:rPr lang="en-GB" sz="1600" dirty="0" err="1"/>
              <a:t>chronologischen</a:t>
            </a:r>
            <a:r>
              <a:rPr lang="en-GB" sz="1600" dirty="0"/>
              <a:t> </a:t>
            </a:r>
            <a:r>
              <a:rPr lang="en-GB" sz="1600" dirty="0" err="1"/>
              <a:t>Alterns</a:t>
            </a:r>
            <a:endParaRPr lang="en-GB" sz="1600" dirty="0"/>
          </a:p>
        </p:txBody>
      </p:sp>
      <p:sp>
        <p:nvSpPr>
          <p:cNvPr id="9" name="Text Placeholder 8">
            <a:extLst>
              <a:ext uri="{FF2B5EF4-FFF2-40B4-BE49-F238E27FC236}">
                <a16:creationId xmlns:a16="http://schemas.microsoft.com/office/drawing/2014/main" id="{13BA90E1-995C-738D-8ECA-843108E211BC}"/>
              </a:ext>
            </a:extLst>
          </p:cNvPr>
          <p:cNvSpPr>
            <a:spLocks noGrp="1"/>
          </p:cNvSpPr>
          <p:nvPr>
            <p:ph type="body" sz="quarter" idx="24"/>
          </p:nvPr>
        </p:nvSpPr>
        <p:spPr>
          <a:xfrm>
            <a:off x="5173315" y="5212202"/>
            <a:ext cx="5301172" cy="146395"/>
          </a:xfrm>
        </p:spPr>
        <p:txBody>
          <a:bodyPr>
            <a:noAutofit/>
          </a:bodyPr>
          <a:lstStyle/>
          <a:p>
            <a:pPr algn="l"/>
            <a:r>
              <a:rPr lang="en-GB" sz="1600" dirty="0"/>
              <a:t>5. </a:t>
            </a:r>
            <a:r>
              <a:rPr lang="en-GB" sz="1600" dirty="0" err="1"/>
              <a:t>Fokus</a:t>
            </a:r>
            <a:r>
              <a:rPr lang="en-GB" sz="1600" dirty="0"/>
              <a:t> auf </a:t>
            </a:r>
            <a:r>
              <a:rPr lang="en-GB" sz="1600" dirty="0" err="1">
                <a:solidFill>
                  <a:srgbClr val="1188A3"/>
                </a:solidFill>
              </a:rPr>
              <a:t>Qualität</a:t>
            </a:r>
            <a:r>
              <a:rPr lang="en-GB" sz="1600" dirty="0">
                <a:solidFill>
                  <a:srgbClr val="1188A3"/>
                </a:solidFill>
              </a:rPr>
              <a:t>, </a:t>
            </a:r>
            <a:r>
              <a:rPr lang="en-GB" sz="1600" dirty="0" err="1">
                <a:solidFill>
                  <a:srgbClr val="1188A3"/>
                </a:solidFill>
              </a:rPr>
              <a:t>Spiritualität</a:t>
            </a:r>
            <a:r>
              <a:rPr lang="en-GB" sz="1600" dirty="0">
                <a:solidFill>
                  <a:srgbClr val="1188A3"/>
                </a:solidFill>
              </a:rPr>
              <a:t> </a:t>
            </a:r>
            <a:r>
              <a:rPr lang="en-GB" sz="1600" dirty="0"/>
              <a:t>und </a:t>
            </a:r>
            <a:r>
              <a:rPr lang="en-GB" sz="1600" dirty="0">
                <a:solidFill>
                  <a:srgbClr val="1188A3"/>
                </a:solidFill>
              </a:rPr>
              <a:t>positives </a:t>
            </a:r>
            <a:r>
              <a:rPr lang="en-GB" sz="1600" dirty="0" err="1">
                <a:solidFill>
                  <a:srgbClr val="1188A3"/>
                </a:solidFill>
              </a:rPr>
              <a:t>Selbstbild</a:t>
            </a:r>
            <a:endParaRPr lang="en-GB" sz="1600" dirty="0">
              <a:solidFill>
                <a:srgbClr val="1188A3"/>
              </a:solidFill>
            </a:endParaRPr>
          </a:p>
        </p:txBody>
      </p:sp>
      <p:sp>
        <p:nvSpPr>
          <p:cNvPr id="10" name="Text Placeholder 9">
            <a:extLst>
              <a:ext uri="{FF2B5EF4-FFF2-40B4-BE49-F238E27FC236}">
                <a16:creationId xmlns:a16="http://schemas.microsoft.com/office/drawing/2014/main" id="{D9DE7143-C51E-4CCA-31E9-4082BF5B2E8A}"/>
              </a:ext>
            </a:extLst>
          </p:cNvPr>
          <p:cNvSpPr>
            <a:spLocks noGrp="1"/>
          </p:cNvSpPr>
          <p:nvPr>
            <p:ph type="body" sz="quarter" idx="25"/>
          </p:nvPr>
        </p:nvSpPr>
        <p:spPr>
          <a:xfrm>
            <a:off x="4691601" y="4513510"/>
            <a:ext cx="4476366" cy="651123"/>
          </a:xfrm>
          <a:ln>
            <a:solidFill>
              <a:srgbClr val="1188A3"/>
            </a:solidFill>
          </a:ln>
        </p:spPr>
        <p:txBody>
          <a:bodyPr>
            <a:noAutofit/>
          </a:bodyPr>
          <a:lstStyle/>
          <a:p>
            <a:pPr marL="0" indent="0" algn="l"/>
            <a:r>
              <a:rPr lang="en-GB" sz="1600" dirty="0" err="1"/>
              <a:t>Ausnutzung</a:t>
            </a:r>
            <a:r>
              <a:rPr lang="en-GB" sz="1600" dirty="0"/>
              <a:t> </a:t>
            </a:r>
            <a:r>
              <a:rPr lang="en-GB" sz="1600" dirty="0" err="1"/>
              <a:t>solcher</a:t>
            </a:r>
            <a:r>
              <a:rPr lang="en-GB" sz="1600" dirty="0"/>
              <a:t> </a:t>
            </a:r>
            <a:r>
              <a:rPr lang="en-GB" sz="1600" dirty="0" err="1"/>
              <a:t>Wünsche</a:t>
            </a:r>
            <a:r>
              <a:rPr lang="en-GB" sz="1600" dirty="0"/>
              <a:t> </a:t>
            </a:r>
            <a:r>
              <a:rPr lang="en-GB" sz="1600" dirty="0" err="1"/>
              <a:t>zur</a:t>
            </a:r>
            <a:r>
              <a:rPr lang="en-GB" sz="1600" dirty="0"/>
              <a:t> </a:t>
            </a:r>
            <a:r>
              <a:rPr lang="en-GB" sz="1600" dirty="0" err="1"/>
              <a:t>Förderung</a:t>
            </a:r>
            <a:r>
              <a:rPr lang="en-GB" sz="1600" dirty="0"/>
              <a:t> </a:t>
            </a:r>
            <a:r>
              <a:rPr lang="en-GB" sz="1600" dirty="0" err="1"/>
              <a:t>positiver</a:t>
            </a:r>
            <a:r>
              <a:rPr lang="en-GB" sz="1600" dirty="0"/>
              <a:t> </a:t>
            </a:r>
            <a:r>
              <a:rPr lang="en-GB" sz="1600" dirty="0" err="1"/>
              <a:t>Initiativen</a:t>
            </a:r>
            <a:r>
              <a:rPr lang="en-GB" sz="1600" dirty="0"/>
              <a:t> von </a:t>
            </a:r>
            <a:r>
              <a:rPr lang="en-GB" sz="1600" dirty="0" err="1"/>
              <a:t>älteren</a:t>
            </a:r>
            <a:r>
              <a:rPr lang="en-GB" sz="1600" dirty="0"/>
              <a:t> </a:t>
            </a:r>
            <a:r>
              <a:rPr lang="en-GB" sz="1600" dirty="0" err="1"/>
              <a:t>Kunden</a:t>
            </a:r>
            <a:endParaRPr lang="en-GB" sz="1600" dirty="0"/>
          </a:p>
        </p:txBody>
      </p:sp>
      <p:sp>
        <p:nvSpPr>
          <p:cNvPr id="11" name="Text Placeholder 10">
            <a:extLst>
              <a:ext uri="{FF2B5EF4-FFF2-40B4-BE49-F238E27FC236}">
                <a16:creationId xmlns:a16="http://schemas.microsoft.com/office/drawing/2014/main" id="{74473B03-BE99-C778-2175-1F624C1BA22C}"/>
              </a:ext>
            </a:extLst>
          </p:cNvPr>
          <p:cNvSpPr>
            <a:spLocks noGrp="1"/>
          </p:cNvSpPr>
          <p:nvPr>
            <p:ph type="body" sz="quarter" idx="26"/>
          </p:nvPr>
        </p:nvSpPr>
        <p:spPr>
          <a:xfrm>
            <a:off x="4463969" y="3939313"/>
            <a:ext cx="4355067" cy="267162"/>
          </a:xfrm>
        </p:spPr>
        <p:txBody>
          <a:bodyPr>
            <a:noAutofit/>
          </a:bodyPr>
          <a:lstStyle/>
          <a:p>
            <a:pPr algn="l"/>
            <a:r>
              <a:rPr lang="en-GB" sz="1600" dirty="0"/>
              <a:t>4. </a:t>
            </a:r>
            <a:r>
              <a:rPr lang="en-GB" sz="1600" dirty="0" err="1"/>
              <a:t>Fokus</a:t>
            </a:r>
            <a:r>
              <a:rPr lang="en-GB" sz="1600" dirty="0"/>
              <a:t> auf </a:t>
            </a:r>
            <a:r>
              <a:rPr lang="en-GB" sz="1600" dirty="0" err="1">
                <a:solidFill>
                  <a:srgbClr val="1188A3"/>
                </a:solidFill>
              </a:rPr>
              <a:t>Spaß</a:t>
            </a:r>
            <a:r>
              <a:rPr lang="en-GB" sz="1600" dirty="0">
                <a:solidFill>
                  <a:srgbClr val="1188A3"/>
                </a:solidFill>
              </a:rPr>
              <a:t>, </a:t>
            </a:r>
            <a:r>
              <a:rPr lang="en-GB" sz="1600" dirty="0" err="1">
                <a:solidFill>
                  <a:srgbClr val="1188A3"/>
                </a:solidFill>
              </a:rPr>
              <a:t>Selbstwirksamkeit</a:t>
            </a:r>
            <a:r>
              <a:rPr lang="en-GB" sz="1600" dirty="0">
                <a:solidFill>
                  <a:srgbClr val="1188A3"/>
                </a:solidFill>
              </a:rPr>
              <a:t> und </a:t>
            </a:r>
            <a:r>
              <a:rPr lang="en-GB" sz="1600" dirty="0" err="1">
                <a:solidFill>
                  <a:srgbClr val="1188A3"/>
                </a:solidFill>
              </a:rPr>
              <a:t>soziale</a:t>
            </a:r>
            <a:r>
              <a:rPr lang="en-GB" sz="1600" dirty="0">
                <a:solidFill>
                  <a:srgbClr val="1188A3"/>
                </a:solidFill>
              </a:rPr>
              <a:t> </a:t>
            </a:r>
            <a:r>
              <a:rPr lang="en-GB" sz="1600" dirty="0" err="1">
                <a:solidFill>
                  <a:srgbClr val="1188A3"/>
                </a:solidFill>
              </a:rPr>
              <a:t>Kompetenz</a:t>
            </a:r>
            <a:r>
              <a:rPr lang="en-GB" sz="1600" dirty="0">
                <a:solidFill>
                  <a:srgbClr val="1188A3"/>
                </a:solidFill>
              </a:rPr>
              <a:t> </a:t>
            </a:r>
            <a:r>
              <a:rPr lang="en-GB" sz="1600" dirty="0" err="1"/>
              <a:t>Elemente</a:t>
            </a:r>
            <a:endParaRPr lang="en-GB" sz="1600" dirty="0"/>
          </a:p>
        </p:txBody>
      </p:sp>
      <p:sp>
        <p:nvSpPr>
          <p:cNvPr id="12" name="Text Placeholder 11">
            <a:extLst>
              <a:ext uri="{FF2B5EF4-FFF2-40B4-BE49-F238E27FC236}">
                <a16:creationId xmlns:a16="http://schemas.microsoft.com/office/drawing/2014/main" id="{13C4E0C0-3B74-912B-A7DC-D0F5F1E883F3}"/>
              </a:ext>
            </a:extLst>
          </p:cNvPr>
          <p:cNvSpPr>
            <a:spLocks noGrp="1"/>
          </p:cNvSpPr>
          <p:nvPr>
            <p:ph type="body" sz="quarter" idx="27"/>
          </p:nvPr>
        </p:nvSpPr>
        <p:spPr>
          <a:xfrm>
            <a:off x="4691601" y="1746441"/>
            <a:ext cx="4778884" cy="943996"/>
          </a:xfrm>
          <a:ln>
            <a:solidFill>
              <a:srgbClr val="1188A3"/>
            </a:solidFill>
          </a:ln>
        </p:spPr>
        <p:txBody>
          <a:bodyPr>
            <a:noAutofit/>
          </a:bodyPr>
          <a:lstStyle/>
          <a:p>
            <a:pPr marL="0" indent="0" algn="l"/>
            <a:r>
              <a:rPr lang="en-US" sz="1600" dirty="0" err="1"/>
              <a:t>Sorgfältige</a:t>
            </a:r>
            <a:r>
              <a:rPr lang="en-US" sz="1600" dirty="0"/>
              <a:t> </a:t>
            </a:r>
            <a:r>
              <a:rPr lang="en-US" sz="1600" dirty="0" err="1"/>
              <a:t>Auseinandersetzung</a:t>
            </a:r>
            <a:r>
              <a:rPr lang="en-US" sz="1600" dirty="0"/>
              <a:t> </a:t>
            </a:r>
            <a:r>
              <a:rPr lang="en-US" sz="1600" dirty="0" err="1"/>
              <a:t>mit</a:t>
            </a:r>
            <a:r>
              <a:rPr lang="en-US" sz="1600" dirty="0"/>
              <a:t> den </a:t>
            </a:r>
            <a:r>
              <a:rPr lang="en-US" sz="1600" dirty="0" err="1"/>
              <a:t>häufigsten</a:t>
            </a:r>
            <a:r>
              <a:rPr lang="en-US" sz="1600" dirty="0"/>
              <a:t> </a:t>
            </a:r>
            <a:r>
              <a:rPr lang="en-US" sz="1600" dirty="0" err="1"/>
              <a:t>Stereotypen</a:t>
            </a:r>
            <a:r>
              <a:rPr lang="en-US" sz="1600" dirty="0"/>
              <a:t> </a:t>
            </a:r>
            <a:r>
              <a:rPr lang="en-US" sz="1600" dirty="0" err="1"/>
              <a:t>über</a:t>
            </a:r>
            <a:r>
              <a:rPr lang="en-US" sz="1600" dirty="0"/>
              <a:t> </a:t>
            </a:r>
            <a:r>
              <a:rPr lang="en-US" sz="1600" dirty="0" err="1"/>
              <a:t>ältere</a:t>
            </a:r>
            <a:r>
              <a:rPr lang="en-US" sz="1600" dirty="0"/>
              <a:t> Frauen, die </a:t>
            </a:r>
            <a:r>
              <a:rPr lang="en-US" sz="1600" dirty="0" err="1"/>
              <a:t>Kluft</a:t>
            </a:r>
            <a:r>
              <a:rPr lang="en-US" sz="1600" dirty="0"/>
              <a:t> </a:t>
            </a:r>
            <a:r>
              <a:rPr lang="en-US" sz="1600" dirty="0" err="1"/>
              <a:t>zwischen</a:t>
            </a:r>
            <a:r>
              <a:rPr lang="en-US" sz="1600" dirty="0"/>
              <a:t> den </a:t>
            </a:r>
            <a:r>
              <a:rPr lang="en-US" sz="1600" dirty="0" err="1"/>
              <a:t>Geschlechtern</a:t>
            </a:r>
            <a:r>
              <a:rPr lang="en-US" sz="1600" dirty="0"/>
              <a:t> und </a:t>
            </a:r>
            <a:r>
              <a:rPr lang="en-US" sz="1600" dirty="0" err="1"/>
              <a:t>ältere</a:t>
            </a:r>
            <a:r>
              <a:rPr lang="en-US" sz="1600" dirty="0"/>
              <a:t> Menschen; </a:t>
            </a:r>
            <a:r>
              <a:rPr lang="en-US" sz="1600" dirty="0" err="1"/>
              <a:t>Betonung</a:t>
            </a:r>
            <a:r>
              <a:rPr lang="en-US" sz="1600" dirty="0"/>
              <a:t> von </a:t>
            </a:r>
            <a:r>
              <a:rPr lang="en-US" sz="1600" dirty="0" err="1"/>
              <a:t>Produkten</a:t>
            </a:r>
            <a:r>
              <a:rPr lang="en-US" sz="1600" dirty="0"/>
              <a:t> und </a:t>
            </a:r>
            <a:r>
              <a:rPr lang="en-US" sz="1600" dirty="0" err="1"/>
              <a:t>Dienstleistungen</a:t>
            </a:r>
            <a:r>
              <a:rPr lang="en-US" sz="1600" dirty="0"/>
              <a:t> für die </a:t>
            </a:r>
            <a:r>
              <a:rPr lang="en-US" sz="1600" dirty="0" err="1"/>
              <a:t>Selbstpflege</a:t>
            </a:r>
            <a:r>
              <a:rPr lang="en-US" sz="1600" dirty="0"/>
              <a:t> </a:t>
            </a:r>
            <a:endParaRPr lang="en-GB" sz="1600" dirty="0"/>
          </a:p>
        </p:txBody>
      </p:sp>
      <p:sp>
        <p:nvSpPr>
          <p:cNvPr id="13" name="Text Placeholder 12">
            <a:extLst>
              <a:ext uri="{FF2B5EF4-FFF2-40B4-BE49-F238E27FC236}">
                <a16:creationId xmlns:a16="http://schemas.microsoft.com/office/drawing/2014/main" id="{BA4BAE13-6B17-D687-23FC-4395A51FD676}"/>
              </a:ext>
            </a:extLst>
          </p:cNvPr>
          <p:cNvSpPr>
            <a:spLocks noGrp="1"/>
          </p:cNvSpPr>
          <p:nvPr>
            <p:ph type="body" sz="quarter" idx="28"/>
          </p:nvPr>
        </p:nvSpPr>
        <p:spPr>
          <a:xfrm>
            <a:off x="4463969" y="1449554"/>
            <a:ext cx="5171349" cy="442320"/>
          </a:xfrm>
        </p:spPr>
        <p:txBody>
          <a:bodyPr>
            <a:normAutofit/>
          </a:bodyPr>
          <a:lstStyle/>
          <a:p>
            <a:pPr algn="l"/>
            <a:r>
              <a:rPr lang="en-GB" sz="1600" dirty="0"/>
              <a:t>2. </a:t>
            </a:r>
            <a:r>
              <a:rPr lang="en-GB" sz="1600" dirty="0" err="1"/>
              <a:t>Fokus</a:t>
            </a:r>
            <a:r>
              <a:rPr lang="en-GB" sz="1600" dirty="0"/>
              <a:t> auf </a:t>
            </a:r>
            <a:r>
              <a:rPr lang="en-GB" sz="1600" dirty="0" err="1">
                <a:solidFill>
                  <a:srgbClr val="1188A3"/>
                </a:solidFill>
              </a:rPr>
              <a:t>neue</a:t>
            </a:r>
            <a:r>
              <a:rPr lang="en-GB" sz="1600" dirty="0">
                <a:solidFill>
                  <a:srgbClr val="1188A3"/>
                </a:solidFill>
              </a:rPr>
              <a:t> </a:t>
            </a:r>
            <a:r>
              <a:rPr lang="en-GB" sz="1600" dirty="0" err="1">
                <a:solidFill>
                  <a:srgbClr val="1188A3"/>
                </a:solidFill>
              </a:rPr>
              <a:t>Geschlechterrollen</a:t>
            </a:r>
            <a:r>
              <a:rPr lang="en-GB" sz="1600" dirty="0">
                <a:solidFill>
                  <a:srgbClr val="1188A3"/>
                </a:solidFill>
              </a:rPr>
              <a:t> </a:t>
            </a:r>
            <a:r>
              <a:rPr lang="en-GB" sz="1600" dirty="0"/>
              <a:t>und </a:t>
            </a:r>
            <a:r>
              <a:rPr lang="en-GB" sz="1600" dirty="0" err="1">
                <a:solidFill>
                  <a:srgbClr val="1188A3"/>
                </a:solidFill>
              </a:rPr>
              <a:t>Selbstfürsorge</a:t>
            </a:r>
            <a:endParaRPr lang="en-GB" sz="1600" dirty="0">
              <a:solidFill>
                <a:srgbClr val="1188A3"/>
              </a:solidFill>
            </a:endParaRPr>
          </a:p>
        </p:txBody>
      </p:sp>
      <p:sp>
        <p:nvSpPr>
          <p:cNvPr id="14" name="TextBox 13">
            <a:extLst>
              <a:ext uri="{FF2B5EF4-FFF2-40B4-BE49-F238E27FC236}">
                <a16:creationId xmlns:a16="http://schemas.microsoft.com/office/drawing/2014/main" id="{77A135FE-909E-8616-EE54-D677CAAB7B3B}"/>
              </a:ext>
            </a:extLst>
          </p:cNvPr>
          <p:cNvSpPr txBox="1"/>
          <p:nvPr/>
        </p:nvSpPr>
        <p:spPr>
          <a:xfrm>
            <a:off x="9094694" y="6531976"/>
            <a:ext cx="6194612" cy="307777"/>
          </a:xfrm>
          <a:prstGeom prst="rect">
            <a:avLst/>
          </a:prstGeom>
          <a:noFill/>
        </p:spPr>
        <p:txBody>
          <a:bodyPr wrap="square">
            <a:spAutoFit/>
          </a:bodyPr>
          <a:lstStyle/>
          <a:p>
            <a:r>
              <a:rPr lang="en-GB" sz="1400" dirty="0">
                <a:solidFill>
                  <a:srgbClr val="1188A3"/>
                </a:solidFill>
              </a:rPr>
              <a:t>Quelle: </a:t>
            </a:r>
            <a:r>
              <a:rPr lang="en-GB" sz="1400" dirty="0">
                <a:solidFill>
                  <a:srgbClr val="1188A3"/>
                </a:solidFill>
                <a:hlinkClick r:id="rId2">
                  <a:extLst>
                    <a:ext uri="{A12FA001-AC4F-418D-AE19-62706E023703}">
                      <ahyp:hlinkClr xmlns:ahyp="http://schemas.microsoft.com/office/drawing/2018/hyperlinkcolor" val="tx"/>
                    </a:ext>
                  </a:extLst>
                </a:hlinkClick>
              </a:rPr>
              <a:t>Guido, Ugolini &amp; Sestino (2022)</a:t>
            </a:r>
            <a:endParaRPr lang="en-GB" sz="1400" dirty="0">
              <a:solidFill>
                <a:srgbClr val="1188A3"/>
              </a:solidFill>
            </a:endParaRPr>
          </a:p>
        </p:txBody>
      </p:sp>
      <p:pic>
        <p:nvPicPr>
          <p:cNvPr id="15" name="Picture 14" descr="Icon&#10;&#10;Description automatically generated with medium confidence">
            <a:extLst>
              <a:ext uri="{FF2B5EF4-FFF2-40B4-BE49-F238E27FC236}">
                <a16:creationId xmlns:a16="http://schemas.microsoft.com/office/drawing/2014/main" id="{0D5B2BA6-08D7-803C-03FB-FF14824443B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820676" y="2355703"/>
            <a:ext cx="1135535" cy="1554108"/>
          </a:xfrm>
          <a:prstGeom prst="rect">
            <a:avLst/>
          </a:prstGeom>
        </p:spPr>
      </p:pic>
    </p:spTree>
    <p:extLst>
      <p:ext uri="{BB962C8B-B14F-4D97-AF65-F5344CB8AC3E}">
        <p14:creationId xmlns:p14="http://schemas.microsoft.com/office/powerpoint/2010/main" val="294688317"/>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BF656C-DE29-C660-5857-A34A64EBD3AE}"/>
              </a:ext>
            </a:extLst>
          </p:cNvPr>
          <p:cNvSpPr>
            <a:spLocks noGrp="1"/>
          </p:cNvSpPr>
          <p:nvPr>
            <p:ph type="body" sz="quarter" idx="18"/>
          </p:nvPr>
        </p:nvSpPr>
        <p:spPr/>
        <p:txBody>
          <a:bodyPr>
            <a:normAutofit fontScale="92500" lnSpcReduction="20000"/>
          </a:bodyPr>
          <a:lstStyle/>
          <a:p>
            <a:pPr marL="342900" indent="-342900">
              <a:buFont typeface="Arial" panose="020B0604020202020204" pitchFamily="34" charset="0"/>
              <a:buChar char="•"/>
            </a:pPr>
            <a:r>
              <a:rPr lang="en-IE" dirty="0"/>
              <a:t>Die </a:t>
            </a:r>
            <a:r>
              <a:rPr lang="en-IE" dirty="0" err="1"/>
              <a:t>Verwendung</a:t>
            </a:r>
            <a:r>
              <a:rPr lang="en-IE" dirty="0"/>
              <a:t> </a:t>
            </a:r>
            <a:r>
              <a:rPr lang="en-IE" dirty="0" err="1"/>
              <a:t>eines</a:t>
            </a:r>
            <a:r>
              <a:rPr lang="en-IE" dirty="0"/>
              <a:t> </a:t>
            </a:r>
            <a:r>
              <a:rPr lang="en-IE" dirty="0" err="1"/>
              <a:t>strategischen</a:t>
            </a:r>
            <a:r>
              <a:rPr lang="en-IE" dirty="0"/>
              <a:t> </a:t>
            </a:r>
            <a:r>
              <a:rPr lang="en-IE" dirty="0" err="1"/>
              <a:t>Geschäftsmodells</a:t>
            </a:r>
            <a:r>
              <a:rPr lang="en-IE" dirty="0"/>
              <a:t> </a:t>
            </a:r>
            <a:r>
              <a:rPr lang="en-IE" dirty="0" err="1"/>
              <a:t>ist</a:t>
            </a:r>
            <a:r>
              <a:rPr lang="en-IE" dirty="0"/>
              <a:t> für den </a:t>
            </a:r>
            <a:r>
              <a:rPr lang="en-IE" dirty="0" err="1"/>
              <a:t>Erfolg</a:t>
            </a:r>
            <a:r>
              <a:rPr lang="en-IE" dirty="0"/>
              <a:t> in </a:t>
            </a:r>
            <a:r>
              <a:rPr lang="en-IE" dirty="0" err="1"/>
              <a:t>diesem</a:t>
            </a:r>
            <a:r>
              <a:rPr lang="en-IE" dirty="0"/>
              <a:t> </a:t>
            </a:r>
            <a:r>
              <a:rPr lang="en-IE" dirty="0" err="1"/>
              <a:t>Marktsegment</a:t>
            </a:r>
            <a:r>
              <a:rPr lang="en-IE" dirty="0"/>
              <a:t> </a:t>
            </a:r>
            <a:r>
              <a:rPr lang="en-IE" dirty="0" err="1"/>
              <a:t>unabdingbar</a:t>
            </a:r>
            <a:r>
              <a:rPr lang="en-IE" dirty="0"/>
              <a:t>.</a:t>
            </a:r>
          </a:p>
          <a:p>
            <a:pPr marL="342900" indent="-342900">
              <a:buFont typeface="Arial" panose="020B0604020202020204" pitchFamily="34" charset="0"/>
              <a:buChar char="•"/>
            </a:pPr>
            <a:r>
              <a:rPr lang="en-IE" dirty="0"/>
              <a:t>Die 9 </a:t>
            </a:r>
            <a:r>
              <a:rPr lang="en-IE" dirty="0" err="1"/>
              <a:t>Abschnitte</a:t>
            </a:r>
            <a:r>
              <a:rPr lang="en-IE" dirty="0"/>
              <a:t> </a:t>
            </a:r>
            <a:r>
              <a:rPr lang="en-IE" dirty="0" err="1"/>
              <a:t>eines</a:t>
            </a:r>
            <a:r>
              <a:rPr lang="en-IE" dirty="0"/>
              <a:t> Business Model Canvas </a:t>
            </a:r>
            <a:r>
              <a:rPr lang="en-IE" dirty="0" err="1"/>
              <a:t>werden</a:t>
            </a:r>
            <a:r>
              <a:rPr lang="en-IE" dirty="0"/>
              <a:t> die </a:t>
            </a:r>
            <a:r>
              <a:rPr lang="en-IE" dirty="0" err="1"/>
              <a:t>meisten</a:t>
            </a:r>
            <a:r>
              <a:rPr lang="en-IE" dirty="0"/>
              <a:t> </a:t>
            </a:r>
            <a:r>
              <a:rPr lang="en-IE" dirty="0" err="1"/>
              <a:t>Ihrer</a:t>
            </a:r>
            <a:r>
              <a:rPr lang="en-IE" dirty="0"/>
              <a:t> </a:t>
            </a:r>
            <a:r>
              <a:rPr lang="en-IE" dirty="0" err="1"/>
              <a:t>Fragen</a:t>
            </a:r>
            <a:r>
              <a:rPr lang="en-IE" dirty="0"/>
              <a:t> </a:t>
            </a:r>
            <a:r>
              <a:rPr lang="en-IE" dirty="0" err="1"/>
              <a:t>beantworten</a:t>
            </a:r>
            <a:endParaRPr lang="en-IE" dirty="0"/>
          </a:p>
          <a:p>
            <a:pPr marL="342900" indent="-342900">
              <a:buFont typeface="Arial" panose="020B0604020202020204" pitchFamily="34" charset="0"/>
              <a:buChar char="•"/>
            </a:pPr>
            <a:r>
              <a:rPr lang="en-IE" dirty="0" err="1"/>
              <a:t>Einige</a:t>
            </a:r>
            <a:r>
              <a:rPr lang="en-IE" dirty="0"/>
              <a:t> </a:t>
            </a:r>
            <a:r>
              <a:rPr lang="en-IE" dirty="0" err="1"/>
              <a:t>relevante</a:t>
            </a:r>
            <a:r>
              <a:rPr lang="en-IE" dirty="0"/>
              <a:t> </a:t>
            </a:r>
            <a:r>
              <a:rPr lang="en-IE" dirty="0" err="1"/>
              <a:t>Geschäftsmodelle</a:t>
            </a:r>
            <a:r>
              <a:rPr lang="en-IE" dirty="0"/>
              <a:t> </a:t>
            </a:r>
            <a:r>
              <a:rPr lang="en-IE" dirty="0" err="1"/>
              <a:t>sind</a:t>
            </a:r>
            <a:r>
              <a:rPr lang="en-IE" dirty="0"/>
              <a:t>: </a:t>
            </a:r>
          </a:p>
          <a:p>
            <a:pPr marL="914400" lvl="1" indent="-457200">
              <a:buFont typeface="+mj-lt"/>
              <a:buAutoNum type="arabicPeriod"/>
            </a:pPr>
            <a:r>
              <a:rPr lang="en-GB" b="1" spc="0" dirty="0" err="1">
                <a:solidFill>
                  <a:srgbClr val="000000"/>
                </a:solidFill>
                <a:latin typeface="+mn-lt"/>
              </a:rPr>
              <a:t>Erlebnisverkauf</a:t>
            </a:r>
            <a:endParaRPr lang="en-GB" b="1" spc="0" dirty="0">
              <a:solidFill>
                <a:srgbClr val="000000"/>
              </a:solidFill>
              <a:latin typeface="+mn-lt"/>
            </a:endParaRPr>
          </a:p>
          <a:p>
            <a:pPr marL="914400" lvl="1" indent="-457200">
              <a:buFont typeface="+mj-lt"/>
              <a:buAutoNum type="arabicPeriod"/>
            </a:pPr>
            <a:r>
              <a:rPr lang="en-GB" b="1" spc="0" dirty="0" err="1">
                <a:solidFill>
                  <a:srgbClr val="000000"/>
                </a:solidFill>
                <a:latin typeface="+mn-lt"/>
              </a:rPr>
              <a:t>Selbstbedienung</a:t>
            </a:r>
            <a:r>
              <a:rPr lang="en-GB" b="1" spc="0" dirty="0">
                <a:solidFill>
                  <a:srgbClr val="000000"/>
                </a:solidFill>
                <a:latin typeface="+mn-lt"/>
              </a:rPr>
              <a:t> (z. B. </a:t>
            </a:r>
            <a:r>
              <a:rPr lang="en-GB" b="1" spc="0" dirty="0" err="1">
                <a:solidFill>
                  <a:srgbClr val="000000"/>
                </a:solidFill>
                <a:latin typeface="+mn-lt"/>
              </a:rPr>
              <a:t>Fertiggerichte</a:t>
            </a:r>
            <a:r>
              <a:rPr lang="en-GB" b="1" spc="0" dirty="0">
                <a:solidFill>
                  <a:srgbClr val="000000"/>
                </a:solidFill>
                <a:latin typeface="+mn-lt"/>
              </a:rPr>
              <a:t>)</a:t>
            </a:r>
          </a:p>
          <a:p>
            <a:pPr marL="914400" lvl="1" indent="-457200">
              <a:buFont typeface="+mj-lt"/>
              <a:buAutoNum type="arabicPeriod"/>
            </a:pPr>
            <a:r>
              <a:rPr lang="en-GB" b="1" spc="0" dirty="0" err="1">
                <a:solidFill>
                  <a:srgbClr val="000000"/>
                </a:solidFill>
                <a:latin typeface="+mn-lt"/>
              </a:rPr>
              <a:t>Digitalisierung</a:t>
            </a:r>
            <a:r>
              <a:rPr lang="en-GB" b="1" spc="0" dirty="0">
                <a:solidFill>
                  <a:srgbClr val="000000"/>
                </a:solidFill>
                <a:latin typeface="+mn-lt"/>
              </a:rPr>
              <a:t> (z. B. </a:t>
            </a:r>
            <a:r>
              <a:rPr lang="en-GB" b="1" spc="0" dirty="0" err="1">
                <a:solidFill>
                  <a:srgbClr val="000000"/>
                </a:solidFill>
                <a:latin typeface="+mn-lt"/>
              </a:rPr>
              <a:t>Lieferung</a:t>
            </a:r>
            <a:r>
              <a:rPr lang="en-GB" b="1" spc="0" dirty="0">
                <a:solidFill>
                  <a:srgbClr val="000000"/>
                </a:solidFill>
                <a:latin typeface="+mn-lt"/>
              </a:rPr>
              <a:t> </a:t>
            </a:r>
            <a:r>
              <a:rPr lang="en-GB" b="1" spc="0" dirty="0" err="1">
                <a:solidFill>
                  <a:srgbClr val="000000"/>
                </a:solidFill>
                <a:latin typeface="+mn-lt"/>
              </a:rPr>
              <a:t>frischer</a:t>
            </a:r>
            <a:r>
              <a:rPr lang="en-GB" b="1" spc="0" dirty="0">
                <a:solidFill>
                  <a:srgbClr val="000000"/>
                </a:solidFill>
                <a:latin typeface="+mn-lt"/>
              </a:rPr>
              <a:t> </a:t>
            </a:r>
            <a:r>
              <a:rPr lang="en-GB" b="1" spc="0" dirty="0" err="1">
                <a:solidFill>
                  <a:srgbClr val="000000"/>
                </a:solidFill>
                <a:latin typeface="+mn-lt"/>
              </a:rPr>
              <a:t>Mahlzeiten</a:t>
            </a:r>
            <a:r>
              <a:rPr lang="en-GB" b="1" spc="0" dirty="0">
                <a:solidFill>
                  <a:srgbClr val="000000"/>
                </a:solidFill>
                <a:latin typeface="+mn-lt"/>
              </a:rPr>
              <a:t>)</a:t>
            </a:r>
            <a:r>
              <a:rPr lang="en-GB" spc="0" dirty="0">
                <a:solidFill>
                  <a:srgbClr val="000000"/>
                </a:solidFill>
                <a:latin typeface="+mn-lt"/>
              </a:rPr>
              <a:t>Determining the correct price point for this segment is crucial</a:t>
            </a:r>
          </a:p>
          <a:p>
            <a:pPr marL="342900" indent="-342900">
              <a:buFont typeface="Arial" panose="020B0604020202020204" pitchFamily="34" charset="0"/>
              <a:buChar char="•"/>
            </a:pPr>
            <a:r>
              <a:rPr lang="en-GB" dirty="0"/>
              <a:t>Es </a:t>
            </a:r>
            <a:r>
              <a:rPr lang="en-GB" dirty="0" err="1"/>
              <a:t>gibt</a:t>
            </a:r>
            <a:r>
              <a:rPr lang="en-GB" dirty="0"/>
              <a:t> </a:t>
            </a:r>
            <a:r>
              <a:rPr lang="en-GB" dirty="0" err="1"/>
              <a:t>mehrere</a:t>
            </a:r>
            <a:r>
              <a:rPr lang="en-GB" dirty="0"/>
              <a:t> </a:t>
            </a:r>
            <a:r>
              <a:rPr lang="en-GB" dirty="0" err="1"/>
              <a:t>Wege</a:t>
            </a:r>
            <a:r>
              <a:rPr lang="en-GB" dirty="0"/>
              <a:t> </a:t>
            </a:r>
            <a:r>
              <a:rPr lang="en-GB" dirty="0" err="1"/>
              <a:t>zur</a:t>
            </a:r>
            <a:r>
              <a:rPr lang="en-GB" dirty="0"/>
              <a:t> </a:t>
            </a:r>
            <a:r>
              <a:rPr lang="en-GB" dirty="0" err="1"/>
              <a:t>Vermarktung</a:t>
            </a:r>
            <a:r>
              <a:rPr lang="en-GB" dirty="0"/>
              <a:t>, die für den </a:t>
            </a:r>
            <a:r>
              <a:rPr lang="en-GB" dirty="0" err="1"/>
              <a:t>Seniorenmarkt</a:t>
            </a:r>
            <a:r>
              <a:rPr lang="en-GB" dirty="0"/>
              <a:t> </a:t>
            </a:r>
            <a:r>
              <a:rPr lang="en-GB" dirty="0" err="1"/>
              <a:t>geeignet</a:t>
            </a:r>
            <a:r>
              <a:rPr lang="en-GB" dirty="0"/>
              <a:t> </a:t>
            </a:r>
            <a:r>
              <a:rPr lang="en-GB" dirty="0" err="1"/>
              <a:t>sind</a:t>
            </a:r>
            <a:r>
              <a:rPr lang="en-GB" dirty="0"/>
              <a:t>... </a:t>
            </a:r>
            <a:r>
              <a:rPr lang="en-GB" dirty="0" err="1"/>
              <a:t>erkunden</a:t>
            </a:r>
            <a:r>
              <a:rPr lang="en-GB" dirty="0"/>
              <a:t> Sie </a:t>
            </a:r>
            <a:r>
              <a:rPr lang="en-GB" dirty="0" err="1"/>
              <a:t>Ihre</a:t>
            </a:r>
            <a:r>
              <a:rPr lang="en-GB" dirty="0"/>
              <a:t> </a:t>
            </a:r>
            <a:r>
              <a:rPr lang="en-GB" dirty="0" err="1"/>
              <a:t>Optionen</a:t>
            </a:r>
            <a:r>
              <a:rPr lang="en-GB" dirty="0"/>
              <a:t> und was den </a:t>
            </a:r>
            <a:r>
              <a:rPr lang="en-GB" dirty="0" err="1"/>
              <a:t>Bedürfnissen</a:t>
            </a:r>
            <a:r>
              <a:rPr lang="en-GB" dirty="0"/>
              <a:t> </a:t>
            </a:r>
            <a:r>
              <a:rPr lang="en-GB" dirty="0" err="1"/>
              <a:t>Ihres</a:t>
            </a:r>
            <a:r>
              <a:rPr lang="en-GB" dirty="0"/>
              <a:t> </a:t>
            </a:r>
            <a:r>
              <a:rPr lang="en-GB" dirty="0" err="1"/>
              <a:t>Endverbrauchers</a:t>
            </a:r>
            <a:r>
              <a:rPr lang="en-GB" dirty="0"/>
              <a:t> am </a:t>
            </a:r>
            <a:r>
              <a:rPr lang="en-GB" dirty="0" err="1"/>
              <a:t>besten</a:t>
            </a:r>
            <a:r>
              <a:rPr lang="en-GB" dirty="0"/>
              <a:t> </a:t>
            </a:r>
            <a:r>
              <a:rPr lang="en-GB" dirty="0" err="1"/>
              <a:t>entspricht</a:t>
            </a:r>
            <a:endParaRPr lang="en-GB" dirty="0"/>
          </a:p>
          <a:p>
            <a:pPr marL="342900" indent="-342900">
              <a:buFont typeface="Arial" panose="020B0604020202020204" pitchFamily="34" charset="0"/>
              <a:buChar char="•"/>
            </a:pPr>
            <a:r>
              <a:rPr lang="en-GB" b="1" dirty="0"/>
              <a:t>BLEIBEN SIE BEI ALLEN IHREN ENTSCHEIDUNGEN NUTZERORIENTIERT!</a:t>
            </a:r>
            <a:endParaRPr lang="en-IE" dirty="0"/>
          </a:p>
        </p:txBody>
      </p:sp>
      <p:sp>
        <p:nvSpPr>
          <p:cNvPr id="3" name="Text Placeholder 2">
            <a:extLst>
              <a:ext uri="{FF2B5EF4-FFF2-40B4-BE49-F238E27FC236}">
                <a16:creationId xmlns:a16="http://schemas.microsoft.com/office/drawing/2014/main" id="{75DD5D4D-169B-0AD7-37CF-4965DC28F042}"/>
              </a:ext>
            </a:extLst>
          </p:cNvPr>
          <p:cNvSpPr>
            <a:spLocks noGrp="1"/>
          </p:cNvSpPr>
          <p:nvPr>
            <p:ph type="body" sz="quarter" idx="16"/>
          </p:nvPr>
        </p:nvSpPr>
        <p:spPr>
          <a:xfrm>
            <a:off x="734714" y="651064"/>
            <a:ext cx="10808102" cy="582221"/>
          </a:xfrm>
        </p:spPr>
        <p:txBody>
          <a:bodyPr>
            <a:normAutofit lnSpcReduction="10000"/>
          </a:bodyPr>
          <a:lstStyle/>
          <a:p>
            <a:r>
              <a:rPr lang="en-IE" dirty="0" err="1"/>
              <a:t>Andere</a:t>
            </a:r>
            <a:r>
              <a:rPr lang="en-IE" dirty="0"/>
              <a:t> </a:t>
            </a:r>
            <a:r>
              <a:rPr lang="en-IE" dirty="0" err="1"/>
              <a:t>Botschaften</a:t>
            </a:r>
            <a:r>
              <a:rPr lang="en-IE" dirty="0"/>
              <a:t> </a:t>
            </a:r>
            <a:r>
              <a:rPr lang="en-IE" dirty="0" err="1"/>
              <a:t>zum</a:t>
            </a:r>
            <a:r>
              <a:rPr lang="en-IE" dirty="0"/>
              <a:t> </a:t>
            </a:r>
            <a:r>
              <a:rPr lang="en-IE" dirty="0" err="1"/>
              <a:t>Mitnehmen</a:t>
            </a:r>
            <a:r>
              <a:rPr lang="en-IE" dirty="0"/>
              <a:t> </a:t>
            </a:r>
          </a:p>
          <a:p>
            <a:endParaRPr lang="en-IE" dirty="0"/>
          </a:p>
        </p:txBody>
      </p:sp>
      <p:pic>
        <p:nvPicPr>
          <p:cNvPr id="4" name="Picture 3" descr="Icon&#10;&#10;Description automatically generated with medium confidence">
            <a:extLst>
              <a:ext uri="{FF2B5EF4-FFF2-40B4-BE49-F238E27FC236}">
                <a16:creationId xmlns:a16="http://schemas.microsoft.com/office/drawing/2014/main" id="{12FD2DE7-F1A4-2A25-13B2-3CEB55D4C9C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10623452" y="293821"/>
            <a:ext cx="1135535" cy="1554108"/>
          </a:xfrm>
          <a:prstGeom prst="rect">
            <a:avLst/>
          </a:prstGeom>
        </p:spPr>
      </p:pic>
    </p:spTree>
    <p:extLst>
      <p:ext uri="{BB962C8B-B14F-4D97-AF65-F5344CB8AC3E}">
        <p14:creationId xmlns:p14="http://schemas.microsoft.com/office/powerpoint/2010/main" val="33818946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 Placeholder 19">
            <a:extLst>
              <a:ext uri="{FF2B5EF4-FFF2-40B4-BE49-F238E27FC236}">
                <a16:creationId xmlns:a16="http://schemas.microsoft.com/office/drawing/2014/main" id="{301C85A0-73C0-1A6C-FB1A-5A5DE4693B7F}"/>
              </a:ext>
            </a:extLst>
          </p:cNvPr>
          <p:cNvSpPr>
            <a:spLocks noGrp="1"/>
          </p:cNvSpPr>
          <p:nvPr>
            <p:ph type="body" sz="quarter" idx="18"/>
          </p:nvPr>
        </p:nvSpPr>
        <p:spPr>
          <a:xfrm>
            <a:off x="285710" y="1538691"/>
            <a:ext cx="11335990" cy="4170546"/>
          </a:xfrm>
        </p:spPr>
        <p:txBody>
          <a:bodyPr>
            <a:noAutofit/>
          </a:bodyPr>
          <a:lstStyle/>
          <a:p>
            <a:pPr indent="0">
              <a:lnSpc>
                <a:spcPct val="120000"/>
              </a:lnSpc>
              <a:defRPr/>
            </a:pPr>
            <a:r>
              <a:rPr lang="en-GB" sz="2200" dirty="0"/>
              <a:t>Auch </a:t>
            </a:r>
            <a:r>
              <a:rPr lang="en-GB" sz="2200" dirty="0" err="1"/>
              <a:t>wenn</a:t>
            </a:r>
            <a:r>
              <a:rPr lang="en-GB" sz="2200" dirty="0"/>
              <a:t> man </a:t>
            </a:r>
            <a:r>
              <a:rPr lang="en-GB" sz="2200" dirty="0" err="1"/>
              <a:t>meinen</a:t>
            </a:r>
            <a:r>
              <a:rPr lang="en-GB" sz="2200" dirty="0"/>
              <a:t> </a:t>
            </a:r>
            <a:r>
              <a:rPr lang="en-GB" sz="2200" dirty="0" err="1"/>
              <a:t>könnte</a:t>
            </a:r>
            <a:r>
              <a:rPr lang="en-GB" sz="2200" dirty="0"/>
              <a:t>, </a:t>
            </a:r>
            <a:r>
              <a:rPr lang="en-GB" sz="2200" dirty="0" err="1"/>
              <a:t>dass</a:t>
            </a:r>
            <a:r>
              <a:rPr lang="en-GB" sz="2200" dirty="0"/>
              <a:t> </a:t>
            </a:r>
            <a:r>
              <a:rPr lang="en-GB" sz="2200" dirty="0" err="1"/>
              <a:t>Senioren</a:t>
            </a:r>
            <a:r>
              <a:rPr lang="en-GB" sz="2200" dirty="0"/>
              <a:t> </a:t>
            </a:r>
            <a:r>
              <a:rPr lang="en-GB" sz="2200" dirty="0" err="1"/>
              <a:t>weniger</a:t>
            </a:r>
            <a:r>
              <a:rPr lang="en-GB" sz="2200" dirty="0"/>
              <a:t> </a:t>
            </a:r>
            <a:r>
              <a:rPr lang="en-GB" sz="2200" dirty="0" err="1"/>
              <a:t>bereit</a:t>
            </a:r>
            <a:r>
              <a:rPr lang="en-GB" sz="2200" dirty="0"/>
              <a:t> </a:t>
            </a:r>
            <a:r>
              <a:rPr lang="en-GB" sz="2200" dirty="0" err="1"/>
              <a:t>sind</a:t>
            </a:r>
            <a:r>
              <a:rPr lang="en-GB" sz="2200" dirty="0"/>
              <a:t>, </a:t>
            </a:r>
            <a:r>
              <a:rPr lang="en-GB" sz="2200" dirty="0" err="1"/>
              <a:t>neue</a:t>
            </a:r>
            <a:r>
              <a:rPr lang="en-GB" sz="2200" dirty="0"/>
              <a:t> </a:t>
            </a:r>
            <a:r>
              <a:rPr lang="en-GB" sz="2200" dirty="0" err="1"/>
              <a:t>Produkte</a:t>
            </a:r>
            <a:r>
              <a:rPr lang="en-GB" sz="2200" dirty="0"/>
              <a:t> und </a:t>
            </a:r>
            <a:r>
              <a:rPr lang="en-GB" sz="2200" dirty="0" err="1"/>
              <a:t>Dienstleistungen</a:t>
            </a:r>
            <a:r>
              <a:rPr lang="en-GB" sz="2200" dirty="0"/>
              <a:t> </a:t>
            </a:r>
            <a:r>
              <a:rPr lang="en-GB" sz="2200" dirty="0" err="1"/>
              <a:t>auszuprobieren</a:t>
            </a:r>
            <a:r>
              <a:rPr lang="en-GB" sz="2200" dirty="0"/>
              <a:t>, </a:t>
            </a:r>
            <a:r>
              <a:rPr lang="en-GB" sz="2200" dirty="0" err="1"/>
              <a:t>kann</a:t>
            </a:r>
            <a:r>
              <a:rPr lang="en-GB" sz="2200" dirty="0"/>
              <a:t> dies </a:t>
            </a:r>
            <a:r>
              <a:rPr lang="en-GB" sz="2200" dirty="0" err="1"/>
              <a:t>durch</a:t>
            </a:r>
            <a:r>
              <a:rPr lang="en-GB" sz="2200" dirty="0"/>
              <a:t> </a:t>
            </a:r>
            <a:r>
              <a:rPr lang="en-GB" sz="2200" dirty="0" err="1"/>
              <a:t>ihr</a:t>
            </a:r>
            <a:r>
              <a:rPr lang="en-GB" sz="2200" dirty="0"/>
              <a:t> </a:t>
            </a:r>
            <a:r>
              <a:rPr lang="en-GB" sz="2200" dirty="0" err="1"/>
              <a:t>wahrgenommenes</a:t>
            </a:r>
            <a:r>
              <a:rPr lang="en-GB" sz="2200" dirty="0"/>
              <a:t> </a:t>
            </a:r>
            <a:r>
              <a:rPr lang="en-GB" sz="2200" b="1" dirty="0" err="1"/>
              <a:t>kognitives</a:t>
            </a:r>
            <a:r>
              <a:rPr lang="en-GB" sz="2200" b="1" dirty="0"/>
              <a:t> Alter </a:t>
            </a:r>
            <a:r>
              <a:rPr lang="en-GB" sz="2200" dirty="0" err="1"/>
              <a:t>beeinflusst</a:t>
            </a:r>
            <a:r>
              <a:rPr lang="en-GB" sz="2200" dirty="0"/>
              <a:t> </a:t>
            </a:r>
            <a:r>
              <a:rPr lang="en-GB" sz="2200" dirty="0" err="1"/>
              <a:t>werden</a:t>
            </a:r>
            <a:r>
              <a:rPr kumimoji="0" lang="en-US" sz="2200" b="0" i="0" u="none" strike="noStrike" kern="1200" cap="none" spc="0" normalizeH="0" baseline="0" noProof="0" dirty="0">
                <a:ln>
                  <a:noFill/>
                </a:ln>
                <a:effectLst/>
                <a:uLnTx/>
                <a:uFillTx/>
                <a:ea typeface="+mn-ea"/>
                <a:cs typeface="+mn-cs"/>
              </a:rPr>
              <a:t>. Eine </a:t>
            </a:r>
            <a:r>
              <a:rPr lang="en-US" sz="2200" dirty="0">
                <a:solidFill>
                  <a:srgbClr val="1188A3"/>
                </a:solidFill>
                <a:hlinkClick r:id="rId2"/>
              </a:rPr>
              <a:t>Studie</a:t>
            </a:r>
            <a:r>
              <a:rPr lang="en-US" sz="2200" dirty="0">
                <a:solidFill>
                  <a:srgbClr val="1188A3"/>
                </a:solidFill>
              </a:rPr>
              <a:t> </a:t>
            </a:r>
            <a:r>
              <a:rPr lang="en-US" sz="2200" dirty="0"/>
              <a:t>Eine </a:t>
            </a:r>
            <a:r>
              <a:rPr lang="en-US" sz="2200" dirty="0" err="1"/>
              <a:t>Studie</a:t>
            </a:r>
            <a:r>
              <a:rPr lang="en-US" sz="2200" dirty="0"/>
              <a:t> </a:t>
            </a:r>
            <a:r>
              <a:rPr lang="en-US" sz="2200" dirty="0" err="1"/>
              <a:t>legt</a:t>
            </a:r>
            <a:r>
              <a:rPr lang="en-US" sz="2200" dirty="0"/>
              <a:t> </a:t>
            </a:r>
            <a:r>
              <a:rPr lang="en-US" sz="2200" dirty="0" err="1"/>
              <a:t>beispielsweise</a:t>
            </a:r>
            <a:r>
              <a:rPr lang="en-US" sz="2200" dirty="0"/>
              <a:t> </a:t>
            </a:r>
            <a:r>
              <a:rPr lang="en-US" sz="2200" dirty="0" err="1"/>
              <a:t>nahe</a:t>
            </a:r>
            <a:r>
              <a:rPr lang="en-US" sz="2200" dirty="0"/>
              <a:t>, </a:t>
            </a:r>
            <a:r>
              <a:rPr lang="en-US" sz="2200" dirty="0" err="1"/>
              <a:t>dass</a:t>
            </a:r>
            <a:r>
              <a:rPr lang="en-US" sz="2200" dirty="0"/>
              <a:t> </a:t>
            </a:r>
            <a:r>
              <a:rPr lang="en-US" sz="2200" dirty="0" err="1"/>
              <a:t>Senioren</a:t>
            </a:r>
            <a:r>
              <a:rPr lang="en-US" sz="2200" dirty="0"/>
              <a:t> </a:t>
            </a:r>
            <a:r>
              <a:rPr lang="en-US" sz="2200" dirty="0" err="1"/>
              <a:t>im</a:t>
            </a:r>
            <a:r>
              <a:rPr lang="en-US" sz="2200" dirty="0"/>
              <a:t> </a:t>
            </a:r>
            <a:r>
              <a:rPr lang="en-US" sz="2200" dirty="0" err="1"/>
              <a:t>Bereich</a:t>
            </a:r>
            <a:r>
              <a:rPr lang="en-US" sz="2200" dirty="0"/>
              <a:t> der </a:t>
            </a:r>
            <a:r>
              <a:rPr lang="en-US" sz="2200" b="1" dirty="0" err="1"/>
              <a:t>Hedonismus</a:t>
            </a:r>
            <a:r>
              <a:rPr lang="en-US" sz="2200" b="1" dirty="0"/>
              <a:t>-/</a:t>
            </a:r>
            <a:r>
              <a:rPr lang="en-US" sz="2200" b="1" dirty="0" err="1"/>
              <a:t>Luxusgüter</a:t>
            </a:r>
            <a:r>
              <a:rPr lang="en-US" sz="2200" b="1" dirty="0"/>
              <a:t> </a:t>
            </a:r>
            <a:r>
              <a:rPr lang="en-US" sz="2200" b="1" dirty="0" err="1"/>
              <a:t>offener</a:t>
            </a:r>
            <a:r>
              <a:rPr lang="en-US" sz="2200" b="1" dirty="0"/>
              <a:t> für das </a:t>
            </a:r>
            <a:r>
              <a:rPr lang="en-US" sz="2200" b="1" dirty="0" err="1"/>
              <a:t>Experimentieren</a:t>
            </a:r>
            <a:r>
              <a:rPr lang="en-US" sz="2200" b="1" dirty="0"/>
              <a:t> </a:t>
            </a:r>
            <a:r>
              <a:rPr lang="en-US" sz="2200" b="1" dirty="0" err="1"/>
              <a:t>mit</a:t>
            </a:r>
            <a:r>
              <a:rPr lang="en-US" sz="2200" b="1" dirty="0"/>
              <a:t> </a:t>
            </a:r>
            <a:r>
              <a:rPr lang="en-US" sz="2200" b="1" dirty="0" err="1"/>
              <a:t>Innovationen</a:t>
            </a:r>
            <a:r>
              <a:rPr lang="en-US" sz="2200" b="1" dirty="0"/>
              <a:t> sein </a:t>
            </a:r>
            <a:r>
              <a:rPr lang="en-US" sz="2200" b="1" dirty="0" err="1"/>
              <a:t>können</a:t>
            </a:r>
            <a:r>
              <a:rPr lang="en-US" sz="2200" b="1" dirty="0"/>
              <a:t> </a:t>
            </a:r>
            <a:r>
              <a:rPr lang="en-US" sz="2200" b="1" dirty="0" err="1"/>
              <a:t>als</a:t>
            </a:r>
            <a:r>
              <a:rPr lang="en-US" sz="2200" b="1" dirty="0"/>
              <a:t> </a:t>
            </a:r>
            <a:r>
              <a:rPr lang="en-US" sz="2200" b="1" dirty="0" err="1"/>
              <a:t>ihre</a:t>
            </a:r>
            <a:r>
              <a:rPr lang="en-US" sz="2200" b="1" dirty="0"/>
              <a:t> </a:t>
            </a:r>
            <a:r>
              <a:rPr lang="en-US" sz="2200" b="1" dirty="0" err="1"/>
              <a:t>jüngeren</a:t>
            </a:r>
            <a:r>
              <a:rPr lang="en-US" sz="2200" dirty="0"/>
              <a:t> </a:t>
            </a:r>
            <a:r>
              <a:rPr lang="en-US" sz="2200" dirty="0" err="1"/>
              <a:t>Kollegen</a:t>
            </a:r>
            <a:r>
              <a:rPr lang="en-US" sz="2200" dirty="0"/>
              <a:t>. </a:t>
            </a:r>
          </a:p>
          <a:p>
            <a:pPr indent="0">
              <a:lnSpc>
                <a:spcPct val="120000"/>
              </a:lnSpc>
              <a:defRPr/>
            </a:pPr>
            <a:r>
              <a:rPr kumimoji="0" lang="en-US" sz="2200" b="0" i="0" u="none" strike="noStrike" kern="1200" cap="none" spc="0" normalizeH="0" baseline="0" noProof="0" dirty="0" err="1">
                <a:ln>
                  <a:noFill/>
                </a:ln>
                <a:effectLst/>
                <a:uLnTx/>
                <a:uFillTx/>
                <a:ea typeface="+mn-ea"/>
                <a:cs typeface="+mn-cs"/>
              </a:rPr>
              <a:t>Nach</a:t>
            </a:r>
            <a:r>
              <a:rPr kumimoji="0" lang="en-US" sz="2200" b="0" i="0" u="none" strike="noStrike" kern="1200" cap="none" spc="0" normalizeH="0" baseline="0" noProof="0" dirty="0">
                <a:ln>
                  <a:noFill/>
                </a:ln>
                <a:effectLst/>
                <a:uLnTx/>
                <a:uFillTx/>
                <a:ea typeface="+mn-ea"/>
                <a:cs typeface="+mn-cs"/>
              </a:rPr>
              <a:t> </a:t>
            </a:r>
            <a:r>
              <a:rPr kumimoji="0" lang="en-US" sz="2200" b="0" i="0" u="none" strike="noStrike" kern="1200" cap="none" spc="0" normalizeH="0" baseline="0" noProof="0" dirty="0">
                <a:ln>
                  <a:noFill/>
                </a:ln>
                <a:solidFill>
                  <a:srgbClr val="1188A3"/>
                </a:solidFill>
                <a:effectLst/>
                <a:uLnTx/>
                <a:uFillTx/>
                <a:ea typeface="+mn-ea"/>
                <a:cs typeface="+mn-cs"/>
                <a:hlinkClick r:id="rId3">
                  <a:extLst>
                    <a:ext uri="{A12FA001-AC4F-418D-AE19-62706E023703}">
                      <ahyp:hlinkClr xmlns:ahyp="http://schemas.microsoft.com/office/drawing/2018/hyperlinkcolor" val="tx"/>
                    </a:ext>
                  </a:extLst>
                </a:hlinkClick>
              </a:rPr>
              <a:t>Guido, Amatulli &amp; Peluso, 2014 </a:t>
            </a:r>
            <a:r>
              <a:rPr kumimoji="0" lang="en-US" sz="2200" b="0" i="0" u="none" strike="noStrike" kern="1200" cap="none" spc="0" normalizeH="0" baseline="0" noProof="0" dirty="0">
                <a:ln>
                  <a:noFill/>
                </a:ln>
                <a:solidFill>
                  <a:srgbClr val="1188A3"/>
                </a:solidFill>
                <a:effectLst/>
                <a:uLnTx/>
                <a:uFillTx/>
                <a:ea typeface="+mn-ea"/>
                <a:cs typeface="+mn-cs"/>
              </a:rPr>
              <a:t>, </a:t>
            </a:r>
            <a:r>
              <a:rPr kumimoji="0" lang="en-US" sz="2200" b="0" i="0" u="none" strike="noStrike" kern="1200" cap="none" spc="0" normalizeH="0" baseline="0" noProof="0" dirty="0" err="1">
                <a:ln>
                  <a:noFill/>
                </a:ln>
                <a:effectLst/>
                <a:uLnTx/>
                <a:uFillTx/>
                <a:ea typeface="+mn-ea"/>
                <a:cs typeface="+mn-cs"/>
              </a:rPr>
              <a:t>neigen</a:t>
            </a:r>
            <a:r>
              <a:rPr kumimoji="0" lang="en-US" sz="2200" b="0" i="0" u="none" strike="noStrike" kern="1200" cap="none" spc="0" normalizeH="0" baseline="0" noProof="0" dirty="0">
                <a:ln>
                  <a:noFill/>
                </a:ln>
                <a:solidFill>
                  <a:srgbClr val="1188A3"/>
                </a:solidFill>
                <a:effectLst/>
                <a:uLnTx/>
                <a:uFillTx/>
                <a:ea typeface="+mn-ea"/>
                <a:cs typeface="+mn-cs"/>
              </a:rPr>
              <a:t> </a:t>
            </a:r>
            <a:r>
              <a:rPr lang="en-US" sz="2200" dirty="0" err="1"/>
              <a:t>ältere</a:t>
            </a:r>
            <a:r>
              <a:rPr lang="en-US" sz="2200" dirty="0"/>
              <a:t> </a:t>
            </a:r>
            <a:r>
              <a:rPr lang="en-US" sz="2200" dirty="0" err="1"/>
              <a:t>Verbraucher</a:t>
            </a:r>
            <a:r>
              <a:rPr lang="en-US" sz="2200" dirty="0"/>
              <a:t> </a:t>
            </a:r>
            <a:r>
              <a:rPr lang="en-US" sz="2200" dirty="0" err="1"/>
              <a:t>dazu</a:t>
            </a:r>
            <a:r>
              <a:rPr lang="en-US" sz="2200" dirty="0"/>
              <a:t>, </a:t>
            </a:r>
            <a:r>
              <a:rPr lang="en-US" sz="2200" dirty="0" err="1"/>
              <a:t>sich</a:t>
            </a:r>
            <a:r>
              <a:rPr lang="en-US" sz="2200" dirty="0"/>
              <a:t> </a:t>
            </a:r>
            <a:r>
              <a:rPr lang="en-US" sz="2200" dirty="0" err="1"/>
              <a:t>selbst</a:t>
            </a:r>
            <a:r>
              <a:rPr lang="en-US" sz="2200" dirty="0"/>
              <a:t> </a:t>
            </a:r>
            <a:r>
              <a:rPr lang="en-US" sz="2200" dirty="0" err="1"/>
              <a:t>als</a:t>
            </a:r>
            <a:r>
              <a:rPr lang="en-US" sz="2200" dirty="0"/>
              <a:t> </a:t>
            </a:r>
            <a:r>
              <a:rPr lang="en-US" sz="2200" b="1" dirty="0" err="1"/>
              <a:t>jünger</a:t>
            </a:r>
            <a:r>
              <a:rPr lang="en-US" sz="2200" b="1" dirty="0"/>
              <a:t> </a:t>
            </a:r>
            <a:r>
              <a:rPr lang="en-US" sz="2200" b="1" dirty="0" err="1"/>
              <a:t>wahrzunehmen</a:t>
            </a:r>
            <a:r>
              <a:rPr lang="en-US" sz="2200" dirty="0"/>
              <a:t>, </a:t>
            </a:r>
            <a:r>
              <a:rPr lang="en-US" sz="2200" dirty="0" err="1"/>
              <a:t>wenn</a:t>
            </a:r>
            <a:r>
              <a:rPr lang="en-US" sz="2200" dirty="0"/>
              <a:t> </a:t>
            </a:r>
            <a:r>
              <a:rPr lang="en-US" sz="2200" dirty="0" err="1"/>
              <a:t>sie</a:t>
            </a:r>
            <a:r>
              <a:rPr lang="en-US" sz="2200" dirty="0"/>
              <a:t> </a:t>
            </a:r>
            <a:r>
              <a:rPr lang="en-US" sz="2200" b="1" dirty="0" err="1"/>
              <a:t>hedonische</a:t>
            </a:r>
            <a:r>
              <a:rPr lang="en-US" sz="2200" b="1" dirty="0"/>
              <a:t> </a:t>
            </a:r>
            <a:r>
              <a:rPr lang="en-US" sz="2200" b="1" dirty="0" err="1"/>
              <a:t>Konsumziele</a:t>
            </a:r>
            <a:r>
              <a:rPr lang="en-US" sz="2200" dirty="0"/>
              <a:t> </a:t>
            </a:r>
            <a:r>
              <a:rPr lang="en-US" sz="2200" dirty="0" err="1"/>
              <a:t>verfolgen</a:t>
            </a:r>
            <a:r>
              <a:rPr lang="en-US" sz="2200" dirty="0"/>
              <a:t>, </a:t>
            </a:r>
            <a:r>
              <a:rPr lang="en-US" sz="2200" dirty="0" err="1"/>
              <a:t>im</a:t>
            </a:r>
            <a:r>
              <a:rPr lang="en-US" sz="2200" dirty="0"/>
              <a:t> </a:t>
            </a:r>
            <a:r>
              <a:rPr lang="en-US" sz="2200" dirty="0" err="1"/>
              <a:t>Vergleich</a:t>
            </a:r>
            <a:r>
              <a:rPr lang="en-US" sz="2200" dirty="0"/>
              <a:t> </a:t>
            </a:r>
            <a:r>
              <a:rPr lang="en-US" sz="2200" dirty="0" err="1"/>
              <a:t>zu</a:t>
            </a:r>
            <a:r>
              <a:rPr lang="en-US" sz="2200" dirty="0"/>
              <a:t> </a:t>
            </a:r>
            <a:r>
              <a:rPr lang="en-US" sz="2200" dirty="0" err="1"/>
              <a:t>utilitaristischen</a:t>
            </a:r>
            <a:r>
              <a:rPr lang="en-US" sz="2200" dirty="0"/>
              <a:t>/</a:t>
            </a:r>
            <a:r>
              <a:rPr lang="en-US" sz="2200" dirty="0" err="1"/>
              <a:t>grundlegenden</a:t>
            </a:r>
            <a:r>
              <a:rPr lang="en-US" sz="2200" dirty="0"/>
              <a:t> </a:t>
            </a:r>
            <a:r>
              <a:rPr lang="en-US" sz="2200" dirty="0" err="1"/>
              <a:t>Zielen</a:t>
            </a:r>
            <a:r>
              <a:rPr lang="en-US" sz="2200" dirty="0"/>
              <a:t>. Dies </a:t>
            </a:r>
            <a:r>
              <a:rPr lang="en-US" sz="2200" dirty="0" err="1"/>
              <a:t>legt</a:t>
            </a:r>
            <a:r>
              <a:rPr lang="en-US" sz="2200" dirty="0"/>
              <a:t> </a:t>
            </a:r>
            <a:r>
              <a:rPr lang="en-US" sz="2200" dirty="0" err="1"/>
              <a:t>nahe</a:t>
            </a:r>
            <a:r>
              <a:rPr lang="en-US" sz="2200" dirty="0"/>
              <a:t>, </a:t>
            </a:r>
            <a:r>
              <a:rPr lang="en-US" sz="2200" dirty="0" err="1"/>
              <a:t>dass</a:t>
            </a:r>
            <a:r>
              <a:rPr lang="en-US" sz="2200" dirty="0"/>
              <a:t> </a:t>
            </a:r>
            <a:r>
              <a:rPr lang="en-US" sz="2200" dirty="0" err="1"/>
              <a:t>bei</a:t>
            </a:r>
            <a:r>
              <a:rPr lang="en-US" sz="2200" dirty="0"/>
              <a:t> der </a:t>
            </a:r>
            <a:r>
              <a:rPr lang="en-US" sz="2200" dirty="0" err="1"/>
              <a:t>Vermarktung</a:t>
            </a:r>
            <a:r>
              <a:rPr lang="en-US" sz="2200" dirty="0"/>
              <a:t> von </a:t>
            </a:r>
            <a:r>
              <a:rPr lang="en-US" sz="2200" dirty="0" err="1"/>
              <a:t>hedonischen</a:t>
            </a:r>
            <a:r>
              <a:rPr lang="en-US" sz="2200" dirty="0"/>
              <a:t> </a:t>
            </a:r>
            <a:r>
              <a:rPr lang="en-US" sz="2200" dirty="0" err="1"/>
              <a:t>Produkten</a:t>
            </a:r>
            <a:r>
              <a:rPr lang="en-US" sz="2200" dirty="0"/>
              <a:t> </a:t>
            </a:r>
            <a:r>
              <a:rPr lang="en-US" sz="2200" dirty="0" err="1"/>
              <a:t>eine</a:t>
            </a:r>
            <a:r>
              <a:rPr lang="en-US" sz="2200" dirty="0"/>
              <a:t> </a:t>
            </a:r>
            <a:r>
              <a:rPr lang="en-US" sz="2200" dirty="0" err="1"/>
              <a:t>andere</a:t>
            </a:r>
            <a:r>
              <a:rPr lang="en-US" sz="2200" dirty="0"/>
              <a:t> </a:t>
            </a:r>
            <a:r>
              <a:rPr lang="en-US" sz="2200" dirty="0" err="1"/>
              <a:t>Positionierung</a:t>
            </a:r>
            <a:r>
              <a:rPr lang="en-US" sz="2200" dirty="0"/>
              <a:t> </a:t>
            </a:r>
            <a:r>
              <a:rPr lang="en-US" sz="2200" dirty="0" err="1"/>
              <a:t>erforderlich</a:t>
            </a:r>
            <a:r>
              <a:rPr lang="en-US" sz="2200" dirty="0"/>
              <a:t> </a:t>
            </a:r>
            <a:r>
              <a:rPr lang="en-US" sz="2200" dirty="0" err="1"/>
              <a:t>ist</a:t>
            </a:r>
            <a:r>
              <a:rPr lang="en-US" sz="2200" dirty="0"/>
              <a:t> </a:t>
            </a:r>
            <a:r>
              <a:rPr lang="en-US" sz="2200" dirty="0" err="1"/>
              <a:t>als</a:t>
            </a:r>
            <a:r>
              <a:rPr lang="en-US" sz="2200" dirty="0"/>
              <a:t> </a:t>
            </a:r>
            <a:r>
              <a:rPr lang="en-US" sz="2200" dirty="0" err="1"/>
              <a:t>bei</a:t>
            </a:r>
            <a:r>
              <a:rPr lang="en-US" sz="2200" dirty="0"/>
              <a:t> </a:t>
            </a:r>
            <a:r>
              <a:rPr lang="en-US" sz="2200" dirty="0" err="1"/>
              <a:t>utilitaristischen</a:t>
            </a:r>
            <a:r>
              <a:rPr lang="en-US" sz="2200" dirty="0"/>
              <a:t> </a:t>
            </a:r>
            <a:r>
              <a:rPr lang="en-US" sz="2200" dirty="0" err="1"/>
              <a:t>Produkten</a:t>
            </a:r>
            <a:r>
              <a:rPr lang="en-US" sz="2200" dirty="0"/>
              <a:t> (z. B. </a:t>
            </a:r>
            <a:r>
              <a:rPr lang="en-US" sz="2200" dirty="0" err="1"/>
              <a:t>Medikamenten</a:t>
            </a:r>
            <a:r>
              <a:rPr lang="en-US" sz="2200" dirty="0"/>
              <a:t>).</a:t>
            </a:r>
          </a:p>
          <a:p>
            <a:pPr indent="0">
              <a:lnSpc>
                <a:spcPct val="120000"/>
              </a:lnSpc>
              <a:defRPr/>
            </a:pPr>
            <a:r>
              <a:rPr lang="en-US" sz="2200" b="1" dirty="0"/>
              <a:t>				</a:t>
            </a:r>
          </a:p>
          <a:p>
            <a:pPr indent="0">
              <a:lnSpc>
                <a:spcPct val="120000"/>
              </a:lnSpc>
              <a:defRPr/>
            </a:pPr>
            <a:endParaRPr lang="en-US" sz="2200" dirty="0"/>
          </a:p>
        </p:txBody>
      </p:sp>
      <p:sp>
        <p:nvSpPr>
          <p:cNvPr id="19" name="Text Placeholder 18">
            <a:extLst>
              <a:ext uri="{FF2B5EF4-FFF2-40B4-BE49-F238E27FC236}">
                <a16:creationId xmlns:a16="http://schemas.microsoft.com/office/drawing/2014/main" id="{5F02376E-820B-6BA0-87EB-C35AC42324E2}"/>
              </a:ext>
            </a:extLst>
          </p:cNvPr>
          <p:cNvSpPr>
            <a:spLocks noGrp="1"/>
          </p:cNvSpPr>
          <p:nvPr>
            <p:ph type="body" sz="quarter" idx="16"/>
          </p:nvPr>
        </p:nvSpPr>
        <p:spPr>
          <a:xfrm>
            <a:off x="243840" y="209005"/>
            <a:ext cx="11150930" cy="1201783"/>
          </a:xfrm>
          <a:solidFill>
            <a:srgbClr val="FFD100"/>
          </a:solidFill>
        </p:spPr>
        <p:txBody>
          <a:bodyPr anchor="ctr">
            <a:normAutofit/>
          </a:bodyPr>
          <a:lstStyle/>
          <a:p>
            <a:pPr marL="229870"/>
            <a:r>
              <a:rPr lang="en-US" dirty="0" err="1"/>
              <a:t>Kognitives</a:t>
            </a:r>
            <a:r>
              <a:rPr lang="en-US" dirty="0"/>
              <a:t> Alter </a:t>
            </a:r>
            <a:r>
              <a:rPr lang="en-US" dirty="0" err="1"/>
              <a:t>kann</a:t>
            </a:r>
            <a:r>
              <a:rPr lang="en-US" dirty="0"/>
              <a:t> die </a:t>
            </a:r>
            <a:r>
              <a:rPr lang="en-US" dirty="0" err="1"/>
              <a:t>Offenheit</a:t>
            </a:r>
            <a:r>
              <a:rPr lang="en-US" dirty="0"/>
              <a:t> von </a:t>
            </a:r>
            <a:r>
              <a:rPr lang="en-US" dirty="0" err="1"/>
              <a:t>Senioren</a:t>
            </a:r>
            <a:r>
              <a:rPr lang="en-US" dirty="0"/>
              <a:t> für innovative </a:t>
            </a:r>
            <a:r>
              <a:rPr lang="en-US" dirty="0" err="1"/>
              <a:t>Produkte</a:t>
            </a:r>
            <a:r>
              <a:rPr lang="en-US" dirty="0"/>
              <a:t> und </a:t>
            </a:r>
            <a:r>
              <a:rPr lang="en-US" dirty="0" err="1"/>
              <a:t>Dienstleistungen</a:t>
            </a:r>
            <a:r>
              <a:rPr lang="en-US" dirty="0"/>
              <a:t> </a:t>
            </a:r>
            <a:r>
              <a:rPr lang="en-US" dirty="0" err="1"/>
              <a:t>beeinflussen</a:t>
            </a:r>
            <a:endParaRPr lang="en-US" dirty="0"/>
          </a:p>
        </p:txBody>
      </p:sp>
    </p:spTree>
    <p:extLst>
      <p:ext uri="{BB962C8B-B14F-4D97-AF65-F5344CB8AC3E}">
        <p14:creationId xmlns:p14="http://schemas.microsoft.com/office/powerpoint/2010/main" val="1723960419"/>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 Placeholder 10">
            <a:extLst>
              <a:ext uri="{FF2B5EF4-FFF2-40B4-BE49-F238E27FC236}">
                <a16:creationId xmlns:a16="http://schemas.microsoft.com/office/drawing/2014/main" id="{FE501F5B-CC6D-0E45-B824-2349F003B408}"/>
              </a:ext>
            </a:extLst>
          </p:cNvPr>
          <p:cNvSpPr>
            <a:spLocks noGrp="1"/>
          </p:cNvSpPr>
          <p:nvPr>
            <p:ph type="body" sz="quarter" idx="27"/>
          </p:nvPr>
        </p:nvSpPr>
        <p:spPr/>
        <p:txBody>
          <a:bodyPr/>
          <a:lstStyle/>
          <a:p>
            <a:r>
              <a:rPr lang="en-US"/>
              <a:t>www. innovatingfoodforseniors.eu</a:t>
            </a:r>
          </a:p>
        </p:txBody>
      </p:sp>
      <p:sp>
        <p:nvSpPr>
          <p:cNvPr id="8" name="Text Placeholder 7">
            <a:extLst>
              <a:ext uri="{FF2B5EF4-FFF2-40B4-BE49-F238E27FC236}">
                <a16:creationId xmlns:a16="http://schemas.microsoft.com/office/drawing/2014/main" id="{8A651E51-4EA2-7540-967D-5156E5B25F0B}"/>
              </a:ext>
            </a:extLst>
          </p:cNvPr>
          <p:cNvSpPr>
            <a:spLocks noGrp="1"/>
          </p:cNvSpPr>
          <p:nvPr>
            <p:ph type="body" sz="quarter" idx="20"/>
          </p:nvPr>
        </p:nvSpPr>
        <p:spPr>
          <a:xfrm>
            <a:off x="7356022" y="538843"/>
            <a:ext cx="4751758" cy="4221935"/>
          </a:xfrm>
        </p:spPr>
        <p:txBody>
          <a:bodyPr>
            <a:normAutofit fontScale="47500" lnSpcReduction="20000"/>
          </a:bodyPr>
          <a:lstStyle/>
          <a:p>
            <a:pPr algn="ctr">
              <a:lnSpc>
                <a:spcPct val="120000"/>
              </a:lnSpc>
            </a:pPr>
            <a:r>
              <a:rPr lang="en-US" dirty="0"/>
              <a:t>Gut </a:t>
            </a:r>
            <a:r>
              <a:rPr lang="en-US" dirty="0" err="1"/>
              <a:t>gemacht</a:t>
            </a:r>
            <a:r>
              <a:rPr lang="en-US" dirty="0"/>
              <a:t>.</a:t>
            </a:r>
          </a:p>
          <a:p>
            <a:pPr algn="ctr">
              <a:lnSpc>
                <a:spcPct val="120000"/>
              </a:lnSpc>
            </a:pPr>
            <a:r>
              <a:rPr lang="en-US" dirty="0"/>
              <a:t>Sie </a:t>
            </a:r>
            <a:r>
              <a:rPr lang="en-US" dirty="0" err="1"/>
              <a:t>haben</a:t>
            </a:r>
            <a:r>
              <a:rPr lang="en-US" dirty="0"/>
              <a:t> Modul 5 </a:t>
            </a:r>
            <a:r>
              <a:rPr lang="en-US" dirty="0" err="1"/>
              <a:t>abgeschlossen</a:t>
            </a:r>
            <a:r>
              <a:rPr lang="en-US" dirty="0"/>
              <a:t>. Das </a:t>
            </a:r>
            <a:r>
              <a:rPr lang="en-US" dirty="0" err="1"/>
              <a:t>letzte</a:t>
            </a:r>
            <a:r>
              <a:rPr lang="en-US" dirty="0"/>
              <a:t> </a:t>
            </a:r>
            <a:r>
              <a:rPr lang="en-US" dirty="0" err="1"/>
              <a:t>Stück</a:t>
            </a:r>
            <a:r>
              <a:rPr lang="en-US" dirty="0"/>
              <a:t> </a:t>
            </a:r>
            <a:r>
              <a:rPr lang="en-US" dirty="0" err="1"/>
              <a:t>unserer</a:t>
            </a:r>
            <a:r>
              <a:rPr lang="en-US" dirty="0"/>
              <a:t> </a:t>
            </a:r>
            <a:r>
              <a:rPr lang="en-US" dirty="0" err="1"/>
              <a:t>Lernreise</a:t>
            </a:r>
            <a:r>
              <a:rPr lang="en-US" dirty="0"/>
              <a:t> </a:t>
            </a:r>
            <a:r>
              <a:rPr lang="en-US" dirty="0" err="1"/>
              <a:t>zur</a:t>
            </a:r>
            <a:r>
              <a:rPr lang="en-US" dirty="0"/>
              <a:t> </a:t>
            </a:r>
            <a:r>
              <a:rPr lang="en-US" dirty="0" err="1"/>
              <a:t>Schaffung</a:t>
            </a:r>
            <a:r>
              <a:rPr lang="en-US" dirty="0"/>
              <a:t> </a:t>
            </a:r>
            <a:r>
              <a:rPr lang="en-US" dirty="0" err="1"/>
              <a:t>innovativer</a:t>
            </a:r>
            <a:r>
              <a:rPr lang="en-US" dirty="0"/>
              <a:t> </a:t>
            </a:r>
            <a:r>
              <a:rPr lang="en-US" dirty="0" err="1"/>
              <a:t>Lebensmittel</a:t>
            </a:r>
            <a:r>
              <a:rPr lang="en-US" dirty="0"/>
              <a:t> für </a:t>
            </a:r>
            <a:r>
              <a:rPr lang="en-US" dirty="0" err="1"/>
              <a:t>Senioren</a:t>
            </a:r>
            <a:r>
              <a:rPr lang="en-US" dirty="0"/>
              <a:t> </a:t>
            </a:r>
            <a:r>
              <a:rPr lang="en-US" dirty="0" err="1"/>
              <a:t>ist</a:t>
            </a:r>
            <a:r>
              <a:rPr lang="en-US" dirty="0"/>
              <a:t> </a:t>
            </a:r>
          </a:p>
          <a:p>
            <a:pPr algn="ctr">
              <a:lnSpc>
                <a:spcPct val="120000"/>
              </a:lnSpc>
            </a:pPr>
            <a:r>
              <a:rPr lang="en-US" dirty="0"/>
              <a:t>Modul 6</a:t>
            </a:r>
          </a:p>
          <a:p>
            <a:pPr algn="ctr">
              <a:lnSpc>
                <a:spcPct val="120000"/>
              </a:lnSpc>
            </a:pPr>
            <a:r>
              <a:rPr lang="en-US" dirty="0"/>
              <a:t> </a:t>
            </a:r>
            <a:r>
              <a:rPr lang="en-US" b="1" dirty="0"/>
              <a:t>Marketing für den </a:t>
            </a:r>
            <a:r>
              <a:rPr lang="en-US" b="1" dirty="0" err="1"/>
              <a:t>Seniorensektor</a:t>
            </a:r>
            <a:r>
              <a:rPr lang="en-US" b="1"/>
              <a:t>.</a:t>
            </a:r>
            <a:endParaRPr lang="en-US" b="1" dirty="0"/>
          </a:p>
          <a:p>
            <a:pPr algn="ctr">
              <a:lnSpc>
                <a:spcPct val="120000"/>
              </a:lnSpc>
            </a:pPr>
            <a:endParaRPr lang="en-US" dirty="0"/>
          </a:p>
        </p:txBody>
      </p:sp>
    </p:spTree>
    <p:extLst>
      <p:ext uri="{BB962C8B-B14F-4D97-AF65-F5344CB8AC3E}">
        <p14:creationId xmlns:p14="http://schemas.microsoft.com/office/powerpoint/2010/main" val="416982551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A2192D26-8314-0848-4C2E-740FE482DA50}"/>
              </a:ext>
            </a:extLst>
          </p:cNvPr>
          <p:cNvSpPr>
            <a:spLocks noGrp="1"/>
          </p:cNvSpPr>
          <p:nvPr>
            <p:ph type="body" sz="quarter" idx="18"/>
          </p:nvPr>
        </p:nvSpPr>
        <p:spPr>
          <a:xfrm>
            <a:off x="342204" y="1489166"/>
            <a:ext cx="8087694" cy="4364787"/>
          </a:xfrm>
        </p:spPr>
        <p:txBody>
          <a:bodyPr>
            <a:normAutofit/>
          </a:bodyPr>
          <a:lstStyle/>
          <a:p>
            <a:pPr indent="0"/>
            <a:r>
              <a:rPr lang="en-US" dirty="0" err="1"/>
              <a:t>Während</a:t>
            </a:r>
            <a:r>
              <a:rPr lang="en-US" dirty="0"/>
              <a:t> </a:t>
            </a:r>
            <a:r>
              <a:rPr lang="en-US" dirty="0" err="1"/>
              <a:t>bei</a:t>
            </a:r>
            <a:r>
              <a:rPr lang="en-US" dirty="0"/>
              <a:t> </a:t>
            </a:r>
            <a:r>
              <a:rPr lang="en-US" dirty="0" err="1"/>
              <a:t>konventionellen</a:t>
            </a:r>
            <a:r>
              <a:rPr lang="en-US" dirty="0"/>
              <a:t> </a:t>
            </a:r>
            <a:r>
              <a:rPr lang="en-US" dirty="0" err="1"/>
              <a:t>Senioren</a:t>
            </a:r>
            <a:r>
              <a:rPr lang="en-US" dirty="0"/>
              <a:t> das </a:t>
            </a:r>
            <a:r>
              <a:rPr lang="en-US" dirty="0" err="1"/>
              <a:t>kognitive</a:t>
            </a:r>
            <a:r>
              <a:rPr lang="en-US" dirty="0"/>
              <a:t> Alter </a:t>
            </a:r>
            <a:r>
              <a:rPr lang="en-US" dirty="0" err="1"/>
              <a:t>im</a:t>
            </a:r>
            <a:r>
              <a:rPr lang="en-US" dirty="0"/>
              <a:t> </a:t>
            </a:r>
            <a:r>
              <a:rPr lang="en-US" dirty="0" err="1"/>
              <a:t>Durchschnitt</a:t>
            </a:r>
            <a:r>
              <a:rPr lang="en-US" dirty="0"/>
              <a:t> </a:t>
            </a:r>
            <a:r>
              <a:rPr lang="en-US" b="1" dirty="0"/>
              <a:t>7</a:t>
            </a:r>
            <a:r>
              <a:rPr lang="en-US" dirty="0"/>
              <a:t> Jahre </a:t>
            </a:r>
            <a:r>
              <a:rPr lang="en-US" dirty="0" err="1"/>
              <a:t>unter</a:t>
            </a:r>
            <a:r>
              <a:rPr lang="en-US" dirty="0"/>
              <a:t> dem </a:t>
            </a:r>
            <a:r>
              <a:rPr lang="en-US" dirty="0" err="1"/>
              <a:t>chronologischen</a:t>
            </a:r>
            <a:r>
              <a:rPr lang="en-US" dirty="0"/>
              <a:t> Alter </a:t>
            </a:r>
            <a:r>
              <a:rPr lang="en-US" dirty="0" err="1"/>
              <a:t>liegt</a:t>
            </a:r>
            <a:r>
              <a:rPr lang="en-US" dirty="0"/>
              <a:t>, </a:t>
            </a:r>
            <a:r>
              <a:rPr lang="en-US" dirty="0" err="1"/>
              <a:t>kann</a:t>
            </a:r>
            <a:r>
              <a:rPr lang="en-US" dirty="0"/>
              <a:t> der </a:t>
            </a:r>
            <a:r>
              <a:rPr lang="en-US" dirty="0" err="1"/>
              <a:t>durchschnittliche</a:t>
            </a:r>
            <a:r>
              <a:rPr lang="en-US" dirty="0"/>
              <a:t> </a:t>
            </a:r>
            <a:r>
              <a:rPr lang="en-US" dirty="0" err="1"/>
              <a:t>Unterschied</a:t>
            </a:r>
            <a:r>
              <a:rPr lang="en-US" dirty="0"/>
              <a:t> </a:t>
            </a:r>
            <a:r>
              <a:rPr lang="en-US" dirty="0" err="1"/>
              <a:t>bei</a:t>
            </a:r>
            <a:r>
              <a:rPr lang="en-US" dirty="0"/>
              <a:t> </a:t>
            </a:r>
            <a:r>
              <a:rPr lang="en-US" dirty="0" err="1"/>
              <a:t>modernen</a:t>
            </a:r>
            <a:r>
              <a:rPr lang="en-US" dirty="0"/>
              <a:t> </a:t>
            </a:r>
            <a:r>
              <a:rPr lang="en-US" dirty="0" err="1"/>
              <a:t>Senioren</a:t>
            </a:r>
            <a:r>
              <a:rPr lang="en-US" dirty="0"/>
              <a:t> bis </a:t>
            </a:r>
            <a:r>
              <a:rPr lang="en-US" dirty="0" err="1"/>
              <a:t>zu</a:t>
            </a:r>
            <a:r>
              <a:rPr lang="en-US" dirty="0"/>
              <a:t> </a:t>
            </a:r>
            <a:r>
              <a:rPr lang="en-US" b="1" dirty="0"/>
              <a:t>12 </a:t>
            </a:r>
            <a:r>
              <a:rPr lang="en-US" dirty="0"/>
              <a:t>Jahre </a:t>
            </a:r>
            <a:r>
              <a:rPr lang="en-US" dirty="0" err="1"/>
              <a:t>betragen</a:t>
            </a:r>
            <a:r>
              <a:rPr lang="en-US" dirty="0"/>
              <a:t>!</a:t>
            </a:r>
          </a:p>
          <a:p>
            <a:pPr indent="0"/>
            <a:r>
              <a:rPr lang="en-US" b="1" dirty="0" err="1"/>
              <a:t>Einige</a:t>
            </a:r>
            <a:r>
              <a:rPr lang="en-US" b="1" dirty="0"/>
              <a:t> </a:t>
            </a:r>
            <a:r>
              <a:rPr lang="en-US" b="1" dirty="0" err="1"/>
              <a:t>einzigartige</a:t>
            </a:r>
            <a:r>
              <a:rPr lang="en-US" b="1" dirty="0"/>
              <a:t> </a:t>
            </a:r>
            <a:r>
              <a:rPr lang="en-US" b="1" dirty="0" err="1"/>
              <a:t>Merkmale</a:t>
            </a:r>
            <a:r>
              <a:rPr lang="en-US" b="1" dirty="0"/>
              <a:t> der </a:t>
            </a:r>
            <a:r>
              <a:rPr lang="en-US" b="1" dirty="0" err="1"/>
              <a:t>modernen</a:t>
            </a:r>
            <a:r>
              <a:rPr lang="en-US" b="1" dirty="0"/>
              <a:t> </a:t>
            </a:r>
            <a:r>
              <a:rPr lang="en-US" b="1" dirty="0" err="1"/>
              <a:t>Senioren</a:t>
            </a:r>
            <a:r>
              <a:rPr lang="en-US" b="1" dirty="0"/>
              <a:t> </a:t>
            </a:r>
            <a:r>
              <a:rPr lang="en-US" b="1" dirty="0" err="1"/>
              <a:t>sind</a:t>
            </a:r>
            <a:r>
              <a:rPr lang="en-US" b="1" dirty="0"/>
              <a:t>:</a:t>
            </a:r>
          </a:p>
          <a:p>
            <a:pPr marL="468000" indent="-457200">
              <a:spcAft>
                <a:spcPts val="600"/>
              </a:spcAft>
              <a:buFont typeface="Arial" panose="020B0604020202020204" pitchFamily="34" charset="0"/>
              <a:buChar char="•"/>
            </a:pPr>
            <a:r>
              <a:rPr lang="en-US" dirty="0"/>
              <a:t>Sie </a:t>
            </a:r>
            <a:r>
              <a:rPr lang="en-US" dirty="0" err="1"/>
              <a:t>genießen</a:t>
            </a:r>
            <a:r>
              <a:rPr lang="en-US" dirty="0"/>
              <a:t> </a:t>
            </a:r>
            <a:r>
              <a:rPr lang="en-US" dirty="0" err="1"/>
              <a:t>ein</a:t>
            </a:r>
            <a:r>
              <a:rPr lang="en-US" dirty="0"/>
              <a:t> </a:t>
            </a:r>
            <a:r>
              <a:rPr lang="en-US" b="1" dirty="0"/>
              <a:t>positives </a:t>
            </a:r>
            <a:r>
              <a:rPr lang="en-US" b="1" dirty="0" err="1"/>
              <a:t>aktives</a:t>
            </a:r>
            <a:r>
              <a:rPr lang="en-US" b="1" dirty="0"/>
              <a:t> Altern </a:t>
            </a:r>
          </a:p>
          <a:p>
            <a:pPr marL="468000" indent="-457200">
              <a:spcAft>
                <a:spcPts val="600"/>
              </a:spcAft>
              <a:buFont typeface="Arial" panose="020B0604020202020204" pitchFamily="34" charset="0"/>
              <a:buChar char="•"/>
            </a:pPr>
            <a:r>
              <a:rPr lang="en-US" dirty="0"/>
              <a:t>Sie </a:t>
            </a:r>
            <a:r>
              <a:rPr lang="en-US" dirty="0" err="1"/>
              <a:t>haben</a:t>
            </a:r>
            <a:r>
              <a:rPr lang="en-US" dirty="0"/>
              <a:t> </a:t>
            </a:r>
            <a:r>
              <a:rPr lang="en-US" b="1" dirty="0" err="1"/>
              <a:t>weniger</a:t>
            </a:r>
            <a:r>
              <a:rPr lang="en-US" b="1" dirty="0"/>
              <a:t> Angst </a:t>
            </a:r>
            <a:r>
              <a:rPr lang="en-US" dirty="0" err="1"/>
              <a:t>vor</a:t>
            </a:r>
            <a:r>
              <a:rPr lang="en-US" dirty="0"/>
              <a:t> der </a:t>
            </a:r>
            <a:r>
              <a:rPr lang="en-US" dirty="0" err="1"/>
              <a:t>Sterblichkeit</a:t>
            </a:r>
            <a:endParaRPr lang="en-US" dirty="0"/>
          </a:p>
          <a:p>
            <a:pPr marL="468000" indent="-457200">
              <a:spcAft>
                <a:spcPts val="600"/>
              </a:spcAft>
              <a:buFont typeface="Arial" panose="020B0604020202020204" pitchFamily="34" charset="0"/>
              <a:buChar char="•"/>
            </a:pPr>
            <a:r>
              <a:rPr lang="en-US" dirty="0"/>
              <a:t>Sie </a:t>
            </a:r>
            <a:r>
              <a:rPr lang="en-US" dirty="0" err="1"/>
              <a:t>sind</a:t>
            </a:r>
            <a:r>
              <a:rPr lang="en-US" dirty="0"/>
              <a:t> </a:t>
            </a:r>
            <a:r>
              <a:rPr lang="en-US" b="1" dirty="0" err="1"/>
              <a:t>zufriedener</a:t>
            </a:r>
            <a:r>
              <a:rPr lang="en-US" b="1" dirty="0"/>
              <a:t> </a:t>
            </a:r>
            <a:r>
              <a:rPr lang="en-US" b="1" dirty="0" err="1"/>
              <a:t>mit</a:t>
            </a:r>
            <a:r>
              <a:rPr lang="en-US" b="1" dirty="0"/>
              <a:t> </a:t>
            </a:r>
            <a:r>
              <a:rPr lang="en-US" b="1" dirty="0" err="1"/>
              <a:t>ihrem</a:t>
            </a:r>
            <a:r>
              <a:rPr lang="en-US" b="1" dirty="0"/>
              <a:t> </a:t>
            </a:r>
            <a:r>
              <a:rPr lang="en-US" b="1" dirty="0" err="1"/>
              <a:t>Gesundheitszustand</a:t>
            </a:r>
            <a:r>
              <a:rPr lang="en-US" b="1" dirty="0"/>
              <a:t> </a:t>
            </a:r>
            <a:r>
              <a:rPr lang="en-US" dirty="0"/>
              <a:t>und </a:t>
            </a:r>
            <a:r>
              <a:rPr lang="en-US" dirty="0" err="1"/>
              <a:t>ihrem</a:t>
            </a:r>
            <a:r>
              <a:rPr lang="en-US" dirty="0"/>
              <a:t> </a:t>
            </a:r>
            <a:r>
              <a:rPr lang="en-US" b="1" dirty="0" err="1"/>
              <a:t>sozialen</a:t>
            </a:r>
            <a:r>
              <a:rPr lang="en-US" b="1" dirty="0"/>
              <a:t> Leben</a:t>
            </a:r>
          </a:p>
          <a:p>
            <a:pPr marL="468000" indent="-457200">
              <a:spcAft>
                <a:spcPts val="600"/>
              </a:spcAft>
              <a:buFont typeface="Arial" panose="020B0604020202020204" pitchFamily="34" charset="0"/>
              <a:buChar char="•"/>
            </a:pPr>
            <a:r>
              <a:rPr lang="en-US" dirty="0"/>
              <a:t>Sie </a:t>
            </a:r>
            <a:r>
              <a:rPr lang="en-US" dirty="0" err="1"/>
              <a:t>haben</a:t>
            </a:r>
            <a:r>
              <a:rPr lang="en-US" dirty="0"/>
              <a:t> </a:t>
            </a:r>
            <a:r>
              <a:rPr lang="en-US" dirty="0" err="1"/>
              <a:t>eine</a:t>
            </a:r>
            <a:r>
              <a:rPr lang="en-US" dirty="0"/>
              <a:t> </a:t>
            </a:r>
            <a:r>
              <a:rPr lang="en-US" b="1" dirty="0" err="1"/>
              <a:t>größere</a:t>
            </a:r>
            <a:r>
              <a:rPr lang="en-US" b="1" dirty="0"/>
              <a:t> </a:t>
            </a:r>
            <a:r>
              <a:rPr lang="en-US" b="1" dirty="0" err="1"/>
              <a:t>Kaufkraft</a:t>
            </a:r>
            <a:endParaRPr lang="en-US" b="1" dirty="0"/>
          </a:p>
        </p:txBody>
      </p:sp>
      <p:sp>
        <p:nvSpPr>
          <p:cNvPr id="13" name="Text Placeholder 12">
            <a:extLst>
              <a:ext uri="{FF2B5EF4-FFF2-40B4-BE49-F238E27FC236}">
                <a16:creationId xmlns:a16="http://schemas.microsoft.com/office/drawing/2014/main" id="{AC5088E5-321F-9118-04A7-6505B75A21FA}"/>
              </a:ext>
            </a:extLst>
          </p:cNvPr>
          <p:cNvSpPr>
            <a:spLocks noGrp="1"/>
          </p:cNvSpPr>
          <p:nvPr>
            <p:ph type="body" sz="quarter" idx="16"/>
          </p:nvPr>
        </p:nvSpPr>
        <p:spPr>
          <a:xfrm>
            <a:off x="482165" y="561104"/>
            <a:ext cx="10808102" cy="582221"/>
          </a:xfrm>
        </p:spPr>
        <p:txBody>
          <a:bodyPr>
            <a:normAutofit lnSpcReduction="10000"/>
          </a:bodyPr>
          <a:lstStyle/>
          <a:p>
            <a:r>
              <a:rPr lang="en-GB" dirty="0"/>
              <a:t>Die </a:t>
            </a:r>
            <a:r>
              <a:rPr lang="en-GB" b="1" dirty="0" err="1"/>
              <a:t>kognitiven</a:t>
            </a:r>
            <a:r>
              <a:rPr lang="en-GB" b="1" dirty="0"/>
              <a:t> </a:t>
            </a:r>
            <a:r>
              <a:rPr lang="en-GB" b="1" dirty="0" err="1"/>
              <a:t>Bedürfnisse</a:t>
            </a:r>
            <a:r>
              <a:rPr lang="en-GB" b="1" dirty="0"/>
              <a:t> </a:t>
            </a:r>
            <a:r>
              <a:rPr lang="en-GB" dirty="0"/>
              <a:t>moderner </a:t>
            </a:r>
            <a:r>
              <a:rPr lang="en-GB" dirty="0" err="1"/>
              <a:t>Senioren</a:t>
            </a:r>
            <a:r>
              <a:rPr lang="en-GB" dirty="0"/>
              <a:t> </a:t>
            </a:r>
          </a:p>
        </p:txBody>
      </p:sp>
      <p:sp>
        <p:nvSpPr>
          <p:cNvPr id="4" name="TextBox 3">
            <a:extLst>
              <a:ext uri="{FF2B5EF4-FFF2-40B4-BE49-F238E27FC236}">
                <a16:creationId xmlns:a16="http://schemas.microsoft.com/office/drawing/2014/main" id="{0706EED7-6B53-6634-B3C2-6652C1159B57}"/>
              </a:ext>
            </a:extLst>
          </p:cNvPr>
          <p:cNvSpPr txBox="1"/>
          <p:nvPr/>
        </p:nvSpPr>
        <p:spPr>
          <a:xfrm>
            <a:off x="10759338" y="5365462"/>
            <a:ext cx="1061857" cy="369332"/>
          </a:xfrm>
          <a:prstGeom prst="rect">
            <a:avLst/>
          </a:prstGeom>
          <a:noFill/>
        </p:spPr>
        <p:txBody>
          <a:bodyPr wrap="square">
            <a:spAutoFit/>
          </a:bodyPr>
          <a:lstStyle/>
          <a:p>
            <a:r>
              <a:rPr kumimoji="0" lang="en-US" sz="1800" b="0" i="0" u="none" strike="noStrike" kern="1200" cap="none" spc="0" normalizeH="0" baseline="0" noProof="0" dirty="0">
                <a:ln>
                  <a:noFill/>
                </a:ln>
                <a:solidFill>
                  <a:srgbClr val="1188A3"/>
                </a:solidFill>
                <a:effectLst/>
                <a:uLnTx/>
                <a:uFillTx/>
                <a:ea typeface="+mn-ea"/>
                <a:cs typeface="+mn-cs"/>
                <a:hlinkClick r:id="rId2"/>
              </a:rPr>
              <a:t>Quelle</a:t>
            </a:r>
            <a:endParaRPr lang="en-US" sz="1800" b="0" i="0" u="none" strike="noStrike" baseline="0" dirty="0">
              <a:solidFill>
                <a:srgbClr val="1188A3"/>
              </a:solidFill>
              <a:latin typeface="MyriadPro-Semibold"/>
            </a:endParaRPr>
          </a:p>
        </p:txBody>
      </p:sp>
      <p:pic>
        <p:nvPicPr>
          <p:cNvPr id="3" name="Picture 2" descr="Two old men giving each other a high five">
            <a:extLst>
              <a:ext uri="{FF2B5EF4-FFF2-40B4-BE49-F238E27FC236}">
                <a16:creationId xmlns:a16="http://schemas.microsoft.com/office/drawing/2014/main" id="{6CA5D840-85E2-FD73-1B74-DDD413E4F6C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8373112" y="1663337"/>
            <a:ext cx="3476684" cy="2856412"/>
          </a:xfrm>
          <a:prstGeom prst="rect">
            <a:avLst/>
          </a:prstGeom>
        </p:spPr>
      </p:pic>
    </p:spTree>
    <p:extLst>
      <p:ext uri="{BB962C8B-B14F-4D97-AF65-F5344CB8AC3E}">
        <p14:creationId xmlns:p14="http://schemas.microsoft.com/office/powerpoint/2010/main" val="331772648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089EED690624143B9CCB44C7945D306" ma:contentTypeVersion="16" ma:contentTypeDescription="Create a new document." ma:contentTypeScope="" ma:versionID="a33815bba22a291baf2f2d07ea465cc4">
  <xsd:schema xmlns:xsd="http://www.w3.org/2001/XMLSchema" xmlns:xs="http://www.w3.org/2001/XMLSchema" xmlns:p="http://schemas.microsoft.com/office/2006/metadata/properties" xmlns:ns2="539e4a8c-7e7c-4ea1-8c2e-f9bf51a8ca20" xmlns:ns3="41f5c9df-7cea-428a-8452-da6b62a57c0f" targetNamespace="http://schemas.microsoft.com/office/2006/metadata/properties" ma:root="true" ma:fieldsID="7261e43b332063b1a6906cdfe7e0e2e3" ns2:_="" ns3:_="">
    <xsd:import namespace="539e4a8c-7e7c-4ea1-8c2e-f9bf51a8ca20"/>
    <xsd:import namespace="41f5c9df-7cea-428a-8452-da6b62a57c0f"/>
    <xsd:element name="properties">
      <xsd:complexType>
        <xsd:sequence>
          <xsd:element name="documentManagement">
            <xsd:complexType>
              <xsd:all>
                <xsd:element ref="ns2:NotebookType" minOccurs="0"/>
                <xsd:element ref="ns2:FolderType" minOccurs="0"/>
                <xsd:element ref="ns2:CultureName" minOccurs="0"/>
                <xsd:element ref="ns2:AppVersion" minOccurs="0"/>
                <xsd:element ref="ns2:TeamsChannelId" minOccurs="0"/>
                <xsd:element ref="ns2:MediaServiceMetadata" minOccurs="0"/>
                <xsd:element ref="ns2:MediaServiceFastMetadata"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ServiceAutoKeyPoints" minOccurs="0"/>
                <xsd:element ref="ns2:MediaServiceKeyPoints" minOccurs="0"/>
                <xsd:element ref="ns3:SharedWithUsers" minOccurs="0"/>
                <xsd:element ref="ns3:SharedWithDetail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39e4a8c-7e7c-4ea1-8c2e-f9bf51a8ca20" elementFormDefault="qualified">
    <xsd:import namespace="http://schemas.microsoft.com/office/2006/documentManagement/types"/>
    <xsd:import namespace="http://schemas.microsoft.com/office/infopath/2007/PartnerControls"/>
    <xsd:element name="NotebookType" ma:index="8" nillable="true" ma:displayName="Notebook Type" ma:internalName="NotebookType">
      <xsd:simpleType>
        <xsd:restriction base="dms:Text"/>
      </xsd:simpleType>
    </xsd:element>
    <xsd:element name="FolderType" ma:index="9" nillable="true" ma:displayName="Folder Type" ma:internalName="FolderType">
      <xsd:simpleType>
        <xsd:restriction base="dms:Text"/>
      </xsd:simpleType>
    </xsd:element>
    <xsd:element name="CultureName" ma:index="10" nillable="true" ma:displayName="Culture Name" ma:internalName="CultureName">
      <xsd:simpleType>
        <xsd:restriction base="dms:Text"/>
      </xsd:simpleType>
    </xsd:element>
    <xsd:element name="AppVersion" ma:index="11" nillable="true" ma:displayName="App Version" ma:internalName="AppVersion">
      <xsd:simpleType>
        <xsd:restriction base="dms:Text"/>
      </xsd:simpleType>
    </xsd:element>
    <xsd:element name="TeamsChannelId" ma:index="12" nillable="true" ma:displayName="Teams Channel Id" ma:internalName="TeamsChannelId">
      <xsd:simpleType>
        <xsd:restriction base="dms:Text"/>
      </xsd:simpleType>
    </xsd:element>
    <xsd:element name="MediaServiceMetadata" ma:index="13" nillable="true" ma:displayName="MediaServiceMetadata" ma:hidden="true" ma:internalName="MediaServiceMetadata" ma:readOnly="true">
      <xsd:simpleType>
        <xsd:restriction base="dms:Note"/>
      </xsd:simpleType>
    </xsd:element>
    <xsd:element name="MediaServiceFastMetadata" ma:index="14" nillable="true" ma:displayName="MediaServiceFastMetadata" ma:hidden="true" ma:internalName="MediaServiceFastMetadata" ma:readOnly="true">
      <xsd:simpleType>
        <xsd:restriction base="dms:Note"/>
      </xsd:simpleType>
    </xsd:element>
    <xsd:element name="MediaServiceDateTaken" ma:index="15" nillable="true" ma:displayName="MediaServiceDateTaken" ma:hidden="true" ma:internalName="MediaServiceDateTaken" ma:readOnly="true">
      <xsd:simpleType>
        <xsd:restriction base="dms:Text"/>
      </xsd:simpleType>
    </xsd:element>
    <xsd:element name="MediaServiceAutoTags" ma:index="16" nillable="true" ma:displayName="Tags" ma:internalName="MediaServiceAutoTags"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1f5c9df-7cea-428a-8452-da6b62a57c0f" elementFormDefault="qualified">
    <xsd:import namespace="http://schemas.microsoft.com/office/2006/documentManagement/types"/>
    <xsd:import namespace="http://schemas.microsoft.com/office/infopath/2007/PartnerControls"/>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eamsChannelId xmlns="539e4a8c-7e7c-4ea1-8c2e-f9bf51a8ca20" xsi:nil="true"/>
    <AppVersion xmlns="539e4a8c-7e7c-4ea1-8c2e-f9bf51a8ca20" xsi:nil="true"/>
    <CultureName xmlns="539e4a8c-7e7c-4ea1-8c2e-f9bf51a8ca20" xsi:nil="true"/>
    <NotebookType xmlns="539e4a8c-7e7c-4ea1-8c2e-f9bf51a8ca20" xsi:nil="true"/>
    <FolderType xmlns="539e4a8c-7e7c-4ea1-8c2e-f9bf51a8ca20" xsi:nil="true"/>
  </documentManagement>
</p:properties>
</file>

<file path=customXml/itemProps1.xml><?xml version="1.0" encoding="utf-8"?>
<ds:datastoreItem xmlns:ds="http://schemas.openxmlformats.org/officeDocument/2006/customXml" ds:itemID="{F038FD0C-879A-4C95-B3E2-D3AC563DF30B}">
  <ds:schemaRefs>
    <ds:schemaRef ds:uri="http://schemas.microsoft.com/sharepoint/v3/contenttype/forms"/>
  </ds:schemaRefs>
</ds:datastoreItem>
</file>

<file path=customXml/itemProps2.xml><?xml version="1.0" encoding="utf-8"?>
<ds:datastoreItem xmlns:ds="http://schemas.openxmlformats.org/officeDocument/2006/customXml" ds:itemID="{A4382C17-B46C-49CA-97D7-A43B9B00CC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39e4a8c-7e7c-4ea1-8c2e-f9bf51a8ca20"/>
    <ds:schemaRef ds:uri="41f5c9df-7cea-428a-8452-da6b62a57c0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23B237A-44E2-41A0-8C94-647EAD871804}">
  <ds:schemaRefs>
    <ds:schemaRef ds:uri="http://purl.org/dc/dcmitype/"/>
    <ds:schemaRef ds:uri="http://schemas.microsoft.com/office/2006/metadata/properties"/>
    <ds:schemaRef ds:uri="http://schemas.openxmlformats.org/package/2006/metadata/core-properties"/>
    <ds:schemaRef ds:uri="http://schemas.microsoft.com/office/2006/documentManagement/types"/>
    <ds:schemaRef ds:uri="539e4a8c-7e7c-4ea1-8c2e-f9bf51a8ca20"/>
    <ds:schemaRef ds:uri="41f5c9df-7cea-428a-8452-da6b62a57c0f"/>
    <ds:schemaRef ds:uri="http://schemas.microsoft.com/office/infopath/2007/PartnerControls"/>
    <ds:schemaRef ds:uri="http://www.w3.org/XML/1998/namespace"/>
    <ds:schemaRef ds:uri="http://purl.org/dc/terms/"/>
    <ds:schemaRef ds:uri="http://purl.org/dc/elements/1.1/"/>
  </ds:schemaRefs>
</ds:datastoreItem>
</file>

<file path=docProps/app.xml><?xml version="1.0" encoding="utf-8"?>
<Properties xmlns="http://schemas.openxmlformats.org/officeDocument/2006/extended-properties" xmlns:vt="http://schemas.openxmlformats.org/officeDocument/2006/docPropsVTypes">
  <TotalTime>7</TotalTime>
  <Words>7109</Words>
  <Application>Microsoft Office PowerPoint</Application>
  <PresentationFormat>寬螢幕</PresentationFormat>
  <Paragraphs>659</Paragraphs>
  <Slides>80</Slides>
  <Notes>16</Notes>
  <HiddenSlides>0</HiddenSlides>
  <MMClips>3</MMClips>
  <ScaleCrop>false</ScaleCrop>
  <HeadingPairs>
    <vt:vector size="6" baseType="variant">
      <vt:variant>
        <vt:lpstr>使用字型</vt:lpstr>
      </vt:variant>
      <vt:variant>
        <vt:i4>22</vt:i4>
      </vt:variant>
      <vt:variant>
        <vt:lpstr>佈景主題</vt:lpstr>
      </vt:variant>
      <vt:variant>
        <vt:i4>1</vt:i4>
      </vt:variant>
      <vt:variant>
        <vt:lpstr>投影片標題</vt:lpstr>
      </vt:variant>
      <vt:variant>
        <vt:i4>80</vt:i4>
      </vt:variant>
    </vt:vector>
  </HeadingPairs>
  <TitlesOfParts>
    <vt:vector size="103" baseType="lpstr">
      <vt:lpstr>arboria</vt:lpstr>
      <vt:lpstr>Avenir</vt:lpstr>
      <vt:lpstr>Calibri </vt:lpstr>
      <vt:lpstr>Calibri (Body)</vt:lpstr>
      <vt:lpstr>FrutigerLTCom-Light</vt:lpstr>
      <vt:lpstr>Gilroy-SemiBold</vt:lpstr>
      <vt:lpstr>Lato Heavy</vt:lpstr>
      <vt:lpstr>MyriadPro-Semibold</vt:lpstr>
      <vt:lpstr>nyt-imperial</vt:lpstr>
      <vt:lpstr>Arial</vt:lpstr>
      <vt:lpstr>Bradley Hand ITC</vt:lpstr>
      <vt:lpstr>Calibri</vt:lpstr>
      <vt:lpstr>Calibri Light</vt:lpstr>
      <vt:lpstr>Lato</vt:lpstr>
      <vt:lpstr>Lato Regular</vt:lpstr>
      <vt:lpstr>Lato SemiBold</vt:lpstr>
      <vt:lpstr>Montserrat</vt:lpstr>
      <vt:lpstr>Montserrat Light</vt:lpstr>
      <vt:lpstr>Montserrat Medium</vt:lpstr>
      <vt:lpstr>Quattrocento Sans</vt:lpstr>
      <vt:lpstr>Times New Roman</vt:lpstr>
      <vt:lpstr>Verdana</vt:lpstr>
      <vt:lpstr>Office Theme</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Choiwai Maggie Chak</cp:lastModifiedBy>
  <cp:revision>68</cp:revision>
  <dcterms:created xsi:type="dcterms:W3CDTF">2020-10-14T13:32:04Z</dcterms:created>
  <dcterms:modified xsi:type="dcterms:W3CDTF">2022-07-18T13:04:32Z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0x010100E089EED690624143B9CCB44C7945D306</vt:lpwstr>
  </property>
</Properties>
</file>