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4"/>
  </p:sldMasterIdLst>
  <p:notesMasterIdLst>
    <p:notesMasterId r:id="rId117"/>
  </p:notesMasterIdLst>
  <p:sldIdLst>
    <p:sldId id="4682" r:id="rId5"/>
    <p:sldId id="4683" r:id="rId6"/>
    <p:sldId id="4608" r:id="rId7"/>
    <p:sldId id="4610" r:id="rId8"/>
    <p:sldId id="4611" r:id="rId9"/>
    <p:sldId id="4613" r:id="rId10"/>
    <p:sldId id="4614" r:id="rId11"/>
    <p:sldId id="4615" r:id="rId12"/>
    <p:sldId id="4616" r:id="rId13"/>
    <p:sldId id="4619" r:id="rId14"/>
    <p:sldId id="4626" r:id="rId15"/>
    <p:sldId id="4620" r:id="rId16"/>
    <p:sldId id="4624" r:id="rId17"/>
    <p:sldId id="4625" r:id="rId18"/>
    <p:sldId id="4629" r:id="rId19"/>
    <p:sldId id="4684" r:id="rId20"/>
    <p:sldId id="4618" r:id="rId21"/>
    <p:sldId id="4621" r:id="rId22"/>
    <p:sldId id="4679" r:id="rId23"/>
    <p:sldId id="4370" r:id="rId24"/>
    <p:sldId id="4569" r:id="rId25"/>
    <p:sldId id="4603" r:id="rId26"/>
    <p:sldId id="4685" r:id="rId27"/>
    <p:sldId id="4571" r:id="rId28"/>
    <p:sldId id="4570" r:id="rId29"/>
    <p:sldId id="4574" r:id="rId30"/>
    <p:sldId id="4573" r:id="rId31"/>
    <p:sldId id="4575" r:id="rId32"/>
    <p:sldId id="4576" r:id="rId33"/>
    <p:sldId id="4577" r:id="rId34"/>
    <p:sldId id="4579" r:id="rId35"/>
    <p:sldId id="4582" r:id="rId36"/>
    <p:sldId id="4605" r:id="rId37"/>
    <p:sldId id="4581" r:id="rId38"/>
    <p:sldId id="4583" r:id="rId39"/>
    <p:sldId id="4352" r:id="rId40"/>
    <p:sldId id="4578" r:id="rId41"/>
    <p:sldId id="4585" r:id="rId42"/>
    <p:sldId id="4586" r:id="rId43"/>
    <p:sldId id="4587" r:id="rId44"/>
    <p:sldId id="4588" r:id="rId45"/>
    <p:sldId id="4686" r:id="rId46"/>
    <p:sldId id="4590" r:id="rId47"/>
    <p:sldId id="4591" r:id="rId48"/>
    <p:sldId id="4592" r:id="rId49"/>
    <p:sldId id="4600" r:id="rId50"/>
    <p:sldId id="4596" r:id="rId51"/>
    <p:sldId id="4597" r:id="rId52"/>
    <p:sldId id="4598" r:id="rId53"/>
    <p:sldId id="4593" r:id="rId54"/>
    <p:sldId id="4599" r:id="rId55"/>
    <p:sldId id="4602" r:id="rId56"/>
    <p:sldId id="4680" r:id="rId57"/>
    <p:sldId id="4601" r:id="rId58"/>
    <p:sldId id="4607" r:id="rId59"/>
    <p:sldId id="4687" r:id="rId60"/>
    <p:sldId id="4681" r:id="rId61"/>
    <p:sldId id="4631" r:id="rId62"/>
    <p:sldId id="4652" r:id="rId63"/>
    <p:sldId id="4653" r:id="rId64"/>
    <p:sldId id="4656" r:id="rId65"/>
    <p:sldId id="4655" r:id="rId66"/>
    <p:sldId id="4657" r:id="rId67"/>
    <p:sldId id="4659" r:id="rId68"/>
    <p:sldId id="4654" r:id="rId69"/>
    <p:sldId id="4658" r:id="rId70"/>
    <p:sldId id="4630" r:id="rId71"/>
    <p:sldId id="4632" r:id="rId72"/>
    <p:sldId id="4633" r:id="rId73"/>
    <p:sldId id="4634" r:id="rId74"/>
    <p:sldId id="4627" r:id="rId75"/>
    <p:sldId id="4622" r:id="rId76"/>
    <p:sldId id="4635" r:id="rId77"/>
    <p:sldId id="4636" r:id="rId78"/>
    <p:sldId id="4628" r:id="rId79"/>
    <p:sldId id="4637" r:id="rId80"/>
    <p:sldId id="4688" r:id="rId81"/>
    <p:sldId id="4639" r:id="rId82"/>
    <p:sldId id="4640" r:id="rId83"/>
    <p:sldId id="4644" r:id="rId84"/>
    <p:sldId id="4645" r:id="rId85"/>
    <p:sldId id="4646" r:id="rId86"/>
    <p:sldId id="4643" r:id="rId87"/>
    <p:sldId id="4647" r:id="rId88"/>
    <p:sldId id="4641" r:id="rId89"/>
    <p:sldId id="4648" r:id="rId90"/>
    <p:sldId id="4649" r:id="rId91"/>
    <p:sldId id="4568" r:id="rId92"/>
    <p:sldId id="4662" r:id="rId93"/>
    <p:sldId id="268" r:id="rId94"/>
    <p:sldId id="4663" r:id="rId95"/>
    <p:sldId id="4664" r:id="rId96"/>
    <p:sldId id="4665" r:id="rId97"/>
    <p:sldId id="4666" r:id="rId98"/>
    <p:sldId id="4667" r:id="rId99"/>
    <p:sldId id="4668" r:id="rId100"/>
    <p:sldId id="4669" r:id="rId101"/>
    <p:sldId id="4673" r:id="rId102"/>
    <p:sldId id="4670" r:id="rId103"/>
    <p:sldId id="4671" r:id="rId104"/>
    <p:sldId id="4674" r:id="rId105"/>
    <p:sldId id="4672" r:id="rId106"/>
    <p:sldId id="4675" r:id="rId107"/>
    <p:sldId id="4676" r:id="rId108"/>
    <p:sldId id="4677" r:id="rId109"/>
    <p:sldId id="4660" r:id="rId110"/>
    <p:sldId id="4661" r:id="rId111"/>
    <p:sldId id="4650" r:id="rId112"/>
    <p:sldId id="4651" r:id="rId113"/>
    <p:sldId id="4678" r:id="rId114"/>
    <p:sldId id="4567" r:id="rId115"/>
    <p:sldId id="4263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646A2A-5463-31BB-24B8-887E45DDAF69}" name="Orla Casey" initials="OC" userId="S::orla@momentumconsulting.ie::ee9f56f0-43a2-47ae-a5b8-d4a7d2f5cec3" providerId="AD"/>
  <p188:author id="{A6E311D4-25E8-F2DD-AF9A-C3A73481D750}" name="Paula Whyte" initials="PW" userId="d5c41e6a024c80c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8A3"/>
    <a:srgbClr val="FED100"/>
    <a:srgbClr val="086D6E"/>
    <a:srgbClr val="13B7B3"/>
    <a:srgbClr val="FFD100"/>
    <a:srgbClr val="85D2E1"/>
    <a:srgbClr val="000000"/>
    <a:srgbClr val="70B2BE"/>
    <a:srgbClr val="28AF95"/>
    <a:srgbClr val="005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E4306-AD00-4E95-8530-6257A157BC6C}" v="85" dt="2022-06-14T13:48:50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9" autoAdjust="0"/>
    <p:restoredTop sz="94663"/>
  </p:normalViewPr>
  <p:slideViewPr>
    <p:cSldViewPr snapToGrid="0" snapToObjects="1">
      <p:cViewPr varScale="1">
        <p:scale>
          <a:sx n="113" d="100"/>
          <a:sy n="113" d="100"/>
        </p:scale>
        <p:origin x="9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microsoft.com/office/2018/10/relationships/authors" Target="author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viewProps" Target="view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Whyte ( Momentum Consulting )" userId="a1b8e930-d272-4933-b1a2-fcb29f5bf117" providerId="ADAL" clId="{2C1E4306-AD00-4E95-8530-6257A157BC6C}"/>
    <pc:docChg chg="undo custSel modSld">
      <pc:chgData name="Paula Whyte ( Momentum Consulting )" userId="a1b8e930-d272-4933-b1a2-fcb29f5bf117" providerId="ADAL" clId="{2C1E4306-AD00-4E95-8530-6257A157BC6C}" dt="2022-06-14T13:48:41.583" v="80" actId="1076"/>
      <pc:docMkLst>
        <pc:docMk/>
      </pc:docMkLst>
      <pc:sldChg chg="modSp mod">
        <pc:chgData name="Paula Whyte ( Momentum Consulting )" userId="a1b8e930-d272-4933-b1a2-fcb29f5bf117" providerId="ADAL" clId="{2C1E4306-AD00-4E95-8530-6257A157BC6C}" dt="2022-06-14T13:48:41.583" v="80" actId="1076"/>
        <pc:sldMkLst>
          <pc:docMk/>
          <pc:sldMk cId="1924308540" sldId="4610"/>
        </pc:sldMkLst>
        <pc:picChg chg="mod">
          <ac:chgData name="Paula Whyte ( Momentum Consulting )" userId="a1b8e930-d272-4933-b1a2-fcb29f5bf117" providerId="ADAL" clId="{2C1E4306-AD00-4E95-8530-6257A157BC6C}" dt="2022-06-14T13:48:41.583" v="80" actId="1076"/>
          <ac:picMkLst>
            <pc:docMk/>
            <pc:sldMk cId="1924308540" sldId="4610"/>
            <ac:picMk id="6" creationId="{A8F7FFC4-4056-4B2E-8B5B-E6C8E08FAD10}"/>
          </ac:picMkLst>
        </pc:picChg>
      </pc:sldChg>
      <pc:sldChg chg="delCm">
        <pc:chgData name="Paula Whyte ( Momentum Consulting )" userId="a1b8e930-d272-4933-b1a2-fcb29f5bf117" providerId="ADAL" clId="{2C1E4306-AD00-4E95-8530-6257A157BC6C}" dt="2022-06-14T13:28:53.241" v="0"/>
        <pc:sldMkLst>
          <pc:docMk/>
          <pc:sldMk cId="613225335" sldId="4613"/>
        </pc:sldMkLst>
      </pc:sldChg>
      <pc:sldChg chg="modSp mod">
        <pc:chgData name="Paula Whyte ( Momentum Consulting )" userId="a1b8e930-d272-4933-b1a2-fcb29f5bf117" providerId="ADAL" clId="{2C1E4306-AD00-4E95-8530-6257A157BC6C}" dt="2022-06-14T13:32:03.730" v="77" actId="207"/>
        <pc:sldMkLst>
          <pc:docMk/>
          <pc:sldMk cId="2363581330" sldId="4658"/>
        </pc:sldMkLst>
        <pc:spChg chg="mod">
          <ac:chgData name="Paula Whyte ( Momentum Consulting )" userId="a1b8e930-d272-4933-b1a2-fcb29f5bf117" providerId="ADAL" clId="{2C1E4306-AD00-4E95-8530-6257A157BC6C}" dt="2022-06-14T13:32:03.730" v="77" actId="207"/>
          <ac:spMkLst>
            <pc:docMk/>
            <pc:sldMk cId="2363581330" sldId="4658"/>
            <ac:spMk id="17" creationId="{7507B886-86E5-577D-E6D1-1B8A50FA62F0}"/>
          </ac:spMkLst>
        </pc:spChg>
      </pc:sldChg>
      <pc:sldChg chg="modSp mod">
        <pc:chgData name="Paula Whyte ( Momentum Consulting )" userId="a1b8e930-d272-4933-b1a2-fcb29f5bf117" providerId="ADAL" clId="{2C1E4306-AD00-4E95-8530-6257A157BC6C}" dt="2022-06-14T13:29:49.129" v="76" actId="1076"/>
        <pc:sldMkLst>
          <pc:docMk/>
          <pc:sldMk cId="1774116562" sldId="4679"/>
        </pc:sldMkLst>
        <pc:spChg chg="mod">
          <ac:chgData name="Paula Whyte ( Momentum Consulting )" userId="a1b8e930-d272-4933-b1a2-fcb29f5bf117" providerId="ADAL" clId="{2C1E4306-AD00-4E95-8530-6257A157BC6C}" dt="2022-06-14T13:29:49.129" v="76" actId="1076"/>
          <ac:spMkLst>
            <pc:docMk/>
            <pc:sldMk cId="1774116562" sldId="4679"/>
            <ac:spMk id="14" creationId="{8B2343E8-4A19-8018-6B6A-6F8648F28F0D}"/>
          </ac:spMkLst>
        </pc:spChg>
      </pc:sldChg>
      <pc:sldChg chg="modSp mod">
        <pc:chgData name="Paula Whyte ( Momentum Consulting )" userId="a1b8e930-d272-4933-b1a2-fcb29f5bf117" providerId="ADAL" clId="{2C1E4306-AD00-4E95-8530-6257A157BC6C}" dt="2022-06-14T13:37:22.208" v="78" actId="207"/>
        <pc:sldMkLst>
          <pc:docMk/>
          <pc:sldMk cId="927720585" sldId="4685"/>
        </pc:sldMkLst>
        <pc:spChg chg="mod">
          <ac:chgData name="Paula Whyte ( Momentum Consulting )" userId="a1b8e930-d272-4933-b1a2-fcb29f5bf117" providerId="ADAL" clId="{2C1E4306-AD00-4E95-8530-6257A157BC6C}" dt="2022-06-14T13:37:22.208" v="78" actId="207"/>
          <ac:spMkLst>
            <pc:docMk/>
            <pc:sldMk cId="927720585" sldId="4685"/>
            <ac:spMk id="6" creationId="{1F842FD2-5508-42E4-91FB-434AC8A777F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18020-3E36-D245-962B-AB4ECD9A6A3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BF91A2-85BC-C843-8E77-EB54E2806DD9}">
      <dgm:prSet custT="1"/>
      <dgm:spPr>
        <a:xfrm>
          <a:off x="4494319" y="48610"/>
          <a:ext cx="2333291" cy="2333291"/>
        </a:xfrm>
        <a:prstGeom prst="ellipse">
          <a:avLst/>
        </a:prstGeom>
        <a:solidFill>
          <a:srgbClr val="B32C76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D89E989-747D-5642-A732-01D2A1AAAC42}" type="parTrans" cxnId="{221E8A39-8770-3942-A0EA-7C031769596C}">
      <dgm:prSet/>
      <dgm:spPr/>
      <dgm:t>
        <a:bodyPr/>
        <a:lstStyle/>
        <a:p>
          <a:endParaRPr lang="en-GB"/>
        </a:p>
      </dgm:t>
    </dgm:pt>
    <dgm:pt modelId="{6A628E09-4A5C-324E-9F7B-584A4A79822A}" type="sibTrans" cxnId="{221E8A39-8770-3942-A0EA-7C031769596C}">
      <dgm:prSet/>
      <dgm:spPr/>
      <dgm:t>
        <a:bodyPr/>
        <a:lstStyle/>
        <a:p>
          <a:endParaRPr lang="en-GB"/>
        </a:p>
      </dgm:t>
    </dgm:pt>
    <dgm:pt modelId="{A85E2446-4730-8F4D-A04F-97AAEB5C2EC9}">
      <dgm:prSet custT="1"/>
      <dgm:spPr>
        <a:xfrm>
          <a:off x="5336248" y="1506917"/>
          <a:ext cx="2333291" cy="2333291"/>
        </a:xfrm>
        <a:prstGeom prst="ellipse">
          <a:avLst/>
        </a:prstGeom>
        <a:solidFill>
          <a:srgbClr val="007DA8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7591A7A-B94C-954E-9EAA-E1A5EE4AE3FC}" type="parTrans" cxnId="{3641A418-EA24-2C44-BF75-1DC9FB2BFAC4}">
      <dgm:prSet/>
      <dgm:spPr/>
      <dgm:t>
        <a:bodyPr/>
        <a:lstStyle/>
        <a:p>
          <a:endParaRPr lang="en-GB"/>
        </a:p>
      </dgm:t>
    </dgm:pt>
    <dgm:pt modelId="{79495E25-3C84-FA42-B55F-442599C0AAC8}" type="sibTrans" cxnId="{3641A418-EA24-2C44-BF75-1DC9FB2BFAC4}">
      <dgm:prSet/>
      <dgm:spPr/>
      <dgm:t>
        <a:bodyPr/>
        <a:lstStyle/>
        <a:p>
          <a:endParaRPr lang="en-GB"/>
        </a:p>
      </dgm:t>
    </dgm:pt>
    <dgm:pt modelId="{6C330A9D-0DE1-9C49-8B1A-CBDBA9AEFAF2}">
      <dgm:prSet custT="1"/>
      <dgm:spPr>
        <a:xfrm>
          <a:off x="3652389" y="1506917"/>
          <a:ext cx="2333291" cy="2333291"/>
        </a:xfrm>
        <a:prstGeom prst="ellipse">
          <a:avLst/>
        </a:prstGeom>
        <a:solidFill>
          <a:srgbClr val="D27826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endParaRPr lang="en-GB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6B3E093-03DC-9641-BA39-5663E81D1AD0}" type="parTrans" cxnId="{DD7DB299-0A97-8747-B1B4-B74B25E9B366}">
      <dgm:prSet/>
      <dgm:spPr/>
      <dgm:t>
        <a:bodyPr/>
        <a:lstStyle/>
        <a:p>
          <a:endParaRPr lang="en-GB"/>
        </a:p>
      </dgm:t>
    </dgm:pt>
    <dgm:pt modelId="{FB29904B-C756-8745-95C8-1CF2812FCE12}" type="sibTrans" cxnId="{DD7DB299-0A97-8747-B1B4-B74B25E9B366}">
      <dgm:prSet/>
      <dgm:spPr/>
      <dgm:t>
        <a:bodyPr/>
        <a:lstStyle/>
        <a:p>
          <a:endParaRPr lang="en-GB"/>
        </a:p>
      </dgm:t>
    </dgm:pt>
    <dgm:pt modelId="{78C19AAD-6FA7-3F46-8760-D39C7E7BF071}" type="pres">
      <dgm:prSet presAssocID="{43618020-3E36-D245-962B-AB4ECD9A6A3C}" presName="compositeShape" presStyleCnt="0">
        <dgm:presLayoutVars>
          <dgm:chMax val="7"/>
          <dgm:dir/>
          <dgm:resizeHandles val="exact"/>
        </dgm:presLayoutVars>
      </dgm:prSet>
      <dgm:spPr/>
    </dgm:pt>
    <dgm:pt modelId="{AA7064AC-D49C-684F-BC37-F7A6FD8C5784}" type="pres">
      <dgm:prSet presAssocID="{7ABF91A2-85BC-C843-8E77-EB54E2806DD9}" presName="circ1" presStyleLbl="vennNode1" presStyleIdx="0" presStyleCnt="3" custLinFactNeighborX="723" custLinFactNeighborY="-2251"/>
      <dgm:spPr/>
    </dgm:pt>
    <dgm:pt modelId="{E1D9E6F4-8E18-CA4C-A600-41FB0FDCB4B3}" type="pres">
      <dgm:prSet presAssocID="{7ABF91A2-85BC-C843-8E77-EB54E2806DD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E9DF4D5-3EFB-EE48-BFDA-78F3F70CA632}" type="pres">
      <dgm:prSet presAssocID="{A85E2446-4730-8F4D-A04F-97AAEB5C2EC9}" presName="circ2" presStyleLbl="vennNode1" presStyleIdx="1" presStyleCnt="3"/>
      <dgm:spPr/>
    </dgm:pt>
    <dgm:pt modelId="{E7B47944-5C98-2B4E-9866-10CB058681B2}" type="pres">
      <dgm:prSet presAssocID="{A85E2446-4730-8F4D-A04F-97AAEB5C2EC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F99BF2F-9287-9A46-9119-CB5E20A04F78}" type="pres">
      <dgm:prSet presAssocID="{6C330A9D-0DE1-9C49-8B1A-CBDBA9AEFAF2}" presName="circ3" presStyleLbl="vennNode1" presStyleIdx="2" presStyleCnt="3"/>
      <dgm:spPr/>
    </dgm:pt>
    <dgm:pt modelId="{E1408C6B-A6A1-C240-B62A-E7C000D24856}" type="pres">
      <dgm:prSet presAssocID="{6C330A9D-0DE1-9C49-8B1A-CBDBA9AEFAF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641A418-EA24-2C44-BF75-1DC9FB2BFAC4}" srcId="{43618020-3E36-D245-962B-AB4ECD9A6A3C}" destId="{A85E2446-4730-8F4D-A04F-97AAEB5C2EC9}" srcOrd="1" destOrd="0" parTransId="{E7591A7A-B94C-954E-9EAA-E1A5EE4AE3FC}" sibTransId="{79495E25-3C84-FA42-B55F-442599C0AAC8}"/>
    <dgm:cxn modelId="{221E8A39-8770-3942-A0EA-7C031769596C}" srcId="{43618020-3E36-D245-962B-AB4ECD9A6A3C}" destId="{7ABF91A2-85BC-C843-8E77-EB54E2806DD9}" srcOrd="0" destOrd="0" parTransId="{2D89E989-747D-5642-A732-01D2A1AAAC42}" sibTransId="{6A628E09-4A5C-324E-9F7B-584A4A79822A}"/>
    <dgm:cxn modelId="{6469B342-A4B2-0341-A8DC-867D5DC30C15}" type="presOf" srcId="{43618020-3E36-D245-962B-AB4ECD9A6A3C}" destId="{78C19AAD-6FA7-3F46-8760-D39C7E7BF071}" srcOrd="0" destOrd="0" presId="urn:microsoft.com/office/officeart/2005/8/layout/venn1"/>
    <dgm:cxn modelId="{044C9648-5CBB-8A4D-92F7-CC66E682803E}" type="presOf" srcId="{A85E2446-4730-8F4D-A04F-97AAEB5C2EC9}" destId="{E7B47944-5C98-2B4E-9866-10CB058681B2}" srcOrd="1" destOrd="0" presId="urn:microsoft.com/office/officeart/2005/8/layout/venn1"/>
    <dgm:cxn modelId="{DDC17669-1235-2B40-9F83-ED30EDBE6AE5}" type="presOf" srcId="{6C330A9D-0DE1-9C49-8B1A-CBDBA9AEFAF2}" destId="{CF99BF2F-9287-9A46-9119-CB5E20A04F78}" srcOrd="0" destOrd="0" presId="urn:microsoft.com/office/officeart/2005/8/layout/venn1"/>
    <dgm:cxn modelId="{DD7DB299-0A97-8747-B1B4-B74B25E9B366}" srcId="{43618020-3E36-D245-962B-AB4ECD9A6A3C}" destId="{6C330A9D-0DE1-9C49-8B1A-CBDBA9AEFAF2}" srcOrd="2" destOrd="0" parTransId="{86B3E093-03DC-9641-BA39-5663E81D1AD0}" sibTransId="{FB29904B-C756-8745-95C8-1CF2812FCE12}"/>
    <dgm:cxn modelId="{88D2CE99-7BB4-D74A-8D89-9B243CD6785C}" type="presOf" srcId="{A85E2446-4730-8F4D-A04F-97AAEB5C2EC9}" destId="{2E9DF4D5-3EFB-EE48-BFDA-78F3F70CA632}" srcOrd="0" destOrd="0" presId="urn:microsoft.com/office/officeart/2005/8/layout/venn1"/>
    <dgm:cxn modelId="{BC7942D6-E311-1443-935D-EC6F60472E76}" type="presOf" srcId="{7ABF91A2-85BC-C843-8E77-EB54E2806DD9}" destId="{E1D9E6F4-8E18-CA4C-A600-41FB0FDCB4B3}" srcOrd="1" destOrd="0" presId="urn:microsoft.com/office/officeart/2005/8/layout/venn1"/>
    <dgm:cxn modelId="{E90384DB-F537-1540-97A8-296DDF848662}" type="presOf" srcId="{6C330A9D-0DE1-9C49-8B1A-CBDBA9AEFAF2}" destId="{E1408C6B-A6A1-C240-B62A-E7C000D24856}" srcOrd="1" destOrd="0" presId="urn:microsoft.com/office/officeart/2005/8/layout/venn1"/>
    <dgm:cxn modelId="{313ED7F6-B34A-7748-944B-A816C6819158}" type="presOf" srcId="{7ABF91A2-85BC-C843-8E77-EB54E2806DD9}" destId="{AA7064AC-D49C-684F-BC37-F7A6FD8C5784}" srcOrd="0" destOrd="0" presId="urn:microsoft.com/office/officeart/2005/8/layout/venn1"/>
    <dgm:cxn modelId="{0DC3EFFC-AD30-D740-B42A-FEE0A0F1511B}" type="presParOf" srcId="{78C19AAD-6FA7-3F46-8760-D39C7E7BF071}" destId="{AA7064AC-D49C-684F-BC37-F7A6FD8C5784}" srcOrd="0" destOrd="0" presId="urn:microsoft.com/office/officeart/2005/8/layout/venn1"/>
    <dgm:cxn modelId="{F59BF759-724B-4641-AA0F-D722F20A0724}" type="presParOf" srcId="{78C19AAD-6FA7-3F46-8760-D39C7E7BF071}" destId="{E1D9E6F4-8E18-CA4C-A600-41FB0FDCB4B3}" srcOrd="1" destOrd="0" presId="urn:microsoft.com/office/officeart/2005/8/layout/venn1"/>
    <dgm:cxn modelId="{D336A779-398E-4442-8A3E-42DDC59B5526}" type="presParOf" srcId="{78C19AAD-6FA7-3F46-8760-D39C7E7BF071}" destId="{2E9DF4D5-3EFB-EE48-BFDA-78F3F70CA632}" srcOrd="2" destOrd="0" presId="urn:microsoft.com/office/officeart/2005/8/layout/venn1"/>
    <dgm:cxn modelId="{9557BDD8-DF05-374D-97B5-8CE3AF3B068E}" type="presParOf" srcId="{78C19AAD-6FA7-3F46-8760-D39C7E7BF071}" destId="{E7B47944-5C98-2B4E-9866-10CB058681B2}" srcOrd="3" destOrd="0" presId="urn:microsoft.com/office/officeart/2005/8/layout/venn1"/>
    <dgm:cxn modelId="{4D1F2F36-7A11-1A41-8DA2-CC531D48EF81}" type="presParOf" srcId="{78C19AAD-6FA7-3F46-8760-D39C7E7BF071}" destId="{CF99BF2F-9287-9A46-9119-CB5E20A04F78}" srcOrd="4" destOrd="0" presId="urn:microsoft.com/office/officeart/2005/8/layout/venn1"/>
    <dgm:cxn modelId="{1E493A58-A861-FD42-BD0F-3B49FB740F35}" type="presParOf" srcId="{78C19AAD-6FA7-3F46-8760-D39C7E7BF071}" destId="{E1408C6B-A6A1-C240-B62A-E7C000D2485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06AE5-C0EB-8849-BE8F-48AB493A1CA4}" type="doc">
      <dgm:prSet loTypeId="urn:microsoft.com/office/officeart/2005/8/layout/chevron2" loCatId="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A7ED4057-FB99-C94A-8BEE-8A49DCF3A2A7}">
      <dgm:prSet phldrT="[Text]"/>
      <dgm:spPr>
        <a:xfrm rot="5400000">
          <a:off x="-161088" y="162847"/>
          <a:ext cx="1073923" cy="751746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</a:t>
          </a:r>
          <a:r>
            <a:rPr lang="en-GB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 </a:t>
          </a: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</a:t>
          </a:r>
        </a:p>
      </dgm:t>
    </dgm:pt>
    <dgm:pt modelId="{1E032628-B333-1143-B958-AB3E329177ED}" type="parTrans" cxnId="{DCCF57EF-DC8E-904D-B719-3ED18A048997}">
      <dgm:prSet/>
      <dgm:spPr/>
      <dgm:t>
        <a:bodyPr/>
        <a:lstStyle/>
        <a:p>
          <a:endParaRPr lang="en-GB"/>
        </a:p>
      </dgm:t>
    </dgm:pt>
    <dgm:pt modelId="{4D4B1CE8-4A33-9445-A136-2863D0ABBD4E}" type="sibTrans" cxnId="{DCCF57EF-DC8E-904D-B719-3ED18A048997}">
      <dgm:prSet/>
      <dgm:spPr/>
      <dgm:t>
        <a:bodyPr/>
        <a:lstStyle/>
        <a:p>
          <a:endParaRPr lang="en-GB"/>
        </a:p>
      </dgm:t>
    </dgm:pt>
    <dgm:pt modelId="{92374502-EAD2-144B-B57B-18A8BFE55D75}">
      <dgm:prSet phldrT="[Text]" custT="1"/>
      <dgm:spPr>
        <a:xfrm rot="5400000">
          <a:off x="2567286" y="-1813781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de-DE" sz="20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Ideenfindung</a:t>
          </a:r>
          <a:endParaRPr lang="en-GB" sz="20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BF9FD09-8684-2242-BD73-88C3AB4C4EE0}" type="parTrans" cxnId="{E189D7A1-FE2C-7141-8F0C-F1470BEB5A91}">
      <dgm:prSet/>
      <dgm:spPr/>
      <dgm:t>
        <a:bodyPr/>
        <a:lstStyle/>
        <a:p>
          <a:endParaRPr lang="en-GB"/>
        </a:p>
      </dgm:t>
    </dgm:pt>
    <dgm:pt modelId="{D89D27D2-E139-F54B-BA9A-3E6177FE8DD9}" type="sibTrans" cxnId="{E189D7A1-FE2C-7141-8F0C-F1470BEB5A91}">
      <dgm:prSet/>
      <dgm:spPr/>
      <dgm:t>
        <a:bodyPr/>
        <a:lstStyle/>
        <a:p>
          <a:endParaRPr lang="en-GB"/>
        </a:p>
      </dgm:t>
    </dgm:pt>
    <dgm:pt modelId="{669A2354-319A-B145-A5AD-A80AAEB21F90}">
      <dgm:prSet phldrT="[Text]"/>
      <dgm:spPr>
        <a:xfrm rot="5400000">
          <a:off x="-161088" y="1119460"/>
          <a:ext cx="1073923" cy="751746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</a:t>
          </a:r>
          <a:r>
            <a:rPr lang="en-GB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 </a:t>
          </a: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</a:t>
          </a:r>
        </a:p>
      </dgm:t>
    </dgm:pt>
    <dgm:pt modelId="{82AE7E47-288A-184D-8458-F956CFB87B9E}" type="parTrans" cxnId="{867222B7-6111-B147-AEBC-53E9F98DE413}">
      <dgm:prSet/>
      <dgm:spPr/>
      <dgm:t>
        <a:bodyPr/>
        <a:lstStyle/>
        <a:p>
          <a:endParaRPr lang="en-GB"/>
        </a:p>
      </dgm:t>
    </dgm:pt>
    <dgm:pt modelId="{81D19BF4-B1C0-F848-BCF6-6E2A6DAF7D32}" type="sibTrans" cxnId="{867222B7-6111-B147-AEBC-53E9F98DE413}">
      <dgm:prSet/>
      <dgm:spPr/>
      <dgm:t>
        <a:bodyPr/>
        <a:lstStyle/>
        <a:p>
          <a:endParaRPr lang="en-GB"/>
        </a:p>
      </dgm:t>
    </dgm:pt>
    <dgm:pt modelId="{880777F6-342C-D040-ACCC-2C0689461B17}">
      <dgm:prSet phldrT="[Text]" custT="1"/>
      <dgm:spPr>
        <a:xfrm rot="5400000">
          <a:off x="2567286" y="-857168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de-DE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Ideenscreening und Durchführbarkeit</a:t>
          </a:r>
          <a:endParaRPr lang="en-GB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B9F4429-5E7F-BB44-89D0-4A31F8DAD635}" type="parTrans" cxnId="{A88F4C2F-5ACD-754A-8EAF-90820F7A05F6}">
      <dgm:prSet/>
      <dgm:spPr/>
      <dgm:t>
        <a:bodyPr/>
        <a:lstStyle/>
        <a:p>
          <a:endParaRPr lang="en-GB"/>
        </a:p>
      </dgm:t>
    </dgm:pt>
    <dgm:pt modelId="{561293B1-73DC-5940-B83C-45B70E16A505}" type="sibTrans" cxnId="{A88F4C2F-5ACD-754A-8EAF-90820F7A05F6}">
      <dgm:prSet/>
      <dgm:spPr/>
      <dgm:t>
        <a:bodyPr/>
        <a:lstStyle/>
        <a:p>
          <a:endParaRPr lang="en-GB"/>
        </a:p>
      </dgm:t>
    </dgm:pt>
    <dgm:pt modelId="{E057CADC-EE2B-294C-B865-E5D9A20DCE2D}">
      <dgm:prSet phldrT="[Text]"/>
      <dgm:spPr>
        <a:xfrm rot="5400000">
          <a:off x="-161088" y="2076073"/>
          <a:ext cx="1073923" cy="751746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</a:t>
          </a:r>
          <a:r>
            <a:rPr lang="en-GB" b="1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 </a:t>
          </a: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</a:t>
          </a:r>
        </a:p>
      </dgm:t>
    </dgm:pt>
    <dgm:pt modelId="{F9D3B641-9341-AB4D-8BAD-9B6912A748FA}" type="parTrans" cxnId="{339A0FDB-FAA3-F84D-AB5C-802003B0DD38}">
      <dgm:prSet/>
      <dgm:spPr/>
      <dgm:t>
        <a:bodyPr/>
        <a:lstStyle/>
        <a:p>
          <a:endParaRPr lang="en-GB"/>
        </a:p>
      </dgm:t>
    </dgm:pt>
    <dgm:pt modelId="{DDD9B2C0-A985-5644-A9FD-CEB56D79BD41}" type="sibTrans" cxnId="{339A0FDB-FAA3-F84D-AB5C-802003B0DD38}">
      <dgm:prSet/>
      <dgm:spPr/>
      <dgm:t>
        <a:bodyPr/>
        <a:lstStyle/>
        <a:p>
          <a:endParaRPr lang="en-GB"/>
        </a:p>
      </dgm:t>
    </dgm:pt>
    <dgm:pt modelId="{C69DD675-0428-8C4F-9084-05B7C3B3ACCC}">
      <dgm:prSet phldrT="[Text]" custT="1"/>
      <dgm:spPr>
        <a:xfrm rot="5400000">
          <a:off x="2567286" y="99444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de-DE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Produktentwicklung und -prüfung </a:t>
          </a:r>
          <a:endParaRPr lang="en-GB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A697EE8-4567-D943-BD95-A8625B871EAC}" type="parTrans" cxnId="{10FB4374-3781-2448-BF85-470C8AEBF96F}">
      <dgm:prSet/>
      <dgm:spPr/>
      <dgm:t>
        <a:bodyPr/>
        <a:lstStyle/>
        <a:p>
          <a:endParaRPr lang="en-GB"/>
        </a:p>
      </dgm:t>
    </dgm:pt>
    <dgm:pt modelId="{4F7A4AC2-719A-7C45-AA83-0F2591463072}" type="sibTrans" cxnId="{10FB4374-3781-2448-BF85-470C8AEBF96F}">
      <dgm:prSet/>
      <dgm:spPr/>
      <dgm:t>
        <a:bodyPr/>
        <a:lstStyle/>
        <a:p>
          <a:endParaRPr lang="en-GB"/>
        </a:p>
      </dgm:t>
    </dgm:pt>
    <dgm:pt modelId="{C4D4EF56-F788-DE4C-A061-DDCA9B96378F}">
      <dgm:prSet/>
      <dgm:spPr>
        <a:xfrm rot="5400000">
          <a:off x="-161088" y="3032686"/>
          <a:ext cx="1073923" cy="751746"/>
        </a:xfrm>
        <a:prstGeom prst="chevron">
          <a:avLst/>
        </a:prstGeom>
        <a:solidFill>
          <a:srgbClr val="85D2E1"/>
        </a:solidFill>
        <a:ln w="12700" cap="flat" cmpd="sng" algn="ctr">
          <a:solidFill>
            <a:srgbClr val="85D2E1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4</a:t>
          </a:r>
        </a:p>
      </dgm:t>
    </dgm:pt>
    <dgm:pt modelId="{9352E54A-D547-1643-B270-A4405389CA2F}" type="parTrans" cxnId="{33541C42-9572-064A-9A19-2B9B6688495D}">
      <dgm:prSet/>
      <dgm:spPr/>
      <dgm:t>
        <a:bodyPr/>
        <a:lstStyle/>
        <a:p>
          <a:endParaRPr lang="en-GB"/>
        </a:p>
      </dgm:t>
    </dgm:pt>
    <dgm:pt modelId="{3681731B-1FAE-6649-BA97-728804F6D2ED}" type="sibTrans" cxnId="{33541C42-9572-064A-9A19-2B9B6688495D}">
      <dgm:prSet/>
      <dgm:spPr/>
      <dgm:t>
        <a:bodyPr/>
        <a:lstStyle/>
        <a:p>
          <a:endParaRPr lang="en-GB"/>
        </a:p>
      </dgm:t>
    </dgm:pt>
    <dgm:pt modelId="{BA8FBE03-0DDC-554C-9B82-B97DF416D2BD}">
      <dgm:prSet/>
      <dgm:spPr>
        <a:xfrm rot="5400000">
          <a:off x="-161088" y="3989299"/>
          <a:ext cx="1073923" cy="751746"/>
        </a:xfrm>
        <a:prstGeom prst="chevron">
          <a:avLst/>
        </a:prstGeom>
        <a:solidFill>
          <a:srgbClr val="70B2BE"/>
        </a:solidFill>
        <a:ln w="12700" cap="flat" cmpd="sng" algn="ctr">
          <a:solidFill>
            <a:srgbClr val="70B2BE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5</a:t>
          </a:r>
        </a:p>
      </dgm:t>
    </dgm:pt>
    <dgm:pt modelId="{B2CF2C3A-5956-0E47-87AE-8DD3F43987A8}" type="parTrans" cxnId="{20988FA6-0E93-BD4C-830E-B2A3C8F8A120}">
      <dgm:prSet/>
      <dgm:spPr/>
      <dgm:t>
        <a:bodyPr/>
        <a:lstStyle/>
        <a:p>
          <a:endParaRPr lang="en-GB"/>
        </a:p>
      </dgm:t>
    </dgm:pt>
    <dgm:pt modelId="{75137347-9C1D-B445-B171-50A607A9F7CE}" type="sibTrans" cxnId="{20988FA6-0E93-BD4C-830E-B2A3C8F8A120}">
      <dgm:prSet/>
      <dgm:spPr/>
      <dgm:t>
        <a:bodyPr/>
        <a:lstStyle/>
        <a:p>
          <a:endParaRPr lang="en-GB"/>
        </a:p>
      </dgm:t>
    </dgm:pt>
    <dgm:pt modelId="{93312847-347F-F44B-918C-E1D4259AC544}">
      <dgm:prSet custT="1"/>
      <dgm:spPr>
        <a:xfrm rot="5400000">
          <a:off x="2567286" y="1056057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5D2E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de-DE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Produktion und Markteinführung </a:t>
          </a:r>
          <a:endParaRPr lang="en-GB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607134F-1C0C-0E45-A570-3B3010373CBA}" type="parTrans" cxnId="{62484C5B-933B-1346-93D4-B957DF5EF399}">
      <dgm:prSet/>
      <dgm:spPr/>
      <dgm:t>
        <a:bodyPr/>
        <a:lstStyle/>
        <a:p>
          <a:endParaRPr lang="en-GB"/>
        </a:p>
      </dgm:t>
    </dgm:pt>
    <dgm:pt modelId="{EA80F5B5-07BD-1141-928A-BEBFFB69E4CD}" type="sibTrans" cxnId="{62484C5B-933B-1346-93D4-B957DF5EF399}">
      <dgm:prSet/>
      <dgm:spPr/>
      <dgm:t>
        <a:bodyPr/>
        <a:lstStyle/>
        <a:p>
          <a:endParaRPr lang="en-GB"/>
        </a:p>
      </dgm:t>
    </dgm:pt>
    <dgm:pt modelId="{E58BC72C-9D49-414F-8467-2871449CDCC6}">
      <dgm:prSet custT="1"/>
      <dgm:spPr>
        <a:xfrm rot="5400000">
          <a:off x="2567286" y="2012670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B2BE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de-DE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Nach der Einführung</a:t>
          </a:r>
          <a:endParaRPr lang="en-GB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EE7CDDC-BADE-4442-86C6-B3FF51C95535}" type="parTrans" cxnId="{5E59668A-362D-AE4E-844A-5A9116A46F5B}">
      <dgm:prSet/>
      <dgm:spPr/>
      <dgm:t>
        <a:bodyPr/>
        <a:lstStyle/>
        <a:p>
          <a:endParaRPr lang="en-GB"/>
        </a:p>
      </dgm:t>
    </dgm:pt>
    <dgm:pt modelId="{5249EC33-E43A-4140-9307-C11D1913DEE1}" type="sibTrans" cxnId="{5E59668A-362D-AE4E-844A-5A9116A46F5B}">
      <dgm:prSet/>
      <dgm:spPr/>
      <dgm:t>
        <a:bodyPr/>
        <a:lstStyle/>
        <a:p>
          <a:endParaRPr lang="en-GB"/>
        </a:p>
      </dgm:t>
    </dgm:pt>
    <dgm:pt modelId="{5C2B4F58-C059-F549-A41B-FF56DDC661F2}" type="pres">
      <dgm:prSet presAssocID="{A0C06AE5-C0EB-8849-BE8F-48AB493A1CA4}" presName="linearFlow" presStyleCnt="0">
        <dgm:presLayoutVars>
          <dgm:dir/>
          <dgm:animLvl val="lvl"/>
          <dgm:resizeHandles val="exact"/>
        </dgm:presLayoutVars>
      </dgm:prSet>
      <dgm:spPr/>
    </dgm:pt>
    <dgm:pt modelId="{06BB62C8-5372-ED45-820D-F92B5F09B7DB}" type="pres">
      <dgm:prSet presAssocID="{A7ED4057-FB99-C94A-8BEE-8A49DCF3A2A7}" presName="composite" presStyleCnt="0"/>
      <dgm:spPr/>
    </dgm:pt>
    <dgm:pt modelId="{B21FB3B6-AA77-A84D-ACEE-BF397686E3A0}" type="pres">
      <dgm:prSet presAssocID="{A7ED4057-FB99-C94A-8BEE-8A49DCF3A2A7}" presName="parentText" presStyleLbl="alignNode1" presStyleIdx="0" presStyleCnt="5" custLinFactNeighborY="0">
        <dgm:presLayoutVars>
          <dgm:chMax val="1"/>
          <dgm:bulletEnabled val="1"/>
        </dgm:presLayoutVars>
      </dgm:prSet>
      <dgm:spPr/>
    </dgm:pt>
    <dgm:pt modelId="{8B85E9DF-E0BE-B841-9040-25E03C4BC5B8}" type="pres">
      <dgm:prSet presAssocID="{A7ED4057-FB99-C94A-8BEE-8A49DCF3A2A7}" presName="descendantText" presStyleLbl="alignAcc1" presStyleIdx="0" presStyleCnt="5">
        <dgm:presLayoutVars>
          <dgm:bulletEnabled val="1"/>
        </dgm:presLayoutVars>
      </dgm:prSet>
      <dgm:spPr/>
    </dgm:pt>
    <dgm:pt modelId="{3C1AFC1D-36D0-CC47-8A56-8CFE62B6615B}" type="pres">
      <dgm:prSet presAssocID="{4D4B1CE8-4A33-9445-A136-2863D0ABBD4E}" presName="sp" presStyleCnt="0"/>
      <dgm:spPr/>
    </dgm:pt>
    <dgm:pt modelId="{677752CF-B8E9-AF44-A063-287B5FC9EF75}" type="pres">
      <dgm:prSet presAssocID="{669A2354-319A-B145-A5AD-A80AAEB21F90}" presName="composite" presStyleCnt="0"/>
      <dgm:spPr/>
    </dgm:pt>
    <dgm:pt modelId="{0F312CBC-97CB-074E-8397-899850EAF1D6}" type="pres">
      <dgm:prSet presAssocID="{669A2354-319A-B145-A5AD-A80AAEB21F90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7E96C00A-CEEA-004A-B3F3-76C4BBD0BD44}" type="pres">
      <dgm:prSet presAssocID="{669A2354-319A-B145-A5AD-A80AAEB21F90}" presName="descendantText" presStyleLbl="alignAcc1" presStyleIdx="1" presStyleCnt="5" custLinFactNeighborX="0" custLinFactNeighborY="-4596">
        <dgm:presLayoutVars>
          <dgm:bulletEnabled val="1"/>
        </dgm:presLayoutVars>
      </dgm:prSet>
      <dgm:spPr/>
    </dgm:pt>
    <dgm:pt modelId="{F339B1CB-3889-D44B-87C2-ADF672466A3E}" type="pres">
      <dgm:prSet presAssocID="{81D19BF4-B1C0-F848-BCF6-6E2A6DAF7D32}" presName="sp" presStyleCnt="0"/>
      <dgm:spPr/>
    </dgm:pt>
    <dgm:pt modelId="{B78B05D9-6013-7C4C-88A2-4DA924E309AB}" type="pres">
      <dgm:prSet presAssocID="{E057CADC-EE2B-294C-B865-E5D9A20DCE2D}" presName="composite" presStyleCnt="0"/>
      <dgm:spPr/>
    </dgm:pt>
    <dgm:pt modelId="{F9D6CB84-AEF2-754C-BC0B-3442F0714617}" type="pres">
      <dgm:prSet presAssocID="{E057CADC-EE2B-294C-B865-E5D9A20DCE2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D9D0431-178B-6540-9D0A-66017C7E51B1}" type="pres">
      <dgm:prSet presAssocID="{E057CADC-EE2B-294C-B865-E5D9A20DCE2D}" presName="descendantText" presStyleLbl="alignAcc1" presStyleIdx="2" presStyleCnt="5">
        <dgm:presLayoutVars>
          <dgm:bulletEnabled val="1"/>
        </dgm:presLayoutVars>
      </dgm:prSet>
      <dgm:spPr/>
    </dgm:pt>
    <dgm:pt modelId="{2A073058-18E8-D049-9AC2-6E856D6DD4F2}" type="pres">
      <dgm:prSet presAssocID="{DDD9B2C0-A985-5644-A9FD-CEB56D79BD41}" presName="sp" presStyleCnt="0"/>
      <dgm:spPr/>
    </dgm:pt>
    <dgm:pt modelId="{613D6616-6B23-1349-89F0-1BBF4104EE5D}" type="pres">
      <dgm:prSet presAssocID="{C4D4EF56-F788-DE4C-A061-DDCA9B96378F}" presName="composite" presStyleCnt="0"/>
      <dgm:spPr/>
    </dgm:pt>
    <dgm:pt modelId="{E0FF4792-221D-804A-A2B2-DDC561AE309F}" type="pres">
      <dgm:prSet presAssocID="{C4D4EF56-F788-DE4C-A061-DDCA9B96378F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510EA3B-DE9A-9A4A-A286-BDBF8FA1D7A2}" type="pres">
      <dgm:prSet presAssocID="{C4D4EF56-F788-DE4C-A061-DDCA9B96378F}" presName="descendantText" presStyleLbl="alignAcc1" presStyleIdx="3" presStyleCnt="5">
        <dgm:presLayoutVars>
          <dgm:bulletEnabled val="1"/>
        </dgm:presLayoutVars>
      </dgm:prSet>
      <dgm:spPr/>
    </dgm:pt>
    <dgm:pt modelId="{0F92A2CE-D7B6-664F-9E2F-96D88549FF55}" type="pres">
      <dgm:prSet presAssocID="{3681731B-1FAE-6649-BA97-728804F6D2ED}" presName="sp" presStyleCnt="0"/>
      <dgm:spPr/>
    </dgm:pt>
    <dgm:pt modelId="{4B0D2990-0B9C-CD40-8A36-593A6F68FB54}" type="pres">
      <dgm:prSet presAssocID="{BA8FBE03-0DDC-554C-9B82-B97DF416D2BD}" presName="composite" presStyleCnt="0"/>
      <dgm:spPr/>
    </dgm:pt>
    <dgm:pt modelId="{C438879D-4462-0449-B983-94C1307D8213}" type="pres">
      <dgm:prSet presAssocID="{BA8FBE03-0DDC-554C-9B82-B97DF416D2B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B783787-6537-8B41-AE0F-DB00A7A137B5}" type="pres">
      <dgm:prSet presAssocID="{BA8FBE03-0DDC-554C-9B82-B97DF416D2B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94582F29-E97C-8041-A64C-84CDECE75778}" type="presOf" srcId="{C4D4EF56-F788-DE4C-A061-DDCA9B96378F}" destId="{E0FF4792-221D-804A-A2B2-DDC561AE309F}" srcOrd="0" destOrd="0" presId="urn:microsoft.com/office/officeart/2005/8/layout/chevron2"/>
    <dgm:cxn modelId="{A88F4C2F-5ACD-754A-8EAF-90820F7A05F6}" srcId="{669A2354-319A-B145-A5AD-A80AAEB21F90}" destId="{880777F6-342C-D040-ACCC-2C0689461B17}" srcOrd="0" destOrd="0" parTransId="{8B9F4429-5E7F-BB44-89D0-4A31F8DAD635}" sibTransId="{561293B1-73DC-5940-B83C-45B70E16A505}"/>
    <dgm:cxn modelId="{62858B30-5BB7-1C45-A5DE-5DB9D6A82030}" type="presOf" srcId="{BA8FBE03-0DDC-554C-9B82-B97DF416D2BD}" destId="{C438879D-4462-0449-B983-94C1307D8213}" srcOrd="0" destOrd="0" presId="urn:microsoft.com/office/officeart/2005/8/layout/chevron2"/>
    <dgm:cxn modelId="{7E1A1933-2D02-B742-B8E8-FE5D7827AEE6}" type="presOf" srcId="{E58BC72C-9D49-414F-8467-2871449CDCC6}" destId="{8B783787-6537-8B41-AE0F-DB00A7A137B5}" srcOrd="0" destOrd="0" presId="urn:microsoft.com/office/officeart/2005/8/layout/chevron2"/>
    <dgm:cxn modelId="{D0CEE13C-A387-6540-A496-9418AAE842C1}" type="presOf" srcId="{C69DD675-0428-8C4F-9084-05B7C3B3ACCC}" destId="{0D9D0431-178B-6540-9D0A-66017C7E51B1}" srcOrd="0" destOrd="0" presId="urn:microsoft.com/office/officeart/2005/8/layout/chevron2"/>
    <dgm:cxn modelId="{D1A5683E-2D26-0144-B92B-CFCA48ECC3A4}" type="presOf" srcId="{880777F6-342C-D040-ACCC-2C0689461B17}" destId="{7E96C00A-CEEA-004A-B3F3-76C4BBD0BD44}" srcOrd="0" destOrd="0" presId="urn:microsoft.com/office/officeart/2005/8/layout/chevron2"/>
    <dgm:cxn modelId="{62484C5B-933B-1346-93D4-B957DF5EF399}" srcId="{C4D4EF56-F788-DE4C-A061-DDCA9B96378F}" destId="{93312847-347F-F44B-918C-E1D4259AC544}" srcOrd="0" destOrd="0" parTransId="{1607134F-1C0C-0E45-A570-3B3010373CBA}" sibTransId="{EA80F5B5-07BD-1141-928A-BEBFFB69E4CD}"/>
    <dgm:cxn modelId="{33541C42-9572-064A-9A19-2B9B6688495D}" srcId="{A0C06AE5-C0EB-8849-BE8F-48AB493A1CA4}" destId="{C4D4EF56-F788-DE4C-A061-DDCA9B96378F}" srcOrd="3" destOrd="0" parTransId="{9352E54A-D547-1643-B270-A4405389CA2F}" sibTransId="{3681731B-1FAE-6649-BA97-728804F6D2ED}"/>
    <dgm:cxn modelId="{6FA09F45-CFBE-FB46-ABD0-3E5C2D34D61D}" type="presOf" srcId="{A0C06AE5-C0EB-8849-BE8F-48AB493A1CA4}" destId="{5C2B4F58-C059-F549-A41B-FF56DDC661F2}" srcOrd="0" destOrd="0" presId="urn:microsoft.com/office/officeart/2005/8/layout/chevron2"/>
    <dgm:cxn modelId="{6106384F-A9A3-0D49-93E7-C4CDB2B8CA4A}" type="presOf" srcId="{92374502-EAD2-144B-B57B-18A8BFE55D75}" destId="{8B85E9DF-E0BE-B841-9040-25E03C4BC5B8}" srcOrd="0" destOrd="0" presId="urn:microsoft.com/office/officeart/2005/8/layout/chevron2"/>
    <dgm:cxn modelId="{10FB4374-3781-2448-BF85-470C8AEBF96F}" srcId="{E057CADC-EE2B-294C-B865-E5D9A20DCE2D}" destId="{C69DD675-0428-8C4F-9084-05B7C3B3ACCC}" srcOrd="0" destOrd="0" parTransId="{FA697EE8-4567-D943-BD95-A8625B871EAC}" sibTransId="{4F7A4AC2-719A-7C45-AA83-0F2591463072}"/>
    <dgm:cxn modelId="{26801C7E-1547-4E47-B03E-834BCA9234F2}" type="presOf" srcId="{A7ED4057-FB99-C94A-8BEE-8A49DCF3A2A7}" destId="{B21FB3B6-AA77-A84D-ACEE-BF397686E3A0}" srcOrd="0" destOrd="0" presId="urn:microsoft.com/office/officeart/2005/8/layout/chevron2"/>
    <dgm:cxn modelId="{5E59668A-362D-AE4E-844A-5A9116A46F5B}" srcId="{BA8FBE03-0DDC-554C-9B82-B97DF416D2BD}" destId="{E58BC72C-9D49-414F-8467-2871449CDCC6}" srcOrd="0" destOrd="0" parTransId="{7EE7CDDC-BADE-4442-86C6-B3FF51C95535}" sibTransId="{5249EC33-E43A-4140-9307-C11D1913DEE1}"/>
    <dgm:cxn modelId="{E189D7A1-FE2C-7141-8F0C-F1470BEB5A91}" srcId="{A7ED4057-FB99-C94A-8BEE-8A49DCF3A2A7}" destId="{92374502-EAD2-144B-B57B-18A8BFE55D75}" srcOrd="0" destOrd="0" parTransId="{4BF9FD09-8684-2242-BD73-88C3AB4C4EE0}" sibTransId="{D89D27D2-E139-F54B-BA9A-3E6177FE8DD9}"/>
    <dgm:cxn modelId="{20988FA6-0E93-BD4C-830E-B2A3C8F8A120}" srcId="{A0C06AE5-C0EB-8849-BE8F-48AB493A1CA4}" destId="{BA8FBE03-0DDC-554C-9B82-B97DF416D2BD}" srcOrd="4" destOrd="0" parTransId="{B2CF2C3A-5956-0E47-87AE-8DD3F43987A8}" sibTransId="{75137347-9C1D-B445-B171-50A607A9F7CE}"/>
    <dgm:cxn modelId="{867222B7-6111-B147-AEBC-53E9F98DE413}" srcId="{A0C06AE5-C0EB-8849-BE8F-48AB493A1CA4}" destId="{669A2354-319A-B145-A5AD-A80AAEB21F90}" srcOrd="1" destOrd="0" parTransId="{82AE7E47-288A-184D-8458-F956CFB87B9E}" sibTransId="{81D19BF4-B1C0-F848-BCF6-6E2A6DAF7D32}"/>
    <dgm:cxn modelId="{339A0FDB-FAA3-F84D-AB5C-802003B0DD38}" srcId="{A0C06AE5-C0EB-8849-BE8F-48AB493A1CA4}" destId="{E057CADC-EE2B-294C-B865-E5D9A20DCE2D}" srcOrd="2" destOrd="0" parTransId="{F9D3B641-9341-AB4D-8BAD-9B6912A748FA}" sibTransId="{DDD9B2C0-A985-5644-A9FD-CEB56D79BD41}"/>
    <dgm:cxn modelId="{7F1734EE-45FF-7943-A74C-6A1DFA8A0733}" type="presOf" srcId="{93312847-347F-F44B-918C-E1D4259AC544}" destId="{D510EA3B-DE9A-9A4A-A286-BDBF8FA1D7A2}" srcOrd="0" destOrd="0" presId="urn:microsoft.com/office/officeart/2005/8/layout/chevron2"/>
    <dgm:cxn modelId="{905B4FEE-9414-FF48-8D39-637EB2302B5E}" type="presOf" srcId="{E057CADC-EE2B-294C-B865-E5D9A20DCE2D}" destId="{F9D6CB84-AEF2-754C-BC0B-3442F0714617}" srcOrd="0" destOrd="0" presId="urn:microsoft.com/office/officeart/2005/8/layout/chevron2"/>
    <dgm:cxn modelId="{DCCF57EF-DC8E-904D-B719-3ED18A048997}" srcId="{A0C06AE5-C0EB-8849-BE8F-48AB493A1CA4}" destId="{A7ED4057-FB99-C94A-8BEE-8A49DCF3A2A7}" srcOrd="0" destOrd="0" parTransId="{1E032628-B333-1143-B958-AB3E329177ED}" sibTransId="{4D4B1CE8-4A33-9445-A136-2863D0ABBD4E}"/>
    <dgm:cxn modelId="{C9FB94FA-95BF-4849-9ADE-F5F4512082D2}" type="presOf" srcId="{669A2354-319A-B145-A5AD-A80AAEB21F90}" destId="{0F312CBC-97CB-074E-8397-899850EAF1D6}" srcOrd="0" destOrd="0" presId="urn:microsoft.com/office/officeart/2005/8/layout/chevron2"/>
    <dgm:cxn modelId="{96357A10-8D39-7946-B6F2-4F2016BBAAE9}" type="presParOf" srcId="{5C2B4F58-C059-F549-A41B-FF56DDC661F2}" destId="{06BB62C8-5372-ED45-820D-F92B5F09B7DB}" srcOrd="0" destOrd="0" presId="urn:microsoft.com/office/officeart/2005/8/layout/chevron2"/>
    <dgm:cxn modelId="{71EDB551-F8B4-8C4A-AD18-04EAF1A2661B}" type="presParOf" srcId="{06BB62C8-5372-ED45-820D-F92B5F09B7DB}" destId="{B21FB3B6-AA77-A84D-ACEE-BF397686E3A0}" srcOrd="0" destOrd="0" presId="urn:microsoft.com/office/officeart/2005/8/layout/chevron2"/>
    <dgm:cxn modelId="{EB927D83-9576-3942-B4A8-7745CFA02B75}" type="presParOf" srcId="{06BB62C8-5372-ED45-820D-F92B5F09B7DB}" destId="{8B85E9DF-E0BE-B841-9040-25E03C4BC5B8}" srcOrd="1" destOrd="0" presId="urn:microsoft.com/office/officeart/2005/8/layout/chevron2"/>
    <dgm:cxn modelId="{296997BD-B353-2143-8E3C-86FBBECEB0AD}" type="presParOf" srcId="{5C2B4F58-C059-F549-A41B-FF56DDC661F2}" destId="{3C1AFC1D-36D0-CC47-8A56-8CFE62B6615B}" srcOrd="1" destOrd="0" presId="urn:microsoft.com/office/officeart/2005/8/layout/chevron2"/>
    <dgm:cxn modelId="{9D750110-1DB7-7C4E-A8B2-921809BCC8AE}" type="presParOf" srcId="{5C2B4F58-C059-F549-A41B-FF56DDC661F2}" destId="{677752CF-B8E9-AF44-A063-287B5FC9EF75}" srcOrd="2" destOrd="0" presId="urn:microsoft.com/office/officeart/2005/8/layout/chevron2"/>
    <dgm:cxn modelId="{DD234ADC-E765-AB4E-8A1A-DB66C91ACE61}" type="presParOf" srcId="{677752CF-B8E9-AF44-A063-287B5FC9EF75}" destId="{0F312CBC-97CB-074E-8397-899850EAF1D6}" srcOrd="0" destOrd="0" presId="urn:microsoft.com/office/officeart/2005/8/layout/chevron2"/>
    <dgm:cxn modelId="{D5D06B89-F8B5-D848-9E23-EF886ADDE062}" type="presParOf" srcId="{677752CF-B8E9-AF44-A063-287B5FC9EF75}" destId="{7E96C00A-CEEA-004A-B3F3-76C4BBD0BD44}" srcOrd="1" destOrd="0" presId="urn:microsoft.com/office/officeart/2005/8/layout/chevron2"/>
    <dgm:cxn modelId="{C85A1D52-08D0-F94D-8578-0FA3A993A791}" type="presParOf" srcId="{5C2B4F58-C059-F549-A41B-FF56DDC661F2}" destId="{F339B1CB-3889-D44B-87C2-ADF672466A3E}" srcOrd="3" destOrd="0" presId="urn:microsoft.com/office/officeart/2005/8/layout/chevron2"/>
    <dgm:cxn modelId="{35AA8E71-7E42-E04B-969F-6CA7C1801339}" type="presParOf" srcId="{5C2B4F58-C059-F549-A41B-FF56DDC661F2}" destId="{B78B05D9-6013-7C4C-88A2-4DA924E309AB}" srcOrd="4" destOrd="0" presId="urn:microsoft.com/office/officeart/2005/8/layout/chevron2"/>
    <dgm:cxn modelId="{EF682877-F60E-FB44-9ECF-244FA55D7904}" type="presParOf" srcId="{B78B05D9-6013-7C4C-88A2-4DA924E309AB}" destId="{F9D6CB84-AEF2-754C-BC0B-3442F0714617}" srcOrd="0" destOrd="0" presId="urn:microsoft.com/office/officeart/2005/8/layout/chevron2"/>
    <dgm:cxn modelId="{414FDB63-684A-9245-9BB7-A3FC3C8E2514}" type="presParOf" srcId="{B78B05D9-6013-7C4C-88A2-4DA924E309AB}" destId="{0D9D0431-178B-6540-9D0A-66017C7E51B1}" srcOrd="1" destOrd="0" presId="urn:microsoft.com/office/officeart/2005/8/layout/chevron2"/>
    <dgm:cxn modelId="{25062694-7F50-7D49-A11D-D9EAA1B7BEF8}" type="presParOf" srcId="{5C2B4F58-C059-F549-A41B-FF56DDC661F2}" destId="{2A073058-18E8-D049-9AC2-6E856D6DD4F2}" srcOrd="5" destOrd="0" presId="urn:microsoft.com/office/officeart/2005/8/layout/chevron2"/>
    <dgm:cxn modelId="{4FCCC4C2-B459-3E45-9828-40A7CAA1EE57}" type="presParOf" srcId="{5C2B4F58-C059-F549-A41B-FF56DDC661F2}" destId="{613D6616-6B23-1349-89F0-1BBF4104EE5D}" srcOrd="6" destOrd="0" presId="urn:microsoft.com/office/officeart/2005/8/layout/chevron2"/>
    <dgm:cxn modelId="{5BAE27DA-A313-124F-9AEE-BB99DE0D4825}" type="presParOf" srcId="{613D6616-6B23-1349-89F0-1BBF4104EE5D}" destId="{E0FF4792-221D-804A-A2B2-DDC561AE309F}" srcOrd="0" destOrd="0" presId="urn:microsoft.com/office/officeart/2005/8/layout/chevron2"/>
    <dgm:cxn modelId="{464CDB77-AEF2-3C45-B227-DA36DF878F6C}" type="presParOf" srcId="{613D6616-6B23-1349-89F0-1BBF4104EE5D}" destId="{D510EA3B-DE9A-9A4A-A286-BDBF8FA1D7A2}" srcOrd="1" destOrd="0" presId="urn:microsoft.com/office/officeart/2005/8/layout/chevron2"/>
    <dgm:cxn modelId="{362555BE-E31B-8849-8765-F6CF64532BFD}" type="presParOf" srcId="{5C2B4F58-C059-F549-A41B-FF56DDC661F2}" destId="{0F92A2CE-D7B6-664F-9E2F-96D88549FF55}" srcOrd="7" destOrd="0" presId="urn:microsoft.com/office/officeart/2005/8/layout/chevron2"/>
    <dgm:cxn modelId="{0D9701C2-FBEE-4F4E-A760-427F36DC8045}" type="presParOf" srcId="{5C2B4F58-C059-F549-A41B-FF56DDC661F2}" destId="{4B0D2990-0B9C-CD40-8A36-593A6F68FB54}" srcOrd="8" destOrd="0" presId="urn:microsoft.com/office/officeart/2005/8/layout/chevron2"/>
    <dgm:cxn modelId="{8E65E59E-2FD2-0C47-86B7-9AD6B2925AFC}" type="presParOf" srcId="{4B0D2990-0B9C-CD40-8A36-593A6F68FB54}" destId="{C438879D-4462-0449-B983-94C1307D8213}" srcOrd="0" destOrd="0" presId="urn:microsoft.com/office/officeart/2005/8/layout/chevron2"/>
    <dgm:cxn modelId="{1C59EAC9-EB77-1943-8463-6A46E67A6DF9}" type="presParOf" srcId="{4B0D2990-0B9C-CD40-8A36-593A6F68FB54}" destId="{8B783787-6537-8B41-AE0F-DB00A7A137B5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F31B72-0F86-7A45-BF6F-412E1A887AAA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65006E-05E7-EA4A-BA12-FD364EA49D49}">
      <dgm:prSet phldrT="[Text]"/>
      <dgm:spPr>
        <a:xfrm>
          <a:off x="1763114" y="847062"/>
          <a:ext cx="826459" cy="826459"/>
        </a:xfrm>
        <a:prstGeom prst="ellipse">
          <a:avLst/>
        </a:prstGeom>
        <a:solidFill>
          <a:srgbClr val="00569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Ideen</a:t>
          </a:r>
        </a:p>
      </dgm:t>
    </dgm:pt>
    <dgm:pt modelId="{6F43A6F2-DBD0-014F-AD6A-41013A5D4778}" type="parTrans" cxnId="{B07536A5-7AAD-764D-ABBC-6B4671DD7912}">
      <dgm:prSet/>
      <dgm:spPr/>
      <dgm:t>
        <a:bodyPr/>
        <a:lstStyle/>
        <a:p>
          <a:endParaRPr lang="en-GB"/>
        </a:p>
      </dgm:t>
    </dgm:pt>
    <dgm:pt modelId="{E758AC20-2309-CA44-A995-85BD621A33A6}" type="sibTrans" cxnId="{B07536A5-7AAD-764D-ABBC-6B4671DD7912}">
      <dgm:prSet/>
      <dgm:spPr/>
      <dgm:t>
        <a:bodyPr/>
        <a:lstStyle/>
        <a:p>
          <a:endParaRPr lang="en-GB"/>
        </a:p>
      </dgm:t>
    </dgm:pt>
    <dgm:pt modelId="{EECA6691-F40B-F540-8D67-AB04D54ABA97}">
      <dgm:prSet phldrT="[Text]"/>
      <dgm:spPr>
        <a:xfrm>
          <a:off x="918288" y="1046881"/>
          <a:ext cx="826459" cy="826459"/>
        </a:xfrm>
        <a:prstGeom prst="ellipse">
          <a:avLst/>
        </a:prstGeom>
        <a:solidFill>
          <a:srgbClr val="00569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Ideen</a:t>
          </a:r>
        </a:p>
      </dgm:t>
    </dgm:pt>
    <dgm:pt modelId="{D5853872-80DC-3F4A-9162-28FCE35F748F}" type="parTrans" cxnId="{FAB128BA-FAB3-2746-93BA-AEF7A36D6602}">
      <dgm:prSet/>
      <dgm:spPr/>
      <dgm:t>
        <a:bodyPr/>
        <a:lstStyle/>
        <a:p>
          <a:endParaRPr lang="en-GB"/>
        </a:p>
      </dgm:t>
    </dgm:pt>
    <dgm:pt modelId="{EDD50338-8761-984B-A622-4255A119C849}" type="sibTrans" cxnId="{FAB128BA-FAB3-2746-93BA-AEF7A36D6602}">
      <dgm:prSet/>
      <dgm:spPr/>
      <dgm:t>
        <a:bodyPr/>
        <a:lstStyle/>
        <a:p>
          <a:endParaRPr lang="en-GB"/>
        </a:p>
      </dgm:t>
    </dgm:pt>
    <dgm:pt modelId="{1BB25332-E5E3-BE46-AD0A-9443FABA501A}">
      <dgm:prSet phldrT="[Text]"/>
      <dgm:spPr>
        <a:xfrm>
          <a:off x="1509666" y="1666910"/>
          <a:ext cx="826459" cy="826459"/>
        </a:xfrm>
        <a:prstGeom prst="ellipse">
          <a:avLst/>
        </a:prstGeom>
        <a:solidFill>
          <a:srgbClr val="00569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Ideen</a:t>
          </a:r>
        </a:p>
      </dgm:t>
    </dgm:pt>
    <dgm:pt modelId="{9749B271-80E4-284F-8863-B55CC55B7C15}" type="parTrans" cxnId="{EE5F1580-ECA9-EC4B-915A-8F8EAFBDA9AF}">
      <dgm:prSet/>
      <dgm:spPr/>
      <dgm:t>
        <a:bodyPr/>
        <a:lstStyle/>
        <a:p>
          <a:endParaRPr lang="en-GB"/>
        </a:p>
      </dgm:t>
    </dgm:pt>
    <dgm:pt modelId="{3288AA4D-E156-A84D-93A3-62B2BD670EC3}" type="sibTrans" cxnId="{EE5F1580-ECA9-EC4B-915A-8F8EAFBDA9AF}">
      <dgm:prSet/>
      <dgm:spPr/>
      <dgm:t>
        <a:bodyPr/>
        <a:lstStyle/>
        <a:p>
          <a:endParaRPr lang="en-GB"/>
        </a:p>
      </dgm:t>
    </dgm:pt>
    <dgm:pt modelId="{23EC99F4-07D3-FA4E-A985-47FCF972A904}">
      <dgm:prSet phldrT="[Text]" custT="1"/>
      <dgm:spPr>
        <a:xfrm>
          <a:off x="814676" y="3056088"/>
          <a:ext cx="2203893" cy="55097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de-DE" sz="1200" b="1" dirty="0">
              <a:solidFill>
                <a:srgbClr val="005697"/>
              </a:solidFill>
              <a:latin typeface="+mn-lt"/>
              <a:ea typeface="+mn-ea"/>
              <a:cs typeface="+mn-cs"/>
            </a:rPr>
            <a:t>Durchführbare und realisierbare Ideen oder Lösungen
</a:t>
          </a:r>
          <a:endParaRPr lang="en-GB" sz="1200" b="1" dirty="0">
            <a:solidFill>
              <a:srgbClr val="005697"/>
            </a:solidFill>
            <a:latin typeface="+mn-lt"/>
            <a:ea typeface="+mn-ea"/>
            <a:cs typeface="+mn-cs"/>
          </a:endParaRPr>
        </a:p>
      </dgm:t>
    </dgm:pt>
    <dgm:pt modelId="{7B4803DD-D5D9-E34C-9975-528FC983E8C8}" type="parTrans" cxnId="{DAD44099-474F-BC4C-932A-F655FF4816A5}">
      <dgm:prSet/>
      <dgm:spPr/>
      <dgm:t>
        <a:bodyPr/>
        <a:lstStyle/>
        <a:p>
          <a:endParaRPr lang="en-GB"/>
        </a:p>
      </dgm:t>
    </dgm:pt>
    <dgm:pt modelId="{AEAF4985-499A-ED41-90AC-DE705A40E543}" type="sibTrans" cxnId="{DAD44099-474F-BC4C-932A-F655FF4816A5}">
      <dgm:prSet/>
      <dgm:spPr/>
      <dgm:t>
        <a:bodyPr/>
        <a:lstStyle/>
        <a:p>
          <a:endParaRPr lang="en-GB"/>
        </a:p>
      </dgm:t>
    </dgm:pt>
    <dgm:pt modelId="{E524AA15-C46A-914D-8D16-ACED8A282BA1}" type="pres">
      <dgm:prSet presAssocID="{78F31B72-0F86-7A45-BF6F-412E1A887AAA}" presName="Name0" presStyleCnt="0">
        <dgm:presLayoutVars>
          <dgm:chMax val="4"/>
          <dgm:resizeHandles val="exact"/>
        </dgm:presLayoutVars>
      </dgm:prSet>
      <dgm:spPr/>
    </dgm:pt>
    <dgm:pt modelId="{E288937E-21EE-324A-ADFB-01755E9532B2}" type="pres">
      <dgm:prSet presAssocID="{78F31B72-0F86-7A45-BF6F-412E1A887AAA}" presName="ellipse" presStyleLbl="trBgShp" presStyleIdx="0" presStyleCnt="1"/>
      <dgm:spPr>
        <a:xfrm>
          <a:off x="648311" y="780578"/>
          <a:ext cx="2369184" cy="822786"/>
        </a:xfrm>
        <a:prstGeom prst="ellipse">
          <a:avLst/>
        </a:prstGeom>
        <a:solidFill>
          <a:srgbClr val="005697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9FCE2A42-00B2-5B4F-8C32-7EF560835CEE}" type="pres">
      <dgm:prSet presAssocID="{78F31B72-0F86-7A45-BF6F-412E1A887AAA}" presName="arrow1" presStyleLbl="fgShp" presStyleIdx="0" presStyleCnt="1" custScaleY="243038"/>
      <dgm:spPr>
        <a:xfrm>
          <a:off x="1607005" y="2795303"/>
          <a:ext cx="459144" cy="293852"/>
        </a:xfrm>
        <a:prstGeom prst="downArrow">
          <a:avLst/>
        </a:prstGeom>
        <a:solidFill>
          <a:srgbClr val="005697">
            <a:tint val="6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B657DE1-E22D-8C4B-ACD9-F0F60CCFBD6B}" type="pres">
      <dgm:prSet presAssocID="{78F31B72-0F86-7A45-BF6F-412E1A887AAA}" presName="rectangle" presStyleLbl="revTx" presStyleIdx="0" presStyleCnt="1" custScaleY="154634" custLinFactNeighborX="3278" custLinFactNeighborY="62612">
        <dgm:presLayoutVars>
          <dgm:bulletEnabled val="1"/>
        </dgm:presLayoutVars>
      </dgm:prSet>
      <dgm:spPr/>
    </dgm:pt>
    <dgm:pt modelId="{86F846DF-5616-904C-B6C4-BC629A7F9E6D}" type="pres">
      <dgm:prSet presAssocID="{EECA6691-F40B-F540-8D67-AB04D54ABA97}" presName="item1" presStyleLbl="node1" presStyleIdx="0" presStyleCnt="3">
        <dgm:presLayoutVars>
          <dgm:bulletEnabled val="1"/>
        </dgm:presLayoutVars>
      </dgm:prSet>
      <dgm:spPr/>
    </dgm:pt>
    <dgm:pt modelId="{4221386A-6C62-504E-9D3A-056E921FEF29}" type="pres">
      <dgm:prSet presAssocID="{1BB25332-E5E3-BE46-AD0A-9443FABA501A}" presName="item2" presStyleLbl="node1" presStyleIdx="1" presStyleCnt="3">
        <dgm:presLayoutVars>
          <dgm:bulletEnabled val="1"/>
        </dgm:presLayoutVars>
      </dgm:prSet>
      <dgm:spPr/>
    </dgm:pt>
    <dgm:pt modelId="{BE4D8382-4B5C-514C-A51B-D6690D647C6D}" type="pres">
      <dgm:prSet presAssocID="{23EC99F4-07D3-FA4E-A985-47FCF972A904}" presName="item3" presStyleLbl="node1" presStyleIdx="2" presStyleCnt="3">
        <dgm:presLayoutVars>
          <dgm:bulletEnabled val="1"/>
        </dgm:presLayoutVars>
      </dgm:prSet>
      <dgm:spPr/>
    </dgm:pt>
    <dgm:pt modelId="{4CA1BC4C-DB5F-494E-A1A4-2803BDEDF52C}" type="pres">
      <dgm:prSet presAssocID="{78F31B72-0F86-7A45-BF6F-412E1A887AAA}" presName="funnel" presStyleLbl="trAlignAcc1" presStyleIdx="0" presStyleCnt="1" custLinFactNeighborX="-2493" custLinFactNeighborY="389"/>
      <dgm:spPr>
        <a:xfrm>
          <a:off x="486873" y="687567"/>
          <a:ext cx="2571208" cy="2056966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569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69D4B61E-7979-2749-97A2-9510912237AE}" type="presOf" srcId="{23EC99F4-07D3-FA4E-A985-47FCF972A904}" destId="{4B657DE1-E22D-8C4B-ACD9-F0F60CCFBD6B}" srcOrd="0" destOrd="0" presId="urn:microsoft.com/office/officeart/2005/8/layout/funnel1"/>
    <dgm:cxn modelId="{A7853175-1B97-294C-A20B-54B13BDDAE16}" type="presOf" srcId="{EECA6691-F40B-F540-8D67-AB04D54ABA97}" destId="{4221386A-6C62-504E-9D3A-056E921FEF29}" srcOrd="0" destOrd="0" presId="urn:microsoft.com/office/officeart/2005/8/layout/funnel1"/>
    <dgm:cxn modelId="{EE5F1580-ECA9-EC4B-915A-8F8EAFBDA9AF}" srcId="{78F31B72-0F86-7A45-BF6F-412E1A887AAA}" destId="{1BB25332-E5E3-BE46-AD0A-9443FABA501A}" srcOrd="2" destOrd="0" parTransId="{9749B271-80E4-284F-8863-B55CC55B7C15}" sibTransId="{3288AA4D-E156-A84D-93A3-62B2BD670EC3}"/>
    <dgm:cxn modelId="{73950681-CC99-0648-9930-2701D16DBB0B}" type="presOf" srcId="{78F31B72-0F86-7A45-BF6F-412E1A887AAA}" destId="{E524AA15-C46A-914D-8D16-ACED8A282BA1}" srcOrd="0" destOrd="0" presId="urn:microsoft.com/office/officeart/2005/8/layout/funnel1"/>
    <dgm:cxn modelId="{DAD44099-474F-BC4C-932A-F655FF4816A5}" srcId="{78F31B72-0F86-7A45-BF6F-412E1A887AAA}" destId="{23EC99F4-07D3-FA4E-A985-47FCF972A904}" srcOrd="3" destOrd="0" parTransId="{7B4803DD-D5D9-E34C-9975-528FC983E8C8}" sibTransId="{AEAF4985-499A-ED41-90AC-DE705A40E543}"/>
    <dgm:cxn modelId="{B07536A5-7AAD-764D-ABBC-6B4671DD7912}" srcId="{78F31B72-0F86-7A45-BF6F-412E1A887AAA}" destId="{5E65006E-05E7-EA4A-BA12-FD364EA49D49}" srcOrd="0" destOrd="0" parTransId="{6F43A6F2-DBD0-014F-AD6A-41013A5D4778}" sibTransId="{E758AC20-2309-CA44-A995-85BD621A33A6}"/>
    <dgm:cxn modelId="{AD0037AA-1960-3B46-8DCA-29898C04C474}" type="presOf" srcId="{5E65006E-05E7-EA4A-BA12-FD364EA49D49}" destId="{BE4D8382-4B5C-514C-A51B-D6690D647C6D}" srcOrd="0" destOrd="0" presId="urn:microsoft.com/office/officeart/2005/8/layout/funnel1"/>
    <dgm:cxn modelId="{FAB128BA-FAB3-2746-93BA-AEF7A36D6602}" srcId="{78F31B72-0F86-7A45-BF6F-412E1A887AAA}" destId="{EECA6691-F40B-F540-8D67-AB04D54ABA97}" srcOrd="1" destOrd="0" parTransId="{D5853872-80DC-3F4A-9162-28FCE35F748F}" sibTransId="{EDD50338-8761-984B-A622-4255A119C849}"/>
    <dgm:cxn modelId="{47D52ACE-28EB-9942-9811-0B877995CFCC}" type="presOf" srcId="{1BB25332-E5E3-BE46-AD0A-9443FABA501A}" destId="{86F846DF-5616-904C-B6C4-BC629A7F9E6D}" srcOrd="0" destOrd="0" presId="urn:microsoft.com/office/officeart/2005/8/layout/funnel1"/>
    <dgm:cxn modelId="{518B4294-BF64-EA4B-8AB5-89837775BFDF}" type="presParOf" srcId="{E524AA15-C46A-914D-8D16-ACED8A282BA1}" destId="{E288937E-21EE-324A-ADFB-01755E9532B2}" srcOrd="0" destOrd="0" presId="urn:microsoft.com/office/officeart/2005/8/layout/funnel1"/>
    <dgm:cxn modelId="{1428E2BF-C643-3F4D-A21E-9E4B3608456B}" type="presParOf" srcId="{E524AA15-C46A-914D-8D16-ACED8A282BA1}" destId="{9FCE2A42-00B2-5B4F-8C32-7EF560835CEE}" srcOrd="1" destOrd="0" presId="urn:microsoft.com/office/officeart/2005/8/layout/funnel1"/>
    <dgm:cxn modelId="{FAA0D5B0-D5D9-1B4A-A5AA-AB5C1DA01F2C}" type="presParOf" srcId="{E524AA15-C46A-914D-8D16-ACED8A282BA1}" destId="{4B657DE1-E22D-8C4B-ACD9-F0F60CCFBD6B}" srcOrd="2" destOrd="0" presId="urn:microsoft.com/office/officeart/2005/8/layout/funnel1"/>
    <dgm:cxn modelId="{CDCB05BF-7773-734A-BAFB-326CFD78292D}" type="presParOf" srcId="{E524AA15-C46A-914D-8D16-ACED8A282BA1}" destId="{86F846DF-5616-904C-B6C4-BC629A7F9E6D}" srcOrd="3" destOrd="0" presId="urn:microsoft.com/office/officeart/2005/8/layout/funnel1"/>
    <dgm:cxn modelId="{D88C693D-9E4F-7F48-B521-D4C34FFE482A}" type="presParOf" srcId="{E524AA15-C46A-914D-8D16-ACED8A282BA1}" destId="{4221386A-6C62-504E-9D3A-056E921FEF29}" srcOrd="4" destOrd="0" presId="urn:microsoft.com/office/officeart/2005/8/layout/funnel1"/>
    <dgm:cxn modelId="{E6E5F7BD-F98B-4C4B-BAE9-DC0FE51024CF}" type="presParOf" srcId="{E524AA15-C46A-914D-8D16-ACED8A282BA1}" destId="{BE4D8382-4B5C-514C-A51B-D6690D647C6D}" srcOrd="5" destOrd="0" presId="urn:microsoft.com/office/officeart/2005/8/layout/funnel1"/>
    <dgm:cxn modelId="{935214A0-65B0-DA4C-A774-4BEFAC4A6B95}" type="presParOf" srcId="{E524AA15-C46A-914D-8D16-ACED8A282BA1}" destId="{4CA1BC4C-DB5F-494E-A1A4-2803BDEDF52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47092F-C7AF-F44F-BB7C-79DEF94C0B8B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37C46E-15DC-2748-AAFB-BE87628FA5B8}">
      <dgm:prSet phldrT="[Text]"/>
      <dgm:spPr>
        <a:solidFill>
          <a:srgbClr val="70B2BE"/>
        </a:solidFill>
      </dgm:spPr>
      <dgm:t>
        <a:bodyPr/>
        <a:lstStyle/>
        <a:p>
          <a:r>
            <a:rPr lang="en-GB" b="1" dirty="0"/>
            <a:t>1. </a:t>
          </a:r>
          <a:r>
            <a:rPr lang="de-DE" b="1" dirty="0"/>
            <a:t>Analytische Methoden</a:t>
          </a:r>
          <a:endParaRPr lang="en-GB" b="1" dirty="0"/>
        </a:p>
        <a:p>
          <a:r>
            <a:rPr lang="de-DE" dirty="0"/>
            <a:t>(Objektiv)</a:t>
          </a:r>
          <a:endParaRPr lang="en-GB" dirty="0"/>
        </a:p>
      </dgm:t>
    </dgm:pt>
    <dgm:pt modelId="{DE21AFFF-0D7D-5A4E-84C9-C5AF26191423}" type="parTrans" cxnId="{DCBE5CFC-2256-E047-9DFC-2D91DE8675A8}">
      <dgm:prSet/>
      <dgm:spPr/>
      <dgm:t>
        <a:bodyPr/>
        <a:lstStyle/>
        <a:p>
          <a:endParaRPr lang="en-GB"/>
        </a:p>
      </dgm:t>
    </dgm:pt>
    <dgm:pt modelId="{B337F5F1-7DD7-914A-82ED-0F88685413AA}" type="sibTrans" cxnId="{DCBE5CFC-2256-E047-9DFC-2D91DE8675A8}">
      <dgm:prSet/>
      <dgm:spPr/>
      <dgm:t>
        <a:bodyPr/>
        <a:lstStyle/>
        <a:p>
          <a:endParaRPr lang="en-GB"/>
        </a:p>
      </dgm:t>
    </dgm:pt>
    <dgm:pt modelId="{9B87B787-71FA-B340-B09E-AA2BB3096324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en-GB" dirty="0" err="1">
              <a:solidFill>
                <a:srgbClr val="1188A3"/>
              </a:solidFill>
            </a:rPr>
            <a:t>Unterscheidungstests</a:t>
          </a:r>
          <a:endParaRPr lang="en-GB" dirty="0">
            <a:solidFill>
              <a:srgbClr val="1188A3"/>
            </a:solidFill>
          </a:endParaRPr>
        </a:p>
      </dgm:t>
    </dgm:pt>
    <dgm:pt modelId="{DF324809-55B6-6B4B-A152-5ECC5DB567AA}" type="parTrans" cxnId="{B99E9C29-7707-7142-94B9-6E45C83829CB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81562981-6668-E04F-B0F9-7EE6585E5127}" type="sibTrans" cxnId="{B99E9C29-7707-7142-94B9-6E45C83829CB}">
      <dgm:prSet/>
      <dgm:spPr/>
      <dgm:t>
        <a:bodyPr/>
        <a:lstStyle/>
        <a:p>
          <a:endParaRPr lang="en-GB"/>
        </a:p>
      </dgm:t>
    </dgm:pt>
    <dgm:pt modelId="{D37CC231-6BE8-C743-AF23-3225B0360DB8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de-DE" dirty="0">
              <a:solidFill>
                <a:srgbClr val="1188A3"/>
              </a:solidFill>
            </a:rPr>
            <a:t>Beschreibende Tests (</a:t>
          </a:r>
          <a:r>
            <a:rPr lang="de-DE" dirty="0" err="1">
              <a:solidFill>
                <a:srgbClr val="1188A3"/>
              </a:solidFill>
            </a:rPr>
            <a:t>Profiling</a:t>
          </a:r>
          <a:r>
            <a:rPr lang="de-DE" dirty="0">
              <a:solidFill>
                <a:srgbClr val="1188A3"/>
              </a:solidFill>
            </a:rPr>
            <a:t>) 
</a:t>
          </a:r>
          <a:endParaRPr lang="en-GB" dirty="0">
            <a:solidFill>
              <a:srgbClr val="1188A3"/>
            </a:solidFill>
          </a:endParaRPr>
        </a:p>
      </dgm:t>
    </dgm:pt>
    <dgm:pt modelId="{EAD2C92E-03EA-8A4A-B687-FB2594688BF3}" type="parTrans" cxnId="{F122B073-142F-0C47-9F73-90AA97803A0A}">
      <dgm:prSet/>
      <dgm:spPr>
        <a:solidFill>
          <a:srgbClr val="70B2BE"/>
        </a:solidFill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106532B3-17F8-164A-9E81-98FCDC927A11}" type="sibTrans" cxnId="{F122B073-142F-0C47-9F73-90AA97803A0A}">
      <dgm:prSet/>
      <dgm:spPr/>
      <dgm:t>
        <a:bodyPr/>
        <a:lstStyle/>
        <a:p>
          <a:endParaRPr lang="en-GB"/>
        </a:p>
      </dgm:t>
    </dgm:pt>
    <dgm:pt modelId="{405C431B-E56F-774E-B111-DD5D93174BE7}">
      <dgm:prSet phldrT="[Text]"/>
      <dgm:spPr>
        <a:solidFill>
          <a:srgbClr val="70B2BE"/>
        </a:solidFill>
      </dgm:spPr>
      <dgm:t>
        <a:bodyPr/>
        <a:lstStyle/>
        <a:p>
          <a:r>
            <a:rPr lang="en-GB" b="1" dirty="0"/>
            <a:t>2. </a:t>
          </a:r>
          <a:r>
            <a:rPr lang="de-DE" b="1" dirty="0"/>
            <a:t>Affektive Methoden  
(Subjektiv)</a:t>
          </a:r>
          <a:endParaRPr lang="en-GB" dirty="0"/>
        </a:p>
      </dgm:t>
    </dgm:pt>
    <dgm:pt modelId="{17752626-3DD0-AE40-86AD-6FA7ABB2FC36}" type="parTrans" cxnId="{DC87B98A-26BC-A041-9F0C-8F9ED8F34014}">
      <dgm:prSet/>
      <dgm:spPr/>
      <dgm:t>
        <a:bodyPr/>
        <a:lstStyle/>
        <a:p>
          <a:endParaRPr lang="en-GB"/>
        </a:p>
      </dgm:t>
    </dgm:pt>
    <dgm:pt modelId="{12E6E3D3-D2F5-7B4C-B506-50379BC471D1}" type="sibTrans" cxnId="{DC87B98A-26BC-A041-9F0C-8F9ED8F34014}">
      <dgm:prSet/>
      <dgm:spPr/>
      <dgm:t>
        <a:bodyPr/>
        <a:lstStyle/>
        <a:p>
          <a:endParaRPr lang="en-GB"/>
        </a:p>
      </dgm:t>
    </dgm:pt>
    <dgm:pt modelId="{03640C50-6FD3-5748-92B7-1E967C60294C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de-DE" dirty="0">
              <a:solidFill>
                <a:srgbClr val="1188A3"/>
              </a:solidFill>
            </a:rPr>
            <a:t>Präferenztests</a:t>
          </a:r>
          <a:endParaRPr lang="en-GB" dirty="0">
            <a:solidFill>
              <a:srgbClr val="1188A3"/>
            </a:solidFill>
          </a:endParaRPr>
        </a:p>
      </dgm:t>
    </dgm:pt>
    <dgm:pt modelId="{2AF9DCEE-52F0-D641-B957-F95F9FC96347}" type="parTrans" cxnId="{226F3A11-67C9-F74A-83A5-CC5EB4931F5E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B384D447-6FC1-A14D-A7FD-3F9AF3EAAABA}" type="sibTrans" cxnId="{226F3A11-67C9-F74A-83A5-CC5EB4931F5E}">
      <dgm:prSet/>
      <dgm:spPr/>
      <dgm:t>
        <a:bodyPr/>
        <a:lstStyle/>
        <a:p>
          <a:endParaRPr lang="en-GB"/>
        </a:p>
      </dgm:t>
    </dgm:pt>
    <dgm:pt modelId="{11E8AB47-0246-4548-9588-DFF7427B72D4}">
      <dgm:prSet phldrT="[Text]"/>
      <dgm:spPr>
        <a:ln>
          <a:solidFill>
            <a:schemeClr val="bg1"/>
          </a:solidFill>
        </a:ln>
      </dgm:spPr>
      <dgm:t>
        <a:bodyPr/>
        <a:lstStyle/>
        <a:p>
          <a:r>
            <a:rPr lang="de-DE" dirty="0">
              <a:solidFill>
                <a:srgbClr val="1188A3"/>
              </a:solidFill>
            </a:rPr>
            <a:t>Abnahmetests </a:t>
          </a:r>
          <a:endParaRPr lang="en-GB" dirty="0">
            <a:solidFill>
              <a:srgbClr val="1188A3"/>
            </a:solidFill>
          </a:endParaRPr>
        </a:p>
      </dgm:t>
    </dgm:pt>
    <dgm:pt modelId="{1C1E51A8-1967-1541-B0D8-F8AB4FA9980C}" type="parTrans" cxnId="{66EA08D2-AB0A-9242-9763-E477463A29D7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0EAFBD6D-738F-244A-AC50-F8C05F8E9E2C}" type="sibTrans" cxnId="{66EA08D2-AB0A-9242-9763-E477463A29D7}">
      <dgm:prSet/>
      <dgm:spPr/>
      <dgm:t>
        <a:bodyPr/>
        <a:lstStyle/>
        <a:p>
          <a:endParaRPr lang="en-GB"/>
        </a:p>
      </dgm:t>
    </dgm:pt>
    <dgm:pt modelId="{6624E245-B6B4-B74B-9B54-EA2A5C6E093C}" type="pres">
      <dgm:prSet presAssocID="{BD47092F-C7AF-F44F-BB7C-79DEF94C0B8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93CFB15-EBCB-E64C-B979-6DDF2163B8BA}" type="pres">
      <dgm:prSet presAssocID="{CC37C46E-15DC-2748-AAFB-BE87628FA5B8}" presName="root" presStyleCnt="0"/>
      <dgm:spPr/>
    </dgm:pt>
    <dgm:pt modelId="{0F2ADC48-0843-0B4B-9876-6986B31828CA}" type="pres">
      <dgm:prSet presAssocID="{CC37C46E-15DC-2748-AAFB-BE87628FA5B8}" presName="rootComposite" presStyleCnt="0"/>
      <dgm:spPr/>
    </dgm:pt>
    <dgm:pt modelId="{0D775627-1C9E-864C-9A03-2D6908F58947}" type="pres">
      <dgm:prSet presAssocID="{CC37C46E-15DC-2748-AAFB-BE87628FA5B8}" presName="rootText" presStyleLbl="node1" presStyleIdx="0" presStyleCnt="2"/>
      <dgm:spPr/>
    </dgm:pt>
    <dgm:pt modelId="{FEA8C386-A333-7D4B-B223-549C47ADC88D}" type="pres">
      <dgm:prSet presAssocID="{CC37C46E-15DC-2748-AAFB-BE87628FA5B8}" presName="rootConnector" presStyleLbl="node1" presStyleIdx="0" presStyleCnt="2"/>
      <dgm:spPr/>
    </dgm:pt>
    <dgm:pt modelId="{86A09818-44B8-CD4F-9614-536287C92802}" type="pres">
      <dgm:prSet presAssocID="{CC37C46E-15DC-2748-AAFB-BE87628FA5B8}" presName="childShape" presStyleCnt="0"/>
      <dgm:spPr/>
    </dgm:pt>
    <dgm:pt modelId="{EA19937C-A11E-4149-BABA-1F1A9F948212}" type="pres">
      <dgm:prSet presAssocID="{DF324809-55B6-6B4B-A152-5ECC5DB567AA}" presName="Name13" presStyleLbl="parChTrans1D2" presStyleIdx="0" presStyleCnt="4"/>
      <dgm:spPr/>
    </dgm:pt>
    <dgm:pt modelId="{E7047E00-EF66-D940-9313-1E1A7077958F}" type="pres">
      <dgm:prSet presAssocID="{9B87B787-71FA-B340-B09E-AA2BB3096324}" presName="childText" presStyleLbl="bgAcc1" presStyleIdx="0" presStyleCnt="4">
        <dgm:presLayoutVars>
          <dgm:bulletEnabled val="1"/>
        </dgm:presLayoutVars>
      </dgm:prSet>
      <dgm:spPr/>
    </dgm:pt>
    <dgm:pt modelId="{FF2E987D-07F6-054A-8218-DA71AC1C71FE}" type="pres">
      <dgm:prSet presAssocID="{EAD2C92E-03EA-8A4A-B687-FB2594688BF3}" presName="Name13" presStyleLbl="parChTrans1D2" presStyleIdx="1" presStyleCnt="4"/>
      <dgm:spPr/>
    </dgm:pt>
    <dgm:pt modelId="{078E4EF9-9D8C-4B4C-8B1D-264EE42C9D99}" type="pres">
      <dgm:prSet presAssocID="{D37CC231-6BE8-C743-AF23-3225B0360DB8}" presName="childText" presStyleLbl="bgAcc1" presStyleIdx="1" presStyleCnt="4">
        <dgm:presLayoutVars>
          <dgm:bulletEnabled val="1"/>
        </dgm:presLayoutVars>
      </dgm:prSet>
      <dgm:spPr/>
    </dgm:pt>
    <dgm:pt modelId="{240C4699-DBF9-9142-AF1B-8B2F4376705A}" type="pres">
      <dgm:prSet presAssocID="{405C431B-E56F-774E-B111-DD5D93174BE7}" presName="root" presStyleCnt="0"/>
      <dgm:spPr/>
    </dgm:pt>
    <dgm:pt modelId="{67E8B603-C367-234B-9E9F-5D0DB461886E}" type="pres">
      <dgm:prSet presAssocID="{405C431B-E56F-774E-B111-DD5D93174BE7}" presName="rootComposite" presStyleCnt="0"/>
      <dgm:spPr/>
    </dgm:pt>
    <dgm:pt modelId="{B38823DD-6BBA-884E-8CB9-F9D1F96507FA}" type="pres">
      <dgm:prSet presAssocID="{405C431B-E56F-774E-B111-DD5D93174BE7}" presName="rootText" presStyleLbl="node1" presStyleIdx="1" presStyleCnt="2"/>
      <dgm:spPr/>
    </dgm:pt>
    <dgm:pt modelId="{73AE8113-E061-0041-BC25-27B9585A8B35}" type="pres">
      <dgm:prSet presAssocID="{405C431B-E56F-774E-B111-DD5D93174BE7}" presName="rootConnector" presStyleLbl="node1" presStyleIdx="1" presStyleCnt="2"/>
      <dgm:spPr/>
    </dgm:pt>
    <dgm:pt modelId="{A6F9F800-A890-AA45-8FB5-D1D93B85590F}" type="pres">
      <dgm:prSet presAssocID="{405C431B-E56F-774E-B111-DD5D93174BE7}" presName="childShape" presStyleCnt="0"/>
      <dgm:spPr/>
    </dgm:pt>
    <dgm:pt modelId="{DE9C4F89-3C1A-D84C-B1E6-1B379DC20838}" type="pres">
      <dgm:prSet presAssocID="{2AF9DCEE-52F0-D641-B957-F95F9FC96347}" presName="Name13" presStyleLbl="parChTrans1D2" presStyleIdx="2" presStyleCnt="4"/>
      <dgm:spPr/>
    </dgm:pt>
    <dgm:pt modelId="{764563DA-2E64-C748-BF35-B3A0B960507B}" type="pres">
      <dgm:prSet presAssocID="{03640C50-6FD3-5748-92B7-1E967C60294C}" presName="childText" presStyleLbl="bgAcc1" presStyleIdx="2" presStyleCnt="4">
        <dgm:presLayoutVars>
          <dgm:bulletEnabled val="1"/>
        </dgm:presLayoutVars>
      </dgm:prSet>
      <dgm:spPr/>
    </dgm:pt>
    <dgm:pt modelId="{757666B8-9FBB-9241-9A2E-5E464C9B83C0}" type="pres">
      <dgm:prSet presAssocID="{1C1E51A8-1967-1541-B0D8-F8AB4FA9980C}" presName="Name13" presStyleLbl="parChTrans1D2" presStyleIdx="3" presStyleCnt="4"/>
      <dgm:spPr/>
    </dgm:pt>
    <dgm:pt modelId="{23F5844C-4FCF-3B46-B33C-1305AF4A3FB6}" type="pres">
      <dgm:prSet presAssocID="{11E8AB47-0246-4548-9588-DFF7427B72D4}" presName="childText" presStyleLbl="bgAcc1" presStyleIdx="3" presStyleCnt="4" custLinFactNeighborX="-1209" custLinFactNeighborY="139">
        <dgm:presLayoutVars>
          <dgm:bulletEnabled val="1"/>
        </dgm:presLayoutVars>
      </dgm:prSet>
      <dgm:spPr/>
    </dgm:pt>
  </dgm:ptLst>
  <dgm:cxnLst>
    <dgm:cxn modelId="{DE6A7809-4C35-BE4C-B238-C6CCB22A4406}" type="presOf" srcId="{EAD2C92E-03EA-8A4A-B687-FB2594688BF3}" destId="{FF2E987D-07F6-054A-8218-DA71AC1C71FE}" srcOrd="0" destOrd="0" presId="urn:microsoft.com/office/officeart/2005/8/layout/hierarchy3"/>
    <dgm:cxn modelId="{226F3A11-67C9-F74A-83A5-CC5EB4931F5E}" srcId="{405C431B-E56F-774E-B111-DD5D93174BE7}" destId="{03640C50-6FD3-5748-92B7-1E967C60294C}" srcOrd="0" destOrd="0" parTransId="{2AF9DCEE-52F0-D641-B957-F95F9FC96347}" sibTransId="{B384D447-6FC1-A14D-A7FD-3F9AF3EAAABA}"/>
    <dgm:cxn modelId="{B99E9C29-7707-7142-94B9-6E45C83829CB}" srcId="{CC37C46E-15DC-2748-AAFB-BE87628FA5B8}" destId="{9B87B787-71FA-B340-B09E-AA2BB3096324}" srcOrd="0" destOrd="0" parTransId="{DF324809-55B6-6B4B-A152-5ECC5DB567AA}" sibTransId="{81562981-6668-E04F-B0F9-7EE6585E5127}"/>
    <dgm:cxn modelId="{70E72640-1B0F-5F40-A36B-208A79B153F3}" type="presOf" srcId="{DF324809-55B6-6B4B-A152-5ECC5DB567AA}" destId="{EA19937C-A11E-4149-BABA-1F1A9F948212}" srcOrd="0" destOrd="0" presId="urn:microsoft.com/office/officeart/2005/8/layout/hierarchy3"/>
    <dgm:cxn modelId="{8ED44C46-6051-CD43-A2B2-BDAD13996EE7}" type="presOf" srcId="{1C1E51A8-1967-1541-B0D8-F8AB4FA9980C}" destId="{757666B8-9FBB-9241-9A2E-5E464C9B83C0}" srcOrd="0" destOrd="0" presId="urn:microsoft.com/office/officeart/2005/8/layout/hierarchy3"/>
    <dgm:cxn modelId="{B382176E-C661-8A44-8318-DBC1CDF333D8}" type="presOf" srcId="{CC37C46E-15DC-2748-AAFB-BE87628FA5B8}" destId="{0D775627-1C9E-864C-9A03-2D6908F58947}" srcOrd="0" destOrd="0" presId="urn:microsoft.com/office/officeart/2005/8/layout/hierarchy3"/>
    <dgm:cxn modelId="{F122B073-142F-0C47-9F73-90AA97803A0A}" srcId="{CC37C46E-15DC-2748-AAFB-BE87628FA5B8}" destId="{D37CC231-6BE8-C743-AF23-3225B0360DB8}" srcOrd="1" destOrd="0" parTransId="{EAD2C92E-03EA-8A4A-B687-FB2594688BF3}" sibTransId="{106532B3-17F8-164A-9E81-98FCDC927A11}"/>
    <dgm:cxn modelId="{DC87B98A-26BC-A041-9F0C-8F9ED8F34014}" srcId="{BD47092F-C7AF-F44F-BB7C-79DEF94C0B8B}" destId="{405C431B-E56F-774E-B111-DD5D93174BE7}" srcOrd="1" destOrd="0" parTransId="{17752626-3DD0-AE40-86AD-6FA7ABB2FC36}" sibTransId="{12E6E3D3-D2F5-7B4C-B506-50379BC471D1}"/>
    <dgm:cxn modelId="{56F4BD8F-C59E-6840-A7D2-01093E813371}" type="presOf" srcId="{2AF9DCEE-52F0-D641-B957-F95F9FC96347}" destId="{DE9C4F89-3C1A-D84C-B1E6-1B379DC20838}" srcOrd="0" destOrd="0" presId="urn:microsoft.com/office/officeart/2005/8/layout/hierarchy3"/>
    <dgm:cxn modelId="{3BEF0C99-319F-784B-BB96-C98265A55E27}" type="presOf" srcId="{405C431B-E56F-774E-B111-DD5D93174BE7}" destId="{B38823DD-6BBA-884E-8CB9-F9D1F96507FA}" srcOrd="0" destOrd="0" presId="urn:microsoft.com/office/officeart/2005/8/layout/hierarchy3"/>
    <dgm:cxn modelId="{60A1669B-0888-B940-BABA-0EB9A40778AB}" type="presOf" srcId="{405C431B-E56F-774E-B111-DD5D93174BE7}" destId="{73AE8113-E061-0041-BC25-27B9585A8B35}" srcOrd="1" destOrd="0" presId="urn:microsoft.com/office/officeart/2005/8/layout/hierarchy3"/>
    <dgm:cxn modelId="{CDF4DBA8-D5E7-0843-86E9-06637C77F66A}" type="presOf" srcId="{9B87B787-71FA-B340-B09E-AA2BB3096324}" destId="{E7047E00-EF66-D940-9313-1E1A7077958F}" srcOrd="0" destOrd="0" presId="urn:microsoft.com/office/officeart/2005/8/layout/hierarchy3"/>
    <dgm:cxn modelId="{29676BAC-734D-6C4C-84A3-3DCB02D6811B}" type="presOf" srcId="{03640C50-6FD3-5748-92B7-1E967C60294C}" destId="{764563DA-2E64-C748-BF35-B3A0B960507B}" srcOrd="0" destOrd="0" presId="urn:microsoft.com/office/officeart/2005/8/layout/hierarchy3"/>
    <dgm:cxn modelId="{3140FEB5-7A1F-4C47-98E4-C156929C1C11}" type="presOf" srcId="{D37CC231-6BE8-C743-AF23-3225B0360DB8}" destId="{078E4EF9-9D8C-4B4C-8B1D-264EE42C9D99}" srcOrd="0" destOrd="0" presId="urn:microsoft.com/office/officeart/2005/8/layout/hierarchy3"/>
    <dgm:cxn modelId="{DC1939C5-116A-5F4F-9294-3DEA022C66B5}" type="presOf" srcId="{CC37C46E-15DC-2748-AAFB-BE87628FA5B8}" destId="{FEA8C386-A333-7D4B-B223-549C47ADC88D}" srcOrd="1" destOrd="0" presId="urn:microsoft.com/office/officeart/2005/8/layout/hierarchy3"/>
    <dgm:cxn modelId="{66EA08D2-AB0A-9242-9763-E477463A29D7}" srcId="{405C431B-E56F-774E-B111-DD5D93174BE7}" destId="{11E8AB47-0246-4548-9588-DFF7427B72D4}" srcOrd="1" destOrd="0" parTransId="{1C1E51A8-1967-1541-B0D8-F8AB4FA9980C}" sibTransId="{0EAFBD6D-738F-244A-AC50-F8C05F8E9E2C}"/>
    <dgm:cxn modelId="{0F14ADD3-F13E-AC4C-9843-D42F8CC5493C}" type="presOf" srcId="{11E8AB47-0246-4548-9588-DFF7427B72D4}" destId="{23F5844C-4FCF-3B46-B33C-1305AF4A3FB6}" srcOrd="0" destOrd="0" presId="urn:microsoft.com/office/officeart/2005/8/layout/hierarchy3"/>
    <dgm:cxn modelId="{ED3519E3-5625-B64B-B1D2-B468535A319E}" type="presOf" srcId="{BD47092F-C7AF-F44F-BB7C-79DEF94C0B8B}" destId="{6624E245-B6B4-B74B-9B54-EA2A5C6E093C}" srcOrd="0" destOrd="0" presId="urn:microsoft.com/office/officeart/2005/8/layout/hierarchy3"/>
    <dgm:cxn modelId="{DCBE5CFC-2256-E047-9DFC-2D91DE8675A8}" srcId="{BD47092F-C7AF-F44F-BB7C-79DEF94C0B8B}" destId="{CC37C46E-15DC-2748-AAFB-BE87628FA5B8}" srcOrd="0" destOrd="0" parTransId="{DE21AFFF-0D7D-5A4E-84C9-C5AF26191423}" sibTransId="{B337F5F1-7DD7-914A-82ED-0F88685413AA}"/>
    <dgm:cxn modelId="{A00D1016-C4F3-0241-9F81-38F7EDA665A0}" type="presParOf" srcId="{6624E245-B6B4-B74B-9B54-EA2A5C6E093C}" destId="{793CFB15-EBCB-E64C-B979-6DDF2163B8BA}" srcOrd="0" destOrd="0" presId="urn:microsoft.com/office/officeart/2005/8/layout/hierarchy3"/>
    <dgm:cxn modelId="{41B9B76A-1960-7C46-BE67-475A5623BBFE}" type="presParOf" srcId="{793CFB15-EBCB-E64C-B979-6DDF2163B8BA}" destId="{0F2ADC48-0843-0B4B-9876-6986B31828CA}" srcOrd="0" destOrd="0" presId="urn:microsoft.com/office/officeart/2005/8/layout/hierarchy3"/>
    <dgm:cxn modelId="{8980B09B-C00E-C24C-9728-4462F872D9EC}" type="presParOf" srcId="{0F2ADC48-0843-0B4B-9876-6986B31828CA}" destId="{0D775627-1C9E-864C-9A03-2D6908F58947}" srcOrd="0" destOrd="0" presId="urn:microsoft.com/office/officeart/2005/8/layout/hierarchy3"/>
    <dgm:cxn modelId="{BDFEBB43-79D1-B84A-95FF-77D65B728EED}" type="presParOf" srcId="{0F2ADC48-0843-0B4B-9876-6986B31828CA}" destId="{FEA8C386-A333-7D4B-B223-549C47ADC88D}" srcOrd="1" destOrd="0" presId="urn:microsoft.com/office/officeart/2005/8/layout/hierarchy3"/>
    <dgm:cxn modelId="{7EA1E3A2-56D7-AE44-91CE-192A93FF3E4C}" type="presParOf" srcId="{793CFB15-EBCB-E64C-B979-6DDF2163B8BA}" destId="{86A09818-44B8-CD4F-9614-536287C92802}" srcOrd="1" destOrd="0" presId="urn:microsoft.com/office/officeart/2005/8/layout/hierarchy3"/>
    <dgm:cxn modelId="{4BA6959A-2027-3742-828C-6C1F4C3E40A5}" type="presParOf" srcId="{86A09818-44B8-CD4F-9614-536287C92802}" destId="{EA19937C-A11E-4149-BABA-1F1A9F948212}" srcOrd="0" destOrd="0" presId="urn:microsoft.com/office/officeart/2005/8/layout/hierarchy3"/>
    <dgm:cxn modelId="{90CD84C9-CF97-6441-8132-C8A346BEA6B5}" type="presParOf" srcId="{86A09818-44B8-CD4F-9614-536287C92802}" destId="{E7047E00-EF66-D940-9313-1E1A7077958F}" srcOrd="1" destOrd="0" presId="urn:microsoft.com/office/officeart/2005/8/layout/hierarchy3"/>
    <dgm:cxn modelId="{10A8E905-BA90-A447-B318-B302ADECEB1A}" type="presParOf" srcId="{86A09818-44B8-CD4F-9614-536287C92802}" destId="{FF2E987D-07F6-054A-8218-DA71AC1C71FE}" srcOrd="2" destOrd="0" presId="urn:microsoft.com/office/officeart/2005/8/layout/hierarchy3"/>
    <dgm:cxn modelId="{D2961444-DE4E-CC44-8026-76BC19ACD32B}" type="presParOf" srcId="{86A09818-44B8-CD4F-9614-536287C92802}" destId="{078E4EF9-9D8C-4B4C-8B1D-264EE42C9D99}" srcOrd="3" destOrd="0" presId="urn:microsoft.com/office/officeart/2005/8/layout/hierarchy3"/>
    <dgm:cxn modelId="{318C2417-506E-C640-BD2A-86883CC3B34E}" type="presParOf" srcId="{6624E245-B6B4-B74B-9B54-EA2A5C6E093C}" destId="{240C4699-DBF9-9142-AF1B-8B2F4376705A}" srcOrd="1" destOrd="0" presId="urn:microsoft.com/office/officeart/2005/8/layout/hierarchy3"/>
    <dgm:cxn modelId="{37239AE6-143A-DA4B-9EA4-77B4F948BF57}" type="presParOf" srcId="{240C4699-DBF9-9142-AF1B-8B2F4376705A}" destId="{67E8B603-C367-234B-9E9F-5D0DB461886E}" srcOrd="0" destOrd="0" presId="urn:microsoft.com/office/officeart/2005/8/layout/hierarchy3"/>
    <dgm:cxn modelId="{43277B60-3CD9-E946-8EBE-3196AE0135C7}" type="presParOf" srcId="{67E8B603-C367-234B-9E9F-5D0DB461886E}" destId="{B38823DD-6BBA-884E-8CB9-F9D1F96507FA}" srcOrd="0" destOrd="0" presId="urn:microsoft.com/office/officeart/2005/8/layout/hierarchy3"/>
    <dgm:cxn modelId="{5D5D67E3-AD6D-5A47-8D17-DC87041F145F}" type="presParOf" srcId="{67E8B603-C367-234B-9E9F-5D0DB461886E}" destId="{73AE8113-E061-0041-BC25-27B9585A8B35}" srcOrd="1" destOrd="0" presId="urn:microsoft.com/office/officeart/2005/8/layout/hierarchy3"/>
    <dgm:cxn modelId="{3DFF1ACD-4340-5246-B4E6-B3DC205617EC}" type="presParOf" srcId="{240C4699-DBF9-9142-AF1B-8B2F4376705A}" destId="{A6F9F800-A890-AA45-8FB5-D1D93B85590F}" srcOrd="1" destOrd="0" presId="urn:microsoft.com/office/officeart/2005/8/layout/hierarchy3"/>
    <dgm:cxn modelId="{AB977493-313C-7848-8550-E079B8014FB1}" type="presParOf" srcId="{A6F9F800-A890-AA45-8FB5-D1D93B85590F}" destId="{DE9C4F89-3C1A-D84C-B1E6-1B379DC20838}" srcOrd="0" destOrd="0" presId="urn:microsoft.com/office/officeart/2005/8/layout/hierarchy3"/>
    <dgm:cxn modelId="{47D6CD11-080F-4044-BA95-B991C56965CE}" type="presParOf" srcId="{A6F9F800-A890-AA45-8FB5-D1D93B85590F}" destId="{764563DA-2E64-C748-BF35-B3A0B960507B}" srcOrd="1" destOrd="0" presId="urn:microsoft.com/office/officeart/2005/8/layout/hierarchy3"/>
    <dgm:cxn modelId="{DE660215-7ED4-1A40-BD9B-D681F8F36357}" type="presParOf" srcId="{A6F9F800-A890-AA45-8FB5-D1D93B85590F}" destId="{757666B8-9FBB-9241-9A2E-5E464C9B83C0}" srcOrd="2" destOrd="0" presId="urn:microsoft.com/office/officeart/2005/8/layout/hierarchy3"/>
    <dgm:cxn modelId="{2E92FCC4-2461-304E-A3B1-70EDBAF8C7FE}" type="presParOf" srcId="{A6F9F800-A890-AA45-8FB5-D1D93B85590F}" destId="{23F5844C-4FCF-3B46-B33C-1305AF4A3FB6}" srcOrd="3" destOrd="0" presId="urn:microsoft.com/office/officeart/2005/8/layout/hierarchy3"/>
  </dgm:cxnLst>
  <dgm:bg>
    <a:solidFill>
      <a:srgbClr val="FFD100"/>
    </a:solidFill>
  </dgm:bg>
  <dgm:whole>
    <a:ln>
      <a:solidFill>
        <a:srgbClr val="FFD1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5E8D38-5498-7E4F-B608-1F97CE776A91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6C73EF6-89CE-3846-BA32-B7A497AA6B83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>
              <a:solidFill>
                <a:srgbClr val="002060"/>
              </a:solidFill>
            </a:rPr>
            <a:t>Definition der sensorischen Attribute </a:t>
          </a:r>
          <a:endParaRPr lang="en-GB" b="1" dirty="0">
            <a:solidFill>
              <a:srgbClr val="002060"/>
            </a:solidFill>
          </a:endParaRPr>
        </a:p>
      </dgm:t>
    </dgm:pt>
    <dgm:pt modelId="{BC7767B5-E541-874B-8F6B-620173D585B2}" type="parTrans" cxnId="{8B36FD40-E3F3-D148-BAE7-9CCDD48E2BE8}">
      <dgm:prSet/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6D63A9DA-3857-4C4F-838A-7DBD139C20B0}" type="sibTrans" cxnId="{8B36FD40-E3F3-D148-BAE7-9CCDD48E2BE8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62EA243D-3A18-E54E-BC7B-769C45F063DE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>
              <a:solidFill>
                <a:srgbClr val="002060"/>
              </a:solidFill>
            </a:rPr>
            <a:t>Vom Pilotprojekt zur Produktion </a:t>
          </a:r>
          <a:endParaRPr lang="en-GB" b="1" dirty="0">
            <a:solidFill>
              <a:srgbClr val="002060"/>
            </a:solidFill>
          </a:endParaRPr>
        </a:p>
      </dgm:t>
    </dgm:pt>
    <dgm:pt modelId="{E4B532F8-AC8B-B04A-AB78-632D1FA1824A}" type="parTrans" cxnId="{5EEF6C55-D02D-9B46-B288-BFDADC5D33D8}">
      <dgm:prSet/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DD2ED3FB-24BB-2348-9E04-920113F0AFEF}" type="sibTrans" cxnId="{5EEF6C55-D02D-9B46-B288-BFDADC5D33D8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6E3DD07B-F745-744C-8966-5DECA223CEA5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>
              <a:solidFill>
                <a:srgbClr val="002060"/>
              </a:solidFill>
            </a:rPr>
            <a:t>Sensorisch bedingte Haltbarkeit </a:t>
          </a:r>
          <a:endParaRPr lang="en-GB" b="1" dirty="0">
            <a:solidFill>
              <a:srgbClr val="002060"/>
            </a:solidFill>
          </a:endParaRPr>
        </a:p>
      </dgm:t>
    </dgm:pt>
    <dgm:pt modelId="{824063DA-7B56-204E-875F-8535A6A4DE36}" type="parTrans" cxnId="{973F8377-2E81-4F46-988A-98C6AB50BCA5}">
      <dgm:prSet/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A0E30B10-7F09-AC44-9443-A779EF239F88}" type="sibTrans" cxnId="{973F8377-2E81-4F46-988A-98C6AB50BCA5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E5545B07-531C-B34D-A667-D61ED4B7F138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>
              <a:solidFill>
                <a:srgbClr val="002060"/>
              </a:solidFill>
            </a:rPr>
            <a:t>Sensorische Spezifikationen </a:t>
          </a:r>
          <a:endParaRPr lang="en-GB" b="1" dirty="0">
            <a:solidFill>
              <a:srgbClr val="002060"/>
            </a:solidFill>
          </a:endParaRPr>
        </a:p>
      </dgm:t>
    </dgm:pt>
    <dgm:pt modelId="{79BC5B2D-DAC2-2749-BE31-F4FA44D5FE84}" type="parTrans" cxnId="{06B2EAD9-7598-D14A-8C04-5B84748A10FA}">
      <dgm:prSet/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ED4F827D-D998-F34E-B239-FEDE6FD6AB1C}" type="sibTrans" cxnId="{06B2EAD9-7598-D14A-8C04-5B84748A10FA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8F6AD323-237B-0149-A57B-D72549DA119D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>
              <a:solidFill>
                <a:srgbClr val="002060"/>
              </a:solidFill>
            </a:rPr>
            <a:t>Laufende Qualitätssicherung (QA)</a:t>
          </a:r>
          <a:endParaRPr lang="en-GB" b="1" dirty="0">
            <a:solidFill>
              <a:srgbClr val="002060"/>
            </a:solidFill>
          </a:endParaRPr>
        </a:p>
      </dgm:t>
    </dgm:pt>
    <dgm:pt modelId="{7FB2C75A-6AAD-B740-82F0-929535124BE4}" type="parTrans" cxnId="{0A627F20-4571-E747-BFCD-33F1DFB6CBD7}">
      <dgm:prSet/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D0F5B8C8-6ACC-794B-ABB1-3B69D4CEC7DD}" type="sibTrans" cxnId="{0A627F20-4571-E747-BFCD-33F1DFB6CBD7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3B18C54D-BBBF-6541-AC3F-7F28EF631E05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b="1" dirty="0">
              <a:solidFill>
                <a:srgbClr val="002060"/>
              </a:solidFill>
            </a:rPr>
            <a:t>Von Küchenwaage bis Pilotprojekt</a:t>
          </a:r>
          <a:endParaRPr lang="en-GB" b="1" dirty="0">
            <a:solidFill>
              <a:srgbClr val="002060"/>
            </a:solidFill>
          </a:endParaRPr>
        </a:p>
      </dgm:t>
    </dgm:pt>
    <dgm:pt modelId="{7C9FC3F4-A2BD-EC40-8B87-1536D710A1AC}" type="parTrans" cxnId="{59E9190A-04F7-7C41-B1D0-1D4E2B1F2B4D}">
      <dgm:prSet/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8A1CDD94-6EC9-984A-B3FC-FD37A1CAA783}" type="sibTrans" cxnId="{59E9190A-04F7-7C41-B1D0-1D4E2B1F2B4D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 b="1">
            <a:solidFill>
              <a:srgbClr val="002060"/>
            </a:solidFill>
          </a:endParaRPr>
        </a:p>
      </dgm:t>
    </dgm:pt>
    <dgm:pt modelId="{A3A94E00-77CA-F249-9658-49472CC9D9E9}" type="pres">
      <dgm:prSet presAssocID="{EA5E8D38-5498-7E4F-B608-1F97CE776A91}" presName="cycle" presStyleCnt="0">
        <dgm:presLayoutVars>
          <dgm:dir/>
          <dgm:resizeHandles val="exact"/>
        </dgm:presLayoutVars>
      </dgm:prSet>
      <dgm:spPr/>
    </dgm:pt>
    <dgm:pt modelId="{85EFE9BC-3057-C04A-906C-8D70F50673C0}" type="pres">
      <dgm:prSet presAssocID="{96C73EF6-89CE-3846-BA32-B7A497AA6B83}" presName="node" presStyleLbl="node1" presStyleIdx="0" presStyleCnt="6">
        <dgm:presLayoutVars>
          <dgm:bulletEnabled val="1"/>
        </dgm:presLayoutVars>
      </dgm:prSet>
      <dgm:spPr/>
    </dgm:pt>
    <dgm:pt modelId="{F6D8D876-5635-CE40-99EC-A0735F498A6E}" type="pres">
      <dgm:prSet presAssocID="{96C73EF6-89CE-3846-BA32-B7A497AA6B83}" presName="spNode" presStyleCnt="0"/>
      <dgm:spPr/>
    </dgm:pt>
    <dgm:pt modelId="{3E55BE95-3151-9040-BB00-C25483CB7CE9}" type="pres">
      <dgm:prSet presAssocID="{6D63A9DA-3857-4C4F-838A-7DBD139C20B0}" presName="sibTrans" presStyleLbl="sibTrans1D1" presStyleIdx="0" presStyleCnt="6"/>
      <dgm:spPr/>
    </dgm:pt>
    <dgm:pt modelId="{F88944C0-8E28-874C-93B4-F73E9BFA2613}" type="pres">
      <dgm:prSet presAssocID="{3B18C54D-BBBF-6541-AC3F-7F28EF631E05}" presName="node" presStyleLbl="node1" presStyleIdx="1" presStyleCnt="6">
        <dgm:presLayoutVars>
          <dgm:bulletEnabled val="1"/>
        </dgm:presLayoutVars>
      </dgm:prSet>
      <dgm:spPr/>
    </dgm:pt>
    <dgm:pt modelId="{F8CECC30-E1BB-7642-9166-A0E75A33CCD8}" type="pres">
      <dgm:prSet presAssocID="{3B18C54D-BBBF-6541-AC3F-7F28EF631E05}" presName="spNode" presStyleCnt="0"/>
      <dgm:spPr/>
    </dgm:pt>
    <dgm:pt modelId="{06415173-344B-454C-841F-175C8F773A45}" type="pres">
      <dgm:prSet presAssocID="{8A1CDD94-6EC9-984A-B3FC-FD37A1CAA783}" presName="sibTrans" presStyleLbl="sibTrans1D1" presStyleIdx="1" presStyleCnt="6"/>
      <dgm:spPr/>
    </dgm:pt>
    <dgm:pt modelId="{4655D273-22A7-1A4C-889A-F787DC6BAF0C}" type="pres">
      <dgm:prSet presAssocID="{62EA243D-3A18-E54E-BC7B-769C45F063DE}" presName="node" presStyleLbl="node1" presStyleIdx="2" presStyleCnt="6">
        <dgm:presLayoutVars>
          <dgm:bulletEnabled val="1"/>
        </dgm:presLayoutVars>
      </dgm:prSet>
      <dgm:spPr/>
    </dgm:pt>
    <dgm:pt modelId="{5CF601AB-FC30-8D4D-8C3B-079AF872CD24}" type="pres">
      <dgm:prSet presAssocID="{62EA243D-3A18-E54E-BC7B-769C45F063DE}" presName="spNode" presStyleCnt="0"/>
      <dgm:spPr/>
    </dgm:pt>
    <dgm:pt modelId="{9F309819-1FE2-B646-8A59-E523210A1A1B}" type="pres">
      <dgm:prSet presAssocID="{DD2ED3FB-24BB-2348-9E04-920113F0AFEF}" presName="sibTrans" presStyleLbl="sibTrans1D1" presStyleIdx="2" presStyleCnt="6"/>
      <dgm:spPr/>
    </dgm:pt>
    <dgm:pt modelId="{CF1E9E9E-D050-0549-905C-80DF349AC799}" type="pres">
      <dgm:prSet presAssocID="{6E3DD07B-F745-744C-8966-5DECA223CEA5}" presName="node" presStyleLbl="node1" presStyleIdx="3" presStyleCnt="6">
        <dgm:presLayoutVars>
          <dgm:bulletEnabled val="1"/>
        </dgm:presLayoutVars>
      </dgm:prSet>
      <dgm:spPr/>
    </dgm:pt>
    <dgm:pt modelId="{3EFF67A4-D5A7-644B-87B4-A7CE152A3CF7}" type="pres">
      <dgm:prSet presAssocID="{6E3DD07B-F745-744C-8966-5DECA223CEA5}" presName="spNode" presStyleCnt="0"/>
      <dgm:spPr/>
    </dgm:pt>
    <dgm:pt modelId="{F6E7CBBB-226B-6D43-9196-B8663FCC093F}" type="pres">
      <dgm:prSet presAssocID="{A0E30B10-7F09-AC44-9443-A779EF239F88}" presName="sibTrans" presStyleLbl="sibTrans1D1" presStyleIdx="3" presStyleCnt="6"/>
      <dgm:spPr/>
    </dgm:pt>
    <dgm:pt modelId="{8DD88442-BA6C-F846-898A-27A02838B48A}" type="pres">
      <dgm:prSet presAssocID="{E5545B07-531C-B34D-A667-D61ED4B7F138}" presName="node" presStyleLbl="node1" presStyleIdx="4" presStyleCnt="6">
        <dgm:presLayoutVars>
          <dgm:bulletEnabled val="1"/>
        </dgm:presLayoutVars>
      </dgm:prSet>
      <dgm:spPr/>
    </dgm:pt>
    <dgm:pt modelId="{1950C775-C17E-7744-90C8-B52591D9FB6A}" type="pres">
      <dgm:prSet presAssocID="{E5545B07-531C-B34D-A667-D61ED4B7F138}" presName="spNode" presStyleCnt="0"/>
      <dgm:spPr/>
    </dgm:pt>
    <dgm:pt modelId="{E9AFC248-FE5A-964E-8B09-D7B6F5DE442F}" type="pres">
      <dgm:prSet presAssocID="{ED4F827D-D998-F34E-B239-FEDE6FD6AB1C}" presName="sibTrans" presStyleLbl="sibTrans1D1" presStyleIdx="4" presStyleCnt="6"/>
      <dgm:spPr/>
    </dgm:pt>
    <dgm:pt modelId="{68F362C0-89EF-A545-AAC5-7266BD3DBD3A}" type="pres">
      <dgm:prSet presAssocID="{8F6AD323-237B-0149-A57B-D72549DA119D}" presName="node" presStyleLbl="node1" presStyleIdx="5" presStyleCnt="6">
        <dgm:presLayoutVars>
          <dgm:bulletEnabled val="1"/>
        </dgm:presLayoutVars>
      </dgm:prSet>
      <dgm:spPr/>
    </dgm:pt>
    <dgm:pt modelId="{DC7C556A-D3F9-A54B-AEF5-CAE104D1804A}" type="pres">
      <dgm:prSet presAssocID="{8F6AD323-237B-0149-A57B-D72549DA119D}" presName="spNode" presStyleCnt="0"/>
      <dgm:spPr/>
    </dgm:pt>
    <dgm:pt modelId="{B794E12F-F718-FE49-984C-3223FE0F93B4}" type="pres">
      <dgm:prSet presAssocID="{D0F5B8C8-6ACC-794B-ABB1-3B69D4CEC7DD}" presName="sibTrans" presStyleLbl="sibTrans1D1" presStyleIdx="5" presStyleCnt="6"/>
      <dgm:spPr/>
    </dgm:pt>
  </dgm:ptLst>
  <dgm:cxnLst>
    <dgm:cxn modelId="{59E9190A-04F7-7C41-B1D0-1D4E2B1F2B4D}" srcId="{EA5E8D38-5498-7E4F-B608-1F97CE776A91}" destId="{3B18C54D-BBBF-6541-AC3F-7F28EF631E05}" srcOrd="1" destOrd="0" parTransId="{7C9FC3F4-A2BD-EC40-8B87-1536D710A1AC}" sibTransId="{8A1CDD94-6EC9-984A-B3FC-FD37A1CAA783}"/>
    <dgm:cxn modelId="{45625D0A-8C66-B444-B7BC-CED5FD69426C}" type="presOf" srcId="{8A1CDD94-6EC9-984A-B3FC-FD37A1CAA783}" destId="{06415173-344B-454C-841F-175C8F773A45}" srcOrd="0" destOrd="0" presId="urn:microsoft.com/office/officeart/2005/8/layout/cycle5"/>
    <dgm:cxn modelId="{C79A4C10-8B59-7547-A582-60F5A73955D3}" type="presOf" srcId="{D0F5B8C8-6ACC-794B-ABB1-3B69D4CEC7DD}" destId="{B794E12F-F718-FE49-984C-3223FE0F93B4}" srcOrd="0" destOrd="0" presId="urn:microsoft.com/office/officeart/2005/8/layout/cycle5"/>
    <dgm:cxn modelId="{76E1C61B-83FD-1240-85F1-A225D0044298}" type="presOf" srcId="{8F6AD323-237B-0149-A57B-D72549DA119D}" destId="{68F362C0-89EF-A545-AAC5-7266BD3DBD3A}" srcOrd="0" destOrd="0" presId="urn:microsoft.com/office/officeart/2005/8/layout/cycle5"/>
    <dgm:cxn modelId="{0A627F20-4571-E747-BFCD-33F1DFB6CBD7}" srcId="{EA5E8D38-5498-7E4F-B608-1F97CE776A91}" destId="{8F6AD323-237B-0149-A57B-D72549DA119D}" srcOrd="5" destOrd="0" parTransId="{7FB2C75A-6AAD-B740-82F0-929535124BE4}" sibTransId="{D0F5B8C8-6ACC-794B-ABB1-3B69D4CEC7DD}"/>
    <dgm:cxn modelId="{8767E734-D108-E544-B9CE-B0E77526758A}" type="presOf" srcId="{E5545B07-531C-B34D-A667-D61ED4B7F138}" destId="{8DD88442-BA6C-F846-898A-27A02838B48A}" srcOrd="0" destOrd="0" presId="urn:microsoft.com/office/officeart/2005/8/layout/cycle5"/>
    <dgm:cxn modelId="{8B36FD40-E3F3-D148-BAE7-9CCDD48E2BE8}" srcId="{EA5E8D38-5498-7E4F-B608-1F97CE776A91}" destId="{96C73EF6-89CE-3846-BA32-B7A497AA6B83}" srcOrd="0" destOrd="0" parTransId="{BC7767B5-E541-874B-8F6B-620173D585B2}" sibTransId="{6D63A9DA-3857-4C4F-838A-7DBD139C20B0}"/>
    <dgm:cxn modelId="{5EEF6C55-D02D-9B46-B288-BFDADC5D33D8}" srcId="{EA5E8D38-5498-7E4F-B608-1F97CE776A91}" destId="{62EA243D-3A18-E54E-BC7B-769C45F063DE}" srcOrd="2" destOrd="0" parTransId="{E4B532F8-AC8B-B04A-AB78-632D1FA1824A}" sibTransId="{DD2ED3FB-24BB-2348-9E04-920113F0AFEF}"/>
    <dgm:cxn modelId="{973F8377-2E81-4F46-988A-98C6AB50BCA5}" srcId="{EA5E8D38-5498-7E4F-B608-1F97CE776A91}" destId="{6E3DD07B-F745-744C-8966-5DECA223CEA5}" srcOrd="3" destOrd="0" parTransId="{824063DA-7B56-204E-875F-8535A6A4DE36}" sibTransId="{A0E30B10-7F09-AC44-9443-A779EF239F88}"/>
    <dgm:cxn modelId="{867F877C-503F-DE48-B1B7-F95EF6AEA739}" type="presOf" srcId="{62EA243D-3A18-E54E-BC7B-769C45F063DE}" destId="{4655D273-22A7-1A4C-889A-F787DC6BAF0C}" srcOrd="0" destOrd="0" presId="urn:microsoft.com/office/officeart/2005/8/layout/cycle5"/>
    <dgm:cxn modelId="{B3713089-66B0-7741-AA59-582007273771}" type="presOf" srcId="{3B18C54D-BBBF-6541-AC3F-7F28EF631E05}" destId="{F88944C0-8E28-874C-93B4-F73E9BFA2613}" srcOrd="0" destOrd="0" presId="urn:microsoft.com/office/officeart/2005/8/layout/cycle5"/>
    <dgm:cxn modelId="{8F6E4F8B-572E-5844-9AF7-46D57814A019}" type="presOf" srcId="{EA5E8D38-5498-7E4F-B608-1F97CE776A91}" destId="{A3A94E00-77CA-F249-9658-49472CC9D9E9}" srcOrd="0" destOrd="0" presId="urn:microsoft.com/office/officeart/2005/8/layout/cycle5"/>
    <dgm:cxn modelId="{5BBDF599-D957-7E4D-9C2C-08DEC22AAAF9}" type="presOf" srcId="{6D63A9DA-3857-4C4F-838A-7DBD139C20B0}" destId="{3E55BE95-3151-9040-BB00-C25483CB7CE9}" srcOrd="0" destOrd="0" presId="urn:microsoft.com/office/officeart/2005/8/layout/cycle5"/>
    <dgm:cxn modelId="{67BA51B8-AA48-9643-AC0D-6EFCD88FAA1D}" type="presOf" srcId="{ED4F827D-D998-F34E-B239-FEDE6FD6AB1C}" destId="{E9AFC248-FE5A-964E-8B09-D7B6F5DE442F}" srcOrd="0" destOrd="0" presId="urn:microsoft.com/office/officeart/2005/8/layout/cycle5"/>
    <dgm:cxn modelId="{06B2EAD9-7598-D14A-8C04-5B84748A10FA}" srcId="{EA5E8D38-5498-7E4F-B608-1F97CE776A91}" destId="{E5545B07-531C-B34D-A667-D61ED4B7F138}" srcOrd="4" destOrd="0" parTransId="{79BC5B2D-DAC2-2749-BE31-F4FA44D5FE84}" sibTransId="{ED4F827D-D998-F34E-B239-FEDE6FD6AB1C}"/>
    <dgm:cxn modelId="{4C8927DD-D1F6-2045-8C04-76BB81CBC5A1}" type="presOf" srcId="{A0E30B10-7F09-AC44-9443-A779EF239F88}" destId="{F6E7CBBB-226B-6D43-9196-B8663FCC093F}" srcOrd="0" destOrd="0" presId="urn:microsoft.com/office/officeart/2005/8/layout/cycle5"/>
    <dgm:cxn modelId="{947495E8-47C0-1B43-959B-4D5C13C5D16A}" type="presOf" srcId="{96C73EF6-89CE-3846-BA32-B7A497AA6B83}" destId="{85EFE9BC-3057-C04A-906C-8D70F50673C0}" srcOrd="0" destOrd="0" presId="urn:microsoft.com/office/officeart/2005/8/layout/cycle5"/>
    <dgm:cxn modelId="{278AA1EA-BEAA-834A-9FB4-A7503F8ABC83}" type="presOf" srcId="{DD2ED3FB-24BB-2348-9E04-920113F0AFEF}" destId="{9F309819-1FE2-B646-8A59-E523210A1A1B}" srcOrd="0" destOrd="0" presId="urn:microsoft.com/office/officeart/2005/8/layout/cycle5"/>
    <dgm:cxn modelId="{2DAFE4FD-20E7-2243-92F9-3F7483EFA7F4}" type="presOf" srcId="{6E3DD07B-F745-744C-8966-5DECA223CEA5}" destId="{CF1E9E9E-D050-0549-905C-80DF349AC799}" srcOrd="0" destOrd="0" presId="urn:microsoft.com/office/officeart/2005/8/layout/cycle5"/>
    <dgm:cxn modelId="{96368798-63FE-BE49-90F6-72583E76B45D}" type="presParOf" srcId="{A3A94E00-77CA-F249-9658-49472CC9D9E9}" destId="{85EFE9BC-3057-C04A-906C-8D70F50673C0}" srcOrd="0" destOrd="0" presId="urn:microsoft.com/office/officeart/2005/8/layout/cycle5"/>
    <dgm:cxn modelId="{4CF8D57F-534D-C147-BA7F-DF72899731F7}" type="presParOf" srcId="{A3A94E00-77CA-F249-9658-49472CC9D9E9}" destId="{F6D8D876-5635-CE40-99EC-A0735F498A6E}" srcOrd="1" destOrd="0" presId="urn:microsoft.com/office/officeart/2005/8/layout/cycle5"/>
    <dgm:cxn modelId="{DBB34BA1-B8C0-5E43-9415-C7DF387233D0}" type="presParOf" srcId="{A3A94E00-77CA-F249-9658-49472CC9D9E9}" destId="{3E55BE95-3151-9040-BB00-C25483CB7CE9}" srcOrd="2" destOrd="0" presId="urn:microsoft.com/office/officeart/2005/8/layout/cycle5"/>
    <dgm:cxn modelId="{0EC4D6B3-D6A6-654D-8FD8-9F7632FE1EC4}" type="presParOf" srcId="{A3A94E00-77CA-F249-9658-49472CC9D9E9}" destId="{F88944C0-8E28-874C-93B4-F73E9BFA2613}" srcOrd="3" destOrd="0" presId="urn:microsoft.com/office/officeart/2005/8/layout/cycle5"/>
    <dgm:cxn modelId="{4802D82A-C980-964C-B19B-6A31525AB432}" type="presParOf" srcId="{A3A94E00-77CA-F249-9658-49472CC9D9E9}" destId="{F8CECC30-E1BB-7642-9166-A0E75A33CCD8}" srcOrd="4" destOrd="0" presId="urn:microsoft.com/office/officeart/2005/8/layout/cycle5"/>
    <dgm:cxn modelId="{A7CF7FBE-9447-F54E-992C-E8339FB26B6F}" type="presParOf" srcId="{A3A94E00-77CA-F249-9658-49472CC9D9E9}" destId="{06415173-344B-454C-841F-175C8F773A45}" srcOrd="5" destOrd="0" presId="urn:microsoft.com/office/officeart/2005/8/layout/cycle5"/>
    <dgm:cxn modelId="{74A045A6-FD6B-CC4E-ACC6-53FB405F94A1}" type="presParOf" srcId="{A3A94E00-77CA-F249-9658-49472CC9D9E9}" destId="{4655D273-22A7-1A4C-889A-F787DC6BAF0C}" srcOrd="6" destOrd="0" presId="urn:microsoft.com/office/officeart/2005/8/layout/cycle5"/>
    <dgm:cxn modelId="{C744A3A2-EAFF-9C4E-91F7-DE293AED9A8D}" type="presParOf" srcId="{A3A94E00-77CA-F249-9658-49472CC9D9E9}" destId="{5CF601AB-FC30-8D4D-8C3B-079AF872CD24}" srcOrd="7" destOrd="0" presId="urn:microsoft.com/office/officeart/2005/8/layout/cycle5"/>
    <dgm:cxn modelId="{ED844544-F3B1-D040-B763-BF1EBCD00F3D}" type="presParOf" srcId="{A3A94E00-77CA-F249-9658-49472CC9D9E9}" destId="{9F309819-1FE2-B646-8A59-E523210A1A1B}" srcOrd="8" destOrd="0" presId="urn:microsoft.com/office/officeart/2005/8/layout/cycle5"/>
    <dgm:cxn modelId="{F5610C22-5967-2343-8B85-94A89D518238}" type="presParOf" srcId="{A3A94E00-77CA-F249-9658-49472CC9D9E9}" destId="{CF1E9E9E-D050-0549-905C-80DF349AC799}" srcOrd="9" destOrd="0" presId="urn:microsoft.com/office/officeart/2005/8/layout/cycle5"/>
    <dgm:cxn modelId="{9578540B-88C7-394E-8133-3B4A5F2B1D46}" type="presParOf" srcId="{A3A94E00-77CA-F249-9658-49472CC9D9E9}" destId="{3EFF67A4-D5A7-644B-87B4-A7CE152A3CF7}" srcOrd="10" destOrd="0" presId="urn:microsoft.com/office/officeart/2005/8/layout/cycle5"/>
    <dgm:cxn modelId="{B75FC44B-27B0-084D-99F7-27494AFE8FBC}" type="presParOf" srcId="{A3A94E00-77CA-F249-9658-49472CC9D9E9}" destId="{F6E7CBBB-226B-6D43-9196-B8663FCC093F}" srcOrd="11" destOrd="0" presId="urn:microsoft.com/office/officeart/2005/8/layout/cycle5"/>
    <dgm:cxn modelId="{E2F7ABDE-89BF-3545-B779-2D6F86AE2036}" type="presParOf" srcId="{A3A94E00-77CA-F249-9658-49472CC9D9E9}" destId="{8DD88442-BA6C-F846-898A-27A02838B48A}" srcOrd="12" destOrd="0" presId="urn:microsoft.com/office/officeart/2005/8/layout/cycle5"/>
    <dgm:cxn modelId="{5A42B9C6-66D8-514C-81E5-CF3F40EBAF90}" type="presParOf" srcId="{A3A94E00-77CA-F249-9658-49472CC9D9E9}" destId="{1950C775-C17E-7744-90C8-B52591D9FB6A}" srcOrd="13" destOrd="0" presId="urn:microsoft.com/office/officeart/2005/8/layout/cycle5"/>
    <dgm:cxn modelId="{235EA68C-9188-B446-90FB-FCBA1F395B60}" type="presParOf" srcId="{A3A94E00-77CA-F249-9658-49472CC9D9E9}" destId="{E9AFC248-FE5A-964E-8B09-D7B6F5DE442F}" srcOrd="14" destOrd="0" presId="urn:microsoft.com/office/officeart/2005/8/layout/cycle5"/>
    <dgm:cxn modelId="{F9E58B4D-6E91-0341-B2C9-6DBB397228FB}" type="presParOf" srcId="{A3A94E00-77CA-F249-9658-49472CC9D9E9}" destId="{68F362C0-89EF-A545-AAC5-7266BD3DBD3A}" srcOrd="15" destOrd="0" presId="urn:microsoft.com/office/officeart/2005/8/layout/cycle5"/>
    <dgm:cxn modelId="{130B936D-E328-4945-8973-15E4749A25E2}" type="presParOf" srcId="{A3A94E00-77CA-F249-9658-49472CC9D9E9}" destId="{DC7C556A-D3F9-A54B-AEF5-CAE104D1804A}" srcOrd="16" destOrd="0" presId="urn:microsoft.com/office/officeart/2005/8/layout/cycle5"/>
    <dgm:cxn modelId="{37F0E3BB-6F4C-854C-940F-B0D4DFCAC432}" type="presParOf" srcId="{A3A94E00-77CA-F249-9658-49472CC9D9E9}" destId="{B794E12F-F718-FE49-984C-3223FE0F93B4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064AC-D49C-684F-BC37-F7A6FD8C5784}">
      <dsp:nvSpPr>
        <dsp:cNvPr id="0" name=""/>
        <dsp:cNvSpPr/>
      </dsp:nvSpPr>
      <dsp:spPr>
        <a:xfrm>
          <a:off x="4511188" y="0"/>
          <a:ext cx="2333291" cy="2333291"/>
        </a:xfrm>
        <a:prstGeom prst="ellipse">
          <a:avLst/>
        </a:prstGeom>
        <a:solidFill>
          <a:srgbClr val="B32C76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072876" y="562091"/>
        <a:ext cx="1209916" cy="742449"/>
      </dsp:txXfrm>
    </dsp:sp>
    <dsp:sp modelId="{2E9DF4D5-3EFB-EE48-BFDA-78F3F70CA632}">
      <dsp:nvSpPr>
        <dsp:cNvPr id="0" name=""/>
        <dsp:cNvSpPr/>
      </dsp:nvSpPr>
      <dsp:spPr>
        <a:xfrm>
          <a:off x="5336248" y="1506917"/>
          <a:ext cx="2333291" cy="2333291"/>
        </a:xfrm>
        <a:prstGeom prst="ellipse">
          <a:avLst/>
        </a:prstGeom>
        <a:solidFill>
          <a:srgbClr val="007DA8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254867" y="2297620"/>
        <a:ext cx="989932" cy="907438"/>
      </dsp:txXfrm>
    </dsp:sp>
    <dsp:sp modelId="{CF99BF2F-9287-9A46-9119-CB5E20A04F78}">
      <dsp:nvSpPr>
        <dsp:cNvPr id="0" name=""/>
        <dsp:cNvSpPr/>
      </dsp:nvSpPr>
      <dsp:spPr>
        <a:xfrm>
          <a:off x="3652389" y="1506917"/>
          <a:ext cx="2333291" cy="2333291"/>
        </a:xfrm>
        <a:prstGeom prst="ellipse">
          <a:avLst/>
        </a:prstGeom>
        <a:solidFill>
          <a:srgbClr val="D27826">
            <a:alpha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GB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077129" y="2297620"/>
        <a:ext cx="989932" cy="9074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FB3B6-AA77-A84D-ACEE-BF397686E3A0}">
      <dsp:nvSpPr>
        <dsp:cNvPr id="0" name=""/>
        <dsp:cNvSpPr/>
      </dsp:nvSpPr>
      <dsp:spPr>
        <a:xfrm rot="5400000">
          <a:off x="-161088" y="162847"/>
          <a:ext cx="1073923" cy="751746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</a:t>
          </a:r>
          <a:r>
            <a:rPr lang="en-GB" sz="1500" b="1" kern="120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 </a:t>
          </a: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</a:t>
          </a:r>
        </a:p>
      </dsp:txBody>
      <dsp:txXfrm rot="-5400000">
        <a:off x="1" y="377631"/>
        <a:ext cx="751746" cy="322177"/>
      </dsp:txXfrm>
    </dsp:sp>
    <dsp:sp modelId="{8B85E9DF-E0BE-B841-9040-25E03C4BC5B8}">
      <dsp:nvSpPr>
        <dsp:cNvPr id="0" name=""/>
        <dsp:cNvSpPr/>
      </dsp:nvSpPr>
      <dsp:spPr>
        <a:xfrm rot="5400000">
          <a:off x="2567286" y="-1813781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Ideenfindung</a:t>
          </a:r>
          <a:endParaRPr lang="en-GB" sz="20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51746" y="35835"/>
        <a:ext cx="4295054" cy="629898"/>
      </dsp:txXfrm>
    </dsp:sp>
    <dsp:sp modelId="{0F312CBC-97CB-074E-8397-899850EAF1D6}">
      <dsp:nvSpPr>
        <dsp:cNvPr id="0" name=""/>
        <dsp:cNvSpPr/>
      </dsp:nvSpPr>
      <dsp:spPr>
        <a:xfrm rot="5400000">
          <a:off x="-161088" y="1119460"/>
          <a:ext cx="1073923" cy="751746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</a:t>
          </a:r>
          <a:r>
            <a:rPr lang="en-GB" sz="1500" b="1" kern="120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 </a:t>
          </a: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</a:t>
          </a:r>
        </a:p>
      </dsp:txBody>
      <dsp:txXfrm rot="-5400000">
        <a:off x="1" y="1334244"/>
        <a:ext cx="751746" cy="322177"/>
      </dsp:txXfrm>
    </dsp:sp>
    <dsp:sp modelId="{7E96C00A-CEEA-004A-B3F3-76C4BBD0BD44}">
      <dsp:nvSpPr>
        <dsp:cNvPr id="0" name=""/>
        <dsp:cNvSpPr/>
      </dsp:nvSpPr>
      <dsp:spPr>
        <a:xfrm rot="5400000">
          <a:off x="2567286" y="-889250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Ideenscreening und Durchführbarkeit</a:t>
          </a:r>
          <a:endParaRPr lang="en-GB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51746" y="960366"/>
        <a:ext cx="4295054" cy="629898"/>
      </dsp:txXfrm>
    </dsp:sp>
    <dsp:sp modelId="{F9D6CB84-AEF2-754C-BC0B-3442F0714617}">
      <dsp:nvSpPr>
        <dsp:cNvPr id="0" name=""/>
        <dsp:cNvSpPr/>
      </dsp:nvSpPr>
      <dsp:spPr>
        <a:xfrm rot="5400000">
          <a:off x="-161088" y="2076073"/>
          <a:ext cx="1073923" cy="751746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</a:t>
          </a:r>
          <a:r>
            <a:rPr lang="en-GB" sz="1500" b="1" kern="120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 </a:t>
          </a: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</a:t>
          </a:r>
        </a:p>
      </dsp:txBody>
      <dsp:txXfrm rot="-5400000">
        <a:off x="1" y="2290857"/>
        <a:ext cx="751746" cy="322177"/>
      </dsp:txXfrm>
    </dsp:sp>
    <dsp:sp modelId="{0D9D0431-178B-6540-9D0A-66017C7E51B1}">
      <dsp:nvSpPr>
        <dsp:cNvPr id="0" name=""/>
        <dsp:cNvSpPr/>
      </dsp:nvSpPr>
      <dsp:spPr>
        <a:xfrm rot="5400000">
          <a:off x="2567286" y="99444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Produktentwicklung und -prüfung </a:t>
          </a:r>
          <a:endParaRPr lang="en-GB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51746" y="1949060"/>
        <a:ext cx="4295054" cy="629898"/>
      </dsp:txXfrm>
    </dsp:sp>
    <dsp:sp modelId="{E0FF4792-221D-804A-A2B2-DDC561AE309F}">
      <dsp:nvSpPr>
        <dsp:cNvPr id="0" name=""/>
        <dsp:cNvSpPr/>
      </dsp:nvSpPr>
      <dsp:spPr>
        <a:xfrm rot="5400000">
          <a:off x="-161088" y="3032686"/>
          <a:ext cx="1073923" cy="751746"/>
        </a:xfrm>
        <a:prstGeom prst="chevron">
          <a:avLst/>
        </a:prstGeom>
        <a:solidFill>
          <a:srgbClr val="85D2E1"/>
        </a:solidFill>
        <a:ln w="12700" cap="flat" cmpd="sng" algn="ctr">
          <a:solidFill>
            <a:srgbClr val="85D2E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4</a:t>
          </a:r>
        </a:p>
      </dsp:txBody>
      <dsp:txXfrm rot="-5400000">
        <a:off x="1" y="3247470"/>
        <a:ext cx="751746" cy="322177"/>
      </dsp:txXfrm>
    </dsp:sp>
    <dsp:sp modelId="{D510EA3B-DE9A-9A4A-A286-BDBF8FA1D7A2}">
      <dsp:nvSpPr>
        <dsp:cNvPr id="0" name=""/>
        <dsp:cNvSpPr/>
      </dsp:nvSpPr>
      <dsp:spPr>
        <a:xfrm rot="5400000">
          <a:off x="2567286" y="1056057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5D2E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Produktion und Markteinführung </a:t>
          </a:r>
          <a:endParaRPr lang="en-GB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51746" y="2905673"/>
        <a:ext cx="4295054" cy="629898"/>
      </dsp:txXfrm>
    </dsp:sp>
    <dsp:sp modelId="{C438879D-4462-0449-B983-94C1307D8213}">
      <dsp:nvSpPr>
        <dsp:cNvPr id="0" name=""/>
        <dsp:cNvSpPr/>
      </dsp:nvSpPr>
      <dsp:spPr>
        <a:xfrm rot="5400000">
          <a:off x="-161088" y="3989299"/>
          <a:ext cx="1073923" cy="751746"/>
        </a:xfrm>
        <a:prstGeom prst="chevron">
          <a:avLst/>
        </a:prstGeom>
        <a:solidFill>
          <a:srgbClr val="70B2BE"/>
        </a:solidFill>
        <a:ln w="12700" cap="flat" cmpd="sng" algn="ctr">
          <a:solidFill>
            <a:srgbClr val="70B2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5</a:t>
          </a:r>
        </a:p>
      </dsp:txBody>
      <dsp:txXfrm rot="-5400000">
        <a:off x="1" y="4204083"/>
        <a:ext cx="751746" cy="322177"/>
      </dsp:txXfrm>
    </dsp:sp>
    <dsp:sp modelId="{8B783787-6537-8B41-AE0F-DB00A7A137B5}">
      <dsp:nvSpPr>
        <dsp:cNvPr id="0" name=""/>
        <dsp:cNvSpPr/>
      </dsp:nvSpPr>
      <dsp:spPr>
        <a:xfrm rot="5400000">
          <a:off x="2567286" y="2012670"/>
          <a:ext cx="698050" cy="43291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B2B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Nach der Einführung</a:t>
          </a:r>
          <a:endParaRPr lang="en-GB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51746" y="3862286"/>
        <a:ext cx="4295054" cy="629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8937E-21EE-324A-ADFB-01755E9532B2}">
      <dsp:nvSpPr>
        <dsp:cNvPr id="0" name=""/>
        <dsp:cNvSpPr/>
      </dsp:nvSpPr>
      <dsp:spPr>
        <a:xfrm>
          <a:off x="673235" y="974603"/>
          <a:ext cx="2460266" cy="854417"/>
        </a:xfrm>
        <a:prstGeom prst="ellipse">
          <a:avLst/>
        </a:prstGeom>
        <a:solidFill>
          <a:srgbClr val="005697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E2A42-00B2-5B4F-8C32-7EF560835CEE}">
      <dsp:nvSpPr>
        <dsp:cNvPr id="0" name=""/>
        <dsp:cNvSpPr/>
      </dsp:nvSpPr>
      <dsp:spPr>
        <a:xfrm>
          <a:off x="1668785" y="2848543"/>
          <a:ext cx="476795" cy="741628"/>
        </a:xfrm>
        <a:prstGeom prst="downArrow">
          <a:avLst/>
        </a:prstGeom>
        <a:solidFill>
          <a:srgbClr val="005697">
            <a:tint val="6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57DE1-E22D-8C4B-ACD9-F0F60CCFBD6B}">
      <dsp:nvSpPr>
        <dsp:cNvPr id="0" name=""/>
        <dsp:cNvSpPr/>
      </dsp:nvSpPr>
      <dsp:spPr>
        <a:xfrm>
          <a:off x="837894" y="3512844"/>
          <a:ext cx="2288619" cy="884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rgbClr val="005697"/>
              </a:solidFill>
              <a:latin typeface="+mn-lt"/>
              <a:ea typeface="+mn-ea"/>
              <a:cs typeface="+mn-cs"/>
            </a:rPr>
            <a:t>Durchführbare und realisierbare Ideen oder Lösungen
</a:t>
          </a:r>
          <a:endParaRPr lang="en-GB" sz="1200" b="1" kern="1200" dirty="0">
            <a:solidFill>
              <a:srgbClr val="005697"/>
            </a:solidFill>
            <a:latin typeface="+mn-lt"/>
            <a:ea typeface="+mn-ea"/>
            <a:cs typeface="+mn-cs"/>
          </a:endParaRPr>
        </a:p>
      </dsp:txBody>
      <dsp:txXfrm>
        <a:off x="837894" y="3512844"/>
        <a:ext cx="2288619" cy="884746"/>
      </dsp:txXfrm>
    </dsp:sp>
    <dsp:sp modelId="{86F846DF-5616-904C-B6C4-BC629A7F9E6D}">
      <dsp:nvSpPr>
        <dsp:cNvPr id="0" name=""/>
        <dsp:cNvSpPr/>
      </dsp:nvSpPr>
      <dsp:spPr>
        <a:xfrm>
          <a:off x="1567704" y="1895010"/>
          <a:ext cx="858232" cy="858232"/>
        </a:xfrm>
        <a:prstGeom prst="ellipse">
          <a:avLst/>
        </a:prstGeom>
        <a:solidFill>
          <a:srgbClr val="00569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Ideen</a:t>
          </a:r>
        </a:p>
      </dsp:txBody>
      <dsp:txXfrm>
        <a:off x="1693389" y="2020695"/>
        <a:ext cx="606862" cy="606862"/>
      </dsp:txXfrm>
    </dsp:sp>
    <dsp:sp modelId="{4221386A-6C62-504E-9D3A-056E921FEF29}">
      <dsp:nvSpPr>
        <dsp:cNvPr id="0" name=""/>
        <dsp:cNvSpPr/>
      </dsp:nvSpPr>
      <dsp:spPr>
        <a:xfrm>
          <a:off x="953591" y="1251145"/>
          <a:ext cx="858232" cy="858232"/>
        </a:xfrm>
        <a:prstGeom prst="ellipse">
          <a:avLst/>
        </a:prstGeom>
        <a:solidFill>
          <a:srgbClr val="00569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Ideen</a:t>
          </a:r>
        </a:p>
      </dsp:txBody>
      <dsp:txXfrm>
        <a:off x="1079276" y="1376830"/>
        <a:ext cx="606862" cy="606862"/>
      </dsp:txXfrm>
    </dsp:sp>
    <dsp:sp modelId="{BE4D8382-4B5C-514C-A51B-D6690D647C6D}">
      <dsp:nvSpPr>
        <dsp:cNvPr id="0" name=""/>
        <dsp:cNvSpPr/>
      </dsp:nvSpPr>
      <dsp:spPr>
        <a:xfrm>
          <a:off x="1830895" y="1043643"/>
          <a:ext cx="858232" cy="858232"/>
        </a:xfrm>
        <a:prstGeom prst="ellipse">
          <a:avLst/>
        </a:prstGeom>
        <a:solidFill>
          <a:srgbClr val="00569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ysClr val="window" lastClr="FFFFFF"/>
              </a:solidFill>
              <a:latin typeface="Georgia"/>
              <a:ea typeface="+mn-ea"/>
              <a:cs typeface="+mn-cs"/>
            </a:rPr>
            <a:t>Ideen</a:t>
          </a:r>
        </a:p>
      </dsp:txBody>
      <dsp:txXfrm>
        <a:off x="1956580" y="1169328"/>
        <a:ext cx="606862" cy="606862"/>
      </dsp:txXfrm>
    </dsp:sp>
    <dsp:sp modelId="{4CA1BC4C-DB5F-494E-A1A4-2803BDEDF52C}">
      <dsp:nvSpPr>
        <dsp:cNvPr id="0" name=""/>
        <dsp:cNvSpPr/>
      </dsp:nvSpPr>
      <dsp:spPr>
        <a:xfrm>
          <a:off x="505590" y="878017"/>
          <a:ext cx="2670056" cy="2136044"/>
        </a:xfrm>
        <a:prstGeom prst="funnel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00569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75627-1C9E-864C-9A03-2D6908F58947}">
      <dsp:nvSpPr>
        <dsp:cNvPr id="0" name=""/>
        <dsp:cNvSpPr/>
      </dsp:nvSpPr>
      <dsp:spPr>
        <a:xfrm>
          <a:off x="819723" y="1726"/>
          <a:ext cx="2487436" cy="1243718"/>
        </a:xfrm>
        <a:prstGeom prst="roundRect">
          <a:avLst>
            <a:gd name="adj" fmla="val 10000"/>
          </a:avLst>
        </a:prstGeom>
        <a:solidFill>
          <a:srgbClr val="70B2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1. </a:t>
          </a:r>
          <a:r>
            <a:rPr lang="de-DE" sz="2300" b="1" kern="1200" dirty="0"/>
            <a:t>Analytische Methoden</a:t>
          </a:r>
          <a:endParaRPr lang="en-GB" sz="2300" b="1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(Objektiv)</a:t>
          </a:r>
          <a:endParaRPr lang="en-GB" sz="2300" kern="1200" dirty="0"/>
        </a:p>
      </dsp:txBody>
      <dsp:txXfrm>
        <a:off x="856150" y="38153"/>
        <a:ext cx="2414582" cy="1170864"/>
      </dsp:txXfrm>
    </dsp:sp>
    <dsp:sp modelId="{EA19937C-A11E-4149-BABA-1F1A9F948212}">
      <dsp:nvSpPr>
        <dsp:cNvPr id="0" name=""/>
        <dsp:cNvSpPr/>
      </dsp:nvSpPr>
      <dsp:spPr>
        <a:xfrm>
          <a:off x="1068466" y="1245444"/>
          <a:ext cx="248743" cy="93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788"/>
              </a:lnTo>
              <a:lnTo>
                <a:pt x="248743" y="93278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47E00-EF66-D940-9313-1E1A7077958F}">
      <dsp:nvSpPr>
        <dsp:cNvPr id="0" name=""/>
        <dsp:cNvSpPr/>
      </dsp:nvSpPr>
      <dsp:spPr>
        <a:xfrm>
          <a:off x="1317210" y="1556373"/>
          <a:ext cx="1989948" cy="1243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>
              <a:solidFill>
                <a:srgbClr val="1188A3"/>
              </a:solidFill>
            </a:rPr>
            <a:t>Unterscheidungstests</a:t>
          </a:r>
          <a:endParaRPr lang="en-GB" sz="1600" kern="1200" dirty="0">
            <a:solidFill>
              <a:srgbClr val="1188A3"/>
            </a:solidFill>
          </a:endParaRPr>
        </a:p>
      </dsp:txBody>
      <dsp:txXfrm>
        <a:off x="1353637" y="1592800"/>
        <a:ext cx="1917094" cy="1170864"/>
      </dsp:txXfrm>
    </dsp:sp>
    <dsp:sp modelId="{FF2E987D-07F6-054A-8218-DA71AC1C71FE}">
      <dsp:nvSpPr>
        <dsp:cNvPr id="0" name=""/>
        <dsp:cNvSpPr/>
      </dsp:nvSpPr>
      <dsp:spPr>
        <a:xfrm>
          <a:off x="1068466" y="1245444"/>
          <a:ext cx="248743" cy="2487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436"/>
              </a:lnTo>
              <a:lnTo>
                <a:pt x="248743" y="248743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8E4EF9-9D8C-4B4C-8B1D-264EE42C9D99}">
      <dsp:nvSpPr>
        <dsp:cNvPr id="0" name=""/>
        <dsp:cNvSpPr/>
      </dsp:nvSpPr>
      <dsp:spPr>
        <a:xfrm>
          <a:off x="1317210" y="3111021"/>
          <a:ext cx="1989948" cy="1243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1188A3"/>
              </a:solidFill>
            </a:rPr>
            <a:t>Beschreibende Tests (</a:t>
          </a:r>
          <a:r>
            <a:rPr lang="de-DE" sz="1600" kern="1200" dirty="0" err="1">
              <a:solidFill>
                <a:srgbClr val="1188A3"/>
              </a:solidFill>
            </a:rPr>
            <a:t>Profiling</a:t>
          </a:r>
          <a:r>
            <a:rPr lang="de-DE" sz="1600" kern="1200" dirty="0">
              <a:solidFill>
                <a:srgbClr val="1188A3"/>
              </a:solidFill>
            </a:rPr>
            <a:t>) 
</a:t>
          </a:r>
          <a:endParaRPr lang="en-GB" sz="1600" kern="1200" dirty="0">
            <a:solidFill>
              <a:srgbClr val="1188A3"/>
            </a:solidFill>
          </a:endParaRPr>
        </a:p>
      </dsp:txBody>
      <dsp:txXfrm>
        <a:off x="1353637" y="3147448"/>
        <a:ext cx="1917094" cy="1170864"/>
      </dsp:txXfrm>
    </dsp:sp>
    <dsp:sp modelId="{B38823DD-6BBA-884E-8CB9-F9D1F96507FA}">
      <dsp:nvSpPr>
        <dsp:cNvPr id="0" name=""/>
        <dsp:cNvSpPr/>
      </dsp:nvSpPr>
      <dsp:spPr>
        <a:xfrm>
          <a:off x="3929018" y="1726"/>
          <a:ext cx="2487436" cy="1243718"/>
        </a:xfrm>
        <a:prstGeom prst="roundRect">
          <a:avLst>
            <a:gd name="adj" fmla="val 10000"/>
          </a:avLst>
        </a:prstGeom>
        <a:solidFill>
          <a:srgbClr val="70B2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2. </a:t>
          </a:r>
          <a:r>
            <a:rPr lang="de-DE" sz="2300" b="1" kern="1200" dirty="0"/>
            <a:t>Affektive Methoden  
(Subjektiv)</a:t>
          </a:r>
          <a:endParaRPr lang="en-GB" sz="2300" kern="1200" dirty="0"/>
        </a:p>
      </dsp:txBody>
      <dsp:txXfrm>
        <a:off x="3965445" y="38153"/>
        <a:ext cx="2414582" cy="1170864"/>
      </dsp:txXfrm>
    </dsp:sp>
    <dsp:sp modelId="{DE9C4F89-3C1A-D84C-B1E6-1B379DC20838}">
      <dsp:nvSpPr>
        <dsp:cNvPr id="0" name=""/>
        <dsp:cNvSpPr/>
      </dsp:nvSpPr>
      <dsp:spPr>
        <a:xfrm>
          <a:off x="4177762" y="1245444"/>
          <a:ext cx="248743" cy="93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788"/>
              </a:lnTo>
              <a:lnTo>
                <a:pt x="248743" y="93278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563DA-2E64-C748-BF35-B3A0B960507B}">
      <dsp:nvSpPr>
        <dsp:cNvPr id="0" name=""/>
        <dsp:cNvSpPr/>
      </dsp:nvSpPr>
      <dsp:spPr>
        <a:xfrm>
          <a:off x="4426505" y="1556373"/>
          <a:ext cx="1989948" cy="1243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1188A3"/>
              </a:solidFill>
            </a:rPr>
            <a:t>Präferenztests</a:t>
          </a:r>
          <a:endParaRPr lang="en-GB" sz="1600" kern="1200" dirty="0">
            <a:solidFill>
              <a:srgbClr val="1188A3"/>
            </a:solidFill>
          </a:endParaRPr>
        </a:p>
      </dsp:txBody>
      <dsp:txXfrm>
        <a:off x="4462932" y="1592800"/>
        <a:ext cx="1917094" cy="1170864"/>
      </dsp:txXfrm>
    </dsp:sp>
    <dsp:sp modelId="{757666B8-9FBB-9241-9A2E-5E464C9B83C0}">
      <dsp:nvSpPr>
        <dsp:cNvPr id="0" name=""/>
        <dsp:cNvSpPr/>
      </dsp:nvSpPr>
      <dsp:spPr>
        <a:xfrm>
          <a:off x="4177762" y="1245444"/>
          <a:ext cx="224685" cy="2489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162"/>
              </a:lnTo>
              <a:lnTo>
                <a:pt x="224685" y="248916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5844C-4FCF-3B46-B33C-1305AF4A3FB6}">
      <dsp:nvSpPr>
        <dsp:cNvPr id="0" name=""/>
        <dsp:cNvSpPr/>
      </dsp:nvSpPr>
      <dsp:spPr>
        <a:xfrm>
          <a:off x="4402447" y="3112747"/>
          <a:ext cx="1989948" cy="12437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1188A3"/>
              </a:solidFill>
            </a:rPr>
            <a:t>Abnahmetests </a:t>
          </a:r>
          <a:endParaRPr lang="en-GB" sz="1600" kern="1200" dirty="0">
            <a:solidFill>
              <a:srgbClr val="1188A3"/>
            </a:solidFill>
          </a:endParaRPr>
        </a:p>
      </dsp:txBody>
      <dsp:txXfrm>
        <a:off x="4438874" y="3149174"/>
        <a:ext cx="1917094" cy="11708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FE9BC-3057-C04A-906C-8D70F50673C0}">
      <dsp:nvSpPr>
        <dsp:cNvPr id="0" name=""/>
        <dsp:cNvSpPr/>
      </dsp:nvSpPr>
      <dsp:spPr>
        <a:xfrm>
          <a:off x="2978690" y="1817"/>
          <a:ext cx="1244930" cy="809204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>
              <a:solidFill>
                <a:srgbClr val="002060"/>
              </a:solidFill>
            </a:rPr>
            <a:t>Definition der sensorischen Attribute </a:t>
          </a:r>
          <a:endParaRPr lang="en-GB" sz="1000" b="1" kern="1200" dirty="0">
            <a:solidFill>
              <a:srgbClr val="002060"/>
            </a:solidFill>
          </a:endParaRPr>
        </a:p>
      </dsp:txBody>
      <dsp:txXfrm>
        <a:off x="3018192" y="41319"/>
        <a:ext cx="1165926" cy="730200"/>
      </dsp:txXfrm>
    </dsp:sp>
    <dsp:sp modelId="{3E55BE95-3151-9040-BB00-C25483CB7CE9}">
      <dsp:nvSpPr>
        <dsp:cNvPr id="0" name=""/>
        <dsp:cNvSpPr/>
      </dsp:nvSpPr>
      <dsp:spPr>
        <a:xfrm>
          <a:off x="1694764" y="406420"/>
          <a:ext cx="3812781" cy="3812781"/>
        </a:xfrm>
        <a:custGeom>
          <a:avLst/>
          <a:gdLst/>
          <a:ahLst/>
          <a:cxnLst/>
          <a:rect l="0" t="0" r="0" b="0"/>
          <a:pathLst>
            <a:path>
              <a:moveTo>
                <a:pt x="2685447" y="166449"/>
              </a:moveTo>
              <a:arcTo wR="1906390" hR="1906390" stAng="17647223" swAng="923974"/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88944C0-8E28-874C-93B4-F73E9BFA2613}">
      <dsp:nvSpPr>
        <dsp:cNvPr id="0" name=""/>
        <dsp:cNvSpPr/>
      </dsp:nvSpPr>
      <dsp:spPr>
        <a:xfrm>
          <a:off x="4629673" y="955013"/>
          <a:ext cx="1244930" cy="809204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>
              <a:solidFill>
                <a:srgbClr val="002060"/>
              </a:solidFill>
            </a:rPr>
            <a:t>Von Küchenwaage bis Pilotprojekt</a:t>
          </a:r>
          <a:endParaRPr lang="en-GB" sz="1000" b="1" kern="1200" dirty="0">
            <a:solidFill>
              <a:srgbClr val="002060"/>
            </a:solidFill>
          </a:endParaRPr>
        </a:p>
      </dsp:txBody>
      <dsp:txXfrm>
        <a:off x="4669175" y="994515"/>
        <a:ext cx="1165926" cy="730200"/>
      </dsp:txXfrm>
    </dsp:sp>
    <dsp:sp modelId="{06415173-344B-454C-841F-175C8F773A45}">
      <dsp:nvSpPr>
        <dsp:cNvPr id="0" name=""/>
        <dsp:cNvSpPr/>
      </dsp:nvSpPr>
      <dsp:spPr>
        <a:xfrm>
          <a:off x="1694764" y="406420"/>
          <a:ext cx="3812781" cy="3812781"/>
        </a:xfrm>
        <a:custGeom>
          <a:avLst/>
          <a:gdLst/>
          <a:ahLst/>
          <a:cxnLst/>
          <a:rect l="0" t="0" r="0" b="0"/>
          <a:pathLst>
            <a:path>
              <a:moveTo>
                <a:pt x="3783068" y="1571119"/>
              </a:moveTo>
              <a:arcTo wR="1906390" hR="1906390" stAng="20992253" swAng="1215494"/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4655D273-22A7-1A4C-889A-F787DC6BAF0C}">
      <dsp:nvSpPr>
        <dsp:cNvPr id="0" name=""/>
        <dsp:cNvSpPr/>
      </dsp:nvSpPr>
      <dsp:spPr>
        <a:xfrm>
          <a:off x="4629673" y="2861403"/>
          <a:ext cx="1244930" cy="809204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>
              <a:solidFill>
                <a:srgbClr val="002060"/>
              </a:solidFill>
            </a:rPr>
            <a:t>Vom Pilotprojekt zur Produktion </a:t>
          </a:r>
          <a:endParaRPr lang="en-GB" sz="1000" b="1" kern="1200" dirty="0">
            <a:solidFill>
              <a:srgbClr val="002060"/>
            </a:solidFill>
          </a:endParaRPr>
        </a:p>
      </dsp:txBody>
      <dsp:txXfrm>
        <a:off x="4669175" y="2900905"/>
        <a:ext cx="1165926" cy="730200"/>
      </dsp:txXfrm>
    </dsp:sp>
    <dsp:sp modelId="{9F309819-1FE2-B646-8A59-E523210A1A1B}">
      <dsp:nvSpPr>
        <dsp:cNvPr id="0" name=""/>
        <dsp:cNvSpPr/>
      </dsp:nvSpPr>
      <dsp:spPr>
        <a:xfrm>
          <a:off x="1694764" y="406420"/>
          <a:ext cx="3812781" cy="3812781"/>
        </a:xfrm>
        <a:custGeom>
          <a:avLst/>
          <a:gdLst/>
          <a:ahLst/>
          <a:cxnLst/>
          <a:rect l="0" t="0" r="0" b="0"/>
          <a:pathLst>
            <a:path>
              <a:moveTo>
                <a:pt x="3119517" y="3376986"/>
              </a:moveTo>
              <a:arcTo wR="1906390" hR="1906390" stAng="3028802" swAng="923974"/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CF1E9E9E-D050-0549-905C-80DF349AC799}">
      <dsp:nvSpPr>
        <dsp:cNvPr id="0" name=""/>
        <dsp:cNvSpPr/>
      </dsp:nvSpPr>
      <dsp:spPr>
        <a:xfrm>
          <a:off x="2978690" y="3814599"/>
          <a:ext cx="1244930" cy="809204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>
              <a:solidFill>
                <a:srgbClr val="002060"/>
              </a:solidFill>
            </a:rPr>
            <a:t>Sensorisch bedingte Haltbarkeit </a:t>
          </a:r>
          <a:endParaRPr lang="en-GB" sz="1000" b="1" kern="1200" dirty="0">
            <a:solidFill>
              <a:srgbClr val="002060"/>
            </a:solidFill>
          </a:endParaRPr>
        </a:p>
      </dsp:txBody>
      <dsp:txXfrm>
        <a:off x="3018192" y="3854101"/>
        <a:ext cx="1165926" cy="730200"/>
      </dsp:txXfrm>
    </dsp:sp>
    <dsp:sp modelId="{F6E7CBBB-226B-6D43-9196-B8663FCC093F}">
      <dsp:nvSpPr>
        <dsp:cNvPr id="0" name=""/>
        <dsp:cNvSpPr/>
      </dsp:nvSpPr>
      <dsp:spPr>
        <a:xfrm>
          <a:off x="1694764" y="406420"/>
          <a:ext cx="3812781" cy="3812781"/>
        </a:xfrm>
        <a:custGeom>
          <a:avLst/>
          <a:gdLst/>
          <a:ahLst/>
          <a:cxnLst/>
          <a:rect l="0" t="0" r="0" b="0"/>
          <a:pathLst>
            <a:path>
              <a:moveTo>
                <a:pt x="1127334" y="3646332"/>
              </a:moveTo>
              <a:arcTo wR="1906390" hR="1906390" stAng="6847223" swAng="923974"/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8DD88442-BA6C-F846-898A-27A02838B48A}">
      <dsp:nvSpPr>
        <dsp:cNvPr id="0" name=""/>
        <dsp:cNvSpPr/>
      </dsp:nvSpPr>
      <dsp:spPr>
        <a:xfrm>
          <a:off x="1327707" y="2861403"/>
          <a:ext cx="1244930" cy="809204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>
              <a:solidFill>
                <a:srgbClr val="002060"/>
              </a:solidFill>
            </a:rPr>
            <a:t>Sensorische Spezifikationen </a:t>
          </a:r>
          <a:endParaRPr lang="en-GB" sz="1000" b="1" kern="1200" dirty="0">
            <a:solidFill>
              <a:srgbClr val="002060"/>
            </a:solidFill>
          </a:endParaRPr>
        </a:p>
      </dsp:txBody>
      <dsp:txXfrm>
        <a:off x="1367209" y="2900905"/>
        <a:ext cx="1165926" cy="730200"/>
      </dsp:txXfrm>
    </dsp:sp>
    <dsp:sp modelId="{E9AFC248-FE5A-964E-8B09-D7B6F5DE442F}">
      <dsp:nvSpPr>
        <dsp:cNvPr id="0" name=""/>
        <dsp:cNvSpPr/>
      </dsp:nvSpPr>
      <dsp:spPr>
        <a:xfrm>
          <a:off x="1694764" y="406420"/>
          <a:ext cx="3812781" cy="3812781"/>
        </a:xfrm>
        <a:custGeom>
          <a:avLst/>
          <a:gdLst/>
          <a:ahLst/>
          <a:cxnLst/>
          <a:rect l="0" t="0" r="0" b="0"/>
          <a:pathLst>
            <a:path>
              <a:moveTo>
                <a:pt x="29713" y="2241662"/>
              </a:moveTo>
              <a:arcTo wR="1906390" hR="1906390" stAng="10192253" swAng="1215494"/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68F362C0-89EF-A545-AAC5-7266BD3DBD3A}">
      <dsp:nvSpPr>
        <dsp:cNvPr id="0" name=""/>
        <dsp:cNvSpPr/>
      </dsp:nvSpPr>
      <dsp:spPr>
        <a:xfrm>
          <a:off x="1327707" y="955013"/>
          <a:ext cx="1244930" cy="809204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>
              <a:solidFill>
                <a:srgbClr val="002060"/>
              </a:solidFill>
            </a:rPr>
            <a:t>Laufende Qualitätssicherung (QA)</a:t>
          </a:r>
          <a:endParaRPr lang="en-GB" sz="1000" b="1" kern="1200" dirty="0">
            <a:solidFill>
              <a:srgbClr val="002060"/>
            </a:solidFill>
          </a:endParaRPr>
        </a:p>
      </dsp:txBody>
      <dsp:txXfrm>
        <a:off x="1367209" y="994515"/>
        <a:ext cx="1165926" cy="730200"/>
      </dsp:txXfrm>
    </dsp:sp>
    <dsp:sp modelId="{B794E12F-F718-FE49-984C-3223FE0F93B4}">
      <dsp:nvSpPr>
        <dsp:cNvPr id="0" name=""/>
        <dsp:cNvSpPr/>
      </dsp:nvSpPr>
      <dsp:spPr>
        <a:xfrm>
          <a:off x="1694764" y="406420"/>
          <a:ext cx="3812781" cy="3812781"/>
        </a:xfrm>
        <a:custGeom>
          <a:avLst/>
          <a:gdLst/>
          <a:ahLst/>
          <a:cxnLst/>
          <a:rect l="0" t="0" r="0" b="0"/>
          <a:pathLst>
            <a:path>
              <a:moveTo>
                <a:pt x="693264" y="435795"/>
              </a:moveTo>
              <a:arcTo wR="1906390" hR="1906390" stAng="13828802" swAng="923974"/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BF8FD-66BC-4F8D-AC9D-0E166D9B6B62}" type="datetimeFigureOut">
              <a:rPr lang="en-IE" smtClean="0"/>
              <a:t>18/07/2022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85117-0ADB-49E4-94EF-4562A9E7D6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119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90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4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ca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528C90-8FB6-F54E-876D-66758057196D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3FAD45-FEC6-9B49-BB64-104A34D479C8}"/>
              </a:ext>
            </a:extLst>
          </p:cNvPr>
          <p:cNvSpPr/>
          <p:nvPr userDrawn="1"/>
        </p:nvSpPr>
        <p:spPr>
          <a:xfrm>
            <a:off x="424670" y="528535"/>
            <a:ext cx="61810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INNOVATING FOOD </a:t>
            </a:r>
          </a:p>
          <a:p>
            <a:pPr fontAlgn="base"/>
            <a:r>
              <a:rPr lang="en-IE" sz="4400" b="1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FOR SENIORS </a:t>
            </a:r>
          </a:p>
          <a:p>
            <a:pPr fontAlgn="base"/>
            <a:r>
              <a:rPr lang="en-IE" sz="4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A0D91F-9AAA-0042-B178-C546D9741BAA}"/>
              </a:ext>
            </a:extLst>
          </p:cNvPr>
          <p:cNvSpPr/>
          <p:nvPr userDrawn="1"/>
        </p:nvSpPr>
        <p:spPr>
          <a:xfrm>
            <a:off x="7347983" y="564843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>
              <a:solidFill>
                <a:srgbClr val="000000"/>
              </a:solidFill>
            </a:endParaRPr>
          </a:p>
          <a:p>
            <a:pPr fontAlgn="base"/>
            <a:endParaRPr lang="en-IE" sz="3000" b="0" i="0" u="none" strike="noStrike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5BD91F-BFF7-9F43-A600-A65624CBC8F8}"/>
              </a:ext>
            </a:extLst>
          </p:cNvPr>
          <p:cNvSpPr/>
          <p:nvPr userDrawn="1"/>
        </p:nvSpPr>
        <p:spPr>
          <a:xfrm>
            <a:off x="424668" y="2883583"/>
            <a:ext cx="64192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INNOVATING FOOD FOR SENIORS </a:t>
            </a:r>
            <a:r>
              <a:rPr lang="en-IE" sz="2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1401F6-C867-FF4E-87E1-B8E8D08D90B0}"/>
              </a:ext>
            </a:extLst>
          </p:cNvPr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B2F022-2514-6E40-833E-C1FA2AF4AA82}"/>
              </a:ext>
            </a:extLst>
          </p:cNvPr>
          <p:cNvCxnSpPr/>
          <p:nvPr userDrawn="1"/>
        </p:nvCxnSpPr>
        <p:spPr>
          <a:xfrm flipH="1">
            <a:off x="1" y="2864720"/>
            <a:ext cx="709871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178C5C5-CBFD-7149-B94A-32501F585BC9}"/>
              </a:ext>
            </a:extLst>
          </p:cNvPr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8ABF36-234A-9D43-948C-5242E9FB8B60}"/>
              </a:ext>
            </a:extLst>
          </p:cNvPr>
          <p:cNvCxnSpPr/>
          <p:nvPr userDrawn="1"/>
        </p:nvCxnSpPr>
        <p:spPr>
          <a:xfrm flipH="1">
            <a:off x="2" y="5808420"/>
            <a:ext cx="121919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9C9E11-D7A0-D14F-9240-B81BF8424F91}"/>
              </a:ext>
            </a:extLst>
          </p:cNvPr>
          <p:cNvSpPr/>
          <p:nvPr userDrawn="1"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585817-372F-5F45-807C-3F480679EC4B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073F117C-ACDF-B74C-97E8-CAE9AEF32E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7BC4A55-72C2-1D4D-A63F-67A32FF815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CCFAFC-F1E8-0449-B779-878024054E6C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35518029-19B8-DF4A-A8E3-BA3D92CD7B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D35E4D-190C-6042-9B94-DDCF67E8C77C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4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313542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FEFDE-FAC8-AB4F-9957-3BABBF6BF2C8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FC6CBC-8DC5-6644-9D36-9FC466DD6727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3F897-78A4-0B4B-8573-94D145B62A08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6C0A3D-C15F-7940-B357-97E643E480E1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63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hoto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BC500-C4C9-D84E-8F6E-A42A850108C5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A2A4D1-C2F9-7246-A6D4-B8E78FBB3B85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66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058E9-0FDE-DA4E-BF5B-474E1E98B113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D4803-1384-0040-B823-EB6E174D03F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91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BE0517-C9C1-5E4E-BC03-C7E36B3D33D3}"/>
              </a:ext>
            </a:extLst>
          </p:cNvPr>
          <p:cNvSpPr/>
          <p:nvPr userDrawn="1"/>
        </p:nvSpPr>
        <p:spPr>
          <a:xfrm>
            <a:off x="241300" y="228600"/>
            <a:ext cx="11696700" cy="27178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0054DF-81C6-D345-BE64-D6FEB13B6C91}"/>
              </a:ext>
            </a:extLst>
          </p:cNvPr>
          <p:cNvSpPr/>
          <p:nvPr userDrawn="1"/>
        </p:nvSpPr>
        <p:spPr>
          <a:xfrm>
            <a:off x="5571778" y="1314450"/>
            <a:ext cx="792000" cy="214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F70575B2-ECB2-3B4B-8C90-3CB13894D8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9684" y="2043172"/>
            <a:ext cx="1723877" cy="172387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 sz="14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  Click to add   photo</a:t>
            </a:r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597B8BAB-AD5C-574C-8BBB-7F077692D3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67471" y="2052565"/>
            <a:ext cx="1723877" cy="172387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 sz="14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  Click to add   photo</a:t>
            </a:r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8CBF548A-8484-5248-B085-F53D405FB0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3647" y="2048263"/>
            <a:ext cx="1723877" cy="172387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 sz="14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  Click to add   photo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39A13ABC-6CD4-9246-A71F-B0D3E19169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31434" y="2057654"/>
            <a:ext cx="1723877" cy="172387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 sz="14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  Click to add   photo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87A5D6E2-FCB8-A749-81EA-BC7F9A176A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4405" y="4462702"/>
            <a:ext cx="2289837" cy="1237497"/>
          </a:xfrm>
        </p:spPr>
        <p:txBody>
          <a:bodyPr/>
          <a:lstStyle>
            <a:lvl1pPr algn="ctr">
              <a:buNone/>
              <a:defRPr sz="18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B58A5CB-AB27-844F-B28D-2E3D2232E3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4404" y="3931189"/>
            <a:ext cx="2289838" cy="34470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4B2C2646-153F-D446-A6C4-E96058A5C0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3613" y="4480397"/>
            <a:ext cx="2289837" cy="1237497"/>
          </a:xfrm>
        </p:spPr>
        <p:txBody>
          <a:bodyPr/>
          <a:lstStyle>
            <a:lvl1pPr algn="ctr">
              <a:buNone/>
              <a:defRPr sz="18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35687AA8-029A-4A4F-B7FF-65AD204712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3612" y="3948884"/>
            <a:ext cx="2289838" cy="34470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60085004-ECA1-184B-A4C3-081718D98C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8550" y="4450949"/>
            <a:ext cx="2289837" cy="1237497"/>
          </a:xfrm>
        </p:spPr>
        <p:txBody>
          <a:bodyPr/>
          <a:lstStyle>
            <a:lvl1pPr algn="ctr">
              <a:buNone/>
              <a:defRPr sz="18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8A39FB91-3EAB-8D46-823F-121EE62189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8549" y="3919436"/>
            <a:ext cx="2289838" cy="34470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17">
            <a:extLst>
              <a:ext uri="{FF2B5EF4-FFF2-40B4-BE49-F238E27FC236}">
                <a16:creationId xmlns:a16="http://schemas.microsoft.com/office/drawing/2014/main" id="{732096D6-82F4-EF4D-B0DE-F90EE786C9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37758" y="4468644"/>
            <a:ext cx="2289837" cy="1237497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Title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Text Placeholder 23">
            <a:extLst>
              <a:ext uri="{FF2B5EF4-FFF2-40B4-BE49-F238E27FC236}">
                <a16:creationId xmlns:a16="http://schemas.microsoft.com/office/drawing/2014/main" id="{1159E417-4740-EB49-8F54-BE28E96730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7757" y="3937131"/>
            <a:ext cx="2289838" cy="34470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34C31F06-6858-834A-95DF-B384103939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590455"/>
            <a:ext cx="11696700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Meet Our Team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4AD41C-3661-F040-90A1-EC23C041ED4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CB233-79D4-BF49-8A14-B41B68CEBFD1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996481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002AF-64BD-CD41-A435-AEB60B75F245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05CB0-6500-A84A-BB2B-4EB8B4FCD445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7E4F5-7013-4E43-15BA-70D267B32AE8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0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5C685-035F-D041-9D04-C86F332F6C3A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854967-F50B-DA42-BB7D-5265DB15FE01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5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08906-42A7-E148-9BB7-CC17F5321A0F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0BAE96-0814-3E40-B9F4-107E0EE7446B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20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303A5-D1EB-C442-9E2A-6A8EC00F0AF9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A5A6C8-69EF-E842-8837-B1A42CF4CED9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4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85EF887-6C4A-6C45-9223-72AC0A02DE7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E469D-3F5C-A04D-A9C2-78BABD88DEC9}"/>
              </a:ext>
            </a:extLst>
          </p:cNvPr>
          <p:cNvSpPr/>
          <p:nvPr userDrawn="1"/>
        </p:nvSpPr>
        <p:spPr>
          <a:xfrm>
            <a:off x="391177" y="248191"/>
            <a:ext cx="43634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INNOVATING FOOD FOR SENIORS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aseline="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 </a:t>
            </a: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endParaRPr lang="en-IE" sz="2400" i="1" baseline="0" dirty="0">
              <a:solidFill>
                <a:srgbClr val="000000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" sz="2400" dirty="0">
                <a:solidFill>
                  <a:srgbClr val="000000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AA4A83-B7D5-A14E-B458-86954DB983B8}"/>
              </a:ext>
            </a:extLst>
          </p:cNvPr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EE4BE0-47F6-1145-83C0-FC05478AA3C0}"/>
              </a:ext>
            </a:extLst>
          </p:cNvPr>
          <p:cNvCxnSpPr/>
          <p:nvPr userDrawn="1"/>
        </p:nvCxnSpPr>
        <p:spPr>
          <a:xfrm flipH="1">
            <a:off x="2" y="5808420"/>
            <a:ext cx="121919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4CE0F0-878D-BF47-92A6-182E26DD430D}"/>
              </a:ext>
            </a:extLst>
          </p:cNvPr>
          <p:cNvCxnSpPr/>
          <p:nvPr userDrawn="1"/>
        </p:nvCxnSpPr>
        <p:spPr>
          <a:xfrm>
            <a:off x="5145818" y="0"/>
            <a:ext cx="0" cy="554040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38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303A5-D1EB-C442-9E2A-6A8EC00F0AF9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A5A6C8-69EF-E842-8837-B1A42CF4CED9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98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D8B85E0-90B8-664A-BD1F-A9AD778E0147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B98100-E25F-DD4B-AB20-A31F0F0B548B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B2A2B2-F2DF-8F49-B350-611FE13388E1}"/>
              </a:ext>
            </a:extLst>
          </p:cNvPr>
          <p:cNvGrpSpPr/>
          <p:nvPr userDrawn="1"/>
        </p:nvGrpSpPr>
        <p:grpSpPr>
          <a:xfrm>
            <a:off x="2530564" y="336687"/>
            <a:ext cx="9078210" cy="5854425"/>
            <a:chOff x="3152299" y="635855"/>
            <a:chExt cx="19296834" cy="12444290"/>
          </a:xfrm>
        </p:grpSpPr>
        <p:pic>
          <p:nvPicPr>
            <p:cNvPr id="4" name="Picture 3" descr="iPhone6_mockup_front_white.png">
              <a:extLst>
                <a:ext uri="{FF2B5EF4-FFF2-40B4-BE49-F238E27FC236}">
                  <a16:creationId xmlns:a16="http://schemas.microsoft.com/office/drawing/2014/main" id="{190C133D-22F4-4847-8C19-ACF8FBE17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3359" y="635855"/>
              <a:ext cx="7955774" cy="1244429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1E791A-E387-3F4F-AFE7-F887E52C4AFD}"/>
                </a:ext>
              </a:extLst>
            </p:cNvPr>
            <p:cNvSpPr txBox="1"/>
            <p:nvPr/>
          </p:nvSpPr>
          <p:spPr>
            <a:xfrm>
              <a:off x="3152299" y="9384825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Montserrat" charset="0"/>
                  <a:cs typeface="Montserrat" charset="0"/>
                </a:rPr>
                <a:t>Title One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E49ED8-2282-8C44-B0B1-7EA16E4F64F7}"/>
                </a:ext>
              </a:extLst>
            </p:cNvPr>
            <p:cNvSpPr txBox="1"/>
            <p:nvPr/>
          </p:nvSpPr>
          <p:spPr>
            <a:xfrm>
              <a:off x="9842014" y="9384825"/>
              <a:ext cx="2242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Montserrat" charset="0"/>
                  <a:cs typeface="Montserrat" charset="0"/>
                </a:rPr>
                <a:t>Title Two</a:t>
              </a:r>
            </a:p>
          </p:txBody>
        </p:sp>
      </p:grp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DDF094EB-EB5D-7A4F-9743-1045AC7D2D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2116" y="1265033"/>
            <a:ext cx="2266512" cy="397829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BBFAB6-D383-334C-9E99-388F133C9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3594101"/>
            <a:ext cx="4983180" cy="203061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7C562BD-9CD8-BD45-8B53-0DEC69887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Phone Preview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940463-2A23-8345-AD61-ABC2D3CD881B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038921-4423-A348-BAE6-EA21AC34FFD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75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E7E2D0-5766-184D-B066-151C0BDA9313}"/>
              </a:ext>
            </a:extLst>
          </p:cNvPr>
          <p:cNvCxnSpPr>
            <a:cxnSpLocks/>
          </p:cNvCxnSpPr>
          <p:nvPr userDrawn="1"/>
        </p:nvCxnSpPr>
        <p:spPr>
          <a:xfrm>
            <a:off x="5346936" y="-25722"/>
            <a:ext cx="0" cy="6853558"/>
          </a:xfrm>
          <a:prstGeom prst="line">
            <a:avLst/>
          </a:prstGeom>
          <a:ln w="12700">
            <a:solidFill>
              <a:srgbClr val="85D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783395" y="415207"/>
            <a:ext cx="1154422" cy="1154422"/>
          </a:xfrm>
          <a:prstGeom prst="ellipse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A6BAF8-3E93-D34F-9B9C-95DE2FD94B3F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69288-D184-204D-B338-FA18411E6F45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4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394733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3DB52097-B5CF-FE4E-A743-E196714B98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8EDE465-2BD1-F542-A065-62DD2C1F54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64C6AB-4D9A-B948-95D4-9F23D84240A0}"/>
              </a:ext>
            </a:extLst>
          </p:cNvPr>
          <p:cNvCxnSpPr>
            <a:cxnSpLocks/>
          </p:cNvCxnSpPr>
          <p:nvPr userDrawn="1"/>
        </p:nvCxnSpPr>
        <p:spPr>
          <a:xfrm>
            <a:off x="5346936" y="-25722"/>
            <a:ext cx="0" cy="6853558"/>
          </a:xfrm>
          <a:prstGeom prst="line">
            <a:avLst/>
          </a:prstGeom>
          <a:ln w="1270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3FB9919-1563-AB44-AAC3-B34BFC4BB0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98C6E4-CC84-5445-A6A2-3BFC532C82BB}"/>
              </a:ext>
            </a:extLst>
          </p:cNvPr>
          <p:cNvSpPr/>
          <p:nvPr userDrawn="1"/>
        </p:nvSpPr>
        <p:spPr>
          <a:xfrm>
            <a:off x="4783395" y="415207"/>
            <a:ext cx="1154422" cy="1154422"/>
          </a:xfrm>
          <a:prstGeom prst="ellipse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252DE36E-64EA-E745-8D9A-4444A2C571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5CA2E-E3A9-2C44-A07D-20A2D9A8B0AA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83011E-EBF4-AA4A-AF6A-2700E052B2D4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4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1089787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445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FEFB84-F567-D648-B64F-EE8CC90AA5FD}"/>
              </a:ext>
            </a:extLst>
          </p:cNvPr>
          <p:cNvSpPr txBox="1"/>
          <p:nvPr userDrawn="1"/>
        </p:nvSpPr>
        <p:spPr>
          <a:xfrm>
            <a:off x="4396800" y="809464"/>
            <a:ext cx="33984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spc="150" dirty="0">
                <a:solidFill>
                  <a:schemeClr val="tx2"/>
                </a:solidFill>
                <a:latin typeface="Montserrat Medium" pitchFamily="2" charset="77"/>
                <a:ea typeface="Roboto" panose="02000000000000000000" pitchFamily="2" charset="0"/>
                <a:cs typeface="Poppins Medium" pitchFamily="2" charset="77"/>
              </a:rPr>
              <a:t>OUR TIMELINE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85D2E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62D4D3-21EB-0349-B504-782647ECA544}"/>
              </a:ext>
            </a:extLst>
          </p:cNvPr>
          <p:cNvSpPr/>
          <p:nvPr/>
        </p:nvSpPr>
        <p:spPr>
          <a:xfrm>
            <a:off x="4956904" y="3803693"/>
            <a:ext cx="21981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Montserrat Medium" pitchFamily="2" charset="77"/>
                <a:ea typeface="Roboto" panose="02000000000000000000" pitchFamily="2" charset="0"/>
                <a:cs typeface="Lato Light" panose="020F0502020204030203" pitchFamily="34" charset="0"/>
              </a:rPr>
              <a:t>Your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52E7C6-64EF-FA4A-987B-05E44539FB1E}"/>
              </a:ext>
            </a:extLst>
          </p:cNvPr>
          <p:cNvSpPr/>
          <p:nvPr/>
        </p:nvSpPr>
        <p:spPr>
          <a:xfrm>
            <a:off x="8370812" y="1818770"/>
            <a:ext cx="21981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Montserrat Medium" pitchFamily="2" charset="77"/>
                <a:ea typeface="Roboto" panose="02000000000000000000" pitchFamily="2" charset="0"/>
                <a:cs typeface="Lato Light" panose="020F0502020204030203" pitchFamily="34" charset="0"/>
              </a:rPr>
              <a:t>Your Title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62F972-D907-984B-A889-E139C7730029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5A83F-00A9-4446-B7FF-17C0C15E6CDB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00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5D2E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85D2E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55B83A-4FE7-254B-BB23-DA5834F3C561}"/>
              </a:ext>
            </a:extLst>
          </p:cNvPr>
          <p:cNvSpPr/>
          <p:nvPr userDrawn="1"/>
        </p:nvSpPr>
        <p:spPr>
          <a:xfrm>
            <a:off x="5027413" y="1818770"/>
            <a:ext cx="21981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2"/>
                </a:solidFill>
                <a:latin typeface="Montserrat Medium" pitchFamily="2" charset="77"/>
                <a:ea typeface="Roboto" panose="02000000000000000000" pitchFamily="2" charset="0"/>
                <a:cs typeface="Lato Light" panose="020F0502020204030203" pitchFamily="34" charset="0"/>
              </a:rPr>
              <a:t>Your Title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5D2E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3941567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832249"/>
            <a:ext cx="10088030" cy="1233055"/>
            <a:chOff x="4201590" y="5664497"/>
            <a:chExt cx="20176060" cy="246610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201590" y="5664497"/>
              <a:ext cx="2466109" cy="2466109"/>
            </a:xfrm>
            <a:prstGeom prst="ellipse">
              <a:avLst/>
            </a:prstGeom>
            <a:solidFill>
              <a:srgbClr val="85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85D2E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85D2E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000000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9AE23B-5966-D043-B5CA-4F97DC3963FC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3DD942-702D-3645-AFD5-CC083E31395F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4133433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CA5999-94EF-5047-863C-92AD3F2C1BC6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B3D228-BEB5-3D4C-B205-D25168DA218F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138772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  <a:solidFill>
            <a:srgbClr val="FFD10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D0E4C4-9A1C-7C42-B6AE-D6B72ACB0F1B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AAE17C-D830-5C45-85EA-04CAF242AA8E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50406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8AD40A-108B-5846-858D-C7B9F7A01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4745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37726" y="5888182"/>
            <a:ext cx="2645594" cy="656899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760" y="4172994"/>
            <a:ext cx="5278651" cy="697353"/>
          </a:xfrm>
        </p:spPr>
        <p:txBody>
          <a:bodyPr>
            <a:noAutofit/>
          </a:bodyPr>
          <a:lstStyle>
            <a:lvl1pPr marL="0" indent="0" algn="l">
              <a:buNone/>
              <a:defRPr sz="54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760" y="3554471"/>
            <a:ext cx="527865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</p:spTree>
    <p:extLst>
      <p:ext uri="{BB962C8B-B14F-4D97-AF65-F5344CB8AC3E}">
        <p14:creationId xmlns:p14="http://schemas.microsoft.com/office/powerpoint/2010/main" val="4220865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753DD29A-3B44-3440-992D-5C5AC4CA3A40}"/>
              </a:ext>
            </a:extLst>
          </p:cNvPr>
          <p:cNvSpPr/>
          <p:nvPr userDrawn="1"/>
        </p:nvSpPr>
        <p:spPr>
          <a:xfrm>
            <a:off x="5348401" y="1768904"/>
            <a:ext cx="1521426" cy="2214649"/>
          </a:xfrm>
          <a:custGeom>
            <a:avLst/>
            <a:gdLst>
              <a:gd name="connsiteX0" fmla="*/ 759049 w 1521426"/>
              <a:gd name="connsiteY0" fmla="*/ 0 h 2214649"/>
              <a:gd name="connsiteX1" fmla="*/ 1521426 w 1521426"/>
              <a:gd name="connsiteY1" fmla="*/ 757643 h 2214649"/>
              <a:gd name="connsiteX2" fmla="*/ 775694 w 1521426"/>
              <a:gd name="connsiteY2" fmla="*/ 1520282 h 2214649"/>
              <a:gd name="connsiteX3" fmla="*/ 775694 w 1521426"/>
              <a:gd name="connsiteY3" fmla="*/ 2124731 h 2214649"/>
              <a:gd name="connsiteX4" fmla="*/ 807321 w 1521426"/>
              <a:gd name="connsiteY4" fmla="*/ 2169690 h 2214649"/>
              <a:gd name="connsiteX5" fmla="*/ 759049 w 1521426"/>
              <a:gd name="connsiteY5" fmla="*/ 2214649 h 2214649"/>
              <a:gd name="connsiteX6" fmla="*/ 714105 w 1521426"/>
              <a:gd name="connsiteY6" fmla="*/ 2169690 h 2214649"/>
              <a:gd name="connsiteX7" fmla="*/ 747397 w 1521426"/>
              <a:gd name="connsiteY7" fmla="*/ 2124731 h 2214649"/>
              <a:gd name="connsiteX8" fmla="*/ 747397 w 1521426"/>
              <a:gd name="connsiteY8" fmla="*/ 1520282 h 2214649"/>
              <a:gd name="connsiteX9" fmla="*/ 0 w 1521426"/>
              <a:gd name="connsiteY9" fmla="*/ 757643 h 2214649"/>
              <a:gd name="connsiteX10" fmla="*/ 759049 w 1521426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426" h="2214649">
                <a:moveTo>
                  <a:pt x="759049" y="0"/>
                </a:moveTo>
                <a:cubicBezTo>
                  <a:pt x="1180187" y="0"/>
                  <a:pt x="1521426" y="338026"/>
                  <a:pt x="1521426" y="757643"/>
                </a:cubicBezTo>
                <a:cubicBezTo>
                  <a:pt x="1521426" y="1173931"/>
                  <a:pt x="1188510" y="1510291"/>
                  <a:pt x="775694" y="1520282"/>
                </a:cubicBezTo>
                <a:lnTo>
                  <a:pt x="775694" y="2124731"/>
                </a:lnTo>
                <a:cubicBezTo>
                  <a:pt x="794005" y="2131392"/>
                  <a:pt x="807321" y="2146378"/>
                  <a:pt x="807321" y="2169690"/>
                </a:cubicBezTo>
                <a:cubicBezTo>
                  <a:pt x="807321" y="2191337"/>
                  <a:pt x="787346" y="2214649"/>
                  <a:pt x="759049" y="2214649"/>
                </a:cubicBezTo>
                <a:cubicBezTo>
                  <a:pt x="735744" y="2214649"/>
                  <a:pt x="714105" y="2191337"/>
                  <a:pt x="714105" y="2169690"/>
                </a:cubicBezTo>
                <a:cubicBezTo>
                  <a:pt x="714105" y="2146378"/>
                  <a:pt x="729086" y="2131392"/>
                  <a:pt x="747397" y="2124731"/>
                </a:cubicBezTo>
                <a:lnTo>
                  <a:pt x="747397" y="1520282"/>
                </a:lnTo>
                <a:cubicBezTo>
                  <a:pt x="332916" y="1510291"/>
                  <a:pt x="0" y="1173931"/>
                  <a:pt x="0" y="757643"/>
                </a:cubicBezTo>
                <a:cubicBezTo>
                  <a:pt x="0" y="338026"/>
                  <a:pt x="339574" y="0"/>
                  <a:pt x="759049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BA0297F2-56FC-8C4B-A295-66B5958C74C8}"/>
              </a:ext>
            </a:extLst>
          </p:cNvPr>
          <p:cNvSpPr/>
          <p:nvPr userDrawn="1"/>
        </p:nvSpPr>
        <p:spPr>
          <a:xfrm>
            <a:off x="8762431" y="1768903"/>
            <a:ext cx="1519759" cy="2214649"/>
          </a:xfrm>
          <a:custGeom>
            <a:avLst/>
            <a:gdLst>
              <a:gd name="connsiteX0" fmla="*/ 757383 w 1519759"/>
              <a:gd name="connsiteY0" fmla="*/ 0 h 2214649"/>
              <a:gd name="connsiteX1" fmla="*/ 1519759 w 1519759"/>
              <a:gd name="connsiteY1" fmla="*/ 757643 h 2214649"/>
              <a:gd name="connsiteX2" fmla="*/ 774029 w 1519759"/>
              <a:gd name="connsiteY2" fmla="*/ 1520282 h 2214649"/>
              <a:gd name="connsiteX3" fmla="*/ 774029 w 1519759"/>
              <a:gd name="connsiteY3" fmla="*/ 2124731 h 2214649"/>
              <a:gd name="connsiteX4" fmla="*/ 805656 w 1519759"/>
              <a:gd name="connsiteY4" fmla="*/ 2169690 h 2214649"/>
              <a:gd name="connsiteX5" fmla="*/ 757383 w 1519759"/>
              <a:gd name="connsiteY5" fmla="*/ 2214649 h 2214649"/>
              <a:gd name="connsiteX6" fmla="*/ 714104 w 1519759"/>
              <a:gd name="connsiteY6" fmla="*/ 2169690 h 2214649"/>
              <a:gd name="connsiteX7" fmla="*/ 742402 w 1519759"/>
              <a:gd name="connsiteY7" fmla="*/ 2124731 h 2214649"/>
              <a:gd name="connsiteX8" fmla="*/ 742402 w 1519759"/>
              <a:gd name="connsiteY8" fmla="*/ 1520282 h 2214649"/>
              <a:gd name="connsiteX9" fmla="*/ 0 w 1519759"/>
              <a:gd name="connsiteY9" fmla="*/ 757643 h 2214649"/>
              <a:gd name="connsiteX10" fmla="*/ 757383 w 1519759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9759" h="2214649">
                <a:moveTo>
                  <a:pt x="757383" y="0"/>
                </a:moveTo>
                <a:cubicBezTo>
                  <a:pt x="1178521" y="0"/>
                  <a:pt x="1519759" y="338026"/>
                  <a:pt x="1519759" y="757643"/>
                </a:cubicBezTo>
                <a:cubicBezTo>
                  <a:pt x="1519759" y="1173931"/>
                  <a:pt x="1186844" y="1510291"/>
                  <a:pt x="774029" y="1520282"/>
                </a:cubicBezTo>
                <a:lnTo>
                  <a:pt x="774029" y="2124731"/>
                </a:lnTo>
                <a:cubicBezTo>
                  <a:pt x="792339" y="2131392"/>
                  <a:pt x="805656" y="2146378"/>
                  <a:pt x="805656" y="2169690"/>
                </a:cubicBezTo>
                <a:cubicBezTo>
                  <a:pt x="805656" y="2191337"/>
                  <a:pt x="784016" y="2214649"/>
                  <a:pt x="757383" y="2214649"/>
                </a:cubicBezTo>
                <a:cubicBezTo>
                  <a:pt x="734079" y="2214649"/>
                  <a:pt x="714104" y="2191337"/>
                  <a:pt x="714104" y="2169690"/>
                </a:cubicBezTo>
                <a:cubicBezTo>
                  <a:pt x="714104" y="2146378"/>
                  <a:pt x="724091" y="2131392"/>
                  <a:pt x="742402" y="2124731"/>
                </a:cubicBezTo>
                <a:lnTo>
                  <a:pt x="742402" y="1520282"/>
                </a:lnTo>
                <a:cubicBezTo>
                  <a:pt x="331251" y="1510291"/>
                  <a:pt x="0" y="1173931"/>
                  <a:pt x="0" y="757643"/>
                </a:cubicBezTo>
                <a:cubicBezTo>
                  <a:pt x="0" y="338026"/>
                  <a:pt x="337909" y="0"/>
                  <a:pt x="757383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CBBE60E-F66A-DA48-9E5A-FE49730E791F}"/>
              </a:ext>
            </a:extLst>
          </p:cNvPr>
          <p:cNvSpPr/>
          <p:nvPr userDrawn="1"/>
        </p:nvSpPr>
        <p:spPr>
          <a:xfrm>
            <a:off x="2225374" y="1735972"/>
            <a:ext cx="1521426" cy="2214649"/>
          </a:xfrm>
          <a:custGeom>
            <a:avLst/>
            <a:gdLst>
              <a:gd name="connsiteX0" fmla="*/ 762378 w 1521426"/>
              <a:gd name="connsiteY0" fmla="*/ 0 h 2214649"/>
              <a:gd name="connsiteX1" fmla="*/ 1521426 w 1521426"/>
              <a:gd name="connsiteY1" fmla="*/ 757643 h 2214649"/>
              <a:gd name="connsiteX2" fmla="*/ 775694 w 1521426"/>
              <a:gd name="connsiteY2" fmla="*/ 1520282 h 2214649"/>
              <a:gd name="connsiteX3" fmla="*/ 775694 w 1521426"/>
              <a:gd name="connsiteY3" fmla="*/ 2124731 h 2214649"/>
              <a:gd name="connsiteX4" fmla="*/ 807321 w 1521426"/>
              <a:gd name="connsiteY4" fmla="*/ 2169690 h 2214649"/>
              <a:gd name="connsiteX5" fmla="*/ 762378 w 1521426"/>
              <a:gd name="connsiteY5" fmla="*/ 2214649 h 2214649"/>
              <a:gd name="connsiteX6" fmla="*/ 714105 w 1521426"/>
              <a:gd name="connsiteY6" fmla="*/ 2169690 h 2214649"/>
              <a:gd name="connsiteX7" fmla="*/ 745732 w 1521426"/>
              <a:gd name="connsiteY7" fmla="*/ 2124731 h 2214649"/>
              <a:gd name="connsiteX8" fmla="*/ 745732 w 1521426"/>
              <a:gd name="connsiteY8" fmla="*/ 1520282 h 2214649"/>
              <a:gd name="connsiteX9" fmla="*/ 0 w 1521426"/>
              <a:gd name="connsiteY9" fmla="*/ 757643 h 2214649"/>
              <a:gd name="connsiteX10" fmla="*/ 762378 w 1521426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426" h="2214649">
                <a:moveTo>
                  <a:pt x="762378" y="0"/>
                </a:moveTo>
                <a:cubicBezTo>
                  <a:pt x="1181852" y="0"/>
                  <a:pt x="1521426" y="338026"/>
                  <a:pt x="1521426" y="757643"/>
                </a:cubicBezTo>
                <a:cubicBezTo>
                  <a:pt x="1521426" y="1173931"/>
                  <a:pt x="1188510" y="1510291"/>
                  <a:pt x="775694" y="1520282"/>
                </a:cubicBezTo>
                <a:lnTo>
                  <a:pt x="775694" y="2124731"/>
                </a:lnTo>
                <a:cubicBezTo>
                  <a:pt x="792340" y="2131392"/>
                  <a:pt x="807321" y="2146378"/>
                  <a:pt x="807321" y="2169690"/>
                </a:cubicBezTo>
                <a:cubicBezTo>
                  <a:pt x="807321" y="2191337"/>
                  <a:pt x="787346" y="2214649"/>
                  <a:pt x="762378" y="2214649"/>
                </a:cubicBezTo>
                <a:cubicBezTo>
                  <a:pt x="734080" y="2214649"/>
                  <a:pt x="714105" y="2191337"/>
                  <a:pt x="714105" y="2169690"/>
                </a:cubicBezTo>
                <a:cubicBezTo>
                  <a:pt x="714105" y="2146378"/>
                  <a:pt x="729086" y="2131392"/>
                  <a:pt x="745732" y="2124731"/>
                </a:cubicBezTo>
                <a:lnTo>
                  <a:pt x="745732" y="1520282"/>
                </a:lnTo>
                <a:cubicBezTo>
                  <a:pt x="332916" y="1510291"/>
                  <a:pt x="0" y="1173931"/>
                  <a:pt x="0" y="757643"/>
                </a:cubicBezTo>
                <a:cubicBezTo>
                  <a:pt x="0" y="338026"/>
                  <a:pt x="342904" y="0"/>
                  <a:pt x="762378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68254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D55487-933C-5146-9897-55B5E37FAF85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32CE13-138D-E149-8986-EF12E05E1F9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753DD29A-3B44-3440-992D-5C5AC4CA3A40}"/>
              </a:ext>
            </a:extLst>
          </p:cNvPr>
          <p:cNvSpPr/>
          <p:nvPr userDrawn="1"/>
        </p:nvSpPr>
        <p:spPr>
          <a:xfrm>
            <a:off x="5348401" y="1768904"/>
            <a:ext cx="1521426" cy="2214649"/>
          </a:xfrm>
          <a:custGeom>
            <a:avLst/>
            <a:gdLst>
              <a:gd name="connsiteX0" fmla="*/ 759049 w 1521426"/>
              <a:gd name="connsiteY0" fmla="*/ 0 h 2214649"/>
              <a:gd name="connsiteX1" fmla="*/ 1521426 w 1521426"/>
              <a:gd name="connsiteY1" fmla="*/ 757643 h 2214649"/>
              <a:gd name="connsiteX2" fmla="*/ 775694 w 1521426"/>
              <a:gd name="connsiteY2" fmla="*/ 1520282 h 2214649"/>
              <a:gd name="connsiteX3" fmla="*/ 775694 w 1521426"/>
              <a:gd name="connsiteY3" fmla="*/ 2124731 h 2214649"/>
              <a:gd name="connsiteX4" fmla="*/ 807321 w 1521426"/>
              <a:gd name="connsiteY4" fmla="*/ 2169690 h 2214649"/>
              <a:gd name="connsiteX5" fmla="*/ 759049 w 1521426"/>
              <a:gd name="connsiteY5" fmla="*/ 2214649 h 2214649"/>
              <a:gd name="connsiteX6" fmla="*/ 714105 w 1521426"/>
              <a:gd name="connsiteY6" fmla="*/ 2169690 h 2214649"/>
              <a:gd name="connsiteX7" fmla="*/ 747397 w 1521426"/>
              <a:gd name="connsiteY7" fmla="*/ 2124731 h 2214649"/>
              <a:gd name="connsiteX8" fmla="*/ 747397 w 1521426"/>
              <a:gd name="connsiteY8" fmla="*/ 1520282 h 2214649"/>
              <a:gd name="connsiteX9" fmla="*/ 0 w 1521426"/>
              <a:gd name="connsiteY9" fmla="*/ 757643 h 2214649"/>
              <a:gd name="connsiteX10" fmla="*/ 759049 w 1521426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426" h="2214649">
                <a:moveTo>
                  <a:pt x="759049" y="0"/>
                </a:moveTo>
                <a:cubicBezTo>
                  <a:pt x="1180187" y="0"/>
                  <a:pt x="1521426" y="338026"/>
                  <a:pt x="1521426" y="757643"/>
                </a:cubicBezTo>
                <a:cubicBezTo>
                  <a:pt x="1521426" y="1173931"/>
                  <a:pt x="1188510" y="1510291"/>
                  <a:pt x="775694" y="1520282"/>
                </a:cubicBezTo>
                <a:lnTo>
                  <a:pt x="775694" y="2124731"/>
                </a:lnTo>
                <a:cubicBezTo>
                  <a:pt x="794005" y="2131392"/>
                  <a:pt x="807321" y="2146378"/>
                  <a:pt x="807321" y="2169690"/>
                </a:cubicBezTo>
                <a:cubicBezTo>
                  <a:pt x="807321" y="2191337"/>
                  <a:pt x="787346" y="2214649"/>
                  <a:pt x="759049" y="2214649"/>
                </a:cubicBezTo>
                <a:cubicBezTo>
                  <a:pt x="735744" y="2214649"/>
                  <a:pt x="714105" y="2191337"/>
                  <a:pt x="714105" y="2169690"/>
                </a:cubicBezTo>
                <a:cubicBezTo>
                  <a:pt x="714105" y="2146378"/>
                  <a:pt x="729086" y="2131392"/>
                  <a:pt x="747397" y="2124731"/>
                </a:cubicBezTo>
                <a:lnTo>
                  <a:pt x="747397" y="1520282"/>
                </a:lnTo>
                <a:cubicBezTo>
                  <a:pt x="332916" y="1510291"/>
                  <a:pt x="0" y="1173931"/>
                  <a:pt x="0" y="757643"/>
                </a:cubicBezTo>
                <a:cubicBezTo>
                  <a:pt x="0" y="338026"/>
                  <a:pt x="339574" y="0"/>
                  <a:pt x="759049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BA0297F2-56FC-8C4B-A295-66B5958C74C8}"/>
              </a:ext>
            </a:extLst>
          </p:cNvPr>
          <p:cNvSpPr/>
          <p:nvPr userDrawn="1"/>
        </p:nvSpPr>
        <p:spPr>
          <a:xfrm>
            <a:off x="8762431" y="1768903"/>
            <a:ext cx="1519759" cy="2214649"/>
          </a:xfrm>
          <a:custGeom>
            <a:avLst/>
            <a:gdLst>
              <a:gd name="connsiteX0" fmla="*/ 757383 w 1519759"/>
              <a:gd name="connsiteY0" fmla="*/ 0 h 2214649"/>
              <a:gd name="connsiteX1" fmla="*/ 1519759 w 1519759"/>
              <a:gd name="connsiteY1" fmla="*/ 757643 h 2214649"/>
              <a:gd name="connsiteX2" fmla="*/ 774029 w 1519759"/>
              <a:gd name="connsiteY2" fmla="*/ 1520282 h 2214649"/>
              <a:gd name="connsiteX3" fmla="*/ 774029 w 1519759"/>
              <a:gd name="connsiteY3" fmla="*/ 2124731 h 2214649"/>
              <a:gd name="connsiteX4" fmla="*/ 805656 w 1519759"/>
              <a:gd name="connsiteY4" fmla="*/ 2169690 h 2214649"/>
              <a:gd name="connsiteX5" fmla="*/ 757383 w 1519759"/>
              <a:gd name="connsiteY5" fmla="*/ 2214649 h 2214649"/>
              <a:gd name="connsiteX6" fmla="*/ 714104 w 1519759"/>
              <a:gd name="connsiteY6" fmla="*/ 2169690 h 2214649"/>
              <a:gd name="connsiteX7" fmla="*/ 742402 w 1519759"/>
              <a:gd name="connsiteY7" fmla="*/ 2124731 h 2214649"/>
              <a:gd name="connsiteX8" fmla="*/ 742402 w 1519759"/>
              <a:gd name="connsiteY8" fmla="*/ 1520282 h 2214649"/>
              <a:gd name="connsiteX9" fmla="*/ 0 w 1519759"/>
              <a:gd name="connsiteY9" fmla="*/ 757643 h 2214649"/>
              <a:gd name="connsiteX10" fmla="*/ 757383 w 1519759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9759" h="2214649">
                <a:moveTo>
                  <a:pt x="757383" y="0"/>
                </a:moveTo>
                <a:cubicBezTo>
                  <a:pt x="1178521" y="0"/>
                  <a:pt x="1519759" y="338026"/>
                  <a:pt x="1519759" y="757643"/>
                </a:cubicBezTo>
                <a:cubicBezTo>
                  <a:pt x="1519759" y="1173931"/>
                  <a:pt x="1186844" y="1510291"/>
                  <a:pt x="774029" y="1520282"/>
                </a:cubicBezTo>
                <a:lnTo>
                  <a:pt x="774029" y="2124731"/>
                </a:lnTo>
                <a:cubicBezTo>
                  <a:pt x="792339" y="2131392"/>
                  <a:pt x="805656" y="2146378"/>
                  <a:pt x="805656" y="2169690"/>
                </a:cubicBezTo>
                <a:cubicBezTo>
                  <a:pt x="805656" y="2191337"/>
                  <a:pt x="784016" y="2214649"/>
                  <a:pt x="757383" y="2214649"/>
                </a:cubicBezTo>
                <a:cubicBezTo>
                  <a:pt x="734079" y="2214649"/>
                  <a:pt x="714104" y="2191337"/>
                  <a:pt x="714104" y="2169690"/>
                </a:cubicBezTo>
                <a:cubicBezTo>
                  <a:pt x="714104" y="2146378"/>
                  <a:pt x="724091" y="2131392"/>
                  <a:pt x="742402" y="2124731"/>
                </a:cubicBezTo>
                <a:lnTo>
                  <a:pt x="742402" y="1520282"/>
                </a:lnTo>
                <a:cubicBezTo>
                  <a:pt x="331251" y="1510291"/>
                  <a:pt x="0" y="1173931"/>
                  <a:pt x="0" y="757643"/>
                </a:cubicBezTo>
                <a:cubicBezTo>
                  <a:pt x="0" y="338026"/>
                  <a:pt x="337909" y="0"/>
                  <a:pt x="757383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CBBE60E-F66A-DA48-9E5A-FE49730E791F}"/>
              </a:ext>
            </a:extLst>
          </p:cNvPr>
          <p:cNvSpPr/>
          <p:nvPr userDrawn="1"/>
        </p:nvSpPr>
        <p:spPr>
          <a:xfrm>
            <a:off x="2225374" y="1735972"/>
            <a:ext cx="1521426" cy="2214649"/>
          </a:xfrm>
          <a:custGeom>
            <a:avLst/>
            <a:gdLst>
              <a:gd name="connsiteX0" fmla="*/ 762378 w 1521426"/>
              <a:gd name="connsiteY0" fmla="*/ 0 h 2214649"/>
              <a:gd name="connsiteX1" fmla="*/ 1521426 w 1521426"/>
              <a:gd name="connsiteY1" fmla="*/ 757643 h 2214649"/>
              <a:gd name="connsiteX2" fmla="*/ 775694 w 1521426"/>
              <a:gd name="connsiteY2" fmla="*/ 1520282 h 2214649"/>
              <a:gd name="connsiteX3" fmla="*/ 775694 w 1521426"/>
              <a:gd name="connsiteY3" fmla="*/ 2124731 h 2214649"/>
              <a:gd name="connsiteX4" fmla="*/ 807321 w 1521426"/>
              <a:gd name="connsiteY4" fmla="*/ 2169690 h 2214649"/>
              <a:gd name="connsiteX5" fmla="*/ 762378 w 1521426"/>
              <a:gd name="connsiteY5" fmla="*/ 2214649 h 2214649"/>
              <a:gd name="connsiteX6" fmla="*/ 714105 w 1521426"/>
              <a:gd name="connsiteY6" fmla="*/ 2169690 h 2214649"/>
              <a:gd name="connsiteX7" fmla="*/ 745732 w 1521426"/>
              <a:gd name="connsiteY7" fmla="*/ 2124731 h 2214649"/>
              <a:gd name="connsiteX8" fmla="*/ 745732 w 1521426"/>
              <a:gd name="connsiteY8" fmla="*/ 1520282 h 2214649"/>
              <a:gd name="connsiteX9" fmla="*/ 0 w 1521426"/>
              <a:gd name="connsiteY9" fmla="*/ 757643 h 2214649"/>
              <a:gd name="connsiteX10" fmla="*/ 762378 w 1521426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426" h="2214649">
                <a:moveTo>
                  <a:pt x="762378" y="0"/>
                </a:moveTo>
                <a:cubicBezTo>
                  <a:pt x="1181852" y="0"/>
                  <a:pt x="1521426" y="338026"/>
                  <a:pt x="1521426" y="757643"/>
                </a:cubicBezTo>
                <a:cubicBezTo>
                  <a:pt x="1521426" y="1173931"/>
                  <a:pt x="1188510" y="1510291"/>
                  <a:pt x="775694" y="1520282"/>
                </a:cubicBezTo>
                <a:lnTo>
                  <a:pt x="775694" y="2124731"/>
                </a:lnTo>
                <a:cubicBezTo>
                  <a:pt x="792340" y="2131392"/>
                  <a:pt x="807321" y="2146378"/>
                  <a:pt x="807321" y="2169690"/>
                </a:cubicBezTo>
                <a:cubicBezTo>
                  <a:pt x="807321" y="2191337"/>
                  <a:pt x="787346" y="2214649"/>
                  <a:pt x="762378" y="2214649"/>
                </a:cubicBezTo>
                <a:cubicBezTo>
                  <a:pt x="734080" y="2214649"/>
                  <a:pt x="714105" y="2191337"/>
                  <a:pt x="714105" y="2169690"/>
                </a:cubicBezTo>
                <a:cubicBezTo>
                  <a:pt x="714105" y="2146378"/>
                  <a:pt x="729086" y="2131392"/>
                  <a:pt x="745732" y="2124731"/>
                </a:cubicBezTo>
                <a:lnTo>
                  <a:pt x="745732" y="1520282"/>
                </a:lnTo>
                <a:cubicBezTo>
                  <a:pt x="332916" y="1510291"/>
                  <a:pt x="0" y="1173931"/>
                  <a:pt x="0" y="757643"/>
                </a:cubicBezTo>
                <a:cubicBezTo>
                  <a:pt x="0" y="338026"/>
                  <a:pt x="342904" y="0"/>
                  <a:pt x="762378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09571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BDE66C52-CD1F-C645-B3DD-BCA573C31CC3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>
              <a:gd name="connsiteX0" fmla="*/ 759049 w 1521426"/>
              <a:gd name="connsiteY0" fmla="*/ 0 h 2214649"/>
              <a:gd name="connsiteX1" fmla="*/ 1521426 w 1521426"/>
              <a:gd name="connsiteY1" fmla="*/ 757643 h 2214649"/>
              <a:gd name="connsiteX2" fmla="*/ 775694 w 1521426"/>
              <a:gd name="connsiteY2" fmla="*/ 1520282 h 2214649"/>
              <a:gd name="connsiteX3" fmla="*/ 775694 w 1521426"/>
              <a:gd name="connsiteY3" fmla="*/ 2124731 h 2214649"/>
              <a:gd name="connsiteX4" fmla="*/ 807321 w 1521426"/>
              <a:gd name="connsiteY4" fmla="*/ 2169690 h 2214649"/>
              <a:gd name="connsiteX5" fmla="*/ 759049 w 1521426"/>
              <a:gd name="connsiteY5" fmla="*/ 2214649 h 2214649"/>
              <a:gd name="connsiteX6" fmla="*/ 714105 w 1521426"/>
              <a:gd name="connsiteY6" fmla="*/ 2169690 h 2214649"/>
              <a:gd name="connsiteX7" fmla="*/ 747397 w 1521426"/>
              <a:gd name="connsiteY7" fmla="*/ 2124731 h 2214649"/>
              <a:gd name="connsiteX8" fmla="*/ 747397 w 1521426"/>
              <a:gd name="connsiteY8" fmla="*/ 1520282 h 2214649"/>
              <a:gd name="connsiteX9" fmla="*/ 0 w 1521426"/>
              <a:gd name="connsiteY9" fmla="*/ 757643 h 2214649"/>
              <a:gd name="connsiteX10" fmla="*/ 759049 w 1521426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426" h="2214649">
                <a:moveTo>
                  <a:pt x="759049" y="0"/>
                </a:moveTo>
                <a:cubicBezTo>
                  <a:pt x="1180187" y="0"/>
                  <a:pt x="1521426" y="338026"/>
                  <a:pt x="1521426" y="757643"/>
                </a:cubicBezTo>
                <a:cubicBezTo>
                  <a:pt x="1521426" y="1173931"/>
                  <a:pt x="1188510" y="1510291"/>
                  <a:pt x="775694" y="1520282"/>
                </a:cubicBezTo>
                <a:lnTo>
                  <a:pt x="775694" y="2124731"/>
                </a:lnTo>
                <a:cubicBezTo>
                  <a:pt x="794005" y="2131392"/>
                  <a:pt x="807321" y="2146378"/>
                  <a:pt x="807321" y="2169690"/>
                </a:cubicBezTo>
                <a:cubicBezTo>
                  <a:pt x="807321" y="2191337"/>
                  <a:pt x="787346" y="2214649"/>
                  <a:pt x="759049" y="2214649"/>
                </a:cubicBezTo>
                <a:cubicBezTo>
                  <a:pt x="735744" y="2214649"/>
                  <a:pt x="714105" y="2191337"/>
                  <a:pt x="714105" y="2169690"/>
                </a:cubicBezTo>
                <a:cubicBezTo>
                  <a:pt x="714105" y="2146378"/>
                  <a:pt x="729086" y="2131392"/>
                  <a:pt x="747397" y="2124731"/>
                </a:cubicBezTo>
                <a:lnTo>
                  <a:pt x="747397" y="1520282"/>
                </a:lnTo>
                <a:cubicBezTo>
                  <a:pt x="332916" y="1510291"/>
                  <a:pt x="0" y="1173931"/>
                  <a:pt x="0" y="757643"/>
                </a:cubicBezTo>
                <a:cubicBezTo>
                  <a:pt x="0" y="338026"/>
                  <a:pt x="339574" y="0"/>
                  <a:pt x="759049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17D5D243-BECF-4247-8022-6467B42FD98B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>
              <a:gd name="connsiteX0" fmla="*/ 757383 w 1519759"/>
              <a:gd name="connsiteY0" fmla="*/ 0 h 2214649"/>
              <a:gd name="connsiteX1" fmla="*/ 1519759 w 1519759"/>
              <a:gd name="connsiteY1" fmla="*/ 757643 h 2214649"/>
              <a:gd name="connsiteX2" fmla="*/ 774029 w 1519759"/>
              <a:gd name="connsiteY2" fmla="*/ 1520282 h 2214649"/>
              <a:gd name="connsiteX3" fmla="*/ 774029 w 1519759"/>
              <a:gd name="connsiteY3" fmla="*/ 2124731 h 2214649"/>
              <a:gd name="connsiteX4" fmla="*/ 805656 w 1519759"/>
              <a:gd name="connsiteY4" fmla="*/ 2169690 h 2214649"/>
              <a:gd name="connsiteX5" fmla="*/ 757383 w 1519759"/>
              <a:gd name="connsiteY5" fmla="*/ 2214649 h 2214649"/>
              <a:gd name="connsiteX6" fmla="*/ 714104 w 1519759"/>
              <a:gd name="connsiteY6" fmla="*/ 2169690 h 2214649"/>
              <a:gd name="connsiteX7" fmla="*/ 742402 w 1519759"/>
              <a:gd name="connsiteY7" fmla="*/ 2124731 h 2214649"/>
              <a:gd name="connsiteX8" fmla="*/ 742402 w 1519759"/>
              <a:gd name="connsiteY8" fmla="*/ 1520282 h 2214649"/>
              <a:gd name="connsiteX9" fmla="*/ 0 w 1519759"/>
              <a:gd name="connsiteY9" fmla="*/ 757643 h 2214649"/>
              <a:gd name="connsiteX10" fmla="*/ 757383 w 1519759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9759" h="2214649">
                <a:moveTo>
                  <a:pt x="757383" y="0"/>
                </a:moveTo>
                <a:cubicBezTo>
                  <a:pt x="1178521" y="0"/>
                  <a:pt x="1519759" y="338026"/>
                  <a:pt x="1519759" y="757643"/>
                </a:cubicBezTo>
                <a:cubicBezTo>
                  <a:pt x="1519759" y="1173931"/>
                  <a:pt x="1186844" y="1510291"/>
                  <a:pt x="774029" y="1520282"/>
                </a:cubicBezTo>
                <a:lnTo>
                  <a:pt x="774029" y="2124731"/>
                </a:lnTo>
                <a:cubicBezTo>
                  <a:pt x="792339" y="2131392"/>
                  <a:pt x="805656" y="2146378"/>
                  <a:pt x="805656" y="2169690"/>
                </a:cubicBezTo>
                <a:cubicBezTo>
                  <a:pt x="805656" y="2191337"/>
                  <a:pt x="784016" y="2214649"/>
                  <a:pt x="757383" y="2214649"/>
                </a:cubicBezTo>
                <a:cubicBezTo>
                  <a:pt x="734079" y="2214649"/>
                  <a:pt x="714104" y="2191337"/>
                  <a:pt x="714104" y="2169690"/>
                </a:cubicBezTo>
                <a:cubicBezTo>
                  <a:pt x="714104" y="2146378"/>
                  <a:pt x="724091" y="2131392"/>
                  <a:pt x="742402" y="2124731"/>
                </a:cubicBezTo>
                <a:lnTo>
                  <a:pt x="742402" y="1520282"/>
                </a:lnTo>
                <a:cubicBezTo>
                  <a:pt x="331251" y="1510291"/>
                  <a:pt x="0" y="1173931"/>
                  <a:pt x="0" y="757643"/>
                </a:cubicBezTo>
                <a:cubicBezTo>
                  <a:pt x="0" y="338026"/>
                  <a:pt x="337909" y="0"/>
                  <a:pt x="757383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C6BF562B-3F3A-6640-B4EF-37D5504DB157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>
              <a:gd name="connsiteX0" fmla="*/ 762378 w 1521426"/>
              <a:gd name="connsiteY0" fmla="*/ 0 h 2214649"/>
              <a:gd name="connsiteX1" fmla="*/ 1521426 w 1521426"/>
              <a:gd name="connsiteY1" fmla="*/ 757643 h 2214649"/>
              <a:gd name="connsiteX2" fmla="*/ 775694 w 1521426"/>
              <a:gd name="connsiteY2" fmla="*/ 1520282 h 2214649"/>
              <a:gd name="connsiteX3" fmla="*/ 775694 w 1521426"/>
              <a:gd name="connsiteY3" fmla="*/ 2124731 h 2214649"/>
              <a:gd name="connsiteX4" fmla="*/ 807321 w 1521426"/>
              <a:gd name="connsiteY4" fmla="*/ 2169690 h 2214649"/>
              <a:gd name="connsiteX5" fmla="*/ 762378 w 1521426"/>
              <a:gd name="connsiteY5" fmla="*/ 2214649 h 2214649"/>
              <a:gd name="connsiteX6" fmla="*/ 714105 w 1521426"/>
              <a:gd name="connsiteY6" fmla="*/ 2169690 h 2214649"/>
              <a:gd name="connsiteX7" fmla="*/ 745732 w 1521426"/>
              <a:gd name="connsiteY7" fmla="*/ 2124731 h 2214649"/>
              <a:gd name="connsiteX8" fmla="*/ 745732 w 1521426"/>
              <a:gd name="connsiteY8" fmla="*/ 1520282 h 2214649"/>
              <a:gd name="connsiteX9" fmla="*/ 0 w 1521426"/>
              <a:gd name="connsiteY9" fmla="*/ 757643 h 2214649"/>
              <a:gd name="connsiteX10" fmla="*/ 762378 w 1521426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426" h="2214649">
                <a:moveTo>
                  <a:pt x="762378" y="0"/>
                </a:moveTo>
                <a:cubicBezTo>
                  <a:pt x="1181852" y="0"/>
                  <a:pt x="1521426" y="338026"/>
                  <a:pt x="1521426" y="757643"/>
                </a:cubicBezTo>
                <a:cubicBezTo>
                  <a:pt x="1521426" y="1173931"/>
                  <a:pt x="1188510" y="1510291"/>
                  <a:pt x="775694" y="1520282"/>
                </a:cubicBezTo>
                <a:lnTo>
                  <a:pt x="775694" y="2124731"/>
                </a:lnTo>
                <a:cubicBezTo>
                  <a:pt x="792340" y="2131392"/>
                  <a:pt x="807321" y="2146378"/>
                  <a:pt x="807321" y="2169690"/>
                </a:cubicBezTo>
                <a:cubicBezTo>
                  <a:pt x="807321" y="2191337"/>
                  <a:pt x="787346" y="2214649"/>
                  <a:pt x="762378" y="2214649"/>
                </a:cubicBezTo>
                <a:cubicBezTo>
                  <a:pt x="734080" y="2214649"/>
                  <a:pt x="714105" y="2191337"/>
                  <a:pt x="714105" y="2169690"/>
                </a:cubicBezTo>
                <a:cubicBezTo>
                  <a:pt x="714105" y="2146378"/>
                  <a:pt x="729086" y="2131392"/>
                  <a:pt x="745732" y="2124731"/>
                </a:cubicBezTo>
                <a:lnTo>
                  <a:pt x="745732" y="1520282"/>
                </a:lnTo>
                <a:cubicBezTo>
                  <a:pt x="332916" y="1510291"/>
                  <a:pt x="0" y="1173931"/>
                  <a:pt x="0" y="757643"/>
                </a:cubicBezTo>
                <a:cubicBezTo>
                  <a:pt x="0" y="338026"/>
                  <a:pt x="342904" y="0"/>
                  <a:pt x="762378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54CE7AE-212C-9440-B746-7CE16413648E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>
              <a:gd name="connsiteX0" fmla="*/ 757381 w 1518092"/>
              <a:gd name="connsiteY0" fmla="*/ 0 h 2214649"/>
              <a:gd name="connsiteX1" fmla="*/ 1518092 w 1518092"/>
              <a:gd name="connsiteY1" fmla="*/ 757643 h 2214649"/>
              <a:gd name="connsiteX2" fmla="*/ 774027 w 1518092"/>
              <a:gd name="connsiteY2" fmla="*/ 1520282 h 2214649"/>
              <a:gd name="connsiteX3" fmla="*/ 774027 w 1518092"/>
              <a:gd name="connsiteY3" fmla="*/ 2124731 h 2214649"/>
              <a:gd name="connsiteX4" fmla="*/ 803989 w 1518092"/>
              <a:gd name="connsiteY4" fmla="*/ 2169690 h 2214649"/>
              <a:gd name="connsiteX5" fmla="*/ 757381 w 1518092"/>
              <a:gd name="connsiteY5" fmla="*/ 2214649 h 2214649"/>
              <a:gd name="connsiteX6" fmla="*/ 712438 w 1518092"/>
              <a:gd name="connsiteY6" fmla="*/ 2169690 h 2214649"/>
              <a:gd name="connsiteX7" fmla="*/ 744065 w 1518092"/>
              <a:gd name="connsiteY7" fmla="*/ 2124731 h 2214649"/>
              <a:gd name="connsiteX8" fmla="*/ 744065 w 1518092"/>
              <a:gd name="connsiteY8" fmla="*/ 1520282 h 2214649"/>
              <a:gd name="connsiteX9" fmla="*/ 0 w 1518092"/>
              <a:gd name="connsiteY9" fmla="*/ 757643 h 2214649"/>
              <a:gd name="connsiteX10" fmla="*/ 757381 w 1518092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8092" h="2214649">
                <a:moveTo>
                  <a:pt x="757381" y="0"/>
                </a:moveTo>
                <a:cubicBezTo>
                  <a:pt x="1178519" y="0"/>
                  <a:pt x="1518092" y="338026"/>
                  <a:pt x="1518092" y="757643"/>
                </a:cubicBezTo>
                <a:cubicBezTo>
                  <a:pt x="1518092" y="1173931"/>
                  <a:pt x="1186842" y="1510291"/>
                  <a:pt x="774027" y="1520282"/>
                </a:cubicBezTo>
                <a:lnTo>
                  <a:pt x="774027" y="2124731"/>
                </a:lnTo>
                <a:cubicBezTo>
                  <a:pt x="792337" y="2131392"/>
                  <a:pt x="803989" y="2146378"/>
                  <a:pt x="803989" y="2169690"/>
                </a:cubicBezTo>
                <a:cubicBezTo>
                  <a:pt x="803989" y="2191337"/>
                  <a:pt x="784015" y="2214649"/>
                  <a:pt x="757381" y="2214649"/>
                </a:cubicBezTo>
                <a:cubicBezTo>
                  <a:pt x="734077" y="2214649"/>
                  <a:pt x="712438" y="2191337"/>
                  <a:pt x="712438" y="2169690"/>
                </a:cubicBezTo>
                <a:cubicBezTo>
                  <a:pt x="712438" y="2146378"/>
                  <a:pt x="725755" y="2131392"/>
                  <a:pt x="744065" y="2124731"/>
                </a:cubicBezTo>
                <a:lnTo>
                  <a:pt x="744065" y="1520282"/>
                </a:lnTo>
                <a:cubicBezTo>
                  <a:pt x="331250" y="1510291"/>
                  <a:pt x="0" y="1173931"/>
                  <a:pt x="0" y="757643"/>
                </a:cubicBezTo>
                <a:cubicBezTo>
                  <a:pt x="0" y="338026"/>
                  <a:pt x="337909" y="0"/>
                  <a:pt x="757381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6208503D-9B7B-2143-8977-B436C464238B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>
              <a:gd name="connsiteX0" fmla="*/ 760713 w 1521426"/>
              <a:gd name="connsiteY0" fmla="*/ 0 h 2214649"/>
              <a:gd name="connsiteX1" fmla="*/ 1521426 w 1521426"/>
              <a:gd name="connsiteY1" fmla="*/ 757643 h 2214649"/>
              <a:gd name="connsiteX2" fmla="*/ 775694 w 1521426"/>
              <a:gd name="connsiteY2" fmla="*/ 1520282 h 2214649"/>
              <a:gd name="connsiteX3" fmla="*/ 775694 w 1521426"/>
              <a:gd name="connsiteY3" fmla="*/ 2124731 h 2214649"/>
              <a:gd name="connsiteX4" fmla="*/ 805657 w 1521426"/>
              <a:gd name="connsiteY4" fmla="*/ 2169690 h 2214649"/>
              <a:gd name="connsiteX5" fmla="*/ 760713 w 1521426"/>
              <a:gd name="connsiteY5" fmla="*/ 2214649 h 2214649"/>
              <a:gd name="connsiteX6" fmla="*/ 714105 w 1521426"/>
              <a:gd name="connsiteY6" fmla="*/ 2169690 h 2214649"/>
              <a:gd name="connsiteX7" fmla="*/ 745732 w 1521426"/>
              <a:gd name="connsiteY7" fmla="*/ 2124731 h 2214649"/>
              <a:gd name="connsiteX8" fmla="*/ 745732 w 1521426"/>
              <a:gd name="connsiteY8" fmla="*/ 1520282 h 2214649"/>
              <a:gd name="connsiteX9" fmla="*/ 0 w 1521426"/>
              <a:gd name="connsiteY9" fmla="*/ 757643 h 2214649"/>
              <a:gd name="connsiteX10" fmla="*/ 760713 w 1521426"/>
              <a:gd name="connsiteY10" fmla="*/ 0 h 221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426" h="2214649">
                <a:moveTo>
                  <a:pt x="760713" y="0"/>
                </a:moveTo>
                <a:cubicBezTo>
                  <a:pt x="1181852" y="0"/>
                  <a:pt x="1521426" y="338026"/>
                  <a:pt x="1521426" y="757643"/>
                </a:cubicBezTo>
                <a:cubicBezTo>
                  <a:pt x="1521426" y="1173931"/>
                  <a:pt x="1188510" y="1510291"/>
                  <a:pt x="775694" y="1520282"/>
                </a:cubicBezTo>
                <a:lnTo>
                  <a:pt x="775694" y="2124731"/>
                </a:lnTo>
                <a:cubicBezTo>
                  <a:pt x="794005" y="2131392"/>
                  <a:pt x="805657" y="2146378"/>
                  <a:pt x="805657" y="2169690"/>
                </a:cubicBezTo>
                <a:cubicBezTo>
                  <a:pt x="805657" y="2191337"/>
                  <a:pt x="785682" y="2214649"/>
                  <a:pt x="760713" y="2214649"/>
                </a:cubicBezTo>
                <a:cubicBezTo>
                  <a:pt x="734080" y="2214649"/>
                  <a:pt x="714105" y="2191337"/>
                  <a:pt x="714105" y="2169690"/>
                </a:cubicBezTo>
                <a:cubicBezTo>
                  <a:pt x="714105" y="2146378"/>
                  <a:pt x="727422" y="2131392"/>
                  <a:pt x="745732" y="2124731"/>
                </a:cubicBezTo>
                <a:lnTo>
                  <a:pt x="745732" y="1520282"/>
                </a:lnTo>
                <a:cubicBezTo>
                  <a:pt x="332916" y="1510291"/>
                  <a:pt x="0" y="1173931"/>
                  <a:pt x="0" y="757643"/>
                </a:cubicBezTo>
                <a:cubicBezTo>
                  <a:pt x="0" y="338026"/>
                  <a:pt x="341239" y="0"/>
                  <a:pt x="760713" y="0"/>
                </a:cubicBezTo>
                <a:close/>
              </a:path>
            </a:pathLst>
          </a:custGeom>
          <a:solidFill>
            <a:srgbClr val="FF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u="none" strike="noStrike" kern="1200" dirty="0">
              <a:ln>
                <a:noFill/>
              </a:ln>
              <a:solidFill>
                <a:srgbClr val="85D2E1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1A0019-B7B1-0448-A451-E17167AB6F94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AF041E-7267-C846-B834-5AE13A126E1E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3791680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3024269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176">
            <a:extLst>
              <a:ext uri="{FF2B5EF4-FFF2-40B4-BE49-F238E27FC236}">
                <a16:creationId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3024269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177">
            <a:extLst>
              <a:ext uri="{FF2B5EF4-FFF2-40B4-BE49-F238E27FC236}">
                <a16:creationId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3024269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178">
            <a:extLst>
              <a:ext uri="{FF2B5EF4-FFF2-40B4-BE49-F238E27FC236}">
                <a16:creationId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3024269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179">
            <a:extLst>
              <a:ext uri="{FF2B5EF4-FFF2-40B4-BE49-F238E27FC236}">
                <a16:creationId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3024269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4267105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3772431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4260855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3766181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4252401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3757727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4246151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3751477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4234576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3739902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E42E70-6F24-2B4F-8D45-F63BD7D21801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E23BC9-D46E-6942-BD7D-F82B42708EAE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4050595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69923" y="2736638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177">
            <a:extLst>
              <a:ext uri="{FF2B5EF4-FFF2-40B4-BE49-F238E27FC236}">
                <a16:creationId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88226" y="2736639"/>
            <a:ext cx="2491241" cy="2354611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179">
            <a:extLst>
              <a:ext uri="{FF2B5EF4-FFF2-40B4-BE49-F238E27FC236}">
                <a16:creationId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06529" y="2751438"/>
            <a:ext cx="2491241" cy="2354611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2300" y="3772425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22301" y="3341247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94942" y="3765662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95660" y="3342520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1518" y="3772425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1518" y="3335245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E42E70-6F24-2B4F-8D45-F63BD7D21801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E23BC9-D46E-6942-BD7D-F82B42708EAE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106076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icon Graph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47C539-7E1F-9A4D-A0E2-0874E257D47F}"/>
              </a:ext>
            </a:extLst>
          </p:cNvPr>
          <p:cNvGrpSpPr/>
          <p:nvPr userDrawn="1"/>
        </p:nvGrpSpPr>
        <p:grpSpPr>
          <a:xfrm>
            <a:off x="1154562" y="1887157"/>
            <a:ext cx="9882876" cy="2798187"/>
            <a:chOff x="1875859" y="4907106"/>
            <a:chExt cx="20625932" cy="5839921"/>
          </a:xfrm>
        </p:grpSpPr>
        <p:sp>
          <p:nvSpPr>
            <p:cNvPr id="101" name="Block Arc 100">
              <a:extLst>
                <a:ext uri="{FF2B5EF4-FFF2-40B4-BE49-F238E27FC236}">
                  <a16:creationId xmlns:a16="http://schemas.microsoft.com/office/drawing/2014/main" id="{DFBD3BC9-7E5A-4643-90E7-A5CDC7C6EAC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875859" y="4907106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EFF1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2" name="Block Arc 101">
              <a:extLst>
                <a:ext uri="{FF2B5EF4-FFF2-40B4-BE49-F238E27FC236}">
                  <a16:creationId xmlns:a16="http://schemas.microsoft.com/office/drawing/2014/main" id="{2A55FCAE-3E0F-C648-A867-D49B2D13DB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6227" y="4907106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EFF1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3" name="Block Arc 102">
              <a:extLst>
                <a:ext uri="{FF2B5EF4-FFF2-40B4-BE49-F238E27FC236}">
                  <a16:creationId xmlns:a16="http://schemas.microsoft.com/office/drawing/2014/main" id="{67B40F74-0334-F94D-A4A6-FC1A645B201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56596" y="4907108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EFF1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4" name="Block Arc 103">
              <a:extLst>
                <a:ext uri="{FF2B5EF4-FFF2-40B4-BE49-F238E27FC236}">
                  <a16:creationId xmlns:a16="http://schemas.microsoft.com/office/drawing/2014/main" id="{EA89031A-4F1E-3B4B-B3FD-73BD6969A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96964" y="4907111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EFF1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5" name="Block Arc 104">
              <a:extLst>
                <a:ext uri="{FF2B5EF4-FFF2-40B4-BE49-F238E27FC236}">
                  <a16:creationId xmlns:a16="http://schemas.microsoft.com/office/drawing/2014/main" id="{BC102F9A-7693-8547-8518-EFB5ADD85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5859" y="4907106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FFD1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6" name="Block Arc 105">
              <a:extLst>
                <a:ext uri="{FF2B5EF4-FFF2-40B4-BE49-F238E27FC236}">
                  <a16:creationId xmlns:a16="http://schemas.microsoft.com/office/drawing/2014/main" id="{2CC5A5AC-8BF0-BA45-9D0A-A9E2B4F5D89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8037332" y="4907111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EFF1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7" name="Block Arc 106">
              <a:extLst>
                <a:ext uri="{FF2B5EF4-FFF2-40B4-BE49-F238E27FC236}">
                  <a16:creationId xmlns:a16="http://schemas.microsoft.com/office/drawing/2014/main" id="{9C353EB8-D92A-1B42-9A1B-48051A61B7B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916227" y="4907106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FFD1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8" name="Block Arc 107">
              <a:extLst>
                <a:ext uri="{FF2B5EF4-FFF2-40B4-BE49-F238E27FC236}">
                  <a16:creationId xmlns:a16="http://schemas.microsoft.com/office/drawing/2014/main" id="{1C402117-6053-504C-8052-7EAC0B33EB8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3996964" y="4907111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FFD1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09" name="Block Arc 108">
              <a:extLst>
                <a:ext uri="{FF2B5EF4-FFF2-40B4-BE49-F238E27FC236}">
                  <a16:creationId xmlns:a16="http://schemas.microsoft.com/office/drawing/2014/main" id="{46571C6C-6A6A-DC4C-938E-3A996BFCD1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6596" y="4907108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FFD1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 dirty="0">
                <a:solidFill>
                  <a:schemeClr val="tx1"/>
                </a:solidFill>
              </a:endParaRPr>
            </a:p>
          </p:txBody>
        </p:sp>
        <p:sp>
          <p:nvSpPr>
            <p:cNvPr id="110" name="Block Arc 109">
              <a:extLst>
                <a:ext uri="{FF2B5EF4-FFF2-40B4-BE49-F238E27FC236}">
                  <a16:creationId xmlns:a16="http://schemas.microsoft.com/office/drawing/2014/main" id="{1937D021-BEEA-E74F-9D71-6852BF32CF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037332" y="4907110"/>
              <a:ext cx="4464459" cy="4631501"/>
            </a:xfrm>
            <a:prstGeom prst="blockArc">
              <a:avLst>
                <a:gd name="adj1" fmla="val 10800000"/>
                <a:gd name="adj2" fmla="val 0"/>
                <a:gd name="adj3" fmla="val 9694"/>
              </a:avLst>
            </a:prstGeom>
            <a:solidFill>
              <a:srgbClr val="FFD1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598">
                <a:solidFill>
                  <a:schemeClr val="tx1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8C7850B-F149-0E41-9A41-F0D02FB2B9C3}"/>
                </a:ext>
              </a:extLst>
            </p:cNvPr>
            <p:cNvSpPr txBox="1"/>
            <p:nvPr/>
          </p:nvSpPr>
          <p:spPr>
            <a:xfrm>
              <a:off x="3248482" y="10100696"/>
              <a:ext cx="19271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Mission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9C4BC7A-7D43-1647-99AE-68CD5E078683}"/>
                </a:ext>
              </a:extLst>
            </p:cNvPr>
            <p:cNvSpPr txBox="1"/>
            <p:nvPr/>
          </p:nvSpPr>
          <p:spPr>
            <a:xfrm>
              <a:off x="7357215" y="10100696"/>
              <a:ext cx="15824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Vision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1B2BCF-57D6-7E49-8B6A-8CE063146E7B}"/>
                </a:ext>
              </a:extLst>
            </p:cNvPr>
            <p:cNvSpPr txBox="1"/>
            <p:nvPr/>
          </p:nvSpPr>
          <p:spPr>
            <a:xfrm>
              <a:off x="11461705" y="10100696"/>
              <a:ext cx="14542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Goals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239597B-95B4-224B-8092-02E83F685D0A}"/>
                </a:ext>
              </a:extLst>
            </p:cNvPr>
            <p:cNvSpPr txBox="1"/>
            <p:nvPr/>
          </p:nvSpPr>
          <p:spPr>
            <a:xfrm>
              <a:off x="15369825" y="10100696"/>
              <a:ext cx="17187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Values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32B747A-D6C1-1A44-B024-63125FA7FE49}"/>
                </a:ext>
              </a:extLst>
            </p:cNvPr>
            <p:cNvSpPr txBox="1"/>
            <p:nvPr/>
          </p:nvSpPr>
          <p:spPr>
            <a:xfrm>
              <a:off x="19196192" y="10100696"/>
              <a:ext cx="2146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Strategy</a:t>
              </a:r>
            </a:p>
          </p:txBody>
        </p:sp>
      </p:grpSp>
      <p:sp>
        <p:nvSpPr>
          <p:cNvPr id="131" name="Text Placeholder 17">
            <a:extLst>
              <a:ext uri="{FF2B5EF4-FFF2-40B4-BE49-F238E27FC236}">
                <a16:creationId xmlns:a16="http://schemas.microsoft.com/office/drawing/2014/main" id="{CD6CCE6C-B4E3-C149-902E-39BDA11B0F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69110" y="4533160"/>
            <a:ext cx="1732731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32" name="Text Placeholder 17">
            <a:extLst>
              <a:ext uri="{FF2B5EF4-FFF2-40B4-BE49-F238E27FC236}">
                <a16:creationId xmlns:a16="http://schemas.microsoft.com/office/drawing/2014/main" id="{11104F8E-2BBD-8841-8033-FB61C44CE6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33175" y="4539912"/>
            <a:ext cx="1732731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33" name="Text Placeholder 17">
            <a:extLst>
              <a:ext uri="{FF2B5EF4-FFF2-40B4-BE49-F238E27FC236}">
                <a16:creationId xmlns:a16="http://schemas.microsoft.com/office/drawing/2014/main" id="{ADA8F331-B773-9A48-9C92-B8D80C9D5D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65569" y="4535946"/>
            <a:ext cx="1732731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34" name="Text Placeholder 17">
            <a:extLst>
              <a:ext uri="{FF2B5EF4-FFF2-40B4-BE49-F238E27FC236}">
                <a16:creationId xmlns:a16="http://schemas.microsoft.com/office/drawing/2014/main" id="{8C6EB927-6876-364B-9D8E-642E2160F1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29634" y="4542698"/>
            <a:ext cx="1732731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35" name="Text Placeholder 17">
            <a:extLst>
              <a:ext uri="{FF2B5EF4-FFF2-40B4-BE49-F238E27FC236}">
                <a16:creationId xmlns:a16="http://schemas.microsoft.com/office/drawing/2014/main" id="{01736E27-5CA5-014F-B907-7522BA18CB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1503" y="4557649"/>
            <a:ext cx="1732731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330E2F-4ADA-404E-95C6-4C647BF456B9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74CE074A-C461-B741-A948-84D85A8206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A74766-696A-6C4B-A355-CF04F123444B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08D508-E347-A04E-94FD-E5E28C096AD0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592762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graph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93BA184A-023C-D741-95F2-5828F3502BB6}"/>
              </a:ext>
            </a:extLst>
          </p:cNvPr>
          <p:cNvGrpSpPr/>
          <p:nvPr userDrawn="1"/>
        </p:nvGrpSpPr>
        <p:grpSpPr>
          <a:xfrm>
            <a:off x="958611" y="1840131"/>
            <a:ext cx="10383759" cy="2382415"/>
            <a:chOff x="2122935" y="4949396"/>
            <a:chExt cx="20123405" cy="5001613"/>
          </a:xfrm>
        </p:grpSpPr>
        <p:sp>
          <p:nvSpPr>
            <p:cNvPr id="30" name="Shape 493">
              <a:extLst>
                <a:ext uri="{FF2B5EF4-FFF2-40B4-BE49-F238E27FC236}">
                  <a16:creationId xmlns:a16="http://schemas.microsoft.com/office/drawing/2014/main" id="{FA93A623-AC46-CA41-AB39-3D0015516C37}"/>
                </a:ext>
              </a:extLst>
            </p:cNvPr>
            <p:cNvSpPr/>
            <p:nvPr/>
          </p:nvSpPr>
          <p:spPr>
            <a:xfrm>
              <a:off x="2122935" y="4949396"/>
              <a:ext cx="3790687" cy="3790686"/>
            </a:xfrm>
            <a:prstGeom prst="ellipse">
              <a:avLst/>
            </a:prstGeom>
            <a:solidFill>
              <a:schemeClr val="bg2"/>
            </a:solidFill>
            <a:ln w="190500" cap="flat" cmpd="sng">
              <a:solidFill>
                <a:srgbClr val="EFF1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389" tIns="45682" rIns="91389" bIns="45682" anchor="ctr" anchorCtr="0">
              <a:noAutofit/>
            </a:bodyPr>
            <a:lstStyle/>
            <a:p>
              <a:pPr algn="ctr"/>
              <a:endParaRPr sz="1349" dirty="0">
                <a:solidFill>
                  <a:schemeClr val="lt1"/>
                </a:solidFill>
                <a:latin typeface="Montserrat Light" charset="0"/>
                <a:ea typeface="Montserrat Light" charset="0"/>
                <a:cs typeface="Montserrat Light" charset="0"/>
                <a:sym typeface="Calibri"/>
              </a:endParaRPr>
            </a:p>
          </p:txBody>
        </p:sp>
        <p:sp>
          <p:nvSpPr>
            <p:cNvPr id="36" name="Shape 493">
              <a:extLst>
                <a:ext uri="{FF2B5EF4-FFF2-40B4-BE49-F238E27FC236}">
                  <a16:creationId xmlns:a16="http://schemas.microsoft.com/office/drawing/2014/main" id="{38C420ED-6E9F-674D-A99A-935C1707DBD8}"/>
                </a:ext>
              </a:extLst>
            </p:cNvPr>
            <p:cNvSpPr/>
            <p:nvPr/>
          </p:nvSpPr>
          <p:spPr>
            <a:xfrm>
              <a:off x="7490990" y="4949396"/>
              <a:ext cx="3790688" cy="3790686"/>
            </a:xfrm>
            <a:prstGeom prst="ellipse">
              <a:avLst/>
            </a:prstGeom>
            <a:solidFill>
              <a:schemeClr val="bg2"/>
            </a:solidFill>
            <a:ln w="190500" cap="flat" cmpd="sng">
              <a:solidFill>
                <a:srgbClr val="EFF1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389" tIns="45682" rIns="91389" bIns="45682" anchor="ctr" anchorCtr="0">
              <a:noAutofit/>
            </a:bodyPr>
            <a:lstStyle/>
            <a:p>
              <a:pPr algn="ctr"/>
              <a:endParaRPr sz="1349" dirty="0">
                <a:solidFill>
                  <a:schemeClr val="lt1"/>
                </a:solidFill>
                <a:latin typeface="Montserrat Light" charset="0"/>
                <a:ea typeface="Montserrat Light" charset="0"/>
                <a:cs typeface="Montserrat Light" charset="0"/>
                <a:sym typeface="Calibri"/>
              </a:endParaRPr>
            </a:p>
          </p:txBody>
        </p:sp>
        <p:sp>
          <p:nvSpPr>
            <p:cNvPr id="38" name="Shape 493">
              <a:extLst>
                <a:ext uri="{FF2B5EF4-FFF2-40B4-BE49-F238E27FC236}">
                  <a16:creationId xmlns:a16="http://schemas.microsoft.com/office/drawing/2014/main" id="{AC29EF66-7866-244A-901E-6F9DA32957D7}"/>
                </a:ext>
              </a:extLst>
            </p:cNvPr>
            <p:cNvSpPr/>
            <p:nvPr/>
          </p:nvSpPr>
          <p:spPr>
            <a:xfrm>
              <a:off x="12851432" y="4949396"/>
              <a:ext cx="3790688" cy="3790686"/>
            </a:xfrm>
            <a:prstGeom prst="ellipse">
              <a:avLst/>
            </a:prstGeom>
            <a:solidFill>
              <a:schemeClr val="bg2"/>
            </a:solidFill>
            <a:ln w="190500" cap="flat" cmpd="sng">
              <a:solidFill>
                <a:srgbClr val="EFF1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389" tIns="45682" rIns="91389" bIns="45682" anchor="ctr" anchorCtr="0">
              <a:noAutofit/>
            </a:bodyPr>
            <a:lstStyle/>
            <a:p>
              <a:pPr algn="ctr"/>
              <a:endParaRPr sz="1349" dirty="0">
                <a:solidFill>
                  <a:schemeClr val="lt1"/>
                </a:solidFill>
                <a:latin typeface="Montserrat Light" charset="0"/>
                <a:ea typeface="Montserrat Light" charset="0"/>
                <a:cs typeface="Montserrat Light" charset="0"/>
                <a:sym typeface="Calibri"/>
              </a:endParaRPr>
            </a:p>
          </p:txBody>
        </p:sp>
        <p:sp>
          <p:nvSpPr>
            <p:cNvPr id="40" name="Shape 493">
              <a:extLst>
                <a:ext uri="{FF2B5EF4-FFF2-40B4-BE49-F238E27FC236}">
                  <a16:creationId xmlns:a16="http://schemas.microsoft.com/office/drawing/2014/main" id="{092AE388-879D-3241-A548-3530A2E53D68}"/>
                </a:ext>
              </a:extLst>
            </p:cNvPr>
            <p:cNvSpPr/>
            <p:nvPr/>
          </p:nvSpPr>
          <p:spPr>
            <a:xfrm>
              <a:off x="18219487" y="4949396"/>
              <a:ext cx="3790688" cy="3790686"/>
            </a:xfrm>
            <a:prstGeom prst="ellipse">
              <a:avLst/>
            </a:prstGeom>
            <a:solidFill>
              <a:schemeClr val="bg2"/>
            </a:solidFill>
            <a:ln w="190500" cap="flat" cmpd="sng">
              <a:solidFill>
                <a:srgbClr val="EFF1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389" tIns="45682" rIns="91389" bIns="45682" anchor="ctr" anchorCtr="0">
              <a:noAutofit/>
            </a:bodyPr>
            <a:lstStyle/>
            <a:p>
              <a:pPr algn="ctr"/>
              <a:endParaRPr sz="1349" dirty="0">
                <a:solidFill>
                  <a:schemeClr val="lt1"/>
                </a:solidFill>
                <a:latin typeface="Montserrat Light" charset="0"/>
                <a:ea typeface="Montserrat Light" charset="0"/>
                <a:cs typeface="Montserrat Light" charset="0"/>
                <a:sym typeface="Calibri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835238-EF0F-C945-85D9-9B4D8000EB04}"/>
                </a:ext>
              </a:extLst>
            </p:cNvPr>
            <p:cNvSpPr txBox="1"/>
            <p:nvPr/>
          </p:nvSpPr>
          <p:spPr>
            <a:xfrm>
              <a:off x="12638765" y="9304679"/>
              <a:ext cx="421602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Montserrat" charset="0"/>
                  <a:cs typeface="Montserrat" charset="0"/>
                </a:rPr>
                <a:t>Title Three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9C8343-8EBC-0249-A505-2B9597148B52}"/>
                </a:ext>
              </a:extLst>
            </p:cNvPr>
            <p:cNvSpPr txBox="1"/>
            <p:nvPr/>
          </p:nvSpPr>
          <p:spPr>
            <a:xfrm>
              <a:off x="18030317" y="9304679"/>
              <a:ext cx="421602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Montserrat" pitchFamily="2" charset="77"/>
                  <a:ea typeface="Montserrat" charset="0"/>
                  <a:cs typeface="Montserrat" charset="0"/>
                </a:rPr>
                <a:t>Title Four</a:t>
              </a:r>
            </a:p>
          </p:txBody>
        </p:sp>
      </p:grp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45DC1254-EFA2-0246-97A8-B695C82306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3815" y="4265990"/>
            <a:ext cx="2106525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1CCAFBB9-7E7E-5240-A8B6-015D5A5457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60245" y="4251141"/>
            <a:ext cx="2106525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60" name="Text Placeholder 17">
            <a:extLst>
              <a:ext uri="{FF2B5EF4-FFF2-40B4-BE49-F238E27FC236}">
                <a16:creationId xmlns:a16="http://schemas.microsoft.com/office/drawing/2014/main" id="{B76C1A38-EC9E-5E4C-8AA6-04B4158CC2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7562" y="4217367"/>
            <a:ext cx="2106525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2A7D1C48-2B49-5F45-B3A3-A718156361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93992" y="4202518"/>
            <a:ext cx="2106525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66" name="Text Placeholder 17">
            <a:extLst>
              <a:ext uri="{FF2B5EF4-FFF2-40B4-BE49-F238E27FC236}">
                <a16:creationId xmlns:a16="http://schemas.microsoft.com/office/drawing/2014/main" id="{BF0A50F1-0099-544E-BA47-5E868B197C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4742" y="2534899"/>
            <a:ext cx="2106525" cy="1237497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15%</a:t>
            </a:r>
            <a:endParaRPr lang="en-US" dirty="0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1D253296-4B46-D842-847C-C71F08289F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97637" y="2534899"/>
            <a:ext cx="2106525" cy="1237497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75%</a:t>
            </a:r>
            <a:endParaRPr lang="en-US" dirty="0"/>
          </a:p>
        </p:txBody>
      </p:sp>
      <p:sp>
        <p:nvSpPr>
          <p:cNvPr id="68" name="Text Placeholder 17">
            <a:extLst>
              <a:ext uri="{FF2B5EF4-FFF2-40B4-BE49-F238E27FC236}">
                <a16:creationId xmlns:a16="http://schemas.microsoft.com/office/drawing/2014/main" id="{1163A095-438E-3846-9D31-7BCF50AB9F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77675" y="2534899"/>
            <a:ext cx="2106525" cy="1237497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40%</a:t>
            </a:r>
            <a:endParaRPr lang="en-US" dirty="0"/>
          </a:p>
        </p:txBody>
      </p:sp>
      <p:sp>
        <p:nvSpPr>
          <p:cNvPr id="69" name="Text Placeholder 17">
            <a:extLst>
              <a:ext uri="{FF2B5EF4-FFF2-40B4-BE49-F238E27FC236}">
                <a16:creationId xmlns:a16="http://schemas.microsoft.com/office/drawing/2014/main" id="{0D07E6F6-7E43-1545-B543-F570FB3E17C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70570" y="2534899"/>
            <a:ext cx="2106525" cy="1237497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079E60-4EF5-D444-8818-35BE149DC18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A3EF24-9E9D-D248-8659-6E5A57A70690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1456C76-F262-BA4E-8DBF-271FB5AB03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9D4AFD-F476-7141-AFB9-4C0A18D77615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CF8409-BD6B-E24D-9125-FE7BB665090B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1903704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graph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88C34B6-84E1-EA48-95DB-C1BCC7B3E351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Montserrat Light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BA184A-023C-D741-95F2-5828F3502BB6}"/>
              </a:ext>
            </a:extLst>
          </p:cNvPr>
          <p:cNvGrpSpPr/>
          <p:nvPr userDrawn="1"/>
        </p:nvGrpSpPr>
        <p:grpSpPr>
          <a:xfrm>
            <a:off x="2282521" y="1805252"/>
            <a:ext cx="7491958" cy="1805615"/>
            <a:chOff x="7490990" y="4949396"/>
            <a:chExt cx="14519185" cy="3790686"/>
          </a:xfrm>
        </p:grpSpPr>
        <p:sp>
          <p:nvSpPr>
            <p:cNvPr id="36" name="Shape 493">
              <a:extLst>
                <a:ext uri="{FF2B5EF4-FFF2-40B4-BE49-F238E27FC236}">
                  <a16:creationId xmlns:a16="http://schemas.microsoft.com/office/drawing/2014/main" id="{38C420ED-6E9F-674D-A99A-935C1707DBD8}"/>
                </a:ext>
              </a:extLst>
            </p:cNvPr>
            <p:cNvSpPr/>
            <p:nvPr/>
          </p:nvSpPr>
          <p:spPr>
            <a:xfrm>
              <a:off x="7490990" y="4949396"/>
              <a:ext cx="3790688" cy="3790686"/>
            </a:xfrm>
            <a:prstGeom prst="ellipse">
              <a:avLst/>
            </a:prstGeom>
            <a:solidFill>
              <a:schemeClr val="bg2"/>
            </a:solidFill>
            <a:ln w="190500" cap="flat" cmpd="sng">
              <a:solidFill>
                <a:srgbClr val="EFF1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389" tIns="45682" rIns="91389" bIns="45682" anchor="ctr" anchorCtr="0">
              <a:noAutofit/>
            </a:bodyPr>
            <a:lstStyle/>
            <a:p>
              <a:pPr algn="ctr"/>
              <a:endParaRPr sz="1349" dirty="0">
                <a:solidFill>
                  <a:schemeClr val="lt1"/>
                </a:solidFill>
                <a:latin typeface="Montserrat Light" charset="0"/>
                <a:ea typeface="Montserrat Light" charset="0"/>
                <a:cs typeface="Montserrat Light" charset="0"/>
                <a:sym typeface="Calibri"/>
              </a:endParaRPr>
            </a:p>
          </p:txBody>
        </p:sp>
        <p:sp>
          <p:nvSpPr>
            <p:cNvPr id="38" name="Shape 493">
              <a:extLst>
                <a:ext uri="{FF2B5EF4-FFF2-40B4-BE49-F238E27FC236}">
                  <a16:creationId xmlns:a16="http://schemas.microsoft.com/office/drawing/2014/main" id="{AC29EF66-7866-244A-901E-6F9DA32957D7}"/>
                </a:ext>
              </a:extLst>
            </p:cNvPr>
            <p:cNvSpPr/>
            <p:nvPr/>
          </p:nvSpPr>
          <p:spPr>
            <a:xfrm>
              <a:off x="12851432" y="4949396"/>
              <a:ext cx="3790688" cy="3790686"/>
            </a:xfrm>
            <a:prstGeom prst="ellipse">
              <a:avLst/>
            </a:prstGeom>
            <a:solidFill>
              <a:schemeClr val="bg2"/>
            </a:solidFill>
            <a:ln w="190500" cap="flat" cmpd="sng">
              <a:solidFill>
                <a:srgbClr val="EFF1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389" tIns="45682" rIns="91389" bIns="45682" anchor="ctr" anchorCtr="0">
              <a:noAutofit/>
            </a:bodyPr>
            <a:lstStyle/>
            <a:p>
              <a:pPr algn="ctr"/>
              <a:endParaRPr sz="1349" dirty="0">
                <a:solidFill>
                  <a:schemeClr val="lt1"/>
                </a:solidFill>
                <a:latin typeface="Montserrat Light" charset="0"/>
                <a:ea typeface="Montserrat Light" charset="0"/>
                <a:cs typeface="Montserrat Light" charset="0"/>
                <a:sym typeface="Calibri"/>
              </a:endParaRPr>
            </a:p>
          </p:txBody>
        </p:sp>
        <p:sp>
          <p:nvSpPr>
            <p:cNvPr id="40" name="Shape 493">
              <a:extLst>
                <a:ext uri="{FF2B5EF4-FFF2-40B4-BE49-F238E27FC236}">
                  <a16:creationId xmlns:a16="http://schemas.microsoft.com/office/drawing/2014/main" id="{092AE388-879D-3241-A548-3530A2E53D68}"/>
                </a:ext>
              </a:extLst>
            </p:cNvPr>
            <p:cNvSpPr/>
            <p:nvPr/>
          </p:nvSpPr>
          <p:spPr>
            <a:xfrm>
              <a:off x="18219487" y="4949396"/>
              <a:ext cx="3790688" cy="3790686"/>
            </a:xfrm>
            <a:prstGeom prst="ellipse">
              <a:avLst/>
            </a:prstGeom>
            <a:solidFill>
              <a:schemeClr val="bg2"/>
            </a:solidFill>
            <a:ln w="190500" cap="flat" cmpd="sng">
              <a:solidFill>
                <a:srgbClr val="EFF1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389" tIns="45682" rIns="91389" bIns="45682" anchor="ctr" anchorCtr="0">
              <a:noAutofit/>
            </a:bodyPr>
            <a:lstStyle/>
            <a:p>
              <a:pPr algn="ctr"/>
              <a:endParaRPr sz="1349" dirty="0">
                <a:solidFill>
                  <a:schemeClr val="lt1"/>
                </a:solidFill>
                <a:latin typeface="Montserrat Light" charset="0"/>
                <a:ea typeface="Montserrat Light" charset="0"/>
                <a:cs typeface="Montserrat Light" charset="0"/>
                <a:sym typeface="Calibri"/>
              </a:endParaRPr>
            </a:p>
          </p:txBody>
        </p:sp>
      </p:grp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1CCAFBB9-7E7E-5240-A8B6-015D5A5457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214217" y="4216262"/>
            <a:ext cx="2106525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60" name="Text Placeholder 17">
            <a:extLst>
              <a:ext uri="{FF2B5EF4-FFF2-40B4-BE49-F238E27FC236}">
                <a16:creationId xmlns:a16="http://schemas.microsoft.com/office/drawing/2014/main" id="{B76C1A38-EC9E-5E4C-8AA6-04B4158CC2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81534" y="4182488"/>
            <a:ext cx="2106525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2A7D1C48-2B49-5F45-B3A3-A718156361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47964" y="4167639"/>
            <a:ext cx="2106525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1D253296-4B46-D842-847C-C71F08289F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251609" y="2500020"/>
            <a:ext cx="2106525" cy="1237497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75%</a:t>
            </a:r>
            <a:endParaRPr lang="en-US" dirty="0"/>
          </a:p>
        </p:txBody>
      </p:sp>
      <p:sp>
        <p:nvSpPr>
          <p:cNvPr id="68" name="Text Placeholder 17">
            <a:extLst>
              <a:ext uri="{FF2B5EF4-FFF2-40B4-BE49-F238E27FC236}">
                <a16:creationId xmlns:a16="http://schemas.microsoft.com/office/drawing/2014/main" id="{1163A095-438E-3846-9D31-7BCF50AB9F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31647" y="2500020"/>
            <a:ext cx="2106525" cy="1237497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40%</a:t>
            </a:r>
            <a:endParaRPr lang="en-US" dirty="0"/>
          </a:p>
        </p:txBody>
      </p:sp>
      <p:sp>
        <p:nvSpPr>
          <p:cNvPr id="69" name="Text Placeholder 17">
            <a:extLst>
              <a:ext uri="{FF2B5EF4-FFF2-40B4-BE49-F238E27FC236}">
                <a16:creationId xmlns:a16="http://schemas.microsoft.com/office/drawing/2014/main" id="{0D07E6F6-7E43-1545-B543-F570FB3E17C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824542" y="2500020"/>
            <a:ext cx="2106525" cy="1237497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0333AF-81AF-A34B-94F1-14F67111D644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EB2F77E-FE48-FF4C-81F1-260AA71B06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130239-26A4-FD46-98D9-9BA50A98E00C}"/>
              </a:ext>
            </a:extLst>
          </p:cNvPr>
          <p:cNvSpPr/>
          <p:nvPr userDrawn="1"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0BF02F-C4D7-594B-8513-C00BB5065733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1902107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BCDD55-1DF7-884A-BB9D-948AA2579F83}"/>
              </a:ext>
            </a:extLst>
          </p:cNvPr>
          <p:cNvGrpSpPr/>
          <p:nvPr userDrawn="1"/>
        </p:nvGrpSpPr>
        <p:grpSpPr>
          <a:xfrm flipH="1">
            <a:off x="8729578" y="863758"/>
            <a:ext cx="3462422" cy="4621568"/>
            <a:chOff x="1333421" y="1575267"/>
            <a:chExt cx="7926559" cy="10580207"/>
          </a:xfrm>
          <a:solidFill>
            <a:srgbClr val="FFD100"/>
          </a:solidFill>
        </p:grpSpPr>
        <p:sp>
          <p:nvSpPr>
            <p:cNvPr id="3" name="Freeform 360">
              <a:extLst>
                <a:ext uri="{FF2B5EF4-FFF2-40B4-BE49-F238E27FC236}">
                  <a16:creationId xmlns:a16="http://schemas.microsoft.com/office/drawing/2014/main" id="{444920D1-2F08-AC4B-8699-90F0CFC61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524" y="5167524"/>
              <a:ext cx="1120431" cy="3380949"/>
            </a:xfrm>
            <a:custGeom>
              <a:avLst/>
              <a:gdLst>
                <a:gd name="T0" fmla="*/ 0 w 1005"/>
                <a:gd name="T1" fmla="*/ 2794 h 3034"/>
                <a:gd name="T2" fmla="*/ 0 w 1005"/>
                <a:gd name="T3" fmla="*/ 2794 h 3034"/>
                <a:gd name="T4" fmla="*/ 16 w 1005"/>
                <a:gd name="T5" fmla="*/ 2738 h 3034"/>
                <a:gd name="T6" fmla="*/ 207 w 1005"/>
                <a:gd name="T7" fmla="*/ 1520 h 3034"/>
                <a:gd name="T8" fmla="*/ 16 w 1005"/>
                <a:gd name="T9" fmla="*/ 294 h 3034"/>
                <a:gd name="T10" fmla="*/ 0 w 1005"/>
                <a:gd name="T11" fmla="*/ 247 h 3034"/>
                <a:gd name="T12" fmla="*/ 757 w 1005"/>
                <a:gd name="T13" fmla="*/ 0 h 3034"/>
                <a:gd name="T14" fmla="*/ 773 w 1005"/>
                <a:gd name="T15" fmla="*/ 48 h 3034"/>
                <a:gd name="T16" fmla="*/ 1004 w 1005"/>
                <a:gd name="T17" fmla="*/ 1520 h 3034"/>
                <a:gd name="T18" fmla="*/ 773 w 1005"/>
                <a:gd name="T19" fmla="*/ 2985 h 3034"/>
                <a:gd name="T20" fmla="*/ 757 w 1005"/>
                <a:gd name="T21" fmla="*/ 3033 h 3034"/>
                <a:gd name="T22" fmla="*/ 0 w 1005"/>
                <a:gd name="T23" fmla="*/ 2794 h 3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5" h="3034">
                  <a:moveTo>
                    <a:pt x="0" y="2794"/>
                  </a:moveTo>
                  <a:lnTo>
                    <a:pt x="0" y="2794"/>
                  </a:lnTo>
                  <a:cubicBezTo>
                    <a:pt x="16" y="2738"/>
                    <a:pt x="16" y="2738"/>
                    <a:pt x="16" y="2738"/>
                  </a:cubicBezTo>
                  <a:cubicBezTo>
                    <a:pt x="144" y="2348"/>
                    <a:pt x="207" y="1934"/>
                    <a:pt x="207" y="1520"/>
                  </a:cubicBezTo>
                  <a:cubicBezTo>
                    <a:pt x="207" y="1099"/>
                    <a:pt x="144" y="693"/>
                    <a:pt x="16" y="294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757" y="0"/>
                    <a:pt x="757" y="0"/>
                    <a:pt x="757" y="0"/>
                  </a:cubicBezTo>
                  <a:cubicBezTo>
                    <a:pt x="773" y="48"/>
                    <a:pt x="773" y="48"/>
                    <a:pt x="773" y="48"/>
                  </a:cubicBezTo>
                  <a:cubicBezTo>
                    <a:pt x="932" y="526"/>
                    <a:pt x="1004" y="1019"/>
                    <a:pt x="1004" y="1520"/>
                  </a:cubicBezTo>
                  <a:cubicBezTo>
                    <a:pt x="1004" y="2022"/>
                    <a:pt x="932" y="2515"/>
                    <a:pt x="773" y="2985"/>
                  </a:cubicBezTo>
                  <a:cubicBezTo>
                    <a:pt x="757" y="3033"/>
                    <a:pt x="757" y="3033"/>
                    <a:pt x="757" y="3033"/>
                  </a:cubicBezTo>
                  <a:lnTo>
                    <a:pt x="0" y="2794"/>
                  </a:lnTo>
                </a:path>
              </a:pathLst>
            </a:custGeom>
            <a:solidFill>
              <a:srgbClr val="FED100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Freeform 362">
              <a:extLst>
                <a:ext uri="{FF2B5EF4-FFF2-40B4-BE49-F238E27FC236}">
                  <a16:creationId xmlns:a16="http://schemas.microsoft.com/office/drawing/2014/main" id="{7CCCF227-4B75-8E43-B1E3-6224CB19C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421" y="1575267"/>
              <a:ext cx="3223696" cy="1759273"/>
            </a:xfrm>
            <a:custGeom>
              <a:avLst/>
              <a:gdLst>
                <a:gd name="T0" fmla="*/ 2381 w 2891"/>
                <a:gd name="T1" fmla="*/ 1545 h 1577"/>
                <a:gd name="T2" fmla="*/ 2381 w 2891"/>
                <a:gd name="T3" fmla="*/ 1545 h 1577"/>
                <a:gd name="T4" fmla="*/ 55 w 2891"/>
                <a:gd name="T5" fmla="*/ 796 h 1577"/>
                <a:gd name="T6" fmla="*/ 0 w 2891"/>
                <a:gd name="T7" fmla="*/ 796 h 1577"/>
                <a:gd name="T8" fmla="*/ 0 w 2891"/>
                <a:gd name="T9" fmla="*/ 0 h 1577"/>
                <a:gd name="T10" fmla="*/ 55 w 2891"/>
                <a:gd name="T11" fmla="*/ 0 h 1577"/>
                <a:gd name="T12" fmla="*/ 2851 w 2891"/>
                <a:gd name="T13" fmla="*/ 900 h 1577"/>
                <a:gd name="T14" fmla="*/ 2890 w 2891"/>
                <a:gd name="T15" fmla="*/ 931 h 1577"/>
                <a:gd name="T16" fmla="*/ 2420 w 2891"/>
                <a:gd name="T17" fmla="*/ 1576 h 1577"/>
                <a:gd name="T18" fmla="*/ 2381 w 2891"/>
                <a:gd name="T19" fmla="*/ 1545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1" h="1577">
                  <a:moveTo>
                    <a:pt x="2381" y="1545"/>
                  </a:moveTo>
                  <a:lnTo>
                    <a:pt x="2381" y="1545"/>
                  </a:lnTo>
                  <a:cubicBezTo>
                    <a:pt x="1704" y="1051"/>
                    <a:pt x="900" y="796"/>
                    <a:pt x="55" y="796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1067" y="0"/>
                    <a:pt x="2030" y="311"/>
                    <a:pt x="2851" y="900"/>
                  </a:cubicBezTo>
                  <a:cubicBezTo>
                    <a:pt x="2890" y="931"/>
                    <a:pt x="2890" y="931"/>
                    <a:pt x="2890" y="931"/>
                  </a:cubicBezTo>
                  <a:cubicBezTo>
                    <a:pt x="2420" y="1576"/>
                    <a:pt x="2420" y="1576"/>
                    <a:pt x="2420" y="1576"/>
                  </a:cubicBezTo>
                  <a:lnTo>
                    <a:pt x="2381" y="1545"/>
                  </a:lnTo>
                </a:path>
              </a:pathLst>
            </a:custGeom>
            <a:solidFill>
              <a:srgbClr val="FFD1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Freeform 364">
              <a:extLst>
                <a:ext uri="{FF2B5EF4-FFF2-40B4-BE49-F238E27FC236}">
                  <a16:creationId xmlns:a16="http://schemas.microsoft.com/office/drawing/2014/main" id="{202302F4-CC55-1B49-AF69-5DF0D0B8B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019" y="2543357"/>
              <a:ext cx="2511140" cy="3017301"/>
            </a:xfrm>
            <a:custGeom>
              <a:avLst/>
              <a:gdLst>
                <a:gd name="T0" fmla="*/ 1481 w 2255"/>
                <a:gd name="T1" fmla="*/ 2651 h 2708"/>
                <a:gd name="T2" fmla="*/ 1481 w 2255"/>
                <a:gd name="T3" fmla="*/ 2651 h 2708"/>
                <a:gd name="T4" fmla="*/ 916 w 2255"/>
                <a:gd name="T5" fmla="*/ 1553 h 2708"/>
                <a:gd name="T6" fmla="*/ 48 w 2255"/>
                <a:gd name="T7" fmla="*/ 677 h 2708"/>
                <a:gd name="T8" fmla="*/ 0 w 2255"/>
                <a:gd name="T9" fmla="*/ 645 h 2708"/>
                <a:gd name="T10" fmla="*/ 470 w 2255"/>
                <a:gd name="T11" fmla="*/ 0 h 2708"/>
                <a:gd name="T12" fmla="*/ 518 w 2255"/>
                <a:gd name="T13" fmla="*/ 32 h 2708"/>
                <a:gd name="T14" fmla="*/ 1561 w 2255"/>
                <a:gd name="T15" fmla="*/ 1083 h 2708"/>
                <a:gd name="T16" fmla="*/ 2238 w 2255"/>
                <a:gd name="T17" fmla="*/ 2405 h 2708"/>
                <a:gd name="T18" fmla="*/ 2254 w 2255"/>
                <a:gd name="T19" fmla="*/ 2460 h 2708"/>
                <a:gd name="T20" fmla="*/ 1497 w 2255"/>
                <a:gd name="T21" fmla="*/ 2707 h 2708"/>
                <a:gd name="T22" fmla="*/ 1481 w 2255"/>
                <a:gd name="T23" fmla="*/ 2651 h 2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5" h="2708">
                  <a:moveTo>
                    <a:pt x="1481" y="2651"/>
                  </a:moveTo>
                  <a:lnTo>
                    <a:pt x="1481" y="2651"/>
                  </a:lnTo>
                  <a:cubicBezTo>
                    <a:pt x="1354" y="2261"/>
                    <a:pt x="1163" y="1887"/>
                    <a:pt x="916" y="1553"/>
                  </a:cubicBezTo>
                  <a:cubicBezTo>
                    <a:pt x="669" y="1218"/>
                    <a:pt x="382" y="923"/>
                    <a:pt x="48" y="677"/>
                  </a:cubicBezTo>
                  <a:cubicBezTo>
                    <a:pt x="0" y="645"/>
                    <a:pt x="0" y="645"/>
                    <a:pt x="0" y="645"/>
                  </a:cubicBezTo>
                  <a:cubicBezTo>
                    <a:pt x="470" y="0"/>
                    <a:pt x="470" y="0"/>
                    <a:pt x="470" y="0"/>
                  </a:cubicBezTo>
                  <a:cubicBezTo>
                    <a:pt x="518" y="32"/>
                    <a:pt x="518" y="32"/>
                    <a:pt x="518" y="32"/>
                  </a:cubicBezTo>
                  <a:cubicBezTo>
                    <a:pt x="916" y="326"/>
                    <a:pt x="1266" y="677"/>
                    <a:pt x="1561" y="1083"/>
                  </a:cubicBezTo>
                  <a:cubicBezTo>
                    <a:pt x="1855" y="1489"/>
                    <a:pt x="2086" y="1935"/>
                    <a:pt x="2238" y="2405"/>
                  </a:cubicBezTo>
                  <a:cubicBezTo>
                    <a:pt x="2254" y="2460"/>
                    <a:pt x="2254" y="2460"/>
                    <a:pt x="2254" y="2460"/>
                  </a:cubicBezTo>
                  <a:cubicBezTo>
                    <a:pt x="1497" y="2707"/>
                    <a:pt x="1497" y="2707"/>
                    <a:pt x="1497" y="2707"/>
                  </a:cubicBezTo>
                  <a:lnTo>
                    <a:pt x="1481" y="2651"/>
                  </a:lnTo>
                </a:path>
              </a:pathLst>
            </a:custGeom>
            <a:solidFill>
              <a:srgbClr val="FED100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366">
              <a:extLst>
                <a:ext uri="{FF2B5EF4-FFF2-40B4-BE49-F238E27FC236}">
                  <a16:creationId xmlns:a16="http://schemas.microsoft.com/office/drawing/2014/main" id="{CB9C6474-133B-844D-9BD8-3E0B449C8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421" y="10386373"/>
              <a:ext cx="3223696" cy="1769101"/>
            </a:xfrm>
            <a:custGeom>
              <a:avLst/>
              <a:gdLst>
                <a:gd name="T0" fmla="*/ 0 w 2891"/>
                <a:gd name="T1" fmla="*/ 1585 h 1586"/>
                <a:gd name="T2" fmla="*/ 0 w 2891"/>
                <a:gd name="T3" fmla="*/ 1585 h 1586"/>
                <a:gd name="T4" fmla="*/ 0 w 2891"/>
                <a:gd name="T5" fmla="*/ 788 h 1586"/>
                <a:gd name="T6" fmla="*/ 55 w 2891"/>
                <a:gd name="T7" fmla="*/ 788 h 1586"/>
                <a:gd name="T8" fmla="*/ 2381 w 2891"/>
                <a:gd name="T9" fmla="*/ 32 h 1586"/>
                <a:gd name="T10" fmla="*/ 2420 w 2891"/>
                <a:gd name="T11" fmla="*/ 0 h 1586"/>
                <a:gd name="T12" fmla="*/ 2890 w 2891"/>
                <a:gd name="T13" fmla="*/ 645 h 1586"/>
                <a:gd name="T14" fmla="*/ 2851 w 2891"/>
                <a:gd name="T15" fmla="*/ 677 h 1586"/>
                <a:gd name="T16" fmla="*/ 55 w 2891"/>
                <a:gd name="T17" fmla="*/ 1585 h 1586"/>
                <a:gd name="T18" fmla="*/ 0 w 2891"/>
                <a:gd name="T19" fmla="*/ 1585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1" h="1586">
                  <a:moveTo>
                    <a:pt x="0" y="1585"/>
                  </a:moveTo>
                  <a:lnTo>
                    <a:pt x="0" y="1585"/>
                  </a:lnTo>
                  <a:cubicBezTo>
                    <a:pt x="0" y="788"/>
                    <a:pt x="0" y="788"/>
                    <a:pt x="0" y="788"/>
                  </a:cubicBezTo>
                  <a:cubicBezTo>
                    <a:pt x="55" y="788"/>
                    <a:pt x="55" y="788"/>
                    <a:pt x="55" y="788"/>
                  </a:cubicBezTo>
                  <a:cubicBezTo>
                    <a:pt x="900" y="788"/>
                    <a:pt x="1704" y="526"/>
                    <a:pt x="2381" y="32"/>
                  </a:cubicBezTo>
                  <a:cubicBezTo>
                    <a:pt x="2420" y="0"/>
                    <a:pt x="2420" y="0"/>
                    <a:pt x="2420" y="0"/>
                  </a:cubicBezTo>
                  <a:cubicBezTo>
                    <a:pt x="2890" y="645"/>
                    <a:pt x="2890" y="645"/>
                    <a:pt x="2890" y="645"/>
                  </a:cubicBezTo>
                  <a:cubicBezTo>
                    <a:pt x="2851" y="677"/>
                    <a:pt x="2851" y="677"/>
                    <a:pt x="2851" y="677"/>
                  </a:cubicBezTo>
                  <a:cubicBezTo>
                    <a:pt x="2030" y="1274"/>
                    <a:pt x="1067" y="1585"/>
                    <a:pt x="55" y="1585"/>
                  </a:cubicBezTo>
                  <a:lnTo>
                    <a:pt x="0" y="1585"/>
                  </a:lnTo>
                </a:path>
              </a:pathLst>
            </a:custGeom>
            <a:solidFill>
              <a:srgbClr val="FED100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368">
              <a:extLst>
                <a:ext uri="{FF2B5EF4-FFF2-40B4-BE49-F238E27FC236}">
                  <a16:creationId xmlns:a16="http://schemas.microsoft.com/office/drawing/2014/main" id="{0A55155F-2169-8148-86C8-080AF2EBA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019" y="8165168"/>
              <a:ext cx="2511140" cy="3012388"/>
            </a:xfrm>
            <a:custGeom>
              <a:avLst/>
              <a:gdLst>
                <a:gd name="T0" fmla="*/ 0 w 2255"/>
                <a:gd name="T1" fmla="*/ 2055 h 2701"/>
                <a:gd name="T2" fmla="*/ 0 w 2255"/>
                <a:gd name="T3" fmla="*/ 2055 h 2701"/>
                <a:gd name="T4" fmla="*/ 48 w 2255"/>
                <a:gd name="T5" fmla="*/ 2023 h 2701"/>
                <a:gd name="T6" fmla="*/ 916 w 2255"/>
                <a:gd name="T7" fmla="*/ 1155 h 2701"/>
                <a:gd name="T8" fmla="*/ 1481 w 2255"/>
                <a:gd name="T9" fmla="*/ 48 h 2701"/>
                <a:gd name="T10" fmla="*/ 1497 w 2255"/>
                <a:gd name="T11" fmla="*/ 0 h 2701"/>
                <a:gd name="T12" fmla="*/ 2254 w 2255"/>
                <a:gd name="T13" fmla="*/ 247 h 2701"/>
                <a:gd name="T14" fmla="*/ 2238 w 2255"/>
                <a:gd name="T15" fmla="*/ 295 h 2701"/>
                <a:gd name="T16" fmla="*/ 1561 w 2255"/>
                <a:gd name="T17" fmla="*/ 1625 h 2701"/>
                <a:gd name="T18" fmla="*/ 518 w 2255"/>
                <a:gd name="T19" fmla="*/ 2668 h 2701"/>
                <a:gd name="T20" fmla="*/ 470 w 2255"/>
                <a:gd name="T21" fmla="*/ 2700 h 2701"/>
                <a:gd name="T22" fmla="*/ 0 w 2255"/>
                <a:gd name="T23" fmla="*/ 2055 h 2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5" h="2701">
                  <a:moveTo>
                    <a:pt x="0" y="2055"/>
                  </a:moveTo>
                  <a:lnTo>
                    <a:pt x="0" y="2055"/>
                  </a:lnTo>
                  <a:cubicBezTo>
                    <a:pt x="48" y="2023"/>
                    <a:pt x="48" y="2023"/>
                    <a:pt x="48" y="2023"/>
                  </a:cubicBezTo>
                  <a:cubicBezTo>
                    <a:pt x="382" y="1784"/>
                    <a:pt x="669" y="1489"/>
                    <a:pt x="916" y="1155"/>
                  </a:cubicBezTo>
                  <a:cubicBezTo>
                    <a:pt x="1163" y="820"/>
                    <a:pt x="1354" y="446"/>
                    <a:pt x="1481" y="48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2254" y="247"/>
                    <a:pt x="2254" y="247"/>
                    <a:pt x="2254" y="247"/>
                  </a:cubicBezTo>
                  <a:cubicBezTo>
                    <a:pt x="2238" y="295"/>
                    <a:pt x="2238" y="295"/>
                    <a:pt x="2238" y="295"/>
                  </a:cubicBezTo>
                  <a:cubicBezTo>
                    <a:pt x="2086" y="773"/>
                    <a:pt x="1855" y="1219"/>
                    <a:pt x="1561" y="1625"/>
                  </a:cubicBezTo>
                  <a:cubicBezTo>
                    <a:pt x="1266" y="2023"/>
                    <a:pt x="916" y="2381"/>
                    <a:pt x="518" y="2668"/>
                  </a:cubicBezTo>
                  <a:cubicBezTo>
                    <a:pt x="470" y="2700"/>
                    <a:pt x="470" y="2700"/>
                    <a:pt x="470" y="2700"/>
                  </a:cubicBezTo>
                  <a:lnTo>
                    <a:pt x="0" y="2055"/>
                  </a:lnTo>
                </a:path>
              </a:pathLst>
            </a:custGeom>
            <a:solidFill>
              <a:srgbClr val="FED100">
                <a:alpha val="4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0">
              <a:extLst>
                <a:ext uri="{FF2B5EF4-FFF2-40B4-BE49-F238E27FC236}">
                  <a16:creationId xmlns:a16="http://schemas.microsoft.com/office/drawing/2014/main" id="{32F6DF3F-2938-BD4D-BF51-EE02DE58C7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34567" y="1678463"/>
              <a:ext cx="152338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371">
              <a:extLst>
                <a:ext uri="{FF2B5EF4-FFF2-40B4-BE49-F238E27FC236}">
                  <a16:creationId xmlns:a16="http://schemas.microsoft.com/office/drawing/2014/main" id="{FD695B73-B2F8-604F-9235-05D969A31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54458" y="1678463"/>
              <a:ext cx="152341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372">
              <a:extLst>
                <a:ext uri="{FF2B5EF4-FFF2-40B4-BE49-F238E27FC236}">
                  <a16:creationId xmlns:a16="http://schemas.microsoft.com/office/drawing/2014/main" id="{CE8F5863-1C31-E94A-872C-236AA09360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69436" y="1678463"/>
              <a:ext cx="152341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373">
              <a:extLst>
                <a:ext uri="{FF2B5EF4-FFF2-40B4-BE49-F238E27FC236}">
                  <a16:creationId xmlns:a16="http://schemas.microsoft.com/office/drawing/2014/main" id="{3F78E116-88BE-424F-8426-F5289049A1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4414" y="1678463"/>
              <a:ext cx="152341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74">
              <a:extLst>
                <a:ext uri="{FF2B5EF4-FFF2-40B4-BE49-F238E27FC236}">
                  <a16:creationId xmlns:a16="http://schemas.microsoft.com/office/drawing/2014/main" id="{6ECB9C51-5512-D341-8DEE-25BC594A98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99393" y="1678463"/>
              <a:ext cx="152341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75">
              <a:extLst>
                <a:ext uri="{FF2B5EF4-FFF2-40B4-BE49-F238E27FC236}">
                  <a16:creationId xmlns:a16="http://schemas.microsoft.com/office/drawing/2014/main" id="{60BBF185-F8E8-A64F-9824-29CD570133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9286" y="1678463"/>
              <a:ext cx="152338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76">
              <a:extLst>
                <a:ext uri="{FF2B5EF4-FFF2-40B4-BE49-F238E27FC236}">
                  <a16:creationId xmlns:a16="http://schemas.microsoft.com/office/drawing/2014/main" id="{0B44548D-0436-1B4D-82BA-3F36597C0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4264" y="1678463"/>
              <a:ext cx="152338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77">
              <a:extLst>
                <a:ext uri="{FF2B5EF4-FFF2-40B4-BE49-F238E27FC236}">
                  <a16:creationId xmlns:a16="http://schemas.microsoft.com/office/drawing/2014/main" id="{1B930512-8211-0549-8411-C7237814C2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49243" y="1678463"/>
              <a:ext cx="152338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78">
              <a:extLst>
                <a:ext uri="{FF2B5EF4-FFF2-40B4-BE49-F238E27FC236}">
                  <a16:creationId xmlns:a16="http://schemas.microsoft.com/office/drawing/2014/main" id="{97AF0131-21D4-1D48-8255-173B0EE6F7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64221" y="1678463"/>
              <a:ext cx="152338" cy="4916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79">
              <a:extLst>
                <a:ext uri="{FF2B5EF4-FFF2-40B4-BE49-F238E27FC236}">
                  <a16:creationId xmlns:a16="http://schemas.microsoft.com/office/drawing/2014/main" id="{E06F29DA-7B97-804D-A43F-12391EF18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768" y="1678463"/>
              <a:ext cx="127768" cy="44229"/>
            </a:xfrm>
            <a:custGeom>
              <a:avLst/>
              <a:gdLst>
                <a:gd name="T0" fmla="*/ 112 w 113"/>
                <a:gd name="T1" fmla="*/ 0 h 41"/>
                <a:gd name="T2" fmla="*/ 40 w 113"/>
                <a:gd name="T3" fmla="*/ 0 h 41"/>
                <a:gd name="T4" fmla="*/ 0 w 113"/>
                <a:gd name="T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41">
                  <a:moveTo>
                    <a:pt x="112" y="0"/>
                  </a:moveTo>
                  <a:lnTo>
                    <a:pt x="40" y="0"/>
                  </a:lnTo>
                  <a:lnTo>
                    <a:pt x="0" y="40"/>
                  </a:lnTo>
                </a:path>
              </a:pathLst>
            </a:cu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80">
              <a:extLst>
                <a:ext uri="{FF2B5EF4-FFF2-40B4-BE49-F238E27FC236}">
                  <a16:creationId xmlns:a16="http://schemas.microsoft.com/office/drawing/2014/main" id="{39489DCB-CD4C-5840-B2C1-7D81D07BE5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12117" y="1830804"/>
              <a:ext cx="98283" cy="108112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81">
              <a:extLst>
                <a:ext uri="{FF2B5EF4-FFF2-40B4-BE49-F238E27FC236}">
                  <a16:creationId xmlns:a16="http://schemas.microsoft.com/office/drawing/2014/main" id="{95643E82-7587-DC49-BC30-C0E6E404B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6861" y="3924240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82">
              <a:extLst>
                <a:ext uri="{FF2B5EF4-FFF2-40B4-BE49-F238E27FC236}">
                  <a16:creationId xmlns:a16="http://schemas.microsoft.com/office/drawing/2014/main" id="{D358734F-B9C8-BE43-A8DC-AC5B032EB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1883" y="3924240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83">
              <a:extLst>
                <a:ext uri="{FF2B5EF4-FFF2-40B4-BE49-F238E27FC236}">
                  <a16:creationId xmlns:a16="http://schemas.microsoft.com/office/drawing/2014/main" id="{AA567CB0-C7D0-4546-8B67-2094E0252F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81993" y="3924240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4">
              <a:extLst>
                <a:ext uri="{FF2B5EF4-FFF2-40B4-BE49-F238E27FC236}">
                  <a16:creationId xmlns:a16="http://schemas.microsoft.com/office/drawing/2014/main" id="{EA681CC9-5ABA-3248-A4A7-CB9CD72FD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7014" y="3924240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85">
              <a:extLst>
                <a:ext uri="{FF2B5EF4-FFF2-40B4-BE49-F238E27FC236}">
                  <a16:creationId xmlns:a16="http://schemas.microsoft.com/office/drawing/2014/main" id="{91F26741-DBCE-384F-B4F7-C04E11D093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2036" y="3924240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86">
              <a:extLst>
                <a:ext uri="{FF2B5EF4-FFF2-40B4-BE49-F238E27FC236}">
                  <a16:creationId xmlns:a16="http://schemas.microsoft.com/office/drawing/2014/main" id="{6F66E14C-E7D6-D147-95EB-7B8BEE4DD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7058" y="3924240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87">
              <a:extLst>
                <a:ext uri="{FF2B5EF4-FFF2-40B4-BE49-F238E27FC236}">
                  <a16:creationId xmlns:a16="http://schemas.microsoft.com/office/drawing/2014/main" id="{7AE857E7-44C1-BA4F-8375-C42C5C52C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2080" y="3924240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88">
              <a:extLst>
                <a:ext uri="{FF2B5EF4-FFF2-40B4-BE49-F238E27FC236}">
                  <a16:creationId xmlns:a16="http://schemas.microsoft.com/office/drawing/2014/main" id="{A214FDBA-4EC5-5241-8B30-1FE689861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2186" y="3924240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89">
              <a:extLst>
                <a:ext uri="{FF2B5EF4-FFF2-40B4-BE49-F238E27FC236}">
                  <a16:creationId xmlns:a16="http://schemas.microsoft.com/office/drawing/2014/main" id="{7C5E9A8F-8FDD-1A44-BF04-D0F310267E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7208" y="3924240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90">
              <a:extLst>
                <a:ext uri="{FF2B5EF4-FFF2-40B4-BE49-F238E27FC236}">
                  <a16:creationId xmlns:a16="http://schemas.microsoft.com/office/drawing/2014/main" id="{0EA9B8C0-EDFD-1046-AD55-42F87E617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2230" y="3924240"/>
              <a:ext cx="78627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91">
              <a:extLst>
                <a:ext uri="{FF2B5EF4-FFF2-40B4-BE49-F238E27FC236}">
                  <a16:creationId xmlns:a16="http://schemas.microsoft.com/office/drawing/2014/main" id="{6A9289EF-1274-C94D-8B8B-4554E3135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0897" y="6862914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92">
              <a:extLst>
                <a:ext uri="{FF2B5EF4-FFF2-40B4-BE49-F238E27FC236}">
                  <a16:creationId xmlns:a16="http://schemas.microsoft.com/office/drawing/2014/main" id="{ED83F3A6-9F88-3742-A5D4-543111D2D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919" y="6862914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93">
              <a:extLst>
                <a:ext uri="{FF2B5EF4-FFF2-40B4-BE49-F238E27FC236}">
                  <a16:creationId xmlns:a16="http://schemas.microsoft.com/office/drawing/2014/main" id="{16BB54F5-8C56-B548-B2EF-F47C4745E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41" y="6862914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94">
              <a:extLst>
                <a:ext uri="{FF2B5EF4-FFF2-40B4-BE49-F238E27FC236}">
                  <a16:creationId xmlns:a16="http://schemas.microsoft.com/office/drawing/2014/main" id="{9C62878D-2275-144A-8646-33C664400D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1050" y="6862914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95">
              <a:extLst>
                <a:ext uri="{FF2B5EF4-FFF2-40B4-BE49-F238E27FC236}">
                  <a16:creationId xmlns:a16="http://schemas.microsoft.com/office/drawing/2014/main" id="{6A2E1EEE-E9D7-8046-88D4-F7BD7218B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6072" y="6862914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96">
              <a:extLst>
                <a:ext uri="{FF2B5EF4-FFF2-40B4-BE49-F238E27FC236}">
                  <a16:creationId xmlns:a16="http://schemas.microsoft.com/office/drawing/2014/main" id="{0BAC68DC-5BAC-B440-B154-FC2AB78A8D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1094" y="6862914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97">
              <a:extLst>
                <a:ext uri="{FF2B5EF4-FFF2-40B4-BE49-F238E27FC236}">
                  <a16:creationId xmlns:a16="http://schemas.microsoft.com/office/drawing/2014/main" id="{C84BCC2E-BE5E-1245-AA45-C11AA6F0B5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36116" y="6862914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98">
              <a:extLst>
                <a:ext uri="{FF2B5EF4-FFF2-40B4-BE49-F238E27FC236}">
                  <a16:creationId xmlns:a16="http://schemas.microsoft.com/office/drawing/2014/main" id="{8024D14E-8A2F-384A-96B7-48EC820B64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1138" y="6862914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99">
              <a:extLst>
                <a:ext uri="{FF2B5EF4-FFF2-40B4-BE49-F238E27FC236}">
                  <a16:creationId xmlns:a16="http://schemas.microsoft.com/office/drawing/2014/main" id="{FC644DFB-6F5B-9846-8E31-E325594B76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01244" y="6862914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00">
              <a:extLst>
                <a:ext uri="{FF2B5EF4-FFF2-40B4-BE49-F238E27FC236}">
                  <a16:creationId xmlns:a16="http://schemas.microsoft.com/office/drawing/2014/main" id="{8CFFFD75-3458-AA4C-837A-8E3E1FEA5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86266" y="6862914"/>
              <a:ext cx="73714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01">
              <a:extLst>
                <a:ext uri="{FF2B5EF4-FFF2-40B4-BE49-F238E27FC236}">
                  <a16:creationId xmlns:a16="http://schemas.microsoft.com/office/drawing/2014/main" id="{64DA56AE-9533-3946-8D43-552F0D722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6861" y="9663991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02">
              <a:extLst>
                <a:ext uri="{FF2B5EF4-FFF2-40B4-BE49-F238E27FC236}">
                  <a16:creationId xmlns:a16="http://schemas.microsoft.com/office/drawing/2014/main" id="{23E0164A-EDFA-D947-9627-70AE9E22B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1883" y="9663991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03">
              <a:extLst>
                <a:ext uri="{FF2B5EF4-FFF2-40B4-BE49-F238E27FC236}">
                  <a16:creationId xmlns:a16="http://schemas.microsoft.com/office/drawing/2014/main" id="{55D7BF5B-A0F1-5B45-8A0C-513859E3C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81993" y="9663991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04">
              <a:extLst>
                <a:ext uri="{FF2B5EF4-FFF2-40B4-BE49-F238E27FC236}">
                  <a16:creationId xmlns:a16="http://schemas.microsoft.com/office/drawing/2014/main" id="{9226F207-3C9C-4A4E-AC2F-68AF8098A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7014" y="9663991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05">
              <a:extLst>
                <a:ext uri="{FF2B5EF4-FFF2-40B4-BE49-F238E27FC236}">
                  <a16:creationId xmlns:a16="http://schemas.microsoft.com/office/drawing/2014/main" id="{8AE3256E-6B01-E94F-83AD-0640469CB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2036" y="9663991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06">
              <a:extLst>
                <a:ext uri="{FF2B5EF4-FFF2-40B4-BE49-F238E27FC236}">
                  <a16:creationId xmlns:a16="http://schemas.microsoft.com/office/drawing/2014/main" id="{CFE84471-1439-E24B-8F5F-88A991330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7058" y="9663991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07">
              <a:extLst>
                <a:ext uri="{FF2B5EF4-FFF2-40B4-BE49-F238E27FC236}">
                  <a16:creationId xmlns:a16="http://schemas.microsoft.com/office/drawing/2014/main" id="{7CDC9049-3589-0A4F-8C41-0B15E6E51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2080" y="9663991"/>
              <a:ext cx="142509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08">
              <a:extLst>
                <a:ext uri="{FF2B5EF4-FFF2-40B4-BE49-F238E27FC236}">
                  <a16:creationId xmlns:a16="http://schemas.microsoft.com/office/drawing/2014/main" id="{9FCE5874-AB01-B548-8426-B63F8BD5E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2186" y="9663991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09">
              <a:extLst>
                <a:ext uri="{FF2B5EF4-FFF2-40B4-BE49-F238E27FC236}">
                  <a16:creationId xmlns:a16="http://schemas.microsoft.com/office/drawing/2014/main" id="{5B0A45E2-43F1-4245-BE74-B8DDB9149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7208" y="9663991"/>
              <a:ext cx="142512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10">
              <a:extLst>
                <a:ext uri="{FF2B5EF4-FFF2-40B4-BE49-F238E27FC236}">
                  <a16:creationId xmlns:a16="http://schemas.microsoft.com/office/drawing/2014/main" id="{A4325D27-2F2A-4549-9938-093400ED8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72230" y="9663991"/>
              <a:ext cx="78627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11">
              <a:extLst>
                <a:ext uri="{FF2B5EF4-FFF2-40B4-BE49-F238E27FC236}">
                  <a16:creationId xmlns:a16="http://schemas.microsoft.com/office/drawing/2014/main" id="{D2CE3B69-9FD0-8644-BCD2-6DA75B4E10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09995" y="12042450"/>
              <a:ext cx="152341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412">
              <a:extLst>
                <a:ext uri="{FF2B5EF4-FFF2-40B4-BE49-F238E27FC236}">
                  <a16:creationId xmlns:a16="http://schemas.microsoft.com/office/drawing/2014/main" id="{A694A40C-F6C2-E148-9EC3-A2A831B333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4973" y="12042450"/>
              <a:ext cx="152341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413">
              <a:extLst>
                <a:ext uri="{FF2B5EF4-FFF2-40B4-BE49-F238E27FC236}">
                  <a16:creationId xmlns:a16="http://schemas.microsoft.com/office/drawing/2014/main" id="{41F59115-16B6-2E43-AC26-21E4ACD6C0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44867" y="12042450"/>
              <a:ext cx="152338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414">
              <a:extLst>
                <a:ext uri="{FF2B5EF4-FFF2-40B4-BE49-F238E27FC236}">
                  <a16:creationId xmlns:a16="http://schemas.microsoft.com/office/drawing/2014/main" id="{0537ECC0-D32A-764E-A96A-3552CAE6D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9845" y="12042450"/>
              <a:ext cx="152338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15">
              <a:extLst>
                <a:ext uri="{FF2B5EF4-FFF2-40B4-BE49-F238E27FC236}">
                  <a16:creationId xmlns:a16="http://schemas.microsoft.com/office/drawing/2014/main" id="{15FAE838-7622-654D-AED9-C2EB0B6AA9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74823" y="12042450"/>
              <a:ext cx="152338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16">
              <a:extLst>
                <a:ext uri="{FF2B5EF4-FFF2-40B4-BE49-F238E27FC236}">
                  <a16:creationId xmlns:a16="http://schemas.microsoft.com/office/drawing/2014/main" id="{6972A018-20F0-EF44-AE4C-DF3527489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9801" y="12042450"/>
              <a:ext cx="152338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417">
              <a:extLst>
                <a:ext uri="{FF2B5EF4-FFF2-40B4-BE49-F238E27FC236}">
                  <a16:creationId xmlns:a16="http://schemas.microsoft.com/office/drawing/2014/main" id="{420F8A13-E165-CE4F-9717-74AA01E94E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04779" y="12042450"/>
              <a:ext cx="152338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418">
              <a:extLst>
                <a:ext uri="{FF2B5EF4-FFF2-40B4-BE49-F238E27FC236}">
                  <a16:creationId xmlns:a16="http://schemas.microsoft.com/office/drawing/2014/main" id="{290207CA-790D-4F42-A915-852BFBF8AB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4670" y="12042450"/>
              <a:ext cx="152341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419">
              <a:extLst>
                <a:ext uri="{FF2B5EF4-FFF2-40B4-BE49-F238E27FC236}">
                  <a16:creationId xmlns:a16="http://schemas.microsoft.com/office/drawing/2014/main" id="{AEDEFB3B-2FE6-0849-AB96-115C6B0DD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9648" y="12042450"/>
              <a:ext cx="152341" cy="4913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420">
              <a:extLst>
                <a:ext uri="{FF2B5EF4-FFF2-40B4-BE49-F238E27FC236}">
                  <a16:creationId xmlns:a16="http://schemas.microsoft.com/office/drawing/2014/main" id="{826C0850-C623-2B48-916E-BC3BE18BE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3940" y="11988392"/>
              <a:ext cx="108112" cy="54057"/>
            </a:xfrm>
            <a:custGeom>
              <a:avLst/>
              <a:gdLst>
                <a:gd name="T0" fmla="*/ 96 w 97"/>
                <a:gd name="T1" fmla="*/ 48 h 49"/>
                <a:gd name="T2" fmla="*/ 32 w 97"/>
                <a:gd name="T3" fmla="*/ 48 h 49"/>
                <a:gd name="T4" fmla="*/ 0 w 9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49">
                  <a:moveTo>
                    <a:pt x="96" y="48"/>
                  </a:moveTo>
                  <a:lnTo>
                    <a:pt x="32" y="48"/>
                  </a:lnTo>
                  <a:lnTo>
                    <a:pt x="0" y="0"/>
                  </a:lnTo>
                </a:path>
              </a:pathLst>
            </a:cu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421">
              <a:extLst>
                <a:ext uri="{FF2B5EF4-FFF2-40B4-BE49-F238E27FC236}">
                  <a16:creationId xmlns:a16="http://schemas.microsoft.com/office/drawing/2014/main" id="{E52B94A8-404A-0D4F-812A-80BA84B13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1602" y="11737771"/>
              <a:ext cx="88455" cy="132681"/>
            </a:xfrm>
            <a:prstGeom prst="line">
              <a:avLst/>
            </a:prstGeom>
            <a:grpFill/>
            <a:ln w="14400" cap="flat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" name="Text Placeholder 17">
            <a:extLst>
              <a:ext uri="{FF2B5EF4-FFF2-40B4-BE49-F238E27FC236}">
                <a16:creationId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476869"/>
            <a:ext cx="4312551" cy="4147846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5" y="642972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1" name="Text Placeholder 17">
            <a:extLst>
              <a:ext uri="{FF2B5EF4-FFF2-40B4-BE49-F238E27FC236}">
                <a16:creationId xmlns:a16="http://schemas.microsoft.com/office/drawing/2014/main" id="{20D53A06-A470-E043-A7C1-9D4483F896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3588" y="3262474"/>
            <a:ext cx="2212737" cy="651123"/>
          </a:xfrm>
        </p:spPr>
        <p:txBody>
          <a:bodyPr/>
          <a:lstStyle>
            <a:lvl1pPr algn="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2" name="Text Placeholder 23">
            <a:extLst>
              <a:ext uri="{FF2B5EF4-FFF2-40B4-BE49-F238E27FC236}">
                <a16:creationId xmlns:a16="http://schemas.microsoft.com/office/drawing/2014/main" id="{4F90DD39-208A-0846-AC92-FAC36CE191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3588" y="2854742"/>
            <a:ext cx="2219219" cy="442320"/>
          </a:xfrm>
        </p:spPr>
        <p:txBody>
          <a:bodyPr>
            <a:normAutofit/>
          </a:bodyPr>
          <a:lstStyle>
            <a:lvl1pPr marL="0" indent="0" algn="r">
              <a:buNone/>
              <a:defRPr sz="22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CF75D89D-1D17-D04C-8A25-58DADB17A5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5379" y="927252"/>
            <a:ext cx="2212737" cy="651123"/>
          </a:xfrm>
        </p:spPr>
        <p:txBody>
          <a:bodyPr anchor="t"/>
          <a:lstStyle>
            <a:lvl1pPr algn="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4" name="Text Placeholder 23">
            <a:extLst>
              <a:ext uri="{FF2B5EF4-FFF2-40B4-BE49-F238E27FC236}">
                <a16:creationId xmlns:a16="http://schemas.microsoft.com/office/drawing/2014/main" id="{DFCB3FD5-E40F-CE48-A411-1E3CAE3E9A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5379" y="565819"/>
            <a:ext cx="2219219" cy="442320"/>
          </a:xfrm>
        </p:spPr>
        <p:txBody>
          <a:bodyPr>
            <a:normAutofit/>
          </a:bodyPr>
          <a:lstStyle>
            <a:lvl1pPr marL="0" indent="0" algn="r">
              <a:buNone/>
              <a:defRPr sz="22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3CD4274-1A62-C44F-9D93-D9C507ADC2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7060" y="5501098"/>
            <a:ext cx="2212737" cy="651123"/>
          </a:xfrm>
        </p:spPr>
        <p:txBody>
          <a:bodyPr anchor="t"/>
          <a:lstStyle>
            <a:lvl1pPr algn="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6" name="Text Placeholder 23">
            <a:extLst>
              <a:ext uri="{FF2B5EF4-FFF2-40B4-BE49-F238E27FC236}">
                <a16:creationId xmlns:a16="http://schemas.microsoft.com/office/drawing/2014/main" id="{3C479639-2B37-234D-B21C-737A15B076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67060" y="5139665"/>
            <a:ext cx="2219219" cy="442320"/>
          </a:xfrm>
        </p:spPr>
        <p:txBody>
          <a:bodyPr>
            <a:normAutofit/>
          </a:bodyPr>
          <a:lstStyle>
            <a:lvl1pPr marL="0" indent="0" algn="r">
              <a:buNone/>
              <a:defRPr sz="22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7" name="Text Placeholder 17">
            <a:extLst>
              <a:ext uri="{FF2B5EF4-FFF2-40B4-BE49-F238E27FC236}">
                <a16:creationId xmlns:a16="http://schemas.microsoft.com/office/drawing/2014/main" id="{43320795-46BC-AF4D-BEC0-E2B432C9F1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31326" y="4447206"/>
            <a:ext cx="2212737" cy="651123"/>
          </a:xfrm>
        </p:spPr>
        <p:txBody>
          <a:bodyPr anchor="t"/>
          <a:lstStyle>
            <a:lvl1pPr algn="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8" name="Text Placeholder 23">
            <a:extLst>
              <a:ext uri="{FF2B5EF4-FFF2-40B4-BE49-F238E27FC236}">
                <a16:creationId xmlns:a16="http://schemas.microsoft.com/office/drawing/2014/main" id="{AF91F0CE-C7DF-B74F-B4D7-25C7ADC904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31326" y="4085773"/>
            <a:ext cx="2219219" cy="442320"/>
          </a:xfrm>
        </p:spPr>
        <p:txBody>
          <a:bodyPr>
            <a:normAutofit/>
          </a:bodyPr>
          <a:lstStyle>
            <a:lvl1pPr marL="0" indent="0" algn="r">
              <a:buNone/>
              <a:defRPr sz="22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8FB2940C-DB12-FC4B-AE30-0A6B11AD18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79231" y="1959718"/>
            <a:ext cx="2212737" cy="651123"/>
          </a:xfrm>
        </p:spPr>
        <p:txBody>
          <a:bodyPr anchor="t"/>
          <a:lstStyle>
            <a:lvl1pPr algn="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0" name="Text Placeholder 23">
            <a:extLst>
              <a:ext uri="{FF2B5EF4-FFF2-40B4-BE49-F238E27FC236}">
                <a16:creationId xmlns:a16="http://schemas.microsoft.com/office/drawing/2014/main" id="{9D34396D-AAEA-8941-B9FA-2158B9F5BC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79231" y="1598285"/>
            <a:ext cx="2219219" cy="442320"/>
          </a:xfrm>
        </p:spPr>
        <p:txBody>
          <a:bodyPr>
            <a:normAutofit/>
          </a:bodyPr>
          <a:lstStyle>
            <a:lvl1pPr marL="0" indent="0" algn="r">
              <a:buNone/>
              <a:defRPr sz="2200" b="1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145B51-3D35-5945-82BB-92B736D68EB5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5431EF6-A46B-2847-B85F-33968397620D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31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FE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C8AC7C2A-FE0D-1E46-AEF1-1CC40CA8D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728008" cy="2687953"/>
          </a:xfrm>
          <a:custGeom>
            <a:avLst/>
            <a:gdLst>
              <a:gd name="connsiteX0" fmla="*/ 1347559 w 2728008"/>
              <a:gd name="connsiteY0" fmla="*/ 0 h 2687953"/>
              <a:gd name="connsiteX1" fmla="*/ 1986565 w 2728008"/>
              <a:gd name="connsiteY1" fmla="*/ 161435 h 2687953"/>
              <a:gd name="connsiteX2" fmla="*/ 2048138 w 2728008"/>
              <a:gd name="connsiteY2" fmla="*/ 198721 h 2687953"/>
              <a:gd name="connsiteX3" fmla="*/ 2055744 w 2728008"/>
              <a:gd name="connsiteY3" fmla="*/ 189369 h 2687953"/>
              <a:gd name="connsiteX4" fmla="*/ 2332912 w 2728008"/>
              <a:gd name="connsiteY4" fmla="*/ 73044 h 2687953"/>
              <a:gd name="connsiteX5" fmla="*/ 2728008 w 2728008"/>
              <a:gd name="connsiteY5" fmla="*/ 468361 h 2687953"/>
              <a:gd name="connsiteX6" fmla="*/ 2613550 w 2728008"/>
              <a:gd name="connsiteY6" fmla="*/ 747820 h 2687953"/>
              <a:gd name="connsiteX7" fmla="*/ 2568525 w 2728008"/>
              <a:gd name="connsiteY7" fmla="*/ 785283 h 2687953"/>
              <a:gd name="connsiteX8" fmla="*/ 2584461 w 2728008"/>
              <a:gd name="connsiteY8" fmla="*/ 818260 h 2687953"/>
              <a:gd name="connsiteX9" fmla="*/ 2690307 w 2728008"/>
              <a:gd name="connsiteY9" fmla="*/ 1341306 h 2687953"/>
              <a:gd name="connsiteX10" fmla="*/ 1347559 w 2728008"/>
              <a:gd name="connsiteY10" fmla="*/ 2687953 h 2687953"/>
              <a:gd name="connsiteX11" fmla="*/ 0 w 2728008"/>
              <a:gd name="connsiteY11" fmla="*/ 1341306 h 2687953"/>
              <a:gd name="connsiteX12" fmla="*/ 1347559 w 2728008"/>
              <a:gd name="connsiteY12" fmla="*/ 0 h 268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8008" h="2687953">
                <a:moveTo>
                  <a:pt x="1347559" y="0"/>
                </a:moveTo>
                <a:cubicBezTo>
                  <a:pt x="1578578" y="0"/>
                  <a:pt x="1796338" y="58425"/>
                  <a:pt x="1986565" y="161435"/>
                </a:cubicBezTo>
                <a:lnTo>
                  <a:pt x="2048138" y="198721"/>
                </a:lnTo>
                <a:lnTo>
                  <a:pt x="2055744" y="189369"/>
                </a:lnTo>
                <a:cubicBezTo>
                  <a:pt x="2126421" y="117651"/>
                  <a:pt x="2224261" y="73044"/>
                  <a:pt x="2332912" y="73044"/>
                </a:cubicBezTo>
                <a:cubicBezTo>
                  <a:pt x="2554486" y="73044"/>
                  <a:pt x="2728008" y="251471"/>
                  <a:pt x="2728008" y="468361"/>
                </a:cubicBezTo>
                <a:cubicBezTo>
                  <a:pt x="2728008" y="577073"/>
                  <a:pt x="2684627" y="676036"/>
                  <a:pt x="2613550" y="747820"/>
                </a:cubicBezTo>
                <a:lnTo>
                  <a:pt x="2568525" y="785283"/>
                </a:lnTo>
                <a:lnTo>
                  <a:pt x="2584461" y="818260"/>
                </a:lnTo>
                <a:cubicBezTo>
                  <a:pt x="2652589" y="978837"/>
                  <a:pt x="2690307" y="1155547"/>
                  <a:pt x="2690307" y="1341306"/>
                </a:cubicBezTo>
                <a:cubicBezTo>
                  <a:pt x="2690307" y="2084339"/>
                  <a:pt x="2086819" y="2687953"/>
                  <a:pt x="1347559" y="2687953"/>
                </a:cubicBezTo>
                <a:cubicBezTo>
                  <a:pt x="604023" y="2687953"/>
                  <a:pt x="0" y="2084339"/>
                  <a:pt x="0" y="1341306"/>
                </a:cubicBezTo>
                <a:cubicBezTo>
                  <a:pt x="0" y="598273"/>
                  <a:pt x="604023" y="0"/>
                  <a:pt x="1347559" y="0"/>
                </a:cubicBezTo>
                <a:close/>
              </a:path>
            </a:pathLst>
          </a:custGeom>
          <a:solidFill>
            <a:srgbClr val="FED100"/>
          </a:solidFill>
          <a:ln w="9525" cap="flat">
            <a:noFill/>
            <a:bevel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721E85CF-10E5-434A-B411-502B2961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2030557" cy="2134233"/>
          </a:xfrm>
          <a:custGeom>
            <a:avLst/>
            <a:gdLst>
              <a:gd name="connsiteX0" fmla="*/ 395584 w 2030557"/>
              <a:gd name="connsiteY0" fmla="*/ 0 h 2134233"/>
              <a:gd name="connsiteX1" fmla="*/ 723293 w 2030557"/>
              <a:gd name="connsiteY1" fmla="*/ 171657 h 2134233"/>
              <a:gd name="connsiteX2" fmla="*/ 740101 w 2030557"/>
              <a:gd name="connsiteY2" fmla="*/ 202116 h 2134233"/>
              <a:gd name="connsiteX3" fmla="*/ 745673 w 2030557"/>
              <a:gd name="connsiteY3" fmla="*/ 200085 h 2134233"/>
              <a:gd name="connsiteX4" fmla="*/ 1041779 w 2030557"/>
              <a:gd name="connsiteY4" fmla="*/ 155513 h 2134233"/>
              <a:gd name="connsiteX5" fmla="*/ 2030557 w 2030557"/>
              <a:gd name="connsiteY5" fmla="*/ 1144606 h 2134233"/>
              <a:gd name="connsiteX6" fmla="*/ 1041779 w 2030557"/>
              <a:gd name="connsiteY6" fmla="*/ 2134233 h 2134233"/>
              <a:gd name="connsiteX7" fmla="*/ 47125 w 2030557"/>
              <a:gd name="connsiteY7" fmla="*/ 1144606 h 2134233"/>
              <a:gd name="connsiteX8" fmla="*/ 125166 w 2030557"/>
              <a:gd name="connsiteY8" fmla="*/ 760120 h 2134233"/>
              <a:gd name="connsiteX9" fmla="*/ 153261 w 2030557"/>
              <a:gd name="connsiteY9" fmla="*/ 702068 h 2134233"/>
              <a:gd name="connsiteX10" fmla="*/ 116313 w 2030557"/>
              <a:gd name="connsiteY10" fmla="*/ 671853 h 2134233"/>
              <a:gd name="connsiteX11" fmla="*/ 0 w 2030557"/>
              <a:gd name="connsiteY11" fmla="*/ 390556 h 2134233"/>
              <a:gd name="connsiteX12" fmla="*/ 395584 w 2030557"/>
              <a:gd name="connsiteY12" fmla="*/ 0 h 213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0557" h="2134233">
                <a:moveTo>
                  <a:pt x="395584" y="0"/>
                </a:moveTo>
                <a:cubicBezTo>
                  <a:pt x="531383" y="0"/>
                  <a:pt x="651958" y="67828"/>
                  <a:pt x="723293" y="171657"/>
                </a:cubicBezTo>
                <a:lnTo>
                  <a:pt x="740101" y="202116"/>
                </a:lnTo>
                <a:lnTo>
                  <a:pt x="745673" y="200085"/>
                </a:lnTo>
                <a:cubicBezTo>
                  <a:pt x="839168" y="171124"/>
                  <a:pt x="938615" y="155513"/>
                  <a:pt x="1041779" y="155513"/>
                </a:cubicBezTo>
                <a:cubicBezTo>
                  <a:pt x="1587183" y="155513"/>
                  <a:pt x="2030557" y="599563"/>
                  <a:pt x="2030557" y="1144606"/>
                </a:cubicBezTo>
                <a:cubicBezTo>
                  <a:pt x="2030557" y="1690183"/>
                  <a:pt x="1587183" y="2134233"/>
                  <a:pt x="1041779" y="2134233"/>
                </a:cubicBezTo>
                <a:cubicBezTo>
                  <a:pt x="491568" y="2134233"/>
                  <a:pt x="47125" y="1690183"/>
                  <a:pt x="47125" y="1144606"/>
                </a:cubicBezTo>
                <a:cubicBezTo>
                  <a:pt x="47125" y="1008345"/>
                  <a:pt x="74903" y="878396"/>
                  <a:pt x="125166" y="760120"/>
                </a:cubicBezTo>
                <a:lnTo>
                  <a:pt x="153261" y="702068"/>
                </a:lnTo>
                <a:lnTo>
                  <a:pt x="116313" y="671853"/>
                </a:lnTo>
                <a:cubicBezTo>
                  <a:pt x="44576" y="600660"/>
                  <a:pt x="0" y="501686"/>
                  <a:pt x="0" y="390556"/>
                </a:cubicBezTo>
                <a:cubicBezTo>
                  <a:pt x="0" y="173640"/>
                  <a:pt x="178307" y="0"/>
                  <a:pt x="395584" y="0"/>
                </a:cubicBezTo>
                <a:close/>
              </a:path>
            </a:pathLst>
          </a:custGeom>
          <a:solidFill>
            <a:srgbClr val="FED100"/>
          </a:solidFill>
          <a:ln w="9525" cap="flat">
            <a:noFill/>
            <a:bevel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81" name="Freeform 174">
            <a:extLst>
              <a:ext uri="{FF2B5EF4-FFF2-40B4-BE49-F238E27FC236}">
                <a16:creationId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FE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DDA54A1-C5F5-DF42-9617-EAE5E4AEAC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24538" y="3013484"/>
            <a:ext cx="2490027" cy="2313308"/>
          </a:xfrm>
          <a:custGeom>
            <a:avLst/>
            <a:gdLst>
              <a:gd name="connsiteX0" fmla="*/ 1159058 w 2490027"/>
              <a:gd name="connsiteY0" fmla="*/ 0 h 2313308"/>
              <a:gd name="connsiteX1" fmla="*/ 2313308 w 2490027"/>
              <a:gd name="connsiteY1" fmla="*/ 1158792 h 2313308"/>
              <a:gd name="connsiteX2" fmla="*/ 2261418 w 2490027"/>
              <a:gd name="connsiteY2" fmla="*/ 1502123 h 2313308"/>
              <a:gd name="connsiteX3" fmla="*/ 2255744 w 2490027"/>
              <a:gd name="connsiteY3" fmla="*/ 1517630 h 2313308"/>
              <a:gd name="connsiteX4" fmla="*/ 2315092 w 2490027"/>
              <a:gd name="connsiteY4" fmla="*/ 1550005 h 2313308"/>
              <a:gd name="connsiteX5" fmla="*/ 2490027 w 2490027"/>
              <a:gd name="connsiteY5" fmla="*/ 1877935 h 2313308"/>
              <a:gd name="connsiteX6" fmla="*/ 2094443 w 2490027"/>
              <a:gd name="connsiteY6" fmla="*/ 2273252 h 2313308"/>
              <a:gd name="connsiteX7" fmla="*/ 1815172 w 2490027"/>
              <a:gd name="connsiteY7" fmla="*/ 2156927 h 2313308"/>
              <a:gd name="connsiteX8" fmla="*/ 1789139 w 2490027"/>
              <a:gd name="connsiteY8" fmla="*/ 2125433 h 2313308"/>
              <a:gd name="connsiteX9" fmla="*/ 1709258 w 2490027"/>
              <a:gd name="connsiteY9" fmla="*/ 2173971 h 2313308"/>
              <a:gd name="connsiteX10" fmla="*/ 1159058 w 2490027"/>
              <a:gd name="connsiteY10" fmla="*/ 2313308 h 2313308"/>
              <a:gd name="connsiteX11" fmla="*/ 0 w 2490027"/>
              <a:gd name="connsiteY11" fmla="*/ 1158792 h 2313308"/>
              <a:gd name="connsiteX12" fmla="*/ 1159058 w 2490027"/>
              <a:gd name="connsiteY12" fmla="*/ 0 h 231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0027" h="2313308">
                <a:moveTo>
                  <a:pt x="1159058" y="0"/>
                </a:moveTo>
                <a:cubicBezTo>
                  <a:pt x="1796568" y="0"/>
                  <a:pt x="2313308" y="521670"/>
                  <a:pt x="2313308" y="1158792"/>
                </a:cubicBezTo>
                <a:cubicBezTo>
                  <a:pt x="2313308" y="1278352"/>
                  <a:pt x="2295142" y="1393666"/>
                  <a:pt x="2261418" y="1502123"/>
                </a:cubicBezTo>
                <a:lnTo>
                  <a:pt x="2255744" y="1517630"/>
                </a:lnTo>
                <a:lnTo>
                  <a:pt x="2315092" y="1550005"/>
                </a:lnTo>
                <a:cubicBezTo>
                  <a:pt x="2420376" y="1621388"/>
                  <a:pt x="2490027" y="1742045"/>
                  <a:pt x="2490027" y="1877935"/>
                </a:cubicBezTo>
                <a:cubicBezTo>
                  <a:pt x="2490027" y="2094825"/>
                  <a:pt x="2311721" y="2273252"/>
                  <a:pt x="2094443" y="2273252"/>
                </a:cubicBezTo>
                <a:cubicBezTo>
                  <a:pt x="1985805" y="2273252"/>
                  <a:pt x="1886909" y="2228646"/>
                  <a:pt x="1815172" y="2156927"/>
                </a:cubicBezTo>
                <a:lnTo>
                  <a:pt x="1789139" y="2125433"/>
                </a:lnTo>
                <a:lnTo>
                  <a:pt x="1709258" y="2173971"/>
                </a:lnTo>
                <a:cubicBezTo>
                  <a:pt x="1545708" y="2262833"/>
                  <a:pt x="1358280" y="2313308"/>
                  <a:pt x="1159058" y="2313308"/>
                </a:cubicBezTo>
                <a:cubicBezTo>
                  <a:pt x="516740" y="2313308"/>
                  <a:pt x="0" y="1796448"/>
                  <a:pt x="0" y="1158792"/>
                </a:cubicBezTo>
                <a:cubicBezTo>
                  <a:pt x="0" y="521670"/>
                  <a:pt x="516740" y="0"/>
                  <a:pt x="1159058" y="0"/>
                </a:cubicBezTo>
                <a:close/>
              </a:path>
            </a:pathLst>
          </a:custGeom>
          <a:solidFill>
            <a:srgbClr val="FED100"/>
          </a:solidFill>
          <a:ln w="9525" cap="flat">
            <a:noFill/>
            <a:bevel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6DC177C8-3E5A-3E4A-AD37-257F76887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5323" y="2400858"/>
            <a:ext cx="2365146" cy="2697377"/>
          </a:xfrm>
          <a:custGeom>
            <a:avLst/>
            <a:gdLst>
              <a:gd name="connsiteX0" fmla="*/ 1578470 w 2365146"/>
              <a:gd name="connsiteY0" fmla="*/ 0 h 2697377"/>
              <a:gd name="connsiteX1" fmla="*/ 1969295 w 2365146"/>
              <a:gd name="connsiteY1" fmla="*/ 395365 h 2697377"/>
              <a:gd name="connsiteX2" fmla="*/ 1938712 w 2365146"/>
              <a:gd name="connsiteY2" fmla="*/ 548209 h 2697377"/>
              <a:gd name="connsiteX3" fmla="*/ 1916962 w 2365146"/>
              <a:gd name="connsiteY3" fmla="*/ 588450 h 2697377"/>
              <a:gd name="connsiteX4" fmla="*/ 1934090 w 2365146"/>
              <a:gd name="connsiteY4" fmla="*/ 601213 h 2697377"/>
              <a:gd name="connsiteX5" fmla="*/ 2365146 w 2365146"/>
              <a:gd name="connsiteY5" fmla="*/ 1514537 h 2697377"/>
              <a:gd name="connsiteX6" fmla="*/ 1182306 w 2365146"/>
              <a:gd name="connsiteY6" fmla="*/ 2697377 h 2697377"/>
              <a:gd name="connsiteX7" fmla="*/ 0 w 2365146"/>
              <a:gd name="connsiteY7" fmla="*/ 1514537 h 2697377"/>
              <a:gd name="connsiteX8" fmla="*/ 1182306 w 2365146"/>
              <a:gd name="connsiteY8" fmla="*/ 332231 h 2697377"/>
              <a:gd name="connsiteX9" fmla="*/ 1188984 w 2365146"/>
              <a:gd name="connsiteY9" fmla="*/ 332567 h 2697377"/>
              <a:gd name="connsiteX10" fmla="*/ 1190730 w 2365146"/>
              <a:gd name="connsiteY10" fmla="*/ 314717 h 2697377"/>
              <a:gd name="connsiteX11" fmla="*/ 1578470 w 2365146"/>
              <a:gd name="connsiteY11" fmla="*/ 0 h 269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5146" h="2697377">
                <a:moveTo>
                  <a:pt x="1578470" y="0"/>
                </a:moveTo>
                <a:cubicBezTo>
                  <a:pt x="1795239" y="0"/>
                  <a:pt x="1969295" y="173640"/>
                  <a:pt x="1969295" y="395365"/>
                </a:cubicBezTo>
                <a:cubicBezTo>
                  <a:pt x="1969295" y="449727"/>
                  <a:pt x="1958416" y="501352"/>
                  <a:pt x="1938712" y="548209"/>
                </a:cubicBezTo>
                <a:lnTo>
                  <a:pt x="1916962" y="588450"/>
                </a:lnTo>
                <a:lnTo>
                  <a:pt x="1934090" y="601213"/>
                </a:lnTo>
                <a:cubicBezTo>
                  <a:pt x="2197118" y="817541"/>
                  <a:pt x="2365146" y="1145500"/>
                  <a:pt x="2365146" y="1514537"/>
                </a:cubicBezTo>
                <a:cubicBezTo>
                  <a:pt x="2365146" y="2166328"/>
                  <a:pt x="1834096" y="2697377"/>
                  <a:pt x="1182306" y="2697377"/>
                </a:cubicBezTo>
                <a:cubicBezTo>
                  <a:pt x="525706" y="2697377"/>
                  <a:pt x="0" y="2166328"/>
                  <a:pt x="0" y="1514537"/>
                </a:cubicBezTo>
                <a:cubicBezTo>
                  <a:pt x="0" y="858472"/>
                  <a:pt x="525706" y="332231"/>
                  <a:pt x="1182306" y="332231"/>
                </a:cubicBezTo>
                <a:lnTo>
                  <a:pt x="1188984" y="332567"/>
                </a:lnTo>
                <a:lnTo>
                  <a:pt x="1190730" y="314717"/>
                </a:lnTo>
                <a:cubicBezTo>
                  <a:pt x="1226980" y="132943"/>
                  <a:pt x="1384126" y="0"/>
                  <a:pt x="1578470" y="0"/>
                </a:cubicBezTo>
                <a:close/>
              </a:path>
            </a:pathLst>
          </a:custGeom>
          <a:solidFill>
            <a:srgbClr val="FED100"/>
          </a:solidFill>
          <a:ln w="9525" cap="flat">
            <a:noFill/>
            <a:bevel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144" name="Text Placeholder 17">
            <a:extLst>
              <a:ext uri="{FF2B5EF4-FFF2-40B4-BE49-F238E27FC236}">
                <a16:creationId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B4D899-F43C-EC44-8EB1-CEA82F5C4C53}"/>
              </a:ext>
            </a:extLst>
          </p:cNvPr>
          <p:cNvSpPr txBox="1"/>
          <p:nvPr userDrawn="1"/>
        </p:nvSpPr>
        <p:spPr>
          <a:xfrm>
            <a:off x="483594" y="6462600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9A91D2-A44C-4342-AE03-2656FE964C85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932391A-3E85-5C4B-AA4E-79577549F4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41A708D5-6ED7-584C-A312-A0003D781B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C52B84AE-8040-EF45-A293-68EFFEED6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DCB3084C-9E7F-2641-91E5-6D90EB06B11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1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476502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998E3230-A060-8148-8AC8-CD958C65B8D0}"/>
              </a:ext>
            </a:extLst>
          </p:cNvPr>
          <p:cNvSpPr/>
          <p:nvPr/>
        </p:nvSpPr>
        <p:spPr>
          <a:xfrm>
            <a:off x="2089889" y="1698686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2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179359 w 2664102"/>
              <a:gd name="connsiteY5" fmla="*/ 2802334 h 3460628"/>
              <a:gd name="connsiteX6" fmla="*/ 2169170 w 2664102"/>
              <a:gd name="connsiteY6" fmla="*/ 2809954 h 3460628"/>
              <a:gd name="connsiteX7" fmla="*/ 2190659 w 2664102"/>
              <a:gd name="connsiteY7" fmla="*/ 2849544 h 3460628"/>
              <a:gd name="connsiteX8" fmla="*/ 2225226 w 2664102"/>
              <a:gd name="connsiteY8" fmla="*/ 3020760 h 3460628"/>
              <a:gd name="connsiteX9" fmla="*/ 1785358 w 2664102"/>
              <a:gd name="connsiteY9" fmla="*/ 3460628 h 3460628"/>
              <a:gd name="connsiteX10" fmla="*/ 1354427 w 2664102"/>
              <a:gd name="connsiteY10" fmla="*/ 3109409 h 3460628"/>
              <a:gd name="connsiteX11" fmla="*/ 1354023 w 2664102"/>
              <a:gd name="connsiteY11" fmla="*/ 3105401 h 3460628"/>
              <a:gd name="connsiteX12" fmla="*/ 1332051 w 2664102"/>
              <a:gd name="connsiteY12" fmla="*/ 3106510 h 3460628"/>
              <a:gd name="connsiteX13" fmla="*/ 0 w 2664102"/>
              <a:gd name="connsiteY13" fmla="*/ 1774459 h 3460628"/>
              <a:gd name="connsiteX14" fmla="*/ 390149 w 2664102"/>
              <a:gd name="connsiteY14" fmla="*/ 832557 h 3460628"/>
              <a:gd name="connsiteX15" fmla="*/ 400718 w 2664102"/>
              <a:gd name="connsiteY15" fmla="*/ 822951 h 3460628"/>
              <a:gd name="connsiteX16" fmla="*/ 381759 w 2664102"/>
              <a:gd name="connsiteY16" fmla="*/ 761874 h 3460628"/>
              <a:gd name="connsiteX17" fmla="*/ 368876 w 2664102"/>
              <a:gd name="connsiteY17" fmla="*/ 634084 h 3460628"/>
              <a:gd name="connsiteX18" fmla="*/ 1002960 w 2664102"/>
              <a:gd name="connsiteY18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6" y="0"/>
                  <a:pt x="1490956" y="159688"/>
                  <a:pt x="1587215" y="387270"/>
                </a:cubicBezTo>
                <a:lnTo>
                  <a:pt x="1613792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188274"/>
                  <a:pt x="2475404" y="2558017"/>
                  <a:pt x="2179359" y="2802334"/>
                </a:cubicBezTo>
                <a:lnTo>
                  <a:pt x="2169170" y="2809954"/>
                </a:lnTo>
                <a:lnTo>
                  <a:pt x="2190659" y="2849544"/>
                </a:lnTo>
                <a:cubicBezTo>
                  <a:pt x="2212918" y="2902169"/>
                  <a:pt x="2225226" y="2960027"/>
                  <a:pt x="2225226" y="3020760"/>
                </a:cubicBezTo>
                <a:cubicBezTo>
                  <a:pt x="2225226" y="3263692"/>
                  <a:pt x="2028290" y="3460628"/>
                  <a:pt x="1785358" y="3460628"/>
                </a:cubicBezTo>
                <a:cubicBezTo>
                  <a:pt x="1572793" y="3460628"/>
                  <a:pt x="1395443" y="3309849"/>
                  <a:pt x="1354427" y="3109409"/>
                </a:cubicBezTo>
                <a:lnTo>
                  <a:pt x="1354023" y="3105401"/>
                </a:lnTo>
                <a:lnTo>
                  <a:pt x="1332051" y="3106510"/>
                </a:ln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9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6B9FF562-9BD5-2B44-B1B7-94C288C0D6F6}"/>
              </a:ext>
            </a:extLst>
          </p:cNvPr>
          <p:cNvSpPr/>
          <p:nvPr/>
        </p:nvSpPr>
        <p:spPr>
          <a:xfrm>
            <a:off x="4385115" y="1698686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2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273953 w 2664102"/>
              <a:gd name="connsiteY5" fmla="*/ 2716361 h 3460628"/>
              <a:gd name="connsiteX6" fmla="*/ 2214624 w 2664102"/>
              <a:gd name="connsiteY6" fmla="*/ 2770284 h 3460628"/>
              <a:gd name="connsiteX7" fmla="*/ 2218372 w 2664102"/>
              <a:gd name="connsiteY7" fmla="*/ 2774826 h 3460628"/>
              <a:gd name="connsiteX8" fmla="*/ 2293494 w 2664102"/>
              <a:gd name="connsiteY8" fmla="*/ 3020760 h 3460628"/>
              <a:gd name="connsiteX9" fmla="*/ 1853626 w 2664102"/>
              <a:gd name="connsiteY9" fmla="*/ 3460628 h 3460628"/>
              <a:gd name="connsiteX10" fmla="*/ 1422695 w 2664102"/>
              <a:gd name="connsiteY10" fmla="*/ 3109409 h 3460628"/>
              <a:gd name="connsiteX11" fmla="*/ 1421945 w 2664102"/>
              <a:gd name="connsiteY11" fmla="*/ 3101971 h 3460628"/>
              <a:gd name="connsiteX12" fmla="*/ 1332051 w 2664102"/>
              <a:gd name="connsiteY12" fmla="*/ 3106510 h 3460628"/>
              <a:gd name="connsiteX13" fmla="*/ 0 w 2664102"/>
              <a:gd name="connsiteY13" fmla="*/ 1774459 h 3460628"/>
              <a:gd name="connsiteX14" fmla="*/ 390149 w 2664102"/>
              <a:gd name="connsiteY14" fmla="*/ 832557 h 3460628"/>
              <a:gd name="connsiteX15" fmla="*/ 400718 w 2664102"/>
              <a:gd name="connsiteY15" fmla="*/ 822951 h 3460628"/>
              <a:gd name="connsiteX16" fmla="*/ 381759 w 2664102"/>
              <a:gd name="connsiteY16" fmla="*/ 761874 h 3460628"/>
              <a:gd name="connsiteX17" fmla="*/ 368876 w 2664102"/>
              <a:gd name="connsiteY17" fmla="*/ 634084 h 3460628"/>
              <a:gd name="connsiteX18" fmla="*/ 1002960 w 2664102"/>
              <a:gd name="connsiteY18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7" y="0"/>
                  <a:pt x="1490956" y="159688"/>
                  <a:pt x="1587215" y="387270"/>
                </a:cubicBezTo>
                <a:lnTo>
                  <a:pt x="1613792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142295"/>
                  <a:pt x="2515007" y="2475307"/>
                  <a:pt x="2273953" y="2716361"/>
                </a:cubicBezTo>
                <a:lnTo>
                  <a:pt x="2214624" y="2770284"/>
                </a:lnTo>
                <a:lnTo>
                  <a:pt x="2218372" y="2774826"/>
                </a:lnTo>
                <a:cubicBezTo>
                  <a:pt x="2265800" y="2845029"/>
                  <a:pt x="2293494" y="2929661"/>
                  <a:pt x="2293494" y="3020760"/>
                </a:cubicBezTo>
                <a:cubicBezTo>
                  <a:pt x="2293494" y="3263692"/>
                  <a:pt x="2096558" y="3460628"/>
                  <a:pt x="1853626" y="3460628"/>
                </a:cubicBezTo>
                <a:cubicBezTo>
                  <a:pt x="1641061" y="3460628"/>
                  <a:pt x="1463711" y="3309849"/>
                  <a:pt x="1422695" y="3109409"/>
                </a:cubicBezTo>
                <a:lnTo>
                  <a:pt x="1421945" y="3101971"/>
                </a:lnTo>
                <a:lnTo>
                  <a:pt x="1332051" y="3106510"/>
                </a:ln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9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F78C72C1-BBB8-B14F-A70E-D1EB0561C42B}"/>
              </a:ext>
            </a:extLst>
          </p:cNvPr>
          <p:cNvSpPr/>
          <p:nvPr userDrawn="1"/>
        </p:nvSpPr>
        <p:spPr>
          <a:xfrm>
            <a:off x="6680341" y="1698686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2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273953 w 2664102"/>
              <a:gd name="connsiteY5" fmla="*/ 2716361 h 3460628"/>
              <a:gd name="connsiteX6" fmla="*/ 2215613 w 2664102"/>
              <a:gd name="connsiteY6" fmla="*/ 2769384 h 3460628"/>
              <a:gd name="connsiteX7" fmla="*/ 2220103 w 2664102"/>
              <a:gd name="connsiteY7" fmla="*/ 2774826 h 3460628"/>
              <a:gd name="connsiteX8" fmla="*/ 2295226 w 2664102"/>
              <a:gd name="connsiteY8" fmla="*/ 3020760 h 3460628"/>
              <a:gd name="connsiteX9" fmla="*/ 1855358 w 2664102"/>
              <a:gd name="connsiteY9" fmla="*/ 3460628 h 3460628"/>
              <a:gd name="connsiteX10" fmla="*/ 1424427 w 2664102"/>
              <a:gd name="connsiteY10" fmla="*/ 3109409 h 3460628"/>
              <a:gd name="connsiteX11" fmla="*/ 1423668 w 2664102"/>
              <a:gd name="connsiteY11" fmla="*/ 3101884 h 3460628"/>
              <a:gd name="connsiteX12" fmla="*/ 1332051 w 2664102"/>
              <a:gd name="connsiteY12" fmla="*/ 3106510 h 3460628"/>
              <a:gd name="connsiteX13" fmla="*/ 0 w 2664102"/>
              <a:gd name="connsiteY13" fmla="*/ 1774459 h 3460628"/>
              <a:gd name="connsiteX14" fmla="*/ 390149 w 2664102"/>
              <a:gd name="connsiteY14" fmla="*/ 832557 h 3460628"/>
              <a:gd name="connsiteX15" fmla="*/ 400718 w 2664102"/>
              <a:gd name="connsiteY15" fmla="*/ 822951 h 3460628"/>
              <a:gd name="connsiteX16" fmla="*/ 381759 w 2664102"/>
              <a:gd name="connsiteY16" fmla="*/ 761874 h 3460628"/>
              <a:gd name="connsiteX17" fmla="*/ 368876 w 2664102"/>
              <a:gd name="connsiteY17" fmla="*/ 634084 h 3460628"/>
              <a:gd name="connsiteX18" fmla="*/ 1002960 w 2664102"/>
              <a:gd name="connsiteY18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7" y="0"/>
                  <a:pt x="1490956" y="159688"/>
                  <a:pt x="1587215" y="387270"/>
                </a:cubicBezTo>
                <a:lnTo>
                  <a:pt x="1613792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142295"/>
                  <a:pt x="2515007" y="2475307"/>
                  <a:pt x="2273953" y="2716361"/>
                </a:cubicBezTo>
                <a:lnTo>
                  <a:pt x="2215613" y="2769384"/>
                </a:lnTo>
                <a:lnTo>
                  <a:pt x="2220103" y="2774826"/>
                </a:lnTo>
                <a:cubicBezTo>
                  <a:pt x="2267532" y="2845029"/>
                  <a:pt x="2295226" y="2929661"/>
                  <a:pt x="2295226" y="3020760"/>
                </a:cubicBezTo>
                <a:cubicBezTo>
                  <a:pt x="2295226" y="3263692"/>
                  <a:pt x="2098290" y="3460628"/>
                  <a:pt x="1855358" y="3460628"/>
                </a:cubicBezTo>
                <a:cubicBezTo>
                  <a:pt x="1642793" y="3460628"/>
                  <a:pt x="1465443" y="3309849"/>
                  <a:pt x="1424427" y="3109409"/>
                </a:cubicBezTo>
                <a:lnTo>
                  <a:pt x="1423668" y="3101884"/>
                </a:lnTo>
                <a:lnTo>
                  <a:pt x="1332051" y="3106510"/>
                </a:ln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9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322CBE2-C8DB-9445-B2BF-307CEC7D4467}"/>
              </a:ext>
            </a:extLst>
          </p:cNvPr>
          <p:cNvSpPr/>
          <p:nvPr/>
        </p:nvSpPr>
        <p:spPr>
          <a:xfrm>
            <a:off x="8975567" y="1698686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1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359926 w 2664102"/>
              <a:gd name="connsiteY5" fmla="*/ 2621767 h 3460628"/>
              <a:gd name="connsiteX6" fmla="*/ 2289236 w 2664102"/>
              <a:gd name="connsiteY6" fmla="*/ 2699546 h 3460628"/>
              <a:gd name="connsiteX7" fmla="*/ 2301574 w 2664102"/>
              <a:gd name="connsiteY7" fmla="*/ 2709727 h 3460628"/>
              <a:gd name="connsiteX8" fmla="*/ 2430409 w 2664102"/>
              <a:gd name="connsiteY8" fmla="*/ 3020760 h 3460628"/>
              <a:gd name="connsiteX9" fmla="*/ 1990541 w 2664102"/>
              <a:gd name="connsiteY9" fmla="*/ 3460628 h 3460628"/>
              <a:gd name="connsiteX10" fmla="*/ 1559610 w 2664102"/>
              <a:gd name="connsiteY10" fmla="*/ 3109409 h 3460628"/>
              <a:gd name="connsiteX11" fmla="*/ 1557255 w 2664102"/>
              <a:gd name="connsiteY11" fmla="*/ 3086049 h 3460628"/>
              <a:gd name="connsiteX12" fmla="*/ 1468245 w 2664102"/>
              <a:gd name="connsiteY12" fmla="*/ 3099633 h 3460628"/>
              <a:gd name="connsiteX13" fmla="*/ 1332051 w 2664102"/>
              <a:gd name="connsiteY13" fmla="*/ 3106510 h 3460628"/>
              <a:gd name="connsiteX14" fmla="*/ 0 w 2664102"/>
              <a:gd name="connsiteY14" fmla="*/ 1774459 h 3460628"/>
              <a:gd name="connsiteX15" fmla="*/ 390149 w 2664102"/>
              <a:gd name="connsiteY15" fmla="*/ 832557 h 3460628"/>
              <a:gd name="connsiteX16" fmla="*/ 400718 w 2664102"/>
              <a:gd name="connsiteY16" fmla="*/ 822951 h 3460628"/>
              <a:gd name="connsiteX17" fmla="*/ 381758 w 2664102"/>
              <a:gd name="connsiteY17" fmla="*/ 761874 h 3460628"/>
              <a:gd name="connsiteX18" fmla="*/ 368876 w 2664102"/>
              <a:gd name="connsiteY18" fmla="*/ 634084 h 3460628"/>
              <a:gd name="connsiteX19" fmla="*/ 1002960 w 2664102"/>
              <a:gd name="connsiteY19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6" y="0"/>
                  <a:pt x="1490955" y="159688"/>
                  <a:pt x="1587215" y="387270"/>
                </a:cubicBezTo>
                <a:lnTo>
                  <a:pt x="1613791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096315"/>
                  <a:pt x="2549951" y="2391510"/>
                  <a:pt x="2359926" y="2621767"/>
                </a:cubicBezTo>
                <a:lnTo>
                  <a:pt x="2289236" y="2699546"/>
                </a:lnTo>
                <a:lnTo>
                  <a:pt x="2301574" y="2709727"/>
                </a:lnTo>
                <a:cubicBezTo>
                  <a:pt x="2381175" y="2789327"/>
                  <a:pt x="2430409" y="2899294"/>
                  <a:pt x="2430409" y="3020760"/>
                </a:cubicBezTo>
                <a:cubicBezTo>
                  <a:pt x="2430409" y="3263692"/>
                  <a:pt x="2233473" y="3460628"/>
                  <a:pt x="1990541" y="3460628"/>
                </a:cubicBezTo>
                <a:cubicBezTo>
                  <a:pt x="1777975" y="3460628"/>
                  <a:pt x="1600626" y="3309849"/>
                  <a:pt x="1559610" y="3109409"/>
                </a:cubicBezTo>
                <a:lnTo>
                  <a:pt x="1557255" y="3086049"/>
                </a:lnTo>
                <a:lnTo>
                  <a:pt x="1468245" y="3099633"/>
                </a:lnTo>
                <a:cubicBezTo>
                  <a:pt x="1423466" y="3104181"/>
                  <a:pt x="1378030" y="3106510"/>
                  <a:pt x="1332051" y="3106510"/>
                </a:cubicBez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8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291885" y="3135867"/>
            <a:ext cx="2093228" cy="1202080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4623112" y="3117069"/>
            <a:ext cx="2093228" cy="1202080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6878370" y="3121537"/>
            <a:ext cx="2093228" cy="1202080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9209597" y="3102739"/>
            <a:ext cx="2093228" cy="1202080"/>
          </a:xfrm>
        </p:spPr>
        <p:txBody>
          <a:bodyPr/>
          <a:lstStyle>
            <a:lvl1pPr algn="ctr">
              <a:buNone/>
              <a:defRPr sz="1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B96E93-12A7-0543-B8EE-9285E103FDF4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2A1B4-9317-CA4F-8010-A831C931E180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13E1DCE-8617-FE49-9D50-215190C95744}"/>
              </a:ext>
            </a:extLst>
          </p:cNvPr>
          <p:cNvSpPr/>
          <p:nvPr userDrawn="1"/>
        </p:nvSpPr>
        <p:spPr>
          <a:xfrm>
            <a:off x="2562014" y="1786976"/>
            <a:ext cx="1054660" cy="1054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CF0B779-49F1-BD40-A379-6E82ED7A8EA5}"/>
              </a:ext>
            </a:extLst>
          </p:cNvPr>
          <p:cNvSpPr/>
          <p:nvPr userDrawn="1"/>
        </p:nvSpPr>
        <p:spPr>
          <a:xfrm>
            <a:off x="4860745" y="1805440"/>
            <a:ext cx="1054660" cy="1054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1B6F19E-6C02-7B40-813C-4C605D3E627A}"/>
              </a:ext>
            </a:extLst>
          </p:cNvPr>
          <p:cNvSpPr/>
          <p:nvPr userDrawn="1"/>
        </p:nvSpPr>
        <p:spPr>
          <a:xfrm>
            <a:off x="7155971" y="1805439"/>
            <a:ext cx="1054660" cy="1054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A601DA3-31CF-EE49-AC34-35907C8E7C67}"/>
              </a:ext>
            </a:extLst>
          </p:cNvPr>
          <p:cNvSpPr/>
          <p:nvPr userDrawn="1"/>
        </p:nvSpPr>
        <p:spPr>
          <a:xfrm>
            <a:off x="9451197" y="1805439"/>
            <a:ext cx="1054660" cy="1054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7">
            <a:extLst>
              <a:ext uri="{FF2B5EF4-FFF2-40B4-BE49-F238E27FC236}">
                <a16:creationId xmlns:a16="http://schemas.microsoft.com/office/drawing/2014/main" id="{1FA3C6B8-1B91-3C45-ABF9-38614C60D8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47941" y="1946907"/>
            <a:ext cx="695250" cy="734798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A458E8DF-54E7-064A-9CDB-051A735469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064548" y="1949503"/>
            <a:ext cx="695250" cy="734798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6" name="Text Placeholder 17">
            <a:extLst>
              <a:ext uri="{FF2B5EF4-FFF2-40B4-BE49-F238E27FC236}">
                <a16:creationId xmlns:a16="http://schemas.microsoft.com/office/drawing/2014/main" id="{FDFA3651-9899-9946-9C5D-81AF4B51CA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8393" y="1962861"/>
            <a:ext cx="695250" cy="734798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4790CDE1-298B-B145-BA4E-F6881FB7FA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55000" y="1965457"/>
            <a:ext cx="695250" cy="734798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96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48">
            <a:extLst>
              <a:ext uri="{FF2B5EF4-FFF2-40B4-BE49-F238E27FC236}">
                <a16:creationId xmlns:a16="http://schemas.microsoft.com/office/drawing/2014/main" id="{C2DB8636-C798-AD47-8DC9-47814E3387DD}"/>
              </a:ext>
            </a:extLst>
          </p:cNvPr>
          <p:cNvSpPr/>
          <p:nvPr/>
        </p:nvSpPr>
        <p:spPr>
          <a:xfrm>
            <a:off x="4292836" y="2475929"/>
            <a:ext cx="1660392" cy="2337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8" h="154">
                <a:moveTo>
                  <a:pt x="1066" y="76"/>
                </a:moveTo>
                <a:cubicBezTo>
                  <a:pt x="1066" y="49"/>
                  <a:pt x="1073" y="23"/>
                  <a:pt x="1087" y="0"/>
                </a:cubicBezTo>
                <a:lnTo>
                  <a:pt x="1" y="0"/>
                </a:lnTo>
                <a:cubicBezTo>
                  <a:pt x="14" y="23"/>
                  <a:pt x="22" y="49"/>
                  <a:pt x="22" y="76"/>
                </a:cubicBezTo>
                <a:cubicBezTo>
                  <a:pt x="22" y="106"/>
                  <a:pt x="14" y="131"/>
                  <a:pt x="0" y="154"/>
                </a:cubicBezTo>
                <a:lnTo>
                  <a:pt x="1088" y="154"/>
                </a:lnTo>
                <a:cubicBezTo>
                  <a:pt x="1075" y="131"/>
                  <a:pt x="1066" y="106"/>
                  <a:pt x="1066" y="76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A5ECD853-1DE4-6A49-83BF-BE872511E6E0}"/>
              </a:ext>
            </a:extLst>
          </p:cNvPr>
          <p:cNvSpPr/>
          <p:nvPr/>
        </p:nvSpPr>
        <p:spPr>
          <a:xfrm>
            <a:off x="3846806" y="2428576"/>
            <a:ext cx="323830" cy="3268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" h="215">
                <a:moveTo>
                  <a:pt x="213" y="107"/>
                </a:moveTo>
                <a:cubicBezTo>
                  <a:pt x="213" y="166"/>
                  <a:pt x="166" y="215"/>
                  <a:pt x="106" y="215"/>
                </a:cubicBezTo>
                <a:cubicBezTo>
                  <a:pt x="48" y="215"/>
                  <a:pt x="0" y="166"/>
                  <a:pt x="0" y="107"/>
                </a:cubicBezTo>
                <a:cubicBezTo>
                  <a:pt x="0" y="48"/>
                  <a:pt x="48" y="0"/>
                  <a:pt x="106" y="0"/>
                </a:cubicBezTo>
                <a:cubicBezTo>
                  <a:pt x="166" y="0"/>
                  <a:pt x="213" y="48"/>
                  <a:pt x="213" y="107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FB605EC-FC6D-3D40-A5B0-5C7A5B28222F}"/>
              </a:ext>
            </a:extLst>
          </p:cNvPr>
          <p:cNvSpPr/>
          <p:nvPr/>
        </p:nvSpPr>
        <p:spPr>
          <a:xfrm>
            <a:off x="3912488" y="2494259"/>
            <a:ext cx="192465" cy="19399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" h="128">
                <a:moveTo>
                  <a:pt x="127" y="64"/>
                </a:moveTo>
                <a:cubicBezTo>
                  <a:pt x="127" y="100"/>
                  <a:pt x="99" y="128"/>
                  <a:pt x="63" y="128"/>
                </a:cubicBezTo>
                <a:cubicBezTo>
                  <a:pt x="28" y="128"/>
                  <a:pt x="0" y="100"/>
                  <a:pt x="0" y="64"/>
                </a:cubicBezTo>
                <a:cubicBezTo>
                  <a:pt x="0" y="30"/>
                  <a:pt x="28" y="0"/>
                  <a:pt x="63" y="0"/>
                </a:cubicBezTo>
                <a:cubicBezTo>
                  <a:pt x="99" y="0"/>
                  <a:pt x="127" y="30"/>
                  <a:pt x="127" y="64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813784D3-D312-744B-8BF6-8D3D764C1FF8}"/>
              </a:ext>
            </a:extLst>
          </p:cNvPr>
          <p:cNvSpPr/>
          <p:nvPr/>
        </p:nvSpPr>
        <p:spPr>
          <a:xfrm>
            <a:off x="3324401" y="800258"/>
            <a:ext cx="1370167" cy="151069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8" h="990">
                <a:moveTo>
                  <a:pt x="898" y="447"/>
                </a:moveTo>
                <a:cubicBezTo>
                  <a:pt x="898" y="649"/>
                  <a:pt x="765" y="819"/>
                  <a:pt x="583" y="875"/>
                </a:cubicBezTo>
                <a:cubicBezTo>
                  <a:pt x="541" y="889"/>
                  <a:pt x="471" y="936"/>
                  <a:pt x="448" y="990"/>
                </a:cubicBezTo>
                <a:cubicBezTo>
                  <a:pt x="427" y="941"/>
                  <a:pt x="357" y="889"/>
                  <a:pt x="314" y="875"/>
                </a:cubicBezTo>
                <a:cubicBezTo>
                  <a:pt x="131" y="817"/>
                  <a:pt x="0" y="649"/>
                  <a:pt x="0" y="447"/>
                </a:cubicBezTo>
                <a:cubicBezTo>
                  <a:pt x="0" y="200"/>
                  <a:pt x="201" y="0"/>
                  <a:pt x="448" y="0"/>
                </a:cubicBezTo>
                <a:cubicBezTo>
                  <a:pt x="696" y="0"/>
                  <a:pt x="898" y="200"/>
                  <a:pt x="898" y="447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C952250C-2D0F-064B-B9BE-BB9EECA238E4}"/>
              </a:ext>
            </a:extLst>
          </p:cNvPr>
          <p:cNvSpPr/>
          <p:nvPr/>
        </p:nvSpPr>
        <p:spPr>
          <a:xfrm>
            <a:off x="6055570" y="2428576"/>
            <a:ext cx="325357" cy="3268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4" h="215">
                <a:moveTo>
                  <a:pt x="214" y="107"/>
                </a:moveTo>
                <a:cubicBezTo>
                  <a:pt x="214" y="166"/>
                  <a:pt x="165" y="215"/>
                  <a:pt x="106" y="215"/>
                </a:cubicBezTo>
                <a:cubicBezTo>
                  <a:pt x="46" y="215"/>
                  <a:pt x="0" y="166"/>
                  <a:pt x="0" y="107"/>
                </a:cubicBezTo>
                <a:cubicBezTo>
                  <a:pt x="0" y="48"/>
                  <a:pt x="46" y="0"/>
                  <a:pt x="106" y="0"/>
                </a:cubicBezTo>
                <a:cubicBezTo>
                  <a:pt x="165" y="0"/>
                  <a:pt x="214" y="48"/>
                  <a:pt x="214" y="107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383608B-3ED7-074D-A0C2-469C4A907A53}"/>
              </a:ext>
            </a:extLst>
          </p:cNvPr>
          <p:cNvSpPr/>
          <p:nvPr/>
        </p:nvSpPr>
        <p:spPr>
          <a:xfrm>
            <a:off x="6119725" y="2494259"/>
            <a:ext cx="193993" cy="19399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8" h="128">
                <a:moveTo>
                  <a:pt x="128" y="64"/>
                </a:moveTo>
                <a:cubicBezTo>
                  <a:pt x="128" y="100"/>
                  <a:pt x="100" y="128"/>
                  <a:pt x="64" y="128"/>
                </a:cubicBezTo>
                <a:cubicBezTo>
                  <a:pt x="28" y="128"/>
                  <a:pt x="0" y="100"/>
                  <a:pt x="0" y="64"/>
                </a:cubicBezTo>
                <a:cubicBezTo>
                  <a:pt x="0" y="30"/>
                  <a:pt x="28" y="0"/>
                  <a:pt x="64" y="0"/>
                </a:cubicBezTo>
                <a:cubicBezTo>
                  <a:pt x="100" y="0"/>
                  <a:pt x="128" y="30"/>
                  <a:pt x="128" y="64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49B34B02-D6BF-B143-85D1-021CEA346336}"/>
              </a:ext>
            </a:extLst>
          </p:cNvPr>
          <p:cNvSpPr/>
          <p:nvPr/>
        </p:nvSpPr>
        <p:spPr>
          <a:xfrm>
            <a:off x="5531638" y="2921959"/>
            <a:ext cx="1368640" cy="151222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991">
                <a:moveTo>
                  <a:pt x="897" y="542"/>
                </a:moveTo>
                <a:cubicBezTo>
                  <a:pt x="897" y="341"/>
                  <a:pt x="766" y="172"/>
                  <a:pt x="584" y="114"/>
                </a:cubicBezTo>
                <a:cubicBezTo>
                  <a:pt x="541" y="101"/>
                  <a:pt x="471" y="54"/>
                  <a:pt x="449" y="0"/>
                </a:cubicBezTo>
                <a:cubicBezTo>
                  <a:pt x="426" y="50"/>
                  <a:pt x="357" y="101"/>
                  <a:pt x="315" y="114"/>
                </a:cubicBezTo>
                <a:cubicBezTo>
                  <a:pt x="132" y="172"/>
                  <a:pt x="0" y="342"/>
                  <a:pt x="0" y="542"/>
                </a:cubicBezTo>
                <a:cubicBezTo>
                  <a:pt x="0" y="789"/>
                  <a:pt x="202" y="991"/>
                  <a:pt x="449" y="991"/>
                </a:cubicBezTo>
                <a:cubicBezTo>
                  <a:pt x="697" y="991"/>
                  <a:pt x="897" y="789"/>
                  <a:pt x="897" y="542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8BCF563E-9283-AC4E-8512-9E60AF0E8397}"/>
              </a:ext>
            </a:extLst>
          </p:cNvPr>
          <p:cNvSpPr/>
          <p:nvPr/>
        </p:nvSpPr>
        <p:spPr>
          <a:xfrm>
            <a:off x="6489380" y="2475929"/>
            <a:ext cx="1660392" cy="2337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8" h="154">
                <a:moveTo>
                  <a:pt x="1066" y="76"/>
                </a:moveTo>
                <a:cubicBezTo>
                  <a:pt x="1066" y="49"/>
                  <a:pt x="1074" y="23"/>
                  <a:pt x="1087" y="0"/>
                </a:cubicBezTo>
                <a:lnTo>
                  <a:pt x="1" y="0"/>
                </a:lnTo>
                <a:cubicBezTo>
                  <a:pt x="14" y="23"/>
                  <a:pt x="22" y="49"/>
                  <a:pt x="22" y="76"/>
                </a:cubicBezTo>
                <a:cubicBezTo>
                  <a:pt x="22" y="106"/>
                  <a:pt x="14" y="131"/>
                  <a:pt x="0" y="154"/>
                </a:cubicBezTo>
                <a:lnTo>
                  <a:pt x="1088" y="154"/>
                </a:lnTo>
                <a:cubicBezTo>
                  <a:pt x="1075" y="131"/>
                  <a:pt x="1066" y="106"/>
                  <a:pt x="1066" y="76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017F71C7-97C2-574F-826D-B09EC5C3194C}"/>
              </a:ext>
            </a:extLst>
          </p:cNvPr>
          <p:cNvSpPr/>
          <p:nvPr/>
        </p:nvSpPr>
        <p:spPr>
          <a:xfrm>
            <a:off x="8249060" y="2428576"/>
            <a:ext cx="326885" cy="3268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5" h="215">
                <a:moveTo>
                  <a:pt x="215" y="107"/>
                </a:moveTo>
                <a:cubicBezTo>
                  <a:pt x="215" y="166"/>
                  <a:pt x="167" y="215"/>
                  <a:pt x="108" y="215"/>
                </a:cubicBezTo>
                <a:cubicBezTo>
                  <a:pt x="49" y="215"/>
                  <a:pt x="0" y="166"/>
                  <a:pt x="0" y="107"/>
                </a:cubicBezTo>
                <a:cubicBezTo>
                  <a:pt x="0" y="48"/>
                  <a:pt x="49" y="0"/>
                  <a:pt x="108" y="0"/>
                </a:cubicBezTo>
                <a:cubicBezTo>
                  <a:pt x="167" y="0"/>
                  <a:pt x="215" y="48"/>
                  <a:pt x="215" y="107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96F4A2A0-18C8-F044-A431-537EB66CDFB7}"/>
              </a:ext>
            </a:extLst>
          </p:cNvPr>
          <p:cNvSpPr/>
          <p:nvPr/>
        </p:nvSpPr>
        <p:spPr>
          <a:xfrm>
            <a:off x="8316270" y="2494259"/>
            <a:ext cx="192465" cy="19399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" h="128">
                <a:moveTo>
                  <a:pt x="127" y="64"/>
                </a:moveTo>
                <a:cubicBezTo>
                  <a:pt x="127" y="100"/>
                  <a:pt x="98" y="128"/>
                  <a:pt x="64" y="128"/>
                </a:cubicBezTo>
                <a:cubicBezTo>
                  <a:pt x="29" y="128"/>
                  <a:pt x="0" y="100"/>
                  <a:pt x="0" y="64"/>
                </a:cubicBezTo>
                <a:cubicBezTo>
                  <a:pt x="0" y="30"/>
                  <a:pt x="29" y="0"/>
                  <a:pt x="64" y="0"/>
                </a:cubicBezTo>
                <a:cubicBezTo>
                  <a:pt x="98" y="0"/>
                  <a:pt x="127" y="30"/>
                  <a:pt x="127" y="64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4EE984EA-0E9E-E246-B144-9A6FBED36A0D}"/>
              </a:ext>
            </a:extLst>
          </p:cNvPr>
          <p:cNvSpPr/>
          <p:nvPr/>
        </p:nvSpPr>
        <p:spPr>
          <a:xfrm>
            <a:off x="7728183" y="800258"/>
            <a:ext cx="1367112" cy="151069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6" h="990">
                <a:moveTo>
                  <a:pt x="896" y="447"/>
                </a:moveTo>
                <a:cubicBezTo>
                  <a:pt x="896" y="649"/>
                  <a:pt x="764" y="819"/>
                  <a:pt x="582" y="875"/>
                </a:cubicBezTo>
                <a:cubicBezTo>
                  <a:pt x="541" y="889"/>
                  <a:pt x="471" y="936"/>
                  <a:pt x="449" y="990"/>
                </a:cubicBezTo>
                <a:cubicBezTo>
                  <a:pt x="427" y="941"/>
                  <a:pt x="357" y="889"/>
                  <a:pt x="314" y="875"/>
                </a:cubicBezTo>
                <a:cubicBezTo>
                  <a:pt x="132" y="817"/>
                  <a:pt x="0" y="649"/>
                  <a:pt x="0" y="447"/>
                </a:cubicBezTo>
                <a:cubicBezTo>
                  <a:pt x="0" y="200"/>
                  <a:pt x="202" y="0"/>
                  <a:pt x="449" y="0"/>
                </a:cubicBezTo>
                <a:cubicBezTo>
                  <a:pt x="696" y="0"/>
                  <a:pt x="896" y="200"/>
                  <a:pt x="896" y="447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33B7BA85-0535-9D4E-9ABA-CAF119D02F9C}"/>
              </a:ext>
            </a:extLst>
          </p:cNvPr>
          <p:cNvSpPr/>
          <p:nvPr/>
        </p:nvSpPr>
        <p:spPr>
          <a:xfrm>
            <a:off x="8684398" y="2475929"/>
            <a:ext cx="1661920" cy="2337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9" h="154">
                <a:moveTo>
                  <a:pt x="1067" y="76"/>
                </a:moveTo>
                <a:cubicBezTo>
                  <a:pt x="1067" y="49"/>
                  <a:pt x="1074" y="23"/>
                  <a:pt x="1088" y="0"/>
                </a:cubicBezTo>
                <a:lnTo>
                  <a:pt x="2" y="0"/>
                </a:lnTo>
                <a:cubicBezTo>
                  <a:pt x="16" y="23"/>
                  <a:pt x="23" y="49"/>
                  <a:pt x="23" y="76"/>
                </a:cubicBezTo>
                <a:cubicBezTo>
                  <a:pt x="23" y="106"/>
                  <a:pt x="14" y="131"/>
                  <a:pt x="0" y="154"/>
                </a:cubicBezTo>
                <a:lnTo>
                  <a:pt x="1089" y="154"/>
                </a:lnTo>
                <a:cubicBezTo>
                  <a:pt x="1074" y="131"/>
                  <a:pt x="1067" y="106"/>
                  <a:pt x="1067" y="76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02BE76FA-A18A-5C43-8289-F22F35416D17}"/>
              </a:ext>
            </a:extLst>
          </p:cNvPr>
          <p:cNvSpPr/>
          <p:nvPr/>
        </p:nvSpPr>
        <p:spPr>
          <a:xfrm>
            <a:off x="10445605" y="2428576"/>
            <a:ext cx="325357" cy="3268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4" h="215">
                <a:moveTo>
                  <a:pt x="214" y="107"/>
                </a:moveTo>
                <a:cubicBezTo>
                  <a:pt x="214" y="166"/>
                  <a:pt x="167" y="215"/>
                  <a:pt x="108" y="215"/>
                </a:cubicBezTo>
                <a:cubicBezTo>
                  <a:pt x="49" y="215"/>
                  <a:pt x="0" y="166"/>
                  <a:pt x="0" y="107"/>
                </a:cubicBezTo>
                <a:cubicBezTo>
                  <a:pt x="0" y="48"/>
                  <a:pt x="49" y="0"/>
                  <a:pt x="108" y="0"/>
                </a:cubicBezTo>
                <a:cubicBezTo>
                  <a:pt x="167" y="0"/>
                  <a:pt x="214" y="48"/>
                  <a:pt x="214" y="107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30B312E8-A919-B644-AE39-4333DF830601}"/>
              </a:ext>
            </a:extLst>
          </p:cNvPr>
          <p:cNvSpPr/>
          <p:nvPr/>
        </p:nvSpPr>
        <p:spPr>
          <a:xfrm>
            <a:off x="10512815" y="2494259"/>
            <a:ext cx="190937" cy="19399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6" h="128">
                <a:moveTo>
                  <a:pt x="126" y="64"/>
                </a:moveTo>
                <a:cubicBezTo>
                  <a:pt x="126" y="100"/>
                  <a:pt x="98" y="128"/>
                  <a:pt x="64" y="128"/>
                </a:cubicBezTo>
                <a:cubicBezTo>
                  <a:pt x="28" y="128"/>
                  <a:pt x="0" y="100"/>
                  <a:pt x="0" y="64"/>
                </a:cubicBezTo>
                <a:cubicBezTo>
                  <a:pt x="0" y="30"/>
                  <a:pt x="28" y="0"/>
                  <a:pt x="64" y="0"/>
                </a:cubicBezTo>
                <a:cubicBezTo>
                  <a:pt x="98" y="0"/>
                  <a:pt x="126" y="30"/>
                  <a:pt x="126" y="64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F46B9467-BABF-064B-910D-2C704D814251}"/>
              </a:ext>
            </a:extLst>
          </p:cNvPr>
          <p:cNvSpPr/>
          <p:nvPr/>
        </p:nvSpPr>
        <p:spPr>
          <a:xfrm>
            <a:off x="9924727" y="2921959"/>
            <a:ext cx="1367112" cy="151222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6" h="991">
                <a:moveTo>
                  <a:pt x="896" y="542"/>
                </a:moveTo>
                <a:cubicBezTo>
                  <a:pt x="896" y="341"/>
                  <a:pt x="764" y="172"/>
                  <a:pt x="582" y="114"/>
                </a:cubicBezTo>
                <a:cubicBezTo>
                  <a:pt x="541" y="101"/>
                  <a:pt x="471" y="54"/>
                  <a:pt x="449" y="0"/>
                </a:cubicBezTo>
                <a:cubicBezTo>
                  <a:pt x="427" y="50"/>
                  <a:pt x="355" y="101"/>
                  <a:pt x="314" y="114"/>
                </a:cubicBezTo>
                <a:cubicBezTo>
                  <a:pt x="132" y="172"/>
                  <a:pt x="0" y="342"/>
                  <a:pt x="0" y="542"/>
                </a:cubicBezTo>
                <a:cubicBezTo>
                  <a:pt x="0" y="789"/>
                  <a:pt x="200" y="991"/>
                  <a:pt x="449" y="991"/>
                </a:cubicBezTo>
                <a:cubicBezTo>
                  <a:pt x="696" y="991"/>
                  <a:pt x="896" y="789"/>
                  <a:pt x="896" y="542"/>
                </a:cubicBez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634976-744C-254F-BE6F-6EB202B92360}"/>
              </a:ext>
            </a:extLst>
          </p:cNvPr>
          <p:cNvSpPr txBox="1"/>
          <p:nvPr/>
        </p:nvSpPr>
        <p:spPr>
          <a:xfrm>
            <a:off x="5691808" y="1322650"/>
            <a:ext cx="1045245" cy="28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Montserrat" pitchFamily="2" charset="77"/>
                <a:ea typeface="Roboto Medium" panose="02000000000000000000" pitchFamily="2" charset="0"/>
                <a:cs typeface="Lato" panose="020F0502020204030203" pitchFamily="34" charset="0"/>
              </a:rPr>
              <a:t>Your Title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0E5118A-8174-6649-9B3B-D77A8707F876}"/>
              </a:ext>
            </a:extLst>
          </p:cNvPr>
          <p:cNvSpPr txBox="1"/>
          <p:nvPr/>
        </p:nvSpPr>
        <p:spPr>
          <a:xfrm>
            <a:off x="10092535" y="1322650"/>
            <a:ext cx="1045245" cy="28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Montserrat" pitchFamily="2" charset="77"/>
                <a:ea typeface="Roboto Medium" panose="02000000000000000000" pitchFamily="2" charset="0"/>
                <a:cs typeface="Lato" panose="020F0502020204030203" pitchFamily="34" charset="0"/>
              </a:rPr>
              <a:t>Your Title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E9F9D0-9E26-264C-AEC8-09904D07E9EC}"/>
              </a:ext>
            </a:extLst>
          </p:cNvPr>
          <p:cNvSpPr txBox="1"/>
          <p:nvPr/>
        </p:nvSpPr>
        <p:spPr>
          <a:xfrm>
            <a:off x="3477661" y="3013347"/>
            <a:ext cx="106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n-lt"/>
                <a:ea typeface="Roboto Medium" panose="02000000000000000000" pitchFamily="2" charset="0"/>
                <a:cs typeface="Lato" panose="020F0502020204030203" pitchFamily="34" charset="0"/>
              </a:rPr>
              <a:t>Your Title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3C43E96-4B36-3748-B67A-4817918F0204}"/>
              </a:ext>
            </a:extLst>
          </p:cNvPr>
          <p:cNvSpPr txBox="1"/>
          <p:nvPr/>
        </p:nvSpPr>
        <p:spPr>
          <a:xfrm>
            <a:off x="7895149" y="3013347"/>
            <a:ext cx="1045245" cy="28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Montserrat" pitchFamily="2" charset="77"/>
                <a:ea typeface="Roboto Medium" panose="02000000000000000000" pitchFamily="2" charset="0"/>
                <a:cs typeface="Lato" panose="020F0502020204030203" pitchFamily="34" charset="0"/>
              </a:rPr>
              <a:t>Your Title</a:t>
            </a:r>
          </a:p>
        </p:txBody>
      </p:sp>
      <p:sp>
        <p:nvSpPr>
          <p:cNvPr id="98" name="Text Placeholder 17">
            <a:extLst>
              <a:ext uri="{FF2B5EF4-FFF2-40B4-BE49-F238E27FC236}">
                <a16:creationId xmlns:a16="http://schemas.microsoft.com/office/drawing/2014/main" id="{3DED761C-20FA-594A-9976-CFD8D1D382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33955" y="2984923"/>
            <a:ext cx="2253709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ADC51583-6324-9C45-9B98-7374A9499F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61647" y="2951026"/>
            <a:ext cx="2253709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5D6484B6-6A23-DA4C-AFB8-4A3877BAEB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51398" y="1028522"/>
            <a:ext cx="2253709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01" name="Text Placeholder 17">
            <a:extLst>
              <a:ext uri="{FF2B5EF4-FFF2-40B4-BE49-F238E27FC236}">
                <a16:creationId xmlns:a16="http://schemas.microsoft.com/office/drawing/2014/main" id="{17E014FD-573A-CD4A-8E06-A12C82D41C3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7489" y="994625"/>
            <a:ext cx="2253709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337311E9-3EFE-D343-B68E-E469AF748125}"/>
              </a:ext>
            </a:extLst>
          </p:cNvPr>
          <p:cNvSpPr/>
          <p:nvPr userDrawn="1"/>
        </p:nvSpPr>
        <p:spPr>
          <a:xfrm>
            <a:off x="0" y="2489789"/>
            <a:ext cx="3733642" cy="233707"/>
          </a:xfrm>
          <a:custGeom>
            <a:avLst/>
            <a:gdLst>
              <a:gd name="connsiteX0" fmla="*/ 0 w 3733642"/>
              <a:gd name="connsiteY0" fmla="*/ 0 h 233707"/>
              <a:gd name="connsiteX1" fmla="*/ 2074776 w 3733642"/>
              <a:gd name="connsiteY1" fmla="*/ 0 h 233707"/>
              <a:gd name="connsiteX2" fmla="*/ 2492280 w 3733642"/>
              <a:gd name="connsiteY2" fmla="*/ 0 h 233707"/>
              <a:gd name="connsiteX3" fmla="*/ 3732116 w 3733642"/>
              <a:gd name="connsiteY3" fmla="*/ 0 h 233707"/>
              <a:gd name="connsiteX4" fmla="*/ 3700068 w 3733642"/>
              <a:gd name="connsiteY4" fmla="*/ 115336 h 233707"/>
              <a:gd name="connsiteX5" fmla="*/ 3733642 w 3733642"/>
              <a:gd name="connsiteY5" fmla="*/ 233707 h 233707"/>
              <a:gd name="connsiteX6" fmla="*/ 2494674 w 3733642"/>
              <a:gd name="connsiteY6" fmla="*/ 233707 h 233707"/>
              <a:gd name="connsiteX7" fmla="*/ 2073250 w 3733642"/>
              <a:gd name="connsiteY7" fmla="*/ 233707 h 233707"/>
              <a:gd name="connsiteX8" fmla="*/ 0 w 3733642"/>
              <a:gd name="connsiteY8" fmla="*/ 233707 h 23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642" h="233707">
                <a:moveTo>
                  <a:pt x="0" y="0"/>
                </a:moveTo>
                <a:lnTo>
                  <a:pt x="2074776" y="0"/>
                </a:lnTo>
                <a:lnTo>
                  <a:pt x="2492280" y="0"/>
                </a:lnTo>
                <a:lnTo>
                  <a:pt x="3732116" y="0"/>
                </a:lnTo>
                <a:cubicBezTo>
                  <a:pt x="3710751" y="34904"/>
                  <a:pt x="3700068" y="74361"/>
                  <a:pt x="3700068" y="115336"/>
                </a:cubicBezTo>
                <a:cubicBezTo>
                  <a:pt x="3700068" y="160863"/>
                  <a:pt x="3713803" y="198803"/>
                  <a:pt x="3733642" y="233707"/>
                </a:cubicBezTo>
                <a:lnTo>
                  <a:pt x="2494674" y="233707"/>
                </a:lnTo>
                <a:lnTo>
                  <a:pt x="2073250" y="233707"/>
                </a:lnTo>
                <a:lnTo>
                  <a:pt x="0" y="233707"/>
                </a:lnTo>
                <a:close/>
              </a:path>
            </a:pathLst>
          </a:custGeom>
          <a:solidFill>
            <a:srgbClr val="FED100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453934-7B62-4644-A627-15E6F071BCE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3C83FA-5939-4A4D-8F14-DBDF6C3C824C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2202688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08067" y="0"/>
            <a:ext cx="5567770" cy="6932300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grpSp>
        <p:nvGrpSpPr>
          <p:cNvPr id="6" name="Google Shape;664;p39">
            <a:extLst>
              <a:ext uri="{FF2B5EF4-FFF2-40B4-BE49-F238E27FC236}">
                <a16:creationId xmlns:a16="http://schemas.microsoft.com/office/drawing/2014/main" id="{CC85109A-A3EC-3D46-89F2-96E07506BA98}"/>
              </a:ext>
            </a:extLst>
          </p:cNvPr>
          <p:cNvGrpSpPr/>
          <p:nvPr userDrawn="1"/>
        </p:nvGrpSpPr>
        <p:grpSpPr>
          <a:xfrm>
            <a:off x="2228342" y="5863147"/>
            <a:ext cx="233548" cy="233548"/>
            <a:chOff x="5941025" y="3634400"/>
            <a:chExt cx="467650" cy="467650"/>
          </a:xfrm>
        </p:grpSpPr>
        <p:sp>
          <p:nvSpPr>
            <p:cNvPr id="7" name="Google Shape;665;p39">
              <a:extLst>
                <a:ext uri="{FF2B5EF4-FFF2-40B4-BE49-F238E27FC236}">
                  <a16:creationId xmlns:a16="http://schemas.microsoft.com/office/drawing/2014/main" id="{8AE5DE59-CD7E-C247-8CC4-585D7EEC5EE4}"/>
                </a:ext>
              </a:extLst>
            </p:cNvPr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6;p39">
              <a:extLst>
                <a:ext uri="{FF2B5EF4-FFF2-40B4-BE49-F238E27FC236}">
                  <a16:creationId xmlns:a16="http://schemas.microsoft.com/office/drawing/2014/main" id="{141E336F-B4CC-8243-BF7F-1553C0EA509D}"/>
                </a:ext>
              </a:extLst>
            </p:cNvPr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7;p39">
              <a:extLst>
                <a:ext uri="{FF2B5EF4-FFF2-40B4-BE49-F238E27FC236}">
                  <a16:creationId xmlns:a16="http://schemas.microsoft.com/office/drawing/2014/main" id="{B7F1A6A5-0657-E242-BDC1-9059DBA33F9C}"/>
                </a:ext>
              </a:extLst>
            </p:cNvPr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8;p39">
              <a:extLst>
                <a:ext uri="{FF2B5EF4-FFF2-40B4-BE49-F238E27FC236}">
                  <a16:creationId xmlns:a16="http://schemas.microsoft.com/office/drawing/2014/main" id="{C110D7FA-7DD5-4C43-80F0-95CFFA5A8617}"/>
                </a:ext>
              </a:extLst>
            </p:cNvPr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9;p39">
              <a:extLst>
                <a:ext uri="{FF2B5EF4-FFF2-40B4-BE49-F238E27FC236}">
                  <a16:creationId xmlns:a16="http://schemas.microsoft.com/office/drawing/2014/main" id="{695A813B-B96B-044E-9680-414DFC05A657}"/>
                </a:ext>
              </a:extLst>
            </p:cNvPr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70;p39">
              <a:extLst>
                <a:ext uri="{FF2B5EF4-FFF2-40B4-BE49-F238E27FC236}">
                  <a16:creationId xmlns:a16="http://schemas.microsoft.com/office/drawing/2014/main" id="{FF65CAE6-8287-454E-9FEF-03CB5CBA73CB}"/>
                </a:ext>
              </a:extLst>
            </p:cNvPr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928" y="1515712"/>
            <a:ext cx="3195486" cy="73114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23928" y="706136"/>
            <a:ext cx="3195485" cy="837258"/>
          </a:xfrm>
        </p:spPr>
        <p:txBody>
          <a:bodyPr anchor="ctr">
            <a:normAutofit/>
          </a:bodyPr>
          <a:lstStyle>
            <a:lvl1pPr marL="0" indent="0" algn="r">
              <a:buNone/>
              <a:defRPr sz="500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B53E92-EEA2-C244-A0DE-E8A8BB45245B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ECD463-CACA-A245-ABB8-C2DAD3A70862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4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8EB78B0B-4981-7A4C-ADF6-A56308048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068" y="385987"/>
            <a:ext cx="5567769" cy="25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68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4816-4301-EA49-A854-EFF7B06B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B0B7E-5192-F941-94C5-AA4F5EB3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D578-4D8C-F94D-9569-CDE05732EEA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BEBE4-8EEC-6844-B51E-A3F43CE9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CA9F6-92D0-2B46-B53F-6568F55B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C49-C21F-C349-B509-93C281143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74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547002-8F3C-694D-AEC8-99454AAD7BD4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2064B40-8E53-2147-8361-55B49BB4CC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13000" b="1" i="0" baseline="0">
                <a:solidFill>
                  <a:srgbClr val="FFD1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90A7F5E5-04A0-824D-9112-6F0C0B78D2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26B802C5-E509-C045-949B-B5202FF5A3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Autofit/>
          </a:bodyPr>
          <a:lstStyle>
            <a:lvl1pPr marL="0" indent="0" algn="l">
              <a:buNone/>
              <a:defRPr sz="13000" b="1" i="0" baseline="0">
                <a:solidFill>
                  <a:srgbClr val="FFD1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6AC81E1-C41A-BB46-B49A-3C3F2326F5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79E08-121F-EF40-B68F-2326DCD6818A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C3C04-E420-5945-9FD1-6F6B40B5823A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64932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65D64E-6DB1-4A41-947D-6D77DB334755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60C79254-DD04-7E4B-828C-5CA56E48C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13000" b="1" i="0" baseline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A4E5A449-A8FD-D544-B3D3-37354D5B0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A180F79E-6991-EC4B-A8D6-4F047C14D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Autofit/>
          </a:bodyPr>
          <a:lstStyle>
            <a:lvl1pPr marL="0" indent="0" algn="l">
              <a:buNone/>
              <a:defRPr sz="13000" b="1" i="0" baseline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5B0059D-F32E-414A-BAC6-0279DA5761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FFB4B-FE6E-1445-9086-98AA1C167CB4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3EE403-BF92-5C4B-963E-1DEB80475324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4920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22325080-AF67-C14B-9DA7-CE376BEEC2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959" y="295269"/>
            <a:ext cx="4161378" cy="5695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66157-FFB2-4A4F-AA24-0864D8EE6AEE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22041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2FE68-7CC8-1646-9C36-2C3C69C0A393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B8417EBC-A29A-3844-B4F5-D498899BAC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F6458FEC-C951-8642-A3B9-1DA1AC2130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E951DA-E70F-1B41-A73A-ACA59D805E7B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CA8DF-9E90-C84C-AD0D-9A398781FE1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35BFF2BC-D3C8-7647-A662-02D7A1E3C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959" y="295269"/>
            <a:ext cx="4161378" cy="56953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EDFD3-46C8-FE4A-99B2-441927A90781}"/>
              </a:ext>
            </a:extLst>
          </p:cNvPr>
          <p:cNvSpPr txBox="1"/>
          <p:nvPr userDrawn="1"/>
        </p:nvSpPr>
        <p:spPr>
          <a:xfrm>
            <a:off x="363851" y="6461565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100" kern="1000" spc="110" baseline="0" dirty="0">
                <a:solidFill>
                  <a:srgbClr val="000000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353394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85D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Innovating food </a:t>
            </a:r>
            <a:r>
              <a:rPr lang="en-US" sz="1400" kern="1000" spc="110" baseline="0" dirty="0">
                <a:solidFill>
                  <a:srgbClr val="000000"/>
                </a:solidFill>
                <a:latin typeface="+mn-lt"/>
                <a:ea typeface="Lato Medium" panose="020F0502020204030203" pitchFamily="34" charset="0"/>
                <a:cs typeface="Calibri" panose="020F0502020204030204" pitchFamily="34" charset="0"/>
              </a:rPr>
              <a:t>for seniors</a:t>
            </a:r>
          </a:p>
        </p:txBody>
      </p:sp>
    </p:spTree>
    <p:extLst>
      <p:ext uri="{BB962C8B-B14F-4D97-AF65-F5344CB8AC3E}">
        <p14:creationId xmlns:p14="http://schemas.microsoft.com/office/powerpoint/2010/main" val="14470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337BB-9F57-1B43-913A-21BC65FF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57024-83C6-E440-928C-6196DF32B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4A238-6532-A840-B650-EB91262EE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FD578-4D8C-F94D-9569-CDE05732EEA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FE06-AD7A-EE46-8712-1181F535E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DBF10-9497-BF4E-8AAE-86407B918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60C49-C21F-C349-B509-93C281143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29" r:id="rId3"/>
    <p:sldLayoutId id="2147483842" r:id="rId4"/>
    <p:sldLayoutId id="2147483840" r:id="rId5"/>
    <p:sldLayoutId id="2147483841" r:id="rId6"/>
    <p:sldLayoutId id="2147483861" r:id="rId7"/>
    <p:sldLayoutId id="2147483862" r:id="rId8"/>
    <p:sldLayoutId id="2147483863" r:id="rId9"/>
    <p:sldLayoutId id="2147483835" r:id="rId10"/>
    <p:sldLayoutId id="2147483836" r:id="rId11"/>
    <p:sldLayoutId id="2147483831" r:id="rId12"/>
    <p:sldLayoutId id="2147483846" r:id="rId13"/>
    <p:sldLayoutId id="2147483873" r:id="rId14"/>
    <p:sldLayoutId id="2147483834" r:id="rId15"/>
    <p:sldLayoutId id="2147483845" r:id="rId16"/>
    <p:sldLayoutId id="2147483869" r:id="rId17"/>
    <p:sldLayoutId id="2147483866" r:id="rId18"/>
    <p:sldLayoutId id="2147483833" r:id="rId19"/>
    <p:sldLayoutId id="2147483877" r:id="rId20"/>
    <p:sldLayoutId id="2147483847" r:id="rId21"/>
    <p:sldLayoutId id="2147483871" r:id="rId22"/>
    <p:sldLayoutId id="2147483870" r:id="rId23"/>
    <p:sldLayoutId id="2147483872" r:id="rId24"/>
    <p:sldLayoutId id="2147483837" r:id="rId25"/>
    <p:sldLayoutId id="2147483838" r:id="rId26"/>
    <p:sldLayoutId id="2147483844" r:id="rId27"/>
    <p:sldLayoutId id="2147483848" r:id="rId28"/>
    <p:sldLayoutId id="2147483849" r:id="rId29"/>
    <p:sldLayoutId id="2147483851" r:id="rId30"/>
    <p:sldLayoutId id="2147483875" r:id="rId31"/>
    <p:sldLayoutId id="2147483854" r:id="rId32"/>
    <p:sldLayoutId id="2147483855" r:id="rId33"/>
    <p:sldLayoutId id="2147483876" r:id="rId34"/>
    <p:sldLayoutId id="2147483856" r:id="rId35"/>
    <p:sldLayoutId id="2147483857" r:id="rId36"/>
    <p:sldLayoutId id="2147483864" r:id="rId37"/>
    <p:sldLayoutId id="2147483852" r:id="rId38"/>
    <p:sldLayoutId id="2147483858" r:id="rId39"/>
    <p:sldLayoutId id="2147483859" r:id="rId40"/>
    <p:sldLayoutId id="2147483860" r:id="rId41"/>
    <p:sldLayoutId id="2147483853" r:id="rId42"/>
    <p:sldLayoutId id="2147483874" r:id="rId43"/>
    <p:sldLayoutId id="2147483878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qW5oZI2Mry4?feature=oembed" TargetMode="External"/><Relationship Id="rId5" Type="http://schemas.openxmlformats.org/officeDocument/2006/relationships/image" Target="../media/image99.png"/><Relationship Id="rId4" Type="http://schemas.openxmlformats.org/officeDocument/2006/relationships/hyperlink" Target="https://www.youtube.com/watch?v=qW5oZI2Mry4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2.sv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rry.com/insights/kerrydigest/2020/immune-support-aging" TargetMode="External"/><Relationship Id="rId2" Type="http://schemas.openxmlformats.org/officeDocument/2006/relationships/hyperlink" Target="https://www.ilc-alliance.org/wp-content/uploads/publication-pdfs/functi_foods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sciencedirect.com/book/9781845691936/food-for-the-ageing-population" TargetMode="External"/><Relationship Id="rId5" Type="http://schemas.openxmlformats.org/officeDocument/2006/relationships/hyperlink" Target="https://onlinelibrary.wiley.com/doi/book/10.1002/9781444323351" TargetMode="External"/><Relationship Id="rId4" Type="http://schemas.openxmlformats.org/officeDocument/2006/relationships/hyperlink" Target="https://www.newfoodmagazine.com/article/74013/functional-ingredients-from-fiction-to-facts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journals/proceedings-of-the-nutrition-society/article/considerations-for-developing-functional-food-products-for-the-older-population/BCFBF4D3D6F93D041C261D03AE0F3E19" TargetMode="External"/><Relationship Id="rId2" Type="http://schemas.openxmlformats.org/officeDocument/2006/relationships/hyperlink" Target="https://www.cfdr.ca/Downloads/Presentations/Functional-Foods-For-Healthy-Aging-TOOLKIT-January.aspx" TargetMode="Externa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ec.europa.eu/food/safety/labelling-and-nutrition/food-information-consumers-legislation_en" TargetMode="External"/><Relationship Id="rId4" Type="http://schemas.openxmlformats.org/officeDocument/2006/relationships/hyperlink" Target="https://ifst.onlinelibrary.wiley.com/doi/epdf/10.1111/j.1365-2621.2010.02499.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innovatingfoodforseniors.eu/good-practice-guide-for-smes/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hyperlink" Target="https://www.campofrio.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merald.com/insight/content/doi/10.1108/BFJ-04-2015-0158/full/html" TargetMode="Externa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ntar.com/" TargetMode="External"/><Relationship Id="rId2" Type="http://schemas.openxmlformats.org/officeDocument/2006/relationships/hyperlink" Target="https://www.mintel.com/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globaldata.com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isi.fraunhofer.de/content/dam/isi/dokumente/ccv/2019/50-trends-influencing-Europes-food-sector.pdf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isi.fraunhofer.de/content/dam/isi/dokumente/ccv/2019/50-trends-influencing-Europes-food-sector.pdf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0916-certified-stamp-picture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fsai.ie/food_businesses/haccp/principles_of_haccp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bmel.de/DE/themen/verbraucherschutz/lebensmittelsicherheit/lebensmittelsicherheit_node.html" TargetMode="External"/><Relationship Id="rId4" Type="http://schemas.openxmlformats.org/officeDocument/2006/relationships/hyperlink" Target="https://www.ccpb.it/blog/certificazione/haccp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techpub.com/wp-content/uploads/2015/01/Methods-for-Developing-New-Food-Products-preview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destechpub.com/wp-content/uploads/2015/01/Methods-for-Developing-New-Food-Products-preview.pdf" TargetMode="Externa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ontiersin.org/articles/10.3389/fcimb.2019.00256/full" TargetMode="Externa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1756464620301201#b0050" TargetMode="Externa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smart-regulation/roadmaps/docs/2015_sante_595_evaluation_health_claims_en.pdf" TargetMode="Externa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sa.europa.eu/en/topics/topic/health-claims" TargetMode="Externa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3zNL21gjwuo?feature=oembed" TargetMode="External"/><Relationship Id="rId6" Type="http://schemas.openxmlformats.org/officeDocument/2006/relationships/hyperlink" Target="https://www.efsa.europa.eu/en/applications/nutrition/regulationsandguidance" TargetMode="External"/><Relationship Id="rId5" Type="http://schemas.openxmlformats.org/officeDocument/2006/relationships/hyperlink" Target="https://www.youtube.com/watch?v=3zNL21gjwuo" TargetMode="External"/><Relationship Id="rId4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food/safety/labelling-and-nutrition/nutrition-and-health-claims/nutrition-claims_en" TargetMode="External"/><Relationship Id="rId2" Type="http://schemas.openxmlformats.org/officeDocument/2006/relationships/hyperlink" Target="https://ec.europa.eu/food/safety/labelling_nutrition/claims/register/public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nnovamarketinsights.com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packagingsense.com/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novatingfoodforseniors.eu/good-practice-guide-for-smes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2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foodpackagingforum.org/food-packaging-health/regulation-on-food-packaging/food-packaging-regulation-in-europe" TargetMode="Externa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isi.fraunhofer.de/content/dam/isi/dokumente/ccv/2019/50-trends-influencing-Europes-food-sector.pdf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c.europa.eu/info/food-farming-fisheries/farming/organic-farming/organic-logo_en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reurope/business/product-requirements/food-labelling/nutrition-declaration/index_en.htm" TargetMode="External"/><Relationship Id="rId2" Type="http://schemas.openxmlformats.org/officeDocument/2006/relationships/hyperlink" Target="https://europa.eu/youreurope/business/product-requirements/food-labelling/additives/index_en.htm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europa.eu/youreurope/business/product-requirements/food-labelling/general-rules/index_en.htm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370/bmj.m3173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theconversation.com/food-traffic-lights-are-green-for-go-but-eu-holds-back-more-radical-measures-15403" TargetMode="External"/><Relationship Id="rId4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isi.fraunhofer.de/content/dam/isi/dokumente/ccv/2019/50-trends-influencing-Europes-food-sector.pdf" TargetMode="Externa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101blockchains.com/blockchain-cheat-sheet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technofaq.org/posts/2018/04/level-up-introducing-blockchain-to-your-business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andlogic.com/2018/01/brief-introduction-blockchain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dive.com/news/report-69-of-consumers-want-more-transparency-about-company-sustainabilit/510382/" TargetMode="External"/><Relationship Id="rId2" Type="http://schemas.openxmlformats.org/officeDocument/2006/relationships/hyperlink" Target="https://www.fooddive.com/news/report-consumers-want-increased-transparency-from-retailers-and-brands/532723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-stream.io/" TargetMode="Externa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player.vimeo.com/video/312504781?h=536aa667a4&amp;app_id=122963" TargetMode="External"/><Relationship Id="rId5" Type="http://schemas.openxmlformats.org/officeDocument/2006/relationships/hyperlink" Target="iframe%20title=%22vimeo-player%22%20src=%22https:/player.vimeo.com/video/312504781?h=536aa667a4%22%20width=%22640%22%20height=%22360%22%20frameborder=%220%22%20allowfullscreen%3e%3c\iframe" TargetMode="External"/><Relationship Id="rId4" Type="http://schemas.openxmlformats.org/officeDocument/2006/relationships/image" Target="../media/image81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tetrapak.com/innovation/innovation-trends/connectivity-and-digitalisation" TargetMode="Externa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leatherheadfood.com/files/2016/08/White-Paper-How-Our-Senses-Interact.pdf#:~:text=The%20way%20we%20perceive%20food%2C%20from%20a%20sensory,that%20none%20of%20our%20senses%20work%20in%20isolation.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xploratorium.edu/snacks/your-sense-of-tas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60FCC4F-847D-4976-8D4A-AA9F61DD8409}"/>
              </a:ext>
            </a:extLst>
          </p:cNvPr>
          <p:cNvSpPr txBox="1">
            <a:spLocks/>
          </p:cNvSpPr>
          <p:nvPr/>
        </p:nvSpPr>
        <p:spPr>
          <a:xfrm>
            <a:off x="346841" y="3714632"/>
            <a:ext cx="11845159" cy="697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Modul 4: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Lebensmittelprodukte</a:t>
            </a:r>
            <a:r>
              <a:rPr lang="en-US" dirty="0"/>
              <a:t> für </a:t>
            </a:r>
            <a:r>
              <a:rPr lang="en-US" dirty="0" err="1"/>
              <a:t>Senioren</a:t>
            </a:r>
            <a:r>
              <a:rPr lang="en-US" dirty="0"/>
              <a:t> </a:t>
            </a:r>
            <a:endParaRPr lang="en-IE" dirty="0"/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8F904-A178-54D4-0D97-CCA8574160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292" y="5838143"/>
            <a:ext cx="1524000" cy="74031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E3DC90A2-959D-C8F3-0F4B-806A227A310C}"/>
              </a:ext>
            </a:extLst>
          </p:cNvPr>
          <p:cNvSpPr txBox="1"/>
          <p:nvPr/>
        </p:nvSpPr>
        <p:spPr>
          <a:xfrm>
            <a:off x="7355558" y="5838143"/>
            <a:ext cx="4673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000" dirty="0">
                <a:solidFill>
                  <a:srgbClr val="000000"/>
                </a:solidFill>
              </a:rPr>
              <a:t>Dieses Programm wurde mit Unterstützung der Europäischen Kommission finanziert (2020-1-DE02-KA202-007612). Die Verantwortung für diese Veröffentlichung (Mitteilung) trägt allein der Verfasser; die Kommission haftet nicht für die weitere Verwendung der darin enthaltenen Angaben.   </a:t>
            </a:r>
            <a:endParaRPr lang="en-GB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6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3" y="394128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590" y="2879758"/>
            <a:ext cx="11609181" cy="3343978"/>
          </a:xfrm>
        </p:spPr>
        <p:txBody>
          <a:bodyPr>
            <a:noAutofit/>
          </a:bodyPr>
          <a:lstStyle/>
          <a:p>
            <a:pPr marL="0" indent="0"/>
            <a:r>
              <a:rPr lang="en-GB" sz="2000" b="1" dirty="0" err="1">
                <a:cs typeface="Arial" panose="020B0604020202020204" pitchFamily="34" charset="0"/>
              </a:rPr>
              <a:t>Entwickeln</a:t>
            </a:r>
            <a:r>
              <a:rPr lang="en-GB" sz="2000" b="1" dirty="0">
                <a:cs typeface="Arial" panose="020B0604020202020204" pitchFamily="34" charset="0"/>
              </a:rPr>
              <a:t> Sie </a:t>
            </a:r>
            <a:r>
              <a:rPr lang="en-GB" sz="2000" b="1" dirty="0" err="1">
                <a:cs typeface="Arial" panose="020B0604020202020204" pitchFamily="34" charset="0"/>
              </a:rPr>
              <a:t>nährstoffreiche</a:t>
            </a:r>
            <a:r>
              <a:rPr lang="en-GB" sz="2000" b="1" dirty="0">
                <a:cs typeface="Arial" panose="020B0604020202020204" pitchFamily="34" charset="0"/>
              </a:rPr>
              <a:t> </a:t>
            </a:r>
            <a:r>
              <a:rPr lang="en-GB" sz="2000" b="1" dirty="0" err="1">
                <a:cs typeface="Arial" panose="020B0604020202020204" pitchFamily="34" charset="0"/>
              </a:rPr>
              <a:t>Lebensmittel</a:t>
            </a:r>
            <a:r>
              <a:rPr lang="en-GB" sz="2000" b="1" dirty="0">
                <a:cs typeface="Arial" panose="020B0604020202020204" pitchFamily="34" charset="0"/>
              </a:rPr>
              <a:t> - 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Wie in Modul 2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erörtert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können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sperrige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nährstoffarme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Lebensmittel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für die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allgemeine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erwachsene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Bevölkerung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das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Sättigungsgefühl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fördern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bei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der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Gewichtsabnahme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helfen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; für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Senioren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gilt das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Gegenteil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 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abnehmender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Muskelmasse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geringerem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Appetit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müssen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Lebensmittel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für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Senioren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eine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hohe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Nährstoffdichte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aufweisen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wie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z. B.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Eiweiß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um den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größten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Nährwert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pro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Bissen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bieten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Mikronährstoffe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- 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Eine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Anreicherung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Mikronährstoffen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kann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in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Betracht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gezogen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um die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verringerte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Nährstoffzufuhr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auszugleichen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b="1" dirty="0" err="1">
                <a:cs typeface="Arial" panose="020B0604020202020204" pitchFamily="34" charset="0"/>
              </a:rPr>
              <a:t>Reduktion</a:t>
            </a:r>
            <a:r>
              <a:rPr lang="en-GB" sz="2000" b="1" dirty="0">
                <a:cs typeface="Arial" panose="020B0604020202020204" pitchFamily="34" charset="0"/>
              </a:rPr>
              <a:t> von Fett, Zucker und </a:t>
            </a:r>
            <a:r>
              <a:rPr lang="en-GB" sz="2000" b="1" dirty="0" err="1">
                <a:cs typeface="Arial" panose="020B0604020202020204" pitchFamily="34" charset="0"/>
              </a:rPr>
              <a:t>Salz</a:t>
            </a:r>
            <a:r>
              <a:rPr lang="en-GB" sz="2000" b="1" dirty="0">
                <a:cs typeface="Arial" panose="020B0604020202020204" pitchFamily="34" charset="0"/>
              </a:rPr>
              <a:t> - </a:t>
            </a:r>
            <a:r>
              <a:rPr lang="en-US" sz="2000" dirty="0">
                <a:solidFill>
                  <a:prstClr val="black"/>
                </a:solidFill>
              </a:rPr>
              <a:t>Ein </a:t>
            </a:r>
            <a:r>
              <a:rPr lang="en-US" sz="2000" dirty="0" err="1">
                <a:solidFill>
                  <a:prstClr val="black"/>
                </a:solidFill>
              </a:rPr>
              <a:t>übermäßiger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Salzkonsum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kann</a:t>
            </a:r>
            <a:r>
              <a:rPr lang="en-US" sz="2000" dirty="0">
                <a:solidFill>
                  <a:prstClr val="black"/>
                </a:solidFill>
              </a:rPr>
              <a:t> den </a:t>
            </a:r>
            <a:r>
              <a:rPr lang="en-US" sz="2000" dirty="0" err="1">
                <a:solidFill>
                  <a:prstClr val="black"/>
                </a:solidFill>
              </a:rPr>
              <a:t>Blutdruck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älterer</a:t>
            </a:r>
            <a:r>
              <a:rPr lang="en-US" sz="2000" dirty="0">
                <a:solidFill>
                  <a:prstClr val="black"/>
                </a:solidFill>
              </a:rPr>
              <a:t> Menschen </a:t>
            </a:r>
            <a:r>
              <a:rPr lang="en-US" sz="2000" dirty="0" err="1">
                <a:solidFill>
                  <a:prstClr val="black"/>
                </a:solidFill>
              </a:rPr>
              <a:t>erhöhen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ein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übermäßiger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Zuckerkonsum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kann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zu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Fettleibigkeit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chronischen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Krankheiten</a:t>
            </a:r>
            <a:r>
              <a:rPr lang="en-US" sz="2000" dirty="0">
                <a:solidFill>
                  <a:prstClr val="black"/>
                </a:solidFill>
              </a:rPr>
              <a:t> und/</a:t>
            </a:r>
            <a:r>
              <a:rPr lang="en-US" sz="2000" dirty="0" err="1">
                <a:solidFill>
                  <a:prstClr val="black"/>
                </a:solidFill>
              </a:rPr>
              <a:t>oder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schlechter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Mundgesundheit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führen</a:t>
            </a:r>
            <a:r>
              <a:rPr lang="en-US" sz="2000" dirty="0">
                <a:solidFill>
                  <a:prstClr val="black"/>
                </a:solidFill>
              </a:rPr>
              <a:t>, und </a:t>
            </a:r>
            <a:r>
              <a:rPr lang="en-US" sz="2000" dirty="0" err="1">
                <a:solidFill>
                  <a:prstClr val="black"/>
                </a:solidFill>
              </a:rPr>
              <a:t>ein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übermäßiger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Verzehr</a:t>
            </a:r>
            <a:r>
              <a:rPr lang="en-US" sz="2000" dirty="0">
                <a:solidFill>
                  <a:prstClr val="black"/>
                </a:solidFill>
              </a:rPr>
              <a:t> von </a:t>
            </a:r>
            <a:r>
              <a:rPr lang="en-US" sz="2000" dirty="0" err="1">
                <a:solidFill>
                  <a:prstClr val="black"/>
                </a:solidFill>
              </a:rPr>
              <a:t>ungesunden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Fetten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kann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bei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Senioren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Krankheiten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wie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Hyperlipidämie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verursachen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endParaRPr lang="en-IE" sz="2000" dirty="0"/>
          </a:p>
        </p:txBody>
      </p:sp>
      <p:pic>
        <p:nvPicPr>
          <p:cNvPr id="4" name="Graphic 3" descr="Badge 1 outline">
            <a:extLst>
              <a:ext uri="{FF2B5EF4-FFF2-40B4-BE49-F238E27FC236}">
                <a16:creationId xmlns:a16="http://schemas.microsoft.com/office/drawing/2014/main" id="{F8B91F78-24F6-466C-9898-3579C2514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514" y="26310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DAFEC-A60B-46A1-8793-750434B103AD}"/>
              </a:ext>
            </a:extLst>
          </p:cNvPr>
          <p:cNvSpPr txBox="1"/>
          <p:nvPr/>
        </p:nvSpPr>
        <p:spPr>
          <a:xfrm>
            <a:off x="1021522" y="834867"/>
            <a:ext cx="2051222" cy="2256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100" b="1" dirty="0">
                <a:solidFill>
                  <a:srgbClr val="000000"/>
                </a:solidFill>
              </a:rPr>
              <a:t>Die </a:t>
            </a:r>
            <a:r>
              <a:rPr lang="en-US" sz="2100" b="1" dirty="0" err="1">
                <a:solidFill>
                  <a:srgbClr val="000000"/>
                </a:solidFill>
              </a:rPr>
              <a:t>besonderen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b="1" dirty="0" err="1">
                <a:solidFill>
                  <a:srgbClr val="000000"/>
                </a:solidFill>
              </a:rPr>
              <a:t>Gesundheits</a:t>
            </a:r>
            <a:r>
              <a:rPr lang="en-US" sz="2100" b="1" dirty="0">
                <a:solidFill>
                  <a:srgbClr val="000000"/>
                </a:solidFill>
              </a:rPr>
              <a:t>- und </a:t>
            </a:r>
            <a:r>
              <a:rPr lang="en-US" sz="2100" b="1" dirty="0" err="1">
                <a:solidFill>
                  <a:srgbClr val="000000"/>
                </a:solidFill>
              </a:rPr>
              <a:t>Ernährungs-bedürfnisse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b="1" dirty="0" err="1">
                <a:solidFill>
                  <a:srgbClr val="000000"/>
                </a:solidFill>
              </a:rPr>
              <a:t>älterer</a:t>
            </a:r>
            <a:r>
              <a:rPr lang="en-US" sz="2100" b="1" dirty="0">
                <a:solidFill>
                  <a:srgbClr val="000000"/>
                </a:solidFill>
              </a:rPr>
              <a:t> Menschen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endParaRPr lang="en-US" sz="2100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748D6-0699-4C8A-9BE9-7523F6662003}"/>
              </a:ext>
            </a:extLst>
          </p:cNvPr>
          <p:cNvSpPr txBox="1"/>
          <p:nvPr/>
        </p:nvSpPr>
        <p:spPr>
          <a:xfrm>
            <a:off x="4095840" y="1248269"/>
            <a:ext cx="4543168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solidFill>
                  <a:srgbClr val="000000"/>
                </a:solidFill>
              </a:rPr>
              <a:t>Der </a:t>
            </a:r>
            <a:r>
              <a:rPr lang="en-IE" sz="3600" b="1" dirty="0" err="1">
                <a:solidFill>
                  <a:srgbClr val="000000"/>
                </a:solidFill>
              </a:rPr>
              <a:t>Nährwertfaktor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9" name="Graphic 8" descr="Food Safety outline">
            <a:extLst>
              <a:ext uri="{FF2B5EF4-FFF2-40B4-BE49-F238E27FC236}">
                <a16:creationId xmlns:a16="http://schemas.microsoft.com/office/drawing/2014/main" id="{E61BA26B-AA4B-5A42-DC99-7469CEF1E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8294" y="538194"/>
            <a:ext cx="1372193" cy="13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613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D1F48-F325-3E4F-1346-DB7B8F92F2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Verkostung</a:t>
            </a:r>
            <a:r>
              <a:rPr lang="en-IE" dirty="0"/>
              <a:t> und </a:t>
            </a:r>
            <a:r>
              <a:rPr lang="en-IE" dirty="0" err="1"/>
              <a:t>Prüfung</a:t>
            </a:r>
            <a:r>
              <a:rPr lang="en-IE" dirty="0"/>
              <a:t> WORD BANK...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488FD-5828-155F-C618-6ED125E5876E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692150" y="1297377"/>
            <a:ext cx="108077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200" dirty="0"/>
              <a:t>Bei der </a:t>
            </a:r>
            <a:r>
              <a:rPr lang="en-IE" sz="2200" dirty="0" err="1"/>
              <a:t>Durchführung</a:t>
            </a:r>
            <a:r>
              <a:rPr lang="en-IE" sz="2200" dirty="0"/>
              <a:t> von </a:t>
            </a:r>
            <a:r>
              <a:rPr lang="en-IE" sz="2200" dirty="0" err="1"/>
              <a:t>Lebensmittelanalysen</a:t>
            </a:r>
            <a:r>
              <a:rPr lang="en-IE" sz="2200" dirty="0"/>
              <a:t> </a:t>
            </a:r>
            <a:r>
              <a:rPr lang="en-IE" sz="2200" dirty="0" err="1"/>
              <a:t>ist</a:t>
            </a:r>
            <a:r>
              <a:rPr lang="en-IE" sz="2200" dirty="0"/>
              <a:t> es </a:t>
            </a:r>
            <a:r>
              <a:rPr lang="en-IE" sz="2200" dirty="0" err="1"/>
              <a:t>nützlich</a:t>
            </a:r>
            <a:r>
              <a:rPr lang="en-IE" sz="2200" dirty="0"/>
              <a:t>, </a:t>
            </a:r>
            <a:r>
              <a:rPr lang="en-IE" sz="2200" dirty="0" err="1"/>
              <a:t>eine</a:t>
            </a:r>
            <a:r>
              <a:rPr lang="en-IE" sz="2200" dirty="0"/>
              <a:t> </a:t>
            </a:r>
            <a:r>
              <a:rPr lang="en-IE" sz="2200" dirty="0" err="1"/>
              <a:t>Reihe</a:t>
            </a:r>
            <a:r>
              <a:rPr lang="en-IE" sz="2200" dirty="0"/>
              <a:t> von </a:t>
            </a:r>
            <a:r>
              <a:rPr lang="en-IE" sz="2200" dirty="0" err="1"/>
              <a:t>Adjektiven</a:t>
            </a:r>
            <a:r>
              <a:rPr lang="en-IE" sz="2200" dirty="0"/>
              <a:t> </a:t>
            </a:r>
            <a:r>
              <a:rPr lang="en-IE" sz="2200" dirty="0" err="1"/>
              <a:t>zu</a:t>
            </a:r>
            <a:r>
              <a:rPr lang="en-IE" sz="2200" dirty="0"/>
              <a:t> </a:t>
            </a:r>
            <a:r>
              <a:rPr lang="en-IE" sz="2200" dirty="0" err="1"/>
              <a:t>haben</a:t>
            </a:r>
            <a:r>
              <a:rPr lang="en-IE" sz="2200" dirty="0"/>
              <a:t>, die Sie </a:t>
            </a:r>
            <a:r>
              <a:rPr lang="en-IE" sz="2200" dirty="0" err="1"/>
              <a:t>bei</a:t>
            </a:r>
            <a:r>
              <a:rPr lang="en-IE" sz="2200" dirty="0"/>
              <a:t> der </a:t>
            </a:r>
            <a:r>
              <a:rPr lang="en-IE" sz="2200" dirty="0" err="1"/>
              <a:t>Beschreibung</a:t>
            </a:r>
            <a:r>
              <a:rPr lang="en-IE" sz="2200" dirty="0"/>
              <a:t> </a:t>
            </a:r>
            <a:r>
              <a:rPr lang="en-IE" sz="2200" dirty="0" err="1"/>
              <a:t>Ihres</a:t>
            </a:r>
            <a:r>
              <a:rPr lang="en-IE" sz="2200" dirty="0"/>
              <a:t> </a:t>
            </a:r>
            <a:r>
              <a:rPr lang="en-IE" sz="2200" dirty="0" err="1"/>
              <a:t>Produkts</a:t>
            </a:r>
            <a:r>
              <a:rPr lang="en-IE" sz="2200" dirty="0"/>
              <a:t> </a:t>
            </a:r>
            <a:r>
              <a:rPr lang="en-IE" sz="2200" dirty="0" err="1"/>
              <a:t>unterstützen</a:t>
            </a:r>
            <a:r>
              <a:rPr lang="en-IE" sz="2200" dirty="0"/>
              <a:t>. Dies </a:t>
            </a:r>
            <a:r>
              <a:rPr lang="en-IE" sz="2200" dirty="0" err="1"/>
              <a:t>sind</a:t>
            </a:r>
            <a:r>
              <a:rPr lang="en-IE" sz="2200" dirty="0"/>
              <a:t> die </a:t>
            </a:r>
            <a:r>
              <a:rPr lang="en-IE" sz="2200" dirty="0" err="1"/>
              <a:t>wichtigsten</a:t>
            </a:r>
            <a:r>
              <a:rPr lang="en-IE" sz="2200" dirty="0"/>
              <a:t> </a:t>
            </a:r>
            <a:r>
              <a:rPr lang="en-IE" sz="2200" dirty="0" err="1"/>
              <a:t>Wörter</a:t>
            </a:r>
            <a:r>
              <a:rPr lang="en-IE" sz="2200" dirty="0"/>
              <a:t>, die </a:t>
            </a:r>
            <a:r>
              <a:rPr lang="en-IE" sz="2200" dirty="0" err="1"/>
              <a:t>verwendet</a:t>
            </a:r>
            <a:r>
              <a:rPr lang="en-IE" sz="2200" dirty="0"/>
              <a:t> </a:t>
            </a:r>
            <a:r>
              <a:rPr lang="en-IE" sz="2200" dirty="0" err="1"/>
              <a:t>werden</a:t>
            </a:r>
            <a:r>
              <a:rPr lang="en-IE" sz="2200" dirty="0"/>
              <a:t>, und </a:t>
            </a:r>
            <a:r>
              <a:rPr lang="en-IE" sz="2200" dirty="0" err="1"/>
              <a:t>sie</a:t>
            </a:r>
            <a:r>
              <a:rPr lang="en-IE" sz="2200" dirty="0"/>
              <a:t> </a:t>
            </a:r>
            <a:r>
              <a:rPr lang="en-IE" sz="2200" dirty="0" err="1"/>
              <a:t>überschneiden</a:t>
            </a:r>
            <a:r>
              <a:rPr lang="en-IE" sz="2200" dirty="0"/>
              <a:t> </a:t>
            </a:r>
            <a:r>
              <a:rPr lang="en-IE" sz="2200" dirty="0" err="1"/>
              <a:t>sich</a:t>
            </a:r>
            <a:r>
              <a:rPr lang="en-IE" sz="2200" dirty="0"/>
              <a:t> oft.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E621A8-10D1-6B1D-25F8-51CFF6EB695E}"/>
              </a:ext>
            </a:extLst>
          </p:cNvPr>
          <p:cNvSpPr/>
          <p:nvPr/>
        </p:nvSpPr>
        <p:spPr>
          <a:xfrm>
            <a:off x="439322" y="2269564"/>
            <a:ext cx="3534274" cy="2042663"/>
          </a:xfrm>
          <a:prstGeom prst="roundRect">
            <a:avLst/>
          </a:prstGeom>
          <a:solidFill>
            <a:srgbClr val="85D2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u="sng" dirty="0">
              <a:solidFill>
                <a:srgbClr val="000000"/>
              </a:solidFill>
            </a:endParaRP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ERSCHEINUNGSBILD</a:t>
            </a:r>
          </a:p>
          <a:p>
            <a:pPr algn="ctr"/>
            <a:r>
              <a:rPr lang="en-US" sz="1500" b="1" dirty="0" err="1">
                <a:solidFill>
                  <a:srgbClr val="000000"/>
                </a:solidFill>
              </a:rPr>
              <a:t>Appetitlich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attraktiv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spröde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verbrannt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klar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wolkig</a:t>
            </a:r>
            <a:r>
              <a:rPr lang="en-US" sz="1500" b="1" dirty="0">
                <a:solidFill>
                  <a:srgbClr val="000000"/>
                </a:solidFill>
              </a:rPr>
              <a:t>, bunt, </a:t>
            </a:r>
            <a:r>
              <a:rPr lang="en-US" sz="1500" b="1" dirty="0" err="1">
                <a:solidFill>
                  <a:srgbClr val="000000"/>
                </a:solidFill>
              </a:rPr>
              <a:t>farblos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cremig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dunkel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trocken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schaumig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frisch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fettig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feucht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gesprenkelt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undurchsichtig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blass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pulvrig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glänzend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glatt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saftig</a:t>
            </a:r>
            <a:r>
              <a:rPr lang="en-US" sz="1500" b="1" dirty="0">
                <a:solidFill>
                  <a:srgbClr val="000000"/>
                </a:solidFill>
              </a:rPr>
              <a:t>, dick, </a:t>
            </a:r>
            <a:r>
              <a:rPr lang="en-US" sz="1500" b="1" dirty="0" err="1">
                <a:solidFill>
                  <a:srgbClr val="000000"/>
                </a:solidFill>
              </a:rPr>
              <a:t>wässrig</a:t>
            </a:r>
            <a:r>
              <a:rPr lang="en-US" sz="15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F3F921-B6D3-1C1E-C88B-957AC1816001}"/>
              </a:ext>
            </a:extLst>
          </p:cNvPr>
          <p:cNvSpPr/>
          <p:nvPr/>
        </p:nvSpPr>
        <p:spPr>
          <a:xfrm>
            <a:off x="4547937" y="2322777"/>
            <a:ext cx="3006525" cy="1817307"/>
          </a:xfrm>
          <a:prstGeom prst="roundRect">
            <a:avLst/>
          </a:prstGeom>
          <a:solidFill>
            <a:schemeClr val="bg1"/>
          </a:solidFill>
          <a:ln>
            <a:solidFill>
              <a:srgbClr val="85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GERUCH</a:t>
            </a:r>
          </a:p>
          <a:p>
            <a:pPr algn="ctr"/>
            <a:r>
              <a:rPr lang="en-US" sz="1500" b="1" dirty="0" err="1">
                <a:solidFill>
                  <a:srgbClr val="000000"/>
                </a:solidFill>
              </a:rPr>
              <a:t>Aromatisch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adstringierend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verbrannt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Kaffee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fermentiert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blumig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frisch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fruchtig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muffig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scharf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ranzig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geröstet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rauchig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sauer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würzig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abgestanden</a:t>
            </a:r>
            <a:r>
              <a:rPr lang="en-US" sz="15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4657A9-D0D5-5F05-2AA5-A3431EB8A800}"/>
              </a:ext>
            </a:extLst>
          </p:cNvPr>
          <p:cNvSpPr/>
          <p:nvPr/>
        </p:nvSpPr>
        <p:spPr>
          <a:xfrm>
            <a:off x="7807290" y="2269564"/>
            <a:ext cx="3945387" cy="2343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STRUKTUR</a:t>
            </a:r>
          </a:p>
          <a:p>
            <a:pPr algn="ctr"/>
            <a:r>
              <a:rPr lang="en-US" sz="1500" b="1" dirty="0" err="1">
                <a:solidFill>
                  <a:srgbClr val="000000"/>
                </a:solidFill>
              </a:rPr>
              <a:t>Klebrig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luftig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spröde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sprudelnd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käsig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grob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zusammenhängend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kalt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knusprig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mürbe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knackig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kristallin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trocken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sprudelnd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elastisch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faserig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fein</a:t>
            </a:r>
            <a:r>
              <a:rPr lang="en-US" sz="1500" b="1" dirty="0">
                <a:solidFill>
                  <a:srgbClr val="000000"/>
                </a:solidFill>
              </a:rPr>
              <a:t>, fest, </a:t>
            </a:r>
            <a:r>
              <a:rPr lang="en-US" sz="1500" b="1" dirty="0" err="1">
                <a:solidFill>
                  <a:srgbClr val="000000"/>
                </a:solidFill>
              </a:rPr>
              <a:t>sprudelnd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flockig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flach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schaumig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körnig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fettig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körnig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klumpig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feucht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matschig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pulverig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gummiartig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schleimig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weich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schwammig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klebrig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zart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zäh</a:t>
            </a:r>
            <a:r>
              <a:rPr lang="en-US" sz="15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0E8E17-2B5B-0999-F12E-FA6F5A7F4261}"/>
              </a:ext>
            </a:extLst>
          </p:cNvPr>
          <p:cNvSpPr/>
          <p:nvPr/>
        </p:nvSpPr>
        <p:spPr>
          <a:xfrm>
            <a:off x="3150264" y="3939268"/>
            <a:ext cx="2693151" cy="1923829"/>
          </a:xfrm>
          <a:prstGeom prst="roundRect">
            <a:avLst/>
          </a:prstGeom>
          <a:solidFill>
            <a:srgbClr val="1188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GESCHMACK</a:t>
            </a:r>
          </a:p>
          <a:p>
            <a:pPr algn="ctr"/>
            <a:r>
              <a:rPr lang="en-US" sz="1500" b="1" dirty="0" err="1">
                <a:solidFill>
                  <a:srgbClr val="000000"/>
                </a:solidFill>
              </a:rPr>
              <a:t>Säuerlich</a:t>
            </a:r>
            <a:r>
              <a:rPr lang="en-US" sz="1500" b="1" dirty="0">
                <a:solidFill>
                  <a:srgbClr val="000000"/>
                </a:solidFill>
              </a:rPr>
              <a:t>, bitter, fade, </a:t>
            </a:r>
            <a:r>
              <a:rPr lang="en-US" sz="1500" b="1" dirty="0" err="1">
                <a:solidFill>
                  <a:srgbClr val="000000"/>
                </a:solidFill>
              </a:rPr>
              <a:t>verbrannt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buttrig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cremig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fettig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kräuterig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muffig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salzig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scharf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rauchig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sauer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würzig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schal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süß</a:t>
            </a:r>
            <a:r>
              <a:rPr lang="en-US" sz="1500" b="1" dirty="0">
                <a:solidFill>
                  <a:srgbClr val="000000"/>
                </a:solidFill>
              </a:rPr>
              <a:t>, herb, </a:t>
            </a:r>
            <a:r>
              <a:rPr lang="en-US" sz="1500" b="1" dirty="0" err="1">
                <a:solidFill>
                  <a:srgbClr val="000000"/>
                </a:solidFill>
              </a:rPr>
              <a:t>sauer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geschmacklos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wässrig</a:t>
            </a:r>
            <a:endParaRPr lang="en-US" sz="1500" b="1" dirty="0">
              <a:solidFill>
                <a:srgbClr val="000000"/>
              </a:solidFill>
            </a:endParaRP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  <a:p>
            <a:pPr algn="ctr"/>
            <a:endParaRPr lang="en-IE" b="1" u="sng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F1B036-D529-D4FB-79C4-3112CD78D65F}"/>
              </a:ext>
            </a:extLst>
          </p:cNvPr>
          <p:cNvSpPr/>
          <p:nvPr/>
        </p:nvSpPr>
        <p:spPr>
          <a:xfrm>
            <a:off x="6417756" y="4588437"/>
            <a:ext cx="2638425" cy="127466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TON</a:t>
            </a:r>
          </a:p>
          <a:p>
            <a:pPr algn="ctr"/>
            <a:r>
              <a:rPr lang="en-US" sz="1500" b="1" dirty="0" err="1">
                <a:solidFill>
                  <a:srgbClr val="000000"/>
                </a:solidFill>
              </a:rPr>
              <a:t>Sprudelnd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knackend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knirschend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reibend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sprudelnd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sickernd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brutzelnd</a:t>
            </a:r>
            <a:r>
              <a:rPr lang="en-US" sz="1500" b="1" dirty="0">
                <a:solidFill>
                  <a:srgbClr val="000000"/>
                </a:solidFill>
              </a:rPr>
              <a:t>, </a:t>
            </a:r>
            <a:r>
              <a:rPr lang="en-US" sz="1500" b="1" dirty="0" err="1">
                <a:solidFill>
                  <a:srgbClr val="000000"/>
                </a:solidFill>
              </a:rPr>
              <a:t>schnappend</a:t>
            </a:r>
            <a:r>
              <a:rPr lang="en-US" sz="1500" b="1" dirty="0">
                <a:solidFill>
                  <a:srgbClr val="000000"/>
                </a:solidFill>
              </a:rPr>
              <a:t>.</a:t>
            </a:r>
            <a:endParaRPr lang="en-IE" sz="15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076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hite bowls containing variety of food">
            <a:extLst>
              <a:ext uri="{FF2B5EF4-FFF2-40B4-BE49-F238E27FC236}">
                <a16:creationId xmlns:a16="http://schemas.microsoft.com/office/drawing/2014/main" id="{173092E5-73A9-BB65-55B4-683D0AEB37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2"/>
          <a:stretch/>
        </p:blipFill>
        <p:spPr>
          <a:xfrm>
            <a:off x="247650" y="1587500"/>
            <a:ext cx="11696699" cy="4699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16C91-472F-5A06-6081-AAF2060BDD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6148" y="3092586"/>
            <a:ext cx="8078202" cy="1466443"/>
          </a:xfrm>
          <a:solidFill>
            <a:srgbClr val="85D2E1"/>
          </a:solidFill>
        </p:spPr>
        <p:txBody>
          <a:bodyPr>
            <a:normAutofit lnSpcReduction="10000"/>
          </a:bodyPr>
          <a:lstStyle/>
          <a:p>
            <a:endParaRPr lang="en-GB" sz="2400" b="1" i="1" dirty="0">
              <a:cs typeface="Arial" panose="020B0604020202020204" pitchFamily="34" charset="0"/>
            </a:endParaRPr>
          </a:p>
          <a:p>
            <a:r>
              <a:rPr lang="en-GB" b="1" i="1" dirty="0" err="1">
                <a:cs typeface="Arial" panose="020B0604020202020204" pitchFamily="34" charset="0"/>
              </a:rPr>
              <a:t>Sinneseindrücke</a:t>
            </a:r>
            <a:r>
              <a:rPr lang="en-GB" b="1" i="1" dirty="0">
                <a:cs typeface="Arial" panose="020B0604020202020204" pitchFamily="34" charset="0"/>
              </a:rPr>
              <a:t> in </a:t>
            </a:r>
            <a:r>
              <a:rPr lang="en-GB" b="1" i="1" dirty="0" err="1">
                <a:cs typeface="Arial" panose="020B0604020202020204" pitchFamily="34" charset="0"/>
              </a:rPr>
              <a:t>Worte</a:t>
            </a:r>
            <a:r>
              <a:rPr lang="en-GB" b="1" i="1" dirty="0">
                <a:cs typeface="Arial" panose="020B0604020202020204" pitchFamily="34" charset="0"/>
              </a:rPr>
              <a:t> </a:t>
            </a:r>
            <a:r>
              <a:rPr lang="en-GB" b="1" i="1" dirty="0" err="1">
                <a:cs typeface="Arial" panose="020B0604020202020204" pitchFamily="34" charset="0"/>
              </a:rPr>
              <a:t>zu</a:t>
            </a:r>
            <a:r>
              <a:rPr lang="en-GB" b="1" i="1" dirty="0">
                <a:cs typeface="Arial" panose="020B0604020202020204" pitchFamily="34" charset="0"/>
              </a:rPr>
              <a:t> </a:t>
            </a:r>
            <a:r>
              <a:rPr lang="en-GB" b="1" i="1" dirty="0" err="1">
                <a:cs typeface="Arial" panose="020B0604020202020204" pitchFamily="34" charset="0"/>
              </a:rPr>
              <a:t>fassen</a:t>
            </a:r>
            <a:r>
              <a:rPr lang="en-GB" b="1" i="1" dirty="0">
                <a:cs typeface="Arial" panose="020B0604020202020204" pitchFamily="34" charset="0"/>
              </a:rPr>
              <a:t>, </a:t>
            </a:r>
            <a:r>
              <a:rPr lang="en-GB" i="1" dirty="0" err="1">
                <a:cs typeface="Arial" panose="020B0604020202020204" pitchFamily="34" charset="0"/>
              </a:rPr>
              <a:t>damit</a:t>
            </a:r>
            <a:r>
              <a:rPr lang="en-GB" i="1" dirty="0">
                <a:cs typeface="Arial" panose="020B0604020202020204" pitchFamily="34" charset="0"/>
              </a:rPr>
              <a:t> Sie </a:t>
            </a:r>
            <a:r>
              <a:rPr lang="en-GB" i="1" dirty="0" err="1">
                <a:cs typeface="Arial" panose="020B0604020202020204" pitchFamily="34" charset="0"/>
              </a:rPr>
              <a:t>Ihr</a:t>
            </a:r>
            <a:r>
              <a:rPr lang="en-GB" i="1" dirty="0">
                <a:cs typeface="Arial" panose="020B0604020202020204" pitchFamily="34" charset="0"/>
              </a:rPr>
              <a:t> </a:t>
            </a:r>
            <a:r>
              <a:rPr lang="en-GB" i="1" dirty="0" err="1">
                <a:cs typeface="Arial" panose="020B0604020202020204" pitchFamily="34" charset="0"/>
              </a:rPr>
              <a:t>Produkt</a:t>
            </a:r>
            <a:r>
              <a:rPr lang="en-GB" i="1" dirty="0">
                <a:cs typeface="Arial" panose="020B0604020202020204" pitchFamily="34" charset="0"/>
              </a:rPr>
              <a:t> </a:t>
            </a:r>
            <a:r>
              <a:rPr lang="en-GB" i="1" dirty="0" err="1">
                <a:cs typeface="Arial" panose="020B0604020202020204" pitchFamily="34" charset="0"/>
              </a:rPr>
              <a:t>anderen</a:t>
            </a:r>
            <a:r>
              <a:rPr lang="en-GB" i="1" dirty="0">
                <a:cs typeface="Arial" panose="020B0604020202020204" pitchFamily="34" charset="0"/>
              </a:rPr>
              <a:t>, z. B. </a:t>
            </a:r>
            <a:r>
              <a:rPr lang="en-GB" i="1" dirty="0" err="1">
                <a:cs typeface="Arial" panose="020B0604020202020204" pitchFamily="34" charset="0"/>
              </a:rPr>
              <a:t>Ihren</a:t>
            </a:r>
            <a:r>
              <a:rPr lang="en-GB" i="1" dirty="0">
                <a:cs typeface="Arial" panose="020B0604020202020204" pitchFamily="34" charset="0"/>
              </a:rPr>
              <a:t> </a:t>
            </a:r>
            <a:r>
              <a:rPr lang="en-GB" i="1" dirty="0" err="1">
                <a:cs typeface="Arial" panose="020B0604020202020204" pitchFamily="34" charset="0"/>
              </a:rPr>
              <a:t>Kunden</a:t>
            </a:r>
            <a:r>
              <a:rPr lang="en-GB" i="1" dirty="0">
                <a:cs typeface="Arial" panose="020B0604020202020204" pitchFamily="34" charset="0"/>
              </a:rPr>
              <a:t>, </a:t>
            </a:r>
            <a:r>
              <a:rPr lang="en-GB" i="1" dirty="0" err="1">
                <a:cs typeface="Arial" panose="020B0604020202020204" pitchFamily="34" charset="0"/>
              </a:rPr>
              <a:t>vermitteln</a:t>
            </a:r>
            <a:r>
              <a:rPr lang="en-GB" i="1" dirty="0">
                <a:cs typeface="Arial" panose="020B0604020202020204" pitchFamily="34" charset="0"/>
              </a:rPr>
              <a:t> </a:t>
            </a:r>
            <a:r>
              <a:rPr lang="en-GB" i="1" dirty="0" err="1">
                <a:cs typeface="Arial" panose="020B0604020202020204" pitchFamily="34" charset="0"/>
              </a:rPr>
              <a:t>können</a:t>
            </a:r>
            <a:r>
              <a:rPr lang="en-GB" i="1" dirty="0">
                <a:cs typeface="Arial" panose="020B0604020202020204" pitchFamily="34" charset="0"/>
              </a:rPr>
              <a:t>, </a:t>
            </a:r>
            <a:r>
              <a:rPr lang="en-GB" i="1" dirty="0" err="1">
                <a:cs typeface="Arial" panose="020B0604020202020204" pitchFamily="34" charset="0"/>
              </a:rPr>
              <a:t>ist</a:t>
            </a:r>
            <a:r>
              <a:rPr lang="en-GB" i="1" dirty="0">
                <a:cs typeface="Arial" panose="020B0604020202020204" pitchFamily="34" charset="0"/>
              </a:rPr>
              <a:t> oft </a:t>
            </a:r>
            <a:r>
              <a:rPr lang="en-GB" i="1" dirty="0" err="1">
                <a:cs typeface="Arial" panose="020B0604020202020204" pitchFamily="34" charset="0"/>
              </a:rPr>
              <a:t>auch</a:t>
            </a:r>
            <a:r>
              <a:rPr lang="en-GB" i="1" dirty="0">
                <a:cs typeface="Arial" panose="020B0604020202020204" pitchFamily="34" charset="0"/>
              </a:rPr>
              <a:t> für das Marketing </a:t>
            </a:r>
            <a:r>
              <a:rPr lang="en-GB" i="1" dirty="0" err="1">
                <a:cs typeface="Arial" panose="020B0604020202020204" pitchFamily="34" charset="0"/>
              </a:rPr>
              <a:t>sehr</a:t>
            </a:r>
            <a:r>
              <a:rPr lang="en-GB" i="1" dirty="0">
                <a:cs typeface="Arial" panose="020B0604020202020204" pitchFamily="34" charset="0"/>
              </a:rPr>
              <a:t> </a:t>
            </a:r>
            <a:r>
              <a:rPr lang="en-GB" i="1" dirty="0" err="1">
                <a:cs typeface="Arial" panose="020B0604020202020204" pitchFamily="34" charset="0"/>
              </a:rPr>
              <a:t>nützlich</a:t>
            </a:r>
            <a:r>
              <a:rPr lang="en-GB" i="1" dirty="0">
                <a:cs typeface="Arial" panose="020B0604020202020204" pitchFamily="34" charset="0"/>
              </a:rPr>
              <a:t>. 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F459F-5A2F-6E3B-24A7-A21F874418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95" y="272717"/>
            <a:ext cx="6891110" cy="753804"/>
          </a:xfrm>
        </p:spPr>
        <p:txBody>
          <a:bodyPr>
            <a:normAutofit fontScale="85000" lnSpcReduction="10000"/>
          </a:bodyPr>
          <a:lstStyle/>
          <a:p>
            <a:r>
              <a:rPr lang="en-IE" dirty="0" err="1"/>
              <a:t>Mit</a:t>
            </a:r>
            <a:r>
              <a:rPr lang="en-IE" dirty="0"/>
              <a:t> </a:t>
            </a:r>
            <a:r>
              <a:rPr lang="en-IE" dirty="0" err="1"/>
              <a:t>unseren</a:t>
            </a:r>
            <a:r>
              <a:rPr lang="en-IE" dirty="0"/>
              <a:t> </a:t>
            </a:r>
            <a:r>
              <a:rPr lang="en-IE" dirty="0" err="1"/>
              <a:t>Beschreibenden</a:t>
            </a:r>
            <a:r>
              <a:rPr lang="en-IE" dirty="0"/>
              <a:t> </a:t>
            </a:r>
            <a:r>
              <a:rPr lang="en-IE" dirty="0" err="1"/>
              <a:t>Wörtern</a:t>
            </a:r>
            <a:r>
              <a:rPr lang="en-IE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5941614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78D38EB-A243-2BCD-022C-F7DD6EE24D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Online Media 4" title="Sensory Analysis - Carol Griffin, Teagasc">
            <a:hlinkClick r:id="" action="ppaction://media"/>
            <a:extLst>
              <a:ext uri="{FF2B5EF4-FFF2-40B4-BE49-F238E27FC236}">
                <a16:creationId xmlns:a16="http://schemas.microsoft.com/office/drawing/2014/main" id="{022618F8-7FA6-9D55-9C11-D89AE6B8E5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06126" y="1203325"/>
            <a:ext cx="5285874" cy="391318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72D8A24-8C5E-2ABF-E4E7-07382FDEA5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714" y="1716935"/>
            <a:ext cx="4322308" cy="1214044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Ein </a:t>
            </a:r>
            <a:r>
              <a:rPr lang="en-US" b="1" dirty="0" err="1"/>
              <a:t>Überblick</a:t>
            </a:r>
            <a:r>
              <a:rPr lang="en-US" b="1" dirty="0"/>
              <a:t> </a:t>
            </a:r>
            <a:r>
              <a:rPr lang="en-US" b="1" dirty="0" err="1"/>
              <a:t>über</a:t>
            </a:r>
            <a:r>
              <a:rPr lang="en-US" b="1" dirty="0"/>
              <a:t> die </a:t>
            </a:r>
            <a:r>
              <a:rPr lang="en-US" b="1" dirty="0" err="1"/>
              <a:t>sensorische</a:t>
            </a:r>
            <a:r>
              <a:rPr lang="en-US" b="1" dirty="0"/>
              <a:t> </a:t>
            </a:r>
            <a:r>
              <a:rPr lang="en-US" b="1" dirty="0" err="1"/>
              <a:t>Analyse</a:t>
            </a:r>
            <a:r>
              <a:rPr lang="en-US" b="1" dirty="0"/>
              <a:t>:</a:t>
            </a:r>
            <a:endParaRPr lang="en-IE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60600-FA91-6255-E0C0-EA85A17F4B64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831850" y="3594100"/>
            <a:ext cx="50292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Carol Griffin von Sensory Services in </a:t>
            </a:r>
            <a:r>
              <a:rPr lang="en-US" dirty="0" err="1"/>
              <a:t>Teagasc</a:t>
            </a:r>
            <a:r>
              <a:rPr lang="en-US" dirty="0"/>
              <a:t>, </a:t>
            </a:r>
            <a:r>
              <a:rPr lang="en-US" dirty="0" err="1"/>
              <a:t>Irland</a:t>
            </a:r>
            <a:r>
              <a:rPr lang="en-US" dirty="0"/>
              <a:t>, </a:t>
            </a:r>
            <a:r>
              <a:rPr lang="en-US" dirty="0" err="1"/>
              <a:t>erklärt</a:t>
            </a:r>
            <a:r>
              <a:rPr lang="en-US" dirty="0"/>
              <a:t> die Rolle der </a:t>
            </a:r>
            <a:r>
              <a:rPr lang="en-US" dirty="0" err="1"/>
              <a:t>sensorischen</a:t>
            </a:r>
            <a:r>
              <a:rPr lang="en-US" dirty="0"/>
              <a:t> 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Lebensmitteln</a:t>
            </a:r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6E5C8-4D46-D9EB-FEDB-DD75B3B7CBFA}"/>
              </a:ext>
            </a:extLst>
          </p:cNvPr>
          <p:cNvSpPr txBox="1"/>
          <p:nvPr/>
        </p:nvSpPr>
        <p:spPr>
          <a:xfrm>
            <a:off x="6499058" y="5931387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88A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Sensory Analysis - Carol Griffin, </a:t>
            </a:r>
            <a:r>
              <a:rPr lang="en-US" dirty="0" err="1">
                <a:solidFill>
                  <a:srgbClr val="1188A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Teagasc</a:t>
            </a:r>
            <a:r>
              <a:rPr lang="en-US" dirty="0">
                <a:solidFill>
                  <a:srgbClr val="1188A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YouTube</a:t>
            </a:r>
            <a:endParaRPr lang="en-IE" dirty="0">
              <a:solidFill>
                <a:srgbClr val="1188A3"/>
              </a:solidFill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565A2E8-E5A1-909D-968C-9CD147E412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379" y="372325"/>
            <a:ext cx="1395209" cy="21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3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5FC3F-3173-D85A-BF02-69EBD7881A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592" y="520508"/>
            <a:ext cx="10808102" cy="582221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Unterscheidungstests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A4115-CD9A-F7F6-2C9C-04ABF6B62974}"/>
              </a:ext>
            </a:extLst>
          </p:cNvPr>
          <p:cNvSpPr txBox="1"/>
          <p:nvPr/>
        </p:nvSpPr>
        <p:spPr>
          <a:xfrm>
            <a:off x="449138" y="1424066"/>
            <a:ext cx="1192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"</a:t>
            </a:r>
            <a:r>
              <a:rPr lang="en-GB" sz="24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Worin</a:t>
            </a:r>
            <a:r>
              <a:rPr lang="en-GB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besteht</a:t>
            </a:r>
            <a:r>
              <a:rPr lang="en-GB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 der </a:t>
            </a:r>
            <a:r>
              <a:rPr lang="en-GB" sz="24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Unterschied</a:t>
            </a:r>
            <a:r>
              <a:rPr lang="en-GB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zwischen</a:t>
            </a:r>
            <a:r>
              <a:rPr lang="en-GB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 den </a:t>
            </a:r>
            <a:r>
              <a:rPr lang="en-GB" sz="24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Proben</a:t>
            </a:r>
            <a:r>
              <a:rPr lang="en-GB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?"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E0F2B-4804-3170-E2FF-F8DAB34AFCC0}"/>
              </a:ext>
            </a:extLst>
          </p:cNvPr>
          <p:cNvSpPr txBox="1"/>
          <p:nvPr/>
        </p:nvSpPr>
        <p:spPr>
          <a:xfrm>
            <a:off x="449138" y="2123002"/>
            <a:ext cx="796563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Sie die Art der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feststellbaren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Unterschiede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ermitteln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müssen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(z. B.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sehr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würzige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starke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den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Unterscheidungstest</a:t>
            </a:r>
            <a:r>
              <a:rPr lang="en-GB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verwendet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Beispiele</a:t>
            </a:r>
            <a:r>
              <a:rPr lang="en-GB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lang="en-GB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Unterscheidungstests</a:t>
            </a:r>
            <a:r>
              <a:rPr lang="en-GB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Dreieckstest</a:t>
            </a:r>
            <a:r>
              <a:rPr lang="en-GB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(z. B.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Probe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stärksten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unterschiedlich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Paarweiser</a:t>
            </a:r>
            <a:r>
              <a:rPr lang="en-GB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Vergleichstest</a:t>
            </a:r>
            <a:r>
              <a:rPr lang="en-GB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(z. B.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Probe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süßer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Tests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GB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Duo-Trio-Test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(z. B.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Auswahl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Probe, die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Referenzprobe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übereinstimmt</a:t>
            </a:r>
            <a:r>
              <a:rPr lang="en-GB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2F4C05B6-214D-7EDD-CB1E-BCEE76C73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585" y="2513970"/>
            <a:ext cx="3302063" cy="1830059"/>
          </a:xfrm>
          <a:prstGeom prst="rect">
            <a:avLst/>
          </a:prstGeom>
        </p:spPr>
      </p:pic>
      <p:pic>
        <p:nvPicPr>
          <p:cNvPr id="18" name="Graphic 17" descr="Clipboard Partially Crossed with solid fill">
            <a:extLst>
              <a:ext uri="{FF2B5EF4-FFF2-40B4-BE49-F238E27FC236}">
                <a16:creationId xmlns:a16="http://schemas.microsoft.com/office/drawing/2014/main" id="{37C22C48-5D74-FA7A-39E7-0C7F6F802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6514" y="61069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165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0B9E48-5A2E-F189-A752-A0EF4C5C47E2}"/>
              </a:ext>
            </a:extLst>
          </p:cNvPr>
          <p:cNvSpPr txBox="1"/>
          <p:nvPr/>
        </p:nvSpPr>
        <p:spPr>
          <a:xfrm>
            <a:off x="383823" y="892837"/>
            <a:ext cx="1192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0000"/>
                </a:solidFill>
                <a:cs typeface="Arial" panose="020B0604020202020204" pitchFamily="34" charset="0"/>
              </a:rPr>
              <a:t>Quantitative </a:t>
            </a:r>
            <a:r>
              <a:rPr lang="en-GB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Messung</a:t>
            </a:r>
            <a:r>
              <a:rPr lang="en-GB" sz="3200" b="1" dirty="0">
                <a:solidFill>
                  <a:srgbClr val="000000"/>
                </a:solidFill>
                <a:cs typeface="Arial" panose="020B0604020202020204" pitchFamily="34" charset="0"/>
              </a:rPr>
              <a:t> der </a:t>
            </a:r>
            <a:r>
              <a:rPr lang="en-GB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Meinungen</a:t>
            </a:r>
            <a:r>
              <a:rPr lang="en-GB" sz="3200" b="1" dirty="0">
                <a:solidFill>
                  <a:srgbClr val="000000"/>
                </a:solidFill>
                <a:cs typeface="Arial" panose="020B0604020202020204" pitchFamily="34" charset="0"/>
              </a:rPr>
              <a:t> der </a:t>
            </a:r>
            <a:r>
              <a:rPr lang="en-GB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Verbraucher</a:t>
            </a:r>
            <a:r>
              <a:rPr lang="en-GB" sz="3200" b="1" dirty="0">
                <a:solidFill>
                  <a:srgbClr val="000000"/>
                </a:solidFill>
                <a:cs typeface="Arial" panose="020B0604020202020204" pitchFamily="34" charset="0"/>
              </a:rPr>
              <a:t>...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6B52B1-174D-EEF2-4E8D-0BD6DB7874E6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595285" y="1987605"/>
            <a:ext cx="4957762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</a:rPr>
              <a:t>Präferenztest</a:t>
            </a:r>
            <a:endParaRPr lang="en-GB" sz="24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</a:rPr>
              <a:t>Akzeptanztest</a:t>
            </a:r>
            <a:r>
              <a:rPr lang="en-GB" sz="2400" dirty="0">
                <a:latin typeface="Calibri" panose="020F0502020204030204" pitchFamily="34" charset="0"/>
              </a:rPr>
              <a:t> </a:t>
            </a:r>
            <a:endParaRPr lang="en-GB" sz="3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E70046-A8DC-CDFC-6B71-B25C1F464D71}"/>
              </a:ext>
            </a:extLst>
          </p:cNvPr>
          <p:cNvSpPr txBox="1">
            <a:spLocks noGrp="1"/>
          </p:cNvSpPr>
          <p:nvPr>
            <p:ph type="body" sz="quarter" idx="20"/>
          </p:nvPr>
        </p:nvSpPr>
        <p:spPr>
          <a:xfrm>
            <a:off x="6427433" y="1791720"/>
            <a:ext cx="495776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</a:rPr>
              <a:t>Verwendung</a:t>
            </a:r>
            <a:r>
              <a:rPr lang="en-GB" sz="2400" dirty="0">
                <a:latin typeface="Calibri" panose="020F0502020204030204" pitchFamily="34" charset="0"/>
              </a:rPr>
              <a:t> von </a:t>
            </a:r>
            <a:r>
              <a:rPr lang="en-GB" sz="2400" dirty="0" err="1">
                <a:latin typeface="Calibri" panose="020F0502020204030204" pitchFamily="34" charset="0"/>
              </a:rPr>
              <a:t>Verbraucherurteilen</a:t>
            </a:r>
            <a:r>
              <a:rPr lang="en-GB" sz="2400" dirty="0">
                <a:latin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</a:rPr>
              <a:t>zu</a:t>
            </a:r>
            <a:r>
              <a:rPr lang="en-GB" sz="2400" dirty="0">
                <a:latin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</a:rPr>
              <a:t>Lebensmitteln</a:t>
            </a:r>
            <a:r>
              <a:rPr lang="en-GB" sz="2400" dirty="0">
                <a:latin typeface="Calibri" panose="020F0502020204030204" pitchFamily="34" charset="0"/>
              </a:rPr>
              <a:t> (z. B. </a:t>
            </a:r>
            <a:r>
              <a:rPr lang="en-GB" sz="2400" dirty="0" err="1">
                <a:latin typeface="Calibri" panose="020F0502020204030204" pitchFamily="34" charset="0"/>
              </a:rPr>
              <a:t>Gefallen</a:t>
            </a:r>
            <a:r>
              <a:rPr lang="en-GB" sz="2400" dirty="0">
                <a:latin typeface="Calibri" panose="020F0502020204030204" pitchFamily="34" charset="0"/>
              </a:rPr>
              <a:t>, </a:t>
            </a:r>
            <a:r>
              <a:rPr lang="en-GB" sz="2400" dirty="0" err="1">
                <a:latin typeface="Calibri" panose="020F0502020204030204" pitchFamily="34" charset="0"/>
              </a:rPr>
              <a:t>Wünschen</a:t>
            </a:r>
            <a:r>
              <a:rPr lang="en-GB" sz="2400" dirty="0">
                <a:latin typeface="Calibri" panose="020F0502020204030204" pitchFamily="34" charset="0"/>
              </a:rPr>
              <a:t>, </a:t>
            </a:r>
            <a:r>
              <a:rPr lang="en-GB" sz="2400" dirty="0" err="1">
                <a:latin typeface="Calibri" panose="020F0502020204030204" pitchFamily="34" charset="0"/>
              </a:rPr>
              <a:t>Kaufabsicht</a:t>
            </a:r>
            <a:r>
              <a:rPr lang="en-GB" sz="2400" dirty="0">
                <a:latin typeface="Calibri" panose="020F0502020204030204" pitchFamily="34" charset="0"/>
              </a:rPr>
              <a:t>) </a:t>
            </a: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712952-E1ED-079E-2988-D7BEAEA390DE}"/>
              </a:ext>
            </a:extLst>
          </p:cNvPr>
          <p:cNvGrpSpPr/>
          <p:nvPr/>
        </p:nvGrpSpPr>
        <p:grpSpPr>
          <a:xfrm>
            <a:off x="1405475" y="4021993"/>
            <a:ext cx="3827806" cy="1611986"/>
            <a:chOff x="2333219" y="2527675"/>
            <a:chExt cx="3827806" cy="1611986"/>
          </a:xfrm>
          <a:solidFill>
            <a:srgbClr val="85D2E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69F3D5D-E478-4B3B-79D7-542B1C7B668B}"/>
                </a:ext>
              </a:extLst>
            </p:cNvPr>
            <p:cNvGrpSpPr/>
            <p:nvPr/>
          </p:nvGrpSpPr>
          <p:grpSpPr>
            <a:xfrm>
              <a:off x="2347792" y="2527675"/>
              <a:ext cx="3764142" cy="901325"/>
              <a:chOff x="2347792" y="2527675"/>
              <a:chExt cx="3764142" cy="901325"/>
            </a:xfrm>
            <a:grpFill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1D925A3-4BA7-36F9-332D-1C4E6F38094F}"/>
                  </a:ext>
                </a:extLst>
              </p:cNvPr>
              <p:cNvGrpSpPr/>
              <p:nvPr/>
            </p:nvGrpSpPr>
            <p:grpSpPr>
              <a:xfrm>
                <a:off x="2359378" y="3098573"/>
                <a:ext cx="3752556" cy="330427"/>
                <a:chOff x="2359378" y="3098573"/>
                <a:chExt cx="3752556" cy="330427"/>
              </a:xfrm>
              <a:grpFill/>
            </p:grpSpPr>
            <p:sp>
              <p:nvSpPr>
                <p:cNvPr id="16" name="Frame 15">
                  <a:extLst>
                    <a:ext uri="{FF2B5EF4-FFF2-40B4-BE49-F238E27FC236}">
                      <a16:creationId xmlns:a16="http://schemas.microsoft.com/office/drawing/2014/main" id="{0A1A8FB3-E803-954D-DE67-83254BC01245}"/>
                    </a:ext>
                  </a:extLst>
                </p:cNvPr>
                <p:cNvSpPr/>
                <p:nvPr/>
              </p:nvSpPr>
              <p:spPr>
                <a:xfrm>
                  <a:off x="2359378" y="3098577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7" name="Frame 16">
                  <a:extLst>
                    <a:ext uri="{FF2B5EF4-FFF2-40B4-BE49-F238E27FC236}">
                      <a16:creationId xmlns:a16="http://schemas.microsoft.com/office/drawing/2014/main" id="{A79300A5-329A-B463-BE9D-040989B40EFA}"/>
                    </a:ext>
                  </a:extLst>
                </p:cNvPr>
                <p:cNvSpPr/>
                <p:nvPr/>
              </p:nvSpPr>
              <p:spPr>
                <a:xfrm>
                  <a:off x="2810934" y="3098577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8" name="Frame 17">
                  <a:extLst>
                    <a:ext uri="{FF2B5EF4-FFF2-40B4-BE49-F238E27FC236}">
                      <a16:creationId xmlns:a16="http://schemas.microsoft.com/office/drawing/2014/main" id="{184876D5-AEEA-1E21-3DAE-D523A7E6EC77}"/>
                    </a:ext>
                  </a:extLst>
                </p:cNvPr>
                <p:cNvSpPr/>
                <p:nvPr/>
              </p:nvSpPr>
              <p:spPr>
                <a:xfrm>
                  <a:off x="3663244" y="3098576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9" name="Frame 18">
                  <a:extLst>
                    <a:ext uri="{FF2B5EF4-FFF2-40B4-BE49-F238E27FC236}">
                      <a16:creationId xmlns:a16="http://schemas.microsoft.com/office/drawing/2014/main" id="{48E57EA2-4DA3-4F12-53E7-1C371118ADD5}"/>
                    </a:ext>
                  </a:extLst>
                </p:cNvPr>
                <p:cNvSpPr/>
                <p:nvPr/>
              </p:nvSpPr>
              <p:spPr>
                <a:xfrm>
                  <a:off x="3237089" y="3098576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20" name="Frame 19">
                  <a:extLst>
                    <a:ext uri="{FF2B5EF4-FFF2-40B4-BE49-F238E27FC236}">
                      <a16:creationId xmlns:a16="http://schemas.microsoft.com/office/drawing/2014/main" id="{412A6CF5-869F-19AC-BA76-1F76C30E3E7D}"/>
                    </a:ext>
                  </a:extLst>
                </p:cNvPr>
                <p:cNvSpPr/>
                <p:nvPr/>
              </p:nvSpPr>
              <p:spPr>
                <a:xfrm>
                  <a:off x="4526845" y="3098574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21" name="Frame 20">
                  <a:extLst>
                    <a:ext uri="{FF2B5EF4-FFF2-40B4-BE49-F238E27FC236}">
                      <a16:creationId xmlns:a16="http://schemas.microsoft.com/office/drawing/2014/main" id="{6C41396A-94D1-8FFA-8074-8B30832CB48E}"/>
                    </a:ext>
                  </a:extLst>
                </p:cNvPr>
                <p:cNvSpPr/>
                <p:nvPr/>
              </p:nvSpPr>
              <p:spPr>
                <a:xfrm>
                  <a:off x="4104922" y="3098575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22" name="Frame 21">
                  <a:extLst>
                    <a:ext uri="{FF2B5EF4-FFF2-40B4-BE49-F238E27FC236}">
                      <a16:creationId xmlns:a16="http://schemas.microsoft.com/office/drawing/2014/main" id="{2AB89AD0-E5EE-8A7B-ADA9-E411C999A16A}"/>
                    </a:ext>
                  </a:extLst>
                </p:cNvPr>
                <p:cNvSpPr/>
                <p:nvPr/>
              </p:nvSpPr>
              <p:spPr>
                <a:xfrm>
                  <a:off x="4929013" y="3098574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23" name="Frame 22">
                  <a:extLst>
                    <a:ext uri="{FF2B5EF4-FFF2-40B4-BE49-F238E27FC236}">
                      <a16:creationId xmlns:a16="http://schemas.microsoft.com/office/drawing/2014/main" id="{1B244ECA-ACA6-3A2A-8D84-EC6AB9F30984}"/>
                    </a:ext>
                  </a:extLst>
                </p:cNvPr>
                <p:cNvSpPr/>
                <p:nvPr/>
              </p:nvSpPr>
              <p:spPr>
                <a:xfrm>
                  <a:off x="5331181" y="3098574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24" name="Frame 23">
                  <a:extLst>
                    <a:ext uri="{FF2B5EF4-FFF2-40B4-BE49-F238E27FC236}">
                      <a16:creationId xmlns:a16="http://schemas.microsoft.com/office/drawing/2014/main" id="{DBA12ECF-88D4-9422-CA6D-0D1EC2133B93}"/>
                    </a:ext>
                  </a:extLst>
                </p:cNvPr>
                <p:cNvSpPr/>
                <p:nvPr/>
              </p:nvSpPr>
              <p:spPr>
                <a:xfrm>
                  <a:off x="5773268" y="3098573"/>
                  <a:ext cx="338666" cy="330423"/>
                </a:xfrm>
                <a:prstGeom prst="frame">
                  <a:avLst>
                    <a:gd name="adj1" fmla="val 2623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1982E8-4A34-91F7-DD76-E963D4DC1518}"/>
                  </a:ext>
                </a:extLst>
              </p:cNvPr>
              <p:cNvSpPr txBox="1"/>
              <p:nvPr/>
            </p:nvSpPr>
            <p:spPr>
              <a:xfrm>
                <a:off x="2347792" y="2527675"/>
                <a:ext cx="3764142" cy="461665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rgbClr val="000000"/>
                    </a:solidFill>
                    <a:latin typeface="+mj-lt"/>
                  </a:rPr>
                  <a:t>Hedonische</a:t>
                </a:r>
                <a:r>
                  <a:rPr lang="en-US" sz="2400" b="1" dirty="0">
                    <a:solidFill>
                      <a:srgbClr val="000000"/>
                    </a:solidFill>
                    <a:latin typeface="+mj-lt"/>
                  </a:rPr>
                  <a:t> 9-Punkte-Skala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C29488-540C-7EEF-E364-9DE4AB817ED9}"/>
                </a:ext>
              </a:extLst>
            </p:cNvPr>
            <p:cNvSpPr txBox="1"/>
            <p:nvPr/>
          </p:nvSpPr>
          <p:spPr>
            <a:xfrm>
              <a:off x="2333219" y="3493331"/>
              <a:ext cx="982357" cy="461665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Extrem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ablehnen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BABB63-DFD4-BC1D-65AC-7C26CB9B51F3}"/>
                </a:ext>
              </a:extLst>
            </p:cNvPr>
            <p:cNvSpPr txBox="1"/>
            <p:nvPr/>
          </p:nvSpPr>
          <p:spPr>
            <a:xfrm>
              <a:off x="3755943" y="3493330"/>
              <a:ext cx="982357" cy="646331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Weder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mögen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noch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nicht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mögen</a:t>
              </a: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11122-7AD7-1E5C-0DAD-CFF11F0F6092}"/>
                </a:ext>
              </a:extLst>
            </p:cNvPr>
            <p:cNvSpPr txBox="1"/>
            <p:nvPr/>
          </p:nvSpPr>
          <p:spPr>
            <a:xfrm>
              <a:off x="5178668" y="3493332"/>
              <a:ext cx="982357" cy="461665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Extrem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mögen</a:t>
              </a: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9468B2-645F-8327-CF22-E53B8CB9A681}"/>
              </a:ext>
            </a:extLst>
          </p:cNvPr>
          <p:cNvGrpSpPr/>
          <p:nvPr/>
        </p:nvGrpSpPr>
        <p:grpSpPr>
          <a:xfrm>
            <a:off x="7169242" y="3970291"/>
            <a:ext cx="3632518" cy="1513432"/>
            <a:chOff x="2534357" y="4139198"/>
            <a:chExt cx="3632518" cy="1513432"/>
          </a:xfrm>
          <a:solidFill>
            <a:srgbClr val="85D2E1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2D40A87-1262-7B75-D444-D6C3544C457B}"/>
                </a:ext>
              </a:extLst>
            </p:cNvPr>
            <p:cNvGrpSpPr/>
            <p:nvPr/>
          </p:nvGrpSpPr>
          <p:grpSpPr>
            <a:xfrm>
              <a:off x="2534357" y="4139198"/>
              <a:ext cx="3632518" cy="930576"/>
              <a:chOff x="2534357" y="4139198"/>
              <a:chExt cx="3632518" cy="930576"/>
            </a:xfrm>
            <a:grpFill/>
          </p:grpSpPr>
          <p:sp>
            <p:nvSpPr>
              <p:cNvPr id="30" name="Frame 29">
                <a:extLst>
                  <a:ext uri="{FF2B5EF4-FFF2-40B4-BE49-F238E27FC236}">
                    <a16:creationId xmlns:a16="http://schemas.microsoft.com/office/drawing/2014/main" id="{24271C06-8E73-C628-35D3-B39682614FC5}"/>
                  </a:ext>
                </a:extLst>
              </p:cNvPr>
              <p:cNvSpPr/>
              <p:nvPr/>
            </p:nvSpPr>
            <p:spPr>
              <a:xfrm>
                <a:off x="2677931" y="4739350"/>
                <a:ext cx="338666" cy="330423"/>
              </a:xfrm>
              <a:prstGeom prst="frame">
                <a:avLst>
                  <a:gd name="adj1" fmla="val 2623"/>
                </a:avLst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1" name="Frame 30">
                <a:extLst>
                  <a:ext uri="{FF2B5EF4-FFF2-40B4-BE49-F238E27FC236}">
                    <a16:creationId xmlns:a16="http://schemas.microsoft.com/office/drawing/2014/main" id="{CF8F1EBC-8C09-BD27-166D-443B0900899A}"/>
                  </a:ext>
                </a:extLst>
              </p:cNvPr>
              <p:cNvSpPr/>
              <p:nvPr/>
            </p:nvSpPr>
            <p:spPr>
              <a:xfrm>
                <a:off x="5180194" y="4739351"/>
                <a:ext cx="338666" cy="330423"/>
              </a:xfrm>
              <a:prstGeom prst="frame">
                <a:avLst>
                  <a:gd name="adj1" fmla="val 2623"/>
                </a:avLst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2" name="Frame 31">
                <a:extLst>
                  <a:ext uri="{FF2B5EF4-FFF2-40B4-BE49-F238E27FC236}">
                    <a16:creationId xmlns:a16="http://schemas.microsoft.com/office/drawing/2014/main" id="{FD08CD6D-24DE-3BC4-1B32-191924D86F28}"/>
                  </a:ext>
                </a:extLst>
              </p:cNvPr>
              <p:cNvSpPr/>
              <p:nvPr/>
            </p:nvSpPr>
            <p:spPr>
              <a:xfrm>
                <a:off x="3932763" y="4739350"/>
                <a:ext cx="338666" cy="330423"/>
              </a:xfrm>
              <a:prstGeom prst="frame">
                <a:avLst>
                  <a:gd name="adj1" fmla="val 2623"/>
                </a:avLst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3" name="Frame 32">
                <a:extLst>
                  <a:ext uri="{FF2B5EF4-FFF2-40B4-BE49-F238E27FC236}">
                    <a16:creationId xmlns:a16="http://schemas.microsoft.com/office/drawing/2014/main" id="{91F01A7C-81E6-B009-3EFD-9267E379689B}"/>
                  </a:ext>
                </a:extLst>
              </p:cNvPr>
              <p:cNvSpPr/>
              <p:nvPr/>
            </p:nvSpPr>
            <p:spPr>
              <a:xfrm>
                <a:off x="4566355" y="4739350"/>
                <a:ext cx="338666" cy="330423"/>
              </a:xfrm>
              <a:prstGeom prst="frame">
                <a:avLst>
                  <a:gd name="adj1" fmla="val 2623"/>
                </a:avLst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4" name="Frame 33">
                <a:extLst>
                  <a:ext uri="{FF2B5EF4-FFF2-40B4-BE49-F238E27FC236}">
                    <a16:creationId xmlns:a16="http://schemas.microsoft.com/office/drawing/2014/main" id="{81FCA558-F3F6-E355-011B-553EBF30DF15}"/>
                  </a:ext>
                </a:extLst>
              </p:cNvPr>
              <p:cNvSpPr/>
              <p:nvPr/>
            </p:nvSpPr>
            <p:spPr>
              <a:xfrm>
                <a:off x="3347862" y="4739350"/>
                <a:ext cx="338666" cy="330423"/>
              </a:xfrm>
              <a:prstGeom prst="frame">
                <a:avLst>
                  <a:gd name="adj1" fmla="val 2623"/>
                </a:avLst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F3AAFA-BD4E-8DE0-CCA3-3718A6771149}"/>
                  </a:ext>
                </a:extLst>
              </p:cNvPr>
              <p:cNvSpPr txBox="1"/>
              <p:nvPr/>
            </p:nvSpPr>
            <p:spPr>
              <a:xfrm>
                <a:off x="2534357" y="4139198"/>
                <a:ext cx="3632518" cy="400110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000000"/>
                    </a:solidFill>
                    <a:latin typeface="+mj-lt"/>
                  </a:rPr>
                  <a:t>Gerade</a:t>
                </a:r>
                <a:r>
                  <a:rPr lang="en-US" sz="2000" b="1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latin typeface="+mj-lt"/>
                  </a:rPr>
                  <a:t>noch</a:t>
                </a:r>
                <a:r>
                  <a:rPr lang="en-US" sz="2000" b="1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latin typeface="+mj-lt"/>
                  </a:rPr>
                  <a:t>richtig</a:t>
                </a:r>
                <a:r>
                  <a:rPr lang="en-US" sz="2000" b="1" dirty="0">
                    <a:solidFill>
                      <a:srgbClr val="000000"/>
                    </a:solidFill>
                    <a:latin typeface="+mj-lt"/>
                  </a:rPr>
                  <a:t> (JAR) </a:t>
                </a:r>
                <a:r>
                  <a:rPr lang="en-US" sz="2000" b="1" dirty="0" err="1">
                    <a:solidFill>
                      <a:srgbClr val="000000"/>
                    </a:solidFill>
                    <a:latin typeface="+mj-lt"/>
                  </a:rPr>
                  <a:t>Punkte</a:t>
                </a:r>
                <a:endParaRPr lang="en-US" sz="20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7BDDCA-C51E-B5BA-D1CC-104D51AA81A8}"/>
                </a:ext>
              </a:extLst>
            </p:cNvPr>
            <p:cNvSpPr txBox="1"/>
            <p:nvPr/>
          </p:nvSpPr>
          <p:spPr>
            <a:xfrm>
              <a:off x="2593398" y="5190965"/>
              <a:ext cx="813024" cy="461665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Nicht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süß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genug</a:t>
              </a: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4235D1-45F1-ABC5-EAB1-AD25DB57F2B0}"/>
                </a:ext>
              </a:extLst>
            </p:cNvPr>
            <p:cNvSpPr txBox="1"/>
            <p:nvPr/>
          </p:nvSpPr>
          <p:spPr>
            <a:xfrm>
              <a:off x="3721410" y="5179095"/>
              <a:ext cx="813024" cy="461665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Gerade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richtig</a:t>
              </a:r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A06F66-FB10-34C0-3F38-D28587A07BFB}"/>
                </a:ext>
              </a:extLst>
            </p:cNvPr>
            <p:cNvSpPr txBox="1"/>
            <p:nvPr/>
          </p:nvSpPr>
          <p:spPr>
            <a:xfrm>
              <a:off x="4943015" y="5181829"/>
              <a:ext cx="622186" cy="461665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Zu </a:t>
              </a:r>
              <a:r>
                <a:rPr lang="en-US" sz="1200" dirty="0" err="1">
                  <a:solidFill>
                    <a:srgbClr val="000000"/>
                  </a:solidFill>
                  <a:latin typeface="+mj-lt"/>
                </a:rPr>
                <a:t>süß</a:t>
              </a:r>
              <a:endParaRPr lang="en-US" sz="1200" dirty="0">
                <a:solidFill>
                  <a:srgbClr val="000000"/>
                </a:solidFill>
                <a:latin typeface="+mj-lt"/>
              </a:endParaRPr>
            </a:p>
            <a:p>
              <a:pPr algn="r"/>
              <a:r>
                <a:rPr lang="en-US" sz="1200" dirty="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50210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1530EF-239B-C60C-237E-625D2A8504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013" y="642938"/>
            <a:ext cx="10807700" cy="582612"/>
          </a:xfrm>
        </p:spPr>
        <p:txBody>
          <a:bodyPr>
            <a:normAutofit/>
          </a:bodyPr>
          <a:lstStyle/>
          <a:p>
            <a:r>
              <a:rPr lang="en-GB" sz="3200" dirty="0" err="1"/>
              <a:t>Sensorische</a:t>
            </a:r>
            <a:r>
              <a:rPr lang="en-GB" sz="3200" dirty="0"/>
              <a:t> Tests für </a:t>
            </a:r>
            <a:r>
              <a:rPr lang="en-GB" sz="3200" dirty="0" err="1"/>
              <a:t>ältere</a:t>
            </a:r>
            <a:r>
              <a:rPr lang="en-GB" sz="3200" dirty="0"/>
              <a:t> </a:t>
            </a:r>
            <a:r>
              <a:rPr lang="en-GB" sz="3200" dirty="0" err="1"/>
              <a:t>Verbraucher</a:t>
            </a:r>
            <a:r>
              <a:rPr lang="en-GB" sz="3200" dirty="0"/>
              <a:t> - </a:t>
            </a:r>
            <a:r>
              <a:rPr lang="en-GB" sz="3200" b="1" dirty="0" err="1"/>
              <a:t>Empfehlungen</a:t>
            </a:r>
            <a:r>
              <a:rPr lang="en-GB" sz="3200" b="1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DE10B-9220-38D8-0008-BF8780943D83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692150" y="1528763"/>
            <a:ext cx="108077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Die </a:t>
            </a:r>
            <a:r>
              <a:rPr lang="en-GB" sz="2000" b="1" dirty="0" err="1"/>
              <a:t>Rekrutierung</a:t>
            </a:r>
            <a:r>
              <a:rPr lang="en-GB" sz="2000" b="1" dirty="0"/>
              <a:t> </a:t>
            </a:r>
            <a:r>
              <a:rPr lang="en-GB" sz="2000" b="1" dirty="0" err="1"/>
              <a:t>älterer</a:t>
            </a:r>
            <a:r>
              <a:rPr lang="en-GB" sz="2000" b="1" dirty="0"/>
              <a:t> </a:t>
            </a:r>
            <a:r>
              <a:rPr lang="en-GB" sz="2000" b="1" dirty="0" err="1"/>
              <a:t>Verbraucher</a:t>
            </a:r>
            <a:r>
              <a:rPr lang="en-GB" sz="2000" b="1" dirty="0"/>
              <a:t>/</a:t>
            </a:r>
            <a:r>
              <a:rPr lang="en-GB" sz="2000" b="1" dirty="0" err="1"/>
              <a:t>Verkoster</a:t>
            </a:r>
            <a:r>
              <a:rPr lang="en-GB" sz="2000" b="1" dirty="0"/>
              <a:t> </a:t>
            </a:r>
            <a:r>
              <a:rPr lang="en-GB" sz="2000" b="1" dirty="0" err="1"/>
              <a:t>erfordert</a:t>
            </a:r>
            <a:r>
              <a:rPr lang="en-GB" sz="2000" b="1" dirty="0"/>
              <a:t> </a:t>
            </a:r>
            <a:r>
              <a:rPr lang="en-GB" sz="2000" b="1" dirty="0" err="1"/>
              <a:t>ein</a:t>
            </a:r>
            <a:r>
              <a:rPr lang="en-GB" sz="2000" b="1" dirty="0"/>
              <a:t> </a:t>
            </a:r>
            <a:r>
              <a:rPr lang="en-GB" sz="2000" b="1" dirty="0" err="1"/>
              <a:t>gründliches</a:t>
            </a:r>
            <a:r>
              <a:rPr lang="en-GB" sz="2000" b="1" dirty="0"/>
              <a:t> </a:t>
            </a:r>
            <a:r>
              <a:rPr lang="en-GB" sz="2000" b="1" dirty="0" err="1"/>
              <a:t>Auswahlverfahren</a:t>
            </a:r>
            <a:r>
              <a:rPr lang="en-GB" sz="2000" b="1" dirty="0"/>
              <a:t>:     </a:t>
            </a:r>
            <a:r>
              <a:rPr lang="en-GB" sz="2000" dirty="0"/>
              <a:t>(z. B. </a:t>
            </a:r>
            <a:r>
              <a:rPr lang="en-GB" sz="2000" dirty="0" err="1"/>
              <a:t>Bewertung</a:t>
            </a:r>
            <a:r>
              <a:rPr lang="en-GB" sz="2000" dirty="0"/>
              <a:t> des </a:t>
            </a:r>
            <a:r>
              <a:rPr lang="en-GB" sz="2000" dirty="0" err="1"/>
              <a:t>kognitiven</a:t>
            </a:r>
            <a:r>
              <a:rPr lang="en-GB" sz="2000" dirty="0"/>
              <a:t> Status, </a:t>
            </a:r>
            <a:r>
              <a:rPr lang="en-GB" sz="2000" dirty="0" err="1"/>
              <a:t>Bewertung</a:t>
            </a:r>
            <a:r>
              <a:rPr lang="en-GB" sz="2000" dirty="0"/>
              <a:t> der </a:t>
            </a:r>
            <a:r>
              <a:rPr lang="en-GB" sz="2000" dirty="0" err="1"/>
              <a:t>sensorischen</a:t>
            </a:r>
            <a:r>
              <a:rPr lang="en-GB" sz="2000" dirty="0"/>
              <a:t> </a:t>
            </a:r>
            <a:r>
              <a:rPr lang="en-GB" sz="2000" dirty="0" err="1"/>
              <a:t>Fähigkeiten</a:t>
            </a:r>
            <a:r>
              <a:rPr lang="en-GB" sz="2000" dirty="0"/>
              <a:t>, </a:t>
            </a:r>
            <a:r>
              <a:rPr lang="en-GB" sz="2000" dirty="0" err="1"/>
              <a:t>Bewertung</a:t>
            </a:r>
            <a:r>
              <a:rPr lang="en-GB" sz="2000" dirty="0"/>
              <a:t> der </a:t>
            </a:r>
            <a:r>
              <a:rPr lang="en-GB" sz="2000" dirty="0" err="1"/>
              <a:t>Zahngesundheit</a:t>
            </a:r>
            <a:r>
              <a:rPr lang="en-GB" sz="2000" dirty="0"/>
              <a:t> </a:t>
            </a:r>
            <a:r>
              <a:rPr lang="en-GB" sz="2000" dirty="0" err="1"/>
              <a:t>usw</a:t>
            </a:r>
            <a:r>
              <a:rPr lang="en-GB" sz="2000" dirty="0"/>
              <a:t>.).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Die Tests </a:t>
            </a:r>
            <a:r>
              <a:rPr lang="en-GB" sz="2000" b="1" dirty="0" err="1"/>
              <a:t>sollten</a:t>
            </a:r>
            <a:r>
              <a:rPr lang="en-GB" sz="2000" b="1" dirty="0"/>
              <a:t> </a:t>
            </a:r>
            <a:r>
              <a:rPr lang="en-GB" sz="2000" b="1" dirty="0" err="1"/>
              <a:t>vereinfacht</a:t>
            </a:r>
            <a:r>
              <a:rPr lang="en-GB" sz="2000" b="1" dirty="0"/>
              <a:t> </a:t>
            </a:r>
            <a:r>
              <a:rPr lang="en-GB" sz="2000" b="1" dirty="0" err="1"/>
              <a:t>werden</a:t>
            </a:r>
            <a:r>
              <a:rPr lang="en-GB" sz="2000" b="1" dirty="0"/>
              <a:t>, </a:t>
            </a:r>
            <a:r>
              <a:rPr lang="en-GB" sz="2000" b="1" dirty="0" err="1"/>
              <a:t>mit</a:t>
            </a:r>
            <a:r>
              <a:rPr lang="en-GB" sz="2000" b="1" dirty="0"/>
              <a:t> </a:t>
            </a:r>
            <a:r>
              <a:rPr lang="en-GB" sz="2000" b="1" dirty="0" err="1"/>
              <a:t>einer</a:t>
            </a:r>
            <a:r>
              <a:rPr lang="en-GB" sz="2000" b="1" dirty="0"/>
              <a:t> </a:t>
            </a:r>
            <a:r>
              <a:rPr lang="en-GB" sz="2000" b="1" dirty="0" err="1"/>
              <a:t>geringeren</a:t>
            </a:r>
            <a:r>
              <a:rPr lang="en-GB" sz="2000" b="1" dirty="0"/>
              <a:t> </a:t>
            </a:r>
            <a:r>
              <a:rPr lang="en-GB" sz="2000" b="1" dirty="0" err="1"/>
              <a:t>Arbeitsbelastung</a:t>
            </a:r>
            <a:r>
              <a:rPr lang="en-GB" sz="2000" b="1" dirty="0"/>
              <a:t> </a:t>
            </a:r>
            <a:r>
              <a:rPr lang="en-GB" sz="2000" b="1" dirty="0" err="1"/>
              <a:t>während</a:t>
            </a:r>
            <a:r>
              <a:rPr lang="en-GB" sz="2000" b="1" dirty="0"/>
              <a:t> der </a:t>
            </a:r>
            <a:r>
              <a:rPr lang="en-GB" sz="2000" b="1" dirty="0" err="1"/>
              <a:t>Verkostungssitzung</a:t>
            </a:r>
            <a:r>
              <a:rPr lang="en-GB" sz="2000" b="1" dirty="0"/>
              <a:t> </a:t>
            </a:r>
            <a:r>
              <a:rPr lang="en-GB" sz="2000" dirty="0"/>
              <a:t>(z. B. da die </a:t>
            </a:r>
            <a:r>
              <a:rPr lang="en-GB" sz="2000" dirty="0" err="1"/>
              <a:t>ältere</a:t>
            </a:r>
            <a:r>
              <a:rPr lang="en-GB" sz="2000" dirty="0"/>
              <a:t> </a:t>
            </a:r>
            <a:r>
              <a:rPr lang="en-GB" sz="2000" dirty="0" err="1"/>
              <a:t>Bevölkerung</a:t>
            </a:r>
            <a:r>
              <a:rPr lang="en-GB" sz="2000" dirty="0"/>
              <a:t> </a:t>
            </a:r>
            <a:r>
              <a:rPr lang="en-GB" sz="2000" dirty="0" err="1"/>
              <a:t>leicht</a:t>
            </a:r>
            <a:r>
              <a:rPr lang="en-GB" sz="2000" dirty="0"/>
              <a:t> </a:t>
            </a:r>
            <a:r>
              <a:rPr lang="en-GB" sz="2000" dirty="0" err="1"/>
              <a:t>ermüdet</a:t>
            </a:r>
            <a:r>
              <a:rPr lang="en-GB" sz="2000" dirty="0"/>
              <a:t>, </a:t>
            </a:r>
            <a:r>
              <a:rPr lang="en-GB" sz="2000" dirty="0" err="1"/>
              <a:t>mehr</a:t>
            </a:r>
            <a:r>
              <a:rPr lang="en-GB" sz="2000" dirty="0"/>
              <a:t> Zeit für die </a:t>
            </a:r>
            <a:r>
              <a:rPr lang="en-GB" sz="2000" dirty="0" err="1"/>
              <a:t>Anleitung</a:t>
            </a:r>
            <a:r>
              <a:rPr lang="en-GB" sz="2000" dirty="0"/>
              <a:t>, für die </a:t>
            </a:r>
            <a:r>
              <a:rPr lang="en-GB" sz="2000" dirty="0" err="1"/>
              <a:t>Trainingsphase</a:t>
            </a:r>
            <a:r>
              <a:rPr lang="en-GB" sz="2000" dirty="0"/>
              <a:t>, </a:t>
            </a:r>
            <a:r>
              <a:rPr lang="en-GB" sz="2000" dirty="0" err="1"/>
              <a:t>weniger</a:t>
            </a:r>
            <a:r>
              <a:rPr lang="en-GB" sz="2000" dirty="0"/>
              <a:t> </a:t>
            </a:r>
            <a:r>
              <a:rPr lang="en-GB" sz="2000" dirty="0" err="1"/>
              <a:t>Produkte</a:t>
            </a:r>
            <a:r>
              <a:rPr lang="en-GB" sz="2000" dirty="0"/>
              <a:t> </a:t>
            </a:r>
            <a:r>
              <a:rPr lang="en-GB" sz="2000" dirty="0" err="1"/>
              <a:t>zum</a:t>
            </a:r>
            <a:r>
              <a:rPr lang="en-GB" sz="2000" dirty="0"/>
              <a:t> </a:t>
            </a:r>
            <a:r>
              <a:rPr lang="en-GB" sz="2000" dirty="0" err="1"/>
              <a:t>Verkosten</a:t>
            </a:r>
            <a:r>
              <a:rPr lang="en-GB" sz="2000" dirty="0"/>
              <a:t> </a:t>
            </a:r>
            <a:r>
              <a:rPr lang="en-GB" sz="2000" dirty="0" err="1"/>
              <a:t>usw</a:t>
            </a:r>
            <a:r>
              <a:rPr lang="en-GB" sz="2000" dirty="0"/>
              <a:t>.).</a:t>
            </a:r>
          </a:p>
          <a:p>
            <a:r>
              <a:rPr lang="en-GB" sz="2000" b="1" dirty="0">
                <a:cs typeface="Arial" panose="020B0604020202020204" pitchFamily="34" charset="0"/>
              </a:rPr>
              <a:t>	</a:t>
            </a:r>
            <a:r>
              <a:rPr lang="en-GB" sz="2000" b="1" dirty="0" err="1">
                <a:cs typeface="Arial" panose="020B0604020202020204" pitchFamily="34" charset="0"/>
              </a:rPr>
              <a:t>Praktische</a:t>
            </a:r>
            <a:r>
              <a:rPr lang="en-GB" sz="2000" b="1" dirty="0">
                <a:cs typeface="Arial" panose="020B0604020202020204" pitchFamily="34" charset="0"/>
              </a:rPr>
              <a:t> </a:t>
            </a:r>
            <a:r>
              <a:rPr lang="en-GB" sz="2000" b="1" dirty="0" err="1">
                <a:cs typeface="Arial" panose="020B0604020202020204" pitchFamily="34" charset="0"/>
              </a:rPr>
              <a:t>Empfehlungen</a:t>
            </a:r>
            <a:endParaRPr lang="en-GB" sz="2000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cs typeface="Arial" panose="020B0604020202020204" pitchFamily="34" charset="0"/>
              </a:rPr>
              <a:t>Geben</a:t>
            </a:r>
            <a:r>
              <a:rPr lang="en-GB" sz="2000" dirty="0">
                <a:cs typeface="Arial" panose="020B0604020202020204" pitchFamily="34" charset="0"/>
              </a:rPr>
              <a:t> Sie "</a:t>
            </a:r>
            <a:r>
              <a:rPr lang="en-GB" sz="2000" dirty="0" err="1">
                <a:cs typeface="Arial" panose="020B0604020202020204" pitchFamily="34" charset="0"/>
              </a:rPr>
              <a:t>leicht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lesbare</a:t>
            </a:r>
            <a:r>
              <a:rPr lang="en-GB" sz="2000" dirty="0">
                <a:cs typeface="Arial" panose="020B0604020202020204" pitchFamily="34" charset="0"/>
              </a:rPr>
              <a:t>" </a:t>
            </a:r>
            <a:r>
              <a:rPr lang="en-GB" sz="2000" dirty="0" err="1">
                <a:cs typeface="Arial" panose="020B0604020202020204" pitchFamily="34" charset="0"/>
              </a:rPr>
              <a:t>Anweisungen</a:t>
            </a:r>
            <a:r>
              <a:rPr lang="en-GB" sz="2000" dirty="0">
                <a:cs typeface="Arial" panose="020B0604020202020204" pitchFamily="34" charset="0"/>
              </a:rPr>
              <a:t> und </a:t>
            </a:r>
            <a:r>
              <a:rPr lang="en-GB" sz="2000" dirty="0" err="1">
                <a:cs typeface="Arial" panose="020B0604020202020204" pitchFamily="34" charset="0"/>
              </a:rPr>
              <a:t>Testfragebögen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cs typeface="Arial" panose="020B0604020202020204" pitchFamily="34" charset="0"/>
              </a:rPr>
              <a:t>Geben</a:t>
            </a:r>
            <a:r>
              <a:rPr lang="en-GB" sz="2000" dirty="0">
                <a:cs typeface="Arial" panose="020B0604020202020204" pitchFamily="34" charset="0"/>
              </a:rPr>
              <a:t> Sie die </a:t>
            </a:r>
            <a:r>
              <a:rPr lang="en-GB" sz="2000" dirty="0" err="1">
                <a:cs typeface="Arial" panose="020B0604020202020204" pitchFamily="34" charset="0"/>
              </a:rPr>
              <a:t>Anweisungen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sowohl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mündlich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als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auch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schriftlich</a:t>
            </a:r>
            <a:r>
              <a:rPr lang="en-GB" sz="2000" dirty="0">
                <a:cs typeface="Arial" panose="020B0604020202020204" pitchFamily="34" charset="0"/>
              </a:rPr>
              <a:t> (und </a:t>
            </a:r>
            <a:r>
              <a:rPr lang="en-GB" sz="2000" dirty="0" err="1">
                <a:cs typeface="Arial" panose="020B0604020202020204" pitchFamily="34" charset="0"/>
              </a:rPr>
              <a:t>prüfen</a:t>
            </a:r>
            <a:r>
              <a:rPr lang="en-GB" sz="2000" dirty="0">
                <a:cs typeface="Arial" panose="020B0604020202020204" pitchFamily="34" charset="0"/>
              </a:rPr>
              <a:t> Sie </a:t>
            </a:r>
            <a:r>
              <a:rPr lang="en-GB" sz="2000" dirty="0" err="1">
                <a:cs typeface="Arial" panose="020B0604020202020204" pitchFamily="34" charset="0"/>
              </a:rPr>
              <a:t>dann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individuell</a:t>
            </a:r>
            <a:r>
              <a:rPr lang="en-GB" sz="2000" dirty="0">
                <a:cs typeface="Arial" panose="020B0604020202020204" pitchFamily="34" charset="0"/>
              </a:rPr>
              <a:t>, </a:t>
            </a:r>
            <a:r>
              <a:rPr lang="en-GB" sz="2000" dirty="0" err="1">
                <a:cs typeface="Arial" panose="020B0604020202020204" pitchFamily="34" charset="0"/>
              </a:rPr>
              <a:t>ob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sie</a:t>
            </a:r>
            <a:r>
              <a:rPr lang="en-GB" sz="2000" dirty="0">
                <a:cs typeface="Arial" panose="020B0604020202020204" pitchFamily="34" charset="0"/>
              </a:rPr>
              <a:t> gut </a:t>
            </a:r>
            <a:r>
              <a:rPr lang="en-GB" sz="2000" dirty="0" err="1">
                <a:cs typeface="Arial" panose="020B0604020202020204" pitchFamily="34" charset="0"/>
              </a:rPr>
              <a:t>verstanden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wurden</a:t>
            </a:r>
            <a:r>
              <a:rPr lang="en-GB" sz="2000" dirty="0"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Ein </a:t>
            </a:r>
            <a:r>
              <a:rPr lang="en-GB" sz="2000" dirty="0" err="1">
                <a:cs typeface="Arial" panose="020B0604020202020204" pitchFamily="34" charset="0"/>
              </a:rPr>
              <a:t>strenges</a:t>
            </a:r>
            <a:r>
              <a:rPr lang="en-GB" sz="2000" dirty="0">
                <a:cs typeface="Arial" panose="020B0604020202020204" pitchFamily="34" charset="0"/>
              </a:rPr>
              <a:t> und </a:t>
            </a:r>
            <a:r>
              <a:rPr lang="en-GB" sz="2000" dirty="0" err="1">
                <a:cs typeface="Arial" panose="020B0604020202020204" pitchFamily="34" charset="0"/>
              </a:rPr>
              <a:t>angemessen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langes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Spülprotokoll</a:t>
            </a:r>
            <a:r>
              <a:rPr lang="en-GB" sz="2000" dirty="0">
                <a:cs typeface="Arial" panose="020B0604020202020204" pitchFamily="34" charset="0"/>
              </a:rPr>
              <a:t> muss </a:t>
            </a:r>
            <a:r>
              <a:rPr lang="en-GB" sz="2000" dirty="0" err="1">
                <a:cs typeface="Arial" panose="020B0604020202020204" pitchFamily="34" charset="0"/>
              </a:rPr>
              <a:t>vor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jeder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Verkostung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eingehalten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werden</a:t>
            </a:r>
            <a:r>
              <a:rPr lang="en-GB" sz="2000" dirty="0"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Der </a:t>
            </a:r>
            <a:r>
              <a:rPr lang="en-GB" sz="2000" dirty="0" err="1">
                <a:cs typeface="Arial" panose="020B0604020202020204" pitchFamily="34" charset="0"/>
              </a:rPr>
              <a:t>Prüfer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oder</a:t>
            </a:r>
            <a:r>
              <a:rPr lang="en-GB" sz="2000" dirty="0">
                <a:cs typeface="Arial" panose="020B0604020202020204" pitchFamily="34" charset="0"/>
              </a:rPr>
              <a:t> Trainer </a:t>
            </a:r>
            <a:r>
              <a:rPr lang="en-GB" sz="2000" dirty="0" err="1">
                <a:cs typeface="Arial" panose="020B0604020202020204" pitchFamily="34" charset="0"/>
              </a:rPr>
              <a:t>sollte</a:t>
            </a:r>
            <a:r>
              <a:rPr lang="en-GB" sz="2000" dirty="0">
                <a:cs typeface="Arial" panose="020B0604020202020204" pitchFamily="34" charset="0"/>
              </a:rPr>
              <a:t> nett </a:t>
            </a:r>
            <a:r>
              <a:rPr lang="en-GB" sz="2000" dirty="0" err="1">
                <a:cs typeface="Arial" panose="020B0604020202020204" pitchFamily="34" charset="0"/>
              </a:rPr>
              <a:t>zu</a:t>
            </a:r>
            <a:r>
              <a:rPr lang="en-GB" sz="2000" dirty="0">
                <a:cs typeface="Arial" panose="020B0604020202020204" pitchFamily="34" charset="0"/>
              </a:rPr>
              <a:t> den </a:t>
            </a:r>
            <a:r>
              <a:rPr lang="en-GB" sz="2000" dirty="0" err="1">
                <a:cs typeface="Arial" panose="020B0604020202020204" pitchFamily="34" charset="0"/>
              </a:rPr>
              <a:t>Senioren</a:t>
            </a:r>
            <a:r>
              <a:rPr lang="en-GB" sz="2000" dirty="0">
                <a:cs typeface="Arial" panose="020B0604020202020204" pitchFamily="34" charset="0"/>
              </a:rPr>
              <a:t> sein, </a:t>
            </a:r>
            <a:r>
              <a:rPr lang="en-GB" sz="2000" dirty="0" err="1">
                <a:cs typeface="Arial" panose="020B0604020202020204" pitchFamily="34" charset="0"/>
              </a:rPr>
              <a:t>aber</a:t>
            </a:r>
            <a:r>
              <a:rPr lang="en-GB" sz="2000" dirty="0">
                <a:cs typeface="Arial" panose="020B0604020202020204" pitchFamily="34" charset="0"/>
              </a:rPr>
              <a:t> neutral, um </a:t>
            </a:r>
            <a:r>
              <a:rPr lang="en-GB" sz="2000" dirty="0" err="1">
                <a:cs typeface="Arial" panose="020B0604020202020204" pitchFamily="34" charset="0"/>
              </a:rPr>
              <a:t>eine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Voreingenommenheit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zu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vermeiden</a:t>
            </a:r>
            <a:r>
              <a:rPr lang="en-GB" sz="2000" dirty="0">
                <a:cs typeface="Arial" panose="020B0604020202020204" pitchFamily="34" charset="0"/>
              </a:rPr>
              <a:t>. 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	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579BA9F-A174-1653-E356-6A04701D96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443" y="-29415"/>
            <a:ext cx="1137557" cy="177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65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EACC4-1663-FE9A-B501-A1989B9ADF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0268" y="1507958"/>
            <a:ext cx="5236295" cy="5350042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cs typeface="Arial" panose="020B0604020202020204" pitchFamily="34" charset="0"/>
              </a:rPr>
              <a:t>Der </a:t>
            </a:r>
            <a:r>
              <a:rPr lang="en-GB" sz="1800" dirty="0" err="1">
                <a:cs typeface="Arial" panose="020B0604020202020204" pitchFamily="34" charset="0"/>
              </a:rPr>
              <a:t>Einsatz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sensorischer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Analysen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während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Ihrer</a:t>
            </a:r>
            <a:r>
              <a:rPr lang="en-GB" sz="1800" dirty="0">
                <a:cs typeface="Arial" panose="020B0604020202020204" pitchFamily="34" charset="0"/>
              </a:rPr>
              <a:t> NPD-</a:t>
            </a:r>
            <a:r>
              <a:rPr lang="en-GB" sz="1800" dirty="0" err="1">
                <a:cs typeface="Arial" panose="020B0604020202020204" pitchFamily="34" charset="0"/>
              </a:rPr>
              <a:t>Reise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liefert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mehr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Informationen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über</a:t>
            </a:r>
            <a:r>
              <a:rPr lang="en-GB" sz="1800" dirty="0">
                <a:cs typeface="Arial" panose="020B0604020202020204" pitchFamily="34" charset="0"/>
              </a:rPr>
              <a:t> das </a:t>
            </a:r>
            <a:r>
              <a:rPr lang="en-GB" sz="1800" dirty="0" err="1">
                <a:cs typeface="Arial" panose="020B0604020202020204" pitchFamily="34" charset="0"/>
              </a:rPr>
              <a:t>Produkt</a:t>
            </a:r>
            <a:r>
              <a:rPr lang="en-GB" sz="1800" dirty="0">
                <a:cs typeface="Arial" panose="020B0604020202020204" pitchFamily="34" charset="0"/>
              </a:rPr>
              <a:t> und </a:t>
            </a:r>
            <a:r>
              <a:rPr lang="en-GB" sz="1800" dirty="0" err="1">
                <a:cs typeface="Arial" panose="020B0604020202020204" pitchFamily="34" charset="0"/>
              </a:rPr>
              <a:t>Kenntnisse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über</a:t>
            </a:r>
            <a:r>
              <a:rPr lang="en-GB" sz="1800" dirty="0">
                <a:cs typeface="Arial" panose="020B0604020202020204" pitchFamily="34" charset="0"/>
              </a:rPr>
              <a:t> die </a:t>
            </a:r>
            <a:r>
              <a:rPr lang="en-GB" sz="1800" dirty="0" err="1">
                <a:cs typeface="Arial" panose="020B0604020202020204" pitchFamily="34" charset="0"/>
              </a:rPr>
              <a:t>Verbraucherpräferenzen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cs typeface="Arial" panose="020B0604020202020204" pitchFamily="34" charset="0"/>
              </a:rPr>
              <a:t>Sensorische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Verfahren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können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während</a:t>
            </a:r>
            <a:r>
              <a:rPr lang="en-GB" sz="1800" dirty="0">
                <a:cs typeface="Arial" panose="020B0604020202020204" pitchFamily="34" charset="0"/>
              </a:rPr>
              <a:t> des </a:t>
            </a:r>
            <a:r>
              <a:rPr lang="en-GB" sz="1800" dirty="0" err="1">
                <a:cs typeface="Arial" panose="020B0604020202020204" pitchFamily="34" charset="0"/>
              </a:rPr>
              <a:t>gesamten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Prozesses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eingesetzt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werden</a:t>
            </a:r>
            <a:r>
              <a:rPr lang="en-GB" sz="1800" dirty="0">
                <a:cs typeface="Arial" panose="020B0604020202020204" pitchFamily="34" charset="0"/>
              </a:rPr>
              <a:t>, von der </a:t>
            </a:r>
            <a:r>
              <a:rPr lang="en-GB" sz="1800" dirty="0" err="1">
                <a:cs typeface="Arial" panose="020B0604020202020204" pitchFamily="34" charset="0"/>
              </a:rPr>
              <a:t>Ideenfindung</a:t>
            </a:r>
            <a:r>
              <a:rPr lang="en-GB" sz="1800" dirty="0">
                <a:cs typeface="Arial" panose="020B0604020202020204" pitchFamily="34" charset="0"/>
              </a:rPr>
              <a:t> und </a:t>
            </a:r>
            <a:r>
              <a:rPr lang="en-GB" sz="1800" dirty="0" err="1">
                <a:cs typeface="Arial" panose="020B0604020202020204" pitchFamily="34" charset="0"/>
              </a:rPr>
              <a:t>Machbarkeitsprüfung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über</a:t>
            </a:r>
            <a:r>
              <a:rPr lang="en-GB" sz="1800" dirty="0">
                <a:cs typeface="Arial" panose="020B0604020202020204" pitchFamily="34" charset="0"/>
              </a:rPr>
              <a:t> die </a:t>
            </a:r>
            <a:r>
              <a:rPr lang="en-GB" sz="1800" dirty="0" err="1">
                <a:cs typeface="Arial" panose="020B0604020202020204" pitchFamily="34" charset="0"/>
              </a:rPr>
              <a:t>Entwicklung</a:t>
            </a:r>
            <a:r>
              <a:rPr lang="en-GB" sz="1800" dirty="0">
                <a:cs typeface="Arial" panose="020B0604020202020204" pitchFamily="34" charset="0"/>
              </a:rPr>
              <a:t> und </a:t>
            </a:r>
            <a:r>
              <a:rPr lang="en-GB" sz="1800" dirty="0" err="1">
                <a:cs typeface="Arial" panose="020B0604020202020204" pitchFamily="34" charset="0"/>
              </a:rPr>
              <a:t>Produktion</a:t>
            </a:r>
            <a:r>
              <a:rPr lang="en-GB" sz="1800" dirty="0">
                <a:cs typeface="Arial" panose="020B0604020202020204" pitchFamily="34" charset="0"/>
              </a:rPr>
              <a:t> bis </a:t>
            </a:r>
            <a:r>
              <a:rPr lang="en-GB" sz="1800" dirty="0" err="1">
                <a:cs typeface="Arial" panose="020B0604020202020204" pitchFamily="34" charset="0"/>
              </a:rPr>
              <a:t>hin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zur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Markteinführung</a:t>
            </a:r>
            <a:r>
              <a:rPr lang="en-GB" sz="1800" dirty="0"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cs typeface="Arial" panose="020B0604020202020204" pitchFamily="34" charset="0"/>
              </a:rPr>
              <a:t>Es </a:t>
            </a:r>
            <a:r>
              <a:rPr lang="en-GB" sz="1800" dirty="0" err="1">
                <a:cs typeface="Arial" panose="020B0604020202020204" pitchFamily="34" charset="0"/>
              </a:rPr>
              <a:t>ist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eine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gute</a:t>
            </a:r>
            <a:r>
              <a:rPr lang="en-GB" sz="1800" dirty="0">
                <a:cs typeface="Arial" panose="020B0604020202020204" pitchFamily="34" charset="0"/>
              </a:rPr>
              <a:t> Idee, </a:t>
            </a:r>
            <a:r>
              <a:rPr lang="en-GB" sz="1800" dirty="0" err="1">
                <a:cs typeface="Arial" panose="020B0604020202020204" pitchFamily="34" charset="0"/>
              </a:rPr>
              <a:t>zunächst</a:t>
            </a:r>
            <a:r>
              <a:rPr lang="en-GB" sz="1800" dirty="0">
                <a:cs typeface="Arial" panose="020B0604020202020204" pitchFamily="34" charset="0"/>
              </a:rPr>
              <a:t> die </a:t>
            </a:r>
            <a:r>
              <a:rPr lang="en-GB" sz="1800" dirty="0" err="1">
                <a:cs typeface="Arial" panose="020B0604020202020204" pitchFamily="34" charset="0"/>
              </a:rPr>
              <a:t>sensorischen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Eigenschaften</a:t>
            </a:r>
            <a:r>
              <a:rPr lang="en-GB" sz="1800" dirty="0">
                <a:cs typeface="Arial" panose="020B0604020202020204" pitchFamily="34" charset="0"/>
              </a:rPr>
              <a:t> in der </a:t>
            </a:r>
            <a:r>
              <a:rPr lang="en-GB" sz="1800" dirty="0" err="1">
                <a:cs typeface="Arial" panose="020B0604020202020204" pitchFamily="34" charset="0"/>
              </a:rPr>
              <a:t>Küchengröße</a:t>
            </a:r>
            <a:r>
              <a:rPr lang="en-GB" sz="1800" dirty="0">
                <a:cs typeface="Arial" panose="020B0604020202020204" pitchFamily="34" charset="0"/>
              </a:rPr>
              <a:t>/</a:t>
            </a:r>
            <a:r>
              <a:rPr lang="en-GB" sz="1800" dirty="0" err="1">
                <a:cs typeface="Arial" panose="020B0604020202020204" pitchFamily="34" charset="0"/>
              </a:rPr>
              <a:t>Entwicklungsphase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zu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ermitteln</a:t>
            </a:r>
            <a:r>
              <a:rPr lang="en-GB" sz="1800" dirty="0">
                <a:cs typeface="Arial" panose="020B0604020202020204" pitchFamily="34" charset="0"/>
              </a:rPr>
              <a:t>. </a:t>
            </a:r>
            <a:r>
              <a:rPr lang="en-GB" sz="1800" dirty="0" err="1">
                <a:cs typeface="Arial" panose="020B0604020202020204" pitchFamily="34" charset="0"/>
              </a:rPr>
              <a:t>Hierfür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können</a:t>
            </a:r>
            <a:r>
              <a:rPr lang="en-GB" sz="1800" dirty="0">
                <a:cs typeface="Arial" panose="020B0604020202020204" pitchFamily="34" charset="0"/>
              </a:rPr>
              <a:t> Sie interne </a:t>
            </a:r>
            <a:r>
              <a:rPr lang="en-GB" sz="1800" dirty="0" err="1">
                <a:cs typeface="Arial" panose="020B0604020202020204" pitchFamily="34" charset="0"/>
              </a:rPr>
              <a:t>oder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externe</a:t>
            </a:r>
            <a:r>
              <a:rPr lang="en-GB" sz="1800" dirty="0">
                <a:cs typeface="Arial" panose="020B0604020202020204" pitchFamily="34" charset="0"/>
              </a:rPr>
              <a:t> Panels </a:t>
            </a:r>
            <a:r>
              <a:rPr lang="en-GB" sz="1800" dirty="0" err="1">
                <a:cs typeface="Arial" panose="020B0604020202020204" pitchFamily="34" charset="0"/>
              </a:rPr>
              <a:t>verwenden</a:t>
            </a:r>
            <a:r>
              <a:rPr lang="en-GB" sz="1800" dirty="0"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cs typeface="Arial" panose="020B0604020202020204" pitchFamily="34" charset="0"/>
              </a:rPr>
              <a:t>Ein </a:t>
            </a:r>
            <a:r>
              <a:rPr lang="en-GB" sz="1800" dirty="0" err="1">
                <a:cs typeface="Arial" panose="020B0604020202020204" pitchFamily="34" charset="0"/>
              </a:rPr>
              <a:t>weiterer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wichtiger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Aspekt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ist</a:t>
            </a:r>
            <a:r>
              <a:rPr lang="en-GB" sz="1800" dirty="0">
                <a:cs typeface="Arial" panose="020B0604020202020204" pitchFamily="34" charset="0"/>
              </a:rPr>
              <a:t> die </a:t>
            </a:r>
            <a:r>
              <a:rPr lang="en-GB" sz="1800" b="1" dirty="0" err="1">
                <a:cs typeface="Arial" panose="020B0604020202020204" pitchFamily="34" charset="0"/>
              </a:rPr>
              <a:t>Haltbarkeit</a:t>
            </a:r>
            <a:r>
              <a:rPr lang="en-GB" sz="1800" b="1" dirty="0">
                <a:cs typeface="Arial" panose="020B0604020202020204" pitchFamily="34" charset="0"/>
              </a:rPr>
              <a:t> des </a:t>
            </a:r>
            <a:r>
              <a:rPr lang="en-GB" sz="1800" b="1" dirty="0" err="1">
                <a:cs typeface="Arial" panose="020B0604020202020204" pitchFamily="34" charset="0"/>
              </a:rPr>
              <a:t>Produkts</a:t>
            </a:r>
            <a:r>
              <a:rPr lang="en-GB" sz="1800" b="1" dirty="0">
                <a:cs typeface="Arial" panose="020B0604020202020204" pitchFamily="34" charset="0"/>
              </a:rPr>
              <a:t> -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bei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einigen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Produkten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hängt</a:t>
            </a:r>
            <a:r>
              <a:rPr lang="en-GB" sz="1800" dirty="0">
                <a:cs typeface="Arial" panose="020B0604020202020204" pitchFamily="34" charset="0"/>
              </a:rPr>
              <a:t> die </a:t>
            </a:r>
            <a:r>
              <a:rPr lang="en-GB" sz="1800" dirty="0" err="1">
                <a:cs typeface="Arial" panose="020B0604020202020204" pitchFamily="34" charset="0"/>
              </a:rPr>
              <a:t>Haltbarkeit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eher</a:t>
            </a:r>
            <a:r>
              <a:rPr lang="en-GB" sz="1800" dirty="0">
                <a:cs typeface="Arial" panose="020B0604020202020204" pitchFamily="34" charset="0"/>
              </a:rPr>
              <a:t> von der </a:t>
            </a:r>
            <a:r>
              <a:rPr lang="en-GB" sz="1800" dirty="0" err="1">
                <a:cs typeface="Arial" panose="020B0604020202020204" pitchFamily="34" charset="0"/>
              </a:rPr>
              <a:t>sensorischen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Veränderung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als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vom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mikrobiologischen</a:t>
            </a: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err="1">
                <a:cs typeface="Arial" panose="020B0604020202020204" pitchFamily="34" charset="0"/>
              </a:rPr>
              <a:t>Aspekt</a:t>
            </a:r>
            <a:r>
              <a:rPr lang="en-GB" sz="1800" dirty="0">
                <a:cs typeface="Arial" panose="020B0604020202020204" pitchFamily="34" charset="0"/>
              </a:rPr>
              <a:t> ab.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D7CC1-A123-FD54-C05A-0391177261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E" dirty="0" err="1"/>
              <a:t>Sensorische</a:t>
            </a:r>
            <a:r>
              <a:rPr lang="en-IE" dirty="0"/>
              <a:t> Analyse in der NPD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E1C15E6-95D2-8EC8-2D9D-9D3F30D55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636092"/>
              </p:ext>
            </p:extLst>
          </p:nvPr>
        </p:nvGraphicFramePr>
        <p:xfrm>
          <a:off x="5924046" y="1345441"/>
          <a:ext cx="7202311" cy="4625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8-point Star 12">
            <a:extLst>
              <a:ext uri="{FF2B5EF4-FFF2-40B4-BE49-F238E27FC236}">
                <a16:creationId xmlns:a16="http://schemas.microsoft.com/office/drawing/2014/main" id="{E89198C5-58D1-E733-1CA4-6F63BC0AD1C1}"/>
              </a:ext>
            </a:extLst>
          </p:cNvPr>
          <p:cNvSpPr/>
          <p:nvPr/>
        </p:nvSpPr>
        <p:spPr>
          <a:xfrm>
            <a:off x="7145090" y="955676"/>
            <a:ext cx="1613935" cy="1019666"/>
          </a:xfrm>
          <a:prstGeom prst="star8">
            <a:avLst/>
          </a:prstGeom>
          <a:solidFill>
            <a:srgbClr val="70B2B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err="1">
                <a:solidFill>
                  <a:srgbClr val="002060"/>
                </a:solidFill>
              </a:rPr>
              <a:t>Sicherstellen</a:t>
            </a:r>
            <a:r>
              <a:rPr lang="en-US" sz="900" b="1" dirty="0">
                <a:solidFill>
                  <a:srgbClr val="002060"/>
                </a:solidFill>
              </a:rPr>
              <a:t>, </a:t>
            </a:r>
            <a:r>
              <a:rPr lang="en-US" sz="900" b="1" dirty="0" err="1">
                <a:solidFill>
                  <a:srgbClr val="002060"/>
                </a:solidFill>
              </a:rPr>
              <a:t>dass</a:t>
            </a:r>
            <a:r>
              <a:rPr lang="en-US" sz="900" b="1" dirty="0">
                <a:solidFill>
                  <a:srgbClr val="002060"/>
                </a:solidFill>
              </a:rPr>
              <a:t> die </a:t>
            </a:r>
            <a:r>
              <a:rPr lang="en-US" sz="900" b="1" dirty="0" err="1">
                <a:solidFill>
                  <a:srgbClr val="002060"/>
                </a:solidFill>
              </a:rPr>
              <a:t>sensorische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Analyse</a:t>
            </a:r>
            <a:r>
              <a:rPr lang="en-US" sz="900" b="1" dirty="0">
                <a:solidFill>
                  <a:srgbClr val="002060"/>
                </a:solidFill>
              </a:rPr>
              <a:t> auf </a:t>
            </a:r>
            <a:r>
              <a:rPr lang="en-US" sz="900" b="1" dirty="0" err="1">
                <a:solidFill>
                  <a:srgbClr val="002060"/>
                </a:solidFill>
              </a:rPr>
              <a:t>Qualität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abzielt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8-point Star 10">
            <a:extLst>
              <a:ext uri="{FF2B5EF4-FFF2-40B4-BE49-F238E27FC236}">
                <a16:creationId xmlns:a16="http://schemas.microsoft.com/office/drawing/2014/main" id="{B59B2743-9131-93F5-9601-84D9E14CC890}"/>
              </a:ext>
            </a:extLst>
          </p:cNvPr>
          <p:cNvSpPr/>
          <p:nvPr/>
        </p:nvSpPr>
        <p:spPr>
          <a:xfrm>
            <a:off x="10282665" y="921668"/>
            <a:ext cx="1800478" cy="1019666"/>
          </a:xfrm>
          <a:prstGeom prst="star8">
            <a:avLst/>
          </a:prstGeom>
          <a:solidFill>
            <a:srgbClr val="70B2B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err="1">
                <a:solidFill>
                  <a:srgbClr val="002060"/>
                </a:solidFill>
              </a:rPr>
              <a:t>Beschreibendes</a:t>
            </a:r>
            <a:r>
              <a:rPr lang="en-US" sz="900" b="1" dirty="0">
                <a:solidFill>
                  <a:srgbClr val="002060"/>
                </a:solidFill>
              </a:rPr>
              <a:t> Profiling für </a:t>
            </a:r>
            <a:r>
              <a:rPr lang="en-US" sz="900" b="1" dirty="0" err="1">
                <a:solidFill>
                  <a:srgbClr val="002060"/>
                </a:solidFill>
              </a:rPr>
              <a:t>ein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Produkt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oder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einen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Produktprototyp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8-point Star 9">
            <a:extLst>
              <a:ext uri="{FF2B5EF4-FFF2-40B4-BE49-F238E27FC236}">
                <a16:creationId xmlns:a16="http://schemas.microsoft.com/office/drawing/2014/main" id="{A44D54DD-5534-8879-EA85-F79CE89DFD0B}"/>
              </a:ext>
            </a:extLst>
          </p:cNvPr>
          <p:cNvSpPr/>
          <p:nvPr/>
        </p:nvSpPr>
        <p:spPr>
          <a:xfrm>
            <a:off x="6731444" y="5123869"/>
            <a:ext cx="2441225" cy="1747157"/>
          </a:xfrm>
          <a:prstGeom prst="star8">
            <a:avLst/>
          </a:prstGeom>
          <a:solidFill>
            <a:srgbClr val="70B2B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b="1" dirty="0" err="1">
                <a:solidFill>
                  <a:srgbClr val="002060"/>
                </a:solidFill>
              </a:rPr>
              <a:t>Definieren</a:t>
            </a:r>
            <a:r>
              <a:rPr lang="en-US" sz="900" b="1" dirty="0">
                <a:solidFill>
                  <a:srgbClr val="002060"/>
                </a:solidFill>
              </a:rPr>
              <a:t> Sie </a:t>
            </a:r>
            <a:r>
              <a:rPr lang="en-US" sz="900" b="1" dirty="0" err="1">
                <a:solidFill>
                  <a:srgbClr val="002060"/>
                </a:solidFill>
              </a:rPr>
              <a:t>Ihre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Ziele</a:t>
            </a:r>
            <a:r>
              <a:rPr lang="en-US" sz="900" b="1" dirty="0">
                <a:solidFill>
                  <a:srgbClr val="002060"/>
                </a:solidFill>
              </a:rPr>
              <a:t>,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002060"/>
                </a:solidFill>
              </a:rPr>
              <a:t>die </a:t>
            </a:r>
            <a:r>
              <a:rPr lang="en-US" sz="900" b="1" dirty="0" err="1">
                <a:solidFill>
                  <a:srgbClr val="002060"/>
                </a:solidFill>
              </a:rPr>
              <a:t>akzeptablen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Bereiche</a:t>
            </a:r>
            <a:r>
              <a:rPr lang="en-US" sz="900" b="1" dirty="0">
                <a:solidFill>
                  <a:srgbClr val="002060"/>
                </a:solidFill>
              </a:rPr>
              <a:t> der </a:t>
            </a:r>
            <a:r>
              <a:rPr lang="en-US" sz="900" b="1" dirty="0" err="1">
                <a:solidFill>
                  <a:srgbClr val="002060"/>
                </a:solidFill>
              </a:rPr>
              <a:t>sensorischen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Eigenschaften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b="1" dirty="0" err="1">
                <a:solidFill>
                  <a:srgbClr val="002060"/>
                </a:solidFill>
              </a:rPr>
              <a:t>Verwenden</a:t>
            </a:r>
            <a:r>
              <a:rPr lang="en-US" sz="900" b="1" dirty="0">
                <a:solidFill>
                  <a:srgbClr val="002060"/>
                </a:solidFill>
              </a:rPr>
              <a:t> Sie </a:t>
            </a:r>
            <a:r>
              <a:rPr lang="en-US" sz="900" b="1" dirty="0" err="1">
                <a:solidFill>
                  <a:srgbClr val="002060"/>
                </a:solidFill>
              </a:rPr>
              <a:t>idealerweise</a:t>
            </a:r>
            <a:r>
              <a:rPr lang="en-US" sz="900" b="1" dirty="0">
                <a:solidFill>
                  <a:srgbClr val="002060"/>
                </a:solidFill>
              </a:rPr>
              <a:t> </a:t>
            </a:r>
            <a:r>
              <a:rPr lang="en-US" sz="900" b="1" dirty="0" err="1">
                <a:solidFill>
                  <a:srgbClr val="002060"/>
                </a:solidFill>
              </a:rPr>
              <a:t>Verbrauchertests</a:t>
            </a:r>
            <a:endParaRPr lang="en-US" sz="900" b="1" dirty="0">
              <a:solidFill>
                <a:srgbClr val="00206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99A1F3-4AFB-6292-9876-AC16AAFBA9EB}"/>
              </a:ext>
            </a:extLst>
          </p:cNvPr>
          <p:cNvSpPr/>
          <p:nvPr/>
        </p:nvSpPr>
        <p:spPr>
          <a:xfrm>
            <a:off x="8890200" y="3117948"/>
            <a:ext cx="1270001" cy="941660"/>
          </a:xfrm>
          <a:prstGeom prst="ellipse">
            <a:avLst/>
          </a:prstGeom>
          <a:solidFill>
            <a:srgbClr val="FFD10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j-lt"/>
              </a:rPr>
              <a:t>NPD</a:t>
            </a:r>
          </a:p>
        </p:txBody>
      </p:sp>
    </p:spTree>
    <p:extLst>
      <p:ext uri="{BB962C8B-B14F-4D97-AF65-F5344CB8AC3E}">
        <p14:creationId xmlns:p14="http://schemas.microsoft.com/office/powerpoint/2010/main" val="13744625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CB14A-8305-45B9-BBE7-35AD70B594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44194" y="1477736"/>
            <a:ext cx="4874941" cy="4821459"/>
          </a:xfrm>
        </p:spPr>
        <p:txBody>
          <a:bodyPr>
            <a:noAutofit/>
          </a:bodyPr>
          <a:lstStyle/>
          <a:p>
            <a:pPr marL="0" indent="0"/>
            <a:r>
              <a:rPr lang="en-IE" sz="2000" dirty="0"/>
              <a:t>Wie auf der </a:t>
            </a:r>
            <a:r>
              <a:rPr lang="en-IE" sz="2000" dirty="0" err="1"/>
              <a:t>letzten</a:t>
            </a:r>
            <a:r>
              <a:rPr lang="en-IE" sz="2000" dirty="0"/>
              <a:t> Folie </a:t>
            </a:r>
            <a:r>
              <a:rPr lang="en-IE" sz="2000" dirty="0" err="1"/>
              <a:t>zu</a:t>
            </a:r>
            <a:r>
              <a:rPr lang="en-IE" sz="2000" dirty="0"/>
              <a:t> </a:t>
            </a:r>
            <a:r>
              <a:rPr lang="en-IE" sz="2000" dirty="0" err="1"/>
              <a:t>sehen</a:t>
            </a:r>
            <a:r>
              <a:rPr lang="en-IE" sz="2000" dirty="0"/>
              <a:t> </a:t>
            </a:r>
            <a:r>
              <a:rPr lang="en-IE" sz="2000" dirty="0" err="1"/>
              <a:t>ist</a:t>
            </a:r>
            <a:r>
              <a:rPr lang="en-IE" sz="2000" dirty="0"/>
              <a:t>, </a:t>
            </a:r>
            <a:r>
              <a:rPr lang="en-IE" sz="2000" dirty="0" err="1"/>
              <a:t>ist</a:t>
            </a:r>
            <a:r>
              <a:rPr lang="en-IE" sz="2000" dirty="0"/>
              <a:t> die </a:t>
            </a:r>
            <a:r>
              <a:rPr lang="en-IE" sz="2000" dirty="0" err="1"/>
              <a:t>sensorische</a:t>
            </a:r>
            <a:r>
              <a:rPr lang="en-IE" sz="2000" dirty="0"/>
              <a:t> Analyse </a:t>
            </a:r>
            <a:r>
              <a:rPr lang="en-IE" sz="2000" dirty="0" err="1"/>
              <a:t>mit</a:t>
            </a:r>
            <a:r>
              <a:rPr lang="en-IE" sz="2000" dirty="0"/>
              <a:t> </a:t>
            </a:r>
            <a:r>
              <a:rPr lang="en-IE" sz="2000" dirty="0" err="1"/>
              <a:t>dem</a:t>
            </a:r>
            <a:r>
              <a:rPr lang="en-IE" sz="2000" dirty="0"/>
              <a:t> </a:t>
            </a:r>
            <a:r>
              <a:rPr lang="en-IE" sz="2000" dirty="0" err="1"/>
              <a:t>gesamten</a:t>
            </a:r>
            <a:r>
              <a:rPr lang="en-IE" sz="2000" dirty="0"/>
              <a:t> NPD-</a:t>
            </a:r>
            <a:r>
              <a:rPr lang="en-IE" sz="2000" dirty="0" err="1"/>
              <a:t>Prozess</a:t>
            </a:r>
            <a:r>
              <a:rPr lang="en-IE" sz="2000" dirty="0"/>
              <a:t> </a:t>
            </a:r>
            <a:r>
              <a:rPr lang="en-IE" sz="2000" dirty="0" err="1"/>
              <a:t>verknüpft</a:t>
            </a:r>
            <a:r>
              <a:rPr lang="en-IE" sz="2000" dirty="0"/>
              <a:t>, </a:t>
            </a:r>
            <a:r>
              <a:rPr lang="en-IE" sz="2000" dirty="0" err="1"/>
              <a:t>aber</a:t>
            </a:r>
            <a:r>
              <a:rPr lang="en-IE" sz="2000" dirty="0"/>
              <a:t> </a:t>
            </a:r>
            <a:r>
              <a:rPr lang="en-IE" sz="2000" dirty="0" err="1"/>
              <a:t>besonders</a:t>
            </a:r>
            <a:r>
              <a:rPr lang="en-IE" sz="2000" dirty="0"/>
              <a:t> </a:t>
            </a:r>
            <a:r>
              <a:rPr lang="en-IE" sz="2000" dirty="0" err="1"/>
              <a:t>wichtig</a:t>
            </a:r>
            <a:r>
              <a:rPr lang="en-IE" sz="2000" dirty="0"/>
              <a:t> </a:t>
            </a:r>
            <a:r>
              <a:rPr lang="en-IE" sz="2000" dirty="0" err="1"/>
              <a:t>ist</a:t>
            </a:r>
            <a:r>
              <a:rPr lang="en-IE" sz="2000" dirty="0"/>
              <a:t> </a:t>
            </a:r>
            <a:r>
              <a:rPr lang="en-IE" sz="2000" dirty="0" err="1"/>
              <a:t>sie</a:t>
            </a:r>
            <a:r>
              <a:rPr lang="en-IE" sz="2000" dirty="0"/>
              <a:t> in der QS-Phase... Sie </a:t>
            </a:r>
            <a:r>
              <a:rPr lang="en-IE" sz="2000" dirty="0" err="1"/>
              <a:t>müssen</a:t>
            </a:r>
            <a:r>
              <a:rPr lang="en-IE" sz="2000" dirty="0"/>
              <a:t> </a:t>
            </a:r>
            <a:r>
              <a:rPr lang="en-IE" sz="2000" dirty="0" err="1"/>
              <a:t>bestimmen</a:t>
            </a:r>
            <a:r>
              <a:rPr lang="en-IE" sz="20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Erfüllt</a:t>
            </a:r>
            <a:r>
              <a:rPr lang="en-US" sz="2000" dirty="0"/>
              <a:t> das </a:t>
            </a:r>
            <a:r>
              <a:rPr lang="en-US" sz="2000" dirty="0" err="1"/>
              <a:t>Produkt</a:t>
            </a:r>
            <a:r>
              <a:rPr lang="en-US" sz="2000" dirty="0"/>
              <a:t> die </a:t>
            </a:r>
            <a:r>
              <a:rPr lang="en-US" sz="2000" dirty="0" err="1"/>
              <a:t>angestrebte</a:t>
            </a:r>
            <a:r>
              <a:rPr lang="en-US" sz="2000" dirty="0"/>
              <a:t> </a:t>
            </a:r>
            <a:r>
              <a:rPr lang="en-US" sz="2000" dirty="0" err="1"/>
              <a:t>sensorische</a:t>
            </a:r>
            <a:r>
              <a:rPr lang="en-US" sz="2000" dirty="0"/>
              <a:t> </a:t>
            </a:r>
            <a:r>
              <a:rPr lang="en-US" sz="2000" dirty="0" err="1"/>
              <a:t>Spezifikation</a:t>
            </a:r>
            <a:r>
              <a:rPr lang="en-US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Wie </a:t>
            </a:r>
            <a:r>
              <a:rPr lang="en-US" sz="2000" dirty="0" err="1"/>
              <a:t>wirkt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der </a:t>
            </a:r>
            <a:r>
              <a:rPr lang="en-US" sz="2000" dirty="0" err="1"/>
              <a:t>Herstellungsprozess</a:t>
            </a:r>
            <a:r>
              <a:rPr lang="en-US" sz="2000" dirty="0"/>
              <a:t> auf die </a:t>
            </a:r>
            <a:r>
              <a:rPr lang="en-US" sz="2000" dirty="0" err="1"/>
              <a:t>sensorische</a:t>
            </a:r>
            <a:r>
              <a:rPr lang="en-US" sz="2000" dirty="0"/>
              <a:t> </a:t>
            </a:r>
            <a:r>
              <a:rPr lang="en-US" sz="2000" dirty="0" err="1"/>
              <a:t>Qualität</a:t>
            </a:r>
            <a:r>
              <a:rPr lang="en-US" sz="2000" dirty="0"/>
              <a:t> der </a:t>
            </a:r>
            <a:r>
              <a:rPr lang="en-US" sz="2000" dirty="0" err="1"/>
              <a:t>Zutaten</a:t>
            </a:r>
            <a:r>
              <a:rPr lang="en-US" sz="2000" dirty="0"/>
              <a:t> </a:t>
            </a:r>
            <a:r>
              <a:rPr lang="en-US" sz="2000" dirty="0" err="1"/>
              <a:t>oder</a:t>
            </a:r>
            <a:r>
              <a:rPr lang="en-US" sz="2000" dirty="0"/>
              <a:t> des </a:t>
            </a:r>
            <a:r>
              <a:rPr lang="en-US" sz="2000" dirty="0" err="1"/>
              <a:t>Endprodukts</a:t>
            </a:r>
            <a:r>
              <a:rPr lang="en-US" sz="2000" dirty="0"/>
              <a:t> </a:t>
            </a:r>
            <a:r>
              <a:rPr lang="en-US" sz="2000" dirty="0" err="1"/>
              <a:t>aus</a:t>
            </a:r>
            <a:r>
              <a:rPr lang="en-US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Treten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Laufe</a:t>
            </a:r>
            <a:r>
              <a:rPr lang="en-US" sz="2000" dirty="0"/>
              <a:t> der Zeit </a:t>
            </a:r>
            <a:r>
              <a:rPr lang="en-US" sz="2000" dirty="0" err="1"/>
              <a:t>Qualitätsveränderungen</a:t>
            </a:r>
            <a:r>
              <a:rPr lang="en-US" sz="2000" dirty="0"/>
              <a:t> auf (</a:t>
            </a:r>
            <a:r>
              <a:rPr lang="en-US" sz="2000" dirty="0" err="1"/>
              <a:t>Haltbarkeit</a:t>
            </a:r>
            <a:r>
              <a:rPr lang="en-US" sz="2000" dirty="0"/>
              <a:t>, </a:t>
            </a:r>
            <a:r>
              <a:rPr lang="en-US" sz="2000" dirty="0" err="1"/>
              <a:t>Schwankungen</a:t>
            </a:r>
            <a:r>
              <a:rPr lang="en-US" sz="2000" dirty="0"/>
              <a:t> der </a:t>
            </a:r>
            <a:r>
              <a:rPr lang="en-US" sz="2000" dirty="0" err="1"/>
              <a:t>sensorischen</a:t>
            </a:r>
            <a:r>
              <a:rPr lang="en-US" sz="2000" dirty="0"/>
              <a:t> </a:t>
            </a:r>
            <a:r>
              <a:rPr lang="en-US" sz="2000" dirty="0" err="1"/>
              <a:t>Qualität</a:t>
            </a:r>
            <a:r>
              <a:rPr lang="en-US" sz="2000" dirty="0"/>
              <a:t> von Charge </a:t>
            </a:r>
            <a:r>
              <a:rPr lang="en-US" sz="2000" dirty="0" err="1"/>
              <a:t>zu</a:t>
            </a:r>
            <a:r>
              <a:rPr lang="en-US" sz="2000" dirty="0"/>
              <a:t> Charge)? </a:t>
            </a:r>
          </a:p>
          <a:p>
            <a:pPr marL="0" indent="0"/>
            <a:r>
              <a:rPr lang="en-US" sz="2000" dirty="0" err="1"/>
              <a:t>Wenn</a:t>
            </a:r>
            <a:r>
              <a:rPr lang="en-US" sz="2000" dirty="0"/>
              <a:t> ja, </a:t>
            </a:r>
            <a:r>
              <a:rPr lang="en-US" sz="2000" dirty="0" err="1"/>
              <a:t>wie</a:t>
            </a:r>
            <a:r>
              <a:rPr lang="en-US" sz="2000" dirty="0"/>
              <a:t> </a:t>
            </a:r>
            <a:r>
              <a:rPr lang="en-US" sz="2000" dirty="0" err="1"/>
              <a:t>viel</a:t>
            </a:r>
            <a:r>
              <a:rPr lang="en-US" sz="2000" dirty="0"/>
              <a:t> </a:t>
            </a:r>
            <a:r>
              <a:rPr lang="en-US" sz="2000" dirty="0" err="1"/>
              <a:t>Abweichung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</a:t>
            </a:r>
            <a:r>
              <a:rPr lang="en-US" sz="2000" dirty="0" err="1"/>
              <a:t>akzeptabel</a:t>
            </a:r>
            <a:r>
              <a:rPr lang="en-US" sz="2000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3B160-FFC3-C437-DA7B-F06D307AE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4194" y="130629"/>
            <a:ext cx="4716425" cy="11674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IE" dirty="0" err="1"/>
              <a:t>Verknüpfung</a:t>
            </a:r>
            <a:r>
              <a:rPr lang="en-IE" dirty="0"/>
              <a:t> von </a:t>
            </a:r>
            <a:r>
              <a:rPr lang="en-IE" dirty="0" err="1"/>
              <a:t>sensorischer</a:t>
            </a:r>
            <a:r>
              <a:rPr lang="en-IE" dirty="0"/>
              <a:t> Analyse und </a:t>
            </a:r>
            <a:r>
              <a:rPr lang="en-IE" dirty="0" err="1"/>
              <a:t>Qualitätssicherung</a:t>
            </a:r>
            <a:endParaRPr lang="en-IE" dirty="0"/>
          </a:p>
        </p:txBody>
      </p:sp>
      <p:sp>
        <p:nvSpPr>
          <p:cNvPr id="5" name="8-point Star 12">
            <a:extLst>
              <a:ext uri="{FF2B5EF4-FFF2-40B4-BE49-F238E27FC236}">
                <a16:creationId xmlns:a16="http://schemas.microsoft.com/office/drawing/2014/main" id="{B3FE800A-A8A2-F628-45E6-C14C47267E81}"/>
              </a:ext>
            </a:extLst>
          </p:cNvPr>
          <p:cNvSpPr/>
          <p:nvPr/>
        </p:nvSpPr>
        <p:spPr>
          <a:xfrm>
            <a:off x="7435875" y="4948989"/>
            <a:ext cx="2999043" cy="1801435"/>
          </a:xfrm>
          <a:prstGeom prst="star8">
            <a:avLst/>
          </a:prstGeom>
          <a:solidFill>
            <a:srgbClr val="70B2B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Sicherstellen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dass</a:t>
            </a:r>
            <a:r>
              <a:rPr lang="en-US" b="1" dirty="0">
                <a:solidFill>
                  <a:srgbClr val="002060"/>
                </a:solidFill>
              </a:rPr>
              <a:t> die </a:t>
            </a:r>
            <a:r>
              <a:rPr lang="en-US" b="1" dirty="0" err="1">
                <a:solidFill>
                  <a:srgbClr val="002060"/>
                </a:solidFill>
              </a:rPr>
              <a:t>sensorische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Analyse</a:t>
            </a:r>
            <a:r>
              <a:rPr lang="en-US" b="1" dirty="0">
                <a:solidFill>
                  <a:srgbClr val="002060"/>
                </a:solidFill>
              </a:rPr>
              <a:t> auf </a:t>
            </a:r>
            <a:r>
              <a:rPr lang="en-US" b="1" dirty="0" err="1">
                <a:solidFill>
                  <a:srgbClr val="002060"/>
                </a:solidFill>
              </a:rPr>
              <a:t>Qualität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abzielt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8-point Star 10">
            <a:extLst>
              <a:ext uri="{FF2B5EF4-FFF2-40B4-BE49-F238E27FC236}">
                <a16:creationId xmlns:a16="http://schemas.microsoft.com/office/drawing/2014/main" id="{D643560A-36D0-9D99-6C07-2C796371B209}"/>
              </a:ext>
            </a:extLst>
          </p:cNvPr>
          <p:cNvSpPr/>
          <p:nvPr/>
        </p:nvSpPr>
        <p:spPr>
          <a:xfrm>
            <a:off x="8838673" y="2964758"/>
            <a:ext cx="3334299" cy="2239253"/>
          </a:xfrm>
          <a:prstGeom prst="star8">
            <a:avLst/>
          </a:prstGeom>
          <a:solidFill>
            <a:srgbClr val="70B2B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Beschreibendes</a:t>
            </a:r>
            <a:r>
              <a:rPr lang="en-US" b="1" dirty="0">
                <a:solidFill>
                  <a:srgbClr val="002060"/>
                </a:solidFill>
              </a:rPr>
              <a:t> Profiling für </a:t>
            </a:r>
            <a:r>
              <a:rPr lang="en-US" b="1" dirty="0" err="1">
                <a:solidFill>
                  <a:srgbClr val="002060"/>
                </a:solidFill>
              </a:rPr>
              <a:t>ein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Produkt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oder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einen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Produktprototyp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8-point Star 9">
            <a:extLst>
              <a:ext uri="{FF2B5EF4-FFF2-40B4-BE49-F238E27FC236}">
                <a16:creationId xmlns:a16="http://schemas.microsoft.com/office/drawing/2014/main" id="{E7FC888C-0953-9A1E-46BF-11D911BCD087}"/>
              </a:ext>
            </a:extLst>
          </p:cNvPr>
          <p:cNvSpPr/>
          <p:nvPr/>
        </p:nvSpPr>
        <p:spPr>
          <a:xfrm>
            <a:off x="7197720" y="0"/>
            <a:ext cx="4138151" cy="2964759"/>
          </a:xfrm>
          <a:prstGeom prst="star8">
            <a:avLst/>
          </a:prstGeom>
          <a:solidFill>
            <a:srgbClr val="70B2B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2060"/>
                </a:solidFill>
              </a:rPr>
              <a:t>Definieren</a:t>
            </a:r>
            <a:r>
              <a:rPr lang="en-US" b="1" dirty="0">
                <a:solidFill>
                  <a:srgbClr val="002060"/>
                </a:solidFill>
              </a:rPr>
              <a:t> Sie </a:t>
            </a:r>
            <a:r>
              <a:rPr lang="en-US" b="1" dirty="0" err="1">
                <a:solidFill>
                  <a:srgbClr val="002060"/>
                </a:solidFill>
              </a:rPr>
              <a:t>Ihre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Ziele</a:t>
            </a:r>
            <a:r>
              <a:rPr lang="en-US" b="1" dirty="0">
                <a:solidFill>
                  <a:srgbClr val="002060"/>
                </a:solidFill>
              </a:rPr>
              <a:t>,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die </a:t>
            </a:r>
            <a:r>
              <a:rPr lang="en-US" b="1" dirty="0" err="1">
                <a:solidFill>
                  <a:srgbClr val="002060"/>
                </a:solidFill>
              </a:rPr>
              <a:t>akzeptablen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Bereiche</a:t>
            </a:r>
            <a:r>
              <a:rPr lang="en-US" b="1" dirty="0">
                <a:solidFill>
                  <a:srgbClr val="002060"/>
                </a:solidFill>
              </a:rPr>
              <a:t> der </a:t>
            </a:r>
            <a:r>
              <a:rPr lang="en-US" b="1" dirty="0" err="1">
                <a:solidFill>
                  <a:srgbClr val="002060"/>
                </a:solidFill>
              </a:rPr>
              <a:t>sensorischen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Eigenschaften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2060"/>
                </a:solidFill>
              </a:rPr>
              <a:t>Verwenden</a:t>
            </a:r>
            <a:r>
              <a:rPr lang="en-US" b="1" dirty="0">
                <a:solidFill>
                  <a:srgbClr val="002060"/>
                </a:solidFill>
              </a:rPr>
              <a:t> Sie </a:t>
            </a:r>
            <a:r>
              <a:rPr lang="en-US" b="1" dirty="0" err="1">
                <a:solidFill>
                  <a:srgbClr val="002060"/>
                </a:solidFill>
              </a:rPr>
              <a:t>idealerweise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Verbrauchertests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416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04D3E8A-98BA-4A5C-8201-B39C59A956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013" y="642938"/>
            <a:ext cx="10807700" cy="582612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Weiterführende</a:t>
            </a:r>
            <a:r>
              <a:rPr lang="en-IE" dirty="0"/>
              <a:t> </a:t>
            </a:r>
            <a:r>
              <a:rPr lang="en-IE" dirty="0" err="1"/>
              <a:t>Lektüre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A39D2-6910-4AE2-99E0-23DBE2BCA79B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692150" y="1516732"/>
            <a:ext cx="10807700" cy="3870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 err="1">
                <a:cs typeface="Arial" panose="020B0604020202020204" pitchFamily="34" charset="0"/>
              </a:rPr>
              <a:t>Fallstudien</a:t>
            </a:r>
            <a:r>
              <a:rPr lang="en-GB" b="1" dirty="0">
                <a:cs typeface="Arial" panose="020B0604020202020204" pitchFamily="34" charset="0"/>
              </a:rPr>
              <a:t> für </a:t>
            </a:r>
            <a:r>
              <a:rPr lang="en-GB" b="1" dirty="0" err="1">
                <a:cs typeface="Arial" panose="020B0604020202020204" pitchFamily="34" charset="0"/>
              </a:rPr>
              <a:t>funktionelle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Lebensmittel</a:t>
            </a:r>
            <a:r>
              <a:rPr lang="en-GB" b="1" dirty="0">
                <a:cs typeface="Arial" panose="020B0604020202020204" pitchFamily="34" charset="0"/>
              </a:rPr>
              <a:t> für </a:t>
            </a:r>
            <a:r>
              <a:rPr lang="en-GB" b="1" dirty="0" err="1">
                <a:cs typeface="Arial" panose="020B0604020202020204" pitchFamily="34" charset="0"/>
              </a:rPr>
              <a:t>ältere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Erwachsene</a:t>
            </a:r>
            <a:r>
              <a:rPr lang="en-GB" b="1" dirty="0"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188A3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https://www.ilc-alliance.org/wp-content/uploads/publication-pdfs/functi_foods.pdf</a:t>
            </a:r>
            <a:endParaRPr lang="en-GB" sz="2000" dirty="0">
              <a:solidFill>
                <a:srgbClr val="1188A3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188A3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https://www.kerry.com/insights/kerrydigest/2020/immune-support-aging</a:t>
            </a:r>
            <a:endParaRPr lang="en-GB" sz="2000" dirty="0">
              <a:solidFill>
                <a:srgbClr val="1188A3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88A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Functional ingredients - paving the way from fiction to facts (newfoodmagazine.com)</a:t>
            </a:r>
            <a:endParaRPr lang="en-GB" sz="2000" dirty="0">
              <a:solidFill>
                <a:srgbClr val="1188A3"/>
              </a:solidFill>
              <a:cs typeface="Arial" panose="020B0604020202020204" pitchFamily="34" charset="0"/>
            </a:endParaRPr>
          </a:p>
          <a:p>
            <a:pPr algn="just"/>
            <a:r>
              <a:rPr lang="en-GB" b="1" dirty="0" err="1">
                <a:cs typeface="Arial" panose="020B0604020202020204" pitchFamily="34" charset="0"/>
              </a:rPr>
              <a:t>Einschlägige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Bücher</a:t>
            </a:r>
            <a:r>
              <a:rPr lang="en-GB" b="1" dirty="0">
                <a:cs typeface="Arial" panose="020B0604020202020204" pitchFamily="34" charset="0"/>
              </a:rPr>
              <a:t>/</a:t>
            </a:r>
            <a:r>
              <a:rPr lang="en-GB" b="1" dirty="0" err="1">
                <a:cs typeface="Arial" panose="020B0604020202020204" pitchFamily="34" charset="0"/>
              </a:rPr>
              <a:t>Berichte</a:t>
            </a:r>
            <a:r>
              <a:rPr lang="en-GB" b="1" dirty="0"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Jim Smith &amp; Edward Charter. (2010). </a:t>
            </a:r>
            <a:r>
              <a:rPr lang="en-GB" sz="2000" b="1" i="1" dirty="0">
                <a:solidFill>
                  <a:srgbClr val="000000"/>
                </a:solidFill>
                <a:cs typeface="Arial" panose="020B0604020202020204" pitchFamily="34" charset="0"/>
              </a:rPr>
              <a:t>Functional Food Product Development.</a:t>
            </a:r>
            <a:r>
              <a:rPr lang="en-GB" sz="20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Blackwell Publishing Ltd. (EN)</a:t>
            </a:r>
            <a:r>
              <a:rPr lang="en-GB" sz="2000" b="1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GB" sz="2000" dirty="0">
                <a:solidFill>
                  <a:srgbClr val="1188A3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https://onlinelibrary.wiley.com/doi/book/10.1002/9781444323351</a:t>
            </a:r>
            <a:endParaRPr lang="en-GB" sz="2000" dirty="0">
              <a:solidFill>
                <a:srgbClr val="1188A3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Monique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Raats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, Lisette de Groot, &amp;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Wija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van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Staveren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. (2009). </a:t>
            </a:r>
            <a:r>
              <a:rPr lang="en-GB" sz="2000" b="1" i="1" dirty="0">
                <a:solidFill>
                  <a:srgbClr val="000000"/>
                </a:solidFill>
                <a:cs typeface="Arial" panose="020B0604020202020204" pitchFamily="34" charset="0"/>
              </a:rPr>
              <a:t>Foods for the ageing population.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Woodhead Publishing Limited and CRC Press LLC. (EN):</a:t>
            </a:r>
          </a:p>
          <a:p>
            <a:pPr marL="0" indent="0" algn="just"/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    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https://www.sciencedirect.com/book/9781845691936/food-for-the-ageing-population</a:t>
            </a:r>
            <a:endParaRPr lang="en-GB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865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04D3E8A-98BA-4A5C-8201-B39C59A956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013" y="642938"/>
            <a:ext cx="10807700" cy="582612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Weiterführende</a:t>
            </a:r>
            <a:r>
              <a:rPr lang="en-IE" dirty="0"/>
              <a:t> </a:t>
            </a:r>
            <a:r>
              <a:rPr lang="en-IE" dirty="0" err="1"/>
              <a:t>Lektüre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A39D2-6910-4AE2-99E0-23DBE2BCA79B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735013" y="1757363"/>
            <a:ext cx="10807700" cy="3458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GB" dirty="0" err="1">
                <a:cs typeface="Arial" panose="020B0604020202020204" pitchFamily="34" charset="0"/>
              </a:rPr>
              <a:t>Weiterführende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Lektüre</a:t>
            </a:r>
            <a:r>
              <a:rPr lang="en-GB" dirty="0">
                <a:cs typeface="Arial" panose="020B0604020202020204" pitchFamily="34" charset="0"/>
              </a:rPr>
              <a:t>:  die </a:t>
            </a:r>
            <a:r>
              <a:rPr lang="en-GB" dirty="0" err="1">
                <a:cs typeface="Arial" panose="020B0604020202020204" pitchFamily="34" charset="0"/>
              </a:rPr>
              <a:t>Definitionen</a:t>
            </a:r>
            <a:r>
              <a:rPr lang="en-GB" dirty="0">
                <a:cs typeface="Arial" panose="020B0604020202020204" pitchFamily="34" charset="0"/>
              </a:rPr>
              <a:t> von </a:t>
            </a:r>
            <a:r>
              <a:rPr lang="en-GB" dirty="0" err="1">
                <a:cs typeface="Arial" panose="020B0604020202020204" pitchFamily="34" charset="0"/>
              </a:rPr>
              <a:t>funktionellen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Lebensmitteln</a:t>
            </a:r>
            <a:r>
              <a:rPr lang="en-GB" dirty="0">
                <a:cs typeface="Arial" panose="020B0604020202020204" pitchFamily="34" charset="0"/>
              </a:rPr>
              <a:t> und die </a:t>
            </a:r>
            <a:r>
              <a:rPr lang="en-GB" dirty="0" err="1">
                <a:cs typeface="Arial" panose="020B0604020202020204" pitchFamily="34" charset="0"/>
              </a:rPr>
              <a:t>Leitlinien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Beispiele</a:t>
            </a:r>
            <a:r>
              <a:rPr lang="en-GB" dirty="0">
                <a:cs typeface="Arial" panose="020B0604020202020204" pitchFamily="34" charset="0"/>
              </a:rPr>
              <a:t> für </a:t>
            </a:r>
            <a:r>
              <a:rPr lang="en-GB" dirty="0" err="1">
                <a:cs typeface="Arial" panose="020B0604020202020204" pitchFamily="34" charset="0"/>
              </a:rPr>
              <a:t>funktionelle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sowie</a:t>
            </a:r>
            <a:r>
              <a:rPr lang="en-GB" dirty="0">
                <a:cs typeface="Arial" panose="020B0604020202020204" pitchFamily="34" charset="0"/>
              </a:rPr>
              <a:t> die </a:t>
            </a:r>
            <a:r>
              <a:rPr lang="en-GB" dirty="0" err="1">
                <a:cs typeface="Arial" panose="020B0604020202020204" pitchFamily="34" charset="0"/>
              </a:rPr>
              <a:t>Bedeutung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funktioneller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</a:t>
            </a:r>
            <a:r>
              <a:rPr lang="en-GB" dirty="0">
                <a:cs typeface="Arial" panose="020B0604020202020204" pitchFamily="34" charset="0"/>
              </a:rPr>
              <a:t> für die Gesundheit </a:t>
            </a:r>
            <a:r>
              <a:rPr lang="en-GB" dirty="0" err="1">
                <a:cs typeface="Arial" panose="020B0604020202020204" pitchFamily="34" charset="0"/>
              </a:rPr>
              <a:t>im</a:t>
            </a:r>
            <a:r>
              <a:rPr lang="en-GB" dirty="0">
                <a:cs typeface="Arial" panose="020B0604020202020204" pitchFamily="34" charset="0"/>
              </a:rPr>
              <a:t> Alter: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1188A3"/>
                </a:solidFill>
                <a:hlinkClick r:id="rId2"/>
              </a:rPr>
              <a:t>Funktionelle Lebensmittel für gesundes Altern</a:t>
            </a:r>
            <a:endParaRPr lang="en-IE" sz="2200" dirty="0">
              <a:solidFill>
                <a:srgbClr val="1188A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1188A3"/>
                </a:solidFill>
                <a:cs typeface="Arial" panose="020B0604020202020204" pitchFamily="34" charset="0"/>
                <a:hlinkClick r:id="rId3"/>
              </a:rPr>
              <a:t>Überlegungen zur Entwicklung funktioneller Lebensmittel für ältere Menschen </a:t>
            </a:r>
            <a:endParaRPr lang="en-GB" sz="2200" dirty="0">
              <a:solidFill>
                <a:srgbClr val="1188A3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1188A3"/>
                </a:solidFill>
                <a:hlinkClick r:id="rId4"/>
              </a:rPr>
              <a:t>Die Entwicklung von funktionellen Lebensmitteln auf Fruchtbasis für den Gesundheits- und Wellness-Markt: ein Überblick</a:t>
            </a:r>
            <a:endParaRPr lang="en-US" sz="2200" dirty="0">
              <a:solidFill>
                <a:srgbClr val="1188A3"/>
              </a:solidFill>
            </a:endParaRPr>
          </a:p>
          <a:p>
            <a:pPr marL="0" indent="0"/>
            <a:r>
              <a:rPr lang="de-DE" dirty="0"/>
              <a:t>EU-Gesetz zur Information der Verbraucher über Lebensmittel:</a:t>
            </a:r>
            <a:br>
              <a:rPr lang="de-DE" dirty="0"/>
            </a:br>
            <a:r>
              <a:rPr lang="de-DE" sz="2200" dirty="0">
                <a:solidFill>
                  <a:srgbClr val="1188A3"/>
                </a:solidFill>
                <a:hlinkClick r:id="rId5"/>
              </a:rPr>
              <a:t>Lebensmittelinformation für Verbraucher - Rechtsvorschriften (europa.eu)</a:t>
            </a:r>
            <a:endParaRPr lang="en-GB" sz="2200" dirty="0">
              <a:solidFill>
                <a:srgbClr val="1188A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1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1" y="500945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11" y="2855556"/>
            <a:ext cx="11143353" cy="3739335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</a:pPr>
            <a:r>
              <a:rPr lang="en-GB" sz="3100" b="1" dirty="0" err="1">
                <a:cs typeface="Arial" panose="020B0604020202020204" pitchFamily="34" charset="0"/>
              </a:rPr>
              <a:t>Verminderung</a:t>
            </a:r>
            <a:r>
              <a:rPr lang="en-GB" sz="3100" b="1" dirty="0">
                <a:cs typeface="Arial" panose="020B0604020202020204" pitchFamily="34" charset="0"/>
              </a:rPr>
              <a:t> der </a:t>
            </a:r>
            <a:r>
              <a:rPr lang="en-GB" sz="3100" b="1" dirty="0" err="1">
                <a:cs typeface="Arial" panose="020B0604020202020204" pitchFamily="34" charset="0"/>
              </a:rPr>
              <a:t>körperlichen</a:t>
            </a:r>
            <a:r>
              <a:rPr lang="en-GB" sz="3100" b="1" dirty="0">
                <a:cs typeface="Arial" panose="020B0604020202020204" pitchFamily="34" charset="0"/>
              </a:rPr>
              <a:t> </a:t>
            </a:r>
            <a:r>
              <a:rPr lang="en-GB" sz="3100" b="1" dirty="0" err="1">
                <a:cs typeface="Arial" panose="020B0604020202020204" pitchFamily="34" charset="0"/>
              </a:rPr>
              <a:t>Leistungsfähigkeit</a:t>
            </a:r>
            <a:r>
              <a:rPr lang="en-GB" sz="3100" b="1" dirty="0">
                <a:cs typeface="Arial" panose="020B0604020202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</a:pPr>
            <a:r>
              <a:rPr lang="en-GB" sz="3100" dirty="0">
                <a:cs typeface="Arial" panose="020B0604020202020204" pitchFamily="34" charset="0"/>
              </a:rPr>
              <a:t>Der </a:t>
            </a:r>
            <a:r>
              <a:rPr lang="en-GB" sz="3100" dirty="0" err="1">
                <a:cs typeface="Arial" panose="020B0604020202020204" pitchFamily="34" charset="0"/>
              </a:rPr>
              <a:t>mit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dem</a:t>
            </a:r>
            <a:r>
              <a:rPr lang="en-GB" sz="3100" dirty="0">
                <a:cs typeface="Arial" panose="020B0604020202020204" pitchFamily="34" charset="0"/>
              </a:rPr>
              <a:t> Alter </a:t>
            </a:r>
            <a:r>
              <a:rPr lang="en-GB" sz="3100" dirty="0" err="1">
                <a:cs typeface="Arial" panose="020B0604020202020204" pitchFamily="34" charset="0"/>
              </a:rPr>
              <a:t>einhergehende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allmähliche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b="1" dirty="0" err="1">
                <a:cs typeface="Arial" panose="020B0604020202020204" pitchFamily="34" charset="0"/>
              </a:rPr>
              <a:t>Kraftverlust</a:t>
            </a:r>
            <a:r>
              <a:rPr lang="en-GB" sz="3100" b="1" dirty="0">
                <a:cs typeface="Arial" panose="020B0604020202020204" pitchFamily="34" charset="0"/>
              </a:rPr>
              <a:t> </a:t>
            </a:r>
            <a:r>
              <a:rPr lang="en-GB" sz="3100" dirty="0">
                <a:cs typeface="Arial" panose="020B0604020202020204" pitchFamily="34" charset="0"/>
              </a:rPr>
              <a:t>der Hand und der </a:t>
            </a:r>
            <a:r>
              <a:rPr lang="en-GB" sz="3100" dirty="0" err="1">
                <a:cs typeface="Arial" panose="020B0604020202020204" pitchFamily="34" charset="0"/>
              </a:rPr>
              <a:t>Handgelenke</a:t>
            </a:r>
            <a:r>
              <a:rPr lang="en-GB" sz="3100" dirty="0">
                <a:cs typeface="Arial" panose="020B0604020202020204" pitchFamily="34" charset="0"/>
              </a:rPr>
              <a:t>, </a:t>
            </a:r>
            <a:r>
              <a:rPr lang="en-GB" sz="3100" dirty="0" err="1">
                <a:cs typeface="Arial" panose="020B0604020202020204" pitchFamily="34" charset="0"/>
              </a:rPr>
              <a:t>insbesondere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bei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über</a:t>
            </a:r>
            <a:r>
              <a:rPr lang="en-GB" sz="3100" dirty="0">
                <a:cs typeface="Arial" panose="020B0604020202020204" pitchFamily="34" charset="0"/>
              </a:rPr>
              <a:t> 80-Jährigen, </a:t>
            </a:r>
            <a:r>
              <a:rPr lang="en-GB" sz="3100" dirty="0" err="1">
                <a:cs typeface="Arial" panose="020B0604020202020204" pitchFamily="34" charset="0"/>
              </a:rPr>
              <a:t>führt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zu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Schwierigkeiten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beim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Öffnen</a:t>
            </a:r>
            <a:r>
              <a:rPr lang="en-GB" sz="3100" dirty="0">
                <a:cs typeface="Arial" panose="020B0604020202020204" pitchFamily="34" charset="0"/>
              </a:rPr>
              <a:t> und der </a:t>
            </a:r>
            <a:r>
              <a:rPr lang="en-GB" sz="3100" dirty="0" err="1">
                <a:cs typeface="Arial" panose="020B0604020202020204" pitchFamily="34" charset="0"/>
              </a:rPr>
              <a:t>Zugänglichkeit</a:t>
            </a:r>
            <a:r>
              <a:rPr lang="en-GB" sz="3100" dirty="0">
                <a:cs typeface="Arial" panose="020B0604020202020204" pitchFamily="34" charset="0"/>
              </a:rPr>
              <a:t> von </a:t>
            </a:r>
            <a:r>
              <a:rPr lang="en-GB" sz="3100" dirty="0" err="1">
                <a:cs typeface="Arial" panose="020B0604020202020204" pitchFamily="34" charset="0"/>
              </a:rPr>
              <a:t>Lebensmitteln</a:t>
            </a:r>
            <a:r>
              <a:rPr lang="en-GB" sz="3100" dirty="0">
                <a:cs typeface="Arial" panose="020B0604020202020204" pitchFamily="34" charset="0"/>
              </a:rPr>
              <a:t>. Die British Standards Institution (BSI) </a:t>
            </a:r>
            <a:r>
              <a:rPr lang="en-GB" sz="3100" dirty="0" err="1">
                <a:cs typeface="Arial" panose="020B0604020202020204" pitchFamily="34" charset="0"/>
              </a:rPr>
              <a:t>stellte</a:t>
            </a:r>
            <a:r>
              <a:rPr lang="en-GB" sz="3100" dirty="0">
                <a:cs typeface="Arial" panose="020B0604020202020204" pitchFamily="34" charset="0"/>
              </a:rPr>
              <a:t> fest, </a:t>
            </a:r>
            <a:r>
              <a:rPr lang="en-GB" sz="3100" dirty="0" err="1">
                <a:cs typeface="Arial" panose="020B0604020202020204" pitchFamily="34" charset="0"/>
              </a:rPr>
              <a:t>dass</a:t>
            </a:r>
            <a:r>
              <a:rPr lang="en-GB" sz="3100" dirty="0">
                <a:cs typeface="Arial" panose="020B0604020202020204" pitchFamily="34" charset="0"/>
              </a:rPr>
              <a:t> fast die </a:t>
            </a:r>
            <a:r>
              <a:rPr lang="en-GB" sz="3100" dirty="0" err="1">
                <a:cs typeface="Arial" panose="020B0604020202020204" pitchFamily="34" charset="0"/>
              </a:rPr>
              <a:t>Hälfte</a:t>
            </a:r>
            <a:r>
              <a:rPr lang="en-GB" sz="3100" dirty="0">
                <a:cs typeface="Arial" panose="020B0604020202020204" pitchFamily="34" charset="0"/>
              </a:rPr>
              <a:t> der </a:t>
            </a:r>
            <a:r>
              <a:rPr lang="en-GB" sz="3100" dirty="0" err="1">
                <a:cs typeface="Arial" panose="020B0604020202020204" pitchFamily="34" charset="0"/>
              </a:rPr>
              <a:t>befragten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über</a:t>
            </a:r>
            <a:r>
              <a:rPr lang="en-GB" sz="3100" dirty="0">
                <a:cs typeface="Arial" panose="020B0604020202020204" pitchFamily="34" charset="0"/>
              </a:rPr>
              <a:t> 65-Jährigen </a:t>
            </a:r>
            <a:r>
              <a:rPr lang="en-GB" sz="3100" dirty="0" err="1">
                <a:cs typeface="Arial" panose="020B0604020202020204" pitchFamily="34" charset="0"/>
              </a:rPr>
              <a:t>über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Schwierigkeiten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beim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Öffnen</a:t>
            </a:r>
            <a:r>
              <a:rPr lang="en-GB" sz="3100" dirty="0">
                <a:cs typeface="Arial" panose="020B0604020202020204" pitchFamily="34" charset="0"/>
              </a:rPr>
              <a:t> von </a:t>
            </a:r>
            <a:r>
              <a:rPr lang="en-GB" sz="3100" dirty="0" err="1">
                <a:cs typeface="Arial" panose="020B0604020202020204" pitchFamily="34" charset="0"/>
              </a:rPr>
              <a:t>Alltagsgegenständen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wie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Flaschen</a:t>
            </a:r>
            <a:r>
              <a:rPr lang="en-GB" sz="3100" dirty="0">
                <a:cs typeface="Arial" panose="020B0604020202020204" pitchFamily="34" charset="0"/>
              </a:rPr>
              <a:t>, </a:t>
            </a:r>
            <a:r>
              <a:rPr lang="en-GB" sz="3100" dirty="0" err="1">
                <a:cs typeface="Arial" panose="020B0604020202020204" pitchFamily="34" charset="0"/>
              </a:rPr>
              <a:t>Gläsern</a:t>
            </a:r>
            <a:r>
              <a:rPr lang="en-GB" sz="3100" dirty="0">
                <a:cs typeface="Arial" panose="020B0604020202020204" pitchFamily="34" charset="0"/>
              </a:rPr>
              <a:t>, </a:t>
            </a:r>
            <a:r>
              <a:rPr lang="en-GB" sz="3100" dirty="0" err="1">
                <a:cs typeface="Arial" panose="020B0604020202020204" pitchFamily="34" charset="0"/>
              </a:rPr>
              <a:t>Plastikverpackungen</a:t>
            </a:r>
            <a:r>
              <a:rPr lang="en-GB" sz="3100" dirty="0">
                <a:cs typeface="Arial" panose="020B0604020202020204" pitchFamily="34" charset="0"/>
              </a:rPr>
              <a:t> und </a:t>
            </a:r>
            <a:r>
              <a:rPr lang="en-GB" sz="3100" dirty="0" err="1">
                <a:cs typeface="Arial" panose="020B0604020202020204" pitchFamily="34" charset="0"/>
              </a:rPr>
              <a:t>Dosen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berichtete</a:t>
            </a:r>
            <a:r>
              <a:rPr lang="en-GB" sz="3100" dirty="0">
                <a:cs typeface="Arial" panose="020B0604020202020204" pitchFamily="34" charset="0"/>
              </a:rPr>
              <a:t> (BSI 2011). </a:t>
            </a:r>
          </a:p>
          <a:p>
            <a:pPr marL="0" indent="0" algn="just">
              <a:lnSpc>
                <a:spcPct val="120000"/>
              </a:lnSpc>
            </a:pPr>
            <a:r>
              <a:rPr lang="en-GB" sz="3100" b="1" dirty="0" err="1">
                <a:cs typeface="Arial" panose="020B0604020202020204" pitchFamily="34" charset="0"/>
              </a:rPr>
              <a:t>Schlechtere</a:t>
            </a:r>
            <a:r>
              <a:rPr lang="en-GB" sz="3100" b="1" dirty="0">
                <a:cs typeface="Arial" panose="020B0604020202020204" pitchFamily="34" charset="0"/>
              </a:rPr>
              <a:t> </a:t>
            </a:r>
            <a:r>
              <a:rPr lang="en-GB" sz="3100" b="1" dirty="0" err="1">
                <a:cs typeface="Arial" panose="020B0604020202020204" pitchFamily="34" charset="0"/>
              </a:rPr>
              <a:t>Sehkraft</a:t>
            </a:r>
            <a:r>
              <a:rPr lang="en-GB" sz="3100" b="1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bei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Senioren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erschwert</a:t>
            </a:r>
            <a:r>
              <a:rPr lang="en-GB" sz="3100" dirty="0">
                <a:cs typeface="Arial" panose="020B0604020202020204" pitchFamily="34" charset="0"/>
              </a:rPr>
              <a:t> das </a:t>
            </a:r>
            <a:r>
              <a:rPr lang="en-GB" sz="3100" dirty="0" err="1">
                <a:cs typeface="Arial" panose="020B0604020202020204" pitchFamily="34" charset="0"/>
              </a:rPr>
              <a:t>Lesen</a:t>
            </a:r>
            <a:r>
              <a:rPr lang="en-GB" sz="3100" dirty="0">
                <a:cs typeface="Arial" panose="020B0604020202020204" pitchFamily="34" charset="0"/>
              </a:rPr>
              <a:t> des </a:t>
            </a:r>
            <a:r>
              <a:rPr lang="en-GB" sz="3100" dirty="0" err="1">
                <a:cs typeface="Arial" panose="020B0604020202020204" pitchFamily="34" charset="0"/>
              </a:rPr>
              <a:t>Kleingedruckten</a:t>
            </a:r>
            <a:r>
              <a:rPr lang="en-GB" sz="3100" dirty="0">
                <a:cs typeface="Arial" panose="020B0604020202020204" pitchFamily="34" charset="0"/>
              </a:rPr>
              <a:t> auf </a:t>
            </a:r>
            <a:r>
              <a:rPr lang="en-GB" sz="3100" dirty="0" err="1">
                <a:cs typeface="Arial" panose="020B0604020202020204" pitchFamily="34" charset="0"/>
              </a:rPr>
              <a:t>Etiketten</a:t>
            </a:r>
            <a:endParaRPr lang="en-GB" sz="31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</a:pPr>
            <a:r>
              <a:rPr lang="en-GB" sz="3100" dirty="0">
                <a:cs typeface="Arial" panose="020B0604020202020204" pitchFamily="34" charset="0"/>
              </a:rPr>
              <a:t>Die </a:t>
            </a:r>
            <a:r>
              <a:rPr lang="en-GB" sz="3100" dirty="0" err="1">
                <a:cs typeface="Arial" panose="020B0604020202020204" pitchFamily="34" charset="0"/>
              </a:rPr>
              <a:t>Neugestaltung</a:t>
            </a:r>
            <a:r>
              <a:rPr lang="en-GB" sz="3100" dirty="0">
                <a:cs typeface="Arial" panose="020B0604020202020204" pitchFamily="34" charset="0"/>
              </a:rPr>
              <a:t> von </a:t>
            </a:r>
            <a:r>
              <a:rPr lang="en-GB" sz="3100" dirty="0" err="1">
                <a:cs typeface="Arial" panose="020B0604020202020204" pitchFamily="34" charset="0"/>
              </a:rPr>
              <a:t>Verpackungen</a:t>
            </a:r>
            <a:r>
              <a:rPr lang="en-GB" sz="3100" dirty="0">
                <a:cs typeface="Arial" panose="020B0604020202020204" pitchFamily="34" charset="0"/>
              </a:rPr>
              <a:t> für die </a:t>
            </a:r>
            <a:r>
              <a:rPr lang="en-GB" sz="3100" dirty="0" err="1">
                <a:cs typeface="Arial" panose="020B0604020202020204" pitchFamily="34" charset="0"/>
              </a:rPr>
              <a:t>alternde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Bevölkerung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könnte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Bequemlichkeit</a:t>
            </a:r>
            <a:r>
              <a:rPr lang="en-GB" sz="3100" dirty="0">
                <a:cs typeface="Arial" panose="020B0604020202020204" pitchFamily="34" charset="0"/>
              </a:rPr>
              <a:t> und </a:t>
            </a:r>
            <a:r>
              <a:rPr lang="en-GB" sz="3100" dirty="0" err="1">
                <a:cs typeface="Arial" panose="020B0604020202020204" pitchFamily="34" charset="0"/>
              </a:rPr>
              <a:t>einen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leichteren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Zugang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zu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Lebensmitteln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bieten</a:t>
            </a:r>
            <a:r>
              <a:rPr lang="en-GB" sz="3100" dirty="0">
                <a:cs typeface="Arial" panose="020B0604020202020204" pitchFamily="34" charset="0"/>
              </a:rPr>
              <a:t>. Auch die </a:t>
            </a:r>
            <a:r>
              <a:rPr lang="en-GB" sz="3100" dirty="0" err="1">
                <a:cs typeface="Arial" panose="020B0604020202020204" pitchFamily="34" charset="0"/>
              </a:rPr>
              <a:t>Berücksichtigung</a:t>
            </a:r>
            <a:r>
              <a:rPr lang="en-GB" sz="3100" dirty="0">
                <a:cs typeface="Arial" panose="020B0604020202020204" pitchFamily="34" charset="0"/>
              </a:rPr>
              <a:t> des </a:t>
            </a:r>
            <a:r>
              <a:rPr lang="en-GB" sz="3100" dirty="0" err="1">
                <a:cs typeface="Arial" panose="020B0604020202020204" pitchFamily="34" charset="0"/>
              </a:rPr>
              <a:t>Gesamtgewichts</a:t>
            </a:r>
            <a:r>
              <a:rPr lang="en-GB" sz="3100" dirty="0">
                <a:cs typeface="Arial" panose="020B0604020202020204" pitchFamily="34" charset="0"/>
              </a:rPr>
              <a:t> der </a:t>
            </a:r>
            <a:r>
              <a:rPr lang="en-GB" sz="3100" dirty="0" err="1">
                <a:cs typeface="Arial" panose="020B0604020202020204" pitchFamily="34" charset="0"/>
              </a:rPr>
              <a:t>Produkte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ist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wichtig</a:t>
            </a:r>
            <a:r>
              <a:rPr lang="en-GB" sz="3100" dirty="0">
                <a:cs typeface="Arial" panose="020B0604020202020204" pitchFamily="34" charset="0"/>
              </a:rPr>
              <a:t>, da es für </a:t>
            </a:r>
            <a:r>
              <a:rPr lang="en-GB" sz="3100" dirty="0" err="1">
                <a:cs typeface="Arial" panose="020B0604020202020204" pitchFamily="34" charset="0"/>
              </a:rPr>
              <a:t>Senioren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schwierig</a:t>
            </a:r>
            <a:r>
              <a:rPr lang="en-GB" sz="3100" dirty="0">
                <a:cs typeface="Arial" panose="020B0604020202020204" pitchFamily="34" charset="0"/>
              </a:rPr>
              <a:t> sein </a:t>
            </a:r>
            <a:r>
              <a:rPr lang="en-GB" sz="3100" dirty="0" err="1">
                <a:cs typeface="Arial" panose="020B0604020202020204" pitchFamily="34" charset="0"/>
              </a:rPr>
              <a:t>kann</a:t>
            </a:r>
            <a:r>
              <a:rPr lang="en-GB" sz="3100" dirty="0">
                <a:cs typeface="Arial" panose="020B0604020202020204" pitchFamily="34" charset="0"/>
              </a:rPr>
              <a:t>, </a:t>
            </a:r>
            <a:r>
              <a:rPr lang="en-GB" sz="3100" dirty="0" err="1">
                <a:cs typeface="Arial" panose="020B0604020202020204" pitchFamily="34" charset="0"/>
              </a:rPr>
              <a:t>schwere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Produkte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aus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dem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Ladenregal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zu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nehmen</a:t>
            </a:r>
            <a:r>
              <a:rPr lang="en-GB" sz="3100" dirty="0">
                <a:cs typeface="Arial" panose="020B0604020202020204" pitchFamily="34" charset="0"/>
              </a:rPr>
              <a:t> und </a:t>
            </a:r>
            <a:r>
              <a:rPr lang="en-GB" sz="3100" dirty="0" err="1">
                <a:cs typeface="Arial" panose="020B0604020202020204" pitchFamily="34" charset="0"/>
              </a:rPr>
              <a:t>sie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anschließend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nach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Hause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zu</a:t>
            </a:r>
            <a:r>
              <a:rPr lang="en-GB" sz="3100" dirty="0">
                <a:cs typeface="Arial" panose="020B0604020202020204" pitchFamily="34" charset="0"/>
              </a:rPr>
              <a:t> </a:t>
            </a:r>
            <a:r>
              <a:rPr lang="en-GB" sz="3100" dirty="0" err="1">
                <a:cs typeface="Arial" panose="020B0604020202020204" pitchFamily="34" charset="0"/>
              </a:rPr>
              <a:t>tragen</a:t>
            </a:r>
            <a:r>
              <a:rPr lang="en-GB" sz="3100" dirty="0"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</a:pPr>
            <a:endParaRPr lang="en-IE" dirty="0"/>
          </a:p>
        </p:txBody>
      </p:sp>
      <p:pic>
        <p:nvPicPr>
          <p:cNvPr id="4" name="Graphic 3" descr="Badge 1 outline">
            <a:extLst>
              <a:ext uri="{FF2B5EF4-FFF2-40B4-BE49-F238E27FC236}">
                <a16:creationId xmlns:a16="http://schemas.microsoft.com/office/drawing/2014/main" id="{F8B91F78-24F6-466C-9898-3579C2514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514" y="26310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DAFEC-A60B-46A1-8793-750434B103AD}"/>
              </a:ext>
            </a:extLst>
          </p:cNvPr>
          <p:cNvSpPr txBox="1"/>
          <p:nvPr/>
        </p:nvSpPr>
        <p:spPr>
          <a:xfrm>
            <a:off x="1021520" y="1018130"/>
            <a:ext cx="2051222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100" b="1" dirty="0">
                <a:solidFill>
                  <a:srgbClr val="000000"/>
                </a:solidFill>
              </a:rPr>
              <a:t>Die </a:t>
            </a:r>
            <a:r>
              <a:rPr lang="en-US" sz="2100" b="1" dirty="0" err="1">
                <a:solidFill>
                  <a:srgbClr val="000000"/>
                </a:solidFill>
              </a:rPr>
              <a:t>besonderen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b="1" dirty="0" err="1">
                <a:solidFill>
                  <a:srgbClr val="000000"/>
                </a:solidFill>
              </a:rPr>
              <a:t>Gesundheits</a:t>
            </a:r>
            <a:r>
              <a:rPr lang="en-US" sz="2100" b="1" dirty="0">
                <a:solidFill>
                  <a:srgbClr val="000000"/>
                </a:solidFill>
              </a:rPr>
              <a:t>- und </a:t>
            </a:r>
            <a:r>
              <a:rPr lang="en-US" sz="2100" b="1" dirty="0" err="1">
                <a:solidFill>
                  <a:srgbClr val="000000"/>
                </a:solidFill>
              </a:rPr>
              <a:t>Ernährungs-bedürfnisse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b="1" dirty="0" err="1">
                <a:solidFill>
                  <a:srgbClr val="000000"/>
                </a:solidFill>
              </a:rPr>
              <a:t>älterer</a:t>
            </a:r>
            <a:r>
              <a:rPr lang="en-US" sz="2100" b="1" dirty="0">
                <a:solidFill>
                  <a:srgbClr val="000000"/>
                </a:solidFill>
              </a:rPr>
              <a:t> Menschen</a:t>
            </a:r>
            <a:endParaRPr kumimoji="0" lang="en-IE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748D6-0699-4C8A-9BE9-7523F6662003}"/>
              </a:ext>
            </a:extLst>
          </p:cNvPr>
          <p:cNvSpPr txBox="1"/>
          <p:nvPr/>
        </p:nvSpPr>
        <p:spPr>
          <a:xfrm>
            <a:off x="4263081" y="1233286"/>
            <a:ext cx="4543168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solidFill>
                  <a:srgbClr val="000000"/>
                </a:solidFill>
              </a:rPr>
              <a:t>Der </a:t>
            </a:r>
            <a:r>
              <a:rPr lang="en-IE" sz="3600" b="1" dirty="0" err="1">
                <a:solidFill>
                  <a:srgbClr val="000000"/>
                </a:solidFill>
              </a:rPr>
              <a:t>Gesundheitsfaktor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6" name="Graphic 5" descr="Heart with pulse outline">
            <a:extLst>
              <a:ext uri="{FF2B5EF4-FFF2-40B4-BE49-F238E27FC236}">
                <a16:creationId xmlns:a16="http://schemas.microsoft.com/office/drawing/2014/main" id="{EC3CE5EC-69A3-71AB-3336-FBE163E99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4441" y="684480"/>
            <a:ext cx="1195137" cy="11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510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90DFD5-4D9D-6E55-035D-FB0DBD93B2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Kemp, S., </a:t>
            </a:r>
            <a:r>
              <a:rPr lang="en-US" dirty="0" err="1"/>
              <a:t>Hollowood</a:t>
            </a:r>
            <a:r>
              <a:rPr lang="en-US" dirty="0"/>
              <a:t>, T., &amp; </a:t>
            </a:r>
            <a:r>
              <a:rPr lang="en-US" dirty="0" err="1"/>
              <a:t>Hort</a:t>
            </a:r>
            <a:r>
              <a:rPr lang="en-US" dirty="0"/>
              <a:t>, J. (2009). </a:t>
            </a:r>
            <a:r>
              <a:rPr lang="en-US" i="1" dirty="0"/>
              <a:t>Sensory evaluation: a practical handbook. </a:t>
            </a:r>
            <a:r>
              <a:rPr lang="en-US" dirty="0"/>
              <a:t>New York, NY: John Wiley &amp; Sons.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Meilgaard, M. C., Civille, G. V., &amp; Carr, B. T. (2007). </a:t>
            </a:r>
            <a:r>
              <a:rPr lang="fr-FR" i="1" dirty="0"/>
              <a:t>Sensory evaluation techniques.</a:t>
            </a:r>
            <a:r>
              <a:rPr lang="fr-FR" dirty="0"/>
              <a:t> Boca Raton, Fla: CRC Press.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Resurreccion</a:t>
            </a:r>
            <a:r>
              <a:rPr lang="en-US" dirty="0"/>
              <a:t>, A. V. A., &amp; University of Georgia. (1998). </a:t>
            </a:r>
            <a:r>
              <a:rPr lang="en-US" i="1" dirty="0"/>
              <a:t>Consumer sensory testing for product development. </a:t>
            </a:r>
            <a:r>
              <a:rPr lang="en-US" dirty="0"/>
              <a:t>Gaithersburg, Maryland: Aspen Publishers.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Lawless, H. T., &amp; </a:t>
            </a:r>
            <a:r>
              <a:rPr lang="en-US" dirty="0" err="1"/>
              <a:t>Heymann</a:t>
            </a:r>
            <a:r>
              <a:rPr lang="en-US" dirty="0"/>
              <a:t>, H. (2010). </a:t>
            </a:r>
            <a:r>
              <a:rPr lang="en-US" i="1" dirty="0"/>
              <a:t>Sensory evaluation of food: Principles and practices. </a:t>
            </a:r>
            <a:r>
              <a:rPr lang="en-US" dirty="0"/>
              <a:t>New York, NY: Springer New York.</a:t>
            </a:r>
            <a:endParaRPr lang="en-I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621E7B-DE3B-A162-E7BB-ACB55015B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013" y="642938"/>
            <a:ext cx="10807700" cy="582612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Sensorische</a:t>
            </a:r>
            <a:r>
              <a:rPr lang="en-GB" dirty="0"/>
              <a:t> Analyse - </a:t>
            </a:r>
            <a:r>
              <a:rPr lang="en-GB" dirty="0" err="1"/>
              <a:t>einige</a:t>
            </a:r>
            <a:r>
              <a:rPr lang="en-GB" dirty="0"/>
              <a:t> </a:t>
            </a:r>
            <a:r>
              <a:rPr lang="en-GB" dirty="0" err="1"/>
              <a:t>nützliche</a:t>
            </a:r>
            <a:r>
              <a:rPr lang="en-GB" dirty="0"/>
              <a:t> </a:t>
            </a:r>
            <a:r>
              <a:rPr lang="en-GB" dirty="0" err="1"/>
              <a:t>Hinweise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weiteren</a:t>
            </a:r>
            <a:r>
              <a:rPr lang="en-GB" dirty="0"/>
              <a:t> </a:t>
            </a:r>
            <a:r>
              <a:rPr lang="en-GB" dirty="0" err="1"/>
              <a:t>Lektüre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85368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hite Jigsaw puzzle on yellow color background">
            <a:extLst>
              <a:ext uri="{FF2B5EF4-FFF2-40B4-BE49-F238E27FC236}">
                <a16:creationId xmlns:a16="http://schemas.microsoft.com/office/drawing/2014/main" id="{995DF385-8922-0B8D-CC3A-996422881E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7CF9E-C57D-48CC-8D47-78D6F56D55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64623" y="1392449"/>
            <a:ext cx="5178901" cy="5198851"/>
          </a:xfrm>
        </p:spPr>
        <p:txBody>
          <a:bodyPr>
            <a:normAutofit fontScale="92500"/>
          </a:bodyPr>
          <a:lstStyle/>
          <a:p>
            <a:pPr indent="0"/>
            <a:r>
              <a:rPr lang="en-US" dirty="0"/>
              <a:t>Bis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diesem</a:t>
            </a:r>
            <a:r>
              <a:rPr lang="en-US" dirty="0"/>
              <a:t> </a:t>
            </a:r>
            <a:r>
              <a:rPr lang="en-US" dirty="0" err="1"/>
              <a:t>Punkt</a:t>
            </a:r>
            <a:r>
              <a:rPr lang="en-US" dirty="0"/>
              <a:t> in </a:t>
            </a:r>
            <a:r>
              <a:rPr lang="en-US" dirty="0" err="1"/>
              <a:t>unserem</a:t>
            </a:r>
            <a:r>
              <a:rPr lang="en-US" dirty="0"/>
              <a:t> </a:t>
            </a:r>
            <a:r>
              <a:rPr lang="en-US" dirty="0" err="1"/>
              <a:t>Kurs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gelernt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die </a:t>
            </a:r>
            <a:r>
              <a:rPr lang="en-US" dirty="0" err="1"/>
              <a:t>Lebensmittelauswahl</a:t>
            </a:r>
            <a:r>
              <a:rPr lang="en-US" dirty="0"/>
              <a:t> von </a:t>
            </a:r>
            <a:r>
              <a:rPr lang="en-US" dirty="0" err="1"/>
              <a:t>Senioren</a:t>
            </a:r>
            <a:r>
              <a:rPr lang="en-US" dirty="0"/>
              <a:t> das </a:t>
            </a:r>
            <a:r>
              <a:rPr lang="en-US" dirty="0" err="1"/>
              <a:t>Ergebnis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Reihe</a:t>
            </a:r>
            <a:r>
              <a:rPr lang="en-US" dirty="0"/>
              <a:t> von </a:t>
            </a:r>
            <a:r>
              <a:rPr lang="en-US" dirty="0" err="1"/>
              <a:t>Verhandlungen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Bedürfnissen</a:t>
            </a:r>
            <a:r>
              <a:rPr lang="en-US" dirty="0"/>
              <a:t>, </a:t>
            </a:r>
            <a:r>
              <a:rPr lang="en-US" dirty="0" err="1"/>
              <a:t>Idealen</a:t>
            </a:r>
            <a:r>
              <a:rPr lang="en-US" dirty="0"/>
              <a:t>, </a:t>
            </a:r>
            <a:r>
              <a:rPr lang="en-US" dirty="0" err="1"/>
              <a:t>Werten</a:t>
            </a:r>
            <a:r>
              <a:rPr lang="en-US" dirty="0"/>
              <a:t> und </a:t>
            </a:r>
            <a:r>
              <a:rPr lang="en-US" dirty="0" err="1"/>
              <a:t>kontextuellen</a:t>
            </a:r>
            <a:r>
              <a:rPr lang="en-US" dirty="0"/>
              <a:t> </a:t>
            </a:r>
            <a:r>
              <a:rPr lang="en-US" dirty="0" err="1"/>
              <a:t>Einflüssen</a:t>
            </a:r>
            <a:r>
              <a:rPr lang="en-US" dirty="0"/>
              <a:t> auf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Ideale</a:t>
            </a:r>
            <a:r>
              <a:rPr lang="en-US" dirty="0"/>
              <a:t> und </a:t>
            </a:r>
            <a:r>
              <a:rPr lang="en-US" dirty="0" err="1"/>
              <a:t>Werte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. </a:t>
            </a:r>
          </a:p>
          <a:p>
            <a:pPr indent="0"/>
            <a:r>
              <a:rPr lang="en-US" dirty="0"/>
              <a:t>Das Design </a:t>
            </a:r>
            <a:r>
              <a:rPr lang="en-US" dirty="0" err="1"/>
              <a:t>neuartiger</a:t>
            </a:r>
            <a:r>
              <a:rPr lang="en-US" dirty="0"/>
              <a:t> </a:t>
            </a:r>
            <a:r>
              <a:rPr lang="en-US" dirty="0" err="1"/>
              <a:t>Lebensmittel</a:t>
            </a:r>
            <a:r>
              <a:rPr lang="en-US" dirty="0"/>
              <a:t> und </a:t>
            </a:r>
            <a:r>
              <a:rPr lang="en-US" dirty="0" err="1"/>
              <a:t>ihrer</a:t>
            </a:r>
            <a:r>
              <a:rPr lang="en-US" dirty="0"/>
              <a:t> </a:t>
            </a:r>
            <a:r>
              <a:rPr lang="en-US" dirty="0" err="1"/>
              <a:t>Verpackungen</a:t>
            </a:r>
            <a:r>
              <a:rPr lang="en-US" dirty="0"/>
              <a:t>, das auf </a:t>
            </a:r>
            <a:r>
              <a:rPr lang="en-US" dirty="0" err="1"/>
              <a:t>angenehme</a:t>
            </a:r>
            <a:r>
              <a:rPr lang="en-US" dirty="0"/>
              <a:t> </a:t>
            </a:r>
            <a:r>
              <a:rPr lang="en-US" dirty="0" err="1"/>
              <a:t>Ergebnisse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diesen</a:t>
            </a:r>
            <a:r>
              <a:rPr lang="en-US" dirty="0"/>
              <a:t> </a:t>
            </a:r>
            <a:r>
              <a:rPr lang="en-US" dirty="0" err="1"/>
              <a:t>Verhandlungen</a:t>
            </a:r>
            <a:r>
              <a:rPr lang="en-US" dirty="0"/>
              <a:t> </a:t>
            </a:r>
            <a:r>
              <a:rPr lang="en-US" dirty="0" err="1"/>
              <a:t>abzielt</a:t>
            </a:r>
            <a:r>
              <a:rPr lang="en-US" dirty="0"/>
              <a:t>, </a:t>
            </a:r>
            <a:r>
              <a:rPr lang="en-US" dirty="0" err="1"/>
              <a:t>bietet</a:t>
            </a:r>
            <a:r>
              <a:rPr lang="en-US" dirty="0"/>
              <a:t> die </a:t>
            </a:r>
            <a:r>
              <a:rPr lang="en-US" dirty="0" err="1"/>
              <a:t>Möglichkeit</a:t>
            </a:r>
            <a:r>
              <a:rPr lang="en-US" dirty="0"/>
              <a:t>, die </a:t>
            </a:r>
            <a:r>
              <a:rPr lang="en-US" dirty="0" err="1"/>
              <a:t>allgemeine</a:t>
            </a:r>
            <a:r>
              <a:rPr lang="en-US" dirty="0"/>
              <a:t> </a:t>
            </a:r>
            <a:r>
              <a:rPr lang="en-US" dirty="0" err="1"/>
              <a:t>Akzeptanz</a:t>
            </a:r>
            <a:r>
              <a:rPr lang="en-US" dirty="0"/>
              <a:t> neu </a:t>
            </a:r>
            <a:r>
              <a:rPr lang="en-US" dirty="0" err="1"/>
              <a:t>entwickelter</a:t>
            </a:r>
            <a:r>
              <a:rPr lang="en-US" dirty="0"/>
              <a:t> </a:t>
            </a:r>
            <a:r>
              <a:rPr lang="en-US" dirty="0" err="1"/>
              <a:t>Lebensmittel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älteren</a:t>
            </a:r>
            <a:r>
              <a:rPr lang="en-US" dirty="0"/>
              <a:t> </a:t>
            </a:r>
            <a:r>
              <a:rPr lang="en-US" dirty="0" err="1"/>
              <a:t>Verbrauchern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verbessern</a:t>
            </a:r>
            <a:r>
              <a:rPr lang="en-US" dirty="0"/>
              <a:t>. </a:t>
            </a:r>
          </a:p>
          <a:p>
            <a:pPr indent="0"/>
            <a:r>
              <a:rPr lang="en-US" b="1" dirty="0"/>
              <a:t>Lassen Sie </a:t>
            </a:r>
            <a:r>
              <a:rPr lang="en-US" b="1" dirty="0" err="1"/>
              <a:t>uns</a:t>
            </a:r>
            <a:r>
              <a:rPr lang="en-US" b="1" dirty="0"/>
              <a:t> </a:t>
            </a:r>
            <a:r>
              <a:rPr lang="en-US" b="1" dirty="0" err="1"/>
              <a:t>weitermachen</a:t>
            </a:r>
            <a:r>
              <a:rPr lang="en-US" b="1" dirty="0"/>
              <a:t>, bis </a:t>
            </a:r>
            <a:r>
              <a:rPr lang="en-US" b="1" dirty="0" err="1"/>
              <a:t>wir</a:t>
            </a:r>
            <a:r>
              <a:rPr lang="en-US" b="1" dirty="0"/>
              <a:t> alle </a:t>
            </a:r>
            <a:r>
              <a:rPr lang="en-US" b="1" dirty="0" err="1"/>
              <a:t>Teile</a:t>
            </a:r>
            <a:r>
              <a:rPr lang="en-US" b="1" dirty="0"/>
              <a:t> des Puzzles </a:t>
            </a:r>
            <a:r>
              <a:rPr lang="en-US" b="1" dirty="0" err="1"/>
              <a:t>haben</a:t>
            </a:r>
            <a:r>
              <a:rPr lang="en-US" b="1" dirty="0"/>
              <a:t>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CABD1-0758-4C6D-95EC-28A8E3C742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Unsere</a:t>
            </a:r>
            <a:r>
              <a:rPr lang="en-IE" dirty="0"/>
              <a:t> </a:t>
            </a:r>
            <a:r>
              <a:rPr lang="en-IE" dirty="0" err="1"/>
              <a:t>Lernreise</a:t>
            </a:r>
            <a:r>
              <a:rPr lang="en-IE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941205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501F5B-CC6D-0E45-B824-2349F003B40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www. innovatingfoodforseniors.eu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651E51-4EA2-7540-967D-5156E5B25F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40242" y="1076726"/>
            <a:ext cx="4751758" cy="4221935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Gut </a:t>
            </a:r>
            <a:r>
              <a:rPr lang="en-US" dirty="0" err="1"/>
              <a:t>gemacht</a:t>
            </a:r>
            <a:r>
              <a:rPr lang="en-US" dirty="0"/>
              <a:t>!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Sie </a:t>
            </a:r>
            <a:r>
              <a:rPr lang="en-US" dirty="0" err="1"/>
              <a:t>haben</a:t>
            </a:r>
            <a:r>
              <a:rPr lang="en-US" dirty="0"/>
              <a:t> das Modul </a:t>
            </a:r>
            <a:r>
              <a:rPr lang="en-US" dirty="0" err="1"/>
              <a:t>abgeschlossen</a:t>
            </a:r>
            <a:r>
              <a:rPr lang="en-US" dirty="0"/>
              <a:t>. Das </a:t>
            </a:r>
            <a:r>
              <a:rPr lang="en-US" dirty="0" err="1"/>
              <a:t>nächste</a:t>
            </a:r>
            <a:r>
              <a:rPr lang="en-US" dirty="0"/>
              <a:t> </a:t>
            </a:r>
            <a:r>
              <a:rPr lang="en-US" dirty="0" err="1"/>
              <a:t>Puzzlestück</a:t>
            </a:r>
            <a:r>
              <a:rPr lang="en-US" dirty="0"/>
              <a:t> auf dem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innovativen</a:t>
            </a:r>
            <a:r>
              <a:rPr lang="en-US" dirty="0"/>
              <a:t> </a:t>
            </a:r>
            <a:r>
              <a:rPr lang="en-US" dirty="0" err="1"/>
              <a:t>Lebensmitteln</a:t>
            </a:r>
            <a:r>
              <a:rPr lang="en-US" dirty="0"/>
              <a:t> für </a:t>
            </a:r>
            <a:r>
              <a:rPr lang="en-US" dirty="0" err="1"/>
              <a:t>Senioren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Modul 5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 </a:t>
            </a:r>
            <a:r>
              <a:rPr lang="en-US" b="1" dirty="0" err="1"/>
              <a:t>Kommerzialisierung</a:t>
            </a:r>
            <a:r>
              <a:rPr lang="en-US" b="1" dirty="0"/>
              <a:t> von </a:t>
            </a:r>
            <a:r>
              <a:rPr lang="en-US" b="1" dirty="0" err="1"/>
              <a:t>Lebensmitteln</a:t>
            </a:r>
            <a:r>
              <a:rPr lang="en-US" b="1" dirty="0"/>
              <a:t> für </a:t>
            </a:r>
            <a:r>
              <a:rPr lang="en-US" b="1" dirty="0" err="1"/>
              <a:t>Senioren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2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16" y="445443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729" y="2800054"/>
            <a:ext cx="11416937" cy="264261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</a:pPr>
            <a:r>
              <a:rPr lang="en-GB" sz="2200" dirty="0">
                <a:cs typeface="Arial" panose="020B0604020202020204" pitchFamily="34" charset="0"/>
              </a:rPr>
              <a:t>Um </a:t>
            </a:r>
            <a:r>
              <a:rPr lang="en-GB" sz="2200" dirty="0" err="1">
                <a:cs typeface="Arial" panose="020B0604020202020204" pitchFamily="34" charset="0"/>
              </a:rPr>
              <a:t>bestimmte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sensorische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Faktoren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auszugleichen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besteht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eine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Möglichkeit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darin</a:t>
            </a:r>
            <a:r>
              <a:rPr lang="en-GB" sz="2200" dirty="0">
                <a:cs typeface="Arial" panose="020B0604020202020204" pitchFamily="34" charset="0"/>
              </a:rPr>
              <a:t>, den </a:t>
            </a:r>
            <a:r>
              <a:rPr lang="en-GB" sz="2200" dirty="0" err="1">
                <a:cs typeface="Arial" panose="020B0604020202020204" pitchFamily="34" charset="0"/>
              </a:rPr>
              <a:t>Geschmack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durch</a:t>
            </a:r>
            <a:r>
              <a:rPr lang="en-GB" sz="2200" dirty="0">
                <a:cs typeface="Arial" panose="020B0604020202020204" pitchFamily="34" charset="0"/>
              </a:rPr>
              <a:t> die </a:t>
            </a:r>
            <a:r>
              <a:rPr lang="en-GB" sz="2200" dirty="0" err="1">
                <a:cs typeface="Arial" panose="020B0604020202020204" pitchFamily="34" charset="0"/>
              </a:rPr>
              <a:t>Verwendung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intensiver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oder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konzentrierter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Aromastoffe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optimieren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oder</a:t>
            </a:r>
            <a:r>
              <a:rPr lang="en-GB" sz="2200" dirty="0">
                <a:cs typeface="Arial" panose="020B0604020202020204" pitchFamily="34" charset="0"/>
              </a:rPr>
              <a:t> das </a:t>
            </a:r>
            <a:r>
              <a:rPr lang="en-GB" sz="2200" dirty="0" err="1">
                <a:cs typeface="Arial" panose="020B0604020202020204" pitchFamily="34" charset="0"/>
              </a:rPr>
              <a:t>Mundgefühl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durch</a:t>
            </a:r>
            <a:r>
              <a:rPr lang="en-GB" sz="2200" dirty="0">
                <a:cs typeface="Arial" panose="020B0604020202020204" pitchFamily="34" charset="0"/>
              </a:rPr>
              <a:t> den </a:t>
            </a:r>
            <a:r>
              <a:rPr lang="en-GB" sz="2200" dirty="0" err="1">
                <a:cs typeface="Arial" panose="020B0604020202020204" pitchFamily="34" charset="0"/>
              </a:rPr>
              <a:t>Einsatz</a:t>
            </a:r>
            <a:r>
              <a:rPr lang="en-GB" sz="2200" dirty="0">
                <a:cs typeface="Arial" panose="020B0604020202020204" pitchFamily="34" charset="0"/>
              </a:rPr>
              <a:t> von </a:t>
            </a:r>
            <a:r>
              <a:rPr lang="en-GB" sz="2200" dirty="0" err="1">
                <a:cs typeface="Arial" panose="020B0604020202020204" pitchFamily="34" charset="0"/>
              </a:rPr>
              <a:t>Texturverändernden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Mitteln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anzupassen</a:t>
            </a:r>
            <a:r>
              <a:rPr lang="en-GB" sz="2200" dirty="0"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20000"/>
              </a:lnSpc>
            </a:pPr>
            <a:r>
              <a:rPr lang="en-GB" sz="2200" dirty="0">
                <a:cs typeface="Arial" panose="020B0604020202020204" pitchFamily="34" charset="0"/>
              </a:rPr>
              <a:t>Die </a:t>
            </a:r>
            <a:r>
              <a:rPr lang="en-GB" sz="2200" dirty="0" err="1">
                <a:cs typeface="Arial" panose="020B0604020202020204" pitchFamily="34" charset="0"/>
              </a:rPr>
              <a:t>Wahrnehmungsschwellen</a:t>
            </a:r>
            <a:r>
              <a:rPr lang="en-GB" sz="2200" dirty="0">
                <a:cs typeface="Arial" panose="020B0604020202020204" pitchFamily="34" charset="0"/>
              </a:rPr>
              <a:t> für den </a:t>
            </a:r>
            <a:r>
              <a:rPr lang="en-GB" sz="2200" dirty="0" err="1">
                <a:cs typeface="Arial" panose="020B0604020202020204" pitchFamily="34" charset="0"/>
              </a:rPr>
              <a:t>Grundgeschmack</a:t>
            </a:r>
            <a:r>
              <a:rPr lang="en-GB" sz="2200" dirty="0">
                <a:cs typeface="Arial" panose="020B0604020202020204" pitchFamily="34" charset="0"/>
              </a:rPr>
              <a:t>, z. B. für </a:t>
            </a:r>
            <a:r>
              <a:rPr lang="en-GB" sz="2200" dirty="0" err="1">
                <a:cs typeface="Arial" panose="020B0604020202020204" pitchFamily="34" charset="0"/>
              </a:rPr>
              <a:t>Süßstoffe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Salz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Säuren</a:t>
            </a:r>
            <a:r>
              <a:rPr lang="en-GB" sz="2200" dirty="0">
                <a:cs typeface="Arial" panose="020B0604020202020204" pitchFamily="34" charset="0"/>
              </a:rPr>
              <a:t> und </a:t>
            </a:r>
            <a:r>
              <a:rPr lang="en-GB" sz="2200" dirty="0" err="1">
                <a:cs typeface="Arial" panose="020B0604020202020204" pitchFamily="34" charset="0"/>
              </a:rPr>
              <a:t>Bitterstoffe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waren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bei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älteren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Erwachsenen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vier</a:t>
            </a:r>
            <a:r>
              <a:rPr lang="en-GB" sz="2200" dirty="0">
                <a:cs typeface="Arial" panose="020B0604020202020204" pitchFamily="34" charset="0"/>
              </a:rPr>
              <a:t>- bis </a:t>
            </a:r>
            <a:r>
              <a:rPr lang="en-GB" sz="2200" dirty="0" err="1">
                <a:cs typeface="Arial" panose="020B0604020202020204" pitchFamily="34" charset="0"/>
              </a:rPr>
              <a:t>fünfmal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höher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als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bei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jüngeren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Erwachsenen</a:t>
            </a:r>
            <a:r>
              <a:rPr lang="en-GB" sz="2200" dirty="0">
                <a:cs typeface="Arial" panose="020B0604020202020204" pitchFamily="34" charset="0"/>
              </a:rPr>
              <a:t>. </a:t>
            </a:r>
            <a:r>
              <a:rPr lang="en-GB" sz="2200" b="1" dirty="0">
                <a:cs typeface="Arial" panose="020B0604020202020204" pitchFamily="34" charset="0"/>
              </a:rPr>
              <a:t>Eine </a:t>
            </a:r>
            <a:r>
              <a:rPr lang="en-GB" sz="2200" b="1" dirty="0" err="1">
                <a:cs typeface="Arial" panose="020B0604020202020204" pitchFamily="34" charset="0"/>
              </a:rPr>
              <a:t>Strategie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zur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Bewältigung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dieser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Herausforderungen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kann</a:t>
            </a:r>
            <a:r>
              <a:rPr lang="en-GB" sz="2200" b="1" dirty="0">
                <a:cs typeface="Arial" panose="020B0604020202020204" pitchFamily="34" charset="0"/>
              </a:rPr>
              <a:t> für </a:t>
            </a:r>
            <a:r>
              <a:rPr lang="en-GB" sz="2200" b="1" dirty="0" err="1">
                <a:cs typeface="Arial" panose="020B0604020202020204" pitchFamily="34" charset="0"/>
              </a:rPr>
              <a:t>Senioren</a:t>
            </a:r>
            <a:r>
              <a:rPr lang="en-GB" sz="2200" b="1" dirty="0">
                <a:cs typeface="Arial" panose="020B0604020202020204" pitchFamily="34" charset="0"/>
              </a:rPr>
              <a:t> von </a:t>
            </a:r>
            <a:r>
              <a:rPr lang="en-GB" sz="2200" b="1" dirty="0" err="1">
                <a:cs typeface="Arial" panose="020B0604020202020204" pitchFamily="34" charset="0"/>
              </a:rPr>
              <a:t>Vorteil</a:t>
            </a:r>
            <a:r>
              <a:rPr lang="en-GB" sz="2200" b="1" dirty="0">
                <a:cs typeface="Arial" panose="020B0604020202020204" pitchFamily="34" charset="0"/>
              </a:rPr>
              <a:t> sein und </a:t>
            </a:r>
            <a:r>
              <a:rPr lang="en-GB" sz="2200" b="1" dirty="0" err="1">
                <a:cs typeface="Arial" panose="020B0604020202020204" pitchFamily="34" charset="0"/>
              </a:rPr>
              <a:t>folglich</a:t>
            </a:r>
            <a:r>
              <a:rPr lang="en-GB" sz="2200" b="1" dirty="0">
                <a:cs typeface="Arial" panose="020B0604020202020204" pitchFamily="34" charset="0"/>
              </a:rPr>
              <a:t> den Appetit und die Gesundheit </a:t>
            </a:r>
            <a:r>
              <a:rPr lang="en-GB" sz="2200" b="1" dirty="0" err="1">
                <a:cs typeface="Arial" panose="020B0604020202020204" pitchFamily="34" charset="0"/>
              </a:rPr>
              <a:t>anregen</a:t>
            </a:r>
            <a:r>
              <a:rPr lang="en-GB" sz="2200" b="1" dirty="0">
                <a:cs typeface="Arial" panose="020B0604020202020204" pitchFamily="34" charset="0"/>
              </a:rPr>
              <a:t>, </a:t>
            </a:r>
            <a:r>
              <a:rPr lang="en-GB" sz="2200" b="1" dirty="0" err="1">
                <a:cs typeface="Arial" panose="020B0604020202020204" pitchFamily="34" charset="0"/>
              </a:rPr>
              <a:t>während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sie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Ihnen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möglicherweise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ein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Alleinstellungsmerkmal</a:t>
            </a:r>
            <a:r>
              <a:rPr lang="en-GB" sz="2200" b="1" dirty="0">
                <a:cs typeface="Arial" panose="020B0604020202020204" pitchFamily="34" charset="0"/>
              </a:rPr>
              <a:t> und </a:t>
            </a:r>
            <a:r>
              <a:rPr lang="en-GB" sz="2200" b="1" dirty="0" err="1">
                <a:cs typeface="Arial" panose="020B0604020202020204" pitchFamily="34" charset="0"/>
              </a:rPr>
              <a:t>einen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Vorteil</a:t>
            </a:r>
            <a:r>
              <a:rPr lang="en-GB" sz="2200" b="1" dirty="0">
                <a:cs typeface="Arial" panose="020B0604020202020204" pitchFamily="34" charset="0"/>
              </a:rPr>
              <a:t> auf </a:t>
            </a:r>
            <a:r>
              <a:rPr lang="en-GB" sz="2200" b="1" dirty="0" err="1">
                <a:cs typeface="Arial" panose="020B0604020202020204" pitchFamily="34" charset="0"/>
              </a:rPr>
              <a:t>dem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Markt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verschafft</a:t>
            </a:r>
            <a:r>
              <a:rPr lang="en-GB" sz="2200" b="1" dirty="0">
                <a:cs typeface="Arial" panose="020B0604020202020204" pitchFamily="34" charset="0"/>
              </a:rPr>
              <a:t>.</a:t>
            </a:r>
            <a:endParaRPr lang="en-IE" sz="2200" dirty="0"/>
          </a:p>
        </p:txBody>
      </p:sp>
      <p:pic>
        <p:nvPicPr>
          <p:cNvPr id="6" name="Graphic 5" descr="Badge outline">
            <a:extLst>
              <a:ext uri="{FF2B5EF4-FFF2-40B4-BE49-F238E27FC236}">
                <a16:creationId xmlns:a16="http://schemas.microsoft.com/office/drawing/2014/main" id="{C42DC764-5574-48B6-BE11-A396FFA3E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043" y="233578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48343-DECE-4A61-BC8B-FF38167BA38B}"/>
              </a:ext>
            </a:extLst>
          </p:cNvPr>
          <p:cNvSpPr txBox="1"/>
          <p:nvPr/>
        </p:nvSpPr>
        <p:spPr>
          <a:xfrm>
            <a:off x="977920" y="960904"/>
            <a:ext cx="2314832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IE" sz="2100" b="1" dirty="0">
                <a:solidFill>
                  <a:srgbClr val="000000"/>
                </a:solidFill>
              </a:rPr>
              <a:t>Die </a:t>
            </a:r>
            <a:r>
              <a:rPr lang="en-IE" sz="2100" b="1" dirty="0" err="1">
                <a:solidFill>
                  <a:srgbClr val="000000"/>
                </a:solidFill>
              </a:rPr>
              <a:t>typische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Abnahme</a:t>
            </a:r>
            <a:r>
              <a:rPr lang="en-IE" sz="2100" b="1" dirty="0">
                <a:solidFill>
                  <a:srgbClr val="000000"/>
                </a:solidFill>
              </a:rPr>
              <a:t> der </a:t>
            </a:r>
            <a:r>
              <a:rPr lang="en-IE" sz="2100" b="1" dirty="0" err="1">
                <a:solidFill>
                  <a:srgbClr val="000000"/>
                </a:solidFill>
              </a:rPr>
              <a:t>sensorischen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Funktionen</a:t>
            </a:r>
            <a:r>
              <a:rPr lang="en-IE" sz="2100" b="1" dirty="0">
                <a:solidFill>
                  <a:srgbClr val="000000"/>
                </a:solidFill>
              </a:rPr>
              <a:t> und </a:t>
            </a:r>
            <a:r>
              <a:rPr lang="en-IE" sz="2100" b="1" dirty="0" err="1">
                <a:solidFill>
                  <a:srgbClr val="000000"/>
                </a:solidFill>
              </a:rPr>
              <a:t>Wahrnehmungs-änderungen</a:t>
            </a:r>
            <a:endParaRPr kumimoji="0" lang="en-IE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F49E3-71B7-4F5B-88B2-50051D58A364}"/>
              </a:ext>
            </a:extLst>
          </p:cNvPr>
          <p:cNvSpPr txBox="1"/>
          <p:nvPr/>
        </p:nvSpPr>
        <p:spPr>
          <a:xfrm>
            <a:off x="4263081" y="1233286"/>
            <a:ext cx="5161005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solidFill>
                  <a:srgbClr val="000000"/>
                </a:solidFill>
              </a:rPr>
              <a:t>Der </a:t>
            </a:r>
            <a:r>
              <a:rPr lang="en-IE" sz="3600" b="1" dirty="0" err="1">
                <a:solidFill>
                  <a:srgbClr val="000000"/>
                </a:solidFill>
              </a:rPr>
              <a:t>Sinnesfaktor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4" name="Graphic 3" descr="Tongue outline">
            <a:extLst>
              <a:ext uri="{FF2B5EF4-FFF2-40B4-BE49-F238E27FC236}">
                <a16:creationId xmlns:a16="http://schemas.microsoft.com/office/drawing/2014/main" id="{0AD9751D-5F65-89D9-03E4-61080C08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3704" y="819769"/>
            <a:ext cx="1138580" cy="11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1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2" y="382027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243" y="2797311"/>
            <a:ext cx="11368618" cy="3344562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Beispiele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Ansätze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zur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Entwicklung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innovativer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Lebensmittel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für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Senioren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-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Geschmack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Aussehen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Natürliche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Zutaten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, die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reich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an Umami-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Geschmack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sind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oder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Zutaten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intensivem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Geschmack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verwendet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,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d. h.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Tomaten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scharf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gereifter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Käse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Shiitake-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Pilze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Soja, Knoblauch,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Zwiebeln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konzentrierte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Fruchtsoße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aromatisierte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Öle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/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Essige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oder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Gewürze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kräftigeren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Aromen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um die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sensorische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Stimulation der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Senioren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verbessern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Versuchen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Sie, in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bestimmten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Fällen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Aromen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von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höherer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Intensität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verwenden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andere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von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geringerer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Intensität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Gestaltung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von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Speisen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/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Lebensmitteln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Getränken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einem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farbenfrohen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ansprechenden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Aussehen</a:t>
            </a:r>
            <a:endParaRPr lang="en-GB" sz="2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Mehr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Forschung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Untersuchungen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zur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Entwicklung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verbesserter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Geschmackskombinationen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in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weit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verbreiteten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nährstoffreichen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Produkten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wie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Fleisch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Getreide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Milchprodukten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phic 5" descr="Badge outline">
            <a:extLst>
              <a:ext uri="{FF2B5EF4-FFF2-40B4-BE49-F238E27FC236}">
                <a16:creationId xmlns:a16="http://schemas.microsoft.com/office/drawing/2014/main" id="{C42DC764-5574-48B6-BE11-A396FFA3E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043" y="233578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48343-DECE-4A61-BC8B-FF38167BA38B}"/>
              </a:ext>
            </a:extLst>
          </p:cNvPr>
          <p:cNvSpPr txBox="1"/>
          <p:nvPr/>
        </p:nvSpPr>
        <p:spPr>
          <a:xfrm>
            <a:off x="889716" y="899212"/>
            <a:ext cx="2314832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IE" sz="2100" b="1" dirty="0">
                <a:solidFill>
                  <a:srgbClr val="000000"/>
                </a:solidFill>
              </a:rPr>
              <a:t>Die </a:t>
            </a:r>
            <a:r>
              <a:rPr lang="en-IE" sz="2100" b="1" dirty="0" err="1">
                <a:solidFill>
                  <a:srgbClr val="000000"/>
                </a:solidFill>
              </a:rPr>
              <a:t>typische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Abnahme</a:t>
            </a:r>
            <a:r>
              <a:rPr lang="en-IE" sz="2100" b="1" dirty="0">
                <a:solidFill>
                  <a:srgbClr val="000000"/>
                </a:solidFill>
              </a:rPr>
              <a:t> der </a:t>
            </a:r>
            <a:r>
              <a:rPr lang="en-IE" sz="2100" b="1" dirty="0" err="1">
                <a:solidFill>
                  <a:srgbClr val="000000"/>
                </a:solidFill>
              </a:rPr>
              <a:t>sensorischen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Funktionen</a:t>
            </a:r>
            <a:r>
              <a:rPr lang="en-IE" sz="2100" b="1" dirty="0">
                <a:solidFill>
                  <a:srgbClr val="000000"/>
                </a:solidFill>
              </a:rPr>
              <a:t> und </a:t>
            </a:r>
            <a:r>
              <a:rPr lang="en-IE" sz="2100" b="1" dirty="0" err="1">
                <a:solidFill>
                  <a:srgbClr val="000000"/>
                </a:solidFill>
              </a:rPr>
              <a:t>Wahrnehmungs-änderungen</a:t>
            </a:r>
            <a:endParaRPr lang="en-IE" sz="2100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F49E3-71B7-4F5B-88B2-50051D58A364}"/>
              </a:ext>
            </a:extLst>
          </p:cNvPr>
          <p:cNvSpPr txBox="1"/>
          <p:nvPr/>
        </p:nvSpPr>
        <p:spPr>
          <a:xfrm>
            <a:off x="4263081" y="1233286"/>
            <a:ext cx="5161005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solidFill>
                  <a:srgbClr val="000000"/>
                </a:solidFill>
              </a:rPr>
              <a:t>Der </a:t>
            </a:r>
            <a:r>
              <a:rPr lang="en-IE" sz="3600" b="1" dirty="0" err="1">
                <a:solidFill>
                  <a:srgbClr val="000000"/>
                </a:solidFill>
              </a:rPr>
              <a:t>Sinnesfaktor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9" name="Graphic 8" descr="Tongue outline">
            <a:extLst>
              <a:ext uri="{FF2B5EF4-FFF2-40B4-BE49-F238E27FC236}">
                <a16:creationId xmlns:a16="http://schemas.microsoft.com/office/drawing/2014/main" id="{211A8774-C30C-AA0A-FD85-F4EC32E28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3704" y="819769"/>
            <a:ext cx="1138580" cy="11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9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2" y="382027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243" y="2736638"/>
            <a:ext cx="11350195" cy="3590021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Beispielhafte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Ansätze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zur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Entwicklung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innovativer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Lebensmittel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für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Senioren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-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Überlegungen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zur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Struktur</a:t>
            </a:r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Es </a:t>
            </a:r>
            <a:r>
              <a:rPr lang="en-US" sz="2000" dirty="0" err="1">
                <a:cs typeface="Arial" panose="020B0604020202020204" pitchFamily="34" charset="0"/>
              </a:rPr>
              <a:t>ist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bekannt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dass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Senioren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Lebensmittel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bevorzugen</a:t>
            </a:r>
            <a:r>
              <a:rPr lang="en-US" sz="2000" dirty="0">
                <a:cs typeface="Arial" panose="020B0604020202020204" pitchFamily="34" charset="0"/>
              </a:rPr>
              <a:t>, die </a:t>
            </a:r>
            <a:r>
              <a:rPr lang="en-US" sz="2000" dirty="0" err="1">
                <a:cs typeface="Arial" panose="020B0604020202020204" pitchFamily="34" charset="0"/>
              </a:rPr>
              <a:t>mühelos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verzehrt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werden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können</a:t>
            </a:r>
            <a:r>
              <a:rPr lang="en-US" sz="2000" dirty="0">
                <a:cs typeface="Arial" panose="020B0604020202020204" pitchFamily="34" charset="0"/>
              </a:rPr>
              <a:t> und </a:t>
            </a:r>
            <a:r>
              <a:rPr lang="en-US" sz="2000" dirty="0" err="1">
                <a:cs typeface="Arial" panose="020B0604020202020204" pitchFamily="34" charset="0"/>
              </a:rPr>
              <a:t>ein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einfaches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Esserlebnis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bieten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Gleichzeitig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ist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beachten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dass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eine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weiche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oder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glatte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Textur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nicht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geschätzt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wird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cs typeface="Arial" panose="020B0604020202020204" pitchFamily="34" charset="0"/>
              </a:rPr>
              <a:t>Generell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ist</a:t>
            </a:r>
            <a:r>
              <a:rPr lang="en-GB" sz="2000" dirty="0">
                <a:cs typeface="Arial" panose="020B0604020202020204" pitchFamily="34" charset="0"/>
              </a:rPr>
              <a:t> es </a:t>
            </a:r>
            <a:r>
              <a:rPr lang="en-GB" sz="2000" dirty="0" err="1">
                <a:cs typeface="Arial" panose="020B0604020202020204" pitchFamily="34" charset="0"/>
              </a:rPr>
              <a:t>ratsam</a:t>
            </a:r>
            <a:r>
              <a:rPr lang="en-GB" sz="2000" dirty="0">
                <a:cs typeface="Arial" panose="020B0604020202020204" pitchFamily="34" charset="0"/>
              </a:rPr>
              <a:t>, die </a:t>
            </a:r>
            <a:r>
              <a:rPr lang="en-GB" sz="2000" dirty="0" err="1">
                <a:cs typeface="Arial" panose="020B0604020202020204" pitchFamily="34" charset="0"/>
              </a:rPr>
              <a:t>Textur</a:t>
            </a:r>
            <a:r>
              <a:rPr lang="en-GB" sz="2000" dirty="0">
                <a:cs typeface="Arial" panose="020B0604020202020204" pitchFamily="34" charset="0"/>
              </a:rPr>
              <a:t> so </a:t>
            </a:r>
            <a:r>
              <a:rPr lang="en-GB" sz="2000" dirty="0" err="1">
                <a:cs typeface="Arial" panose="020B0604020202020204" pitchFamily="34" charset="0"/>
              </a:rPr>
              <a:t>zu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optimieren</a:t>
            </a:r>
            <a:r>
              <a:rPr lang="en-GB" sz="2000" dirty="0">
                <a:cs typeface="Arial" panose="020B0604020202020204" pitchFamily="34" charset="0"/>
              </a:rPr>
              <a:t>, </a:t>
            </a:r>
            <a:r>
              <a:rPr lang="en-GB" sz="2000" dirty="0" err="1">
                <a:cs typeface="Arial" panose="020B0604020202020204" pitchFamily="34" charset="0"/>
              </a:rPr>
              <a:t>dass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sie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zwischen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weich</a:t>
            </a:r>
            <a:r>
              <a:rPr lang="en-GB" sz="2000" dirty="0">
                <a:cs typeface="Arial" panose="020B0604020202020204" pitchFamily="34" charset="0"/>
              </a:rPr>
              <a:t> und </a:t>
            </a:r>
            <a:r>
              <a:rPr lang="en-GB" sz="2000" dirty="0" err="1">
                <a:cs typeface="Arial" panose="020B0604020202020204" pitchFamily="34" charset="0"/>
              </a:rPr>
              <a:t>halbhart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liegt</a:t>
            </a:r>
            <a:r>
              <a:rPr lang="en-GB" sz="2000" dirty="0">
                <a:cs typeface="Arial" panose="020B0604020202020204" pitchFamily="34" charset="0"/>
              </a:rPr>
              <a:t>. Sie </a:t>
            </a:r>
            <a:r>
              <a:rPr lang="en-GB" sz="2000" dirty="0" err="1">
                <a:cs typeface="Arial" panose="020B0604020202020204" pitchFamily="34" charset="0"/>
              </a:rPr>
              <a:t>sollte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weich</a:t>
            </a:r>
            <a:r>
              <a:rPr lang="en-GB" sz="2000" dirty="0">
                <a:cs typeface="Arial" panose="020B0604020202020204" pitchFamily="34" charset="0"/>
              </a:rPr>
              <a:t> und feucht sein. </a:t>
            </a:r>
            <a:r>
              <a:rPr lang="en-GB" sz="2000" dirty="0" err="1">
                <a:cs typeface="Arial" panose="020B0604020202020204" pitchFamily="34" charset="0"/>
              </a:rPr>
              <a:t>Klebrige</a:t>
            </a:r>
            <a:r>
              <a:rPr lang="en-GB" sz="2000" dirty="0">
                <a:cs typeface="Arial" panose="020B0604020202020204" pitchFamily="34" charset="0"/>
              </a:rPr>
              <a:t> und </a:t>
            </a:r>
            <a:r>
              <a:rPr lang="en-GB" sz="2000" dirty="0" err="1">
                <a:cs typeface="Arial" panose="020B0604020202020204" pitchFamily="34" charset="0"/>
              </a:rPr>
              <a:t>adhäsive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Texturen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sollten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ebenso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vermieden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werden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wie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faserige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Strukturen</a:t>
            </a:r>
            <a:r>
              <a:rPr lang="en-GB" sz="2000" dirty="0">
                <a:cs typeface="Arial" panose="020B0604020202020204" pitchFamily="34" charset="0"/>
              </a:rPr>
              <a:t>, die </a:t>
            </a:r>
            <a:r>
              <a:rPr lang="en-GB" sz="2000" dirty="0" err="1">
                <a:cs typeface="Arial" panose="020B0604020202020204" pitchFamily="34" charset="0"/>
              </a:rPr>
              <a:t>sich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nicht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leicht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auflösen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lassen</a:t>
            </a:r>
            <a:r>
              <a:rPr lang="en-GB" sz="2000" dirty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Die </a:t>
            </a:r>
            <a:r>
              <a:rPr lang="en-US" sz="2000" dirty="0" err="1">
                <a:cs typeface="Arial" panose="020B0604020202020204" pitchFamily="34" charset="0"/>
              </a:rPr>
              <a:t>texturellen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Eigenschaften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können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durch</a:t>
            </a:r>
            <a:r>
              <a:rPr lang="en-US" sz="2000" dirty="0">
                <a:cs typeface="Arial" panose="020B0604020202020204" pitchFamily="34" charset="0"/>
              </a:rPr>
              <a:t> die </a:t>
            </a:r>
            <a:r>
              <a:rPr lang="en-US" sz="2000" dirty="0" err="1">
                <a:cs typeface="Arial" panose="020B0604020202020204" pitchFamily="34" charset="0"/>
              </a:rPr>
              <a:t>Zugabe</a:t>
            </a:r>
            <a:r>
              <a:rPr lang="en-US" sz="2000" dirty="0">
                <a:cs typeface="Arial" panose="020B0604020202020204" pitchFamily="34" charset="0"/>
              </a:rPr>
              <a:t> von </a:t>
            </a:r>
            <a:r>
              <a:rPr lang="en-US" sz="2000" dirty="0" err="1">
                <a:cs typeface="Arial" panose="020B0604020202020204" pitchFamily="34" charset="0"/>
              </a:rPr>
              <a:t>funktionellen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Zutaten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wie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Fasern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Hafer</a:t>
            </a:r>
            <a:r>
              <a:rPr lang="en-US" sz="2000" dirty="0">
                <a:cs typeface="Arial" panose="020B0604020202020204" pitchFamily="34" charset="0"/>
              </a:rPr>
              <a:t> und </a:t>
            </a:r>
            <a:r>
              <a:rPr lang="en-US" sz="2000" dirty="0" err="1">
                <a:cs typeface="Arial" panose="020B0604020202020204" pitchFamily="34" charset="0"/>
              </a:rPr>
              <a:t>sogar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Bambus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verbessert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werden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ts val="0"/>
              </a:spcBef>
            </a:pPr>
            <a:r>
              <a:rPr lang="en-US" sz="1800" b="1" dirty="0" err="1">
                <a:solidFill>
                  <a:srgbClr val="1188A3"/>
                </a:solidFill>
                <a:cs typeface="Arial" panose="020B0604020202020204" pitchFamily="34" charset="0"/>
              </a:rPr>
              <a:t>Anmerkung</a:t>
            </a:r>
            <a:r>
              <a:rPr lang="en-US" sz="1800" b="1" dirty="0">
                <a:solidFill>
                  <a:srgbClr val="1188A3"/>
                </a:solidFill>
                <a:cs typeface="Arial" panose="020B0604020202020204" pitchFamily="34" charset="0"/>
              </a:rPr>
              <a:t>: </a:t>
            </a:r>
            <a:r>
              <a:rPr lang="en-US" sz="1800" dirty="0" err="1">
                <a:cs typeface="Arial" panose="020B0604020202020204" pitchFamily="34" charset="0"/>
              </a:rPr>
              <a:t>Nicht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nur</a:t>
            </a:r>
            <a:r>
              <a:rPr lang="en-US" sz="1800" dirty="0">
                <a:cs typeface="Arial" panose="020B0604020202020204" pitchFamily="34" charset="0"/>
              </a:rPr>
              <a:t> die </a:t>
            </a:r>
            <a:r>
              <a:rPr lang="en-US" sz="1800" dirty="0" err="1">
                <a:cs typeface="Arial" panose="020B0604020202020204" pitchFamily="34" charset="0"/>
              </a:rPr>
              <a:t>Textur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oder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Konsistenz</a:t>
            </a:r>
            <a:r>
              <a:rPr lang="en-US" sz="1800" dirty="0">
                <a:cs typeface="Arial" panose="020B0604020202020204" pitchFamily="34" charset="0"/>
              </a:rPr>
              <a:t> (</a:t>
            </a:r>
            <a:r>
              <a:rPr lang="en-US" sz="1800" dirty="0" err="1">
                <a:cs typeface="Arial" panose="020B0604020202020204" pitchFamily="34" charset="0"/>
              </a:rPr>
              <a:t>Härte</a:t>
            </a:r>
            <a:r>
              <a:rPr lang="en-US" sz="1800" dirty="0">
                <a:cs typeface="Arial" panose="020B0604020202020204" pitchFamily="34" charset="0"/>
              </a:rPr>
              <a:t>) </a:t>
            </a:r>
            <a:r>
              <a:rPr lang="en-US" sz="1800" dirty="0" err="1">
                <a:cs typeface="Arial" panose="020B0604020202020204" pitchFamily="34" charset="0"/>
              </a:rPr>
              <a:t>ist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wichtig</a:t>
            </a:r>
            <a:r>
              <a:rPr lang="en-US" sz="1800" dirty="0">
                <a:cs typeface="Arial" panose="020B0604020202020204" pitchFamily="34" charset="0"/>
              </a:rPr>
              <a:t>, </a:t>
            </a:r>
            <a:r>
              <a:rPr lang="en-US" sz="1800" dirty="0" err="1">
                <a:cs typeface="Arial" panose="020B0604020202020204" pitchFamily="34" charset="0"/>
              </a:rPr>
              <a:t>sondern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auch</a:t>
            </a:r>
            <a:r>
              <a:rPr lang="en-US" sz="1800" dirty="0">
                <a:cs typeface="Arial" panose="020B0604020202020204" pitchFamily="34" charset="0"/>
              </a:rPr>
              <a:t> die </a:t>
            </a:r>
            <a:r>
              <a:rPr lang="en-US" sz="1800" dirty="0" err="1">
                <a:cs typeface="Arial" panose="020B0604020202020204" pitchFamily="34" charset="0"/>
              </a:rPr>
              <a:t>Heterogenität</a:t>
            </a:r>
            <a:r>
              <a:rPr lang="en-US" sz="1800" dirty="0">
                <a:cs typeface="Arial" panose="020B0604020202020204" pitchFamily="34" charset="0"/>
              </a:rPr>
              <a:t> der </a:t>
            </a:r>
            <a:r>
              <a:rPr lang="en-US" sz="1800" dirty="0" err="1">
                <a:cs typeface="Arial" panose="020B0604020202020204" pitchFamily="34" charset="0"/>
              </a:rPr>
              <a:t>Lebensmittelmatrix</a:t>
            </a:r>
            <a:r>
              <a:rPr lang="en-US" sz="1800" dirty="0">
                <a:cs typeface="Arial" panose="020B0604020202020204" pitchFamily="34" charset="0"/>
              </a:rPr>
              <a:t>. Die </a:t>
            </a:r>
            <a:r>
              <a:rPr lang="en-US" sz="1800" dirty="0" err="1">
                <a:cs typeface="Arial" panose="020B0604020202020204" pitchFamily="34" charset="0"/>
              </a:rPr>
              <a:t>physikalischen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Eigenschaften</a:t>
            </a:r>
            <a:r>
              <a:rPr lang="en-US" sz="1800" dirty="0">
                <a:cs typeface="Arial" panose="020B0604020202020204" pitchFamily="34" charset="0"/>
              </a:rPr>
              <a:t> von </a:t>
            </a:r>
            <a:r>
              <a:rPr lang="en-US" sz="1800" dirty="0" err="1">
                <a:cs typeface="Arial" panose="020B0604020202020204" pitchFamily="34" charset="0"/>
              </a:rPr>
              <a:t>Lebensmitteln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beeinflussen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ihre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orale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Verarbeitung</a:t>
            </a:r>
            <a:r>
              <a:rPr lang="en-US" sz="1800" dirty="0">
                <a:cs typeface="Arial" panose="020B0604020202020204" pitchFamily="34" charset="0"/>
              </a:rPr>
              <a:t>, </a:t>
            </a:r>
            <a:r>
              <a:rPr lang="en-US" sz="1800" dirty="0" err="1">
                <a:cs typeface="Arial" panose="020B0604020202020204" pitchFamily="34" charset="0"/>
              </a:rPr>
              <a:t>vor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allem</a:t>
            </a:r>
            <a:r>
              <a:rPr lang="en-US" sz="1800" dirty="0">
                <a:cs typeface="Arial" panose="020B0604020202020204" pitchFamily="34" charset="0"/>
              </a:rPr>
              <a:t> die </a:t>
            </a:r>
            <a:r>
              <a:rPr lang="en-US" sz="1800" dirty="0" err="1">
                <a:cs typeface="Arial" panose="020B0604020202020204" pitchFamily="34" charset="0"/>
              </a:rPr>
              <a:t>Anzahl</a:t>
            </a:r>
            <a:r>
              <a:rPr lang="en-US" sz="1800" dirty="0">
                <a:cs typeface="Arial" panose="020B0604020202020204" pitchFamily="34" charset="0"/>
              </a:rPr>
              <a:t> der </a:t>
            </a:r>
            <a:r>
              <a:rPr lang="en-US" sz="1800" dirty="0" err="1">
                <a:cs typeface="Arial" panose="020B0604020202020204" pitchFamily="34" charset="0"/>
              </a:rPr>
              <a:t>Kauvorgänge</a:t>
            </a:r>
            <a:r>
              <a:rPr lang="en-US" sz="1800" dirty="0">
                <a:cs typeface="Arial" panose="020B0604020202020204" pitchFamily="34" charset="0"/>
              </a:rPr>
              <a:t> und die </a:t>
            </a:r>
            <a:r>
              <a:rPr lang="en-US" sz="1800" dirty="0" err="1">
                <a:cs typeface="Arial" panose="020B0604020202020204" pitchFamily="34" charset="0"/>
              </a:rPr>
              <a:t>Verweildauer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im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Mund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sind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ebenfalls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wichtige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Faktoren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bei</a:t>
            </a:r>
            <a:r>
              <a:rPr lang="en-US" sz="1800" dirty="0">
                <a:cs typeface="Arial" panose="020B0604020202020204" pitchFamily="34" charset="0"/>
              </a:rPr>
              <a:t> der </a:t>
            </a:r>
            <a:r>
              <a:rPr lang="en-US" sz="1800" dirty="0" err="1">
                <a:cs typeface="Arial" panose="020B0604020202020204" pitchFamily="34" charset="0"/>
              </a:rPr>
              <a:t>Entwicklung</a:t>
            </a:r>
            <a:r>
              <a:rPr lang="en-US" sz="1800" dirty="0">
                <a:cs typeface="Arial" panose="020B0604020202020204" pitchFamily="34" charset="0"/>
              </a:rPr>
              <a:t> von </a:t>
            </a:r>
            <a:r>
              <a:rPr lang="en-US" sz="1800" dirty="0" err="1">
                <a:cs typeface="Arial" panose="020B0604020202020204" pitchFamily="34" charset="0"/>
              </a:rPr>
              <a:t>Lebensmitteln</a:t>
            </a:r>
            <a:r>
              <a:rPr lang="en-US" sz="1800" dirty="0">
                <a:cs typeface="Arial" panose="020B0604020202020204" pitchFamily="34" charset="0"/>
              </a:rPr>
              <a:t> für </a:t>
            </a:r>
            <a:r>
              <a:rPr lang="en-US" sz="1800" dirty="0" err="1">
                <a:cs typeface="Arial" panose="020B0604020202020204" pitchFamily="34" charset="0"/>
              </a:rPr>
              <a:t>Senioren</a:t>
            </a:r>
            <a:r>
              <a:rPr lang="en-US" sz="1800" dirty="0"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dirty="0">
              <a:cs typeface="Arial" panose="020B0604020202020204" pitchFamily="34" charset="0"/>
            </a:endParaRPr>
          </a:p>
        </p:txBody>
      </p:sp>
      <p:pic>
        <p:nvPicPr>
          <p:cNvPr id="6" name="Graphic 5" descr="Badge outline">
            <a:extLst>
              <a:ext uri="{FF2B5EF4-FFF2-40B4-BE49-F238E27FC236}">
                <a16:creationId xmlns:a16="http://schemas.microsoft.com/office/drawing/2014/main" id="{C42DC764-5574-48B6-BE11-A396FFA3E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043" y="233578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48343-DECE-4A61-BC8B-FF38167BA38B}"/>
              </a:ext>
            </a:extLst>
          </p:cNvPr>
          <p:cNvSpPr txBox="1"/>
          <p:nvPr/>
        </p:nvSpPr>
        <p:spPr>
          <a:xfrm>
            <a:off x="889716" y="899212"/>
            <a:ext cx="2314832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IE" sz="2100" b="1" dirty="0">
                <a:solidFill>
                  <a:srgbClr val="000000"/>
                </a:solidFill>
              </a:rPr>
              <a:t>Die </a:t>
            </a:r>
            <a:r>
              <a:rPr lang="en-IE" sz="2100" b="1" dirty="0" err="1">
                <a:solidFill>
                  <a:srgbClr val="000000"/>
                </a:solidFill>
              </a:rPr>
              <a:t>typische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Abnahme</a:t>
            </a:r>
            <a:r>
              <a:rPr lang="en-IE" sz="2100" b="1" dirty="0">
                <a:solidFill>
                  <a:srgbClr val="000000"/>
                </a:solidFill>
              </a:rPr>
              <a:t> der </a:t>
            </a:r>
            <a:r>
              <a:rPr lang="en-IE" sz="2100" b="1" dirty="0" err="1">
                <a:solidFill>
                  <a:srgbClr val="000000"/>
                </a:solidFill>
              </a:rPr>
              <a:t>sensorischen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Funktionen</a:t>
            </a:r>
            <a:r>
              <a:rPr lang="en-IE" sz="2100" b="1" dirty="0">
                <a:solidFill>
                  <a:srgbClr val="000000"/>
                </a:solidFill>
              </a:rPr>
              <a:t> und </a:t>
            </a:r>
            <a:r>
              <a:rPr lang="en-IE" sz="2100" b="1" dirty="0" err="1">
                <a:solidFill>
                  <a:srgbClr val="000000"/>
                </a:solidFill>
              </a:rPr>
              <a:t>Wahrnehmungs-änderungen</a:t>
            </a:r>
            <a:endParaRPr kumimoji="0" lang="en-IE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F49E3-71B7-4F5B-88B2-50051D58A364}"/>
              </a:ext>
            </a:extLst>
          </p:cNvPr>
          <p:cNvSpPr txBox="1"/>
          <p:nvPr/>
        </p:nvSpPr>
        <p:spPr>
          <a:xfrm>
            <a:off x="4263081" y="1233286"/>
            <a:ext cx="5161005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solidFill>
                  <a:srgbClr val="000000"/>
                </a:solidFill>
              </a:rPr>
              <a:t>Der </a:t>
            </a:r>
            <a:r>
              <a:rPr lang="en-IE" sz="3600" b="1" dirty="0" err="1">
                <a:solidFill>
                  <a:srgbClr val="000000"/>
                </a:solidFill>
              </a:rPr>
              <a:t>Sinnesfaktor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9" name="Graphic 8" descr="Tongue outline">
            <a:extLst>
              <a:ext uri="{FF2B5EF4-FFF2-40B4-BE49-F238E27FC236}">
                <a16:creationId xmlns:a16="http://schemas.microsoft.com/office/drawing/2014/main" id="{D95EC396-0BD6-7E57-9353-4808D8742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3704" y="819769"/>
            <a:ext cx="1138580" cy="11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8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728AB-2819-49AB-86C3-AE9FCEABED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345576"/>
            <a:ext cx="3556300" cy="144673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IE" sz="2400" b="1" dirty="0" err="1"/>
              <a:t>Unsere</a:t>
            </a:r>
            <a:r>
              <a:rPr lang="en-IE" sz="2400" b="1" dirty="0"/>
              <a:t> </a:t>
            </a:r>
            <a:r>
              <a:rPr lang="en-IE" sz="2400" b="1" dirty="0" err="1"/>
              <a:t>Fallstudie</a:t>
            </a:r>
            <a:endParaRPr lang="en-IE" sz="2400" b="1" dirty="0"/>
          </a:p>
          <a:p>
            <a:pPr>
              <a:lnSpc>
                <a:spcPct val="120000"/>
              </a:lnSpc>
            </a:pPr>
            <a:r>
              <a:rPr lang="en-IE" sz="2400" b="1" dirty="0"/>
              <a:t>CAMPOFRIO- health care </a:t>
            </a:r>
            <a:r>
              <a:rPr lang="en-IE" sz="2400" dirty="0"/>
              <a:t>SPANIEN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A606A-5AB6-416F-8D2C-8A76B3B28F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6825" y="559304"/>
            <a:ext cx="3452394" cy="634674"/>
          </a:xfrm>
          <a:solidFill>
            <a:srgbClr val="FFD100"/>
          </a:solidFill>
        </p:spPr>
        <p:txBody>
          <a:bodyPr>
            <a:normAutofit fontScale="62500" lnSpcReduction="20000"/>
          </a:bodyPr>
          <a:lstStyle/>
          <a:p>
            <a:r>
              <a:rPr lang="en-IE" dirty="0" err="1"/>
              <a:t>Lassen</a:t>
            </a:r>
            <a:r>
              <a:rPr lang="en-IE" dirty="0"/>
              <a:t> Sie </a:t>
            </a:r>
            <a:r>
              <a:rPr lang="en-IE" dirty="0" err="1"/>
              <a:t>sich</a:t>
            </a:r>
            <a:r>
              <a:rPr lang="en-IE" dirty="0"/>
              <a:t> </a:t>
            </a:r>
            <a:r>
              <a:rPr lang="en-IE" dirty="0" err="1"/>
              <a:t>inspirieren</a:t>
            </a:r>
            <a:r>
              <a:rPr lang="en-IE" dirty="0"/>
              <a:t>...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BCD752A7-B338-4652-B701-DD66699E0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379" y="2066544"/>
            <a:ext cx="2521080" cy="345457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F68E0ED-E6A0-49D7-A308-7B661D55177B}"/>
              </a:ext>
            </a:extLst>
          </p:cNvPr>
          <p:cNvSpPr/>
          <p:nvPr/>
        </p:nvSpPr>
        <p:spPr>
          <a:xfrm>
            <a:off x="156519" y="1927654"/>
            <a:ext cx="1177860" cy="773564"/>
          </a:xfrm>
          <a:prstGeom prst="rightArrow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dirty="0" err="1">
                <a:solidFill>
                  <a:srgbClr val="000000"/>
                </a:solidFill>
              </a:rPr>
              <a:t>Hier</a:t>
            </a:r>
            <a:r>
              <a:rPr lang="en-IE" sz="1400" b="1" dirty="0">
                <a:solidFill>
                  <a:srgbClr val="000000"/>
                </a:solidFill>
              </a:rPr>
              <a:t> </a:t>
            </a:r>
            <a:r>
              <a:rPr lang="en-IE" sz="1400" b="1" dirty="0" err="1">
                <a:solidFill>
                  <a:srgbClr val="000000"/>
                </a:solidFill>
              </a:rPr>
              <a:t>klicken</a:t>
            </a:r>
            <a:endParaRPr lang="en-IE" sz="1400" b="1" dirty="0">
              <a:solidFill>
                <a:srgbClr val="000000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3927B61-1ADF-44EC-82CB-DF33AFF61A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2066544"/>
            <a:ext cx="5509187" cy="3722513"/>
          </a:xfrm>
        </p:spPr>
        <p:txBody>
          <a:bodyPr/>
          <a:lstStyle/>
          <a:p>
            <a:r>
              <a:rPr lang="en-GB" sz="2200" dirty="0">
                <a:solidFill>
                  <a:srgbClr val="1188A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Campofrio | Products and Processed Meats </a:t>
            </a:r>
            <a:r>
              <a:rPr lang="en-US" sz="2200" dirty="0"/>
              <a:t>hat </a:t>
            </a:r>
            <a:r>
              <a:rPr lang="en-US" sz="2200" dirty="0" err="1"/>
              <a:t>dafür</a:t>
            </a:r>
            <a:r>
              <a:rPr lang="en-US" sz="2200" dirty="0"/>
              <a:t> </a:t>
            </a:r>
            <a:r>
              <a:rPr lang="en-US" sz="2200" dirty="0" err="1"/>
              <a:t>gesorgt</a:t>
            </a:r>
            <a:r>
              <a:rPr lang="en-US" sz="2200" dirty="0"/>
              <a:t>, </a:t>
            </a:r>
            <a:r>
              <a:rPr lang="en-US" sz="2200" dirty="0" err="1"/>
              <a:t>dass</a:t>
            </a:r>
            <a:r>
              <a:rPr lang="en-US" sz="2200" dirty="0"/>
              <a:t> </a:t>
            </a:r>
            <a:r>
              <a:rPr lang="en-US" sz="2200" dirty="0" err="1"/>
              <a:t>ihre</a:t>
            </a:r>
            <a:r>
              <a:rPr lang="en-US" sz="2200" dirty="0"/>
              <a:t> </a:t>
            </a:r>
            <a:r>
              <a:rPr lang="en-US" sz="2200" dirty="0" err="1"/>
              <a:t>Produkte</a:t>
            </a:r>
            <a:r>
              <a:rPr lang="en-US" sz="2200" dirty="0"/>
              <a:t> an die </a:t>
            </a:r>
            <a:r>
              <a:rPr lang="en-US" sz="2200" dirty="0" err="1"/>
              <a:t>Bedürfnisse</a:t>
            </a:r>
            <a:r>
              <a:rPr lang="en-US" sz="2200" dirty="0"/>
              <a:t> von </a:t>
            </a:r>
            <a:r>
              <a:rPr lang="en-US" sz="2200" dirty="0" err="1"/>
              <a:t>Senioren</a:t>
            </a:r>
            <a:r>
              <a:rPr lang="en-US" sz="2200" dirty="0"/>
              <a:t> </a:t>
            </a:r>
            <a:r>
              <a:rPr lang="en-US" sz="2200" dirty="0" err="1"/>
              <a:t>angepasst</a:t>
            </a:r>
            <a:r>
              <a:rPr lang="en-US" sz="2200" dirty="0"/>
              <a:t> </a:t>
            </a:r>
            <a:r>
              <a:rPr lang="en-US" sz="2200" dirty="0" err="1"/>
              <a:t>sind</a:t>
            </a:r>
            <a:r>
              <a:rPr lang="en-US" sz="2200" dirty="0"/>
              <a:t>, </a:t>
            </a:r>
            <a:r>
              <a:rPr lang="en-US" sz="2200" dirty="0" err="1"/>
              <a:t>mit</a:t>
            </a:r>
            <a:r>
              <a:rPr lang="en-US" sz="2200" dirty="0"/>
              <a:t> </a:t>
            </a:r>
            <a:r>
              <a:rPr lang="en-US" sz="2200" dirty="0" err="1"/>
              <a:t>geeigneten</a:t>
            </a:r>
            <a:r>
              <a:rPr lang="en-US" sz="2200" dirty="0"/>
              <a:t> </a:t>
            </a:r>
            <a:r>
              <a:rPr lang="en-US" sz="2200" dirty="0" err="1"/>
              <a:t>Texturen</a:t>
            </a:r>
            <a:r>
              <a:rPr lang="en-US" sz="2200" dirty="0"/>
              <a:t>, </a:t>
            </a:r>
            <a:r>
              <a:rPr lang="en-US" sz="2200" dirty="0" err="1"/>
              <a:t>Geschmacksrichtungen</a:t>
            </a:r>
            <a:r>
              <a:rPr lang="en-US" sz="2200" dirty="0"/>
              <a:t> und </a:t>
            </a:r>
            <a:r>
              <a:rPr lang="en-US" sz="2200" dirty="0" err="1"/>
              <a:t>einer</a:t>
            </a:r>
            <a:r>
              <a:rPr lang="en-US" sz="2200" dirty="0"/>
              <a:t> </a:t>
            </a:r>
            <a:r>
              <a:rPr lang="en-US" sz="2200" dirty="0" err="1"/>
              <a:t>appetitlichen</a:t>
            </a:r>
            <a:r>
              <a:rPr lang="en-US" sz="2200" dirty="0"/>
              <a:t> </a:t>
            </a:r>
            <a:r>
              <a:rPr lang="en-US" sz="2200" dirty="0" err="1"/>
              <a:t>Präsentation</a:t>
            </a:r>
            <a:r>
              <a:rPr lang="en-US" sz="2200" dirty="0"/>
              <a:t>.</a:t>
            </a:r>
          </a:p>
          <a:p>
            <a:r>
              <a:rPr lang="en-US" sz="2200" dirty="0"/>
              <a:t>Der innovative </a:t>
            </a:r>
            <a:r>
              <a:rPr lang="en-US" sz="2200" dirty="0" err="1"/>
              <a:t>Aspekt</a:t>
            </a:r>
            <a:r>
              <a:rPr lang="en-US" sz="2200" dirty="0"/>
              <a:t> </a:t>
            </a:r>
            <a:r>
              <a:rPr lang="en-US" sz="2200" dirty="0" err="1"/>
              <a:t>liegt</a:t>
            </a:r>
            <a:r>
              <a:rPr lang="en-US" sz="2200" dirty="0"/>
              <a:t> in der </a:t>
            </a:r>
            <a:r>
              <a:rPr lang="en-US" sz="2200" dirty="0" err="1"/>
              <a:t>Textur</a:t>
            </a:r>
            <a:r>
              <a:rPr lang="en-US" sz="2200" dirty="0"/>
              <a:t> und dem </a:t>
            </a:r>
            <a:r>
              <a:rPr lang="en-US" sz="2200" dirty="0" err="1"/>
              <a:t>Geschmack</a:t>
            </a:r>
            <a:r>
              <a:rPr lang="en-US" sz="2200" dirty="0"/>
              <a:t> des </a:t>
            </a:r>
            <a:r>
              <a:rPr lang="en-US" sz="2200" dirty="0" err="1"/>
              <a:t>Produkts</a:t>
            </a:r>
            <a:r>
              <a:rPr lang="en-US" sz="2200" dirty="0"/>
              <a:t>, das </a:t>
            </a:r>
            <a:r>
              <a:rPr lang="en-US" sz="2200" dirty="0" err="1"/>
              <a:t>speziell</a:t>
            </a:r>
            <a:r>
              <a:rPr lang="en-US" sz="2200" dirty="0"/>
              <a:t> </a:t>
            </a:r>
            <a:r>
              <a:rPr lang="en-US" sz="2200" dirty="0" err="1"/>
              <a:t>entwickelt</a:t>
            </a:r>
            <a:r>
              <a:rPr lang="en-US" sz="2200" dirty="0"/>
              <a:t> </a:t>
            </a:r>
            <a:r>
              <a:rPr lang="en-US" sz="2200" dirty="0" err="1"/>
              <a:t>wurde</a:t>
            </a:r>
            <a:r>
              <a:rPr lang="en-US" sz="2200" dirty="0"/>
              <a:t>, um den </a:t>
            </a:r>
            <a:r>
              <a:rPr lang="en-US" sz="2200" dirty="0" err="1"/>
              <a:t>Ernährungszustand</a:t>
            </a:r>
            <a:r>
              <a:rPr lang="en-US" sz="2200" dirty="0"/>
              <a:t> von Menschen </a:t>
            </a:r>
            <a:r>
              <a:rPr lang="en-US" sz="2200" dirty="0" err="1"/>
              <a:t>mit</a:t>
            </a:r>
            <a:r>
              <a:rPr lang="en-US" sz="2200" dirty="0"/>
              <a:t> Kau- und/</a:t>
            </a:r>
            <a:r>
              <a:rPr lang="en-US" sz="2200" dirty="0" err="1"/>
              <a:t>oder</a:t>
            </a:r>
            <a:r>
              <a:rPr lang="en-US" sz="2200" dirty="0"/>
              <a:t> </a:t>
            </a:r>
            <a:r>
              <a:rPr lang="en-US" sz="2200" dirty="0" err="1"/>
              <a:t>Schluckbeschwerden</a:t>
            </a:r>
            <a:r>
              <a:rPr lang="en-US" sz="2200" dirty="0"/>
              <a:t> </a:t>
            </a:r>
            <a:r>
              <a:rPr lang="en-US" sz="2200" dirty="0" err="1"/>
              <a:t>zu</a:t>
            </a:r>
            <a:r>
              <a:rPr lang="en-US" sz="2200" dirty="0"/>
              <a:t> </a:t>
            </a:r>
            <a:r>
              <a:rPr lang="en-US" sz="2200" dirty="0" err="1"/>
              <a:t>erhalten</a:t>
            </a:r>
            <a:r>
              <a:rPr lang="en-US" sz="2200" dirty="0"/>
              <a:t>, </a:t>
            </a:r>
            <a:r>
              <a:rPr lang="en-US" sz="2200" dirty="0" err="1"/>
              <a:t>zu</a:t>
            </a:r>
            <a:r>
              <a:rPr lang="en-US" sz="2200" dirty="0"/>
              <a:t> </a:t>
            </a:r>
            <a:r>
              <a:rPr lang="en-US" sz="2200" dirty="0" err="1"/>
              <a:t>verbessern</a:t>
            </a:r>
            <a:r>
              <a:rPr lang="en-US" sz="2200" dirty="0"/>
              <a:t> und </a:t>
            </a:r>
            <a:r>
              <a:rPr lang="en-US" sz="2200" dirty="0" err="1"/>
              <a:t>zu</a:t>
            </a:r>
            <a:r>
              <a:rPr lang="en-US" sz="2200" dirty="0"/>
              <a:t> </a:t>
            </a:r>
            <a:r>
              <a:rPr lang="en-US" sz="2200" dirty="0" err="1"/>
              <a:t>behandeln</a:t>
            </a:r>
            <a:r>
              <a:rPr lang="en-US" sz="2200" dirty="0"/>
              <a:t>, </a:t>
            </a:r>
            <a:r>
              <a:rPr lang="en-US" sz="2200" dirty="0" err="1"/>
              <a:t>indem</a:t>
            </a:r>
            <a:r>
              <a:rPr lang="en-US" sz="2200" dirty="0"/>
              <a:t> </a:t>
            </a:r>
            <a:r>
              <a:rPr lang="en-US" sz="2200" dirty="0" err="1"/>
              <a:t>eine</a:t>
            </a:r>
            <a:r>
              <a:rPr lang="en-US" sz="2200" dirty="0"/>
              <a:t> </a:t>
            </a:r>
            <a:r>
              <a:rPr lang="en-US" sz="2200" dirty="0" err="1"/>
              <a:t>homogene</a:t>
            </a:r>
            <a:r>
              <a:rPr lang="en-US" sz="2200" dirty="0"/>
              <a:t> </a:t>
            </a:r>
            <a:r>
              <a:rPr lang="en-US" sz="2200" dirty="0" err="1"/>
              <a:t>Textur</a:t>
            </a:r>
            <a:r>
              <a:rPr lang="en-US" sz="2200" dirty="0"/>
              <a:t> </a:t>
            </a:r>
            <a:r>
              <a:rPr lang="en-US" sz="2200" dirty="0" err="1"/>
              <a:t>mit</a:t>
            </a:r>
            <a:r>
              <a:rPr lang="en-US" sz="2200" dirty="0"/>
              <a:t> </a:t>
            </a:r>
            <a:r>
              <a:rPr lang="en-US" sz="2200" dirty="0" err="1"/>
              <a:t>wünschenswertem</a:t>
            </a:r>
            <a:r>
              <a:rPr lang="en-US" sz="2200" dirty="0"/>
              <a:t> </a:t>
            </a:r>
            <a:r>
              <a:rPr lang="en-US" sz="2200" dirty="0" err="1"/>
              <a:t>Geschmack</a:t>
            </a:r>
            <a:r>
              <a:rPr lang="en-US" sz="2200" dirty="0"/>
              <a:t> und Aroma </a:t>
            </a:r>
            <a:r>
              <a:rPr lang="en-US" sz="2200" dirty="0" err="1"/>
              <a:t>erhalten</a:t>
            </a:r>
            <a:r>
              <a:rPr lang="en-US" sz="2200" dirty="0"/>
              <a:t> </a:t>
            </a:r>
            <a:r>
              <a:rPr lang="en-US" sz="2200" dirty="0" err="1"/>
              <a:t>wird</a:t>
            </a:r>
            <a:r>
              <a:rPr lang="en-US" sz="2200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C6B6C1-CBE8-46EB-8B1D-E1E123B9E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300" y="502508"/>
            <a:ext cx="20478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419" y="334301"/>
            <a:ext cx="2667829" cy="2444299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2962547"/>
            <a:ext cx="11268789" cy="4031673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20000"/>
              </a:lnSpc>
            </a:pPr>
            <a:r>
              <a:rPr lang="en-IE" sz="4600" b="1" dirty="0" err="1">
                <a:cs typeface="Arial" panose="020B0604020202020204" pitchFamily="34" charset="0"/>
              </a:rPr>
              <a:t>Appetitlosigkeit</a:t>
            </a:r>
            <a:endParaRPr lang="en-IE" sz="4600" b="1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</a:pPr>
            <a:r>
              <a:rPr lang="en-US" sz="4200" dirty="0">
                <a:cs typeface="Arial" panose="020B0604020202020204" pitchFamily="34" charset="0"/>
              </a:rPr>
              <a:t>Bis </a:t>
            </a:r>
            <a:r>
              <a:rPr lang="en-US" sz="4200" dirty="0" err="1">
                <a:cs typeface="Arial" panose="020B0604020202020204" pitchFamily="34" charset="0"/>
              </a:rPr>
              <a:t>zu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einem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gewissen</a:t>
            </a:r>
            <a:r>
              <a:rPr lang="en-US" sz="4200" dirty="0">
                <a:cs typeface="Arial" panose="020B0604020202020204" pitchFamily="34" charset="0"/>
              </a:rPr>
              <a:t> Grad </a:t>
            </a:r>
            <a:r>
              <a:rPr lang="en-US" sz="4200" dirty="0" err="1">
                <a:cs typeface="Arial" panose="020B0604020202020204" pitchFamily="34" charset="0"/>
              </a:rPr>
              <a:t>ist</a:t>
            </a:r>
            <a:r>
              <a:rPr lang="en-US" sz="4200" dirty="0">
                <a:cs typeface="Arial" panose="020B0604020202020204" pitchFamily="34" charset="0"/>
              </a:rPr>
              <a:t> die </a:t>
            </a:r>
            <a:r>
              <a:rPr lang="en-US" sz="4200" dirty="0" err="1">
                <a:cs typeface="Arial" panose="020B0604020202020204" pitchFamily="34" charset="0"/>
              </a:rPr>
              <a:t>Appetitlosigkeit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bei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Senioren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verständlich</a:t>
            </a:r>
            <a:r>
              <a:rPr lang="en-US" sz="4200" dirty="0">
                <a:cs typeface="Arial" panose="020B0604020202020204" pitchFamily="34" charset="0"/>
              </a:rPr>
              <a:t> und </a:t>
            </a:r>
            <a:r>
              <a:rPr lang="en-US" sz="4200" dirty="0" err="1">
                <a:cs typeface="Arial" panose="020B0604020202020204" pitchFamily="34" charset="0"/>
              </a:rPr>
              <a:t>möglicherweise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gutartig</a:t>
            </a:r>
            <a:r>
              <a:rPr lang="en-US" sz="4200" dirty="0">
                <a:cs typeface="Arial" panose="020B0604020202020204" pitchFamily="34" charset="0"/>
              </a:rPr>
              <a:t>: Das Altern </a:t>
            </a:r>
            <a:r>
              <a:rPr lang="en-US" sz="4200" dirty="0" err="1">
                <a:cs typeface="Arial" panose="020B0604020202020204" pitchFamily="34" charset="0"/>
              </a:rPr>
              <a:t>führt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zu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einem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Verlust</a:t>
            </a:r>
            <a:r>
              <a:rPr lang="en-US" sz="4200" b="1" dirty="0">
                <a:cs typeface="Arial" panose="020B0604020202020204" pitchFamily="34" charset="0"/>
              </a:rPr>
              <a:t> an </a:t>
            </a:r>
            <a:r>
              <a:rPr lang="en-US" sz="4200" b="1" dirty="0" err="1">
                <a:cs typeface="Arial" panose="020B0604020202020204" pitchFamily="34" charset="0"/>
              </a:rPr>
              <a:t>Muskelmasse</a:t>
            </a:r>
            <a:r>
              <a:rPr lang="en-US" sz="4200" dirty="0">
                <a:cs typeface="Arial" panose="020B0604020202020204" pitchFamily="34" charset="0"/>
              </a:rPr>
              <a:t>, und das </a:t>
            </a:r>
            <a:r>
              <a:rPr lang="en-US" sz="4200" dirty="0" err="1">
                <a:cs typeface="Arial" panose="020B0604020202020204" pitchFamily="34" charset="0"/>
              </a:rPr>
              <a:t>bedeutet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dass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Senioren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weniger</a:t>
            </a:r>
            <a:r>
              <a:rPr lang="en-US" sz="4200" b="1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Kalorien</a:t>
            </a:r>
            <a:r>
              <a:rPr lang="en-US" sz="4200" b="1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benötigen</a:t>
            </a:r>
            <a:r>
              <a:rPr lang="en-US" sz="4200" b="1" dirty="0">
                <a:cs typeface="Arial" panose="020B0604020202020204" pitchFamily="34" charset="0"/>
              </a:rPr>
              <a:t>, was </a:t>
            </a:r>
            <a:r>
              <a:rPr lang="en-US" sz="4200" b="1" dirty="0" err="1">
                <a:cs typeface="Arial" panose="020B0604020202020204" pitchFamily="34" charset="0"/>
              </a:rPr>
              <a:t>natürlich</a:t>
            </a:r>
            <a:r>
              <a:rPr lang="en-US" sz="4200" b="1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dazu</a:t>
            </a:r>
            <a:r>
              <a:rPr lang="en-US" sz="4200" b="1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führt</a:t>
            </a:r>
            <a:r>
              <a:rPr lang="en-US" sz="4200" b="1" dirty="0">
                <a:cs typeface="Arial" panose="020B0604020202020204" pitchFamily="34" charset="0"/>
              </a:rPr>
              <a:t>, </a:t>
            </a:r>
            <a:r>
              <a:rPr lang="en-US" sz="4200" b="1" dirty="0" err="1">
                <a:cs typeface="Arial" panose="020B0604020202020204" pitchFamily="34" charset="0"/>
              </a:rPr>
              <a:t>dass</a:t>
            </a:r>
            <a:r>
              <a:rPr lang="en-US" sz="4200" b="1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ältere</a:t>
            </a:r>
            <a:r>
              <a:rPr lang="en-US" sz="4200" b="1" dirty="0">
                <a:cs typeface="Arial" panose="020B0604020202020204" pitchFamily="34" charset="0"/>
              </a:rPr>
              <a:t> Menschen </a:t>
            </a:r>
            <a:r>
              <a:rPr lang="en-US" sz="4200" b="1" dirty="0" err="1">
                <a:cs typeface="Arial" panose="020B0604020202020204" pitchFamily="34" charset="0"/>
              </a:rPr>
              <a:t>weniger</a:t>
            </a:r>
            <a:r>
              <a:rPr lang="en-US" sz="4200" b="1" dirty="0">
                <a:cs typeface="Arial" panose="020B0604020202020204" pitchFamily="34" charset="0"/>
              </a:rPr>
              <a:t> Hunger </a:t>
            </a:r>
            <a:r>
              <a:rPr lang="en-US" sz="4200" b="1" dirty="0" err="1">
                <a:cs typeface="Arial" panose="020B0604020202020204" pitchFamily="34" charset="0"/>
              </a:rPr>
              <a:t>haben</a:t>
            </a:r>
            <a:r>
              <a:rPr lang="en-US" sz="4200" dirty="0">
                <a:cs typeface="Arial" panose="020B0604020202020204" pitchFamily="34" charset="0"/>
              </a:rPr>
              <a:t>. Das Problem </a:t>
            </a:r>
            <a:r>
              <a:rPr lang="en-US" sz="4200" dirty="0" err="1">
                <a:cs typeface="Arial" panose="020B0604020202020204" pitchFamily="34" charset="0"/>
              </a:rPr>
              <a:t>ist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jedoch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dass</a:t>
            </a:r>
            <a:r>
              <a:rPr lang="en-US" sz="4200" dirty="0">
                <a:cs typeface="Arial" panose="020B0604020202020204" pitchFamily="34" charset="0"/>
              </a:rPr>
              <a:t> es </a:t>
            </a:r>
            <a:r>
              <a:rPr lang="en-US" sz="4200" dirty="0" err="1">
                <a:cs typeface="Arial" panose="020B0604020202020204" pitchFamily="34" charset="0"/>
              </a:rPr>
              <a:t>schwierig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ist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einen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gesunden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Gehalt</a:t>
            </a:r>
            <a:r>
              <a:rPr lang="en-US" sz="4200" dirty="0">
                <a:cs typeface="Arial" panose="020B0604020202020204" pitchFamily="34" charset="0"/>
              </a:rPr>
              <a:t> an </a:t>
            </a:r>
            <a:r>
              <a:rPr lang="en-US" sz="4200" dirty="0" err="1">
                <a:cs typeface="Arial" panose="020B0604020202020204" pitchFamily="34" charset="0"/>
              </a:rPr>
              <a:t>lebenswichtigen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Nährstoffen</a:t>
            </a:r>
            <a:r>
              <a:rPr lang="en-US" sz="4200" dirty="0">
                <a:cs typeface="Arial" panose="020B0604020202020204" pitchFamily="34" charset="0"/>
              </a:rPr>
              <a:t> - </a:t>
            </a:r>
            <a:r>
              <a:rPr lang="en-US" sz="4200" dirty="0" err="1">
                <a:cs typeface="Arial" panose="020B0604020202020204" pitchFamily="34" charset="0"/>
              </a:rPr>
              <a:t>Vitaminen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Mineralien</a:t>
            </a:r>
            <a:r>
              <a:rPr lang="en-US" sz="4200" dirty="0">
                <a:cs typeface="Arial" panose="020B0604020202020204" pitchFamily="34" charset="0"/>
              </a:rPr>
              <a:t> und </a:t>
            </a:r>
            <a:r>
              <a:rPr lang="en-US" sz="4200" dirty="0" err="1">
                <a:cs typeface="Arial" panose="020B0604020202020204" pitchFamily="34" charset="0"/>
              </a:rPr>
              <a:t>essenziellen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Stoffen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wie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Eiweiß</a:t>
            </a:r>
            <a:r>
              <a:rPr lang="en-US" sz="4200" dirty="0">
                <a:cs typeface="Arial" panose="020B0604020202020204" pitchFamily="34" charset="0"/>
              </a:rPr>
              <a:t> - </a:t>
            </a:r>
            <a:r>
              <a:rPr lang="en-US" sz="4200" dirty="0" err="1">
                <a:cs typeface="Arial" panose="020B0604020202020204" pitchFamily="34" charset="0"/>
              </a:rPr>
              <a:t>aufrechtzuerhalten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wenn</a:t>
            </a:r>
            <a:r>
              <a:rPr lang="en-US" sz="4200" dirty="0">
                <a:cs typeface="Arial" panose="020B0604020202020204" pitchFamily="34" charset="0"/>
              </a:rPr>
              <a:t> die </a:t>
            </a:r>
            <a:r>
              <a:rPr lang="en-US" sz="4200" dirty="0" err="1">
                <a:cs typeface="Arial" panose="020B0604020202020204" pitchFamily="34" charset="0"/>
              </a:rPr>
              <a:t>Aufnahme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aller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Lebensmittel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abnimmt</a:t>
            </a:r>
            <a:r>
              <a:rPr lang="en-US" sz="4200" dirty="0"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</a:pPr>
            <a:r>
              <a:rPr lang="en-US" sz="4200" dirty="0" err="1">
                <a:cs typeface="Arial" panose="020B0604020202020204" pitchFamily="34" charset="0"/>
              </a:rPr>
              <a:t>Andere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Faktoren</a:t>
            </a:r>
            <a:r>
              <a:rPr lang="en-US" sz="4200" dirty="0">
                <a:cs typeface="Arial" panose="020B0604020202020204" pitchFamily="34" charset="0"/>
              </a:rPr>
              <a:t> der </a:t>
            </a:r>
            <a:r>
              <a:rPr lang="en-US" sz="4200" dirty="0" err="1">
                <a:cs typeface="Arial" panose="020B0604020202020204" pitchFamily="34" charset="0"/>
              </a:rPr>
              <a:t>Appetitlosigkeit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sind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weniger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harmlos</a:t>
            </a:r>
            <a:r>
              <a:rPr lang="en-US" sz="4200" dirty="0">
                <a:cs typeface="Arial" panose="020B0604020202020204" pitchFamily="34" charset="0"/>
              </a:rPr>
              <a:t>. Je </a:t>
            </a:r>
            <a:r>
              <a:rPr lang="en-US" sz="4200" dirty="0" err="1">
                <a:cs typeface="Arial" panose="020B0604020202020204" pitchFamily="34" charset="0"/>
              </a:rPr>
              <a:t>älter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wir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werden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desto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weniger</a:t>
            </a:r>
            <a:r>
              <a:rPr lang="en-US" sz="4200" b="1" dirty="0">
                <a:cs typeface="Arial" panose="020B0604020202020204" pitchFamily="34" charset="0"/>
              </a:rPr>
              <a:t> Hormone </a:t>
            </a:r>
            <a:r>
              <a:rPr lang="en-US" sz="4200" b="1" dirty="0" err="1">
                <a:cs typeface="Arial" panose="020B0604020202020204" pitchFamily="34" charset="0"/>
              </a:rPr>
              <a:t>produziert</a:t>
            </a:r>
            <a:r>
              <a:rPr lang="en-US" sz="4200" b="1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unser</a:t>
            </a:r>
            <a:r>
              <a:rPr lang="en-US" sz="4200" b="1" dirty="0">
                <a:cs typeface="Arial" panose="020B0604020202020204" pitchFamily="34" charset="0"/>
              </a:rPr>
              <a:t> </a:t>
            </a:r>
            <a:r>
              <a:rPr lang="en-US" sz="4200" b="1" dirty="0" err="1">
                <a:cs typeface="Arial" panose="020B0604020202020204" pitchFamily="34" charset="0"/>
              </a:rPr>
              <a:t>Körper</a:t>
            </a:r>
            <a:r>
              <a:rPr lang="en-US" sz="4200" b="1" dirty="0">
                <a:cs typeface="Arial" panose="020B0604020202020204" pitchFamily="34" charset="0"/>
              </a:rPr>
              <a:t>, die Hunger </a:t>
            </a:r>
            <a:r>
              <a:rPr lang="en-US" sz="4200" b="1" dirty="0" err="1">
                <a:cs typeface="Arial" panose="020B0604020202020204" pitchFamily="34" charset="0"/>
              </a:rPr>
              <a:t>auslösen</a:t>
            </a:r>
            <a:r>
              <a:rPr lang="en-US" sz="4200" dirty="0">
                <a:cs typeface="Arial" panose="020B0604020202020204" pitchFamily="34" charset="0"/>
              </a:rPr>
              <a:t>, das </a:t>
            </a:r>
            <a:r>
              <a:rPr lang="en-US" sz="4200" dirty="0" err="1">
                <a:cs typeface="Arial" panose="020B0604020202020204" pitchFamily="34" charset="0"/>
              </a:rPr>
              <a:t>bedeutet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dass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wir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sogar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anfangen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können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weniger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Kalorien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zu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uns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zu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nehmen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als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wir</a:t>
            </a:r>
            <a:r>
              <a:rPr lang="en-US" sz="4200" dirty="0">
                <a:cs typeface="Arial" panose="020B0604020202020204" pitchFamily="34" charset="0"/>
              </a:rPr>
              <a:t> für die </a:t>
            </a:r>
            <a:r>
              <a:rPr lang="en-US" sz="4200" dirty="0" err="1">
                <a:cs typeface="Arial" panose="020B0604020202020204" pitchFamily="34" charset="0"/>
              </a:rPr>
              <a:t>Aufrechterhaltung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normaler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Aktivitäten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benötigen</a:t>
            </a:r>
            <a:r>
              <a:rPr lang="en-US" sz="4200" dirty="0">
                <a:cs typeface="Arial" panose="020B0604020202020204" pitchFamily="34" charset="0"/>
              </a:rPr>
              <a:t>. </a:t>
            </a:r>
            <a:r>
              <a:rPr lang="en-US" sz="4200" dirty="0" err="1">
                <a:cs typeface="Arial" panose="020B0604020202020204" pitchFamily="34" charset="0"/>
              </a:rPr>
              <a:t>Ältere</a:t>
            </a:r>
            <a:r>
              <a:rPr lang="en-US" sz="4200" dirty="0">
                <a:cs typeface="Arial" panose="020B0604020202020204" pitchFamily="34" charset="0"/>
              </a:rPr>
              <a:t> Menschen </a:t>
            </a:r>
            <a:r>
              <a:rPr lang="en-US" sz="4200" dirty="0" err="1">
                <a:cs typeface="Arial" panose="020B0604020202020204" pitchFamily="34" charset="0"/>
              </a:rPr>
              <a:t>nehmen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häufig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auch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Medikamente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ein</a:t>
            </a:r>
            <a:r>
              <a:rPr lang="en-US" sz="4200" dirty="0">
                <a:cs typeface="Arial" panose="020B0604020202020204" pitchFamily="34" charset="0"/>
              </a:rPr>
              <a:t>, die den Appetit </a:t>
            </a:r>
            <a:r>
              <a:rPr lang="en-US" sz="4200" dirty="0" err="1">
                <a:cs typeface="Arial" panose="020B0604020202020204" pitchFamily="34" charset="0"/>
              </a:rPr>
              <a:t>unterdrücken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oder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sogar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Übelkeit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verursachen</a:t>
            </a:r>
            <a:r>
              <a:rPr lang="en-US" sz="4200" dirty="0">
                <a:cs typeface="Arial" panose="020B0604020202020204" pitchFamily="34" charset="0"/>
              </a:rPr>
              <a:t>. </a:t>
            </a:r>
            <a:r>
              <a:rPr lang="en-US" sz="4200" dirty="0" err="1">
                <a:cs typeface="Arial" panose="020B0604020202020204" pitchFamily="34" charset="0"/>
              </a:rPr>
              <a:t>Darüber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hinaus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können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auch</a:t>
            </a:r>
            <a:r>
              <a:rPr lang="en-US" sz="4200" dirty="0">
                <a:cs typeface="Arial" panose="020B0604020202020204" pitchFamily="34" charset="0"/>
              </a:rPr>
              <a:t> Magen-</a:t>
            </a:r>
            <a:r>
              <a:rPr lang="en-US" sz="4200" dirty="0" err="1">
                <a:cs typeface="Arial" panose="020B0604020202020204" pitchFamily="34" charset="0"/>
              </a:rPr>
              <a:t>Darm</a:t>
            </a:r>
            <a:r>
              <a:rPr lang="en-US" sz="4200" dirty="0">
                <a:cs typeface="Arial" panose="020B0604020202020204" pitchFamily="34" charset="0"/>
              </a:rPr>
              <a:t>-</a:t>
            </a:r>
            <a:r>
              <a:rPr lang="en-US" sz="4200" dirty="0" err="1">
                <a:cs typeface="Arial" panose="020B0604020202020204" pitchFamily="34" charset="0"/>
              </a:rPr>
              <a:t>Probleme</a:t>
            </a:r>
            <a:r>
              <a:rPr lang="en-US" sz="4200" dirty="0">
                <a:cs typeface="Arial" panose="020B0604020202020204" pitchFamily="34" charset="0"/>
              </a:rPr>
              <a:t> und </a:t>
            </a:r>
            <a:r>
              <a:rPr lang="en-US" sz="4200" dirty="0" err="1">
                <a:cs typeface="Arial" panose="020B0604020202020204" pitchFamily="34" charset="0"/>
              </a:rPr>
              <a:t>andere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Gebrechen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dazu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führen</a:t>
            </a:r>
            <a:r>
              <a:rPr lang="en-US" sz="4200" dirty="0">
                <a:cs typeface="Arial" panose="020B0604020202020204" pitchFamily="34" charset="0"/>
              </a:rPr>
              <a:t>, </a:t>
            </a:r>
            <a:r>
              <a:rPr lang="en-US" sz="4200" dirty="0" err="1">
                <a:cs typeface="Arial" panose="020B0604020202020204" pitchFamily="34" charset="0"/>
              </a:rPr>
              <a:t>dass</a:t>
            </a:r>
            <a:r>
              <a:rPr lang="en-US" sz="4200" dirty="0">
                <a:cs typeface="Arial" panose="020B0604020202020204" pitchFamily="34" charset="0"/>
              </a:rPr>
              <a:t> </a:t>
            </a:r>
            <a:r>
              <a:rPr lang="en-US" sz="4200" dirty="0" err="1">
                <a:cs typeface="Arial" panose="020B0604020202020204" pitchFamily="34" charset="0"/>
              </a:rPr>
              <a:t>ältere</a:t>
            </a:r>
            <a:r>
              <a:rPr lang="en-US" sz="4200" dirty="0">
                <a:cs typeface="Arial" panose="020B0604020202020204" pitchFamily="34" charset="0"/>
              </a:rPr>
              <a:t> Menschen </a:t>
            </a:r>
            <a:r>
              <a:rPr lang="en-US" sz="4200" dirty="0" err="1">
                <a:cs typeface="Arial" panose="020B0604020202020204" pitchFamily="34" charset="0"/>
              </a:rPr>
              <a:t>ihren</a:t>
            </a:r>
            <a:r>
              <a:rPr lang="en-US" sz="4200" dirty="0">
                <a:cs typeface="Arial" panose="020B0604020202020204" pitchFamily="34" charset="0"/>
              </a:rPr>
              <a:t> Appetit </a:t>
            </a:r>
            <a:r>
              <a:rPr lang="en-US" sz="4200" dirty="0" err="1">
                <a:cs typeface="Arial" panose="020B0604020202020204" pitchFamily="34" charset="0"/>
              </a:rPr>
              <a:t>verlieren</a:t>
            </a:r>
            <a:r>
              <a:rPr lang="en-US" sz="4200" dirty="0"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</a:pPr>
            <a:endParaRPr lang="en-GB" sz="4200" dirty="0"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</a:pPr>
            <a:endParaRPr lang="en-IE" dirty="0"/>
          </a:p>
        </p:txBody>
      </p:sp>
      <p:pic>
        <p:nvPicPr>
          <p:cNvPr id="6" name="Graphic 5" descr="Badge 3 outline">
            <a:extLst>
              <a:ext uri="{FF2B5EF4-FFF2-40B4-BE49-F238E27FC236}">
                <a16:creationId xmlns:a16="http://schemas.microsoft.com/office/drawing/2014/main" id="{21C41A1D-3C06-4416-A607-F4A30C906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514" y="15511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309E0-215A-4092-94DF-17A8D36EEBA4}"/>
              </a:ext>
            </a:extLst>
          </p:cNvPr>
          <p:cNvSpPr txBox="1"/>
          <p:nvPr/>
        </p:nvSpPr>
        <p:spPr>
          <a:xfrm>
            <a:off x="1063470" y="777618"/>
            <a:ext cx="2491241" cy="2128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IE" sz="2100" b="1" dirty="0">
                <a:solidFill>
                  <a:srgbClr val="000000"/>
                </a:solidFill>
              </a:rPr>
              <a:t>Die </a:t>
            </a:r>
            <a:r>
              <a:rPr lang="en-IE" sz="2100" b="1" dirty="0" err="1">
                <a:solidFill>
                  <a:srgbClr val="000000"/>
                </a:solidFill>
              </a:rPr>
              <a:t>Veränderung</a:t>
            </a:r>
            <a:r>
              <a:rPr lang="en-IE" sz="2100" b="1" dirty="0">
                <a:solidFill>
                  <a:srgbClr val="000000"/>
                </a:solidFill>
              </a:rPr>
              <a:t> der </a:t>
            </a:r>
            <a:r>
              <a:rPr lang="en-IE" sz="2100" b="1" dirty="0" err="1">
                <a:solidFill>
                  <a:srgbClr val="000000"/>
                </a:solidFill>
              </a:rPr>
              <a:t>Präferenzen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innerhalb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dieser</a:t>
            </a:r>
            <a:r>
              <a:rPr lang="en-IE" sz="2100" b="1" dirty="0">
                <a:solidFill>
                  <a:srgbClr val="000000"/>
                </a:solidFill>
              </a:rPr>
              <a:t> Gruppe, z. B. </a:t>
            </a:r>
            <a:r>
              <a:rPr lang="en-IE" sz="2100" b="1" dirty="0" err="1">
                <a:solidFill>
                  <a:srgbClr val="000000"/>
                </a:solidFill>
              </a:rPr>
              <a:t>Portionsgröße</a:t>
            </a:r>
            <a:r>
              <a:rPr lang="en-IE" sz="2100" b="1" dirty="0">
                <a:solidFill>
                  <a:srgbClr val="000000"/>
                </a:solidFill>
              </a:rPr>
              <a:t>, </a:t>
            </a:r>
            <a:r>
              <a:rPr lang="en-IE" sz="2100" b="1" dirty="0" err="1">
                <a:solidFill>
                  <a:srgbClr val="000000"/>
                </a:solidFill>
              </a:rPr>
              <a:t>Beschaffung</a:t>
            </a:r>
            <a:r>
              <a:rPr lang="en-IE" sz="2100" b="1" dirty="0">
                <a:solidFill>
                  <a:srgbClr val="000000"/>
                </a:solidFill>
              </a:rPr>
              <a:t> und </a:t>
            </a:r>
            <a:r>
              <a:rPr lang="en-IE" sz="2100" b="1" dirty="0" err="1">
                <a:solidFill>
                  <a:srgbClr val="000000"/>
                </a:solidFill>
              </a:rPr>
              <a:t>Nachhaltigkeit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endParaRPr kumimoji="0" lang="en-IE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EB8EE-3E42-49F4-AD19-7B4F12471C31}"/>
              </a:ext>
            </a:extLst>
          </p:cNvPr>
          <p:cNvSpPr txBox="1"/>
          <p:nvPr/>
        </p:nvSpPr>
        <p:spPr>
          <a:xfrm>
            <a:off x="4263081" y="1233286"/>
            <a:ext cx="4543168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err="1">
                <a:solidFill>
                  <a:srgbClr val="000000"/>
                </a:solidFill>
              </a:rPr>
              <a:t>Portionsgrößen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4" name="Graphic 3" descr="Alterations &amp; Tailoring outline">
            <a:extLst>
              <a:ext uri="{FF2B5EF4-FFF2-40B4-BE49-F238E27FC236}">
                <a16:creationId xmlns:a16="http://schemas.microsoft.com/office/drawing/2014/main" id="{E45AFFED-4CFA-95D1-4A03-F3E0977D0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6577" y="792221"/>
            <a:ext cx="1172160" cy="11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1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2" y="382027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6475" y="2963545"/>
            <a:ext cx="11309811" cy="3091265"/>
          </a:xfrm>
        </p:spPr>
        <p:txBody>
          <a:bodyPr>
            <a:normAutofit fontScale="77500" lnSpcReduction="20000"/>
          </a:bodyPr>
          <a:lstStyle/>
          <a:p>
            <a:pPr marL="0" indent="0" algn="just"/>
            <a:r>
              <a:rPr lang="en-GB" sz="2800" b="1" dirty="0">
                <a:cs typeface="Arial" panose="020B0604020202020204" pitchFamily="34" charset="0"/>
              </a:rPr>
              <a:t>1. </a:t>
            </a:r>
            <a:r>
              <a:rPr lang="en-GB" sz="2800" b="1" dirty="0" err="1">
                <a:cs typeface="Arial" panose="020B0604020202020204" pitchFamily="34" charset="0"/>
              </a:rPr>
              <a:t>Realistische</a:t>
            </a:r>
            <a:r>
              <a:rPr lang="en-GB" sz="2800" b="1" dirty="0">
                <a:cs typeface="Arial" panose="020B0604020202020204" pitchFamily="34" charset="0"/>
              </a:rPr>
              <a:t> </a:t>
            </a:r>
            <a:r>
              <a:rPr lang="en-GB" sz="2800" b="1" dirty="0" err="1">
                <a:cs typeface="Arial" panose="020B0604020202020204" pitchFamily="34" charset="0"/>
              </a:rPr>
              <a:t>Portionsgröße</a:t>
            </a:r>
            <a:endParaRPr lang="en-GB" sz="2800" b="1" dirty="0">
              <a:cs typeface="Arial" panose="020B0604020202020204" pitchFamily="34" charset="0"/>
            </a:endParaRPr>
          </a:p>
          <a:p>
            <a:pPr marL="0" indent="0" algn="just"/>
            <a:r>
              <a:rPr lang="en-GB" dirty="0">
                <a:cs typeface="Arial" panose="020B0604020202020204" pitchFamily="34" charset="0"/>
              </a:rPr>
              <a:t>Da der Appetit </a:t>
            </a:r>
            <a:r>
              <a:rPr lang="en-GB" dirty="0" err="1">
                <a:cs typeface="Arial" panose="020B0604020202020204" pitchFamily="34" charset="0"/>
              </a:rPr>
              <a:t>aufgrund</a:t>
            </a:r>
            <a:r>
              <a:rPr lang="en-GB" dirty="0">
                <a:cs typeface="Arial" panose="020B0604020202020204" pitchFamily="34" charset="0"/>
              </a:rPr>
              <a:t> der </a:t>
            </a:r>
            <a:r>
              <a:rPr lang="en-GB" dirty="0" err="1">
                <a:cs typeface="Arial" panose="020B0604020202020204" pitchFamily="34" charset="0"/>
              </a:rPr>
              <a:t>geringeren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Aktivität</a:t>
            </a:r>
            <a:r>
              <a:rPr lang="en-GB" dirty="0">
                <a:cs typeface="Arial" panose="020B0604020202020204" pitchFamily="34" charset="0"/>
              </a:rPr>
              <a:t>, des </a:t>
            </a:r>
            <a:r>
              <a:rPr lang="en-GB" dirty="0" err="1">
                <a:cs typeface="Arial" panose="020B0604020202020204" pitchFamily="34" charset="0"/>
              </a:rPr>
              <a:t>sinkenden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Körpergewichts</a:t>
            </a:r>
            <a:r>
              <a:rPr lang="en-GB" dirty="0">
                <a:cs typeface="Arial" panose="020B0604020202020204" pitchFamily="34" charset="0"/>
              </a:rPr>
              <a:t>, des </a:t>
            </a:r>
            <a:r>
              <a:rPr lang="en-GB" dirty="0" err="1">
                <a:cs typeface="Arial" panose="020B0604020202020204" pitchFamily="34" charset="0"/>
              </a:rPr>
              <a:t>geringeren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Kalorienbedarfs</a:t>
            </a:r>
            <a:r>
              <a:rPr lang="en-GB" dirty="0">
                <a:cs typeface="Arial" panose="020B0604020202020204" pitchFamily="34" charset="0"/>
              </a:rPr>
              <a:t> und des </a:t>
            </a:r>
            <a:r>
              <a:rPr lang="en-GB" dirty="0" err="1">
                <a:cs typeface="Arial" panose="020B0604020202020204" pitchFamily="34" charset="0"/>
              </a:rPr>
              <a:t>allgemeinen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Gesundheitszustands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geringer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ist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sollte</a:t>
            </a:r>
            <a:r>
              <a:rPr lang="en-GB" dirty="0">
                <a:cs typeface="Arial" panose="020B0604020202020204" pitchFamily="34" charset="0"/>
              </a:rPr>
              <a:t> die </a:t>
            </a:r>
            <a:r>
              <a:rPr lang="en-GB" dirty="0" err="1">
                <a:cs typeface="Arial" panose="020B0604020202020204" pitchFamily="34" charset="0"/>
              </a:rPr>
              <a:t>durchschnittliche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Mahlzeit</a:t>
            </a:r>
            <a:r>
              <a:rPr lang="en-GB" dirty="0">
                <a:cs typeface="Arial" panose="020B0604020202020204" pitchFamily="34" charset="0"/>
              </a:rPr>
              <a:t> für </a:t>
            </a:r>
            <a:r>
              <a:rPr lang="en-GB" dirty="0" err="1">
                <a:cs typeface="Arial" panose="020B0604020202020204" pitchFamily="34" charset="0"/>
              </a:rPr>
              <a:t>ältere</a:t>
            </a:r>
            <a:r>
              <a:rPr lang="en-GB" dirty="0">
                <a:cs typeface="Arial" panose="020B0604020202020204" pitchFamily="34" charset="0"/>
              </a:rPr>
              <a:t> Menschen </a:t>
            </a:r>
            <a:r>
              <a:rPr lang="en-GB" dirty="0" err="1">
                <a:cs typeface="Arial" panose="020B0604020202020204" pitchFamily="34" charset="0"/>
              </a:rPr>
              <a:t>kleiner</a:t>
            </a:r>
            <a:r>
              <a:rPr lang="en-GB" dirty="0">
                <a:cs typeface="Arial" panose="020B0604020202020204" pitchFamily="34" charset="0"/>
              </a:rPr>
              <a:t> sein </a:t>
            </a:r>
            <a:r>
              <a:rPr lang="en-GB" dirty="0" err="1">
                <a:cs typeface="Arial" panose="020B0604020202020204" pitchFamily="34" charset="0"/>
              </a:rPr>
              <a:t>als</a:t>
            </a:r>
            <a:r>
              <a:rPr lang="en-GB" dirty="0">
                <a:cs typeface="Arial" panose="020B0604020202020204" pitchFamily="34" charset="0"/>
              </a:rPr>
              <a:t> für </a:t>
            </a:r>
            <a:r>
              <a:rPr lang="en-GB" dirty="0" err="1">
                <a:cs typeface="Arial" panose="020B0604020202020204" pitchFamily="34" charset="0"/>
              </a:rPr>
              <a:t>jüngere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Erwachsene</a:t>
            </a:r>
            <a:r>
              <a:rPr lang="en-GB" dirty="0">
                <a:cs typeface="Arial" panose="020B0604020202020204" pitchFamily="34" charset="0"/>
              </a:rPr>
              <a:t>. Es </a:t>
            </a:r>
            <a:r>
              <a:rPr lang="en-GB" dirty="0" err="1">
                <a:cs typeface="Arial" panose="020B0604020202020204" pitchFamily="34" charset="0"/>
              </a:rPr>
              <a:t>ist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jedoch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wichtig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dass</a:t>
            </a:r>
            <a:r>
              <a:rPr lang="en-GB" dirty="0">
                <a:cs typeface="Arial" panose="020B0604020202020204" pitchFamily="34" charset="0"/>
              </a:rPr>
              <a:t> es </a:t>
            </a:r>
            <a:r>
              <a:rPr lang="en-GB" dirty="0" err="1">
                <a:cs typeface="Arial" panose="020B0604020202020204" pitchFamily="34" charset="0"/>
              </a:rPr>
              <a:t>sich</a:t>
            </a:r>
            <a:r>
              <a:rPr lang="en-GB" dirty="0">
                <a:cs typeface="Arial" panose="020B0604020202020204" pitchFamily="34" charset="0"/>
              </a:rPr>
              <a:t> um </a:t>
            </a:r>
            <a:r>
              <a:rPr lang="en-GB" dirty="0" err="1">
                <a:cs typeface="Arial" panose="020B0604020202020204" pitchFamily="34" charset="0"/>
              </a:rPr>
              <a:t>eine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ernährungsphysiologisch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ausgewogene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angemessene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Mahlzeit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handelt</a:t>
            </a:r>
            <a:r>
              <a:rPr lang="en-GB" dirty="0">
                <a:cs typeface="Arial" panose="020B0604020202020204" pitchFamily="34" charset="0"/>
              </a:rPr>
              <a:t>, um </a:t>
            </a:r>
            <a:r>
              <a:rPr lang="en-GB" dirty="0" err="1">
                <a:cs typeface="Arial" panose="020B0604020202020204" pitchFamily="34" charset="0"/>
              </a:rPr>
              <a:t>Unterernährung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vermeiden</a:t>
            </a:r>
            <a:r>
              <a:rPr lang="en-GB" dirty="0">
                <a:cs typeface="Arial" panose="020B0604020202020204" pitchFamily="34" charset="0"/>
              </a:rPr>
              <a:t>.</a:t>
            </a:r>
          </a:p>
          <a:p>
            <a:pPr marL="0" indent="0" algn="just"/>
            <a:endParaRPr lang="en-GB" sz="2800" b="1" dirty="0">
              <a:cs typeface="Arial" panose="020B0604020202020204" pitchFamily="34" charset="0"/>
            </a:endParaRPr>
          </a:p>
          <a:p>
            <a:pPr marL="0" indent="0" algn="just"/>
            <a:r>
              <a:rPr lang="en-GB" sz="2800" b="1" dirty="0">
                <a:cs typeface="Arial" panose="020B0604020202020204" pitchFamily="34" charset="0"/>
              </a:rPr>
              <a:t>2. </a:t>
            </a:r>
            <a:r>
              <a:rPr lang="en-GB" sz="2800" b="1" dirty="0" err="1">
                <a:cs typeface="Arial" panose="020B0604020202020204" pitchFamily="34" charset="0"/>
              </a:rPr>
              <a:t>Aussehen</a:t>
            </a:r>
            <a:r>
              <a:rPr lang="en-GB" sz="2800" b="1" dirty="0">
                <a:cs typeface="Arial" panose="020B0604020202020204" pitchFamily="34" charset="0"/>
              </a:rPr>
              <a:t> der </a:t>
            </a:r>
            <a:r>
              <a:rPr lang="en-GB" sz="2800" b="1" dirty="0" err="1">
                <a:cs typeface="Arial" panose="020B0604020202020204" pitchFamily="34" charset="0"/>
              </a:rPr>
              <a:t>Portionen</a:t>
            </a:r>
            <a:endParaRPr lang="en-GB" sz="2800" b="1" dirty="0">
              <a:cs typeface="Arial" panose="020B0604020202020204" pitchFamily="34" charset="0"/>
            </a:endParaRPr>
          </a:p>
          <a:p>
            <a:pPr marL="0" indent="0" algn="just"/>
            <a:r>
              <a:rPr lang="en-GB" dirty="0">
                <a:cs typeface="Arial" panose="020B0604020202020204" pitchFamily="34" charset="0"/>
              </a:rPr>
              <a:t>Für die </a:t>
            </a:r>
            <a:r>
              <a:rPr lang="en-GB" dirty="0" err="1">
                <a:cs typeface="Arial" panose="020B0604020202020204" pitchFamily="34" charset="0"/>
              </a:rPr>
              <a:t>allgemeine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erwachsene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Bevölkerung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bedeuten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große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sperrige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Portionen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gutes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Preis-Leistungs-Verhältnis</a:t>
            </a:r>
            <a:r>
              <a:rPr lang="en-GB" dirty="0">
                <a:cs typeface="Arial" panose="020B0604020202020204" pitchFamily="34" charset="0"/>
              </a:rPr>
              <a:t>, für </a:t>
            </a:r>
            <a:r>
              <a:rPr lang="en-GB" dirty="0" err="1">
                <a:cs typeface="Arial" panose="020B0604020202020204" pitchFamily="34" charset="0"/>
              </a:rPr>
              <a:t>Senioren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kann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große</a:t>
            </a:r>
            <a:r>
              <a:rPr lang="en-GB" dirty="0">
                <a:cs typeface="Arial" panose="020B0604020202020204" pitchFamily="34" charset="0"/>
              </a:rPr>
              <a:t> Portion </a:t>
            </a:r>
            <a:r>
              <a:rPr lang="en-GB" dirty="0" err="1">
                <a:cs typeface="Arial" panose="020B0604020202020204" pitchFamily="34" charset="0"/>
              </a:rPr>
              <a:t>einschüchternd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wirken</a:t>
            </a:r>
            <a:r>
              <a:rPr lang="en-GB" dirty="0">
                <a:cs typeface="Arial" panose="020B0604020202020204" pitchFamily="34" charset="0"/>
              </a:rPr>
              <a:t>. Für </a:t>
            </a:r>
            <a:r>
              <a:rPr lang="en-GB" dirty="0" err="1">
                <a:cs typeface="Arial" panose="020B0604020202020204" pitchFamily="34" charset="0"/>
              </a:rPr>
              <a:t>diese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Altersgruppe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vor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allem</a:t>
            </a:r>
            <a:r>
              <a:rPr lang="en-GB" dirty="0">
                <a:cs typeface="Arial" panose="020B0604020202020204" pitchFamily="34" charset="0"/>
              </a:rPr>
              <a:t> für die </a:t>
            </a:r>
            <a:r>
              <a:rPr lang="en-GB" dirty="0" err="1">
                <a:cs typeface="Arial" panose="020B0604020202020204" pitchFamily="34" charset="0"/>
              </a:rPr>
              <a:t>mittleren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alten</a:t>
            </a:r>
            <a:r>
              <a:rPr lang="en-GB" dirty="0">
                <a:cs typeface="Arial" panose="020B0604020202020204" pitchFamily="34" charset="0"/>
              </a:rPr>
              <a:t> Menschen, </a:t>
            </a:r>
            <a:r>
              <a:rPr lang="en-GB" dirty="0" err="1">
                <a:cs typeface="Arial" panose="020B0604020202020204" pitchFamily="34" charset="0"/>
              </a:rPr>
              <a:t>kann</a:t>
            </a:r>
            <a:r>
              <a:rPr lang="en-GB" dirty="0">
                <a:cs typeface="Arial" panose="020B0604020202020204" pitchFamily="34" charset="0"/>
              </a:rPr>
              <a:t> Essen </a:t>
            </a:r>
            <a:r>
              <a:rPr lang="en-GB" dirty="0" err="1">
                <a:cs typeface="Arial" panose="020B0604020202020204" pitchFamily="34" charset="0"/>
              </a:rPr>
              <a:t>eine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lästige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Pflicht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kein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Vergnügen</a:t>
            </a:r>
            <a:r>
              <a:rPr lang="en-GB" dirty="0">
                <a:cs typeface="Arial" panose="020B0604020202020204" pitchFamily="34" charset="0"/>
              </a:rPr>
              <a:t> sein, </a:t>
            </a:r>
            <a:r>
              <a:rPr lang="en-GB" dirty="0" err="1">
                <a:cs typeface="Arial" panose="020B0604020202020204" pitchFamily="34" charset="0"/>
              </a:rPr>
              <a:t>daher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sollte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Mahlzeit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leicht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essen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aussehen</a:t>
            </a:r>
            <a:r>
              <a:rPr lang="en-GB" dirty="0">
                <a:cs typeface="Arial" panose="020B0604020202020204" pitchFamily="34" charset="0"/>
              </a:rPr>
              <a:t>. </a:t>
            </a:r>
          </a:p>
          <a:p>
            <a:pPr marL="0" indent="0" algn="just"/>
            <a:endParaRPr lang="en-GB" dirty="0">
              <a:cs typeface="Arial" panose="020B0604020202020204" pitchFamily="34" charset="0"/>
            </a:endParaRPr>
          </a:p>
          <a:p>
            <a:pPr marL="0" indent="0"/>
            <a:endParaRPr lang="en-IE" dirty="0"/>
          </a:p>
        </p:txBody>
      </p:sp>
      <p:pic>
        <p:nvPicPr>
          <p:cNvPr id="6" name="Graphic 5" descr="Badge 3 outline">
            <a:extLst>
              <a:ext uri="{FF2B5EF4-FFF2-40B4-BE49-F238E27FC236}">
                <a16:creationId xmlns:a16="http://schemas.microsoft.com/office/drawing/2014/main" id="{21C41A1D-3C06-4416-A607-F4A30C906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514" y="15511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309E0-215A-4092-94DF-17A8D36EEBA4}"/>
              </a:ext>
            </a:extLst>
          </p:cNvPr>
          <p:cNvSpPr txBox="1"/>
          <p:nvPr/>
        </p:nvSpPr>
        <p:spPr>
          <a:xfrm>
            <a:off x="734714" y="844854"/>
            <a:ext cx="2735065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IE" sz="2100" b="1" dirty="0">
                <a:solidFill>
                  <a:srgbClr val="000000"/>
                </a:solidFill>
              </a:rPr>
              <a:t>Die </a:t>
            </a:r>
            <a:r>
              <a:rPr lang="en-IE" sz="2100" b="1" dirty="0" err="1">
                <a:solidFill>
                  <a:srgbClr val="000000"/>
                </a:solidFill>
              </a:rPr>
              <a:t>Veränderung</a:t>
            </a:r>
            <a:r>
              <a:rPr lang="en-IE" sz="2100" b="1" dirty="0">
                <a:solidFill>
                  <a:srgbClr val="000000"/>
                </a:solidFill>
              </a:rPr>
              <a:t> der </a:t>
            </a:r>
            <a:r>
              <a:rPr lang="en-IE" sz="2100" b="1" dirty="0" err="1">
                <a:solidFill>
                  <a:srgbClr val="000000"/>
                </a:solidFill>
              </a:rPr>
              <a:t>Präferenzen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innerhalb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dieser</a:t>
            </a:r>
            <a:r>
              <a:rPr lang="en-IE" sz="2100" b="1" dirty="0">
                <a:solidFill>
                  <a:srgbClr val="000000"/>
                </a:solidFill>
              </a:rPr>
              <a:t> Gruppe, z. B. </a:t>
            </a:r>
            <a:r>
              <a:rPr lang="en-IE" sz="2100" b="1" dirty="0" err="1">
                <a:solidFill>
                  <a:srgbClr val="000000"/>
                </a:solidFill>
              </a:rPr>
              <a:t>Portionsgröße</a:t>
            </a:r>
            <a:r>
              <a:rPr lang="en-IE" sz="2100" b="1" dirty="0">
                <a:solidFill>
                  <a:srgbClr val="000000"/>
                </a:solidFill>
              </a:rPr>
              <a:t>, </a:t>
            </a:r>
            <a:r>
              <a:rPr lang="en-IE" sz="2100" b="1" dirty="0" err="1">
                <a:solidFill>
                  <a:srgbClr val="000000"/>
                </a:solidFill>
              </a:rPr>
              <a:t>Beschaffung</a:t>
            </a:r>
            <a:r>
              <a:rPr lang="en-IE" sz="2100" b="1" dirty="0">
                <a:solidFill>
                  <a:srgbClr val="000000"/>
                </a:solidFill>
              </a:rPr>
              <a:t> und </a:t>
            </a:r>
            <a:r>
              <a:rPr lang="en-IE" sz="2100" b="1" dirty="0" err="1">
                <a:solidFill>
                  <a:srgbClr val="000000"/>
                </a:solidFill>
              </a:rPr>
              <a:t>Nachhaltigkeit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EB8EE-3E42-49F4-AD19-7B4F12471C31}"/>
              </a:ext>
            </a:extLst>
          </p:cNvPr>
          <p:cNvSpPr txBox="1"/>
          <p:nvPr/>
        </p:nvSpPr>
        <p:spPr>
          <a:xfrm>
            <a:off x="4263081" y="1233286"/>
            <a:ext cx="4543168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err="1">
                <a:solidFill>
                  <a:srgbClr val="000000"/>
                </a:solidFill>
              </a:rPr>
              <a:t>Portionsgrößen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4" name="Graphic 3" descr="Alterations &amp; Tailoring outline">
            <a:extLst>
              <a:ext uri="{FF2B5EF4-FFF2-40B4-BE49-F238E27FC236}">
                <a16:creationId xmlns:a16="http://schemas.microsoft.com/office/drawing/2014/main" id="{E45AFFED-4CFA-95D1-4A03-F3E0977D0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6577" y="792221"/>
            <a:ext cx="1172160" cy="11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7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2" y="382027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6475" y="2963545"/>
            <a:ext cx="10822973" cy="3091265"/>
          </a:xfrm>
        </p:spPr>
        <p:txBody>
          <a:bodyPr>
            <a:normAutofit fontScale="85000" lnSpcReduction="10000"/>
          </a:bodyPr>
          <a:lstStyle/>
          <a:p>
            <a:pPr marL="0" indent="0" algn="just"/>
            <a:r>
              <a:rPr lang="en-GB" dirty="0">
                <a:cs typeface="Arial" panose="020B0604020202020204" pitchFamily="34" charset="0"/>
              </a:rPr>
              <a:t>Die </a:t>
            </a:r>
            <a:r>
              <a:rPr lang="en-GB" dirty="0" err="1">
                <a:cs typeface="Arial" panose="020B0604020202020204" pitchFamily="34" charset="0"/>
              </a:rPr>
              <a:t>Senioren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werden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sich</a:t>
            </a:r>
            <a:r>
              <a:rPr lang="en-GB" dirty="0">
                <a:cs typeface="Arial" panose="020B0604020202020204" pitchFamily="34" charset="0"/>
              </a:rPr>
              <a:t> (</a:t>
            </a:r>
            <a:r>
              <a:rPr lang="en-GB" dirty="0" err="1">
                <a:cs typeface="Arial" panose="020B0604020202020204" pitchFamily="34" charset="0"/>
              </a:rPr>
              <a:t>wie</a:t>
            </a:r>
            <a:r>
              <a:rPr lang="en-GB" dirty="0">
                <a:cs typeface="Arial" panose="020B0604020202020204" pitchFamily="34" charset="0"/>
              </a:rPr>
              <a:t> alle </a:t>
            </a:r>
            <a:r>
              <a:rPr lang="en-GB" dirty="0" err="1">
                <a:cs typeface="Arial" panose="020B0604020202020204" pitchFamily="34" charset="0"/>
              </a:rPr>
              <a:t>anderen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auch</a:t>
            </a:r>
            <a:r>
              <a:rPr lang="en-GB" dirty="0">
                <a:cs typeface="Arial" panose="020B0604020202020204" pitchFamily="34" charset="0"/>
              </a:rPr>
              <a:t>) der </a:t>
            </a:r>
            <a:r>
              <a:rPr lang="en-GB" dirty="0" err="1">
                <a:cs typeface="Arial" panose="020B0604020202020204" pitchFamily="34" charset="0"/>
              </a:rPr>
              <a:t>Notwendigkeit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bewusst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nachhaltiger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leben, </a:t>
            </a:r>
            <a:r>
              <a:rPr lang="en-GB" dirty="0" err="1">
                <a:cs typeface="Arial" panose="020B0604020202020204" pitchFamily="34" charset="0"/>
              </a:rPr>
              <a:t>sowohl</a:t>
            </a:r>
            <a:r>
              <a:rPr lang="en-GB" dirty="0">
                <a:cs typeface="Arial" panose="020B0604020202020204" pitchFamily="34" charset="0"/>
              </a:rPr>
              <a:t> für </a:t>
            </a:r>
            <a:r>
              <a:rPr lang="en-GB" dirty="0" err="1">
                <a:cs typeface="Arial" panose="020B0604020202020204" pitchFamily="34" charset="0"/>
              </a:rPr>
              <a:t>ihre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eigene</a:t>
            </a:r>
            <a:r>
              <a:rPr lang="en-GB" dirty="0">
                <a:cs typeface="Arial" panose="020B0604020202020204" pitchFamily="34" charset="0"/>
              </a:rPr>
              <a:t> Gesundheit </a:t>
            </a:r>
            <a:r>
              <a:rPr lang="en-GB" dirty="0" err="1">
                <a:cs typeface="Arial" panose="020B0604020202020204" pitchFamily="34" charset="0"/>
              </a:rPr>
              <a:t>als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auch</a:t>
            </a:r>
            <a:r>
              <a:rPr lang="en-GB" dirty="0">
                <a:cs typeface="Arial" panose="020B0604020202020204" pitchFamily="34" charset="0"/>
              </a:rPr>
              <a:t> für die </a:t>
            </a:r>
            <a:r>
              <a:rPr lang="en-GB" dirty="0" err="1">
                <a:cs typeface="Arial" panose="020B0604020202020204" pitchFamily="34" charset="0"/>
              </a:rPr>
              <a:t>unseres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Planeten</a:t>
            </a:r>
            <a:r>
              <a:rPr lang="en-GB" dirty="0">
                <a:cs typeface="Arial" panose="020B0604020202020204" pitchFamily="34" charset="0"/>
              </a:rPr>
              <a:t>.</a:t>
            </a:r>
          </a:p>
          <a:p>
            <a:pPr marL="0" indent="0" algn="just"/>
            <a:r>
              <a:rPr lang="en-GB" dirty="0">
                <a:cs typeface="Arial" panose="020B0604020202020204" pitchFamily="34" charset="0"/>
              </a:rPr>
              <a:t>Eine </a:t>
            </a:r>
            <a:r>
              <a:rPr lang="en-GB" dirty="0" err="1">
                <a:cs typeface="Arial" panose="020B0604020202020204" pitchFamily="34" charset="0"/>
              </a:rPr>
              <a:t>Möglichkeit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wie</a:t>
            </a:r>
            <a:r>
              <a:rPr lang="en-GB" dirty="0">
                <a:cs typeface="Arial" panose="020B0604020202020204" pitchFamily="34" charset="0"/>
              </a:rPr>
              <a:t> Sie </a:t>
            </a:r>
            <a:r>
              <a:rPr lang="en-GB" dirty="0" err="1">
                <a:cs typeface="Arial" panose="020B0604020202020204" pitchFamily="34" charset="0"/>
              </a:rPr>
              <a:t>ihnen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nachhaltigeren</a:t>
            </a:r>
            <a:r>
              <a:rPr lang="en-GB" dirty="0">
                <a:cs typeface="Arial" panose="020B0604020202020204" pitchFamily="34" charset="0"/>
              </a:rPr>
              <a:t> Leben </a:t>
            </a:r>
            <a:r>
              <a:rPr lang="en-GB" dirty="0" err="1">
                <a:cs typeface="Arial" panose="020B0604020202020204" pitchFamily="34" charset="0"/>
              </a:rPr>
              <a:t>verhelfen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können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sind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b="1" dirty="0">
                <a:cs typeface="Arial" panose="020B0604020202020204" pitchFamily="34" charset="0"/>
              </a:rPr>
              <a:t>alternative </a:t>
            </a:r>
            <a:r>
              <a:rPr lang="en-GB" b="1" dirty="0" err="1">
                <a:cs typeface="Arial" panose="020B0604020202020204" pitchFamily="34" charset="0"/>
              </a:rPr>
              <a:t>Proteinquellen</a:t>
            </a:r>
            <a:r>
              <a:rPr lang="en-GB" dirty="0">
                <a:cs typeface="Arial" panose="020B0604020202020204" pitchFamily="34" charset="0"/>
              </a:rPr>
              <a:t>. </a:t>
            </a:r>
            <a:r>
              <a:rPr lang="en-GB" dirty="0" err="1">
                <a:cs typeface="Arial" panose="020B0604020202020204" pitchFamily="34" charset="0"/>
              </a:rPr>
              <a:t>Wir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wissen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dass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sie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hohen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Eiweißbedarf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haben</a:t>
            </a:r>
            <a:r>
              <a:rPr lang="en-GB" dirty="0">
                <a:cs typeface="Arial" panose="020B0604020202020204" pitchFamily="34" charset="0"/>
              </a:rPr>
              <a:t> (Modul 2) </a:t>
            </a:r>
          </a:p>
          <a:p>
            <a:pPr marL="0" indent="0" algn="just"/>
            <a:r>
              <a:rPr lang="en-GB" dirty="0" err="1"/>
              <a:t>Senioren</a:t>
            </a:r>
            <a:r>
              <a:rPr lang="en-GB" dirty="0"/>
              <a:t> </a:t>
            </a:r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mehr</a:t>
            </a:r>
            <a:r>
              <a:rPr lang="en-GB" dirty="0"/>
              <a:t> </a:t>
            </a:r>
            <a:r>
              <a:rPr lang="en-GB" dirty="0" err="1"/>
              <a:t>pflanzliches</a:t>
            </a:r>
            <a:r>
              <a:rPr lang="en-GB" dirty="0"/>
              <a:t> </a:t>
            </a:r>
            <a:r>
              <a:rPr lang="en-GB" dirty="0" err="1"/>
              <a:t>Eiweiß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Hülsenfrüchte</a:t>
            </a:r>
            <a:r>
              <a:rPr lang="en-GB" dirty="0"/>
              <a:t>, </a:t>
            </a:r>
            <a:r>
              <a:rPr lang="en-GB" dirty="0" err="1"/>
              <a:t>Getreide</a:t>
            </a:r>
            <a:r>
              <a:rPr lang="en-GB" dirty="0"/>
              <a:t>, </a:t>
            </a:r>
            <a:r>
              <a:rPr lang="en-GB" dirty="0" err="1"/>
              <a:t>Nüsse</a:t>
            </a:r>
            <a:r>
              <a:rPr lang="en-GB" dirty="0"/>
              <a:t> und </a:t>
            </a:r>
            <a:r>
              <a:rPr lang="en-GB" dirty="0" err="1"/>
              <a:t>Samen</a:t>
            </a:r>
            <a:r>
              <a:rPr lang="en-GB" dirty="0"/>
              <a:t> </a:t>
            </a:r>
            <a:r>
              <a:rPr lang="en-GB" dirty="0" err="1"/>
              <a:t>essen</a:t>
            </a:r>
            <a:r>
              <a:rPr lang="en-GB" dirty="0"/>
              <a:t>. </a:t>
            </a:r>
          </a:p>
          <a:p>
            <a:pPr marL="0" indent="0" algn="just"/>
            <a:r>
              <a:rPr lang="en-GB" dirty="0"/>
              <a:t>Seniors should eat less animal-based protein (such as beef, lamb, and processed meats) and choose chicken and pork – if meat is eaten. </a:t>
            </a:r>
            <a:r>
              <a:rPr lang="en-GB" dirty="0" err="1"/>
              <a:t>Senioren</a:t>
            </a:r>
            <a:r>
              <a:rPr lang="en-GB" dirty="0"/>
              <a:t> </a:t>
            </a:r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weniger</a:t>
            </a:r>
            <a:r>
              <a:rPr lang="en-GB" dirty="0"/>
              <a:t> </a:t>
            </a:r>
            <a:r>
              <a:rPr lang="en-GB" dirty="0" err="1"/>
              <a:t>tierisches</a:t>
            </a:r>
            <a:r>
              <a:rPr lang="en-GB" dirty="0"/>
              <a:t> </a:t>
            </a:r>
            <a:r>
              <a:rPr lang="en-GB" dirty="0" err="1"/>
              <a:t>Eiweiß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Rind-, </a:t>
            </a:r>
            <a:r>
              <a:rPr lang="en-GB" dirty="0" err="1"/>
              <a:t>Lamm</a:t>
            </a:r>
            <a:r>
              <a:rPr lang="en-GB" dirty="0"/>
              <a:t>- und </a:t>
            </a:r>
            <a:r>
              <a:rPr lang="en-GB" dirty="0" err="1"/>
              <a:t>Wurstwaren</a:t>
            </a:r>
            <a:r>
              <a:rPr lang="en-GB" dirty="0"/>
              <a:t>) </a:t>
            </a:r>
            <a:r>
              <a:rPr lang="en-GB" dirty="0" err="1"/>
              <a:t>essen</a:t>
            </a:r>
            <a:r>
              <a:rPr lang="en-GB" dirty="0"/>
              <a:t> und </a:t>
            </a:r>
            <a:r>
              <a:rPr lang="en-GB" dirty="0" err="1"/>
              <a:t>sich</a:t>
            </a:r>
            <a:r>
              <a:rPr lang="en-GB" dirty="0"/>
              <a:t> für </a:t>
            </a:r>
            <a:r>
              <a:rPr lang="en-GB" dirty="0" err="1"/>
              <a:t>Hühner</a:t>
            </a:r>
            <a:r>
              <a:rPr lang="en-GB" dirty="0"/>
              <a:t>- und </a:t>
            </a:r>
            <a:r>
              <a:rPr lang="en-GB" dirty="0" err="1"/>
              <a:t>Schweinefleisch</a:t>
            </a:r>
            <a:r>
              <a:rPr lang="en-GB" dirty="0"/>
              <a:t> </a:t>
            </a:r>
            <a:r>
              <a:rPr lang="en-GB" dirty="0" err="1"/>
              <a:t>entscheiden</a:t>
            </a:r>
            <a:r>
              <a:rPr lang="en-GB" dirty="0"/>
              <a:t> - falls </a:t>
            </a:r>
            <a:r>
              <a:rPr lang="en-GB" dirty="0" err="1"/>
              <a:t>Fleisch</a:t>
            </a:r>
            <a:r>
              <a:rPr lang="en-GB" dirty="0"/>
              <a:t> </a:t>
            </a:r>
            <a:r>
              <a:rPr lang="en-GB" dirty="0" err="1"/>
              <a:t>gegessen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.</a:t>
            </a:r>
            <a:endParaRPr lang="en-GB" sz="2400" dirty="0"/>
          </a:p>
          <a:p>
            <a:pPr marL="0" indent="0" algn="just"/>
            <a:r>
              <a:rPr lang="en-GB" b="1" dirty="0">
                <a:cs typeface="Arial" panose="020B0604020202020204" pitchFamily="34" charset="0"/>
              </a:rPr>
              <a:t>Dies </a:t>
            </a:r>
            <a:r>
              <a:rPr lang="en-GB" b="1" dirty="0" err="1">
                <a:cs typeface="Arial" panose="020B0604020202020204" pitchFamily="34" charset="0"/>
              </a:rPr>
              <a:t>kann</a:t>
            </a:r>
            <a:r>
              <a:rPr lang="en-GB" b="1" dirty="0">
                <a:cs typeface="Arial" panose="020B0604020202020204" pitchFamily="34" charset="0"/>
              </a:rPr>
              <a:t> in </a:t>
            </a:r>
            <a:r>
              <a:rPr lang="en-GB" b="1" dirty="0" err="1">
                <a:cs typeface="Arial" panose="020B0604020202020204" pitchFamily="34" charset="0"/>
              </a:rPr>
              <a:t>Ihrer</a:t>
            </a:r>
            <a:r>
              <a:rPr lang="en-GB" b="1" dirty="0">
                <a:cs typeface="Arial" panose="020B0604020202020204" pitchFamily="34" charset="0"/>
              </a:rPr>
              <a:t> NPD </a:t>
            </a:r>
            <a:r>
              <a:rPr lang="en-GB" b="1" dirty="0" err="1">
                <a:cs typeface="Arial" panose="020B0604020202020204" pitchFamily="34" charset="0"/>
              </a:rPr>
              <a:t>berücksichtigt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werden</a:t>
            </a:r>
            <a:r>
              <a:rPr lang="en-GB" b="1" dirty="0">
                <a:cs typeface="Arial" panose="020B0604020202020204" pitchFamily="34" charset="0"/>
              </a:rPr>
              <a:t>!</a:t>
            </a:r>
            <a:endParaRPr lang="en-IE" dirty="0"/>
          </a:p>
        </p:txBody>
      </p:sp>
      <p:pic>
        <p:nvPicPr>
          <p:cNvPr id="6" name="Graphic 5" descr="Badge 3 outline">
            <a:extLst>
              <a:ext uri="{FF2B5EF4-FFF2-40B4-BE49-F238E27FC236}">
                <a16:creationId xmlns:a16="http://schemas.microsoft.com/office/drawing/2014/main" id="{21C41A1D-3C06-4416-A607-F4A30C906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514" y="15511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309E0-215A-4092-94DF-17A8D36EEBA4}"/>
              </a:ext>
            </a:extLst>
          </p:cNvPr>
          <p:cNvSpPr txBox="1"/>
          <p:nvPr/>
        </p:nvSpPr>
        <p:spPr>
          <a:xfrm>
            <a:off x="801512" y="888275"/>
            <a:ext cx="2655496" cy="2256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IE" sz="2100" b="1" dirty="0">
                <a:solidFill>
                  <a:srgbClr val="000000"/>
                </a:solidFill>
              </a:rPr>
              <a:t>Die </a:t>
            </a:r>
            <a:r>
              <a:rPr lang="en-IE" sz="2100" b="1" dirty="0" err="1">
                <a:solidFill>
                  <a:srgbClr val="000000"/>
                </a:solidFill>
              </a:rPr>
              <a:t>Veränderung</a:t>
            </a:r>
            <a:r>
              <a:rPr lang="en-IE" sz="2100" b="1" dirty="0">
                <a:solidFill>
                  <a:srgbClr val="000000"/>
                </a:solidFill>
              </a:rPr>
              <a:t> der </a:t>
            </a:r>
            <a:r>
              <a:rPr lang="en-IE" sz="2100" b="1" dirty="0" err="1">
                <a:solidFill>
                  <a:srgbClr val="000000"/>
                </a:solidFill>
              </a:rPr>
              <a:t>Präferenzen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innerhalb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  <a:r>
              <a:rPr lang="en-IE" sz="2100" b="1" dirty="0" err="1">
                <a:solidFill>
                  <a:srgbClr val="000000"/>
                </a:solidFill>
              </a:rPr>
              <a:t>dieser</a:t>
            </a:r>
            <a:r>
              <a:rPr lang="en-IE" sz="2100" b="1" dirty="0">
                <a:solidFill>
                  <a:srgbClr val="000000"/>
                </a:solidFill>
              </a:rPr>
              <a:t> Gruppe, z. B. </a:t>
            </a:r>
            <a:r>
              <a:rPr lang="en-IE" sz="2100" b="1" dirty="0" err="1">
                <a:solidFill>
                  <a:srgbClr val="000000"/>
                </a:solidFill>
              </a:rPr>
              <a:t>Portionsgröße</a:t>
            </a:r>
            <a:r>
              <a:rPr lang="en-IE" sz="2100" b="1" dirty="0">
                <a:solidFill>
                  <a:srgbClr val="000000"/>
                </a:solidFill>
              </a:rPr>
              <a:t>, </a:t>
            </a:r>
            <a:r>
              <a:rPr lang="en-IE" sz="2100" b="1" dirty="0" err="1">
                <a:solidFill>
                  <a:srgbClr val="000000"/>
                </a:solidFill>
              </a:rPr>
              <a:t>Beschaffung</a:t>
            </a:r>
            <a:r>
              <a:rPr lang="en-IE" sz="2100" b="1" dirty="0">
                <a:solidFill>
                  <a:srgbClr val="000000"/>
                </a:solidFill>
              </a:rPr>
              <a:t> und </a:t>
            </a:r>
            <a:r>
              <a:rPr lang="en-IE" sz="2100" b="1" dirty="0" err="1">
                <a:solidFill>
                  <a:srgbClr val="000000"/>
                </a:solidFill>
              </a:rPr>
              <a:t>Nachhaltigkeit</a:t>
            </a:r>
            <a:r>
              <a:rPr lang="en-IE" sz="2100" b="1" dirty="0">
                <a:solidFill>
                  <a:srgbClr val="000000"/>
                </a:solidFill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endParaRPr lang="en-IE" sz="2100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EB8EE-3E42-49F4-AD19-7B4F12471C31}"/>
              </a:ext>
            </a:extLst>
          </p:cNvPr>
          <p:cNvSpPr txBox="1"/>
          <p:nvPr/>
        </p:nvSpPr>
        <p:spPr>
          <a:xfrm>
            <a:off x="4050363" y="1236166"/>
            <a:ext cx="4968601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 err="1">
                <a:solidFill>
                  <a:srgbClr val="000000"/>
                </a:solidFill>
              </a:rPr>
              <a:t>Nachhaltigkeitsfaktoren</a:t>
            </a:r>
            <a:endParaRPr lang="en-IE" sz="3600" b="1" dirty="0">
              <a:solidFill>
                <a:srgbClr val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9AD4B7-82C7-92BC-AB5B-47468192EC2E}"/>
              </a:ext>
            </a:extLst>
          </p:cNvPr>
          <p:cNvGrpSpPr/>
          <p:nvPr/>
        </p:nvGrpSpPr>
        <p:grpSpPr>
          <a:xfrm>
            <a:off x="9776576" y="649706"/>
            <a:ext cx="1212265" cy="1168220"/>
            <a:chOff x="5614841" y="786428"/>
            <a:chExt cx="901130" cy="901727"/>
          </a:xfrm>
        </p:grpSpPr>
        <p:grpSp>
          <p:nvGrpSpPr>
            <p:cNvPr id="10" name="Graphic 2">
              <a:extLst>
                <a:ext uri="{FF2B5EF4-FFF2-40B4-BE49-F238E27FC236}">
                  <a16:creationId xmlns:a16="http://schemas.microsoft.com/office/drawing/2014/main" id="{2798687F-544D-5273-6A89-AB2F7CDD5532}"/>
                </a:ext>
              </a:extLst>
            </p:cNvPr>
            <p:cNvGrpSpPr/>
            <p:nvPr/>
          </p:nvGrpSpPr>
          <p:grpSpPr>
            <a:xfrm>
              <a:off x="5715019" y="1058540"/>
              <a:ext cx="543506" cy="445337"/>
              <a:chOff x="5715019" y="1058540"/>
              <a:chExt cx="543506" cy="445337"/>
            </a:xfrm>
            <a:solidFill>
              <a:srgbClr val="60A9DD"/>
            </a:solidFill>
          </p:grpSpPr>
          <p:sp>
            <p:nvSpPr>
              <p:cNvPr id="12" name="Freeform 210">
                <a:extLst>
                  <a:ext uri="{FF2B5EF4-FFF2-40B4-BE49-F238E27FC236}">
                    <a16:creationId xmlns:a16="http://schemas.microsoft.com/office/drawing/2014/main" id="{0CB727D0-0F14-1BB2-C3CC-42767117ADA9}"/>
                  </a:ext>
                </a:extLst>
              </p:cNvPr>
              <p:cNvSpPr/>
              <p:nvPr/>
            </p:nvSpPr>
            <p:spPr>
              <a:xfrm>
                <a:off x="5715019" y="1219331"/>
                <a:ext cx="104422" cy="284546"/>
              </a:xfrm>
              <a:custGeom>
                <a:avLst/>
                <a:gdLst>
                  <a:gd name="connsiteX0" fmla="*/ 22290 w 104422"/>
                  <a:gd name="connsiteY0" fmla="*/ 21680 h 284546"/>
                  <a:gd name="connsiteX1" fmla="*/ 51196 w 104422"/>
                  <a:gd name="connsiteY1" fmla="*/ 65942 h 284546"/>
                  <a:gd name="connsiteX2" fmla="*/ 77393 w 104422"/>
                  <a:gd name="connsiteY2" fmla="*/ 77685 h 284546"/>
                  <a:gd name="connsiteX3" fmla="*/ 103589 w 104422"/>
                  <a:gd name="connsiteY3" fmla="*/ 99365 h 284546"/>
                  <a:gd name="connsiteX4" fmla="*/ 86426 w 104422"/>
                  <a:gd name="connsiteY4" fmla="*/ 140918 h 284546"/>
                  <a:gd name="connsiteX5" fmla="*/ 71973 w 104422"/>
                  <a:gd name="connsiteY5" fmla="*/ 214087 h 284546"/>
                  <a:gd name="connsiteX6" fmla="*/ 91846 w 104422"/>
                  <a:gd name="connsiteY6" fmla="*/ 284546 h 284546"/>
                  <a:gd name="connsiteX7" fmla="*/ 10547 w 104422"/>
                  <a:gd name="connsiteY7" fmla="*/ 0 h 284546"/>
                  <a:gd name="connsiteX8" fmla="*/ 22290 w 104422"/>
                  <a:gd name="connsiteY8" fmla="*/ 21680 h 28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2" h="284546">
                    <a:moveTo>
                      <a:pt x="22290" y="21680"/>
                    </a:moveTo>
                    <a:cubicBezTo>
                      <a:pt x="32227" y="40649"/>
                      <a:pt x="41260" y="57813"/>
                      <a:pt x="51196" y="65942"/>
                    </a:cubicBezTo>
                    <a:cubicBezTo>
                      <a:pt x="58423" y="71363"/>
                      <a:pt x="67456" y="74976"/>
                      <a:pt x="77393" y="77685"/>
                    </a:cubicBezTo>
                    <a:cubicBezTo>
                      <a:pt x="103589" y="85816"/>
                      <a:pt x="106299" y="89429"/>
                      <a:pt x="103589" y="99365"/>
                    </a:cubicBezTo>
                    <a:cubicBezTo>
                      <a:pt x="100879" y="112012"/>
                      <a:pt x="93652" y="126465"/>
                      <a:pt x="86426" y="140918"/>
                    </a:cubicBezTo>
                    <a:cubicBezTo>
                      <a:pt x="72876" y="168921"/>
                      <a:pt x="60229" y="195117"/>
                      <a:pt x="71973" y="214087"/>
                    </a:cubicBezTo>
                    <a:cubicBezTo>
                      <a:pt x="89136" y="241187"/>
                      <a:pt x="91846" y="267383"/>
                      <a:pt x="91846" y="284546"/>
                    </a:cubicBezTo>
                    <a:cubicBezTo>
                      <a:pt x="13257" y="214087"/>
                      <a:pt x="-18359" y="102075"/>
                      <a:pt x="10547" y="0"/>
                    </a:cubicBezTo>
                    <a:cubicBezTo>
                      <a:pt x="15063" y="7226"/>
                      <a:pt x="18677" y="14453"/>
                      <a:pt x="22290" y="21680"/>
                    </a:cubicBezTo>
                    <a:close/>
                  </a:path>
                </a:pathLst>
              </a:custGeom>
              <a:solidFill>
                <a:srgbClr val="85D2E1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211">
                <a:extLst>
                  <a:ext uri="{FF2B5EF4-FFF2-40B4-BE49-F238E27FC236}">
                    <a16:creationId xmlns:a16="http://schemas.microsoft.com/office/drawing/2014/main" id="{E82F6850-4544-E85F-0B30-30F509623056}"/>
                  </a:ext>
                </a:extLst>
              </p:cNvPr>
              <p:cNvSpPr/>
              <p:nvPr/>
            </p:nvSpPr>
            <p:spPr>
              <a:xfrm>
                <a:off x="5906636" y="1058540"/>
                <a:ext cx="351889" cy="398614"/>
              </a:xfrm>
              <a:custGeom>
                <a:avLst/>
                <a:gdLst>
                  <a:gd name="connsiteX0" fmla="*/ 351889 w 351889"/>
                  <a:gd name="connsiteY0" fmla="*/ 151758 h 398614"/>
                  <a:gd name="connsiteX1" fmla="*/ 269687 w 351889"/>
                  <a:gd name="connsiteY1" fmla="*/ 221314 h 398614"/>
                  <a:gd name="connsiteX2" fmla="*/ 267880 w 351889"/>
                  <a:gd name="connsiteY2" fmla="*/ 314356 h 398614"/>
                  <a:gd name="connsiteX3" fmla="*/ 208261 w 351889"/>
                  <a:gd name="connsiteY3" fmla="*/ 394752 h 398614"/>
                  <a:gd name="connsiteX4" fmla="*/ 180258 w 351889"/>
                  <a:gd name="connsiteY4" fmla="*/ 392945 h 398614"/>
                  <a:gd name="connsiteX5" fmla="*/ 170322 w 351889"/>
                  <a:gd name="connsiteY5" fmla="*/ 304419 h 398614"/>
                  <a:gd name="connsiteX6" fmla="*/ 152255 w 351889"/>
                  <a:gd name="connsiteY6" fmla="*/ 202344 h 398614"/>
                  <a:gd name="connsiteX7" fmla="*/ 126962 w 351889"/>
                  <a:gd name="connsiteY7" fmla="*/ 195117 h 398614"/>
                  <a:gd name="connsiteX8" fmla="*/ 101669 w 351889"/>
                  <a:gd name="connsiteY8" fmla="*/ 198731 h 398614"/>
                  <a:gd name="connsiteX9" fmla="*/ 6820 w 351889"/>
                  <a:gd name="connsiteY9" fmla="*/ 177051 h 398614"/>
                  <a:gd name="connsiteX10" fmla="*/ 56503 w 351889"/>
                  <a:gd name="connsiteY10" fmla="*/ 71362 h 398614"/>
                  <a:gd name="connsiteX11" fmla="*/ 70053 w 351889"/>
                  <a:gd name="connsiteY11" fmla="*/ 61426 h 398614"/>
                  <a:gd name="connsiteX12" fmla="*/ 228134 w 351889"/>
                  <a:gd name="connsiteY12" fmla="*/ 0 h 398614"/>
                  <a:gd name="connsiteX13" fmla="*/ 351889 w 351889"/>
                  <a:gd name="connsiteY13" fmla="*/ 151758 h 39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1889" h="398614">
                    <a:moveTo>
                      <a:pt x="351889" y="151758"/>
                    </a:moveTo>
                    <a:cubicBezTo>
                      <a:pt x="304013" y="177051"/>
                      <a:pt x="281430" y="196924"/>
                      <a:pt x="269687" y="221314"/>
                    </a:cubicBezTo>
                    <a:cubicBezTo>
                      <a:pt x="257944" y="247510"/>
                      <a:pt x="262460" y="275513"/>
                      <a:pt x="267880" y="314356"/>
                    </a:cubicBezTo>
                    <a:cubicBezTo>
                      <a:pt x="271494" y="336939"/>
                      <a:pt x="244394" y="379395"/>
                      <a:pt x="208261" y="394752"/>
                    </a:cubicBezTo>
                    <a:cubicBezTo>
                      <a:pt x="194711" y="400171"/>
                      <a:pt x="185678" y="400171"/>
                      <a:pt x="180258" y="392945"/>
                    </a:cubicBezTo>
                    <a:cubicBezTo>
                      <a:pt x="169418" y="379395"/>
                      <a:pt x="170322" y="337842"/>
                      <a:pt x="170322" y="304419"/>
                    </a:cubicBezTo>
                    <a:cubicBezTo>
                      <a:pt x="170322" y="258350"/>
                      <a:pt x="171225" y="218604"/>
                      <a:pt x="152255" y="202344"/>
                    </a:cubicBezTo>
                    <a:cubicBezTo>
                      <a:pt x="145028" y="196021"/>
                      <a:pt x="136899" y="193310"/>
                      <a:pt x="126962" y="195117"/>
                    </a:cubicBezTo>
                    <a:cubicBezTo>
                      <a:pt x="118832" y="196021"/>
                      <a:pt x="109799" y="197827"/>
                      <a:pt x="101669" y="198731"/>
                    </a:cubicBezTo>
                    <a:cubicBezTo>
                      <a:pt x="52890" y="206860"/>
                      <a:pt x="22177" y="209571"/>
                      <a:pt x="6820" y="177051"/>
                    </a:cubicBezTo>
                    <a:cubicBezTo>
                      <a:pt x="-18473" y="124658"/>
                      <a:pt x="33017" y="85816"/>
                      <a:pt x="56503" y="71362"/>
                    </a:cubicBezTo>
                    <a:cubicBezTo>
                      <a:pt x="61020" y="68652"/>
                      <a:pt x="65536" y="65039"/>
                      <a:pt x="70053" y="61426"/>
                    </a:cubicBezTo>
                    <a:cubicBezTo>
                      <a:pt x="126962" y="54199"/>
                      <a:pt x="180258" y="30713"/>
                      <a:pt x="228134" y="0"/>
                    </a:cubicBezTo>
                    <a:cubicBezTo>
                      <a:pt x="286850" y="33423"/>
                      <a:pt x="331113" y="87622"/>
                      <a:pt x="351889" y="151758"/>
                    </a:cubicBezTo>
                    <a:close/>
                  </a:path>
                </a:pathLst>
              </a:custGeom>
              <a:solidFill>
                <a:srgbClr val="85D2E1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" name="Freeform 209">
              <a:extLst>
                <a:ext uri="{FF2B5EF4-FFF2-40B4-BE49-F238E27FC236}">
                  <a16:creationId xmlns:a16="http://schemas.microsoft.com/office/drawing/2014/main" id="{AD7BF00C-DBA7-D449-BEC9-07A636CFA276}"/>
                </a:ext>
              </a:extLst>
            </p:cNvPr>
            <p:cNvSpPr/>
            <p:nvPr/>
          </p:nvSpPr>
          <p:spPr>
            <a:xfrm>
              <a:off x="5614841" y="786428"/>
              <a:ext cx="901130" cy="901727"/>
            </a:xfrm>
            <a:custGeom>
              <a:avLst/>
              <a:gdLst>
                <a:gd name="connsiteX0" fmla="*/ 887581 w 901130"/>
                <a:gd name="connsiteY0" fmla="*/ 104998 h 901727"/>
                <a:gd name="connsiteX1" fmla="*/ 855965 w 901130"/>
                <a:gd name="connsiteY1" fmla="*/ 33635 h 901727"/>
                <a:gd name="connsiteX2" fmla="*/ 841512 w 901130"/>
                <a:gd name="connsiteY2" fmla="*/ 27312 h 901727"/>
                <a:gd name="connsiteX3" fmla="*/ 768343 w 901130"/>
                <a:gd name="connsiteY3" fmla="*/ 54412 h 901727"/>
                <a:gd name="connsiteX4" fmla="*/ 663558 w 901130"/>
                <a:gd name="connsiteY4" fmla="*/ 154681 h 901727"/>
                <a:gd name="connsiteX5" fmla="*/ 657234 w 901130"/>
                <a:gd name="connsiteY5" fmla="*/ 272112 h 901727"/>
                <a:gd name="connsiteX6" fmla="*/ 586775 w 901130"/>
                <a:gd name="connsiteY6" fmla="*/ 210687 h 901727"/>
                <a:gd name="connsiteX7" fmla="*/ 525350 w 901130"/>
                <a:gd name="connsiteY7" fmla="*/ 116741 h 901727"/>
                <a:gd name="connsiteX8" fmla="*/ 504573 w 901130"/>
                <a:gd name="connsiteY8" fmla="*/ 133001 h 901727"/>
                <a:gd name="connsiteX9" fmla="*/ 553352 w 901130"/>
                <a:gd name="connsiteY9" fmla="*/ 204363 h 901727"/>
                <a:gd name="connsiteX10" fmla="*/ 433211 w 901130"/>
                <a:gd name="connsiteY10" fmla="*/ 180877 h 901727"/>
                <a:gd name="connsiteX11" fmla="*/ 319392 w 901130"/>
                <a:gd name="connsiteY11" fmla="*/ 25505 h 901727"/>
                <a:gd name="connsiteX12" fmla="*/ 352815 w 901130"/>
                <a:gd name="connsiteY12" fmla="*/ 29119 h 901727"/>
                <a:gd name="connsiteX13" fmla="*/ 455794 w 901130"/>
                <a:gd name="connsiteY13" fmla="*/ 82415 h 901727"/>
                <a:gd name="connsiteX14" fmla="*/ 472957 w 901130"/>
                <a:gd name="connsiteY14" fmla="*/ 62542 h 901727"/>
                <a:gd name="connsiteX15" fmla="*/ 358235 w 901130"/>
                <a:gd name="connsiteY15" fmla="*/ 3826 h 901727"/>
                <a:gd name="connsiteX16" fmla="*/ 154084 w 901130"/>
                <a:gd name="connsiteY16" fmla="*/ 48992 h 901727"/>
                <a:gd name="connsiteX17" fmla="*/ 61945 w 901130"/>
                <a:gd name="connsiteY17" fmla="*/ 114934 h 901727"/>
                <a:gd name="connsiteX18" fmla="*/ 60139 w 901130"/>
                <a:gd name="connsiteY18" fmla="*/ 133001 h 901727"/>
                <a:gd name="connsiteX19" fmla="*/ 119758 w 901130"/>
                <a:gd name="connsiteY19" fmla="*/ 226043 h 901727"/>
                <a:gd name="connsiteX20" fmla="*/ 182087 w 901130"/>
                <a:gd name="connsiteY20" fmla="*/ 290179 h 901727"/>
                <a:gd name="connsiteX21" fmla="*/ 164021 w 901130"/>
                <a:gd name="connsiteY21" fmla="*/ 306438 h 901727"/>
                <a:gd name="connsiteX22" fmla="*/ 93562 w 901130"/>
                <a:gd name="connsiteY22" fmla="*/ 411224 h 901727"/>
                <a:gd name="connsiteX23" fmla="*/ 71882 w 901130"/>
                <a:gd name="connsiteY23" fmla="*/ 521429 h 901727"/>
                <a:gd name="connsiteX24" fmla="*/ 124275 w 901130"/>
                <a:gd name="connsiteY24" fmla="*/ 695770 h 901727"/>
                <a:gd name="connsiteX25" fmla="*/ 262483 w 901130"/>
                <a:gd name="connsiteY25" fmla="*/ 807782 h 901727"/>
                <a:gd name="connsiteX26" fmla="*/ 272419 w 901130"/>
                <a:gd name="connsiteY26" fmla="*/ 783392 h 901727"/>
                <a:gd name="connsiteX27" fmla="*/ 215510 w 901130"/>
                <a:gd name="connsiteY27" fmla="*/ 751776 h 901727"/>
                <a:gd name="connsiteX28" fmla="*/ 192927 w 901130"/>
                <a:gd name="connsiteY28" fmla="*/ 647894 h 901727"/>
                <a:gd name="connsiteX29" fmla="*/ 208284 w 901130"/>
                <a:gd name="connsiteY29" fmla="*/ 600921 h 901727"/>
                <a:gd name="connsiteX30" fmla="*/ 227253 w 901130"/>
                <a:gd name="connsiteY30" fmla="*/ 553949 h 901727"/>
                <a:gd name="connsiteX31" fmla="*/ 214607 w 901130"/>
                <a:gd name="connsiteY31" fmla="*/ 514202 h 901727"/>
                <a:gd name="connsiteX32" fmla="*/ 182990 w 901130"/>
                <a:gd name="connsiteY32" fmla="*/ 500653 h 901727"/>
                <a:gd name="connsiteX33" fmla="*/ 165827 w 901130"/>
                <a:gd name="connsiteY33" fmla="*/ 494329 h 901727"/>
                <a:gd name="connsiteX34" fmla="*/ 143244 w 901130"/>
                <a:gd name="connsiteY34" fmla="*/ 458196 h 901727"/>
                <a:gd name="connsiteX35" fmla="*/ 118855 w 901130"/>
                <a:gd name="connsiteY35" fmla="*/ 418451 h 901727"/>
                <a:gd name="connsiteX36" fmla="*/ 201960 w 901130"/>
                <a:gd name="connsiteY36" fmla="*/ 308245 h 901727"/>
                <a:gd name="connsiteX37" fmla="*/ 313069 w 901130"/>
                <a:gd name="connsiteY37" fmla="*/ 349798 h 901727"/>
                <a:gd name="connsiteX38" fmla="*/ 273323 w 901130"/>
                <a:gd name="connsiteY38" fmla="*/ 476263 h 901727"/>
                <a:gd name="connsiteX39" fmla="*/ 396174 w 901130"/>
                <a:gd name="connsiteY39" fmla="*/ 512396 h 901727"/>
                <a:gd name="connsiteX40" fmla="*/ 420564 w 901130"/>
                <a:gd name="connsiteY40" fmla="*/ 508783 h 901727"/>
                <a:gd name="connsiteX41" fmla="*/ 425081 w 901130"/>
                <a:gd name="connsiteY41" fmla="*/ 509686 h 901727"/>
                <a:gd name="connsiteX42" fmla="*/ 435017 w 901130"/>
                <a:gd name="connsiteY42" fmla="*/ 591888 h 901727"/>
                <a:gd name="connsiteX43" fmla="*/ 450374 w 901130"/>
                <a:gd name="connsiteY43" fmla="*/ 696673 h 901727"/>
                <a:gd name="connsiteX44" fmla="*/ 483797 w 901130"/>
                <a:gd name="connsiteY44" fmla="*/ 712933 h 901727"/>
                <a:gd name="connsiteX45" fmla="*/ 509993 w 901130"/>
                <a:gd name="connsiteY45" fmla="*/ 706610 h 901727"/>
                <a:gd name="connsiteX46" fmla="*/ 584968 w 901130"/>
                <a:gd name="connsiteY46" fmla="*/ 597308 h 901727"/>
                <a:gd name="connsiteX47" fmla="*/ 584065 w 901130"/>
                <a:gd name="connsiteY47" fmla="*/ 519622 h 901727"/>
                <a:gd name="connsiteX48" fmla="*/ 649104 w 901130"/>
                <a:gd name="connsiteY48" fmla="*/ 465423 h 901727"/>
                <a:gd name="connsiteX49" fmla="*/ 655428 w 901130"/>
                <a:gd name="connsiteY49" fmla="*/ 528655 h 901727"/>
                <a:gd name="connsiteX50" fmla="*/ 571419 w 901130"/>
                <a:gd name="connsiteY50" fmla="*/ 724676 h 901727"/>
                <a:gd name="connsiteX51" fmla="*/ 345588 w 901130"/>
                <a:gd name="connsiteY51" fmla="*/ 802362 h 901727"/>
                <a:gd name="connsiteX52" fmla="*/ 342878 w 901130"/>
                <a:gd name="connsiteY52" fmla="*/ 828558 h 901727"/>
                <a:gd name="connsiteX53" fmla="*/ 589485 w 901130"/>
                <a:gd name="connsiteY53" fmla="*/ 743646 h 901727"/>
                <a:gd name="connsiteX54" fmla="*/ 681624 w 901130"/>
                <a:gd name="connsiteY54" fmla="*/ 528655 h 901727"/>
                <a:gd name="connsiteX55" fmla="*/ 543416 w 901130"/>
                <a:gd name="connsiteY55" fmla="*/ 269402 h 901727"/>
                <a:gd name="connsiteX56" fmla="*/ 581355 w 901130"/>
                <a:gd name="connsiteY56" fmla="*/ 239592 h 901727"/>
                <a:gd name="connsiteX57" fmla="*/ 661751 w 901130"/>
                <a:gd name="connsiteY57" fmla="*/ 320891 h 901727"/>
                <a:gd name="connsiteX58" fmla="*/ 722273 w 901130"/>
                <a:gd name="connsiteY58" fmla="*/ 581951 h 901727"/>
                <a:gd name="connsiteX59" fmla="*/ 319392 w 901130"/>
                <a:gd name="connsiteY59" fmla="*/ 870111 h 901727"/>
                <a:gd name="connsiteX60" fmla="*/ 91755 w 901130"/>
                <a:gd name="connsiteY60" fmla="*/ 728290 h 901727"/>
                <a:gd name="connsiteX61" fmla="*/ 31233 w 901130"/>
                <a:gd name="connsiteY61" fmla="*/ 467230 h 901727"/>
                <a:gd name="connsiteX62" fmla="*/ 5036 w 901130"/>
                <a:gd name="connsiteY62" fmla="*/ 462713 h 901727"/>
                <a:gd name="connsiteX63" fmla="*/ 70075 w 901130"/>
                <a:gd name="connsiteY63" fmla="*/ 743646 h 901727"/>
                <a:gd name="connsiteX64" fmla="*/ 314875 w 901130"/>
                <a:gd name="connsiteY64" fmla="*/ 896307 h 901727"/>
                <a:gd name="connsiteX65" fmla="*/ 377205 w 901130"/>
                <a:gd name="connsiteY65" fmla="*/ 901728 h 901727"/>
                <a:gd name="connsiteX66" fmla="*/ 595808 w 901130"/>
                <a:gd name="connsiteY66" fmla="*/ 831268 h 901727"/>
                <a:gd name="connsiteX67" fmla="*/ 748470 w 901130"/>
                <a:gd name="connsiteY67" fmla="*/ 586468 h 901727"/>
                <a:gd name="connsiteX68" fmla="*/ 722273 w 901130"/>
                <a:gd name="connsiteY68" fmla="*/ 375091 h 901727"/>
                <a:gd name="connsiteX69" fmla="*/ 782796 w 901130"/>
                <a:gd name="connsiteY69" fmla="*/ 350701 h 901727"/>
                <a:gd name="connsiteX70" fmla="*/ 887581 w 901130"/>
                <a:gd name="connsiteY70" fmla="*/ 250432 h 901727"/>
                <a:gd name="connsiteX71" fmla="*/ 887581 w 901130"/>
                <a:gd name="connsiteY71" fmla="*/ 104998 h 901727"/>
                <a:gd name="connsiteX72" fmla="*/ 121565 w 901130"/>
                <a:gd name="connsiteY72" fmla="*/ 467230 h 901727"/>
                <a:gd name="connsiteX73" fmla="*/ 150471 w 901130"/>
                <a:gd name="connsiteY73" fmla="*/ 511493 h 901727"/>
                <a:gd name="connsiteX74" fmla="*/ 176667 w 901130"/>
                <a:gd name="connsiteY74" fmla="*/ 523236 h 901727"/>
                <a:gd name="connsiteX75" fmla="*/ 202864 w 901130"/>
                <a:gd name="connsiteY75" fmla="*/ 544916 h 901727"/>
                <a:gd name="connsiteX76" fmla="*/ 185701 w 901130"/>
                <a:gd name="connsiteY76" fmla="*/ 586468 h 901727"/>
                <a:gd name="connsiteX77" fmla="*/ 171247 w 901130"/>
                <a:gd name="connsiteY77" fmla="*/ 659637 h 901727"/>
                <a:gd name="connsiteX78" fmla="*/ 191121 w 901130"/>
                <a:gd name="connsiteY78" fmla="*/ 730096 h 901727"/>
                <a:gd name="connsiteX79" fmla="*/ 109822 w 901130"/>
                <a:gd name="connsiteY79" fmla="*/ 445550 h 901727"/>
                <a:gd name="connsiteX80" fmla="*/ 121565 w 901130"/>
                <a:gd name="connsiteY80" fmla="*/ 467230 h 901727"/>
                <a:gd name="connsiteX81" fmla="*/ 760213 w 901130"/>
                <a:gd name="connsiteY81" fmla="*/ 207976 h 901727"/>
                <a:gd name="connsiteX82" fmla="*/ 722273 w 901130"/>
                <a:gd name="connsiteY82" fmla="*/ 116741 h 901727"/>
                <a:gd name="connsiteX83" fmla="*/ 780086 w 901130"/>
                <a:gd name="connsiteY83" fmla="*/ 77898 h 901727"/>
                <a:gd name="connsiteX84" fmla="*/ 821639 w 901130"/>
                <a:gd name="connsiteY84" fmla="*/ 60735 h 901727"/>
                <a:gd name="connsiteX85" fmla="*/ 760213 w 901130"/>
                <a:gd name="connsiteY85" fmla="*/ 207976 h 901727"/>
                <a:gd name="connsiteX86" fmla="*/ 846932 w 901130"/>
                <a:gd name="connsiteY86" fmla="*/ 70671 h 901727"/>
                <a:gd name="connsiteX87" fmla="*/ 863192 w 901130"/>
                <a:gd name="connsiteY87" fmla="*/ 113127 h 901727"/>
                <a:gd name="connsiteX88" fmla="*/ 874935 w 901130"/>
                <a:gd name="connsiteY88" fmla="*/ 176360 h 901727"/>
                <a:gd name="connsiteX89" fmla="*/ 787313 w 901130"/>
                <a:gd name="connsiteY89" fmla="*/ 212493 h 901727"/>
                <a:gd name="connsiteX90" fmla="*/ 846932 w 901130"/>
                <a:gd name="connsiteY90" fmla="*/ 70671 h 901727"/>
                <a:gd name="connsiteX91" fmla="*/ 688850 w 901130"/>
                <a:gd name="connsiteY91" fmla="*/ 164617 h 901727"/>
                <a:gd name="connsiteX92" fmla="*/ 703304 w 901130"/>
                <a:gd name="connsiteY92" fmla="*/ 139324 h 901727"/>
                <a:gd name="connsiteX93" fmla="*/ 745760 w 901130"/>
                <a:gd name="connsiteY93" fmla="*/ 243206 h 901727"/>
                <a:gd name="connsiteX94" fmla="*/ 707820 w 901130"/>
                <a:gd name="connsiteY94" fmla="*/ 334441 h 901727"/>
                <a:gd name="connsiteX95" fmla="*/ 690657 w 901130"/>
                <a:gd name="connsiteY95" fmla="*/ 291082 h 901727"/>
                <a:gd name="connsiteX96" fmla="*/ 688850 w 901130"/>
                <a:gd name="connsiteY96" fmla="*/ 164617 h 901727"/>
                <a:gd name="connsiteX97" fmla="*/ 772860 w 901130"/>
                <a:gd name="connsiteY97" fmla="*/ 325408 h 901727"/>
                <a:gd name="connsiteX98" fmla="*/ 732210 w 901130"/>
                <a:gd name="connsiteY98" fmla="*/ 342571 h 901727"/>
                <a:gd name="connsiteX99" fmla="*/ 771956 w 901130"/>
                <a:gd name="connsiteY99" fmla="*/ 247723 h 901727"/>
                <a:gd name="connsiteX100" fmla="*/ 873128 w 901130"/>
                <a:gd name="connsiteY100" fmla="*/ 206170 h 901727"/>
                <a:gd name="connsiteX101" fmla="*/ 864095 w 901130"/>
                <a:gd name="connsiteY101" fmla="*/ 239592 h 901727"/>
                <a:gd name="connsiteX102" fmla="*/ 772860 w 901130"/>
                <a:gd name="connsiteY102" fmla="*/ 325408 h 901727"/>
                <a:gd name="connsiteX103" fmla="*/ 297712 w 901130"/>
                <a:gd name="connsiteY103" fmla="*/ 318182 h 901727"/>
                <a:gd name="connsiteX104" fmla="*/ 284163 w 901130"/>
                <a:gd name="connsiteY104" fmla="*/ 314569 h 901727"/>
                <a:gd name="connsiteX105" fmla="*/ 430501 w 901130"/>
                <a:gd name="connsiteY105" fmla="*/ 207073 h 901727"/>
                <a:gd name="connsiteX106" fmla="*/ 550642 w 901130"/>
                <a:gd name="connsiteY106" fmla="*/ 230559 h 901727"/>
                <a:gd name="connsiteX107" fmla="*/ 297712 w 901130"/>
                <a:gd name="connsiteY107" fmla="*/ 318182 h 901727"/>
                <a:gd name="connsiteX108" fmla="*/ 164021 w 901130"/>
                <a:gd name="connsiteY108" fmla="*/ 235979 h 901727"/>
                <a:gd name="connsiteX109" fmla="*/ 97175 w 901130"/>
                <a:gd name="connsiteY109" fmla="*/ 142937 h 901727"/>
                <a:gd name="connsiteX110" fmla="*/ 249836 w 901130"/>
                <a:gd name="connsiteY110" fmla="*/ 172747 h 901727"/>
                <a:gd name="connsiteX111" fmla="*/ 164021 w 901130"/>
                <a:gd name="connsiteY111" fmla="*/ 235979 h 901727"/>
                <a:gd name="connsiteX112" fmla="*/ 191121 w 901130"/>
                <a:gd name="connsiteY112" fmla="*/ 59832 h 901727"/>
                <a:gd name="connsiteX113" fmla="*/ 255256 w 901130"/>
                <a:gd name="connsiteY113" fmla="*/ 147454 h 901727"/>
                <a:gd name="connsiteX114" fmla="*/ 100788 w 901130"/>
                <a:gd name="connsiteY114" fmla="*/ 117644 h 901727"/>
                <a:gd name="connsiteX115" fmla="*/ 191121 w 901130"/>
                <a:gd name="connsiteY115" fmla="*/ 59832 h 901727"/>
                <a:gd name="connsiteX116" fmla="*/ 293196 w 901130"/>
                <a:gd name="connsiteY116" fmla="*/ 154681 h 901727"/>
                <a:gd name="connsiteX117" fmla="*/ 215510 w 901130"/>
                <a:gd name="connsiteY117" fmla="*/ 48992 h 901727"/>
                <a:gd name="connsiteX118" fmla="*/ 289583 w 901130"/>
                <a:gd name="connsiteY118" fmla="*/ 28216 h 901727"/>
                <a:gd name="connsiteX119" fmla="*/ 397078 w 901130"/>
                <a:gd name="connsiteY119" fmla="*/ 174554 h 901727"/>
                <a:gd name="connsiteX120" fmla="*/ 293196 w 901130"/>
                <a:gd name="connsiteY120" fmla="*/ 154681 h 901727"/>
                <a:gd name="connsiteX121" fmla="*/ 285066 w 901130"/>
                <a:gd name="connsiteY121" fmla="*/ 179973 h 901727"/>
                <a:gd name="connsiteX122" fmla="*/ 394368 w 901130"/>
                <a:gd name="connsiteY122" fmla="*/ 201653 h 901727"/>
                <a:gd name="connsiteX123" fmla="*/ 253450 w 901130"/>
                <a:gd name="connsiteY123" fmla="*/ 304632 h 901727"/>
                <a:gd name="connsiteX124" fmla="*/ 182087 w 901130"/>
                <a:gd name="connsiteY124" fmla="*/ 254949 h 901727"/>
                <a:gd name="connsiteX125" fmla="*/ 285066 w 901130"/>
                <a:gd name="connsiteY125" fmla="*/ 179973 h 901727"/>
                <a:gd name="connsiteX126" fmla="*/ 642781 w 901130"/>
                <a:gd name="connsiteY126" fmla="*/ 437420 h 901727"/>
                <a:gd name="connsiteX127" fmla="*/ 560579 w 901130"/>
                <a:gd name="connsiteY127" fmla="*/ 506976 h 901727"/>
                <a:gd name="connsiteX128" fmla="*/ 558772 w 901130"/>
                <a:gd name="connsiteY128" fmla="*/ 600018 h 901727"/>
                <a:gd name="connsiteX129" fmla="*/ 499153 w 901130"/>
                <a:gd name="connsiteY129" fmla="*/ 680414 h 901727"/>
                <a:gd name="connsiteX130" fmla="*/ 471150 w 901130"/>
                <a:gd name="connsiteY130" fmla="*/ 678607 h 901727"/>
                <a:gd name="connsiteX131" fmla="*/ 461214 w 901130"/>
                <a:gd name="connsiteY131" fmla="*/ 590082 h 901727"/>
                <a:gd name="connsiteX132" fmla="*/ 443147 w 901130"/>
                <a:gd name="connsiteY132" fmla="*/ 488006 h 901727"/>
                <a:gd name="connsiteX133" fmla="*/ 417854 w 901130"/>
                <a:gd name="connsiteY133" fmla="*/ 480779 h 901727"/>
                <a:gd name="connsiteX134" fmla="*/ 392561 w 901130"/>
                <a:gd name="connsiteY134" fmla="*/ 484393 h 901727"/>
                <a:gd name="connsiteX135" fmla="*/ 297712 w 901130"/>
                <a:gd name="connsiteY135" fmla="*/ 462713 h 901727"/>
                <a:gd name="connsiteX136" fmla="*/ 347395 w 901130"/>
                <a:gd name="connsiteY136" fmla="*/ 357024 h 901727"/>
                <a:gd name="connsiteX137" fmla="*/ 360945 w 901130"/>
                <a:gd name="connsiteY137" fmla="*/ 347088 h 901727"/>
                <a:gd name="connsiteX138" fmla="*/ 519026 w 901130"/>
                <a:gd name="connsiteY138" fmla="*/ 285662 h 901727"/>
                <a:gd name="connsiteX139" fmla="*/ 642781 w 901130"/>
                <a:gd name="connsiteY139" fmla="*/ 437420 h 90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901130" h="901727">
                  <a:moveTo>
                    <a:pt x="887581" y="104998"/>
                  </a:moveTo>
                  <a:cubicBezTo>
                    <a:pt x="874935" y="64348"/>
                    <a:pt x="856868" y="34539"/>
                    <a:pt x="855965" y="33635"/>
                  </a:cubicBezTo>
                  <a:cubicBezTo>
                    <a:pt x="853255" y="29119"/>
                    <a:pt x="846932" y="26409"/>
                    <a:pt x="841512" y="27312"/>
                  </a:cubicBezTo>
                  <a:cubicBezTo>
                    <a:pt x="839705" y="27312"/>
                    <a:pt x="807186" y="35442"/>
                    <a:pt x="768343" y="54412"/>
                  </a:cubicBezTo>
                  <a:cubicBezTo>
                    <a:pt x="716853" y="80608"/>
                    <a:pt x="679817" y="114934"/>
                    <a:pt x="663558" y="154681"/>
                  </a:cubicBezTo>
                  <a:cubicBezTo>
                    <a:pt x="650008" y="187200"/>
                    <a:pt x="647298" y="227849"/>
                    <a:pt x="657234" y="272112"/>
                  </a:cubicBezTo>
                  <a:cubicBezTo>
                    <a:pt x="636458" y="248626"/>
                    <a:pt x="612972" y="227849"/>
                    <a:pt x="586775" y="210687"/>
                  </a:cubicBezTo>
                  <a:cubicBezTo>
                    <a:pt x="578645" y="195330"/>
                    <a:pt x="557869" y="156487"/>
                    <a:pt x="525350" y="116741"/>
                  </a:cubicBezTo>
                  <a:cubicBezTo>
                    <a:pt x="514510" y="103191"/>
                    <a:pt x="493733" y="120354"/>
                    <a:pt x="504573" y="133001"/>
                  </a:cubicBezTo>
                  <a:cubicBezTo>
                    <a:pt x="526253" y="160100"/>
                    <a:pt x="542513" y="186297"/>
                    <a:pt x="553352" y="204363"/>
                  </a:cubicBezTo>
                  <a:lnTo>
                    <a:pt x="433211" y="180877"/>
                  </a:lnTo>
                  <a:lnTo>
                    <a:pt x="319392" y="25505"/>
                  </a:lnTo>
                  <a:cubicBezTo>
                    <a:pt x="330232" y="25505"/>
                    <a:pt x="341975" y="26409"/>
                    <a:pt x="352815" y="29119"/>
                  </a:cubicBezTo>
                  <a:cubicBezTo>
                    <a:pt x="388045" y="36345"/>
                    <a:pt x="422371" y="53508"/>
                    <a:pt x="455794" y="82415"/>
                  </a:cubicBezTo>
                  <a:cubicBezTo>
                    <a:pt x="468440" y="93255"/>
                    <a:pt x="485603" y="73382"/>
                    <a:pt x="472957" y="62542"/>
                  </a:cubicBezTo>
                  <a:cubicBezTo>
                    <a:pt x="435920" y="30925"/>
                    <a:pt x="397078" y="11052"/>
                    <a:pt x="358235" y="3826"/>
                  </a:cubicBezTo>
                  <a:cubicBezTo>
                    <a:pt x="297712" y="-7917"/>
                    <a:pt x="227253" y="7439"/>
                    <a:pt x="154084" y="48992"/>
                  </a:cubicBezTo>
                  <a:cubicBezTo>
                    <a:pt x="99885" y="79705"/>
                    <a:pt x="63752" y="113127"/>
                    <a:pt x="61945" y="114934"/>
                  </a:cubicBezTo>
                  <a:cubicBezTo>
                    <a:pt x="57429" y="119451"/>
                    <a:pt x="56525" y="127581"/>
                    <a:pt x="60139" y="133001"/>
                  </a:cubicBezTo>
                  <a:cubicBezTo>
                    <a:pt x="65559" y="143841"/>
                    <a:pt x="85432" y="183587"/>
                    <a:pt x="119758" y="226043"/>
                  </a:cubicBezTo>
                  <a:cubicBezTo>
                    <a:pt x="139631" y="251336"/>
                    <a:pt x="160407" y="272112"/>
                    <a:pt x="182087" y="290179"/>
                  </a:cubicBezTo>
                  <a:cubicBezTo>
                    <a:pt x="175764" y="295598"/>
                    <a:pt x="170344" y="301019"/>
                    <a:pt x="164021" y="306438"/>
                  </a:cubicBezTo>
                  <a:cubicBezTo>
                    <a:pt x="133308" y="336248"/>
                    <a:pt x="109822" y="372381"/>
                    <a:pt x="93562" y="411224"/>
                  </a:cubicBezTo>
                  <a:cubicBezTo>
                    <a:pt x="80012" y="445550"/>
                    <a:pt x="72785" y="482586"/>
                    <a:pt x="71882" y="521429"/>
                  </a:cubicBezTo>
                  <a:cubicBezTo>
                    <a:pt x="70979" y="583758"/>
                    <a:pt x="89045" y="644281"/>
                    <a:pt x="124275" y="695770"/>
                  </a:cubicBezTo>
                  <a:cubicBezTo>
                    <a:pt x="158601" y="746356"/>
                    <a:pt x="206477" y="785199"/>
                    <a:pt x="262483" y="807782"/>
                  </a:cubicBezTo>
                  <a:cubicBezTo>
                    <a:pt x="277839" y="814105"/>
                    <a:pt x="287776" y="789715"/>
                    <a:pt x="272419" y="783392"/>
                  </a:cubicBezTo>
                  <a:cubicBezTo>
                    <a:pt x="251643" y="775263"/>
                    <a:pt x="232673" y="764423"/>
                    <a:pt x="215510" y="751776"/>
                  </a:cubicBezTo>
                  <a:cubicBezTo>
                    <a:pt x="217317" y="739130"/>
                    <a:pt x="222737" y="693964"/>
                    <a:pt x="192927" y="647894"/>
                  </a:cubicBezTo>
                  <a:cubicBezTo>
                    <a:pt x="188410" y="641570"/>
                    <a:pt x="201057" y="615374"/>
                    <a:pt x="208284" y="600921"/>
                  </a:cubicBezTo>
                  <a:cubicBezTo>
                    <a:pt x="216413" y="585565"/>
                    <a:pt x="223640" y="569305"/>
                    <a:pt x="227253" y="553949"/>
                  </a:cubicBezTo>
                  <a:cubicBezTo>
                    <a:pt x="230867" y="537689"/>
                    <a:pt x="226350" y="524139"/>
                    <a:pt x="214607" y="514202"/>
                  </a:cubicBezTo>
                  <a:cubicBezTo>
                    <a:pt x="205573" y="506976"/>
                    <a:pt x="193830" y="503362"/>
                    <a:pt x="182990" y="500653"/>
                  </a:cubicBezTo>
                  <a:cubicBezTo>
                    <a:pt x="175764" y="498846"/>
                    <a:pt x="168538" y="496136"/>
                    <a:pt x="165827" y="494329"/>
                  </a:cubicBezTo>
                  <a:cubicBezTo>
                    <a:pt x="160407" y="489813"/>
                    <a:pt x="150471" y="471746"/>
                    <a:pt x="143244" y="458196"/>
                  </a:cubicBezTo>
                  <a:cubicBezTo>
                    <a:pt x="135114" y="442840"/>
                    <a:pt x="126985" y="427484"/>
                    <a:pt x="118855" y="418451"/>
                  </a:cubicBezTo>
                  <a:cubicBezTo>
                    <a:pt x="136921" y="375994"/>
                    <a:pt x="165827" y="338055"/>
                    <a:pt x="201960" y="308245"/>
                  </a:cubicBezTo>
                  <a:cubicBezTo>
                    <a:pt x="235383" y="330828"/>
                    <a:pt x="273323" y="346185"/>
                    <a:pt x="313069" y="349798"/>
                  </a:cubicBezTo>
                  <a:cubicBezTo>
                    <a:pt x="266096" y="385931"/>
                    <a:pt x="251643" y="432000"/>
                    <a:pt x="273323" y="476263"/>
                  </a:cubicBezTo>
                  <a:cubicBezTo>
                    <a:pt x="298616" y="527752"/>
                    <a:pt x="350105" y="519622"/>
                    <a:pt x="396174" y="512396"/>
                  </a:cubicBezTo>
                  <a:cubicBezTo>
                    <a:pt x="404304" y="511493"/>
                    <a:pt x="412434" y="509686"/>
                    <a:pt x="420564" y="508783"/>
                  </a:cubicBezTo>
                  <a:cubicBezTo>
                    <a:pt x="423274" y="508783"/>
                    <a:pt x="424177" y="508783"/>
                    <a:pt x="425081" y="509686"/>
                  </a:cubicBezTo>
                  <a:cubicBezTo>
                    <a:pt x="435017" y="518719"/>
                    <a:pt x="435017" y="561175"/>
                    <a:pt x="435017" y="591888"/>
                  </a:cubicBezTo>
                  <a:cubicBezTo>
                    <a:pt x="435017" y="635248"/>
                    <a:pt x="434114" y="675897"/>
                    <a:pt x="450374" y="696673"/>
                  </a:cubicBezTo>
                  <a:cubicBezTo>
                    <a:pt x="458503" y="707513"/>
                    <a:pt x="470247" y="712933"/>
                    <a:pt x="483797" y="712933"/>
                  </a:cubicBezTo>
                  <a:cubicBezTo>
                    <a:pt x="491926" y="712933"/>
                    <a:pt x="500960" y="711126"/>
                    <a:pt x="509993" y="706610"/>
                  </a:cubicBezTo>
                  <a:cubicBezTo>
                    <a:pt x="549739" y="689447"/>
                    <a:pt x="591292" y="637958"/>
                    <a:pt x="584968" y="597308"/>
                  </a:cubicBezTo>
                  <a:cubicBezTo>
                    <a:pt x="579549" y="562078"/>
                    <a:pt x="575935" y="538592"/>
                    <a:pt x="584065" y="519622"/>
                  </a:cubicBezTo>
                  <a:cubicBezTo>
                    <a:pt x="592195" y="502459"/>
                    <a:pt x="611165" y="486200"/>
                    <a:pt x="649104" y="465423"/>
                  </a:cubicBezTo>
                  <a:cubicBezTo>
                    <a:pt x="653621" y="486200"/>
                    <a:pt x="656331" y="506976"/>
                    <a:pt x="655428" y="528655"/>
                  </a:cubicBezTo>
                  <a:cubicBezTo>
                    <a:pt x="654524" y="602728"/>
                    <a:pt x="624715" y="672284"/>
                    <a:pt x="571419" y="724676"/>
                  </a:cubicBezTo>
                  <a:cubicBezTo>
                    <a:pt x="511800" y="782489"/>
                    <a:pt x="428694" y="811395"/>
                    <a:pt x="345588" y="802362"/>
                  </a:cubicBezTo>
                  <a:cubicBezTo>
                    <a:pt x="328425" y="800555"/>
                    <a:pt x="325715" y="826751"/>
                    <a:pt x="342878" y="828558"/>
                  </a:cubicBezTo>
                  <a:cubicBezTo>
                    <a:pt x="433211" y="838495"/>
                    <a:pt x="524446" y="806879"/>
                    <a:pt x="589485" y="743646"/>
                  </a:cubicBezTo>
                  <a:cubicBezTo>
                    <a:pt x="647298" y="686737"/>
                    <a:pt x="680721" y="610858"/>
                    <a:pt x="681624" y="528655"/>
                  </a:cubicBezTo>
                  <a:cubicBezTo>
                    <a:pt x="682527" y="420257"/>
                    <a:pt x="627425" y="324505"/>
                    <a:pt x="543416" y="269402"/>
                  </a:cubicBezTo>
                  <a:cubicBezTo>
                    <a:pt x="560579" y="256756"/>
                    <a:pt x="574129" y="245916"/>
                    <a:pt x="581355" y="239592"/>
                  </a:cubicBezTo>
                  <a:cubicBezTo>
                    <a:pt x="612068" y="261272"/>
                    <a:pt x="639168" y="289275"/>
                    <a:pt x="661751" y="320891"/>
                  </a:cubicBezTo>
                  <a:cubicBezTo>
                    <a:pt x="715950" y="396771"/>
                    <a:pt x="737630" y="489813"/>
                    <a:pt x="722273" y="581951"/>
                  </a:cubicBezTo>
                  <a:cubicBezTo>
                    <a:pt x="690657" y="772552"/>
                    <a:pt x="509993" y="901728"/>
                    <a:pt x="319392" y="870111"/>
                  </a:cubicBezTo>
                  <a:cubicBezTo>
                    <a:pt x="227253" y="854755"/>
                    <a:pt x="145954" y="804168"/>
                    <a:pt x="91755" y="728290"/>
                  </a:cubicBezTo>
                  <a:cubicBezTo>
                    <a:pt x="37556" y="652410"/>
                    <a:pt x="15876" y="559368"/>
                    <a:pt x="31233" y="467230"/>
                  </a:cubicBezTo>
                  <a:cubicBezTo>
                    <a:pt x="33942" y="450970"/>
                    <a:pt x="7746" y="446453"/>
                    <a:pt x="5036" y="462713"/>
                  </a:cubicBezTo>
                  <a:cubicBezTo>
                    <a:pt x="-11224" y="562078"/>
                    <a:pt x="12263" y="661444"/>
                    <a:pt x="70075" y="743646"/>
                  </a:cubicBezTo>
                  <a:cubicBezTo>
                    <a:pt x="128791" y="825848"/>
                    <a:pt x="215510" y="879144"/>
                    <a:pt x="314875" y="896307"/>
                  </a:cubicBezTo>
                  <a:cubicBezTo>
                    <a:pt x="335652" y="899921"/>
                    <a:pt x="356428" y="901728"/>
                    <a:pt x="377205" y="901728"/>
                  </a:cubicBezTo>
                  <a:cubicBezTo>
                    <a:pt x="454890" y="901728"/>
                    <a:pt x="530769" y="877338"/>
                    <a:pt x="595808" y="831268"/>
                  </a:cubicBezTo>
                  <a:cubicBezTo>
                    <a:pt x="678011" y="772552"/>
                    <a:pt x="731307" y="685833"/>
                    <a:pt x="748470" y="586468"/>
                  </a:cubicBezTo>
                  <a:cubicBezTo>
                    <a:pt x="760213" y="513299"/>
                    <a:pt x="751180" y="441034"/>
                    <a:pt x="722273" y="375091"/>
                  </a:cubicBezTo>
                  <a:cubicBezTo>
                    <a:pt x="735823" y="371478"/>
                    <a:pt x="758406" y="363348"/>
                    <a:pt x="782796" y="350701"/>
                  </a:cubicBezTo>
                  <a:cubicBezTo>
                    <a:pt x="834285" y="324505"/>
                    <a:pt x="871322" y="290179"/>
                    <a:pt x="887581" y="250432"/>
                  </a:cubicBezTo>
                  <a:cubicBezTo>
                    <a:pt x="905648" y="209783"/>
                    <a:pt x="905648" y="160100"/>
                    <a:pt x="887581" y="104998"/>
                  </a:cubicBezTo>
                  <a:close/>
                  <a:moveTo>
                    <a:pt x="121565" y="467230"/>
                  </a:moveTo>
                  <a:cubicBezTo>
                    <a:pt x="131501" y="486200"/>
                    <a:pt x="140534" y="503362"/>
                    <a:pt x="150471" y="511493"/>
                  </a:cubicBezTo>
                  <a:cubicBezTo>
                    <a:pt x="157698" y="516912"/>
                    <a:pt x="166731" y="520526"/>
                    <a:pt x="176667" y="523236"/>
                  </a:cubicBezTo>
                  <a:cubicBezTo>
                    <a:pt x="202864" y="531366"/>
                    <a:pt x="205573" y="534979"/>
                    <a:pt x="202864" y="544916"/>
                  </a:cubicBezTo>
                  <a:cubicBezTo>
                    <a:pt x="200154" y="557562"/>
                    <a:pt x="192927" y="572015"/>
                    <a:pt x="185701" y="586468"/>
                  </a:cubicBezTo>
                  <a:cubicBezTo>
                    <a:pt x="172151" y="614471"/>
                    <a:pt x="159504" y="640667"/>
                    <a:pt x="171247" y="659637"/>
                  </a:cubicBezTo>
                  <a:cubicBezTo>
                    <a:pt x="188410" y="686737"/>
                    <a:pt x="191121" y="712933"/>
                    <a:pt x="191121" y="730096"/>
                  </a:cubicBezTo>
                  <a:cubicBezTo>
                    <a:pt x="112531" y="659637"/>
                    <a:pt x="80915" y="547625"/>
                    <a:pt x="109822" y="445550"/>
                  </a:cubicBezTo>
                  <a:cubicBezTo>
                    <a:pt x="114338" y="452777"/>
                    <a:pt x="117951" y="460906"/>
                    <a:pt x="121565" y="467230"/>
                  </a:cubicBezTo>
                  <a:close/>
                  <a:moveTo>
                    <a:pt x="760213" y="207976"/>
                  </a:moveTo>
                  <a:lnTo>
                    <a:pt x="722273" y="116741"/>
                  </a:lnTo>
                  <a:cubicBezTo>
                    <a:pt x="740340" y="99578"/>
                    <a:pt x="762020" y="86931"/>
                    <a:pt x="780086" y="77898"/>
                  </a:cubicBezTo>
                  <a:cubicBezTo>
                    <a:pt x="795443" y="69768"/>
                    <a:pt x="809896" y="64348"/>
                    <a:pt x="821639" y="60735"/>
                  </a:cubicBezTo>
                  <a:lnTo>
                    <a:pt x="760213" y="207976"/>
                  </a:lnTo>
                  <a:close/>
                  <a:moveTo>
                    <a:pt x="846932" y="70671"/>
                  </a:moveTo>
                  <a:cubicBezTo>
                    <a:pt x="852352" y="81511"/>
                    <a:pt x="858675" y="96868"/>
                    <a:pt x="863192" y="113127"/>
                  </a:cubicBezTo>
                  <a:cubicBezTo>
                    <a:pt x="868612" y="131194"/>
                    <a:pt x="874031" y="153777"/>
                    <a:pt x="874935" y="176360"/>
                  </a:cubicBezTo>
                  <a:lnTo>
                    <a:pt x="787313" y="212493"/>
                  </a:lnTo>
                  <a:lnTo>
                    <a:pt x="846932" y="70671"/>
                  </a:lnTo>
                  <a:close/>
                  <a:moveTo>
                    <a:pt x="688850" y="164617"/>
                  </a:moveTo>
                  <a:cubicBezTo>
                    <a:pt x="692464" y="155584"/>
                    <a:pt x="697884" y="146550"/>
                    <a:pt x="703304" y="139324"/>
                  </a:cubicBezTo>
                  <a:lnTo>
                    <a:pt x="745760" y="243206"/>
                  </a:lnTo>
                  <a:lnTo>
                    <a:pt x="707820" y="334441"/>
                  </a:lnTo>
                  <a:cubicBezTo>
                    <a:pt x="702400" y="322698"/>
                    <a:pt x="696077" y="308245"/>
                    <a:pt x="690657" y="291082"/>
                  </a:cubicBezTo>
                  <a:cubicBezTo>
                    <a:pt x="679817" y="256756"/>
                    <a:pt x="670784" y="207073"/>
                    <a:pt x="688850" y="164617"/>
                  </a:cubicBezTo>
                  <a:close/>
                  <a:moveTo>
                    <a:pt x="772860" y="325408"/>
                  </a:moveTo>
                  <a:cubicBezTo>
                    <a:pt x="758406" y="332635"/>
                    <a:pt x="743953" y="338055"/>
                    <a:pt x="732210" y="342571"/>
                  </a:cubicBezTo>
                  <a:lnTo>
                    <a:pt x="771956" y="247723"/>
                  </a:lnTo>
                  <a:lnTo>
                    <a:pt x="873128" y="206170"/>
                  </a:lnTo>
                  <a:cubicBezTo>
                    <a:pt x="871322" y="217913"/>
                    <a:pt x="868612" y="228753"/>
                    <a:pt x="864095" y="239592"/>
                  </a:cubicBezTo>
                  <a:cubicBezTo>
                    <a:pt x="846932" y="282049"/>
                    <a:pt x="805379" y="310052"/>
                    <a:pt x="772860" y="325408"/>
                  </a:cubicBezTo>
                  <a:close/>
                  <a:moveTo>
                    <a:pt x="297712" y="318182"/>
                  </a:moveTo>
                  <a:cubicBezTo>
                    <a:pt x="293196" y="317278"/>
                    <a:pt x="288679" y="316375"/>
                    <a:pt x="284163" y="314569"/>
                  </a:cubicBezTo>
                  <a:lnTo>
                    <a:pt x="430501" y="207073"/>
                  </a:lnTo>
                  <a:lnTo>
                    <a:pt x="550642" y="230559"/>
                  </a:lnTo>
                  <a:cubicBezTo>
                    <a:pt x="506380" y="265789"/>
                    <a:pt x="399788" y="338055"/>
                    <a:pt x="297712" y="318182"/>
                  </a:cubicBezTo>
                  <a:close/>
                  <a:moveTo>
                    <a:pt x="164021" y="235979"/>
                  </a:moveTo>
                  <a:cubicBezTo>
                    <a:pt x="132405" y="202556"/>
                    <a:pt x="109822" y="166424"/>
                    <a:pt x="97175" y="142937"/>
                  </a:cubicBezTo>
                  <a:lnTo>
                    <a:pt x="249836" y="172747"/>
                  </a:lnTo>
                  <a:lnTo>
                    <a:pt x="164021" y="235979"/>
                  </a:lnTo>
                  <a:close/>
                  <a:moveTo>
                    <a:pt x="191121" y="59832"/>
                  </a:moveTo>
                  <a:lnTo>
                    <a:pt x="255256" y="147454"/>
                  </a:lnTo>
                  <a:lnTo>
                    <a:pt x="100788" y="117644"/>
                  </a:lnTo>
                  <a:cubicBezTo>
                    <a:pt x="120661" y="101384"/>
                    <a:pt x="152278" y="78801"/>
                    <a:pt x="191121" y="59832"/>
                  </a:cubicBezTo>
                  <a:close/>
                  <a:moveTo>
                    <a:pt x="293196" y="154681"/>
                  </a:moveTo>
                  <a:lnTo>
                    <a:pt x="215510" y="48992"/>
                  </a:lnTo>
                  <a:cubicBezTo>
                    <a:pt x="238996" y="39055"/>
                    <a:pt x="263386" y="31829"/>
                    <a:pt x="289583" y="28216"/>
                  </a:cubicBezTo>
                  <a:lnTo>
                    <a:pt x="397078" y="174554"/>
                  </a:lnTo>
                  <a:lnTo>
                    <a:pt x="293196" y="154681"/>
                  </a:lnTo>
                  <a:close/>
                  <a:moveTo>
                    <a:pt x="285066" y="179973"/>
                  </a:moveTo>
                  <a:lnTo>
                    <a:pt x="394368" y="201653"/>
                  </a:lnTo>
                  <a:lnTo>
                    <a:pt x="253450" y="304632"/>
                  </a:lnTo>
                  <a:cubicBezTo>
                    <a:pt x="227253" y="291986"/>
                    <a:pt x="202864" y="274822"/>
                    <a:pt x="182087" y="254949"/>
                  </a:cubicBezTo>
                  <a:lnTo>
                    <a:pt x="285066" y="179973"/>
                  </a:lnTo>
                  <a:close/>
                  <a:moveTo>
                    <a:pt x="642781" y="437420"/>
                  </a:moveTo>
                  <a:cubicBezTo>
                    <a:pt x="594905" y="462713"/>
                    <a:pt x="572322" y="482586"/>
                    <a:pt x="560579" y="506976"/>
                  </a:cubicBezTo>
                  <a:cubicBezTo>
                    <a:pt x="548836" y="533172"/>
                    <a:pt x="553352" y="561175"/>
                    <a:pt x="558772" y="600018"/>
                  </a:cubicBezTo>
                  <a:cubicBezTo>
                    <a:pt x="562385" y="622601"/>
                    <a:pt x="535286" y="665057"/>
                    <a:pt x="499153" y="680414"/>
                  </a:cubicBezTo>
                  <a:cubicBezTo>
                    <a:pt x="485603" y="685833"/>
                    <a:pt x="476570" y="685833"/>
                    <a:pt x="471150" y="678607"/>
                  </a:cubicBezTo>
                  <a:cubicBezTo>
                    <a:pt x="460310" y="665057"/>
                    <a:pt x="461214" y="623504"/>
                    <a:pt x="461214" y="590082"/>
                  </a:cubicBezTo>
                  <a:cubicBezTo>
                    <a:pt x="461214" y="544012"/>
                    <a:pt x="462117" y="504266"/>
                    <a:pt x="443147" y="488006"/>
                  </a:cubicBezTo>
                  <a:cubicBezTo>
                    <a:pt x="435920" y="481683"/>
                    <a:pt x="427791" y="478973"/>
                    <a:pt x="417854" y="480779"/>
                  </a:cubicBezTo>
                  <a:cubicBezTo>
                    <a:pt x="409724" y="481683"/>
                    <a:pt x="400691" y="483489"/>
                    <a:pt x="392561" y="484393"/>
                  </a:cubicBezTo>
                  <a:cubicBezTo>
                    <a:pt x="343782" y="492522"/>
                    <a:pt x="313069" y="495233"/>
                    <a:pt x="297712" y="462713"/>
                  </a:cubicBezTo>
                  <a:cubicBezTo>
                    <a:pt x="272419" y="410320"/>
                    <a:pt x="323909" y="371478"/>
                    <a:pt x="347395" y="357024"/>
                  </a:cubicBezTo>
                  <a:cubicBezTo>
                    <a:pt x="351912" y="354314"/>
                    <a:pt x="356428" y="350701"/>
                    <a:pt x="360945" y="347088"/>
                  </a:cubicBezTo>
                  <a:cubicBezTo>
                    <a:pt x="417854" y="339861"/>
                    <a:pt x="471150" y="316375"/>
                    <a:pt x="519026" y="285662"/>
                  </a:cubicBezTo>
                  <a:cubicBezTo>
                    <a:pt x="577742" y="319085"/>
                    <a:pt x="622005" y="373284"/>
                    <a:pt x="642781" y="437420"/>
                  </a:cubicBezTo>
                  <a:close/>
                </a:path>
              </a:pathLst>
            </a:custGeom>
            <a:solidFill>
              <a:srgbClr val="010101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521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B3934-AC1A-B733-E463-4BEF371ED6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715" y="3843119"/>
            <a:ext cx="3577338" cy="2461428"/>
          </a:xfrm>
          <a:ln>
            <a:solidFill>
              <a:srgbClr val="000000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IE" dirty="0" err="1"/>
              <a:t>Welche</a:t>
            </a:r>
            <a:r>
              <a:rPr lang="en-IE" dirty="0"/>
              <a:t> </a:t>
            </a:r>
            <a:r>
              <a:rPr lang="en-IE" dirty="0" err="1"/>
              <a:t>Produkte</a:t>
            </a:r>
            <a:r>
              <a:rPr lang="en-IE" dirty="0"/>
              <a:t> </a:t>
            </a:r>
            <a:r>
              <a:rPr lang="en-IE" dirty="0" err="1"/>
              <a:t>können</a:t>
            </a:r>
            <a:r>
              <a:rPr lang="en-IE" dirty="0"/>
              <a:t> Sie </a:t>
            </a:r>
            <a:r>
              <a:rPr lang="en-IE" dirty="0" err="1"/>
              <a:t>älteren</a:t>
            </a:r>
            <a:r>
              <a:rPr lang="en-IE" dirty="0"/>
              <a:t> </a:t>
            </a:r>
            <a:r>
              <a:rPr lang="en-IE" dirty="0" err="1"/>
              <a:t>Kunden</a:t>
            </a:r>
            <a:r>
              <a:rPr lang="en-IE" dirty="0"/>
              <a:t> </a:t>
            </a:r>
            <a:r>
              <a:rPr lang="en-IE" dirty="0" err="1"/>
              <a:t>jetzt</a:t>
            </a:r>
            <a:r>
              <a:rPr lang="en-IE" dirty="0"/>
              <a:t> </a:t>
            </a:r>
            <a:r>
              <a:rPr lang="en-IE" dirty="0" err="1"/>
              <a:t>schon</a:t>
            </a:r>
            <a:r>
              <a:rPr lang="en-IE" dirty="0"/>
              <a:t> </a:t>
            </a:r>
            <a:r>
              <a:rPr lang="en-IE" dirty="0" err="1"/>
              <a:t>anbieten</a:t>
            </a:r>
            <a:r>
              <a:rPr lang="en-IE" dirty="0"/>
              <a:t>?</a:t>
            </a:r>
          </a:p>
          <a:p>
            <a:pPr marL="0" indent="0"/>
            <a:r>
              <a:rPr lang="en-IE" dirty="0"/>
              <a:t>________________________________________________________________________________________________________________________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2E8BD-9C6C-45C9-1DA5-6083F4C90174}"/>
              </a:ext>
            </a:extLst>
          </p:cNvPr>
          <p:cNvSpPr txBox="1"/>
          <p:nvPr/>
        </p:nvSpPr>
        <p:spPr>
          <a:xfrm>
            <a:off x="0" y="810126"/>
            <a:ext cx="11378679" cy="646331"/>
          </a:xfrm>
          <a:prstGeom prst="rect">
            <a:avLst/>
          </a:prstGeom>
          <a:solidFill>
            <a:srgbClr val="FFD100"/>
          </a:solidFill>
        </p:spPr>
        <p:txBody>
          <a:bodyPr wrap="square" rtlCol="0">
            <a:spAutoFit/>
          </a:bodyPr>
          <a:lstStyle/>
          <a:p>
            <a:r>
              <a:rPr lang="en-IE" sz="3600" dirty="0">
                <a:solidFill>
                  <a:srgbClr val="000000"/>
                </a:solidFill>
              </a:rPr>
              <a:t>	 Lerner-</a:t>
            </a:r>
            <a:r>
              <a:rPr lang="en-IE" sz="3600" dirty="0" err="1">
                <a:solidFill>
                  <a:srgbClr val="000000"/>
                </a:solidFill>
              </a:rPr>
              <a:t>Übung</a:t>
            </a:r>
            <a:r>
              <a:rPr lang="en-IE" sz="3600" dirty="0">
                <a:solidFill>
                  <a:srgbClr val="000000"/>
                </a:solidFill>
              </a:rPr>
              <a:t>...</a:t>
            </a:r>
          </a:p>
        </p:txBody>
      </p:sp>
      <p:grpSp>
        <p:nvGrpSpPr>
          <p:cNvPr id="7" name="Google Shape;518;p39">
            <a:extLst>
              <a:ext uri="{FF2B5EF4-FFF2-40B4-BE49-F238E27FC236}">
                <a16:creationId xmlns:a16="http://schemas.microsoft.com/office/drawing/2014/main" id="{0B9E8D72-9CBE-BDBE-350A-E3AB94D8B828}"/>
              </a:ext>
            </a:extLst>
          </p:cNvPr>
          <p:cNvGrpSpPr/>
          <p:nvPr/>
        </p:nvGrpSpPr>
        <p:grpSpPr>
          <a:xfrm>
            <a:off x="8774570" y="706826"/>
            <a:ext cx="1006182" cy="894050"/>
            <a:chOff x="1923675" y="1633650"/>
            <a:chExt cx="436000" cy="435975"/>
          </a:xfrm>
          <a:solidFill>
            <a:srgbClr val="85D2E1"/>
          </a:solidFill>
        </p:grpSpPr>
        <p:sp>
          <p:nvSpPr>
            <p:cNvPr id="8" name="Google Shape;519;p39">
              <a:extLst>
                <a:ext uri="{FF2B5EF4-FFF2-40B4-BE49-F238E27FC236}">
                  <a16:creationId xmlns:a16="http://schemas.microsoft.com/office/drawing/2014/main" id="{6E36E7B3-2023-6F87-2E3C-9F2907B0DCF7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0;p39">
              <a:extLst>
                <a:ext uri="{FF2B5EF4-FFF2-40B4-BE49-F238E27FC236}">
                  <a16:creationId xmlns:a16="http://schemas.microsoft.com/office/drawing/2014/main" id="{D1C306ED-02DA-C974-067B-F8708A0596DA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1;p39">
              <a:extLst>
                <a:ext uri="{FF2B5EF4-FFF2-40B4-BE49-F238E27FC236}">
                  <a16:creationId xmlns:a16="http://schemas.microsoft.com/office/drawing/2014/main" id="{6CC858E7-58D8-A185-62AF-DE18EB9AB5E7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2;p39">
              <a:extLst>
                <a:ext uri="{FF2B5EF4-FFF2-40B4-BE49-F238E27FC236}">
                  <a16:creationId xmlns:a16="http://schemas.microsoft.com/office/drawing/2014/main" id="{4529D759-304B-CB0B-B265-895CCFFE6F76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3;p39">
              <a:extLst>
                <a:ext uri="{FF2B5EF4-FFF2-40B4-BE49-F238E27FC236}">
                  <a16:creationId xmlns:a16="http://schemas.microsoft.com/office/drawing/2014/main" id="{E5F912FF-0A28-7207-AAB9-F1D24C429A4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4;p39">
              <a:extLst>
                <a:ext uri="{FF2B5EF4-FFF2-40B4-BE49-F238E27FC236}">
                  <a16:creationId xmlns:a16="http://schemas.microsoft.com/office/drawing/2014/main" id="{6F7F59C8-A8B3-4D39-ACDE-51C6DA888800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2343E8-4A19-8018-6B6A-6F8648F28F0D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812264" y="1886844"/>
            <a:ext cx="1014688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000" dirty="0" err="1"/>
              <a:t>Nehmen</a:t>
            </a:r>
            <a:r>
              <a:rPr lang="en-GB" sz="3000" dirty="0"/>
              <a:t> Sie </a:t>
            </a:r>
            <a:r>
              <a:rPr lang="en-GB" sz="3000" dirty="0" err="1"/>
              <a:t>Stift</a:t>
            </a:r>
            <a:r>
              <a:rPr lang="en-GB" sz="3000" dirty="0"/>
              <a:t> und Papier </a:t>
            </a:r>
            <a:r>
              <a:rPr lang="en-GB" sz="3000" dirty="0" err="1"/>
              <a:t>zur</a:t>
            </a:r>
            <a:r>
              <a:rPr lang="en-GB" sz="3000" dirty="0"/>
              <a:t> Hand </a:t>
            </a:r>
            <a:r>
              <a:rPr lang="en-GB" sz="3000" dirty="0" err="1"/>
              <a:t>oder</a:t>
            </a:r>
            <a:r>
              <a:rPr lang="en-GB" sz="3000" dirty="0"/>
              <a:t> </a:t>
            </a:r>
            <a:r>
              <a:rPr lang="en-GB" sz="3000" dirty="0" err="1"/>
              <a:t>öffnen</a:t>
            </a:r>
            <a:r>
              <a:rPr lang="en-GB" sz="3000" dirty="0"/>
              <a:t> Sie </a:t>
            </a:r>
            <a:r>
              <a:rPr lang="en-GB" sz="3000" dirty="0" err="1"/>
              <a:t>ein</a:t>
            </a:r>
            <a:r>
              <a:rPr lang="en-GB" sz="3000" dirty="0"/>
              <a:t> </a:t>
            </a:r>
            <a:r>
              <a:rPr lang="en-GB" sz="3000" dirty="0" err="1"/>
              <a:t>Dokument</a:t>
            </a:r>
            <a:r>
              <a:rPr lang="en-GB" sz="3000" dirty="0"/>
              <a:t> und </a:t>
            </a:r>
            <a:r>
              <a:rPr lang="en-GB" sz="3000" dirty="0" err="1"/>
              <a:t>versuchen</a:t>
            </a:r>
            <a:r>
              <a:rPr lang="en-GB" sz="3000" dirty="0"/>
              <a:t> Sie, die </a:t>
            </a:r>
            <a:r>
              <a:rPr lang="en-GB" sz="3000" dirty="0" err="1"/>
              <a:t>folgenden</a:t>
            </a:r>
            <a:r>
              <a:rPr lang="en-GB" sz="3000" dirty="0"/>
              <a:t> </a:t>
            </a:r>
            <a:r>
              <a:rPr lang="en-GB" sz="3000" dirty="0" err="1"/>
              <a:t>Fragen</a:t>
            </a:r>
            <a:r>
              <a:rPr lang="en-GB" sz="3000" dirty="0"/>
              <a:t> </a:t>
            </a:r>
            <a:r>
              <a:rPr lang="en-GB" sz="3000" dirty="0" err="1"/>
              <a:t>zu</a:t>
            </a:r>
            <a:r>
              <a:rPr lang="en-GB" sz="3000" dirty="0"/>
              <a:t> </a:t>
            </a:r>
            <a:r>
              <a:rPr lang="en-GB" sz="3000" dirty="0" err="1"/>
              <a:t>beantworten</a:t>
            </a:r>
            <a:r>
              <a:rPr lang="en-GB" sz="3000" dirty="0"/>
              <a:t> und </a:t>
            </a:r>
            <a:r>
              <a:rPr lang="en-GB" sz="3000" dirty="0" err="1"/>
              <a:t>dann</a:t>
            </a:r>
            <a:r>
              <a:rPr lang="en-GB" sz="3000" dirty="0"/>
              <a:t> </a:t>
            </a:r>
            <a:r>
              <a:rPr lang="en-GB" sz="3000" dirty="0" err="1"/>
              <a:t>zu</a:t>
            </a:r>
            <a:r>
              <a:rPr lang="en-GB" sz="3000" dirty="0"/>
              <a:t> </a:t>
            </a:r>
            <a:r>
              <a:rPr lang="en-GB" sz="3000" dirty="0" err="1"/>
              <a:t>reflektieren</a:t>
            </a:r>
            <a:r>
              <a:rPr lang="en-GB" sz="3000" dirty="0"/>
              <a:t> ....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AD40C8BB-8581-4028-D864-362214F66326}"/>
              </a:ext>
            </a:extLst>
          </p:cNvPr>
          <p:cNvSpPr txBox="1">
            <a:spLocks/>
          </p:cNvSpPr>
          <p:nvPr/>
        </p:nvSpPr>
        <p:spPr>
          <a:xfrm>
            <a:off x="4211053" y="3843119"/>
            <a:ext cx="3577338" cy="246142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2. Wie </a:t>
            </a:r>
            <a:r>
              <a:rPr lang="en-IE" dirty="0" err="1"/>
              <a:t>erfüllen</a:t>
            </a:r>
            <a:r>
              <a:rPr lang="en-IE" dirty="0"/>
              <a:t> </a:t>
            </a:r>
            <a:r>
              <a:rPr lang="en-IE" dirty="0" err="1"/>
              <a:t>diese</a:t>
            </a:r>
            <a:r>
              <a:rPr lang="en-IE" dirty="0"/>
              <a:t> </a:t>
            </a:r>
            <a:r>
              <a:rPr lang="en-IE" dirty="0" err="1"/>
              <a:t>Produkte</a:t>
            </a:r>
            <a:r>
              <a:rPr lang="en-IE" dirty="0"/>
              <a:t> die 3 </a:t>
            </a:r>
            <a:r>
              <a:rPr lang="en-IE" dirty="0" err="1"/>
              <a:t>oben</a:t>
            </a:r>
            <a:r>
              <a:rPr lang="en-IE" dirty="0"/>
              <a:t> </a:t>
            </a:r>
            <a:r>
              <a:rPr lang="en-IE" dirty="0" err="1"/>
              <a:t>genannten</a:t>
            </a:r>
            <a:r>
              <a:rPr lang="en-IE" dirty="0"/>
              <a:t> </a:t>
            </a:r>
            <a:r>
              <a:rPr lang="en-IE" dirty="0" err="1"/>
              <a:t>Voraussetzungen</a:t>
            </a:r>
            <a:r>
              <a:rPr lang="en-IE" dirty="0"/>
              <a:t>?</a:t>
            </a:r>
          </a:p>
          <a:p>
            <a:pPr marL="0" indent="0"/>
            <a:r>
              <a:rPr lang="en-IE" dirty="0"/>
              <a:t>________________________________________________________________________________________________________________________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D96BE5C-F848-7555-CA93-DEB66321A99C}"/>
              </a:ext>
            </a:extLst>
          </p:cNvPr>
          <p:cNvSpPr txBox="1">
            <a:spLocks/>
          </p:cNvSpPr>
          <p:nvPr/>
        </p:nvSpPr>
        <p:spPr>
          <a:xfrm>
            <a:off x="7788391" y="3843119"/>
            <a:ext cx="3577338" cy="246142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IE" dirty="0"/>
              <a:t>3. </a:t>
            </a:r>
            <a:r>
              <a:rPr lang="en-IE" dirty="0" err="1"/>
              <a:t>Welche</a:t>
            </a:r>
            <a:r>
              <a:rPr lang="en-IE" dirty="0"/>
              <a:t> </a:t>
            </a:r>
            <a:r>
              <a:rPr lang="en-IE" dirty="0" err="1"/>
              <a:t>neuartigen</a:t>
            </a:r>
            <a:r>
              <a:rPr lang="en-IE" dirty="0"/>
              <a:t> </a:t>
            </a:r>
            <a:r>
              <a:rPr lang="en-IE" dirty="0" err="1"/>
              <a:t>Lebensmittelprodukte</a:t>
            </a:r>
            <a:r>
              <a:rPr lang="en-IE" dirty="0"/>
              <a:t> </a:t>
            </a:r>
            <a:r>
              <a:rPr lang="en-IE" dirty="0" err="1"/>
              <a:t>sind</a:t>
            </a:r>
            <a:r>
              <a:rPr lang="en-IE" dirty="0"/>
              <a:t> für </a:t>
            </a:r>
            <a:r>
              <a:rPr lang="en-IE" dirty="0" err="1"/>
              <a:t>Ihr</a:t>
            </a:r>
            <a:r>
              <a:rPr lang="en-IE" dirty="0"/>
              <a:t> </a:t>
            </a:r>
            <a:r>
              <a:rPr lang="en-IE" dirty="0" err="1"/>
              <a:t>Unternehmen</a:t>
            </a:r>
            <a:r>
              <a:rPr lang="en-IE" dirty="0"/>
              <a:t> </a:t>
            </a:r>
            <a:r>
              <a:rPr lang="en-IE" dirty="0" err="1"/>
              <a:t>denkbar</a:t>
            </a:r>
            <a:r>
              <a:rPr lang="en-IE" dirty="0"/>
              <a:t> und </a:t>
            </a:r>
            <a:r>
              <a:rPr lang="en-IE" dirty="0" err="1"/>
              <a:t>realisierbar</a:t>
            </a:r>
            <a:r>
              <a:rPr lang="en-IE" dirty="0"/>
              <a:t>?</a:t>
            </a:r>
          </a:p>
          <a:p>
            <a:pPr marL="0" indent="0"/>
            <a:r>
              <a:rPr lang="en-IE" dirty="0"/>
              <a:t>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77411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EE4B5-201B-174E-B893-01ED4F1DA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9D57C-D7DF-9F49-AF13-3998A7304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40" y="1651132"/>
            <a:ext cx="4753012" cy="5206867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US" dirty="0"/>
              <a:t>In </a:t>
            </a:r>
            <a:r>
              <a:rPr lang="en-US" dirty="0" err="1"/>
              <a:t>diesem</a:t>
            </a:r>
            <a:r>
              <a:rPr lang="en-US" dirty="0"/>
              <a:t> Modul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die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 (NPD=New Product Development) </a:t>
            </a:r>
            <a:r>
              <a:rPr lang="en-US" dirty="0" err="1"/>
              <a:t>diskutieren</a:t>
            </a:r>
            <a:r>
              <a:rPr lang="en-US" dirty="0"/>
              <a:t>, die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speziell</a:t>
            </a:r>
            <a:r>
              <a:rPr lang="en-US" dirty="0"/>
              <a:t> auf </a:t>
            </a:r>
            <a:r>
              <a:rPr lang="en-US" dirty="0" err="1"/>
              <a:t>Lebensmittel</a:t>
            </a:r>
            <a:r>
              <a:rPr lang="en-US" dirty="0"/>
              <a:t> und </a:t>
            </a:r>
            <a:r>
              <a:rPr lang="en-US" dirty="0" err="1"/>
              <a:t>lebensmittelbezogene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/</a:t>
            </a:r>
            <a:r>
              <a:rPr lang="en-US" dirty="0" err="1"/>
              <a:t>Dienstleistungen</a:t>
            </a:r>
            <a:r>
              <a:rPr lang="en-US" dirty="0"/>
              <a:t> für den </a:t>
            </a:r>
            <a:r>
              <a:rPr lang="en-US" dirty="0" err="1"/>
              <a:t>Seniorenmarkt</a:t>
            </a:r>
            <a:r>
              <a:rPr lang="en-US" dirty="0"/>
              <a:t> </a:t>
            </a:r>
            <a:r>
              <a:rPr lang="en-US" dirty="0" err="1"/>
              <a:t>beziehen</a:t>
            </a:r>
            <a:r>
              <a:rPr lang="en-US" dirty="0"/>
              <a:t>.</a:t>
            </a:r>
          </a:p>
          <a:p>
            <a:pPr marL="0" indent="0"/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auf den </a:t>
            </a:r>
            <a:r>
              <a:rPr lang="en-US" dirty="0" err="1"/>
              <a:t>Erkenntnissen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Modul 1 - Die </a:t>
            </a:r>
            <a:r>
              <a:rPr lang="en-US" dirty="0" err="1"/>
              <a:t>Chancenlandschaft</a:t>
            </a:r>
            <a:r>
              <a:rPr lang="en-US" dirty="0"/>
              <a:t> </a:t>
            </a:r>
            <a:r>
              <a:rPr lang="en-US" dirty="0" err="1"/>
              <a:t>aufbauen</a:t>
            </a:r>
            <a:r>
              <a:rPr lang="en-US" dirty="0"/>
              <a:t> und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wenig</a:t>
            </a:r>
            <a:r>
              <a:rPr lang="en-US" dirty="0"/>
              <a:t> </a:t>
            </a:r>
            <a:r>
              <a:rPr lang="en-US" dirty="0" err="1"/>
              <a:t>tiefer</a:t>
            </a:r>
            <a:r>
              <a:rPr lang="en-US" dirty="0"/>
              <a:t> in die </a:t>
            </a:r>
            <a:r>
              <a:rPr lang="en-US" dirty="0" err="1"/>
              <a:t>Frage</a:t>
            </a:r>
            <a:r>
              <a:rPr lang="en-US" dirty="0"/>
              <a:t> </a:t>
            </a:r>
            <a:r>
              <a:rPr lang="en-US" dirty="0" err="1"/>
              <a:t>eintauchen</a:t>
            </a:r>
            <a:r>
              <a:rPr lang="en-US" dirty="0"/>
              <a:t>, </a:t>
            </a:r>
            <a:r>
              <a:rPr lang="en-US" b="1" dirty="0" err="1"/>
              <a:t>warum</a:t>
            </a:r>
            <a:r>
              <a:rPr lang="en-US" b="1" dirty="0"/>
              <a:t> und </a:t>
            </a:r>
            <a:r>
              <a:rPr lang="en-US" b="1" dirty="0" err="1"/>
              <a:t>wie</a:t>
            </a:r>
            <a:r>
              <a:rPr lang="en-US" b="1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Lebensmittel</a:t>
            </a:r>
            <a:r>
              <a:rPr lang="en-US" dirty="0"/>
              <a:t> für </a:t>
            </a:r>
            <a:r>
              <a:rPr lang="en-US" dirty="0" err="1"/>
              <a:t>Senioren</a:t>
            </a:r>
            <a:r>
              <a:rPr lang="en-US" dirty="0"/>
              <a:t> </a:t>
            </a:r>
            <a:r>
              <a:rPr lang="en-US" dirty="0" err="1"/>
              <a:t>entwickeln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, </a:t>
            </a:r>
            <a:r>
              <a:rPr lang="en-US" dirty="0" err="1"/>
              <a:t>während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gleichzeitig</a:t>
            </a:r>
            <a:r>
              <a:rPr lang="en-US" dirty="0"/>
              <a:t> </a:t>
            </a:r>
            <a:r>
              <a:rPr lang="en-US" dirty="0" err="1"/>
              <a:t>Möglichkeiten</a:t>
            </a:r>
            <a:r>
              <a:rPr lang="en-US" dirty="0"/>
              <a:t> für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Produktstrategie</a:t>
            </a:r>
            <a:r>
              <a:rPr lang="en-US" dirty="0"/>
              <a:t> in </a:t>
            </a:r>
            <a:r>
              <a:rPr lang="en-US" dirty="0" err="1"/>
              <a:t>Ihrer</a:t>
            </a:r>
            <a:r>
              <a:rPr lang="en-US" dirty="0"/>
              <a:t> NPD-</a:t>
            </a:r>
            <a:r>
              <a:rPr lang="en-US" dirty="0" err="1"/>
              <a:t>Reise</a:t>
            </a:r>
            <a:r>
              <a:rPr lang="en-US" dirty="0"/>
              <a:t> </a:t>
            </a:r>
            <a:r>
              <a:rPr lang="en-US" dirty="0" err="1"/>
              <a:t>aufzeigen</a:t>
            </a:r>
            <a:r>
              <a:rPr lang="en-US" dirty="0"/>
              <a:t>.</a:t>
            </a:r>
          </a:p>
          <a:p>
            <a:pPr marL="0" indent="0"/>
            <a:r>
              <a:rPr lang="en-US" dirty="0" err="1"/>
              <a:t>Gleichzeitig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 und die </a:t>
            </a:r>
            <a:r>
              <a:rPr lang="en-US" dirty="0" err="1"/>
              <a:t>Kennzeichnung</a:t>
            </a:r>
            <a:r>
              <a:rPr lang="en-US" dirty="0"/>
              <a:t> von </a:t>
            </a:r>
            <a:r>
              <a:rPr lang="en-US" dirty="0" err="1"/>
              <a:t>Lebensmitteln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Klaren</a:t>
            </a:r>
            <a:r>
              <a:rPr lang="en-US" dirty="0"/>
              <a:t> sein und </a:t>
            </a:r>
            <a:r>
              <a:rPr lang="en-US" dirty="0" err="1"/>
              <a:t>wissen</a:t>
            </a:r>
            <a:r>
              <a:rPr lang="en-US" dirty="0"/>
              <a:t>, </a:t>
            </a:r>
            <a:r>
              <a:rPr lang="en-US" dirty="0" err="1"/>
              <a:t>wie</a:t>
            </a:r>
            <a:r>
              <a:rPr lang="en-US" dirty="0"/>
              <a:t> innovative </a:t>
            </a:r>
            <a:r>
              <a:rPr lang="en-US" dirty="0" err="1"/>
              <a:t>Verpackungen</a:t>
            </a:r>
            <a:r>
              <a:rPr lang="en-US" dirty="0"/>
              <a:t> und </a:t>
            </a:r>
            <a:r>
              <a:rPr lang="en-US" dirty="0" err="1"/>
              <a:t>Verbrauchertests</a:t>
            </a:r>
            <a:r>
              <a:rPr lang="en-US" dirty="0"/>
              <a:t> für dieses </a:t>
            </a:r>
            <a:r>
              <a:rPr lang="en-US" dirty="0" err="1"/>
              <a:t>Marktsegment</a:t>
            </a:r>
            <a:r>
              <a:rPr lang="en-US" dirty="0"/>
              <a:t> </a:t>
            </a:r>
            <a:r>
              <a:rPr lang="en-US" dirty="0" err="1"/>
              <a:t>berücksichtigt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.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F97872-E326-814E-B621-401B933B8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840" y="628636"/>
            <a:ext cx="4378451" cy="603631"/>
          </a:xfrm>
        </p:spPr>
        <p:txBody>
          <a:bodyPr/>
          <a:lstStyle/>
          <a:p>
            <a:r>
              <a:rPr lang="en-US" dirty="0"/>
              <a:t>Modul </a:t>
            </a:r>
            <a:r>
              <a:rPr lang="en-US" dirty="0" err="1"/>
              <a:t>Inhalt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80BA90-44CA-2744-BB6F-BEACD329C2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61426" y="2270401"/>
            <a:ext cx="4444898" cy="822373"/>
          </a:xfrm>
        </p:spPr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Phasen</a:t>
            </a:r>
            <a:r>
              <a:rPr lang="en-US" dirty="0"/>
              <a:t> der NPD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7A3573-EF13-E64A-81BB-BF0EFE81C1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419BF1-5CAF-8F47-86A0-836F575060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29716" y="1212215"/>
            <a:ext cx="4465067" cy="822373"/>
          </a:xfrm>
        </p:spPr>
        <p:txBody>
          <a:bodyPr/>
          <a:lstStyle/>
          <a:p>
            <a:r>
              <a:rPr lang="en-US" dirty="0"/>
              <a:t>Neue </a:t>
            </a:r>
            <a:r>
              <a:rPr lang="en-US" dirty="0" err="1"/>
              <a:t>Lebensmittel</a:t>
            </a:r>
            <a:r>
              <a:rPr lang="en-US" dirty="0"/>
              <a:t> für </a:t>
            </a:r>
            <a:r>
              <a:rPr lang="en-US" dirty="0" err="1"/>
              <a:t>Senioren</a:t>
            </a:r>
            <a:r>
              <a:rPr lang="en-US" dirty="0"/>
              <a:t> </a:t>
            </a:r>
            <a:r>
              <a:rPr lang="en-US" dirty="0" err="1"/>
              <a:t>entwerfen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8A5FD9-D237-2A4E-8E70-A4EEB17BAC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40850D-009A-7441-B664-3A4BA8330E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Nährwert</a:t>
            </a:r>
            <a:r>
              <a:rPr lang="en-US" dirty="0"/>
              <a:t>- und </a:t>
            </a:r>
            <a:r>
              <a:rPr lang="en-US" dirty="0" err="1"/>
              <a:t>gesundheitsbezogene</a:t>
            </a:r>
            <a:r>
              <a:rPr lang="en-US" dirty="0"/>
              <a:t> </a:t>
            </a:r>
            <a:r>
              <a:rPr lang="en-US" dirty="0" err="1"/>
              <a:t>Angaben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01DFFD-F752-934A-8AD0-6D0868299C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B03528-2202-E941-B8AD-F9FFA76516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Innovative </a:t>
            </a:r>
            <a:r>
              <a:rPr lang="en-US" dirty="0" err="1"/>
              <a:t>Verpackung</a:t>
            </a:r>
            <a:r>
              <a:rPr lang="en-US" dirty="0"/>
              <a:t> und </a:t>
            </a:r>
            <a:r>
              <a:rPr lang="en-US" dirty="0" err="1"/>
              <a:t>Lebensmitteletikettierung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B7B5BCC-0C75-6048-B2A1-702C8D5716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F53864-63EB-9940-A7F3-3B7A547B59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29716" y="5502145"/>
            <a:ext cx="4962284" cy="822373"/>
          </a:xfrm>
        </p:spPr>
        <p:txBody>
          <a:bodyPr/>
          <a:lstStyle/>
          <a:p>
            <a:r>
              <a:rPr lang="en-US" dirty="0" err="1"/>
              <a:t>Sensorische</a:t>
            </a:r>
            <a:r>
              <a:rPr lang="en-US" dirty="0"/>
              <a:t> </a:t>
            </a:r>
            <a:r>
              <a:rPr lang="en-US" dirty="0" err="1"/>
              <a:t>Analyse</a:t>
            </a:r>
            <a:r>
              <a:rPr lang="en-US" dirty="0"/>
              <a:t> und </a:t>
            </a:r>
            <a:r>
              <a:rPr lang="en-US" dirty="0" err="1"/>
              <a:t>Verbrauchertests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0902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D0F07D-0B80-4D84-B627-A0E12C4B6B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4" y="934084"/>
            <a:ext cx="5166046" cy="2334633"/>
          </a:xfrm>
        </p:spPr>
        <p:txBody>
          <a:bodyPr>
            <a:normAutofit/>
          </a:bodyPr>
          <a:lstStyle/>
          <a:p>
            <a:r>
              <a:rPr lang="en-US" dirty="0"/>
              <a:t>Die </a:t>
            </a:r>
            <a:r>
              <a:rPr lang="en-US" dirty="0" err="1"/>
              <a:t>Phasen</a:t>
            </a:r>
            <a:r>
              <a:rPr lang="en-US" dirty="0"/>
              <a:t> der NPD</a:t>
            </a:r>
            <a:endParaRPr lang="en-I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B46EF17-ECA3-42EA-B306-497B411DE2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850" y="933450"/>
            <a:ext cx="904875" cy="58261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27652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142F21-F07F-478F-9A6F-46FC8ABDC7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390" y="1459832"/>
            <a:ext cx="5751094" cy="4164883"/>
          </a:xfrm>
        </p:spPr>
        <p:txBody>
          <a:bodyPr>
            <a:noAutofit/>
          </a:bodyPr>
          <a:lstStyle/>
          <a:p>
            <a:pPr marL="0" indent="0"/>
            <a:endParaRPr lang="en-IE" sz="300" dirty="0"/>
          </a:p>
          <a:p>
            <a:pPr marL="0" indent="0"/>
            <a:r>
              <a:rPr lang="en-US" sz="2000" b="1" dirty="0"/>
              <a:t>NPD</a:t>
            </a:r>
            <a:r>
              <a:rPr lang="en-US" sz="2000" dirty="0"/>
              <a:t> </a:t>
            </a:r>
            <a:r>
              <a:rPr lang="en-US" sz="2000" dirty="0" err="1"/>
              <a:t>steht</a:t>
            </a:r>
            <a:r>
              <a:rPr lang="en-US" sz="2000" dirty="0"/>
              <a:t> für </a:t>
            </a:r>
            <a:r>
              <a:rPr lang="en-US" sz="2000" b="1" dirty="0"/>
              <a:t>New Product Development</a:t>
            </a:r>
            <a:r>
              <a:rPr lang="en-US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Die </a:t>
            </a:r>
            <a:r>
              <a:rPr lang="en-US" sz="2000" dirty="0" err="1"/>
              <a:t>Entwicklung</a:t>
            </a:r>
            <a:r>
              <a:rPr lang="en-US" sz="2000" dirty="0"/>
              <a:t> </a:t>
            </a:r>
            <a:r>
              <a:rPr lang="en-US" sz="2000" dirty="0" err="1"/>
              <a:t>neuer</a:t>
            </a:r>
            <a:r>
              <a:rPr lang="en-US" sz="2000" dirty="0"/>
              <a:t> </a:t>
            </a:r>
            <a:r>
              <a:rPr lang="en-US" sz="2000" dirty="0" err="1"/>
              <a:t>Lebensmittelprodukte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der </a:t>
            </a:r>
            <a:r>
              <a:rPr lang="en-US" sz="2000" dirty="0" err="1"/>
              <a:t>Prozess</a:t>
            </a:r>
            <a:r>
              <a:rPr lang="en-US" sz="2000" dirty="0"/>
              <a:t>, </a:t>
            </a:r>
            <a:r>
              <a:rPr lang="en-US" sz="2000" dirty="0" err="1"/>
              <a:t>bei</a:t>
            </a:r>
            <a:r>
              <a:rPr lang="en-US" sz="2000" dirty="0"/>
              <a:t> dem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neues</a:t>
            </a:r>
            <a:r>
              <a:rPr lang="en-US" sz="2000" dirty="0"/>
              <a:t> </a:t>
            </a:r>
            <a:r>
              <a:rPr lang="en-US" sz="2000" dirty="0" err="1"/>
              <a:t>Produkt</a:t>
            </a:r>
            <a:r>
              <a:rPr lang="en-US" sz="2000" dirty="0"/>
              <a:t> </a:t>
            </a:r>
            <a:r>
              <a:rPr lang="en-US" sz="2000" dirty="0" err="1"/>
              <a:t>geschaffen</a:t>
            </a:r>
            <a:r>
              <a:rPr lang="en-US" sz="2000" dirty="0"/>
              <a:t>, </a:t>
            </a:r>
            <a:r>
              <a:rPr lang="en-US" sz="2000" dirty="0" err="1"/>
              <a:t>produziert</a:t>
            </a:r>
            <a:r>
              <a:rPr lang="en-US" sz="2000" dirty="0"/>
              <a:t> und auf den </a:t>
            </a:r>
            <a:r>
              <a:rPr lang="en-US" sz="2000" dirty="0" err="1"/>
              <a:t>Markt</a:t>
            </a:r>
            <a:r>
              <a:rPr lang="en-US" sz="2000" dirty="0"/>
              <a:t> </a:t>
            </a:r>
            <a:r>
              <a:rPr lang="en-US" sz="2000" dirty="0" err="1"/>
              <a:t>gebracht</a:t>
            </a:r>
            <a:r>
              <a:rPr lang="en-US" sz="2000" dirty="0"/>
              <a:t> </a:t>
            </a:r>
            <a:r>
              <a:rPr lang="en-US" sz="2000" dirty="0" err="1"/>
              <a:t>wird</a:t>
            </a:r>
            <a:r>
              <a:rPr lang="en-US" sz="2000" dirty="0"/>
              <a:t>.</a:t>
            </a:r>
          </a:p>
          <a:p>
            <a:pPr marL="0" indent="0"/>
            <a:r>
              <a:rPr lang="en-US" sz="2000" b="1" dirty="0"/>
              <a:t>Wie </a:t>
            </a:r>
            <a:r>
              <a:rPr lang="en-US" sz="2000" b="1" dirty="0" err="1"/>
              <a:t>unterscheidet</a:t>
            </a:r>
            <a:r>
              <a:rPr lang="en-US" sz="2000" b="1" dirty="0"/>
              <a:t> </a:t>
            </a:r>
            <a:r>
              <a:rPr lang="en-US" sz="2000" b="1" dirty="0" err="1"/>
              <a:t>sie</a:t>
            </a:r>
            <a:r>
              <a:rPr lang="en-US" sz="2000" b="1" dirty="0"/>
              <a:t> </a:t>
            </a:r>
            <a:r>
              <a:rPr lang="en-US" sz="2000" b="1" dirty="0" err="1"/>
              <a:t>sich</a:t>
            </a:r>
            <a:r>
              <a:rPr lang="en-US" sz="2000" b="1" dirty="0"/>
              <a:t> von der </a:t>
            </a:r>
            <a:r>
              <a:rPr lang="en-US" sz="2000" b="1" dirty="0" err="1"/>
              <a:t>Neuformulierung</a:t>
            </a:r>
            <a:r>
              <a:rPr lang="en-US" sz="2000" b="1" dirty="0"/>
              <a:t> von </a:t>
            </a:r>
            <a:r>
              <a:rPr lang="en-US" sz="2000" b="1" dirty="0" err="1"/>
              <a:t>Lebensmitteln</a:t>
            </a:r>
            <a:r>
              <a:rPr lang="en-US" sz="2000" b="1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Die </a:t>
            </a:r>
            <a:r>
              <a:rPr lang="en-US" sz="2000" dirty="0" err="1"/>
              <a:t>Neuformulierung</a:t>
            </a:r>
            <a:r>
              <a:rPr lang="en-US" sz="2000" dirty="0"/>
              <a:t> von </a:t>
            </a:r>
            <a:r>
              <a:rPr lang="en-US" sz="2000" dirty="0" err="1"/>
              <a:t>Lebensmitteln</a:t>
            </a:r>
            <a:r>
              <a:rPr lang="en-US" sz="2000" dirty="0"/>
              <a:t> </a:t>
            </a:r>
            <a:r>
              <a:rPr lang="en-US" sz="2000" dirty="0" err="1"/>
              <a:t>verändert</a:t>
            </a:r>
            <a:r>
              <a:rPr lang="en-US" sz="2000" dirty="0"/>
              <a:t> die </a:t>
            </a:r>
            <a:r>
              <a:rPr lang="en-US" sz="2000" dirty="0" err="1"/>
              <a:t>bestehenden</a:t>
            </a:r>
            <a:r>
              <a:rPr lang="en-US" sz="2000" dirty="0"/>
              <a:t> </a:t>
            </a:r>
            <a:r>
              <a:rPr lang="en-US" sz="2000" dirty="0" err="1"/>
              <a:t>Lebensmittel</a:t>
            </a:r>
            <a:r>
              <a:rPr lang="en-US" sz="2000" dirty="0"/>
              <a:t>, um den </a:t>
            </a:r>
            <a:r>
              <a:rPr lang="en-US" sz="2000" dirty="0" err="1"/>
              <a:t>neuen</a:t>
            </a:r>
            <a:r>
              <a:rPr lang="en-US" sz="2000" dirty="0"/>
              <a:t> </a:t>
            </a:r>
            <a:r>
              <a:rPr lang="en-US" sz="2000" dirty="0" err="1"/>
              <a:t>Anforderungen</a:t>
            </a:r>
            <a:r>
              <a:rPr lang="en-US" sz="2000" dirty="0"/>
              <a:t> </a:t>
            </a:r>
            <a:r>
              <a:rPr lang="en-US" sz="2000" dirty="0" err="1"/>
              <a:t>gerecht</a:t>
            </a:r>
            <a:r>
              <a:rPr lang="en-US" sz="2000" dirty="0"/>
              <a:t> </a:t>
            </a:r>
            <a:r>
              <a:rPr lang="en-US" sz="2000" dirty="0" err="1"/>
              <a:t>zu</a:t>
            </a:r>
            <a:r>
              <a:rPr lang="en-US" sz="2000" dirty="0"/>
              <a:t> </a:t>
            </a:r>
            <a:r>
              <a:rPr lang="en-US" sz="2000" dirty="0" err="1"/>
              <a:t>werden</a:t>
            </a:r>
            <a:r>
              <a:rPr lang="en-US" sz="2000" dirty="0"/>
              <a:t>..</a:t>
            </a:r>
            <a:endParaRPr lang="en-US" sz="400" dirty="0"/>
          </a:p>
          <a:p>
            <a:pPr marL="0" indent="0"/>
            <a:r>
              <a:rPr lang="en-US" sz="2000" b="1" dirty="0" err="1"/>
              <a:t>Warum</a:t>
            </a:r>
            <a:r>
              <a:rPr lang="en-US" sz="2000" b="1" dirty="0"/>
              <a:t> </a:t>
            </a:r>
            <a:r>
              <a:rPr lang="en-US" sz="2000" b="1" dirty="0" err="1"/>
              <a:t>brauchen</a:t>
            </a:r>
            <a:r>
              <a:rPr lang="en-US" sz="2000" b="1" dirty="0"/>
              <a:t> </a:t>
            </a:r>
            <a:r>
              <a:rPr lang="en-US" sz="2000" b="1" dirty="0" err="1"/>
              <a:t>wir</a:t>
            </a:r>
            <a:r>
              <a:rPr lang="en-US" sz="2000" b="1" dirty="0"/>
              <a:t> die NPD?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Erhalt</a:t>
            </a:r>
            <a:r>
              <a:rPr lang="en-US" sz="2000" dirty="0"/>
              <a:t>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Ausbau</a:t>
            </a:r>
            <a:r>
              <a:rPr lang="en-US" sz="2000" dirty="0"/>
              <a:t> des </a:t>
            </a:r>
            <a:r>
              <a:rPr lang="en-US" sz="2000" dirty="0" err="1"/>
              <a:t>Marktanteils</a:t>
            </a:r>
            <a:r>
              <a:rPr lang="en-US" sz="2000" dirty="0"/>
              <a:t> von </a:t>
            </a:r>
            <a:r>
              <a:rPr lang="en-US" sz="2000" dirty="0" err="1"/>
              <a:t>Lebensmittelunternehmen</a:t>
            </a:r>
            <a:r>
              <a:rPr lang="en-US" sz="2000" dirty="0"/>
              <a:t>/KMU.</a:t>
            </a:r>
          </a:p>
          <a:p>
            <a:pPr marL="0" indent="0"/>
            <a:endParaRPr lang="en-IE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26CDE-4656-4754-8F1A-E608E077D8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631" y="581357"/>
            <a:ext cx="5085159" cy="582221"/>
          </a:xfrm>
        </p:spPr>
        <p:txBody>
          <a:bodyPr>
            <a:normAutofit lnSpcReduction="10000"/>
          </a:bodyPr>
          <a:lstStyle/>
          <a:p>
            <a:r>
              <a:rPr lang="en-IE" dirty="0"/>
              <a:t>NPD verstehen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9BA2F-6871-4600-9277-C2690AD64AAA}"/>
              </a:ext>
            </a:extLst>
          </p:cNvPr>
          <p:cNvGrpSpPr/>
          <p:nvPr/>
        </p:nvGrpSpPr>
        <p:grpSpPr>
          <a:xfrm>
            <a:off x="3596754" y="1225193"/>
            <a:ext cx="11321930" cy="3888819"/>
            <a:chOff x="3581400" y="1442597"/>
            <a:chExt cx="10949753" cy="388881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B9642395-0DE2-4CF9-93F3-97E24426212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01216579"/>
                </p:ext>
              </p:extLst>
            </p:nvPr>
          </p:nvGraphicFramePr>
          <p:xfrm>
            <a:off x="3581400" y="1442597"/>
            <a:ext cx="10949753" cy="38888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9E63A2-C0F5-4754-9071-E1370AACB64C}"/>
                </a:ext>
              </a:extLst>
            </p:cNvPr>
            <p:cNvSpPr txBox="1"/>
            <p:nvPr/>
          </p:nvSpPr>
          <p:spPr>
            <a:xfrm>
              <a:off x="8414312" y="3228945"/>
              <a:ext cx="1500346" cy="400110"/>
            </a:xfrm>
            <a:prstGeom prst="rect">
              <a:avLst/>
            </a:prstGeom>
            <a:solidFill>
              <a:srgbClr val="009BBD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rPr>
                <a:t>Innovation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4F7ACE-E7FC-435F-9C82-238F7DB8BA6B}"/>
              </a:ext>
            </a:extLst>
          </p:cNvPr>
          <p:cNvSpPr txBox="1"/>
          <p:nvPr/>
        </p:nvSpPr>
        <p:spPr>
          <a:xfrm>
            <a:off x="7543477" y="3358503"/>
            <a:ext cx="1714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  <a:buNone/>
            </a:pP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kommerziell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vertretbar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8AB20-B883-4032-8A43-DB123AFA576A}"/>
              </a:ext>
            </a:extLst>
          </p:cNvPr>
          <p:cNvSpPr txBox="1"/>
          <p:nvPr/>
        </p:nvSpPr>
        <p:spPr>
          <a:xfrm>
            <a:off x="8531286" y="1535192"/>
            <a:ext cx="1633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Bedürfnisse</a:t>
            </a:r>
            <a:r>
              <a:rPr lang="en-GB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der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90108-F8F8-4E7C-8FC0-938E8323830A}"/>
              </a:ext>
            </a:extLst>
          </p:cNvPr>
          <p:cNvSpPr txBox="1"/>
          <p:nvPr/>
        </p:nvSpPr>
        <p:spPr>
          <a:xfrm>
            <a:off x="9532504" y="3411651"/>
            <a:ext cx="1551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machbar</a:t>
            </a:r>
            <a:r>
              <a:rPr lang="en-GB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830BFF-BBE7-4776-A9BE-8EB7C2A67E0E}"/>
              </a:ext>
            </a:extLst>
          </p:cNvPr>
          <p:cNvSpPr txBox="1"/>
          <p:nvPr/>
        </p:nvSpPr>
        <p:spPr>
          <a:xfrm>
            <a:off x="7024052" y="439180"/>
            <a:ext cx="7458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Innovation </a:t>
            </a:r>
            <a:r>
              <a:rPr lang="en-US" sz="2400" b="1" dirty="0" err="1">
                <a:solidFill>
                  <a:srgbClr val="000000"/>
                </a:solidFill>
              </a:rPr>
              <a:t>ist</a:t>
            </a:r>
            <a:r>
              <a:rPr lang="en-US" sz="2400" b="1" dirty="0">
                <a:solidFill>
                  <a:srgbClr val="000000"/>
                </a:solidFill>
              </a:rPr>
              <a:t> das </a:t>
            </a:r>
            <a:r>
              <a:rPr lang="en-US" sz="2400" b="1" dirty="0" err="1">
                <a:solidFill>
                  <a:srgbClr val="000000"/>
                </a:solidFill>
              </a:rPr>
              <a:t>Herzstück</a:t>
            </a:r>
            <a:r>
              <a:rPr lang="en-US" sz="2400" b="1" dirty="0">
                <a:solidFill>
                  <a:srgbClr val="000000"/>
                </a:solidFill>
              </a:rPr>
              <a:t> der NPD </a:t>
            </a:r>
          </a:p>
        </p:txBody>
      </p:sp>
    </p:spTree>
    <p:extLst>
      <p:ext uri="{BB962C8B-B14F-4D97-AF65-F5344CB8AC3E}">
        <p14:creationId xmlns:p14="http://schemas.microsoft.com/office/powerpoint/2010/main" val="4075893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hite stairs with a blue arrow drawn in the middle pointing upwards">
            <a:extLst>
              <a:ext uri="{FF2B5EF4-FFF2-40B4-BE49-F238E27FC236}">
                <a16:creationId xmlns:a16="http://schemas.microsoft.com/office/drawing/2014/main" id="{832AE83D-AB83-4B4D-BDFE-75D44CD276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28E9B-25BD-433E-B188-FECE910E25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16908" y="1773241"/>
            <a:ext cx="5267671" cy="4525954"/>
          </a:xfrm>
        </p:spPr>
        <p:txBody>
          <a:bodyPr/>
          <a:lstStyle/>
          <a:p>
            <a:pPr marL="914400" indent="-457200">
              <a:buFont typeface="+mj-lt"/>
              <a:buAutoNum type="arabicPeriod"/>
            </a:pPr>
            <a:r>
              <a:rPr lang="en-US" dirty="0" err="1"/>
              <a:t>Nachfrage</a:t>
            </a:r>
            <a:r>
              <a:rPr lang="en-US" dirty="0"/>
              <a:t> </a:t>
            </a:r>
            <a:r>
              <a:rPr lang="en-US" dirty="0" err="1"/>
              <a:t>seitens</a:t>
            </a:r>
            <a:r>
              <a:rPr lang="en-US" dirty="0"/>
              <a:t> der </a:t>
            </a:r>
            <a:r>
              <a:rPr lang="en-US" dirty="0" err="1"/>
              <a:t>Kunden</a:t>
            </a:r>
            <a:r>
              <a:rPr lang="en-US" dirty="0"/>
              <a:t> (</a:t>
            </a:r>
            <a:r>
              <a:rPr lang="en-US" dirty="0" err="1"/>
              <a:t>Verhalten</a:t>
            </a:r>
            <a:r>
              <a:rPr lang="en-US" dirty="0"/>
              <a:t> &amp; </a:t>
            </a:r>
            <a:r>
              <a:rPr lang="en-US" dirty="0" err="1"/>
              <a:t>Änderung</a:t>
            </a:r>
            <a:r>
              <a:rPr lang="en-US" dirty="0"/>
              <a:t> des </a:t>
            </a:r>
            <a:r>
              <a:rPr lang="en-US" dirty="0" err="1"/>
              <a:t>Lebensstils</a:t>
            </a:r>
            <a:r>
              <a:rPr lang="en-US" dirty="0"/>
              <a:t>, </a:t>
            </a:r>
            <a:r>
              <a:rPr lang="en-US" dirty="0" err="1"/>
              <a:t>gesunde</a:t>
            </a:r>
            <a:r>
              <a:rPr lang="en-US" dirty="0"/>
              <a:t> </a:t>
            </a:r>
            <a:r>
              <a:rPr lang="en-US" dirty="0" err="1"/>
              <a:t>Lebensweise</a:t>
            </a:r>
            <a:r>
              <a:rPr lang="en-US" dirty="0"/>
              <a:t>,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letzten</a:t>
            </a:r>
            <a:r>
              <a:rPr lang="en-US" dirty="0"/>
              <a:t> </a:t>
            </a:r>
            <a:r>
              <a:rPr lang="en-US" dirty="0" err="1"/>
              <a:t>Abschnitt</a:t>
            </a:r>
            <a:r>
              <a:rPr lang="en-US" dirty="0"/>
              <a:t> </a:t>
            </a:r>
            <a:r>
              <a:rPr lang="en-US" dirty="0" err="1"/>
              <a:t>beschrieben</a:t>
            </a:r>
            <a:r>
              <a:rPr lang="en-US" dirty="0"/>
              <a:t>)</a:t>
            </a:r>
          </a:p>
          <a:p>
            <a:pPr marL="914400" indent="-457200">
              <a:buFont typeface="+mj-lt"/>
              <a:buAutoNum type="arabicPeriod"/>
            </a:pPr>
            <a:r>
              <a:rPr lang="en-US" dirty="0" err="1"/>
              <a:t>Druck</a:t>
            </a:r>
            <a:r>
              <a:rPr lang="en-US" dirty="0"/>
              <a:t> des </a:t>
            </a:r>
            <a:r>
              <a:rPr lang="en-US" dirty="0" err="1"/>
              <a:t>Marktes</a:t>
            </a:r>
            <a:endParaRPr lang="en-US" dirty="0"/>
          </a:p>
          <a:p>
            <a:pPr marL="914400" indent="-457200">
              <a:buFont typeface="+mj-lt"/>
              <a:buAutoNum type="arabicPeriod"/>
            </a:pPr>
            <a:r>
              <a:rPr lang="en-US" dirty="0" err="1"/>
              <a:t>Risikodiversifizierung</a:t>
            </a:r>
            <a:r>
              <a:rPr lang="en-US" dirty="0"/>
              <a:t>, z. B. </a:t>
            </a:r>
            <a:r>
              <a:rPr lang="en-US" dirty="0" err="1"/>
              <a:t>Verlust</a:t>
            </a:r>
            <a:r>
              <a:rPr lang="en-US" dirty="0"/>
              <a:t> des </a:t>
            </a:r>
            <a:r>
              <a:rPr lang="en-US" dirty="0" err="1"/>
              <a:t>derzeitigen</a:t>
            </a:r>
            <a:r>
              <a:rPr lang="en-US" dirty="0"/>
              <a:t> </a:t>
            </a:r>
            <a:r>
              <a:rPr lang="en-US" dirty="0" err="1"/>
              <a:t>Marktes</a:t>
            </a:r>
            <a:endParaRPr lang="en-US" dirty="0"/>
          </a:p>
          <a:p>
            <a:pPr marL="914400" indent="-457200">
              <a:buFont typeface="+mj-lt"/>
              <a:buAutoNum type="arabicPeriod"/>
            </a:pPr>
            <a:r>
              <a:rPr lang="en-US" dirty="0" err="1"/>
              <a:t>Steigerung</a:t>
            </a:r>
            <a:r>
              <a:rPr lang="en-US" dirty="0"/>
              <a:t> des </a:t>
            </a:r>
            <a:r>
              <a:rPr lang="en-US" dirty="0" err="1"/>
              <a:t>Ansehens</a:t>
            </a:r>
            <a:r>
              <a:rPr lang="en-US" dirty="0"/>
              <a:t> von </a:t>
            </a:r>
            <a:r>
              <a:rPr lang="en-US" dirty="0" err="1"/>
              <a:t>Unternehmen</a:t>
            </a:r>
            <a:r>
              <a:rPr lang="en-US" dirty="0"/>
              <a:t> und </a:t>
            </a:r>
            <a:r>
              <a:rPr lang="en-US" dirty="0" err="1"/>
              <a:t>Marke</a:t>
            </a:r>
            <a:endParaRPr lang="en-US" dirty="0"/>
          </a:p>
          <a:p>
            <a:pPr marL="914400" indent="-457200">
              <a:buFont typeface="+mj-lt"/>
              <a:buAutoNum type="arabicPeriod"/>
            </a:pPr>
            <a:r>
              <a:rPr lang="en-US" dirty="0" err="1"/>
              <a:t>Nutzung</a:t>
            </a:r>
            <a:r>
              <a:rPr lang="en-US" dirty="0"/>
              <a:t> von </a:t>
            </a:r>
            <a:r>
              <a:rPr lang="en-US" dirty="0" err="1"/>
              <a:t>Überkapazitäten</a:t>
            </a:r>
            <a:endParaRPr lang="en-US" dirty="0"/>
          </a:p>
          <a:p>
            <a:pPr marL="457200" indent="0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8A877-3452-4F7C-B78A-581C8AE302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 err="1"/>
              <a:t>Warum</a:t>
            </a:r>
            <a:r>
              <a:rPr lang="en-IE" dirty="0"/>
              <a:t> </a:t>
            </a:r>
            <a:r>
              <a:rPr lang="en-IE" dirty="0" err="1"/>
              <a:t>brauchen</a:t>
            </a:r>
            <a:r>
              <a:rPr lang="en-IE" dirty="0"/>
              <a:t> </a:t>
            </a:r>
            <a:r>
              <a:rPr lang="en-IE" dirty="0" err="1"/>
              <a:t>wir</a:t>
            </a:r>
            <a:r>
              <a:rPr lang="en-IE" dirty="0"/>
              <a:t> die NPD?</a:t>
            </a:r>
          </a:p>
        </p:txBody>
      </p:sp>
    </p:spTree>
    <p:extLst>
      <p:ext uri="{BB962C8B-B14F-4D97-AF65-F5344CB8AC3E}">
        <p14:creationId xmlns:p14="http://schemas.microsoft.com/office/powerpoint/2010/main" val="4192673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B6D0D-B667-45CE-9FDB-5313983C59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Merkmale</a:t>
            </a:r>
            <a:r>
              <a:rPr lang="en-IE" dirty="0"/>
              <a:t> der </a:t>
            </a:r>
            <a:r>
              <a:rPr lang="en-IE" dirty="0" err="1"/>
              <a:t>Alterung</a:t>
            </a:r>
            <a:r>
              <a:rPr lang="en-IE" dirty="0"/>
              <a:t>, die NPD </a:t>
            </a:r>
            <a:r>
              <a:rPr lang="en-IE" dirty="0" err="1"/>
              <a:t>beeinflussen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42FD2-5508-42E4-91FB-434AC8A777F8}"/>
              </a:ext>
            </a:extLst>
          </p:cNvPr>
          <p:cNvSpPr txBox="1"/>
          <p:nvPr/>
        </p:nvSpPr>
        <p:spPr>
          <a:xfrm>
            <a:off x="6462429" y="4886045"/>
            <a:ext cx="3425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Alterungsmerkmale</a:t>
            </a:r>
          </a:p>
          <a:p>
            <a:r>
              <a:rPr lang="en-US" sz="1800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Quelle:</a:t>
            </a:r>
            <a:r>
              <a:rPr lang="en-US" sz="1800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Collins, and Bogue, 2015) </a:t>
            </a:r>
            <a:endParaRPr lang="en-US" sz="1800" dirty="0">
              <a:solidFill>
                <a:srgbClr val="1188A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848F3-FAA4-764A-BF00-0C5B3B67E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265" y="1225193"/>
            <a:ext cx="4754733" cy="4696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C3256F-501D-B54F-B16C-901FAF7023D2}"/>
              </a:ext>
            </a:extLst>
          </p:cNvPr>
          <p:cNvSpPr txBox="1"/>
          <p:nvPr/>
        </p:nvSpPr>
        <p:spPr>
          <a:xfrm>
            <a:off x="3636054" y="3386307"/>
            <a:ext cx="1045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Alterungs-merkmale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B0FFD-D270-8949-8989-B3A77CDC7814}"/>
              </a:ext>
            </a:extLst>
          </p:cNvPr>
          <p:cNvSpPr txBox="1"/>
          <p:nvPr/>
        </p:nvSpPr>
        <p:spPr>
          <a:xfrm>
            <a:off x="2294590" y="2397133"/>
            <a:ext cx="126514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55-70 Jahre</a:t>
            </a:r>
          </a:p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brauchen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positiven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Präventiver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Ernährungsansatz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88FF35-274B-1D48-80E1-369F29F14BB6}"/>
              </a:ext>
            </a:extLst>
          </p:cNvPr>
          <p:cNvSpPr txBox="1"/>
          <p:nvPr/>
        </p:nvSpPr>
        <p:spPr>
          <a:xfrm>
            <a:off x="3072720" y="1911902"/>
            <a:ext cx="11536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Bedürfnisse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Anforderungen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83104-1939-FB46-8480-B9CB8E54E1B0}"/>
              </a:ext>
            </a:extLst>
          </p:cNvPr>
          <p:cNvSpPr txBox="1"/>
          <p:nvPr/>
        </p:nvSpPr>
        <p:spPr>
          <a:xfrm>
            <a:off x="4088056" y="1900775"/>
            <a:ext cx="115364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Aspekte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chronologischen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physiologischen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Alterung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2ED89C-EC81-0D4D-BF9A-E577D5F7DFC2}"/>
              </a:ext>
            </a:extLst>
          </p:cNvPr>
          <p:cNvSpPr txBox="1"/>
          <p:nvPr/>
        </p:nvSpPr>
        <p:spPr>
          <a:xfrm>
            <a:off x="4924068" y="2725286"/>
            <a:ext cx="1153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Jahre und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älter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436CC-04F1-2641-8905-F0B402B19147}"/>
              </a:ext>
            </a:extLst>
          </p:cNvPr>
          <p:cNvSpPr txBox="1"/>
          <p:nvPr/>
        </p:nvSpPr>
        <p:spPr>
          <a:xfrm>
            <a:off x="4924067" y="3518994"/>
            <a:ext cx="1153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anhand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Skala für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Gebrechlichkeit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Anfälligkeit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ECD36-8796-5A47-87F2-844C40E82625}"/>
              </a:ext>
            </a:extLst>
          </p:cNvPr>
          <p:cNvSpPr txBox="1"/>
          <p:nvPr/>
        </p:nvSpPr>
        <p:spPr>
          <a:xfrm>
            <a:off x="4512492" y="4285881"/>
            <a:ext cx="11536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Altersgruppe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50- bis 70-Jährigen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verfolgt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proaktiven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Ansatz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Alterung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122BB-72BB-8D4C-BBD9-7ED647BE6F64}"/>
              </a:ext>
            </a:extLst>
          </p:cNvPr>
          <p:cNvSpPr txBox="1"/>
          <p:nvPr/>
        </p:nvSpPr>
        <p:spPr>
          <a:xfrm>
            <a:off x="3573936" y="4825673"/>
            <a:ext cx="1153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Jahre und </a:t>
            </a:r>
          </a:p>
          <a:p>
            <a:pPr algn="ctr"/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sollten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gut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gesund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D78E0-5C1C-6E42-90F7-5866C689834E}"/>
              </a:ext>
            </a:extLst>
          </p:cNvPr>
          <p:cNvSpPr txBox="1"/>
          <p:nvPr/>
        </p:nvSpPr>
        <p:spPr>
          <a:xfrm>
            <a:off x="2562555" y="4396182"/>
            <a:ext cx="1153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Jahre und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älter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reaktiv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Altern 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03FC5A-77A1-2245-A00D-6E810AA92EBC}"/>
              </a:ext>
            </a:extLst>
          </p:cNvPr>
          <p:cNvSpPr txBox="1"/>
          <p:nvPr/>
        </p:nvSpPr>
        <p:spPr>
          <a:xfrm>
            <a:off x="2091501" y="3455557"/>
            <a:ext cx="1153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Jahre und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älter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benötigen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krankheitsspezifische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Maßnahmen</a:t>
            </a:r>
            <a:endParaRPr lang="en-GB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20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AC294-6D9B-4C7F-8503-E311BAA66E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200526"/>
            <a:ext cx="11381874" cy="800077"/>
          </a:xfrm>
          <a:solidFill>
            <a:srgbClr val="85D2E1"/>
          </a:solidFill>
        </p:spPr>
        <p:txBody>
          <a:bodyPr anchor="ctr">
            <a:normAutofit fontScale="85000" lnSpcReduction="20000"/>
          </a:bodyPr>
          <a:lstStyle/>
          <a:p>
            <a:r>
              <a:rPr lang="en-IE" dirty="0"/>
              <a:t>Der </a:t>
            </a:r>
            <a:r>
              <a:rPr lang="en-IE" dirty="0" err="1"/>
              <a:t>typische</a:t>
            </a:r>
            <a:r>
              <a:rPr lang="en-IE" dirty="0"/>
              <a:t> NPD-</a:t>
            </a:r>
            <a:r>
              <a:rPr lang="en-IE" dirty="0" err="1"/>
              <a:t>Prozess</a:t>
            </a:r>
            <a:r>
              <a:rPr lang="en-IE" dirty="0"/>
              <a:t> und das Modell, das von </a:t>
            </a:r>
            <a:r>
              <a:rPr lang="en-IE" dirty="0" err="1"/>
              <a:t>Lebensmittelunternehmen</a:t>
            </a:r>
            <a:r>
              <a:rPr lang="en-IE" dirty="0"/>
              <a:t> </a:t>
            </a:r>
            <a:r>
              <a:rPr lang="en-IE" dirty="0" err="1"/>
              <a:t>verwendet</a:t>
            </a:r>
            <a:r>
              <a:rPr lang="en-IE" dirty="0"/>
              <a:t> </a:t>
            </a:r>
            <a:r>
              <a:rPr lang="en-IE" dirty="0" err="1"/>
              <a:t>wird</a:t>
            </a:r>
            <a:endParaRPr lang="en-IE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84B528A-26AE-48B8-BD0B-E95879CCE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579827"/>
              </p:ext>
            </p:extLst>
          </p:nvPr>
        </p:nvGraphicFramePr>
        <p:xfrm>
          <a:off x="1239202" y="1428912"/>
          <a:ext cx="5080877" cy="4903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55925F-E968-4FA6-ADAB-87C04F9C45C9}"/>
              </a:ext>
            </a:extLst>
          </p:cNvPr>
          <p:cNvSpPr txBox="1"/>
          <p:nvPr/>
        </p:nvSpPr>
        <p:spPr>
          <a:xfrm>
            <a:off x="6825917" y="1426978"/>
            <a:ext cx="4736194" cy="2585323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Ein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Großteil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der NPD labs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konzentriert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sich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auf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Entwicklung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bestehender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Produkte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Verbesserung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des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Nährwerts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eines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Produkts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Erhöhung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der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Verbraucherzufriedenheit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Erhöhung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der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Gewinnspanne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durch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Kostensenkung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CEA0E-78C3-446B-BB0F-40A2C06C950A}"/>
              </a:ext>
            </a:extLst>
          </p:cNvPr>
          <p:cNvSpPr txBox="1"/>
          <p:nvPr/>
        </p:nvSpPr>
        <p:spPr>
          <a:xfrm>
            <a:off x="6825917" y="4171231"/>
            <a:ext cx="4736194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parallele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Wege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Ideenfindung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Produktdesign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Technik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Marktforschung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Marketinganalyse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73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3020B-182C-490F-9981-41EBF9C929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272716"/>
            <a:ext cx="11329058" cy="716969"/>
          </a:xfrm>
          <a:solidFill>
            <a:srgbClr val="85D2E1"/>
          </a:solidFill>
        </p:spPr>
        <p:txBody>
          <a:bodyPr anchor="ctr">
            <a:normAutofit/>
          </a:bodyPr>
          <a:lstStyle/>
          <a:p>
            <a:r>
              <a:rPr lang="en-IE" dirty="0"/>
              <a:t>	NPD – Die </a:t>
            </a:r>
            <a:r>
              <a:rPr lang="en-IE" dirty="0" err="1"/>
              <a:t>Innovationsreise</a:t>
            </a:r>
            <a:r>
              <a:rPr lang="en-IE" dirty="0"/>
              <a:t>...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689155-67DA-48B3-9CAC-33BD1104BCCF}"/>
              </a:ext>
            </a:extLst>
          </p:cNvPr>
          <p:cNvGrpSpPr/>
          <p:nvPr/>
        </p:nvGrpSpPr>
        <p:grpSpPr>
          <a:xfrm>
            <a:off x="734713" y="1478925"/>
            <a:ext cx="7648763" cy="4470808"/>
            <a:chOff x="1313729" y="1312946"/>
            <a:chExt cx="7613101" cy="44992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22FD2-44D6-4E04-B0C4-2235F4016EF1}"/>
                </a:ext>
              </a:extLst>
            </p:cNvPr>
            <p:cNvGrpSpPr/>
            <p:nvPr/>
          </p:nvGrpSpPr>
          <p:grpSpPr>
            <a:xfrm>
              <a:off x="1313729" y="1312946"/>
              <a:ext cx="2443406" cy="4499226"/>
              <a:chOff x="1107989" y="1304475"/>
              <a:chExt cx="2443406" cy="449922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296F78-A5DF-4C4B-85E3-49965C5728FB}"/>
                  </a:ext>
                </a:extLst>
              </p:cNvPr>
              <p:cNvSpPr txBox="1"/>
              <p:nvPr/>
            </p:nvSpPr>
            <p:spPr>
              <a:xfrm>
                <a:off x="1199429" y="1304475"/>
                <a:ext cx="2351966" cy="461665"/>
              </a:xfrm>
              <a:prstGeom prst="rect">
                <a:avLst/>
              </a:prstGeom>
              <a:solidFill>
                <a:srgbClr val="009BBD"/>
              </a:solidFill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b="1" kern="0" dirty="0" err="1">
                    <a:solidFill>
                      <a:prstClr val="white"/>
                    </a:solidFill>
                    <a:latin typeface="Arial"/>
                  </a:rPr>
                  <a:t>Evolutionär</a:t>
                </a:r>
                <a:r>
                  <a:rPr lang="en-US" sz="2400" b="1" kern="0" dirty="0">
                    <a:solidFill>
                      <a:prstClr val="white"/>
                    </a:solidFill>
                    <a:latin typeface="Arial"/>
                  </a:rPr>
                  <a:t> 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9F30B6-6D40-4022-8BF1-75E32480B036}"/>
                  </a:ext>
                </a:extLst>
              </p:cNvPr>
              <p:cNvSpPr txBox="1"/>
              <p:nvPr/>
            </p:nvSpPr>
            <p:spPr>
              <a:xfrm>
                <a:off x="1107989" y="5342036"/>
                <a:ext cx="2351966" cy="461665"/>
              </a:xfrm>
              <a:prstGeom prst="rect">
                <a:avLst/>
              </a:prstGeom>
              <a:solidFill>
                <a:srgbClr val="009BBD"/>
              </a:solidFill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400" b="1" kern="0" dirty="0" err="1">
                    <a:solidFill>
                      <a:prstClr val="white"/>
                    </a:solidFill>
                    <a:latin typeface="Arial"/>
                  </a:rPr>
                  <a:t>Revolutionär</a:t>
                </a:r>
                <a:r>
                  <a:rPr lang="en-US" sz="2400" b="1" kern="0" dirty="0">
                    <a:solidFill>
                      <a:prstClr val="white"/>
                    </a:solidFill>
                    <a:latin typeface="Arial"/>
                  </a:rPr>
                  <a:t> 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Down Arrow 16">
                <a:extLst>
                  <a:ext uri="{FF2B5EF4-FFF2-40B4-BE49-F238E27FC236}">
                    <a16:creationId xmlns:a16="http://schemas.microsoft.com/office/drawing/2014/main" id="{99C5F16F-8905-41DB-96FB-0C9CD5D6BD88}"/>
                  </a:ext>
                </a:extLst>
              </p:cNvPr>
              <p:cNvSpPr/>
              <p:nvPr/>
            </p:nvSpPr>
            <p:spPr>
              <a:xfrm>
                <a:off x="2083581" y="1783360"/>
                <a:ext cx="488625" cy="3460219"/>
              </a:xfrm>
              <a:prstGeom prst="downArrow">
                <a:avLst/>
              </a:prstGeom>
              <a:solidFill>
                <a:srgbClr val="009BB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CA46E5-A5B7-43CD-81E4-16782E16FD49}"/>
                </a:ext>
              </a:extLst>
            </p:cNvPr>
            <p:cNvGrpSpPr/>
            <p:nvPr/>
          </p:nvGrpSpPr>
          <p:grpSpPr>
            <a:xfrm>
              <a:off x="3912148" y="1364145"/>
              <a:ext cx="5014682" cy="4380544"/>
              <a:chOff x="3912148" y="1364145"/>
              <a:chExt cx="5014682" cy="438054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2D11A7-21EB-4E3D-9E68-54A9B8ADF87C}"/>
                  </a:ext>
                </a:extLst>
              </p:cNvPr>
              <p:cNvSpPr txBox="1"/>
              <p:nvPr/>
            </p:nvSpPr>
            <p:spPr>
              <a:xfrm>
                <a:off x="3912148" y="1364145"/>
                <a:ext cx="5014682" cy="40265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Neue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Packung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/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Preis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/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Größe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188A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93997E-4EA4-4A7C-8AA5-2BA0CFE12016}"/>
                  </a:ext>
                </a:extLst>
              </p:cNvPr>
              <p:cNvSpPr txBox="1"/>
              <p:nvPr/>
            </p:nvSpPr>
            <p:spPr>
              <a:xfrm>
                <a:off x="3912148" y="2148022"/>
                <a:ext cx="5014682" cy="71238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Einführung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neuer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Geschmacksrichtungen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188A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3A60F6-0808-42F1-AAEC-071B39EF0214}"/>
                  </a:ext>
                </a:extLst>
              </p:cNvPr>
              <p:cNvSpPr txBox="1"/>
              <p:nvPr/>
            </p:nvSpPr>
            <p:spPr>
              <a:xfrm>
                <a:off x="3912148" y="2953437"/>
                <a:ext cx="5014682" cy="40265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Variante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in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bestehenden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Produkten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188A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F37C54-4150-471C-8A78-9844E437F4FD}"/>
                  </a:ext>
                </a:extLst>
              </p:cNvPr>
              <p:cNvSpPr txBox="1"/>
              <p:nvPr/>
            </p:nvSpPr>
            <p:spPr>
              <a:xfrm>
                <a:off x="3912148" y="3741316"/>
                <a:ext cx="5014682" cy="71238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‘me too"-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Produkte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(den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Markttrends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folgend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) 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88A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C17326-7089-4FE4-8780-4727835F23C5}"/>
                  </a:ext>
                </a:extLst>
              </p:cNvPr>
              <p:cNvSpPr txBox="1"/>
              <p:nvPr/>
            </p:nvSpPr>
            <p:spPr>
              <a:xfrm>
                <a:off x="3912148" y="4541676"/>
                <a:ext cx="5014682" cy="40265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Neues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Produkt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auf der Welt/dem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Markt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188A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75F956-7776-4F48-87FE-81784B103ADB}"/>
                  </a:ext>
                </a:extLst>
              </p:cNvPr>
              <p:cNvSpPr txBox="1"/>
              <p:nvPr/>
            </p:nvSpPr>
            <p:spPr>
              <a:xfrm>
                <a:off x="3912148" y="5342036"/>
                <a:ext cx="5014682" cy="40265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Technologischer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  <a:r>
                  <a:rPr lang="en-US" sz="2000" b="1" kern="0" dirty="0" err="1">
                    <a:solidFill>
                      <a:srgbClr val="1188A3"/>
                    </a:solidFill>
                    <a:latin typeface="Arial"/>
                  </a:rPr>
                  <a:t>Durchbruch</a:t>
                </a:r>
                <a:r>
                  <a:rPr lang="en-US" sz="2000" b="1" kern="0" dirty="0">
                    <a:solidFill>
                      <a:srgbClr val="1188A3"/>
                    </a:solidFill>
                    <a:latin typeface="Arial"/>
                  </a:rPr>
                  <a:t> 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F06E22-D1BD-48F1-BCEB-060B6F6E01AA}"/>
              </a:ext>
            </a:extLst>
          </p:cNvPr>
          <p:cNvGrpSpPr/>
          <p:nvPr/>
        </p:nvGrpSpPr>
        <p:grpSpPr>
          <a:xfrm>
            <a:off x="9428541" y="1828732"/>
            <a:ext cx="2097167" cy="3954764"/>
            <a:chOff x="9312017" y="1451743"/>
            <a:chExt cx="2097167" cy="39547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339602-5F2F-43CF-A96A-DB0274AC5073}"/>
                </a:ext>
              </a:extLst>
            </p:cNvPr>
            <p:cNvSpPr txBox="1"/>
            <p:nvPr/>
          </p:nvSpPr>
          <p:spPr>
            <a:xfrm>
              <a:off x="9312017" y="1451743"/>
              <a:ext cx="1845965" cy="830997"/>
            </a:xfrm>
            <a:prstGeom prst="rect">
              <a:avLst/>
            </a:prstGeom>
            <a:solidFill>
              <a:srgbClr val="009BBD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600" b="1" kern="0" dirty="0" err="1">
                  <a:solidFill>
                    <a:prstClr val="white"/>
                  </a:solidFill>
                  <a:latin typeface="Arial"/>
                </a:rPr>
                <a:t>Markttrends</a:t>
              </a: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/</a:t>
              </a:r>
            </a:p>
            <a:p>
              <a:pPr lvl="0" algn="ctr">
                <a:defRPr/>
              </a:pPr>
              <a:r>
                <a:rPr lang="en-US" sz="1600" b="1" kern="0" dirty="0" err="1">
                  <a:solidFill>
                    <a:prstClr val="white"/>
                  </a:solidFill>
                  <a:latin typeface="Arial"/>
                </a:rPr>
                <a:t>Verbraucher-bedürfnisse</a:t>
              </a: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CECD69-49D3-46B7-9BA0-041DFA44E577}"/>
                </a:ext>
              </a:extLst>
            </p:cNvPr>
            <p:cNvSpPr txBox="1"/>
            <p:nvPr/>
          </p:nvSpPr>
          <p:spPr>
            <a:xfrm>
              <a:off x="9483312" y="4821732"/>
              <a:ext cx="1668101" cy="584775"/>
            </a:xfrm>
            <a:prstGeom prst="rect">
              <a:avLst/>
            </a:prstGeom>
            <a:solidFill>
              <a:srgbClr val="009BBD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Tech-</a:t>
              </a:r>
              <a:r>
                <a:rPr lang="en-US" sz="1600" b="1" kern="0" dirty="0" err="1">
                  <a:solidFill>
                    <a:prstClr val="white"/>
                  </a:solidFill>
                  <a:latin typeface="Arial"/>
                </a:rPr>
                <a:t>Durchbruch</a:t>
              </a: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FB39BDB-4FB2-4641-8870-F48754F3E60E}"/>
                </a:ext>
              </a:extLst>
            </p:cNvPr>
            <p:cNvSpPr/>
            <p:nvPr/>
          </p:nvSpPr>
          <p:spPr>
            <a:xfrm>
              <a:off x="9579565" y="3123501"/>
              <a:ext cx="1245962" cy="914400"/>
            </a:xfrm>
            <a:prstGeom prst="ellipse">
              <a:avLst/>
            </a:prstGeom>
            <a:solidFill>
              <a:schemeClr val="accent5"/>
            </a:solidFill>
            <a:ln w="6350" cap="flat" cmpd="sng" algn="ctr">
              <a:solidFill>
                <a:srgbClr val="FFD1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NPD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01264E-CB5E-4201-B496-2360323B727C}"/>
                </a:ext>
              </a:extLst>
            </p:cNvPr>
            <p:cNvSpPr txBox="1"/>
            <p:nvPr/>
          </p:nvSpPr>
          <p:spPr>
            <a:xfrm>
              <a:off x="10501093" y="2583180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Pull </a:t>
              </a:r>
            </a:p>
          </p:txBody>
        </p:sp>
        <p:sp>
          <p:nvSpPr>
            <p:cNvPr id="21" name="Down Arrow 32">
              <a:extLst>
                <a:ext uri="{FF2B5EF4-FFF2-40B4-BE49-F238E27FC236}">
                  <a16:creationId xmlns:a16="http://schemas.microsoft.com/office/drawing/2014/main" id="{C4DE80A6-A3D6-444C-96F2-F3BE4345461F}"/>
                </a:ext>
              </a:extLst>
            </p:cNvPr>
            <p:cNvSpPr/>
            <p:nvPr/>
          </p:nvSpPr>
          <p:spPr>
            <a:xfrm rot="10800000">
              <a:off x="10087730" y="4075621"/>
              <a:ext cx="229632" cy="654258"/>
            </a:xfrm>
            <a:prstGeom prst="downArrow">
              <a:avLst/>
            </a:prstGeom>
            <a:solidFill>
              <a:srgbClr val="009BB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CFBBD5-B48E-4081-990F-A806229BF8A0}"/>
                </a:ext>
              </a:extLst>
            </p:cNvPr>
            <p:cNvSpPr txBox="1"/>
            <p:nvPr/>
          </p:nvSpPr>
          <p:spPr>
            <a:xfrm>
              <a:off x="10437443" y="4139991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Push </a:t>
              </a:r>
            </a:p>
          </p:txBody>
        </p:sp>
        <p:sp>
          <p:nvSpPr>
            <p:cNvPr id="23" name="Down Arrow 34">
              <a:extLst>
                <a:ext uri="{FF2B5EF4-FFF2-40B4-BE49-F238E27FC236}">
                  <a16:creationId xmlns:a16="http://schemas.microsoft.com/office/drawing/2014/main" id="{D028E757-4E08-4C87-BA4C-CDBE2CC241C7}"/>
                </a:ext>
              </a:extLst>
            </p:cNvPr>
            <p:cNvSpPr/>
            <p:nvPr/>
          </p:nvSpPr>
          <p:spPr>
            <a:xfrm rot="10800000">
              <a:off x="10087730" y="2414934"/>
              <a:ext cx="229632" cy="654258"/>
            </a:xfrm>
            <a:prstGeom prst="downArrow">
              <a:avLst/>
            </a:prstGeom>
            <a:solidFill>
              <a:srgbClr val="009BB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7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3E035C-5CBE-4CF5-9921-C3BF5E4E62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0663" y="1499937"/>
            <a:ext cx="10808102" cy="4124778"/>
          </a:xfrm>
        </p:spPr>
        <p:txBody>
          <a:bodyPr/>
          <a:lstStyle/>
          <a:p>
            <a:r>
              <a:rPr lang="en-IE" dirty="0" err="1"/>
              <a:t>Hier</a:t>
            </a:r>
            <a:r>
              <a:rPr lang="en-IE" dirty="0"/>
              <a:t> </a:t>
            </a:r>
            <a:r>
              <a:rPr lang="en-IE" dirty="0" err="1"/>
              <a:t>sind</a:t>
            </a:r>
            <a:r>
              <a:rPr lang="en-IE" dirty="0"/>
              <a:t> 3 </a:t>
            </a:r>
            <a:r>
              <a:rPr lang="en-IE" dirty="0" err="1"/>
              <a:t>Ansätze</a:t>
            </a:r>
            <a:r>
              <a:rPr lang="en-IE" dirty="0"/>
              <a:t>, die </a:t>
            </a:r>
            <a:r>
              <a:rPr lang="en-IE" dirty="0" err="1"/>
              <a:t>verwendet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 </a:t>
            </a:r>
            <a:r>
              <a:rPr lang="en-IE" dirty="0" err="1"/>
              <a:t>können</a:t>
            </a:r>
            <a:r>
              <a:rPr lang="en-IE" dirty="0"/>
              <a:t>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E9FC0-7399-42AF-9F43-268E5478C6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013" y="642938"/>
            <a:ext cx="10807700" cy="582612"/>
          </a:xfrm>
        </p:spPr>
        <p:txBody>
          <a:bodyPr>
            <a:normAutofit lnSpcReduction="10000"/>
          </a:bodyPr>
          <a:lstStyle/>
          <a:p>
            <a:r>
              <a:rPr lang="en-IE" dirty="0"/>
              <a:t>NPD </a:t>
            </a:r>
            <a:r>
              <a:rPr lang="en-IE" dirty="0" err="1"/>
              <a:t>Prozess</a:t>
            </a:r>
            <a:r>
              <a:rPr lang="en-IE" dirty="0"/>
              <a:t> – Phase </a:t>
            </a:r>
            <a:r>
              <a:rPr lang="en-IE" b="1" dirty="0"/>
              <a:t>1. </a:t>
            </a:r>
            <a:r>
              <a:rPr lang="en-IE" b="1" dirty="0" err="1"/>
              <a:t>Ideenfindung</a:t>
            </a:r>
            <a:endParaRPr lang="en-IE" b="1" dirty="0"/>
          </a:p>
        </p:txBody>
      </p:sp>
      <p:sp>
        <p:nvSpPr>
          <p:cNvPr id="6" name="Pentagon 17">
            <a:extLst>
              <a:ext uri="{FF2B5EF4-FFF2-40B4-BE49-F238E27FC236}">
                <a16:creationId xmlns:a16="http://schemas.microsoft.com/office/drawing/2014/main" id="{0936D4E5-0035-4AE6-BA93-09395FD3B05F}"/>
              </a:ext>
            </a:extLst>
          </p:cNvPr>
          <p:cNvSpPr/>
          <p:nvPr/>
        </p:nvSpPr>
        <p:spPr>
          <a:xfrm>
            <a:off x="644091" y="2154837"/>
            <a:ext cx="2057400" cy="697230"/>
          </a:xfrm>
          <a:prstGeom prst="homePlate">
            <a:avLst/>
          </a:prstGeom>
          <a:solidFill>
            <a:srgbClr val="85D2E1"/>
          </a:solidFill>
          <a:ln w="12700" cap="flat" cmpd="sng" algn="ctr">
            <a:solidFill>
              <a:srgbClr val="85D2E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Berichte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über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Verbraucher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-</a:t>
            </a:r>
          </a:p>
          <a:p>
            <a:pPr lvl="0" algn="ctr">
              <a:defRPr/>
            </a:pP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daten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1FF7D-A129-474A-B8CF-D686BF61635F}"/>
              </a:ext>
            </a:extLst>
          </p:cNvPr>
          <p:cNvSpPr txBox="1"/>
          <p:nvPr/>
        </p:nvSpPr>
        <p:spPr>
          <a:xfrm>
            <a:off x="3248385" y="1995620"/>
            <a:ext cx="1724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Mintel 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Kantar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data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:a16="http://schemas.microsoft.com/office/drawing/2014/main" id="{3196A876-4DA0-4A6B-BC32-62AF5B583B26}"/>
              </a:ext>
            </a:extLst>
          </p:cNvPr>
          <p:cNvSpPr/>
          <p:nvPr/>
        </p:nvSpPr>
        <p:spPr>
          <a:xfrm>
            <a:off x="644091" y="3463168"/>
            <a:ext cx="2057400" cy="697230"/>
          </a:xfrm>
          <a:prstGeom prst="homePlate">
            <a:avLst/>
          </a:prstGeom>
          <a:solidFill>
            <a:srgbClr val="85D2E1"/>
          </a:solidFill>
          <a:ln w="12700" cap="flat" cmpd="sng" algn="ctr">
            <a:solidFill>
              <a:srgbClr val="85D2E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Online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3902A6-3506-48EC-95DE-2745EBE1BC12}"/>
              </a:ext>
            </a:extLst>
          </p:cNvPr>
          <p:cNvSpPr txBox="1"/>
          <p:nvPr/>
        </p:nvSpPr>
        <p:spPr>
          <a:xfrm>
            <a:off x="3248385" y="3302335"/>
            <a:ext cx="46177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Soziale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Medien</a:t>
            </a:r>
            <a:r>
              <a:rPr lang="en-US" sz="2000" dirty="0">
                <a:solidFill>
                  <a:prstClr val="black"/>
                </a:solidFill>
              </a:rPr>
              <a:t>; Food Blogger/Trends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Google Analytics, </a:t>
            </a:r>
            <a:r>
              <a:rPr lang="en-US" sz="2000" dirty="0" err="1">
                <a:solidFill>
                  <a:prstClr val="black"/>
                </a:solidFill>
              </a:rPr>
              <a:t>Werbeagenturen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Prominente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Köche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Veröffentlichungen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Pentagon 19">
            <a:extLst>
              <a:ext uri="{FF2B5EF4-FFF2-40B4-BE49-F238E27FC236}">
                <a16:creationId xmlns:a16="http://schemas.microsoft.com/office/drawing/2014/main" id="{05320BE0-26BB-4F08-9381-FF0A9E6D4ED4}"/>
              </a:ext>
            </a:extLst>
          </p:cNvPr>
          <p:cNvSpPr/>
          <p:nvPr/>
        </p:nvSpPr>
        <p:spPr>
          <a:xfrm>
            <a:off x="644091" y="4771499"/>
            <a:ext cx="2057400" cy="696641"/>
          </a:xfrm>
          <a:prstGeom prst="homePlate">
            <a:avLst/>
          </a:prstGeom>
          <a:solidFill>
            <a:srgbClr val="85D2E1"/>
          </a:solidFill>
          <a:ln w="12700" cap="flat" cmpd="sng" algn="ctr">
            <a:solidFill>
              <a:srgbClr val="85D2E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Persönlich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F57FD4-8C69-4974-BA1F-B9A4F838CB4D}"/>
              </a:ext>
            </a:extLst>
          </p:cNvPr>
          <p:cNvSpPr txBox="1"/>
          <p:nvPr/>
        </p:nvSpPr>
        <p:spPr>
          <a:xfrm>
            <a:off x="3248385" y="4458099"/>
            <a:ext cx="70609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Innovative Teams/ F&amp;E-Team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Im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Geschäft</a:t>
            </a:r>
            <a:r>
              <a:rPr lang="en-US" sz="2000" dirty="0">
                <a:solidFill>
                  <a:prstClr val="black"/>
                </a:solidFill>
              </a:rPr>
              <a:t>; </a:t>
            </a:r>
            <a:r>
              <a:rPr lang="en-US" sz="2000" dirty="0" err="1">
                <a:solidFill>
                  <a:prstClr val="black"/>
                </a:solidFill>
              </a:rPr>
              <a:t>Einzelhändler</a:t>
            </a:r>
            <a:r>
              <a:rPr lang="en-US" sz="2000" dirty="0">
                <a:solidFill>
                  <a:prstClr val="black"/>
                </a:solidFill>
              </a:rPr>
              <a:t>-Feedback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Besuche</a:t>
            </a:r>
            <a:r>
              <a:rPr lang="en-US" sz="2000" dirty="0">
                <a:solidFill>
                  <a:prstClr val="black"/>
                </a:solidFill>
              </a:rPr>
              <a:t> von </a:t>
            </a:r>
            <a:r>
              <a:rPr lang="en-US" sz="2000" dirty="0" err="1">
                <a:solidFill>
                  <a:prstClr val="black"/>
                </a:solidFill>
              </a:rPr>
              <a:t>Marktstudien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Lieferanten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Vertriebshändler</a:t>
            </a:r>
            <a:r>
              <a:rPr lang="en-US" sz="2000" dirty="0">
                <a:solidFill>
                  <a:prstClr val="black"/>
                </a:solidFill>
              </a:rPr>
              <a:t> und </a:t>
            </a:r>
            <a:r>
              <a:rPr lang="en-US" sz="2000" dirty="0" err="1">
                <a:solidFill>
                  <a:prstClr val="black"/>
                </a:solidFill>
              </a:rPr>
              <a:t>Analyse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Ihrer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Wettbewerber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C71B9-DA85-4586-8EFD-F598CD87DC04}"/>
              </a:ext>
            </a:extLst>
          </p:cNvPr>
          <p:cNvGrpSpPr/>
          <p:nvPr/>
        </p:nvGrpSpPr>
        <p:grpSpPr>
          <a:xfrm>
            <a:off x="10354660" y="474453"/>
            <a:ext cx="920484" cy="919581"/>
            <a:chOff x="10376768" y="2334933"/>
            <a:chExt cx="920484" cy="919581"/>
          </a:xfrm>
        </p:grpSpPr>
        <p:sp>
          <p:nvSpPr>
            <p:cNvPr id="13" name="Freeform 240">
              <a:extLst>
                <a:ext uri="{FF2B5EF4-FFF2-40B4-BE49-F238E27FC236}">
                  <a16:creationId xmlns:a16="http://schemas.microsoft.com/office/drawing/2014/main" id="{3F9869E6-B3C6-4850-A687-D35A66379822}"/>
                </a:ext>
              </a:extLst>
            </p:cNvPr>
            <p:cNvSpPr/>
            <p:nvPr/>
          </p:nvSpPr>
          <p:spPr>
            <a:xfrm>
              <a:off x="11105749" y="2358419"/>
              <a:ext cx="171631" cy="171631"/>
            </a:xfrm>
            <a:custGeom>
              <a:avLst/>
              <a:gdLst>
                <a:gd name="connsiteX0" fmla="*/ 81299 w 171631"/>
                <a:gd name="connsiteY0" fmla="*/ 0 h 171631"/>
                <a:gd name="connsiteX1" fmla="*/ 171631 w 171631"/>
                <a:gd name="connsiteY1" fmla="*/ 90332 h 171631"/>
                <a:gd name="connsiteX2" fmla="*/ 145435 w 171631"/>
                <a:gd name="connsiteY2" fmla="*/ 153565 h 171631"/>
                <a:gd name="connsiteX3" fmla="*/ 127368 w 171631"/>
                <a:gd name="connsiteY3" fmla="*/ 171631 h 171631"/>
                <a:gd name="connsiteX4" fmla="*/ 0 w 171631"/>
                <a:gd name="connsiteY4" fmla="*/ 44263 h 171631"/>
                <a:gd name="connsiteX5" fmla="*/ 18066 w 171631"/>
                <a:gd name="connsiteY5" fmla="*/ 26197 h 171631"/>
                <a:gd name="connsiteX6" fmla="*/ 81299 w 171631"/>
                <a:gd name="connsiteY6" fmla="*/ 0 h 171631"/>
                <a:gd name="connsiteX7" fmla="*/ 81299 w 171631"/>
                <a:gd name="connsiteY7" fmla="*/ 0 h 17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31" h="171631">
                  <a:moveTo>
                    <a:pt x="81299" y="0"/>
                  </a:moveTo>
                  <a:cubicBezTo>
                    <a:pt x="130982" y="0"/>
                    <a:pt x="171631" y="40649"/>
                    <a:pt x="171631" y="90332"/>
                  </a:cubicBezTo>
                  <a:cubicBezTo>
                    <a:pt x="171631" y="114722"/>
                    <a:pt x="162598" y="137305"/>
                    <a:pt x="145435" y="153565"/>
                  </a:cubicBezTo>
                  <a:lnTo>
                    <a:pt x="127368" y="171631"/>
                  </a:lnTo>
                  <a:lnTo>
                    <a:pt x="0" y="44263"/>
                  </a:lnTo>
                  <a:lnTo>
                    <a:pt x="18066" y="26197"/>
                  </a:lnTo>
                  <a:cubicBezTo>
                    <a:pt x="35229" y="9033"/>
                    <a:pt x="57812" y="0"/>
                    <a:pt x="81299" y="0"/>
                  </a:cubicBezTo>
                  <a:lnTo>
                    <a:pt x="81299" y="0"/>
                  </a:lnTo>
                  <a:close/>
                </a:path>
              </a:pathLst>
            </a:custGeom>
            <a:solidFill>
              <a:srgbClr val="85D2E1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41">
              <a:extLst>
                <a:ext uri="{FF2B5EF4-FFF2-40B4-BE49-F238E27FC236}">
                  <a16:creationId xmlns:a16="http://schemas.microsoft.com/office/drawing/2014/main" id="{CF9FCB73-B280-40D4-BA21-BEF0FC628DF9}"/>
                </a:ext>
              </a:extLst>
            </p:cNvPr>
            <p:cNvSpPr/>
            <p:nvPr/>
          </p:nvSpPr>
          <p:spPr>
            <a:xfrm>
              <a:off x="10773326" y="2554440"/>
              <a:ext cx="311645" cy="486890"/>
            </a:xfrm>
            <a:custGeom>
              <a:avLst/>
              <a:gdLst>
                <a:gd name="connsiteX0" fmla="*/ 311646 w 311645"/>
                <a:gd name="connsiteY0" fmla="*/ 233960 h 486890"/>
                <a:gd name="connsiteX1" fmla="*/ 231251 w 311645"/>
                <a:gd name="connsiteY1" fmla="*/ 389332 h 486890"/>
                <a:gd name="connsiteX2" fmla="*/ 157178 w 311645"/>
                <a:gd name="connsiteY2" fmla="*/ 486890 h 486890"/>
                <a:gd name="connsiteX3" fmla="*/ 148145 w 311645"/>
                <a:gd name="connsiteY3" fmla="*/ 485987 h 486890"/>
                <a:gd name="connsiteX4" fmla="*/ 88526 w 311645"/>
                <a:gd name="connsiteY4" fmla="*/ 485987 h 486890"/>
                <a:gd name="connsiteX5" fmla="*/ 88526 w 311645"/>
                <a:gd name="connsiteY5" fmla="*/ 411915 h 486890"/>
                <a:gd name="connsiteX6" fmla="*/ 44263 w 311645"/>
                <a:gd name="connsiteY6" fmla="*/ 367652 h 486890"/>
                <a:gd name="connsiteX7" fmla="*/ 14453 w 311645"/>
                <a:gd name="connsiteY7" fmla="*/ 367652 h 486890"/>
                <a:gd name="connsiteX8" fmla="*/ 0 w 311645"/>
                <a:gd name="connsiteY8" fmla="*/ 353199 h 486890"/>
                <a:gd name="connsiteX9" fmla="*/ 14453 w 311645"/>
                <a:gd name="connsiteY9" fmla="*/ 338746 h 486890"/>
                <a:gd name="connsiteX10" fmla="*/ 162598 w 311645"/>
                <a:gd name="connsiteY10" fmla="*/ 338746 h 486890"/>
                <a:gd name="connsiteX11" fmla="*/ 206861 w 311645"/>
                <a:gd name="connsiteY11" fmla="*/ 294483 h 486890"/>
                <a:gd name="connsiteX12" fmla="*/ 162598 w 311645"/>
                <a:gd name="connsiteY12" fmla="*/ 250220 h 486890"/>
                <a:gd name="connsiteX13" fmla="*/ 44263 w 311645"/>
                <a:gd name="connsiteY13" fmla="*/ 250220 h 486890"/>
                <a:gd name="connsiteX14" fmla="*/ 29810 w 311645"/>
                <a:gd name="connsiteY14" fmla="*/ 235767 h 486890"/>
                <a:gd name="connsiteX15" fmla="*/ 29810 w 311645"/>
                <a:gd name="connsiteY15" fmla="*/ 191504 h 486890"/>
                <a:gd name="connsiteX16" fmla="*/ 103882 w 311645"/>
                <a:gd name="connsiteY16" fmla="*/ 191504 h 486890"/>
                <a:gd name="connsiteX17" fmla="*/ 177954 w 311645"/>
                <a:gd name="connsiteY17" fmla="*/ 117432 h 486890"/>
                <a:gd name="connsiteX18" fmla="*/ 103882 w 311645"/>
                <a:gd name="connsiteY18" fmla="*/ 43359 h 486890"/>
                <a:gd name="connsiteX19" fmla="*/ 102979 w 311645"/>
                <a:gd name="connsiteY19" fmla="*/ 43359 h 486890"/>
                <a:gd name="connsiteX20" fmla="*/ 103882 w 311645"/>
                <a:gd name="connsiteY20" fmla="*/ 28003 h 486890"/>
                <a:gd name="connsiteX21" fmla="*/ 100269 w 311645"/>
                <a:gd name="connsiteY21" fmla="*/ 0 h 486890"/>
                <a:gd name="connsiteX22" fmla="*/ 311646 w 311645"/>
                <a:gd name="connsiteY22" fmla="*/ 233960 h 486890"/>
                <a:gd name="connsiteX23" fmla="*/ 311646 w 311645"/>
                <a:gd name="connsiteY23" fmla="*/ 233960 h 48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1645" h="486890">
                  <a:moveTo>
                    <a:pt x="311646" y="233960"/>
                  </a:moveTo>
                  <a:cubicBezTo>
                    <a:pt x="311646" y="310743"/>
                    <a:pt x="272803" y="348682"/>
                    <a:pt x="231251" y="389332"/>
                  </a:cubicBezTo>
                  <a:cubicBezTo>
                    <a:pt x="203247" y="417335"/>
                    <a:pt x="173438" y="445337"/>
                    <a:pt x="157178" y="486890"/>
                  </a:cubicBezTo>
                  <a:cubicBezTo>
                    <a:pt x="154468" y="485987"/>
                    <a:pt x="151758" y="485987"/>
                    <a:pt x="148145" y="485987"/>
                  </a:cubicBezTo>
                  <a:lnTo>
                    <a:pt x="88526" y="485987"/>
                  </a:lnTo>
                  <a:lnTo>
                    <a:pt x="88526" y="411915"/>
                  </a:lnTo>
                  <a:cubicBezTo>
                    <a:pt x="88526" y="387525"/>
                    <a:pt x="68653" y="367652"/>
                    <a:pt x="44263" y="367652"/>
                  </a:cubicBezTo>
                  <a:lnTo>
                    <a:pt x="14453" y="367652"/>
                  </a:lnTo>
                  <a:cubicBezTo>
                    <a:pt x="6323" y="367652"/>
                    <a:pt x="0" y="361329"/>
                    <a:pt x="0" y="353199"/>
                  </a:cubicBezTo>
                  <a:cubicBezTo>
                    <a:pt x="0" y="345069"/>
                    <a:pt x="6323" y="338746"/>
                    <a:pt x="14453" y="338746"/>
                  </a:cubicBezTo>
                  <a:lnTo>
                    <a:pt x="162598" y="338746"/>
                  </a:lnTo>
                  <a:cubicBezTo>
                    <a:pt x="186988" y="338746"/>
                    <a:pt x="206861" y="318872"/>
                    <a:pt x="206861" y="294483"/>
                  </a:cubicBezTo>
                  <a:cubicBezTo>
                    <a:pt x="206861" y="270093"/>
                    <a:pt x="186988" y="250220"/>
                    <a:pt x="162598" y="250220"/>
                  </a:cubicBezTo>
                  <a:lnTo>
                    <a:pt x="44263" y="250220"/>
                  </a:lnTo>
                  <a:cubicBezTo>
                    <a:pt x="36133" y="250220"/>
                    <a:pt x="29810" y="243897"/>
                    <a:pt x="29810" y="235767"/>
                  </a:cubicBezTo>
                  <a:lnTo>
                    <a:pt x="29810" y="191504"/>
                  </a:lnTo>
                  <a:lnTo>
                    <a:pt x="103882" y="191504"/>
                  </a:lnTo>
                  <a:cubicBezTo>
                    <a:pt x="144531" y="191504"/>
                    <a:pt x="177954" y="158081"/>
                    <a:pt x="177954" y="117432"/>
                  </a:cubicBezTo>
                  <a:cubicBezTo>
                    <a:pt x="177954" y="76782"/>
                    <a:pt x="144531" y="43359"/>
                    <a:pt x="103882" y="43359"/>
                  </a:cubicBezTo>
                  <a:cubicBezTo>
                    <a:pt x="103882" y="43359"/>
                    <a:pt x="102979" y="43359"/>
                    <a:pt x="102979" y="43359"/>
                  </a:cubicBezTo>
                  <a:cubicBezTo>
                    <a:pt x="103882" y="38843"/>
                    <a:pt x="103882" y="33423"/>
                    <a:pt x="103882" y="28003"/>
                  </a:cubicBezTo>
                  <a:cubicBezTo>
                    <a:pt x="103882" y="18066"/>
                    <a:pt x="102979" y="9033"/>
                    <a:pt x="100269" y="0"/>
                  </a:cubicBezTo>
                  <a:cubicBezTo>
                    <a:pt x="218604" y="11743"/>
                    <a:pt x="311646" y="112915"/>
                    <a:pt x="311646" y="233960"/>
                  </a:cubicBezTo>
                  <a:lnTo>
                    <a:pt x="311646" y="233960"/>
                  </a:lnTo>
                  <a:close/>
                </a:path>
              </a:pathLst>
            </a:custGeom>
            <a:solidFill>
              <a:srgbClr val="85D2E1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309F9BB2-24C4-4D53-B15E-5628E9033B02}"/>
                </a:ext>
              </a:extLst>
            </p:cNvPr>
            <p:cNvGrpSpPr/>
            <p:nvPr/>
          </p:nvGrpSpPr>
          <p:grpSpPr>
            <a:xfrm>
              <a:off x="10376768" y="2334933"/>
              <a:ext cx="920484" cy="919581"/>
              <a:chOff x="10376768" y="2334933"/>
              <a:chExt cx="920484" cy="919581"/>
            </a:xfrm>
            <a:solidFill>
              <a:srgbClr val="010101"/>
            </a:solidFill>
          </p:grpSpPr>
          <p:sp>
            <p:nvSpPr>
              <p:cNvPr id="16" name="Freeform 243">
                <a:extLst>
                  <a:ext uri="{FF2B5EF4-FFF2-40B4-BE49-F238E27FC236}">
                    <a16:creationId xmlns:a16="http://schemas.microsoft.com/office/drawing/2014/main" id="{B1167F98-C7E0-467B-A37C-74905971DD44}"/>
                  </a:ext>
                </a:extLst>
              </p:cNvPr>
              <p:cNvSpPr/>
              <p:nvPr/>
            </p:nvSpPr>
            <p:spPr>
              <a:xfrm>
                <a:off x="11043419" y="2944675"/>
                <a:ext cx="88525" cy="88525"/>
              </a:xfrm>
              <a:custGeom>
                <a:avLst/>
                <a:gdLst>
                  <a:gd name="connsiteX0" fmla="*/ 44263 w 88525"/>
                  <a:gd name="connsiteY0" fmla="*/ 88525 h 88525"/>
                  <a:gd name="connsiteX1" fmla="*/ 88525 w 88525"/>
                  <a:gd name="connsiteY1" fmla="*/ 44263 h 88525"/>
                  <a:gd name="connsiteX2" fmla="*/ 44263 w 88525"/>
                  <a:gd name="connsiteY2" fmla="*/ 0 h 88525"/>
                  <a:gd name="connsiteX3" fmla="*/ 0 w 88525"/>
                  <a:gd name="connsiteY3" fmla="*/ 44263 h 88525"/>
                  <a:gd name="connsiteX4" fmla="*/ 44263 w 88525"/>
                  <a:gd name="connsiteY4" fmla="*/ 88525 h 88525"/>
                  <a:gd name="connsiteX5" fmla="*/ 44263 w 88525"/>
                  <a:gd name="connsiteY5" fmla="*/ 28906 h 88525"/>
                  <a:gd name="connsiteX6" fmla="*/ 58716 w 88525"/>
                  <a:gd name="connsiteY6" fmla="*/ 43359 h 88525"/>
                  <a:gd name="connsiteX7" fmla="*/ 44263 w 88525"/>
                  <a:gd name="connsiteY7" fmla="*/ 57813 h 88525"/>
                  <a:gd name="connsiteX8" fmla="*/ 29809 w 88525"/>
                  <a:gd name="connsiteY8" fmla="*/ 43359 h 88525"/>
                  <a:gd name="connsiteX9" fmla="*/ 44263 w 88525"/>
                  <a:gd name="connsiteY9" fmla="*/ 28906 h 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25" h="88525">
                    <a:moveTo>
                      <a:pt x="44263" y="88525"/>
                    </a:moveTo>
                    <a:cubicBezTo>
                      <a:pt x="68652" y="88525"/>
                      <a:pt x="88525" y="68652"/>
                      <a:pt x="88525" y="44263"/>
                    </a:cubicBezTo>
                    <a:cubicBezTo>
                      <a:pt x="88525" y="19873"/>
                      <a:pt x="68652" y="0"/>
                      <a:pt x="44263" y="0"/>
                    </a:cubicBezTo>
                    <a:cubicBezTo>
                      <a:pt x="19873" y="0"/>
                      <a:pt x="0" y="19873"/>
                      <a:pt x="0" y="44263"/>
                    </a:cubicBezTo>
                    <a:cubicBezTo>
                      <a:pt x="0" y="68652"/>
                      <a:pt x="19873" y="88525"/>
                      <a:pt x="44263" y="88525"/>
                    </a:cubicBezTo>
                    <a:close/>
                    <a:moveTo>
                      <a:pt x="44263" y="28906"/>
                    </a:moveTo>
                    <a:cubicBezTo>
                      <a:pt x="52393" y="28906"/>
                      <a:pt x="58716" y="35230"/>
                      <a:pt x="58716" y="43359"/>
                    </a:cubicBezTo>
                    <a:cubicBezTo>
                      <a:pt x="58716" y="51489"/>
                      <a:pt x="52393" y="57813"/>
                      <a:pt x="44263" y="57813"/>
                    </a:cubicBezTo>
                    <a:cubicBezTo>
                      <a:pt x="36133" y="57813"/>
                      <a:pt x="29809" y="51489"/>
                      <a:pt x="29809" y="43359"/>
                    </a:cubicBezTo>
                    <a:cubicBezTo>
                      <a:pt x="29809" y="35230"/>
                      <a:pt x="36133" y="28906"/>
                      <a:pt x="44263" y="28906"/>
                    </a:cubicBezTo>
                    <a:close/>
                  </a:path>
                </a:pathLst>
              </a:custGeom>
              <a:solidFill>
                <a:srgbClr val="010101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244">
                <a:extLst>
                  <a:ext uri="{FF2B5EF4-FFF2-40B4-BE49-F238E27FC236}">
                    <a16:creationId xmlns:a16="http://schemas.microsoft.com/office/drawing/2014/main" id="{ECA6EF5C-DAD7-485D-9F93-6E547BC9E6A0}"/>
                  </a:ext>
                </a:extLst>
              </p:cNvPr>
              <p:cNvSpPr/>
              <p:nvPr/>
            </p:nvSpPr>
            <p:spPr>
              <a:xfrm>
                <a:off x="10376768" y="2334933"/>
                <a:ext cx="920484" cy="919581"/>
              </a:xfrm>
              <a:custGeom>
                <a:avLst/>
                <a:gdLst>
                  <a:gd name="connsiteX0" fmla="*/ 861768 w 920484"/>
                  <a:gd name="connsiteY0" fmla="*/ 590772 h 919581"/>
                  <a:gd name="connsiteX1" fmla="*/ 868092 w 920484"/>
                  <a:gd name="connsiteY1" fmla="*/ 559156 h 919581"/>
                  <a:gd name="connsiteX2" fmla="*/ 889772 w 920484"/>
                  <a:gd name="connsiteY2" fmla="*/ 537476 h 919581"/>
                  <a:gd name="connsiteX3" fmla="*/ 826539 w 920484"/>
                  <a:gd name="connsiteY3" fmla="*/ 474244 h 919581"/>
                  <a:gd name="connsiteX4" fmla="*/ 804859 w 920484"/>
                  <a:gd name="connsiteY4" fmla="*/ 495924 h 919581"/>
                  <a:gd name="connsiteX5" fmla="*/ 773243 w 920484"/>
                  <a:gd name="connsiteY5" fmla="*/ 501343 h 919581"/>
                  <a:gd name="connsiteX6" fmla="*/ 756080 w 920484"/>
                  <a:gd name="connsiteY6" fmla="*/ 475147 h 919581"/>
                  <a:gd name="connsiteX7" fmla="*/ 756080 w 920484"/>
                  <a:gd name="connsiteY7" fmla="*/ 444434 h 919581"/>
                  <a:gd name="connsiteX8" fmla="*/ 725367 w 920484"/>
                  <a:gd name="connsiteY8" fmla="*/ 444434 h 919581"/>
                  <a:gd name="connsiteX9" fmla="*/ 711817 w 920484"/>
                  <a:gd name="connsiteY9" fmla="*/ 375782 h 919581"/>
                  <a:gd name="connsiteX10" fmla="*/ 883448 w 920484"/>
                  <a:gd name="connsiteY10" fmla="*/ 204150 h 919581"/>
                  <a:gd name="connsiteX11" fmla="*/ 918678 w 920484"/>
                  <a:gd name="connsiteY11" fmla="*/ 119239 h 919581"/>
                  <a:gd name="connsiteX12" fmla="*/ 799440 w 920484"/>
                  <a:gd name="connsiteY12" fmla="*/ 0 h 919581"/>
                  <a:gd name="connsiteX13" fmla="*/ 714527 w 920484"/>
                  <a:gd name="connsiteY13" fmla="*/ 35230 h 919581"/>
                  <a:gd name="connsiteX14" fmla="*/ 542896 w 920484"/>
                  <a:gd name="connsiteY14" fmla="*/ 206861 h 919581"/>
                  <a:gd name="connsiteX15" fmla="*/ 473340 w 920484"/>
                  <a:gd name="connsiteY15" fmla="*/ 194214 h 919581"/>
                  <a:gd name="connsiteX16" fmla="*/ 370362 w 920484"/>
                  <a:gd name="connsiteY16" fmla="*/ 134595 h 919581"/>
                  <a:gd name="connsiteX17" fmla="*/ 337842 w 920484"/>
                  <a:gd name="connsiteY17" fmla="*/ 139112 h 919581"/>
                  <a:gd name="connsiteX18" fmla="*/ 207764 w 920484"/>
                  <a:gd name="connsiteY18" fmla="*/ 60523 h 919581"/>
                  <a:gd name="connsiteX19" fmla="*/ 59619 w 920484"/>
                  <a:gd name="connsiteY19" fmla="*/ 208667 h 919581"/>
                  <a:gd name="connsiteX20" fmla="*/ 63233 w 920484"/>
                  <a:gd name="connsiteY20" fmla="*/ 242090 h 919581"/>
                  <a:gd name="connsiteX21" fmla="*/ 0 w 920484"/>
                  <a:gd name="connsiteY21" fmla="*/ 327002 h 919581"/>
                  <a:gd name="connsiteX22" fmla="*/ 88525 w 920484"/>
                  <a:gd name="connsiteY22" fmla="*/ 415528 h 919581"/>
                  <a:gd name="connsiteX23" fmla="*/ 196021 w 920484"/>
                  <a:gd name="connsiteY23" fmla="*/ 415528 h 919581"/>
                  <a:gd name="connsiteX24" fmla="*/ 192407 w 920484"/>
                  <a:gd name="connsiteY24" fmla="*/ 459791 h 919581"/>
                  <a:gd name="connsiteX25" fmla="*/ 207764 w 920484"/>
                  <a:gd name="connsiteY25" fmla="*/ 541993 h 919581"/>
                  <a:gd name="connsiteX26" fmla="*/ 75879 w 920484"/>
                  <a:gd name="connsiteY26" fmla="*/ 673878 h 919581"/>
                  <a:gd name="connsiteX27" fmla="*/ 2710 w 920484"/>
                  <a:gd name="connsiteY27" fmla="*/ 865382 h 919581"/>
                  <a:gd name="connsiteX28" fmla="*/ 0 w 920484"/>
                  <a:gd name="connsiteY28" fmla="*/ 879835 h 919581"/>
                  <a:gd name="connsiteX29" fmla="*/ 39746 w 920484"/>
                  <a:gd name="connsiteY29" fmla="*/ 919581 h 919581"/>
                  <a:gd name="connsiteX30" fmla="*/ 54199 w 920484"/>
                  <a:gd name="connsiteY30" fmla="*/ 916871 h 919581"/>
                  <a:gd name="connsiteX31" fmla="*/ 245704 w 920484"/>
                  <a:gd name="connsiteY31" fmla="*/ 843702 h 919581"/>
                  <a:gd name="connsiteX32" fmla="*/ 342359 w 920484"/>
                  <a:gd name="connsiteY32" fmla="*/ 747047 h 919581"/>
                  <a:gd name="connsiteX33" fmla="*/ 341455 w 920484"/>
                  <a:gd name="connsiteY33" fmla="*/ 756983 h 919581"/>
                  <a:gd name="connsiteX34" fmla="*/ 353198 w 920484"/>
                  <a:gd name="connsiteY34" fmla="*/ 786793 h 919581"/>
                  <a:gd name="connsiteX35" fmla="*/ 341455 w 920484"/>
                  <a:gd name="connsiteY35" fmla="*/ 816603 h 919581"/>
                  <a:gd name="connsiteX36" fmla="*/ 374878 w 920484"/>
                  <a:gd name="connsiteY36" fmla="*/ 859059 h 919581"/>
                  <a:gd name="connsiteX37" fmla="*/ 460694 w 920484"/>
                  <a:gd name="connsiteY37" fmla="*/ 919581 h 919581"/>
                  <a:gd name="connsiteX38" fmla="*/ 546510 w 920484"/>
                  <a:gd name="connsiteY38" fmla="*/ 859059 h 919581"/>
                  <a:gd name="connsiteX39" fmla="*/ 579933 w 920484"/>
                  <a:gd name="connsiteY39" fmla="*/ 816603 h 919581"/>
                  <a:gd name="connsiteX40" fmla="*/ 579933 w 920484"/>
                  <a:gd name="connsiteY40" fmla="*/ 812989 h 919581"/>
                  <a:gd name="connsiteX41" fmla="*/ 597999 w 920484"/>
                  <a:gd name="connsiteY41" fmla="*/ 831056 h 919581"/>
                  <a:gd name="connsiteX42" fmla="*/ 619678 w 920484"/>
                  <a:gd name="connsiteY42" fmla="*/ 809376 h 919581"/>
                  <a:gd name="connsiteX43" fmla="*/ 651295 w 920484"/>
                  <a:gd name="connsiteY43" fmla="*/ 803956 h 919581"/>
                  <a:gd name="connsiteX44" fmla="*/ 668458 w 920484"/>
                  <a:gd name="connsiteY44" fmla="*/ 830153 h 919581"/>
                  <a:gd name="connsiteX45" fmla="*/ 668458 w 920484"/>
                  <a:gd name="connsiteY45" fmla="*/ 860865 h 919581"/>
                  <a:gd name="connsiteX46" fmla="*/ 756983 w 920484"/>
                  <a:gd name="connsiteY46" fmla="*/ 860865 h 919581"/>
                  <a:gd name="connsiteX47" fmla="*/ 756983 w 920484"/>
                  <a:gd name="connsiteY47" fmla="*/ 831056 h 919581"/>
                  <a:gd name="connsiteX48" fmla="*/ 775050 w 920484"/>
                  <a:gd name="connsiteY48" fmla="*/ 804859 h 919581"/>
                  <a:gd name="connsiteX49" fmla="*/ 805763 w 920484"/>
                  <a:gd name="connsiteY49" fmla="*/ 811183 h 919581"/>
                  <a:gd name="connsiteX50" fmla="*/ 827442 w 920484"/>
                  <a:gd name="connsiteY50" fmla="*/ 832863 h 919581"/>
                  <a:gd name="connsiteX51" fmla="*/ 890675 w 920484"/>
                  <a:gd name="connsiteY51" fmla="*/ 769630 h 919581"/>
                  <a:gd name="connsiteX52" fmla="*/ 868995 w 920484"/>
                  <a:gd name="connsiteY52" fmla="*/ 747950 h 919581"/>
                  <a:gd name="connsiteX53" fmla="*/ 863575 w 920484"/>
                  <a:gd name="connsiteY53" fmla="*/ 716334 h 919581"/>
                  <a:gd name="connsiteX54" fmla="*/ 889772 w 920484"/>
                  <a:gd name="connsiteY54" fmla="*/ 699171 h 919581"/>
                  <a:gd name="connsiteX55" fmla="*/ 920484 w 920484"/>
                  <a:gd name="connsiteY55" fmla="*/ 699171 h 919581"/>
                  <a:gd name="connsiteX56" fmla="*/ 920484 w 920484"/>
                  <a:gd name="connsiteY56" fmla="*/ 610645 h 919581"/>
                  <a:gd name="connsiteX57" fmla="*/ 889772 w 920484"/>
                  <a:gd name="connsiteY57" fmla="*/ 610645 h 919581"/>
                  <a:gd name="connsiteX58" fmla="*/ 861768 w 920484"/>
                  <a:gd name="connsiteY58" fmla="*/ 590772 h 919581"/>
                  <a:gd name="connsiteX59" fmla="*/ 861768 w 920484"/>
                  <a:gd name="connsiteY59" fmla="*/ 590772 h 919581"/>
                  <a:gd name="connsiteX60" fmla="*/ 639552 w 920484"/>
                  <a:gd name="connsiteY60" fmla="*/ 635035 h 919581"/>
                  <a:gd name="connsiteX61" fmla="*/ 685621 w 920484"/>
                  <a:gd name="connsiteY61" fmla="*/ 584449 h 919581"/>
                  <a:gd name="connsiteX62" fmla="*/ 710914 w 920484"/>
                  <a:gd name="connsiteY62" fmla="*/ 579933 h 919581"/>
                  <a:gd name="connsiteX63" fmla="*/ 784986 w 920484"/>
                  <a:gd name="connsiteY63" fmla="*/ 654005 h 919581"/>
                  <a:gd name="connsiteX64" fmla="*/ 710914 w 920484"/>
                  <a:gd name="connsiteY64" fmla="*/ 728077 h 919581"/>
                  <a:gd name="connsiteX65" fmla="*/ 636842 w 920484"/>
                  <a:gd name="connsiteY65" fmla="*/ 654005 h 919581"/>
                  <a:gd name="connsiteX66" fmla="*/ 639552 w 920484"/>
                  <a:gd name="connsiteY66" fmla="*/ 635035 h 919581"/>
                  <a:gd name="connsiteX67" fmla="*/ 639552 w 920484"/>
                  <a:gd name="connsiteY67" fmla="*/ 635035 h 919581"/>
                  <a:gd name="connsiteX68" fmla="*/ 657618 w 920484"/>
                  <a:gd name="connsiteY68" fmla="*/ 283643 h 919581"/>
                  <a:gd name="connsiteX69" fmla="*/ 726270 w 920484"/>
                  <a:gd name="connsiteY69" fmla="*/ 214990 h 919581"/>
                  <a:gd name="connsiteX70" fmla="*/ 779566 w 920484"/>
                  <a:gd name="connsiteY70" fmla="*/ 268287 h 919581"/>
                  <a:gd name="connsiteX71" fmla="*/ 700074 w 920484"/>
                  <a:gd name="connsiteY71" fmla="*/ 347779 h 919581"/>
                  <a:gd name="connsiteX72" fmla="*/ 657618 w 920484"/>
                  <a:gd name="connsiteY72" fmla="*/ 283643 h 919581"/>
                  <a:gd name="connsiteX73" fmla="*/ 672975 w 920484"/>
                  <a:gd name="connsiteY73" fmla="*/ 120142 h 919581"/>
                  <a:gd name="connsiteX74" fmla="*/ 696461 w 920484"/>
                  <a:gd name="connsiteY74" fmla="*/ 96656 h 919581"/>
                  <a:gd name="connsiteX75" fmla="*/ 823829 w 920484"/>
                  <a:gd name="connsiteY75" fmla="*/ 224024 h 919581"/>
                  <a:gd name="connsiteX76" fmla="*/ 800343 w 920484"/>
                  <a:gd name="connsiteY76" fmla="*/ 247510 h 919581"/>
                  <a:gd name="connsiteX77" fmla="*/ 672975 w 920484"/>
                  <a:gd name="connsiteY77" fmla="*/ 120142 h 919581"/>
                  <a:gd name="connsiteX78" fmla="*/ 799440 w 920484"/>
                  <a:gd name="connsiteY78" fmla="*/ 30713 h 919581"/>
                  <a:gd name="connsiteX79" fmla="*/ 889772 w 920484"/>
                  <a:gd name="connsiteY79" fmla="*/ 121045 h 919581"/>
                  <a:gd name="connsiteX80" fmla="*/ 863575 w 920484"/>
                  <a:gd name="connsiteY80" fmla="*/ 184278 h 919581"/>
                  <a:gd name="connsiteX81" fmla="*/ 845509 w 920484"/>
                  <a:gd name="connsiteY81" fmla="*/ 202344 h 919581"/>
                  <a:gd name="connsiteX82" fmla="*/ 718141 w 920484"/>
                  <a:gd name="connsiteY82" fmla="*/ 74976 h 919581"/>
                  <a:gd name="connsiteX83" fmla="*/ 736207 w 920484"/>
                  <a:gd name="connsiteY83" fmla="*/ 56909 h 919581"/>
                  <a:gd name="connsiteX84" fmla="*/ 799440 w 920484"/>
                  <a:gd name="connsiteY84" fmla="*/ 30713 h 919581"/>
                  <a:gd name="connsiteX85" fmla="*/ 799440 w 920484"/>
                  <a:gd name="connsiteY85" fmla="*/ 30713 h 919581"/>
                  <a:gd name="connsiteX86" fmla="*/ 652198 w 920484"/>
                  <a:gd name="connsiteY86" fmla="*/ 140918 h 919581"/>
                  <a:gd name="connsiteX87" fmla="*/ 705494 w 920484"/>
                  <a:gd name="connsiteY87" fmla="*/ 194214 h 919581"/>
                  <a:gd name="connsiteX88" fmla="*/ 636842 w 920484"/>
                  <a:gd name="connsiteY88" fmla="*/ 262866 h 919581"/>
                  <a:gd name="connsiteX89" fmla="*/ 572706 w 920484"/>
                  <a:gd name="connsiteY89" fmla="*/ 220411 h 919581"/>
                  <a:gd name="connsiteX90" fmla="*/ 652198 w 920484"/>
                  <a:gd name="connsiteY90" fmla="*/ 140918 h 919581"/>
                  <a:gd name="connsiteX91" fmla="*/ 696461 w 920484"/>
                  <a:gd name="connsiteY91" fmla="*/ 460694 h 919581"/>
                  <a:gd name="connsiteX92" fmla="*/ 616065 w 920484"/>
                  <a:gd name="connsiteY92" fmla="*/ 616065 h 919581"/>
                  <a:gd name="connsiteX93" fmla="*/ 541993 w 920484"/>
                  <a:gd name="connsiteY93" fmla="*/ 713624 h 919581"/>
                  <a:gd name="connsiteX94" fmla="*/ 532960 w 920484"/>
                  <a:gd name="connsiteY94" fmla="*/ 712721 h 919581"/>
                  <a:gd name="connsiteX95" fmla="*/ 473340 w 920484"/>
                  <a:gd name="connsiteY95" fmla="*/ 712721 h 919581"/>
                  <a:gd name="connsiteX96" fmla="*/ 473340 w 920484"/>
                  <a:gd name="connsiteY96" fmla="*/ 638648 h 919581"/>
                  <a:gd name="connsiteX97" fmla="*/ 429078 w 920484"/>
                  <a:gd name="connsiteY97" fmla="*/ 594385 h 919581"/>
                  <a:gd name="connsiteX98" fmla="*/ 399268 w 920484"/>
                  <a:gd name="connsiteY98" fmla="*/ 594385 h 919581"/>
                  <a:gd name="connsiteX99" fmla="*/ 384815 w 920484"/>
                  <a:gd name="connsiteY99" fmla="*/ 579933 h 919581"/>
                  <a:gd name="connsiteX100" fmla="*/ 399268 w 920484"/>
                  <a:gd name="connsiteY100" fmla="*/ 565479 h 919581"/>
                  <a:gd name="connsiteX101" fmla="*/ 547413 w 920484"/>
                  <a:gd name="connsiteY101" fmla="*/ 565479 h 919581"/>
                  <a:gd name="connsiteX102" fmla="*/ 591676 w 920484"/>
                  <a:gd name="connsiteY102" fmla="*/ 521217 h 919581"/>
                  <a:gd name="connsiteX103" fmla="*/ 547413 w 920484"/>
                  <a:gd name="connsiteY103" fmla="*/ 476954 h 919581"/>
                  <a:gd name="connsiteX104" fmla="*/ 429078 w 920484"/>
                  <a:gd name="connsiteY104" fmla="*/ 476954 h 919581"/>
                  <a:gd name="connsiteX105" fmla="*/ 414624 w 920484"/>
                  <a:gd name="connsiteY105" fmla="*/ 462501 h 919581"/>
                  <a:gd name="connsiteX106" fmla="*/ 414624 w 920484"/>
                  <a:gd name="connsiteY106" fmla="*/ 418238 h 919581"/>
                  <a:gd name="connsiteX107" fmla="*/ 488697 w 920484"/>
                  <a:gd name="connsiteY107" fmla="*/ 418238 h 919581"/>
                  <a:gd name="connsiteX108" fmla="*/ 562769 w 920484"/>
                  <a:gd name="connsiteY108" fmla="*/ 344165 h 919581"/>
                  <a:gd name="connsiteX109" fmla="*/ 488697 w 920484"/>
                  <a:gd name="connsiteY109" fmla="*/ 270093 h 919581"/>
                  <a:gd name="connsiteX110" fmla="*/ 487794 w 920484"/>
                  <a:gd name="connsiteY110" fmla="*/ 270093 h 919581"/>
                  <a:gd name="connsiteX111" fmla="*/ 488697 w 920484"/>
                  <a:gd name="connsiteY111" fmla="*/ 254737 h 919581"/>
                  <a:gd name="connsiteX112" fmla="*/ 485084 w 920484"/>
                  <a:gd name="connsiteY112" fmla="*/ 226733 h 919581"/>
                  <a:gd name="connsiteX113" fmla="*/ 696461 w 920484"/>
                  <a:gd name="connsiteY113" fmla="*/ 460694 h 919581"/>
                  <a:gd name="connsiteX114" fmla="*/ 696461 w 920484"/>
                  <a:gd name="connsiteY114" fmla="*/ 460694 h 919581"/>
                  <a:gd name="connsiteX115" fmla="*/ 370362 w 920484"/>
                  <a:gd name="connsiteY115" fmla="*/ 756983 h 919581"/>
                  <a:gd name="connsiteX116" fmla="*/ 384815 w 920484"/>
                  <a:gd name="connsiteY116" fmla="*/ 742530 h 919581"/>
                  <a:gd name="connsiteX117" fmla="*/ 532960 w 920484"/>
                  <a:gd name="connsiteY117" fmla="*/ 742530 h 919581"/>
                  <a:gd name="connsiteX118" fmla="*/ 547413 w 920484"/>
                  <a:gd name="connsiteY118" fmla="*/ 756983 h 919581"/>
                  <a:gd name="connsiteX119" fmla="*/ 532960 w 920484"/>
                  <a:gd name="connsiteY119" fmla="*/ 771437 h 919581"/>
                  <a:gd name="connsiteX120" fmla="*/ 384815 w 920484"/>
                  <a:gd name="connsiteY120" fmla="*/ 771437 h 919581"/>
                  <a:gd name="connsiteX121" fmla="*/ 370362 w 920484"/>
                  <a:gd name="connsiteY121" fmla="*/ 756983 h 919581"/>
                  <a:gd name="connsiteX122" fmla="*/ 184277 w 920484"/>
                  <a:gd name="connsiteY122" fmla="*/ 756983 h 919581"/>
                  <a:gd name="connsiteX123" fmla="*/ 293579 w 920484"/>
                  <a:gd name="connsiteY123" fmla="*/ 647682 h 919581"/>
                  <a:gd name="connsiteX124" fmla="*/ 341455 w 920484"/>
                  <a:gd name="connsiteY124" fmla="*/ 706398 h 919581"/>
                  <a:gd name="connsiteX125" fmla="*/ 237573 w 920484"/>
                  <a:gd name="connsiteY125" fmla="*/ 810279 h 919581"/>
                  <a:gd name="connsiteX126" fmla="*/ 184277 w 920484"/>
                  <a:gd name="connsiteY126" fmla="*/ 756983 h 919581"/>
                  <a:gd name="connsiteX127" fmla="*/ 29809 w 920484"/>
                  <a:gd name="connsiteY127" fmla="*/ 327906 h 919581"/>
                  <a:gd name="connsiteX128" fmla="*/ 89428 w 920484"/>
                  <a:gd name="connsiteY128" fmla="*/ 268287 h 919581"/>
                  <a:gd name="connsiteX129" fmla="*/ 149048 w 920484"/>
                  <a:gd name="connsiteY129" fmla="*/ 327906 h 919581"/>
                  <a:gd name="connsiteX130" fmla="*/ 178858 w 920484"/>
                  <a:gd name="connsiteY130" fmla="*/ 327906 h 919581"/>
                  <a:gd name="connsiteX131" fmla="*/ 93945 w 920484"/>
                  <a:gd name="connsiteY131" fmla="*/ 239380 h 919581"/>
                  <a:gd name="connsiteX132" fmla="*/ 90332 w 920484"/>
                  <a:gd name="connsiteY132" fmla="*/ 209571 h 919581"/>
                  <a:gd name="connsiteX133" fmla="*/ 208667 w 920484"/>
                  <a:gd name="connsiteY133" fmla="*/ 91235 h 919581"/>
                  <a:gd name="connsiteX134" fmla="*/ 311646 w 920484"/>
                  <a:gd name="connsiteY134" fmla="*/ 151758 h 919581"/>
                  <a:gd name="connsiteX135" fmla="*/ 253833 w 920484"/>
                  <a:gd name="connsiteY135" fmla="*/ 241187 h 919581"/>
                  <a:gd name="connsiteX136" fmla="*/ 208667 w 920484"/>
                  <a:gd name="connsiteY136" fmla="*/ 298999 h 919581"/>
                  <a:gd name="connsiteX137" fmla="*/ 238477 w 920484"/>
                  <a:gd name="connsiteY137" fmla="*/ 298999 h 919581"/>
                  <a:gd name="connsiteX138" fmla="*/ 268287 w 920484"/>
                  <a:gd name="connsiteY138" fmla="*/ 269190 h 919581"/>
                  <a:gd name="connsiteX139" fmla="*/ 298096 w 920484"/>
                  <a:gd name="connsiteY139" fmla="*/ 298999 h 919581"/>
                  <a:gd name="connsiteX140" fmla="*/ 327906 w 920484"/>
                  <a:gd name="connsiteY140" fmla="*/ 298999 h 919581"/>
                  <a:gd name="connsiteX141" fmla="*/ 284546 w 920484"/>
                  <a:gd name="connsiteY141" fmla="*/ 242090 h 919581"/>
                  <a:gd name="connsiteX142" fmla="*/ 372169 w 920484"/>
                  <a:gd name="connsiteY142" fmla="*/ 165308 h 919581"/>
                  <a:gd name="connsiteX143" fmla="*/ 460694 w 920484"/>
                  <a:gd name="connsiteY143" fmla="*/ 253833 h 919581"/>
                  <a:gd name="connsiteX144" fmla="*/ 457080 w 920484"/>
                  <a:gd name="connsiteY144" fmla="*/ 276416 h 919581"/>
                  <a:gd name="connsiteX145" fmla="*/ 415528 w 920484"/>
                  <a:gd name="connsiteY145" fmla="*/ 342359 h 919581"/>
                  <a:gd name="connsiteX146" fmla="*/ 445337 w 920484"/>
                  <a:gd name="connsiteY146" fmla="*/ 342359 h 919581"/>
                  <a:gd name="connsiteX147" fmla="*/ 489600 w 920484"/>
                  <a:gd name="connsiteY147" fmla="*/ 298096 h 919581"/>
                  <a:gd name="connsiteX148" fmla="*/ 533863 w 920484"/>
                  <a:gd name="connsiteY148" fmla="*/ 342359 h 919581"/>
                  <a:gd name="connsiteX149" fmla="*/ 489600 w 920484"/>
                  <a:gd name="connsiteY149" fmla="*/ 386621 h 919581"/>
                  <a:gd name="connsiteX150" fmla="*/ 88525 w 920484"/>
                  <a:gd name="connsiteY150" fmla="*/ 386621 h 919581"/>
                  <a:gd name="connsiteX151" fmla="*/ 29809 w 920484"/>
                  <a:gd name="connsiteY151" fmla="*/ 327906 h 919581"/>
                  <a:gd name="connsiteX152" fmla="*/ 384815 w 920484"/>
                  <a:gd name="connsiteY152" fmla="*/ 416431 h 919581"/>
                  <a:gd name="connsiteX153" fmla="*/ 384815 w 920484"/>
                  <a:gd name="connsiteY153" fmla="*/ 460694 h 919581"/>
                  <a:gd name="connsiteX154" fmla="*/ 429078 w 920484"/>
                  <a:gd name="connsiteY154" fmla="*/ 504957 h 919581"/>
                  <a:gd name="connsiteX155" fmla="*/ 547413 w 920484"/>
                  <a:gd name="connsiteY155" fmla="*/ 504957 h 919581"/>
                  <a:gd name="connsiteX156" fmla="*/ 561866 w 920484"/>
                  <a:gd name="connsiteY156" fmla="*/ 519410 h 919581"/>
                  <a:gd name="connsiteX157" fmla="*/ 547413 w 920484"/>
                  <a:gd name="connsiteY157" fmla="*/ 533863 h 919581"/>
                  <a:gd name="connsiteX158" fmla="*/ 399268 w 920484"/>
                  <a:gd name="connsiteY158" fmla="*/ 533863 h 919581"/>
                  <a:gd name="connsiteX159" fmla="*/ 355005 w 920484"/>
                  <a:gd name="connsiteY159" fmla="*/ 578126 h 919581"/>
                  <a:gd name="connsiteX160" fmla="*/ 399268 w 920484"/>
                  <a:gd name="connsiteY160" fmla="*/ 622389 h 919581"/>
                  <a:gd name="connsiteX161" fmla="*/ 429078 w 920484"/>
                  <a:gd name="connsiteY161" fmla="*/ 622389 h 919581"/>
                  <a:gd name="connsiteX162" fmla="*/ 443531 w 920484"/>
                  <a:gd name="connsiteY162" fmla="*/ 636842 h 919581"/>
                  <a:gd name="connsiteX163" fmla="*/ 443531 w 920484"/>
                  <a:gd name="connsiteY163" fmla="*/ 710914 h 919581"/>
                  <a:gd name="connsiteX164" fmla="*/ 383912 w 920484"/>
                  <a:gd name="connsiteY164" fmla="*/ 710914 h 919581"/>
                  <a:gd name="connsiteX165" fmla="*/ 374878 w 920484"/>
                  <a:gd name="connsiteY165" fmla="*/ 711817 h 919581"/>
                  <a:gd name="connsiteX166" fmla="*/ 300806 w 920484"/>
                  <a:gd name="connsiteY166" fmla="*/ 614259 h 919581"/>
                  <a:gd name="connsiteX167" fmla="*/ 220410 w 920484"/>
                  <a:gd name="connsiteY167" fmla="*/ 458887 h 919581"/>
                  <a:gd name="connsiteX168" fmla="*/ 224927 w 920484"/>
                  <a:gd name="connsiteY168" fmla="*/ 414625 h 919581"/>
                  <a:gd name="connsiteX169" fmla="*/ 384815 w 920484"/>
                  <a:gd name="connsiteY169" fmla="*/ 414625 h 919581"/>
                  <a:gd name="connsiteX170" fmla="*/ 271900 w 920484"/>
                  <a:gd name="connsiteY170" fmla="*/ 627808 h 919581"/>
                  <a:gd name="connsiteX171" fmla="*/ 163501 w 920484"/>
                  <a:gd name="connsiteY171" fmla="*/ 736207 h 919581"/>
                  <a:gd name="connsiteX172" fmla="*/ 110205 w 920484"/>
                  <a:gd name="connsiteY172" fmla="*/ 682911 h 919581"/>
                  <a:gd name="connsiteX173" fmla="*/ 223121 w 920484"/>
                  <a:gd name="connsiteY173" fmla="*/ 569996 h 919581"/>
                  <a:gd name="connsiteX174" fmla="*/ 271900 w 920484"/>
                  <a:gd name="connsiteY174" fmla="*/ 627808 h 919581"/>
                  <a:gd name="connsiteX175" fmla="*/ 271900 w 920484"/>
                  <a:gd name="connsiteY175" fmla="*/ 627808 h 919581"/>
                  <a:gd name="connsiteX176" fmla="*/ 94849 w 920484"/>
                  <a:gd name="connsiteY176" fmla="*/ 710010 h 919581"/>
                  <a:gd name="connsiteX177" fmla="*/ 210474 w 920484"/>
                  <a:gd name="connsiteY177" fmla="*/ 825636 h 919581"/>
                  <a:gd name="connsiteX178" fmla="*/ 112012 w 920484"/>
                  <a:gd name="connsiteY178" fmla="*/ 863575 h 919581"/>
                  <a:gd name="connsiteX179" fmla="*/ 56909 w 920484"/>
                  <a:gd name="connsiteY179" fmla="*/ 808473 h 919581"/>
                  <a:gd name="connsiteX180" fmla="*/ 94849 w 920484"/>
                  <a:gd name="connsiteY180" fmla="*/ 710010 h 919581"/>
                  <a:gd name="connsiteX181" fmla="*/ 43359 w 920484"/>
                  <a:gd name="connsiteY181" fmla="*/ 889772 h 919581"/>
                  <a:gd name="connsiteX182" fmla="*/ 29809 w 920484"/>
                  <a:gd name="connsiteY182" fmla="*/ 879835 h 919581"/>
                  <a:gd name="connsiteX183" fmla="*/ 30713 w 920484"/>
                  <a:gd name="connsiteY183" fmla="*/ 876222 h 919581"/>
                  <a:gd name="connsiteX184" fmla="*/ 45166 w 920484"/>
                  <a:gd name="connsiteY184" fmla="*/ 837379 h 919581"/>
                  <a:gd name="connsiteX185" fmla="*/ 82202 w 920484"/>
                  <a:gd name="connsiteY185" fmla="*/ 874415 h 919581"/>
                  <a:gd name="connsiteX186" fmla="*/ 43359 w 920484"/>
                  <a:gd name="connsiteY186" fmla="*/ 889772 h 919581"/>
                  <a:gd name="connsiteX187" fmla="*/ 458887 w 920484"/>
                  <a:gd name="connsiteY187" fmla="*/ 890675 h 919581"/>
                  <a:gd name="connsiteX188" fmla="*/ 406495 w 920484"/>
                  <a:gd name="connsiteY188" fmla="*/ 860865 h 919581"/>
                  <a:gd name="connsiteX189" fmla="*/ 511280 w 920484"/>
                  <a:gd name="connsiteY189" fmla="*/ 860865 h 919581"/>
                  <a:gd name="connsiteX190" fmla="*/ 458887 w 920484"/>
                  <a:gd name="connsiteY190" fmla="*/ 890675 h 919581"/>
                  <a:gd name="connsiteX191" fmla="*/ 458887 w 920484"/>
                  <a:gd name="connsiteY191" fmla="*/ 890675 h 919581"/>
                  <a:gd name="connsiteX192" fmla="*/ 533863 w 920484"/>
                  <a:gd name="connsiteY192" fmla="*/ 831056 h 919581"/>
                  <a:gd name="connsiteX193" fmla="*/ 385718 w 920484"/>
                  <a:gd name="connsiteY193" fmla="*/ 831056 h 919581"/>
                  <a:gd name="connsiteX194" fmla="*/ 371265 w 920484"/>
                  <a:gd name="connsiteY194" fmla="*/ 816603 h 919581"/>
                  <a:gd name="connsiteX195" fmla="*/ 385718 w 920484"/>
                  <a:gd name="connsiteY195" fmla="*/ 802149 h 919581"/>
                  <a:gd name="connsiteX196" fmla="*/ 533863 w 920484"/>
                  <a:gd name="connsiteY196" fmla="*/ 802149 h 919581"/>
                  <a:gd name="connsiteX197" fmla="*/ 548316 w 920484"/>
                  <a:gd name="connsiteY197" fmla="*/ 816603 h 919581"/>
                  <a:gd name="connsiteX198" fmla="*/ 533863 w 920484"/>
                  <a:gd name="connsiteY198" fmla="*/ 831056 h 919581"/>
                  <a:gd name="connsiteX199" fmla="*/ 888868 w 920484"/>
                  <a:gd name="connsiteY199" fmla="*/ 668458 h 919581"/>
                  <a:gd name="connsiteX200" fmla="*/ 888868 w 920484"/>
                  <a:gd name="connsiteY200" fmla="*/ 668458 h 919581"/>
                  <a:gd name="connsiteX201" fmla="*/ 834669 w 920484"/>
                  <a:gd name="connsiteY201" fmla="*/ 704591 h 919581"/>
                  <a:gd name="connsiteX202" fmla="*/ 847315 w 920484"/>
                  <a:gd name="connsiteY202" fmla="*/ 767823 h 919581"/>
                  <a:gd name="connsiteX203" fmla="*/ 848219 w 920484"/>
                  <a:gd name="connsiteY203" fmla="*/ 768726 h 919581"/>
                  <a:gd name="connsiteX204" fmla="*/ 827442 w 920484"/>
                  <a:gd name="connsiteY204" fmla="*/ 789503 h 919581"/>
                  <a:gd name="connsiteX205" fmla="*/ 826539 w 920484"/>
                  <a:gd name="connsiteY205" fmla="*/ 788600 h 919581"/>
                  <a:gd name="connsiteX206" fmla="*/ 762403 w 920484"/>
                  <a:gd name="connsiteY206" fmla="*/ 775953 h 919581"/>
                  <a:gd name="connsiteX207" fmla="*/ 726270 w 920484"/>
                  <a:gd name="connsiteY207" fmla="*/ 829249 h 919581"/>
                  <a:gd name="connsiteX208" fmla="*/ 726270 w 920484"/>
                  <a:gd name="connsiteY208" fmla="*/ 830153 h 919581"/>
                  <a:gd name="connsiteX209" fmla="*/ 696461 w 920484"/>
                  <a:gd name="connsiteY209" fmla="*/ 830153 h 919581"/>
                  <a:gd name="connsiteX210" fmla="*/ 696461 w 920484"/>
                  <a:gd name="connsiteY210" fmla="*/ 831056 h 919581"/>
                  <a:gd name="connsiteX211" fmla="*/ 660328 w 920484"/>
                  <a:gd name="connsiteY211" fmla="*/ 776856 h 919581"/>
                  <a:gd name="connsiteX212" fmla="*/ 597095 w 920484"/>
                  <a:gd name="connsiteY212" fmla="*/ 789503 h 919581"/>
                  <a:gd name="connsiteX213" fmla="*/ 596192 w 920484"/>
                  <a:gd name="connsiteY213" fmla="*/ 790406 h 919581"/>
                  <a:gd name="connsiteX214" fmla="*/ 576319 w 920484"/>
                  <a:gd name="connsiteY214" fmla="*/ 770533 h 919581"/>
                  <a:gd name="connsiteX215" fmla="*/ 578126 w 920484"/>
                  <a:gd name="connsiteY215" fmla="*/ 757887 h 919581"/>
                  <a:gd name="connsiteX216" fmla="*/ 568189 w 920484"/>
                  <a:gd name="connsiteY216" fmla="*/ 729884 h 919581"/>
                  <a:gd name="connsiteX217" fmla="*/ 608838 w 920484"/>
                  <a:gd name="connsiteY217" fmla="*/ 666651 h 919581"/>
                  <a:gd name="connsiteX218" fmla="*/ 711817 w 920484"/>
                  <a:gd name="connsiteY218" fmla="*/ 757887 h 919581"/>
                  <a:gd name="connsiteX219" fmla="*/ 815699 w 920484"/>
                  <a:gd name="connsiteY219" fmla="*/ 654005 h 919581"/>
                  <a:gd name="connsiteX220" fmla="*/ 711817 w 920484"/>
                  <a:gd name="connsiteY220" fmla="*/ 550123 h 919581"/>
                  <a:gd name="connsiteX221" fmla="*/ 707301 w 920484"/>
                  <a:gd name="connsiteY221" fmla="*/ 550123 h 919581"/>
                  <a:gd name="connsiteX222" fmla="*/ 726270 w 920484"/>
                  <a:gd name="connsiteY222" fmla="*/ 476051 h 919581"/>
                  <a:gd name="connsiteX223" fmla="*/ 727174 w 920484"/>
                  <a:gd name="connsiteY223" fmla="*/ 476051 h 919581"/>
                  <a:gd name="connsiteX224" fmla="*/ 727174 w 920484"/>
                  <a:gd name="connsiteY224" fmla="*/ 476954 h 919581"/>
                  <a:gd name="connsiteX225" fmla="*/ 763307 w 920484"/>
                  <a:gd name="connsiteY225" fmla="*/ 531153 h 919581"/>
                  <a:gd name="connsiteX226" fmla="*/ 826539 w 920484"/>
                  <a:gd name="connsiteY226" fmla="*/ 518507 h 919581"/>
                  <a:gd name="connsiteX227" fmla="*/ 827442 w 920484"/>
                  <a:gd name="connsiteY227" fmla="*/ 517603 h 919581"/>
                  <a:gd name="connsiteX228" fmla="*/ 848219 w 920484"/>
                  <a:gd name="connsiteY228" fmla="*/ 538379 h 919581"/>
                  <a:gd name="connsiteX229" fmla="*/ 847315 w 920484"/>
                  <a:gd name="connsiteY229" fmla="*/ 539283 h 919581"/>
                  <a:gd name="connsiteX230" fmla="*/ 834669 w 920484"/>
                  <a:gd name="connsiteY230" fmla="*/ 603419 h 919581"/>
                  <a:gd name="connsiteX231" fmla="*/ 887965 w 920484"/>
                  <a:gd name="connsiteY231" fmla="*/ 639552 h 919581"/>
                  <a:gd name="connsiteX232" fmla="*/ 888868 w 920484"/>
                  <a:gd name="connsiteY232" fmla="*/ 639552 h 919581"/>
                  <a:gd name="connsiteX233" fmla="*/ 888868 w 920484"/>
                  <a:gd name="connsiteY233" fmla="*/ 668458 h 9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920484" h="919581">
                    <a:moveTo>
                      <a:pt x="861768" y="590772"/>
                    </a:moveTo>
                    <a:cubicBezTo>
                      <a:pt x="857252" y="579933"/>
                      <a:pt x="859962" y="568189"/>
                      <a:pt x="868092" y="559156"/>
                    </a:cubicBezTo>
                    <a:lnTo>
                      <a:pt x="889772" y="537476"/>
                    </a:lnTo>
                    <a:lnTo>
                      <a:pt x="826539" y="474244"/>
                    </a:lnTo>
                    <a:lnTo>
                      <a:pt x="804859" y="495924"/>
                    </a:lnTo>
                    <a:cubicBezTo>
                      <a:pt x="796730" y="504053"/>
                      <a:pt x="784083" y="506763"/>
                      <a:pt x="773243" y="501343"/>
                    </a:cubicBezTo>
                    <a:cubicBezTo>
                      <a:pt x="762403" y="496827"/>
                      <a:pt x="756080" y="486890"/>
                      <a:pt x="756080" y="475147"/>
                    </a:cubicBezTo>
                    <a:lnTo>
                      <a:pt x="756080" y="444434"/>
                    </a:lnTo>
                    <a:lnTo>
                      <a:pt x="725367" y="444434"/>
                    </a:lnTo>
                    <a:cubicBezTo>
                      <a:pt x="724464" y="420948"/>
                      <a:pt x="719947" y="397461"/>
                      <a:pt x="711817" y="375782"/>
                    </a:cubicBezTo>
                    <a:lnTo>
                      <a:pt x="883448" y="204150"/>
                    </a:lnTo>
                    <a:cubicBezTo>
                      <a:pt x="906031" y="181567"/>
                      <a:pt x="918678" y="151758"/>
                      <a:pt x="918678" y="119239"/>
                    </a:cubicBezTo>
                    <a:cubicBezTo>
                      <a:pt x="918678" y="53296"/>
                      <a:pt x="865382" y="0"/>
                      <a:pt x="799440" y="0"/>
                    </a:cubicBezTo>
                    <a:cubicBezTo>
                      <a:pt x="767823" y="0"/>
                      <a:pt x="737110" y="12647"/>
                      <a:pt x="714527" y="35230"/>
                    </a:cubicBezTo>
                    <a:lnTo>
                      <a:pt x="542896" y="206861"/>
                    </a:lnTo>
                    <a:cubicBezTo>
                      <a:pt x="520313" y="199634"/>
                      <a:pt x="496827" y="195117"/>
                      <a:pt x="473340" y="194214"/>
                    </a:cubicBezTo>
                    <a:cubicBezTo>
                      <a:pt x="452564" y="158081"/>
                      <a:pt x="414624" y="134595"/>
                      <a:pt x="370362" y="134595"/>
                    </a:cubicBezTo>
                    <a:cubicBezTo>
                      <a:pt x="359522" y="134595"/>
                      <a:pt x="347779" y="136401"/>
                      <a:pt x="337842" y="139112"/>
                    </a:cubicBezTo>
                    <a:cubicBezTo>
                      <a:pt x="312549" y="91235"/>
                      <a:pt x="262866" y="60523"/>
                      <a:pt x="207764" y="60523"/>
                    </a:cubicBezTo>
                    <a:cubicBezTo>
                      <a:pt x="126465" y="60523"/>
                      <a:pt x="59619" y="127368"/>
                      <a:pt x="59619" y="208667"/>
                    </a:cubicBezTo>
                    <a:cubicBezTo>
                      <a:pt x="59619" y="220411"/>
                      <a:pt x="61426" y="231250"/>
                      <a:pt x="63233" y="242090"/>
                    </a:cubicBezTo>
                    <a:cubicBezTo>
                      <a:pt x="27100" y="252930"/>
                      <a:pt x="0" y="287256"/>
                      <a:pt x="0" y="327002"/>
                    </a:cubicBezTo>
                    <a:cubicBezTo>
                      <a:pt x="0" y="375782"/>
                      <a:pt x="39746" y="415528"/>
                      <a:pt x="88525" y="415528"/>
                    </a:cubicBezTo>
                    <a:lnTo>
                      <a:pt x="196021" y="415528"/>
                    </a:lnTo>
                    <a:cubicBezTo>
                      <a:pt x="193310" y="429981"/>
                      <a:pt x="192407" y="445337"/>
                      <a:pt x="192407" y="459791"/>
                    </a:cubicBezTo>
                    <a:cubicBezTo>
                      <a:pt x="192407" y="492310"/>
                      <a:pt x="198731" y="518507"/>
                      <a:pt x="207764" y="541993"/>
                    </a:cubicBezTo>
                    <a:lnTo>
                      <a:pt x="75879" y="673878"/>
                    </a:lnTo>
                    <a:lnTo>
                      <a:pt x="2710" y="865382"/>
                    </a:lnTo>
                    <a:cubicBezTo>
                      <a:pt x="903" y="869898"/>
                      <a:pt x="0" y="874415"/>
                      <a:pt x="0" y="879835"/>
                    </a:cubicBezTo>
                    <a:cubicBezTo>
                      <a:pt x="0" y="901515"/>
                      <a:pt x="18066" y="919581"/>
                      <a:pt x="39746" y="919581"/>
                    </a:cubicBezTo>
                    <a:cubicBezTo>
                      <a:pt x="44262" y="919581"/>
                      <a:pt x="49683" y="918678"/>
                      <a:pt x="54199" y="916871"/>
                    </a:cubicBezTo>
                    <a:lnTo>
                      <a:pt x="245704" y="843702"/>
                    </a:lnTo>
                    <a:lnTo>
                      <a:pt x="342359" y="747047"/>
                    </a:lnTo>
                    <a:cubicBezTo>
                      <a:pt x="341455" y="750660"/>
                      <a:pt x="341455" y="753370"/>
                      <a:pt x="341455" y="756983"/>
                    </a:cubicBezTo>
                    <a:cubicBezTo>
                      <a:pt x="341455" y="768726"/>
                      <a:pt x="345972" y="778663"/>
                      <a:pt x="353198" y="786793"/>
                    </a:cubicBezTo>
                    <a:cubicBezTo>
                      <a:pt x="345972" y="794923"/>
                      <a:pt x="341455" y="804859"/>
                      <a:pt x="341455" y="816603"/>
                    </a:cubicBezTo>
                    <a:cubicBezTo>
                      <a:pt x="341455" y="837379"/>
                      <a:pt x="355908" y="854542"/>
                      <a:pt x="374878" y="859059"/>
                    </a:cubicBezTo>
                    <a:cubicBezTo>
                      <a:pt x="387525" y="895191"/>
                      <a:pt x="420948" y="919581"/>
                      <a:pt x="460694" y="919581"/>
                    </a:cubicBezTo>
                    <a:cubicBezTo>
                      <a:pt x="500440" y="919581"/>
                      <a:pt x="533863" y="895191"/>
                      <a:pt x="546510" y="859059"/>
                    </a:cubicBezTo>
                    <a:cubicBezTo>
                      <a:pt x="565479" y="853639"/>
                      <a:pt x="579933" y="836475"/>
                      <a:pt x="579933" y="816603"/>
                    </a:cubicBezTo>
                    <a:cubicBezTo>
                      <a:pt x="579933" y="815699"/>
                      <a:pt x="579933" y="814796"/>
                      <a:pt x="579933" y="812989"/>
                    </a:cubicBezTo>
                    <a:lnTo>
                      <a:pt x="597999" y="831056"/>
                    </a:lnTo>
                    <a:lnTo>
                      <a:pt x="619678" y="809376"/>
                    </a:lnTo>
                    <a:cubicBezTo>
                      <a:pt x="627808" y="801246"/>
                      <a:pt x="640455" y="798536"/>
                      <a:pt x="651295" y="803956"/>
                    </a:cubicBezTo>
                    <a:cubicBezTo>
                      <a:pt x="662135" y="808473"/>
                      <a:pt x="668458" y="818409"/>
                      <a:pt x="668458" y="830153"/>
                    </a:cubicBezTo>
                    <a:lnTo>
                      <a:pt x="668458" y="860865"/>
                    </a:lnTo>
                    <a:lnTo>
                      <a:pt x="756983" y="860865"/>
                    </a:lnTo>
                    <a:lnTo>
                      <a:pt x="756983" y="831056"/>
                    </a:lnTo>
                    <a:cubicBezTo>
                      <a:pt x="756983" y="819313"/>
                      <a:pt x="764210" y="809376"/>
                      <a:pt x="775050" y="804859"/>
                    </a:cubicBezTo>
                    <a:cubicBezTo>
                      <a:pt x="785890" y="800343"/>
                      <a:pt x="797633" y="803053"/>
                      <a:pt x="805763" y="811183"/>
                    </a:cubicBezTo>
                    <a:lnTo>
                      <a:pt x="827442" y="832863"/>
                    </a:lnTo>
                    <a:lnTo>
                      <a:pt x="890675" y="769630"/>
                    </a:lnTo>
                    <a:lnTo>
                      <a:pt x="868995" y="747950"/>
                    </a:lnTo>
                    <a:cubicBezTo>
                      <a:pt x="860865" y="739821"/>
                      <a:pt x="858155" y="727174"/>
                      <a:pt x="863575" y="716334"/>
                    </a:cubicBezTo>
                    <a:cubicBezTo>
                      <a:pt x="868092" y="705494"/>
                      <a:pt x="878029" y="699171"/>
                      <a:pt x="889772" y="699171"/>
                    </a:cubicBezTo>
                    <a:lnTo>
                      <a:pt x="920484" y="699171"/>
                    </a:lnTo>
                    <a:lnTo>
                      <a:pt x="920484" y="610645"/>
                    </a:lnTo>
                    <a:lnTo>
                      <a:pt x="889772" y="610645"/>
                    </a:lnTo>
                    <a:cubicBezTo>
                      <a:pt x="877125" y="608839"/>
                      <a:pt x="866285" y="602516"/>
                      <a:pt x="861768" y="590772"/>
                    </a:cubicBezTo>
                    <a:lnTo>
                      <a:pt x="861768" y="590772"/>
                    </a:lnTo>
                    <a:close/>
                    <a:moveTo>
                      <a:pt x="639552" y="635035"/>
                    </a:moveTo>
                    <a:cubicBezTo>
                      <a:pt x="655811" y="619678"/>
                      <a:pt x="672071" y="603419"/>
                      <a:pt x="685621" y="584449"/>
                    </a:cubicBezTo>
                    <a:cubicBezTo>
                      <a:pt x="693751" y="581739"/>
                      <a:pt x="701881" y="579933"/>
                      <a:pt x="710914" y="579933"/>
                    </a:cubicBezTo>
                    <a:cubicBezTo>
                      <a:pt x="751564" y="579933"/>
                      <a:pt x="784986" y="613356"/>
                      <a:pt x="784986" y="654005"/>
                    </a:cubicBezTo>
                    <a:cubicBezTo>
                      <a:pt x="784986" y="694654"/>
                      <a:pt x="751564" y="728077"/>
                      <a:pt x="710914" y="728077"/>
                    </a:cubicBezTo>
                    <a:cubicBezTo>
                      <a:pt x="670265" y="728077"/>
                      <a:pt x="636842" y="694654"/>
                      <a:pt x="636842" y="654005"/>
                    </a:cubicBezTo>
                    <a:cubicBezTo>
                      <a:pt x="636842" y="646778"/>
                      <a:pt x="637745" y="640455"/>
                      <a:pt x="639552" y="635035"/>
                    </a:cubicBezTo>
                    <a:lnTo>
                      <a:pt x="639552" y="635035"/>
                    </a:lnTo>
                    <a:close/>
                    <a:moveTo>
                      <a:pt x="657618" y="283643"/>
                    </a:moveTo>
                    <a:lnTo>
                      <a:pt x="726270" y="214990"/>
                    </a:lnTo>
                    <a:lnTo>
                      <a:pt x="779566" y="268287"/>
                    </a:lnTo>
                    <a:lnTo>
                      <a:pt x="700074" y="347779"/>
                    </a:lnTo>
                    <a:cubicBezTo>
                      <a:pt x="689234" y="324293"/>
                      <a:pt x="674781" y="302613"/>
                      <a:pt x="657618" y="283643"/>
                    </a:cubicBezTo>
                    <a:close/>
                    <a:moveTo>
                      <a:pt x="672975" y="120142"/>
                    </a:moveTo>
                    <a:lnTo>
                      <a:pt x="696461" y="96656"/>
                    </a:lnTo>
                    <a:lnTo>
                      <a:pt x="823829" y="224024"/>
                    </a:lnTo>
                    <a:lnTo>
                      <a:pt x="800343" y="247510"/>
                    </a:lnTo>
                    <a:lnTo>
                      <a:pt x="672975" y="120142"/>
                    </a:lnTo>
                    <a:close/>
                    <a:moveTo>
                      <a:pt x="799440" y="30713"/>
                    </a:moveTo>
                    <a:cubicBezTo>
                      <a:pt x="849122" y="30713"/>
                      <a:pt x="889772" y="71363"/>
                      <a:pt x="889772" y="121045"/>
                    </a:cubicBezTo>
                    <a:cubicBezTo>
                      <a:pt x="889772" y="145435"/>
                      <a:pt x="880738" y="168018"/>
                      <a:pt x="863575" y="184278"/>
                    </a:cubicBezTo>
                    <a:lnTo>
                      <a:pt x="845509" y="202344"/>
                    </a:lnTo>
                    <a:lnTo>
                      <a:pt x="718141" y="74976"/>
                    </a:lnTo>
                    <a:lnTo>
                      <a:pt x="736207" y="56909"/>
                    </a:lnTo>
                    <a:cubicBezTo>
                      <a:pt x="752467" y="40649"/>
                      <a:pt x="775050" y="30713"/>
                      <a:pt x="799440" y="30713"/>
                    </a:cubicBezTo>
                    <a:lnTo>
                      <a:pt x="799440" y="30713"/>
                    </a:lnTo>
                    <a:close/>
                    <a:moveTo>
                      <a:pt x="652198" y="140918"/>
                    </a:moveTo>
                    <a:lnTo>
                      <a:pt x="705494" y="194214"/>
                    </a:lnTo>
                    <a:lnTo>
                      <a:pt x="636842" y="262866"/>
                    </a:lnTo>
                    <a:cubicBezTo>
                      <a:pt x="617872" y="245704"/>
                      <a:pt x="596192" y="231250"/>
                      <a:pt x="572706" y="220411"/>
                    </a:cubicBezTo>
                    <a:lnTo>
                      <a:pt x="652198" y="140918"/>
                    </a:lnTo>
                    <a:close/>
                    <a:moveTo>
                      <a:pt x="696461" y="460694"/>
                    </a:moveTo>
                    <a:cubicBezTo>
                      <a:pt x="696461" y="537476"/>
                      <a:pt x="657618" y="575416"/>
                      <a:pt x="616065" y="616065"/>
                    </a:cubicBezTo>
                    <a:cubicBezTo>
                      <a:pt x="588062" y="644068"/>
                      <a:pt x="558253" y="672071"/>
                      <a:pt x="541993" y="713624"/>
                    </a:cubicBezTo>
                    <a:cubicBezTo>
                      <a:pt x="539283" y="712721"/>
                      <a:pt x="536573" y="712721"/>
                      <a:pt x="532960" y="712721"/>
                    </a:cubicBezTo>
                    <a:lnTo>
                      <a:pt x="473340" y="712721"/>
                    </a:lnTo>
                    <a:lnTo>
                      <a:pt x="473340" y="638648"/>
                    </a:lnTo>
                    <a:cubicBezTo>
                      <a:pt x="473340" y="614259"/>
                      <a:pt x="453467" y="594385"/>
                      <a:pt x="429078" y="594385"/>
                    </a:cubicBezTo>
                    <a:lnTo>
                      <a:pt x="399268" y="594385"/>
                    </a:lnTo>
                    <a:cubicBezTo>
                      <a:pt x="391138" y="594385"/>
                      <a:pt x="384815" y="588062"/>
                      <a:pt x="384815" y="579933"/>
                    </a:cubicBezTo>
                    <a:cubicBezTo>
                      <a:pt x="384815" y="571802"/>
                      <a:pt x="391138" y="565479"/>
                      <a:pt x="399268" y="565479"/>
                    </a:cubicBezTo>
                    <a:lnTo>
                      <a:pt x="547413" y="565479"/>
                    </a:lnTo>
                    <a:cubicBezTo>
                      <a:pt x="571802" y="565479"/>
                      <a:pt x="591676" y="545606"/>
                      <a:pt x="591676" y="521217"/>
                    </a:cubicBezTo>
                    <a:cubicBezTo>
                      <a:pt x="591676" y="496827"/>
                      <a:pt x="571802" y="476954"/>
                      <a:pt x="547413" y="476954"/>
                    </a:cubicBezTo>
                    <a:lnTo>
                      <a:pt x="429078" y="476954"/>
                    </a:lnTo>
                    <a:cubicBezTo>
                      <a:pt x="420948" y="476954"/>
                      <a:pt x="414624" y="470630"/>
                      <a:pt x="414624" y="462501"/>
                    </a:cubicBezTo>
                    <a:lnTo>
                      <a:pt x="414624" y="418238"/>
                    </a:lnTo>
                    <a:lnTo>
                      <a:pt x="488697" y="418238"/>
                    </a:lnTo>
                    <a:cubicBezTo>
                      <a:pt x="529346" y="418238"/>
                      <a:pt x="562769" y="384815"/>
                      <a:pt x="562769" y="344165"/>
                    </a:cubicBezTo>
                    <a:cubicBezTo>
                      <a:pt x="562769" y="303516"/>
                      <a:pt x="529346" y="270093"/>
                      <a:pt x="488697" y="270093"/>
                    </a:cubicBezTo>
                    <a:cubicBezTo>
                      <a:pt x="488697" y="270093"/>
                      <a:pt x="487794" y="270093"/>
                      <a:pt x="487794" y="270093"/>
                    </a:cubicBezTo>
                    <a:cubicBezTo>
                      <a:pt x="488697" y="265577"/>
                      <a:pt x="488697" y="260156"/>
                      <a:pt x="488697" y="254737"/>
                    </a:cubicBezTo>
                    <a:cubicBezTo>
                      <a:pt x="488697" y="244800"/>
                      <a:pt x="487794" y="235767"/>
                      <a:pt x="485084" y="226733"/>
                    </a:cubicBezTo>
                    <a:cubicBezTo>
                      <a:pt x="603419" y="238477"/>
                      <a:pt x="696461" y="339649"/>
                      <a:pt x="696461" y="460694"/>
                    </a:cubicBezTo>
                    <a:lnTo>
                      <a:pt x="696461" y="460694"/>
                    </a:lnTo>
                    <a:close/>
                    <a:moveTo>
                      <a:pt x="370362" y="756983"/>
                    </a:moveTo>
                    <a:cubicBezTo>
                      <a:pt x="370362" y="748854"/>
                      <a:pt x="376685" y="742530"/>
                      <a:pt x="384815" y="742530"/>
                    </a:cubicBezTo>
                    <a:lnTo>
                      <a:pt x="532960" y="742530"/>
                    </a:lnTo>
                    <a:cubicBezTo>
                      <a:pt x="541089" y="742530"/>
                      <a:pt x="547413" y="748854"/>
                      <a:pt x="547413" y="756983"/>
                    </a:cubicBezTo>
                    <a:cubicBezTo>
                      <a:pt x="547413" y="765113"/>
                      <a:pt x="541089" y="771437"/>
                      <a:pt x="532960" y="771437"/>
                    </a:cubicBezTo>
                    <a:lnTo>
                      <a:pt x="384815" y="771437"/>
                    </a:lnTo>
                    <a:cubicBezTo>
                      <a:pt x="376685" y="772340"/>
                      <a:pt x="370362" y="766017"/>
                      <a:pt x="370362" y="756983"/>
                    </a:cubicBezTo>
                    <a:close/>
                    <a:moveTo>
                      <a:pt x="184277" y="756983"/>
                    </a:moveTo>
                    <a:lnTo>
                      <a:pt x="293579" y="647682"/>
                    </a:lnTo>
                    <a:cubicBezTo>
                      <a:pt x="311646" y="665748"/>
                      <a:pt x="328809" y="683814"/>
                      <a:pt x="341455" y="706398"/>
                    </a:cubicBezTo>
                    <a:lnTo>
                      <a:pt x="237573" y="810279"/>
                    </a:lnTo>
                    <a:lnTo>
                      <a:pt x="184277" y="756983"/>
                    </a:lnTo>
                    <a:close/>
                    <a:moveTo>
                      <a:pt x="29809" y="327906"/>
                    </a:moveTo>
                    <a:cubicBezTo>
                      <a:pt x="29809" y="295386"/>
                      <a:pt x="56006" y="268287"/>
                      <a:pt x="89428" y="268287"/>
                    </a:cubicBezTo>
                    <a:cubicBezTo>
                      <a:pt x="121948" y="268287"/>
                      <a:pt x="149048" y="294483"/>
                      <a:pt x="149048" y="327906"/>
                    </a:cubicBezTo>
                    <a:lnTo>
                      <a:pt x="178858" y="327906"/>
                    </a:lnTo>
                    <a:cubicBezTo>
                      <a:pt x="178858" y="280030"/>
                      <a:pt x="140918" y="241187"/>
                      <a:pt x="93945" y="239380"/>
                    </a:cubicBezTo>
                    <a:cubicBezTo>
                      <a:pt x="91235" y="229444"/>
                      <a:pt x="90332" y="219507"/>
                      <a:pt x="90332" y="209571"/>
                    </a:cubicBezTo>
                    <a:cubicBezTo>
                      <a:pt x="90332" y="144531"/>
                      <a:pt x="143628" y="91235"/>
                      <a:pt x="208667" y="91235"/>
                    </a:cubicBezTo>
                    <a:cubicBezTo>
                      <a:pt x="252026" y="91235"/>
                      <a:pt x="290870" y="114722"/>
                      <a:pt x="311646" y="151758"/>
                    </a:cubicBezTo>
                    <a:cubicBezTo>
                      <a:pt x="280030" y="170728"/>
                      <a:pt x="257447" y="203247"/>
                      <a:pt x="253833" y="241187"/>
                    </a:cubicBezTo>
                    <a:cubicBezTo>
                      <a:pt x="227637" y="247510"/>
                      <a:pt x="208667" y="270996"/>
                      <a:pt x="208667" y="298999"/>
                    </a:cubicBezTo>
                    <a:lnTo>
                      <a:pt x="238477" y="298999"/>
                    </a:lnTo>
                    <a:cubicBezTo>
                      <a:pt x="238477" y="282740"/>
                      <a:pt x="252026" y="269190"/>
                      <a:pt x="268287" y="269190"/>
                    </a:cubicBezTo>
                    <a:cubicBezTo>
                      <a:pt x="284546" y="269190"/>
                      <a:pt x="298096" y="282740"/>
                      <a:pt x="298096" y="298999"/>
                    </a:cubicBezTo>
                    <a:lnTo>
                      <a:pt x="327906" y="298999"/>
                    </a:lnTo>
                    <a:cubicBezTo>
                      <a:pt x="327906" y="271900"/>
                      <a:pt x="309839" y="249317"/>
                      <a:pt x="284546" y="242090"/>
                    </a:cubicBezTo>
                    <a:cubicBezTo>
                      <a:pt x="290870" y="198731"/>
                      <a:pt x="327906" y="165308"/>
                      <a:pt x="372169" y="165308"/>
                    </a:cubicBezTo>
                    <a:cubicBezTo>
                      <a:pt x="420948" y="165308"/>
                      <a:pt x="460694" y="205054"/>
                      <a:pt x="460694" y="253833"/>
                    </a:cubicBezTo>
                    <a:cubicBezTo>
                      <a:pt x="460694" y="261963"/>
                      <a:pt x="459790" y="269190"/>
                      <a:pt x="457080" y="276416"/>
                    </a:cubicBezTo>
                    <a:cubicBezTo>
                      <a:pt x="432691" y="288160"/>
                      <a:pt x="415528" y="313453"/>
                      <a:pt x="415528" y="342359"/>
                    </a:cubicBezTo>
                    <a:lnTo>
                      <a:pt x="445337" y="342359"/>
                    </a:lnTo>
                    <a:cubicBezTo>
                      <a:pt x="445337" y="317969"/>
                      <a:pt x="465211" y="298096"/>
                      <a:pt x="489600" y="298096"/>
                    </a:cubicBezTo>
                    <a:cubicBezTo>
                      <a:pt x="513990" y="298096"/>
                      <a:pt x="533863" y="317969"/>
                      <a:pt x="533863" y="342359"/>
                    </a:cubicBezTo>
                    <a:cubicBezTo>
                      <a:pt x="533863" y="366748"/>
                      <a:pt x="513990" y="386621"/>
                      <a:pt x="489600" y="386621"/>
                    </a:cubicBezTo>
                    <a:lnTo>
                      <a:pt x="88525" y="386621"/>
                    </a:lnTo>
                    <a:cubicBezTo>
                      <a:pt x="56006" y="386621"/>
                      <a:pt x="29809" y="360425"/>
                      <a:pt x="29809" y="327906"/>
                    </a:cubicBezTo>
                    <a:close/>
                    <a:moveTo>
                      <a:pt x="384815" y="416431"/>
                    </a:moveTo>
                    <a:lnTo>
                      <a:pt x="384815" y="460694"/>
                    </a:lnTo>
                    <a:cubicBezTo>
                      <a:pt x="384815" y="485084"/>
                      <a:pt x="404688" y="504957"/>
                      <a:pt x="429078" y="504957"/>
                    </a:cubicBezTo>
                    <a:lnTo>
                      <a:pt x="547413" y="504957"/>
                    </a:lnTo>
                    <a:cubicBezTo>
                      <a:pt x="555543" y="504957"/>
                      <a:pt x="561866" y="511280"/>
                      <a:pt x="561866" y="519410"/>
                    </a:cubicBezTo>
                    <a:cubicBezTo>
                      <a:pt x="561866" y="527540"/>
                      <a:pt x="555543" y="533863"/>
                      <a:pt x="547413" y="533863"/>
                    </a:cubicBezTo>
                    <a:lnTo>
                      <a:pt x="399268" y="533863"/>
                    </a:lnTo>
                    <a:cubicBezTo>
                      <a:pt x="374878" y="533863"/>
                      <a:pt x="355005" y="553736"/>
                      <a:pt x="355005" y="578126"/>
                    </a:cubicBezTo>
                    <a:cubicBezTo>
                      <a:pt x="355005" y="602516"/>
                      <a:pt x="374878" y="622389"/>
                      <a:pt x="399268" y="622389"/>
                    </a:cubicBezTo>
                    <a:lnTo>
                      <a:pt x="429078" y="622389"/>
                    </a:lnTo>
                    <a:cubicBezTo>
                      <a:pt x="437207" y="622389"/>
                      <a:pt x="443531" y="628712"/>
                      <a:pt x="443531" y="636842"/>
                    </a:cubicBezTo>
                    <a:lnTo>
                      <a:pt x="443531" y="710914"/>
                    </a:lnTo>
                    <a:lnTo>
                      <a:pt x="383912" y="710914"/>
                    </a:lnTo>
                    <a:cubicBezTo>
                      <a:pt x="381202" y="710914"/>
                      <a:pt x="377588" y="710914"/>
                      <a:pt x="374878" y="711817"/>
                    </a:cubicBezTo>
                    <a:cubicBezTo>
                      <a:pt x="357715" y="670265"/>
                      <a:pt x="328809" y="641358"/>
                      <a:pt x="300806" y="614259"/>
                    </a:cubicBezTo>
                    <a:cubicBezTo>
                      <a:pt x="259253" y="574512"/>
                      <a:pt x="220410" y="536573"/>
                      <a:pt x="220410" y="458887"/>
                    </a:cubicBezTo>
                    <a:cubicBezTo>
                      <a:pt x="220410" y="443531"/>
                      <a:pt x="222217" y="429078"/>
                      <a:pt x="224927" y="414625"/>
                    </a:cubicBezTo>
                    <a:lnTo>
                      <a:pt x="384815" y="414625"/>
                    </a:lnTo>
                    <a:close/>
                    <a:moveTo>
                      <a:pt x="271900" y="627808"/>
                    </a:moveTo>
                    <a:lnTo>
                      <a:pt x="163501" y="736207"/>
                    </a:lnTo>
                    <a:lnTo>
                      <a:pt x="110205" y="682911"/>
                    </a:lnTo>
                    <a:lnTo>
                      <a:pt x="223121" y="569996"/>
                    </a:lnTo>
                    <a:cubicBezTo>
                      <a:pt x="236670" y="591676"/>
                      <a:pt x="253833" y="610645"/>
                      <a:pt x="271900" y="627808"/>
                    </a:cubicBezTo>
                    <a:lnTo>
                      <a:pt x="271900" y="627808"/>
                    </a:lnTo>
                    <a:close/>
                    <a:moveTo>
                      <a:pt x="94849" y="710010"/>
                    </a:moveTo>
                    <a:lnTo>
                      <a:pt x="210474" y="825636"/>
                    </a:lnTo>
                    <a:lnTo>
                      <a:pt x="112012" y="863575"/>
                    </a:lnTo>
                    <a:lnTo>
                      <a:pt x="56909" y="808473"/>
                    </a:lnTo>
                    <a:lnTo>
                      <a:pt x="94849" y="710010"/>
                    </a:lnTo>
                    <a:close/>
                    <a:moveTo>
                      <a:pt x="43359" y="889772"/>
                    </a:moveTo>
                    <a:cubicBezTo>
                      <a:pt x="37036" y="892482"/>
                      <a:pt x="29809" y="887062"/>
                      <a:pt x="29809" y="879835"/>
                    </a:cubicBezTo>
                    <a:cubicBezTo>
                      <a:pt x="29809" y="878932"/>
                      <a:pt x="29809" y="877125"/>
                      <a:pt x="30713" y="876222"/>
                    </a:cubicBezTo>
                    <a:lnTo>
                      <a:pt x="45166" y="837379"/>
                    </a:lnTo>
                    <a:lnTo>
                      <a:pt x="82202" y="874415"/>
                    </a:lnTo>
                    <a:lnTo>
                      <a:pt x="43359" y="889772"/>
                    </a:lnTo>
                    <a:close/>
                    <a:moveTo>
                      <a:pt x="458887" y="890675"/>
                    </a:moveTo>
                    <a:cubicBezTo>
                      <a:pt x="437207" y="890675"/>
                      <a:pt x="417335" y="878932"/>
                      <a:pt x="406495" y="860865"/>
                    </a:cubicBezTo>
                    <a:lnTo>
                      <a:pt x="511280" y="860865"/>
                    </a:lnTo>
                    <a:cubicBezTo>
                      <a:pt x="500440" y="878932"/>
                      <a:pt x="481470" y="890675"/>
                      <a:pt x="458887" y="890675"/>
                    </a:cubicBezTo>
                    <a:lnTo>
                      <a:pt x="458887" y="890675"/>
                    </a:lnTo>
                    <a:close/>
                    <a:moveTo>
                      <a:pt x="533863" y="831056"/>
                    </a:moveTo>
                    <a:lnTo>
                      <a:pt x="385718" y="831056"/>
                    </a:lnTo>
                    <a:cubicBezTo>
                      <a:pt x="377588" y="831056"/>
                      <a:pt x="371265" y="824732"/>
                      <a:pt x="371265" y="816603"/>
                    </a:cubicBezTo>
                    <a:cubicBezTo>
                      <a:pt x="371265" y="808473"/>
                      <a:pt x="377588" y="802149"/>
                      <a:pt x="385718" y="802149"/>
                    </a:cubicBezTo>
                    <a:lnTo>
                      <a:pt x="533863" y="802149"/>
                    </a:lnTo>
                    <a:cubicBezTo>
                      <a:pt x="541993" y="802149"/>
                      <a:pt x="548316" y="808473"/>
                      <a:pt x="548316" y="816603"/>
                    </a:cubicBezTo>
                    <a:cubicBezTo>
                      <a:pt x="548316" y="824732"/>
                      <a:pt x="541993" y="831056"/>
                      <a:pt x="533863" y="831056"/>
                    </a:cubicBezTo>
                    <a:close/>
                    <a:moveTo>
                      <a:pt x="888868" y="668458"/>
                    </a:moveTo>
                    <a:lnTo>
                      <a:pt x="888868" y="668458"/>
                    </a:lnTo>
                    <a:cubicBezTo>
                      <a:pt x="864479" y="668458"/>
                      <a:pt x="843702" y="682911"/>
                      <a:pt x="834669" y="704591"/>
                    </a:cubicBezTo>
                    <a:cubicBezTo>
                      <a:pt x="825636" y="726271"/>
                      <a:pt x="830152" y="751564"/>
                      <a:pt x="847315" y="767823"/>
                    </a:cubicBezTo>
                    <a:lnTo>
                      <a:pt x="848219" y="768726"/>
                    </a:lnTo>
                    <a:lnTo>
                      <a:pt x="827442" y="789503"/>
                    </a:lnTo>
                    <a:lnTo>
                      <a:pt x="826539" y="788600"/>
                    </a:lnTo>
                    <a:cubicBezTo>
                      <a:pt x="809376" y="771437"/>
                      <a:pt x="784986" y="766920"/>
                      <a:pt x="762403" y="775953"/>
                    </a:cubicBezTo>
                    <a:cubicBezTo>
                      <a:pt x="740724" y="784987"/>
                      <a:pt x="726270" y="805763"/>
                      <a:pt x="726270" y="829249"/>
                    </a:cubicBezTo>
                    <a:lnTo>
                      <a:pt x="726270" y="830153"/>
                    </a:lnTo>
                    <a:lnTo>
                      <a:pt x="696461" y="830153"/>
                    </a:lnTo>
                    <a:lnTo>
                      <a:pt x="696461" y="831056"/>
                    </a:lnTo>
                    <a:cubicBezTo>
                      <a:pt x="696461" y="807570"/>
                      <a:pt x="682008" y="786793"/>
                      <a:pt x="660328" y="776856"/>
                    </a:cubicBezTo>
                    <a:cubicBezTo>
                      <a:pt x="638648" y="767823"/>
                      <a:pt x="613355" y="772340"/>
                      <a:pt x="597095" y="789503"/>
                    </a:cubicBezTo>
                    <a:lnTo>
                      <a:pt x="596192" y="790406"/>
                    </a:lnTo>
                    <a:lnTo>
                      <a:pt x="576319" y="770533"/>
                    </a:lnTo>
                    <a:cubicBezTo>
                      <a:pt x="577222" y="766920"/>
                      <a:pt x="578126" y="762404"/>
                      <a:pt x="578126" y="757887"/>
                    </a:cubicBezTo>
                    <a:cubicBezTo>
                      <a:pt x="578126" y="747047"/>
                      <a:pt x="574512" y="738014"/>
                      <a:pt x="568189" y="729884"/>
                    </a:cubicBezTo>
                    <a:cubicBezTo>
                      <a:pt x="577222" y="704591"/>
                      <a:pt x="591676" y="684718"/>
                      <a:pt x="608838" y="666651"/>
                    </a:cubicBezTo>
                    <a:cubicBezTo>
                      <a:pt x="615162" y="718141"/>
                      <a:pt x="658521" y="757887"/>
                      <a:pt x="711817" y="757887"/>
                    </a:cubicBezTo>
                    <a:cubicBezTo>
                      <a:pt x="768726" y="757887"/>
                      <a:pt x="815699" y="710914"/>
                      <a:pt x="815699" y="654005"/>
                    </a:cubicBezTo>
                    <a:cubicBezTo>
                      <a:pt x="815699" y="597095"/>
                      <a:pt x="768726" y="550123"/>
                      <a:pt x="711817" y="550123"/>
                    </a:cubicBezTo>
                    <a:cubicBezTo>
                      <a:pt x="710010" y="550123"/>
                      <a:pt x="709107" y="550123"/>
                      <a:pt x="707301" y="550123"/>
                    </a:cubicBezTo>
                    <a:cubicBezTo>
                      <a:pt x="717237" y="529346"/>
                      <a:pt x="724464" y="504957"/>
                      <a:pt x="726270" y="476051"/>
                    </a:cubicBezTo>
                    <a:lnTo>
                      <a:pt x="727174" y="476051"/>
                    </a:lnTo>
                    <a:lnTo>
                      <a:pt x="727174" y="476954"/>
                    </a:lnTo>
                    <a:cubicBezTo>
                      <a:pt x="727174" y="500440"/>
                      <a:pt x="741627" y="521217"/>
                      <a:pt x="763307" y="531153"/>
                    </a:cubicBezTo>
                    <a:cubicBezTo>
                      <a:pt x="784986" y="540186"/>
                      <a:pt x="810279" y="535670"/>
                      <a:pt x="826539" y="518507"/>
                    </a:cubicBezTo>
                    <a:lnTo>
                      <a:pt x="827442" y="517603"/>
                    </a:lnTo>
                    <a:lnTo>
                      <a:pt x="848219" y="538379"/>
                    </a:lnTo>
                    <a:lnTo>
                      <a:pt x="847315" y="539283"/>
                    </a:lnTo>
                    <a:cubicBezTo>
                      <a:pt x="831056" y="555543"/>
                      <a:pt x="825636" y="580836"/>
                      <a:pt x="834669" y="603419"/>
                    </a:cubicBezTo>
                    <a:cubicBezTo>
                      <a:pt x="843702" y="625099"/>
                      <a:pt x="864479" y="639552"/>
                      <a:pt x="887965" y="639552"/>
                    </a:cubicBezTo>
                    <a:lnTo>
                      <a:pt x="888868" y="639552"/>
                    </a:lnTo>
                    <a:lnTo>
                      <a:pt x="888868" y="668458"/>
                    </a:lnTo>
                    <a:close/>
                  </a:path>
                </a:pathLst>
              </a:custGeom>
              <a:solidFill>
                <a:srgbClr val="010101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DEF4C6BC-1A8B-4B0D-9B8F-340C53B487FC}"/>
              </a:ext>
            </a:extLst>
          </p:cNvPr>
          <p:cNvSpPr/>
          <p:nvPr/>
        </p:nvSpPr>
        <p:spPr>
          <a:xfrm>
            <a:off x="7756145" y="1612732"/>
            <a:ext cx="3786568" cy="3559233"/>
          </a:xfrm>
          <a:prstGeom prst="irregularSeal1">
            <a:avLst/>
          </a:prstGeom>
          <a:solidFill>
            <a:srgbClr val="85D2E1"/>
          </a:solidFill>
          <a:ln>
            <a:solidFill>
              <a:srgbClr val="85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3D4520-6FD2-4022-9C1D-1F9E0BC64AC4}"/>
              </a:ext>
            </a:extLst>
          </p:cNvPr>
          <p:cNvSpPr txBox="1"/>
          <p:nvPr/>
        </p:nvSpPr>
        <p:spPr>
          <a:xfrm>
            <a:off x="8286943" y="2653684"/>
            <a:ext cx="2639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LÖSUNGEN FINDEN:</a:t>
            </a:r>
          </a:p>
          <a:p>
            <a:pPr algn="ctr"/>
            <a:r>
              <a:rPr lang="en-IE" dirty="0">
                <a:solidFill>
                  <a:srgbClr val="000000"/>
                </a:solidFill>
              </a:rPr>
              <a:t>Für </a:t>
            </a:r>
            <a:r>
              <a:rPr lang="en-IE" dirty="0" err="1">
                <a:solidFill>
                  <a:srgbClr val="000000"/>
                </a:solidFill>
              </a:rPr>
              <a:t>Kunden</a:t>
            </a:r>
            <a:endParaRPr lang="en-IE" dirty="0">
              <a:solidFill>
                <a:srgbClr val="000000"/>
              </a:solidFill>
            </a:endParaRPr>
          </a:p>
          <a:p>
            <a:pPr algn="ctr"/>
            <a:r>
              <a:rPr lang="en-IE" dirty="0">
                <a:solidFill>
                  <a:srgbClr val="000000"/>
                </a:solidFill>
              </a:rPr>
              <a:t>Die </a:t>
            </a:r>
            <a:r>
              <a:rPr lang="en-IE" dirty="0" err="1">
                <a:solidFill>
                  <a:srgbClr val="000000"/>
                </a:solidFill>
              </a:rPr>
              <a:t>Lücke</a:t>
            </a:r>
            <a:r>
              <a:rPr lang="en-IE" dirty="0">
                <a:solidFill>
                  <a:srgbClr val="000000"/>
                </a:solidFill>
              </a:rPr>
              <a:t> auf </a:t>
            </a:r>
            <a:r>
              <a:rPr lang="en-IE" dirty="0" err="1">
                <a:solidFill>
                  <a:srgbClr val="000000"/>
                </a:solidFill>
              </a:rPr>
              <a:t>dem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Markt</a:t>
            </a:r>
            <a:r>
              <a:rPr lang="en-IE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IE" dirty="0" err="1">
                <a:solidFill>
                  <a:srgbClr val="000000"/>
                </a:solidFill>
              </a:rPr>
              <a:t>Verwaltung</a:t>
            </a:r>
            <a:r>
              <a:rPr lang="en-IE" dirty="0">
                <a:solidFill>
                  <a:srgbClr val="000000"/>
                </a:solidFill>
              </a:rPr>
              <a:t> der </a:t>
            </a:r>
            <a:r>
              <a:rPr lang="en-IE" dirty="0" err="1">
                <a:solidFill>
                  <a:srgbClr val="000000"/>
                </a:solidFill>
              </a:rPr>
              <a:t>Kategorien</a:t>
            </a:r>
            <a:endParaRPr lang="en-IE" dirty="0">
              <a:solidFill>
                <a:srgbClr val="000000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57521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agram&#10;&#10;Description automatically generated">
            <a:extLst>
              <a:ext uri="{FF2B5EF4-FFF2-40B4-BE49-F238E27FC236}">
                <a16:creationId xmlns:a16="http://schemas.microsoft.com/office/drawing/2014/main" id="{A3F5DA4A-DF63-4658-979F-05931A9809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650" y="1587500"/>
            <a:ext cx="11696700" cy="4699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F4EF5-A120-45DA-B3E7-DDCA7D9DFC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39852" y="3092586"/>
            <a:ext cx="6152148" cy="1907782"/>
          </a:xfrm>
          <a:solidFill>
            <a:srgbClr val="85D2E1"/>
          </a:solidFill>
        </p:spPr>
        <p:txBody>
          <a:bodyPr>
            <a:normAutofit fontScale="70000" lnSpcReduction="20000"/>
          </a:bodyPr>
          <a:lstStyle/>
          <a:p>
            <a:endParaRPr lang="en-GB" sz="2800" b="1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GB" sz="2800" b="1" dirty="0"/>
              <a:t>In </a:t>
            </a:r>
            <a:r>
              <a:rPr lang="en-GB" sz="2800" b="1" dirty="0" err="1"/>
              <a:t>Bezug</a:t>
            </a:r>
            <a:r>
              <a:rPr lang="en-GB" sz="2800" b="1" dirty="0"/>
              <a:t> auf Brainstorming-</a:t>
            </a:r>
            <a:r>
              <a:rPr lang="en-GB" sz="2800" b="1" dirty="0" err="1"/>
              <a:t>Taktiken</a:t>
            </a:r>
            <a:r>
              <a:rPr lang="en-GB" sz="2800" b="1" dirty="0"/>
              <a:t> für Inspiration und </a:t>
            </a:r>
            <a:r>
              <a:rPr lang="en-GB" sz="2800" b="1" dirty="0" err="1"/>
              <a:t>neue</a:t>
            </a:r>
            <a:r>
              <a:rPr lang="en-GB" sz="2800" b="1" dirty="0"/>
              <a:t> </a:t>
            </a:r>
            <a:r>
              <a:rPr lang="en-GB" sz="2800" b="1" dirty="0" err="1"/>
              <a:t>Produktideen</a:t>
            </a:r>
            <a:r>
              <a:rPr lang="en-GB" sz="2800" b="1" dirty="0"/>
              <a:t>...</a:t>
            </a:r>
          </a:p>
          <a:p>
            <a:pPr>
              <a:lnSpc>
                <a:spcPct val="110000"/>
              </a:lnSpc>
            </a:pPr>
            <a:r>
              <a:rPr lang="en-GB" b="1" dirty="0"/>
              <a:t>Wie </a:t>
            </a:r>
            <a:r>
              <a:rPr lang="en-GB" b="1" dirty="0" err="1"/>
              <a:t>gehen</a:t>
            </a:r>
            <a:r>
              <a:rPr lang="en-GB" b="1" dirty="0"/>
              <a:t> Sie </a:t>
            </a:r>
            <a:r>
              <a:rPr lang="en-GB" b="1" dirty="0" err="1"/>
              <a:t>vor</a:t>
            </a:r>
            <a:r>
              <a:rPr lang="en-GB" b="1" dirty="0"/>
              <a:t>, um </a:t>
            </a:r>
            <a:r>
              <a:rPr lang="en-GB" b="1" dirty="0" err="1"/>
              <a:t>Informationen</a:t>
            </a:r>
            <a:r>
              <a:rPr lang="en-GB" b="1" dirty="0"/>
              <a:t> </a:t>
            </a:r>
            <a:r>
              <a:rPr lang="en-GB" b="1" dirty="0" err="1"/>
              <a:t>zu</a:t>
            </a:r>
            <a:r>
              <a:rPr lang="en-GB" b="1" dirty="0"/>
              <a:t> </a:t>
            </a:r>
            <a:r>
              <a:rPr lang="en-GB" b="1" dirty="0" err="1"/>
              <a:t>sammeln</a:t>
            </a:r>
            <a:r>
              <a:rPr lang="en-GB" b="1" dirty="0"/>
              <a:t> und </a:t>
            </a:r>
            <a:r>
              <a:rPr lang="en-GB" b="1" dirty="0" err="1"/>
              <a:t>sich</a:t>
            </a:r>
            <a:r>
              <a:rPr lang="en-GB" b="1" dirty="0"/>
              <a:t> </a:t>
            </a:r>
            <a:r>
              <a:rPr lang="en-GB" b="1" dirty="0" err="1"/>
              <a:t>zu</a:t>
            </a:r>
            <a:r>
              <a:rPr lang="en-GB" b="1" dirty="0"/>
              <a:t> </a:t>
            </a:r>
            <a:r>
              <a:rPr lang="en-GB" b="1" dirty="0" err="1"/>
              <a:t>neuen</a:t>
            </a:r>
            <a:r>
              <a:rPr lang="en-GB" b="1" dirty="0"/>
              <a:t> Ideen für die NPD von </a:t>
            </a:r>
            <a:r>
              <a:rPr lang="en-GB" b="1" dirty="0" err="1"/>
              <a:t>Lebensmitteln</a:t>
            </a:r>
            <a:r>
              <a:rPr lang="en-GB" b="1" dirty="0"/>
              <a:t> </a:t>
            </a:r>
            <a:r>
              <a:rPr lang="en-GB" b="1" dirty="0" err="1"/>
              <a:t>inspirieren</a:t>
            </a:r>
            <a:r>
              <a:rPr lang="en-GB" b="1" dirty="0"/>
              <a:t> </a:t>
            </a:r>
            <a:r>
              <a:rPr lang="en-GB" b="1" dirty="0" err="1"/>
              <a:t>zu</a:t>
            </a:r>
            <a:r>
              <a:rPr lang="en-GB" b="1" dirty="0"/>
              <a:t> </a:t>
            </a:r>
            <a:r>
              <a:rPr lang="en-GB" b="1" dirty="0" err="1"/>
              <a:t>lassen</a:t>
            </a:r>
            <a:r>
              <a:rPr lang="en-GB" b="1" dirty="0"/>
              <a:t>? 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9273F-73C5-4262-9F33-7CE0954B03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Kurze</a:t>
            </a:r>
            <a:r>
              <a:rPr lang="en-IE" dirty="0"/>
              <a:t> </a:t>
            </a:r>
            <a:r>
              <a:rPr lang="en-IE" dirty="0" err="1"/>
              <a:t>Frage</a:t>
            </a:r>
            <a:r>
              <a:rPr lang="en-IE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09632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hlinkClick r:id="rId2"/>
            <a:extLst>
              <a:ext uri="{FF2B5EF4-FFF2-40B4-BE49-F238E27FC236}">
                <a16:creationId xmlns:a16="http://schemas.microsoft.com/office/drawing/2014/main" id="{AD48E50B-D04A-4D15-BB87-BA4ED9E1FF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64" r="-1"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6A7AC-D8AA-478D-9E36-669C323600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66313" y="1395927"/>
            <a:ext cx="5270818" cy="5195913"/>
          </a:xfrm>
        </p:spPr>
        <p:txBody>
          <a:bodyPr>
            <a:noAutofit/>
          </a:bodyPr>
          <a:lstStyle/>
          <a:p>
            <a:pPr marL="0" indent="0"/>
            <a:r>
              <a:rPr lang="en-US" sz="2000" dirty="0"/>
              <a:t>In </a:t>
            </a:r>
            <a:r>
              <a:rPr lang="en-US" sz="2000" dirty="0" err="1"/>
              <a:t>diesem</a:t>
            </a:r>
            <a:r>
              <a:rPr lang="en-US" sz="2000" dirty="0"/>
              <a:t> </a:t>
            </a:r>
            <a:r>
              <a:rPr lang="en-US" sz="2000" dirty="0" err="1"/>
              <a:t>Bericht</a:t>
            </a:r>
            <a:r>
              <a:rPr lang="en-US" sz="2000" dirty="0"/>
              <a:t> </a:t>
            </a:r>
            <a:r>
              <a:rPr lang="en-US" sz="2000" dirty="0" err="1"/>
              <a:t>werden</a:t>
            </a:r>
            <a:r>
              <a:rPr lang="en-US" sz="2000" dirty="0"/>
              <a:t> 50 Trends </a:t>
            </a:r>
            <a:r>
              <a:rPr lang="en-US" sz="2000" dirty="0" err="1"/>
              <a:t>aufgezeigt</a:t>
            </a:r>
            <a:r>
              <a:rPr lang="en-US" sz="2000" dirty="0"/>
              <a:t>, die den </a:t>
            </a:r>
            <a:r>
              <a:rPr lang="en-US" sz="2000" dirty="0" err="1"/>
              <a:t>europäischen</a:t>
            </a:r>
            <a:r>
              <a:rPr lang="en-US" sz="2000" dirty="0"/>
              <a:t> </a:t>
            </a:r>
            <a:r>
              <a:rPr lang="en-US" sz="2000" dirty="0" err="1"/>
              <a:t>Lebensmittelsektor</a:t>
            </a:r>
            <a:r>
              <a:rPr lang="en-US" sz="2000" dirty="0"/>
              <a:t> </a:t>
            </a:r>
            <a:r>
              <a:rPr lang="en-US" sz="2000" dirty="0" err="1"/>
              <a:t>beeinflussen</a:t>
            </a:r>
            <a:r>
              <a:rPr lang="en-US" sz="2000" dirty="0"/>
              <a:t>.</a:t>
            </a:r>
          </a:p>
          <a:p>
            <a:pPr marL="0" indent="0"/>
            <a:r>
              <a:rPr lang="en-US" sz="2000" dirty="0"/>
              <a:t>"Europa 2035 - Was </a:t>
            </a:r>
            <a:r>
              <a:rPr lang="en-US" sz="2000" dirty="0" err="1"/>
              <a:t>werden</a:t>
            </a:r>
            <a:r>
              <a:rPr lang="en-US" sz="2000" dirty="0"/>
              <a:t> 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dirty="0" err="1"/>
              <a:t>essen</a:t>
            </a:r>
            <a:r>
              <a:rPr lang="en-US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 </a:t>
            </a:r>
            <a:r>
              <a:rPr lang="en-US" sz="2000" dirty="0" err="1"/>
              <a:t>werden</a:t>
            </a:r>
            <a:r>
              <a:rPr lang="en-US" sz="2000" dirty="0"/>
              <a:t> 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dirty="0" err="1"/>
              <a:t>unsere</a:t>
            </a:r>
            <a:r>
              <a:rPr lang="en-US" sz="2000" dirty="0"/>
              <a:t> </a:t>
            </a:r>
            <a:r>
              <a:rPr lang="en-US" sz="2000" dirty="0" err="1"/>
              <a:t>Einkäufe</a:t>
            </a:r>
            <a:r>
              <a:rPr lang="en-US" sz="2000" dirty="0"/>
              <a:t> </a:t>
            </a:r>
            <a:r>
              <a:rPr lang="en-US" sz="2000" dirty="0" err="1"/>
              <a:t>tätigen</a:t>
            </a:r>
            <a:r>
              <a:rPr lang="en-US" sz="20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Wie </a:t>
            </a:r>
            <a:r>
              <a:rPr lang="en-US" sz="2000" dirty="0" err="1"/>
              <a:t>können</a:t>
            </a:r>
            <a:r>
              <a:rPr lang="en-US" sz="2000" dirty="0"/>
              <a:t> 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dirty="0" err="1"/>
              <a:t>Lebensmittel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weniger</a:t>
            </a:r>
            <a:r>
              <a:rPr lang="en-US" sz="2000" dirty="0"/>
              <a:t> </a:t>
            </a:r>
            <a:r>
              <a:rPr lang="en-US" sz="2000" dirty="0" err="1"/>
              <a:t>Ressourcen</a:t>
            </a:r>
            <a:r>
              <a:rPr lang="en-US" sz="2000" dirty="0"/>
              <a:t> </a:t>
            </a:r>
            <a:r>
              <a:rPr lang="en-US" sz="2000" dirty="0" err="1"/>
              <a:t>produzieren</a:t>
            </a:r>
            <a:r>
              <a:rPr lang="en-US" sz="20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Wer</a:t>
            </a:r>
            <a:r>
              <a:rPr lang="en-US" sz="2000" b="1" dirty="0"/>
              <a:t> </a:t>
            </a:r>
            <a:r>
              <a:rPr lang="en-US" sz="2000" b="1" dirty="0" err="1"/>
              <a:t>kann</a:t>
            </a:r>
            <a:r>
              <a:rPr lang="en-US" sz="2000" b="1" dirty="0"/>
              <a:t> am </a:t>
            </a:r>
            <a:r>
              <a:rPr lang="en-US" sz="2000" b="1" dirty="0" err="1"/>
              <a:t>meisten</a:t>
            </a:r>
            <a:r>
              <a:rPr lang="en-US" sz="2000" b="1" dirty="0"/>
              <a:t> von den </a:t>
            </a:r>
            <a:r>
              <a:rPr lang="en-US" sz="2000" b="1" dirty="0" err="1"/>
              <a:t>neuen</a:t>
            </a:r>
            <a:r>
              <a:rPr lang="en-US" sz="2000" b="1" dirty="0"/>
              <a:t> Trends </a:t>
            </a:r>
            <a:r>
              <a:rPr lang="en-US" sz="2000" b="1" dirty="0" err="1"/>
              <a:t>profitieren</a:t>
            </a:r>
            <a:r>
              <a:rPr lang="en-US" sz="2000" b="1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Welche</a:t>
            </a:r>
            <a:r>
              <a:rPr lang="en-US" sz="2000" dirty="0"/>
              <a:t> </a:t>
            </a:r>
            <a:r>
              <a:rPr lang="en-US" sz="2000" dirty="0" err="1"/>
              <a:t>anderen</a:t>
            </a:r>
            <a:r>
              <a:rPr lang="en-US" sz="2000" dirty="0"/>
              <a:t> </a:t>
            </a:r>
            <a:r>
              <a:rPr lang="en-US" sz="2000" dirty="0" err="1"/>
              <a:t>Branchen</a:t>
            </a:r>
            <a:r>
              <a:rPr lang="en-US" sz="2000" dirty="0"/>
              <a:t> </a:t>
            </a:r>
            <a:r>
              <a:rPr lang="en-US" sz="2000" dirty="0" err="1"/>
              <a:t>werden</a:t>
            </a:r>
            <a:r>
              <a:rPr lang="en-US" sz="2000" dirty="0"/>
              <a:t> die </a:t>
            </a:r>
            <a:r>
              <a:rPr lang="en-US" sz="2000" dirty="0" err="1"/>
              <a:t>Lebensmittelindustrie</a:t>
            </a:r>
            <a:r>
              <a:rPr lang="en-US" sz="2000" dirty="0"/>
              <a:t> </a:t>
            </a:r>
            <a:r>
              <a:rPr lang="en-US" sz="2000" dirty="0" err="1"/>
              <a:t>beeinflussen</a:t>
            </a:r>
            <a:r>
              <a:rPr lang="en-US" sz="2000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Wie </a:t>
            </a:r>
            <a:r>
              <a:rPr lang="en-US" sz="2000" dirty="0" err="1"/>
              <a:t>wird</a:t>
            </a:r>
            <a:r>
              <a:rPr lang="en-US" sz="2000" dirty="0"/>
              <a:t> der </a:t>
            </a:r>
            <a:r>
              <a:rPr lang="en-US" sz="2000" dirty="0" err="1"/>
              <a:t>Lebensmittelsektor</a:t>
            </a:r>
            <a:r>
              <a:rPr lang="en-US" sz="2000" dirty="0"/>
              <a:t> </a:t>
            </a:r>
            <a:r>
              <a:rPr lang="en-US" sz="2000" dirty="0" err="1"/>
              <a:t>aussehen</a:t>
            </a:r>
            <a:r>
              <a:rPr lang="en-US" sz="2000" dirty="0"/>
              <a:t>?"</a:t>
            </a:r>
          </a:p>
          <a:p>
            <a:pPr marL="0" indent="0"/>
            <a:r>
              <a:rPr lang="en-US" sz="2000" dirty="0" err="1"/>
              <a:t>Diese</a:t>
            </a:r>
            <a:r>
              <a:rPr lang="en-US" sz="2000" dirty="0"/>
              <a:t> </a:t>
            </a:r>
            <a:r>
              <a:rPr lang="en-US" sz="2000" dirty="0" err="1"/>
              <a:t>Fragen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 Teil </a:t>
            </a:r>
            <a:r>
              <a:rPr lang="en-US" sz="2000" dirty="0" err="1"/>
              <a:t>dieser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Horizon 2020 project FOX </a:t>
            </a:r>
            <a:r>
              <a:rPr lang="en-US" sz="2000" dirty="0"/>
              <a:t>und </a:t>
            </a:r>
            <a:r>
              <a:rPr lang="en-US" sz="2000" dirty="0" err="1"/>
              <a:t>sind</a:t>
            </a:r>
            <a:r>
              <a:rPr lang="en-US" sz="2000" dirty="0"/>
              <a:t> das </a:t>
            </a:r>
            <a:r>
              <a:rPr lang="en-US" sz="2000" dirty="0" err="1"/>
              <a:t>Herzstück</a:t>
            </a:r>
            <a:r>
              <a:rPr lang="en-US" sz="2000" dirty="0"/>
              <a:t> der FOX-</a:t>
            </a:r>
            <a:r>
              <a:rPr lang="en-US" sz="2000" dirty="0" err="1"/>
              <a:t>Forschungskomponente</a:t>
            </a:r>
            <a:r>
              <a:rPr lang="en-US" sz="2000" dirty="0"/>
              <a:t> Foresight.”</a:t>
            </a:r>
            <a:endParaRPr lang="en-IE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FA966-12CF-4A3C-A30A-399686CB4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4898" y="304399"/>
            <a:ext cx="4716425" cy="582221"/>
          </a:xfrm>
          <a:solidFill>
            <a:srgbClr val="FFD100"/>
          </a:solidFill>
        </p:spPr>
        <p:txBody>
          <a:bodyPr>
            <a:normAutofit lnSpcReduction="10000"/>
          </a:bodyPr>
          <a:lstStyle/>
          <a:p>
            <a:r>
              <a:rPr lang="de-DE" dirty="0"/>
              <a:t>Seien</a:t>
            </a:r>
            <a:r>
              <a:rPr lang="en-IE" dirty="0"/>
              <a:t> Sie </a:t>
            </a:r>
            <a:r>
              <a:rPr lang="en-IE" dirty="0" err="1"/>
              <a:t>inspiriert</a:t>
            </a:r>
            <a:r>
              <a:rPr lang="en-I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0983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35DA347-120B-4C74-A968-F2540D3895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061" y="228600"/>
            <a:ext cx="5106806" cy="63648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37499-B4A9-4497-A3AB-F0972FF4BD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2710" y="1588756"/>
            <a:ext cx="4621841" cy="4525954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IE" dirty="0"/>
              <a:t>Dies </a:t>
            </a:r>
            <a:r>
              <a:rPr lang="en-IE" dirty="0" err="1"/>
              <a:t>sind</a:t>
            </a:r>
            <a:r>
              <a:rPr lang="en-IE" dirty="0"/>
              <a:t> </a:t>
            </a:r>
            <a:r>
              <a:rPr lang="en-IE" dirty="0" err="1"/>
              <a:t>nur</a:t>
            </a:r>
            <a:r>
              <a:rPr lang="en-IE" dirty="0"/>
              <a:t> </a:t>
            </a:r>
            <a:r>
              <a:rPr lang="en-IE" dirty="0" err="1"/>
              <a:t>einige</a:t>
            </a:r>
            <a:r>
              <a:rPr lang="en-IE" dirty="0"/>
              <a:t> der (für dieses </a:t>
            </a:r>
            <a:r>
              <a:rPr lang="en-IE" dirty="0" err="1"/>
              <a:t>Projekt</a:t>
            </a:r>
            <a:r>
              <a:rPr lang="en-IE" dirty="0"/>
              <a:t>) </a:t>
            </a:r>
            <a:r>
              <a:rPr lang="en-IE" dirty="0" err="1"/>
              <a:t>relevanten</a:t>
            </a:r>
            <a:r>
              <a:rPr lang="en-IE" dirty="0"/>
              <a:t> Trends, die es auf die </a:t>
            </a:r>
            <a:r>
              <a:rPr lang="en-IE" dirty="0" err="1"/>
              <a:t>Liste</a:t>
            </a:r>
            <a:r>
              <a:rPr lang="en-IE" dirty="0"/>
              <a:t> der 50 Trends in </a:t>
            </a:r>
            <a:r>
              <a:rPr lang="en-IE" dirty="0" err="1"/>
              <a:t>diesem</a:t>
            </a:r>
            <a:r>
              <a:rPr lang="en-IE" dirty="0"/>
              <a:t> </a:t>
            </a:r>
            <a:r>
              <a:rPr lang="en-IE" dirty="0" err="1"/>
              <a:t>Bericht</a:t>
            </a:r>
            <a:r>
              <a:rPr lang="en-IE" dirty="0"/>
              <a:t> </a:t>
            </a:r>
            <a:r>
              <a:rPr lang="en-IE" dirty="0" err="1"/>
              <a:t>geschafft</a:t>
            </a:r>
            <a:r>
              <a:rPr lang="en-IE" dirty="0"/>
              <a:t> </a:t>
            </a:r>
            <a:r>
              <a:rPr lang="en-IE" dirty="0" err="1"/>
              <a:t>haben</a:t>
            </a:r>
            <a:r>
              <a:rPr lang="en-I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Personalisierte</a:t>
            </a:r>
            <a:r>
              <a:rPr lang="en-IE" dirty="0"/>
              <a:t> </a:t>
            </a:r>
            <a:r>
              <a:rPr lang="en-IE" dirty="0" err="1"/>
              <a:t>Ernährung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neue</a:t>
            </a:r>
            <a:r>
              <a:rPr lang="en-IE" dirty="0"/>
              <a:t> </a:t>
            </a:r>
            <a:r>
              <a:rPr lang="en-IE" dirty="0" err="1"/>
              <a:t>Ernährungsmuster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Funktionelle</a:t>
            </a:r>
            <a:r>
              <a:rPr lang="en-IE" dirty="0"/>
              <a:t> </a:t>
            </a:r>
            <a:r>
              <a:rPr lang="en-IE" dirty="0" err="1"/>
              <a:t>Lebensmittel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Personalisierung</a:t>
            </a:r>
            <a:r>
              <a:rPr lang="en-IE" dirty="0"/>
              <a:t> von </a:t>
            </a:r>
            <a:r>
              <a:rPr lang="en-IE" dirty="0" err="1"/>
              <a:t>Produkten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Produkte</a:t>
            </a:r>
            <a:r>
              <a:rPr lang="en-IE" dirty="0"/>
              <a:t> für </a:t>
            </a:r>
            <a:r>
              <a:rPr lang="en-IE" dirty="0" err="1"/>
              <a:t>Einzelhaushalte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Produkt</a:t>
            </a:r>
            <a:r>
              <a:rPr lang="en-IE" dirty="0"/>
              <a:t>- und </a:t>
            </a:r>
            <a:r>
              <a:rPr lang="en-IE" dirty="0" err="1"/>
              <a:t>Dienstleistungsbündel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Konvergenz</a:t>
            </a:r>
            <a:r>
              <a:rPr lang="en-IE" dirty="0"/>
              <a:t> der </a:t>
            </a:r>
            <a:r>
              <a:rPr lang="en-IE" dirty="0" err="1"/>
              <a:t>Lebensmittel</a:t>
            </a:r>
            <a:r>
              <a:rPr lang="en-IE" dirty="0"/>
              <a:t>- und </a:t>
            </a:r>
            <a:r>
              <a:rPr lang="en-IE" dirty="0" err="1"/>
              <a:t>Gesundheitsmärkte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Zivilisationskrankheiten</a:t>
            </a:r>
            <a:r>
              <a:rPr lang="en-IE" dirty="0"/>
              <a:t> auf </a:t>
            </a:r>
            <a:r>
              <a:rPr lang="en-IE" dirty="0" err="1"/>
              <a:t>dem</a:t>
            </a:r>
            <a:r>
              <a:rPr lang="en-IE" dirty="0"/>
              <a:t> </a:t>
            </a:r>
            <a:r>
              <a:rPr lang="en-IE" dirty="0" err="1"/>
              <a:t>Vormarsch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E5228-574A-453D-B5A7-8C054BCCC7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08126" y="228600"/>
            <a:ext cx="4716425" cy="904703"/>
          </a:xfrm>
        </p:spPr>
        <p:txBody>
          <a:bodyPr>
            <a:noAutofit/>
          </a:bodyPr>
          <a:lstStyle/>
          <a:p>
            <a:r>
              <a:rPr lang="en-IE" sz="2400" dirty="0" err="1"/>
              <a:t>Verknüpfung</a:t>
            </a:r>
            <a:r>
              <a:rPr lang="en-IE" sz="2400" dirty="0"/>
              <a:t> </a:t>
            </a:r>
            <a:r>
              <a:rPr lang="en-IE" sz="2400" dirty="0" err="1"/>
              <a:t>mit</a:t>
            </a:r>
            <a:r>
              <a:rPr lang="en-IE" sz="2400" dirty="0"/>
              <a:t> </a:t>
            </a:r>
            <a:r>
              <a:rPr lang="en-IE" sz="2400" dirty="0" err="1"/>
              <a:t>bahnbrechenden</a:t>
            </a:r>
            <a:r>
              <a:rPr lang="en-IE" sz="2400" dirty="0"/>
              <a:t> </a:t>
            </a:r>
            <a:r>
              <a:rPr lang="en-IE" sz="2400" dirty="0" err="1"/>
              <a:t>innovativen</a:t>
            </a:r>
            <a:r>
              <a:rPr lang="en-IE" sz="2400" dirty="0"/>
              <a:t> </a:t>
            </a:r>
            <a:r>
              <a:rPr lang="en-IE" sz="2400" dirty="0" err="1"/>
              <a:t>Lebensmitteln</a:t>
            </a:r>
            <a:r>
              <a:rPr lang="en-IE" sz="2400" dirty="0"/>
              <a:t> für </a:t>
            </a:r>
            <a:r>
              <a:rPr lang="en-IE" sz="2400" dirty="0" err="1"/>
              <a:t>Senioren</a:t>
            </a:r>
            <a:r>
              <a:rPr lang="en-IE" sz="2400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76099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73B3A2-D0CE-43D8-8768-4D623E3CA0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3" y="934084"/>
            <a:ext cx="5491867" cy="2912986"/>
          </a:xfrm>
        </p:spPr>
        <p:txBody>
          <a:bodyPr>
            <a:normAutofit/>
          </a:bodyPr>
          <a:lstStyle/>
          <a:p>
            <a:r>
              <a:rPr lang="en-US" dirty="0"/>
              <a:t>Neue </a:t>
            </a:r>
            <a:r>
              <a:rPr lang="en-US" dirty="0" err="1"/>
              <a:t>Lebensmittel</a:t>
            </a:r>
            <a:r>
              <a:rPr lang="en-US" dirty="0"/>
              <a:t> für </a:t>
            </a:r>
            <a:r>
              <a:rPr lang="en-US" dirty="0" err="1"/>
              <a:t>Senioren</a:t>
            </a:r>
            <a:r>
              <a:rPr lang="en-US" dirty="0"/>
              <a:t> </a:t>
            </a:r>
            <a:r>
              <a:rPr lang="en-US" dirty="0" err="1"/>
              <a:t>entwerfen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8505-1149-487E-B129-64C124EA9D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048420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82E7A085-C145-4C97-AE40-39BFEE761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104318"/>
            <a:ext cx="4943321" cy="6649200"/>
          </a:xfrm>
          <a:prstGeom prst="rect">
            <a:avLst/>
          </a:prstGeom>
        </p:spPr>
      </p:pic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A174ECB-4750-4256-8F55-4B80ADE95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957" y="104318"/>
            <a:ext cx="4639096" cy="6649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612700-2A0D-400A-992B-8B61EA87F100}"/>
              </a:ext>
            </a:extLst>
          </p:cNvPr>
          <p:cNvSpPr txBox="1"/>
          <p:nvPr/>
        </p:nvSpPr>
        <p:spPr>
          <a:xfrm>
            <a:off x="9937102" y="466531"/>
            <a:ext cx="1903445" cy="1200329"/>
          </a:xfrm>
          <a:prstGeom prst="rect">
            <a:avLst/>
          </a:prstGeom>
          <a:solidFill>
            <a:srgbClr val="FFD1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rgbClr val="000000"/>
                </a:solidFill>
              </a:rPr>
              <a:t>Für den VOLLEN </a:t>
            </a:r>
            <a:r>
              <a:rPr lang="en-IE" dirty="0" err="1">
                <a:solidFill>
                  <a:srgbClr val="000000"/>
                </a:solidFill>
              </a:rPr>
              <a:t>Bericht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klicken</a:t>
            </a:r>
            <a:r>
              <a:rPr lang="en-IE" dirty="0">
                <a:solidFill>
                  <a:srgbClr val="000000"/>
                </a:solidFill>
              </a:rPr>
              <a:t> Sie auf das Bild</a:t>
            </a:r>
          </a:p>
          <a:p>
            <a:pPr algn="ctr"/>
            <a:endParaRPr lang="en-I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24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6A9B0-FE3E-47C2-A540-476FEF85980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956271" y="4333338"/>
            <a:ext cx="2061046" cy="1852309"/>
          </a:xfrm>
          <a:solidFill>
            <a:srgbClr val="85D2E1"/>
          </a:solidFill>
        </p:spPr>
        <p:txBody>
          <a:bodyPr>
            <a:normAutofit/>
          </a:bodyPr>
          <a:lstStyle/>
          <a:p>
            <a:pPr marL="0" indent="0"/>
            <a:r>
              <a:rPr lang="en-US" sz="2200" dirty="0">
                <a:latin typeface="+mn-lt"/>
                <a:cs typeface="Arial" panose="020B0604020202020204" pitchFamily="34" charset="0"/>
              </a:rPr>
              <a:t>Screening der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entwickelten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Ideen und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Priorisierung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der Ideen</a:t>
            </a:r>
          </a:p>
          <a:p>
            <a:pPr marL="0" indent="0"/>
            <a:endParaRPr lang="en-IE" sz="22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D7932-1E20-4EEA-AD8F-B64C5641179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78733" y="4371185"/>
            <a:ext cx="2061046" cy="1814462"/>
          </a:xfrm>
          <a:solidFill>
            <a:srgbClr val="85D2E1"/>
          </a:solidFill>
        </p:spPr>
        <p:txBody>
          <a:bodyPr>
            <a:noAutofit/>
          </a:bodyPr>
          <a:lstStyle/>
          <a:p>
            <a:pPr marL="0" indent="0"/>
            <a:r>
              <a:rPr lang="en-US" sz="2200" dirty="0" err="1">
                <a:latin typeface="+mn-lt"/>
                <a:cs typeface="Arial" panose="020B0604020202020204" pitchFamily="34" charset="0"/>
              </a:rPr>
              <a:t>Entwicklung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von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Konzepten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und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Identifizierung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der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realisierbaren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Konzepte</a:t>
            </a:r>
            <a:endParaRPr lang="en-IE" sz="2200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C539B2-3241-434D-A1DA-2BC24D68DA3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479091" y="4371184"/>
            <a:ext cx="2061046" cy="1814462"/>
          </a:xfrm>
          <a:solidFill>
            <a:srgbClr val="85D2E1"/>
          </a:solidFill>
        </p:spPr>
        <p:txBody>
          <a:bodyPr anchor="t">
            <a:normAutofit/>
          </a:bodyPr>
          <a:lstStyle/>
          <a:p>
            <a:pPr marL="0" indent="0"/>
            <a:r>
              <a:rPr lang="en-US" sz="2200" dirty="0" err="1">
                <a:latin typeface="+mn-lt"/>
                <a:cs typeface="Arial" panose="020B0604020202020204" pitchFamily="34" charset="0"/>
              </a:rPr>
              <a:t>Verfassen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eines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detaillierten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n-lt"/>
                <a:cs typeface="Arial" panose="020B0604020202020204" pitchFamily="34" charset="0"/>
              </a:rPr>
              <a:t>Produktbriefings</a:t>
            </a:r>
            <a:r>
              <a:rPr lang="en-US" sz="22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0" indent="0"/>
            <a:endParaRPr lang="en-IE" sz="2200" dirty="0"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9C381F-7950-4636-A26D-D889E5F292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13" y="446088"/>
            <a:ext cx="12180887" cy="582612"/>
          </a:xfrm>
          <a:solidFill>
            <a:srgbClr val="FFD100"/>
          </a:solidFill>
        </p:spPr>
        <p:txBody>
          <a:bodyPr anchor="ctr">
            <a:normAutofit fontScale="92500"/>
          </a:bodyPr>
          <a:lstStyle/>
          <a:p>
            <a:pPr algn="l"/>
            <a:r>
              <a:rPr lang="en-IE" dirty="0"/>
              <a:t>	NPD </a:t>
            </a:r>
            <a:r>
              <a:rPr lang="en-IE" dirty="0" err="1"/>
              <a:t>Prozess</a:t>
            </a:r>
            <a:r>
              <a:rPr lang="en-IE" dirty="0"/>
              <a:t> – Phase </a:t>
            </a:r>
            <a:r>
              <a:rPr lang="en-IE" b="1" dirty="0"/>
              <a:t>2. Ideen-Screening / </a:t>
            </a:r>
            <a:r>
              <a:rPr lang="en-IE" b="1" dirty="0" err="1"/>
              <a:t>Durchführbarkeit</a:t>
            </a:r>
            <a:endParaRPr lang="en-IE" b="1" dirty="0"/>
          </a:p>
        </p:txBody>
      </p:sp>
      <p:sp>
        <p:nvSpPr>
          <p:cNvPr id="16" name="Pentagon 7">
            <a:extLst>
              <a:ext uri="{FF2B5EF4-FFF2-40B4-BE49-F238E27FC236}">
                <a16:creationId xmlns:a16="http://schemas.microsoft.com/office/drawing/2014/main" id="{77369E78-7E2C-4352-9990-ADE189C1526E}"/>
              </a:ext>
            </a:extLst>
          </p:cNvPr>
          <p:cNvSpPr/>
          <p:nvPr/>
        </p:nvSpPr>
        <p:spPr>
          <a:xfrm>
            <a:off x="80210" y="1194435"/>
            <a:ext cx="2373830" cy="697230"/>
          </a:xfrm>
          <a:prstGeom prst="homePlate">
            <a:avLst/>
          </a:prstGeom>
          <a:solidFill>
            <a:srgbClr val="85D2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</a:rPr>
              <a:t>Was </a:t>
            </a: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kommt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als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Arial"/>
              </a:rPr>
              <a:t>Nächstes</a:t>
            </a:r>
            <a:r>
              <a:rPr lang="en-US" b="1" kern="0" dirty="0">
                <a:solidFill>
                  <a:srgbClr val="000000"/>
                </a:solidFill>
                <a:latin typeface="Arial"/>
              </a:rPr>
              <a:t>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5E17A-1FAB-481A-8534-86143973503A}"/>
              </a:ext>
            </a:extLst>
          </p:cNvPr>
          <p:cNvSpPr txBox="1"/>
          <p:nvPr/>
        </p:nvSpPr>
        <p:spPr>
          <a:xfrm>
            <a:off x="2657280" y="2129879"/>
            <a:ext cx="659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7120D-CEA3-48F4-BC77-C1CE03092CBA}"/>
              </a:ext>
            </a:extLst>
          </p:cNvPr>
          <p:cNvSpPr txBox="1"/>
          <p:nvPr/>
        </p:nvSpPr>
        <p:spPr>
          <a:xfrm>
            <a:off x="9180100" y="2129879"/>
            <a:ext cx="659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A19A3-8685-44FE-A5D9-FCFA26D508E1}"/>
              </a:ext>
            </a:extLst>
          </p:cNvPr>
          <p:cNvSpPr txBox="1"/>
          <p:nvPr/>
        </p:nvSpPr>
        <p:spPr>
          <a:xfrm>
            <a:off x="5766486" y="2129879"/>
            <a:ext cx="659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6256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73006-D6CE-480A-8071-3D800951A8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8561" y="1331496"/>
            <a:ext cx="5023060" cy="51852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IE" sz="2000" dirty="0"/>
              <a:t>In </a:t>
            </a:r>
            <a:r>
              <a:rPr lang="en-IE" sz="2000" dirty="0" err="1"/>
              <a:t>diesem</a:t>
            </a:r>
            <a:r>
              <a:rPr lang="en-IE" sz="2000" dirty="0"/>
              <a:t> </a:t>
            </a:r>
            <a:r>
              <a:rPr lang="en-IE" sz="2000" dirty="0" err="1"/>
              <a:t>frühen</a:t>
            </a:r>
            <a:r>
              <a:rPr lang="en-IE" sz="2000" dirty="0"/>
              <a:t> Stadium der NPD </a:t>
            </a:r>
            <a:r>
              <a:rPr lang="en-IE" sz="2000" dirty="0" err="1"/>
              <a:t>ist</a:t>
            </a:r>
            <a:r>
              <a:rPr lang="en-IE" sz="2000" dirty="0"/>
              <a:t> es in der Regel </a:t>
            </a:r>
            <a:r>
              <a:rPr lang="en-IE" sz="2000" dirty="0" err="1"/>
              <a:t>ein</a:t>
            </a:r>
            <a:r>
              <a:rPr lang="en-IE" sz="2000" dirty="0"/>
              <a:t> </a:t>
            </a:r>
            <a:r>
              <a:rPr lang="en-IE" sz="2000" dirty="0" err="1"/>
              <a:t>guter</a:t>
            </a:r>
            <a:r>
              <a:rPr lang="en-IE" sz="2000" dirty="0"/>
              <a:t> Ansatz, </a:t>
            </a:r>
            <a:r>
              <a:rPr lang="en-IE" sz="2000" dirty="0" err="1"/>
              <a:t>viele</a:t>
            </a:r>
            <a:r>
              <a:rPr lang="en-IE" sz="2000" dirty="0"/>
              <a:t> Ideen </a:t>
            </a:r>
            <a:r>
              <a:rPr lang="en-IE" sz="2000" dirty="0" err="1"/>
              <a:t>zu</a:t>
            </a:r>
            <a:r>
              <a:rPr lang="en-IE" sz="2000" dirty="0"/>
              <a:t> </a:t>
            </a:r>
            <a:r>
              <a:rPr lang="en-IE" sz="2000" dirty="0" err="1"/>
              <a:t>haben</a:t>
            </a:r>
            <a:r>
              <a:rPr lang="en-IE" sz="2000" dirty="0"/>
              <a:t> und </a:t>
            </a:r>
            <a:r>
              <a:rPr lang="en-IE" sz="2000" dirty="0" err="1"/>
              <a:t>diese</a:t>
            </a:r>
            <a:r>
              <a:rPr lang="en-IE" sz="2000" dirty="0"/>
              <a:t> Ideen </a:t>
            </a:r>
            <a:r>
              <a:rPr lang="en-IE" sz="2000" dirty="0" err="1"/>
              <a:t>dann</a:t>
            </a:r>
            <a:r>
              <a:rPr lang="en-IE" sz="2000" dirty="0"/>
              <a:t> in </a:t>
            </a:r>
            <a:r>
              <a:rPr lang="en-IE" sz="2000" b="1" dirty="0" err="1"/>
              <a:t>realisierbare</a:t>
            </a:r>
            <a:r>
              <a:rPr lang="en-IE" sz="2000" dirty="0"/>
              <a:t> </a:t>
            </a:r>
            <a:r>
              <a:rPr lang="en-IE" sz="2000" dirty="0" err="1"/>
              <a:t>Optionen</a:t>
            </a:r>
            <a:r>
              <a:rPr lang="en-IE" sz="2000" dirty="0"/>
              <a:t> </a:t>
            </a:r>
            <a:r>
              <a:rPr lang="en-IE" sz="2000" dirty="0" err="1"/>
              <a:t>zu</a:t>
            </a:r>
            <a:r>
              <a:rPr lang="en-IE" sz="2000" dirty="0"/>
              <a:t> </a:t>
            </a:r>
            <a:r>
              <a:rPr lang="en-IE" sz="2000" dirty="0" err="1"/>
              <a:t>filtern</a:t>
            </a:r>
            <a:r>
              <a:rPr lang="en-IE" sz="2000" dirty="0"/>
              <a:t>. Wie in Modul 1 </a:t>
            </a:r>
            <a:r>
              <a:rPr lang="en-IE" sz="2000" dirty="0" err="1"/>
              <a:t>erwähnt</a:t>
            </a:r>
            <a:r>
              <a:rPr lang="en-IE" sz="2000" dirty="0"/>
              <a:t>, </a:t>
            </a:r>
            <a:r>
              <a:rPr lang="en-IE" sz="2000" dirty="0" err="1"/>
              <a:t>geht</a:t>
            </a:r>
            <a:r>
              <a:rPr lang="en-IE" sz="2000" dirty="0"/>
              <a:t> es </a:t>
            </a:r>
            <a:r>
              <a:rPr lang="en-IE" sz="2000" dirty="0" err="1"/>
              <a:t>nicht</a:t>
            </a:r>
            <a:r>
              <a:rPr lang="en-IE" sz="2000" dirty="0"/>
              <a:t> </a:t>
            </a:r>
            <a:r>
              <a:rPr lang="en-IE" sz="2000" dirty="0" err="1"/>
              <a:t>darum</a:t>
            </a:r>
            <a:r>
              <a:rPr lang="en-IE" sz="2000" dirty="0"/>
              <a:t>, </a:t>
            </a:r>
            <a:r>
              <a:rPr lang="en-IE" sz="2000" dirty="0" err="1"/>
              <a:t>eine</a:t>
            </a:r>
            <a:r>
              <a:rPr lang="en-IE" sz="2000" dirty="0"/>
              <a:t> </a:t>
            </a:r>
            <a:r>
              <a:rPr lang="en-IE" sz="2000" dirty="0" err="1"/>
              <a:t>perfekte</a:t>
            </a:r>
            <a:r>
              <a:rPr lang="en-IE" sz="2000" dirty="0"/>
              <a:t> Idee </a:t>
            </a:r>
            <a:r>
              <a:rPr lang="en-IE" sz="2000" dirty="0" err="1"/>
              <a:t>zu</a:t>
            </a:r>
            <a:r>
              <a:rPr lang="en-IE" sz="2000" dirty="0"/>
              <a:t> </a:t>
            </a:r>
            <a:r>
              <a:rPr lang="en-IE" sz="2000" dirty="0" err="1"/>
              <a:t>finden</a:t>
            </a:r>
            <a:r>
              <a:rPr lang="en-IE" sz="2000" dirty="0"/>
              <a:t>, </a:t>
            </a:r>
            <a:r>
              <a:rPr lang="en-IE" sz="2000" dirty="0" err="1"/>
              <a:t>sondern</a:t>
            </a:r>
            <a:r>
              <a:rPr lang="en-IE" sz="2000" dirty="0"/>
              <a:t> so </a:t>
            </a:r>
            <a:r>
              <a:rPr lang="en-IE" sz="2000" dirty="0" err="1"/>
              <a:t>viele</a:t>
            </a:r>
            <a:r>
              <a:rPr lang="en-IE" sz="2000" dirty="0"/>
              <a:t> Ideen </a:t>
            </a:r>
            <a:r>
              <a:rPr lang="en-IE" sz="2000" dirty="0" err="1"/>
              <a:t>wie</a:t>
            </a:r>
            <a:r>
              <a:rPr lang="en-IE" sz="2000" dirty="0"/>
              <a:t> </a:t>
            </a:r>
            <a:r>
              <a:rPr lang="en-IE" sz="2000" dirty="0" err="1"/>
              <a:t>möglich</a:t>
            </a:r>
            <a:r>
              <a:rPr lang="en-IE" sz="2000" dirty="0"/>
              <a:t> </a:t>
            </a:r>
            <a:r>
              <a:rPr lang="en-IE" sz="2000" dirty="0" err="1"/>
              <a:t>zu</a:t>
            </a:r>
            <a:r>
              <a:rPr lang="en-IE" sz="2000" dirty="0"/>
              <a:t> </a:t>
            </a:r>
            <a:r>
              <a:rPr lang="en-IE" sz="2000" dirty="0" err="1"/>
              <a:t>entwickeln</a:t>
            </a:r>
            <a:r>
              <a:rPr lang="en-IE" sz="2000" dirty="0"/>
              <a:t>.</a:t>
            </a:r>
          </a:p>
          <a:p>
            <a:pPr marL="0" indent="0">
              <a:lnSpc>
                <a:spcPct val="100000"/>
              </a:lnSpc>
            </a:pPr>
            <a:r>
              <a:rPr lang="en-US" sz="2000" dirty="0" err="1"/>
              <a:t>Legen</a:t>
            </a:r>
            <a:r>
              <a:rPr lang="en-US" sz="2000" dirty="0"/>
              <a:t> Sie </a:t>
            </a:r>
            <a:r>
              <a:rPr lang="en-US" sz="2000" dirty="0" err="1"/>
              <a:t>Ihre</a:t>
            </a:r>
            <a:r>
              <a:rPr lang="en-US" sz="2000" dirty="0"/>
              <a:t> </a:t>
            </a:r>
            <a:r>
              <a:rPr lang="en-US" sz="2000" dirty="0" err="1"/>
              <a:t>besten</a:t>
            </a:r>
            <a:r>
              <a:rPr lang="en-US" sz="2000" dirty="0"/>
              <a:t> Ideen für die </a:t>
            </a:r>
            <a:r>
              <a:rPr lang="en-US" sz="2000" dirty="0" err="1"/>
              <a:t>Entwicklung</a:t>
            </a:r>
            <a:r>
              <a:rPr lang="en-US" sz="2000" dirty="0"/>
              <a:t> </a:t>
            </a:r>
            <a:r>
              <a:rPr lang="en-US" sz="2000" dirty="0" err="1"/>
              <a:t>neuer</a:t>
            </a:r>
            <a:r>
              <a:rPr lang="en-US" sz="2000" dirty="0"/>
              <a:t> </a:t>
            </a:r>
            <a:r>
              <a:rPr lang="en-US" sz="2000" dirty="0" err="1"/>
              <a:t>Lebensmittel</a:t>
            </a:r>
            <a:r>
              <a:rPr lang="en-US" sz="2000" dirty="0"/>
              <a:t>/</a:t>
            </a:r>
            <a:r>
              <a:rPr lang="en-US" sz="2000" dirty="0" err="1"/>
              <a:t>lebensmittelbezogener</a:t>
            </a:r>
            <a:r>
              <a:rPr lang="en-US" sz="2000" dirty="0"/>
              <a:t> </a:t>
            </a:r>
            <a:r>
              <a:rPr lang="en-US" sz="2000" dirty="0" err="1"/>
              <a:t>Dienstleistungen</a:t>
            </a:r>
            <a:r>
              <a:rPr lang="en-US" sz="2000" dirty="0"/>
              <a:t> für </a:t>
            </a:r>
            <a:r>
              <a:rPr lang="en-US" sz="2000" dirty="0" err="1"/>
              <a:t>Dienstleistungen</a:t>
            </a:r>
            <a:r>
              <a:rPr lang="en-US" sz="2000" dirty="0"/>
              <a:t> </a:t>
            </a:r>
            <a:r>
              <a:rPr lang="en-US" sz="2000" dirty="0" err="1"/>
              <a:t>dar</a:t>
            </a:r>
            <a:r>
              <a:rPr lang="en-US" sz="2000" dirty="0"/>
              <a:t>. </a:t>
            </a:r>
          </a:p>
          <a:p>
            <a:pPr marL="0" indent="0">
              <a:lnSpc>
                <a:spcPct val="100000"/>
              </a:lnSpc>
            </a:pPr>
            <a:r>
              <a:rPr lang="en-US" sz="2000" dirty="0" err="1"/>
              <a:t>Führen</a:t>
            </a:r>
            <a:r>
              <a:rPr lang="en-US" sz="2000" dirty="0"/>
              <a:t> Sie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erstes</a:t>
            </a:r>
            <a:r>
              <a:rPr lang="en-US" sz="2000" dirty="0"/>
              <a:t> Screening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Senioren</a:t>
            </a:r>
            <a:r>
              <a:rPr lang="en-US" sz="2000" dirty="0"/>
              <a:t> und </a:t>
            </a:r>
            <a:r>
              <a:rPr lang="en-US" sz="2000" dirty="0" err="1"/>
              <a:t>denjenigen</a:t>
            </a:r>
            <a:r>
              <a:rPr lang="en-US" sz="2000" dirty="0"/>
              <a:t>, die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Senioren</a:t>
            </a:r>
            <a:r>
              <a:rPr lang="en-US" sz="2000" dirty="0"/>
              <a:t> </a:t>
            </a:r>
            <a:r>
              <a:rPr lang="en-US" sz="2000" dirty="0" err="1"/>
              <a:t>arbeiten</a:t>
            </a:r>
            <a:r>
              <a:rPr lang="en-US" sz="2000" dirty="0"/>
              <a:t>, </a:t>
            </a:r>
            <a:r>
              <a:rPr lang="en-US" sz="2000" dirty="0" err="1"/>
              <a:t>durch</a:t>
            </a:r>
            <a:r>
              <a:rPr lang="en-US" sz="2000" dirty="0"/>
              <a:t>, um </a:t>
            </a:r>
            <a:r>
              <a:rPr lang="en-US" sz="2000" dirty="0" err="1"/>
              <a:t>deren</a:t>
            </a:r>
            <a:r>
              <a:rPr lang="en-US" sz="2000" dirty="0"/>
              <a:t> Feedback </a:t>
            </a:r>
            <a:r>
              <a:rPr lang="en-US" sz="2000" dirty="0" err="1"/>
              <a:t>einzuholen</a:t>
            </a:r>
            <a:r>
              <a:rPr lang="en-US" sz="2000" dirty="0"/>
              <a:t> und </a:t>
            </a:r>
            <a:r>
              <a:rPr lang="en-US" sz="2000" dirty="0" err="1"/>
              <a:t>zu</a:t>
            </a:r>
            <a:r>
              <a:rPr lang="en-US" sz="2000" dirty="0"/>
              <a:t> </a:t>
            </a:r>
            <a:r>
              <a:rPr lang="en-US" sz="2000" dirty="0" err="1"/>
              <a:t>entscheiden</a:t>
            </a:r>
            <a:r>
              <a:rPr lang="en-US" sz="2000" dirty="0"/>
              <a:t>, </a:t>
            </a:r>
            <a:r>
              <a:rPr lang="en-US" sz="2000" dirty="0" err="1"/>
              <a:t>welche</a:t>
            </a:r>
            <a:r>
              <a:rPr lang="en-US" sz="2000" dirty="0"/>
              <a:t> Ideen </a:t>
            </a:r>
            <a:r>
              <a:rPr lang="en-US" sz="2000" dirty="0" err="1"/>
              <a:t>realisierbar</a:t>
            </a:r>
            <a:r>
              <a:rPr lang="en-US" sz="2000" dirty="0"/>
              <a:t>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zunächst</a:t>
            </a:r>
            <a:r>
              <a:rPr lang="en-US" sz="2000" dirty="0"/>
              <a:t> </a:t>
            </a:r>
            <a:r>
              <a:rPr lang="en-US" sz="2000" dirty="0" err="1"/>
              <a:t>durchführbar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 und </a:t>
            </a:r>
            <a:r>
              <a:rPr lang="en-US" sz="2000" dirty="0" err="1"/>
              <a:t>eine</a:t>
            </a:r>
            <a:r>
              <a:rPr lang="en-US" sz="2000" dirty="0"/>
              <a:t> </a:t>
            </a:r>
            <a:r>
              <a:rPr lang="en-US" sz="2000" dirty="0" err="1"/>
              <a:t>eingehendere</a:t>
            </a:r>
            <a:r>
              <a:rPr lang="en-US" sz="2000" dirty="0"/>
              <a:t> </a:t>
            </a:r>
            <a:r>
              <a:rPr lang="en-US" sz="2000" dirty="0" err="1"/>
              <a:t>Untersuchung</a:t>
            </a:r>
            <a:r>
              <a:rPr lang="en-US" sz="2000" dirty="0"/>
              <a:t> wert </a:t>
            </a:r>
            <a:r>
              <a:rPr lang="en-US" sz="2000" dirty="0" err="1"/>
              <a:t>sind</a:t>
            </a:r>
            <a:r>
              <a:rPr lang="en-US" sz="2000" dirty="0"/>
              <a:t>. </a:t>
            </a:r>
            <a:endParaRPr lang="en-IE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1D101-D96D-4FA2-96E4-4868E50B9E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8561" y="176464"/>
            <a:ext cx="4716425" cy="11550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IE" dirty="0" err="1"/>
              <a:t>Schritte</a:t>
            </a:r>
            <a:r>
              <a:rPr lang="en-IE" dirty="0"/>
              <a:t> A + B: Screening auf </a:t>
            </a:r>
            <a:r>
              <a:rPr lang="en-IE" dirty="0" err="1"/>
              <a:t>Durchführbarkeit</a:t>
            </a:r>
            <a:r>
              <a:rPr lang="en-IE" dirty="0"/>
              <a:t> und </a:t>
            </a:r>
            <a:r>
              <a:rPr lang="en-IE" dirty="0" err="1"/>
              <a:t>Rentabilität</a:t>
            </a:r>
            <a:r>
              <a:rPr lang="en-IE" dirty="0"/>
              <a:t>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404A8E-4BDD-445E-8B82-F564C0D00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123120"/>
              </p:ext>
            </p:extLst>
          </p:nvPr>
        </p:nvGraphicFramePr>
        <p:xfrm>
          <a:off x="7696317" y="974469"/>
          <a:ext cx="3814366" cy="4909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1264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C88DA5-D293-4B0E-8185-3C8AED5099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solidFill>
            <a:srgbClr val="85D2E1"/>
          </a:solidFill>
        </p:spPr>
        <p:txBody>
          <a:bodyPr anchor="ctr">
            <a:normAutofit lnSpcReduction="10000"/>
          </a:bodyPr>
          <a:lstStyle/>
          <a:p>
            <a:r>
              <a:rPr lang="en-IE" dirty="0" err="1"/>
              <a:t>Überlegungen</a:t>
            </a:r>
            <a:r>
              <a:rPr lang="en-IE" dirty="0"/>
              <a:t> </a:t>
            </a:r>
            <a:r>
              <a:rPr lang="en-IE" dirty="0" err="1"/>
              <a:t>zur</a:t>
            </a:r>
            <a:r>
              <a:rPr lang="en-IE" dirty="0"/>
              <a:t> </a:t>
            </a:r>
            <a:r>
              <a:rPr lang="en-IE" dirty="0" err="1"/>
              <a:t>Durchführbarkeit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27084-47CA-42DF-816E-57B3506099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00432" y="3670297"/>
            <a:ext cx="2446638" cy="1614397"/>
          </a:xfrm>
        </p:spPr>
        <p:txBody>
          <a:bodyPr>
            <a:noAutofit/>
          </a:bodyPr>
          <a:lstStyle/>
          <a:p>
            <a:pPr marL="0" indent="0"/>
            <a:r>
              <a:rPr lang="en-IE" sz="1600" dirty="0"/>
              <a:t>Es </a:t>
            </a:r>
            <a:r>
              <a:rPr lang="en-IE" sz="1600" dirty="0" err="1"/>
              <a:t>ist</a:t>
            </a:r>
            <a:r>
              <a:rPr lang="en-IE" sz="1600" dirty="0"/>
              <a:t> </a:t>
            </a:r>
            <a:r>
              <a:rPr lang="en-IE" sz="1600" dirty="0" err="1"/>
              <a:t>wichtig</a:t>
            </a:r>
            <a:r>
              <a:rPr lang="en-IE" sz="1600" dirty="0"/>
              <a:t>, die </a:t>
            </a:r>
            <a:r>
              <a:rPr lang="en-IE" sz="1600" dirty="0" err="1"/>
              <a:t>nationalen</a:t>
            </a:r>
            <a:r>
              <a:rPr lang="en-IE" sz="1600" dirty="0"/>
              <a:t> und </a:t>
            </a:r>
            <a:r>
              <a:rPr lang="en-IE" sz="1600" dirty="0" err="1"/>
              <a:t>europäischen</a:t>
            </a:r>
            <a:r>
              <a:rPr lang="en-IE" sz="1600" dirty="0"/>
              <a:t> </a:t>
            </a:r>
            <a:r>
              <a:rPr lang="en-IE" sz="1600" dirty="0" err="1"/>
              <a:t>Normen</a:t>
            </a:r>
            <a:r>
              <a:rPr lang="en-IE" sz="1600" dirty="0"/>
              <a:t> </a:t>
            </a:r>
            <a:r>
              <a:rPr lang="en-IE" sz="1600" dirty="0" err="1"/>
              <a:t>zu</a:t>
            </a:r>
            <a:r>
              <a:rPr lang="en-IE" sz="1600" dirty="0"/>
              <a:t> </a:t>
            </a:r>
            <a:r>
              <a:rPr lang="en-IE" sz="1600" dirty="0" err="1"/>
              <a:t>kennen</a:t>
            </a:r>
            <a:r>
              <a:rPr lang="en-IE" sz="1600" dirty="0"/>
              <a:t>.  </a:t>
            </a:r>
            <a:r>
              <a:rPr lang="en-IE" sz="1600" dirty="0" err="1"/>
              <a:t>Ist</a:t>
            </a:r>
            <a:r>
              <a:rPr lang="en-IE" sz="1600" dirty="0"/>
              <a:t> die Idee </a:t>
            </a:r>
            <a:r>
              <a:rPr lang="en-IE" sz="1600" dirty="0" err="1"/>
              <a:t>aus</a:t>
            </a:r>
            <a:r>
              <a:rPr lang="en-IE" sz="1600" dirty="0"/>
              <a:t> </a:t>
            </a:r>
            <a:r>
              <a:rPr lang="en-IE" sz="1600" dirty="0" err="1"/>
              <a:t>regulatorischer</a:t>
            </a:r>
            <a:r>
              <a:rPr lang="en-IE" sz="1600" dirty="0"/>
              <a:t> Sicht </a:t>
            </a:r>
            <a:r>
              <a:rPr lang="en-IE" sz="1600" dirty="0" err="1"/>
              <a:t>machbar</a:t>
            </a:r>
            <a:r>
              <a:rPr lang="en-IE" sz="1600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0755E-6B6C-4D2D-9D20-F40F18D3F2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12423" y="3125849"/>
            <a:ext cx="2222656" cy="335052"/>
          </a:xfrm>
        </p:spPr>
        <p:txBody>
          <a:bodyPr>
            <a:noAutofit/>
          </a:bodyPr>
          <a:lstStyle/>
          <a:p>
            <a:r>
              <a:rPr lang="en-IE" sz="1900" dirty="0" err="1"/>
              <a:t>Gesetzliche</a:t>
            </a:r>
            <a:r>
              <a:rPr lang="en-IE" sz="1900" dirty="0"/>
              <a:t> </a:t>
            </a:r>
            <a:r>
              <a:rPr lang="en-IE" sz="1900" dirty="0" err="1"/>
              <a:t>Bestimmungen</a:t>
            </a:r>
            <a:endParaRPr lang="en-IE" sz="19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82795-34F1-4F85-A4C5-D819638127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26594" y="3534284"/>
            <a:ext cx="2446638" cy="1339625"/>
          </a:xfrm>
        </p:spPr>
        <p:txBody>
          <a:bodyPr>
            <a:noAutofit/>
          </a:bodyPr>
          <a:lstStyle/>
          <a:p>
            <a:pPr marL="0" indent="0"/>
            <a:r>
              <a:rPr lang="en-US" sz="1600" dirty="0" err="1"/>
              <a:t>Welche</a:t>
            </a:r>
            <a:r>
              <a:rPr lang="en-US" sz="1600" dirty="0"/>
              <a:t> </a:t>
            </a:r>
            <a:r>
              <a:rPr lang="en-US" sz="1600" dirty="0" err="1"/>
              <a:t>Ausrüstungen</a:t>
            </a:r>
            <a:r>
              <a:rPr lang="en-US" sz="1600" dirty="0"/>
              <a:t>, </a:t>
            </a:r>
            <a:r>
              <a:rPr lang="en-US" sz="1600" dirty="0" err="1"/>
              <a:t>Einrichtungen</a:t>
            </a:r>
            <a:r>
              <a:rPr lang="en-US" sz="1600" dirty="0"/>
              <a:t>, </a:t>
            </a:r>
            <a:r>
              <a:rPr lang="en-US" sz="1600" dirty="0" err="1"/>
              <a:t>Vorräte</a:t>
            </a:r>
            <a:r>
              <a:rPr lang="en-US" sz="1600" dirty="0"/>
              <a:t> und </a:t>
            </a:r>
            <a:r>
              <a:rPr lang="en-US" sz="1600" dirty="0" err="1"/>
              <a:t>Verfahren</a:t>
            </a:r>
            <a:r>
              <a:rPr lang="en-US" sz="1600" dirty="0"/>
              <a:t> </a:t>
            </a:r>
            <a:r>
              <a:rPr lang="en-US" sz="1600" dirty="0" err="1"/>
              <a:t>sind</a:t>
            </a:r>
            <a:r>
              <a:rPr lang="en-US" sz="1600" dirty="0"/>
              <a:t> </a:t>
            </a:r>
            <a:r>
              <a:rPr lang="en-US" sz="1600" dirty="0" err="1"/>
              <a:t>erforderlich</a:t>
            </a:r>
            <a:r>
              <a:rPr lang="en-US" sz="1600" dirty="0"/>
              <a:t>, um die Idee in die Tat </a:t>
            </a:r>
            <a:r>
              <a:rPr lang="en-US" sz="1600" dirty="0" err="1"/>
              <a:t>umzusetzen</a:t>
            </a:r>
            <a:r>
              <a:rPr lang="en-US" sz="1600" dirty="0"/>
              <a:t>? Sind </a:t>
            </a:r>
            <a:r>
              <a:rPr lang="en-US" sz="1600" dirty="0" err="1"/>
              <a:t>diese</a:t>
            </a:r>
            <a:r>
              <a:rPr lang="en-US" sz="1600" dirty="0"/>
              <a:t> </a:t>
            </a:r>
            <a:r>
              <a:rPr lang="en-US" sz="1600" dirty="0" err="1"/>
              <a:t>ohne</a:t>
            </a:r>
            <a:r>
              <a:rPr lang="en-US" sz="1600" dirty="0"/>
              <a:t> </a:t>
            </a:r>
            <a:r>
              <a:rPr lang="en-US" sz="1600" dirty="0" err="1"/>
              <a:t>weiteres</a:t>
            </a:r>
            <a:r>
              <a:rPr lang="en-US" sz="1600" dirty="0"/>
              <a:t> </a:t>
            </a:r>
            <a:r>
              <a:rPr lang="en-US" sz="1600" dirty="0" err="1"/>
              <a:t>verfügbar</a:t>
            </a:r>
            <a:r>
              <a:rPr lang="en-US" sz="1600" dirty="0"/>
              <a:t>?</a:t>
            </a:r>
            <a:endParaRPr lang="en-IE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120896-143C-4459-BF99-758BAD7C9C4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390118" y="3266135"/>
            <a:ext cx="1908506" cy="335052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Technisch</a:t>
            </a:r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EC2605-077E-4C27-916B-A2841A5C444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52756" y="3601187"/>
            <a:ext cx="2446638" cy="1339625"/>
          </a:xfrm>
        </p:spPr>
        <p:txBody>
          <a:bodyPr>
            <a:noAutofit/>
          </a:bodyPr>
          <a:lstStyle/>
          <a:p>
            <a:pPr marL="0" indent="0"/>
            <a:r>
              <a:rPr lang="en-IE" sz="1600" dirty="0"/>
              <a:t>Alle </a:t>
            </a:r>
            <a:r>
              <a:rPr lang="en-IE" sz="1600" dirty="0" err="1"/>
              <a:t>festen</a:t>
            </a:r>
            <a:r>
              <a:rPr lang="en-IE" sz="1600" dirty="0"/>
              <a:t> und </a:t>
            </a:r>
            <a:r>
              <a:rPr lang="en-IE" sz="1600" dirty="0" err="1"/>
              <a:t>variablen</a:t>
            </a:r>
            <a:r>
              <a:rPr lang="en-IE" sz="1600" dirty="0"/>
              <a:t> </a:t>
            </a:r>
            <a:r>
              <a:rPr lang="en-IE" sz="1600" dirty="0" err="1"/>
              <a:t>Kosten</a:t>
            </a:r>
            <a:r>
              <a:rPr lang="en-IE" sz="1600" dirty="0"/>
              <a:t> </a:t>
            </a:r>
            <a:r>
              <a:rPr lang="en-IE" sz="1600" dirty="0" err="1"/>
              <a:t>zu</a:t>
            </a:r>
            <a:r>
              <a:rPr lang="en-IE" sz="1600" dirty="0"/>
              <a:t> </a:t>
            </a:r>
            <a:r>
              <a:rPr lang="en-IE" sz="1600" dirty="0" err="1"/>
              <a:t>ermitteln</a:t>
            </a:r>
            <a:r>
              <a:rPr lang="en-IE" sz="1600" dirty="0"/>
              <a:t> und </a:t>
            </a:r>
            <a:r>
              <a:rPr lang="en-IE" sz="1600" dirty="0" err="1"/>
              <a:t>zu</a:t>
            </a:r>
            <a:r>
              <a:rPr lang="en-IE" sz="1600" dirty="0"/>
              <a:t> </a:t>
            </a:r>
            <a:r>
              <a:rPr lang="en-IE" sz="1600" dirty="0" err="1"/>
              <a:t>prüfen</a:t>
            </a:r>
            <a:r>
              <a:rPr lang="en-IE" sz="1600" dirty="0"/>
              <a:t>, bevor </a:t>
            </a:r>
            <a:r>
              <a:rPr lang="en-IE" sz="1600" dirty="0" err="1"/>
              <a:t>ein</a:t>
            </a:r>
            <a:r>
              <a:rPr lang="en-IE" sz="1600" dirty="0"/>
              <a:t> </a:t>
            </a:r>
            <a:r>
              <a:rPr lang="en-IE" sz="1600" dirty="0" err="1"/>
              <a:t>neues</a:t>
            </a:r>
            <a:r>
              <a:rPr lang="en-IE" sz="1600" dirty="0"/>
              <a:t> </a:t>
            </a:r>
            <a:r>
              <a:rPr lang="en-IE" sz="1600" dirty="0" err="1"/>
              <a:t>Produkt</a:t>
            </a:r>
            <a:r>
              <a:rPr lang="en-IE" sz="1600" dirty="0"/>
              <a:t> </a:t>
            </a:r>
            <a:r>
              <a:rPr lang="en-IE" sz="1600" dirty="0" err="1"/>
              <a:t>als</a:t>
            </a:r>
            <a:r>
              <a:rPr lang="en-IE" sz="1600" dirty="0"/>
              <a:t> </a:t>
            </a:r>
            <a:r>
              <a:rPr lang="en-IE" sz="1600" dirty="0" err="1"/>
              <a:t>realisierbar</a:t>
            </a:r>
            <a:r>
              <a:rPr lang="en-IE" sz="1600" dirty="0"/>
              <a:t> </a:t>
            </a:r>
            <a:r>
              <a:rPr lang="en-IE" sz="1600" dirty="0" err="1"/>
              <a:t>angesehen</a:t>
            </a:r>
            <a:r>
              <a:rPr lang="en-IE" sz="1600" dirty="0"/>
              <a:t> </a:t>
            </a:r>
            <a:r>
              <a:rPr lang="en-IE" sz="1600" dirty="0" err="1"/>
              <a:t>werden</a:t>
            </a:r>
            <a:r>
              <a:rPr lang="en-IE" sz="1600" dirty="0"/>
              <a:t> </a:t>
            </a:r>
            <a:r>
              <a:rPr lang="en-IE" sz="1600" dirty="0" err="1"/>
              <a:t>kann</a:t>
            </a:r>
            <a:endParaRPr lang="en-IE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F8C7A8-8FB8-4152-9E30-25B0B59BB0C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40104" y="3266135"/>
            <a:ext cx="1921262" cy="335052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Finanziell</a:t>
            </a:r>
            <a:endParaRPr lang="en-IE" dirty="0"/>
          </a:p>
        </p:txBody>
      </p:sp>
      <p:pic>
        <p:nvPicPr>
          <p:cNvPr id="10" name="Graphic 9" descr="Gears outline">
            <a:extLst>
              <a:ext uri="{FF2B5EF4-FFF2-40B4-BE49-F238E27FC236}">
                <a16:creationId xmlns:a16="http://schemas.microsoft.com/office/drawing/2014/main" id="{67675D38-DA43-419A-AD81-4237F67F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2713" y="1703699"/>
            <a:ext cx="914400" cy="914400"/>
          </a:xfrm>
          <a:prstGeom prst="rect">
            <a:avLst/>
          </a:prstGeom>
        </p:spPr>
      </p:pic>
      <p:pic>
        <p:nvPicPr>
          <p:cNvPr id="12" name="Graphic 11" descr="Euro with solid fill">
            <a:extLst>
              <a:ext uri="{FF2B5EF4-FFF2-40B4-BE49-F238E27FC236}">
                <a16:creationId xmlns:a16="http://schemas.microsoft.com/office/drawing/2014/main" id="{38F4AE0F-46E8-400C-8182-664AF47B6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4949" y="1709196"/>
            <a:ext cx="914400" cy="914400"/>
          </a:xfrm>
          <a:prstGeom prst="rect">
            <a:avLst/>
          </a:prstGeom>
        </p:spPr>
      </p:pic>
      <p:pic>
        <p:nvPicPr>
          <p:cNvPr id="14" name="Graphic 13" descr="Checklist with solid fill">
            <a:extLst>
              <a:ext uri="{FF2B5EF4-FFF2-40B4-BE49-F238E27FC236}">
                <a16:creationId xmlns:a16="http://schemas.microsoft.com/office/drawing/2014/main" id="{C6DF9429-36FB-4B0F-BA63-288F0EB2D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6444" y="17036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31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Magnifying glass showing decling performance">
            <a:extLst>
              <a:ext uri="{FF2B5EF4-FFF2-40B4-BE49-F238E27FC236}">
                <a16:creationId xmlns:a16="http://schemas.microsoft.com/office/drawing/2014/main" id="{0B78FA7F-55C1-4938-9BEF-58290F9A4C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A68B-5DE8-4389-85FF-17546D7BDA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3145" y="1596777"/>
            <a:ext cx="4621841" cy="4525954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IE" dirty="0"/>
              <a:t>Zwei </a:t>
            </a:r>
            <a:r>
              <a:rPr lang="en-IE" dirty="0" err="1"/>
              <a:t>häufige</a:t>
            </a:r>
            <a:r>
              <a:rPr lang="en-IE" dirty="0"/>
              <a:t> </a:t>
            </a:r>
            <a:r>
              <a:rPr lang="en-IE" dirty="0" err="1"/>
              <a:t>Fehler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Irrtümer</a:t>
            </a:r>
            <a:r>
              <a:rPr lang="en-IE" dirty="0"/>
              <a:t>, die </a:t>
            </a:r>
            <a:r>
              <a:rPr lang="en-IE" dirty="0" err="1"/>
              <a:t>Unternehmen</a:t>
            </a:r>
            <a:r>
              <a:rPr lang="en-IE" dirty="0"/>
              <a:t> </a:t>
            </a:r>
            <a:r>
              <a:rPr lang="en-IE" dirty="0" err="1"/>
              <a:t>häufig</a:t>
            </a:r>
            <a:r>
              <a:rPr lang="en-IE" dirty="0"/>
              <a:t> </a:t>
            </a:r>
            <a:r>
              <a:rPr lang="en-IE" dirty="0" err="1"/>
              <a:t>begehen</a:t>
            </a:r>
            <a:r>
              <a:rPr lang="en-IE" dirty="0"/>
              <a:t>, </a:t>
            </a:r>
            <a:r>
              <a:rPr lang="en-IE" dirty="0" err="1"/>
              <a:t>sind</a:t>
            </a:r>
            <a:r>
              <a:rPr lang="en-IE" dirty="0"/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b="1" dirty="0">
                <a:cs typeface="Arial" panose="020B0604020202020204" pitchFamily="34" charset="0"/>
              </a:rPr>
              <a:t>Drop Error - </a:t>
            </a:r>
            <a:r>
              <a:rPr lang="en-GB" dirty="0">
                <a:cs typeface="Arial" panose="020B0604020202020204" pitchFamily="34" charset="0"/>
              </a:rPr>
              <a:t> Das </a:t>
            </a:r>
            <a:r>
              <a:rPr lang="en-GB" dirty="0" err="1">
                <a:cs typeface="Arial" panose="020B0604020202020204" pitchFamily="34" charset="0"/>
              </a:rPr>
              <a:t>heißt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wenn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Unternehmen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gute</a:t>
            </a:r>
            <a:r>
              <a:rPr lang="en-GB" dirty="0">
                <a:cs typeface="Arial" panose="020B0604020202020204" pitchFamily="34" charset="0"/>
              </a:rPr>
              <a:t> Idee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schnell </a:t>
            </a:r>
            <a:r>
              <a:rPr lang="en-GB" b="1" dirty="0" err="1">
                <a:cs typeface="Arial" panose="020B0604020202020204" pitchFamily="34" charset="0"/>
              </a:rPr>
              <a:t>verwirft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oder</a:t>
            </a:r>
            <a:r>
              <a:rPr lang="en-GB" b="1" dirty="0">
                <a:cs typeface="Arial" panose="020B0604020202020204" pitchFamily="34" charset="0"/>
              </a:rPr>
              <a:t> fallen </a:t>
            </a:r>
            <a:r>
              <a:rPr lang="en-GB" b="1" dirty="0" err="1">
                <a:cs typeface="Arial" panose="020B0604020202020204" pitchFamily="34" charset="0"/>
              </a:rPr>
              <a:t>lässt</a:t>
            </a:r>
            <a:r>
              <a:rPr lang="en-GB" b="1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könnte</a:t>
            </a:r>
            <a:r>
              <a:rPr lang="en-GB" dirty="0">
                <a:cs typeface="Arial" panose="020B0604020202020204" pitchFamily="34" charset="0"/>
              </a:rPr>
              <a:t> das </a:t>
            </a:r>
            <a:r>
              <a:rPr lang="en-GB" dirty="0" err="1">
                <a:cs typeface="Arial" panose="020B0604020202020204" pitchFamily="34" charset="0"/>
              </a:rPr>
              <a:t>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Hinweis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darauf</a:t>
            </a:r>
            <a:r>
              <a:rPr lang="en-GB" dirty="0">
                <a:cs typeface="Arial" panose="020B0604020202020204" pitchFamily="34" charset="0"/>
              </a:rPr>
              <a:t> sein, </a:t>
            </a:r>
            <a:r>
              <a:rPr lang="en-GB" dirty="0" err="1">
                <a:cs typeface="Arial" panose="020B0604020202020204" pitchFamily="34" charset="0"/>
              </a:rPr>
              <a:t>dass</a:t>
            </a:r>
            <a:r>
              <a:rPr lang="en-GB" dirty="0">
                <a:cs typeface="Arial" panose="020B0604020202020204" pitchFamily="34" charset="0"/>
              </a:rPr>
              <a:t> sein Ansatz </a:t>
            </a:r>
            <a:r>
              <a:rPr lang="en-GB" dirty="0" err="1">
                <a:cs typeface="Arial" panose="020B0604020202020204" pitchFamily="34" charset="0"/>
              </a:rPr>
              <a:t>bei</a:t>
            </a:r>
            <a:r>
              <a:rPr lang="en-GB" dirty="0">
                <a:cs typeface="Arial" panose="020B0604020202020204" pitchFamily="34" charset="0"/>
              </a:rPr>
              <a:t> der NPD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konservativ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ist</a:t>
            </a:r>
            <a:r>
              <a:rPr lang="en-GB" dirty="0">
                <a:cs typeface="Arial" panose="020B0604020202020204" pitchFamily="34" charset="0"/>
              </a:rPr>
              <a:t>.</a:t>
            </a:r>
            <a:endParaRPr lang="en-GB" sz="800" b="1" dirty="0"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b="1" dirty="0">
                <a:cs typeface="Arial" panose="020B0604020202020204" pitchFamily="34" charset="0"/>
              </a:rPr>
              <a:t>Go Error - </a:t>
            </a:r>
            <a:r>
              <a:rPr lang="en-GB" dirty="0">
                <a:cs typeface="Arial" panose="020B0604020202020204" pitchFamily="34" charset="0"/>
              </a:rPr>
              <a:t>Dies </a:t>
            </a:r>
            <a:r>
              <a:rPr lang="en-GB" dirty="0" err="1">
                <a:cs typeface="Arial" panose="020B0604020202020204" pitchFamily="34" charset="0"/>
              </a:rPr>
              <a:t>ist</a:t>
            </a:r>
            <a:r>
              <a:rPr lang="en-GB" dirty="0">
                <a:cs typeface="Arial" panose="020B0604020202020204" pitchFamily="34" charset="0"/>
              </a:rPr>
              <a:t> der Fall, </a:t>
            </a:r>
            <a:r>
              <a:rPr lang="en-GB" dirty="0" err="1">
                <a:cs typeface="Arial" panose="020B0604020202020204" pitchFamily="34" charset="0"/>
              </a:rPr>
              <a:t>wenn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Unternehmen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zulässt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dass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schlechte</a:t>
            </a:r>
            <a:r>
              <a:rPr lang="en-GB" b="1" dirty="0">
                <a:cs typeface="Arial" panose="020B0604020202020204" pitchFamily="34" charset="0"/>
              </a:rPr>
              <a:t> Idee </a:t>
            </a:r>
            <a:r>
              <a:rPr lang="en-GB" dirty="0">
                <a:cs typeface="Arial" panose="020B0604020202020204" pitchFamily="34" charset="0"/>
              </a:rPr>
              <a:t>in die </a:t>
            </a:r>
            <a:r>
              <a:rPr lang="en-GB" dirty="0" err="1">
                <a:cs typeface="Arial" panose="020B0604020202020204" pitchFamily="34" charset="0"/>
              </a:rPr>
              <a:t>Entwicklungs</a:t>
            </a:r>
            <a:r>
              <a:rPr lang="en-GB" dirty="0">
                <a:cs typeface="Arial" panose="020B0604020202020204" pitchFamily="34" charset="0"/>
              </a:rPr>
              <a:t>- und </a:t>
            </a:r>
            <a:r>
              <a:rPr lang="en-GB" dirty="0" err="1">
                <a:cs typeface="Arial" panose="020B0604020202020204" pitchFamily="34" charset="0"/>
              </a:rPr>
              <a:t>Vermarktungsphase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eintritt</a:t>
            </a:r>
            <a:r>
              <a:rPr lang="en-GB" dirty="0">
                <a:cs typeface="Arial" panose="020B0604020202020204" pitchFamily="34" charset="0"/>
              </a:rPr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E1C73-92AE-4851-A856-B2B80F749F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en-IE" dirty="0"/>
              <a:t>Was </a:t>
            </a:r>
            <a:r>
              <a:rPr lang="en-IE" dirty="0" err="1"/>
              <a:t>zu</a:t>
            </a:r>
            <a:r>
              <a:rPr lang="en-IE" dirty="0"/>
              <a:t> VERMEIDEN </a:t>
            </a:r>
            <a:r>
              <a:rPr lang="en-IE" dirty="0" err="1"/>
              <a:t>ist</a:t>
            </a:r>
            <a:r>
              <a:rPr lang="en-IE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56843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Women working from home">
            <a:extLst>
              <a:ext uri="{FF2B5EF4-FFF2-40B4-BE49-F238E27FC236}">
                <a16:creationId xmlns:a16="http://schemas.microsoft.com/office/drawing/2014/main" id="{247533DD-6987-4558-B418-BFD0BDDEEE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7B5CD-8455-4302-94BD-7920E093E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3806" y="0"/>
            <a:ext cx="5269379" cy="129138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IE" dirty="0"/>
              <a:t>Schritt C: </a:t>
            </a:r>
            <a:r>
              <a:rPr lang="en-IE" dirty="0" err="1"/>
              <a:t>Verfassen</a:t>
            </a:r>
            <a:r>
              <a:rPr lang="en-IE" dirty="0"/>
              <a:t> </a:t>
            </a:r>
            <a:r>
              <a:rPr lang="en-IE" dirty="0" err="1"/>
              <a:t>Ihres</a:t>
            </a:r>
            <a:r>
              <a:rPr lang="en-IE" dirty="0"/>
              <a:t> </a:t>
            </a:r>
            <a:r>
              <a:rPr lang="en-IE" dirty="0" err="1"/>
              <a:t>Produktbriefs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293AE-EBF4-4182-A8A0-1ED333FAD83E}"/>
              </a:ext>
            </a:extLst>
          </p:cNvPr>
          <p:cNvSpPr txBox="1"/>
          <p:nvPr/>
        </p:nvSpPr>
        <p:spPr>
          <a:xfrm>
            <a:off x="1417555" y="1329910"/>
            <a:ext cx="548055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Ein </a:t>
            </a:r>
            <a:r>
              <a:rPr lang="en-US" sz="2000" dirty="0" err="1">
                <a:solidFill>
                  <a:srgbClr val="000000"/>
                </a:solidFill>
              </a:rPr>
              <a:t>Produktbrief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oder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eine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Spezifikation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definiert</a:t>
            </a:r>
            <a:r>
              <a:rPr lang="en-US" sz="2000" dirty="0">
                <a:solidFill>
                  <a:srgbClr val="000000"/>
                </a:solidFill>
              </a:rPr>
              <a:t> die </a:t>
            </a:r>
            <a:r>
              <a:rPr lang="en-US" sz="2000" b="1" dirty="0" err="1">
                <a:solidFill>
                  <a:srgbClr val="000000"/>
                </a:solidFill>
              </a:rPr>
              <a:t>Ziele</a:t>
            </a:r>
            <a:r>
              <a:rPr lang="en-US" sz="2000" b="1" dirty="0">
                <a:solidFill>
                  <a:srgbClr val="000000"/>
                </a:solidFill>
              </a:rPr>
              <a:t>, </a:t>
            </a:r>
            <a:r>
              <a:rPr lang="en-US" sz="2000" b="1" dirty="0" err="1">
                <a:solidFill>
                  <a:srgbClr val="000000"/>
                </a:solidFill>
              </a:rPr>
              <a:t>Eigenschaften</a:t>
            </a:r>
            <a:r>
              <a:rPr lang="en-US" sz="2000" b="1" dirty="0">
                <a:solidFill>
                  <a:srgbClr val="000000"/>
                </a:solidFill>
              </a:rPr>
              <a:t> und die </a:t>
            </a:r>
            <a:r>
              <a:rPr lang="en-US" sz="2000" b="1" dirty="0" err="1">
                <a:solidFill>
                  <a:srgbClr val="000000"/>
                </a:solidFill>
              </a:rPr>
              <a:t>allgemeine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Ausrichtung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eines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Produkts</a:t>
            </a:r>
            <a:r>
              <a:rPr lang="en-US" sz="2000" dirty="0">
                <a:solidFill>
                  <a:srgbClr val="000000"/>
                </a:solidFill>
              </a:rPr>
              <a:t>. Es </a:t>
            </a:r>
            <a:r>
              <a:rPr lang="en-US" sz="2000" dirty="0" err="1">
                <a:solidFill>
                  <a:srgbClr val="000000"/>
                </a:solidFill>
              </a:rPr>
              <a:t>umreißt</a:t>
            </a:r>
            <a:r>
              <a:rPr lang="en-US" sz="2000" dirty="0">
                <a:solidFill>
                  <a:srgbClr val="000000"/>
                </a:solidFill>
              </a:rPr>
              <a:t> die </a:t>
            </a:r>
            <a:r>
              <a:rPr lang="en-US" sz="2000" dirty="0" err="1">
                <a:solidFill>
                  <a:srgbClr val="000000"/>
                </a:solidFill>
              </a:rPr>
              <a:t>Anforderungen</a:t>
            </a:r>
            <a:r>
              <a:rPr lang="en-US" sz="2000" dirty="0">
                <a:solidFill>
                  <a:srgbClr val="000000"/>
                </a:solidFill>
              </a:rPr>
              <a:t> und die </a:t>
            </a:r>
            <a:r>
              <a:rPr lang="en-US" sz="2000" dirty="0" err="1">
                <a:solidFill>
                  <a:srgbClr val="000000"/>
                </a:solidFill>
              </a:rPr>
              <a:t>wichtigsten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Produktinformationen</a:t>
            </a:r>
            <a:r>
              <a:rPr lang="en-US" sz="2000" dirty="0">
                <a:solidFill>
                  <a:srgbClr val="000000"/>
                </a:solidFill>
              </a:rPr>
              <a:t>, die </a:t>
            </a:r>
            <a:r>
              <a:rPr lang="en-US" sz="2000" dirty="0" err="1">
                <a:solidFill>
                  <a:srgbClr val="000000"/>
                </a:solidFill>
              </a:rPr>
              <a:t>ein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Produktteam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benötigt</a:t>
            </a:r>
            <a:r>
              <a:rPr lang="en-US" sz="2000" dirty="0">
                <a:solidFill>
                  <a:srgbClr val="000000"/>
                </a:solidFill>
              </a:rPr>
              <a:t>, um </a:t>
            </a:r>
            <a:r>
              <a:rPr lang="en-US" sz="2000" dirty="0" err="1">
                <a:solidFill>
                  <a:srgbClr val="000000"/>
                </a:solidFill>
              </a:rPr>
              <a:t>ein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neues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Lebensmittelprodukt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Produktangebot</a:t>
            </a:r>
            <a:r>
              <a:rPr lang="en-US" sz="2000" dirty="0">
                <a:solidFill>
                  <a:srgbClr val="000000"/>
                </a:solidFill>
              </a:rPr>
              <a:t> für </a:t>
            </a:r>
            <a:r>
              <a:rPr lang="en-US" sz="2000" dirty="0" err="1">
                <a:solidFill>
                  <a:srgbClr val="000000"/>
                </a:solidFill>
              </a:rPr>
              <a:t>Senioren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entwickeln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algn="l"/>
            <a:endParaRPr lang="en-US" sz="700" b="0" i="0" dirty="0">
              <a:solidFill>
                <a:srgbClr val="000000"/>
              </a:solidFill>
              <a:effectLst/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Die </a:t>
            </a:r>
            <a:r>
              <a:rPr lang="en-US" sz="2000" dirty="0" err="1">
                <a:solidFill>
                  <a:srgbClr val="000000"/>
                </a:solidFill>
              </a:rPr>
              <a:t>Erstellung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eines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Produktbriefs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erfordert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nur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wenige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Ressourcen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aber</a:t>
            </a:r>
            <a:r>
              <a:rPr lang="en-US" sz="2000" dirty="0">
                <a:solidFill>
                  <a:srgbClr val="000000"/>
                </a:solidFill>
              </a:rPr>
              <a:t> er </a:t>
            </a:r>
            <a:r>
              <a:rPr lang="en-US" sz="2000" dirty="0" err="1">
                <a:solidFill>
                  <a:srgbClr val="000000"/>
                </a:solidFill>
              </a:rPr>
              <a:t>spielt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eine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Schlüsselrolle</a:t>
            </a:r>
            <a:r>
              <a:rPr lang="en-US" sz="2000" dirty="0">
                <a:solidFill>
                  <a:srgbClr val="000000"/>
                </a:solidFill>
              </a:rPr>
              <a:t> in der </a:t>
            </a:r>
            <a:r>
              <a:rPr lang="en-US" sz="2000" dirty="0" err="1">
                <a:solidFill>
                  <a:srgbClr val="000000"/>
                </a:solidFill>
              </a:rPr>
              <a:t>Produktentwicklung</a:t>
            </a:r>
            <a:r>
              <a:rPr lang="en-US" sz="2000" dirty="0">
                <a:solidFill>
                  <a:srgbClr val="000000"/>
                </a:solidFill>
              </a:rPr>
              <a:t>, da er die </a:t>
            </a:r>
            <a:r>
              <a:rPr lang="en-US" sz="2000" b="1" dirty="0" err="1">
                <a:solidFill>
                  <a:srgbClr val="000000"/>
                </a:solidFill>
              </a:rPr>
              <a:t>Qualität</a:t>
            </a:r>
            <a:r>
              <a:rPr lang="en-US" sz="2000" b="1" dirty="0">
                <a:solidFill>
                  <a:srgbClr val="000000"/>
                </a:solidFill>
              </a:rPr>
              <a:t> des </a:t>
            </a:r>
            <a:r>
              <a:rPr lang="en-US" sz="2000" b="1" dirty="0" err="1">
                <a:solidFill>
                  <a:srgbClr val="000000"/>
                </a:solidFill>
              </a:rPr>
              <a:t>Produkts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beeinflusst</a:t>
            </a:r>
            <a:r>
              <a:rPr lang="en-US" sz="2000" dirty="0">
                <a:solidFill>
                  <a:srgbClr val="000000"/>
                </a:solidFill>
              </a:rPr>
              <a:t> und den Takt für die </a:t>
            </a:r>
            <a:r>
              <a:rPr lang="en-US" sz="2000" dirty="0" err="1">
                <a:solidFill>
                  <a:srgbClr val="000000"/>
                </a:solidFill>
              </a:rPr>
              <a:t>Entwicklungseffizienz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vorgibt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endParaRPr lang="en-US" sz="700" b="0" i="0" dirty="0">
              <a:solidFill>
                <a:srgbClr val="000000"/>
              </a:solidFill>
              <a:effectLst/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Sie </a:t>
            </a:r>
            <a:r>
              <a:rPr lang="en-US" sz="2000" dirty="0" err="1">
                <a:solidFill>
                  <a:srgbClr val="000000"/>
                </a:solidFill>
              </a:rPr>
              <a:t>soll</a:t>
            </a:r>
            <a:r>
              <a:rPr lang="en-US" sz="2000" dirty="0">
                <a:solidFill>
                  <a:srgbClr val="000000"/>
                </a:solidFill>
              </a:rPr>
              <a:t> alle </a:t>
            </a:r>
            <a:r>
              <a:rPr lang="en-US" sz="2000" dirty="0" err="1">
                <a:solidFill>
                  <a:srgbClr val="000000"/>
                </a:solidFill>
              </a:rPr>
              <a:t>Mitglieder</a:t>
            </a:r>
            <a:r>
              <a:rPr lang="en-US" sz="2000" dirty="0">
                <a:solidFill>
                  <a:srgbClr val="000000"/>
                </a:solidFill>
              </a:rPr>
              <a:t> des </a:t>
            </a:r>
            <a:r>
              <a:rPr lang="en-US" sz="2000" dirty="0" err="1">
                <a:solidFill>
                  <a:srgbClr val="000000"/>
                </a:solidFill>
              </a:rPr>
              <a:t>Produktteams</a:t>
            </a:r>
            <a:r>
              <a:rPr lang="en-US" sz="2000" dirty="0">
                <a:solidFill>
                  <a:srgbClr val="000000"/>
                </a:solidFill>
              </a:rPr>
              <a:t> auf dem </a:t>
            </a:r>
            <a:r>
              <a:rPr lang="en-US" sz="2000" dirty="0" err="1">
                <a:solidFill>
                  <a:srgbClr val="000000"/>
                </a:solidFill>
              </a:rPr>
              <a:t>gleichen</a:t>
            </a:r>
            <a:r>
              <a:rPr lang="en-US" sz="2000" dirty="0">
                <a:solidFill>
                  <a:srgbClr val="000000"/>
                </a:solidFill>
              </a:rPr>
              <a:t> Stand </a:t>
            </a:r>
            <a:r>
              <a:rPr lang="en-US" sz="2000" dirty="0" err="1">
                <a:solidFill>
                  <a:srgbClr val="000000"/>
                </a:solidFill>
              </a:rPr>
              <a:t>halten</a:t>
            </a:r>
            <a:r>
              <a:rPr lang="en-US" sz="2000" dirty="0">
                <a:solidFill>
                  <a:srgbClr val="000000"/>
                </a:solidFill>
              </a:rPr>
              <a:t> und </a:t>
            </a:r>
            <a:r>
              <a:rPr lang="en-US" sz="2000" b="1" dirty="0" err="1">
                <a:solidFill>
                  <a:srgbClr val="000000"/>
                </a:solidFill>
              </a:rPr>
              <a:t>unerwartete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Ergebnisse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bei</a:t>
            </a:r>
            <a:r>
              <a:rPr lang="en-US" sz="2000" dirty="0">
                <a:solidFill>
                  <a:srgbClr val="000000"/>
                </a:solidFill>
              </a:rPr>
              <a:t> der </a:t>
            </a:r>
            <a:r>
              <a:rPr lang="en-US" sz="2000" dirty="0" err="1">
                <a:solidFill>
                  <a:srgbClr val="000000"/>
                </a:solidFill>
              </a:rPr>
              <a:t>Entwicklung</a:t>
            </a:r>
            <a:r>
              <a:rPr lang="en-US" sz="2000" dirty="0">
                <a:solidFill>
                  <a:srgbClr val="000000"/>
                </a:solidFill>
              </a:rPr>
              <a:t> und </a:t>
            </a:r>
            <a:r>
              <a:rPr lang="en-US" sz="2000" dirty="0" err="1">
                <a:solidFill>
                  <a:srgbClr val="000000"/>
                </a:solidFill>
              </a:rPr>
              <a:t>Markteinführung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eines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neuen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Produkts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verhindern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endParaRPr lang="en-US" sz="20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9463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F1156-2A7F-48F6-A737-E0BD088DAA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713" y="168166"/>
            <a:ext cx="10763604" cy="1057027"/>
          </a:xfrm>
          <a:solidFill>
            <a:srgbClr val="85D2E1"/>
          </a:solidFill>
        </p:spPr>
        <p:txBody>
          <a:bodyPr anchor="ctr">
            <a:normAutofit/>
          </a:bodyPr>
          <a:lstStyle/>
          <a:p>
            <a:r>
              <a:rPr lang="en-US" b="1" dirty="0"/>
              <a:t>Die </a:t>
            </a:r>
            <a:r>
              <a:rPr lang="en-US" b="1" dirty="0" err="1"/>
              <a:t>wichtigsten</a:t>
            </a:r>
            <a:r>
              <a:rPr lang="en-US" b="1" dirty="0"/>
              <a:t> </a:t>
            </a:r>
            <a:r>
              <a:rPr lang="en-US" b="1" dirty="0" err="1"/>
              <a:t>Elemente</a:t>
            </a:r>
            <a:r>
              <a:rPr lang="en-US" b="1" dirty="0"/>
              <a:t> </a:t>
            </a:r>
            <a:r>
              <a:rPr lang="en-US" b="1" dirty="0" err="1"/>
              <a:t>eines</a:t>
            </a:r>
            <a:r>
              <a:rPr lang="en-US" b="1" dirty="0"/>
              <a:t> </a:t>
            </a:r>
            <a:r>
              <a:rPr lang="en-US" b="1" dirty="0" err="1"/>
              <a:t>Produktbriefs</a:t>
            </a:r>
            <a:endParaRPr lang="en-IE" b="1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FBA8122-B334-4F88-AB58-0C5254B2788C}"/>
              </a:ext>
            </a:extLst>
          </p:cNvPr>
          <p:cNvSpPr/>
          <p:nvPr/>
        </p:nvSpPr>
        <p:spPr>
          <a:xfrm>
            <a:off x="560058" y="1902371"/>
            <a:ext cx="2170616" cy="1734207"/>
          </a:xfrm>
          <a:prstGeom prst="hexagon">
            <a:avLst/>
          </a:prstGeom>
          <a:solidFill>
            <a:srgbClr val="85D2E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Was </a:t>
            </a:r>
            <a:r>
              <a:rPr lang="en-US" sz="2000" b="1" dirty="0" err="1">
                <a:solidFill>
                  <a:srgbClr val="000000"/>
                </a:solidFill>
              </a:rPr>
              <a:t>produzieren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wir</a:t>
            </a:r>
            <a:r>
              <a:rPr lang="en-US" sz="2000" b="1" dirty="0">
                <a:solidFill>
                  <a:srgbClr val="000000"/>
                </a:solidFill>
              </a:rPr>
              <a:t> und </a:t>
            </a:r>
            <a:r>
              <a:rPr lang="en-US" sz="2000" b="1" dirty="0" err="1">
                <a:solidFill>
                  <a:srgbClr val="000000"/>
                </a:solidFill>
              </a:rPr>
              <a:t>warum</a:t>
            </a:r>
            <a:r>
              <a:rPr lang="en-US" sz="2000" b="1" dirty="0">
                <a:solidFill>
                  <a:srgbClr val="000000"/>
                </a:solidFill>
              </a:rPr>
              <a:t>?</a:t>
            </a:r>
            <a:endParaRPr lang="en-IE" sz="2000" b="1" dirty="0">
              <a:solidFill>
                <a:srgbClr val="000000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809265A-4735-4D83-9A7E-8BCDEB75F52E}"/>
              </a:ext>
            </a:extLst>
          </p:cNvPr>
          <p:cNvSpPr/>
          <p:nvPr/>
        </p:nvSpPr>
        <p:spPr>
          <a:xfrm>
            <a:off x="2282969" y="2916620"/>
            <a:ext cx="2170616" cy="1734207"/>
          </a:xfrm>
          <a:prstGeom prst="hexagon">
            <a:avLst/>
          </a:prstGeom>
          <a:solidFill>
            <a:srgbClr val="1188A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Wie </a:t>
            </a:r>
            <a:r>
              <a:rPr lang="en-US" sz="2000" b="1" dirty="0" err="1">
                <a:solidFill>
                  <a:srgbClr val="000000"/>
                </a:solidFill>
              </a:rPr>
              <a:t>wird</a:t>
            </a:r>
            <a:r>
              <a:rPr lang="en-US" sz="2000" b="1" dirty="0">
                <a:solidFill>
                  <a:srgbClr val="000000"/>
                </a:solidFill>
              </a:rPr>
              <a:t> dieses </a:t>
            </a:r>
            <a:r>
              <a:rPr lang="en-US" sz="2000" b="1" dirty="0" err="1">
                <a:solidFill>
                  <a:srgbClr val="000000"/>
                </a:solidFill>
              </a:rPr>
              <a:t>Produkt</a:t>
            </a:r>
            <a:r>
              <a:rPr lang="en-US" sz="2000" b="1" dirty="0">
                <a:solidFill>
                  <a:srgbClr val="000000"/>
                </a:solidFill>
              </a:rPr>
              <a:t> das Problem </a:t>
            </a:r>
            <a:r>
              <a:rPr lang="en-US" sz="2000" b="1" dirty="0" err="1">
                <a:solidFill>
                  <a:srgbClr val="000000"/>
                </a:solidFill>
              </a:rPr>
              <a:t>lösen</a:t>
            </a:r>
            <a:r>
              <a:rPr lang="en-US" sz="2000" b="1" dirty="0">
                <a:solidFill>
                  <a:srgbClr val="000000"/>
                </a:solidFill>
              </a:rPr>
              <a:t>? </a:t>
            </a:r>
            <a:endParaRPr lang="en-IE" sz="2000" b="1" dirty="0">
              <a:solidFill>
                <a:srgbClr val="000000"/>
              </a:solidFill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78D8167-B2CA-457E-8256-E57ECC1DAF22}"/>
              </a:ext>
            </a:extLst>
          </p:cNvPr>
          <p:cNvSpPr/>
          <p:nvPr/>
        </p:nvSpPr>
        <p:spPr>
          <a:xfrm>
            <a:off x="4072714" y="1881813"/>
            <a:ext cx="2356720" cy="1734207"/>
          </a:xfrm>
          <a:prstGeom prst="hexagon">
            <a:avLst/>
          </a:prstGeom>
          <a:solidFill>
            <a:srgbClr val="FFD1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Was </a:t>
            </a:r>
            <a:r>
              <a:rPr lang="en-US" sz="2000" b="1" dirty="0" err="1">
                <a:solidFill>
                  <a:srgbClr val="000000"/>
                </a:solidFill>
              </a:rPr>
              <a:t>ist</a:t>
            </a:r>
            <a:r>
              <a:rPr lang="en-US" sz="2000" b="1" dirty="0">
                <a:solidFill>
                  <a:srgbClr val="000000"/>
                </a:solidFill>
              </a:rPr>
              <a:t> der </a:t>
            </a:r>
            <a:r>
              <a:rPr lang="en-US" sz="2000" b="1" dirty="0" err="1">
                <a:solidFill>
                  <a:srgbClr val="000000"/>
                </a:solidFill>
              </a:rPr>
              <a:t>Kontext</a:t>
            </a:r>
            <a:r>
              <a:rPr lang="en-US" sz="2000" b="1" dirty="0">
                <a:solidFill>
                  <a:srgbClr val="000000"/>
                </a:solidFill>
              </a:rPr>
              <a:t>... </a:t>
            </a:r>
            <a:r>
              <a:rPr lang="en-US" sz="2000" b="1" dirty="0" err="1">
                <a:solidFill>
                  <a:srgbClr val="000000"/>
                </a:solidFill>
              </a:rPr>
              <a:t>Anwendungs-fälle</a:t>
            </a:r>
            <a:r>
              <a:rPr lang="en-US" sz="2000" b="1" dirty="0">
                <a:solidFill>
                  <a:srgbClr val="000000"/>
                </a:solidFill>
              </a:rPr>
              <a:t>/</a:t>
            </a:r>
          </a:p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Metriken</a:t>
            </a:r>
            <a:r>
              <a:rPr lang="en-US" sz="2000" b="1" dirty="0">
                <a:solidFill>
                  <a:srgbClr val="000000"/>
                </a:solidFill>
              </a:rPr>
              <a:t>?</a:t>
            </a:r>
            <a:endParaRPr lang="en-IE" sz="2000" b="1" dirty="0">
              <a:solidFill>
                <a:srgbClr val="000000"/>
              </a:solidFill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3C9DFD8-B716-4235-9D52-C7EDBE1A78A9}"/>
              </a:ext>
            </a:extLst>
          </p:cNvPr>
          <p:cNvSpPr/>
          <p:nvPr/>
        </p:nvSpPr>
        <p:spPr>
          <a:xfrm>
            <a:off x="5971012" y="2928675"/>
            <a:ext cx="2356719" cy="1734207"/>
          </a:xfrm>
          <a:prstGeom prst="hexagon">
            <a:avLst/>
          </a:prstGeom>
          <a:solidFill>
            <a:schemeClr val="accent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>
                <a:solidFill>
                  <a:srgbClr val="000000"/>
                </a:solidFill>
              </a:rPr>
              <a:t>Wer</a:t>
            </a:r>
            <a:r>
              <a:rPr lang="en-US" sz="1900" b="1" dirty="0">
                <a:solidFill>
                  <a:srgbClr val="000000"/>
                </a:solidFill>
              </a:rPr>
              <a:t> </a:t>
            </a:r>
            <a:r>
              <a:rPr lang="en-US" sz="1900" b="1" dirty="0" err="1">
                <a:solidFill>
                  <a:srgbClr val="000000"/>
                </a:solidFill>
              </a:rPr>
              <a:t>sind</a:t>
            </a:r>
            <a:r>
              <a:rPr lang="en-US" sz="1900" b="1" dirty="0">
                <a:solidFill>
                  <a:srgbClr val="000000"/>
                </a:solidFill>
              </a:rPr>
              <a:t> </a:t>
            </a:r>
            <a:r>
              <a:rPr lang="en-US" sz="1900" b="1" dirty="0" err="1">
                <a:solidFill>
                  <a:srgbClr val="000000"/>
                </a:solidFill>
              </a:rPr>
              <a:t>unsere</a:t>
            </a:r>
            <a:r>
              <a:rPr lang="en-US" sz="1900" b="1" dirty="0">
                <a:solidFill>
                  <a:srgbClr val="000000"/>
                </a:solidFill>
              </a:rPr>
              <a:t> </a:t>
            </a:r>
            <a:r>
              <a:rPr lang="en-US" sz="1900" b="1" dirty="0" err="1">
                <a:solidFill>
                  <a:srgbClr val="000000"/>
                </a:solidFill>
              </a:rPr>
              <a:t>Konkurrenten</a:t>
            </a:r>
            <a:r>
              <a:rPr lang="en-US" sz="1900" b="1" dirty="0">
                <a:solidFill>
                  <a:srgbClr val="000000"/>
                </a:solidFill>
              </a:rPr>
              <a:t> und was </a:t>
            </a:r>
            <a:r>
              <a:rPr lang="en-US" sz="1900" b="1" dirty="0" err="1">
                <a:solidFill>
                  <a:srgbClr val="000000"/>
                </a:solidFill>
              </a:rPr>
              <a:t>ist</a:t>
            </a:r>
            <a:r>
              <a:rPr lang="en-US" sz="1900" b="1" dirty="0">
                <a:solidFill>
                  <a:srgbClr val="000000"/>
                </a:solidFill>
              </a:rPr>
              <a:t> der </a:t>
            </a:r>
            <a:r>
              <a:rPr lang="en-US" sz="1900" b="1" dirty="0" err="1">
                <a:solidFill>
                  <a:srgbClr val="000000"/>
                </a:solidFill>
              </a:rPr>
              <a:t>Unterschied</a:t>
            </a:r>
            <a:r>
              <a:rPr lang="en-US" sz="19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A3A9D83-85D3-4851-AD4E-798EFA1C1A19}"/>
              </a:ext>
            </a:extLst>
          </p:cNvPr>
          <p:cNvSpPr/>
          <p:nvPr/>
        </p:nvSpPr>
        <p:spPr>
          <a:xfrm>
            <a:off x="7806151" y="1694793"/>
            <a:ext cx="2102880" cy="1734207"/>
          </a:xfrm>
          <a:prstGeom prst="hexagon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Wie </a:t>
            </a:r>
            <a:r>
              <a:rPr lang="en-US" sz="2000" b="1" dirty="0" err="1">
                <a:solidFill>
                  <a:srgbClr val="000000"/>
                </a:solidFill>
              </a:rPr>
              <a:t>sieht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unser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Zeitplan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aus</a:t>
            </a:r>
            <a:r>
              <a:rPr lang="en-US" sz="20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63893B14-EA66-4AF5-B60D-16BF707224C5}"/>
              </a:ext>
            </a:extLst>
          </p:cNvPr>
          <p:cNvSpPr/>
          <p:nvPr/>
        </p:nvSpPr>
        <p:spPr>
          <a:xfrm>
            <a:off x="9571938" y="2921874"/>
            <a:ext cx="2102880" cy="1734207"/>
          </a:xfrm>
          <a:prstGeom prst="hexagon">
            <a:avLst/>
          </a:prstGeom>
          <a:solidFill>
            <a:srgbClr val="85D2E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Wie </a:t>
            </a:r>
            <a:r>
              <a:rPr lang="en-US" sz="2000" b="1" dirty="0" err="1">
                <a:solidFill>
                  <a:srgbClr val="000000"/>
                </a:solidFill>
              </a:rPr>
              <a:t>werden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wir</a:t>
            </a:r>
            <a:r>
              <a:rPr lang="en-US" sz="2000" b="1" dirty="0">
                <a:solidFill>
                  <a:srgbClr val="000000"/>
                </a:solidFill>
              </a:rPr>
              <a:t> den </a:t>
            </a:r>
            <a:r>
              <a:rPr lang="en-US" sz="2000" b="1" dirty="0" err="1">
                <a:solidFill>
                  <a:srgbClr val="000000"/>
                </a:solidFill>
              </a:rPr>
              <a:t>Erfolg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messen</a:t>
            </a:r>
            <a:r>
              <a:rPr lang="en-US" sz="2000" b="1" dirty="0">
                <a:solidFill>
                  <a:srgbClr val="000000"/>
                </a:solidFill>
              </a:rPr>
              <a:t>?</a:t>
            </a:r>
            <a:endParaRPr lang="en-IE" sz="2000" b="1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6F4F7-AFC1-4EBF-99F8-9907183DA9BF}"/>
              </a:ext>
            </a:extLst>
          </p:cNvPr>
          <p:cNvSpPr txBox="1"/>
          <p:nvPr/>
        </p:nvSpPr>
        <p:spPr>
          <a:xfrm>
            <a:off x="463609" y="4729921"/>
            <a:ext cx="11264782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Ein </a:t>
            </a:r>
            <a:r>
              <a:rPr lang="en-US" dirty="0" err="1">
                <a:solidFill>
                  <a:srgbClr val="333333"/>
                </a:solidFill>
              </a:rPr>
              <a:t>gründliches</a:t>
            </a:r>
            <a:r>
              <a:rPr lang="en-US" dirty="0">
                <a:solidFill>
                  <a:srgbClr val="333333"/>
                </a:solidFill>
              </a:rPr>
              <a:t> Briefing </a:t>
            </a:r>
            <a:r>
              <a:rPr lang="en-US" dirty="0" err="1">
                <a:solidFill>
                  <a:srgbClr val="333333"/>
                </a:solidFill>
              </a:rPr>
              <a:t>hilft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Ihnen</a:t>
            </a:r>
            <a:r>
              <a:rPr lang="en-US" dirty="0">
                <a:solidFill>
                  <a:srgbClr val="333333"/>
                </a:solidFill>
              </a:rPr>
              <a:t>, </a:t>
            </a:r>
            <a:r>
              <a:rPr lang="en-US" dirty="0" err="1">
                <a:solidFill>
                  <a:srgbClr val="333333"/>
                </a:solidFill>
              </a:rPr>
              <a:t>Ihre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Ziele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zu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klären</a:t>
            </a:r>
            <a:r>
              <a:rPr lang="en-US" dirty="0">
                <a:solidFill>
                  <a:srgbClr val="333333"/>
                </a:solidFill>
              </a:rPr>
              <a:t>, den </a:t>
            </a:r>
            <a:r>
              <a:rPr lang="en-US" dirty="0" err="1">
                <a:solidFill>
                  <a:srgbClr val="333333"/>
                </a:solidFill>
              </a:rPr>
              <a:t>Entwicklungsprozess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zu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b="1" dirty="0" err="1">
                <a:solidFill>
                  <a:srgbClr val="333333"/>
                </a:solidFill>
              </a:rPr>
              <a:t>planen</a:t>
            </a:r>
            <a:r>
              <a:rPr lang="en-US" dirty="0">
                <a:solidFill>
                  <a:srgbClr val="333333"/>
                </a:solidFill>
              </a:rPr>
              <a:t> und </a:t>
            </a:r>
            <a:r>
              <a:rPr lang="en-US" dirty="0" err="1">
                <a:solidFill>
                  <a:srgbClr val="333333"/>
                </a:solidFill>
              </a:rPr>
              <a:t>Ihre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Anforderungen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mit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Partnern</a:t>
            </a:r>
            <a:r>
              <a:rPr lang="en-US" dirty="0">
                <a:solidFill>
                  <a:srgbClr val="333333"/>
                </a:solidFill>
              </a:rPr>
              <a:t>, </a:t>
            </a:r>
            <a:r>
              <a:rPr lang="en-US" dirty="0" err="1">
                <a:solidFill>
                  <a:srgbClr val="333333"/>
                </a:solidFill>
              </a:rPr>
              <a:t>Lieferanten</a:t>
            </a:r>
            <a:r>
              <a:rPr lang="en-US" dirty="0">
                <a:solidFill>
                  <a:srgbClr val="333333"/>
                </a:solidFill>
              </a:rPr>
              <a:t> und </a:t>
            </a:r>
            <a:r>
              <a:rPr lang="en-US" dirty="0" err="1">
                <a:solidFill>
                  <a:srgbClr val="333333"/>
                </a:solidFill>
              </a:rPr>
              <a:t>anderen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Mitgliedern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Ihres</a:t>
            </a:r>
            <a:r>
              <a:rPr lang="en-US" dirty="0">
                <a:solidFill>
                  <a:srgbClr val="333333"/>
                </a:solidFill>
              </a:rPr>
              <a:t> Teams </a:t>
            </a:r>
            <a:r>
              <a:rPr lang="en-US" dirty="0" err="1">
                <a:solidFill>
                  <a:srgbClr val="333333"/>
                </a:solidFill>
              </a:rPr>
              <a:t>zu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kommunizieren</a:t>
            </a:r>
            <a:r>
              <a:rPr lang="en-US" dirty="0">
                <a:solidFill>
                  <a:srgbClr val="333333"/>
                </a:solidFill>
              </a:rPr>
              <a:t>. Sie </a:t>
            </a:r>
            <a:r>
              <a:rPr lang="en-US" dirty="0" err="1">
                <a:solidFill>
                  <a:srgbClr val="333333"/>
                </a:solidFill>
              </a:rPr>
              <a:t>müssen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Folgendes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bedenken</a:t>
            </a:r>
            <a:r>
              <a:rPr lang="en-US" dirty="0">
                <a:solidFill>
                  <a:srgbClr val="333333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33333"/>
                </a:solidFill>
              </a:rPr>
              <a:t>Ihr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Unternehmen</a:t>
            </a:r>
            <a:r>
              <a:rPr lang="en-US" dirty="0">
                <a:solidFill>
                  <a:srgbClr val="333333"/>
                </a:solidFill>
              </a:rPr>
              <a:t> und den </a:t>
            </a:r>
            <a:r>
              <a:rPr lang="en-US" dirty="0" err="1">
                <a:solidFill>
                  <a:srgbClr val="333333"/>
                </a:solidFill>
              </a:rPr>
              <a:t>Schwerpunkt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Ihres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Produkts</a:t>
            </a:r>
            <a:r>
              <a:rPr lang="en-US" dirty="0">
                <a:solidFill>
                  <a:srgbClr val="333333"/>
                </a:solidFill>
              </a:rPr>
              <a:t>/</a:t>
            </a:r>
            <a:r>
              <a:rPr lang="en-US" dirty="0" err="1">
                <a:solidFill>
                  <a:srgbClr val="333333"/>
                </a:solidFill>
              </a:rPr>
              <a:t>Ihrer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Produkte</a:t>
            </a:r>
            <a:endParaRPr lang="en-US" dirty="0">
              <a:solidFill>
                <a:srgbClr val="3333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Das </a:t>
            </a:r>
            <a:r>
              <a:rPr lang="en-US" dirty="0" err="1">
                <a:solidFill>
                  <a:srgbClr val="333333"/>
                </a:solidFill>
              </a:rPr>
              <a:t>Produkt</a:t>
            </a:r>
            <a:r>
              <a:rPr lang="en-US" dirty="0">
                <a:solidFill>
                  <a:srgbClr val="333333"/>
                </a:solidFill>
              </a:rPr>
              <a:t> und seine </a:t>
            </a:r>
            <a:r>
              <a:rPr lang="en-US" dirty="0" err="1">
                <a:solidFill>
                  <a:srgbClr val="333333"/>
                </a:solidFill>
              </a:rPr>
              <a:t>Ziele</a:t>
            </a:r>
            <a:endParaRPr lang="en-US" dirty="0">
              <a:solidFill>
                <a:srgbClr val="3333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Die </a:t>
            </a:r>
            <a:r>
              <a:rPr lang="en-US" dirty="0" err="1">
                <a:solidFill>
                  <a:srgbClr val="333333"/>
                </a:solidFill>
              </a:rPr>
              <a:t>Ansprüche</a:t>
            </a:r>
            <a:r>
              <a:rPr lang="en-US" dirty="0">
                <a:solidFill>
                  <a:srgbClr val="333333"/>
                </a:solidFill>
              </a:rPr>
              <a:t> und </a:t>
            </a:r>
            <a:r>
              <a:rPr lang="en-US" dirty="0" err="1">
                <a:solidFill>
                  <a:srgbClr val="333333"/>
                </a:solidFill>
              </a:rPr>
              <a:t>Vorteile</a:t>
            </a:r>
            <a:r>
              <a:rPr lang="en-US" dirty="0">
                <a:solidFill>
                  <a:srgbClr val="333333"/>
                </a:solidFill>
              </a:rPr>
              <a:t>, die das </a:t>
            </a:r>
            <a:r>
              <a:rPr lang="en-US" dirty="0" err="1">
                <a:solidFill>
                  <a:srgbClr val="333333"/>
                </a:solidFill>
              </a:rPr>
              <a:t>Produkt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speziell</a:t>
            </a:r>
            <a:r>
              <a:rPr lang="en-US" dirty="0">
                <a:solidFill>
                  <a:srgbClr val="333333"/>
                </a:solidFill>
              </a:rPr>
              <a:t> für die </a:t>
            </a:r>
            <a:r>
              <a:rPr lang="en-US" dirty="0" err="1">
                <a:solidFill>
                  <a:srgbClr val="333333"/>
                </a:solidFill>
              </a:rPr>
              <a:t>Bedürfnisse</a:t>
            </a:r>
            <a:r>
              <a:rPr lang="en-US" dirty="0">
                <a:solidFill>
                  <a:srgbClr val="333333"/>
                </a:solidFill>
              </a:rPr>
              <a:t> des </a:t>
            </a:r>
            <a:r>
              <a:rPr lang="en-US" dirty="0" err="1">
                <a:solidFill>
                  <a:srgbClr val="333333"/>
                </a:solidFill>
              </a:rPr>
              <a:t>Seniorenmarktes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bieten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soll</a:t>
            </a:r>
            <a:r>
              <a:rPr lang="en-US" dirty="0">
                <a:solidFill>
                  <a:srgbClr val="333333"/>
                </a:solidFill>
              </a:rPr>
              <a:t>.</a:t>
            </a:r>
            <a:endParaRPr lang="en-US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0539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59172-92C8-4275-856C-8260AF09F2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412313"/>
            <a:ext cx="11329058" cy="582221"/>
          </a:xfrm>
          <a:solidFill>
            <a:srgbClr val="FFD100"/>
          </a:solidFill>
        </p:spPr>
        <p:txBody>
          <a:bodyPr anchor="t">
            <a:normAutofit lnSpcReduction="10000"/>
          </a:bodyPr>
          <a:lstStyle/>
          <a:p>
            <a:r>
              <a:rPr lang="en-US" dirty="0"/>
              <a:t>	</a:t>
            </a:r>
            <a:r>
              <a:rPr lang="en-US" dirty="0" err="1"/>
              <a:t>Beispiel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Entwurfsspezifikation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Briefs:</a:t>
            </a:r>
          </a:p>
          <a:p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2B59B-0663-46A6-9BA8-CEEE371F7708}"/>
              </a:ext>
            </a:extLst>
          </p:cNvPr>
          <p:cNvSpPr txBox="1"/>
          <p:nvPr/>
        </p:nvSpPr>
        <p:spPr>
          <a:xfrm>
            <a:off x="6284630" y="1565779"/>
            <a:ext cx="5044429" cy="4524315"/>
          </a:xfrm>
          <a:prstGeom prst="rect">
            <a:avLst/>
          </a:prstGeom>
          <a:solidFill>
            <a:srgbClr val="85D2E1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Herstellung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Zugabe</a:t>
            </a:r>
            <a:r>
              <a:rPr lang="en-US" dirty="0">
                <a:solidFill>
                  <a:srgbClr val="000000"/>
                </a:solidFill>
              </a:rPr>
              <a:t> von </a:t>
            </a:r>
            <a:r>
              <a:rPr lang="en-US" dirty="0" err="1">
                <a:solidFill>
                  <a:srgbClr val="000000"/>
                </a:solidFill>
              </a:rPr>
              <a:t>Früchten</a:t>
            </a:r>
            <a:r>
              <a:rPr lang="en-US" dirty="0">
                <a:solidFill>
                  <a:srgbClr val="000000"/>
                </a:solidFill>
              </a:rPr>
              <a:t>, die </a:t>
            </a:r>
            <a:r>
              <a:rPr lang="en-US" dirty="0" err="1">
                <a:solidFill>
                  <a:srgbClr val="000000"/>
                </a:solidFill>
              </a:rPr>
              <a:t>vor</a:t>
            </a:r>
            <a:r>
              <a:rPr lang="en-US" dirty="0">
                <a:solidFill>
                  <a:srgbClr val="000000"/>
                </a:solidFill>
              </a:rPr>
              <a:t> dem </a:t>
            </a:r>
            <a:r>
              <a:rPr lang="en-US" dirty="0" err="1">
                <a:solidFill>
                  <a:srgbClr val="000000"/>
                </a:solidFill>
              </a:rPr>
              <a:t>Abpacken</a:t>
            </a:r>
            <a:r>
              <a:rPr lang="en-US" dirty="0">
                <a:solidFill>
                  <a:srgbClr val="000000"/>
                </a:solidFill>
              </a:rPr>
              <a:t> in den</a:t>
            </a:r>
          </a:p>
          <a:p>
            <a:r>
              <a:rPr lang="en-US" dirty="0" err="1">
                <a:solidFill>
                  <a:srgbClr val="000000"/>
                </a:solidFill>
              </a:rPr>
              <a:t>Joghurt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vor</a:t>
            </a:r>
            <a:r>
              <a:rPr lang="en-US" dirty="0">
                <a:solidFill>
                  <a:srgbClr val="000000"/>
                </a:solidFill>
              </a:rPr>
              <a:t> dem </a:t>
            </a:r>
            <a:r>
              <a:rPr lang="en-US" dirty="0" err="1">
                <a:solidFill>
                  <a:srgbClr val="000000"/>
                </a:solidFill>
              </a:rPr>
              <a:t>Verpacken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Verpackung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recycelbarer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Kunststoffbecher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leicht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abnehmbaren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Kunststoffdeckeln</a:t>
            </a:r>
            <a:r>
              <a:rPr lang="en-US" dirty="0">
                <a:solidFill>
                  <a:srgbClr val="000000"/>
                </a:solidFill>
              </a:rPr>
              <a:t>, in 6er-Packungen </a:t>
            </a:r>
            <a:r>
              <a:rPr lang="en-US" dirty="0" err="1">
                <a:solidFill>
                  <a:srgbClr val="000000"/>
                </a:solidFill>
              </a:rPr>
              <a:t>mit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Kartonhülle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aus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recyceltem</a:t>
            </a:r>
            <a:r>
              <a:rPr lang="en-US" dirty="0">
                <a:solidFill>
                  <a:srgbClr val="000000"/>
                </a:solidFill>
              </a:rPr>
              <a:t> Material). </a:t>
            </a:r>
            <a:r>
              <a:rPr lang="en-US" dirty="0" err="1">
                <a:solidFill>
                  <a:srgbClr val="000000"/>
                </a:solidFill>
              </a:rPr>
              <a:t>Buntes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leicht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lesbares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Etikett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 err="1">
                <a:solidFill>
                  <a:srgbClr val="000000"/>
                </a:solidFill>
              </a:rPr>
              <a:t>Aufbewahrung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im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Kühlregal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kann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eingefroren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werden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Image: </a:t>
            </a:r>
            <a:r>
              <a:rPr lang="en-US" dirty="0" err="1">
                <a:solidFill>
                  <a:srgbClr val="000000"/>
                </a:solidFill>
              </a:rPr>
              <a:t>gesund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leicht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essen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unterstützt</a:t>
            </a:r>
            <a:r>
              <a:rPr lang="en-US" dirty="0">
                <a:solidFill>
                  <a:srgbClr val="000000"/>
                </a:solidFill>
              </a:rPr>
              <a:t> das Altern, </a:t>
            </a:r>
            <a:r>
              <a:rPr lang="en-US" dirty="0" err="1">
                <a:solidFill>
                  <a:srgbClr val="000000"/>
                </a:solidFill>
              </a:rPr>
              <a:t>richtige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Größe</a:t>
            </a:r>
            <a:r>
              <a:rPr lang="en-US" dirty="0">
                <a:solidFill>
                  <a:srgbClr val="000000"/>
                </a:solidFill>
              </a:rPr>
              <a:t> für den </a:t>
            </a:r>
            <a:r>
              <a:rPr lang="en-US" dirty="0" err="1">
                <a:solidFill>
                  <a:srgbClr val="000000"/>
                </a:solidFill>
              </a:rPr>
              <a:t>kleinen</a:t>
            </a:r>
            <a:r>
              <a:rPr lang="en-US" dirty="0">
                <a:solidFill>
                  <a:srgbClr val="000000"/>
                </a:solidFill>
              </a:rPr>
              <a:t> Hunger</a:t>
            </a:r>
          </a:p>
          <a:p>
            <a:r>
              <a:rPr lang="en-US" b="1" dirty="0" err="1">
                <a:solidFill>
                  <a:srgbClr val="000000"/>
                </a:solidFill>
              </a:rPr>
              <a:t>Werbung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Beilagenteil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überregionaler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Zeitungen</a:t>
            </a:r>
            <a:r>
              <a:rPr lang="en-US" dirty="0">
                <a:solidFill>
                  <a:srgbClr val="000000"/>
                </a:solidFill>
              </a:rPr>
              <a:t>, TV-Spots am </a:t>
            </a:r>
            <a:r>
              <a:rPr lang="en-US" dirty="0" err="1">
                <a:solidFill>
                  <a:srgbClr val="000000"/>
                </a:solidFill>
              </a:rPr>
              <a:t>Nachmittag</a:t>
            </a:r>
            <a:r>
              <a:rPr lang="en-US" dirty="0">
                <a:solidFill>
                  <a:srgbClr val="000000"/>
                </a:solidFill>
              </a:rPr>
              <a:t> und </a:t>
            </a:r>
            <a:r>
              <a:rPr lang="en-US" dirty="0" err="1">
                <a:solidFill>
                  <a:srgbClr val="000000"/>
                </a:solidFill>
              </a:rPr>
              <a:t>Vorabend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b="1" dirty="0" err="1">
                <a:solidFill>
                  <a:srgbClr val="000000"/>
                </a:solidFill>
              </a:rPr>
              <a:t>Wettbewerber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Joghurts</a:t>
            </a:r>
            <a:r>
              <a:rPr lang="en-US" dirty="0">
                <a:solidFill>
                  <a:srgbClr val="000000"/>
                </a:solidFill>
              </a:rPr>
              <a:t> für den </a:t>
            </a:r>
            <a:r>
              <a:rPr lang="en-US" dirty="0" err="1">
                <a:solidFill>
                  <a:srgbClr val="000000"/>
                </a:solidFill>
              </a:rPr>
              <a:t>allgemeinen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Markt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Vorteil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ernährungsphysiologisch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verbessertes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verbraucherspezifisches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Lebensmittel</a:t>
            </a:r>
            <a:r>
              <a:rPr lang="en-US" dirty="0">
                <a:solidFill>
                  <a:srgbClr val="000000"/>
                </a:solidFill>
              </a:rPr>
              <a:t> für </a:t>
            </a:r>
            <a:r>
              <a:rPr lang="en-US" dirty="0" err="1">
                <a:solidFill>
                  <a:srgbClr val="000000"/>
                </a:solidFill>
              </a:rPr>
              <a:t>Senioren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9CCD7-80B2-41E1-9153-FF731D8C4B9E}"/>
              </a:ext>
            </a:extLst>
          </p:cNvPr>
          <p:cNvSpPr txBox="1"/>
          <p:nvPr/>
        </p:nvSpPr>
        <p:spPr>
          <a:xfrm>
            <a:off x="734713" y="1565780"/>
            <a:ext cx="5044430" cy="4801314"/>
          </a:xfrm>
          <a:prstGeom prst="rect">
            <a:avLst/>
          </a:prstGeom>
          <a:solidFill>
            <a:srgbClr val="85D2E1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Verwendung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Verbesserter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Joghurt</a:t>
            </a:r>
            <a:r>
              <a:rPr lang="en-US" dirty="0">
                <a:solidFill>
                  <a:srgbClr val="000000"/>
                </a:solidFill>
              </a:rPr>
              <a:t> für </a:t>
            </a:r>
            <a:r>
              <a:rPr lang="en-US" dirty="0" err="1">
                <a:solidFill>
                  <a:srgbClr val="000000"/>
                </a:solidFill>
              </a:rPr>
              <a:t>ältere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Erwachsene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Senioren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Zielgruppe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Ältere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Erwachsene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oder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ihre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Betreuer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b="1" dirty="0" err="1">
                <a:solidFill>
                  <a:srgbClr val="000000"/>
                </a:solidFill>
              </a:rPr>
              <a:t>Nährstoffe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Nährstoffe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Vollmilch</a:t>
            </a:r>
            <a:r>
              <a:rPr lang="en-US" dirty="0">
                <a:solidFill>
                  <a:srgbClr val="000000"/>
                </a:solidFill>
              </a:rPr>
              <a:t>; </a:t>
            </a:r>
            <a:r>
              <a:rPr lang="en-US" dirty="0" err="1">
                <a:solidFill>
                  <a:srgbClr val="000000"/>
                </a:solidFill>
              </a:rPr>
              <a:t>Vitamine</a:t>
            </a:r>
            <a:r>
              <a:rPr lang="en-US" dirty="0">
                <a:solidFill>
                  <a:srgbClr val="000000"/>
                </a:solidFill>
              </a:rPr>
              <a:t>,</a:t>
            </a:r>
          </a:p>
          <a:p>
            <a:r>
              <a:rPr lang="en-US" dirty="0" err="1">
                <a:solidFill>
                  <a:srgbClr val="000000"/>
                </a:solidFill>
              </a:rPr>
              <a:t>Mineralien</a:t>
            </a:r>
            <a:r>
              <a:rPr lang="en-US" dirty="0">
                <a:solidFill>
                  <a:srgbClr val="000000"/>
                </a:solidFill>
              </a:rPr>
              <a:t> und </a:t>
            </a:r>
            <a:r>
              <a:rPr lang="en-US" dirty="0" err="1">
                <a:solidFill>
                  <a:srgbClr val="000000"/>
                </a:solidFill>
              </a:rPr>
              <a:t>Ballaststoffe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Früchten</a:t>
            </a:r>
            <a:r>
              <a:rPr lang="en-US" dirty="0">
                <a:solidFill>
                  <a:srgbClr val="000000"/>
                </a:solidFill>
              </a:rPr>
              <a:t>; </a:t>
            </a:r>
            <a:r>
              <a:rPr lang="en-US" dirty="0" err="1">
                <a:solidFill>
                  <a:srgbClr val="000000"/>
                </a:solidFill>
              </a:rPr>
              <a:t>Kohlenhydrate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natürlichem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Fruchtzucker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Zutaten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pasteurisierte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Vollmilch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pürierte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frische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Früchte</a:t>
            </a:r>
            <a:r>
              <a:rPr lang="en-US" dirty="0">
                <a:solidFill>
                  <a:srgbClr val="000000"/>
                </a:solidFill>
              </a:rPr>
              <a:t>, Zucker </a:t>
            </a:r>
            <a:r>
              <a:rPr lang="en-US" dirty="0" err="1">
                <a:solidFill>
                  <a:srgbClr val="000000"/>
                </a:solidFill>
              </a:rPr>
              <a:t>oder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Zuckeraustauschstoffe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Größe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75g</a:t>
            </a:r>
          </a:p>
          <a:p>
            <a:r>
              <a:rPr lang="en-US" b="1" dirty="0">
                <a:solidFill>
                  <a:srgbClr val="000000"/>
                </a:solidFill>
              </a:rPr>
              <a:t>Form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rund</a:t>
            </a:r>
            <a:r>
              <a:rPr lang="en-US" dirty="0">
                <a:solidFill>
                  <a:srgbClr val="000000"/>
                </a:solidFill>
              </a:rPr>
              <a:t>, 80 mm </a:t>
            </a:r>
            <a:r>
              <a:rPr lang="en-US" dirty="0" err="1">
                <a:solidFill>
                  <a:srgbClr val="000000"/>
                </a:solidFill>
              </a:rPr>
              <a:t>im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Durchmesser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Geschmack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natürliches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Fruchtaroma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zugesetzten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Früchten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Farbe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natürlicher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Farbstoff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zugesetzten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Früchten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 err="1">
                <a:solidFill>
                  <a:srgbClr val="000000"/>
                </a:solidFill>
              </a:rPr>
              <a:t>Kosten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b="1" dirty="0" err="1">
                <a:solidFill>
                  <a:srgbClr val="000000"/>
                </a:solidFill>
              </a:rPr>
              <a:t>Herstellung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ca. 0,38 €,</a:t>
            </a:r>
          </a:p>
          <a:p>
            <a:r>
              <a:rPr lang="en-US" b="1" dirty="0" err="1">
                <a:solidFill>
                  <a:srgbClr val="000000"/>
                </a:solidFill>
              </a:rPr>
              <a:t>empfohlener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Verkaufspreis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0,99€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12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4988D7-E8E0-4FAA-935E-0B355C7885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Die </a:t>
            </a:r>
            <a:r>
              <a:rPr lang="en-IE" dirty="0" err="1"/>
              <a:t>Entwicklung</a:t>
            </a:r>
            <a:r>
              <a:rPr lang="en-IE" dirty="0"/>
              <a:t> </a:t>
            </a:r>
            <a:r>
              <a:rPr lang="en-IE" dirty="0" err="1"/>
              <a:t>eines</a:t>
            </a:r>
            <a:r>
              <a:rPr lang="en-IE" dirty="0"/>
              <a:t> </a:t>
            </a:r>
            <a:r>
              <a:rPr lang="en-IE" dirty="0" err="1"/>
              <a:t>Lebensmittelprodukts</a:t>
            </a:r>
            <a:r>
              <a:rPr lang="en-IE" dirty="0"/>
              <a:t> </a:t>
            </a:r>
            <a:r>
              <a:rPr lang="en-IE" dirty="0" err="1"/>
              <a:t>erfolgt</a:t>
            </a:r>
            <a:r>
              <a:rPr lang="en-IE" dirty="0"/>
              <a:t> in </a:t>
            </a:r>
            <a:r>
              <a:rPr lang="en-IE" dirty="0" err="1"/>
              <a:t>vier</a:t>
            </a:r>
            <a:r>
              <a:rPr lang="en-IE" dirty="0"/>
              <a:t> </a:t>
            </a:r>
            <a:r>
              <a:rPr lang="en-IE" dirty="0" err="1"/>
              <a:t>Schritten</a:t>
            </a:r>
            <a:r>
              <a:rPr lang="en-IE" dirty="0"/>
              <a:t>: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DBC52-A757-4126-AD71-20F7979DE1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0443" y="461740"/>
            <a:ext cx="10808102" cy="582221"/>
          </a:xfrm>
          <a:solidFill>
            <a:srgbClr val="FFD100"/>
          </a:solidFill>
        </p:spPr>
        <p:txBody>
          <a:bodyPr anchor="ctr">
            <a:normAutofit fontScale="92500"/>
          </a:bodyPr>
          <a:lstStyle/>
          <a:p>
            <a:r>
              <a:rPr lang="en-IE" dirty="0"/>
              <a:t>    NPD </a:t>
            </a:r>
            <a:r>
              <a:rPr lang="en-IE" dirty="0" err="1"/>
              <a:t>Prozess</a:t>
            </a:r>
            <a:r>
              <a:rPr lang="en-IE" dirty="0"/>
              <a:t> – Phase </a:t>
            </a:r>
            <a:r>
              <a:rPr lang="en-IE" b="1" dirty="0"/>
              <a:t>3. </a:t>
            </a:r>
            <a:r>
              <a:rPr lang="en-IE" b="1" dirty="0" err="1"/>
              <a:t>Produktentwicklung</a:t>
            </a:r>
            <a:r>
              <a:rPr lang="en-IE" b="1" dirty="0"/>
              <a:t> und -</a:t>
            </a:r>
            <a:r>
              <a:rPr lang="en-IE" b="1" dirty="0" err="1"/>
              <a:t>prüfung</a:t>
            </a:r>
            <a:endParaRPr lang="en-IE" b="1" dirty="0"/>
          </a:p>
        </p:txBody>
      </p:sp>
      <p:sp>
        <p:nvSpPr>
          <p:cNvPr id="4" name="Freeform 51">
            <a:extLst>
              <a:ext uri="{FF2B5EF4-FFF2-40B4-BE49-F238E27FC236}">
                <a16:creationId xmlns:a16="http://schemas.microsoft.com/office/drawing/2014/main" id="{7BB01CAA-CEE1-49C1-9F1E-0A7512C672A9}"/>
              </a:ext>
            </a:extLst>
          </p:cNvPr>
          <p:cNvSpPr/>
          <p:nvPr/>
        </p:nvSpPr>
        <p:spPr>
          <a:xfrm>
            <a:off x="421828" y="2265020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2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179359 w 2664102"/>
              <a:gd name="connsiteY5" fmla="*/ 2802334 h 3460628"/>
              <a:gd name="connsiteX6" fmla="*/ 2169170 w 2664102"/>
              <a:gd name="connsiteY6" fmla="*/ 2809954 h 3460628"/>
              <a:gd name="connsiteX7" fmla="*/ 2190659 w 2664102"/>
              <a:gd name="connsiteY7" fmla="*/ 2849544 h 3460628"/>
              <a:gd name="connsiteX8" fmla="*/ 2225226 w 2664102"/>
              <a:gd name="connsiteY8" fmla="*/ 3020760 h 3460628"/>
              <a:gd name="connsiteX9" fmla="*/ 1785358 w 2664102"/>
              <a:gd name="connsiteY9" fmla="*/ 3460628 h 3460628"/>
              <a:gd name="connsiteX10" fmla="*/ 1354427 w 2664102"/>
              <a:gd name="connsiteY10" fmla="*/ 3109409 h 3460628"/>
              <a:gd name="connsiteX11" fmla="*/ 1354023 w 2664102"/>
              <a:gd name="connsiteY11" fmla="*/ 3105401 h 3460628"/>
              <a:gd name="connsiteX12" fmla="*/ 1332051 w 2664102"/>
              <a:gd name="connsiteY12" fmla="*/ 3106510 h 3460628"/>
              <a:gd name="connsiteX13" fmla="*/ 0 w 2664102"/>
              <a:gd name="connsiteY13" fmla="*/ 1774459 h 3460628"/>
              <a:gd name="connsiteX14" fmla="*/ 390149 w 2664102"/>
              <a:gd name="connsiteY14" fmla="*/ 832557 h 3460628"/>
              <a:gd name="connsiteX15" fmla="*/ 400718 w 2664102"/>
              <a:gd name="connsiteY15" fmla="*/ 822951 h 3460628"/>
              <a:gd name="connsiteX16" fmla="*/ 381759 w 2664102"/>
              <a:gd name="connsiteY16" fmla="*/ 761874 h 3460628"/>
              <a:gd name="connsiteX17" fmla="*/ 368876 w 2664102"/>
              <a:gd name="connsiteY17" fmla="*/ 634084 h 3460628"/>
              <a:gd name="connsiteX18" fmla="*/ 1002960 w 2664102"/>
              <a:gd name="connsiteY18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6" y="0"/>
                  <a:pt x="1490956" y="159688"/>
                  <a:pt x="1587215" y="387270"/>
                </a:cubicBezTo>
                <a:lnTo>
                  <a:pt x="1613792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188274"/>
                  <a:pt x="2475404" y="2558017"/>
                  <a:pt x="2179359" y="2802334"/>
                </a:cubicBezTo>
                <a:lnTo>
                  <a:pt x="2169170" y="2809954"/>
                </a:lnTo>
                <a:lnTo>
                  <a:pt x="2190659" y="2849544"/>
                </a:lnTo>
                <a:cubicBezTo>
                  <a:pt x="2212918" y="2902169"/>
                  <a:pt x="2225226" y="2960027"/>
                  <a:pt x="2225226" y="3020760"/>
                </a:cubicBezTo>
                <a:cubicBezTo>
                  <a:pt x="2225226" y="3263692"/>
                  <a:pt x="2028290" y="3460628"/>
                  <a:pt x="1785358" y="3460628"/>
                </a:cubicBezTo>
                <a:cubicBezTo>
                  <a:pt x="1572793" y="3460628"/>
                  <a:pt x="1395443" y="3309849"/>
                  <a:pt x="1354427" y="3109409"/>
                </a:cubicBezTo>
                <a:lnTo>
                  <a:pt x="1354023" y="3105401"/>
                </a:lnTo>
                <a:lnTo>
                  <a:pt x="1332051" y="3106510"/>
                </a:ln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9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ENTWICKLUNG AUS DER KÜCHENWAAGE</a:t>
            </a: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CA73492F-0C02-4CA7-A3C2-1E1C3AD4EE36}"/>
              </a:ext>
            </a:extLst>
          </p:cNvPr>
          <p:cNvSpPr/>
          <p:nvPr/>
        </p:nvSpPr>
        <p:spPr>
          <a:xfrm>
            <a:off x="3297637" y="2237692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2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179359 w 2664102"/>
              <a:gd name="connsiteY5" fmla="*/ 2802334 h 3460628"/>
              <a:gd name="connsiteX6" fmla="*/ 2169170 w 2664102"/>
              <a:gd name="connsiteY6" fmla="*/ 2809954 h 3460628"/>
              <a:gd name="connsiteX7" fmla="*/ 2190659 w 2664102"/>
              <a:gd name="connsiteY7" fmla="*/ 2849544 h 3460628"/>
              <a:gd name="connsiteX8" fmla="*/ 2225226 w 2664102"/>
              <a:gd name="connsiteY8" fmla="*/ 3020760 h 3460628"/>
              <a:gd name="connsiteX9" fmla="*/ 1785358 w 2664102"/>
              <a:gd name="connsiteY9" fmla="*/ 3460628 h 3460628"/>
              <a:gd name="connsiteX10" fmla="*/ 1354427 w 2664102"/>
              <a:gd name="connsiteY10" fmla="*/ 3109409 h 3460628"/>
              <a:gd name="connsiteX11" fmla="*/ 1354023 w 2664102"/>
              <a:gd name="connsiteY11" fmla="*/ 3105401 h 3460628"/>
              <a:gd name="connsiteX12" fmla="*/ 1332051 w 2664102"/>
              <a:gd name="connsiteY12" fmla="*/ 3106510 h 3460628"/>
              <a:gd name="connsiteX13" fmla="*/ 0 w 2664102"/>
              <a:gd name="connsiteY13" fmla="*/ 1774459 h 3460628"/>
              <a:gd name="connsiteX14" fmla="*/ 390149 w 2664102"/>
              <a:gd name="connsiteY14" fmla="*/ 832557 h 3460628"/>
              <a:gd name="connsiteX15" fmla="*/ 400718 w 2664102"/>
              <a:gd name="connsiteY15" fmla="*/ 822951 h 3460628"/>
              <a:gd name="connsiteX16" fmla="*/ 381759 w 2664102"/>
              <a:gd name="connsiteY16" fmla="*/ 761874 h 3460628"/>
              <a:gd name="connsiteX17" fmla="*/ 368876 w 2664102"/>
              <a:gd name="connsiteY17" fmla="*/ 634084 h 3460628"/>
              <a:gd name="connsiteX18" fmla="*/ 1002960 w 2664102"/>
              <a:gd name="connsiteY18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6" y="0"/>
                  <a:pt x="1490956" y="159688"/>
                  <a:pt x="1587215" y="387270"/>
                </a:cubicBezTo>
                <a:lnTo>
                  <a:pt x="1613792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188274"/>
                  <a:pt x="2475404" y="2558017"/>
                  <a:pt x="2179359" y="2802334"/>
                </a:cubicBezTo>
                <a:lnTo>
                  <a:pt x="2169170" y="2809954"/>
                </a:lnTo>
                <a:lnTo>
                  <a:pt x="2190659" y="2849544"/>
                </a:lnTo>
                <a:cubicBezTo>
                  <a:pt x="2212918" y="2902169"/>
                  <a:pt x="2225226" y="2960027"/>
                  <a:pt x="2225226" y="3020760"/>
                </a:cubicBezTo>
                <a:cubicBezTo>
                  <a:pt x="2225226" y="3263692"/>
                  <a:pt x="2028290" y="3460628"/>
                  <a:pt x="1785358" y="3460628"/>
                </a:cubicBezTo>
                <a:cubicBezTo>
                  <a:pt x="1572793" y="3460628"/>
                  <a:pt x="1395443" y="3309849"/>
                  <a:pt x="1354427" y="3109409"/>
                </a:cubicBezTo>
                <a:lnTo>
                  <a:pt x="1354023" y="3105401"/>
                </a:lnTo>
                <a:lnTo>
                  <a:pt x="1332051" y="3106510"/>
                </a:ln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9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BESCHAFFUNG VON INHALTSSTOFFEN &amp; FUNKTIONALITÄT</a:t>
            </a:r>
          </a:p>
        </p:txBody>
      </p:sp>
      <p:sp>
        <p:nvSpPr>
          <p:cNvPr id="6" name="Freeform 51">
            <a:extLst>
              <a:ext uri="{FF2B5EF4-FFF2-40B4-BE49-F238E27FC236}">
                <a16:creationId xmlns:a16="http://schemas.microsoft.com/office/drawing/2014/main" id="{79DDD4E2-E648-43AB-9A50-5CD57D6FA615}"/>
              </a:ext>
            </a:extLst>
          </p:cNvPr>
          <p:cNvSpPr/>
          <p:nvPr/>
        </p:nvSpPr>
        <p:spPr>
          <a:xfrm>
            <a:off x="6173446" y="2265020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2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179359 w 2664102"/>
              <a:gd name="connsiteY5" fmla="*/ 2802334 h 3460628"/>
              <a:gd name="connsiteX6" fmla="*/ 2169170 w 2664102"/>
              <a:gd name="connsiteY6" fmla="*/ 2809954 h 3460628"/>
              <a:gd name="connsiteX7" fmla="*/ 2190659 w 2664102"/>
              <a:gd name="connsiteY7" fmla="*/ 2849544 h 3460628"/>
              <a:gd name="connsiteX8" fmla="*/ 2225226 w 2664102"/>
              <a:gd name="connsiteY8" fmla="*/ 3020760 h 3460628"/>
              <a:gd name="connsiteX9" fmla="*/ 1785358 w 2664102"/>
              <a:gd name="connsiteY9" fmla="*/ 3460628 h 3460628"/>
              <a:gd name="connsiteX10" fmla="*/ 1354427 w 2664102"/>
              <a:gd name="connsiteY10" fmla="*/ 3109409 h 3460628"/>
              <a:gd name="connsiteX11" fmla="*/ 1354023 w 2664102"/>
              <a:gd name="connsiteY11" fmla="*/ 3105401 h 3460628"/>
              <a:gd name="connsiteX12" fmla="*/ 1332051 w 2664102"/>
              <a:gd name="connsiteY12" fmla="*/ 3106510 h 3460628"/>
              <a:gd name="connsiteX13" fmla="*/ 0 w 2664102"/>
              <a:gd name="connsiteY13" fmla="*/ 1774459 h 3460628"/>
              <a:gd name="connsiteX14" fmla="*/ 390149 w 2664102"/>
              <a:gd name="connsiteY14" fmla="*/ 832557 h 3460628"/>
              <a:gd name="connsiteX15" fmla="*/ 400718 w 2664102"/>
              <a:gd name="connsiteY15" fmla="*/ 822951 h 3460628"/>
              <a:gd name="connsiteX16" fmla="*/ 381759 w 2664102"/>
              <a:gd name="connsiteY16" fmla="*/ 761874 h 3460628"/>
              <a:gd name="connsiteX17" fmla="*/ 368876 w 2664102"/>
              <a:gd name="connsiteY17" fmla="*/ 634084 h 3460628"/>
              <a:gd name="connsiteX18" fmla="*/ 1002960 w 2664102"/>
              <a:gd name="connsiteY18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6" y="0"/>
                  <a:pt x="1490956" y="159688"/>
                  <a:pt x="1587215" y="387270"/>
                </a:cubicBezTo>
                <a:lnTo>
                  <a:pt x="1613792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188274"/>
                  <a:pt x="2475404" y="2558017"/>
                  <a:pt x="2179359" y="2802334"/>
                </a:cubicBezTo>
                <a:lnTo>
                  <a:pt x="2169170" y="2809954"/>
                </a:lnTo>
                <a:lnTo>
                  <a:pt x="2190659" y="2849544"/>
                </a:lnTo>
                <a:cubicBezTo>
                  <a:pt x="2212918" y="2902169"/>
                  <a:pt x="2225226" y="2960027"/>
                  <a:pt x="2225226" y="3020760"/>
                </a:cubicBezTo>
                <a:cubicBezTo>
                  <a:pt x="2225226" y="3263692"/>
                  <a:pt x="2028290" y="3460628"/>
                  <a:pt x="1785358" y="3460628"/>
                </a:cubicBezTo>
                <a:cubicBezTo>
                  <a:pt x="1572793" y="3460628"/>
                  <a:pt x="1395443" y="3309849"/>
                  <a:pt x="1354427" y="3109409"/>
                </a:cubicBezTo>
                <a:lnTo>
                  <a:pt x="1354023" y="3105401"/>
                </a:lnTo>
                <a:lnTo>
                  <a:pt x="1332051" y="3106510"/>
                </a:ln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9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VERPACKUNGSDESIGN UND FUNKTIONALITÄT</a:t>
            </a:r>
          </a:p>
        </p:txBody>
      </p:sp>
      <p:sp>
        <p:nvSpPr>
          <p:cNvPr id="7" name="Freeform 51">
            <a:extLst>
              <a:ext uri="{FF2B5EF4-FFF2-40B4-BE49-F238E27FC236}">
                <a16:creationId xmlns:a16="http://schemas.microsoft.com/office/drawing/2014/main" id="{59A8BFCB-AD17-4D1A-B67D-9931DA1962D8}"/>
              </a:ext>
            </a:extLst>
          </p:cNvPr>
          <p:cNvSpPr/>
          <p:nvPr/>
        </p:nvSpPr>
        <p:spPr>
          <a:xfrm>
            <a:off x="9049255" y="2265020"/>
            <a:ext cx="2664102" cy="3460628"/>
          </a:xfrm>
          <a:custGeom>
            <a:avLst/>
            <a:gdLst>
              <a:gd name="connsiteX0" fmla="*/ 1002960 w 2664102"/>
              <a:gd name="connsiteY0" fmla="*/ 0 h 3460628"/>
              <a:gd name="connsiteX1" fmla="*/ 1587215 w 2664102"/>
              <a:gd name="connsiteY1" fmla="*/ 387270 h 3460628"/>
              <a:gd name="connsiteX2" fmla="*/ 1613792 w 2664102"/>
              <a:gd name="connsiteY2" fmla="*/ 472887 h 3460628"/>
              <a:gd name="connsiteX3" fmla="*/ 1728162 w 2664102"/>
              <a:gd name="connsiteY3" fmla="*/ 502295 h 3460628"/>
              <a:gd name="connsiteX4" fmla="*/ 2664102 w 2664102"/>
              <a:gd name="connsiteY4" fmla="*/ 1774459 h 3460628"/>
              <a:gd name="connsiteX5" fmla="*/ 2179359 w 2664102"/>
              <a:gd name="connsiteY5" fmla="*/ 2802334 h 3460628"/>
              <a:gd name="connsiteX6" fmla="*/ 2169170 w 2664102"/>
              <a:gd name="connsiteY6" fmla="*/ 2809954 h 3460628"/>
              <a:gd name="connsiteX7" fmla="*/ 2190659 w 2664102"/>
              <a:gd name="connsiteY7" fmla="*/ 2849544 h 3460628"/>
              <a:gd name="connsiteX8" fmla="*/ 2225226 w 2664102"/>
              <a:gd name="connsiteY8" fmla="*/ 3020760 h 3460628"/>
              <a:gd name="connsiteX9" fmla="*/ 1785358 w 2664102"/>
              <a:gd name="connsiteY9" fmla="*/ 3460628 h 3460628"/>
              <a:gd name="connsiteX10" fmla="*/ 1354427 w 2664102"/>
              <a:gd name="connsiteY10" fmla="*/ 3109409 h 3460628"/>
              <a:gd name="connsiteX11" fmla="*/ 1354023 w 2664102"/>
              <a:gd name="connsiteY11" fmla="*/ 3105401 h 3460628"/>
              <a:gd name="connsiteX12" fmla="*/ 1332051 w 2664102"/>
              <a:gd name="connsiteY12" fmla="*/ 3106510 h 3460628"/>
              <a:gd name="connsiteX13" fmla="*/ 0 w 2664102"/>
              <a:gd name="connsiteY13" fmla="*/ 1774459 h 3460628"/>
              <a:gd name="connsiteX14" fmla="*/ 390149 w 2664102"/>
              <a:gd name="connsiteY14" fmla="*/ 832557 h 3460628"/>
              <a:gd name="connsiteX15" fmla="*/ 400718 w 2664102"/>
              <a:gd name="connsiteY15" fmla="*/ 822951 h 3460628"/>
              <a:gd name="connsiteX16" fmla="*/ 381759 w 2664102"/>
              <a:gd name="connsiteY16" fmla="*/ 761874 h 3460628"/>
              <a:gd name="connsiteX17" fmla="*/ 368876 w 2664102"/>
              <a:gd name="connsiteY17" fmla="*/ 634084 h 3460628"/>
              <a:gd name="connsiteX18" fmla="*/ 1002960 w 2664102"/>
              <a:gd name="connsiteY18" fmla="*/ 0 h 3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4102" h="3460628">
                <a:moveTo>
                  <a:pt x="1002960" y="0"/>
                </a:moveTo>
                <a:cubicBezTo>
                  <a:pt x="1265606" y="0"/>
                  <a:pt x="1490956" y="159688"/>
                  <a:pt x="1587215" y="387270"/>
                </a:cubicBezTo>
                <a:lnTo>
                  <a:pt x="1613792" y="472887"/>
                </a:lnTo>
                <a:lnTo>
                  <a:pt x="1728162" y="502295"/>
                </a:lnTo>
                <a:cubicBezTo>
                  <a:pt x="2270398" y="670948"/>
                  <a:pt x="2664102" y="1176726"/>
                  <a:pt x="2664102" y="1774459"/>
                </a:cubicBezTo>
                <a:cubicBezTo>
                  <a:pt x="2664102" y="2188274"/>
                  <a:pt x="2475404" y="2558017"/>
                  <a:pt x="2179359" y="2802334"/>
                </a:cubicBezTo>
                <a:lnTo>
                  <a:pt x="2169170" y="2809954"/>
                </a:lnTo>
                <a:lnTo>
                  <a:pt x="2190659" y="2849544"/>
                </a:lnTo>
                <a:cubicBezTo>
                  <a:pt x="2212918" y="2902169"/>
                  <a:pt x="2225226" y="2960027"/>
                  <a:pt x="2225226" y="3020760"/>
                </a:cubicBezTo>
                <a:cubicBezTo>
                  <a:pt x="2225226" y="3263692"/>
                  <a:pt x="2028290" y="3460628"/>
                  <a:pt x="1785358" y="3460628"/>
                </a:cubicBezTo>
                <a:cubicBezTo>
                  <a:pt x="1572793" y="3460628"/>
                  <a:pt x="1395443" y="3309849"/>
                  <a:pt x="1354427" y="3109409"/>
                </a:cubicBezTo>
                <a:lnTo>
                  <a:pt x="1354023" y="3105401"/>
                </a:lnTo>
                <a:lnTo>
                  <a:pt x="1332051" y="3106510"/>
                </a:lnTo>
                <a:cubicBezTo>
                  <a:pt x="596380" y="3106510"/>
                  <a:pt x="0" y="2510130"/>
                  <a:pt x="0" y="1774459"/>
                </a:cubicBezTo>
                <a:cubicBezTo>
                  <a:pt x="0" y="1406624"/>
                  <a:pt x="149095" y="1073611"/>
                  <a:pt x="390149" y="832557"/>
                </a:cubicBezTo>
                <a:lnTo>
                  <a:pt x="400718" y="822951"/>
                </a:lnTo>
                <a:lnTo>
                  <a:pt x="381759" y="761874"/>
                </a:lnTo>
                <a:cubicBezTo>
                  <a:pt x="373312" y="720597"/>
                  <a:pt x="368876" y="677859"/>
                  <a:pt x="368876" y="634084"/>
                </a:cubicBezTo>
                <a:cubicBezTo>
                  <a:pt x="368876" y="283889"/>
                  <a:pt x="652765" y="0"/>
                  <a:pt x="1002960" y="0"/>
                </a:cubicBezTo>
                <a:close/>
              </a:path>
            </a:pathLst>
          </a:custGeom>
          <a:solidFill>
            <a:srgbClr val="FE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KENNZEICHNUNG UND ANGABEN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06C6DBB-252E-428F-98B3-C3A31E199549}"/>
              </a:ext>
            </a:extLst>
          </p:cNvPr>
          <p:cNvSpPr/>
          <p:nvPr/>
        </p:nvSpPr>
        <p:spPr>
          <a:xfrm>
            <a:off x="972065" y="2430163"/>
            <a:ext cx="840259" cy="8176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E55D488-5903-4FCC-A0AD-EBD0627AD575}"/>
              </a:ext>
            </a:extLst>
          </p:cNvPr>
          <p:cNvSpPr/>
          <p:nvPr/>
        </p:nvSpPr>
        <p:spPr>
          <a:xfrm>
            <a:off x="9617676" y="2432222"/>
            <a:ext cx="840259" cy="8176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1A43BE3-03BE-4EC2-A44D-293C60F11CFB}"/>
              </a:ext>
            </a:extLst>
          </p:cNvPr>
          <p:cNvSpPr/>
          <p:nvPr/>
        </p:nvSpPr>
        <p:spPr>
          <a:xfrm>
            <a:off x="6763265" y="2432222"/>
            <a:ext cx="840259" cy="8176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3A48EAA-3EBF-41D0-A7E8-C0B1817C5F88}"/>
              </a:ext>
            </a:extLst>
          </p:cNvPr>
          <p:cNvSpPr/>
          <p:nvPr/>
        </p:nvSpPr>
        <p:spPr>
          <a:xfrm>
            <a:off x="3871109" y="2430162"/>
            <a:ext cx="840259" cy="8176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0043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an sprinkling flour on baked bread on baking tray">
            <a:extLst>
              <a:ext uri="{FF2B5EF4-FFF2-40B4-BE49-F238E27FC236}">
                <a16:creationId xmlns:a16="http://schemas.microsoft.com/office/drawing/2014/main" id="{299A6B21-FA71-4C47-A5E8-03672F8178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0E715-FA18-49A8-9D22-5E4C1AACE6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5556" y="228600"/>
            <a:ext cx="5385726" cy="1402535"/>
          </a:xfrm>
        </p:spPr>
        <p:txBody>
          <a:bodyPr>
            <a:normAutofit/>
          </a:bodyPr>
          <a:lstStyle/>
          <a:p>
            <a:r>
              <a:rPr lang="en-IE" dirty="0"/>
              <a:t>1. </a:t>
            </a:r>
            <a:r>
              <a:rPr lang="en-IE" dirty="0" err="1"/>
              <a:t>Entwicklung</a:t>
            </a:r>
            <a:r>
              <a:rPr lang="en-IE" dirty="0"/>
              <a:t> </a:t>
            </a:r>
            <a:r>
              <a:rPr lang="en-IE" dirty="0" err="1"/>
              <a:t>aus</a:t>
            </a:r>
            <a:r>
              <a:rPr lang="en-IE" dirty="0"/>
              <a:t> der </a:t>
            </a:r>
            <a:r>
              <a:rPr lang="en-IE" dirty="0" err="1"/>
              <a:t>Küchenwaage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856DD-BD53-4509-9047-6A162B5C1EA8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466336" y="1493151"/>
            <a:ext cx="5385726" cy="593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Start </a:t>
            </a:r>
            <a:r>
              <a:rPr lang="en-US" sz="2000" dirty="0" err="1">
                <a:cs typeface="Arial" panose="020B0604020202020204" pitchFamily="34" charset="0"/>
              </a:rPr>
              <a:t>mit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Küchenwaage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z.B.</a:t>
            </a:r>
            <a:r>
              <a:rPr lang="en-US" sz="2000" dirty="0">
                <a:cs typeface="Arial" panose="020B0604020202020204" pitchFamily="34" charset="0"/>
              </a:rPr>
              <a:t> 2 - 5kg </a:t>
            </a:r>
            <a:r>
              <a:rPr lang="en-US" sz="2000" dirty="0" err="1">
                <a:cs typeface="Arial" panose="020B0604020202020204" pitchFamily="34" charset="0"/>
              </a:rPr>
              <a:t>Stufe</a:t>
            </a:r>
            <a:endParaRPr lang="en-US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Arial" panose="020B0604020202020204" pitchFamily="34" charset="0"/>
              </a:rPr>
              <a:t>Formulierung</a:t>
            </a:r>
            <a:r>
              <a:rPr lang="en-US" sz="2000" dirty="0">
                <a:cs typeface="Arial" panose="020B0604020202020204" pitchFamily="34" charset="0"/>
              </a:rPr>
              <a:t> von </a:t>
            </a:r>
            <a:r>
              <a:rPr lang="en-US" sz="2000" dirty="0" err="1">
                <a:cs typeface="Arial" panose="020B0604020202020204" pitchFamily="34" charset="0"/>
              </a:rPr>
              <a:t>Rezepten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Arial" panose="020B0604020202020204" pitchFamily="34" charset="0"/>
              </a:rPr>
              <a:t>Entwicklung</a:t>
            </a:r>
            <a:r>
              <a:rPr lang="en-US" sz="2000" dirty="0">
                <a:cs typeface="Arial" panose="020B0604020202020204" pitchFamily="34" charset="0"/>
              </a:rPr>
              <a:t> von </a:t>
            </a:r>
            <a:r>
              <a:rPr lang="en-US" sz="2000" dirty="0" err="1">
                <a:cs typeface="Arial" panose="020B0604020202020204" pitchFamily="34" charset="0"/>
              </a:rPr>
              <a:t>Proben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Arial" panose="020B0604020202020204" pitchFamily="34" charset="0"/>
              </a:rPr>
              <a:t>Testen</a:t>
            </a:r>
            <a:r>
              <a:rPr lang="en-US" sz="2000" dirty="0">
                <a:cs typeface="Arial" panose="020B0604020202020204" pitchFamily="34" charset="0"/>
              </a:rPr>
              <a:t> und </a:t>
            </a:r>
            <a:r>
              <a:rPr lang="en-US" sz="2000" dirty="0" err="1">
                <a:cs typeface="Arial" panose="020B0604020202020204" pitchFamily="34" charset="0"/>
              </a:rPr>
              <a:t>Verkosten</a:t>
            </a:r>
            <a:r>
              <a:rPr lang="en-US" sz="2000" dirty="0">
                <a:cs typeface="Arial" panose="020B0604020202020204" pitchFamily="34" charset="0"/>
              </a:rPr>
              <a:t> von </a:t>
            </a:r>
            <a:r>
              <a:rPr lang="en-US" sz="2000" dirty="0" err="1">
                <a:cs typeface="Arial" panose="020B0604020202020204" pitchFamily="34" charset="0"/>
              </a:rPr>
              <a:t>Proben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fortlaufend</a:t>
            </a:r>
            <a:r>
              <a:rPr lang="en-US" sz="2000" dirty="0">
                <a:cs typeface="Arial" panose="020B060402020202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Arial" panose="020B0604020202020204" pitchFamily="34" charset="0"/>
              </a:rPr>
              <a:t>Überprüfung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jeder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verwendeten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Zutat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Arial" panose="020B0604020202020204" pitchFamily="34" charset="0"/>
              </a:rPr>
              <a:t>Kosten</a:t>
            </a:r>
            <a:r>
              <a:rPr lang="en-US" sz="2000" dirty="0">
                <a:cs typeface="Arial" panose="020B0604020202020204" pitchFamily="34" charset="0"/>
              </a:rPr>
              <a:t>/</a:t>
            </a:r>
            <a:r>
              <a:rPr lang="en-US" sz="2000" dirty="0" err="1">
                <a:cs typeface="Arial" panose="020B0604020202020204" pitchFamily="34" charset="0"/>
              </a:rPr>
              <a:t>Budgetierung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cs typeface="Arial" panose="020B0604020202020204" pitchFamily="34" charset="0"/>
              </a:rPr>
              <a:t>Bestimmen</a:t>
            </a:r>
            <a:r>
              <a:rPr lang="en-US" sz="2000" b="1" dirty="0">
                <a:cs typeface="Arial" panose="020B0604020202020204" pitchFamily="34" charset="0"/>
              </a:rPr>
              <a:t> Sie, </a:t>
            </a:r>
            <a:r>
              <a:rPr lang="en-US" sz="2000" b="1" dirty="0" err="1">
                <a:cs typeface="Arial" panose="020B0604020202020204" pitchFamily="34" charset="0"/>
              </a:rPr>
              <a:t>warum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jede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Zutat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im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Rezept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enthalten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ist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cs typeface="Arial" panose="020B0604020202020204" pitchFamily="34" charset="0"/>
              </a:rPr>
              <a:t>Welche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Funktionen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haben</a:t>
            </a:r>
            <a:r>
              <a:rPr lang="en-US" sz="2000" dirty="0">
                <a:cs typeface="Arial" panose="020B0604020202020204" pitchFamily="34" charset="0"/>
              </a:rPr>
              <a:t> die </a:t>
            </a:r>
            <a:r>
              <a:rPr lang="en-US" sz="2000" dirty="0" err="1">
                <a:cs typeface="Arial" panose="020B0604020202020204" pitchFamily="34" charset="0"/>
              </a:rPr>
              <a:t>einzelnen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verwendeten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Inhaltsstoffe</a:t>
            </a:r>
            <a:r>
              <a:rPr lang="en-US" sz="2000" dirty="0">
                <a:cs typeface="Arial" panose="020B0604020202020204" pitchFamily="34" charset="0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Wie </a:t>
            </a:r>
            <a:r>
              <a:rPr lang="en-US" sz="2000" dirty="0" err="1">
                <a:cs typeface="Arial" panose="020B0604020202020204" pitchFamily="34" charset="0"/>
              </a:rPr>
              <a:t>interagieren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diese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Zutaten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während</a:t>
            </a:r>
            <a:r>
              <a:rPr lang="en-US" sz="2000" dirty="0">
                <a:cs typeface="Arial" panose="020B0604020202020204" pitchFamily="34" charset="0"/>
              </a:rPr>
              <a:t> des </a:t>
            </a:r>
            <a:r>
              <a:rPr lang="en-US" sz="2000" dirty="0" err="1">
                <a:cs typeface="Arial" panose="020B0604020202020204" pitchFamily="34" charset="0"/>
              </a:rPr>
              <a:t>Prozesses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miteinander</a:t>
            </a:r>
            <a:r>
              <a:rPr lang="en-US" sz="2000" dirty="0">
                <a:cs typeface="Arial" panose="020B0604020202020204" pitchFamily="34" charset="0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Hat dies </a:t>
            </a:r>
            <a:r>
              <a:rPr lang="en-US" sz="2000" dirty="0" err="1">
                <a:cs typeface="Arial" panose="020B0604020202020204" pitchFamily="34" charset="0"/>
              </a:rPr>
              <a:t>Auswirkungen</a:t>
            </a:r>
            <a:r>
              <a:rPr lang="en-US" sz="2000" dirty="0">
                <a:cs typeface="Arial" panose="020B0604020202020204" pitchFamily="34" charset="0"/>
              </a:rPr>
              <a:t> auf die </a:t>
            </a:r>
            <a:r>
              <a:rPr lang="en-US" sz="2000" dirty="0" err="1">
                <a:cs typeface="Arial" panose="020B0604020202020204" pitchFamily="34" charset="0"/>
              </a:rPr>
              <a:t>Süße</a:t>
            </a:r>
            <a:r>
              <a:rPr lang="en-US" sz="2000" dirty="0">
                <a:cs typeface="Arial" panose="020B0604020202020204" pitchFamily="34" charset="0"/>
              </a:rPr>
              <a:t>, die </a:t>
            </a:r>
            <a:r>
              <a:rPr lang="en-US" sz="2000" dirty="0" err="1">
                <a:cs typeface="Arial" panose="020B0604020202020204" pitchFamily="34" charset="0"/>
              </a:rPr>
              <a:t>Textur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oder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andere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Eigenschaften</a:t>
            </a:r>
            <a:r>
              <a:rPr lang="en-US" sz="2000" dirty="0">
                <a:cs typeface="Arial" panose="020B0604020202020204" pitchFamily="34" charset="0"/>
              </a:rPr>
              <a:t>? 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6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8D08AD-60D3-4874-9675-672A2D74D7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0924" y="1474572"/>
            <a:ext cx="5868673" cy="4390199"/>
          </a:xfrm>
        </p:spPr>
        <p:txBody>
          <a:bodyPr>
            <a:normAutofit fontScale="85000" lnSpcReduction="10000"/>
          </a:bodyPr>
          <a:lstStyle/>
          <a:p>
            <a:pPr marL="0" indent="0"/>
            <a:r>
              <a:rPr lang="en-GB" dirty="0">
                <a:cs typeface="Arial" panose="020B0604020202020204" pitchFamily="34" charset="0"/>
              </a:rPr>
              <a:t>In </a:t>
            </a:r>
            <a:r>
              <a:rPr lang="en-GB" dirty="0" err="1">
                <a:cs typeface="Arial" panose="020B0604020202020204" pitchFamily="34" charset="0"/>
              </a:rPr>
              <a:t>diesem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Abschnitt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richten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wir</a:t>
            </a:r>
            <a:r>
              <a:rPr lang="en-GB" dirty="0">
                <a:cs typeface="Arial" panose="020B0604020202020204" pitchFamily="34" charset="0"/>
              </a:rPr>
              <a:t> das </a:t>
            </a:r>
            <a:r>
              <a:rPr lang="en-GB" dirty="0" err="1">
                <a:cs typeface="Arial" panose="020B0604020202020204" pitchFamily="34" charset="0"/>
              </a:rPr>
              <a:t>Augenmerk</a:t>
            </a:r>
            <a:r>
              <a:rPr lang="en-GB" dirty="0">
                <a:cs typeface="Arial" panose="020B0604020202020204" pitchFamily="34" charset="0"/>
              </a:rPr>
              <a:t> auf die </a:t>
            </a:r>
            <a:r>
              <a:rPr lang="en-GB" dirty="0" err="1">
                <a:cs typeface="Arial" panose="020B0604020202020204" pitchFamily="34" charset="0"/>
              </a:rPr>
              <a:t>Verbraucherbedürfnisse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unserer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Senioren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darauf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wie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diese</a:t>
            </a:r>
            <a:r>
              <a:rPr lang="en-GB" dirty="0">
                <a:cs typeface="Arial" panose="020B0604020202020204" pitchFamily="34" charset="0"/>
              </a:rPr>
              <a:t> den </a:t>
            </a:r>
            <a:r>
              <a:rPr lang="en-GB" dirty="0" err="1">
                <a:cs typeface="Arial" panose="020B0604020202020204" pitchFamily="34" charset="0"/>
              </a:rPr>
              <a:t>Weg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Ihrer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neuen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Produktentwicklung</a:t>
            </a:r>
            <a:r>
              <a:rPr lang="en-GB" dirty="0">
                <a:cs typeface="Arial" panose="020B0604020202020204" pitchFamily="34" charset="0"/>
              </a:rPr>
              <a:t> (NPD) </a:t>
            </a:r>
            <a:r>
              <a:rPr lang="en-GB" dirty="0" err="1">
                <a:cs typeface="Arial" panose="020B0604020202020204" pitchFamily="34" charset="0"/>
              </a:rPr>
              <a:t>bestimmen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können</a:t>
            </a:r>
            <a:r>
              <a:rPr lang="en-GB" dirty="0">
                <a:cs typeface="Arial" panose="020B0604020202020204" pitchFamily="34" charset="0"/>
              </a:rPr>
              <a:t>. </a:t>
            </a:r>
          </a:p>
          <a:p>
            <a:pPr marL="0" indent="0"/>
            <a:r>
              <a:rPr lang="en-GB" dirty="0">
                <a:cs typeface="Arial" panose="020B0604020202020204" pitchFamily="34" charset="0"/>
              </a:rPr>
              <a:t>Ein </a:t>
            </a:r>
            <a:r>
              <a:rPr lang="en-GB" dirty="0" err="1">
                <a:cs typeface="Arial" panose="020B0604020202020204" pitchFamily="34" charset="0"/>
              </a:rPr>
              <a:t>paar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Beispiele</a:t>
            </a:r>
            <a:r>
              <a:rPr lang="en-GB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Physikalische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gesundheitliche</a:t>
            </a:r>
            <a:r>
              <a:rPr lang="en-GB" dirty="0">
                <a:cs typeface="Arial" panose="020B0604020202020204" pitchFamily="34" charset="0"/>
              </a:rPr>
              <a:t>/</a:t>
            </a:r>
            <a:r>
              <a:rPr lang="en-GB" dirty="0" err="1">
                <a:cs typeface="Arial" panose="020B0604020202020204" pitchFamily="34" charset="0"/>
              </a:rPr>
              <a:t>ernährungsbezogene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Bedürfnisse</a:t>
            </a:r>
            <a:endParaRPr lang="en-GB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Anforderungen</a:t>
            </a:r>
            <a:r>
              <a:rPr lang="en-GB" dirty="0">
                <a:cs typeface="Arial" panose="020B0604020202020204" pitchFamily="34" charset="0"/>
              </a:rPr>
              <a:t> an </a:t>
            </a:r>
            <a:r>
              <a:rPr lang="en-GB" dirty="0" err="1">
                <a:cs typeface="Arial" panose="020B0604020202020204" pitchFamily="34" charset="0"/>
              </a:rPr>
              <a:t>Lebensmittelsicherheit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Rückverfolgbarkeit</a:t>
            </a:r>
            <a:r>
              <a:rPr lang="en-GB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Minimierung</a:t>
            </a:r>
            <a:r>
              <a:rPr lang="en-GB" dirty="0">
                <a:cs typeface="Arial" panose="020B0604020202020204" pitchFamily="34" charset="0"/>
              </a:rPr>
              <a:t> der </a:t>
            </a:r>
            <a:r>
              <a:rPr lang="en-GB" dirty="0" err="1">
                <a:cs typeface="Arial" panose="020B0604020202020204" pitchFamily="34" charset="0"/>
              </a:rPr>
              <a:t>Umweltauswirkungen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Lebenszyklus</a:t>
            </a:r>
            <a:r>
              <a:rPr lang="en-GB" dirty="0">
                <a:cs typeface="Arial" panose="020B0604020202020204" pitchFamily="34" charset="0"/>
              </a:rPr>
              <a:t> (</a:t>
            </a:r>
            <a:r>
              <a:rPr lang="en-GB" dirty="0" err="1">
                <a:cs typeface="Arial" panose="020B0604020202020204" pitchFamily="34" charset="0"/>
              </a:rPr>
              <a:t>Nachhaltigkeit</a:t>
            </a:r>
            <a:r>
              <a:rPr lang="en-GB" dirty="0">
                <a:cs typeface="Arial" panose="020B0604020202020204" pitchFamily="34" charset="0"/>
              </a:rPr>
              <a:t>)</a:t>
            </a:r>
          </a:p>
          <a:p>
            <a:pPr marL="0" indent="0"/>
            <a:r>
              <a:rPr lang="en-GB" dirty="0" err="1">
                <a:cs typeface="Arial" panose="020B0604020202020204" pitchFamily="34" charset="0"/>
              </a:rPr>
              <a:t>Faktoren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wie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diese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müssen</a:t>
            </a:r>
            <a:r>
              <a:rPr lang="en-GB" dirty="0">
                <a:cs typeface="Arial" panose="020B0604020202020204" pitchFamily="34" charset="0"/>
              </a:rPr>
              <a:t> in </a:t>
            </a:r>
            <a:r>
              <a:rPr lang="en-GB" dirty="0" err="1">
                <a:cs typeface="Arial" panose="020B0604020202020204" pitchFamily="34" charset="0"/>
              </a:rPr>
              <a:t>jedem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formalisierten</a:t>
            </a:r>
            <a:r>
              <a:rPr lang="en-GB" dirty="0">
                <a:cs typeface="Arial" panose="020B0604020202020204" pitchFamily="34" charset="0"/>
              </a:rPr>
              <a:t> NPD-Modell, das </a:t>
            </a:r>
            <a:r>
              <a:rPr lang="en-GB" dirty="0" err="1">
                <a:cs typeface="Arial" panose="020B0604020202020204" pitchFamily="34" charset="0"/>
              </a:rPr>
              <a:t>speziell</a:t>
            </a:r>
            <a:r>
              <a:rPr lang="en-GB" dirty="0">
                <a:cs typeface="Arial" panose="020B0604020202020204" pitchFamily="34" charset="0"/>
              </a:rPr>
              <a:t> für </a:t>
            </a:r>
            <a:r>
              <a:rPr lang="en-GB" dirty="0" err="1">
                <a:cs typeface="Arial" panose="020B0604020202020204" pitchFamily="34" charset="0"/>
              </a:rPr>
              <a:t>Lebensmittelhersteller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entwickelt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wurde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berücksichtigt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werden</a:t>
            </a:r>
            <a:r>
              <a:rPr lang="en-GB" dirty="0">
                <a:cs typeface="Arial" panose="020B0604020202020204" pitchFamily="34" charset="0"/>
              </a:rPr>
              <a:t> (</a:t>
            </a:r>
            <a:r>
              <a:rPr lang="en-GB" dirty="0" err="1">
                <a:cs typeface="Arial" panose="020B0604020202020204" pitchFamily="34" charset="0"/>
              </a:rPr>
              <a:t>siehe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Abschnitt</a:t>
            </a:r>
            <a:r>
              <a:rPr lang="en-GB" dirty="0">
                <a:cs typeface="Arial" panose="020B0604020202020204" pitchFamily="34" charset="0"/>
              </a:rPr>
              <a:t> 2). </a:t>
            </a: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3DF5A-4051-4E55-92C5-37B3145B65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1117" y="411008"/>
            <a:ext cx="5564883" cy="582221"/>
          </a:xfrm>
        </p:spPr>
        <p:txBody>
          <a:bodyPr>
            <a:noAutofit/>
          </a:bodyPr>
          <a:lstStyle/>
          <a:p>
            <a:r>
              <a:rPr lang="en-IE" sz="2400" b="1" dirty="0" err="1"/>
              <a:t>Konsumentenbedürfnisse</a:t>
            </a:r>
            <a:r>
              <a:rPr lang="en-IE" sz="2400" b="1" dirty="0"/>
              <a:t> / </a:t>
            </a:r>
            <a:r>
              <a:rPr lang="en-IE" sz="2400" b="1" dirty="0" err="1"/>
              <a:t>Anforderungen</a:t>
            </a:r>
            <a:r>
              <a:rPr lang="en-IE" sz="2400" b="1" dirty="0"/>
              <a:t>...</a:t>
            </a:r>
          </a:p>
        </p:txBody>
      </p:sp>
      <p:pic>
        <p:nvPicPr>
          <p:cNvPr id="6" name="Picture Placeholder 5" descr="Hand holding basket with apples">
            <a:extLst>
              <a:ext uri="{FF2B5EF4-FFF2-40B4-BE49-F238E27FC236}">
                <a16:creationId xmlns:a16="http://schemas.microsoft.com/office/drawing/2014/main" id="{A8F7FFC4-4056-4B2E-8B5B-E6C8E08FAD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308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picking out vegetables">
            <a:extLst>
              <a:ext uri="{FF2B5EF4-FFF2-40B4-BE49-F238E27FC236}">
                <a16:creationId xmlns:a16="http://schemas.microsoft.com/office/drawing/2014/main" id="{E8E59717-D87D-48C2-98B5-F19C4E7B5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57AC5-A05E-4055-85B9-9458FA95F8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8561" y="1443726"/>
            <a:ext cx="5044704" cy="5414273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sz="2000" dirty="0"/>
              <a:t>In </a:t>
            </a:r>
            <a:r>
              <a:rPr lang="en-US" sz="2000" dirty="0" err="1"/>
              <a:t>diesem</a:t>
            </a:r>
            <a:r>
              <a:rPr lang="en-US" sz="2000" dirty="0"/>
              <a:t> Stadium </a:t>
            </a:r>
            <a:r>
              <a:rPr lang="en-US" sz="2000" dirty="0" err="1"/>
              <a:t>müssen</a:t>
            </a:r>
            <a:r>
              <a:rPr lang="en-US" sz="2000" dirty="0"/>
              <a:t> </a:t>
            </a:r>
            <a:r>
              <a:rPr lang="en-US" sz="2000" dirty="0" err="1"/>
              <a:t>einige</a:t>
            </a:r>
            <a:r>
              <a:rPr lang="en-US" sz="2000" dirty="0"/>
              <a:t> Dinge </a:t>
            </a:r>
            <a:r>
              <a:rPr lang="en-US" sz="2000" dirty="0" err="1"/>
              <a:t>beachtet</a:t>
            </a:r>
            <a:r>
              <a:rPr lang="en-US" sz="2000" dirty="0"/>
              <a:t> </a:t>
            </a:r>
            <a:r>
              <a:rPr lang="en-US" sz="2000" dirty="0" err="1"/>
              <a:t>werden</a:t>
            </a:r>
            <a:r>
              <a:rPr lang="en-US" sz="20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Zuverlässigkeit</a:t>
            </a:r>
            <a:r>
              <a:rPr lang="en-US" sz="2000" b="1" dirty="0"/>
              <a:t>/</a:t>
            </a:r>
            <a:r>
              <a:rPr lang="en-US" sz="2000" b="1" dirty="0" err="1"/>
              <a:t>Sicherheit</a:t>
            </a:r>
            <a:r>
              <a:rPr lang="en-US" sz="2000" b="1" dirty="0"/>
              <a:t> </a:t>
            </a:r>
            <a:r>
              <a:rPr lang="en-US" sz="2000" dirty="0"/>
              <a:t>der </a:t>
            </a:r>
            <a:r>
              <a:rPr lang="en-US" sz="2000" dirty="0" err="1"/>
              <a:t>Lieferkette</a:t>
            </a:r>
            <a:r>
              <a:rPr lang="en-US" sz="2000" dirty="0"/>
              <a:t> (</a:t>
            </a:r>
            <a:r>
              <a:rPr lang="en-US" sz="2000" dirty="0" err="1"/>
              <a:t>Umgang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Pandemien</a:t>
            </a:r>
            <a:r>
              <a:rPr lang="en-US" sz="2000" dirty="0"/>
              <a:t>/</a:t>
            </a:r>
            <a:r>
              <a:rPr lang="en-US" sz="2000" dirty="0" err="1"/>
              <a:t>weltweiten</a:t>
            </a:r>
            <a:r>
              <a:rPr lang="en-US" sz="2000" dirty="0"/>
              <a:t> </a:t>
            </a:r>
            <a:r>
              <a:rPr lang="en-US" sz="2000" dirty="0" err="1"/>
              <a:t>Konflikten</a:t>
            </a:r>
            <a:r>
              <a:rPr lang="en-US" sz="2000" dirty="0"/>
              <a:t> </a:t>
            </a:r>
            <a:r>
              <a:rPr lang="en-US" sz="2000" dirty="0" err="1"/>
              <a:t>usw</a:t>
            </a:r>
            <a:r>
              <a:rPr lang="en-US" sz="2000" dirty="0"/>
              <a:t>.)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Verfügbarkeit</a:t>
            </a:r>
            <a:r>
              <a:rPr lang="en-US" sz="2000" b="1" dirty="0"/>
              <a:t> </a:t>
            </a:r>
            <a:r>
              <a:rPr lang="en-US" sz="2000" dirty="0" err="1"/>
              <a:t>kommerzieller</a:t>
            </a:r>
            <a:r>
              <a:rPr lang="en-US" sz="2000" dirty="0"/>
              <a:t> </a:t>
            </a:r>
            <a:r>
              <a:rPr lang="en-US" sz="2000" dirty="0" err="1"/>
              <a:t>Zutaten</a:t>
            </a:r>
            <a:r>
              <a:rPr lang="en-US" sz="2000" dirty="0"/>
              <a:t>, </a:t>
            </a:r>
            <a:r>
              <a:rPr lang="en-US" sz="2000" dirty="0" err="1"/>
              <a:t>Saisonabhängigkeit</a:t>
            </a:r>
            <a:r>
              <a:rPr lang="en-US" sz="2000" dirty="0"/>
              <a:t>, </a:t>
            </a:r>
            <a:r>
              <a:rPr lang="en-US" sz="2000" dirty="0" err="1"/>
              <a:t>Logistik</a:t>
            </a:r>
            <a:r>
              <a:rPr lang="en-US" sz="2000" dirty="0"/>
              <a:t>, </a:t>
            </a:r>
            <a:r>
              <a:rPr lang="en-US" sz="2000" dirty="0" err="1"/>
              <a:t>Allergene</a:t>
            </a:r>
            <a:r>
              <a:rPr lang="en-US" sz="20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Schwankende</a:t>
            </a:r>
            <a:r>
              <a:rPr lang="en-US" sz="2000" b="1" dirty="0"/>
              <a:t> </a:t>
            </a:r>
            <a:r>
              <a:rPr lang="en-US" sz="2000" b="1" dirty="0" err="1"/>
              <a:t>Qualität</a:t>
            </a:r>
            <a:r>
              <a:rPr lang="en-US" sz="2000" b="1" dirty="0"/>
              <a:t> </a:t>
            </a:r>
            <a:r>
              <a:rPr lang="en-US" sz="2000" dirty="0"/>
              <a:t>- </a:t>
            </a:r>
            <a:r>
              <a:rPr lang="en-US" sz="2000" dirty="0" err="1"/>
              <a:t>Verlangen</a:t>
            </a:r>
            <a:r>
              <a:rPr lang="en-US" sz="2000" dirty="0"/>
              <a:t> Sie von </a:t>
            </a:r>
            <a:r>
              <a:rPr lang="en-US" sz="2000" dirty="0" err="1"/>
              <a:t>Ihren</a:t>
            </a:r>
            <a:r>
              <a:rPr lang="en-US" sz="2000" dirty="0"/>
              <a:t> </a:t>
            </a:r>
            <a:r>
              <a:rPr lang="en-US" sz="2000" dirty="0" err="1"/>
              <a:t>Lieferanten</a:t>
            </a:r>
            <a:r>
              <a:rPr lang="en-US" sz="2000" dirty="0"/>
              <a:t> </a:t>
            </a:r>
            <a:r>
              <a:rPr lang="en-US" sz="2000" dirty="0" err="1"/>
              <a:t>Spezifikationen</a:t>
            </a:r>
            <a:r>
              <a:rPr lang="en-US" sz="2000" dirty="0"/>
              <a:t> für </a:t>
            </a:r>
            <a:r>
              <a:rPr lang="en-US" sz="2000" dirty="0" err="1"/>
              <a:t>jede</a:t>
            </a:r>
            <a:r>
              <a:rPr lang="en-US" sz="2000" dirty="0"/>
              <a:t> </a:t>
            </a:r>
            <a:r>
              <a:rPr lang="en-US" sz="2000" dirty="0" err="1"/>
              <a:t>einzelne</a:t>
            </a:r>
            <a:r>
              <a:rPr lang="en-US" sz="2000" dirty="0"/>
              <a:t> </a:t>
            </a:r>
            <a:r>
              <a:rPr lang="en-US" sz="2000" dirty="0" err="1"/>
              <a:t>Zutat</a:t>
            </a:r>
            <a:r>
              <a:rPr lang="en-US" sz="20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Kostenbeschränkungen</a:t>
            </a:r>
            <a:r>
              <a:rPr lang="en-US" sz="2000" b="1" dirty="0"/>
              <a:t> </a:t>
            </a:r>
            <a:r>
              <a:rPr lang="en-US" sz="2000" dirty="0"/>
              <a:t>(z. B. </a:t>
            </a:r>
            <a:r>
              <a:rPr lang="en-US" sz="2000" dirty="0" err="1"/>
              <a:t>Generika</a:t>
            </a:r>
            <a:r>
              <a:rPr lang="en-US" sz="2000" dirty="0"/>
              <a:t>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bessere</a:t>
            </a:r>
            <a:r>
              <a:rPr lang="en-US" sz="2000" dirty="0"/>
              <a:t> </a:t>
            </a:r>
            <a:r>
              <a:rPr lang="en-US" sz="2000" dirty="0" err="1"/>
              <a:t>Marken</a:t>
            </a:r>
            <a:r>
              <a:rPr lang="en-US" sz="2000" dirty="0"/>
              <a:t>; </a:t>
            </a:r>
            <a:r>
              <a:rPr lang="en-US" sz="2000" dirty="0" err="1"/>
              <a:t>gentechnisch</a:t>
            </a:r>
            <a:r>
              <a:rPr lang="en-US" sz="2000" dirty="0"/>
              <a:t> </a:t>
            </a:r>
            <a:r>
              <a:rPr lang="en-US" sz="2000" dirty="0" err="1"/>
              <a:t>veränderte</a:t>
            </a:r>
            <a:r>
              <a:rPr lang="en-US" sz="2000" dirty="0"/>
              <a:t> (GV)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nicht</a:t>
            </a:r>
            <a:r>
              <a:rPr lang="en-US" sz="2000" dirty="0"/>
              <a:t> </a:t>
            </a:r>
            <a:r>
              <a:rPr lang="en-US" sz="2000" dirty="0" err="1"/>
              <a:t>gentechnisch</a:t>
            </a:r>
            <a:r>
              <a:rPr lang="en-US" sz="2000" dirty="0"/>
              <a:t> </a:t>
            </a:r>
            <a:r>
              <a:rPr lang="en-US" sz="2000" dirty="0" err="1"/>
              <a:t>veränderte</a:t>
            </a:r>
            <a:r>
              <a:rPr lang="en-US" sz="2000" dirty="0"/>
              <a:t> </a:t>
            </a:r>
            <a:r>
              <a:rPr lang="en-US" sz="2000" dirty="0" err="1"/>
              <a:t>Zutaten</a:t>
            </a:r>
            <a:r>
              <a:rPr lang="en-US" sz="20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err="1"/>
              <a:t>Zutat</a:t>
            </a:r>
            <a:r>
              <a:rPr lang="en-US" sz="2000" b="1" dirty="0"/>
              <a:t> und </a:t>
            </a:r>
            <a:r>
              <a:rPr lang="en-US" sz="2000" b="1" dirty="0" err="1"/>
              <a:t>ihre</a:t>
            </a:r>
            <a:r>
              <a:rPr lang="en-US" sz="2000" b="1" dirty="0"/>
              <a:t> </a:t>
            </a:r>
            <a:r>
              <a:rPr lang="en-US" sz="2000" b="1" dirty="0" err="1"/>
              <a:t>gesetzliche</a:t>
            </a:r>
            <a:r>
              <a:rPr lang="en-US" sz="2000" b="1" dirty="0"/>
              <a:t> </a:t>
            </a:r>
            <a:r>
              <a:rPr lang="en-US" sz="2000" b="1" dirty="0" err="1"/>
              <a:t>Verwendung</a:t>
            </a:r>
            <a:r>
              <a:rPr lang="en-US" sz="2000" b="1" dirty="0"/>
              <a:t> - </a:t>
            </a:r>
            <a:r>
              <a:rPr lang="en-US" sz="2000" dirty="0" err="1"/>
              <a:t>wird</a:t>
            </a:r>
            <a:r>
              <a:rPr lang="en-US" sz="2000" dirty="0"/>
              <a:t> z. B. </a:t>
            </a:r>
            <a:r>
              <a:rPr lang="en-US" sz="2000" dirty="0" err="1"/>
              <a:t>ein</a:t>
            </a:r>
            <a:r>
              <a:rPr lang="en-US" sz="2000" dirty="0"/>
              <a:t> </a:t>
            </a:r>
            <a:r>
              <a:rPr lang="en-US" sz="2000" dirty="0" err="1"/>
              <a:t>neuartiges</a:t>
            </a:r>
            <a:r>
              <a:rPr lang="en-US" sz="2000" dirty="0"/>
              <a:t> Protein/</a:t>
            </a:r>
            <a:r>
              <a:rPr lang="en-US" sz="2000" dirty="0" err="1"/>
              <a:t>eine</a:t>
            </a:r>
            <a:r>
              <a:rPr lang="en-US" sz="2000" dirty="0"/>
              <a:t> </a:t>
            </a:r>
            <a:r>
              <a:rPr lang="en-US" sz="2000" dirty="0" err="1"/>
              <a:t>neuartige</a:t>
            </a:r>
            <a:r>
              <a:rPr lang="en-US" sz="2000" dirty="0"/>
              <a:t> </a:t>
            </a:r>
            <a:r>
              <a:rPr lang="en-US" sz="2000" dirty="0" err="1"/>
              <a:t>Zutat</a:t>
            </a:r>
            <a:r>
              <a:rPr lang="en-US" sz="2000" dirty="0"/>
              <a:t> </a:t>
            </a:r>
            <a:r>
              <a:rPr lang="en-US" sz="2000" dirty="0" err="1"/>
              <a:t>verwendet</a:t>
            </a:r>
            <a:r>
              <a:rPr lang="en-US" sz="2000" dirty="0"/>
              <a:t>? </a:t>
            </a:r>
            <a:r>
              <a:rPr lang="en-US" sz="2000" dirty="0" err="1"/>
              <a:t>Gibt</a:t>
            </a:r>
            <a:r>
              <a:rPr lang="en-US" sz="2000" dirty="0"/>
              <a:t> es </a:t>
            </a:r>
            <a:r>
              <a:rPr lang="en-US" sz="2000" dirty="0" err="1"/>
              <a:t>spezielle</a:t>
            </a:r>
            <a:r>
              <a:rPr lang="en-US" sz="2000" dirty="0"/>
              <a:t> </a:t>
            </a:r>
            <a:r>
              <a:rPr lang="en-US" sz="2000" dirty="0" err="1"/>
              <a:t>Lebensmittelanwendungen</a:t>
            </a:r>
            <a:r>
              <a:rPr lang="en-US" sz="2000" dirty="0"/>
              <a:t> </a:t>
            </a:r>
            <a:r>
              <a:rPr lang="en-US" sz="2000" dirty="0" err="1"/>
              <a:t>oder</a:t>
            </a:r>
            <a:r>
              <a:rPr lang="en-US" sz="2000" dirty="0"/>
              <a:t> -</a:t>
            </a:r>
            <a:r>
              <a:rPr lang="en-US" sz="2000" dirty="0" err="1"/>
              <a:t>vorschriften</a:t>
            </a:r>
            <a:r>
              <a:rPr lang="en-US" sz="2000" dirty="0"/>
              <a:t>? 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E6FA-10F9-49C7-985C-6BF40CCF2B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8561" y="99754"/>
            <a:ext cx="4954088" cy="1152398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2. </a:t>
            </a:r>
            <a:r>
              <a:rPr lang="en-IE" dirty="0" err="1"/>
              <a:t>Beschaffung</a:t>
            </a:r>
            <a:r>
              <a:rPr lang="en-IE" dirty="0"/>
              <a:t> und </a:t>
            </a:r>
            <a:r>
              <a:rPr lang="en-IE" dirty="0" err="1"/>
              <a:t>Funktionalität</a:t>
            </a:r>
            <a:r>
              <a:rPr lang="en-IE" dirty="0"/>
              <a:t> von </a:t>
            </a:r>
            <a:r>
              <a:rPr lang="en-IE" dirty="0" err="1"/>
              <a:t>Inhaltsstoffen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01344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ry food items in cardboard box">
            <a:extLst>
              <a:ext uri="{FF2B5EF4-FFF2-40B4-BE49-F238E27FC236}">
                <a16:creationId xmlns:a16="http://schemas.microsoft.com/office/drawing/2014/main" id="{91A3CC5F-CA96-4280-83EB-3FE14C6F6E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40DD5-A55C-4D77-BA33-D3DB89FF2E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33429" y="1449859"/>
            <a:ext cx="5105121" cy="5296930"/>
          </a:xfrm>
        </p:spPr>
        <p:txBody>
          <a:bodyPr>
            <a:normAutofit lnSpcReduction="10000"/>
          </a:bodyPr>
          <a:lstStyle/>
          <a:p>
            <a:pPr indent="0"/>
            <a:r>
              <a:rPr lang="en-IE" dirty="0"/>
              <a:t>Das </a:t>
            </a:r>
            <a:r>
              <a:rPr lang="en-IE" dirty="0" err="1"/>
              <a:t>Verpackungsdesign</a:t>
            </a:r>
            <a:r>
              <a:rPr lang="en-IE" dirty="0"/>
              <a:t> </a:t>
            </a:r>
            <a:r>
              <a:rPr lang="en-IE" dirty="0" err="1"/>
              <a:t>wird</a:t>
            </a:r>
            <a:r>
              <a:rPr lang="en-IE" dirty="0"/>
              <a:t> in der Regel </a:t>
            </a:r>
            <a:r>
              <a:rPr lang="en-IE" dirty="0" err="1"/>
              <a:t>gleichzeitig</a:t>
            </a:r>
            <a:r>
              <a:rPr lang="en-IE" dirty="0"/>
              <a:t> </a:t>
            </a:r>
            <a:r>
              <a:rPr lang="en-IE" dirty="0" err="1"/>
              <a:t>mit</a:t>
            </a:r>
            <a:r>
              <a:rPr lang="en-IE" dirty="0"/>
              <a:t> </a:t>
            </a:r>
            <a:r>
              <a:rPr lang="en-IE" dirty="0" err="1"/>
              <a:t>dem</a:t>
            </a:r>
            <a:r>
              <a:rPr lang="en-IE" dirty="0"/>
              <a:t> </a:t>
            </a:r>
            <a:r>
              <a:rPr lang="en-IE" dirty="0" err="1"/>
              <a:t>Produktdesign</a:t>
            </a:r>
            <a:r>
              <a:rPr lang="en-IE" dirty="0"/>
              <a:t> </a:t>
            </a:r>
            <a:r>
              <a:rPr lang="en-IE" dirty="0" err="1"/>
              <a:t>entwickelt</a:t>
            </a:r>
            <a:r>
              <a:rPr lang="en-IE" dirty="0"/>
              <a:t>. Es </a:t>
            </a:r>
            <a:r>
              <a:rPr lang="en-IE" dirty="0" err="1"/>
              <a:t>müssen</a:t>
            </a:r>
            <a:r>
              <a:rPr lang="en-IE" dirty="0"/>
              <a:t> </a:t>
            </a:r>
            <a:r>
              <a:rPr lang="en-IE" dirty="0" err="1"/>
              <a:t>mehrere</a:t>
            </a:r>
            <a:r>
              <a:rPr lang="en-IE" dirty="0"/>
              <a:t> </a:t>
            </a:r>
            <a:r>
              <a:rPr lang="en-IE" dirty="0" err="1"/>
              <a:t>Aspekte</a:t>
            </a:r>
            <a:r>
              <a:rPr lang="en-IE" dirty="0"/>
              <a:t> </a:t>
            </a:r>
            <a:r>
              <a:rPr lang="en-IE" dirty="0" err="1"/>
              <a:t>entwickelt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: 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/>
              <a:t>Format - </a:t>
            </a:r>
            <a:r>
              <a:rPr lang="en-IE" dirty="0" err="1"/>
              <a:t>verwendetes</a:t>
            </a:r>
            <a:r>
              <a:rPr lang="en-IE" dirty="0"/>
              <a:t> Material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err="1"/>
              <a:t>Fähigkeit</a:t>
            </a:r>
            <a:r>
              <a:rPr lang="en-IE" dirty="0"/>
              <a:t>, die </a:t>
            </a:r>
            <a:r>
              <a:rPr lang="en-IE" dirty="0" err="1"/>
              <a:t>Etikettierung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erleichtern</a:t>
            </a:r>
            <a:endParaRPr lang="en-IE" dirty="0"/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err="1"/>
              <a:t>Verfügbarkeit</a:t>
            </a:r>
            <a:r>
              <a:rPr lang="en-IE" dirty="0"/>
              <a:t> - </a:t>
            </a:r>
            <a:r>
              <a:rPr lang="en-IE" dirty="0" err="1"/>
              <a:t>Mindestbestellmengen</a:t>
            </a:r>
            <a:r>
              <a:rPr lang="en-IE" dirty="0"/>
              <a:t>, </a:t>
            </a:r>
            <a:r>
              <a:rPr lang="en-IE" dirty="0" err="1"/>
              <a:t>Lagerung</a:t>
            </a:r>
            <a:r>
              <a:rPr lang="en-IE" dirty="0"/>
              <a:t> und </a:t>
            </a:r>
            <a:r>
              <a:rPr lang="en-IE" dirty="0" err="1"/>
              <a:t>Kosten</a:t>
            </a:r>
            <a:endParaRPr lang="en-IE" dirty="0"/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err="1"/>
              <a:t>Nachhaltigkeit</a:t>
            </a:r>
            <a:r>
              <a:rPr lang="en-IE" dirty="0"/>
              <a:t> - </a:t>
            </a:r>
            <a:r>
              <a:rPr lang="en-IE" dirty="0" err="1"/>
              <a:t>Auswirkungen</a:t>
            </a:r>
            <a:r>
              <a:rPr lang="en-IE" dirty="0"/>
              <a:t> auf die Umwelt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err="1"/>
              <a:t>Größe</a:t>
            </a:r>
            <a:r>
              <a:rPr lang="en-IE" dirty="0"/>
              <a:t> - Form und </a:t>
            </a:r>
            <a:r>
              <a:rPr lang="en-IE" dirty="0" err="1"/>
              <a:t>Stil</a:t>
            </a:r>
            <a:endParaRPr lang="en-IE" dirty="0"/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dirty="0" err="1"/>
              <a:t>Merkmale</a:t>
            </a:r>
            <a:r>
              <a:rPr lang="en-IE" dirty="0"/>
              <a:t>, die es für </a:t>
            </a:r>
            <a:r>
              <a:rPr lang="en-IE" dirty="0" err="1"/>
              <a:t>ältere</a:t>
            </a:r>
            <a:r>
              <a:rPr lang="en-IE" dirty="0"/>
              <a:t> </a:t>
            </a:r>
            <a:r>
              <a:rPr lang="en-IE" dirty="0" err="1"/>
              <a:t>Endverbraucher</a:t>
            </a:r>
            <a:r>
              <a:rPr lang="en-IE" dirty="0"/>
              <a:t> </a:t>
            </a:r>
            <a:r>
              <a:rPr lang="en-IE" dirty="0" err="1"/>
              <a:t>geeignet</a:t>
            </a:r>
            <a:r>
              <a:rPr lang="en-IE" dirty="0"/>
              <a:t> </a:t>
            </a:r>
            <a:r>
              <a:rPr lang="en-IE" dirty="0" err="1"/>
              <a:t>machen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D094F-F1B5-4D72-936B-A08C950C05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8561" y="228600"/>
            <a:ext cx="4929374" cy="1048265"/>
          </a:xfrm>
        </p:spPr>
        <p:txBody>
          <a:bodyPr anchor="ctr">
            <a:normAutofit lnSpcReduction="10000"/>
          </a:bodyPr>
          <a:lstStyle/>
          <a:p>
            <a:r>
              <a:rPr lang="en-IE" dirty="0"/>
              <a:t>3. </a:t>
            </a:r>
            <a:r>
              <a:rPr lang="en-IE" dirty="0" err="1"/>
              <a:t>Verpackungsdesign</a:t>
            </a:r>
            <a:r>
              <a:rPr lang="en-IE" dirty="0"/>
              <a:t> &amp; </a:t>
            </a:r>
            <a:r>
              <a:rPr lang="en-IE" dirty="0" err="1"/>
              <a:t>Funktionalität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6908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D0D88-FD5B-46E2-9B12-C5DB923816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55805" y="1524000"/>
            <a:ext cx="5074509" cy="4775195"/>
          </a:xfrm>
        </p:spPr>
        <p:txBody>
          <a:bodyPr>
            <a:normAutofit fontScale="92500"/>
          </a:bodyPr>
          <a:lstStyle/>
          <a:p>
            <a:pPr marL="0" indent="0"/>
            <a:r>
              <a:rPr lang="en-IE" dirty="0"/>
              <a:t>Ein </a:t>
            </a:r>
            <a:r>
              <a:rPr lang="en-IE" dirty="0" err="1"/>
              <a:t>sehr</a:t>
            </a:r>
            <a:r>
              <a:rPr lang="en-IE" dirty="0"/>
              <a:t> </a:t>
            </a:r>
            <a:r>
              <a:rPr lang="en-IE" dirty="0" err="1"/>
              <a:t>wichtiger</a:t>
            </a:r>
            <a:r>
              <a:rPr lang="en-IE" dirty="0"/>
              <a:t> Schritt in der </a:t>
            </a:r>
            <a:r>
              <a:rPr lang="en-IE" dirty="0" err="1"/>
              <a:t>Produktentwicklung</a:t>
            </a:r>
            <a:r>
              <a:rPr lang="en-IE" dirty="0"/>
              <a:t> </a:t>
            </a:r>
            <a:r>
              <a:rPr lang="en-IE" dirty="0" err="1"/>
              <a:t>ist</a:t>
            </a:r>
            <a:r>
              <a:rPr lang="en-IE" dirty="0"/>
              <a:t> die </a:t>
            </a:r>
            <a:r>
              <a:rPr lang="en-IE" dirty="0" err="1"/>
              <a:t>Festlegung</a:t>
            </a:r>
            <a:r>
              <a:rPr lang="en-IE" dirty="0"/>
              <a:t> des Brandings und der </a:t>
            </a:r>
            <a:r>
              <a:rPr lang="en-IE" dirty="0" err="1"/>
              <a:t>Informationen</a:t>
            </a:r>
            <a:r>
              <a:rPr lang="en-IE" dirty="0"/>
              <a:t>, die an die </a:t>
            </a:r>
            <a:r>
              <a:rPr lang="en-IE" dirty="0" err="1"/>
              <a:t>Verbraucher</a:t>
            </a:r>
            <a:r>
              <a:rPr lang="en-IE" dirty="0"/>
              <a:t> </a:t>
            </a:r>
            <a:r>
              <a:rPr lang="en-IE" dirty="0" err="1"/>
              <a:t>weitergegeben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.</a:t>
            </a:r>
          </a:p>
          <a:p>
            <a:pPr marL="0" indent="0"/>
            <a:r>
              <a:rPr lang="en-IE" b="1" dirty="0"/>
              <a:t>Sie </a:t>
            </a:r>
            <a:r>
              <a:rPr lang="en-IE" b="1" dirty="0" err="1"/>
              <a:t>müssen</a:t>
            </a:r>
            <a:r>
              <a:rPr lang="en-IE" b="1" dirty="0"/>
              <a:t> </a:t>
            </a:r>
            <a:r>
              <a:rPr lang="en-IE" b="1" dirty="0" err="1"/>
              <a:t>bestimmte</a:t>
            </a:r>
            <a:r>
              <a:rPr lang="en-IE" b="1" dirty="0"/>
              <a:t> </a:t>
            </a:r>
            <a:r>
              <a:rPr lang="en-IE" b="1" dirty="0" err="1"/>
              <a:t>Informationen</a:t>
            </a:r>
            <a:r>
              <a:rPr lang="en-IE" b="1" dirty="0"/>
              <a:t> </a:t>
            </a:r>
            <a:r>
              <a:rPr lang="en-IE" b="1" dirty="0" err="1"/>
              <a:t>bereitstellen</a:t>
            </a:r>
            <a:r>
              <a:rPr lang="en-IE" b="1" dirty="0"/>
              <a:t> (</a:t>
            </a:r>
            <a:r>
              <a:rPr lang="en-IE" b="1" dirty="0" err="1"/>
              <a:t>Vorschriften</a:t>
            </a:r>
            <a:r>
              <a:rPr lang="en-IE" b="1" dirty="0"/>
              <a:t>), und alle </a:t>
            </a:r>
            <a:r>
              <a:rPr lang="en-IE" b="1" dirty="0" err="1"/>
              <a:t>geltend</a:t>
            </a:r>
            <a:r>
              <a:rPr lang="en-IE" b="1" dirty="0"/>
              <a:t> </a:t>
            </a:r>
            <a:r>
              <a:rPr lang="en-IE" b="1" dirty="0" err="1"/>
              <a:t>gemachten</a:t>
            </a:r>
            <a:r>
              <a:rPr lang="en-IE" b="1" dirty="0"/>
              <a:t> </a:t>
            </a:r>
            <a:r>
              <a:rPr lang="en-IE" b="1" dirty="0" err="1"/>
              <a:t>Ansprüche</a:t>
            </a:r>
            <a:r>
              <a:rPr lang="en-IE" b="1" dirty="0"/>
              <a:t> </a:t>
            </a:r>
            <a:r>
              <a:rPr lang="en-IE" b="1" dirty="0" err="1"/>
              <a:t>müssen</a:t>
            </a:r>
            <a:r>
              <a:rPr lang="en-IE" b="1" dirty="0"/>
              <a:t> </a:t>
            </a:r>
            <a:r>
              <a:rPr lang="en-IE" b="1" dirty="0" err="1"/>
              <a:t>belegt</a:t>
            </a:r>
            <a:r>
              <a:rPr lang="en-IE" b="1" dirty="0"/>
              <a:t> </a:t>
            </a:r>
            <a:r>
              <a:rPr lang="en-IE" b="1" dirty="0" err="1"/>
              <a:t>werden</a:t>
            </a:r>
            <a:r>
              <a:rPr lang="en-IE" b="1" dirty="0"/>
              <a:t>.</a:t>
            </a:r>
          </a:p>
          <a:p>
            <a:pPr marL="0" indent="0"/>
            <a:r>
              <a:rPr lang="en-IE" dirty="0"/>
              <a:t>In </a:t>
            </a:r>
            <a:r>
              <a:rPr lang="en-IE" dirty="0" err="1"/>
              <a:t>dieser</a:t>
            </a:r>
            <a:r>
              <a:rPr lang="en-IE" dirty="0"/>
              <a:t> Phase </a:t>
            </a:r>
            <a:r>
              <a:rPr lang="en-IE" dirty="0" err="1"/>
              <a:t>müssen</a:t>
            </a:r>
            <a:r>
              <a:rPr lang="en-IE" dirty="0"/>
              <a:t> Sie </a:t>
            </a:r>
            <a:r>
              <a:rPr lang="en-IE" dirty="0" err="1"/>
              <a:t>auch</a:t>
            </a:r>
            <a:r>
              <a:rPr lang="en-IE" dirty="0"/>
              <a:t> </a:t>
            </a:r>
            <a:r>
              <a:rPr lang="en-IE" dirty="0" err="1"/>
              <a:t>Elemente</a:t>
            </a:r>
            <a:r>
              <a:rPr lang="en-IE" dirty="0"/>
              <a:t> </a:t>
            </a:r>
            <a:r>
              <a:rPr lang="en-IE" dirty="0" err="1"/>
              <a:t>berücksichtigen</a:t>
            </a:r>
            <a:r>
              <a:rPr lang="en-IE" dirty="0"/>
              <a:t>, die für den </a:t>
            </a:r>
            <a:r>
              <a:rPr lang="en-IE" dirty="0" err="1"/>
              <a:t>Seniorenmarkt</a:t>
            </a:r>
            <a:r>
              <a:rPr lang="en-IE" dirty="0"/>
              <a:t> </a:t>
            </a:r>
            <a:r>
              <a:rPr lang="en-IE" dirty="0" err="1"/>
              <a:t>erforderlich</a:t>
            </a:r>
            <a:r>
              <a:rPr lang="en-IE" dirty="0"/>
              <a:t> </a:t>
            </a:r>
            <a:r>
              <a:rPr lang="en-IE" dirty="0" err="1"/>
              <a:t>sind</a:t>
            </a:r>
            <a:r>
              <a:rPr lang="en-IE" dirty="0"/>
              <a:t>, </a:t>
            </a:r>
            <a:r>
              <a:rPr lang="en-IE" dirty="0" err="1"/>
              <a:t>wie</a:t>
            </a:r>
            <a:r>
              <a:rPr lang="en-IE" dirty="0"/>
              <a:t> z. B.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größere</a:t>
            </a:r>
            <a:r>
              <a:rPr lang="en-IE" dirty="0"/>
              <a:t> </a:t>
            </a:r>
            <a:r>
              <a:rPr lang="en-IE" dirty="0" err="1"/>
              <a:t>Schrift</a:t>
            </a:r>
            <a:r>
              <a:rPr lang="en-IE" dirty="0"/>
              <a:t>, </a:t>
            </a:r>
            <a:r>
              <a:rPr lang="en-IE" dirty="0" err="1"/>
              <a:t>Bilder</a:t>
            </a:r>
            <a:r>
              <a:rPr lang="en-IE" dirty="0"/>
              <a:t> </a:t>
            </a:r>
            <a:r>
              <a:rPr lang="en-IE" dirty="0" err="1"/>
              <a:t>usw</a:t>
            </a:r>
            <a:r>
              <a:rPr lang="en-IE" dirty="0"/>
              <a:t>., um der </a:t>
            </a:r>
            <a:r>
              <a:rPr lang="en-IE" dirty="0" err="1"/>
              <a:t>Marke</a:t>
            </a:r>
            <a:r>
              <a:rPr lang="en-IE" dirty="0"/>
              <a:t> und der </a:t>
            </a:r>
            <a:r>
              <a:rPr lang="en-IE" dirty="0" err="1"/>
              <a:t>Wahrnehmung</a:t>
            </a:r>
            <a:r>
              <a:rPr lang="en-IE" dirty="0"/>
              <a:t>, die Sie </a:t>
            </a:r>
            <a:r>
              <a:rPr lang="en-IE" dirty="0" err="1"/>
              <a:t>erzeugen</a:t>
            </a:r>
            <a:r>
              <a:rPr lang="en-IE" dirty="0"/>
              <a:t> </a:t>
            </a:r>
            <a:r>
              <a:rPr lang="en-IE" dirty="0" err="1"/>
              <a:t>wollen</a:t>
            </a:r>
            <a:r>
              <a:rPr lang="en-IE" dirty="0"/>
              <a:t>, </a:t>
            </a:r>
            <a:r>
              <a:rPr lang="en-IE" dirty="0" err="1"/>
              <a:t>gerecht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78462-01D1-465E-A16D-4EA5EAC5D4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94993" y="414278"/>
            <a:ext cx="4716425" cy="582221"/>
          </a:xfrm>
        </p:spPr>
        <p:txBody>
          <a:bodyPr>
            <a:normAutofit fontScale="77500" lnSpcReduction="20000"/>
          </a:bodyPr>
          <a:lstStyle/>
          <a:p>
            <a:r>
              <a:rPr lang="en-IE" dirty="0"/>
              <a:t>4. </a:t>
            </a:r>
            <a:r>
              <a:rPr lang="en-IE" dirty="0" err="1"/>
              <a:t>Kennzeichnung</a:t>
            </a:r>
            <a:r>
              <a:rPr lang="en-IE" dirty="0"/>
              <a:t> &amp; </a:t>
            </a:r>
            <a:r>
              <a:rPr lang="en-IE" dirty="0" err="1"/>
              <a:t>Angaben</a:t>
            </a:r>
            <a:endParaRPr lang="en-I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01E928-E2C1-4C4F-BF3D-3D089FA6E28A}"/>
              </a:ext>
            </a:extLst>
          </p:cNvPr>
          <p:cNvSpPr txBox="1"/>
          <p:nvPr/>
        </p:nvSpPr>
        <p:spPr>
          <a:xfrm flipH="1">
            <a:off x="7602041" y="501687"/>
            <a:ext cx="379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rgbClr val="000000"/>
                </a:solidFill>
              </a:rPr>
              <a:t>Zum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Beispiel</a:t>
            </a:r>
            <a:r>
              <a:rPr lang="en-IE" dirty="0">
                <a:solidFill>
                  <a:srgbClr val="000000"/>
                </a:solidFill>
              </a:rPr>
              <a:t> das </a:t>
            </a:r>
            <a:r>
              <a:rPr lang="en-IE" dirty="0" err="1">
                <a:solidFill>
                  <a:srgbClr val="000000"/>
                </a:solidFill>
              </a:rPr>
              <a:t>Ampelsystem</a:t>
            </a:r>
            <a:r>
              <a:rPr lang="en-IE" dirty="0">
                <a:solidFill>
                  <a:srgbClr val="000000"/>
                </a:solidFill>
              </a:rPr>
              <a:t> für </a:t>
            </a:r>
            <a:r>
              <a:rPr lang="en-IE" dirty="0" err="1">
                <a:solidFill>
                  <a:srgbClr val="000000"/>
                </a:solidFill>
              </a:rPr>
              <a:t>Lebensmittel</a:t>
            </a:r>
            <a:r>
              <a:rPr lang="en-IE" dirty="0">
                <a:solidFill>
                  <a:srgbClr val="000000"/>
                </a:solidFill>
              </a:rPr>
              <a:t>…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16EB56-3561-CE4C-A96F-3D71A3AF87C1}"/>
              </a:ext>
            </a:extLst>
          </p:cNvPr>
          <p:cNvSpPr txBox="1"/>
          <p:nvPr/>
        </p:nvSpPr>
        <p:spPr>
          <a:xfrm flipH="1">
            <a:off x="10587185" y="2773785"/>
            <a:ext cx="128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solidFill>
                  <a:schemeClr val="bg1"/>
                </a:solidFill>
              </a:rPr>
              <a:t>More than 5g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F13748-E99F-F14B-9C03-136D813F4CE3}"/>
              </a:ext>
            </a:extLst>
          </p:cNvPr>
          <p:cNvSpPr txBox="1"/>
          <p:nvPr/>
        </p:nvSpPr>
        <p:spPr>
          <a:xfrm flipH="1">
            <a:off x="10577855" y="3119017"/>
            <a:ext cx="128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solidFill>
                  <a:schemeClr val="bg1"/>
                </a:solidFill>
              </a:rPr>
              <a:t>More than 22.5g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2CDEB-629A-9A43-ABCA-287F056F7497}"/>
              </a:ext>
            </a:extLst>
          </p:cNvPr>
          <p:cNvSpPr txBox="1"/>
          <p:nvPr/>
        </p:nvSpPr>
        <p:spPr>
          <a:xfrm flipH="1">
            <a:off x="10577855" y="3454919"/>
            <a:ext cx="128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solidFill>
                  <a:schemeClr val="bg1"/>
                </a:solidFill>
              </a:rPr>
              <a:t>More than 1.5g </a:t>
            </a:r>
          </a:p>
        </p:txBody>
      </p:sp>
      <p:pic>
        <p:nvPicPr>
          <p:cNvPr id="1026" name="Picture 2" descr="Lebensmittel: Forscher empfehlen Ampel | MDR.DE">
            <a:extLst>
              <a:ext uri="{FF2B5EF4-FFF2-40B4-BE49-F238E27FC236}">
                <a16:creationId xmlns:a16="http://schemas.microsoft.com/office/drawing/2014/main" id="{DE5D98FF-C7A3-A340-220D-88045CB5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41" y="4143119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-Parlament entscheidet sich gegen Lebensmittel-Ampel">
            <a:extLst>
              <a:ext uri="{FF2B5EF4-FFF2-40B4-BE49-F238E27FC236}">
                <a16:creationId xmlns:a16="http://schemas.microsoft.com/office/drawing/2014/main" id="{FEEC644B-18F4-B2A2-7D15-5144070C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41" y="1651519"/>
            <a:ext cx="18161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01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E7B2D-D051-43C5-AD1C-5B1FC673F0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35910" y="2315302"/>
            <a:ext cx="1911345" cy="1237497"/>
          </a:xfrm>
        </p:spPr>
        <p:txBody>
          <a:bodyPr>
            <a:noAutofit/>
          </a:bodyPr>
          <a:lstStyle/>
          <a:p>
            <a:pPr marL="0" indent="0"/>
            <a:r>
              <a:rPr lang="en-US" sz="1900" dirty="0" err="1"/>
              <a:t>Kann</a:t>
            </a:r>
            <a:r>
              <a:rPr lang="en-US" sz="1900" dirty="0"/>
              <a:t> </a:t>
            </a:r>
            <a:r>
              <a:rPr lang="en-US" sz="1900" dirty="0" err="1"/>
              <a:t>sie</a:t>
            </a:r>
            <a:r>
              <a:rPr lang="en-US" sz="1900" dirty="0"/>
              <a:t> </a:t>
            </a:r>
            <a:r>
              <a:rPr lang="en-US" sz="1900" dirty="0" err="1"/>
              <a:t>bei</a:t>
            </a:r>
            <a:r>
              <a:rPr lang="en-US" sz="1900" dirty="0"/>
              <a:t> </a:t>
            </a:r>
            <a:r>
              <a:rPr lang="en-US" sz="1900" dirty="0" err="1"/>
              <a:t>einer</a:t>
            </a:r>
            <a:r>
              <a:rPr lang="en-US" sz="1900" dirty="0"/>
              <a:t> </a:t>
            </a:r>
            <a:r>
              <a:rPr lang="en-US" sz="1900" dirty="0" err="1"/>
              <a:t>Vergrößerung</a:t>
            </a:r>
            <a:r>
              <a:rPr lang="en-US" sz="1900" dirty="0"/>
              <a:t> </a:t>
            </a:r>
            <a:r>
              <a:rPr lang="en-US" sz="1900" b="1" dirty="0" err="1"/>
              <a:t>konsistent</a:t>
            </a:r>
            <a:r>
              <a:rPr lang="en-US" sz="1900" b="1" dirty="0"/>
              <a:t> </a:t>
            </a:r>
            <a:r>
              <a:rPr lang="en-US" sz="1900" dirty="0" err="1"/>
              <a:t>produziert</a:t>
            </a:r>
            <a:r>
              <a:rPr lang="en-US" sz="1900" dirty="0"/>
              <a:t> </a:t>
            </a:r>
            <a:r>
              <a:rPr lang="en-US" sz="1900" dirty="0" err="1"/>
              <a:t>werden</a:t>
            </a:r>
            <a:r>
              <a:rPr lang="en-US" sz="1900" dirty="0"/>
              <a:t>?</a:t>
            </a:r>
          </a:p>
          <a:p>
            <a:pPr marL="0" indent="0"/>
            <a:endParaRPr lang="en-IE" sz="1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1450D-0CAB-4D7F-B75C-55F1DD97EF1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324565" y="2595783"/>
            <a:ext cx="1732731" cy="1237497"/>
          </a:xfrm>
        </p:spPr>
        <p:txBody>
          <a:bodyPr>
            <a:normAutofit/>
          </a:bodyPr>
          <a:lstStyle/>
          <a:p>
            <a:pPr marL="0" indent="0"/>
            <a:r>
              <a:rPr lang="en-IE" sz="1900" dirty="0" err="1"/>
              <a:t>Ist</a:t>
            </a:r>
            <a:r>
              <a:rPr lang="en-IE" sz="1900" dirty="0"/>
              <a:t> es </a:t>
            </a:r>
            <a:r>
              <a:rPr lang="en-IE" sz="1900" b="1" dirty="0" err="1"/>
              <a:t>möglich</a:t>
            </a:r>
            <a:r>
              <a:rPr lang="en-IE" sz="1900" b="1" dirty="0"/>
              <a:t>, </a:t>
            </a:r>
            <a:r>
              <a:rPr lang="en-IE" sz="1900" dirty="0"/>
              <a:t>dieses </a:t>
            </a:r>
            <a:r>
              <a:rPr lang="en-IE" sz="1900" dirty="0" err="1"/>
              <a:t>Produkt</a:t>
            </a:r>
            <a:r>
              <a:rPr lang="en-IE" sz="1900" dirty="0"/>
              <a:t> </a:t>
            </a:r>
            <a:r>
              <a:rPr lang="en-IE" sz="1900" dirty="0" err="1"/>
              <a:t>herzustellen</a:t>
            </a:r>
            <a:r>
              <a:rPr lang="en-IE" sz="1900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5914E-82CA-4AE0-B397-8AF8FAF696B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80270" y="2191503"/>
            <a:ext cx="1732731" cy="1237497"/>
          </a:xfrm>
        </p:spPr>
        <p:txBody>
          <a:bodyPr>
            <a:noAutofit/>
          </a:bodyPr>
          <a:lstStyle/>
          <a:p>
            <a:pPr marL="0" indent="0"/>
            <a:r>
              <a:rPr lang="en-IE" sz="1900" dirty="0"/>
              <a:t>Wo und </a:t>
            </a:r>
            <a:r>
              <a:rPr lang="en-IE" sz="1900" dirty="0" err="1"/>
              <a:t>wie</a:t>
            </a:r>
            <a:r>
              <a:rPr lang="en-IE" sz="1900" dirty="0"/>
              <a:t> </a:t>
            </a:r>
            <a:r>
              <a:rPr lang="en-IE" sz="1900" dirty="0" err="1"/>
              <a:t>kann</a:t>
            </a:r>
            <a:r>
              <a:rPr lang="en-IE" sz="1900" dirty="0"/>
              <a:t> es in </a:t>
            </a:r>
            <a:r>
              <a:rPr lang="en-IE" sz="1900" b="1" dirty="0" err="1"/>
              <a:t>größerem</a:t>
            </a:r>
            <a:r>
              <a:rPr lang="en-IE" sz="1900" b="1" dirty="0"/>
              <a:t> </a:t>
            </a:r>
            <a:r>
              <a:rPr lang="en-IE" sz="1900" b="1" dirty="0" err="1"/>
              <a:t>Maßstab</a:t>
            </a:r>
            <a:r>
              <a:rPr lang="en-IE" sz="1900" b="1" dirty="0"/>
              <a:t> </a:t>
            </a:r>
            <a:r>
              <a:rPr lang="en-IE" sz="1900" dirty="0" err="1"/>
              <a:t>produziert</a:t>
            </a:r>
            <a:r>
              <a:rPr lang="en-IE" sz="1900" dirty="0"/>
              <a:t> </a:t>
            </a:r>
            <a:r>
              <a:rPr lang="en-IE" sz="1900" dirty="0" err="1"/>
              <a:t>werden</a:t>
            </a:r>
            <a:r>
              <a:rPr lang="en-IE" sz="1900" dirty="0"/>
              <a:t>?</a:t>
            </a:r>
          </a:p>
          <a:p>
            <a:pPr marL="0" indent="0"/>
            <a:endParaRPr lang="en-IE" sz="19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1A273-5CB9-4B20-BBDC-460A49E0D8B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54224" y="2404537"/>
            <a:ext cx="1732731" cy="1237497"/>
          </a:xfrm>
        </p:spPr>
        <p:txBody>
          <a:bodyPr>
            <a:normAutofit/>
          </a:bodyPr>
          <a:lstStyle/>
          <a:p>
            <a:pPr marL="0" indent="0"/>
            <a:r>
              <a:rPr lang="en-US" sz="1900" dirty="0" err="1"/>
              <a:t>Kann</a:t>
            </a:r>
            <a:r>
              <a:rPr lang="en-US" sz="1900" dirty="0"/>
              <a:t> es auf </a:t>
            </a:r>
            <a:r>
              <a:rPr lang="en-US" sz="1900" b="1" dirty="0" err="1"/>
              <a:t>sichere</a:t>
            </a:r>
            <a:r>
              <a:rPr lang="en-US" sz="1900" dirty="0"/>
              <a:t> Weise </a:t>
            </a:r>
            <a:r>
              <a:rPr lang="en-US" sz="1900" dirty="0" err="1"/>
              <a:t>hergestellt</a:t>
            </a:r>
            <a:r>
              <a:rPr lang="en-US" sz="1900" dirty="0"/>
              <a:t> </a:t>
            </a:r>
            <a:r>
              <a:rPr lang="en-US" sz="1900" dirty="0" err="1"/>
              <a:t>werden</a:t>
            </a:r>
            <a:r>
              <a:rPr lang="en-US" sz="1900" dirty="0"/>
              <a:t>?</a:t>
            </a:r>
            <a:endParaRPr lang="en-IE" sz="19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CC6CAD-A715-42B7-8890-6CDC9AAEF05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10426" y="2428945"/>
            <a:ext cx="1974039" cy="1237497"/>
          </a:xfrm>
        </p:spPr>
        <p:txBody>
          <a:bodyPr>
            <a:normAutofit/>
          </a:bodyPr>
          <a:lstStyle/>
          <a:p>
            <a:pPr marL="0" indent="0"/>
            <a:r>
              <a:rPr lang="en-IE" sz="1900" dirty="0" err="1"/>
              <a:t>Können</a:t>
            </a:r>
            <a:r>
              <a:rPr lang="en-IE" sz="1900" dirty="0"/>
              <a:t> Sie </a:t>
            </a:r>
            <a:r>
              <a:rPr lang="en-IE" sz="1900" dirty="0" err="1"/>
              <a:t>ein</a:t>
            </a:r>
            <a:r>
              <a:rPr lang="en-IE" sz="1900" dirty="0"/>
              <a:t> </a:t>
            </a:r>
            <a:r>
              <a:rPr lang="en-IE" sz="1900" b="1" dirty="0" err="1"/>
              <a:t>Qualitätsprodukt</a:t>
            </a:r>
            <a:r>
              <a:rPr lang="en-IE" sz="1900" dirty="0"/>
              <a:t> </a:t>
            </a:r>
            <a:r>
              <a:rPr lang="en-IE" sz="1900" dirty="0" err="1"/>
              <a:t>herstellen</a:t>
            </a:r>
            <a:r>
              <a:rPr lang="en-IE" sz="1900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FCD0A-2B6C-4B89-A262-8E2DBCD8971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764" y="296562"/>
            <a:ext cx="12181236" cy="731861"/>
          </a:xfrm>
          <a:solidFill>
            <a:srgbClr val="85D2E1"/>
          </a:solidFill>
        </p:spPr>
        <p:txBody>
          <a:bodyPr anchor="ctr">
            <a:normAutofit/>
          </a:bodyPr>
          <a:lstStyle/>
          <a:p>
            <a:r>
              <a:rPr lang="en-IE" dirty="0" err="1"/>
              <a:t>Fragen</a:t>
            </a:r>
            <a:r>
              <a:rPr lang="en-IE" dirty="0"/>
              <a:t>, die man </a:t>
            </a:r>
            <a:r>
              <a:rPr lang="en-IE" dirty="0" err="1"/>
              <a:t>bei</a:t>
            </a:r>
            <a:r>
              <a:rPr lang="en-IE" dirty="0"/>
              <a:t> der </a:t>
            </a:r>
            <a:r>
              <a:rPr lang="en-IE" dirty="0" err="1"/>
              <a:t>Produktentwicklung</a:t>
            </a:r>
            <a:r>
              <a:rPr lang="en-IE" dirty="0"/>
              <a:t> </a:t>
            </a:r>
            <a:r>
              <a:rPr lang="en-IE" dirty="0" err="1"/>
              <a:t>stellen</a:t>
            </a:r>
            <a:r>
              <a:rPr lang="en-IE" dirty="0"/>
              <a:t> </a:t>
            </a:r>
            <a:r>
              <a:rPr lang="en-IE" dirty="0" err="1"/>
              <a:t>sollte</a:t>
            </a:r>
            <a:r>
              <a:rPr lang="en-IE" dirty="0"/>
              <a:t>...</a:t>
            </a:r>
          </a:p>
        </p:txBody>
      </p: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7430939A-BA1D-4624-AB69-DEBEB9DE3350}"/>
              </a:ext>
            </a:extLst>
          </p:cNvPr>
          <p:cNvSpPr/>
          <p:nvPr/>
        </p:nvSpPr>
        <p:spPr>
          <a:xfrm>
            <a:off x="1217596" y="2988612"/>
            <a:ext cx="2033186" cy="1062682"/>
          </a:xfrm>
          <a:prstGeom prst="curvedUpArrow">
            <a:avLst>
              <a:gd name="adj1" fmla="val 18949"/>
              <a:gd name="adj2" fmla="val 41365"/>
              <a:gd name="adj3" fmla="val 38179"/>
            </a:avLst>
          </a:prstGeom>
          <a:solidFill>
            <a:srgbClr val="85D2E1"/>
          </a:solidFill>
          <a:ln>
            <a:solidFill>
              <a:srgbClr val="85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9AB08AD3-32C1-4B86-9091-CC765694F6FC}"/>
              </a:ext>
            </a:extLst>
          </p:cNvPr>
          <p:cNvSpPr/>
          <p:nvPr/>
        </p:nvSpPr>
        <p:spPr>
          <a:xfrm>
            <a:off x="9047170" y="3023285"/>
            <a:ext cx="2033186" cy="1062682"/>
          </a:xfrm>
          <a:prstGeom prst="curvedUpArrow">
            <a:avLst>
              <a:gd name="adj1" fmla="val 18949"/>
              <a:gd name="adj2" fmla="val 41365"/>
              <a:gd name="adj3" fmla="val 38179"/>
            </a:avLst>
          </a:prstGeom>
          <a:solidFill>
            <a:srgbClr val="85D2E1"/>
          </a:solidFill>
          <a:ln>
            <a:solidFill>
              <a:srgbClr val="85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10" name="Arrow: Curved Up 9">
            <a:extLst>
              <a:ext uri="{FF2B5EF4-FFF2-40B4-BE49-F238E27FC236}">
                <a16:creationId xmlns:a16="http://schemas.microsoft.com/office/drawing/2014/main" id="{BEB7F4EC-2988-4E94-871E-94E81EA91055}"/>
              </a:ext>
            </a:extLst>
          </p:cNvPr>
          <p:cNvSpPr/>
          <p:nvPr/>
        </p:nvSpPr>
        <p:spPr>
          <a:xfrm>
            <a:off x="5132383" y="2988612"/>
            <a:ext cx="2033186" cy="1062682"/>
          </a:xfrm>
          <a:prstGeom prst="curvedUpArrow">
            <a:avLst>
              <a:gd name="adj1" fmla="val 18949"/>
              <a:gd name="adj2" fmla="val 41365"/>
              <a:gd name="adj3" fmla="val 38179"/>
            </a:avLst>
          </a:prstGeom>
          <a:solidFill>
            <a:srgbClr val="85D2E1"/>
          </a:solidFill>
          <a:ln>
            <a:solidFill>
              <a:srgbClr val="85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82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08F3DC-D479-44D7-9539-897130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pPr marL="0" indent="0"/>
            <a:r>
              <a:rPr lang="en-IE" dirty="0"/>
              <a:t>Die </a:t>
            </a:r>
            <a:r>
              <a:rPr lang="en-IE" dirty="0" err="1"/>
              <a:t>Herstellung</a:t>
            </a:r>
            <a:r>
              <a:rPr lang="en-IE" dirty="0"/>
              <a:t> </a:t>
            </a:r>
            <a:r>
              <a:rPr lang="en-IE" dirty="0" err="1"/>
              <a:t>eines</a:t>
            </a:r>
            <a:r>
              <a:rPr lang="en-IE" dirty="0"/>
              <a:t> </a:t>
            </a:r>
            <a:r>
              <a:rPr lang="en-IE" dirty="0" err="1"/>
              <a:t>gleichbleibenden</a:t>
            </a:r>
            <a:r>
              <a:rPr lang="en-IE" dirty="0"/>
              <a:t> </a:t>
            </a:r>
            <a:r>
              <a:rPr lang="en-IE" dirty="0" err="1"/>
              <a:t>Qualitätsprodukts</a:t>
            </a:r>
            <a:r>
              <a:rPr lang="en-IE" dirty="0"/>
              <a:t> </a:t>
            </a:r>
            <a:r>
              <a:rPr lang="en-IE" dirty="0" err="1"/>
              <a:t>hängt</a:t>
            </a:r>
            <a:r>
              <a:rPr lang="en-IE" dirty="0"/>
              <a:t> von Phase 3 des NPD-</a:t>
            </a:r>
            <a:r>
              <a:rPr lang="en-IE" dirty="0" err="1"/>
              <a:t>Prozesses</a:t>
            </a:r>
            <a:r>
              <a:rPr lang="en-IE" dirty="0"/>
              <a:t> ab, </a:t>
            </a:r>
            <a:r>
              <a:rPr lang="en-IE" dirty="0" err="1"/>
              <a:t>nämlich</a:t>
            </a:r>
            <a:r>
              <a:rPr lang="en-IE" dirty="0"/>
              <a:t> der </a:t>
            </a:r>
            <a:r>
              <a:rPr lang="en-IE" dirty="0" err="1"/>
              <a:t>Qualitätskontrolle</a:t>
            </a:r>
            <a:r>
              <a:rPr lang="en-IE" dirty="0"/>
              <a:t> (QC=Quality Control) und der </a:t>
            </a:r>
            <a:r>
              <a:rPr lang="en-IE" dirty="0" err="1"/>
              <a:t>Qualitätssicherung</a:t>
            </a:r>
            <a:r>
              <a:rPr lang="en-IE" dirty="0"/>
              <a:t> (QA=Quality assurance) - </a:t>
            </a:r>
            <a:r>
              <a:rPr lang="en-IE" dirty="0" err="1"/>
              <a:t>Produktprüfung</a:t>
            </a:r>
            <a:r>
              <a:rPr lang="en-IE" dirty="0"/>
              <a:t>.</a:t>
            </a:r>
          </a:p>
          <a:p>
            <a:r>
              <a:rPr lang="en-IE" dirty="0"/>
              <a:t>Es </a:t>
            </a:r>
            <a:r>
              <a:rPr lang="en-IE" dirty="0" err="1"/>
              <a:t>gibt</a:t>
            </a:r>
            <a:r>
              <a:rPr lang="en-IE" dirty="0"/>
              <a:t> 3 </a:t>
            </a:r>
            <a:r>
              <a:rPr lang="en-IE" dirty="0" err="1"/>
              <a:t>Hauptformen</a:t>
            </a:r>
            <a:r>
              <a:rPr lang="en-IE" dirty="0"/>
              <a:t>, die </a:t>
            </a:r>
            <a:r>
              <a:rPr lang="en-IE" dirty="0" err="1"/>
              <a:t>bei</a:t>
            </a:r>
            <a:r>
              <a:rPr lang="en-IE" dirty="0"/>
              <a:t> der </a:t>
            </a:r>
            <a:r>
              <a:rPr lang="en-IE" dirty="0" err="1"/>
              <a:t>Lebensmittelprüfung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berücksichtigen</a:t>
            </a:r>
            <a:r>
              <a:rPr lang="en-IE" dirty="0"/>
              <a:t> </a:t>
            </a:r>
            <a:r>
              <a:rPr lang="en-IE" dirty="0" err="1"/>
              <a:t>sind</a:t>
            </a:r>
            <a:r>
              <a:rPr lang="en-IE" dirty="0"/>
              <a:t>:</a:t>
            </a:r>
          </a:p>
          <a:p>
            <a:pPr marL="3534300" indent="-457200">
              <a:buFont typeface="+mj-lt"/>
              <a:buAutoNum type="arabicPeriod"/>
            </a:pPr>
            <a:r>
              <a:rPr lang="en-IE" dirty="0" err="1"/>
              <a:t>Physikalische</a:t>
            </a:r>
            <a:r>
              <a:rPr lang="en-IE" dirty="0"/>
              <a:t> </a:t>
            </a:r>
            <a:r>
              <a:rPr lang="en-IE" dirty="0" err="1"/>
              <a:t>Methoden</a:t>
            </a:r>
            <a:endParaRPr lang="en-IE" dirty="0"/>
          </a:p>
          <a:p>
            <a:pPr marL="3534300" indent="-457200">
              <a:buFont typeface="+mj-lt"/>
              <a:buAutoNum type="arabicPeriod"/>
            </a:pPr>
            <a:r>
              <a:rPr lang="en-IE" dirty="0"/>
              <a:t>Analyse der </a:t>
            </a:r>
            <a:r>
              <a:rPr lang="en-IE" dirty="0" err="1"/>
              <a:t>Lebensmittelsicherheit</a:t>
            </a:r>
            <a:endParaRPr lang="en-IE" dirty="0"/>
          </a:p>
          <a:p>
            <a:pPr marL="3534300" indent="-457200">
              <a:buFont typeface="+mj-lt"/>
              <a:buAutoNum type="arabicPeriod"/>
            </a:pPr>
            <a:r>
              <a:rPr lang="en-IE" dirty="0" err="1"/>
              <a:t>Sensorische</a:t>
            </a:r>
            <a:r>
              <a:rPr lang="en-IE" dirty="0"/>
              <a:t> </a:t>
            </a:r>
            <a:r>
              <a:rPr lang="en-IE" dirty="0" err="1"/>
              <a:t>Methoden</a:t>
            </a:r>
            <a:endParaRPr lang="en-IE" dirty="0"/>
          </a:p>
          <a:p>
            <a:pPr marL="3077100" indent="0"/>
            <a:r>
              <a:rPr lang="en-IE" dirty="0" err="1"/>
              <a:t>Diese</a:t>
            </a:r>
            <a:r>
              <a:rPr lang="en-IE" dirty="0"/>
              <a:t> Tests </a:t>
            </a:r>
            <a:r>
              <a:rPr lang="en-IE" dirty="0" err="1"/>
              <a:t>werden</a:t>
            </a:r>
            <a:r>
              <a:rPr lang="en-IE" dirty="0"/>
              <a:t> </a:t>
            </a:r>
            <a:r>
              <a:rPr lang="en-IE" dirty="0" err="1"/>
              <a:t>durchgeführt</a:t>
            </a:r>
            <a:r>
              <a:rPr lang="en-IE" dirty="0"/>
              <a:t>, um </a:t>
            </a:r>
            <a:r>
              <a:rPr lang="en-IE" dirty="0" err="1"/>
              <a:t>sicherzustellen</a:t>
            </a:r>
            <a:r>
              <a:rPr lang="en-IE" dirty="0"/>
              <a:t>, </a:t>
            </a:r>
            <a:r>
              <a:rPr lang="en-IE" dirty="0" err="1"/>
              <a:t>dass</a:t>
            </a:r>
            <a:r>
              <a:rPr lang="en-IE" dirty="0"/>
              <a:t> das neu </a:t>
            </a:r>
            <a:r>
              <a:rPr lang="en-IE" dirty="0" err="1"/>
              <a:t>entwickelte</a:t>
            </a:r>
            <a:r>
              <a:rPr lang="en-IE" dirty="0"/>
              <a:t> (</a:t>
            </a:r>
            <a:r>
              <a:rPr lang="en-IE" dirty="0" err="1"/>
              <a:t>vergrößerte</a:t>
            </a:r>
            <a:r>
              <a:rPr lang="en-IE" dirty="0"/>
              <a:t>) </a:t>
            </a:r>
            <a:r>
              <a:rPr lang="en-IE" dirty="0" err="1"/>
              <a:t>Produkt</a:t>
            </a:r>
            <a:r>
              <a:rPr lang="en-IE" dirty="0"/>
              <a:t> die </a:t>
            </a:r>
            <a:r>
              <a:rPr lang="en-IE" dirty="0" err="1"/>
              <a:t>gewünschten</a:t>
            </a:r>
            <a:r>
              <a:rPr lang="en-IE" dirty="0"/>
              <a:t> </a:t>
            </a:r>
            <a:r>
              <a:rPr lang="en-IE" dirty="0" err="1"/>
              <a:t>Eigenschaften</a:t>
            </a:r>
            <a:r>
              <a:rPr lang="en-IE" dirty="0"/>
              <a:t> </a:t>
            </a:r>
            <a:r>
              <a:rPr lang="en-IE" dirty="0" err="1"/>
              <a:t>aufweist</a:t>
            </a:r>
            <a:r>
              <a:rPr lang="en-IE" dirty="0"/>
              <a:t> (z. B. </a:t>
            </a:r>
            <a:r>
              <a:rPr lang="en-IE" dirty="0" err="1"/>
              <a:t>Geschmack</a:t>
            </a:r>
            <a:r>
              <a:rPr lang="en-IE" dirty="0"/>
              <a:t>, </a:t>
            </a:r>
            <a:r>
              <a:rPr lang="en-IE" dirty="0" err="1"/>
              <a:t>Textur</a:t>
            </a:r>
            <a:r>
              <a:rPr lang="en-IE" dirty="0"/>
              <a:t>, </a:t>
            </a:r>
            <a:r>
              <a:rPr lang="en-IE" dirty="0" err="1"/>
              <a:t>Aussehen</a:t>
            </a:r>
            <a:r>
              <a:rPr lang="en-IE" dirty="0"/>
              <a:t>, Aroma und </a:t>
            </a:r>
            <a:r>
              <a:rPr lang="en-IE" dirty="0" err="1"/>
              <a:t>Haltbarkeit</a:t>
            </a:r>
            <a:r>
              <a:rPr lang="en-IE" dirty="0"/>
              <a:t>).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B18424F-9A90-4749-AC75-F85EBF61F1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238" y="502894"/>
            <a:ext cx="11295578" cy="582612"/>
          </a:xfrm>
          <a:solidFill>
            <a:srgbClr val="FFD100"/>
          </a:solidFill>
        </p:spPr>
        <p:txBody>
          <a:bodyPr anchor="ctr">
            <a:normAutofit lnSpcReduction="10000"/>
          </a:bodyPr>
          <a:lstStyle/>
          <a:p>
            <a:r>
              <a:rPr lang="en-IE" dirty="0"/>
              <a:t>    NPD </a:t>
            </a:r>
            <a:r>
              <a:rPr lang="en-IE" dirty="0" err="1"/>
              <a:t>Prozess</a:t>
            </a:r>
            <a:r>
              <a:rPr lang="en-IE" dirty="0"/>
              <a:t> – Phase </a:t>
            </a:r>
            <a:r>
              <a:rPr lang="en-IE" b="1" dirty="0"/>
              <a:t>3. (Teil 2) </a:t>
            </a:r>
            <a:r>
              <a:rPr lang="en-IE" b="1" dirty="0" err="1"/>
              <a:t>Produktprüfung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837799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1607D-72F3-4556-99FE-8A0DD6A5EE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Prüfung</a:t>
            </a:r>
            <a:r>
              <a:rPr lang="en-GB" dirty="0">
                <a:cs typeface="Arial" panose="020B0604020202020204" pitchFamily="34" charset="0"/>
              </a:rPr>
              <a:t> der </a:t>
            </a:r>
            <a:r>
              <a:rPr lang="en-GB" dirty="0" err="1">
                <a:cs typeface="Arial" panose="020B0604020202020204" pitchFamily="34" charset="0"/>
              </a:rPr>
              <a:t>Textur</a:t>
            </a:r>
            <a:r>
              <a:rPr lang="en-GB" dirty="0">
                <a:cs typeface="Arial" panose="020B0604020202020204" pitchFamily="34" charset="0"/>
              </a:rPr>
              <a:t> (d. h. </a:t>
            </a:r>
            <a:r>
              <a:rPr lang="en-GB" dirty="0" err="1">
                <a:cs typeface="Arial" panose="020B0604020202020204" pitchFamily="34" charset="0"/>
              </a:rPr>
              <a:t>Prüfung</a:t>
            </a:r>
            <a:r>
              <a:rPr lang="en-GB" dirty="0">
                <a:cs typeface="Arial" panose="020B0604020202020204" pitchFamily="34" charset="0"/>
              </a:rPr>
              <a:t> von </a:t>
            </a:r>
            <a:r>
              <a:rPr lang="en-GB" dirty="0" err="1">
                <a:cs typeface="Arial" panose="020B0604020202020204" pitchFamily="34" charset="0"/>
              </a:rPr>
              <a:t>Weichheit</a:t>
            </a:r>
            <a:r>
              <a:rPr lang="en-GB" dirty="0">
                <a:cs typeface="Arial" panose="020B0604020202020204" pitchFamily="34" charset="0"/>
              </a:rPr>
              <a:t>/</a:t>
            </a:r>
            <a:r>
              <a:rPr lang="en-GB" dirty="0" err="1">
                <a:cs typeface="Arial" panose="020B0604020202020204" pitchFamily="34" charset="0"/>
              </a:rPr>
              <a:t>Härte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Knusprigkeit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usw</a:t>
            </a:r>
            <a:r>
              <a:rPr lang="en-GB" dirty="0">
                <a:cs typeface="Arial" panose="020B0604020202020204" pitchFamily="34" charset="0"/>
              </a:rPr>
              <a:t>. </a:t>
            </a:r>
            <a:r>
              <a:rPr lang="en-GB" dirty="0" err="1">
                <a:cs typeface="Arial" panose="020B0604020202020204" pitchFamily="34" charset="0"/>
              </a:rPr>
              <a:t>mit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Texturanalysegerät</a:t>
            </a:r>
            <a:r>
              <a:rPr lang="en-GB" dirty="0"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Prüfung</a:t>
            </a:r>
            <a:r>
              <a:rPr lang="en-GB" dirty="0">
                <a:cs typeface="Arial" panose="020B0604020202020204" pitchFamily="34" charset="0"/>
              </a:rPr>
              <a:t> der </a:t>
            </a:r>
            <a:r>
              <a:rPr lang="en-GB" dirty="0" err="1">
                <a:cs typeface="Arial" panose="020B0604020202020204" pitchFamily="34" charset="0"/>
              </a:rPr>
              <a:t>Lebensmittelviskosität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mit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Viskosimeter</a:t>
            </a:r>
            <a:endParaRPr lang="en-GB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Prüfung</a:t>
            </a:r>
            <a:r>
              <a:rPr lang="en-GB" dirty="0">
                <a:cs typeface="Arial" panose="020B0604020202020204" pitchFamily="34" charset="0"/>
              </a:rPr>
              <a:t> von </a:t>
            </a:r>
            <a:r>
              <a:rPr lang="en-GB" dirty="0" err="1">
                <a:cs typeface="Arial" panose="020B0604020202020204" pitchFamily="34" charset="0"/>
              </a:rPr>
              <a:t>Feuchtigkeitsgehalt</a:t>
            </a:r>
            <a:r>
              <a:rPr lang="en-GB" dirty="0">
                <a:cs typeface="Arial" panose="020B0604020202020204" pitchFamily="34" charset="0"/>
              </a:rPr>
              <a:t>, pH-Wert, </a:t>
            </a:r>
            <a:r>
              <a:rPr lang="en-GB" dirty="0" err="1">
                <a:cs typeface="Arial" panose="020B0604020202020204" pitchFamily="34" charset="0"/>
              </a:rPr>
              <a:t>Wasseraktivität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Keimzahl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usw</a:t>
            </a:r>
            <a:r>
              <a:rPr lang="en-GB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4B7D7-44B7-4F3B-96E8-7E0452F09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3725" y="351861"/>
            <a:ext cx="5085159" cy="582221"/>
          </a:xfrm>
        </p:spPr>
        <p:txBody>
          <a:bodyPr>
            <a:normAutofit fontScale="85000" lnSpcReduction="10000"/>
          </a:bodyPr>
          <a:lstStyle/>
          <a:p>
            <a:r>
              <a:rPr lang="en-IE" dirty="0"/>
              <a:t>1. </a:t>
            </a:r>
            <a:r>
              <a:rPr lang="en-IE" dirty="0" err="1"/>
              <a:t>Physikalische</a:t>
            </a:r>
            <a:r>
              <a:rPr lang="en-IE" dirty="0"/>
              <a:t> </a:t>
            </a:r>
            <a:r>
              <a:rPr lang="en-IE" dirty="0" err="1"/>
              <a:t>Prüfverfahren</a:t>
            </a:r>
            <a:r>
              <a:rPr lang="en-IE" dirty="0"/>
              <a:t>:</a:t>
            </a:r>
          </a:p>
        </p:txBody>
      </p:sp>
      <p:pic>
        <p:nvPicPr>
          <p:cNvPr id="6" name="Picture Placeholder 5" descr="Person in laboratory">
            <a:extLst>
              <a:ext uri="{FF2B5EF4-FFF2-40B4-BE49-F238E27FC236}">
                <a16:creationId xmlns:a16="http://schemas.microsoft.com/office/drawing/2014/main" id="{BFEEAE04-E381-4FC5-9BBB-3597E89B73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300" y="228600"/>
            <a:ext cx="5564883" cy="5447571"/>
          </a:xfrm>
        </p:spPr>
      </p:pic>
    </p:spTree>
    <p:extLst>
      <p:ext uri="{BB962C8B-B14F-4D97-AF65-F5344CB8AC3E}">
        <p14:creationId xmlns:p14="http://schemas.microsoft.com/office/powerpoint/2010/main" val="3364238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600D1-F80E-49DD-8842-E0C2FBD26B4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58674" y="3889567"/>
            <a:ext cx="3056238" cy="2809337"/>
          </a:xfrm>
          <a:solidFill>
            <a:schemeClr val="tx1">
              <a:lumMod val="20000"/>
              <a:lumOff val="80000"/>
            </a:schemeClr>
          </a:solidFill>
          <a:ln>
            <a:solidFill>
              <a:srgbClr val="85D2E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US" sz="1800" dirty="0" err="1">
                <a:latin typeface="+mn-lt"/>
                <a:cs typeface="Arial" panose="020B0604020202020204" pitchFamily="34" charset="0"/>
              </a:rPr>
              <a:t>Mit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dieser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Methode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lässt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sich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die Zeit, die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ein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Produkt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braucht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, um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sich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zu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zersetzen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bemerkenswert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genau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einschätzen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aber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der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Prozess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dauert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im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Allgemeinen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seine Zeit.</a:t>
            </a:r>
            <a:endParaRPr lang="en-IE" sz="18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2182F-34F8-4A08-A604-205FC981C7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26863" y="3889568"/>
            <a:ext cx="3055663" cy="2809337"/>
          </a:xfrm>
          <a:solidFill>
            <a:schemeClr val="tx1">
              <a:lumMod val="20000"/>
              <a:lumOff val="80000"/>
            </a:schemeClr>
          </a:solidFill>
          <a:ln>
            <a:solidFill>
              <a:srgbClr val="85D2E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-US" sz="1800" dirty="0" err="1">
                <a:latin typeface="+mn-lt"/>
                <a:cs typeface="Arial" panose="020B0604020202020204" pitchFamily="34" charset="0"/>
              </a:rPr>
              <a:t>Hierbei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handelt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es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sich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um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eine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praktische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Studie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zur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Bestimmung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des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Verhaltens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bestimmter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Mikroorganismen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im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Produkt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. Dazu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werden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die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Mikroben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in das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Lebensmittel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eingebracht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. Das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Produkt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wird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dann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gelagert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und in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verschiedenen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Zeiträumen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auf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diese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Mikroben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untersucht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4222402-E20C-427E-8772-7474493306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13" y="446088"/>
            <a:ext cx="12180887" cy="582612"/>
          </a:xfrm>
          <a:solidFill>
            <a:srgbClr val="85D2E1"/>
          </a:solidFill>
        </p:spPr>
        <p:txBody>
          <a:bodyPr>
            <a:normAutofit fontScale="92500"/>
          </a:bodyPr>
          <a:lstStyle/>
          <a:p>
            <a:r>
              <a:rPr lang="en-IE" dirty="0"/>
              <a:t>1. </a:t>
            </a:r>
            <a:r>
              <a:rPr lang="en-IE" dirty="0" err="1"/>
              <a:t>Physikalische</a:t>
            </a:r>
            <a:r>
              <a:rPr lang="en-IE" dirty="0"/>
              <a:t> </a:t>
            </a:r>
            <a:r>
              <a:rPr lang="en-IE" dirty="0" err="1"/>
              <a:t>Methoden</a:t>
            </a:r>
            <a:r>
              <a:rPr lang="en-IE" dirty="0"/>
              <a:t> - </a:t>
            </a:r>
            <a:r>
              <a:rPr lang="en-IE" b="1" dirty="0" err="1"/>
              <a:t>Prüfung</a:t>
            </a:r>
            <a:r>
              <a:rPr lang="en-IE" b="1" dirty="0"/>
              <a:t> der </a:t>
            </a:r>
            <a:r>
              <a:rPr lang="en-IE" b="1" dirty="0" err="1"/>
              <a:t>Haltbarkeit</a:t>
            </a:r>
            <a:r>
              <a:rPr lang="en-IE" b="1" dirty="0"/>
              <a:t> von </a:t>
            </a:r>
            <a:r>
              <a:rPr lang="en-IE" b="1" dirty="0" err="1"/>
              <a:t>Produkten</a:t>
            </a:r>
            <a:endParaRPr lang="en-IE" b="1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CAEB8AB-7842-4D38-B2A1-88AD8780228F}"/>
              </a:ext>
            </a:extLst>
          </p:cNvPr>
          <p:cNvSpPr/>
          <p:nvPr/>
        </p:nvSpPr>
        <p:spPr>
          <a:xfrm>
            <a:off x="17506" y="1282128"/>
            <a:ext cx="2584169" cy="889686"/>
          </a:xfrm>
          <a:prstGeom prst="homePlate">
            <a:avLst/>
          </a:prstGeom>
          <a:solidFill>
            <a:srgbClr val="85D2E1"/>
          </a:solidFill>
          <a:ln>
            <a:solidFill>
              <a:srgbClr val="85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solidFill>
                  <a:srgbClr val="000000"/>
                </a:solidFill>
              </a:rPr>
              <a:t>Die </a:t>
            </a:r>
            <a:r>
              <a:rPr lang="en-IE" sz="2000" b="1" dirty="0" err="1">
                <a:solidFill>
                  <a:srgbClr val="000000"/>
                </a:solidFill>
              </a:rPr>
              <a:t>wichtigsten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Methoden</a:t>
            </a:r>
            <a:r>
              <a:rPr lang="en-IE" sz="2000" b="1" dirty="0">
                <a:solidFill>
                  <a:srgbClr val="000000"/>
                </a:solidFill>
              </a:rPr>
              <a:t> der </a:t>
            </a:r>
            <a:r>
              <a:rPr lang="en-IE" sz="2000" b="1" dirty="0" err="1">
                <a:solidFill>
                  <a:srgbClr val="000000"/>
                </a:solidFill>
              </a:rPr>
              <a:t>Haltbarkeitsprüfung</a:t>
            </a:r>
            <a:endParaRPr lang="en-IE" sz="2000" b="1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9ABED-50D2-4B54-9350-70C10A446A02}"/>
              </a:ext>
            </a:extLst>
          </p:cNvPr>
          <p:cNvSpPr txBox="1"/>
          <p:nvPr/>
        </p:nvSpPr>
        <p:spPr>
          <a:xfrm>
            <a:off x="2373075" y="2173187"/>
            <a:ext cx="122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err="1">
                <a:solidFill>
                  <a:srgbClr val="000000"/>
                </a:solidFill>
              </a:rPr>
              <a:t>Direkte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b="1" dirty="0" err="1">
                <a:solidFill>
                  <a:srgbClr val="000000"/>
                </a:solidFill>
              </a:rPr>
              <a:t>Methoden</a:t>
            </a:r>
            <a:endParaRPr lang="en-IE" b="1" dirty="0">
              <a:solidFill>
                <a:srgbClr val="000000"/>
              </a:solidFill>
            </a:endParaRPr>
          </a:p>
          <a:p>
            <a:pPr algn="ctr"/>
            <a:endParaRPr lang="en-IE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DC183-91E4-46FB-949E-237C22A6EEA5}"/>
              </a:ext>
            </a:extLst>
          </p:cNvPr>
          <p:cNvSpPr txBox="1"/>
          <p:nvPr/>
        </p:nvSpPr>
        <p:spPr>
          <a:xfrm>
            <a:off x="8908592" y="2034688"/>
            <a:ext cx="122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Accelerate shelf-life test (ASLT)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9CF22F-617E-4F7B-853F-BF864971123E}"/>
              </a:ext>
            </a:extLst>
          </p:cNvPr>
          <p:cNvSpPr txBox="1"/>
          <p:nvPr/>
        </p:nvSpPr>
        <p:spPr>
          <a:xfrm>
            <a:off x="5508234" y="2173187"/>
            <a:ext cx="122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err="1">
                <a:solidFill>
                  <a:srgbClr val="000000"/>
                </a:solidFill>
              </a:rPr>
              <a:t>Herausforderungs</a:t>
            </a:r>
            <a:r>
              <a:rPr lang="en-IE" b="1" dirty="0">
                <a:solidFill>
                  <a:srgbClr val="000000"/>
                </a:solidFill>
              </a:rPr>
              <a:t>-Test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9A1B8BF-FA28-446A-85DF-4419D6B9F5DA}"/>
              </a:ext>
            </a:extLst>
          </p:cNvPr>
          <p:cNvSpPr txBox="1">
            <a:spLocks/>
          </p:cNvSpPr>
          <p:nvPr/>
        </p:nvSpPr>
        <p:spPr>
          <a:xfrm>
            <a:off x="7994478" y="3889568"/>
            <a:ext cx="3055663" cy="28093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85D2E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>
                <a:solidFill>
                  <a:srgbClr val="000000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ASLT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zielt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darauf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ab, den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Verfall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des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Erzeugnisses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unter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den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geschaffenen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Bedingungen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)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zu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beschleunigen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ohne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die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Mechanismen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oder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die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Reihenfolge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der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Veränderungen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zu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verändern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, die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bei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dem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Erzeugnis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unter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normalen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Lagerbedingungen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zu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beobachten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sind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6905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Logo&#10;&#10;Description automatically generated">
            <a:extLst>
              <a:ext uri="{FF2B5EF4-FFF2-40B4-BE49-F238E27FC236}">
                <a16:creationId xmlns:a16="http://schemas.microsoft.com/office/drawing/2014/main" id="{93CA9D52-184E-4D6D-8FDF-26796CD0DD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11211" t="-22753" r="-5197" b="-21888"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29C345-3B51-4265-9736-A17BDEB17C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66336" y="1400432"/>
            <a:ext cx="5385726" cy="5457568"/>
          </a:xfrm>
        </p:spPr>
        <p:txBody>
          <a:bodyPr>
            <a:normAutofit fontScale="85000" lnSpcReduction="20000"/>
          </a:bodyPr>
          <a:lstStyle/>
          <a:p>
            <a:pPr indent="0"/>
            <a:r>
              <a:rPr lang="en-US" b="1" dirty="0"/>
              <a:t>Quality assurance </a:t>
            </a:r>
            <a:r>
              <a:rPr lang="en-US" dirty="0"/>
              <a:t>(QA): Die </a:t>
            </a:r>
            <a:r>
              <a:rPr lang="en-US" dirty="0" err="1"/>
              <a:t>Qualitätssicherung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Versprechen</a:t>
            </a:r>
            <a:r>
              <a:rPr lang="en-US" dirty="0"/>
              <a:t> des </a:t>
            </a:r>
            <a:r>
              <a:rPr lang="en-US" dirty="0" err="1"/>
              <a:t>Herstellers</a:t>
            </a:r>
            <a:r>
              <a:rPr lang="en-US" dirty="0"/>
              <a:t> an den </a:t>
            </a:r>
            <a:r>
              <a:rPr lang="en-US" dirty="0" err="1"/>
              <a:t>Verbraucher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seine </a:t>
            </a:r>
            <a:r>
              <a:rPr lang="en-US" dirty="0" err="1"/>
              <a:t>Lebensmittelprodukte</a:t>
            </a:r>
            <a:r>
              <a:rPr lang="en-US" dirty="0"/>
              <a:t> </a:t>
            </a:r>
            <a:r>
              <a:rPr lang="en-US" dirty="0" err="1"/>
              <a:t>klare</a:t>
            </a:r>
            <a:r>
              <a:rPr lang="en-US" dirty="0"/>
              <a:t>, </a:t>
            </a:r>
            <a:r>
              <a:rPr lang="en-US" dirty="0" err="1"/>
              <a:t>einheitliche</a:t>
            </a:r>
            <a:r>
              <a:rPr lang="en-US" dirty="0"/>
              <a:t> Standards </a:t>
            </a:r>
            <a:r>
              <a:rPr lang="en-US" dirty="0" err="1"/>
              <a:t>erfüllen</a:t>
            </a:r>
            <a:r>
              <a:rPr lang="en-US" dirty="0"/>
              <a:t>. </a:t>
            </a:r>
          </a:p>
          <a:p>
            <a:pPr indent="0"/>
            <a:r>
              <a:rPr lang="en-US" b="1" dirty="0"/>
              <a:t>Quality control </a:t>
            </a:r>
            <a:r>
              <a:rPr lang="en-US" dirty="0"/>
              <a:t>(QC)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Reihe</a:t>
            </a:r>
            <a:r>
              <a:rPr lang="en-US" dirty="0"/>
              <a:t> von </a:t>
            </a:r>
            <a:r>
              <a:rPr lang="en-US" dirty="0" err="1"/>
              <a:t>Kontrollen</a:t>
            </a:r>
            <a:r>
              <a:rPr lang="en-US" dirty="0"/>
              <a:t>/Tests in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wichtigen</a:t>
            </a:r>
            <a:r>
              <a:rPr lang="en-US" dirty="0"/>
              <a:t> </a:t>
            </a:r>
            <a:r>
              <a:rPr lang="en-US" dirty="0" err="1"/>
              <a:t>Phasen</a:t>
            </a:r>
            <a:r>
              <a:rPr lang="en-US" dirty="0"/>
              <a:t> der </a:t>
            </a:r>
            <a:r>
              <a:rPr lang="en-US" dirty="0" err="1"/>
              <a:t>Produktentwicklung</a:t>
            </a:r>
            <a:r>
              <a:rPr lang="en-US" dirty="0"/>
              <a:t>/</a:t>
            </a:r>
            <a:r>
              <a:rPr lang="en-US" dirty="0" err="1"/>
              <a:t>Produktion</a:t>
            </a:r>
            <a:r>
              <a:rPr lang="en-US" dirty="0"/>
              <a:t>, </a:t>
            </a:r>
            <a:r>
              <a:rPr lang="en-US" dirty="0" err="1"/>
              <a:t>deren</a:t>
            </a:r>
            <a:r>
              <a:rPr lang="en-US" dirty="0"/>
              <a:t> </a:t>
            </a:r>
            <a:r>
              <a:rPr lang="en-US" dirty="0" err="1"/>
              <a:t>Ergebnisse</a:t>
            </a:r>
            <a:r>
              <a:rPr lang="en-US" dirty="0"/>
              <a:t> </a:t>
            </a:r>
            <a:r>
              <a:rPr lang="en-US" dirty="0" err="1"/>
              <a:t>aufgezeichnet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. </a:t>
            </a:r>
            <a:r>
              <a:rPr lang="en-US" b="1" dirty="0">
                <a:cs typeface="Arial" panose="020B0604020202020204" pitchFamily="34" charset="0"/>
              </a:rPr>
              <a:t>     </a:t>
            </a:r>
          </a:p>
          <a:p>
            <a:pPr indent="0"/>
            <a:r>
              <a:rPr lang="en-US" b="1" dirty="0">
                <a:cs typeface="Arial" panose="020B0604020202020204" pitchFamily="34" charset="0"/>
              </a:rPr>
              <a:t>QC tests </a:t>
            </a:r>
            <a:r>
              <a:rPr lang="en-US" b="1" dirty="0" err="1">
                <a:cs typeface="Arial" panose="020B0604020202020204" pitchFamily="34" charset="0"/>
              </a:rPr>
              <a:t>umfassen</a:t>
            </a:r>
            <a:r>
              <a:rPr lang="en-US" b="1" dirty="0">
                <a:cs typeface="Arial" panose="020B0604020202020204" pitchFamily="34" charset="0"/>
              </a:rPr>
              <a:t>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cs typeface="Arial" panose="020B0604020202020204" pitchFamily="34" charset="0"/>
              </a:rPr>
              <a:t>Prüfung</a:t>
            </a:r>
            <a:r>
              <a:rPr lang="en-US" dirty="0">
                <a:cs typeface="Arial" panose="020B0604020202020204" pitchFamily="34" charset="0"/>
              </a:rPr>
              <a:t> des </a:t>
            </a:r>
            <a:r>
              <a:rPr lang="en-US" dirty="0" err="1">
                <a:cs typeface="Arial" panose="020B0604020202020204" pitchFamily="34" charset="0"/>
              </a:rPr>
              <a:t>Produktgewichts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cs typeface="Arial" panose="020B0604020202020204" pitchFamily="34" charset="0"/>
              </a:rPr>
              <a:t>Sichtprüfungen</a:t>
            </a:r>
            <a:r>
              <a:rPr lang="en-US" dirty="0">
                <a:cs typeface="Arial" panose="020B0604020202020204" pitchFamily="34" charset="0"/>
              </a:rPr>
              <a:t> (um </a:t>
            </a:r>
            <a:r>
              <a:rPr lang="en-US" dirty="0" err="1">
                <a:cs typeface="Arial" panose="020B0604020202020204" pitchFamily="34" charset="0"/>
              </a:rPr>
              <a:t>sicherzustellen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dass</a:t>
            </a:r>
            <a:r>
              <a:rPr lang="en-US" dirty="0">
                <a:cs typeface="Arial" panose="020B0604020202020204" pitchFamily="34" charset="0"/>
              </a:rPr>
              <a:t> das </a:t>
            </a:r>
            <a:r>
              <a:rPr lang="en-US" dirty="0" err="1">
                <a:cs typeface="Arial" panose="020B0604020202020204" pitchFamily="34" charset="0"/>
              </a:rPr>
              <a:t>Aussehen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eines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Produkts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korrekt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ist</a:t>
            </a:r>
            <a:r>
              <a:rPr lang="en-US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cs typeface="Arial" panose="020B0604020202020204" pitchFamily="34" charset="0"/>
              </a:rPr>
              <a:t>Temperaturkontrollen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pH-</a:t>
            </a:r>
            <a:r>
              <a:rPr lang="en-US" dirty="0" err="1">
                <a:cs typeface="Arial" panose="020B0604020202020204" pitchFamily="34" charset="0"/>
              </a:rPr>
              <a:t>Prüfungen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cs typeface="Arial" panose="020B0604020202020204" pitchFamily="34" charset="0"/>
              </a:rPr>
              <a:t>Mikrobiologische</a:t>
            </a:r>
            <a:r>
              <a:rPr lang="en-US" dirty="0">
                <a:cs typeface="Arial" panose="020B0604020202020204" pitchFamily="34" charset="0"/>
              </a:rPr>
              <a:t> Tests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cs typeface="Arial" panose="020B0604020202020204" pitchFamily="34" charset="0"/>
              </a:rPr>
              <a:t>Chemische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Kontrollen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cs typeface="Arial" panose="020B0604020202020204" pitchFamily="34" charset="0"/>
              </a:rPr>
              <a:t>Kontrolle</a:t>
            </a:r>
            <a:r>
              <a:rPr lang="en-US" dirty="0">
                <a:cs typeface="Arial" panose="020B0604020202020204" pitchFamily="34" charset="0"/>
              </a:rPr>
              <a:t> der </a:t>
            </a:r>
            <a:r>
              <a:rPr lang="en-US" dirty="0" err="1">
                <a:cs typeface="Arial" panose="020B0604020202020204" pitchFamily="34" charset="0"/>
              </a:rPr>
              <a:t>Inhaltsstoffe</a:t>
            </a: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cs typeface="Arial" panose="020B0604020202020204" pitchFamily="34" charset="0"/>
              </a:rPr>
              <a:t>Endbewertung</a:t>
            </a:r>
            <a:r>
              <a:rPr lang="en-US" dirty="0">
                <a:cs typeface="Arial" panose="020B0604020202020204" pitchFamily="34" charset="0"/>
              </a:rPr>
              <a:t> - </a:t>
            </a:r>
            <a:r>
              <a:rPr lang="en-US" dirty="0" err="1">
                <a:cs typeface="Arial" panose="020B0604020202020204" pitchFamily="34" charset="0"/>
              </a:rPr>
              <a:t>Geschmack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Textur</a:t>
            </a:r>
            <a:r>
              <a:rPr lang="en-US" dirty="0">
                <a:cs typeface="Arial" panose="020B0604020202020204" pitchFamily="34" charset="0"/>
              </a:rPr>
              <a:t> und Aroma des </a:t>
            </a:r>
            <a:r>
              <a:rPr lang="en-US" dirty="0" err="1">
                <a:cs typeface="Arial" panose="020B0604020202020204" pitchFamily="34" charset="0"/>
              </a:rPr>
              <a:t>Endprodukts</a:t>
            </a:r>
            <a:endParaRPr lang="en-US" dirty="0">
              <a:cs typeface="Arial" panose="020B0604020202020204" pitchFamily="34" charset="0"/>
            </a:endParaRPr>
          </a:p>
          <a:p>
            <a:pPr indent="0"/>
            <a:endParaRPr lang="en-US" dirty="0"/>
          </a:p>
          <a:p>
            <a:pPr indent="0"/>
            <a:endParaRPr lang="en-US" dirty="0"/>
          </a:p>
          <a:p>
            <a:pPr indent="0"/>
            <a:endParaRPr lang="en-I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CEC001-270F-4FE0-8FD9-E97B32E14A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3931" y="140042"/>
            <a:ext cx="4870536" cy="1178011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buAutoNum type="arabicPeriod" startAt="2"/>
            </a:pPr>
            <a:r>
              <a:rPr lang="en-IE" sz="3400" dirty="0"/>
              <a:t>Analyse der </a:t>
            </a:r>
            <a:r>
              <a:rPr lang="en-IE" sz="3400" dirty="0" err="1"/>
              <a:t>Lebensmittelsicherheit</a:t>
            </a:r>
            <a:endParaRPr lang="en-IE" sz="3400" dirty="0"/>
          </a:p>
          <a:p>
            <a:r>
              <a:rPr lang="en-IE" sz="2200" b="1" dirty="0" err="1"/>
              <a:t>Qualitätskontrolle</a:t>
            </a:r>
            <a:r>
              <a:rPr lang="en-IE" sz="2200" b="1" dirty="0"/>
              <a:t> und </a:t>
            </a:r>
            <a:r>
              <a:rPr lang="en-IE" sz="2200" b="1" dirty="0" err="1"/>
              <a:t>Qualitätssicherungsprüfungen</a:t>
            </a:r>
            <a:endParaRPr lang="en-IE" sz="2600" b="1" dirty="0"/>
          </a:p>
        </p:txBody>
      </p:sp>
    </p:spTree>
    <p:extLst>
      <p:ext uri="{BB962C8B-B14F-4D97-AF65-F5344CB8AC3E}">
        <p14:creationId xmlns:p14="http://schemas.microsoft.com/office/powerpoint/2010/main" val="626405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CB24B9-18C6-4E66-8AC8-2A91A8AA0C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4627" y="1354584"/>
            <a:ext cx="6050448" cy="447574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</a:pPr>
            <a:r>
              <a:rPr lang="en-US" sz="2600" dirty="0">
                <a:solidFill>
                  <a:srgbClr val="222222"/>
                </a:solidFill>
              </a:rPr>
              <a:t>Die </a:t>
            </a:r>
            <a:r>
              <a:rPr lang="en-US" sz="2600" dirty="0" err="1">
                <a:solidFill>
                  <a:srgbClr val="222222"/>
                </a:solidFill>
              </a:rPr>
              <a:t>Lebensmittelproduktion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sollte</a:t>
            </a:r>
            <a:r>
              <a:rPr lang="en-US" sz="2600" dirty="0">
                <a:solidFill>
                  <a:srgbClr val="222222"/>
                </a:solidFill>
              </a:rPr>
              <a:t> den </a:t>
            </a:r>
            <a:r>
              <a:rPr lang="en-US" sz="2600" dirty="0" err="1">
                <a:solidFill>
                  <a:srgbClr val="222222"/>
                </a:solidFill>
              </a:rPr>
              <a:t>folgenden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Grundsätzen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folgen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b="1" dirty="0" err="1">
                <a:solidFill>
                  <a:srgbClr val="222222"/>
                </a:solidFill>
              </a:rPr>
              <a:t>gute</a:t>
            </a:r>
            <a:r>
              <a:rPr lang="en-US" sz="2600" b="1" dirty="0">
                <a:solidFill>
                  <a:srgbClr val="222222"/>
                </a:solidFill>
              </a:rPr>
              <a:t> </a:t>
            </a:r>
            <a:r>
              <a:rPr lang="en-US" sz="2600" b="1" dirty="0" err="1">
                <a:solidFill>
                  <a:srgbClr val="222222"/>
                </a:solidFill>
              </a:rPr>
              <a:t>Herstellungspraxis</a:t>
            </a:r>
            <a:r>
              <a:rPr lang="en-US" sz="2600" b="1" dirty="0">
                <a:solidFill>
                  <a:srgbClr val="222222"/>
                </a:solidFill>
              </a:rPr>
              <a:t> (GMP=good manufacturing practices) und </a:t>
            </a:r>
            <a:r>
              <a:rPr lang="en-US" sz="2600" b="1" dirty="0" err="1">
                <a:solidFill>
                  <a:srgbClr val="222222"/>
                </a:solidFill>
              </a:rPr>
              <a:t>gute</a:t>
            </a:r>
            <a:r>
              <a:rPr lang="en-US" sz="2600" b="1" dirty="0">
                <a:solidFill>
                  <a:srgbClr val="222222"/>
                </a:solidFill>
              </a:rPr>
              <a:t> </a:t>
            </a:r>
            <a:r>
              <a:rPr lang="en-US" sz="2600" b="1" dirty="0" err="1">
                <a:solidFill>
                  <a:srgbClr val="222222"/>
                </a:solidFill>
              </a:rPr>
              <a:t>Hygienepraxis</a:t>
            </a:r>
            <a:r>
              <a:rPr lang="en-US" sz="2600" b="1" dirty="0">
                <a:solidFill>
                  <a:srgbClr val="222222"/>
                </a:solidFill>
              </a:rPr>
              <a:t> (GHP= good hygienic practices )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sowie</a:t>
            </a:r>
            <a:r>
              <a:rPr lang="en-US" sz="2600" dirty="0">
                <a:solidFill>
                  <a:srgbClr val="222222"/>
                </a:solidFill>
              </a:rPr>
              <a:t> die </a:t>
            </a:r>
            <a:r>
              <a:rPr lang="en-US" sz="2600" dirty="0" err="1">
                <a:solidFill>
                  <a:srgbClr val="222222"/>
                </a:solidFill>
              </a:rPr>
              <a:t>Anwendung</a:t>
            </a:r>
            <a:r>
              <a:rPr lang="en-US" sz="2600" dirty="0">
                <a:solidFill>
                  <a:srgbClr val="222222"/>
                </a:solidFill>
              </a:rPr>
              <a:t> des </a:t>
            </a:r>
            <a:r>
              <a:rPr lang="en-US" sz="2600" b="1" dirty="0">
                <a:solidFill>
                  <a:srgbClr val="222222"/>
                </a:solidFill>
              </a:rPr>
              <a:t>HACCP-</a:t>
            </a:r>
            <a:r>
              <a:rPr lang="en-US" sz="2600" b="1" dirty="0" err="1">
                <a:solidFill>
                  <a:srgbClr val="222222"/>
                </a:solidFill>
              </a:rPr>
              <a:t>Konzepts</a:t>
            </a:r>
            <a:r>
              <a:rPr lang="en-US" sz="2600" b="1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als</a:t>
            </a:r>
            <a:r>
              <a:rPr lang="en-US" sz="2600" dirty="0">
                <a:solidFill>
                  <a:srgbClr val="222222"/>
                </a:solidFill>
              </a:rPr>
              <a:t> Teil </a:t>
            </a:r>
            <a:r>
              <a:rPr lang="en-US" sz="2600" dirty="0" err="1">
                <a:solidFill>
                  <a:srgbClr val="222222"/>
                </a:solidFill>
              </a:rPr>
              <a:t>eines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Managementsystems</a:t>
            </a:r>
            <a:r>
              <a:rPr lang="en-US" sz="2600" dirty="0">
                <a:solidFill>
                  <a:srgbClr val="222222"/>
                </a:solidFill>
              </a:rPr>
              <a:t> für </a:t>
            </a:r>
            <a:r>
              <a:rPr lang="en-US" sz="2600" dirty="0" err="1">
                <a:solidFill>
                  <a:srgbClr val="222222"/>
                </a:solidFill>
              </a:rPr>
              <a:t>Lebensmittelsicherheit</a:t>
            </a:r>
            <a:r>
              <a:rPr lang="en-US" sz="2600" dirty="0">
                <a:solidFill>
                  <a:srgbClr val="222222"/>
                </a:solidFill>
              </a:rPr>
              <a:t>.</a:t>
            </a:r>
            <a:endParaRPr lang="en-IE" sz="2600" dirty="0"/>
          </a:p>
          <a:p>
            <a:pPr marL="0" indent="0">
              <a:lnSpc>
                <a:spcPct val="120000"/>
              </a:lnSpc>
            </a:pPr>
            <a:r>
              <a:rPr lang="en-US" sz="2600" b="1" i="0" dirty="0">
                <a:solidFill>
                  <a:srgbClr val="222222"/>
                </a:solidFill>
                <a:effectLst/>
              </a:rPr>
              <a:t>HACCP </a:t>
            </a:r>
            <a:r>
              <a:rPr lang="en-US" sz="2600" dirty="0">
                <a:solidFill>
                  <a:srgbClr val="222222"/>
                </a:solidFill>
              </a:rPr>
              <a:t>(</a:t>
            </a:r>
            <a:r>
              <a:rPr lang="en-US" sz="2600" b="0" i="0" dirty="0">
                <a:solidFill>
                  <a:srgbClr val="222222"/>
                </a:solidFill>
                <a:effectLst/>
              </a:rPr>
              <a:t>hazard analysis and critical control points) 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bezieht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sich</a:t>
            </a:r>
            <a:r>
              <a:rPr lang="en-US" sz="2600" dirty="0">
                <a:solidFill>
                  <a:srgbClr val="222222"/>
                </a:solidFill>
              </a:rPr>
              <a:t> auf </a:t>
            </a:r>
            <a:r>
              <a:rPr lang="en-US" sz="2600" dirty="0" err="1">
                <a:solidFill>
                  <a:srgbClr val="222222"/>
                </a:solidFill>
              </a:rPr>
              <a:t>Verfahren</a:t>
            </a:r>
            <a:r>
              <a:rPr lang="en-US" sz="2600" dirty="0">
                <a:solidFill>
                  <a:srgbClr val="222222"/>
                </a:solidFill>
              </a:rPr>
              <a:t>, die Sie </a:t>
            </a:r>
            <a:r>
              <a:rPr lang="en-US" sz="2600" dirty="0" err="1">
                <a:solidFill>
                  <a:srgbClr val="222222"/>
                </a:solidFill>
              </a:rPr>
              <a:t>einführen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müssen</a:t>
            </a:r>
            <a:r>
              <a:rPr lang="en-US" sz="2600" dirty="0">
                <a:solidFill>
                  <a:srgbClr val="222222"/>
                </a:solidFill>
              </a:rPr>
              <a:t>, um </a:t>
            </a:r>
            <a:r>
              <a:rPr lang="en-US" sz="2600" dirty="0" err="1">
                <a:solidFill>
                  <a:srgbClr val="222222"/>
                </a:solidFill>
              </a:rPr>
              <a:t>sicherzustellen</a:t>
            </a:r>
            <a:r>
              <a:rPr lang="en-US" sz="2600" dirty="0">
                <a:solidFill>
                  <a:srgbClr val="222222"/>
                </a:solidFill>
              </a:rPr>
              <a:t>, </a:t>
            </a:r>
            <a:r>
              <a:rPr lang="en-US" sz="2600" dirty="0" err="1">
                <a:solidFill>
                  <a:srgbClr val="222222"/>
                </a:solidFill>
              </a:rPr>
              <a:t>dass</a:t>
            </a:r>
            <a:r>
              <a:rPr lang="en-US" sz="2600" dirty="0">
                <a:solidFill>
                  <a:srgbClr val="222222"/>
                </a:solidFill>
              </a:rPr>
              <a:t> die von </a:t>
            </a:r>
            <a:r>
              <a:rPr lang="en-US" sz="2600" dirty="0" err="1">
                <a:solidFill>
                  <a:srgbClr val="222222"/>
                </a:solidFill>
              </a:rPr>
              <a:t>Ihnen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produzierten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Lebensmittel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sicher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sind</a:t>
            </a:r>
            <a:r>
              <a:rPr lang="en-US" sz="2600" dirty="0">
                <a:solidFill>
                  <a:srgbClr val="222222"/>
                </a:solidFill>
              </a:rPr>
              <a:t>. </a:t>
            </a:r>
            <a:r>
              <a:rPr lang="en-US" sz="2600" dirty="0" err="1">
                <a:solidFill>
                  <a:srgbClr val="222222"/>
                </a:solidFill>
              </a:rPr>
              <a:t>Diese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Verfahren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bilden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Ihr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Managementsystem</a:t>
            </a:r>
            <a:r>
              <a:rPr lang="en-US" sz="2600" dirty="0">
                <a:solidFill>
                  <a:srgbClr val="222222"/>
                </a:solidFill>
              </a:rPr>
              <a:t> für </a:t>
            </a:r>
            <a:r>
              <a:rPr lang="en-US" sz="2600" dirty="0" err="1">
                <a:solidFill>
                  <a:srgbClr val="222222"/>
                </a:solidFill>
              </a:rPr>
              <a:t>Lebensmittelsicherheit</a:t>
            </a:r>
            <a:r>
              <a:rPr lang="en-US" sz="2600" dirty="0">
                <a:solidFill>
                  <a:srgbClr val="222222"/>
                </a:solidFill>
              </a:rPr>
              <a:t> auf der </a:t>
            </a:r>
            <a:r>
              <a:rPr lang="en-US" sz="2600" dirty="0" err="1">
                <a:solidFill>
                  <a:srgbClr val="222222"/>
                </a:solidFill>
              </a:rPr>
              <a:t>Grundlage</a:t>
            </a:r>
            <a:r>
              <a:rPr lang="en-US" sz="2600" dirty="0">
                <a:solidFill>
                  <a:srgbClr val="222222"/>
                </a:solidFill>
              </a:rPr>
              <a:t> der </a:t>
            </a:r>
            <a:r>
              <a:rPr lang="en-US" sz="2600" b="0" i="0" u="sng" dirty="0">
                <a:solidFill>
                  <a:srgbClr val="1188A3"/>
                </a:solidFill>
                <a:effectLst/>
                <a:hlinkClick r:id="rId2" tooltip="Principles of HACC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Prinzipien of HACCP.</a:t>
            </a:r>
            <a:endParaRPr lang="en-US" sz="2600" b="0" i="0" dirty="0">
              <a:solidFill>
                <a:srgbClr val="1188A3"/>
              </a:solidFill>
              <a:effectLst/>
            </a:endParaRPr>
          </a:p>
          <a:p>
            <a:pPr marL="0" indent="0">
              <a:lnSpc>
                <a:spcPct val="120000"/>
              </a:lnSpc>
            </a:pPr>
            <a:r>
              <a:rPr lang="en-US" sz="2600" dirty="0">
                <a:solidFill>
                  <a:srgbClr val="222222"/>
                </a:solidFill>
              </a:rPr>
              <a:t>Das HACCP-System </a:t>
            </a:r>
            <a:r>
              <a:rPr lang="en-US" sz="2600" dirty="0" err="1">
                <a:solidFill>
                  <a:srgbClr val="222222"/>
                </a:solidFill>
              </a:rPr>
              <a:t>ermöglicht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Ihnen</a:t>
            </a:r>
            <a:r>
              <a:rPr lang="en-US" sz="2600" dirty="0">
                <a:solidFill>
                  <a:srgbClr val="222222"/>
                </a:solidFill>
              </a:rPr>
              <a:t> die </a:t>
            </a:r>
            <a:r>
              <a:rPr lang="en-US" sz="2600" dirty="0" err="1">
                <a:solidFill>
                  <a:srgbClr val="222222"/>
                </a:solidFill>
              </a:rPr>
              <a:t>Identifizierung</a:t>
            </a:r>
            <a:r>
              <a:rPr lang="en-US" sz="2600" dirty="0">
                <a:solidFill>
                  <a:srgbClr val="222222"/>
                </a:solidFill>
              </a:rPr>
              <a:t> und </a:t>
            </a:r>
            <a:r>
              <a:rPr lang="en-US" sz="2600" dirty="0" err="1">
                <a:solidFill>
                  <a:srgbClr val="222222"/>
                </a:solidFill>
              </a:rPr>
              <a:t>Kontrolle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aller</a:t>
            </a:r>
            <a:r>
              <a:rPr lang="en-US" sz="2600" dirty="0">
                <a:solidFill>
                  <a:srgbClr val="222222"/>
                </a:solidFill>
              </a:rPr>
              <a:t> </a:t>
            </a:r>
            <a:r>
              <a:rPr lang="en-US" sz="2600" b="0" i="0" u="sng" dirty="0" err="1">
                <a:solidFill>
                  <a:srgbClr val="1188A3"/>
                </a:solidFill>
                <a:effectLst/>
              </a:rPr>
              <a:t>Gefahren</a:t>
            </a:r>
            <a:r>
              <a:rPr lang="en-US" sz="2600" b="0" i="0" u="sng" dirty="0">
                <a:solidFill>
                  <a:srgbClr val="1188A3"/>
                </a:solidFill>
                <a:effectLst/>
              </a:rPr>
              <a:t> </a:t>
            </a:r>
            <a:r>
              <a:rPr lang="en-US" sz="2600" dirty="0">
                <a:solidFill>
                  <a:srgbClr val="222222"/>
                </a:solidFill>
              </a:rPr>
              <a:t>die die </a:t>
            </a:r>
            <a:r>
              <a:rPr lang="en-US" sz="2600" dirty="0" err="1">
                <a:solidFill>
                  <a:srgbClr val="222222"/>
                </a:solidFill>
              </a:rPr>
              <a:t>Zubereitung</a:t>
            </a:r>
            <a:r>
              <a:rPr lang="en-US" sz="2600" dirty="0">
                <a:solidFill>
                  <a:srgbClr val="222222"/>
                </a:solidFill>
              </a:rPr>
              <a:t> von </a:t>
            </a:r>
            <a:r>
              <a:rPr lang="en-US" sz="2600" dirty="0" err="1">
                <a:solidFill>
                  <a:srgbClr val="222222"/>
                </a:solidFill>
              </a:rPr>
              <a:t>sicheren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Lebensmitteln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gefährden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könnten</a:t>
            </a:r>
            <a:r>
              <a:rPr lang="en-US" sz="2600" dirty="0">
                <a:solidFill>
                  <a:srgbClr val="222222"/>
                </a:solidFill>
              </a:rPr>
              <a:t>. Es </a:t>
            </a:r>
            <a:r>
              <a:rPr lang="en-US" sz="2600" dirty="0" err="1">
                <a:solidFill>
                  <a:srgbClr val="222222"/>
                </a:solidFill>
              </a:rPr>
              <a:t>hilft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Ihnen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dabei</a:t>
            </a:r>
            <a:r>
              <a:rPr lang="en-US" sz="2600" dirty="0">
                <a:solidFill>
                  <a:srgbClr val="222222"/>
                </a:solidFill>
              </a:rPr>
              <a:t>: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222222"/>
                </a:solidFill>
              </a:rPr>
              <a:t>erkennen</a:t>
            </a:r>
            <a:r>
              <a:rPr lang="en-US" sz="2600" dirty="0">
                <a:solidFill>
                  <a:srgbClr val="222222"/>
                </a:solidFill>
              </a:rPr>
              <a:t>, was </a:t>
            </a:r>
            <a:r>
              <a:rPr lang="en-US" sz="2600" dirty="0" err="1">
                <a:solidFill>
                  <a:srgbClr val="222222"/>
                </a:solidFill>
              </a:rPr>
              <a:t>schief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gehen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kann</a:t>
            </a:r>
            <a:endParaRPr lang="en-US" sz="2600" dirty="0">
              <a:solidFill>
                <a:srgbClr val="222222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222222"/>
                </a:solidFill>
              </a:rPr>
              <a:t>Planen</a:t>
            </a:r>
            <a:r>
              <a:rPr lang="en-US" sz="2600" dirty="0">
                <a:solidFill>
                  <a:srgbClr val="222222"/>
                </a:solidFill>
              </a:rPr>
              <a:t> Sie, um es </a:t>
            </a:r>
            <a:r>
              <a:rPr lang="en-US" sz="2600" dirty="0" err="1">
                <a:solidFill>
                  <a:srgbClr val="222222"/>
                </a:solidFill>
              </a:rPr>
              <a:t>zu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verhindern</a:t>
            </a:r>
            <a:endParaRPr lang="en-US" sz="2600" dirty="0">
              <a:solidFill>
                <a:srgbClr val="222222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222222"/>
                </a:solidFill>
              </a:rPr>
              <a:t>Sicherstellen</a:t>
            </a:r>
            <a:r>
              <a:rPr lang="en-US" sz="2600" dirty="0">
                <a:solidFill>
                  <a:srgbClr val="222222"/>
                </a:solidFill>
              </a:rPr>
              <a:t>, </a:t>
            </a:r>
            <a:r>
              <a:rPr lang="en-US" sz="2600" dirty="0" err="1">
                <a:solidFill>
                  <a:srgbClr val="222222"/>
                </a:solidFill>
              </a:rPr>
              <a:t>dass</a:t>
            </a:r>
            <a:r>
              <a:rPr lang="en-US" sz="2600" dirty="0">
                <a:solidFill>
                  <a:srgbClr val="222222"/>
                </a:solidFill>
              </a:rPr>
              <a:t> Sie </a:t>
            </a:r>
            <a:r>
              <a:rPr lang="en-US" sz="2600" dirty="0" err="1">
                <a:solidFill>
                  <a:srgbClr val="222222"/>
                </a:solidFill>
              </a:rPr>
              <a:t>Abhilfemaßnahmen</a:t>
            </a:r>
            <a:r>
              <a:rPr lang="en-US" sz="2600" dirty="0">
                <a:solidFill>
                  <a:srgbClr val="222222"/>
                </a:solidFill>
              </a:rPr>
              <a:t> </a:t>
            </a:r>
            <a:r>
              <a:rPr lang="en-US" sz="2600" dirty="0" err="1">
                <a:solidFill>
                  <a:srgbClr val="222222"/>
                </a:solidFill>
              </a:rPr>
              <a:t>durchführen</a:t>
            </a:r>
            <a:r>
              <a:rPr lang="en-US" sz="2600" dirty="0">
                <a:solidFill>
                  <a:srgbClr val="222222"/>
                </a:solidFill>
              </a:rPr>
              <a:t>.</a:t>
            </a:r>
          </a:p>
          <a:p>
            <a:pPr marL="0" indent="0">
              <a:lnSpc>
                <a:spcPct val="120000"/>
              </a:lnSpc>
            </a:pPr>
            <a:endParaRPr lang="en-IE" sz="1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A2765-F001-4789-BCAE-F1F830BB54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627" y="426729"/>
            <a:ext cx="5085159" cy="582221"/>
          </a:xfrm>
        </p:spPr>
        <p:txBody>
          <a:bodyPr>
            <a:normAutofit fontScale="62500" lnSpcReduction="20000"/>
          </a:bodyPr>
          <a:lstStyle/>
          <a:p>
            <a:r>
              <a:rPr lang="en-IE" dirty="0"/>
              <a:t>2. Analyse der </a:t>
            </a:r>
            <a:r>
              <a:rPr lang="en-IE" dirty="0" err="1"/>
              <a:t>Lebensmittelsicherheit</a:t>
            </a:r>
            <a:r>
              <a:rPr lang="en-IE" dirty="0"/>
              <a:t>:</a:t>
            </a:r>
          </a:p>
        </p:txBody>
      </p:sp>
      <p:pic>
        <p:nvPicPr>
          <p:cNvPr id="18" name="Picture Placeholder 17" descr="Logo&#10;&#10;Description automatically generated">
            <a:extLst>
              <a:ext uri="{FF2B5EF4-FFF2-40B4-BE49-F238E27FC236}">
                <a16:creationId xmlns:a16="http://schemas.microsoft.com/office/drawing/2014/main" id="{C14D1836-36A4-4A4E-83EA-44ED23CDE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-15965"/>
          <a:stretch/>
        </p:blipFill>
        <p:spPr>
          <a:xfrm>
            <a:off x="6627117" y="599302"/>
            <a:ext cx="5564883" cy="54475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E7DC4-9E21-4B34-24AA-1FA2681E37CD}"/>
              </a:ext>
            </a:extLst>
          </p:cNvPr>
          <p:cNvSpPr txBox="1"/>
          <p:nvPr/>
        </p:nvSpPr>
        <p:spPr>
          <a:xfrm>
            <a:off x="5015243" y="5862206"/>
            <a:ext cx="6096000" cy="369332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5"/>
              </a:rPr>
              <a:t>Bundesministerium für Ernährung und Landwirtschaft</a:t>
            </a:r>
            <a:endParaRPr lang="en-IE" dirty="0">
              <a:solidFill>
                <a:srgbClr val="00000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E00A6AF-EFC3-5E5D-13B2-85EFD5D75D0B}"/>
              </a:ext>
            </a:extLst>
          </p:cNvPr>
          <p:cNvSpPr/>
          <p:nvPr/>
        </p:nvSpPr>
        <p:spPr>
          <a:xfrm>
            <a:off x="2438392" y="5680237"/>
            <a:ext cx="2033186" cy="991459"/>
          </a:xfrm>
          <a:prstGeom prst="rightArrow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err="1">
                <a:solidFill>
                  <a:srgbClr val="000000"/>
                </a:solidFill>
              </a:rPr>
              <a:t>Klicken</a:t>
            </a:r>
            <a:r>
              <a:rPr lang="en-IE" b="1" dirty="0">
                <a:solidFill>
                  <a:srgbClr val="000000"/>
                </a:solidFill>
              </a:rPr>
              <a:t> Sie </a:t>
            </a:r>
            <a:r>
              <a:rPr lang="en-IE" b="1" dirty="0" err="1">
                <a:solidFill>
                  <a:srgbClr val="000000"/>
                </a:solidFill>
              </a:rPr>
              <a:t>hier</a:t>
            </a:r>
            <a:r>
              <a:rPr lang="en-IE" b="1" dirty="0">
                <a:solidFill>
                  <a:srgbClr val="000000"/>
                </a:solidFill>
              </a:rPr>
              <a:t> für </a:t>
            </a:r>
            <a:r>
              <a:rPr lang="en-IE" b="1" dirty="0" err="1">
                <a:solidFill>
                  <a:srgbClr val="000000"/>
                </a:solidFill>
              </a:rPr>
              <a:t>mehr</a:t>
            </a:r>
            <a:r>
              <a:rPr lang="en-IE" b="1" dirty="0">
                <a:solidFill>
                  <a:srgbClr val="000000"/>
                </a:solidFill>
              </a:rPr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3507149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A293DA-016F-46D1-9336-8EB1E36C81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2465" y="1383957"/>
            <a:ext cx="11590638" cy="4629665"/>
          </a:xfrm>
        </p:spPr>
        <p:txBody>
          <a:bodyPr>
            <a:normAutofit fontScale="85000" lnSpcReduction="20000"/>
          </a:bodyPr>
          <a:lstStyle/>
          <a:p>
            <a:pPr indent="0"/>
            <a:r>
              <a:rPr lang="en-IE" sz="2200" dirty="0"/>
              <a:t>HACCP </a:t>
            </a:r>
            <a:r>
              <a:rPr lang="en-GB" sz="2200" dirty="0" err="1">
                <a:cs typeface="Arial" panose="020B0604020202020204" pitchFamily="34" charset="0"/>
              </a:rPr>
              <a:t>ist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eine</a:t>
            </a:r>
            <a:r>
              <a:rPr lang="en-GB" sz="2200" dirty="0">
                <a:cs typeface="Arial" panose="020B0604020202020204" pitchFamily="34" charset="0"/>
              </a:rPr>
              <a:t> Technik/</a:t>
            </a:r>
            <a:r>
              <a:rPr lang="en-GB" sz="2200" dirty="0" err="1">
                <a:cs typeface="Arial" panose="020B0604020202020204" pitchFamily="34" charset="0"/>
              </a:rPr>
              <a:t>Werkzeug</a:t>
            </a:r>
            <a:r>
              <a:rPr lang="en-GB" sz="2200" dirty="0">
                <a:cs typeface="Arial" panose="020B0604020202020204" pitchFamily="34" charset="0"/>
              </a:rPr>
              <a:t>, um dies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gewährleisten</a:t>
            </a:r>
            <a:r>
              <a:rPr lang="en-GB" sz="2200" dirty="0">
                <a:cs typeface="Arial" panose="020B0604020202020204" pitchFamily="34" charset="0"/>
              </a:rPr>
              <a:t>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Alle </a:t>
            </a:r>
            <a:r>
              <a:rPr lang="en-GB" sz="2200" dirty="0" err="1">
                <a:cs typeface="Arial" panose="020B0604020202020204" pitchFamily="34" charset="0"/>
              </a:rPr>
              <a:t>relevanten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Lebensmittelsicherheitsprobleme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werden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identifiziert</a:t>
            </a:r>
            <a:r>
              <a:rPr lang="en-GB" sz="2200" dirty="0">
                <a:cs typeface="Arial" panose="020B0604020202020204" pitchFamily="34" charset="0"/>
              </a:rPr>
              <a:t>.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Es </a:t>
            </a:r>
            <a:r>
              <a:rPr lang="en-GB" sz="2200" dirty="0" err="1">
                <a:cs typeface="Arial" panose="020B0604020202020204" pitchFamily="34" charset="0"/>
              </a:rPr>
              <a:t>wird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ein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praktischer</a:t>
            </a:r>
            <a:r>
              <a:rPr lang="en-GB" sz="2200" dirty="0">
                <a:cs typeface="Arial" panose="020B0604020202020204" pitchFamily="34" charset="0"/>
              </a:rPr>
              <a:t> und </a:t>
            </a:r>
            <a:r>
              <a:rPr lang="en-GB" sz="2200" dirty="0" err="1">
                <a:cs typeface="Arial" panose="020B0604020202020204" pitchFamily="34" charset="0"/>
              </a:rPr>
              <a:t>sinnvoller</a:t>
            </a:r>
            <a:r>
              <a:rPr lang="en-GB" sz="2200" dirty="0">
                <a:cs typeface="Arial" panose="020B0604020202020204" pitchFamily="34" charset="0"/>
              </a:rPr>
              <a:t> Plan </a:t>
            </a:r>
            <a:r>
              <a:rPr lang="en-GB" sz="2200" dirty="0" err="1">
                <a:cs typeface="Arial" panose="020B0604020202020204" pitchFamily="34" charset="0"/>
              </a:rPr>
              <a:t>entworfen</a:t>
            </a:r>
            <a:r>
              <a:rPr lang="en-GB" sz="2200" dirty="0">
                <a:cs typeface="Arial" panose="020B0604020202020204" pitchFamily="34" charset="0"/>
              </a:rPr>
              <a:t>, um </a:t>
            </a:r>
            <a:r>
              <a:rPr lang="en-GB" sz="2200" dirty="0" err="1">
                <a:cs typeface="Arial" panose="020B0604020202020204" pitchFamily="34" charset="0"/>
              </a:rPr>
              <a:t>diese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Gefahren</a:t>
            </a:r>
            <a:r>
              <a:rPr lang="en-GB" sz="2200" dirty="0">
                <a:cs typeface="Arial" panose="020B0604020202020204" pitchFamily="34" charset="0"/>
              </a:rPr>
              <a:t> für die </a:t>
            </a:r>
            <a:r>
              <a:rPr lang="en-GB" sz="2200" dirty="0" err="1">
                <a:cs typeface="Arial" panose="020B0604020202020204" pitchFamily="34" charset="0"/>
              </a:rPr>
              <a:t>Lebensmittelsicherheit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während</a:t>
            </a:r>
            <a:r>
              <a:rPr lang="en-GB" sz="2200" dirty="0">
                <a:cs typeface="Arial" panose="020B0604020202020204" pitchFamily="34" charset="0"/>
              </a:rPr>
              <a:t> der </a:t>
            </a:r>
            <a:r>
              <a:rPr lang="en-GB" sz="2200" dirty="0" err="1">
                <a:cs typeface="Arial" panose="020B0604020202020204" pitchFamily="34" charset="0"/>
              </a:rPr>
              <a:t>Produktion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vermeiden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oder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kontrollieren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indem</a:t>
            </a:r>
            <a:r>
              <a:rPr lang="en-GB" sz="2200" dirty="0">
                <a:cs typeface="Arial" panose="020B0604020202020204" pitchFamily="34" charset="0"/>
              </a:rPr>
              <a:t> die </a:t>
            </a:r>
            <a:r>
              <a:rPr lang="en-GB" sz="2200" dirty="0" err="1">
                <a:cs typeface="Arial" panose="020B0604020202020204" pitchFamily="34" charset="0"/>
              </a:rPr>
              <a:t>Aufmerksamkeit</a:t>
            </a:r>
            <a:r>
              <a:rPr lang="en-GB" sz="2200" dirty="0">
                <a:cs typeface="Arial" panose="020B0604020202020204" pitchFamily="34" charset="0"/>
              </a:rPr>
              <a:t> auf die "</a:t>
            </a:r>
            <a:r>
              <a:rPr lang="en-GB" sz="2200" dirty="0" err="1">
                <a:cs typeface="Arial" panose="020B0604020202020204" pitchFamily="34" charset="0"/>
              </a:rPr>
              <a:t>kritischen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Kontrollpunkte</a:t>
            </a:r>
            <a:r>
              <a:rPr lang="en-GB" sz="2200" dirty="0">
                <a:cs typeface="Arial" panose="020B0604020202020204" pitchFamily="34" charset="0"/>
              </a:rPr>
              <a:t>" (CCPs) </a:t>
            </a:r>
            <a:r>
              <a:rPr lang="en-GB" sz="2200" dirty="0" err="1">
                <a:cs typeface="Arial" panose="020B0604020202020204" pitchFamily="34" charset="0"/>
              </a:rPr>
              <a:t>gerichtet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wird</a:t>
            </a:r>
            <a:r>
              <a:rPr lang="en-GB" sz="2200" dirty="0">
                <a:cs typeface="Arial" panose="020B0604020202020204" pitchFamily="34" charset="0"/>
              </a:rPr>
              <a:t>. </a:t>
            </a:r>
          </a:p>
          <a:p>
            <a:pPr indent="0"/>
            <a:r>
              <a:rPr lang="en-GB" sz="2200" b="1" dirty="0">
                <a:cs typeface="Arial" panose="020B0604020202020204" pitchFamily="34" charset="0"/>
              </a:rPr>
              <a:t>Zu den </a:t>
            </a:r>
            <a:r>
              <a:rPr lang="en-GB" sz="2200" b="1" dirty="0" err="1">
                <a:cs typeface="Arial" panose="020B0604020202020204" pitchFamily="34" charset="0"/>
              </a:rPr>
              <a:t>Tätigkeiten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im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Rahmen</a:t>
            </a:r>
            <a:r>
              <a:rPr lang="en-GB" sz="2200" b="1" dirty="0">
                <a:cs typeface="Arial" panose="020B0604020202020204" pitchFamily="34" charset="0"/>
              </a:rPr>
              <a:t> des HACCP-</a:t>
            </a:r>
            <a:r>
              <a:rPr lang="en-GB" sz="2200" b="1" dirty="0" err="1">
                <a:cs typeface="Arial" panose="020B0604020202020204" pitchFamily="34" charset="0"/>
              </a:rPr>
              <a:t>Konzepts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gehören</a:t>
            </a:r>
            <a:r>
              <a:rPr lang="en-GB" sz="2200" b="1" dirty="0">
                <a:cs typeface="Arial" panose="020B0604020202020204" pitchFamily="34" charset="0"/>
              </a:rPr>
              <a:t>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GB" sz="2200" b="1" dirty="0" err="1">
                <a:cs typeface="Arial" panose="020B0604020202020204" pitchFamily="34" charset="0"/>
              </a:rPr>
              <a:t>Gefahren</a:t>
            </a:r>
            <a:r>
              <a:rPr lang="en-GB" sz="2200" b="1" dirty="0">
                <a:cs typeface="Arial" panose="020B0604020202020204" pitchFamily="34" charset="0"/>
              </a:rPr>
              <a:t> Analyse </a:t>
            </a:r>
            <a:r>
              <a:rPr lang="en-GB" sz="2200" dirty="0">
                <a:cs typeface="Arial" panose="020B0604020202020204" pitchFamily="34" charset="0"/>
              </a:rPr>
              <a:t>(</a:t>
            </a:r>
            <a:r>
              <a:rPr lang="en-GB" sz="2200" dirty="0" err="1">
                <a:cs typeface="Arial" panose="020B0604020202020204" pitchFamily="34" charset="0"/>
              </a:rPr>
              <a:t>entscheiden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welche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identifizierten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Gefahren</a:t>
            </a:r>
            <a:r>
              <a:rPr lang="en-GB" sz="2200" dirty="0">
                <a:cs typeface="Arial" panose="020B0604020202020204" pitchFamily="34" charset="0"/>
              </a:rPr>
              <a:t> in </a:t>
            </a:r>
            <a:r>
              <a:rPr lang="en-GB" sz="2200" dirty="0" err="1">
                <a:cs typeface="Arial" panose="020B0604020202020204" pitchFamily="34" charset="0"/>
              </a:rPr>
              <a:t>jedem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Verarbeitungsschritt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wahrscheinlich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auftreten</a:t>
            </a:r>
            <a:r>
              <a:rPr lang="en-GB" sz="2200" dirty="0">
                <a:cs typeface="Arial" panose="020B0604020202020204" pitchFamily="34" charset="0"/>
              </a:rPr>
              <a:t> (z. B. </a:t>
            </a:r>
            <a:r>
              <a:rPr lang="en-GB" sz="2200" dirty="0" err="1">
                <a:cs typeface="Arial" panose="020B0604020202020204" pitchFamily="34" charset="0"/>
              </a:rPr>
              <a:t>können</a:t>
            </a:r>
            <a:r>
              <a:rPr lang="en-GB" sz="2200" dirty="0">
                <a:cs typeface="Arial" panose="020B0604020202020204" pitchFamily="34" charset="0"/>
              </a:rPr>
              <a:t> die </a:t>
            </a:r>
            <a:r>
              <a:rPr lang="en-GB" sz="2200" dirty="0" err="1">
                <a:cs typeface="Arial" panose="020B0604020202020204" pitchFamily="34" charset="0"/>
              </a:rPr>
              <a:t>Gefahren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physikalische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chemische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Verunreinigungen</a:t>
            </a:r>
            <a:r>
              <a:rPr lang="en-GB" sz="2200" dirty="0">
                <a:cs typeface="Arial" panose="020B0604020202020204" pitchFamily="34" charset="0"/>
              </a:rPr>
              <a:t> und/</a:t>
            </a:r>
            <a:r>
              <a:rPr lang="en-GB" sz="2200" dirty="0" err="1">
                <a:cs typeface="Arial" panose="020B0604020202020204" pitchFamily="34" charset="0"/>
              </a:rPr>
              <a:t>oder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Mikroorganismen</a:t>
            </a:r>
            <a:r>
              <a:rPr lang="en-GB" sz="2200" dirty="0">
                <a:cs typeface="Arial" panose="020B0604020202020204" pitchFamily="34" charset="0"/>
              </a:rPr>
              <a:t> sein, die </a:t>
            </a:r>
            <a:r>
              <a:rPr lang="en-GB" sz="2200" dirty="0" err="1">
                <a:cs typeface="Arial" panose="020B0604020202020204" pitchFamily="34" charset="0"/>
              </a:rPr>
              <a:t>Lebensmittelvergiftungen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verursachen</a:t>
            </a:r>
            <a:r>
              <a:rPr lang="en-GB" sz="2200" dirty="0">
                <a:cs typeface="Arial" panose="020B0604020202020204" pitchFamily="34" charset="0"/>
              </a:rPr>
              <a:t>); und </a:t>
            </a:r>
            <a:r>
              <a:rPr lang="en-GB" sz="2200" dirty="0" err="1">
                <a:cs typeface="Arial" panose="020B0604020202020204" pitchFamily="34" charset="0"/>
              </a:rPr>
              <a:t>entscheiden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welche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Kontrollmaßnahmen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ergriffen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werden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können</a:t>
            </a:r>
            <a:r>
              <a:rPr lang="en-GB" sz="2200" dirty="0">
                <a:cs typeface="Arial" panose="020B0604020202020204" pitchFamily="34" charset="0"/>
              </a:rPr>
              <a:t>/</a:t>
            </a:r>
            <a:r>
              <a:rPr lang="en-GB" sz="2200" dirty="0" err="1">
                <a:cs typeface="Arial" panose="020B0604020202020204" pitchFamily="34" charset="0"/>
              </a:rPr>
              <a:t>sollten</a:t>
            </a:r>
            <a:r>
              <a:rPr lang="en-GB" sz="2200" dirty="0">
                <a:cs typeface="Arial" panose="020B0604020202020204" pitchFamily="34" charset="0"/>
              </a:rPr>
              <a:t>, um </a:t>
            </a:r>
            <a:r>
              <a:rPr lang="en-GB" sz="2200" dirty="0" err="1">
                <a:cs typeface="Arial" panose="020B0604020202020204" pitchFamily="34" charset="0"/>
              </a:rPr>
              <a:t>diese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Gefahren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verhindern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oder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minimieren</a:t>
            </a:r>
            <a:r>
              <a:rPr lang="en-GB" sz="2200" dirty="0">
                <a:cs typeface="Arial" panose="020B0604020202020204" pitchFamily="34" charset="0"/>
              </a:rPr>
              <a:t>. 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2200" b="1" dirty="0" err="1">
                <a:cs typeface="Arial" panose="020B0604020202020204" pitchFamily="34" charset="0"/>
              </a:rPr>
              <a:t>Festlegung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kritischer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Kontrollpunkte</a:t>
            </a:r>
            <a:r>
              <a:rPr lang="en-GB" sz="2200" b="1" dirty="0">
                <a:cs typeface="Arial" panose="020B0604020202020204" pitchFamily="34" charset="0"/>
              </a:rPr>
              <a:t> (CCPs), </a:t>
            </a:r>
            <a:r>
              <a:rPr lang="en-GB" sz="2200" b="1" dirty="0" err="1">
                <a:cs typeface="Arial" panose="020B0604020202020204" pitchFamily="34" charset="0"/>
              </a:rPr>
              <a:t>Überwachung</a:t>
            </a:r>
            <a:r>
              <a:rPr lang="en-GB" sz="2200" b="1" dirty="0">
                <a:cs typeface="Arial" panose="020B0604020202020204" pitchFamily="34" charset="0"/>
              </a:rPr>
              <a:t> und </a:t>
            </a:r>
            <a:r>
              <a:rPr lang="en-GB" sz="2200" b="1" dirty="0" err="1">
                <a:cs typeface="Arial" panose="020B0604020202020204" pitchFamily="34" charset="0"/>
              </a:rPr>
              <a:t>Abhilfemaßnahmen</a:t>
            </a:r>
            <a:r>
              <a:rPr lang="en-GB" sz="2200" b="1" dirty="0">
                <a:cs typeface="Arial" panose="020B0604020202020204" pitchFamily="34" charset="0"/>
              </a:rPr>
              <a:t> - </a:t>
            </a:r>
            <a:r>
              <a:rPr lang="en-GB" sz="2200" dirty="0" err="1">
                <a:cs typeface="Arial" panose="020B0604020202020204" pitchFamily="34" charset="0"/>
              </a:rPr>
              <a:t>Jeder</a:t>
            </a:r>
            <a:r>
              <a:rPr lang="en-GB" sz="2200" dirty="0">
                <a:cs typeface="Arial" panose="020B0604020202020204" pitchFamily="34" charset="0"/>
              </a:rPr>
              <a:t> CCP muss </a:t>
            </a:r>
            <a:r>
              <a:rPr lang="en-GB" sz="2200" dirty="0" err="1">
                <a:cs typeface="Arial" panose="020B0604020202020204" pitchFamily="34" charset="0"/>
              </a:rPr>
              <a:t>während</a:t>
            </a:r>
            <a:r>
              <a:rPr lang="en-GB" sz="2200" dirty="0">
                <a:cs typeface="Arial" panose="020B0604020202020204" pitchFamily="34" charset="0"/>
              </a:rPr>
              <a:t> der </a:t>
            </a:r>
            <a:r>
              <a:rPr lang="en-GB" sz="2200" dirty="0" err="1">
                <a:cs typeface="Arial" panose="020B0604020202020204" pitchFamily="34" charset="0"/>
              </a:rPr>
              <a:t>Verarbeitung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kontrolliert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werden</a:t>
            </a:r>
            <a:r>
              <a:rPr lang="en-GB" sz="2200" dirty="0">
                <a:cs typeface="Arial" panose="020B0604020202020204" pitchFamily="34" charset="0"/>
              </a:rPr>
              <a:t>, um die </a:t>
            </a:r>
            <a:r>
              <a:rPr lang="en-GB" sz="2200" dirty="0" err="1">
                <a:cs typeface="Arial" panose="020B0604020202020204" pitchFamily="34" charset="0"/>
              </a:rPr>
              <a:t>Lebensmittelsicherheit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gewährleisten</a:t>
            </a:r>
            <a:r>
              <a:rPr lang="en-GB" sz="2200" dirty="0">
                <a:cs typeface="Arial" panose="020B0604020202020204" pitchFamily="34" charset="0"/>
              </a:rPr>
              <a:t>, z. B. </a:t>
            </a:r>
            <a:r>
              <a:rPr lang="en-GB" sz="2200" dirty="0" err="1">
                <a:cs typeface="Arial" panose="020B0604020202020204" pitchFamily="34" charset="0"/>
              </a:rPr>
              <a:t>durch</a:t>
            </a:r>
            <a:r>
              <a:rPr lang="en-GB" sz="2200" dirty="0">
                <a:cs typeface="Arial" panose="020B0604020202020204" pitchFamily="34" charset="0"/>
              </a:rPr>
              <a:t> die </a:t>
            </a:r>
            <a:r>
              <a:rPr lang="en-GB" sz="2200" dirty="0" err="1">
                <a:cs typeface="Arial" panose="020B0604020202020204" pitchFamily="34" charset="0"/>
              </a:rPr>
              <a:t>Verwendung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vereinbarter</a:t>
            </a:r>
            <a:r>
              <a:rPr lang="en-GB" sz="2200" dirty="0">
                <a:cs typeface="Arial" panose="020B0604020202020204" pitchFamily="34" charset="0"/>
              </a:rPr>
              <a:t> und </a:t>
            </a:r>
            <a:r>
              <a:rPr lang="en-GB" sz="2200" dirty="0" err="1">
                <a:cs typeface="Arial" panose="020B0604020202020204" pitchFamily="34" charset="0"/>
              </a:rPr>
              <a:t>gültiger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kritischer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Grenzwerte</a:t>
            </a:r>
            <a:r>
              <a:rPr lang="en-GB" sz="2200" dirty="0">
                <a:cs typeface="Arial" panose="020B0604020202020204" pitchFamily="34" charset="0"/>
              </a:rPr>
              <a:t> und die </a:t>
            </a:r>
            <a:r>
              <a:rPr lang="en-GB" sz="2200" dirty="0" err="1">
                <a:cs typeface="Arial" panose="020B0604020202020204" pitchFamily="34" charset="0"/>
              </a:rPr>
              <a:t>häufige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Überwachung</a:t>
            </a:r>
            <a:r>
              <a:rPr lang="en-GB" sz="2200" dirty="0">
                <a:cs typeface="Arial" panose="020B0604020202020204" pitchFamily="34" charset="0"/>
              </a:rPr>
              <a:t> der </a:t>
            </a:r>
            <a:r>
              <a:rPr lang="en-GB" sz="2200" dirty="0" err="1">
                <a:cs typeface="Arial" panose="020B0604020202020204" pitchFamily="34" charset="0"/>
              </a:rPr>
              <a:t>Kontrollmaßnahmen</a:t>
            </a:r>
            <a:r>
              <a:rPr lang="en-GB" sz="2200" dirty="0">
                <a:cs typeface="Arial" panose="020B0604020202020204" pitchFamily="34" charset="0"/>
              </a:rPr>
              <a:t>, um </a:t>
            </a:r>
            <a:r>
              <a:rPr lang="en-GB" sz="2200" dirty="0" err="1">
                <a:cs typeface="Arial" panose="020B0604020202020204" pitchFamily="34" charset="0"/>
              </a:rPr>
              <a:t>dann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bei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Bedarf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entsprechende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Abhilfemaßnahmen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ergreifen</a:t>
            </a:r>
            <a:r>
              <a:rPr lang="en-GB" sz="2200" dirty="0">
                <a:cs typeface="Arial" panose="020B0604020202020204" pitchFamily="34" charset="0"/>
              </a:rPr>
              <a:t>. 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In der Praxis </a:t>
            </a:r>
            <a:r>
              <a:rPr lang="en-GB" sz="2200" dirty="0" err="1">
                <a:cs typeface="Arial" panose="020B0604020202020204" pitchFamily="34" charset="0"/>
              </a:rPr>
              <a:t>ist</a:t>
            </a:r>
            <a:r>
              <a:rPr lang="en-GB" sz="2200" dirty="0">
                <a:cs typeface="Arial" panose="020B0604020202020204" pitchFamily="34" charset="0"/>
              </a:rPr>
              <a:t> die </a:t>
            </a:r>
            <a:r>
              <a:rPr lang="en-GB" sz="2200" b="1" dirty="0">
                <a:cs typeface="Arial" panose="020B0604020202020204" pitchFamily="34" charset="0"/>
              </a:rPr>
              <a:t>Der HACCP-Plan muss </a:t>
            </a:r>
            <a:r>
              <a:rPr lang="en-GB" sz="2200" b="1" dirty="0" err="1">
                <a:cs typeface="Arial" panose="020B0604020202020204" pitchFamily="34" charset="0"/>
              </a:rPr>
              <a:t>dokumentiert</a:t>
            </a:r>
            <a:r>
              <a:rPr lang="en-GB" sz="2200" b="1" dirty="0">
                <a:cs typeface="Arial" panose="020B0604020202020204" pitchFamily="34" charset="0"/>
              </a:rPr>
              <a:t> und </a:t>
            </a:r>
            <a:r>
              <a:rPr lang="en-GB" sz="2200" b="1" dirty="0" err="1">
                <a:cs typeface="Arial" panose="020B0604020202020204" pitchFamily="34" charset="0"/>
              </a:rPr>
              <a:t>umgesetzt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werden</a:t>
            </a:r>
            <a:r>
              <a:rPr lang="en-GB" sz="2200" b="1" dirty="0">
                <a:cs typeface="Arial" panose="020B0604020202020204" pitchFamily="34" charset="0"/>
              </a:rPr>
              <a:t>, und die </a:t>
            </a:r>
            <a:r>
              <a:rPr lang="en-GB" sz="2200" b="1" dirty="0" err="1">
                <a:cs typeface="Arial" panose="020B0604020202020204" pitchFamily="34" charset="0"/>
              </a:rPr>
              <a:t>Aufzeichnungen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müssen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aufbewahrt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b="1" dirty="0" err="1">
                <a:cs typeface="Arial" panose="020B0604020202020204" pitchFamily="34" charset="0"/>
              </a:rPr>
              <a:t>werden</a:t>
            </a:r>
            <a:r>
              <a:rPr lang="en-GB" sz="2200" b="1" dirty="0">
                <a:cs typeface="Arial" panose="020B0604020202020204" pitchFamily="34" charset="0"/>
              </a:rPr>
              <a:t> </a:t>
            </a:r>
            <a:r>
              <a:rPr lang="en-GB" sz="2200" dirty="0">
                <a:cs typeface="Arial" panose="020B0604020202020204" pitchFamily="34" charset="0"/>
              </a:rPr>
              <a:t>für die </a:t>
            </a:r>
            <a:r>
              <a:rPr lang="en-GB" sz="2200" dirty="0" err="1">
                <a:cs typeface="Arial" panose="020B0604020202020204" pitchFamily="34" charset="0"/>
              </a:rPr>
              <a:t>Überwachung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jeder</a:t>
            </a:r>
            <a:r>
              <a:rPr lang="en-GB" sz="2200" dirty="0">
                <a:cs typeface="Arial" panose="020B0604020202020204" pitchFamily="34" charset="0"/>
              </a:rPr>
              <a:t> CCP und die </a:t>
            </a:r>
            <a:r>
              <a:rPr lang="en-GB" sz="2200" dirty="0" err="1">
                <a:cs typeface="Arial" panose="020B0604020202020204" pitchFamily="34" charset="0"/>
              </a:rPr>
              <a:t>Abhilfemaßnahmen</a:t>
            </a:r>
            <a:r>
              <a:rPr lang="en-GB" sz="2200" dirty="0">
                <a:cs typeface="Arial" panose="020B0604020202020204" pitchFamily="34" charset="0"/>
              </a:rPr>
              <a:t>, die </a:t>
            </a:r>
            <a:r>
              <a:rPr lang="en-GB" sz="2200" dirty="0" err="1">
                <a:cs typeface="Arial" panose="020B0604020202020204" pitchFamily="34" charset="0"/>
              </a:rPr>
              <a:t>ergriffen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werden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wenn</a:t>
            </a:r>
            <a:r>
              <a:rPr lang="en-GB" sz="2200" dirty="0">
                <a:cs typeface="Arial" panose="020B0604020202020204" pitchFamily="34" charset="0"/>
              </a:rPr>
              <a:t> die CCP </a:t>
            </a:r>
            <a:r>
              <a:rPr lang="en-GB" sz="2200" dirty="0" err="1">
                <a:cs typeface="Arial" panose="020B0604020202020204" pitchFamily="34" charset="0"/>
              </a:rPr>
              <a:t>nicht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ordnungsgemäß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funktioniert</a:t>
            </a:r>
            <a:r>
              <a:rPr lang="en-GB" sz="2200" dirty="0">
                <a:cs typeface="Arial" panose="020B0604020202020204" pitchFamily="34" charset="0"/>
              </a:rPr>
              <a:t>.</a:t>
            </a:r>
          </a:p>
          <a:p>
            <a:pPr indent="0"/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C6269-49F7-451F-A1FD-B5C77D2226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51861"/>
            <a:ext cx="10594345" cy="582221"/>
          </a:xfrm>
          <a:solidFill>
            <a:srgbClr val="85D2E1"/>
          </a:solidFill>
        </p:spPr>
        <p:txBody>
          <a:bodyPr anchor="ctr">
            <a:normAutofit lnSpcReduction="10000"/>
          </a:bodyPr>
          <a:lstStyle/>
          <a:p>
            <a:r>
              <a:rPr lang="en-IE" dirty="0"/>
              <a:t>	HACCP </a:t>
            </a:r>
            <a:r>
              <a:rPr lang="en-IE" dirty="0" err="1"/>
              <a:t>Erklärt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765CA-312F-4334-A6A3-31C1C1553A74}"/>
              </a:ext>
            </a:extLst>
          </p:cNvPr>
          <p:cNvSpPr txBox="1"/>
          <p:nvPr/>
        </p:nvSpPr>
        <p:spPr>
          <a:xfrm>
            <a:off x="3929449" y="5768471"/>
            <a:ext cx="8262551" cy="1089529"/>
          </a:xfrm>
          <a:prstGeom prst="rect">
            <a:avLst/>
          </a:prstGeom>
          <a:solidFill>
            <a:srgbClr val="FFD100"/>
          </a:solidFill>
        </p:spPr>
        <p:txBody>
          <a:bodyPr wrap="square" rtlCol="0">
            <a:spAutoFit/>
          </a:bodyPr>
          <a:lstStyle/>
          <a:p>
            <a:pPr marL="228600" lvl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Tipp: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Es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von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entscheidender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Bedeutung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dass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Sie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Ihr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eigenes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HACCP-System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einrichten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und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sicherstellen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dass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alle Mitarbeiter, die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mit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Lebensmitteln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umgehen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, die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entsprechende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Schulung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erhalten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, um die </a:t>
            </a:r>
            <a:r>
              <a:rPr lang="en-GB" b="1" dirty="0" err="1">
                <a:solidFill>
                  <a:srgbClr val="000000"/>
                </a:solidFill>
                <a:cs typeface="Arial" panose="020B0604020202020204" pitchFamily="34" charset="0"/>
              </a:rPr>
              <a:t>Sicherheit</a:t>
            </a:r>
            <a:r>
              <a:rPr lang="en-GB" b="1" dirty="0">
                <a:solidFill>
                  <a:srgbClr val="000000"/>
                </a:solidFill>
                <a:cs typeface="Arial" panose="020B0604020202020204" pitchFamily="34" charset="0"/>
              </a:rPr>
              <a:t> der </a:t>
            </a:r>
            <a:r>
              <a:rPr lang="en-GB" b="1" dirty="0" err="1">
                <a:solidFill>
                  <a:srgbClr val="000000"/>
                </a:solidFill>
                <a:cs typeface="Arial" panose="020B0604020202020204" pitchFamily="34" charset="0"/>
              </a:rPr>
              <a:t>Verbraucher</a:t>
            </a:r>
            <a:r>
              <a:rPr lang="en-GB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zu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gewährleisten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. Dies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auch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Arial" panose="020B0604020202020204" pitchFamily="34" charset="0"/>
              </a:rPr>
              <a:t>eine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cs typeface="Arial" panose="020B0604020202020204" pitchFamily="34" charset="0"/>
              </a:rPr>
              <a:t>gesetzliche</a:t>
            </a:r>
            <a:r>
              <a:rPr lang="en-GB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cs typeface="Arial" panose="020B0604020202020204" pitchFamily="34" charset="0"/>
              </a:rPr>
              <a:t>Vorschrift</a:t>
            </a:r>
            <a:r>
              <a:rPr lang="en-GB" b="1" dirty="0">
                <a:solidFill>
                  <a:srgbClr val="000000"/>
                </a:solidFill>
                <a:cs typeface="Arial" panose="020B0604020202020204" pitchFamily="34" charset="0"/>
              </a:rPr>
              <a:t>!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8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7A3360-22B9-43FF-A5BF-6B1D3398BB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130" y="1451899"/>
            <a:ext cx="5972170" cy="4322825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IE" dirty="0"/>
              <a:t>Wie in Modul 2 </a:t>
            </a:r>
            <a:r>
              <a:rPr lang="en-IE" dirty="0" err="1"/>
              <a:t>erörtert</a:t>
            </a:r>
            <a:r>
              <a:rPr lang="en-IE" dirty="0"/>
              <a:t>, </a:t>
            </a:r>
            <a:r>
              <a:rPr lang="en-IE" dirty="0" err="1"/>
              <a:t>ergeben</a:t>
            </a:r>
            <a:r>
              <a:rPr lang="en-IE" dirty="0"/>
              <a:t> </a:t>
            </a:r>
            <a:r>
              <a:rPr lang="en-IE" dirty="0" err="1"/>
              <a:t>sich</a:t>
            </a:r>
            <a:r>
              <a:rPr lang="en-IE" dirty="0"/>
              <a:t> </a:t>
            </a:r>
            <a:r>
              <a:rPr lang="en-IE" dirty="0" err="1"/>
              <a:t>aufgrund</a:t>
            </a:r>
            <a:r>
              <a:rPr lang="en-IE" dirty="0"/>
              <a:t> des </a:t>
            </a:r>
            <a:r>
              <a:rPr lang="en-IE" b="1" dirty="0" err="1"/>
              <a:t>weltweiten</a:t>
            </a:r>
            <a:r>
              <a:rPr lang="en-IE" b="1" dirty="0"/>
              <a:t> </a:t>
            </a:r>
            <a:r>
              <a:rPr lang="en-IE" b="1" dirty="0" err="1"/>
              <a:t>Bevölkerungswachstums</a:t>
            </a:r>
            <a:r>
              <a:rPr lang="en-IE" b="1" dirty="0"/>
              <a:t> </a:t>
            </a:r>
            <a:r>
              <a:rPr lang="en-IE" dirty="0"/>
              <a:t>in der </a:t>
            </a:r>
            <a:r>
              <a:rPr lang="en-IE" dirty="0" err="1"/>
              <a:t>Altersgruppe</a:t>
            </a:r>
            <a:r>
              <a:rPr lang="en-IE" dirty="0"/>
              <a:t> der </a:t>
            </a:r>
            <a:r>
              <a:rPr lang="en-IE" dirty="0" err="1"/>
              <a:t>über</a:t>
            </a:r>
            <a:r>
              <a:rPr lang="en-IE" dirty="0"/>
              <a:t> 65-Jährigen </a:t>
            </a:r>
            <a:r>
              <a:rPr lang="en-IE" dirty="0" err="1"/>
              <a:t>enorme</a:t>
            </a:r>
            <a:r>
              <a:rPr lang="en-IE" dirty="0"/>
              <a:t> </a:t>
            </a:r>
            <a:r>
              <a:rPr lang="en-IE" dirty="0" err="1"/>
              <a:t>Marktchancen</a:t>
            </a:r>
            <a:r>
              <a:rPr lang="en-IE" dirty="0"/>
              <a:t> für </a:t>
            </a:r>
            <a:r>
              <a:rPr lang="en-IE" dirty="0" err="1"/>
              <a:t>Lebensmittelunternehmen</a:t>
            </a:r>
            <a:r>
              <a:rPr lang="en-IE" dirty="0"/>
              <a:t>, und </a:t>
            </a:r>
            <a:r>
              <a:rPr lang="en-IE" dirty="0" err="1"/>
              <a:t>folglich</a:t>
            </a:r>
            <a:r>
              <a:rPr lang="en-IE" dirty="0"/>
              <a:t> </a:t>
            </a:r>
            <a:r>
              <a:rPr lang="en-IE" dirty="0" err="1"/>
              <a:t>besteht</a:t>
            </a:r>
            <a:r>
              <a:rPr lang="en-IE" dirty="0"/>
              <a:t> die </a:t>
            </a:r>
            <a:r>
              <a:rPr lang="en-IE" dirty="0" err="1"/>
              <a:t>Notwendigkeit</a:t>
            </a:r>
            <a:r>
              <a:rPr lang="en-IE" dirty="0"/>
              <a:t>, die </a:t>
            </a:r>
            <a:r>
              <a:rPr lang="en-IE" dirty="0" err="1"/>
              <a:t>vielfältigen</a:t>
            </a:r>
            <a:r>
              <a:rPr lang="en-IE" dirty="0"/>
              <a:t> </a:t>
            </a:r>
            <a:r>
              <a:rPr lang="en-IE" dirty="0" err="1"/>
              <a:t>Lebensmittelbedürfnisse</a:t>
            </a:r>
            <a:r>
              <a:rPr lang="en-IE" dirty="0"/>
              <a:t> der </a:t>
            </a:r>
            <a:r>
              <a:rPr lang="en-IE" dirty="0" err="1"/>
              <a:t>alternden</a:t>
            </a:r>
            <a:r>
              <a:rPr lang="en-IE" dirty="0"/>
              <a:t> </a:t>
            </a:r>
            <a:r>
              <a:rPr lang="en-IE" dirty="0" err="1"/>
              <a:t>Verbraucher</a:t>
            </a:r>
            <a:r>
              <a:rPr lang="en-IE" dirty="0"/>
              <a:t>/</a:t>
            </a:r>
            <a:r>
              <a:rPr lang="en-IE" dirty="0" err="1"/>
              <a:t>Segmente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befriedigen</a:t>
            </a:r>
            <a:r>
              <a:rPr lang="en-I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Gesundheit </a:t>
            </a:r>
            <a:r>
              <a:rPr lang="en-GB" sz="2200" dirty="0" err="1">
                <a:cs typeface="Arial" panose="020B0604020202020204" pitchFamily="34" charset="0"/>
              </a:rPr>
              <a:t>verändert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sich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dem</a:t>
            </a:r>
            <a:r>
              <a:rPr lang="en-GB" sz="2200" dirty="0">
                <a:cs typeface="Arial" panose="020B0604020202020204" pitchFamily="34" charset="0"/>
              </a:rPr>
              <a:t> Alter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cs typeface="Arial" panose="020B0604020202020204" pitchFamily="34" charset="0"/>
              </a:rPr>
              <a:t>Ernährungsbedürfnisse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ändern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sich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dem</a:t>
            </a:r>
            <a:r>
              <a:rPr lang="en-GB" sz="2200" dirty="0">
                <a:cs typeface="Arial" panose="020B0604020202020204" pitchFamily="34" charset="0"/>
              </a:rPr>
              <a:t> Alter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cs typeface="Arial" panose="020B0604020202020204" pitchFamily="34" charset="0"/>
              </a:rPr>
              <a:t>Besondere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Ernährungsbedürfnisse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ändern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sich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dem</a:t>
            </a:r>
            <a:r>
              <a:rPr lang="en-GB" sz="2200" dirty="0">
                <a:cs typeface="Arial" panose="020B0604020202020204" pitchFamily="34" charset="0"/>
              </a:rPr>
              <a:t> Alter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cs typeface="Arial" panose="020B0604020202020204" pitchFamily="34" charset="0"/>
              </a:rPr>
              <a:t>Wahrnehmungen</a:t>
            </a:r>
            <a:r>
              <a:rPr lang="en-GB" sz="2200" dirty="0">
                <a:cs typeface="Arial" panose="020B0604020202020204" pitchFamily="34" charset="0"/>
              </a:rPr>
              <a:t> und </a:t>
            </a:r>
            <a:r>
              <a:rPr lang="en-GB" sz="2200" dirty="0" err="1">
                <a:cs typeface="Arial" panose="020B0604020202020204" pitchFamily="34" charset="0"/>
              </a:rPr>
              <a:t>sensorische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Veränderungen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dem</a:t>
            </a:r>
            <a:r>
              <a:rPr lang="en-GB" sz="2200" dirty="0">
                <a:cs typeface="Arial" panose="020B0604020202020204" pitchFamily="34" charset="0"/>
              </a:rPr>
              <a:t> Alter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78A97-4BD8-4BA8-9639-D6D9EF106E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531" y="275968"/>
            <a:ext cx="5085159" cy="1155357"/>
          </a:xfrm>
        </p:spPr>
        <p:txBody>
          <a:bodyPr>
            <a:normAutofit/>
          </a:bodyPr>
          <a:lstStyle/>
          <a:p>
            <a:r>
              <a:rPr lang="en-IE" sz="3300" dirty="0" err="1"/>
              <a:t>Warum</a:t>
            </a:r>
            <a:r>
              <a:rPr lang="en-IE" sz="3300" dirty="0"/>
              <a:t> </a:t>
            </a:r>
            <a:r>
              <a:rPr lang="en-IE" sz="3300" dirty="0" err="1"/>
              <a:t>neue</a:t>
            </a:r>
            <a:r>
              <a:rPr lang="en-IE" sz="3300" dirty="0"/>
              <a:t> </a:t>
            </a:r>
            <a:r>
              <a:rPr lang="en-IE" sz="3300" dirty="0" err="1"/>
              <a:t>Lebensmittel</a:t>
            </a:r>
            <a:r>
              <a:rPr lang="en-IE" sz="3300" dirty="0"/>
              <a:t> für </a:t>
            </a:r>
            <a:r>
              <a:rPr lang="en-IE" sz="3300" dirty="0" err="1"/>
              <a:t>Senioren</a:t>
            </a:r>
            <a:r>
              <a:rPr lang="en-IE" sz="3300" dirty="0"/>
              <a:t> </a:t>
            </a:r>
            <a:r>
              <a:rPr lang="en-IE" sz="3300" dirty="0" err="1"/>
              <a:t>entwickeln</a:t>
            </a:r>
            <a:r>
              <a:rPr lang="en-IE" sz="3300" dirty="0"/>
              <a:t>?</a:t>
            </a:r>
          </a:p>
        </p:txBody>
      </p:sp>
      <p:pic>
        <p:nvPicPr>
          <p:cNvPr id="6" name="Picture Placeholder 5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D836CCD4-3627-459D-825A-93508C4F77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7" b="18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9015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EB330-C133-4754-BF3C-73C5B52354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4817" y="1495148"/>
            <a:ext cx="6157483" cy="4485522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Bei der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sensorischen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Analyse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der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Geschmack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das Aroma, das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Aussehen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das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Gehör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usw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 des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Lebensmittels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selbst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getestet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Sie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gibt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den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Verbrauchern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auch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Aufschluss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über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ihre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Vorlieben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ihre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Gefühle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gegenüber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dem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Produkt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Dieses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sensorische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"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Ergebnis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"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hilft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bei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der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Bestimmung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der </a:t>
            </a:r>
            <a:r>
              <a:rPr lang="en-GB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Produkthaltbarkeit</a:t>
            </a:r>
            <a:r>
              <a:rPr lang="en-GB" sz="2000" b="1" dirty="0">
                <a:solidFill>
                  <a:prstClr val="black"/>
                </a:solidFill>
                <a:cs typeface="Arial" panose="020B0604020202020204" pitchFamily="34" charset="0"/>
              </a:rPr>
              <a:t>,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da die Menschen in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verschiedenen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Stadien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eine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Vorstellung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davon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entwickeln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, was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Frische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und was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nicht</a:t>
            </a:r>
            <a:endParaRPr lang="en-GB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sz="2000" spc="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In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einem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späteren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Abschnitt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wir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die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sensorische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Analyse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näher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cs typeface="Arial" panose="020B0604020202020204" pitchFamily="34" charset="0"/>
              </a:rPr>
              <a:t>erläutern</a:t>
            </a:r>
            <a:r>
              <a:rPr lang="en-GB" sz="20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9ED98-2838-49D8-ABD9-970368B01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152" y="344979"/>
            <a:ext cx="5664813" cy="815361"/>
          </a:xfrm>
        </p:spPr>
        <p:txBody>
          <a:bodyPr>
            <a:normAutofit/>
          </a:bodyPr>
          <a:lstStyle/>
          <a:p>
            <a:r>
              <a:rPr lang="en-IE" dirty="0"/>
              <a:t>3. </a:t>
            </a:r>
            <a:r>
              <a:rPr lang="en-IE" dirty="0" err="1"/>
              <a:t>Sensorische</a:t>
            </a:r>
            <a:r>
              <a:rPr lang="en-IE" dirty="0"/>
              <a:t> </a:t>
            </a:r>
            <a:r>
              <a:rPr lang="en-IE" dirty="0" err="1"/>
              <a:t>Testverfahren</a:t>
            </a:r>
            <a:endParaRPr lang="en-IE" dirty="0"/>
          </a:p>
        </p:txBody>
      </p:sp>
      <p:pic>
        <p:nvPicPr>
          <p:cNvPr id="6" name="Picture Placeholder 5" descr="Woman eating a green macaron">
            <a:extLst>
              <a:ext uri="{FF2B5EF4-FFF2-40B4-BE49-F238E27FC236}">
                <a16:creationId xmlns:a16="http://schemas.microsoft.com/office/drawing/2014/main" id="{AF8F2A5D-F347-49BB-85BA-20ADBAD640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7944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89889F-A444-4B0C-8638-592D621A0B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458097"/>
            <a:ext cx="10808102" cy="4166618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IE" dirty="0" err="1"/>
              <a:t>Wir</a:t>
            </a:r>
            <a:r>
              <a:rPr lang="en-IE" dirty="0"/>
              <a:t> </a:t>
            </a:r>
            <a:r>
              <a:rPr lang="en-IE" dirty="0" err="1"/>
              <a:t>haben</a:t>
            </a:r>
            <a:r>
              <a:rPr lang="en-IE" dirty="0"/>
              <a:t> also </a:t>
            </a:r>
            <a:r>
              <a:rPr lang="en-IE" dirty="0" err="1"/>
              <a:t>unsere</a:t>
            </a:r>
            <a:r>
              <a:rPr lang="en-IE" dirty="0"/>
              <a:t> Ideen für </a:t>
            </a:r>
            <a:r>
              <a:rPr lang="en-IE" dirty="0" err="1"/>
              <a:t>neue</a:t>
            </a:r>
            <a:r>
              <a:rPr lang="en-IE" dirty="0"/>
              <a:t>/</a:t>
            </a:r>
            <a:r>
              <a:rPr lang="en-IE" dirty="0" err="1"/>
              <a:t>verbesserte</a:t>
            </a:r>
            <a:r>
              <a:rPr lang="en-IE" dirty="0"/>
              <a:t> </a:t>
            </a:r>
            <a:r>
              <a:rPr lang="en-IE" dirty="0" err="1"/>
              <a:t>Lebensmittelprodukte</a:t>
            </a:r>
            <a:r>
              <a:rPr lang="en-IE" dirty="0"/>
              <a:t>/-</a:t>
            </a:r>
            <a:r>
              <a:rPr lang="en-IE" dirty="0" err="1"/>
              <a:t>dienstleistungen</a:t>
            </a:r>
            <a:r>
              <a:rPr lang="en-IE" dirty="0"/>
              <a:t> für </a:t>
            </a:r>
            <a:r>
              <a:rPr lang="en-IE" dirty="0" err="1"/>
              <a:t>Senioren</a:t>
            </a:r>
            <a:r>
              <a:rPr lang="en-IE" dirty="0"/>
              <a:t> </a:t>
            </a:r>
            <a:r>
              <a:rPr lang="en-IE" dirty="0" err="1"/>
              <a:t>geprüft</a:t>
            </a:r>
            <a:r>
              <a:rPr lang="en-IE" dirty="0"/>
              <a:t> und das </a:t>
            </a:r>
            <a:r>
              <a:rPr lang="en-IE" dirty="0" err="1"/>
              <a:t>Produkt</a:t>
            </a:r>
            <a:r>
              <a:rPr lang="en-IE" dirty="0"/>
              <a:t> </a:t>
            </a:r>
            <a:r>
              <a:rPr lang="en-IE" dirty="0" err="1"/>
              <a:t>ausgewählt</a:t>
            </a:r>
            <a:r>
              <a:rPr lang="en-IE" dirty="0"/>
              <a:t>, das </a:t>
            </a:r>
            <a:r>
              <a:rPr lang="en-IE" dirty="0" err="1"/>
              <a:t>sich</a:t>
            </a:r>
            <a:r>
              <a:rPr lang="en-IE" dirty="0"/>
              <a:t> am </a:t>
            </a:r>
            <a:r>
              <a:rPr lang="en-IE" dirty="0" err="1"/>
              <a:t>besten</a:t>
            </a:r>
            <a:r>
              <a:rPr lang="en-IE" dirty="0"/>
              <a:t> </a:t>
            </a:r>
            <a:r>
              <a:rPr lang="en-IE" dirty="0" err="1"/>
              <a:t>entwickeln</a:t>
            </a:r>
            <a:r>
              <a:rPr lang="en-IE" dirty="0"/>
              <a:t> und </a:t>
            </a:r>
            <a:r>
              <a:rPr lang="en-IE" dirty="0" err="1"/>
              <a:t>herstellen</a:t>
            </a:r>
            <a:r>
              <a:rPr lang="en-IE" dirty="0"/>
              <a:t> </a:t>
            </a:r>
            <a:r>
              <a:rPr lang="en-IE" dirty="0" err="1"/>
              <a:t>lässt</a:t>
            </a:r>
            <a:r>
              <a:rPr lang="en-IE" dirty="0"/>
              <a:t> (</a:t>
            </a:r>
            <a:r>
              <a:rPr lang="en-IE" dirty="0" err="1"/>
              <a:t>aus</a:t>
            </a:r>
            <a:r>
              <a:rPr lang="en-IE" dirty="0"/>
              <a:t> </a:t>
            </a:r>
            <a:r>
              <a:rPr lang="en-IE" dirty="0" err="1"/>
              <a:t>rechtlicher</a:t>
            </a:r>
            <a:r>
              <a:rPr lang="en-IE" dirty="0"/>
              <a:t>, </a:t>
            </a:r>
            <a:r>
              <a:rPr lang="en-IE" dirty="0" err="1"/>
              <a:t>technischer</a:t>
            </a:r>
            <a:r>
              <a:rPr lang="en-IE" dirty="0"/>
              <a:t> und </a:t>
            </a:r>
            <a:r>
              <a:rPr lang="en-IE" dirty="0" err="1"/>
              <a:t>finanzieller</a:t>
            </a:r>
            <a:r>
              <a:rPr lang="en-IE" dirty="0"/>
              <a:t> Sicht). </a:t>
            </a:r>
            <a:r>
              <a:rPr lang="en-IE" dirty="0" err="1"/>
              <a:t>Wir</a:t>
            </a:r>
            <a:r>
              <a:rPr lang="en-IE" dirty="0"/>
              <a:t> </a:t>
            </a:r>
            <a:r>
              <a:rPr lang="en-IE" dirty="0" err="1"/>
              <a:t>haben</a:t>
            </a:r>
            <a:r>
              <a:rPr lang="en-IE" dirty="0"/>
              <a:t> die </a:t>
            </a:r>
            <a:r>
              <a:rPr lang="en-IE" dirty="0" err="1"/>
              <a:t>entsprechenden</a:t>
            </a:r>
            <a:r>
              <a:rPr lang="en-IE" dirty="0"/>
              <a:t> </a:t>
            </a:r>
            <a:r>
              <a:rPr lang="en-IE" dirty="0" err="1"/>
              <a:t>Produkt</a:t>
            </a:r>
            <a:r>
              <a:rPr lang="en-IE" dirty="0"/>
              <a:t>- und </a:t>
            </a:r>
            <a:r>
              <a:rPr lang="en-IE" dirty="0" err="1"/>
              <a:t>Sicherheitstests</a:t>
            </a:r>
            <a:r>
              <a:rPr lang="en-IE" dirty="0"/>
              <a:t> </a:t>
            </a:r>
            <a:r>
              <a:rPr lang="en-IE" dirty="0" err="1"/>
              <a:t>durchgeführt</a:t>
            </a:r>
            <a:r>
              <a:rPr lang="en-IE" dirty="0"/>
              <a:t> und </a:t>
            </a:r>
            <a:r>
              <a:rPr lang="en-IE" dirty="0" err="1"/>
              <a:t>müssen</a:t>
            </a:r>
            <a:r>
              <a:rPr lang="en-IE" dirty="0"/>
              <a:t> nun </a:t>
            </a:r>
            <a:r>
              <a:rPr lang="en-IE" dirty="0" err="1"/>
              <a:t>herausfinden</a:t>
            </a:r>
            <a:r>
              <a:rPr lang="en-IE" dirty="0"/>
              <a:t>, </a:t>
            </a:r>
            <a:r>
              <a:rPr lang="en-IE" dirty="0" err="1"/>
              <a:t>wie</a:t>
            </a:r>
            <a:r>
              <a:rPr lang="en-IE" dirty="0"/>
              <a:t> </a:t>
            </a:r>
            <a:r>
              <a:rPr lang="en-IE" dirty="0" err="1"/>
              <a:t>wir</a:t>
            </a:r>
            <a:r>
              <a:rPr lang="en-IE" dirty="0"/>
              <a:t> das </a:t>
            </a:r>
            <a:r>
              <a:rPr lang="en-IE" dirty="0" err="1"/>
              <a:t>Produkt</a:t>
            </a:r>
            <a:r>
              <a:rPr lang="en-IE" dirty="0"/>
              <a:t> in </a:t>
            </a:r>
            <a:r>
              <a:rPr lang="en-IE" dirty="0" err="1"/>
              <a:t>größerem</a:t>
            </a:r>
            <a:r>
              <a:rPr lang="en-IE" dirty="0"/>
              <a:t> </a:t>
            </a:r>
            <a:r>
              <a:rPr lang="en-IE" dirty="0" err="1"/>
              <a:t>Maßstab</a:t>
            </a:r>
            <a:r>
              <a:rPr lang="en-IE" dirty="0"/>
              <a:t> </a:t>
            </a:r>
            <a:r>
              <a:rPr lang="en-IE" dirty="0" err="1"/>
              <a:t>herstellen</a:t>
            </a:r>
            <a:r>
              <a:rPr lang="en-IE" dirty="0"/>
              <a:t> </a:t>
            </a:r>
            <a:r>
              <a:rPr lang="en-IE" dirty="0" err="1"/>
              <a:t>können</a:t>
            </a:r>
            <a:r>
              <a:rPr lang="en-IE" dirty="0"/>
              <a:t>.</a:t>
            </a:r>
          </a:p>
          <a:p>
            <a:pPr marL="0" indent="0"/>
            <a:r>
              <a:rPr lang="en-IE" dirty="0"/>
              <a:t>NPD </a:t>
            </a:r>
            <a:r>
              <a:rPr lang="en-IE" dirty="0" err="1"/>
              <a:t>bedeutet</a:t>
            </a:r>
            <a:r>
              <a:rPr lang="en-IE" dirty="0"/>
              <a:t>, </a:t>
            </a:r>
            <a:r>
              <a:rPr lang="en-IE" dirty="0" err="1"/>
              <a:t>dass</a:t>
            </a:r>
            <a:r>
              <a:rPr lang="en-IE" dirty="0"/>
              <a:t> </a:t>
            </a:r>
            <a:r>
              <a:rPr lang="en-IE" dirty="0" err="1"/>
              <a:t>Ihr</a:t>
            </a:r>
            <a:r>
              <a:rPr lang="en-IE" dirty="0"/>
              <a:t> </a:t>
            </a:r>
            <a:r>
              <a:rPr lang="en-IE" b="1" dirty="0" err="1"/>
              <a:t>Prozess</a:t>
            </a:r>
            <a:r>
              <a:rPr lang="en-IE" b="1" dirty="0"/>
              <a:t> </a:t>
            </a:r>
            <a:r>
              <a:rPr lang="en-IE" b="1" dirty="0" err="1"/>
              <a:t>entwickelt</a:t>
            </a:r>
            <a:r>
              <a:rPr lang="en-IE" b="1" dirty="0"/>
              <a:t> und </a:t>
            </a:r>
            <a:r>
              <a:rPr lang="en-IE" b="1" dirty="0" err="1"/>
              <a:t>verändert</a:t>
            </a:r>
            <a:r>
              <a:rPr lang="en-IE" b="1" dirty="0"/>
              <a:t> </a:t>
            </a:r>
            <a:r>
              <a:rPr lang="en-IE" b="1" dirty="0" err="1"/>
              <a:t>sich</a:t>
            </a:r>
            <a:r>
              <a:rPr lang="en-IE" dirty="0"/>
              <a:t>. Dies </a:t>
            </a:r>
            <a:r>
              <a:rPr lang="en-IE" dirty="0" err="1"/>
              <a:t>kann</a:t>
            </a:r>
            <a:r>
              <a:rPr lang="en-IE" dirty="0"/>
              <a:t> die </a:t>
            </a:r>
            <a:r>
              <a:rPr lang="en-IE" dirty="0" err="1"/>
              <a:t>Aufnahme</a:t>
            </a:r>
            <a:r>
              <a:rPr lang="en-IE" dirty="0"/>
              <a:t> </a:t>
            </a:r>
            <a:r>
              <a:rPr lang="en-IE" dirty="0" err="1"/>
              <a:t>einer</a:t>
            </a:r>
            <a:r>
              <a:rPr lang="en-IE" dirty="0"/>
              <a:t> </a:t>
            </a:r>
            <a:r>
              <a:rPr lang="en-IE" dirty="0" err="1"/>
              <a:t>neuen</a:t>
            </a:r>
            <a:r>
              <a:rPr lang="en-IE" dirty="0"/>
              <a:t> </a:t>
            </a:r>
            <a:r>
              <a:rPr lang="en-IE" dirty="0" err="1"/>
              <a:t>Produktlinie</a:t>
            </a:r>
            <a:r>
              <a:rPr lang="en-IE" dirty="0"/>
              <a:t> </a:t>
            </a:r>
            <a:r>
              <a:rPr lang="en-IE" dirty="0" err="1"/>
              <a:t>speziell</a:t>
            </a:r>
            <a:r>
              <a:rPr lang="en-IE" dirty="0"/>
              <a:t> für den </a:t>
            </a:r>
            <a:r>
              <a:rPr lang="en-IE" dirty="0" err="1"/>
              <a:t>Seniorenmarkt</a:t>
            </a:r>
            <a:r>
              <a:rPr lang="en-IE" dirty="0"/>
              <a:t>,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Änderung</a:t>
            </a:r>
            <a:r>
              <a:rPr lang="en-IE" dirty="0"/>
              <a:t> des </a:t>
            </a:r>
            <a:r>
              <a:rPr lang="en-IE" dirty="0" err="1"/>
              <a:t>bestehenden</a:t>
            </a:r>
            <a:r>
              <a:rPr lang="en-IE" dirty="0"/>
              <a:t> Layouts, </a:t>
            </a:r>
            <a:r>
              <a:rPr lang="en-IE" dirty="0" err="1"/>
              <a:t>neue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andere</a:t>
            </a:r>
            <a:r>
              <a:rPr lang="en-IE" dirty="0"/>
              <a:t> </a:t>
            </a:r>
            <a:r>
              <a:rPr lang="en-IE" dirty="0" err="1"/>
              <a:t>Verarbeitungsmethoden</a:t>
            </a:r>
            <a:r>
              <a:rPr lang="en-IE" dirty="0"/>
              <a:t> und </a:t>
            </a:r>
            <a:r>
              <a:rPr lang="en-IE" dirty="0" err="1"/>
              <a:t>vor</a:t>
            </a:r>
            <a:r>
              <a:rPr lang="en-IE" dirty="0"/>
              <a:t> </a:t>
            </a:r>
            <a:r>
              <a:rPr lang="en-IE" dirty="0" err="1"/>
              <a:t>allem</a:t>
            </a:r>
            <a:r>
              <a:rPr lang="en-IE" dirty="0"/>
              <a:t> die </a:t>
            </a:r>
            <a:r>
              <a:rPr lang="en-IE" b="1" dirty="0" err="1"/>
              <a:t>Schulung</a:t>
            </a:r>
            <a:r>
              <a:rPr lang="en-IE" b="1" dirty="0"/>
              <a:t> </a:t>
            </a:r>
            <a:r>
              <a:rPr lang="en-IE" b="1" dirty="0" err="1"/>
              <a:t>Ihrer</a:t>
            </a:r>
            <a:r>
              <a:rPr lang="en-IE" b="1" dirty="0"/>
              <a:t> Mitarbeiter </a:t>
            </a:r>
            <a:r>
              <a:rPr lang="en-IE" dirty="0" err="1"/>
              <a:t>zur</a:t>
            </a:r>
            <a:r>
              <a:rPr lang="en-IE" dirty="0"/>
              <a:t> </a:t>
            </a:r>
            <a:r>
              <a:rPr lang="en-IE" dirty="0" err="1"/>
              <a:t>Durchführung</a:t>
            </a:r>
            <a:r>
              <a:rPr lang="en-IE" dirty="0"/>
              <a:t> des </a:t>
            </a:r>
            <a:r>
              <a:rPr lang="en-IE" dirty="0" err="1"/>
              <a:t>neuen</a:t>
            </a:r>
            <a:r>
              <a:rPr lang="en-IE" dirty="0"/>
              <a:t> </a:t>
            </a:r>
            <a:r>
              <a:rPr lang="en-IE" dirty="0" err="1"/>
              <a:t>Prozesses</a:t>
            </a:r>
            <a:r>
              <a:rPr lang="en-IE" dirty="0"/>
              <a:t> </a:t>
            </a:r>
            <a:r>
              <a:rPr lang="en-IE" dirty="0" err="1"/>
              <a:t>beinhalten</a:t>
            </a:r>
            <a:r>
              <a:rPr lang="en-IE" dirty="0"/>
              <a:t>.</a:t>
            </a:r>
          </a:p>
          <a:p>
            <a:pPr marL="0" indent="0">
              <a:tabLst>
                <a:tab pos="0" algn="l"/>
              </a:tabLst>
            </a:pPr>
            <a:r>
              <a:rPr lang="en-US" dirty="0"/>
              <a:t>Die</a:t>
            </a:r>
            <a:r>
              <a:rPr lang="en-US" b="1" dirty="0"/>
              <a:t> </a:t>
            </a:r>
            <a:r>
              <a:rPr lang="en-US" b="1" dirty="0" err="1"/>
              <a:t>Entwicklung</a:t>
            </a:r>
            <a:r>
              <a:rPr lang="en-US" b="1" dirty="0"/>
              <a:t> von </a:t>
            </a:r>
            <a:r>
              <a:rPr lang="en-US" b="1" dirty="0" err="1"/>
              <a:t>Prototypen</a:t>
            </a:r>
            <a:r>
              <a:rPr lang="en-US" b="1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notwendig</a:t>
            </a:r>
            <a:r>
              <a:rPr lang="en-US" dirty="0"/>
              <a:t>, um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Vorstellung</a:t>
            </a:r>
            <a:r>
              <a:rPr lang="en-US" dirty="0"/>
              <a:t> von den </a:t>
            </a:r>
            <a:r>
              <a:rPr lang="en-US" dirty="0" err="1"/>
              <a:t>Prozessen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großen</a:t>
            </a:r>
            <a:r>
              <a:rPr lang="en-US" dirty="0"/>
              <a:t> </a:t>
            </a:r>
            <a:r>
              <a:rPr lang="en-US" dirty="0" err="1"/>
              <a:t>Maßstab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bekommen</a:t>
            </a:r>
            <a:r>
              <a:rPr lang="en-US" dirty="0"/>
              <a:t> und </a:t>
            </a:r>
            <a:r>
              <a:rPr lang="en-US" dirty="0" err="1"/>
              <a:t>hilft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</a:t>
            </a:r>
            <a:r>
              <a:rPr lang="en-US" dirty="0" err="1"/>
              <a:t>Markteinführung</a:t>
            </a:r>
            <a:r>
              <a:rPr lang="en-US" dirty="0"/>
              <a:t>. Die </a:t>
            </a:r>
            <a:r>
              <a:rPr lang="en-US" dirty="0" err="1"/>
              <a:t>Ausweitung</a:t>
            </a:r>
            <a:r>
              <a:rPr lang="en-US" dirty="0"/>
              <a:t> der </a:t>
            </a:r>
            <a:r>
              <a:rPr lang="en-US" dirty="0" err="1"/>
              <a:t>Produktion</a:t>
            </a:r>
            <a:r>
              <a:rPr lang="en-US" dirty="0"/>
              <a:t>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Ihnen</a:t>
            </a:r>
            <a:r>
              <a:rPr lang="en-US" dirty="0"/>
              <a:t> die </a:t>
            </a:r>
            <a:r>
              <a:rPr lang="en-US" dirty="0" err="1"/>
              <a:t>Möglichkeit</a:t>
            </a:r>
            <a:r>
              <a:rPr lang="en-US" dirty="0"/>
              <a:t>, </a:t>
            </a:r>
            <a:r>
              <a:rPr lang="en-US" dirty="0" err="1"/>
              <a:t>Zutaten</a:t>
            </a:r>
            <a:r>
              <a:rPr lang="en-US" dirty="0"/>
              <a:t>, </a:t>
            </a:r>
            <a:r>
              <a:rPr lang="en-US" dirty="0" err="1"/>
              <a:t>Verfahren</a:t>
            </a:r>
            <a:r>
              <a:rPr lang="en-US" dirty="0"/>
              <a:t>, </a:t>
            </a:r>
            <a:r>
              <a:rPr lang="en-US" dirty="0" err="1"/>
              <a:t>Produktion</a:t>
            </a:r>
            <a:r>
              <a:rPr lang="en-US" dirty="0"/>
              <a:t>, </a:t>
            </a:r>
            <a:r>
              <a:rPr lang="en-US" dirty="0" err="1"/>
              <a:t>Lagerung</a:t>
            </a:r>
            <a:r>
              <a:rPr lang="en-US" dirty="0"/>
              <a:t> und </a:t>
            </a:r>
            <a:r>
              <a:rPr lang="en-US" dirty="0" err="1"/>
              <a:t>Verpackung</a:t>
            </a:r>
            <a:r>
              <a:rPr lang="en-US" dirty="0"/>
              <a:t> in </a:t>
            </a:r>
            <a:r>
              <a:rPr lang="en-US" dirty="0" err="1"/>
              <a:t>größerem</a:t>
            </a:r>
            <a:r>
              <a:rPr lang="en-US" dirty="0"/>
              <a:t> </a:t>
            </a:r>
            <a:r>
              <a:rPr lang="en-US" dirty="0" err="1"/>
              <a:t>Maßstab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verwalten</a:t>
            </a:r>
            <a:r>
              <a:rPr lang="en-US" dirty="0"/>
              <a:t>. Und Sie </a:t>
            </a:r>
            <a:r>
              <a:rPr lang="en-US" dirty="0" err="1"/>
              <a:t>kommen</a:t>
            </a:r>
            <a:r>
              <a:rPr lang="en-US" dirty="0"/>
              <a:t> der </a:t>
            </a:r>
            <a:r>
              <a:rPr lang="en-US" dirty="0" err="1"/>
              <a:t>Markteinführung</a:t>
            </a:r>
            <a:r>
              <a:rPr lang="en-US" dirty="0"/>
              <a:t> </a:t>
            </a:r>
            <a:r>
              <a:rPr lang="en-US" dirty="0" err="1"/>
              <a:t>näher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17BDC-971C-49E1-8587-E230C8A3F8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8682" y="527642"/>
            <a:ext cx="10808102" cy="582221"/>
          </a:xfrm>
          <a:solidFill>
            <a:srgbClr val="FFD100"/>
          </a:solidFill>
        </p:spPr>
        <p:txBody>
          <a:bodyPr>
            <a:normAutofit fontScale="92500"/>
          </a:bodyPr>
          <a:lstStyle/>
          <a:p>
            <a:r>
              <a:rPr lang="en-IE" dirty="0"/>
              <a:t>	NPD </a:t>
            </a:r>
            <a:r>
              <a:rPr lang="en-IE" dirty="0" err="1"/>
              <a:t>Prozess</a:t>
            </a:r>
            <a:r>
              <a:rPr lang="en-IE" dirty="0"/>
              <a:t> – Phase </a:t>
            </a:r>
            <a:r>
              <a:rPr lang="en-IE" b="1" dirty="0"/>
              <a:t>4. </a:t>
            </a:r>
            <a:r>
              <a:rPr lang="en-IE" b="1" dirty="0" err="1"/>
              <a:t>Produktion</a:t>
            </a:r>
            <a:r>
              <a:rPr lang="en-IE" b="1" dirty="0"/>
              <a:t> &amp; </a:t>
            </a:r>
            <a:r>
              <a:rPr lang="en-IE" b="1" dirty="0" err="1"/>
              <a:t>Markteinführung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013166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hild drawing a rocket on a concrete wall">
            <a:extLst>
              <a:ext uri="{FF2B5EF4-FFF2-40B4-BE49-F238E27FC236}">
                <a16:creationId xmlns:a16="http://schemas.microsoft.com/office/drawing/2014/main" id="{CD9FBD6D-7A41-4841-B033-D211E1C7E7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86133-0E5E-425A-B5FD-EA057E0789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95610" y="1350803"/>
            <a:ext cx="5105121" cy="540922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</a:pPr>
            <a:r>
              <a:rPr lang="en-US" dirty="0"/>
              <a:t>Die </a:t>
            </a:r>
            <a:r>
              <a:rPr lang="en-US" dirty="0" err="1"/>
              <a:t>Markteinführung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 </a:t>
            </a:r>
            <a:r>
              <a:rPr lang="en-US" dirty="0" err="1"/>
              <a:t>Lebensmittelprodukts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der </a:t>
            </a:r>
            <a:r>
              <a:rPr lang="en-US" dirty="0" err="1"/>
              <a:t>letzten</a:t>
            </a:r>
            <a:r>
              <a:rPr lang="en-US" dirty="0"/>
              <a:t> </a:t>
            </a:r>
            <a:r>
              <a:rPr lang="en-US" dirty="0" err="1"/>
              <a:t>Schritte</a:t>
            </a:r>
            <a:r>
              <a:rPr lang="en-US" dirty="0"/>
              <a:t>, </a:t>
            </a:r>
            <a:r>
              <a:rPr lang="en-US" dirty="0" err="1"/>
              <a:t>nachdem</a:t>
            </a:r>
            <a:r>
              <a:rPr lang="en-US" dirty="0"/>
              <a:t> alle </a:t>
            </a:r>
            <a:r>
              <a:rPr lang="en-US" dirty="0" err="1"/>
              <a:t>Konzepte</a:t>
            </a:r>
            <a:r>
              <a:rPr lang="en-US" dirty="0"/>
              <a:t> in </a:t>
            </a:r>
            <a:r>
              <a:rPr lang="en-US" dirty="0" err="1"/>
              <a:t>verschiedenen</a:t>
            </a:r>
            <a:r>
              <a:rPr lang="en-US" dirty="0"/>
              <a:t> </a:t>
            </a:r>
            <a:r>
              <a:rPr lang="en-US" dirty="0" err="1"/>
              <a:t>Phasen</a:t>
            </a:r>
            <a:r>
              <a:rPr lang="en-US" dirty="0"/>
              <a:t> </a:t>
            </a:r>
            <a:r>
              <a:rPr lang="en-US" dirty="0" err="1"/>
              <a:t>getestet</a:t>
            </a:r>
            <a:r>
              <a:rPr lang="en-US" dirty="0"/>
              <a:t> </a:t>
            </a:r>
            <a:r>
              <a:rPr lang="en-US" dirty="0" err="1"/>
              <a:t>wurden</a:t>
            </a:r>
            <a:r>
              <a:rPr lang="en-US" dirty="0"/>
              <a:t>. Bei der </a:t>
            </a:r>
            <a:r>
              <a:rPr lang="en-US" dirty="0" err="1"/>
              <a:t>Markteinführung</a:t>
            </a:r>
            <a:r>
              <a:rPr lang="en-US" dirty="0"/>
              <a:t> von </a:t>
            </a:r>
            <a:r>
              <a:rPr lang="en-US" dirty="0" err="1"/>
              <a:t>Produkten</a:t>
            </a:r>
            <a:r>
              <a:rPr lang="en-US" dirty="0"/>
              <a:t> </a:t>
            </a:r>
            <a:r>
              <a:rPr lang="en-US" dirty="0" err="1"/>
              <a:t>liegt</a:t>
            </a:r>
            <a:r>
              <a:rPr lang="en-US" dirty="0"/>
              <a:t> die </a:t>
            </a:r>
            <a:r>
              <a:rPr lang="en-US" dirty="0" err="1"/>
              <a:t>Misserfolgsquote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25 bis 45 %. </a:t>
            </a:r>
          </a:p>
          <a:p>
            <a:pPr marL="0" indent="0">
              <a:lnSpc>
                <a:spcPct val="120000"/>
              </a:lnSpc>
            </a:pPr>
            <a:r>
              <a:rPr lang="en-US" dirty="0" err="1"/>
              <a:t>Untersuchungen</a:t>
            </a:r>
            <a:r>
              <a:rPr lang="en-US" dirty="0"/>
              <a:t> </a:t>
            </a:r>
            <a:r>
              <a:rPr lang="en-US" dirty="0" err="1"/>
              <a:t>zeigen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Teil der </a:t>
            </a:r>
            <a:r>
              <a:rPr lang="en-US" dirty="0" err="1"/>
              <a:t>Misserfolge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NPD auf das </a:t>
            </a:r>
            <a:r>
              <a:rPr lang="en-US" dirty="0" err="1"/>
              <a:t>Fehlen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strukturierten</a:t>
            </a:r>
            <a:r>
              <a:rPr lang="en-US" dirty="0"/>
              <a:t> NPD-</a:t>
            </a:r>
            <a:r>
              <a:rPr lang="en-US" dirty="0" err="1"/>
              <a:t>Prozesses</a:t>
            </a:r>
            <a:r>
              <a:rPr lang="en-US" dirty="0"/>
              <a:t> </a:t>
            </a:r>
            <a:r>
              <a:rPr lang="en-US" dirty="0" err="1"/>
              <a:t>zurückgeführt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. </a:t>
            </a:r>
            <a:r>
              <a:rPr lang="en-US" dirty="0" err="1"/>
              <a:t>Nach</a:t>
            </a:r>
            <a:r>
              <a:rPr lang="en-US" dirty="0"/>
              <a:t> Wheelwright und Clark (1992)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Unternehmen</a:t>
            </a:r>
            <a:r>
              <a:rPr lang="en-US" dirty="0"/>
              <a:t>, die NPD </a:t>
            </a:r>
            <a:r>
              <a:rPr lang="en-US" dirty="0" err="1"/>
              <a:t>strukturiert</a:t>
            </a:r>
            <a:r>
              <a:rPr lang="en-US" dirty="0"/>
              <a:t> </a:t>
            </a:r>
            <a:r>
              <a:rPr lang="en-US" dirty="0" err="1"/>
              <a:t>angehen</a:t>
            </a:r>
            <a:r>
              <a:rPr lang="en-US" dirty="0"/>
              <a:t>,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Erfolg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solche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Ad-hoc-Ansatz.</a:t>
            </a:r>
          </a:p>
          <a:p>
            <a:pPr marL="0" indent="0">
              <a:lnSpc>
                <a:spcPct val="120000"/>
              </a:lnSpc>
            </a:pPr>
            <a:r>
              <a:rPr lang="en-US" dirty="0"/>
              <a:t>Bevor Sie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en-US" dirty="0"/>
              <a:t> auf den </a:t>
            </a:r>
            <a:r>
              <a:rPr lang="en-US" dirty="0" err="1"/>
              <a:t>Markt</a:t>
            </a:r>
            <a:r>
              <a:rPr lang="en-US" dirty="0"/>
              <a:t> </a:t>
            </a:r>
            <a:r>
              <a:rPr lang="en-US" dirty="0" err="1"/>
              <a:t>bringen</a:t>
            </a:r>
            <a:r>
              <a:rPr lang="en-US" dirty="0"/>
              <a:t>, </a:t>
            </a:r>
            <a:r>
              <a:rPr lang="en-US" dirty="0" err="1"/>
              <a:t>sollten</a:t>
            </a:r>
            <a:r>
              <a:rPr lang="en-US" dirty="0"/>
              <a:t> Sie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b="1" dirty="0"/>
              <a:t>DETAILLIERTEN PLAN </a:t>
            </a:r>
            <a:r>
              <a:rPr lang="en-US" dirty="0" err="1"/>
              <a:t>dafür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. Er </a:t>
            </a:r>
            <a:r>
              <a:rPr lang="en-US" dirty="0" err="1"/>
              <a:t>sollte</a:t>
            </a:r>
            <a:r>
              <a:rPr lang="en-US" dirty="0"/>
              <a:t> </a:t>
            </a:r>
            <a:r>
              <a:rPr lang="en-US" dirty="0" err="1"/>
              <a:t>Einzelheiten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den </a:t>
            </a:r>
            <a:r>
              <a:rPr lang="en-US" b="1" dirty="0" err="1"/>
              <a:t>Zeitpunkt</a:t>
            </a:r>
            <a:r>
              <a:rPr lang="en-US" b="1" dirty="0"/>
              <a:t> der </a:t>
            </a:r>
            <a:r>
              <a:rPr lang="en-US" b="1" dirty="0" err="1"/>
              <a:t>Produkteinführung</a:t>
            </a:r>
            <a:r>
              <a:rPr lang="en-US" b="1" dirty="0"/>
              <a:t> und die </a:t>
            </a:r>
            <a:r>
              <a:rPr lang="en-US" b="1" dirty="0" err="1"/>
              <a:t>Zielkunden</a:t>
            </a:r>
            <a:r>
              <a:rPr lang="en-US" b="1" dirty="0"/>
              <a:t> </a:t>
            </a:r>
            <a:r>
              <a:rPr lang="en-US" b="1" dirty="0" err="1"/>
              <a:t>enthalten</a:t>
            </a:r>
            <a:r>
              <a:rPr lang="en-US" b="1" dirty="0"/>
              <a:t>.</a:t>
            </a:r>
            <a:r>
              <a:rPr lang="en-US" dirty="0"/>
              <a:t> Auch die </a:t>
            </a:r>
            <a:r>
              <a:rPr lang="en-US" dirty="0" err="1"/>
              <a:t>richtige</a:t>
            </a:r>
            <a:r>
              <a:rPr lang="en-US" dirty="0"/>
              <a:t> </a:t>
            </a:r>
            <a:r>
              <a:rPr lang="en-US" b="1" dirty="0" err="1"/>
              <a:t>Positionierung</a:t>
            </a:r>
            <a:r>
              <a:rPr lang="en-US" dirty="0"/>
              <a:t> </a:t>
            </a:r>
            <a:r>
              <a:rPr lang="en-US" dirty="0" err="1"/>
              <a:t>gegenüber</a:t>
            </a:r>
            <a:r>
              <a:rPr lang="en-US" dirty="0"/>
              <a:t> der </a:t>
            </a:r>
            <a:r>
              <a:rPr lang="en-US" dirty="0" err="1"/>
              <a:t>Konkurrenz</a:t>
            </a:r>
            <a:r>
              <a:rPr lang="en-US" dirty="0"/>
              <a:t> </a:t>
            </a:r>
            <a:r>
              <a:rPr lang="en-US" dirty="0" err="1"/>
              <a:t>spielt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</a:t>
            </a:r>
            <a:r>
              <a:rPr lang="en-US" dirty="0" err="1"/>
              <a:t>Markteinführung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wichtige</a:t>
            </a:r>
            <a:r>
              <a:rPr lang="en-US" dirty="0"/>
              <a:t> Rolle.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6FB8B-977C-43E9-8299-6C48D310FC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Markteinführung</a:t>
            </a:r>
            <a:r>
              <a:rPr lang="en-I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5371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86133-0E5E-425A-B5FD-EA057E0789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8561" y="1589342"/>
            <a:ext cx="5105121" cy="540922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</a:pPr>
            <a:r>
              <a:rPr lang="en-IE" dirty="0"/>
              <a:t>Ein </a:t>
            </a:r>
            <a:r>
              <a:rPr lang="en-IE" dirty="0" err="1"/>
              <a:t>wichtiger</a:t>
            </a:r>
            <a:r>
              <a:rPr lang="en-IE" dirty="0"/>
              <a:t> </a:t>
            </a:r>
            <a:r>
              <a:rPr lang="en-IE" dirty="0" err="1"/>
              <a:t>Faktor</a:t>
            </a:r>
            <a:r>
              <a:rPr lang="en-IE" dirty="0"/>
              <a:t> </a:t>
            </a:r>
            <a:r>
              <a:rPr lang="en-IE" dirty="0" err="1"/>
              <a:t>bei</a:t>
            </a:r>
            <a:r>
              <a:rPr lang="en-IE" dirty="0"/>
              <a:t> der </a:t>
            </a:r>
            <a:r>
              <a:rPr lang="en-IE" dirty="0" err="1"/>
              <a:t>Markteinführung</a:t>
            </a:r>
            <a:r>
              <a:rPr lang="en-IE" dirty="0"/>
              <a:t> </a:t>
            </a:r>
            <a:r>
              <a:rPr lang="en-IE" dirty="0" err="1"/>
              <a:t>ist</a:t>
            </a:r>
            <a:r>
              <a:rPr lang="en-IE" dirty="0"/>
              <a:t> das </a:t>
            </a:r>
            <a:r>
              <a:rPr lang="en-IE" dirty="0" err="1"/>
              <a:t>richtige</a:t>
            </a:r>
            <a:r>
              <a:rPr lang="en-IE" dirty="0"/>
              <a:t> Branding. </a:t>
            </a:r>
            <a:r>
              <a:rPr lang="en-IE" dirty="0" err="1"/>
              <a:t>Ihre</a:t>
            </a:r>
            <a:r>
              <a:rPr lang="en-IE" dirty="0"/>
              <a:t> </a:t>
            </a:r>
            <a:r>
              <a:rPr lang="en-IE" dirty="0" err="1"/>
              <a:t>Marke</a:t>
            </a:r>
            <a:r>
              <a:rPr lang="en-IE" dirty="0"/>
              <a:t> </a:t>
            </a:r>
            <a:r>
              <a:rPr lang="en-IE" dirty="0" err="1"/>
              <a:t>ist</a:t>
            </a:r>
            <a:r>
              <a:rPr lang="en-IE" dirty="0"/>
              <a:t> die </a:t>
            </a:r>
            <a:r>
              <a:rPr lang="en-IE" dirty="0" err="1"/>
              <a:t>Fähigkeit</a:t>
            </a:r>
            <a:r>
              <a:rPr lang="en-IE" dirty="0"/>
              <a:t> </a:t>
            </a:r>
            <a:r>
              <a:rPr lang="en-IE" dirty="0" err="1"/>
              <a:t>Ihres</a:t>
            </a:r>
            <a:r>
              <a:rPr lang="en-IE" dirty="0"/>
              <a:t> </a:t>
            </a:r>
            <a:r>
              <a:rPr lang="en-IE" dirty="0" err="1"/>
              <a:t>Unternehmens</a:t>
            </a:r>
            <a:r>
              <a:rPr lang="en-IE" dirty="0"/>
              <a:t>, von </a:t>
            </a:r>
            <a:r>
              <a:rPr lang="en-IE" dirty="0" err="1"/>
              <a:t>Ihrer</a:t>
            </a:r>
            <a:r>
              <a:rPr lang="en-IE" dirty="0"/>
              <a:t> </a:t>
            </a:r>
            <a:r>
              <a:rPr lang="en-IE" dirty="0" err="1"/>
              <a:t>Zielgruppe</a:t>
            </a:r>
            <a:r>
              <a:rPr lang="en-IE" dirty="0"/>
              <a:t> </a:t>
            </a:r>
            <a:r>
              <a:rPr lang="en-IE" dirty="0" err="1"/>
              <a:t>erkannt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. </a:t>
            </a:r>
          </a:p>
          <a:p>
            <a:pPr marL="0" indent="0">
              <a:lnSpc>
                <a:spcPct val="120000"/>
              </a:lnSpc>
            </a:pPr>
            <a:r>
              <a:rPr lang="en-IE" dirty="0" err="1"/>
              <a:t>Wir</a:t>
            </a:r>
            <a:r>
              <a:rPr lang="en-IE" dirty="0"/>
              <a:t> </a:t>
            </a:r>
            <a:r>
              <a:rPr lang="en-IE" dirty="0" err="1"/>
              <a:t>haben</a:t>
            </a:r>
            <a:r>
              <a:rPr lang="en-IE" dirty="0"/>
              <a:t> dies </a:t>
            </a:r>
            <a:r>
              <a:rPr lang="en-IE" dirty="0" err="1"/>
              <a:t>bereits</a:t>
            </a:r>
            <a:r>
              <a:rPr lang="en-IE" dirty="0"/>
              <a:t> in Modul 3 </a:t>
            </a:r>
            <a:r>
              <a:rPr lang="en-IE" dirty="0" err="1"/>
              <a:t>im</a:t>
            </a:r>
            <a:r>
              <a:rPr lang="en-IE" dirty="0"/>
              <a:t> </a:t>
            </a:r>
            <a:r>
              <a:rPr lang="en-IE" dirty="0" err="1"/>
              <a:t>Hinblick</a:t>
            </a:r>
            <a:r>
              <a:rPr lang="en-IE" dirty="0"/>
              <a:t> auf die </a:t>
            </a:r>
            <a:r>
              <a:rPr lang="en-IE" dirty="0" err="1"/>
              <a:t>Marktpositionierung</a:t>
            </a:r>
            <a:r>
              <a:rPr lang="en-IE" dirty="0"/>
              <a:t> </a:t>
            </a:r>
            <a:r>
              <a:rPr lang="en-IE" dirty="0" err="1"/>
              <a:t>erörtert</a:t>
            </a:r>
            <a:r>
              <a:rPr lang="en-IE" dirty="0"/>
              <a:t> und </a:t>
            </a:r>
            <a:r>
              <a:rPr lang="en-IE" dirty="0" err="1"/>
              <a:t>werden</a:t>
            </a:r>
            <a:r>
              <a:rPr lang="en-IE" dirty="0"/>
              <a:t> die </a:t>
            </a:r>
            <a:r>
              <a:rPr lang="en-IE" dirty="0" err="1"/>
              <a:t>Bedeutung</a:t>
            </a:r>
            <a:r>
              <a:rPr lang="en-IE" dirty="0"/>
              <a:t> der </a:t>
            </a:r>
            <a:r>
              <a:rPr lang="en-IE" dirty="0" err="1"/>
              <a:t>Marke</a:t>
            </a:r>
            <a:r>
              <a:rPr lang="en-IE" dirty="0"/>
              <a:t> in Modul 6 </a:t>
            </a:r>
            <a:r>
              <a:rPr lang="en-IE" dirty="0" err="1"/>
              <a:t>bei</a:t>
            </a:r>
            <a:r>
              <a:rPr lang="en-IE" dirty="0"/>
              <a:t> der </a:t>
            </a:r>
            <a:r>
              <a:rPr lang="en-IE" dirty="0" err="1"/>
              <a:t>Erörterung</a:t>
            </a:r>
            <a:r>
              <a:rPr lang="en-IE" dirty="0"/>
              <a:t> des </a:t>
            </a:r>
            <a:r>
              <a:rPr lang="en-IE" dirty="0" err="1"/>
              <a:t>Marketings</a:t>
            </a:r>
            <a:r>
              <a:rPr lang="en-IE" dirty="0"/>
              <a:t> für </a:t>
            </a:r>
            <a:r>
              <a:rPr lang="en-IE" dirty="0" err="1"/>
              <a:t>Senioren</a:t>
            </a:r>
            <a:r>
              <a:rPr lang="en-IE" dirty="0"/>
              <a:t> </a:t>
            </a:r>
            <a:r>
              <a:rPr lang="en-IE" dirty="0" err="1"/>
              <a:t>weiter</a:t>
            </a:r>
            <a:r>
              <a:rPr lang="en-IE" dirty="0"/>
              <a:t> </a:t>
            </a:r>
            <a:r>
              <a:rPr lang="en-IE" dirty="0" err="1"/>
              <a:t>vertiefen</a:t>
            </a:r>
            <a:r>
              <a:rPr lang="en-IE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6FB8B-977C-43E9-8299-6C48D310FC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Branding …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CE99783-2A9E-24A1-D7EB-1DAFE73FB9A5}"/>
              </a:ext>
            </a:extLst>
          </p:cNvPr>
          <p:cNvSpPr/>
          <p:nvPr/>
        </p:nvSpPr>
        <p:spPr>
          <a:xfrm>
            <a:off x="7056254" y="1572548"/>
            <a:ext cx="4887590" cy="3455299"/>
          </a:xfrm>
          <a:prstGeom prst="wedgeRoundRectCallou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7DAF5-D3DD-A4B6-DDDA-E25E04C13687}"/>
              </a:ext>
            </a:extLst>
          </p:cNvPr>
          <p:cNvSpPr txBox="1"/>
          <p:nvPr/>
        </p:nvSpPr>
        <p:spPr>
          <a:xfrm>
            <a:off x="7189773" y="1849008"/>
            <a:ext cx="4620552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solidFill>
                  <a:srgbClr val="212121"/>
                </a:solidFill>
                <a:latin typeface="-apple-system"/>
              </a:rPr>
              <a:t>Das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Hauptziel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der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Markenbildung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besteht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darin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, </a:t>
            </a:r>
            <a:r>
              <a:rPr lang="en-US" sz="2400" b="1" dirty="0" err="1">
                <a:solidFill>
                  <a:srgbClr val="212121"/>
                </a:solidFill>
                <a:latin typeface="-apple-system"/>
              </a:rPr>
              <a:t>Kunden</a:t>
            </a:r>
            <a:r>
              <a:rPr lang="en-US" sz="2400" b="1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b="1" dirty="0" err="1">
                <a:solidFill>
                  <a:srgbClr val="212121"/>
                </a:solidFill>
                <a:latin typeface="-apple-system"/>
              </a:rPr>
              <a:t>anzuziehen</a:t>
            </a:r>
            <a:r>
              <a:rPr lang="en-US" sz="2400" b="1" dirty="0">
                <a:solidFill>
                  <a:srgbClr val="212121"/>
                </a:solidFill>
                <a:latin typeface="-apple-system"/>
              </a:rPr>
              <a:t> und </a:t>
            </a:r>
            <a:r>
              <a:rPr lang="en-US" sz="2400" b="1" dirty="0" err="1">
                <a:solidFill>
                  <a:srgbClr val="212121"/>
                </a:solidFill>
                <a:latin typeface="-apple-system"/>
              </a:rPr>
              <a:t>zu</a:t>
            </a:r>
            <a:r>
              <a:rPr lang="en-US" sz="2400" b="1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b="1" dirty="0" err="1">
                <a:solidFill>
                  <a:srgbClr val="212121"/>
                </a:solidFill>
                <a:latin typeface="-apple-system"/>
              </a:rPr>
              <a:t>binden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,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indem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Produkt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- und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Dienstleistungsangebote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bereitgestellt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werden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, die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mit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den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Versprechen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der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Marke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 </a:t>
            </a:r>
            <a:r>
              <a:rPr lang="en-US" sz="2400" dirty="0" err="1">
                <a:solidFill>
                  <a:srgbClr val="212121"/>
                </a:solidFill>
                <a:latin typeface="-apple-system"/>
              </a:rPr>
              <a:t>übereinstimmen</a:t>
            </a:r>
            <a:r>
              <a:rPr lang="en-US" sz="2400" dirty="0">
                <a:solidFill>
                  <a:srgbClr val="212121"/>
                </a:solidFill>
                <a:latin typeface="-apple-syste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1083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89889F-A444-4B0C-8638-592D621A0B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9870" y="1592837"/>
            <a:ext cx="10808102" cy="4166618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b="1" dirty="0" err="1"/>
              <a:t>Markttests</a:t>
            </a:r>
            <a:r>
              <a:rPr lang="en-US" b="1" dirty="0"/>
              <a:t> </a:t>
            </a:r>
            <a:r>
              <a:rPr lang="en-US" dirty="0" err="1"/>
              <a:t>helfen</a:t>
            </a:r>
            <a:r>
              <a:rPr lang="en-US" dirty="0"/>
              <a:t> </a:t>
            </a:r>
            <a:r>
              <a:rPr lang="en-US" dirty="0" err="1"/>
              <a:t>dabei</a:t>
            </a:r>
            <a:r>
              <a:rPr lang="en-US" dirty="0"/>
              <a:t>, </a:t>
            </a:r>
            <a:r>
              <a:rPr lang="en-US" dirty="0" err="1"/>
              <a:t>etwaige</a:t>
            </a:r>
            <a:r>
              <a:rPr lang="en-US" dirty="0"/>
              <a:t> </a:t>
            </a:r>
            <a:r>
              <a:rPr lang="en-US" dirty="0" err="1"/>
              <a:t>Schwachstellen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Lebensmittelprodukt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in der </a:t>
            </a:r>
            <a:r>
              <a:rPr lang="en-US" dirty="0" err="1"/>
              <a:t>Verpflegungsdienstleistung</a:t>
            </a:r>
            <a:r>
              <a:rPr lang="en-US" dirty="0"/>
              <a:t> für </a:t>
            </a:r>
            <a:r>
              <a:rPr lang="en-US" dirty="0" err="1"/>
              <a:t>Senioren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ermitteln</a:t>
            </a:r>
            <a:r>
              <a:rPr lang="en-US" dirty="0"/>
              <a:t>. Sie </a:t>
            </a:r>
            <a:r>
              <a:rPr lang="en-US" dirty="0" err="1"/>
              <a:t>helfen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dabei</a:t>
            </a:r>
            <a:r>
              <a:rPr lang="en-US" dirty="0"/>
              <a:t>, das </a:t>
            </a:r>
            <a:r>
              <a:rPr lang="en-US" dirty="0" err="1"/>
              <a:t>Aussehen</a:t>
            </a:r>
            <a:r>
              <a:rPr lang="en-US" dirty="0"/>
              <a:t> und den Wert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Produkts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bestimmten</a:t>
            </a:r>
            <a:r>
              <a:rPr lang="en-US" dirty="0"/>
              <a:t> </a:t>
            </a:r>
            <a:r>
              <a:rPr lang="en-US" dirty="0" err="1"/>
              <a:t>Markt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analysieren</a:t>
            </a:r>
            <a:r>
              <a:rPr lang="en-US" dirty="0"/>
              <a:t>. Auf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Grundlage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notwendige</a:t>
            </a:r>
            <a:r>
              <a:rPr lang="en-US" dirty="0"/>
              <a:t> </a:t>
            </a:r>
            <a:r>
              <a:rPr lang="en-US" dirty="0" err="1"/>
              <a:t>Änderungen</a:t>
            </a:r>
            <a:r>
              <a:rPr lang="en-US" dirty="0"/>
              <a:t> für die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vorgenommen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. </a:t>
            </a:r>
          </a:p>
          <a:p>
            <a:pPr marL="0" indent="0"/>
            <a:r>
              <a:rPr lang="en-US" dirty="0" err="1"/>
              <a:t>Wenn</a:t>
            </a:r>
            <a:r>
              <a:rPr lang="en-US" dirty="0"/>
              <a:t> Sie das </a:t>
            </a:r>
            <a:r>
              <a:rPr lang="en-US" b="1" dirty="0"/>
              <a:t>Feedback</a:t>
            </a:r>
            <a:r>
              <a:rPr lang="en-US" dirty="0"/>
              <a:t> </a:t>
            </a:r>
            <a:r>
              <a:rPr lang="en-US" dirty="0" err="1"/>
              <a:t>Ihrer</a:t>
            </a:r>
            <a:r>
              <a:rPr lang="en-US" dirty="0"/>
              <a:t> </a:t>
            </a:r>
            <a:r>
              <a:rPr lang="en-US" dirty="0" err="1"/>
              <a:t>Kunden</a:t>
            </a:r>
            <a:r>
              <a:rPr lang="en-US" dirty="0"/>
              <a:t> </a:t>
            </a:r>
            <a:r>
              <a:rPr lang="en-US" dirty="0" err="1"/>
              <a:t>einholen</a:t>
            </a:r>
            <a:r>
              <a:rPr lang="en-US" dirty="0"/>
              <a:t>, </a:t>
            </a:r>
            <a:r>
              <a:rPr lang="en-US" dirty="0" err="1"/>
              <a:t>können</a:t>
            </a:r>
            <a:r>
              <a:rPr lang="en-US" dirty="0"/>
              <a:t> Sie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Bild von den </a:t>
            </a:r>
            <a:r>
              <a:rPr lang="en-US" dirty="0" err="1"/>
              <a:t>Anforderungen</a:t>
            </a:r>
            <a:r>
              <a:rPr lang="en-US" dirty="0"/>
              <a:t> und der </a:t>
            </a:r>
            <a:r>
              <a:rPr lang="en-US" dirty="0" err="1"/>
              <a:t>Zufriedenheit</a:t>
            </a:r>
            <a:r>
              <a:rPr lang="en-US" dirty="0"/>
              <a:t> </a:t>
            </a:r>
            <a:r>
              <a:rPr lang="en-US" dirty="0" err="1"/>
              <a:t>Ihrer</a:t>
            </a:r>
            <a:r>
              <a:rPr lang="en-US" dirty="0"/>
              <a:t> </a:t>
            </a:r>
            <a:r>
              <a:rPr lang="en-US" dirty="0" err="1"/>
              <a:t>Kunden</a:t>
            </a:r>
            <a:r>
              <a:rPr lang="en-US" dirty="0"/>
              <a:t> </a:t>
            </a:r>
            <a:r>
              <a:rPr lang="en-US" dirty="0" err="1"/>
              <a:t>machen</a:t>
            </a:r>
            <a:r>
              <a:rPr lang="en-US" dirty="0"/>
              <a:t>. Es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notwendig</a:t>
            </a:r>
            <a:r>
              <a:rPr lang="en-US" dirty="0"/>
              <a:t>,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 </a:t>
            </a:r>
            <a:r>
              <a:rPr lang="en-US" dirty="0" err="1"/>
              <a:t>sofort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ändern</a:t>
            </a:r>
            <a:r>
              <a:rPr lang="en-US" dirty="0"/>
              <a:t>. Sie </a:t>
            </a:r>
            <a:r>
              <a:rPr lang="en-US" dirty="0" err="1"/>
              <a:t>können</a:t>
            </a:r>
            <a:r>
              <a:rPr lang="en-US" dirty="0"/>
              <a:t> Schritt für Schritt </a:t>
            </a:r>
            <a:r>
              <a:rPr lang="en-US" dirty="0" err="1"/>
              <a:t>vorgehen</a:t>
            </a:r>
            <a:r>
              <a:rPr lang="en-US" dirty="0"/>
              <a:t> und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Kunden</a:t>
            </a:r>
            <a:r>
              <a:rPr lang="en-US" dirty="0"/>
              <a:t> </a:t>
            </a:r>
            <a:r>
              <a:rPr lang="en-US" dirty="0" err="1"/>
              <a:t>anziehen</a:t>
            </a:r>
            <a:r>
              <a:rPr lang="en-US" dirty="0"/>
              <a:t>.</a:t>
            </a:r>
          </a:p>
          <a:p>
            <a:pPr marL="0" indent="0"/>
            <a:r>
              <a:rPr lang="en-US" dirty="0"/>
              <a:t>Die </a:t>
            </a:r>
            <a:r>
              <a:rPr lang="en-US" dirty="0" err="1"/>
              <a:t>Markteinführung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Produkts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der </a:t>
            </a:r>
            <a:r>
              <a:rPr lang="en-US" dirty="0" err="1"/>
              <a:t>letzte</a:t>
            </a:r>
            <a:r>
              <a:rPr lang="en-US" dirty="0"/>
              <a:t> Schritt in der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. </a:t>
            </a:r>
            <a:r>
              <a:rPr lang="en-US" dirty="0" err="1"/>
              <a:t>Seien</a:t>
            </a:r>
            <a:r>
              <a:rPr lang="en-US" dirty="0"/>
              <a:t> Sie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bewusst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es </a:t>
            </a:r>
            <a:r>
              <a:rPr lang="en-US" dirty="0" err="1"/>
              <a:t>sich</a:t>
            </a:r>
            <a:r>
              <a:rPr lang="en-US" dirty="0"/>
              <a:t> um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b="1" dirty="0" err="1"/>
              <a:t>kontinuierlichen</a:t>
            </a:r>
            <a:r>
              <a:rPr lang="en-US" b="1" dirty="0"/>
              <a:t> </a:t>
            </a:r>
            <a:r>
              <a:rPr lang="en-US" b="1" dirty="0" err="1"/>
              <a:t>Prozess</a:t>
            </a:r>
            <a:r>
              <a:rPr lang="en-US" b="1" dirty="0"/>
              <a:t> </a:t>
            </a:r>
            <a:r>
              <a:rPr lang="en-US" dirty="0" err="1"/>
              <a:t>handelt</a:t>
            </a:r>
            <a:r>
              <a:rPr lang="en-US" dirty="0"/>
              <a:t> und die </a:t>
            </a:r>
            <a:r>
              <a:rPr lang="en-US" dirty="0" err="1"/>
              <a:t>Weiterentwicklung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 für den </a:t>
            </a:r>
            <a:r>
              <a:rPr lang="en-US" dirty="0" err="1"/>
              <a:t>Erfolg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Produkts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17BDC-971C-49E1-8587-E230C8A3F8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8682" y="527642"/>
            <a:ext cx="10808102" cy="582221"/>
          </a:xfrm>
          <a:solidFill>
            <a:srgbClr val="FFD100"/>
          </a:solidFill>
        </p:spPr>
        <p:txBody>
          <a:bodyPr anchor="ctr">
            <a:normAutofit lnSpcReduction="10000"/>
          </a:bodyPr>
          <a:lstStyle/>
          <a:p>
            <a:r>
              <a:rPr lang="en-IE" dirty="0"/>
              <a:t>	NPD </a:t>
            </a:r>
            <a:r>
              <a:rPr lang="en-IE" dirty="0" err="1"/>
              <a:t>Prozess</a:t>
            </a:r>
            <a:r>
              <a:rPr lang="en-IE" dirty="0"/>
              <a:t> – Phase </a:t>
            </a:r>
            <a:r>
              <a:rPr lang="en-IE" b="1" dirty="0"/>
              <a:t>5. </a:t>
            </a:r>
            <a:r>
              <a:rPr lang="en-IE" b="1" dirty="0" err="1"/>
              <a:t>Nach</a:t>
            </a:r>
            <a:r>
              <a:rPr lang="en-IE" b="1" dirty="0"/>
              <a:t> der </a:t>
            </a:r>
            <a:r>
              <a:rPr lang="en-IE" b="1" dirty="0" err="1"/>
              <a:t>Einführung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031852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3A31EF-BA71-4D69-84A7-10708CEC73A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69110" y="4533161"/>
            <a:ext cx="1732731" cy="1686408"/>
          </a:xfrm>
          <a:ln>
            <a:solidFill>
              <a:srgbClr val="1188A3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IE" dirty="0" err="1">
                <a:solidFill>
                  <a:srgbClr val="1188A3"/>
                </a:solidFill>
              </a:rPr>
              <a:t>Wiederholte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Käufer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Mundpropaganda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Ausweitung</a:t>
            </a:r>
            <a:r>
              <a:rPr lang="en-IE" dirty="0">
                <a:solidFill>
                  <a:srgbClr val="1188A3"/>
                </a:solidFill>
              </a:rPr>
              <a:t> des </a:t>
            </a:r>
            <a:r>
              <a:rPr lang="en-IE" dirty="0" err="1">
                <a:solidFill>
                  <a:srgbClr val="1188A3"/>
                </a:solidFill>
              </a:rPr>
              <a:t>Marktes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Hohe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Kosten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Verbesserte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Gewinne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07F3E-097D-422B-9932-D08344BD5A0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333175" y="4539912"/>
            <a:ext cx="1732731" cy="1687893"/>
          </a:xfrm>
          <a:ln>
            <a:solidFill>
              <a:srgbClr val="1188A3"/>
            </a:solidFill>
          </a:ln>
        </p:spPr>
        <p:txBody>
          <a:bodyPr/>
          <a:lstStyle/>
          <a:p>
            <a:r>
              <a:rPr lang="en-IE" dirty="0" err="1">
                <a:solidFill>
                  <a:srgbClr val="1188A3"/>
                </a:solidFill>
              </a:rPr>
              <a:t>Umfangreiche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Werbung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Hohe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Kosten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Minimaler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Ertrag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DCCA5-8993-4FD8-BF6D-85F4839363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65569" y="4535946"/>
            <a:ext cx="1732731" cy="1685107"/>
          </a:xfrm>
          <a:ln>
            <a:solidFill>
              <a:srgbClr val="1188A3"/>
            </a:solidFill>
          </a:ln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1188A3"/>
                </a:solidFill>
              </a:rPr>
              <a:t>Konsumentenmüdigkeit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Verkäufe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stagnieren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>
                <a:solidFill>
                  <a:srgbClr val="1188A3"/>
                </a:solidFill>
              </a:rPr>
              <a:t>Break-even </a:t>
            </a:r>
            <a:r>
              <a:rPr lang="en-IE" dirty="0" err="1">
                <a:solidFill>
                  <a:srgbClr val="1188A3"/>
                </a:solidFill>
              </a:rPr>
              <a:t>oder</a:t>
            </a:r>
            <a:endParaRPr lang="en-IE" dirty="0">
              <a:solidFill>
                <a:srgbClr val="1188A3"/>
              </a:solidFill>
            </a:endParaRPr>
          </a:p>
          <a:p>
            <a:r>
              <a:rPr lang="en-IE" dirty="0" err="1">
                <a:solidFill>
                  <a:srgbClr val="1188A3"/>
                </a:solidFill>
              </a:rPr>
              <a:t>Gewinnrückgang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589FF-FF72-433F-B33A-E8AE50061DA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23936" y="4542698"/>
            <a:ext cx="1838430" cy="1685107"/>
          </a:xfrm>
          <a:ln>
            <a:solidFill>
              <a:srgbClr val="1188A3"/>
            </a:solidFill>
          </a:ln>
        </p:spPr>
        <p:txBody>
          <a:bodyPr>
            <a:normAutofit fontScale="92500"/>
          </a:bodyPr>
          <a:lstStyle/>
          <a:p>
            <a:pPr marL="0" indent="0"/>
            <a:r>
              <a:rPr lang="en-IE" dirty="0" err="1">
                <a:solidFill>
                  <a:srgbClr val="1188A3"/>
                </a:solidFill>
              </a:rPr>
              <a:t>Wiederholungskäufer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gehen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zurück</a:t>
            </a:r>
            <a:endParaRPr lang="en-IE" dirty="0">
              <a:solidFill>
                <a:srgbClr val="1188A3"/>
              </a:solidFill>
            </a:endParaRPr>
          </a:p>
          <a:p>
            <a:pPr marL="0" indent="0"/>
            <a:r>
              <a:rPr lang="en-IE" dirty="0">
                <a:solidFill>
                  <a:srgbClr val="1188A3"/>
                </a:solidFill>
              </a:rPr>
              <a:t>Neue </a:t>
            </a:r>
            <a:r>
              <a:rPr lang="en-IE" dirty="0" err="1">
                <a:solidFill>
                  <a:srgbClr val="1188A3"/>
                </a:solidFill>
              </a:rPr>
              <a:t>Konkurrenz</a:t>
            </a:r>
            <a:endParaRPr lang="en-IE" dirty="0">
              <a:solidFill>
                <a:srgbClr val="1188A3"/>
              </a:solidFill>
            </a:endParaRPr>
          </a:p>
          <a:p>
            <a:pPr marL="0" indent="0"/>
            <a:r>
              <a:rPr lang="en-IE" dirty="0">
                <a:solidFill>
                  <a:srgbClr val="1188A3"/>
                </a:solidFill>
              </a:rPr>
              <a:t>Neue </a:t>
            </a:r>
            <a:r>
              <a:rPr lang="en-IE" dirty="0" err="1">
                <a:solidFill>
                  <a:srgbClr val="1188A3"/>
                </a:solidFill>
              </a:rPr>
              <a:t>Marketingkosten</a:t>
            </a:r>
            <a:endParaRPr lang="en-IE" dirty="0">
              <a:solidFill>
                <a:srgbClr val="1188A3"/>
              </a:solidFill>
            </a:endParaRPr>
          </a:p>
          <a:p>
            <a:pPr marL="0" indent="0"/>
            <a:r>
              <a:rPr lang="en-IE" dirty="0" err="1">
                <a:solidFill>
                  <a:srgbClr val="1188A3"/>
                </a:solidFill>
              </a:rPr>
              <a:t>Gewinne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werden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beibehalten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A172D4-2007-42C8-8B3D-F0927993A70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01503" y="4557649"/>
            <a:ext cx="1732731" cy="1685107"/>
          </a:xfrm>
          <a:ln>
            <a:solidFill>
              <a:srgbClr val="1188A3"/>
            </a:solidFill>
          </a:ln>
        </p:spPr>
        <p:txBody>
          <a:bodyPr>
            <a:normAutofit lnSpcReduction="10000"/>
          </a:bodyPr>
          <a:lstStyle/>
          <a:p>
            <a:pPr marL="0" indent="0"/>
            <a:r>
              <a:rPr lang="en-IE" dirty="0">
                <a:solidFill>
                  <a:srgbClr val="1188A3"/>
                </a:solidFill>
              </a:rPr>
              <a:t>Der </a:t>
            </a:r>
            <a:r>
              <a:rPr lang="en-IE" dirty="0" err="1">
                <a:solidFill>
                  <a:srgbClr val="1188A3"/>
                </a:solidFill>
              </a:rPr>
              <a:t>Wettbewerb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ist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groß</a:t>
            </a:r>
            <a:endParaRPr lang="en-IE" dirty="0">
              <a:solidFill>
                <a:srgbClr val="1188A3"/>
              </a:solidFill>
            </a:endParaRPr>
          </a:p>
          <a:p>
            <a:pPr marL="0" indent="0"/>
            <a:r>
              <a:rPr lang="en-IE" dirty="0" err="1">
                <a:solidFill>
                  <a:srgbClr val="1188A3"/>
                </a:solidFill>
              </a:rPr>
              <a:t>Umsatzrückgang</a:t>
            </a:r>
            <a:endParaRPr lang="en-IE" dirty="0">
              <a:solidFill>
                <a:srgbClr val="1188A3"/>
              </a:solidFill>
            </a:endParaRPr>
          </a:p>
          <a:p>
            <a:pPr marL="0" indent="0"/>
            <a:r>
              <a:rPr lang="en-IE" dirty="0">
                <a:solidFill>
                  <a:srgbClr val="1188A3"/>
                </a:solidFill>
              </a:rPr>
              <a:t>Die </a:t>
            </a:r>
            <a:r>
              <a:rPr lang="en-IE" dirty="0" err="1">
                <a:solidFill>
                  <a:srgbClr val="1188A3"/>
                </a:solidFill>
              </a:rPr>
              <a:t>Kosten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sind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zu</a:t>
            </a:r>
            <a:r>
              <a:rPr lang="en-IE" dirty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hoch</a:t>
            </a:r>
            <a:endParaRPr lang="en-IE" dirty="0">
              <a:solidFill>
                <a:srgbClr val="1188A3"/>
              </a:solidFill>
            </a:endParaRPr>
          </a:p>
          <a:p>
            <a:pPr marL="0" indent="0"/>
            <a:r>
              <a:rPr lang="en-IE" dirty="0" err="1">
                <a:solidFill>
                  <a:srgbClr val="1188A3"/>
                </a:solidFill>
              </a:rPr>
              <a:t>Unrentabel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9C96D8-2F47-4BB5-90D8-919534B6A9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13" y="446088"/>
            <a:ext cx="12180887" cy="582612"/>
          </a:xfrm>
          <a:solidFill>
            <a:srgbClr val="85D2E1"/>
          </a:solidFill>
        </p:spPr>
        <p:txBody>
          <a:bodyPr anchor="ctr">
            <a:normAutofit lnSpcReduction="10000"/>
          </a:bodyPr>
          <a:lstStyle/>
          <a:p>
            <a:r>
              <a:rPr lang="en-IE" dirty="0" err="1"/>
              <a:t>Produkt</a:t>
            </a:r>
            <a:r>
              <a:rPr lang="en-IE" dirty="0"/>
              <a:t> Lebens </a:t>
            </a:r>
            <a:r>
              <a:rPr lang="en-IE" dirty="0" err="1"/>
              <a:t>Zyklus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F4501-22B7-4AB1-938F-8DBDA82A2A98}"/>
              </a:ext>
            </a:extLst>
          </p:cNvPr>
          <p:cNvSpPr txBox="1"/>
          <p:nvPr/>
        </p:nvSpPr>
        <p:spPr>
          <a:xfrm>
            <a:off x="1474610" y="2704066"/>
            <a:ext cx="1449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1188A3"/>
                </a:solidFill>
              </a:rPr>
              <a:t>Einführungs</a:t>
            </a:r>
            <a:r>
              <a:rPr lang="en-US" b="1" dirty="0">
                <a:solidFill>
                  <a:srgbClr val="1188A3"/>
                </a:solidFill>
              </a:rPr>
              <a:t>-phase </a:t>
            </a:r>
            <a:endParaRPr lang="en-IE" b="1" dirty="0">
              <a:solidFill>
                <a:srgbClr val="1188A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84D45-AB5F-482A-88E4-F0F473E090C4}"/>
              </a:ext>
            </a:extLst>
          </p:cNvPr>
          <p:cNvSpPr txBox="1"/>
          <p:nvPr/>
        </p:nvSpPr>
        <p:spPr>
          <a:xfrm>
            <a:off x="3269110" y="2547720"/>
            <a:ext cx="1732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188A3"/>
                </a:solidFill>
              </a:rPr>
              <a:t>Starke </a:t>
            </a:r>
            <a:r>
              <a:rPr lang="en-US" b="1" dirty="0" err="1">
                <a:solidFill>
                  <a:srgbClr val="1188A3"/>
                </a:solidFill>
              </a:rPr>
              <a:t>Wachstums-periode</a:t>
            </a:r>
            <a:endParaRPr lang="en-IE" b="1" dirty="0">
              <a:solidFill>
                <a:srgbClr val="1188A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6158C-FB51-4508-B523-8658E3EBB210}"/>
              </a:ext>
            </a:extLst>
          </p:cNvPr>
          <p:cNvSpPr txBox="1"/>
          <p:nvPr/>
        </p:nvSpPr>
        <p:spPr>
          <a:xfrm>
            <a:off x="5229634" y="2686220"/>
            <a:ext cx="1732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1188A3"/>
                </a:solidFill>
              </a:rPr>
              <a:t>Rückgang</a:t>
            </a:r>
            <a:r>
              <a:rPr lang="en-US" b="1" dirty="0">
                <a:solidFill>
                  <a:srgbClr val="1188A3"/>
                </a:solidFill>
              </a:rPr>
              <a:t> der </a:t>
            </a:r>
            <a:r>
              <a:rPr lang="en-US" b="1" dirty="0" err="1">
                <a:solidFill>
                  <a:srgbClr val="1188A3"/>
                </a:solidFill>
              </a:rPr>
              <a:t>Wachstumsrate</a:t>
            </a:r>
            <a:endParaRPr lang="en-IE" b="1" dirty="0">
              <a:solidFill>
                <a:srgbClr val="1188A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46885-51FC-48FF-966C-9D07CB573531}"/>
              </a:ext>
            </a:extLst>
          </p:cNvPr>
          <p:cNvSpPr txBox="1"/>
          <p:nvPr/>
        </p:nvSpPr>
        <p:spPr>
          <a:xfrm>
            <a:off x="7190158" y="2686220"/>
            <a:ext cx="1732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1188A3"/>
                </a:solidFill>
              </a:rPr>
              <a:t>Stabilitäts-periode</a:t>
            </a:r>
            <a:r>
              <a:rPr lang="en-US" b="1" dirty="0">
                <a:solidFill>
                  <a:srgbClr val="1188A3"/>
                </a:solidFill>
              </a:rPr>
              <a:t> </a:t>
            </a:r>
            <a:endParaRPr lang="en-IE" b="1" dirty="0">
              <a:solidFill>
                <a:srgbClr val="1188A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B726FB-3B92-431A-ACDF-2E821552B24F}"/>
              </a:ext>
            </a:extLst>
          </p:cNvPr>
          <p:cNvSpPr txBox="1"/>
          <p:nvPr/>
        </p:nvSpPr>
        <p:spPr>
          <a:xfrm>
            <a:off x="9101503" y="2704066"/>
            <a:ext cx="1732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188A3"/>
                </a:solidFill>
              </a:rPr>
              <a:t>Phase des </a:t>
            </a:r>
            <a:r>
              <a:rPr lang="en-US" b="1" dirty="0" err="1">
                <a:solidFill>
                  <a:srgbClr val="1188A3"/>
                </a:solidFill>
              </a:rPr>
              <a:t>Rückgangs</a:t>
            </a:r>
            <a:endParaRPr lang="en-IE" b="1" dirty="0">
              <a:solidFill>
                <a:srgbClr val="1188A3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890C93-5396-49BA-A85D-BD52655BA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960" y="4115940"/>
            <a:ext cx="36579" cy="3231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38E52C-F8C5-42BD-B132-ECF0AF892B80}"/>
              </a:ext>
            </a:extLst>
          </p:cNvPr>
          <p:cNvSpPr/>
          <p:nvPr/>
        </p:nvSpPr>
        <p:spPr>
          <a:xfrm rot="16200000" flipV="1">
            <a:off x="5925489" y="6683111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B845C9-B302-49D2-B334-18B6D55EF6B3}"/>
              </a:ext>
            </a:extLst>
          </p:cNvPr>
          <p:cNvSpPr/>
          <p:nvPr/>
        </p:nvSpPr>
        <p:spPr>
          <a:xfrm rot="16200000" flipV="1">
            <a:off x="7851934" y="4276437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623378-B6B1-4788-80F2-71ED09BBC6FB}"/>
              </a:ext>
            </a:extLst>
          </p:cNvPr>
          <p:cNvSpPr/>
          <p:nvPr/>
        </p:nvSpPr>
        <p:spPr>
          <a:xfrm rot="16200000" flipV="1">
            <a:off x="5891411" y="4261055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A2E8AA-0F94-4412-A844-B53C2B1DCDBE}"/>
              </a:ext>
            </a:extLst>
          </p:cNvPr>
          <p:cNvSpPr/>
          <p:nvPr/>
        </p:nvSpPr>
        <p:spPr>
          <a:xfrm rot="16200000" flipV="1">
            <a:off x="3955475" y="4259940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F44C39-B36A-4978-B29E-DF5394139B10}"/>
              </a:ext>
            </a:extLst>
          </p:cNvPr>
          <p:cNvSpPr/>
          <p:nvPr/>
        </p:nvSpPr>
        <p:spPr>
          <a:xfrm rot="16200000" flipV="1">
            <a:off x="9812457" y="4259056"/>
            <a:ext cx="324000" cy="360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3BEE56-95AA-4590-9138-7D8E3C0510F3}"/>
              </a:ext>
            </a:extLst>
          </p:cNvPr>
          <p:cNvSpPr txBox="1"/>
          <p:nvPr/>
        </p:nvSpPr>
        <p:spPr>
          <a:xfrm>
            <a:off x="283029" y="1210892"/>
            <a:ext cx="118183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Produkte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durchlaufen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während</a:t>
            </a:r>
            <a:r>
              <a:rPr lang="en-US" sz="2400" dirty="0">
                <a:solidFill>
                  <a:srgbClr val="000000"/>
                </a:solidFill>
              </a:rPr>
              <a:t> der Dauer </a:t>
            </a:r>
            <a:r>
              <a:rPr lang="en-US" sz="2400" dirty="0" err="1">
                <a:solidFill>
                  <a:srgbClr val="000000"/>
                </a:solidFill>
              </a:rPr>
              <a:t>ihres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Verkaufs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Zyklen</a:t>
            </a:r>
            <a:r>
              <a:rPr lang="en-US" sz="2400" dirty="0">
                <a:solidFill>
                  <a:srgbClr val="000000"/>
                </a:solidFill>
              </a:rPr>
              <a:t>. Das gilt </a:t>
            </a:r>
            <a:r>
              <a:rPr lang="en-US" sz="2400" dirty="0" err="1">
                <a:solidFill>
                  <a:srgbClr val="000000"/>
                </a:solidFill>
              </a:rPr>
              <a:t>auch</a:t>
            </a:r>
            <a:r>
              <a:rPr lang="en-US" sz="2400" dirty="0">
                <a:solidFill>
                  <a:srgbClr val="000000"/>
                </a:solidFill>
              </a:rPr>
              <a:t> für </a:t>
            </a:r>
            <a:r>
              <a:rPr lang="en-US" sz="2400" dirty="0" err="1">
                <a:solidFill>
                  <a:srgbClr val="000000"/>
                </a:solidFill>
              </a:rPr>
              <a:t>Lebensmittel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A8A826-CA38-481E-9F52-DCE3722CC50E}"/>
              </a:ext>
            </a:extLst>
          </p:cNvPr>
          <p:cNvSpPr txBox="1"/>
          <p:nvPr/>
        </p:nvSpPr>
        <p:spPr>
          <a:xfrm>
            <a:off x="10956325" y="6331778"/>
            <a:ext cx="114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1188A3"/>
                </a:solidFill>
                <a:hlinkClick r:id="rId3"/>
              </a:rPr>
              <a:t>Quelle</a:t>
            </a:r>
            <a:endParaRPr lang="en-IE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96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86BB6-E02F-4656-BA0D-4D208027CA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12457" y="1458097"/>
            <a:ext cx="5105120" cy="521455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</a:pPr>
            <a:r>
              <a:rPr lang="en-US" dirty="0" err="1"/>
              <a:t>Große</a:t>
            </a:r>
            <a:r>
              <a:rPr lang="en-US" dirty="0"/>
              <a:t> und </a:t>
            </a:r>
            <a:r>
              <a:rPr lang="en-US" dirty="0" err="1"/>
              <a:t>kleine</a:t>
            </a:r>
            <a:r>
              <a:rPr lang="en-US" dirty="0"/>
              <a:t> </a:t>
            </a:r>
            <a:r>
              <a:rPr lang="en-US" dirty="0" err="1"/>
              <a:t>Lebensmittelunternehmen</a:t>
            </a:r>
            <a:r>
              <a:rPr lang="en-US" dirty="0"/>
              <a:t> </a:t>
            </a:r>
            <a:r>
              <a:rPr lang="en-US" dirty="0" err="1"/>
              <a:t>führen</a:t>
            </a:r>
            <a:r>
              <a:rPr lang="en-US" dirty="0"/>
              <a:t> </a:t>
            </a:r>
            <a:r>
              <a:rPr lang="en-US" dirty="0" err="1"/>
              <a:t>jedes</a:t>
            </a:r>
            <a:r>
              <a:rPr lang="en-US" dirty="0"/>
              <a:t> </a:t>
            </a:r>
            <a:r>
              <a:rPr lang="en-US" dirty="0" err="1"/>
              <a:t>Jahr</a:t>
            </a:r>
            <a:r>
              <a:rPr lang="en-US" dirty="0"/>
              <a:t> </a:t>
            </a:r>
            <a:r>
              <a:rPr lang="en-US" dirty="0" err="1"/>
              <a:t>Abertausende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. Je </a:t>
            </a:r>
            <a:r>
              <a:rPr lang="en-US" dirty="0" err="1"/>
              <a:t>nach</a:t>
            </a:r>
            <a:r>
              <a:rPr lang="en-US" dirty="0"/>
              <a:t> dem Grad der </a:t>
            </a:r>
            <a:r>
              <a:rPr lang="en-US" dirty="0" err="1"/>
              <a:t>neuen</a:t>
            </a:r>
            <a:r>
              <a:rPr lang="en-US" dirty="0"/>
              <a:t> </a:t>
            </a:r>
            <a:r>
              <a:rPr lang="en-US" dirty="0" err="1"/>
              <a:t>Technologie</a:t>
            </a:r>
            <a:r>
              <a:rPr lang="en-US" dirty="0"/>
              <a:t> und Innovation </a:t>
            </a:r>
            <a:r>
              <a:rPr lang="en-US" dirty="0" err="1"/>
              <a:t>verbringen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6 </a:t>
            </a:r>
            <a:r>
              <a:rPr lang="en-US" dirty="0" err="1"/>
              <a:t>Monaten</a:t>
            </a:r>
            <a:r>
              <a:rPr lang="en-US" dirty="0"/>
              <a:t> und 5 Jahren </a:t>
            </a:r>
            <a:r>
              <a:rPr lang="en-US" dirty="0" err="1"/>
              <a:t>mit</a:t>
            </a:r>
            <a:r>
              <a:rPr lang="en-US" dirty="0"/>
              <a:t> der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Lebensmittelprodukte</a:t>
            </a:r>
            <a:r>
              <a:rPr lang="en-US" dirty="0"/>
              <a:t>. Die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Sortimentserweiterung</a:t>
            </a:r>
            <a:r>
              <a:rPr lang="en-US" dirty="0"/>
              <a:t>, </a:t>
            </a:r>
            <a:r>
              <a:rPr lang="en-US" dirty="0" err="1"/>
              <a:t>bei</a:t>
            </a:r>
            <a:r>
              <a:rPr lang="en-US" dirty="0"/>
              <a:t> der die </a:t>
            </a:r>
            <a:r>
              <a:rPr lang="en-US" dirty="0" err="1"/>
              <a:t>bereits</a:t>
            </a:r>
            <a:r>
              <a:rPr lang="en-US" dirty="0"/>
              <a:t> in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Produktionsstätte</a:t>
            </a:r>
            <a:r>
              <a:rPr lang="en-US" dirty="0"/>
              <a:t> </a:t>
            </a:r>
            <a:r>
              <a:rPr lang="en-US" dirty="0" err="1"/>
              <a:t>vorhandenen</a:t>
            </a:r>
            <a:r>
              <a:rPr lang="en-US" dirty="0"/>
              <a:t> Anlagen </a:t>
            </a:r>
            <a:r>
              <a:rPr lang="en-US" dirty="0" err="1"/>
              <a:t>genutzt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, </a:t>
            </a:r>
            <a:r>
              <a:rPr lang="en-US" dirty="0" err="1"/>
              <a:t>nimmt</a:t>
            </a:r>
            <a:r>
              <a:rPr lang="en-US" dirty="0"/>
              <a:t> in der Regel </a:t>
            </a:r>
            <a:r>
              <a:rPr lang="en-US" dirty="0" err="1"/>
              <a:t>weniger</a:t>
            </a:r>
            <a:r>
              <a:rPr lang="en-US" dirty="0"/>
              <a:t> Zeit in </a:t>
            </a:r>
            <a:r>
              <a:rPr lang="en-US" dirty="0" err="1"/>
              <a:t>Anspruch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die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 </a:t>
            </a:r>
            <a:r>
              <a:rPr lang="en-US" dirty="0" err="1"/>
              <a:t>Produkts</a:t>
            </a:r>
            <a:r>
              <a:rPr lang="en-US" dirty="0"/>
              <a:t>, das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maßgeschneiderte</a:t>
            </a:r>
            <a:r>
              <a:rPr lang="en-US" dirty="0"/>
              <a:t> </a:t>
            </a:r>
            <a:r>
              <a:rPr lang="en-US" dirty="0" err="1"/>
              <a:t>Verarbeitungslinie</a:t>
            </a:r>
            <a:r>
              <a:rPr lang="en-US" dirty="0"/>
              <a:t> </a:t>
            </a:r>
            <a:r>
              <a:rPr lang="en-US" dirty="0" err="1"/>
              <a:t>erfordert</a:t>
            </a:r>
            <a:r>
              <a:rPr lang="en-US" dirty="0"/>
              <a:t>. </a:t>
            </a:r>
          </a:p>
          <a:p>
            <a:pPr marL="0" indent="0">
              <a:lnSpc>
                <a:spcPct val="100000"/>
              </a:lnSpc>
            </a:pPr>
            <a:r>
              <a:rPr lang="en-US" dirty="0"/>
              <a:t>Die </a:t>
            </a:r>
            <a:r>
              <a:rPr lang="en-US" dirty="0" err="1"/>
              <a:t>Misserfolgsquote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 </a:t>
            </a:r>
            <a:r>
              <a:rPr lang="en-US" dirty="0" err="1"/>
              <a:t>Produkten</a:t>
            </a:r>
            <a:r>
              <a:rPr lang="en-US" dirty="0"/>
              <a:t>, d. h. </a:t>
            </a:r>
            <a:r>
              <a:rPr lang="en-US" dirty="0" err="1"/>
              <a:t>Produkten</a:t>
            </a:r>
            <a:r>
              <a:rPr lang="en-US" dirty="0"/>
              <a:t>, die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fünf</a:t>
            </a:r>
            <a:r>
              <a:rPr lang="en-US" dirty="0"/>
              <a:t> Jahren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in den </a:t>
            </a:r>
            <a:r>
              <a:rPr lang="en-US" dirty="0" err="1"/>
              <a:t>Regalen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finden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, </a:t>
            </a:r>
            <a:r>
              <a:rPr lang="en-US" dirty="0" err="1"/>
              <a:t>kann</a:t>
            </a:r>
            <a:r>
              <a:rPr lang="en-US" dirty="0"/>
              <a:t> in </a:t>
            </a:r>
            <a:r>
              <a:rPr lang="en-US" dirty="0" err="1"/>
              <a:t>einigen</a:t>
            </a:r>
            <a:r>
              <a:rPr lang="en-US" dirty="0"/>
              <a:t> </a:t>
            </a:r>
            <a:r>
              <a:rPr lang="en-US" dirty="0" err="1"/>
              <a:t>Lebensmittelkategorien</a:t>
            </a:r>
            <a:r>
              <a:rPr lang="en-US" dirty="0"/>
              <a:t> bis </a:t>
            </a:r>
            <a:r>
              <a:rPr lang="en-US" dirty="0" err="1"/>
              <a:t>zu</a:t>
            </a:r>
            <a:r>
              <a:rPr lang="en-US" dirty="0"/>
              <a:t> 90 % </a:t>
            </a:r>
            <a:r>
              <a:rPr lang="en-US" dirty="0" err="1"/>
              <a:t>betragen</a:t>
            </a:r>
            <a:r>
              <a:rPr lang="en-US" dirty="0"/>
              <a:t>. </a:t>
            </a:r>
            <a:r>
              <a:rPr lang="en-US" dirty="0">
                <a:solidFill>
                  <a:srgbClr val="1188A3"/>
                </a:solidFill>
                <a:hlinkClick r:id="rId2"/>
              </a:rPr>
              <a:t>Quelle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4D514-D983-4460-9FCD-AFD679838E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Zusammenfassung</a:t>
            </a: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0E342-45CD-4F42-BE34-4CEA17BD6F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9108" y="1349837"/>
            <a:ext cx="5110601" cy="3615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A70F0B-4646-4A52-B1A4-DCD0F196BEA6}"/>
              </a:ext>
            </a:extLst>
          </p:cNvPr>
          <p:cNvSpPr txBox="1"/>
          <p:nvPr/>
        </p:nvSpPr>
        <p:spPr>
          <a:xfrm>
            <a:off x="6843082" y="5870542"/>
            <a:ext cx="53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>
                <a:solidFill>
                  <a:srgbClr val="1188A3"/>
                </a:solidFill>
                <a:hlinkClick r:id="rId2"/>
              </a:rPr>
              <a:t>Quelle</a:t>
            </a:r>
            <a:endParaRPr lang="en-IE" dirty="0">
              <a:solidFill>
                <a:srgbClr val="1188A3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658DB5-57F2-0A42-BE86-6964AA35CBB2}"/>
              </a:ext>
            </a:extLst>
          </p:cNvPr>
          <p:cNvCxnSpPr>
            <a:cxnSpLocks/>
          </p:cNvCxnSpPr>
          <p:nvPr/>
        </p:nvCxnSpPr>
        <p:spPr>
          <a:xfrm>
            <a:off x="7971129" y="2554055"/>
            <a:ext cx="122945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E1D4C0-C279-CC41-AD1B-A81A01D97091}"/>
              </a:ext>
            </a:extLst>
          </p:cNvPr>
          <p:cNvSpPr txBox="1"/>
          <p:nvPr/>
        </p:nvSpPr>
        <p:spPr>
          <a:xfrm>
            <a:off x="6951733" y="2444307"/>
            <a:ext cx="998954" cy="261610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Ideenfindung</a:t>
            </a:r>
            <a:endParaRPr lang="en-GB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51C03F-F42A-A549-B433-513450CAF98E}"/>
              </a:ext>
            </a:extLst>
          </p:cNvPr>
          <p:cNvCxnSpPr>
            <a:cxnSpLocks/>
          </p:cNvCxnSpPr>
          <p:nvPr/>
        </p:nvCxnSpPr>
        <p:spPr>
          <a:xfrm flipV="1">
            <a:off x="9175848" y="2476812"/>
            <a:ext cx="115261" cy="482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C5B4F6-88EC-2646-A57C-E24578D1E36C}"/>
              </a:ext>
            </a:extLst>
          </p:cNvPr>
          <p:cNvCxnSpPr>
            <a:cxnSpLocks/>
          </p:cNvCxnSpPr>
          <p:nvPr/>
        </p:nvCxnSpPr>
        <p:spPr>
          <a:xfrm>
            <a:off x="9174320" y="2677665"/>
            <a:ext cx="115261" cy="482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0DC55A-024D-6C40-8D42-7DB3EA14E1F5}"/>
              </a:ext>
            </a:extLst>
          </p:cNvPr>
          <p:cNvCxnSpPr>
            <a:cxnSpLocks/>
          </p:cNvCxnSpPr>
          <p:nvPr/>
        </p:nvCxnSpPr>
        <p:spPr>
          <a:xfrm flipV="1">
            <a:off x="11231216" y="2444307"/>
            <a:ext cx="115261" cy="482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169614-8871-0F48-9BF7-CE54AA0260DB}"/>
              </a:ext>
            </a:extLst>
          </p:cNvPr>
          <p:cNvCxnSpPr>
            <a:cxnSpLocks/>
          </p:cNvCxnSpPr>
          <p:nvPr/>
        </p:nvCxnSpPr>
        <p:spPr>
          <a:xfrm>
            <a:off x="11238900" y="2621040"/>
            <a:ext cx="115261" cy="482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107120-9AC4-3747-A599-EBC9594E62C8}"/>
              </a:ext>
            </a:extLst>
          </p:cNvPr>
          <p:cNvCxnSpPr>
            <a:cxnSpLocks/>
          </p:cNvCxnSpPr>
          <p:nvPr/>
        </p:nvCxnSpPr>
        <p:spPr>
          <a:xfrm flipV="1">
            <a:off x="9170108" y="3879314"/>
            <a:ext cx="115261" cy="482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04F0D1-F568-3346-BA6B-AFD004EAECB4}"/>
              </a:ext>
            </a:extLst>
          </p:cNvPr>
          <p:cNvCxnSpPr>
            <a:cxnSpLocks/>
          </p:cNvCxnSpPr>
          <p:nvPr/>
        </p:nvCxnSpPr>
        <p:spPr>
          <a:xfrm>
            <a:off x="9177792" y="4056047"/>
            <a:ext cx="115261" cy="482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EF68B4-7455-C843-9858-7DE75BB8B789}"/>
              </a:ext>
            </a:extLst>
          </p:cNvPr>
          <p:cNvCxnSpPr>
            <a:cxnSpLocks/>
          </p:cNvCxnSpPr>
          <p:nvPr/>
        </p:nvCxnSpPr>
        <p:spPr>
          <a:xfrm>
            <a:off x="11698704" y="2901823"/>
            <a:ext cx="0" cy="19594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CDA9F1A-FC12-ED40-9603-4B40A48CC802}"/>
              </a:ext>
            </a:extLst>
          </p:cNvPr>
          <p:cNvCxnSpPr>
            <a:cxnSpLocks/>
          </p:cNvCxnSpPr>
          <p:nvPr/>
        </p:nvCxnSpPr>
        <p:spPr>
          <a:xfrm flipV="1">
            <a:off x="8938841" y="2875194"/>
            <a:ext cx="0" cy="249704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4766F52-D78B-494B-91E6-F71E770F08E6}"/>
              </a:ext>
            </a:extLst>
          </p:cNvPr>
          <p:cNvCxnSpPr>
            <a:cxnSpLocks/>
          </p:cNvCxnSpPr>
          <p:nvPr/>
        </p:nvCxnSpPr>
        <p:spPr>
          <a:xfrm flipV="1">
            <a:off x="10942739" y="2731908"/>
            <a:ext cx="0" cy="38326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13CB9C-6532-764F-BAAC-BB97FC661098}"/>
              </a:ext>
            </a:extLst>
          </p:cNvPr>
          <p:cNvCxnSpPr>
            <a:cxnSpLocks/>
          </p:cNvCxnSpPr>
          <p:nvPr/>
        </p:nvCxnSpPr>
        <p:spPr>
          <a:xfrm>
            <a:off x="9627307" y="2901823"/>
            <a:ext cx="0" cy="19594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2CAA26D-4880-1C48-A765-2F54C571BA66}"/>
              </a:ext>
            </a:extLst>
          </p:cNvPr>
          <p:cNvCxnSpPr>
            <a:cxnSpLocks/>
          </p:cNvCxnSpPr>
          <p:nvPr/>
        </p:nvCxnSpPr>
        <p:spPr>
          <a:xfrm>
            <a:off x="9627307" y="4357398"/>
            <a:ext cx="0" cy="19594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CBCC4E-F678-9B46-80A6-B89B42E77520}"/>
              </a:ext>
            </a:extLst>
          </p:cNvPr>
          <p:cNvCxnSpPr>
            <a:cxnSpLocks/>
          </p:cNvCxnSpPr>
          <p:nvPr/>
        </p:nvCxnSpPr>
        <p:spPr>
          <a:xfrm>
            <a:off x="9928258" y="3871343"/>
            <a:ext cx="208567" cy="93571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7F17751-6FB2-224A-8F31-D9DE728DE1A9}"/>
              </a:ext>
            </a:extLst>
          </p:cNvPr>
          <p:cNvCxnSpPr>
            <a:cxnSpLocks/>
          </p:cNvCxnSpPr>
          <p:nvPr/>
        </p:nvCxnSpPr>
        <p:spPr>
          <a:xfrm flipV="1">
            <a:off x="8938841" y="4361709"/>
            <a:ext cx="0" cy="38326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A62AB9-7A7F-7443-B1E3-7CE4D5EA54AA}"/>
              </a:ext>
            </a:extLst>
          </p:cNvPr>
          <p:cNvCxnSpPr>
            <a:cxnSpLocks/>
          </p:cNvCxnSpPr>
          <p:nvPr/>
        </p:nvCxnSpPr>
        <p:spPr>
          <a:xfrm>
            <a:off x="9928258" y="2453041"/>
            <a:ext cx="208567" cy="93571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372086-A914-9E49-A10E-A57CF5CF75CF}"/>
              </a:ext>
            </a:extLst>
          </p:cNvPr>
          <p:cNvCxnSpPr>
            <a:cxnSpLocks/>
          </p:cNvCxnSpPr>
          <p:nvPr/>
        </p:nvCxnSpPr>
        <p:spPr>
          <a:xfrm>
            <a:off x="8933176" y="3629613"/>
            <a:ext cx="0" cy="19594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146A12-CCE5-5A49-9828-6320386BD1E4}"/>
              </a:ext>
            </a:extLst>
          </p:cNvPr>
          <p:cNvCxnSpPr>
            <a:cxnSpLocks/>
          </p:cNvCxnSpPr>
          <p:nvPr/>
        </p:nvCxnSpPr>
        <p:spPr>
          <a:xfrm>
            <a:off x="8923845" y="3629613"/>
            <a:ext cx="314795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9141EB9-ECED-2944-ABD3-C5FE5F89F87D}"/>
              </a:ext>
            </a:extLst>
          </p:cNvPr>
          <p:cNvCxnSpPr>
            <a:cxnSpLocks/>
          </p:cNvCxnSpPr>
          <p:nvPr/>
        </p:nvCxnSpPr>
        <p:spPr>
          <a:xfrm>
            <a:off x="11979235" y="2406575"/>
            <a:ext cx="989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565AE43-1627-C944-8E72-BB59CC17D3AE}"/>
              </a:ext>
            </a:extLst>
          </p:cNvPr>
          <p:cNvCxnSpPr>
            <a:cxnSpLocks/>
          </p:cNvCxnSpPr>
          <p:nvPr/>
        </p:nvCxnSpPr>
        <p:spPr>
          <a:xfrm flipH="1">
            <a:off x="12063135" y="2404876"/>
            <a:ext cx="6189" cy="122813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A80A829-A9B9-EA41-B66F-5DA946B28040}"/>
              </a:ext>
            </a:extLst>
          </p:cNvPr>
          <p:cNvSpPr txBox="1"/>
          <p:nvPr/>
        </p:nvSpPr>
        <p:spPr>
          <a:xfrm>
            <a:off x="7001662" y="655232"/>
            <a:ext cx="5348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</a:rPr>
              <a:t> Der </a:t>
            </a:r>
            <a:r>
              <a:rPr lang="en-US" sz="2000" b="1" i="1" dirty="0" err="1">
                <a:solidFill>
                  <a:srgbClr val="000000"/>
                </a:solidFill>
              </a:rPr>
              <a:t>Prozess</a:t>
            </a:r>
            <a:r>
              <a:rPr lang="en-US" sz="2000" b="1" i="1" dirty="0">
                <a:solidFill>
                  <a:srgbClr val="000000"/>
                </a:solidFill>
              </a:rPr>
              <a:t> der </a:t>
            </a:r>
            <a:r>
              <a:rPr lang="en-US" sz="2000" b="1" i="1" dirty="0" err="1">
                <a:solidFill>
                  <a:srgbClr val="000000"/>
                </a:solidFill>
              </a:rPr>
              <a:t>Produktentwicklung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22EE59-1464-744F-96F7-9605AC4462D4}"/>
              </a:ext>
            </a:extLst>
          </p:cNvPr>
          <p:cNvSpPr txBox="1"/>
          <p:nvPr/>
        </p:nvSpPr>
        <p:spPr>
          <a:xfrm>
            <a:off x="8101803" y="2444307"/>
            <a:ext cx="998954" cy="430887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Screening der Idee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19713D0-1FD2-6949-9D5E-38103231E6F1}"/>
              </a:ext>
            </a:extLst>
          </p:cNvPr>
          <p:cNvSpPr txBox="1"/>
          <p:nvPr/>
        </p:nvSpPr>
        <p:spPr>
          <a:xfrm>
            <a:off x="8188037" y="3160744"/>
            <a:ext cx="1835660" cy="430887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Ändern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auf der </a:t>
            </a:r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Grundlage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von Feedback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129703-BBB8-984A-AA06-07E4826F78AE}"/>
              </a:ext>
            </a:extLst>
          </p:cNvPr>
          <p:cNvSpPr txBox="1"/>
          <p:nvPr/>
        </p:nvSpPr>
        <p:spPr>
          <a:xfrm>
            <a:off x="10224226" y="3170171"/>
            <a:ext cx="1810662" cy="430887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Ändern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auf der </a:t>
            </a:r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Grundlage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von Feedback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FA1C685-20AE-3B42-B189-1E71BF3ED197}"/>
              </a:ext>
            </a:extLst>
          </p:cNvPr>
          <p:cNvSpPr txBox="1"/>
          <p:nvPr/>
        </p:nvSpPr>
        <p:spPr>
          <a:xfrm>
            <a:off x="8101803" y="3877181"/>
            <a:ext cx="998954" cy="430887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Prüfe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Marketing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B79B0A-003F-514A-A4BC-92FA1B1E52BF}"/>
              </a:ext>
            </a:extLst>
          </p:cNvPr>
          <p:cNvSpPr txBox="1"/>
          <p:nvPr/>
        </p:nvSpPr>
        <p:spPr>
          <a:xfrm>
            <a:off x="10119138" y="3886608"/>
            <a:ext cx="1457507" cy="261610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Kommerzialisierung</a:t>
            </a:r>
            <a:endParaRPr lang="en-GB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4F44BC-546D-4D4F-9B3F-E1A12E903033}"/>
              </a:ext>
            </a:extLst>
          </p:cNvPr>
          <p:cNvSpPr txBox="1"/>
          <p:nvPr/>
        </p:nvSpPr>
        <p:spPr>
          <a:xfrm>
            <a:off x="8262855" y="4612472"/>
            <a:ext cx="1770268" cy="430887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Ändern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auf der </a:t>
            </a:r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Grundlage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von Feedback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A879B0-6EBB-624C-BCF1-391B4D95FA72}"/>
              </a:ext>
            </a:extLst>
          </p:cNvPr>
          <p:cNvSpPr txBox="1"/>
          <p:nvPr/>
        </p:nvSpPr>
        <p:spPr>
          <a:xfrm>
            <a:off x="10166274" y="1595895"/>
            <a:ext cx="998954" cy="261610"/>
          </a:xfrm>
          <a:prstGeom prst="rect">
            <a:avLst/>
          </a:prstGeom>
          <a:solidFill>
            <a:srgbClr val="85D2E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Technologisch</a:t>
            </a:r>
            <a:endParaRPr lang="en-GB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657B41-318F-9342-A7B4-17E9A340F391}"/>
              </a:ext>
            </a:extLst>
          </p:cNvPr>
          <p:cNvSpPr txBox="1"/>
          <p:nvPr/>
        </p:nvSpPr>
        <p:spPr>
          <a:xfrm>
            <a:off x="9723595" y="1865724"/>
            <a:ext cx="19118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Gesetzliche</a:t>
            </a:r>
            <a:r>
              <a:rPr lang="en-GB" sz="11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Bestimmungen</a:t>
            </a:r>
            <a:endParaRPr lang="en-GB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E70422-4570-6F4B-B227-00310EFD7FCE}"/>
              </a:ext>
            </a:extLst>
          </p:cNvPr>
          <p:cNvSpPr txBox="1"/>
          <p:nvPr/>
        </p:nvSpPr>
        <p:spPr>
          <a:xfrm>
            <a:off x="10156847" y="2152076"/>
            <a:ext cx="9989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rgbClr val="000000"/>
                </a:solidFill>
                <a:cs typeface="Arial" panose="020B0604020202020204" pitchFamily="34" charset="0"/>
              </a:rPr>
              <a:t>Finanziell</a:t>
            </a:r>
            <a:endParaRPr lang="en-GB" sz="1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9AA434-11D5-4040-B1DB-9CF72FAD38EB}"/>
              </a:ext>
            </a:extLst>
          </p:cNvPr>
          <p:cNvSpPr txBox="1"/>
          <p:nvPr/>
        </p:nvSpPr>
        <p:spPr>
          <a:xfrm>
            <a:off x="10166274" y="2444307"/>
            <a:ext cx="998954" cy="230832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 dirty="0" err="1">
                <a:solidFill>
                  <a:srgbClr val="000000"/>
                </a:solidFill>
                <a:cs typeface="Arial" panose="020B0604020202020204" pitchFamily="34" charset="0"/>
              </a:rPr>
              <a:t>Durchführbarkeit</a:t>
            </a:r>
            <a:endParaRPr lang="en-GB"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AD5C98-4622-BB41-BA02-B04089DC03F6}"/>
              </a:ext>
            </a:extLst>
          </p:cNvPr>
          <p:cNvSpPr txBox="1"/>
          <p:nvPr/>
        </p:nvSpPr>
        <p:spPr>
          <a:xfrm>
            <a:off x="9355569" y="2302905"/>
            <a:ext cx="563866" cy="261610"/>
          </a:xfrm>
          <a:prstGeom prst="rect">
            <a:avLst/>
          </a:prstGeom>
          <a:solidFill>
            <a:srgbClr val="13B7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Pass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9FA5173-0839-4540-AC73-E2A57B8A3025}"/>
              </a:ext>
            </a:extLst>
          </p:cNvPr>
          <p:cNvSpPr txBox="1"/>
          <p:nvPr/>
        </p:nvSpPr>
        <p:spPr>
          <a:xfrm>
            <a:off x="9364996" y="3716925"/>
            <a:ext cx="563866" cy="261610"/>
          </a:xfrm>
          <a:prstGeom prst="rect">
            <a:avLst/>
          </a:prstGeom>
          <a:solidFill>
            <a:srgbClr val="13B7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Pass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C2D527C-F231-FA40-B45E-21F720EE27D8}"/>
              </a:ext>
            </a:extLst>
          </p:cNvPr>
          <p:cNvSpPr txBox="1"/>
          <p:nvPr/>
        </p:nvSpPr>
        <p:spPr>
          <a:xfrm>
            <a:off x="11401185" y="2284051"/>
            <a:ext cx="563866" cy="261610"/>
          </a:xfrm>
          <a:prstGeom prst="rect">
            <a:avLst/>
          </a:prstGeom>
          <a:solidFill>
            <a:srgbClr val="13B7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Pass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885342D-CFB1-0F43-BB1F-CF698A355579}"/>
              </a:ext>
            </a:extLst>
          </p:cNvPr>
          <p:cNvSpPr txBox="1"/>
          <p:nvPr/>
        </p:nvSpPr>
        <p:spPr>
          <a:xfrm>
            <a:off x="9355569" y="2595136"/>
            <a:ext cx="563866" cy="261610"/>
          </a:xfrm>
          <a:prstGeom prst="rect">
            <a:avLst/>
          </a:prstGeom>
          <a:solidFill>
            <a:srgbClr val="086D6E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0D3F568-AE1C-FB44-AE44-955DB6FD7EA9}"/>
              </a:ext>
            </a:extLst>
          </p:cNvPr>
          <p:cNvSpPr txBox="1"/>
          <p:nvPr/>
        </p:nvSpPr>
        <p:spPr>
          <a:xfrm>
            <a:off x="9346143" y="4028010"/>
            <a:ext cx="563866" cy="261610"/>
          </a:xfrm>
          <a:prstGeom prst="rect">
            <a:avLst/>
          </a:prstGeom>
          <a:solidFill>
            <a:srgbClr val="086D6E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9CB2D6B-9D01-9448-9E57-76D91BE4FC27}"/>
              </a:ext>
            </a:extLst>
          </p:cNvPr>
          <p:cNvSpPr txBox="1"/>
          <p:nvPr/>
        </p:nvSpPr>
        <p:spPr>
          <a:xfrm>
            <a:off x="11401187" y="2595136"/>
            <a:ext cx="563866" cy="261610"/>
          </a:xfrm>
          <a:prstGeom prst="rect">
            <a:avLst/>
          </a:prstGeom>
          <a:solidFill>
            <a:srgbClr val="086D6E"/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cs typeface="Arial" panose="020B0604020202020204" pitchFamily="34" charset="0"/>
              </a:rPr>
              <a:t>Fail</a:t>
            </a:r>
          </a:p>
        </p:txBody>
      </p:sp>
    </p:spTree>
    <p:extLst>
      <p:ext uri="{BB962C8B-B14F-4D97-AF65-F5344CB8AC3E}">
        <p14:creationId xmlns:p14="http://schemas.microsoft.com/office/powerpoint/2010/main" val="3278303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55188-71DE-BE82-8EEC-A90F5C7429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31235" y="1773241"/>
            <a:ext cx="5254208" cy="4935672"/>
          </a:xfrm>
        </p:spPr>
        <p:txBody>
          <a:bodyPr>
            <a:normAutofit fontScale="92500" lnSpcReduction="10000"/>
          </a:bodyPr>
          <a:lstStyle/>
          <a:p>
            <a:pPr marL="360000" indent="-342900">
              <a:buFont typeface="Arial" panose="020B0604020202020204" pitchFamily="34" charset="0"/>
              <a:buChar char="•"/>
            </a:pPr>
            <a:r>
              <a:rPr lang="en-IE" dirty="0"/>
              <a:t>Wie </a:t>
            </a:r>
            <a:r>
              <a:rPr lang="en-IE" dirty="0" err="1"/>
              <a:t>wir</a:t>
            </a:r>
            <a:r>
              <a:rPr lang="en-IE" dirty="0"/>
              <a:t> alle </a:t>
            </a:r>
            <a:r>
              <a:rPr lang="en-IE" dirty="0" err="1"/>
              <a:t>wissen</a:t>
            </a:r>
            <a:r>
              <a:rPr lang="en-IE" dirty="0"/>
              <a:t>, </a:t>
            </a:r>
            <a:r>
              <a:rPr lang="en-IE" dirty="0" err="1"/>
              <a:t>ist</a:t>
            </a:r>
            <a:r>
              <a:rPr lang="en-IE" dirty="0"/>
              <a:t> Colgate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wichtige</a:t>
            </a:r>
            <a:r>
              <a:rPr lang="en-IE" dirty="0"/>
              <a:t> </a:t>
            </a:r>
            <a:r>
              <a:rPr lang="en-IE" dirty="0" err="1"/>
              <a:t>Zahnpflegemarke</a:t>
            </a:r>
            <a:r>
              <a:rPr lang="en-IE" dirty="0"/>
              <a:t>. Als das </a:t>
            </a:r>
            <a:r>
              <a:rPr lang="en-IE" dirty="0" err="1"/>
              <a:t>Unternehmen</a:t>
            </a:r>
            <a:r>
              <a:rPr lang="en-IE" dirty="0"/>
              <a:t> in den </a:t>
            </a:r>
            <a:r>
              <a:rPr lang="en-IE" dirty="0" err="1"/>
              <a:t>lukrativen</a:t>
            </a:r>
            <a:r>
              <a:rPr lang="en-IE" dirty="0"/>
              <a:t> </a:t>
            </a:r>
            <a:r>
              <a:rPr lang="en-IE" dirty="0" err="1"/>
              <a:t>Markt</a:t>
            </a:r>
            <a:r>
              <a:rPr lang="en-IE" dirty="0"/>
              <a:t> für </a:t>
            </a:r>
            <a:r>
              <a:rPr lang="en-IE" dirty="0" err="1"/>
              <a:t>Fertiggerichte</a:t>
            </a:r>
            <a:r>
              <a:rPr lang="en-IE" dirty="0"/>
              <a:t> </a:t>
            </a:r>
            <a:r>
              <a:rPr lang="en-IE" dirty="0" err="1"/>
              <a:t>einsteigen</a:t>
            </a:r>
            <a:r>
              <a:rPr lang="en-IE" dirty="0"/>
              <a:t> </a:t>
            </a:r>
            <a:r>
              <a:rPr lang="en-IE" dirty="0" err="1"/>
              <a:t>wollte</a:t>
            </a:r>
            <a:r>
              <a:rPr lang="en-IE" dirty="0"/>
              <a:t>, </a:t>
            </a:r>
            <a:r>
              <a:rPr lang="en-IE" dirty="0" err="1"/>
              <a:t>indem</a:t>
            </a:r>
            <a:r>
              <a:rPr lang="en-IE" dirty="0"/>
              <a:t> es </a:t>
            </a:r>
            <a:r>
              <a:rPr lang="en-IE" dirty="0" err="1"/>
              <a:t>sich</a:t>
            </a:r>
            <a:r>
              <a:rPr lang="en-IE" dirty="0"/>
              <a:t> die </a:t>
            </a:r>
            <a:r>
              <a:rPr lang="en-IE" dirty="0" err="1"/>
              <a:t>starke</a:t>
            </a:r>
            <a:r>
              <a:rPr lang="en-IE" dirty="0"/>
              <a:t> </a:t>
            </a:r>
            <a:r>
              <a:rPr lang="en-IE" dirty="0" err="1"/>
              <a:t>Markentreue</a:t>
            </a:r>
            <a:r>
              <a:rPr lang="en-IE" dirty="0"/>
              <a:t> </a:t>
            </a:r>
            <a:r>
              <a:rPr lang="en-IE" dirty="0" err="1"/>
              <a:t>zunutze</a:t>
            </a:r>
            <a:r>
              <a:rPr lang="en-IE" dirty="0"/>
              <a:t> </a:t>
            </a:r>
            <a:r>
              <a:rPr lang="en-IE" dirty="0" err="1"/>
              <a:t>machte</a:t>
            </a:r>
            <a:r>
              <a:rPr lang="en-IE" dirty="0"/>
              <a:t>, </a:t>
            </a:r>
            <a:r>
              <a:rPr lang="en-IE" dirty="0" err="1"/>
              <a:t>führte</a:t>
            </a:r>
            <a:r>
              <a:rPr lang="en-IE" dirty="0"/>
              <a:t> es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Tiefkühlkostlinie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. In den 1980er Jahren </a:t>
            </a:r>
            <a:r>
              <a:rPr lang="en-IE" dirty="0" err="1"/>
              <a:t>brachten</a:t>
            </a:r>
            <a:r>
              <a:rPr lang="en-IE" dirty="0"/>
              <a:t> </a:t>
            </a:r>
            <a:r>
              <a:rPr lang="en-IE" dirty="0" err="1"/>
              <a:t>sie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Reihe</a:t>
            </a:r>
            <a:r>
              <a:rPr lang="en-IE" dirty="0"/>
              <a:t> von </a:t>
            </a:r>
            <a:r>
              <a:rPr lang="en-IE" dirty="0" err="1"/>
              <a:t>Tiefkühlkost</a:t>
            </a:r>
            <a:r>
              <a:rPr lang="en-IE" dirty="0"/>
              <a:t> auf den </a:t>
            </a:r>
            <a:r>
              <a:rPr lang="en-IE" dirty="0" err="1"/>
              <a:t>Markt</a:t>
            </a:r>
            <a:r>
              <a:rPr lang="en-IE" dirty="0"/>
              <a:t>, </a:t>
            </a:r>
            <a:r>
              <a:rPr lang="en-IE" dirty="0" err="1"/>
              <a:t>doch</a:t>
            </a:r>
            <a:r>
              <a:rPr lang="en-IE" dirty="0"/>
              <a:t> </a:t>
            </a:r>
            <a:r>
              <a:rPr lang="en-IE" dirty="0" err="1"/>
              <a:t>diese</a:t>
            </a:r>
            <a:r>
              <a:rPr lang="en-IE" dirty="0"/>
              <a:t> </a:t>
            </a:r>
            <a:r>
              <a:rPr lang="en-IE" dirty="0" err="1"/>
              <a:t>Markenerweiterung</a:t>
            </a:r>
            <a:r>
              <a:rPr lang="en-IE" dirty="0"/>
              <a:t> war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peinlicher</a:t>
            </a:r>
            <a:r>
              <a:rPr lang="en-IE" dirty="0"/>
              <a:t> </a:t>
            </a:r>
            <a:r>
              <a:rPr lang="en-IE" dirty="0" err="1"/>
              <a:t>Misserfolg</a:t>
            </a:r>
            <a:r>
              <a:rPr lang="en-IE" dirty="0"/>
              <a:t>.</a:t>
            </a:r>
          </a:p>
          <a:p>
            <a:pPr marL="360000" indent="-342900">
              <a:buFont typeface="Arial" panose="020B0604020202020204" pitchFamily="34" charset="0"/>
              <a:buChar char="•"/>
            </a:pPr>
            <a:r>
              <a:rPr lang="en-IE" dirty="0" err="1"/>
              <a:t>Im</a:t>
            </a:r>
            <a:r>
              <a:rPr lang="en-IE" dirty="0"/>
              <a:t> </a:t>
            </a:r>
            <a:r>
              <a:rPr lang="en-IE" dirty="0" err="1"/>
              <a:t>Jahr</a:t>
            </a:r>
            <a:r>
              <a:rPr lang="en-IE" dirty="0"/>
              <a:t> 2011 </a:t>
            </a:r>
            <a:r>
              <a:rPr lang="en-IE" dirty="0" err="1"/>
              <a:t>beschloss</a:t>
            </a:r>
            <a:r>
              <a:rPr lang="en-IE" dirty="0"/>
              <a:t> Tesco,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neues</a:t>
            </a:r>
            <a:r>
              <a:rPr lang="en-IE" dirty="0"/>
              <a:t> Sandwich auf den </a:t>
            </a:r>
            <a:r>
              <a:rPr lang="en-IE" dirty="0" err="1"/>
              <a:t>Markt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bringen</a:t>
            </a:r>
            <a:r>
              <a:rPr lang="en-IE" dirty="0"/>
              <a:t>, um von den Wimbledon Tennis Championship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profitieren</a:t>
            </a:r>
            <a:r>
              <a:rPr lang="en-IE" dirty="0"/>
              <a:t>. Das war </a:t>
            </a:r>
            <a:r>
              <a:rPr lang="en-IE" dirty="0" err="1"/>
              <a:t>sicherlich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Risiko</a:t>
            </a:r>
            <a:r>
              <a:rPr lang="en-IE" dirty="0"/>
              <a:t>, das </a:t>
            </a:r>
            <a:r>
              <a:rPr lang="en-IE" dirty="0" err="1"/>
              <a:t>sich</a:t>
            </a:r>
            <a:r>
              <a:rPr lang="en-IE" dirty="0"/>
              <a:t> für die </a:t>
            </a:r>
            <a:r>
              <a:rPr lang="en-IE" dirty="0" err="1"/>
              <a:t>Supermarktkette</a:t>
            </a:r>
            <a:r>
              <a:rPr lang="en-IE" dirty="0"/>
              <a:t> </a:t>
            </a:r>
            <a:r>
              <a:rPr lang="en-IE" dirty="0" err="1"/>
              <a:t>leider</a:t>
            </a:r>
            <a:r>
              <a:rPr lang="en-IE" dirty="0"/>
              <a:t> </a:t>
            </a:r>
            <a:r>
              <a:rPr lang="en-IE" dirty="0" err="1"/>
              <a:t>nicht</a:t>
            </a:r>
            <a:r>
              <a:rPr lang="en-IE" dirty="0"/>
              <a:t> </a:t>
            </a:r>
            <a:r>
              <a:rPr lang="en-IE" dirty="0" err="1"/>
              <a:t>auszahlte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9D3A9-CD53-6782-8252-88C1DB1118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E" dirty="0" err="1"/>
              <a:t>Einige</a:t>
            </a:r>
            <a:r>
              <a:rPr lang="en-IE" dirty="0"/>
              <a:t> </a:t>
            </a:r>
            <a:r>
              <a:rPr lang="en-IE" dirty="0" err="1"/>
              <a:t>epische</a:t>
            </a:r>
            <a:r>
              <a:rPr lang="en-IE" dirty="0"/>
              <a:t> </a:t>
            </a:r>
            <a:r>
              <a:rPr lang="en-IE" dirty="0" err="1"/>
              <a:t>Misserfolge</a:t>
            </a:r>
            <a:r>
              <a:rPr lang="en-IE" dirty="0"/>
              <a:t>...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9A2AEC-0DC7-5AC2-C64E-F6FDCCD5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519" y="455271"/>
            <a:ext cx="4684727" cy="26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awberries and Cream Sandwich (Pic:PA)">
            <a:extLst>
              <a:ext uri="{FF2B5EF4-FFF2-40B4-BE49-F238E27FC236}">
                <a16:creationId xmlns:a16="http://schemas.microsoft.com/office/drawing/2014/main" id="{22D695A9-C26B-B560-4DBD-B7571D43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519" y="3537295"/>
            <a:ext cx="4684727" cy="26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6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72A34A-A6C5-45F2-A9F1-BB182A4C5E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4" y="934084"/>
            <a:ext cx="5788346" cy="203977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Nährwert</a:t>
            </a:r>
            <a:r>
              <a:rPr lang="en-US" dirty="0"/>
              <a:t>- und </a:t>
            </a:r>
            <a:r>
              <a:rPr lang="en-US" dirty="0" err="1"/>
              <a:t>gesundheitsbezogene</a:t>
            </a:r>
            <a:r>
              <a:rPr lang="en-US" dirty="0"/>
              <a:t> </a:t>
            </a:r>
            <a:r>
              <a:rPr lang="en-US" dirty="0" err="1"/>
              <a:t>Angaben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66EAA-5EB8-4FAD-9344-B278EB18EF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/>
              <a:t>03 </a:t>
            </a:r>
          </a:p>
        </p:txBody>
      </p:sp>
    </p:spTree>
    <p:extLst>
      <p:ext uri="{BB962C8B-B14F-4D97-AF65-F5344CB8AC3E}">
        <p14:creationId xmlns:p14="http://schemas.microsoft.com/office/powerpoint/2010/main" val="579596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97D0AF1-9AD9-96C6-CCC4-3722B7A85E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7" t="1" r="-15" b="-12626"/>
          <a:stretch/>
        </p:blipFill>
        <p:spPr>
          <a:xfrm>
            <a:off x="6852062" y="1177730"/>
            <a:ext cx="5105121" cy="541356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835BB-6C28-4FE9-B4BE-F66B8BEBA0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08670" y="1556951"/>
            <a:ext cx="5443391" cy="5099222"/>
          </a:xfrm>
        </p:spPr>
        <p:txBody>
          <a:bodyPr>
            <a:normAutofit fontScale="92500" lnSpcReduction="20000"/>
          </a:bodyPr>
          <a:lstStyle/>
          <a:p>
            <a:pPr indent="0"/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Lebensmittel</a:t>
            </a:r>
            <a:r>
              <a:rPr lang="en-US" dirty="0"/>
              <a:t>, die in der EU </a:t>
            </a:r>
            <a:r>
              <a:rPr lang="en-US" dirty="0" err="1"/>
              <a:t>verkauft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, </a:t>
            </a:r>
            <a:r>
              <a:rPr lang="en-US" dirty="0" err="1"/>
              <a:t>tragen</a:t>
            </a:r>
            <a:r>
              <a:rPr lang="en-US" dirty="0"/>
              <a:t> </a:t>
            </a:r>
            <a:r>
              <a:rPr lang="en-US" dirty="0" err="1"/>
              <a:t>nährwert</a:t>
            </a:r>
            <a:r>
              <a:rPr lang="en-US" dirty="0"/>
              <a:t>- und </a:t>
            </a:r>
            <a:r>
              <a:rPr lang="en-US" dirty="0" err="1"/>
              <a:t>gesundheitsbezogene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. </a:t>
            </a:r>
          </a:p>
          <a:p>
            <a:pPr indent="0"/>
            <a:endParaRPr lang="en-US" b="1" dirty="0"/>
          </a:p>
          <a:p>
            <a:pPr indent="0"/>
            <a:r>
              <a:rPr lang="en-US" dirty="0"/>
              <a:t>Eine</a:t>
            </a:r>
            <a:r>
              <a:rPr lang="en-US" b="1" dirty="0"/>
              <a:t> </a:t>
            </a:r>
            <a:r>
              <a:rPr lang="en-US" b="1" dirty="0" err="1"/>
              <a:t>nährwertbezogene</a:t>
            </a:r>
            <a:r>
              <a:rPr lang="en-US" b="1" dirty="0"/>
              <a:t> </a:t>
            </a:r>
            <a:r>
              <a:rPr lang="en-US" b="1" dirty="0" err="1"/>
              <a:t>Angabe</a:t>
            </a:r>
            <a:r>
              <a:rPr lang="en-US" b="1" dirty="0"/>
              <a:t> </a:t>
            </a:r>
            <a:r>
              <a:rPr lang="en-US" dirty="0" err="1"/>
              <a:t>besagt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suggeriert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Lebensmittel</a:t>
            </a:r>
            <a:r>
              <a:rPr lang="en-US" dirty="0"/>
              <a:t> </a:t>
            </a:r>
            <a:r>
              <a:rPr lang="en-US" dirty="0" err="1"/>
              <a:t>vorteilhafte</a:t>
            </a:r>
            <a:r>
              <a:rPr lang="en-US" dirty="0"/>
              <a:t> </a:t>
            </a:r>
            <a:r>
              <a:rPr lang="en-US" dirty="0" err="1"/>
              <a:t>ernährungsphysiologische</a:t>
            </a:r>
            <a:r>
              <a:rPr lang="en-US" dirty="0"/>
              <a:t> </a:t>
            </a:r>
            <a:r>
              <a:rPr lang="en-US" dirty="0" err="1"/>
              <a:t>Eigenschaften</a:t>
            </a:r>
            <a:r>
              <a:rPr lang="en-US" dirty="0"/>
              <a:t> hat, </a:t>
            </a:r>
            <a:r>
              <a:rPr lang="en-US" dirty="0" err="1"/>
              <a:t>wie</a:t>
            </a:r>
            <a:r>
              <a:rPr lang="en-US" dirty="0"/>
              <a:t> z. B. "</a:t>
            </a:r>
            <a:r>
              <a:rPr lang="en-US" dirty="0" err="1"/>
              <a:t>fettarm</a:t>
            </a:r>
            <a:r>
              <a:rPr lang="en-US" dirty="0"/>
              <a:t>", "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Zuckerzusatz</a:t>
            </a:r>
            <a:r>
              <a:rPr lang="en-US" dirty="0"/>
              <a:t>" und "</a:t>
            </a:r>
            <a:r>
              <a:rPr lang="en-US" dirty="0" err="1"/>
              <a:t>ballaststoffreich</a:t>
            </a:r>
            <a:r>
              <a:rPr lang="en-US" dirty="0"/>
              <a:t>". </a:t>
            </a:r>
          </a:p>
          <a:p>
            <a:pPr indent="0"/>
            <a:endParaRPr lang="en-US" b="1" dirty="0"/>
          </a:p>
          <a:p>
            <a:pPr indent="0"/>
            <a:r>
              <a:rPr lang="en-US" dirty="0"/>
              <a:t>Eine</a:t>
            </a:r>
            <a:r>
              <a:rPr lang="en-US" b="1" dirty="0"/>
              <a:t> </a:t>
            </a:r>
            <a:r>
              <a:rPr lang="en-US" b="1" dirty="0" err="1"/>
              <a:t>gesundheitsbezogene</a:t>
            </a:r>
            <a:r>
              <a:rPr lang="en-US" b="1" dirty="0"/>
              <a:t> </a:t>
            </a:r>
            <a:r>
              <a:rPr lang="en-US" b="1" dirty="0" err="1"/>
              <a:t>Angabe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jede</a:t>
            </a:r>
            <a:r>
              <a:rPr lang="en-US" dirty="0"/>
              <a:t> </a:t>
            </a:r>
            <a:r>
              <a:rPr lang="en-US" dirty="0" err="1"/>
              <a:t>Aussage</a:t>
            </a:r>
            <a:r>
              <a:rPr lang="en-US" dirty="0"/>
              <a:t> auf </a:t>
            </a:r>
            <a:r>
              <a:rPr lang="en-US" dirty="0" err="1"/>
              <a:t>Etiketten</a:t>
            </a:r>
            <a:r>
              <a:rPr lang="en-US" dirty="0"/>
              <a:t>, in der </a:t>
            </a:r>
            <a:r>
              <a:rPr lang="en-US" dirty="0" err="1"/>
              <a:t>Werbung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in </a:t>
            </a:r>
            <a:r>
              <a:rPr lang="en-US" dirty="0" err="1"/>
              <a:t>anderem</a:t>
            </a:r>
            <a:r>
              <a:rPr lang="en-US" dirty="0"/>
              <a:t> </a:t>
            </a:r>
            <a:r>
              <a:rPr lang="en-US" dirty="0" err="1"/>
              <a:t>Marketingmaterial</a:t>
            </a:r>
            <a:r>
              <a:rPr lang="en-US" dirty="0"/>
              <a:t>, die </a:t>
            </a:r>
            <a:r>
              <a:rPr lang="en-US" dirty="0" err="1"/>
              <a:t>besagt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der </a:t>
            </a:r>
            <a:r>
              <a:rPr lang="en-US" dirty="0" err="1"/>
              <a:t>Verzehr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bestimmten</a:t>
            </a:r>
            <a:r>
              <a:rPr lang="en-US" dirty="0"/>
              <a:t> </a:t>
            </a:r>
            <a:r>
              <a:rPr lang="en-US" dirty="0" err="1"/>
              <a:t>Lebensmittels</a:t>
            </a:r>
            <a:r>
              <a:rPr lang="en-US" dirty="0"/>
              <a:t> </a:t>
            </a:r>
            <a:r>
              <a:rPr lang="en-US" dirty="0" err="1"/>
              <a:t>gesundheitsfördernd</a:t>
            </a:r>
            <a:r>
              <a:rPr lang="en-US" dirty="0"/>
              <a:t> sein </a:t>
            </a:r>
            <a:r>
              <a:rPr lang="en-US" dirty="0" err="1"/>
              <a:t>kann</a:t>
            </a:r>
            <a:r>
              <a:rPr lang="en-US" dirty="0"/>
              <a:t>, z. B.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Lebensmittel</a:t>
            </a:r>
            <a:r>
              <a:rPr lang="en-US" dirty="0"/>
              <a:t> </a:t>
            </a:r>
            <a:r>
              <a:rPr lang="en-US" dirty="0" err="1"/>
              <a:t>dazu</a:t>
            </a:r>
            <a:r>
              <a:rPr lang="en-US" dirty="0"/>
              <a:t> </a:t>
            </a:r>
            <a:r>
              <a:rPr lang="en-US" dirty="0" err="1"/>
              <a:t>beitragen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, die </a:t>
            </a:r>
            <a:r>
              <a:rPr lang="en-US" dirty="0" err="1"/>
              <a:t>natürlichen</a:t>
            </a:r>
            <a:r>
              <a:rPr lang="en-US" dirty="0"/>
              <a:t> </a:t>
            </a:r>
            <a:r>
              <a:rPr lang="en-US" dirty="0" err="1"/>
              <a:t>Abwehrkräfte</a:t>
            </a:r>
            <a:r>
              <a:rPr lang="en-US" dirty="0"/>
              <a:t> des </a:t>
            </a:r>
            <a:r>
              <a:rPr lang="en-US" dirty="0" err="1"/>
              <a:t>Körpers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stärken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24A6B-E38F-4ADC-9136-3C74806897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 err="1"/>
              <a:t>Angaben</a:t>
            </a:r>
            <a:r>
              <a:rPr lang="en-IE" dirty="0"/>
              <a:t> </a:t>
            </a:r>
            <a:r>
              <a:rPr lang="en-IE" dirty="0" err="1"/>
              <a:t>über</a:t>
            </a:r>
            <a:r>
              <a:rPr lang="en-IE" dirty="0"/>
              <a:t> </a:t>
            </a:r>
            <a:r>
              <a:rPr lang="en-IE" dirty="0" err="1"/>
              <a:t>Lebensmittel</a:t>
            </a:r>
            <a:r>
              <a:rPr lang="en-IE" dirty="0"/>
              <a:t>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6026F-F640-20D0-9C53-5A8D49DB343A}"/>
              </a:ext>
            </a:extLst>
          </p:cNvPr>
          <p:cNvSpPr txBox="1"/>
          <p:nvPr/>
        </p:nvSpPr>
        <p:spPr>
          <a:xfrm>
            <a:off x="7430105" y="346733"/>
            <a:ext cx="434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err="1">
                <a:solidFill>
                  <a:srgbClr val="000000"/>
                </a:solidFill>
              </a:rPr>
              <a:t>Beispiel</a:t>
            </a:r>
            <a:r>
              <a:rPr lang="en-IE" sz="2400" b="1" dirty="0">
                <a:solidFill>
                  <a:srgbClr val="000000"/>
                </a:solidFill>
              </a:rPr>
              <a:t> </a:t>
            </a:r>
            <a:r>
              <a:rPr lang="en-IE" sz="2400" b="1" dirty="0" err="1">
                <a:solidFill>
                  <a:srgbClr val="000000"/>
                </a:solidFill>
              </a:rPr>
              <a:t>einer</a:t>
            </a:r>
            <a:r>
              <a:rPr lang="en-IE" sz="2400" b="1" dirty="0">
                <a:solidFill>
                  <a:srgbClr val="000000"/>
                </a:solidFill>
              </a:rPr>
              <a:t> </a:t>
            </a:r>
            <a:r>
              <a:rPr lang="en-IE" sz="2400" b="1" dirty="0" err="1">
                <a:solidFill>
                  <a:srgbClr val="000000"/>
                </a:solidFill>
              </a:rPr>
              <a:t>gesundheitsbezogenen</a:t>
            </a:r>
            <a:r>
              <a:rPr lang="en-IE" sz="2400" b="1" dirty="0">
                <a:solidFill>
                  <a:srgbClr val="000000"/>
                </a:solidFill>
              </a:rPr>
              <a:t> </a:t>
            </a:r>
            <a:r>
              <a:rPr lang="en-IE" sz="2400" b="1" dirty="0" err="1">
                <a:solidFill>
                  <a:srgbClr val="000000"/>
                </a:solidFill>
              </a:rPr>
              <a:t>Angabe</a:t>
            </a:r>
            <a:endParaRPr lang="en-IE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5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B6293-E241-4D4A-8DFD-06C5DE74EF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713" y="596217"/>
            <a:ext cx="10808102" cy="582221"/>
          </a:xfrm>
        </p:spPr>
        <p:txBody>
          <a:bodyPr>
            <a:normAutofit fontScale="92500"/>
          </a:bodyPr>
          <a:lstStyle/>
          <a:p>
            <a:r>
              <a:rPr lang="en-IE" dirty="0" err="1"/>
              <a:t>Beispiel</a:t>
            </a:r>
            <a:r>
              <a:rPr lang="en-IE" dirty="0"/>
              <a:t>: </a:t>
            </a:r>
            <a:r>
              <a:rPr lang="en-IE" dirty="0" err="1"/>
              <a:t>Wahrnehmung</a:t>
            </a:r>
            <a:r>
              <a:rPr lang="en-IE" dirty="0"/>
              <a:t> und </a:t>
            </a:r>
            <a:r>
              <a:rPr lang="en-IE" dirty="0" err="1"/>
              <a:t>sensorische</a:t>
            </a:r>
            <a:r>
              <a:rPr lang="en-IE" dirty="0"/>
              <a:t> </a:t>
            </a:r>
            <a:r>
              <a:rPr lang="en-IE" dirty="0" err="1"/>
              <a:t>Veränderungen</a:t>
            </a:r>
            <a:r>
              <a:rPr lang="en-IE" dirty="0"/>
              <a:t>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AD9F2-10ED-4CC6-95C4-961FC1909CE4}"/>
              </a:ext>
            </a:extLst>
          </p:cNvPr>
          <p:cNvSpPr txBox="1"/>
          <p:nvPr/>
        </p:nvSpPr>
        <p:spPr>
          <a:xfrm>
            <a:off x="734713" y="1421233"/>
            <a:ext cx="11079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zunehmendem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Alter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können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die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Wahrnehmung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und die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Vorliebe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für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Lebensmittel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abnehmen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Sensorische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Beeinträchtigung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des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älteren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Verbrauchers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Geruchs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-,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Geschmacks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-,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Textur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- und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Trigeminussinn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Sehen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Hören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Kauen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Schlucken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). So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können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beispielsweise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Veränderungen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der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Geschmacksknospen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auftreten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die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einer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verminderten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Fähigkeit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führen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Geschmäcker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unterscheiden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endParaRPr lang="en-GB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860C9C-C9CB-3746-8539-C541D8EF0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010" y="2697960"/>
            <a:ext cx="9173980" cy="3057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4A7451-A982-DB43-9C3A-585638FD0A43}"/>
              </a:ext>
            </a:extLst>
          </p:cNvPr>
          <p:cNvSpPr txBox="1"/>
          <p:nvPr/>
        </p:nvSpPr>
        <p:spPr>
          <a:xfrm>
            <a:off x="2208647" y="2807287"/>
            <a:ext cx="1838597" cy="1036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  <a:cs typeface="Arial" panose="020B0604020202020204" pitchFamily="34" charset="0"/>
              </a:rPr>
              <a:t>10.000 </a:t>
            </a:r>
          </a:p>
          <a:p>
            <a:pPr algn="ctr">
              <a:lnSpc>
                <a:spcPts val="2200"/>
              </a:lnSpc>
            </a:pPr>
            <a:r>
              <a:rPr lang="en-GB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Geschmacksknospen</a:t>
            </a:r>
            <a:endParaRPr lang="en-GB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9B7DFD-47C1-4E45-8D82-639C89BC0DD4}"/>
              </a:ext>
            </a:extLst>
          </p:cNvPr>
          <p:cNvSpPr txBox="1"/>
          <p:nvPr/>
        </p:nvSpPr>
        <p:spPr>
          <a:xfrm>
            <a:off x="4942287" y="2848548"/>
            <a:ext cx="2392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Geschmacks-nerven</a:t>
            </a:r>
            <a:endParaRPr lang="en-GB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A31AC-8E1A-0346-848B-02A19050CD50}"/>
              </a:ext>
            </a:extLst>
          </p:cNvPr>
          <p:cNvSpPr txBox="1"/>
          <p:nvPr/>
        </p:nvSpPr>
        <p:spPr>
          <a:xfrm>
            <a:off x="7922350" y="2873124"/>
            <a:ext cx="2268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Empfindlich-keit</a:t>
            </a:r>
            <a:endParaRPr lang="en-GB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6B084-014E-F14F-9C3E-E7C9BB0DF017}"/>
              </a:ext>
            </a:extLst>
          </p:cNvPr>
          <p:cNvSpPr txBox="1"/>
          <p:nvPr/>
        </p:nvSpPr>
        <p:spPr>
          <a:xfrm>
            <a:off x="1509010" y="4608111"/>
            <a:ext cx="106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prstClr val="black"/>
                </a:solidFill>
                <a:cs typeface="Arial" panose="020B0604020202020204" pitchFamily="34" charset="0"/>
              </a:rPr>
              <a:t>sauer</a:t>
            </a:r>
            <a:endParaRPr lang="en-GB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E5CCA-09D7-2E45-90EC-544C967F6351}"/>
              </a:ext>
            </a:extLst>
          </p:cNvPr>
          <p:cNvSpPr txBox="1"/>
          <p:nvPr/>
        </p:nvSpPr>
        <p:spPr>
          <a:xfrm>
            <a:off x="1861280" y="5269147"/>
            <a:ext cx="106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prstClr val="black"/>
                </a:solidFill>
                <a:cs typeface="Arial" panose="020B0604020202020204" pitchFamily="34" charset="0"/>
              </a:rPr>
              <a:t>süß</a:t>
            </a:r>
            <a:endParaRPr lang="en-GB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67DD8-3AE7-4F4C-9E25-8F92CE48ABDF}"/>
              </a:ext>
            </a:extLst>
          </p:cNvPr>
          <p:cNvSpPr txBox="1"/>
          <p:nvPr/>
        </p:nvSpPr>
        <p:spPr>
          <a:xfrm>
            <a:off x="3200989" y="5269147"/>
            <a:ext cx="106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bitter</a:t>
            </a:r>
            <a:endParaRPr lang="en-GB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4D391-3C9A-3D4E-83E3-F187D01B636A}"/>
              </a:ext>
            </a:extLst>
          </p:cNvPr>
          <p:cNvSpPr txBox="1"/>
          <p:nvPr/>
        </p:nvSpPr>
        <p:spPr>
          <a:xfrm>
            <a:off x="3515094" y="4438834"/>
            <a:ext cx="106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prstClr val="black"/>
                </a:solidFill>
                <a:cs typeface="Arial" panose="020B0604020202020204" pitchFamily="34" charset="0"/>
              </a:rPr>
              <a:t>salzig</a:t>
            </a:r>
            <a:endParaRPr lang="en-GB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23BAB6-E0A4-0C47-91E6-6EFFE46795FC}"/>
              </a:ext>
            </a:extLst>
          </p:cNvPr>
          <p:cNvSpPr txBox="1"/>
          <p:nvPr/>
        </p:nvSpPr>
        <p:spPr>
          <a:xfrm>
            <a:off x="5097247" y="5487624"/>
            <a:ext cx="106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&gt; 50 Jahre</a:t>
            </a:r>
            <a:endParaRPr lang="en-GB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8F8284-14D7-3A45-B7E8-A349EA1EE8E8}"/>
              </a:ext>
            </a:extLst>
          </p:cNvPr>
          <p:cNvSpPr txBox="1"/>
          <p:nvPr/>
        </p:nvSpPr>
        <p:spPr>
          <a:xfrm>
            <a:off x="6096000" y="5537327"/>
            <a:ext cx="106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&gt; 40 Jahre</a:t>
            </a:r>
            <a:endParaRPr lang="en-GB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15DCE3-EDF3-FA4C-81AB-0C43F15B318D}"/>
              </a:ext>
            </a:extLst>
          </p:cNvPr>
          <p:cNvSpPr txBox="1"/>
          <p:nvPr/>
        </p:nvSpPr>
        <p:spPr>
          <a:xfrm>
            <a:off x="8524407" y="5456080"/>
            <a:ext cx="1064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&gt; 60 Jahre</a:t>
            </a:r>
            <a:endParaRPr lang="en-GB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25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6504B-CC5E-193A-1F8B-383FF24859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5328" y="3360821"/>
            <a:ext cx="5486399" cy="30480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Sie </a:t>
            </a:r>
            <a:r>
              <a:rPr lang="en-US" dirty="0" err="1"/>
              <a:t>beziehen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auf den </a:t>
            </a:r>
            <a:r>
              <a:rPr lang="en-US" b="1" dirty="0" err="1"/>
              <a:t>Kalorien</a:t>
            </a:r>
            <a:r>
              <a:rPr lang="en-US" b="1" dirty="0"/>
              <a:t>- </a:t>
            </a:r>
            <a:r>
              <a:rPr lang="en-US" b="1" dirty="0" err="1"/>
              <a:t>oder</a:t>
            </a:r>
            <a:r>
              <a:rPr lang="en-US" b="1" dirty="0"/>
              <a:t> </a:t>
            </a:r>
            <a:r>
              <a:rPr lang="en-US" b="1" dirty="0" err="1"/>
              <a:t>Nährstoffgehalt</a:t>
            </a:r>
            <a:r>
              <a:rPr lang="en-US" b="1" dirty="0"/>
              <a:t> </a:t>
            </a:r>
            <a:r>
              <a:rPr lang="en-US" dirty="0"/>
              <a:t>des </a:t>
            </a:r>
            <a:r>
              <a:rPr lang="en-US" dirty="0" err="1"/>
              <a:t>Lebensmittels</a:t>
            </a:r>
            <a:r>
              <a:rPr lang="en-US" dirty="0"/>
              <a:t>. In der Regel </a:t>
            </a:r>
            <a:r>
              <a:rPr lang="en-US" dirty="0" err="1"/>
              <a:t>handelt</a:t>
            </a:r>
            <a:r>
              <a:rPr lang="en-US" dirty="0"/>
              <a:t> es </a:t>
            </a:r>
            <a:r>
              <a:rPr lang="en-US" dirty="0" err="1"/>
              <a:t>sich</a:t>
            </a:r>
            <a:r>
              <a:rPr lang="en-US" dirty="0"/>
              <a:t> um </a:t>
            </a:r>
            <a:r>
              <a:rPr lang="en-US" dirty="0" err="1"/>
              <a:t>vergleichende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Fettarm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zuckerarm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Ballaststoffreich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Eiweißreich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71861-9AB9-9159-4226-F7A0A02877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err="1"/>
              <a:t>Nährwertbezogene</a:t>
            </a:r>
            <a:r>
              <a:rPr lang="en-US" b="1" dirty="0"/>
              <a:t> </a:t>
            </a:r>
            <a:r>
              <a:rPr lang="en-US" b="1" dirty="0" err="1"/>
              <a:t>Angaben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3D556-DB6A-8EAA-C5E6-E28B41CE9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20770" y="3429000"/>
            <a:ext cx="5602787" cy="2987842"/>
          </a:xfrm>
        </p:spPr>
        <p:txBody>
          <a:bodyPr>
            <a:normAutofit/>
          </a:bodyPr>
          <a:lstStyle/>
          <a:p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beziehen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auf die </a:t>
            </a:r>
            <a:r>
              <a:rPr lang="en-US" b="1" dirty="0"/>
              <a:t>FUNKTION</a:t>
            </a:r>
            <a:r>
              <a:rPr lang="en-US" dirty="0"/>
              <a:t> des </a:t>
            </a:r>
            <a:r>
              <a:rPr lang="en-US" dirty="0" err="1"/>
              <a:t>Lebensmittels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Stärkung</a:t>
            </a:r>
            <a:r>
              <a:rPr lang="en-US" b="1" dirty="0"/>
              <a:t> der </a:t>
            </a:r>
            <a:r>
              <a:rPr lang="en-US" b="1" dirty="0" err="1"/>
              <a:t>Immunität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Geringeres</a:t>
            </a:r>
            <a:r>
              <a:rPr lang="en-US" b="1" dirty="0"/>
              <a:t> </a:t>
            </a:r>
            <a:r>
              <a:rPr lang="en-US" b="1" dirty="0" err="1"/>
              <a:t>Risiko</a:t>
            </a:r>
            <a:r>
              <a:rPr lang="en-US" b="1" dirty="0"/>
              <a:t> für </a:t>
            </a:r>
            <a:r>
              <a:rPr lang="en-US" b="1" dirty="0" err="1"/>
              <a:t>Herzkrankheiten</a:t>
            </a:r>
            <a:r>
              <a:rPr lang="en-US" b="1" dirty="0"/>
              <a:t>/Krebs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Senkt</a:t>
            </a:r>
            <a:r>
              <a:rPr lang="en-US" b="1" dirty="0"/>
              <a:t> den </a:t>
            </a:r>
            <a:r>
              <a:rPr lang="en-US" b="1" dirty="0" err="1"/>
              <a:t>Cholesterinspiegel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Unterstützt</a:t>
            </a:r>
            <a:r>
              <a:rPr lang="en-US" b="1" dirty="0"/>
              <a:t> das </a:t>
            </a:r>
            <a:r>
              <a:rPr lang="en-US" b="1" dirty="0" err="1"/>
              <a:t>Wachstum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DB6C2-6F11-89AF-1A04-7E93DAE618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err="1"/>
              <a:t>Gesundheitsbezogene</a:t>
            </a:r>
            <a:r>
              <a:rPr lang="en-US" b="1" dirty="0"/>
              <a:t> </a:t>
            </a:r>
            <a:r>
              <a:rPr lang="en-US" b="1" dirty="0" err="1"/>
              <a:t>Angaben</a:t>
            </a:r>
            <a:endParaRPr lang="en-IE" b="1" dirty="0"/>
          </a:p>
        </p:txBody>
      </p:sp>
      <p:pic>
        <p:nvPicPr>
          <p:cNvPr id="7" name="Graphic 6" descr="Heart with pulse outline">
            <a:extLst>
              <a:ext uri="{FF2B5EF4-FFF2-40B4-BE49-F238E27FC236}">
                <a16:creationId xmlns:a16="http://schemas.microsoft.com/office/drawing/2014/main" id="{38A41164-D9AB-BF2B-B2B1-C9EDEF6EC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2525" y="1309993"/>
            <a:ext cx="914400" cy="914400"/>
          </a:xfrm>
          <a:prstGeom prst="rect">
            <a:avLst/>
          </a:prstGeom>
        </p:spPr>
      </p:pic>
      <p:pic>
        <p:nvPicPr>
          <p:cNvPr id="9" name="Graphic 8" descr="Menu outline">
            <a:extLst>
              <a:ext uri="{FF2B5EF4-FFF2-40B4-BE49-F238E27FC236}">
                <a16:creationId xmlns:a16="http://schemas.microsoft.com/office/drawing/2014/main" id="{6EEC8AEF-FA28-816F-A975-02001761F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2358" y="1309993"/>
            <a:ext cx="914400" cy="914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807E4-82F7-FA5F-B1C1-003A18A088DC}"/>
              </a:ext>
            </a:extLst>
          </p:cNvPr>
          <p:cNvCxnSpPr/>
          <p:nvPr/>
        </p:nvCxnSpPr>
        <p:spPr>
          <a:xfrm>
            <a:off x="6031832" y="1553358"/>
            <a:ext cx="0" cy="514149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230440-596D-D4EE-6D22-9D3A0710B2A6}"/>
              </a:ext>
            </a:extLst>
          </p:cNvPr>
          <p:cNvSpPr txBox="1"/>
          <p:nvPr/>
        </p:nvSpPr>
        <p:spPr>
          <a:xfrm>
            <a:off x="168168" y="632177"/>
            <a:ext cx="12023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err="1">
                <a:solidFill>
                  <a:srgbClr val="000000"/>
                </a:solidFill>
              </a:rPr>
              <a:t>Kennen</a:t>
            </a:r>
            <a:r>
              <a:rPr lang="en-US" sz="2700" b="1" dirty="0">
                <a:solidFill>
                  <a:srgbClr val="000000"/>
                </a:solidFill>
              </a:rPr>
              <a:t> Sie den </a:t>
            </a:r>
            <a:r>
              <a:rPr lang="en-US" sz="2700" b="1" dirty="0" err="1">
                <a:solidFill>
                  <a:srgbClr val="000000"/>
                </a:solidFill>
              </a:rPr>
              <a:t>Unterschied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zwischen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nährwertbezogenen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Angaben</a:t>
            </a:r>
            <a:r>
              <a:rPr lang="en-US" sz="2700" b="1" dirty="0">
                <a:solidFill>
                  <a:srgbClr val="000000"/>
                </a:solidFill>
              </a:rPr>
              <a:t> und </a:t>
            </a:r>
            <a:r>
              <a:rPr lang="en-US" sz="2700" b="1" dirty="0" err="1">
                <a:solidFill>
                  <a:srgbClr val="000000"/>
                </a:solidFill>
              </a:rPr>
              <a:t>gesundheitsbezogenen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Angaben</a:t>
            </a:r>
            <a:r>
              <a:rPr lang="en-US" sz="27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9997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ECD6C-ECDA-0AF4-8FB8-CD6749050A3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6131" y="4287664"/>
            <a:ext cx="11975869" cy="1556088"/>
          </a:xfrm>
        </p:spPr>
        <p:txBody>
          <a:bodyPr>
            <a:noAutofit/>
          </a:bodyPr>
          <a:lstStyle/>
          <a:p>
            <a:pPr marL="288000" indent="-288000" algn="l">
              <a:buFont typeface="Arial" panose="020B0604020202020204" pitchFamily="34" charset="0"/>
              <a:buChar char="•"/>
            </a:pPr>
            <a:r>
              <a:rPr lang="en-GB" sz="2200" dirty="0">
                <a:cs typeface="Arial" panose="020B0604020202020204" pitchFamily="34" charset="0"/>
              </a:rPr>
              <a:t>Für </a:t>
            </a:r>
            <a:r>
              <a:rPr lang="en-GB" sz="2200" dirty="0" err="1">
                <a:cs typeface="Arial" panose="020B0604020202020204" pitchFamily="34" charset="0"/>
              </a:rPr>
              <a:t>funktionelle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Lebensmittel</a:t>
            </a:r>
            <a:r>
              <a:rPr lang="en-GB" sz="2200" dirty="0">
                <a:cs typeface="Arial" panose="020B0604020202020204" pitchFamily="34" charset="0"/>
              </a:rPr>
              <a:t> und </a:t>
            </a:r>
            <a:r>
              <a:rPr lang="en-GB" sz="2200" dirty="0" err="1">
                <a:cs typeface="Arial" panose="020B0604020202020204" pitchFamily="34" charset="0"/>
              </a:rPr>
              <a:t>Nutrazeutika</a:t>
            </a:r>
            <a:r>
              <a:rPr lang="en-GB" sz="2200" dirty="0">
                <a:cs typeface="Arial" panose="020B0604020202020204" pitchFamily="34" charset="0"/>
              </a:rPr>
              <a:t> (die für </a:t>
            </a:r>
            <a:r>
              <a:rPr lang="en-GB" sz="2200" dirty="0" err="1">
                <a:cs typeface="Arial" panose="020B0604020202020204" pitchFamily="34" charset="0"/>
              </a:rPr>
              <a:t>ältere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Erwachsene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geeignet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sind</a:t>
            </a:r>
            <a:r>
              <a:rPr lang="en-GB" sz="2200" dirty="0">
                <a:cs typeface="Arial" panose="020B0604020202020204" pitchFamily="34" charset="0"/>
              </a:rPr>
              <a:t>) </a:t>
            </a:r>
            <a:r>
              <a:rPr lang="en-GB" sz="2200" dirty="0" err="1">
                <a:cs typeface="Arial" panose="020B0604020202020204" pitchFamily="34" charset="0"/>
              </a:rPr>
              <a:t>gibt</a:t>
            </a:r>
            <a:r>
              <a:rPr lang="en-GB" sz="2200" dirty="0">
                <a:cs typeface="Arial" panose="020B0604020202020204" pitchFamily="34" charset="0"/>
              </a:rPr>
              <a:t> es in Europa </a:t>
            </a:r>
            <a:r>
              <a:rPr lang="en-GB" sz="2200" dirty="0" err="1">
                <a:cs typeface="Arial" panose="020B0604020202020204" pitchFamily="34" charset="0"/>
              </a:rPr>
              <a:t>weder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einen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spezifischen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Rechtsrahmen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noch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eine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gesetzliche</a:t>
            </a:r>
            <a:r>
              <a:rPr lang="en-GB" sz="2200" dirty="0">
                <a:cs typeface="Arial" panose="020B0604020202020204" pitchFamily="34" charset="0"/>
              </a:rPr>
              <a:t> Definition. </a:t>
            </a:r>
          </a:p>
          <a:p>
            <a:pPr marL="288000" indent="-288000" algn="l">
              <a:buFont typeface="Arial" panose="020B0604020202020204" pitchFamily="34" charset="0"/>
              <a:buChar char="•"/>
            </a:pPr>
            <a:r>
              <a:rPr lang="en-GB" sz="2200" dirty="0" err="1">
                <a:cs typeface="Arial" panose="020B0604020202020204" pitchFamily="34" charset="0"/>
              </a:rPr>
              <a:t>Funktionelle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Lebensmittel</a:t>
            </a:r>
            <a:r>
              <a:rPr lang="en-GB" sz="2200" dirty="0">
                <a:cs typeface="Arial" panose="020B0604020202020204" pitchFamily="34" charset="0"/>
              </a:rPr>
              <a:t> und </a:t>
            </a:r>
            <a:r>
              <a:rPr lang="en-GB" sz="2200" dirty="0" err="1">
                <a:cs typeface="Arial" panose="020B0604020202020204" pitchFamily="34" charset="0"/>
              </a:rPr>
              <a:t>Nutrazeutika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mit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nährwert</a:t>
            </a:r>
            <a:r>
              <a:rPr lang="en-GB" sz="2200" dirty="0">
                <a:cs typeface="Arial" panose="020B0604020202020204" pitchFamily="34" charset="0"/>
              </a:rPr>
              <a:t>- und </a:t>
            </a:r>
            <a:r>
              <a:rPr lang="en-GB" sz="2200" dirty="0" err="1">
                <a:cs typeface="Arial" panose="020B0604020202020204" pitchFamily="34" charset="0"/>
              </a:rPr>
              <a:t>gesundheitsbezogenen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Angaben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zu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Vitaminen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Mineralstoffen</a:t>
            </a:r>
            <a:r>
              <a:rPr lang="en-GB" sz="2200" dirty="0">
                <a:cs typeface="Arial" panose="020B0604020202020204" pitchFamily="34" charset="0"/>
              </a:rPr>
              <a:t> und/</a:t>
            </a:r>
            <a:r>
              <a:rPr lang="en-GB" sz="2200" dirty="0" err="1">
                <a:cs typeface="Arial" panose="020B0604020202020204" pitchFamily="34" charset="0"/>
              </a:rPr>
              <a:t>oder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anderen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Stoffen</a:t>
            </a:r>
            <a:r>
              <a:rPr lang="en-GB" sz="2200" dirty="0">
                <a:cs typeface="Arial" panose="020B0604020202020204" pitchFamily="34" charset="0"/>
              </a:rPr>
              <a:t> in </a:t>
            </a:r>
            <a:r>
              <a:rPr lang="en-GB" sz="2200" dirty="0" err="1">
                <a:cs typeface="Arial" panose="020B0604020202020204" pitchFamily="34" charset="0"/>
              </a:rPr>
              <a:t>ihrer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Kennzeichnung</a:t>
            </a:r>
            <a:r>
              <a:rPr lang="en-GB" sz="2200" dirty="0">
                <a:cs typeface="Arial" panose="020B0604020202020204" pitchFamily="34" charset="0"/>
              </a:rPr>
              <a:t>, </a:t>
            </a:r>
            <a:r>
              <a:rPr lang="en-GB" sz="2200" dirty="0" err="1">
                <a:cs typeface="Arial" panose="020B0604020202020204" pitchFamily="34" charset="0"/>
              </a:rPr>
              <a:t>Aufmachung</a:t>
            </a:r>
            <a:r>
              <a:rPr lang="en-GB" sz="2200" dirty="0">
                <a:cs typeface="Arial" panose="020B0604020202020204" pitchFamily="34" charset="0"/>
              </a:rPr>
              <a:t> und/</a:t>
            </a:r>
            <a:r>
              <a:rPr lang="en-GB" sz="2200" dirty="0" err="1">
                <a:cs typeface="Arial" panose="020B0604020202020204" pitchFamily="34" charset="0"/>
              </a:rPr>
              <a:t>oder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Werbung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müssen</a:t>
            </a:r>
            <a:r>
              <a:rPr lang="en-GB" sz="2200" dirty="0">
                <a:cs typeface="Arial" panose="020B0604020202020204" pitchFamily="34" charset="0"/>
              </a:rPr>
              <a:t> die </a:t>
            </a:r>
            <a:r>
              <a:rPr lang="en-GB" sz="2200" dirty="0" err="1">
                <a:cs typeface="Arial" panose="020B0604020202020204" pitchFamily="34" charset="0"/>
              </a:rPr>
              <a:t>spezifischen</a:t>
            </a:r>
            <a:r>
              <a:rPr lang="en-GB" sz="2200" dirty="0">
                <a:cs typeface="Arial" panose="020B0604020202020204" pitchFamily="34" charset="0"/>
              </a:rPr>
              <a:t> </a:t>
            </a:r>
            <a:r>
              <a:rPr lang="en-GB" sz="2200" dirty="0" err="1">
                <a:cs typeface="Arial" panose="020B0604020202020204" pitchFamily="34" charset="0"/>
              </a:rPr>
              <a:t>Anforderungen</a:t>
            </a:r>
            <a:r>
              <a:rPr lang="en-GB" sz="2200" dirty="0">
                <a:cs typeface="Arial" panose="020B0604020202020204" pitchFamily="34" charset="0"/>
              </a:rPr>
              <a:t> der </a:t>
            </a:r>
            <a:r>
              <a:rPr lang="en-GB" sz="2200" dirty="0" err="1">
                <a:cs typeface="Arial" panose="020B0604020202020204" pitchFamily="34" charset="0"/>
              </a:rPr>
              <a:t>Verordnung</a:t>
            </a:r>
            <a:r>
              <a:rPr lang="en-GB" sz="2200" dirty="0">
                <a:cs typeface="Arial" panose="020B0604020202020204" pitchFamily="34" charset="0"/>
              </a:rPr>
              <a:t> (EG) 1924/2006 </a:t>
            </a:r>
            <a:r>
              <a:rPr lang="en-GB" sz="2200" dirty="0" err="1">
                <a:cs typeface="Arial" panose="020B0604020202020204" pitchFamily="34" charset="0"/>
              </a:rPr>
              <a:t>erfüllen</a:t>
            </a:r>
            <a:r>
              <a:rPr lang="en-GB" sz="2200" dirty="0">
                <a:cs typeface="Arial" panose="020B0604020202020204" pitchFamily="34" charset="0"/>
              </a:rPr>
              <a:t>. (</a:t>
            </a:r>
            <a:r>
              <a:rPr lang="en-GB" sz="2200" dirty="0">
                <a:cs typeface="Arial" panose="020B0604020202020204" pitchFamily="34" charset="0"/>
                <a:hlinkClick r:id="rId2"/>
              </a:rPr>
              <a:t>Dominguez Diaz et al., 2019</a:t>
            </a:r>
            <a:r>
              <a:rPr lang="en-GB" sz="22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0A22FF-3ABE-04EB-E587-A0CDE14AE1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solidFill>
            <a:srgbClr val="85D2E1"/>
          </a:solidFill>
        </p:spPr>
        <p:txBody>
          <a:bodyPr anchor="ctr">
            <a:normAutofit lnSpcReduction="10000"/>
          </a:bodyPr>
          <a:lstStyle/>
          <a:p>
            <a:r>
              <a:rPr lang="en-IE" dirty="0" err="1"/>
              <a:t>Vergleichende</a:t>
            </a:r>
            <a:r>
              <a:rPr lang="en-IE" dirty="0"/>
              <a:t> </a:t>
            </a:r>
            <a:r>
              <a:rPr lang="en-IE" dirty="0" err="1"/>
              <a:t>Angaben</a:t>
            </a:r>
            <a:r>
              <a:rPr lang="en-IE" dirty="0"/>
              <a:t>, </a:t>
            </a:r>
            <a:r>
              <a:rPr lang="en-IE" dirty="0" err="1"/>
              <a:t>wie</a:t>
            </a:r>
            <a:r>
              <a:rPr lang="en-IE" dirty="0"/>
              <a:t> </a:t>
            </a:r>
            <a:r>
              <a:rPr lang="en-IE" dirty="0" err="1"/>
              <a:t>zum</a:t>
            </a:r>
            <a:r>
              <a:rPr lang="en-IE" dirty="0"/>
              <a:t> </a:t>
            </a:r>
            <a:r>
              <a:rPr lang="en-IE" dirty="0" err="1"/>
              <a:t>Beispiel</a:t>
            </a:r>
            <a:r>
              <a:rPr lang="en-IE" dirty="0"/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2D884-A0FD-197B-28AD-F889B2D7784A}"/>
              </a:ext>
            </a:extLst>
          </p:cNvPr>
          <p:cNvSpPr txBox="1"/>
          <p:nvPr/>
        </p:nvSpPr>
        <p:spPr>
          <a:xfrm>
            <a:off x="1371402" y="2711116"/>
            <a:ext cx="174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000000"/>
                </a:solidFill>
              </a:rPr>
              <a:t>REDUZIERT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66EBE-9C27-2F8F-7AF7-FAFFB58F62EB}"/>
              </a:ext>
            </a:extLst>
          </p:cNvPr>
          <p:cNvSpPr txBox="1"/>
          <p:nvPr/>
        </p:nvSpPr>
        <p:spPr>
          <a:xfrm>
            <a:off x="9079331" y="2735179"/>
            <a:ext cx="185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000000"/>
                </a:solidFill>
              </a:rPr>
              <a:t>MEHR 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CADA2-B6F8-3032-2D32-9A0D5030ACDF}"/>
              </a:ext>
            </a:extLst>
          </p:cNvPr>
          <p:cNvSpPr txBox="1"/>
          <p:nvPr/>
        </p:nvSpPr>
        <p:spPr>
          <a:xfrm>
            <a:off x="7190157" y="2711116"/>
            <a:ext cx="163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000000"/>
                </a:solidFill>
              </a:rPr>
              <a:t>ERHÖHT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0ABEE-C0E9-EE22-A45A-4610D257CC6D}"/>
              </a:ext>
            </a:extLst>
          </p:cNvPr>
          <p:cNvSpPr txBox="1"/>
          <p:nvPr/>
        </p:nvSpPr>
        <p:spPr>
          <a:xfrm>
            <a:off x="5300983" y="2735179"/>
            <a:ext cx="159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000000"/>
                </a:solidFill>
              </a:rPr>
              <a:t>WENIGER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07DEA6-9299-4D97-287F-EFE9E3723FBD}"/>
              </a:ext>
            </a:extLst>
          </p:cNvPr>
          <p:cNvSpPr txBox="1"/>
          <p:nvPr/>
        </p:nvSpPr>
        <p:spPr>
          <a:xfrm>
            <a:off x="3411809" y="2703095"/>
            <a:ext cx="159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rgbClr val="000000"/>
                </a:solidFill>
              </a:rPr>
              <a:t>WENIGER ALS</a:t>
            </a:r>
          </a:p>
        </p:txBody>
      </p:sp>
    </p:spTree>
    <p:extLst>
      <p:ext uri="{BB962C8B-B14F-4D97-AF65-F5344CB8AC3E}">
        <p14:creationId xmlns:p14="http://schemas.microsoft.com/office/powerpoint/2010/main" val="912888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D869D0-C8CA-8580-6083-2EFFF16FA6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435768"/>
            <a:ext cx="10808102" cy="4188947"/>
          </a:xfrm>
        </p:spPr>
        <p:txBody>
          <a:bodyPr>
            <a:normAutofit/>
          </a:bodyPr>
          <a:lstStyle/>
          <a:p>
            <a:r>
              <a:rPr lang="en-IE" dirty="0" err="1"/>
              <a:t>Nachdem</a:t>
            </a:r>
            <a:r>
              <a:rPr lang="en-IE" dirty="0"/>
              <a:t> Sie die </a:t>
            </a:r>
            <a:r>
              <a:rPr lang="en-IE" dirty="0" err="1"/>
              <a:t>Verwendung</a:t>
            </a:r>
            <a:r>
              <a:rPr lang="en-IE" dirty="0"/>
              <a:t> </a:t>
            </a:r>
            <a:r>
              <a:rPr lang="en-IE" dirty="0" err="1"/>
              <a:t>Ihrer</a:t>
            </a:r>
            <a:r>
              <a:rPr lang="en-IE" dirty="0"/>
              <a:t> </a:t>
            </a:r>
            <a:r>
              <a:rPr lang="en-IE" dirty="0" err="1"/>
              <a:t>gesundheitsbezogenen</a:t>
            </a:r>
            <a:r>
              <a:rPr lang="en-IE" dirty="0"/>
              <a:t> </a:t>
            </a:r>
            <a:r>
              <a:rPr lang="en-IE" dirty="0" err="1"/>
              <a:t>Angabe</a:t>
            </a:r>
            <a:r>
              <a:rPr lang="en-IE" dirty="0"/>
              <a:t> </a:t>
            </a:r>
            <a:r>
              <a:rPr lang="en-IE" b="1" dirty="0"/>
              <a:t>GERECHTFERTIGT</a:t>
            </a:r>
            <a:r>
              <a:rPr lang="en-IE" dirty="0"/>
              <a:t> und die </a:t>
            </a:r>
            <a:r>
              <a:rPr lang="en-IE" b="1" dirty="0"/>
              <a:t>BESONDEREN VERWENDUNGSBEDINGUNGEN </a:t>
            </a:r>
            <a:r>
              <a:rPr lang="en-IE" dirty="0" err="1"/>
              <a:t>erfüllt</a:t>
            </a:r>
            <a:r>
              <a:rPr lang="en-IE" dirty="0"/>
              <a:t> </a:t>
            </a:r>
            <a:r>
              <a:rPr lang="en-IE" dirty="0" err="1"/>
              <a:t>haben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Ihre</a:t>
            </a:r>
            <a:r>
              <a:rPr lang="en-IE" dirty="0"/>
              <a:t> </a:t>
            </a:r>
            <a:r>
              <a:rPr lang="en-IE" dirty="0" err="1"/>
              <a:t>Nährwertkennzeichnung</a:t>
            </a:r>
            <a:r>
              <a:rPr lang="en-IE" dirty="0"/>
              <a:t> muss die </a:t>
            </a:r>
            <a:r>
              <a:rPr lang="en-IE" dirty="0" err="1"/>
              <a:t>Angaben</a:t>
            </a:r>
            <a:r>
              <a:rPr lang="en-IE" dirty="0"/>
              <a:t> </a:t>
            </a:r>
            <a:r>
              <a:rPr lang="en-IE" dirty="0" err="1"/>
              <a:t>widerspiegeln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Wenn</a:t>
            </a:r>
            <a:r>
              <a:rPr lang="en-IE" dirty="0"/>
              <a:t> </a:t>
            </a:r>
            <a:r>
              <a:rPr lang="en-IE" dirty="0" err="1"/>
              <a:t>sich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Angabe</a:t>
            </a:r>
            <a:r>
              <a:rPr lang="en-IE" dirty="0"/>
              <a:t> auf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Substanz</a:t>
            </a:r>
            <a:r>
              <a:rPr lang="en-IE" dirty="0"/>
              <a:t> </a:t>
            </a:r>
            <a:r>
              <a:rPr lang="en-IE" dirty="0" err="1"/>
              <a:t>bezieht</a:t>
            </a:r>
            <a:r>
              <a:rPr lang="en-IE" dirty="0"/>
              <a:t>, die </a:t>
            </a:r>
            <a:r>
              <a:rPr lang="en-IE" dirty="0" err="1"/>
              <a:t>nicht</a:t>
            </a:r>
            <a:r>
              <a:rPr lang="en-IE" dirty="0"/>
              <a:t> auf der </a:t>
            </a:r>
            <a:r>
              <a:rPr lang="en-IE" dirty="0" err="1"/>
              <a:t>Nährwertkennzeichnung</a:t>
            </a:r>
            <a:r>
              <a:rPr lang="en-IE" dirty="0"/>
              <a:t> </a:t>
            </a:r>
            <a:r>
              <a:rPr lang="en-IE" dirty="0" err="1"/>
              <a:t>erscheint</a:t>
            </a:r>
            <a:r>
              <a:rPr lang="en-IE" dirty="0"/>
              <a:t>, muss </a:t>
            </a:r>
            <a:r>
              <a:rPr lang="en-IE" dirty="0" err="1"/>
              <a:t>ihre</a:t>
            </a:r>
            <a:r>
              <a:rPr lang="en-IE" dirty="0"/>
              <a:t> </a:t>
            </a:r>
            <a:r>
              <a:rPr lang="en-IE" dirty="0" err="1"/>
              <a:t>Menge</a:t>
            </a:r>
            <a:r>
              <a:rPr lang="en-IE" dirty="0"/>
              <a:t> </a:t>
            </a:r>
            <a:r>
              <a:rPr lang="en-IE" dirty="0" err="1"/>
              <a:t>im</a:t>
            </a:r>
            <a:r>
              <a:rPr lang="en-IE" dirty="0"/>
              <a:t> </a:t>
            </a:r>
            <a:r>
              <a:rPr lang="en-IE" dirty="0" err="1"/>
              <a:t>selben</a:t>
            </a:r>
            <a:r>
              <a:rPr lang="en-IE" dirty="0"/>
              <a:t> </a:t>
            </a:r>
            <a:r>
              <a:rPr lang="en-IE" dirty="0" err="1"/>
              <a:t>Sichtfeld</a:t>
            </a:r>
            <a:r>
              <a:rPr lang="en-IE" dirty="0"/>
              <a:t> </a:t>
            </a:r>
            <a:r>
              <a:rPr lang="en-IE" dirty="0" err="1"/>
              <a:t>angegeben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, in </a:t>
            </a:r>
            <a:r>
              <a:rPr lang="en-IE" dirty="0" err="1"/>
              <a:t>dem</a:t>
            </a:r>
            <a:r>
              <a:rPr lang="en-IE" dirty="0"/>
              <a:t> die </a:t>
            </a:r>
            <a:r>
              <a:rPr lang="en-IE" dirty="0" err="1"/>
              <a:t>Nährwertkennzeichnung</a:t>
            </a:r>
            <a:r>
              <a:rPr lang="en-IE" dirty="0"/>
              <a:t> </a:t>
            </a:r>
            <a:r>
              <a:rPr lang="en-IE" dirty="0" err="1"/>
              <a:t>erscheint</a:t>
            </a:r>
            <a:r>
              <a:rPr lang="en-I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Wenn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Produkt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Verringerung</a:t>
            </a:r>
            <a:r>
              <a:rPr lang="en-IE" dirty="0"/>
              <a:t> der </a:t>
            </a:r>
            <a:r>
              <a:rPr lang="en-IE" dirty="0" err="1"/>
              <a:t>Risikofaktoren</a:t>
            </a:r>
            <a:r>
              <a:rPr lang="en-IE" dirty="0"/>
              <a:t> für die </a:t>
            </a:r>
            <a:r>
              <a:rPr lang="en-IE" dirty="0" err="1"/>
              <a:t>Entstehung</a:t>
            </a:r>
            <a:r>
              <a:rPr lang="en-IE" dirty="0"/>
              <a:t> von </a:t>
            </a:r>
            <a:r>
              <a:rPr lang="en-IE" dirty="0" err="1"/>
              <a:t>Krankheiten</a:t>
            </a:r>
            <a:r>
              <a:rPr lang="en-IE" dirty="0"/>
              <a:t> </a:t>
            </a:r>
            <a:r>
              <a:rPr lang="en-IE" dirty="0" err="1"/>
              <a:t>suggeriert</a:t>
            </a:r>
            <a:r>
              <a:rPr lang="en-IE" dirty="0"/>
              <a:t>/</a:t>
            </a:r>
            <a:r>
              <a:rPr lang="en-IE" dirty="0" err="1"/>
              <a:t>beansprucht</a:t>
            </a:r>
            <a:r>
              <a:rPr lang="en-IE" dirty="0"/>
              <a:t>, muss auf </a:t>
            </a:r>
            <a:r>
              <a:rPr lang="en-IE" dirty="0" err="1"/>
              <a:t>dem</a:t>
            </a:r>
            <a:r>
              <a:rPr lang="en-IE" dirty="0"/>
              <a:t> </a:t>
            </a:r>
            <a:r>
              <a:rPr lang="en-IE" dirty="0" err="1"/>
              <a:t>Etikett</a:t>
            </a:r>
            <a:r>
              <a:rPr lang="en-IE" dirty="0"/>
              <a:t>, in der </a:t>
            </a:r>
            <a:r>
              <a:rPr lang="en-IE" dirty="0" err="1"/>
              <a:t>Aufmachung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in der </a:t>
            </a:r>
            <a:r>
              <a:rPr lang="en-IE" dirty="0" err="1"/>
              <a:t>Werbung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Hinweis</a:t>
            </a:r>
            <a:r>
              <a:rPr lang="en-IE" dirty="0"/>
              <a:t> </a:t>
            </a:r>
            <a:r>
              <a:rPr lang="en-IE" dirty="0" err="1"/>
              <a:t>erscheinen</a:t>
            </a:r>
            <a:r>
              <a:rPr lang="en-IE" dirty="0"/>
              <a:t>, der die </a:t>
            </a:r>
            <a:r>
              <a:rPr lang="en-IE" dirty="0" err="1"/>
              <a:t>Verbraucher</a:t>
            </a:r>
            <a:r>
              <a:rPr lang="en-IE" dirty="0"/>
              <a:t> </a:t>
            </a:r>
            <a:r>
              <a:rPr lang="en-IE" dirty="0" err="1"/>
              <a:t>darüber</a:t>
            </a:r>
            <a:r>
              <a:rPr lang="en-IE" dirty="0"/>
              <a:t> </a:t>
            </a:r>
            <a:r>
              <a:rPr lang="en-IE" dirty="0" err="1"/>
              <a:t>informiert</a:t>
            </a:r>
            <a:r>
              <a:rPr lang="en-IE" dirty="0"/>
              <a:t>, </a:t>
            </a:r>
            <a:r>
              <a:rPr lang="en-IE" dirty="0" err="1"/>
              <a:t>dass</a:t>
            </a:r>
            <a:r>
              <a:rPr lang="en-IE" dirty="0"/>
              <a:t> die </a:t>
            </a:r>
            <a:r>
              <a:rPr lang="en-IE" dirty="0" err="1"/>
              <a:t>Krankheit</a:t>
            </a:r>
            <a:r>
              <a:rPr lang="en-IE" dirty="0"/>
              <a:t>, auf die </a:t>
            </a:r>
            <a:r>
              <a:rPr lang="en-IE" dirty="0" err="1"/>
              <a:t>sich</a:t>
            </a:r>
            <a:r>
              <a:rPr lang="en-IE" dirty="0"/>
              <a:t> die </a:t>
            </a:r>
            <a:r>
              <a:rPr lang="en-IE" dirty="0" err="1"/>
              <a:t>Angabe</a:t>
            </a:r>
            <a:r>
              <a:rPr lang="en-IE" dirty="0"/>
              <a:t> </a:t>
            </a:r>
            <a:r>
              <a:rPr lang="en-IE" dirty="0" err="1"/>
              <a:t>bezieht</a:t>
            </a:r>
            <a:r>
              <a:rPr lang="en-IE" dirty="0"/>
              <a:t>, von </a:t>
            </a:r>
            <a:r>
              <a:rPr lang="en-IE" dirty="0" err="1"/>
              <a:t>anderen</a:t>
            </a:r>
            <a:r>
              <a:rPr lang="en-IE" dirty="0"/>
              <a:t> </a:t>
            </a:r>
            <a:r>
              <a:rPr lang="en-IE" dirty="0" err="1"/>
              <a:t>Risikofaktoren</a:t>
            </a:r>
            <a:r>
              <a:rPr lang="en-IE" dirty="0"/>
              <a:t> </a:t>
            </a:r>
            <a:r>
              <a:rPr lang="en-IE" dirty="0" err="1"/>
              <a:t>beeinflusst</a:t>
            </a:r>
            <a:r>
              <a:rPr lang="en-IE" dirty="0"/>
              <a:t> </a:t>
            </a:r>
            <a:r>
              <a:rPr lang="en-IE" dirty="0" err="1"/>
              <a:t>wird</a:t>
            </a:r>
            <a:r>
              <a:rPr lang="en-IE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D6272-8BA8-97E4-2F21-3BF02B9023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Anforderungen</a:t>
            </a:r>
            <a:r>
              <a:rPr lang="en-IE" dirty="0"/>
              <a:t> für </a:t>
            </a:r>
            <a:r>
              <a:rPr lang="en-IE" dirty="0" err="1"/>
              <a:t>Lebensmittelunternehmen</a:t>
            </a:r>
            <a:r>
              <a:rPr lang="en-IE" dirty="0"/>
              <a:t>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E769B-3BC8-2403-0EED-5B46FF559991}"/>
              </a:ext>
            </a:extLst>
          </p:cNvPr>
          <p:cNvSpPr txBox="1"/>
          <p:nvPr/>
        </p:nvSpPr>
        <p:spPr>
          <a:xfrm>
            <a:off x="1098885" y="5551993"/>
            <a:ext cx="11093115" cy="677108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Konkrete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Beispiele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für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diese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Forderungen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finden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Sie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hier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r>
              <a:rPr lang="en-US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international regulatory review of food health-related claims in functional food products labeling - ScienceDirect</a:t>
            </a:r>
            <a:endParaRPr lang="en-GB" dirty="0">
              <a:solidFill>
                <a:srgbClr val="1188A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24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5E48A7-BAEE-3796-FA47-361A7E0308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1567743"/>
            <a:ext cx="5613876" cy="3722513"/>
          </a:xfrm>
        </p:spPr>
        <p:txBody>
          <a:bodyPr/>
          <a:lstStyle/>
          <a:p>
            <a:r>
              <a:rPr lang="en-IE" b="1" dirty="0">
                <a:solidFill>
                  <a:srgbClr val="1188A3"/>
                </a:solidFill>
              </a:rPr>
              <a:t>2</a:t>
            </a:r>
            <a:r>
              <a:rPr lang="en-IE" dirty="0">
                <a:solidFill>
                  <a:srgbClr val="1188A3"/>
                </a:solidFill>
              </a:rPr>
              <a:t>. </a:t>
            </a:r>
            <a:r>
              <a:rPr lang="en-US" dirty="0" err="1"/>
              <a:t>Wählen</a:t>
            </a:r>
            <a:r>
              <a:rPr lang="en-US" dirty="0"/>
              <a:t> Sie </a:t>
            </a:r>
            <a:r>
              <a:rPr lang="en-US" b="1" dirty="0" err="1"/>
              <a:t>leicht</a:t>
            </a:r>
            <a:r>
              <a:rPr lang="en-US" b="1" dirty="0"/>
              <a:t> </a:t>
            </a:r>
            <a:r>
              <a:rPr lang="en-US" b="1" dirty="0" err="1"/>
              <a:t>verständliche</a:t>
            </a:r>
            <a:r>
              <a:rPr lang="en-US" b="1" dirty="0"/>
              <a:t> </a:t>
            </a:r>
            <a:r>
              <a:rPr lang="en-US" dirty="0" err="1"/>
              <a:t>gesundheitsbezogene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; </a:t>
            </a:r>
            <a:r>
              <a:rPr lang="en-US" dirty="0" err="1"/>
              <a:t>insgesamt</a:t>
            </a:r>
            <a:r>
              <a:rPr lang="en-US" dirty="0"/>
              <a:t> </a:t>
            </a:r>
            <a:r>
              <a:rPr lang="en-US" dirty="0" err="1"/>
              <a:t>bevorzugen</a:t>
            </a:r>
            <a:r>
              <a:rPr lang="en-US" dirty="0"/>
              <a:t> </a:t>
            </a:r>
            <a:r>
              <a:rPr lang="en-US" dirty="0" err="1"/>
              <a:t>ältere</a:t>
            </a:r>
            <a:r>
              <a:rPr lang="en-US" dirty="0"/>
              <a:t> </a:t>
            </a:r>
            <a:r>
              <a:rPr lang="en-US" dirty="0" err="1"/>
              <a:t>Verbraucher</a:t>
            </a:r>
            <a:r>
              <a:rPr lang="en-US" dirty="0"/>
              <a:t> </a:t>
            </a:r>
            <a:r>
              <a:rPr lang="en-US" dirty="0" err="1"/>
              <a:t>eher</a:t>
            </a:r>
            <a:r>
              <a:rPr lang="en-US" dirty="0"/>
              <a:t> </a:t>
            </a:r>
            <a:r>
              <a:rPr lang="en-US" dirty="0" err="1"/>
              <a:t>kurze</a:t>
            </a:r>
            <a:r>
              <a:rPr lang="en-US" dirty="0"/>
              <a:t> </a:t>
            </a:r>
            <a:r>
              <a:rPr lang="en-US" dirty="0" err="1"/>
              <a:t>gesundheitsbezogene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, die </a:t>
            </a:r>
            <a:r>
              <a:rPr lang="en-US" dirty="0" err="1"/>
              <a:t>nur</a:t>
            </a:r>
            <a:r>
              <a:rPr lang="en-US" dirty="0"/>
              <a:t> die </a:t>
            </a:r>
            <a:r>
              <a:rPr lang="en-US" dirty="0" err="1"/>
              <a:t>gesundheitlichen</a:t>
            </a:r>
            <a:r>
              <a:rPr lang="en-US" dirty="0"/>
              <a:t> </a:t>
            </a:r>
            <a:r>
              <a:rPr lang="en-US" dirty="0" err="1"/>
              <a:t>Vorteile</a:t>
            </a:r>
            <a:r>
              <a:rPr lang="en-US" dirty="0"/>
              <a:t> </a:t>
            </a:r>
            <a:r>
              <a:rPr lang="en-US" dirty="0" err="1"/>
              <a:t>nennen</a:t>
            </a:r>
            <a:r>
              <a:rPr lang="en-US" dirty="0"/>
              <a:t>, z. B. "gut für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Herz</a:t>
            </a:r>
            <a:r>
              <a:rPr lang="en-US" dirty="0"/>
              <a:t>".</a:t>
            </a:r>
          </a:p>
          <a:p>
            <a:r>
              <a:rPr lang="en-US" dirty="0"/>
              <a:t>In </a:t>
            </a:r>
            <a:r>
              <a:rPr lang="en-US" dirty="0" err="1"/>
              <a:t>einigen</a:t>
            </a:r>
            <a:r>
              <a:rPr lang="en-US" dirty="0"/>
              <a:t> </a:t>
            </a:r>
            <a:r>
              <a:rPr lang="en-US" dirty="0" err="1"/>
              <a:t>Fällen</a:t>
            </a:r>
            <a:r>
              <a:rPr lang="en-US" dirty="0"/>
              <a:t> </a:t>
            </a:r>
            <a:r>
              <a:rPr lang="en-US" dirty="0" err="1"/>
              <a:t>bevorzugen</a:t>
            </a:r>
            <a:r>
              <a:rPr lang="en-US" dirty="0"/>
              <a:t> </a:t>
            </a:r>
            <a:r>
              <a:rPr lang="en-US" dirty="0" err="1"/>
              <a:t>ältere</a:t>
            </a:r>
            <a:r>
              <a:rPr lang="en-US" dirty="0"/>
              <a:t> </a:t>
            </a:r>
            <a:r>
              <a:rPr lang="en-US" dirty="0" err="1"/>
              <a:t>Erwachsene</a:t>
            </a:r>
            <a:r>
              <a:rPr lang="en-US" dirty="0"/>
              <a:t> </a:t>
            </a:r>
            <a:r>
              <a:rPr lang="en-US" dirty="0" err="1"/>
              <a:t>jedoch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lange</a:t>
            </a:r>
            <a:r>
              <a:rPr lang="en-US" dirty="0"/>
              <a:t> </a:t>
            </a:r>
            <a:r>
              <a:rPr lang="en-US" dirty="0" err="1"/>
              <a:t>Erläuterung</a:t>
            </a:r>
            <a:r>
              <a:rPr lang="en-US" dirty="0"/>
              <a:t> der </a:t>
            </a:r>
            <a:r>
              <a:rPr lang="en-US" dirty="0" err="1"/>
              <a:t>gesundheitsbezogenen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, um </a:t>
            </a:r>
            <a:r>
              <a:rPr lang="en-US" dirty="0" err="1"/>
              <a:t>Verwirrung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vermeiden</a:t>
            </a:r>
            <a:r>
              <a:rPr lang="en-US" dirty="0"/>
              <a:t>, z. B. "</a:t>
            </a:r>
            <a:r>
              <a:rPr lang="en-US" dirty="0" err="1"/>
              <a:t>enthält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hohen</a:t>
            </a:r>
            <a:r>
              <a:rPr lang="en-US" dirty="0"/>
              <a:t> </a:t>
            </a:r>
            <a:r>
              <a:rPr lang="en-US" dirty="0" err="1"/>
              <a:t>Anteil</a:t>
            </a:r>
            <a:r>
              <a:rPr lang="en-US" dirty="0"/>
              <a:t> an Omega-3-Fettsäuren, die </a:t>
            </a:r>
            <a:r>
              <a:rPr lang="en-US" dirty="0" err="1"/>
              <a:t>entzündungshemmende</a:t>
            </a:r>
            <a:r>
              <a:rPr lang="en-US" dirty="0"/>
              <a:t> </a:t>
            </a:r>
            <a:r>
              <a:rPr lang="en-US" dirty="0" err="1"/>
              <a:t>Eigenschaften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und das </a:t>
            </a:r>
            <a:r>
              <a:rPr lang="en-US" dirty="0" err="1"/>
              <a:t>Risiko</a:t>
            </a:r>
            <a:r>
              <a:rPr lang="en-US" dirty="0"/>
              <a:t> von </a:t>
            </a:r>
            <a:r>
              <a:rPr lang="en-US" dirty="0" err="1"/>
              <a:t>Herzerkrankungen</a:t>
            </a:r>
            <a:r>
              <a:rPr lang="en-US" dirty="0"/>
              <a:t> </a:t>
            </a:r>
            <a:r>
              <a:rPr lang="en-US" dirty="0" err="1"/>
              <a:t>verringern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".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95D7F-43A1-3CAD-70C9-23602D8D93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337" y="356314"/>
            <a:ext cx="4387976" cy="1075633"/>
          </a:xfrm>
          <a:solidFill>
            <a:srgbClr val="FFD100"/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IE" sz="3300" dirty="0"/>
              <a:t>Tipps für </a:t>
            </a:r>
            <a:r>
              <a:rPr lang="en-IE" sz="3300" dirty="0" err="1"/>
              <a:t>gesundheitsbezogene</a:t>
            </a:r>
            <a:r>
              <a:rPr lang="en-IE" sz="3300" dirty="0"/>
              <a:t> </a:t>
            </a:r>
            <a:r>
              <a:rPr lang="en-IE" sz="3300" dirty="0" err="1"/>
              <a:t>Angaben</a:t>
            </a:r>
            <a:r>
              <a:rPr lang="en-IE" sz="3300" dirty="0"/>
              <a:t> für </a:t>
            </a:r>
            <a:r>
              <a:rPr lang="en-IE" sz="3300" dirty="0" err="1"/>
              <a:t>seniorengerechte</a:t>
            </a:r>
            <a:r>
              <a:rPr lang="en-IE" sz="3300" dirty="0"/>
              <a:t> </a:t>
            </a:r>
            <a:r>
              <a:rPr lang="en-IE" sz="3300" dirty="0" err="1"/>
              <a:t>Lebensmittel</a:t>
            </a:r>
            <a:endParaRPr lang="en-IE" sz="33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E6DD9D6-40B5-3CED-061B-0D9D0110ABA2}"/>
              </a:ext>
            </a:extLst>
          </p:cNvPr>
          <p:cNvSpPr txBox="1">
            <a:spLocks/>
          </p:cNvSpPr>
          <p:nvPr/>
        </p:nvSpPr>
        <p:spPr>
          <a:xfrm>
            <a:off x="842285" y="1869813"/>
            <a:ext cx="4387976" cy="3722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A1D76"/>
              </a:buClr>
              <a:buFont typeface="Arial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>
                <a:solidFill>
                  <a:srgbClr val="1188A3"/>
                </a:solidFill>
              </a:rPr>
              <a:t>1</a:t>
            </a:r>
            <a:r>
              <a:rPr lang="en-IE" dirty="0">
                <a:solidFill>
                  <a:srgbClr val="1188A3"/>
                </a:solidFill>
              </a:rPr>
              <a:t>. </a:t>
            </a:r>
            <a:r>
              <a:rPr lang="en-US" dirty="0" err="1"/>
              <a:t>Wählen</a:t>
            </a:r>
            <a:r>
              <a:rPr lang="en-US" dirty="0"/>
              <a:t> Sie </a:t>
            </a:r>
            <a:r>
              <a:rPr lang="en-US" dirty="0" err="1"/>
              <a:t>gesundheitsbezogene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, die </a:t>
            </a:r>
            <a:r>
              <a:rPr lang="en-US" dirty="0" err="1"/>
              <a:t>nur</a:t>
            </a:r>
            <a:r>
              <a:rPr lang="en-US" dirty="0"/>
              <a:t> die </a:t>
            </a:r>
            <a:r>
              <a:rPr lang="en-US" b="1" dirty="0" err="1"/>
              <a:t>Vorteile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Produkts</a:t>
            </a:r>
            <a:r>
              <a:rPr lang="en-US" dirty="0"/>
              <a:t> </a:t>
            </a:r>
            <a:r>
              <a:rPr lang="en-US" dirty="0" err="1"/>
              <a:t>betonen</a:t>
            </a:r>
            <a:r>
              <a:rPr lang="en-US" dirty="0"/>
              <a:t> (z. B. "</a:t>
            </a:r>
            <a:r>
              <a:rPr lang="en-US" dirty="0" err="1"/>
              <a:t>reich</a:t>
            </a:r>
            <a:r>
              <a:rPr lang="en-US" dirty="0"/>
              <a:t> an </a:t>
            </a:r>
            <a:r>
              <a:rPr lang="en-US" dirty="0" err="1"/>
              <a:t>Eiweiß</a:t>
            </a:r>
            <a:r>
              <a:rPr lang="en-US" dirty="0"/>
              <a:t>") und </a:t>
            </a:r>
            <a:r>
              <a:rPr lang="en-US" dirty="0" err="1"/>
              <a:t>nicht</a:t>
            </a:r>
            <a:r>
              <a:rPr lang="en-US" dirty="0"/>
              <a:t> die </a:t>
            </a:r>
            <a:r>
              <a:rPr lang="en-US" dirty="0" err="1"/>
              <a:t>Technologie</a:t>
            </a:r>
            <a:r>
              <a:rPr lang="en-US" dirty="0"/>
              <a:t> </a:t>
            </a:r>
            <a:r>
              <a:rPr lang="en-US" dirty="0" err="1"/>
              <a:t>dahinter</a:t>
            </a:r>
            <a:r>
              <a:rPr lang="en-US" dirty="0"/>
              <a:t> (z. B. "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Eiweiß</a:t>
            </a:r>
            <a:r>
              <a:rPr lang="en-US" dirty="0"/>
              <a:t> </a:t>
            </a:r>
            <a:r>
              <a:rPr lang="en-US" dirty="0" err="1"/>
              <a:t>angereichert</a:t>
            </a:r>
            <a:r>
              <a:rPr lang="en-US" dirty="0"/>
              <a:t>"). Dies </a:t>
            </a:r>
            <a:r>
              <a:rPr lang="en-US" dirty="0" err="1"/>
              <a:t>kann</a:t>
            </a:r>
            <a:r>
              <a:rPr lang="en-US" dirty="0"/>
              <a:t> die </a:t>
            </a:r>
            <a:r>
              <a:rPr lang="en-US" dirty="0" err="1"/>
              <a:t>Präferenz</a:t>
            </a:r>
            <a:r>
              <a:rPr lang="en-US" dirty="0"/>
              <a:t> der </a:t>
            </a:r>
            <a:r>
              <a:rPr lang="en-US" dirty="0" err="1"/>
              <a:t>Verbraucher</a:t>
            </a:r>
            <a:r>
              <a:rPr lang="en-US" dirty="0"/>
              <a:t> </a:t>
            </a:r>
            <a:r>
              <a:rPr lang="en-US" dirty="0" err="1"/>
              <a:t>erhöhen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Kaufverhalten</a:t>
            </a:r>
            <a:r>
              <a:rPr lang="en-US" dirty="0"/>
              <a:t> </a:t>
            </a:r>
            <a:r>
              <a:rPr lang="en-US" dirty="0" err="1"/>
              <a:t>beeinflussen</a:t>
            </a:r>
            <a:r>
              <a:rPr lang="en-US" dirty="0"/>
              <a:t>. </a:t>
            </a:r>
            <a:endParaRPr lang="en-IE" dirty="0"/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A60BC036-1ABA-E4E7-7D1F-C3AE913AEA7F}"/>
              </a:ext>
            </a:extLst>
          </p:cNvPr>
          <p:cNvGrpSpPr/>
          <p:nvPr/>
        </p:nvGrpSpPr>
        <p:grpSpPr>
          <a:xfrm>
            <a:off x="9533942" y="489619"/>
            <a:ext cx="1091621" cy="942328"/>
            <a:chOff x="662657" y="2010078"/>
            <a:chExt cx="1091621" cy="942328"/>
          </a:xfrm>
        </p:grpSpPr>
        <p:sp>
          <p:nvSpPr>
            <p:cNvPr id="8" name="Freeform 1492">
              <a:extLst>
                <a:ext uri="{FF2B5EF4-FFF2-40B4-BE49-F238E27FC236}">
                  <a16:creationId xmlns:a16="http://schemas.microsoft.com/office/drawing/2014/main" id="{D44A7C31-623E-C8F7-A839-D8F50BF3986C}"/>
                </a:ext>
              </a:extLst>
            </p:cNvPr>
            <p:cNvSpPr/>
            <p:nvPr/>
          </p:nvSpPr>
          <p:spPr>
            <a:xfrm>
              <a:off x="1117956" y="2040344"/>
              <a:ext cx="611637" cy="665805"/>
            </a:xfrm>
            <a:custGeom>
              <a:avLst/>
              <a:gdLst>
                <a:gd name="connsiteX0" fmla="*/ 606152 w 611637"/>
                <a:gd name="connsiteY0" fmla="*/ 594494 h 665805"/>
                <a:gd name="connsiteX1" fmla="*/ 606152 w 611637"/>
                <a:gd name="connsiteY1" fmla="*/ 654835 h 665805"/>
                <a:gd name="connsiteX2" fmla="*/ 595180 w 611637"/>
                <a:gd name="connsiteY2" fmla="*/ 665806 h 665805"/>
                <a:gd name="connsiteX3" fmla="*/ 482727 w 611637"/>
                <a:gd name="connsiteY3" fmla="*/ 665806 h 665805"/>
                <a:gd name="connsiteX4" fmla="*/ 471756 w 611637"/>
                <a:gd name="connsiteY4" fmla="*/ 654835 h 665805"/>
                <a:gd name="connsiteX5" fmla="*/ 342846 w 611637"/>
                <a:gd name="connsiteY5" fmla="*/ 550610 h 665805"/>
                <a:gd name="connsiteX6" fmla="*/ 213936 w 611637"/>
                <a:gd name="connsiteY6" fmla="*/ 654835 h 665805"/>
                <a:gd name="connsiteX7" fmla="*/ 202965 w 611637"/>
                <a:gd name="connsiteY7" fmla="*/ 665806 h 665805"/>
                <a:gd name="connsiteX8" fmla="*/ 126167 w 611637"/>
                <a:gd name="connsiteY8" fmla="*/ 665806 h 665805"/>
                <a:gd name="connsiteX9" fmla="*/ 115196 w 611637"/>
                <a:gd name="connsiteY9" fmla="*/ 654835 h 665805"/>
                <a:gd name="connsiteX10" fmla="*/ 115196 w 611637"/>
                <a:gd name="connsiteY10" fmla="*/ 578037 h 665805"/>
                <a:gd name="connsiteX11" fmla="*/ 79540 w 611637"/>
                <a:gd name="connsiteY11" fmla="*/ 534153 h 665805"/>
                <a:gd name="connsiteX12" fmla="*/ 0 w 611637"/>
                <a:gd name="connsiteY12" fmla="*/ 438156 h 665805"/>
                <a:gd name="connsiteX13" fmla="*/ 79540 w 611637"/>
                <a:gd name="connsiteY13" fmla="*/ 342160 h 665805"/>
                <a:gd name="connsiteX14" fmla="*/ 115196 w 611637"/>
                <a:gd name="connsiteY14" fmla="*/ 298276 h 665805"/>
                <a:gd name="connsiteX15" fmla="*/ 115196 w 611637"/>
                <a:gd name="connsiteY15" fmla="*/ 221478 h 665805"/>
                <a:gd name="connsiteX16" fmla="*/ 126167 w 611637"/>
                <a:gd name="connsiteY16" fmla="*/ 210507 h 665805"/>
                <a:gd name="connsiteX17" fmla="*/ 359303 w 611637"/>
                <a:gd name="connsiteY17" fmla="*/ 210507 h 665805"/>
                <a:gd name="connsiteX18" fmla="*/ 373017 w 611637"/>
                <a:gd name="connsiteY18" fmla="*/ 205021 h 665805"/>
                <a:gd name="connsiteX19" fmla="*/ 532097 w 611637"/>
                <a:gd name="connsiteY19" fmla="*/ 2057 h 665805"/>
                <a:gd name="connsiteX20" fmla="*/ 537583 w 611637"/>
                <a:gd name="connsiteY20" fmla="*/ 2057 h 665805"/>
                <a:gd name="connsiteX21" fmla="*/ 540325 w 611637"/>
                <a:gd name="connsiteY21" fmla="*/ 4800 h 665805"/>
                <a:gd name="connsiteX22" fmla="*/ 540325 w 611637"/>
                <a:gd name="connsiteY22" fmla="*/ 194051 h 665805"/>
                <a:gd name="connsiteX23" fmla="*/ 556782 w 611637"/>
                <a:gd name="connsiteY23" fmla="*/ 210507 h 665805"/>
                <a:gd name="connsiteX24" fmla="*/ 600666 w 611637"/>
                <a:gd name="connsiteY24" fmla="*/ 210507 h 665805"/>
                <a:gd name="connsiteX25" fmla="*/ 611637 w 611637"/>
                <a:gd name="connsiteY25" fmla="*/ 221478 h 665805"/>
                <a:gd name="connsiteX26" fmla="*/ 611637 w 611637"/>
                <a:gd name="connsiteY26" fmla="*/ 523182 h 66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637" h="665805">
                  <a:moveTo>
                    <a:pt x="606152" y="594494"/>
                  </a:moveTo>
                  <a:lnTo>
                    <a:pt x="606152" y="654835"/>
                  </a:lnTo>
                  <a:cubicBezTo>
                    <a:pt x="606152" y="660320"/>
                    <a:pt x="600666" y="665806"/>
                    <a:pt x="595180" y="665806"/>
                  </a:cubicBezTo>
                  <a:lnTo>
                    <a:pt x="482727" y="665806"/>
                  </a:lnTo>
                  <a:cubicBezTo>
                    <a:pt x="477242" y="665806"/>
                    <a:pt x="471756" y="660320"/>
                    <a:pt x="471756" y="654835"/>
                  </a:cubicBezTo>
                  <a:cubicBezTo>
                    <a:pt x="460785" y="594494"/>
                    <a:pt x="405930" y="550610"/>
                    <a:pt x="342846" y="550610"/>
                  </a:cubicBezTo>
                  <a:cubicBezTo>
                    <a:pt x="279762" y="550610"/>
                    <a:pt x="227650" y="594494"/>
                    <a:pt x="213936" y="654835"/>
                  </a:cubicBezTo>
                  <a:cubicBezTo>
                    <a:pt x="213936" y="660320"/>
                    <a:pt x="208450" y="665806"/>
                    <a:pt x="202965" y="665806"/>
                  </a:cubicBezTo>
                  <a:lnTo>
                    <a:pt x="126167" y="665806"/>
                  </a:lnTo>
                  <a:cubicBezTo>
                    <a:pt x="120682" y="665806"/>
                    <a:pt x="115196" y="660320"/>
                    <a:pt x="115196" y="654835"/>
                  </a:cubicBezTo>
                  <a:lnTo>
                    <a:pt x="115196" y="578037"/>
                  </a:lnTo>
                  <a:cubicBezTo>
                    <a:pt x="115196" y="556095"/>
                    <a:pt x="101483" y="539639"/>
                    <a:pt x="79540" y="534153"/>
                  </a:cubicBezTo>
                  <a:cubicBezTo>
                    <a:pt x="32913" y="525925"/>
                    <a:pt x="0" y="484784"/>
                    <a:pt x="0" y="438156"/>
                  </a:cubicBezTo>
                  <a:cubicBezTo>
                    <a:pt x="0" y="391529"/>
                    <a:pt x="32913" y="350388"/>
                    <a:pt x="79540" y="342160"/>
                  </a:cubicBezTo>
                  <a:cubicBezTo>
                    <a:pt x="101483" y="336674"/>
                    <a:pt x="115196" y="320218"/>
                    <a:pt x="115196" y="298276"/>
                  </a:cubicBezTo>
                  <a:lnTo>
                    <a:pt x="115196" y="221478"/>
                  </a:lnTo>
                  <a:cubicBezTo>
                    <a:pt x="115196" y="215993"/>
                    <a:pt x="120682" y="210507"/>
                    <a:pt x="126167" y="210507"/>
                  </a:cubicBezTo>
                  <a:lnTo>
                    <a:pt x="359303" y="210507"/>
                  </a:lnTo>
                  <a:cubicBezTo>
                    <a:pt x="364788" y="210507"/>
                    <a:pt x="367531" y="207764"/>
                    <a:pt x="373017" y="205021"/>
                  </a:cubicBezTo>
                  <a:lnTo>
                    <a:pt x="532097" y="2057"/>
                  </a:lnTo>
                  <a:cubicBezTo>
                    <a:pt x="532097" y="-686"/>
                    <a:pt x="534840" y="-686"/>
                    <a:pt x="537583" y="2057"/>
                  </a:cubicBezTo>
                  <a:cubicBezTo>
                    <a:pt x="540325" y="2057"/>
                    <a:pt x="540325" y="4800"/>
                    <a:pt x="540325" y="4800"/>
                  </a:cubicBezTo>
                  <a:lnTo>
                    <a:pt x="540325" y="194051"/>
                  </a:lnTo>
                  <a:cubicBezTo>
                    <a:pt x="540325" y="202279"/>
                    <a:pt x="548553" y="210507"/>
                    <a:pt x="556782" y="210507"/>
                  </a:cubicBezTo>
                  <a:lnTo>
                    <a:pt x="600666" y="210507"/>
                  </a:lnTo>
                  <a:cubicBezTo>
                    <a:pt x="606152" y="210507"/>
                    <a:pt x="611637" y="215993"/>
                    <a:pt x="611637" y="221478"/>
                  </a:cubicBezTo>
                  <a:lnTo>
                    <a:pt x="611637" y="523182"/>
                  </a:lnTo>
                </a:path>
              </a:pathLst>
            </a:custGeom>
            <a:solidFill>
              <a:srgbClr val="85D2E1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52307259-9CC0-A39F-A2DF-C104D6290964}"/>
                </a:ext>
              </a:extLst>
            </p:cNvPr>
            <p:cNvGrpSpPr/>
            <p:nvPr/>
          </p:nvGrpSpPr>
          <p:grpSpPr>
            <a:xfrm>
              <a:off x="662657" y="2010078"/>
              <a:ext cx="1091621" cy="942328"/>
              <a:chOff x="662657" y="2010078"/>
              <a:chExt cx="1091621" cy="942328"/>
            </a:xfrm>
            <a:solidFill>
              <a:srgbClr val="000000"/>
            </a:solidFill>
          </p:grpSpPr>
          <p:sp>
            <p:nvSpPr>
              <p:cNvPr id="10" name="Freeform 1494">
                <a:extLst>
                  <a:ext uri="{FF2B5EF4-FFF2-40B4-BE49-F238E27FC236}">
                    <a16:creationId xmlns:a16="http://schemas.microsoft.com/office/drawing/2014/main" id="{E0DBE8C2-142D-00F6-8DB4-8351AEC60A2A}"/>
                  </a:ext>
                </a:extLst>
              </p:cNvPr>
              <p:cNvSpPr/>
              <p:nvPr/>
            </p:nvSpPr>
            <p:spPr>
              <a:xfrm>
                <a:off x="761397" y="2497699"/>
                <a:ext cx="263305" cy="32913"/>
              </a:xfrm>
              <a:custGeom>
                <a:avLst/>
                <a:gdLst>
                  <a:gd name="connsiteX0" fmla="*/ 16457 w 263305"/>
                  <a:gd name="connsiteY0" fmla="*/ 32913 h 32913"/>
                  <a:gd name="connsiteX1" fmla="*/ 246849 w 263305"/>
                  <a:gd name="connsiteY1" fmla="*/ 32913 h 32913"/>
                  <a:gd name="connsiteX2" fmla="*/ 263306 w 263305"/>
                  <a:gd name="connsiteY2" fmla="*/ 16456 h 32913"/>
                  <a:gd name="connsiteX3" fmla="*/ 246849 w 263305"/>
                  <a:gd name="connsiteY3" fmla="*/ 0 h 32913"/>
                  <a:gd name="connsiteX4" fmla="*/ 16457 w 263305"/>
                  <a:gd name="connsiteY4" fmla="*/ 0 h 32913"/>
                  <a:gd name="connsiteX5" fmla="*/ 0 w 263305"/>
                  <a:gd name="connsiteY5" fmla="*/ 16456 h 32913"/>
                  <a:gd name="connsiteX6" fmla="*/ 16457 w 263305"/>
                  <a:gd name="connsiteY6" fmla="*/ 32913 h 32913"/>
                  <a:gd name="connsiteX7" fmla="*/ 16457 w 263305"/>
                  <a:gd name="connsiteY7" fmla="*/ 32913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305" h="32913">
                    <a:moveTo>
                      <a:pt x="16457" y="32913"/>
                    </a:moveTo>
                    <a:lnTo>
                      <a:pt x="246849" y="32913"/>
                    </a:lnTo>
                    <a:cubicBezTo>
                      <a:pt x="255077" y="32913"/>
                      <a:pt x="263306" y="24685"/>
                      <a:pt x="263306" y="16456"/>
                    </a:cubicBezTo>
                    <a:cubicBezTo>
                      <a:pt x="263306" y="8228"/>
                      <a:pt x="255077" y="0"/>
                      <a:pt x="246849" y="0"/>
                    </a:cubicBezTo>
                    <a:lnTo>
                      <a:pt x="16457" y="0"/>
                    </a:lnTo>
                    <a:cubicBezTo>
                      <a:pt x="8228" y="0"/>
                      <a:pt x="0" y="8228"/>
                      <a:pt x="0" y="16456"/>
                    </a:cubicBezTo>
                    <a:cubicBezTo>
                      <a:pt x="2743" y="24685"/>
                      <a:pt x="8228" y="32913"/>
                      <a:pt x="16457" y="32913"/>
                    </a:cubicBezTo>
                    <a:lnTo>
                      <a:pt x="16457" y="32913"/>
                    </a:lnTo>
                    <a:close/>
                  </a:path>
                </a:pathLst>
              </a:custGeom>
              <a:solidFill>
                <a:srgbClr val="000000"/>
              </a:solidFill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495">
                <a:extLst>
                  <a:ext uri="{FF2B5EF4-FFF2-40B4-BE49-F238E27FC236}">
                    <a16:creationId xmlns:a16="http://schemas.microsoft.com/office/drawing/2014/main" id="{9D45893A-898C-F938-1F2E-E9163ED244A6}"/>
                  </a:ext>
                </a:extLst>
              </p:cNvPr>
              <p:cNvSpPr/>
              <p:nvPr/>
            </p:nvSpPr>
            <p:spPr>
              <a:xfrm>
                <a:off x="761397" y="2585468"/>
                <a:ext cx="263305" cy="32913"/>
              </a:xfrm>
              <a:custGeom>
                <a:avLst/>
                <a:gdLst>
                  <a:gd name="connsiteX0" fmla="*/ 16457 w 263305"/>
                  <a:gd name="connsiteY0" fmla="*/ 32913 h 32913"/>
                  <a:gd name="connsiteX1" fmla="*/ 246849 w 263305"/>
                  <a:gd name="connsiteY1" fmla="*/ 32913 h 32913"/>
                  <a:gd name="connsiteX2" fmla="*/ 263306 w 263305"/>
                  <a:gd name="connsiteY2" fmla="*/ 16456 h 32913"/>
                  <a:gd name="connsiteX3" fmla="*/ 246849 w 263305"/>
                  <a:gd name="connsiteY3" fmla="*/ 0 h 32913"/>
                  <a:gd name="connsiteX4" fmla="*/ 16457 w 263305"/>
                  <a:gd name="connsiteY4" fmla="*/ 0 h 32913"/>
                  <a:gd name="connsiteX5" fmla="*/ 0 w 263305"/>
                  <a:gd name="connsiteY5" fmla="*/ 16456 h 32913"/>
                  <a:gd name="connsiteX6" fmla="*/ 16457 w 263305"/>
                  <a:gd name="connsiteY6" fmla="*/ 32913 h 32913"/>
                  <a:gd name="connsiteX7" fmla="*/ 16457 w 263305"/>
                  <a:gd name="connsiteY7" fmla="*/ 32913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305" h="32913">
                    <a:moveTo>
                      <a:pt x="16457" y="32913"/>
                    </a:moveTo>
                    <a:lnTo>
                      <a:pt x="246849" y="32913"/>
                    </a:lnTo>
                    <a:cubicBezTo>
                      <a:pt x="255077" y="32913"/>
                      <a:pt x="263306" y="24685"/>
                      <a:pt x="263306" y="16456"/>
                    </a:cubicBezTo>
                    <a:cubicBezTo>
                      <a:pt x="263306" y="8228"/>
                      <a:pt x="255077" y="0"/>
                      <a:pt x="246849" y="0"/>
                    </a:cubicBezTo>
                    <a:lnTo>
                      <a:pt x="16457" y="0"/>
                    </a:lnTo>
                    <a:cubicBezTo>
                      <a:pt x="8228" y="0"/>
                      <a:pt x="0" y="8228"/>
                      <a:pt x="0" y="16456"/>
                    </a:cubicBezTo>
                    <a:cubicBezTo>
                      <a:pt x="2743" y="24685"/>
                      <a:pt x="8228" y="32913"/>
                      <a:pt x="16457" y="32913"/>
                    </a:cubicBezTo>
                    <a:lnTo>
                      <a:pt x="16457" y="32913"/>
                    </a:lnTo>
                    <a:close/>
                  </a:path>
                </a:pathLst>
              </a:custGeom>
              <a:solidFill>
                <a:srgbClr val="000000"/>
              </a:solidFill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496">
                <a:extLst>
                  <a:ext uri="{FF2B5EF4-FFF2-40B4-BE49-F238E27FC236}">
                    <a16:creationId xmlns:a16="http://schemas.microsoft.com/office/drawing/2014/main" id="{3197AC02-861F-DD42-05AD-4400812E1F9A}"/>
                  </a:ext>
                </a:extLst>
              </p:cNvPr>
              <p:cNvSpPr/>
              <p:nvPr/>
            </p:nvSpPr>
            <p:spPr>
              <a:xfrm>
                <a:off x="1394976" y="2316677"/>
                <a:ext cx="263305" cy="32913"/>
              </a:xfrm>
              <a:custGeom>
                <a:avLst/>
                <a:gdLst>
                  <a:gd name="connsiteX0" fmla="*/ 246849 w 263305"/>
                  <a:gd name="connsiteY0" fmla="*/ 0 h 32913"/>
                  <a:gd name="connsiteX1" fmla="*/ 16457 w 263305"/>
                  <a:gd name="connsiteY1" fmla="*/ 0 h 32913"/>
                  <a:gd name="connsiteX2" fmla="*/ 0 w 263305"/>
                  <a:gd name="connsiteY2" fmla="*/ 16457 h 32913"/>
                  <a:gd name="connsiteX3" fmla="*/ 16457 w 263305"/>
                  <a:gd name="connsiteY3" fmla="*/ 32913 h 32913"/>
                  <a:gd name="connsiteX4" fmla="*/ 246849 w 263305"/>
                  <a:gd name="connsiteY4" fmla="*/ 32913 h 32913"/>
                  <a:gd name="connsiteX5" fmla="*/ 263305 w 263305"/>
                  <a:gd name="connsiteY5" fmla="*/ 16457 h 32913"/>
                  <a:gd name="connsiteX6" fmla="*/ 246849 w 263305"/>
                  <a:gd name="connsiteY6" fmla="*/ 0 h 32913"/>
                  <a:gd name="connsiteX7" fmla="*/ 246849 w 263305"/>
                  <a:gd name="connsiteY7" fmla="*/ 0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305" h="32913">
                    <a:moveTo>
                      <a:pt x="246849" y="0"/>
                    </a:moveTo>
                    <a:lnTo>
                      <a:pt x="16457" y="0"/>
                    </a:lnTo>
                    <a:cubicBezTo>
                      <a:pt x="8228" y="0"/>
                      <a:pt x="0" y="8228"/>
                      <a:pt x="0" y="16457"/>
                    </a:cubicBezTo>
                    <a:cubicBezTo>
                      <a:pt x="0" y="24685"/>
                      <a:pt x="8228" y="32913"/>
                      <a:pt x="16457" y="32913"/>
                    </a:cubicBezTo>
                    <a:lnTo>
                      <a:pt x="246849" y="32913"/>
                    </a:lnTo>
                    <a:cubicBezTo>
                      <a:pt x="255077" y="32913"/>
                      <a:pt x="263305" y="24685"/>
                      <a:pt x="263305" y="16457"/>
                    </a:cubicBezTo>
                    <a:cubicBezTo>
                      <a:pt x="263305" y="8228"/>
                      <a:pt x="255077" y="0"/>
                      <a:pt x="246849" y="0"/>
                    </a:cubicBezTo>
                    <a:lnTo>
                      <a:pt x="2468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id="{AEA49812-92C2-59A5-A694-02C06AC18F16}"/>
                  </a:ext>
                </a:extLst>
              </p:cNvPr>
              <p:cNvGrpSpPr/>
              <p:nvPr/>
            </p:nvGrpSpPr>
            <p:grpSpPr>
              <a:xfrm>
                <a:off x="662657" y="2010078"/>
                <a:ext cx="1091621" cy="942328"/>
                <a:chOff x="662657" y="2010078"/>
                <a:chExt cx="1091621" cy="942328"/>
              </a:xfrm>
              <a:solidFill>
                <a:srgbClr val="000000"/>
              </a:solidFill>
            </p:grpSpPr>
            <p:sp>
              <p:nvSpPr>
                <p:cNvPr id="14" name="Freeform 1498">
                  <a:extLst>
                    <a:ext uri="{FF2B5EF4-FFF2-40B4-BE49-F238E27FC236}">
                      <a16:creationId xmlns:a16="http://schemas.microsoft.com/office/drawing/2014/main" id="{A658B580-3E23-6479-FC3F-C8699DEA9F64}"/>
                    </a:ext>
                  </a:extLst>
                </p:cNvPr>
                <p:cNvSpPr/>
                <p:nvPr/>
              </p:nvSpPr>
              <p:spPr>
                <a:xfrm>
                  <a:off x="1394976" y="2404445"/>
                  <a:ext cx="263305" cy="32913"/>
                </a:xfrm>
                <a:custGeom>
                  <a:avLst/>
                  <a:gdLst>
                    <a:gd name="connsiteX0" fmla="*/ 246849 w 263305"/>
                    <a:gd name="connsiteY0" fmla="*/ 0 h 32913"/>
                    <a:gd name="connsiteX1" fmla="*/ 16457 w 263305"/>
                    <a:gd name="connsiteY1" fmla="*/ 0 h 32913"/>
                    <a:gd name="connsiteX2" fmla="*/ 0 w 263305"/>
                    <a:gd name="connsiteY2" fmla="*/ 16457 h 32913"/>
                    <a:gd name="connsiteX3" fmla="*/ 16457 w 263305"/>
                    <a:gd name="connsiteY3" fmla="*/ 32913 h 32913"/>
                    <a:gd name="connsiteX4" fmla="*/ 246849 w 263305"/>
                    <a:gd name="connsiteY4" fmla="*/ 32913 h 32913"/>
                    <a:gd name="connsiteX5" fmla="*/ 263305 w 263305"/>
                    <a:gd name="connsiteY5" fmla="*/ 16457 h 32913"/>
                    <a:gd name="connsiteX6" fmla="*/ 246849 w 263305"/>
                    <a:gd name="connsiteY6" fmla="*/ 0 h 32913"/>
                    <a:gd name="connsiteX7" fmla="*/ 246849 w 263305"/>
                    <a:gd name="connsiteY7" fmla="*/ 0 h 32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3305" h="32913">
                      <a:moveTo>
                        <a:pt x="246849" y="0"/>
                      </a:moveTo>
                      <a:lnTo>
                        <a:pt x="16457" y="0"/>
                      </a:lnTo>
                      <a:cubicBezTo>
                        <a:pt x="8228" y="0"/>
                        <a:pt x="0" y="8228"/>
                        <a:pt x="0" y="16457"/>
                      </a:cubicBezTo>
                      <a:cubicBezTo>
                        <a:pt x="0" y="24685"/>
                        <a:pt x="8228" y="32913"/>
                        <a:pt x="16457" y="32913"/>
                      </a:cubicBezTo>
                      <a:lnTo>
                        <a:pt x="246849" y="32913"/>
                      </a:lnTo>
                      <a:cubicBezTo>
                        <a:pt x="255077" y="32913"/>
                        <a:pt x="263305" y="24685"/>
                        <a:pt x="263305" y="16457"/>
                      </a:cubicBezTo>
                      <a:cubicBezTo>
                        <a:pt x="263305" y="8228"/>
                        <a:pt x="255077" y="0"/>
                        <a:pt x="246849" y="0"/>
                      </a:cubicBezTo>
                      <a:lnTo>
                        <a:pt x="2468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 1499">
                  <a:extLst>
                    <a:ext uri="{FF2B5EF4-FFF2-40B4-BE49-F238E27FC236}">
                      <a16:creationId xmlns:a16="http://schemas.microsoft.com/office/drawing/2014/main" id="{E0059E24-02BA-E110-5DD5-0D13231E1B50}"/>
                    </a:ext>
                  </a:extLst>
                </p:cNvPr>
                <p:cNvSpPr/>
                <p:nvPr/>
              </p:nvSpPr>
              <p:spPr>
                <a:xfrm>
                  <a:off x="662657" y="2010078"/>
                  <a:ext cx="1091621" cy="942328"/>
                </a:xfrm>
                <a:custGeom>
                  <a:avLst/>
                  <a:gdLst>
                    <a:gd name="connsiteX0" fmla="*/ 1075165 w 1091621"/>
                    <a:gd name="connsiteY0" fmla="*/ 569904 h 942328"/>
                    <a:gd name="connsiteX1" fmla="*/ 1091621 w 1091621"/>
                    <a:gd name="connsiteY1" fmla="*/ 553447 h 942328"/>
                    <a:gd name="connsiteX2" fmla="*/ 1091621 w 1091621"/>
                    <a:gd name="connsiteY2" fmla="*/ 251743 h 942328"/>
                    <a:gd name="connsiteX3" fmla="*/ 1047737 w 1091621"/>
                    <a:gd name="connsiteY3" fmla="*/ 207859 h 942328"/>
                    <a:gd name="connsiteX4" fmla="*/ 1017567 w 1091621"/>
                    <a:gd name="connsiteY4" fmla="*/ 207859 h 942328"/>
                    <a:gd name="connsiteX5" fmla="*/ 1017567 w 1091621"/>
                    <a:gd name="connsiteY5" fmla="*/ 35065 h 942328"/>
                    <a:gd name="connsiteX6" fmla="*/ 992882 w 1091621"/>
                    <a:gd name="connsiteY6" fmla="*/ 2152 h 942328"/>
                    <a:gd name="connsiteX7" fmla="*/ 951740 w 1091621"/>
                    <a:gd name="connsiteY7" fmla="*/ 13123 h 942328"/>
                    <a:gd name="connsiteX8" fmla="*/ 798145 w 1091621"/>
                    <a:gd name="connsiteY8" fmla="*/ 207859 h 942328"/>
                    <a:gd name="connsiteX9" fmla="*/ 573238 w 1091621"/>
                    <a:gd name="connsiteY9" fmla="*/ 207859 h 942328"/>
                    <a:gd name="connsiteX10" fmla="*/ 545811 w 1091621"/>
                    <a:gd name="connsiteY10" fmla="*/ 218830 h 942328"/>
                    <a:gd name="connsiteX11" fmla="*/ 518383 w 1091621"/>
                    <a:gd name="connsiteY11" fmla="*/ 207859 h 942328"/>
                    <a:gd name="connsiteX12" fmla="*/ 441586 w 1091621"/>
                    <a:gd name="connsiteY12" fmla="*/ 207859 h 942328"/>
                    <a:gd name="connsiteX13" fmla="*/ 430615 w 1091621"/>
                    <a:gd name="connsiteY13" fmla="*/ 196888 h 942328"/>
                    <a:gd name="connsiteX14" fmla="*/ 301704 w 1091621"/>
                    <a:gd name="connsiteY14" fmla="*/ 92663 h 942328"/>
                    <a:gd name="connsiteX15" fmla="*/ 172794 w 1091621"/>
                    <a:gd name="connsiteY15" fmla="*/ 196888 h 942328"/>
                    <a:gd name="connsiteX16" fmla="*/ 161823 w 1091621"/>
                    <a:gd name="connsiteY16" fmla="*/ 207859 h 942328"/>
                    <a:gd name="connsiteX17" fmla="*/ 49370 w 1091621"/>
                    <a:gd name="connsiteY17" fmla="*/ 207859 h 942328"/>
                    <a:gd name="connsiteX18" fmla="*/ 5486 w 1091621"/>
                    <a:gd name="connsiteY18" fmla="*/ 251743 h 942328"/>
                    <a:gd name="connsiteX19" fmla="*/ 5486 w 1091621"/>
                    <a:gd name="connsiteY19" fmla="*/ 320313 h 942328"/>
                    <a:gd name="connsiteX20" fmla="*/ 21942 w 1091621"/>
                    <a:gd name="connsiteY20" fmla="*/ 336769 h 942328"/>
                    <a:gd name="connsiteX21" fmla="*/ 38399 w 1091621"/>
                    <a:gd name="connsiteY21" fmla="*/ 320313 h 942328"/>
                    <a:gd name="connsiteX22" fmla="*/ 38399 w 1091621"/>
                    <a:gd name="connsiteY22" fmla="*/ 251743 h 942328"/>
                    <a:gd name="connsiteX23" fmla="*/ 49370 w 1091621"/>
                    <a:gd name="connsiteY23" fmla="*/ 240773 h 942328"/>
                    <a:gd name="connsiteX24" fmla="*/ 161823 w 1091621"/>
                    <a:gd name="connsiteY24" fmla="*/ 240773 h 942328"/>
                    <a:gd name="connsiteX25" fmla="*/ 205708 w 1091621"/>
                    <a:gd name="connsiteY25" fmla="*/ 205117 h 942328"/>
                    <a:gd name="connsiteX26" fmla="*/ 301704 w 1091621"/>
                    <a:gd name="connsiteY26" fmla="*/ 125576 h 942328"/>
                    <a:gd name="connsiteX27" fmla="*/ 397701 w 1091621"/>
                    <a:gd name="connsiteY27" fmla="*/ 205117 h 942328"/>
                    <a:gd name="connsiteX28" fmla="*/ 441586 w 1091621"/>
                    <a:gd name="connsiteY28" fmla="*/ 240773 h 942328"/>
                    <a:gd name="connsiteX29" fmla="*/ 518383 w 1091621"/>
                    <a:gd name="connsiteY29" fmla="*/ 240773 h 942328"/>
                    <a:gd name="connsiteX30" fmla="*/ 529354 w 1091621"/>
                    <a:gd name="connsiteY30" fmla="*/ 251743 h 942328"/>
                    <a:gd name="connsiteX31" fmla="*/ 529354 w 1091621"/>
                    <a:gd name="connsiteY31" fmla="*/ 328541 h 942328"/>
                    <a:gd name="connsiteX32" fmla="*/ 518383 w 1091621"/>
                    <a:gd name="connsiteY32" fmla="*/ 339512 h 942328"/>
                    <a:gd name="connsiteX33" fmla="*/ 414158 w 1091621"/>
                    <a:gd name="connsiteY33" fmla="*/ 468422 h 942328"/>
                    <a:gd name="connsiteX34" fmla="*/ 518383 w 1091621"/>
                    <a:gd name="connsiteY34" fmla="*/ 597332 h 942328"/>
                    <a:gd name="connsiteX35" fmla="*/ 529354 w 1091621"/>
                    <a:gd name="connsiteY35" fmla="*/ 608303 h 942328"/>
                    <a:gd name="connsiteX36" fmla="*/ 529354 w 1091621"/>
                    <a:gd name="connsiteY36" fmla="*/ 685100 h 942328"/>
                    <a:gd name="connsiteX37" fmla="*/ 518383 w 1091621"/>
                    <a:gd name="connsiteY37" fmla="*/ 696071 h 942328"/>
                    <a:gd name="connsiteX38" fmla="*/ 285248 w 1091621"/>
                    <a:gd name="connsiteY38" fmla="*/ 696071 h 942328"/>
                    <a:gd name="connsiteX39" fmla="*/ 271534 w 1091621"/>
                    <a:gd name="connsiteY39" fmla="*/ 701556 h 942328"/>
                    <a:gd name="connsiteX40" fmla="*/ 112453 w 1091621"/>
                    <a:gd name="connsiteY40" fmla="*/ 901778 h 942328"/>
                    <a:gd name="connsiteX41" fmla="*/ 106968 w 1091621"/>
                    <a:gd name="connsiteY41" fmla="*/ 901778 h 942328"/>
                    <a:gd name="connsiteX42" fmla="*/ 104225 w 1091621"/>
                    <a:gd name="connsiteY42" fmla="*/ 899036 h 942328"/>
                    <a:gd name="connsiteX43" fmla="*/ 104225 w 1091621"/>
                    <a:gd name="connsiteY43" fmla="*/ 718013 h 942328"/>
                    <a:gd name="connsiteX44" fmla="*/ 87769 w 1091621"/>
                    <a:gd name="connsiteY44" fmla="*/ 701556 h 942328"/>
                    <a:gd name="connsiteX45" fmla="*/ 43884 w 1091621"/>
                    <a:gd name="connsiteY45" fmla="*/ 701556 h 942328"/>
                    <a:gd name="connsiteX46" fmla="*/ 32913 w 1091621"/>
                    <a:gd name="connsiteY46" fmla="*/ 690585 h 942328"/>
                    <a:gd name="connsiteX47" fmla="*/ 32913 w 1091621"/>
                    <a:gd name="connsiteY47" fmla="*/ 397110 h 942328"/>
                    <a:gd name="connsiteX48" fmla="*/ 16457 w 1091621"/>
                    <a:gd name="connsiteY48" fmla="*/ 380653 h 942328"/>
                    <a:gd name="connsiteX49" fmla="*/ 0 w 1091621"/>
                    <a:gd name="connsiteY49" fmla="*/ 397110 h 942328"/>
                    <a:gd name="connsiteX50" fmla="*/ 0 w 1091621"/>
                    <a:gd name="connsiteY50" fmla="*/ 690585 h 942328"/>
                    <a:gd name="connsiteX51" fmla="*/ 43884 w 1091621"/>
                    <a:gd name="connsiteY51" fmla="*/ 734470 h 942328"/>
                    <a:gd name="connsiteX52" fmla="*/ 71312 w 1091621"/>
                    <a:gd name="connsiteY52" fmla="*/ 734470 h 942328"/>
                    <a:gd name="connsiteX53" fmla="*/ 71312 w 1091621"/>
                    <a:gd name="connsiteY53" fmla="*/ 907264 h 942328"/>
                    <a:gd name="connsiteX54" fmla="*/ 95997 w 1091621"/>
                    <a:gd name="connsiteY54" fmla="*/ 940177 h 942328"/>
                    <a:gd name="connsiteX55" fmla="*/ 137138 w 1091621"/>
                    <a:gd name="connsiteY55" fmla="*/ 929206 h 942328"/>
                    <a:gd name="connsiteX56" fmla="*/ 290733 w 1091621"/>
                    <a:gd name="connsiteY56" fmla="*/ 734470 h 942328"/>
                    <a:gd name="connsiteX57" fmla="*/ 515640 w 1091621"/>
                    <a:gd name="connsiteY57" fmla="*/ 734470 h 942328"/>
                    <a:gd name="connsiteX58" fmla="*/ 543068 w 1091621"/>
                    <a:gd name="connsiteY58" fmla="*/ 723499 h 942328"/>
                    <a:gd name="connsiteX59" fmla="*/ 570496 w 1091621"/>
                    <a:gd name="connsiteY59" fmla="*/ 734470 h 942328"/>
                    <a:gd name="connsiteX60" fmla="*/ 647293 w 1091621"/>
                    <a:gd name="connsiteY60" fmla="*/ 734470 h 942328"/>
                    <a:gd name="connsiteX61" fmla="*/ 691178 w 1091621"/>
                    <a:gd name="connsiteY61" fmla="*/ 698814 h 942328"/>
                    <a:gd name="connsiteX62" fmla="*/ 787174 w 1091621"/>
                    <a:gd name="connsiteY62" fmla="*/ 619273 h 942328"/>
                    <a:gd name="connsiteX63" fmla="*/ 883171 w 1091621"/>
                    <a:gd name="connsiteY63" fmla="*/ 698814 h 942328"/>
                    <a:gd name="connsiteX64" fmla="*/ 927055 w 1091621"/>
                    <a:gd name="connsiteY64" fmla="*/ 734470 h 942328"/>
                    <a:gd name="connsiteX65" fmla="*/ 1039509 w 1091621"/>
                    <a:gd name="connsiteY65" fmla="*/ 734470 h 942328"/>
                    <a:gd name="connsiteX66" fmla="*/ 1083393 w 1091621"/>
                    <a:gd name="connsiteY66" fmla="*/ 690585 h 942328"/>
                    <a:gd name="connsiteX67" fmla="*/ 1083393 w 1091621"/>
                    <a:gd name="connsiteY67" fmla="*/ 630245 h 942328"/>
                    <a:gd name="connsiteX68" fmla="*/ 1066937 w 1091621"/>
                    <a:gd name="connsiteY68" fmla="*/ 613788 h 942328"/>
                    <a:gd name="connsiteX69" fmla="*/ 1050480 w 1091621"/>
                    <a:gd name="connsiteY69" fmla="*/ 630245 h 942328"/>
                    <a:gd name="connsiteX70" fmla="*/ 1050480 w 1091621"/>
                    <a:gd name="connsiteY70" fmla="*/ 690585 h 942328"/>
                    <a:gd name="connsiteX71" fmla="*/ 1039509 w 1091621"/>
                    <a:gd name="connsiteY71" fmla="*/ 701556 h 942328"/>
                    <a:gd name="connsiteX72" fmla="*/ 927055 w 1091621"/>
                    <a:gd name="connsiteY72" fmla="*/ 701556 h 942328"/>
                    <a:gd name="connsiteX73" fmla="*/ 916084 w 1091621"/>
                    <a:gd name="connsiteY73" fmla="*/ 690585 h 942328"/>
                    <a:gd name="connsiteX74" fmla="*/ 787174 w 1091621"/>
                    <a:gd name="connsiteY74" fmla="*/ 586360 h 942328"/>
                    <a:gd name="connsiteX75" fmla="*/ 658264 w 1091621"/>
                    <a:gd name="connsiteY75" fmla="*/ 690585 h 942328"/>
                    <a:gd name="connsiteX76" fmla="*/ 647293 w 1091621"/>
                    <a:gd name="connsiteY76" fmla="*/ 701556 h 942328"/>
                    <a:gd name="connsiteX77" fmla="*/ 570496 w 1091621"/>
                    <a:gd name="connsiteY77" fmla="*/ 701556 h 942328"/>
                    <a:gd name="connsiteX78" fmla="*/ 559525 w 1091621"/>
                    <a:gd name="connsiteY78" fmla="*/ 690585 h 942328"/>
                    <a:gd name="connsiteX79" fmla="*/ 559525 w 1091621"/>
                    <a:gd name="connsiteY79" fmla="*/ 613788 h 942328"/>
                    <a:gd name="connsiteX80" fmla="*/ 523869 w 1091621"/>
                    <a:gd name="connsiteY80" fmla="*/ 569904 h 942328"/>
                    <a:gd name="connsiteX81" fmla="*/ 444328 w 1091621"/>
                    <a:gd name="connsiteY81" fmla="*/ 473907 h 942328"/>
                    <a:gd name="connsiteX82" fmla="*/ 523869 w 1091621"/>
                    <a:gd name="connsiteY82" fmla="*/ 377911 h 942328"/>
                    <a:gd name="connsiteX83" fmla="*/ 559525 w 1091621"/>
                    <a:gd name="connsiteY83" fmla="*/ 334026 h 942328"/>
                    <a:gd name="connsiteX84" fmla="*/ 559525 w 1091621"/>
                    <a:gd name="connsiteY84" fmla="*/ 257229 h 942328"/>
                    <a:gd name="connsiteX85" fmla="*/ 570496 w 1091621"/>
                    <a:gd name="connsiteY85" fmla="*/ 246258 h 942328"/>
                    <a:gd name="connsiteX86" fmla="*/ 803631 w 1091621"/>
                    <a:gd name="connsiteY86" fmla="*/ 246258 h 942328"/>
                    <a:gd name="connsiteX87" fmla="*/ 817345 w 1091621"/>
                    <a:gd name="connsiteY87" fmla="*/ 240773 h 942328"/>
                    <a:gd name="connsiteX88" fmla="*/ 976425 w 1091621"/>
                    <a:gd name="connsiteY88" fmla="*/ 37808 h 942328"/>
                    <a:gd name="connsiteX89" fmla="*/ 981911 w 1091621"/>
                    <a:gd name="connsiteY89" fmla="*/ 37808 h 942328"/>
                    <a:gd name="connsiteX90" fmla="*/ 984654 w 1091621"/>
                    <a:gd name="connsiteY90" fmla="*/ 40551 h 942328"/>
                    <a:gd name="connsiteX91" fmla="*/ 984654 w 1091621"/>
                    <a:gd name="connsiteY91" fmla="*/ 229801 h 942328"/>
                    <a:gd name="connsiteX92" fmla="*/ 1001110 w 1091621"/>
                    <a:gd name="connsiteY92" fmla="*/ 246258 h 942328"/>
                    <a:gd name="connsiteX93" fmla="*/ 1044994 w 1091621"/>
                    <a:gd name="connsiteY93" fmla="*/ 246258 h 942328"/>
                    <a:gd name="connsiteX94" fmla="*/ 1055966 w 1091621"/>
                    <a:gd name="connsiteY94" fmla="*/ 257229 h 942328"/>
                    <a:gd name="connsiteX95" fmla="*/ 1055966 w 1091621"/>
                    <a:gd name="connsiteY95" fmla="*/ 558933 h 942328"/>
                    <a:gd name="connsiteX96" fmla="*/ 1075165 w 1091621"/>
                    <a:gd name="connsiteY96" fmla="*/ 569904 h 942328"/>
                    <a:gd name="connsiteX97" fmla="*/ 1075165 w 1091621"/>
                    <a:gd name="connsiteY97" fmla="*/ 569904 h 942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</a:cxnLst>
                  <a:rect l="l" t="t" r="r" b="b"/>
                  <a:pathLst>
                    <a:path w="1091621" h="942328">
                      <a:moveTo>
                        <a:pt x="1075165" y="569904"/>
                      </a:moveTo>
                      <a:cubicBezTo>
                        <a:pt x="1083393" y="569904"/>
                        <a:pt x="1091621" y="561676"/>
                        <a:pt x="1091621" y="553447"/>
                      </a:cubicBezTo>
                      <a:lnTo>
                        <a:pt x="1091621" y="251743"/>
                      </a:lnTo>
                      <a:cubicBezTo>
                        <a:pt x="1091621" y="227059"/>
                        <a:pt x="1072422" y="207859"/>
                        <a:pt x="1047737" y="207859"/>
                      </a:cubicBezTo>
                      <a:lnTo>
                        <a:pt x="1017567" y="207859"/>
                      </a:lnTo>
                      <a:lnTo>
                        <a:pt x="1017567" y="35065"/>
                      </a:lnTo>
                      <a:cubicBezTo>
                        <a:pt x="1017567" y="18609"/>
                        <a:pt x="1009338" y="4895"/>
                        <a:pt x="992882" y="2152"/>
                      </a:cubicBezTo>
                      <a:cubicBezTo>
                        <a:pt x="979168" y="-3333"/>
                        <a:pt x="962711" y="2152"/>
                        <a:pt x="951740" y="13123"/>
                      </a:cubicBezTo>
                      <a:lnTo>
                        <a:pt x="798145" y="207859"/>
                      </a:lnTo>
                      <a:lnTo>
                        <a:pt x="573238" y="207859"/>
                      </a:lnTo>
                      <a:cubicBezTo>
                        <a:pt x="562267" y="207859"/>
                        <a:pt x="554039" y="210602"/>
                        <a:pt x="545811" y="218830"/>
                      </a:cubicBezTo>
                      <a:cubicBezTo>
                        <a:pt x="537582" y="213345"/>
                        <a:pt x="529354" y="207859"/>
                        <a:pt x="518383" y="207859"/>
                      </a:cubicBezTo>
                      <a:lnTo>
                        <a:pt x="441586" y="207859"/>
                      </a:lnTo>
                      <a:cubicBezTo>
                        <a:pt x="436100" y="207859"/>
                        <a:pt x="430615" y="202374"/>
                        <a:pt x="430615" y="196888"/>
                      </a:cubicBezTo>
                      <a:cubicBezTo>
                        <a:pt x="419644" y="136548"/>
                        <a:pt x="364788" y="92663"/>
                        <a:pt x="301704" y="92663"/>
                      </a:cubicBezTo>
                      <a:cubicBezTo>
                        <a:pt x="238621" y="92663"/>
                        <a:pt x="186508" y="136548"/>
                        <a:pt x="172794" y="196888"/>
                      </a:cubicBezTo>
                      <a:cubicBezTo>
                        <a:pt x="172794" y="202374"/>
                        <a:pt x="167309" y="207859"/>
                        <a:pt x="161823" y="207859"/>
                      </a:cubicBezTo>
                      <a:lnTo>
                        <a:pt x="49370" y="207859"/>
                      </a:lnTo>
                      <a:cubicBezTo>
                        <a:pt x="24685" y="207859"/>
                        <a:pt x="5486" y="227059"/>
                        <a:pt x="5486" y="251743"/>
                      </a:cubicBezTo>
                      <a:lnTo>
                        <a:pt x="5486" y="320313"/>
                      </a:lnTo>
                      <a:cubicBezTo>
                        <a:pt x="5486" y="328541"/>
                        <a:pt x="13714" y="336769"/>
                        <a:pt x="21942" y="336769"/>
                      </a:cubicBezTo>
                      <a:cubicBezTo>
                        <a:pt x="30170" y="336769"/>
                        <a:pt x="38399" y="328541"/>
                        <a:pt x="38399" y="320313"/>
                      </a:cubicBezTo>
                      <a:lnTo>
                        <a:pt x="38399" y="251743"/>
                      </a:lnTo>
                      <a:cubicBezTo>
                        <a:pt x="38399" y="246258"/>
                        <a:pt x="43884" y="240773"/>
                        <a:pt x="49370" y="240773"/>
                      </a:cubicBezTo>
                      <a:lnTo>
                        <a:pt x="161823" y="240773"/>
                      </a:lnTo>
                      <a:cubicBezTo>
                        <a:pt x="183766" y="240773"/>
                        <a:pt x="200222" y="227059"/>
                        <a:pt x="205708" y="205117"/>
                      </a:cubicBezTo>
                      <a:cubicBezTo>
                        <a:pt x="213936" y="158490"/>
                        <a:pt x="255077" y="125576"/>
                        <a:pt x="301704" y="125576"/>
                      </a:cubicBezTo>
                      <a:cubicBezTo>
                        <a:pt x="348332" y="125576"/>
                        <a:pt x="389473" y="158490"/>
                        <a:pt x="397701" y="205117"/>
                      </a:cubicBezTo>
                      <a:cubicBezTo>
                        <a:pt x="403187" y="227059"/>
                        <a:pt x="419644" y="240773"/>
                        <a:pt x="441586" y="240773"/>
                      </a:cubicBezTo>
                      <a:lnTo>
                        <a:pt x="518383" y="240773"/>
                      </a:lnTo>
                      <a:cubicBezTo>
                        <a:pt x="523869" y="240773"/>
                        <a:pt x="529354" y="246258"/>
                        <a:pt x="529354" y="251743"/>
                      </a:cubicBezTo>
                      <a:lnTo>
                        <a:pt x="529354" y="328541"/>
                      </a:lnTo>
                      <a:cubicBezTo>
                        <a:pt x="529354" y="334026"/>
                        <a:pt x="523869" y="339512"/>
                        <a:pt x="518383" y="339512"/>
                      </a:cubicBezTo>
                      <a:cubicBezTo>
                        <a:pt x="458042" y="353226"/>
                        <a:pt x="414158" y="405338"/>
                        <a:pt x="414158" y="468422"/>
                      </a:cubicBezTo>
                      <a:cubicBezTo>
                        <a:pt x="414158" y="531505"/>
                        <a:pt x="458042" y="583618"/>
                        <a:pt x="518383" y="597332"/>
                      </a:cubicBezTo>
                      <a:cubicBezTo>
                        <a:pt x="523869" y="597332"/>
                        <a:pt x="529354" y="602817"/>
                        <a:pt x="529354" y="608303"/>
                      </a:cubicBezTo>
                      <a:lnTo>
                        <a:pt x="529354" y="685100"/>
                      </a:lnTo>
                      <a:cubicBezTo>
                        <a:pt x="529354" y="690585"/>
                        <a:pt x="523869" y="696071"/>
                        <a:pt x="518383" y="696071"/>
                      </a:cubicBezTo>
                      <a:lnTo>
                        <a:pt x="285248" y="696071"/>
                      </a:lnTo>
                      <a:cubicBezTo>
                        <a:pt x="279762" y="696071"/>
                        <a:pt x="277019" y="698814"/>
                        <a:pt x="271534" y="701556"/>
                      </a:cubicBezTo>
                      <a:lnTo>
                        <a:pt x="112453" y="901778"/>
                      </a:lnTo>
                      <a:cubicBezTo>
                        <a:pt x="112453" y="904521"/>
                        <a:pt x="109711" y="904521"/>
                        <a:pt x="106968" y="901778"/>
                      </a:cubicBezTo>
                      <a:cubicBezTo>
                        <a:pt x="104225" y="901778"/>
                        <a:pt x="104225" y="899036"/>
                        <a:pt x="104225" y="899036"/>
                      </a:cubicBezTo>
                      <a:lnTo>
                        <a:pt x="104225" y="718013"/>
                      </a:lnTo>
                      <a:cubicBezTo>
                        <a:pt x="104225" y="709785"/>
                        <a:pt x="95997" y="701556"/>
                        <a:pt x="87769" y="701556"/>
                      </a:cubicBezTo>
                      <a:lnTo>
                        <a:pt x="43884" y="701556"/>
                      </a:lnTo>
                      <a:cubicBezTo>
                        <a:pt x="38399" y="701556"/>
                        <a:pt x="32913" y="696071"/>
                        <a:pt x="32913" y="690585"/>
                      </a:cubicBezTo>
                      <a:lnTo>
                        <a:pt x="32913" y="397110"/>
                      </a:lnTo>
                      <a:cubicBezTo>
                        <a:pt x="32913" y="388882"/>
                        <a:pt x="24685" y="380653"/>
                        <a:pt x="16457" y="380653"/>
                      </a:cubicBezTo>
                      <a:cubicBezTo>
                        <a:pt x="8228" y="380653"/>
                        <a:pt x="0" y="388882"/>
                        <a:pt x="0" y="397110"/>
                      </a:cubicBezTo>
                      <a:lnTo>
                        <a:pt x="0" y="690585"/>
                      </a:lnTo>
                      <a:cubicBezTo>
                        <a:pt x="0" y="715270"/>
                        <a:pt x="19199" y="734470"/>
                        <a:pt x="43884" y="734470"/>
                      </a:cubicBezTo>
                      <a:lnTo>
                        <a:pt x="71312" y="734470"/>
                      </a:lnTo>
                      <a:lnTo>
                        <a:pt x="71312" y="907264"/>
                      </a:lnTo>
                      <a:cubicBezTo>
                        <a:pt x="71312" y="923720"/>
                        <a:pt x="79540" y="937434"/>
                        <a:pt x="95997" y="940177"/>
                      </a:cubicBezTo>
                      <a:cubicBezTo>
                        <a:pt x="109711" y="945662"/>
                        <a:pt x="126167" y="940177"/>
                        <a:pt x="137138" y="929206"/>
                      </a:cubicBezTo>
                      <a:lnTo>
                        <a:pt x="290733" y="734470"/>
                      </a:lnTo>
                      <a:lnTo>
                        <a:pt x="515640" y="734470"/>
                      </a:lnTo>
                      <a:cubicBezTo>
                        <a:pt x="526611" y="734470"/>
                        <a:pt x="534840" y="731727"/>
                        <a:pt x="543068" y="723499"/>
                      </a:cubicBezTo>
                      <a:cubicBezTo>
                        <a:pt x="551296" y="728984"/>
                        <a:pt x="559525" y="734470"/>
                        <a:pt x="570496" y="734470"/>
                      </a:cubicBezTo>
                      <a:lnTo>
                        <a:pt x="647293" y="734470"/>
                      </a:lnTo>
                      <a:cubicBezTo>
                        <a:pt x="669235" y="734470"/>
                        <a:pt x="685692" y="720756"/>
                        <a:pt x="691178" y="698814"/>
                      </a:cubicBezTo>
                      <a:cubicBezTo>
                        <a:pt x="699406" y="652187"/>
                        <a:pt x="740547" y="619273"/>
                        <a:pt x="787174" y="619273"/>
                      </a:cubicBezTo>
                      <a:cubicBezTo>
                        <a:pt x="833801" y="619273"/>
                        <a:pt x="874943" y="652187"/>
                        <a:pt x="883171" y="698814"/>
                      </a:cubicBezTo>
                      <a:cubicBezTo>
                        <a:pt x="888657" y="720756"/>
                        <a:pt x="905113" y="734470"/>
                        <a:pt x="927055" y="734470"/>
                      </a:cubicBezTo>
                      <a:lnTo>
                        <a:pt x="1039509" y="734470"/>
                      </a:lnTo>
                      <a:cubicBezTo>
                        <a:pt x="1064194" y="734470"/>
                        <a:pt x="1083393" y="715270"/>
                        <a:pt x="1083393" y="690585"/>
                      </a:cubicBezTo>
                      <a:lnTo>
                        <a:pt x="1083393" y="630245"/>
                      </a:lnTo>
                      <a:cubicBezTo>
                        <a:pt x="1083393" y="622016"/>
                        <a:pt x="1075165" y="613788"/>
                        <a:pt x="1066937" y="613788"/>
                      </a:cubicBezTo>
                      <a:cubicBezTo>
                        <a:pt x="1058708" y="613788"/>
                        <a:pt x="1050480" y="622016"/>
                        <a:pt x="1050480" y="630245"/>
                      </a:cubicBezTo>
                      <a:lnTo>
                        <a:pt x="1050480" y="690585"/>
                      </a:lnTo>
                      <a:cubicBezTo>
                        <a:pt x="1050480" y="696071"/>
                        <a:pt x="1044994" y="701556"/>
                        <a:pt x="1039509" y="701556"/>
                      </a:cubicBezTo>
                      <a:lnTo>
                        <a:pt x="927055" y="701556"/>
                      </a:lnTo>
                      <a:cubicBezTo>
                        <a:pt x="921570" y="701556"/>
                        <a:pt x="916084" y="696071"/>
                        <a:pt x="916084" y="690585"/>
                      </a:cubicBezTo>
                      <a:cubicBezTo>
                        <a:pt x="905113" y="630245"/>
                        <a:pt x="850258" y="586360"/>
                        <a:pt x="787174" y="586360"/>
                      </a:cubicBezTo>
                      <a:cubicBezTo>
                        <a:pt x="724091" y="586360"/>
                        <a:pt x="671978" y="630245"/>
                        <a:pt x="658264" y="690585"/>
                      </a:cubicBezTo>
                      <a:cubicBezTo>
                        <a:pt x="658264" y="696071"/>
                        <a:pt x="652779" y="701556"/>
                        <a:pt x="647293" y="701556"/>
                      </a:cubicBezTo>
                      <a:lnTo>
                        <a:pt x="570496" y="701556"/>
                      </a:lnTo>
                      <a:cubicBezTo>
                        <a:pt x="565010" y="701556"/>
                        <a:pt x="559525" y="696071"/>
                        <a:pt x="559525" y="690585"/>
                      </a:cubicBezTo>
                      <a:lnTo>
                        <a:pt x="559525" y="613788"/>
                      </a:lnTo>
                      <a:cubicBezTo>
                        <a:pt x="559525" y="591846"/>
                        <a:pt x="545811" y="575390"/>
                        <a:pt x="523869" y="569904"/>
                      </a:cubicBezTo>
                      <a:cubicBezTo>
                        <a:pt x="477242" y="561676"/>
                        <a:pt x="444328" y="520534"/>
                        <a:pt x="444328" y="473907"/>
                      </a:cubicBezTo>
                      <a:cubicBezTo>
                        <a:pt x="444328" y="427280"/>
                        <a:pt x="477242" y="386139"/>
                        <a:pt x="523869" y="377911"/>
                      </a:cubicBezTo>
                      <a:cubicBezTo>
                        <a:pt x="545811" y="372425"/>
                        <a:pt x="559525" y="355969"/>
                        <a:pt x="559525" y="334026"/>
                      </a:cubicBezTo>
                      <a:lnTo>
                        <a:pt x="559525" y="257229"/>
                      </a:lnTo>
                      <a:cubicBezTo>
                        <a:pt x="559525" y="251743"/>
                        <a:pt x="565010" y="246258"/>
                        <a:pt x="570496" y="246258"/>
                      </a:cubicBezTo>
                      <a:lnTo>
                        <a:pt x="803631" y="246258"/>
                      </a:lnTo>
                      <a:cubicBezTo>
                        <a:pt x="809116" y="246258"/>
                        <a:pt x="811859" y="243515"/>
                        <a:pt x="817345" y="240773"/>
                      </a:cubicBezTo>
                      <a:lnTo>
                        <a:pt x="976425" y="37808"/>
                      </a:lnTo>
                      <a:cubicBezTo>
                        <a:pt x="976425" y="35065"/>
                        <a:pt x="979168" y="35065"/>
                        <a:pt x="981911" y="37808"/>
                      </a:cubicBezTo>
                      <a:cubicBezTo>
                        <a:pt x="984654" y="40551"/>
                        <a:pt x="984654" y="40551"/>
                        <a:pt x="984654" y="40551"/>
                      </a:cubicBezTo>
                      <a:lnTo>
                        <a:pt x="984654" y="229801"/>
                      </a:lnTo>
                      <a:cubicBezTo>
                        <a:pt x="984654" y="238030"/>
                        <a:pt x="992882" y="246258"/>
                        <a:pt x="1001110" y="246258"/>
                      </a:cubicBezTo>
                      <a:lnTo>
                        <a:pt x="1044994" y="246258"/>
                      </a:lnTo>
                      <a:cubicBezTo>
                        <a:pt x="1050480" y="246258"/>
                        <a:pt x="1055966" y="251743"/>
                        <a:pt x="1055966" y="257229"/>
                      </a:cubicBezTo>
                      <a:lnTo>
                        <a:pt x="1055966" y="558933"/>
                      </a:lnTo>
                      <a:cubicBezTo>
                        <a:pt x="1058708" y="561676"/>
                        <a:pt x="1066937" y="569904"/>
                        <a:pt x="1075165" y="569904"/>
                      </a:cubicBezTo>
                      <a:lnTo>
                        <a:pt x="1075165" y="5699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67FB3E-B007-8224-3408-625B6977F49A}"/>
              </a:ext>
            </a:extLst>
          </p:cNvPr>
          <p:cNvGrpSpPr/>
          <p:nvPr/>
        </p:nvGrpSpPr>
        <p:grpSpPr>
          <a:xfrm>
            <a:off x="2554965" y="5368713"/>
            <a:ext cx="962616" cy="834909"/>
            <a:chOff x="-4712685" y="3328877"/>
            <a:chExt cx="3646852" cy="3163039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C04EE6C-9747-D312-DE3F-915DA3616F8D}"/>
                </a:ext>
              </a:extLst>
            </p:cNvPr>
            <p:cNvSpPr/>
            <p:nvPr/>
          </p:nvSpPr>
          <p:spPr>
            <a:xfrm>
              <a:off x="-2751053" y="3630243"/>
              <a:ext cx="1336624" cy="1338322"/>
            </a:xfrm>
            <a:custGeom>
              <a:avLst/>
              <a:gdLst>
                <a:gd name="connsiteX0" fmla="*/ 1238337 w 1336624"/>
                <a:gd name="connsiteY0" fmla="*/ 313636 h 1338322"/>
                <a:gd name="connsiteX1" fmla="*/ 1233578 w 1336624"/>
                <a:gd name="connsiteY1" fmla="*/ 332675 h 1338322"/>
                <a:gd name="connsiteX2" fmla="*/ 1304959 w 1336624"/>
                <a:gd name="connsiteY2" fmla="*/ 506885 h 1338322"/>
                <a:gd name="connsiteX3" fmla="*/ 1318283 w 1336624"/>
                <a:gd name="connsiteY3" fmla="*/ 576379 h 1338322"/>
                <a:gd name="connsiteX4" fmla="*/ 1318283 w 1336624"/>
                <a:gd name="connsiteY4" fmla="*/ 762012 h 1338322"/>
                <a:gd name="connsiteX5" fmla="*/ 1305911 w 1336624"/>
                <a:gd name="connsiteY5" fmla="*/ 831506 h 1338322"/>
                <a:gd name="connsiteX6" fmla="*/ 1233578 w 1336624"/>
                <a:gd name="connsiteY6" fmla="*/ 1005716 h 1338322"/>
                <a:gd name="connsiteX7" fmla="*/ 1196460 w 1336624"/>
                <a:gd name="connsiteY7" fmla="*/ 1062834 h 1338322"/>
                <a:gd name="connsiteX8" fmla="*/ 1061312 w 1336624"/>
                <a:gd name="connsiteY8" fmla="*/ 1201821 h 1338322"/>
                <a:gd name="connsiteX9" fmla="*/ 1009918 w 1336624"/>
                <a:gd name="connsiteY9" fmla="*/ 1237044 h 1338322"/>
                <a:gd name="connsiteX10" fmla="*/ 826231 w 1336624"/>
                <a:gd name="connsiteY10" fmla="*/ 1315105 h 1338322"/>
                <a:gd name="connsiteX11" fmla="*/ 767223 w 1336624"/>
                <a:gd name="connsiteY11" fmla="*/ 1326528 h 1338322"/>
                <a:gd name="connsiteX12" fmla="*/ 568308 w 1336624"/>
                <a:gd name="connsiteY12" fmla="*/ 1325576 h 1338322"/>
                <a:gd name="connsiteX13" fmla="*/ 508348 w 1336624"/>
                <a:gd name="connsiteY13" fmla="*/ 1312249 h 1338322"/>
                <a:gd name="connsiteX14" fmla="*/ 326564 w 1336624"/>
                <a:gd name="connsiteY14" fmla="*/ 1237044 h 1338322"/>
                <a:gd name="connsiteX15" fmla="*/ 274218 w 1336624"/>
                <a:gd name="connsiteY15" fmla="*/ 1202773 h 1338322"/>
                <a:gd name="connsiteX16" fmla="*/ 132408 w 1336624"/>
                <a:gd name="connsiteY16" fmla="*/ 1061882 h 1338322"/>
                <a:gd name="connsiteX17" fmla="*/ 99097 w 1336624"/>
                <a:gd name="connsiteY17" fmla="*/ 1012379 h 1338322"/>
                <a:gd name="connsiteX18" fmla="*/ 21054 w 1336624"/>
                <a:gd name="connsiteY18" fmla="*/ 825794 h 1338322"/>
                <a:gd name="connsiteX19" fmla="*/ 10585 w 1336624"/>
                <a:gd name="connsiteY19" fmla="*/ 769628 h 1338322"/>
                <a:gd name="connsiteX20" fmla="*/ 10585 w 1336624"/>
                <a:gd name="connsiteY20" fmla="*/ 567811 h 1338322"/>
                <a:gd name="connsiteX21" fmla="*/ 22957 w 1336624"/>
                <a:gd name="connsiteY21" fmla="*/ 509741 h 1338322"/>
                <a:gd name="connsiteX22" fmla="*/ 99097 w 1336624"/>
                <a:gd name="connsiteY22" fmla="*/ 325060 h 1338322"/>
                <a:gd name="connsiteX23" fmla="*/ 135263 w 1336624"/>
                <a:gd name="connsiteY23" fmla="*/ 274605 h 1338322"/>
                <a:gd name="connsiteX24" fmla="*/ 274218 w 1336624"/>
                <a:gd name="connsiteY24" fmla="*/ 138474 h 1338322"/>
                <a:gd name="connsiteX25" fmla="*/ 328468 w 1336624"/>
                <a:gd name="connsiteY25" fmla="*/ 102300 h 1338322"/>
                <a:gd name="connsiteX26" fmla="*/ 505492 w 1336624"/>
                <a:gd name="connsiteY26" fmla="*/ 28998 h 1338322"/>
                <a:gd name="connsiteX27" fmla="*/ 573066 w 1336624"/>
                <a:gd name="connsiteY27" fmla="*/ 16623 h 1338322"/>
                <a:gd name="connsiteX28" fmla="*/ 761512 w 1336624"/>
                <a:gd name="connsiteY28" fmla="*/ 16623 h 1338322"/>
                <a:gd name="connsiteX29" fmla="*/ 829086 w 1336624"/>
                <a:gd name="connsiteY29" fmla="*/ 28998 h 1338322"/>
                <a:gd name="connsiteX30" fmla="*/ 1006111 w 1336624"/>
                <a:gd name="connsiteY30" fmla="*/ 101348 h 1338322"/>
                <a:gd name="connsiteX31" fmla="*/ 1060360 w 1336624"/>
                <a:gd name="connsiteY31" fmla="*/ 137522 h 1338322"/>
                <a:gd name="connsiteX32" fmla="*/ 1199315 w 1336624"/>
                <a:gd name="connsiteY32" fmla="*/ 273654 h 1338322"/>
                <a:gd name="connsiteX33" fmla="*/ 1238337 w 1336624"/>
                <a:gd name="connsiteY33" fmla="*/ 313636 h 1338322"/>
                <a:gd name="connsiteX34" fmla="*/ 666337 w 1336624"/>
                <a:gd name="connsiteY34" fmla="*/ 1156126 h 1338322"/>
                <a:gd name="connsiteX35" fmla="*/ 1152680 w 1336624"/>
                <a:gd name="connsiteY35" fmla="*/ 673479 h 1338322"/>
                <a:gd name="connsiteX36" fmla="*/ 670145 w 1336624"/>
                <a:gd name="connsiteY36" fmla="*/ 183217 h 1338322"/>
                <a:gd name="connsiteX37" fmla="*/ 181899 w 1336624"/>
                <a:gd name="connsiteY37" fmla="*/ 667768 h 1338322"/>
                <a:gd name="connsiteX38" fmla="*/ 666337 w 1336624"/>
                <a:gd name="connsiteY38" fmla="*/ 1156126 h 133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36624" h="1338322">
                  <a:moveTo>
                    <a:pt x="1238337" y="313636"/>
                  </a:moveTo>
                  <a:cubicBezTo>
                    <a:pt x="1237385" y="318396"/>
                    <a:pt x="1235481" y="326012"/>
                    <a:pt x="1233578" y="332675"/>
                  </a:cubicBezTo>
                  <a:cubicBezTo>
                    <a:pt x="1216446" y="405025"/>
                    <a:pt x="1243096" y="467855"/>
                    <a:pt x="1304959" y="506885"/>
                  </a:cubicBezTo>
                  <a:cubicBezTo>
                    <a:pt x="1343029" y="530684"/>
                    <a:pt x="1344932" y="539252"/>
                    <a:pt x="1318283" y="576379"/>
                  </a:cubicBezTo>
                  <a:cubicBezTo>
                    <a:pt x="1276407" y="634449"/>
                    <a:pt x="1276407" y="702990"/>
                    <a:pt x="1318283" y="762012"/>
                  </a:cubicBezTo>
                  <a:cubicBezTo>
                    <a:pt x="1344932" y="800091"/>
                    <a:pt x="1343981" y="808659"/>
                    <a:pt x="1305911" y="831506"/>
                  </a:cubicBezTo>
                  <a:cubicBezTo>
                    <a:pt x="1243096" y="870536"/>
                    <a:pt x="1216446" y="934318"/>
                    <a:pt x="1233578" y="1005716"/>
                  </a:cubicBezTo>
                  <a:cubicBezTo>
                    <a:pt x="1243096" y="1047602"/>
                    <a:pt x="1238337" y="1055218"/>
                    <a:pt x="1196460" y="1062834"/>
                  </a:cubicBezTo>
                  <a:cubicBezTo>
                    <a:pt x="1118417" y="1077113"/>
                    <a:pt x="1073685" y="1122808"/>
                    <a:pt x="1061312" y="1201821"/>
                  </a:cubicBezTo>
                  <a:cubicBezTo>
                    <a:pt x="1055602" y="1236092"/>
                    <a:pt x="1044181" y="1243707"/>
                    <a:pt x="1009918" y="1237044"/>
                  </a:cubicBezTo>
                  <a:cubicBezTo>
                    <a:pt x="924261" y="1218956"/>
                    <a:pt x="872866" y="1240851"/>
                    <a:pt x="826231" y="1315105"/>
                  </a:cubicBezTo>
                  <a:cubicBezTo>
                    <a:pt x="810051" y="1341760"/>
                    <a:pt x="791968" y="1343664"/>
                    <a:pt x="767223" y="1326528"/>
                  </a:cubicBezTo>
                  <a:cubicBezTo>
                    <a:pt x="696793" y="1276074"/>
                    <a:pt x="637785" y="1276074"/>
                    <a:pt x="568308" y="1325576"/>
                  </a:cubicBezTo>
                  <a:cubicBezTo>
                    <a:pt x="540707" y="1345568"/>
                    <a:pt x="527383" y="1342712"/>
                    <a:pt x="508348" y="1312249"/>
                  </a:cubicBezTo>
                  <a:cubicBezTo>
                    <a:pt x="463616" y="1241803"/>
                    <a:pt x="409366" y="1218956"/>
                    <a:pt x="326564" y="1237044"/>
                  </a:cubicBezTo>
                  <a:cubicBezTo>
                    <a:pt x="297060" y="1243707"/>
                    <a:pt x="279929" y="1237044"/>
                    <a:pt x="274218" y="1202773"/>
                  </a:cubicBezTo>
                  <a:cubicBezTo>
                    <a:pt x="260894" y="1118048"/>
                    <a:pt x="219017" y="1077113"/>
                    <a:pt x="132408" y="1061882"/>
                  </a:cubicBezTo>
                  <a:cubicBezTo>
                    <a:pt x="101952" y="1056170"/>
                    <a:pt x="92435" y="1040938"/>
                    <a:pt x="99097" y="1012379"/>
                  </a:cubicBezTo>
                  <a:cubicBezTo>
                    <a:pt x="117180" y="921943"/>
                    <a:pt x="99097" y="878152"/>
                    <a:pt x="21054" y="825794"/>
                  </a:cubicBezTo>
                  <a:cubicBezTo>
                    <a:pt x="-2740" y="809611"/>
                    <a:pt x="-5595" y="793427"/>
                    <a:pt x="10585" y="769628"/>
                  </a:cubicBezTo>
                  <a:cubicBezTo>
                    <a:pt x="62931" y="694423"/>
                    <a:pt x="62931" y="641113"/>
                    <a:pt x="10585" y="567811"/>
                  </a:cubicBezTo>
                  <a:cubicBezTo>
                    <a:pt x="-7499" y="542108"/>
                    <a:pt x="-1788" y="525925"/>
                    <a:pt x="22957" y="509741"/>
                  </a:cubicBezTo>
                  <a:cubicBezTo>
                    <a:pt x="96242" y="464047"/>
                    <a:pt x="117180" y="411689"/>
                    <a:pt x="99097" y="325060"/>
                  </a:cubicBezTo>
                  <a:cubicBezTo>
                    <a:pt x="92435" y="291741"/>
                    <a:pt x="101000" y="280317"/>
                    <a:pt x="135263" y="274605"/>
                  </a:cubicBezTo>
                  <a:cubicBezTo>
                    <a:pt x="212355" y="262230"/>
                    <a:pt x="258990" y="216536"/>
                    <a:pt x="274218" y="138474"/>
                  </a:cubicBezTo>
                  <a:cubicBezTo>
                    <a:pt x="281832" y="98492"/>
                    <a:pt x="289446" y="92780"/>
                    <a:pt x="328468" y="102300"/>
                  </a:cubicBezTo>
                  <a:cubicBezTo>
                    <a:pt x="402704" y="119435"/>
                    <a:pt x="465519" y="93732"/>
                    <a:pt x="505492" y="28998"/>
                  </a:cubicBezTo>
                  <a:cubicBezTo>
                    <a:pt x="527383" y="-6225"/>
                    <a:pt x="537852" y="-8129"/>
                    <a:pt x="573066" y="16623"/>
                  </a:cubicBezTo>
                  <a:cubicBezTo>
                    <a:pt x="633026" y="59461"/>
                    <a:pt x="701552" y="59461"/>
                    <a:pt x="761512" y="16623"/>
                  </a:cubicBezTo>
                  <a:cubicBezTo>
                    <a:pt x="796727" y="-8129"/>
                    <a:pt x="806244" y="-6225"/>
                    <a:pt x="829086" y="28998"/>
                  </a:cubicBezTo>
                  <a:cubicBezTo>
                    <a:pt x="869059" y="93732"/>
                    <a:pt x="931875" y="119435"/>
                    <a:pt x="1006111" y="101348"/>
                  </a:cubicBezTo>
                  <a:cubicBezTo>
                    <a:pt x="1045132" y="91828"/>
                    <a:pt x="1053698" y="97540"/>
                    <a:pt x="1060360" y="137522"/>
                  </a:cubicBezTo>
                  <a:cubicBezTo>
                    <a:pt x="1072733" y="213680"/>
                    <a:pt x="1122224" y="263182"/>
                    <a:pt x="1199315" y="273654"/>
                  </a:cubicBezTo>
                  <a:cubicBezTo>
                    <a:pt x="1222157" y="279365"/>
                    <a:pt x="1238337" y="286029"/>
                    <a:pt x="1238337" y="313636"/>
                  </a:cubicBezTo>
                  <a:close/>
                  <a:moveTo>
                    <a:pt x="666337" y="1156126"/>
                  </a:moveTo>
                  <a:cubicBezTo>
                    <a:pt x="933778" y="1157078"/>
                    <a:pt x="1151728" y="940982"/>
                    <a:pt x="1152680" y="673479"/>
                  </a:cubicBezTo>
                  <a:cubicBezTo>
                    <a:pt x="1153631" y="403121"/>
                    <a:pt x="938537" y="184169"/>
                    <a:pt x="670145" y="183217"/>
                  </a:cubicBezTo>
                  <a:cubicBezTo>
                    <a:pt x="399849" y="182265"/>
                    <a:pt x="182851" y="397409"/>
                    <a:pt x="181899" y="667768"/>
                  </a:cubicBezTo>
                  <a:cubicBezTo>
                    <a:pt x="179996" y="937174"/>
                    <a:pt x="396042" y="1155174"/>
                    <a:pt x="666337" y="1156126"/>
                  </a:cubicBezTo>
                  <a:close/>
                </a:path>
              </a:pathLst>
            </a:custGeom>
            <a:solidFill>
              <a:srgbClr val="00BADE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2">
              <a:extLst>
                <a:ext uri="{FF2B5EF4-FFF2-40B4-BE49-F238E27FC236}">
                  <a16:creationId xmlns:a16="http://schemas.microsoft.com/office/drawing/2014/main" id="{B9D0891C-16B5-DF15-AF98-2F299870896C}"/>
                </a:ext>
              </a:extLst>
            </p:cNvPr>
            <p:cNvGrpSpPr/>
            <p:nvPr/>
          </p:nvGrpSpPr>
          <p:grpSpPr>
            <a:xfrm>
              <a:off x="-4712685" y="3328877"/>
              <a:ext cx="3646852" cy="3163039"/>
              <a:chOff x="3595127" y="1330866"/>
              <a:chExt cx="3646852" cy="3163039"/>
            </a:xfrm>
            <a:solidFill>
              <a:srgbClr val="000000"/>
            </a:solidFill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C4AC93F6-2C9E-212D-CEFF-2EEE3DCC677E}"/>
                  </a:ext>
                </a:extLst>
              </p:cNvPr>
              <p:cNvSpPr/>
              <p:nvPr/>
            </p:nvSpPr>
            <p:spPr>
              <a:xfrm>
                <a:off x="3595127" y="1330866"/>
                <a:ext cx="3646852" cy="3163039"/>
              </a:xfrm>
              <a:custGeom>
                <a:avLst/>
                <a:gdLst>
                  <a:gd name="connsiteX0" fmla="*/ 0 w 3646852"/>
                  <a:gd name="connsiteY0" fmla="*/ 263695 h 3163039"/>
                  <a:gd name="connsiteX1" fmla="*/ 3807 w 3646852"/>
                  <a:gd name="connsiteY1" fmla="*/ 254175 h 3163039"/>
                  <a:gd name="connsiteX2" fmla="*/ 339773 w 3646852"/>
                  <a:gd name="connsiteY2" fmla="*/ 0 h 3163039"/>
                  <a:gd name="connsiteX3" fmla="*/ 3324449 w 3646852"/>
                  <a:gd name="connsiteY3" fmla="*/ 0 h 3163039"/>
                  <a:gd name="connsiteX4" fmla="*/ 3635670 w 3646852"/>
                  <a:gd name="connsiteY4" fmla="*/ 225616 h 3163039"/>
                  <a:gd name="connsiteX5" fmla="*/ 3646139 w 3646852"/>
                  <a:gd name="connsiteY5" fmla="*/ 313197 h 3163039"/>
                  <a:gd name="connsiteX6" fmla="*/ 3646139 w 3646852"/>
                  <a:gd name="connsiteY6" fmla="*/ 2483680 h 3163039"/>
                  <a:gd name="connsiteX7" fmla="*/ 3331111 w 3646852"/>
                  <a:gd name="connsiteY7" fmla="*/ 2798781 h 3163039"/>
                  <a:gd name="connsiteX8" fmla="*/ 2782905 w 3646852"/>
                  <a:gd name="connsiteY8" fmla="*/ 2798781 h 3163039"/>
                  <a:gd name="connsiteX9" fmla="*/ 2734366 w 3646852"/>
                  <a:gd name="connsiteY9" fmla="*/ 2798781 h 3163039"/>
                  <a:gd name="connsiteX10" fmla="*/ 2734366 w 3646852"/>
                  <a:gd name="connsiteY10" fmla="*/ 2834004 h 3163039"/>
                  <a:gd name="connsiteX11" fmla="*/ 2734366 w 3646852"/>
                  <a:gd name="connsiteY11" fmla="*/ 3087227 h 3163039"/>
                  <a:gd name="connsiteX12" fmla="*/ 2694393 w 3646852"/>
                  <a:gd name="connsiteY12" fmla="*/ 3158625 h 3163039"/>
                  <a:gd name="connsiteX13" fmla="*/ 2619205 w 3646852"/>
                  <a:gd name="connsiteY13" fmla="*/ 3132922 h 3163039"/>
                  <a:gd name="connsiteX14" fmla="*/ 2432663 w 3646852"/>
                  <a:gd name="connsiteY14" fmla="*/ 2942528 h 3163039"/>
                  <a:gd name="connsiteX15" fmla="*/ 2261348 w 3646852"/>
                  <a:gd name="connsiteY15" fmla="*/ 3114834 h 3163039"/>
                  <a:gd name="connsiteX16" fmla="*/ 2233748 w 3646852"/>
                  <a:gd name="connsiteY16" fmla="*/ 3142441 h 3163039"/>
                  <a:gd name="connsiteX17" fmla="*/ 2165222 w 3646852"/>
                  <a:gd name="connsiteY17" fmla="*/ 3157673 h 3163039"/>
                  <a:gd name="connsiteX18" fmla="*/ 2128104 w 3646852"/>
                  <a:gd name="connsiteY18" fmla="*/ 3098651 h 3163039"/>
                  <a:gd name="connsiteX19" fmla="*/ 2128104 w 3646852"/>
                  <a:gd name="connsiteY19" fmla="*/ 2841620 h 3163039"/>
                  <a:gd name="connsiteX20" fmla="*/ 2128104 w 3646852"/>
                  <a:gd name="connsiteY20" fmla="*/ 2797829 h 3163039"/>
                  <a:gd name="connsiteX21" fmla="*/ 2079565 w 3646852"/>
                  <a:gd name="connsiteY21" fmla="*/ 2797829 h 3163039"/>
                  <a:gd name="connsiteX22" fmla="*/ 370229 w 3646852"/>
                  <a:gd name="connsiteY22" fmla="*/ 2799733 h 3163039"/>
                  <a:gd name="connsiteX23" fmla="*/ 0 w 3646852"/>
                  <a:gd name="connsiteY23" fmla="*/ 2536039 h 3163039"/>
                  <a:gd name="connsiteX24" fmla="*/ 0 w 3646852"/>
                  <a:gd name="connsiteY24" fmla="*/ 263695 h 3163039"/>
                  <a:gd name="connsiteX25" fmla="*/ 2129056 w 3646852"/>
                  <a:gd name="connsiteY25" fmla="*/ 2677882 h 3163039"/>
                  <a:gd name="connsiteX26" fmla="*/ 2129056 w 3646852"/>
                  <a:gd name="connsiteY26" fmla="*/ 2628379 h 3163039"/>
                  <a:gd name="connsiteX27" fmla="*/ 2128104 w 3646852"/>
                  <a:gd name="connsiteY27" fmla="*/ 1937252 h 3163039"/>
                  <a:gd name="connsiteX28" fmla="*/ 2103358 w 3646852"/>
                  <a:gd name="connsiteY28" fmla="*/ 1588832 h 3163039"/>
                  <a:gd name="connsiteX29" fmla="*/ 2058626 w 3646852"/>
                  <a:gd name="connsiteY29" fmla="*/ 1546946 h 3163039"/>
                  <a:gd name="connsiteX30" fmla="*/ 1928237 w 3646852"/>
                  <a:gd name="connsiteY30" fmla="*/ 1352744 h 3163039"/>
                  <a:gd name="connsiteX31" fmla="*/ 1904444 w 3646852"/>
                  <a:gd name="connsiteY31" fmla="*/ 1294674 h 3163039"/>
                  <a:gd name="connsiteX32" fmla="*/ 1859711 w 3646852"/>
                  <a:gd name="connsiteY32" fmla="*/ 1065250 h 3163039"/>
                  <a:gd name="connsiteX33" fmla="*/ 1858760 w 3646852"/>
                  <a:gd name="connsiteY33" fmla="*/ 1002421 h 3163039"/>
                  <a:gd name="connsiteX34" fmla="*/ 1905395 w 3646852"/>
                  <a:gd name="connsiteY34" fmla="*/ 772997 h 3163039"/>
                  <a:gd name="connsiteX35" fmla="*/ 1929189 w 3646852"/>
                  <a:gd name="connsiteY35" fmla="*/ 717783 h 3163039"/>
                  <a:gd name="connsiteX36" fmla="*/ 2063385 w 3646852"/>
                  <a:gd name="connsiteY36" fmla="*/ 519774 h 3163039"/>
                  <a:gd name="connsiteX37" fmla="*/ 2102407 w 3646852"/>
                  <a:gd name="connsiteY37" fmla="*/ 481695 h 3163039"/>
                  <a:gd name="connsiteX38" fmla="*/ 2299418 w 3646852"/>
                  <a:gd name="connsiteY38" fmla="*/ 347468 h 3163039"/>
                  <a:gd name="connsiteX39" fmla="*/ 2354619 w 3646852"/>
                  <a:gd name="connsiteY39" fmla="*/ 323669 h 3163039"/>
                  <a:gd name="connsiteX40" fmla="*/ 2583990 w 3646852"/>
                  <a:gd name="connsiteY40" fmla="*/ 277022 h 3163039"/>
                  <a:gd name="connsiteX41" fmla="*/ 2646805 w 3646852"/>
                  <a:gd name="connsiteY41" fmla="*/ 277974 h 3163039"/>
                  <a:gd name="connsiteX42" fmla="*/ 2876176 w 3646852"/>
                  <a:gd name="connsiteY42" fmla="*/ 323669 h 3163039"/>
                  <a:gd name="connsiteX43" fmla="*/ 2935184 w 3646852"/>
                  <a:gd name="connsiteY43" fmla="*/ 347468 h 3163039"/>
                  <a:gd name="connsiteX44" fmla="*/ 3129341 w 3646852"/>
                  <a:gd name="connsiteY44" fmla="*/ 477887 h 3163039"/>
                  <a:gd name="connsiteX45" fmla="*/ 3171217 w 3646852"/>
                  <a:gd name="connsiteY45" fmla="*/ 520726 h 3163039"/>
                  <a:gd name="connsiteX46" fmla="*/ 3302558 w 3646852"/>
                  <a:gd name="connsiteY46" fmla="*/ 716831 h 3163039"/>
                  <a:gd name="connsiteX47" fmla="*/ 3325400 w 3646852"/>
                  <a:gd name="connsiteY47" fmla="*/ 772997 h 3163039"/>
                  <a:gd name="connsiteX48" fmla="*/ 3371084 w 3646852"/>
                  <a:gd name="connsiteY48" fmla="*/ 1004325 h 3163039"/>
                  <a:gd name="connsiteX49" fmla="*/ 3372036 w 3646852"/>
                  <a:gd name="connsiteY49" fmla="*/ 1064298 h 3163039"/>
                  <a:gd name="connsiteX50" fmla="*/ 3324449 w 3646852"/>
                  <a:gd name="connsiteY50" fmla="*/ 1295626 h 3163039"/>
                  <a:gd name="connsiteX51" fmla="*/ 3301606 w 3646852"/>
                  <a:gd name="connsiteY51" fmla="*/ 1348936 h 3163039"/>
                  <a:gd name="connsiteX52" fmla="*/ 3169314 w 3646852"/>
                  <a:gd name="connsiteY52" fmla="*/ 1547897 h 3163039"/>
                  <a:gd name="connsiteX53" fmla="*/ 3135051 w 3646852"/>
                  <a:gd name="connsiteY53" fmla="*/ 1567889 h 3163039"/>
                  <a:gd name="connsiteX54" fmla="*/ 3102692 w 3646852"/>
                  <a:gd name="connsiteY54" fmla="*/ 1700212 h 3163039"/>
                  <a:gd name="connsiteX55" fmla="*/ 3100788 w 3646852"/>
                  <a:gd name="connsiteY55" fmla="*/ 2444650 h 3163039"/>
                  <a:gd name="connsiteX56" fmla="*/ 3100788 w 3646852"/>
                  <a:gd name="connsiteY56" fmla="*/ 2465593 h 3163039"/>
                  <a:gd name="connsiteX57" fmla="*/ 3065574 w 3646852"/>
                  <a:gd name="connsiteY57" fmla="*/ 2547462 h 3163039"/>
                  <a:gd name="connsiteX58" fmla="*/ 2976109 w 3646852"/>
                  <a:gd name="connsiteY58" fmla="*/ 2515095 h 3163039"/>
                  <a:gd name="connsiteX59" fmla="*/ 2800037 w 3646852"/>
                  <a:gd name="connsiteY59" fmla="*/ 2338030 h 3163039"/>
                  <a:gd name="connsiteX60" fmla="*/ 2735318 w 3646852"/>
                  <a:gd name="connsiteY60" fmla="*/ 2467497 h 3163039"/>
                  <a:gd name="connsiteX61" fmla="*/ 2736269 w 3646852"/>
                  <a:gd name="connsiteY61" fmla="*/ 2674074 h 3163039"/>
                  <a:gd name="connsiteX62" fmla="*/ 2772436 w 3646852"/>
                  <a:gd name="connsiteY62" fmla="*/ 2675978 h 3163039"/>
                  <a:gd name="connsiteX63" fmla="*/ 3324449 w 3646852"/>
                  <a:gd name="connsiteY63" fmla="*/ 2675978 h 3163039"/>
                  <a:gd name="connsiteX64" fmla="*/ 3527170 w 3646852"/>
                  <a:gd name="connsiteY64" fmla="*/ 2471305 h 3163039"/>
                  <a:gd name="connsiteX65" fmla="*/ 3527170 w 3646852"/>
                  <a:gd name="connsiteY65" fmla="*/ 322717 h 3163039"/>
                  <a:gd name="connsiteX66" fmla="*/ 3322545 w 3646852"/>
                  <a:gd name="connsiteY66" fmla="*/ 119948 h 3163039"/>
                  <a:gd name="connsiteX67" fmla="*/ 326449 w 3646852"/>
                  <a:gd name="connsiteY67" fmla="*/ 119948 h 3163039"/>
                  <a:gd name="connsiteX68" fmla="*/ 120872 w 3646852"/>
                  <a:gd name="connsiteY68" fmla="*/ 324621 h 3163039"/>
                  <a:gd name="connsiteX69" fmla="*/ 120872 w 3646852"/>
                  <a:gd name="connsiteY69" fmla="*/ 2470353 h 3163039"/>
                  <a:gd name="connsiteX70" fmla="*/ 325497 w 3646852"/>
                  <a:gd name="connsiteY70" fmla="*/ 2675978 h 3163039"/>
                  <a:gd name="connsiteX71" fmla="*/ 2085275 w 3646852"/>
                  <a:gd name="connsiteY71" fmla="*/ 2675978 h 3163039"/>
                  <a:gd name="connsiteX72" fmla="*/ 2129056 w 3646852"/>
                  <a:gd name="connsiteY72" fmla="*/ 2677882 h 3163039"/>
                  <a:gd name="connsiteX73" fmla="*/ 3185494 w 3646852"/>
                  <a:gd name="connsiteY73" fmla="*/ 678752 h 3163039"/>
                  <a:gd name="connsiteX74" fmla="*/ 3146472 w 3646852"/>
                  <a:gd name="connsiteY74" fmla="*/ 640673 h 3163039"/>
                  <a:gd name="connsiteX75" fmla="*/ 3007517 w 3646852"/>
                  <a:gd name="connsiteY75" fmla="*/ 504542 h 3163039"/>
                  <a:gd name="connsiteX76" fmla="*/ 2953268 w 3646852"/>
                  <a:gd name="connsiteY76" fmla="*/ 468368 h 3163039"/>
                  <a:gd name="connsiteX77" fmla="*/ 2776243 w 3646852"/>
                  <a:gd name="connsiteY77" fmla="*/ 396018 h 3163039"/>
                  <a:gd name="connsiteX78" fmla="*/ 2708669 w 3646852"/>
                  <a:gd name="connsiteY78" fmla="*/ 383642 h 3163039"/>
                  <a:gd name="connsiteX79" fmla="*/ 2520223 w 3646852"/>
                  <a:gd name="connsiteY79" fmla="*/ 383642 h 3163039"/>
                  <a:gd name="connsiteX80" fmla="*/ 2452649 w 3646852"/>
                  <a:gd name="connsiteY80" fmla="*/ 396018 h 3163039"/>
                  <a:gd name="connsiteX81" fmla="*/ 2275624 w 3646852"/>
                  <a:gd name="connsiteY81" fmla="*/ 469319 h 3163039"/>
                  <a:gd name="connsiteX82" fmla="*/ 2221375 w 3646852"/>
                  <a:gd name="connsiteY82" fmla="*/ 505494 h 3163039"/>
                  <a:gd name="connsiteX83" fmla="*/ 2082420 w 3646852"/>
                  <a:gd name="connsiteY83" fmla="*/ 641625 h 3163039"/>
                  <a:gd name="connsiteX84" fmla="*/ 2046254 w 3646852"/>
                  <a:gd name="connsiteY84" fmla="*/ 692080 h 3163039"/>
                  <a:gd name="connsiteX85" fmla="*/ 1970114 w 3646852"/>
                  <a:gd name="connsiteY85" fmla="*/ 876761 h 3163039"/>
                  <a:gd name="connsiteX86" fmla="*/ 1957741 w 3646852"/>
                  <a:gd name="connsiteY86" fmla="*/ 934831 h 3163039"/>
                  <a:gd name="connsiteX87" fmla="*/ 1957741 w 3646852"/>
                  <a:gd name="connsiteY87" fmla="*/ 1136648 h 3163039"/>
                  <a:gd name="connsiteX88" fmla="*/ 1968211 w 3646852"/>
                  <a:gd name="connsiteY88" fmla="*/ 1192814 h 3163039"/>
                  <a:gd name="connsiteX89" fmla="*/ 2046254 w 3646852"/>
                  <a:gd name="connsiteY89" fmla="*/ 1379399 h 3163039"/>
                  <a:gd name="connsiteX90" fmla="*/ 2079565 w 3646852"/>
                  <a:gd name="connsiteY90" fmla="*/ 1428902 h 3163039"/>
                  <a:gd name="connsiteX91" fmla="*/ 2221375 w 3646852"/>
                  <a:gd name="connsiteY91" fmla="*/ 1569793 h 3163039"/>
                  <a:gd name="connsiteX92" fmla="*/ 2273721 w 3646852"/>
                  <a:gd name="connsiteY92" fmla="*/ 1604063 h 3163039"/>
                  <a:gd name="connsiteX93" fmla="*/ 2455504 w 3646852"/>
                  <a:gd name="connsiteY93" fmla="*/ 1679269 h 3163039"/>
                  <a:gd name="connsiteX94" fmla="*/ 2515465 w 3646852"/>
                  <a:gd name="connsiteY94" fmla="*/ 1692596 h 3163039"/>
                  <a:gd name="connsiteX95" fmla="*/ 2714379 w 3646852"/>
                  <a:gd name="connsiteY95" fmla="*/ 1693548 h 3163039"/>
                  <a:gd name="connsiteX96" fmla="*/ 2773387 w 3646852"/>
                  <a:gd name="connsiteY96" fmla="*/ 1682125 h 3163039"/>
                  <a:gd name="connsiteX97" fmla="*/ 2957075 w 3646852"/>
                  <a:gd name="connsiteY97" fmla="*/ 1604063 h 3163039"/>
                  <a:gd name="connsiteX98" fmla="*/ 3008469 w 3646852"/>
                  <a:gd name="connsiteY98" fmla="*/ 1568841 h 3163039"/>
                  <a:gd name="connsiteX99" fmla="*/ 3143617 w 3646852"/>
                  <a:gd name="connsiteY99" fmla="*/ 1429854 h 3163039"/>
                  <a:gd name="connsiteX100" fmla="*/ 3180735 w 3646852"/>
                  <a:gd name="connsiteY100" fmla="*/ 1372736 h 3163039"/>
                  <a:gd name="connsiteX101" fmla="*/ 3253068 w 3646852"/>
                  <a:gd name="connsiteY101" fmla="*/ 1198526 h 3163039"/>
                  <a:gd name="connsiteX102" fmla="*/ 3265440 w 3646852"/>
                  <a:gd name="connsiteY102" fmla="*/ 1129032 h 3163039"/>
                  <a:gd name="connsiteX103" fmla="*/ 3265440 w 3646852"/>
                  <a:gd name="connsiteY103" fmla="*/ 943399 h 3163039"/>
                  <a:gd name="connsiteX104" fmla="*/ 3252116 w 3646852"/>
                  <a:gd name="connsiteY104" fmla="*/ 873905 h 3163039"/>
                  <a:gd name="connsiteX105" fmla="*/ 3180735 w 3646852"/>
                  <a:gd name="connsiteY105" fmla="*/ 699695 h 3163039"/>
                  <a:gd name="connsiteX106" fmla="*/ 3185494 w 3646852"/>
                  <a:gd name="connsiteY106" fmla="*/ 678752 h 3163039"/>
                  <a:gd name="connsiteX107" fmla="*/ 2612542 w 3646852"/>
                  <a:gd name="connsiteY107" fmla="*/ 2524615 h 3163039"/>
                  <a:gd name="connsiteX108" fmla="*/ 2524030 w 3646852"/>
                  <a:gd name="connsiteY108" fmla="*/ 2547462 h 3163039"/>
                  <a:gd name="connsiteX109" fmla="*/ 2493574 w 3646852"/>
                  <a:gd name="connsiteY109" fmla="*/ 2462737 h 3163039"/>
                  <a:gd name="connsiteX110" fmla="*/ 2493574 w 3646852"/>
                  <a:gd name="connsiteY110" fmla="*/ 1864902 h 3163039"/>
                  <a:gd name="connsiteX111" fmla="*/ 2493574 w 3646852"/>
                  <a:gd name="connsiteY111" fmla="*/ 1826824 h 3163039"/>
                  <a:gd name="connsiteX112" fmla="*/ 2349861 w 3646852"/>
                  <a:gd name="connsiteY112" fmla="*/ 1741147 h 3163039"/>
                  <a:gd name="connsiteX113" fmla="*/ 2313694 w 3646852"/>
                  <a:gd name="connsiteY113" fmla="*/ 1720203 h 3163039"/>
                  <a:gd name="connsiteX114" fmla="*/ 2253734 w 3646852"/>
                  <a:gd name="connsiteY114" fmla="*/ 1731627 h 3163039"/>
                  <a:gd name="connsiteX115" fmla="*/ 2253734 w 3646852"/>
                  <a:gd name="connsiteY115" fmla="*/ 2955856 h 3163039"/>
                  <a:gd name="connsiteX116" fmla="*/ 2373654 w 3646852"/>
                  <a:gd name="connsiteY116" fmla="*/ 2833052 h 3163039"/>
                  <a:gd name="connsiteX117" fmla="*/ 2490719 w 3646852"/>
                  <a:gd name="connsiteY117" fmla="*/ 2834004 h 3163039"/>
                  <a:gd name="connsiteX118" fmla="*/ 2612542 w 3646852"/>
                  <a:gd name="connsiteY118" fmla="*/ 2959664 h 3163039"/>
                  <a:gd name="connsiteX119" fmla="*/ 2612542 w 3646852"/>
                  <a:gd name="connsiteY119" fmla="*/ 2524615 h 3163039"/>
                  <a:gd name="connsiteX120" fmla="*/ 2617301 w 3646852"/>
                  <a:gd name="connsiteY120" fmla="*/ 1785889 h 3163039"/>
                  <a:gd name="connsiteX121" fmla="*/ 2617301 w 3646852"/>
                  <a:gd name="connsiteY121" fmla="*/ 2349453 h 3163039"/>
                  <a:gd name="connsiteX122" fmla="*/ 2731511 w 3646852"/>
                  <a:gd name="connsiteY122" fmla="*/ 2230457 h 3163039"/>
                  <a:gd name="connsiteX123" fmla="*/ 2860948 w 3646852"/>
                  <a:gd name="connsiteY123" fmla="*/ 2229505 h 3163039"/>
                  <a:gd name="connsiteX124" fmla="*/ 2976109 w 3646852"/>
                  <a:gd name="connsiteY124" fmla="*/ 2346597 h 3163039"/>
                  <a:gd name="connsiteX125" fmla="*/ 2976109 w 3646852"/>
                  <a:gd name="connsiteY125" fmla="*/ 1728771 h 3163039"/>
                  <a:gd name="connsiteX126" fmla="*/ 2950412 w 3646852"/>
                  <a:gd name="connsiteY126" fmla="*/ 1724963 h 3163039"/>
                  <a:gd name="connsiteX127" fmla="*/ 2864755 w 3646852"/>
                  <a:gd name="connsiteY127" fmla="*/ 1760186 h 3163039"/>
                  <a:gd name="connsiteX128" fmla="*/ 2741980 w 3646852"/>
                  <a:gd name="connsiteY128" fmla="*/ 1823016 h 3163039"/>
                  <a:gd name="connsiteX129" fmla="*/ 2617301 w 3646852"/>
                  <a:gd name="connsiteY129" fmla="*/ 1785889 h 316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3646852" h="3163039">
                    <a:moveTo>
                      <a:pt x="0" y="263695"/>
                    </a:moveTo>
                    <a:cubicBezTo>
                      <a:pt x="1904" y="260839"/>
                      <a:pt x="2855" y="257983"/>
                      <a:pt x="3807" y="254175"/>
                    </a:cubicBezTo>
                    <a:cubicBezTo>
                      <a:pt x="55201" y="75205"/>
                      <a:pt x="155135" y="0"/>
                      <a:pt x="339773" y="0"/>
                    </a:cubicBezTo>
                    <a:cubicBezTo>
                      <a:pt x="1334348" y="0"/>
                      <a:pt x="2329874" y="0"/>
                      <a:pt x="3324449" y="0"/>
                    </a:cubicBezTo>
                    <a:cubicBezTo>
                      <a:pt x="3479583" y="0"/>
                      <a:pt x="3598551" y="85677"/>
                      <a:pt x="3635670" y="225616"/>
                    </a:cubicBezTo>
                    <a:cubicBezTo>
                      <a:pt x="3643283" y="254175"/>
                      <a:pt x="3646139" y="284638"/>
                      <a:pt x="3646139" y="313197"/>
                    </a:cubicBezTo>
                    <a:cubicBezTo>
                      <a:pt x="3647090" y="1036691"/>
                      <a:pt x="3647090" y="1760186"/>
                      <a:pt x="3646139" y="2483680"/>
                    </a:cubicBezTo>
                    <a:cubicBezTo>
                      <a:pt x="3646139" y="2666458"/>
                      <a:pt x="3515749" y="2796877"/>
                      <a:pt x="3331111" y="2798781"/>
                    </a:cubicBezTo>
                    <a:cubicBezTo>
                      <a:pt x="3148376" y="2799733"/>
                      <a:pt x="2965640" y="2798781"/>
                      <a:pt x="2782905" y="2798781"/>
                    </a:cubicBezTo>
                    <a:cubicBezTo>
                      <a:pt x="2768629" y="2798781"/>
                      <a:pt x="2754353" y="2798781"/>
                      <a:pt x="2734366" y="2798781"/>
                    </a:cubicBezTo>
                    <a:cubicBezTo>
                      <a:pt x="2734366" y="2811157"/>
                      <a:pt x="2734366" y="2822581"/>
                      <a:pt x="2734366" y="2834004"/>
                    </a:cubicBezTo>
                    <a:cubicBezTo>
                      <a:pt x="2734366" y="2918729"/>
                      <a:pt x="2733414" y="3002502"/>
                      <a:pt x="2734366" y="3087227"/>
                    </a:cubicBezTo>
                    <a:cubicBezTo>
                      <a:pt x="2734366" y="3119594"/>
                      <a:pt x="2726752" y="3146249"/>
                      <a:pt x="2694393" y="3158625"/>
                    </a:cubicBezTo>
                    <a:cubicBezTo>
                      <a:pt x="2662033" y="3171000"/>
                      <a:pt x="2640143" y="3154817"/>
                      <a:pt x="2619205" y="3132922"/>
                    </a:cubicBezTo>
                    <a:cubicBezTo>
                      <a:pt x="2558293" y="3070092"/>
                      <a:pt x="2496430" y="3007262"/>
                      <a:pt x="2432663" y="2942528"/>
                    </a:cubicBezTo>
                    <a:cubicBezTo>
                      <a:pt x="2372703" y="3002502"/>
                      <a:pt x="2317501" y="3058668"/>
                      <a:pt x="2261348" y="3114834"/>
                    </a:cubicBezTo>
                    <a:cubicBezTo>
                      <a:pt x="2251831" y="3124354"/>
                      <a:pt x="2243265" y="3133873"/>
                      <a:pt x="2233748" y="3142441"/>
                    </a:cubicBezTo>
                    <a:cubicBezTo>
                      <a:pt x="2213761" y="3161481"/>
                      <a:pt x="2191871" y="3169096"/>
                      <a:pt x="2165222" y="3157673"/>
                    </a:cubicBezTo>
                    <a:cubicBezTo>
                      <a:pt x="2139525" y="3146249"/>
                      <a:pt x="2128104" y="3126258"/>
                      <a:pt x="2128104" y="3098651"/>
                    </a:cubicBezTo>
                    <a:cubicBezTo>
                      <a:pt x="2128104" y="3012974"/>
                      <a:pt x="2128104" y="2927297"/>
                      <a:pt x="2128104" y="2841620"/>
                    </a:cubicBezTo>
                    <a:cubicBezTo>
                      <a:pt x="2128104" y="2829244"/>
                      <a:pt x="2128104" y="2815917"/>
                      <a:pt x="2128104" y="2797829"/>
                    </a:cubicBezTo>
                    <a:cubicBezTo>
                      <a:pt x="2110021" y="2797829"/>
                      <a:pt x="2094793" y="2797829"/>
                      <a:pt x="2079565" y="2797829"/>
                    </a:cubicBezTo>
                    <a:cubicBezTo>
                      <a:pt x="1509469" y="2797829"/>
                      <a:pt x="939373" y="2794974"/>
                      <a:pt x="370229" y="2799733"/>
                    </a:cubicBezTo>
                    <a:cubicBezTo>
                      <a:pt x="188446" y="2801637"/>
                      <a:pt x="43780" y="2731192"/>
                      <a:pt x="0" y="2536039"/>
                    </a:cubicBezTo>
                    <a:cubicBezTo>
                      <a:pt x="0" y="1779225"/>
                      <a:pt x="0" y="1021460"/>
                      <a:pt x="0" y="263695"/>
                    </a:cubicBezTo>
                    <a:close/>
                    <a:moveTo>
                      <a:pt x="2129056" y="2677882"/>
                    </a:moveTo>
                    <a:cubicBezTo>
                      <a:pt x="2129056" y="2656938"/>
                      <a:pt x="2129056" y="2642659"/>
                      <a:pt x="2129056" y="2628379"/>
                    </a:cubicBezTo>
                    <a:cubicBezTo>
                      <a:pt x="2129056" y="2398003"/>
                      <a:pt x="2130959" y="2167627"/>
                      <a:pt x="2128104" y="1937252"/>
                    </a:cubicBezTo>
                    <a:cubicBezTo>
                      <a:pt x="2126200" y="1821112"/>
                      <a:pt x="2147139" y="1703068"/>
                      <a:pt x="2103358" y="1588832"/>
                    </a:cubicBezTo>
                    <a:cubicBezTo>
                      <a:pt x="2093841" y="1564081"/>
                      <a:pt x="2084323" y="1550753"/>
                      <a:pt x="2058626" y="1546946"/>
                    </a:cubicBezTo>
                    <a:cubicBezTo>
                      <a:pt x="1959645" y="1532666"/>
                      <a:pt x="1903492" y="1449845"/>
                      <a:pt x="1928237" y="1352744"/>
                    </a:cubicBezTo>
                    <a:cubicBezTo>
                      <a:pt x="1934900" y="1325137"/>
                      <a:pt x="1929189" y="1309906"/>
                      <a:pt x="1904444" y="1294674"/>
                    </a:cubicBezTo>
                    <a:cubicBezTo>
                      <a:pt x="1818786" y="1244220"/>
                      <a:pt x="1799752" y="1146168"/>
                      <a:pt x="1859711" y="1065250"/>
                    </a:cubicBezTo>
                    <a:cubicBezTo>
                      <a:pt x="1876843" y="1041451"/>
                      <a:pt x="1875891" y="1025268"/>
                      <a:pt x="1858760" y="1002421"/>
                    </a:cubicBezTo>
                    <a:cubicBezTo>
                      <a:pt x="1798800" y="921503"/>
                      <a:pt x="1818786" y="825355"/>
                      <a:pt x="1905395" y="772997"/>
                    </a:cubicBezTo>
                    <a:cubicBezTo>
                      <a:pt x="1928237" y="758717"/>
                      <a:pt x="1935851" y="744438"/>
                      <a:pt x="1929189" y="717783"/>
                    </a:cubicBezTo>
                    <a:cubicBezTo>
                      <a:pt x="1904444" y="615922"/>
                      <a:pt x="1958693" y="535957"/>
                      <a:pt x="2063385" y="519774"/>
                    </a:cubicBezTo>
                    <a:cubicBezTo>
                      <a:pt x="2087179" y="515966"/>
                      <a:pt x="2098600" y="504542"/>
                      <a:pt x="2102407" y="481695"/>
                    </a:cubicBezTo>
                    <a:cubicBezTo>
                      <a:pt x="2119538" y="376027"/>
                      <a:pt x="2195678" y="323669"/>
                      <a:pt x="2299418" y="347468"/>
                    </a:cubicBezTo>
                    <a:cubicBezTo>
                      <a:pt x="2325115" y="353180"/>
                      <a:pt x="2341295" y="347468"/>
                      <a:pt x="2354619" y="323669"/>
                    </a:cubicBezTo>
                    <a:cubicBezTo>
                      <a:pt x="2406014" y="237040"/>
                      <a:pt x="2504043" y="217048"/>
                      <a:pt x="2583990" y="277022"/>
                    </a:cubicBezTo>
                    <a:cubicBezTo>
                      <a:pt x="2606832" y="294158"/>
                      <a:pt x="2623964" y="295110"/>
                      <a:pt x="2646805" y="277974"/>
                    </a:cubicBezTo>
                    <a:cubicBezTo>
                      <a:pt x="2726752" y="218000"/>
                      <a:pt x="2823830" y="237040"/>
                      <a:pt x="2876176" y="323669"/>
                    </a:cubicBezTo>
                    <a:cubicBezTo>
                      <a:pt x="2891404" y="348420"/>
                      <a:pt x="2907584" y="354132"/>
                      <a:pt x="2935184" y="347468"/>
                    </a:cubicBezTo>
                    <a:cubicBezTo>
                      <a:pt x="3032262" y="323669"/>
                      <a:pt x="3116016" y="379835"/>
                      <a:pt x="3129341" y="477887"/>
                    </a:cubicBezTo>
                    <a:cubicBezTo>
                      <a:pt x="3133148" y="504542"/>
                      <a:pt x="3143617" y="516918"/>
                      <a:pt x="3171217" y="520726"/>
                    </a:cubicBezTo>
                    <a:cubicBezTo>
                      <a:pt x="3272103" y="535005"/>
                      <a:pt x="3326352" y="616874"/>
                      <a:pt x="3302558" y="716831"/>
                    </a:cubicBezTo>
                    <a:cubicBezTo>
                      <a:pt x="3296848" y="742534"/>
                      <a:pt x="3302558" y="758717"/>
                      <a:pt x="3325400" y="772997"/>
                    </a:cubicBezTo>
                    <a:cubicBezTo>
                      <a:pt x="3413912" y="826307"/>
                      <a:pt x="3431996" y="920552"/>
                      <a:pt x="3371084" y="1004325"/>
                    </a:cubicBezTo>
                    <a:cubicBezTo>
                      <a:pt x="3354904" y="1026220"/>
                      <a:pt x="3355856" y="1042403"/>
                      <a:pt x="3372036" y="1064298"/>
                    </a:cubicBezTo>
                    <a:cubicBezTo>
                      <a:pt x="3432947" y="1146168"/>
                      <a:pt x="3413912" y="1242316"/>
                      <a:pt x="3324449" y="1295626"/>
                    </a:cubicBezTo>
                    <a:cubicBezTo>
                      <a:pt x="3302558" y="1308954"/>
                      <a:pt x="3295896" y="1324185"/>
                      <a:pt x="3301606" y="1348936"/>
                    </a:cubicBezTo>
                    <a:cubicBezTo>
                      <a:pt x="3325400" y="1454605"/>
                      <a:pt x="3274958" y="1528858"/>
                      <a:pt x="3169314" y="1547897"/>
                    </a:cubicBezTo>
                    <a:cubicBezTo>
                      <a:pt x="3156941" y="1549801"/>
                      <a:pt x="3137906" y="1558369"/>
                      <a:pt x="3135051" y="1567889"/>
                    </a:cubicBezTo>
                    <a:cubicBezTo>
                      <a:pt x="3121726" y="1611679"/>
                      <a:pt x="3103643" y="1655470"/>
                      <a:pt x="3102692" y="1700212"/>
                    </a:cubicBezTo>
                    <a:cubicBezTo>
                      <a:pt x="3099836" y="1948675"/>
                      <a:pt x="3100788" y="2197139"/>
                      <a:pt x="3100788" y="2444650"/>
                    </a:cubicBezTo>
                    <a:cubicBezTo>
                      <a:pt x="3100788" y="2451314"/>
                      <a:pt x="3100788" y="2458929"/>
                      <a:pt x="3100788" y="2465593"/>
                    </a:cubicBezTo>
                    <a:cubicBezTo>
                      <a:pt x="3102692" y="2498912"/>
                      <a:pt x="3101740" y="2532231"/>
                      <a:pt x="3065574" y="2547462"/>
                    </a:cubicBezTo>
                    <a:cubicBezTo>
                      <a:pt x="3026552" y="2564598"/>
                      <a:pt x="3000855" y="2540798"/>
                      <a:pt x="2976109" y="2515095"/>
                    </a:cubicBezTo>
                    <a:cubicBezTo>
                      <a:pt x="2917101" y="2455121"/>
                      <a:pt x="2857141" y="2396099"/>
                      <a:pt x="2800037" y="2338030"/>
                    </a:cubicBezTo>
                    <a:cubicBezTo>
                      <a:pt x="2748642" y="2368492"/>
                      <a:pt x="2731511" y="2410379"/>
                      <a:pt x="2735318" y="2467497"/>
                    </a:cubicBezTo>
                    <a:cubicBezTo>
                      <a:pt x="2740076" y="2535087"/>
                      <a:pt x="2736269" y="2604580"/>
                      <a:pt x="2736269" y="2674074"/>
                    </a:cubicBezTo>
                    <a:cubicBezTo>
                      <a:pt x="2751497" y="2675026"/>
                      <a:pt x="2761967" y="2675978"/>
                      <a:pt x="2772436" y="2675978"/>
                    </a:cubicBezTo>
                    <a:cubicBezTo>
                      <a:pt x="2956123" y="2675978"/>
                      <a:pt x="3140761" y="2675978"/>
                      <a:pt x="3324449" y="2675978"/>
                    </a:cubicBezTo>
                    <a:cubicBezTo>
                      <a:pt x="3452934" y="2675978"/>
                      <a:pt x="3527170" y="2600772"/>
                      <a:pt x="3527170" y="2471305"/>
                    </a:cubicBezTo>
                    <a:cubicBezTo>
                      <a:pt x="3527170" y="1755426"/>
                      <a:pt x="3527170" y="1038595"/>
                      <a:pt x="3527170" y="322717"/>
                    </a:cubicBezTo>
                    <a:cubicBezTo>
                      <a:pt x="3527170" y="194201"/>
                      <a:pt x="3452934" y="119948"/>
                      <a:pt x="3322545" y="119948"/>
                    </a:cubicBezTo>
                    <a:cubicBezTo>
                      <a:pt x="2324164" y="119948"/>
                      <a:pt x="1325782" y="119948"/>
                      <a:pt x="326449" y="119948"/>
                    </a:cubicBezTo>
                    <a:cubicBezTo>
                      <a:pt x="195108" y="119948"/>
                      <a:pt x="120872" y="193249"/>
                      <a:pt x="120872" y="324621"/>
                    </a:cubicBezTo>
                    <a:cubicBezTo>
                      <a:pt x="120872" y="1039547"/>
                      <a:pt x="120872" y="1754474"/>
                      <a:pt x="120872" y="2470353"/>
                    </a:cubicBezTo>
                    <a:cubicBezTo>
                      <a:pt x="120872" y="2601724"/>
                      <a:pt x="194156" y="2675978"/>
                      <a:pt x="325497" y="2675978"/>
                    </a:cubicBezTo>
                    <a:cubicBezTo>
                      <a:pt x="911773" y="2675978"/>
                      <a:pt x="1499000" y="2675978"/>
                      <a:pt x="2085275" y="2675978"/>
                    </a:cubicBezTo>
                    <a:cubicBezTo>
                      <a:pt x="2098600" y="2677882"/>
                      <a:pt x="2110973" y="2677882"/>
                      <a:pt x="2129056" y="2677882"/>
                    </a:cubicBezTo>
                    <a:close/>
                    <a:moveTo>
                      <a:pt x="3185494" y="678752"/>
                    </a:moveTo>
                    <a:cubicBezTo>
                      <a:pt x="3185494" y="651145"/>
                      <a:pt x="3169314" y="644481"/>
                      <a:pt x="3146472" y="640673"/>
                    </a:cubicBezTo>
                    <a:cubicBezTo>
                      <a:pt x="3069380" y="630202"/>
                      <a:pt x="3020841" y="580700"/>
                      <a:pt x="3007517" y="504542"/>
                    </a:cubicBezTo>
                    <a:cubicBezTo>
                      <a:pt x="3000855" y="464560"/>
                      <a:pt x="2992289" y="458848"/>
                      <a:pt x="2953268" y="468368"/>
                    </a:cubicBezTo>
                    <a:cubicBezTo>
                      <a:pt x="2879031" y="485503"/>
                      <a:pt x="2816216" y="459800"/>
                      <a:pt x="2776243" y="396018"/>
                    </a:cubicBezTo>
                    <a:cubicBezTo>
                      <a:pt x="2754353" y="360795"/>
                      <a:pt x="2743884" y="358891"/>
                      <a:pt x="2708669" y="383642"/>
                    </a:cubicBezTo>
                    <a:cubicBezTo>
                      <a:pt x="2647757" y="426481"/>
                      <a:pt x="2580183" y="426481"/>
                      <a:pt x="2520223" y="383642"/>
                    </a:cubicBezTo>
                    <a:cubicBezTo>
                      <a:pt x="2485009" y="358891"/>
                      <a:pt x="2474539" y="360795"/>
                      <a:pt x="2452649" y="396018"/>
                    </a:cubicBezTo>
                    <a:cubicBezTo>
                      <a:pt x="2412676" y="460752"/>
                      <a:pt x="2349861" y="486455"/>
                      <a:pt x="2275624" y="469319"/>
                    </a:cubicBezTo>
                    <a:cubicBezTo>
                      <a:pt x="2236603" y="459800"/>
                      <a:pt x="2228037" y="465512"/>
                      <a:pt x="2221375" y="505494"/>
                    </a:cubicBezTo>
                    <a:cubicBezTo>
                      <a:pt x="2207099" y="583555"/>
                      <a:pt x="2160463" y="630202"/>
                      <a:pt x="2082420" y="641625"/>
                    </a:cubicBezTo>
                    <a:cubicBezTo>
                      <a:pt x="2048157" y="647337"/>
                      <a:pt x="2039592" y="658761"/>
                      <a:pt x="2046254" y="692080"/>
                    </a:cubicBezTo>
                    <a:cubicBezTo>
                      <a:pt x="2064337" y="778708"/>
                      <a:pt x="2043399" y="830115"/>
                      <a:pt x="1970114" y="876761"/>
                    </a:cubicBezTo>
                    <a:cubicBezTo>
                      <a:pt x="1944417" y="892944"/>
                      <a:pt x="1939658" y="909128"/>
                      <a:pt x="1957741" y="934831"/>
                    </a:cubicBezTo>
                    <a:cubicBezTo>
                      <a:pt x="2010087" y="1008132"/>
                      <a:pt x="2010087" y="1061443"/>
                      <a:pt x="1957741" y="1136648"/>
                    </a:cubicBezTo>
                    <a:cubicBezTo>
                      <a:pt x="1941562" y="1160447"/>
                      <a:pt x="1944417" y="1176631"/>
                      <a:pt x="1968211" y="1192814"/>
                    </a:cubicBezTo>
                    <a:cubicBezTo>
                      <a:pt x="2046254" y="1245172"/>
                      <a:pt x="2065289" y="1288963"/>
                      <a:pt x="2046254" y="1379399"/>
                    </a:cubicBezTo>
                    <a:cubicBezTo>
                      <a:pt x="2040543" y="1407958"/>
                      <a:pt x="2049109" y="1423190"/>
                      <a:pt x="2079565" y="1428902"/>
                    </a:cubicBezTo>
                    <a:cubicBezTo>
                      <a:pt x="2166174" y="1444133"/>
                      <a:pt x="2207099" y="1485068"/>
                      <a:pt x="2221375" y="1569793"/>
                    </a:cubicBezTo>
                    <a:cubicBezTo>
                      <a:pt x="2227085" y="1603111"/>
                      <a:pt x="2244217" y="1610727"/>
                      <a:pt x="2273721" y="1604063"/>
                    </a:cubicBezTo>
                    <a:cubicBezTo>
                      <a:pt x="2356523" y="1585976"/>
                      <a:pt x="2410773" y="1608823"/>
                      <a:pt x="2455504" y="1679269"/>
                    </a:cubicBezTo>
                    <a:cubicBezTo>
                      <a:pt x="2474539" y="1708780"/>
                      <a:pt x="2487864" y="1711636"/>
                      <a:pt x="2515465" y="1692596"/>
                    </a:cubicBezTo>
                    <a:cubicBezTo>
                      <a:pt x="2584942" y="1643094"/>
                      <a:pt x="2643950" y="1643094"/>
                      <a:pt x="2714379" y="1693548"/>
                    </a:cubicBezTo>
                    <a:cubicBezTo>
                      <a:pt x="2739125" y="1710684"/>
                      <a:pt x="2756256" y="1708780"/>
                      <a:pt x="2773387" y="1682125"/>
                    </a:cubicBezTo>
                    <a:cubicBezTo>
                      <a:pt x="2820023" y="1607871"/>
                      <a:pt x="2871417" y="1586928"/>
                      <a:pt x="2957075" y="1604063"/>
                    </a:cubicBezTo>
                    <a:cubicBezTo>
                      <a:pt x="2991337" y="1610727"/>
                      <a:pt x="3002758" y="1603111"/>
                      <a:pt x="3008469" y="1568841"/>
                    </a:cubicBezTo>
                    <a:cubicBezTo>
                      <a:pt x="3021793" y="1489828"/>
                      <a:pt x="3065574" y="1444133"/>
                      <a:pt x="3143617" y="1429854"/>
                    </a:cubicBezTo>
                    <a:cubicBezTo>
                      <a:pt x="3185494" y="1422238"/>
                      <a:pt x="3191204" y="1413670"/>
                      <a:pt x="3180735" y="1372736"/>
                    </a:cubicBezTo>
                    <a:cubicBezTo>
                      <a:pt x="3163603" y="1300386"/>
                      <a:pt x="3190252" y="1237556"/>
                      <a:pt x="3253068" y="1198526"/>
                    </a:cubicBezTo>
                    <a:cubicBezTo>
                      <a:pt x="3290186" y="1174727"/>
                      <a:pt x="3292089" y="1167111"/>
                      <a:pt x="3265440" y="1129032"/>
                    </a:cubicBezTo>
                    <a:cubicBezTo>
                      <a:pt x="3223563" y="1070010"/>
                      <a:pt x="3223563" y="1001469"/>
                      <a:pt x="3265440" y="943399"/>
                    </a:cubicBezTo>
                    <a:cubicBezTo>
                      <a:pt x="3292089" y="906272"/>
                      <a:pt x="3290186" y="897704"/>
                      <a:pt x="3252116" y="873905"/>
                    </a:cubicBezTo>
                    <a:cubicBezTo>
                      <a:pt x="3189301" y="834875"/>
                      <a:pt x="3163603" y="771093"/>
                      <a:pt x="3180735" y="699695"/>
                    </a:cubicBezTo>
                    <a:cubicBezTo>
                      <a:pt x="3182638" y="691128"/>
                      <a:pt x="3184542" y="684464"/>
                      <a:pt x="3185494" y="678752"/>
                    </a:cubicBezTo>
                    <a:close/>
                    <a:moveTo>
                      <a:pt x="2612542" y="2524615"/>
                    </a:moveTo>
                    <a:cubicBezTo>
                      <a:pt x="2584942" y="2550318"/>
                      <a:pt x="2557341" y="2565550"/>
                      <a:pt x="2524030" y="2547462"/>
                    </a:cubicBezTo>
                    <a:cubicBezTo>
                      <a:pt x="2488816" y="2528423"/>
                      <a:pt x="2493574" y="2495104"/>
                      <a:pt x="2493574" y="2462737"/>
                    </a:cubicBezTo>
                    <a:cubicBezTo>
                      <a:pt x="2493574" y="2263776"/>
                      <a:pt x="2493574" y="2063863"/>
                      <a:pt x="2493574" y="1864902"/>
                    </a:cubicBezTo>
                    <a:cubicBezTo>
                      <a:pt x="2493574" y="1852527"/>
                      <a:pt x="2493574" y="1840151"/>
                      <a:pt x="2493574" y="1826824"/>
                    </a:cubicBezTo>
                    <a:cubicBezTo>
                      <a:pt x="2426952" y="1823016"/>
                      <a:pt x="2380317" y="1795409"/>
                      <a:pt x="2349861" y="1741147"/>
                    </a:cubicBezTo>
                    <a:cubicBezTo>
                      <a:pt x="2343199" y="1730675"/>
                      <a:pt x="2326067" y="1720203"/>
                      <a:pt x="2313694" y="1720203"/>
                    </a:cubicBezTo>
                    <a:cubicBezTo>
                      <a:pt x="2293708" y="1719251"/>
                      <a:pt x="2272769" y="1727819"/>
                      <a:pt x="2253734" y="1731627"/>
                    </a:cubicBezTo>
                    <a:cubicBezTo>
                      <a:pt x="2253734" y="2139068"/>
                      <a:pt x="2253734" y="2542702"/>
                      <a:pt x="2253734" y="2955856"/>
                    </a:cubicBezTo>
                    <a:cubicBezTo>
                      <a:pt x="2297515" y="2911113"/>
                      <a:pt x="2335584" y="2872083"/>
                      <a:pt x="2373654" y="2833052"/>
                    </a:cubicBezTo>
                    <a:cubicBezTo>
                      <a:pt x="2418386" y="2788310"/>
                      <a:pt x="2445987" y="2788310"/>
                      <a:pt x="2490719" y="2834004"/>
                    </a:cubicBezTo>
                    <a:cubicBezTo>
                      <a:pt x="2529741" y="2873035"/>
                      <a:pt x="2567811" y="2913017"/>
                      <a:pt x="2612542" y="2959664"/>
                    </a:cubicBezTo>
                    <a:cubicBezTo>
                      <a:pt x="2612542" y="2807349"/>
                      <a:pt x="2612542" y="2668362"/>
                      <a:pt x="2612542" y="2524615"/>
                    </a:cubicBezTo>
                    <a:close/>
                    <a:moveTo>
                      <a:pt x="2617301" y="1785889"/>
                    </a:moveTo>
                    <a:cubicBezTo>
                      <a:pt x="2617301" y="1965811"/>
                      <a:pt x="2617301" y="2152396"/>
                      <a:pt x="2617301" y="2349453"/>
                    </a:cubicBezTo>
                    <a:cubicBezTo>
                      <a:pt x="2660130" y="2304711"/>
                      <a:pt x="2695344" y="2267584"/>
                      <a:pt x="2731511" y="2230457"/>
                    </a:cubicBezTo>
                    <a:cubicBezTo>
                      <a:pt x="2784809" y="2176195"/>
                      <a:pt x="2807650" y="2176195"/>
                      <a:pt x="2860948" y="2229505"/>
                    </a:cubicBezTo>
                    <a:cubicBezTo>
                      <a:pt x="2898066" y="2266632"/>
                      <a:pt x="2935184" y="2303759"/>
                      <a:pt x="2976109" y="2346597"/>
                    </a:cubicBezTo>
                    <a:cubicBezTo>
                      <a:pt x="2976109" y="2135261"/>
                      <a:pt x="2976109" y="1932492"/>
                      <a:pt x="2976109" y="1728771"/>
                    </a:cubicBezTo>
                    <a:cubicBezTo>
                      <a:pt x="2966592" y="1727819"/>
                      <a:pt x="2957075" y="1727819"/>
                      <a:pt x="2950412" y="1724963"/>
                    </a:cubicBezTo>
                    <a:cubicBezTo>
                      <a:pt x="2910439" y="1709732"/>
                      <a:pt x="2886645" y="1721155"/>
                      <a:pt x="2864755" y="1760186"/>
                    </a:cubicBezTo>
                    <a:cubicBezTo>
                      <a:pt x="2839058" y="1804928"/>
                      <a:pt x="2793374" y="1829679"/>
                      <a:pt x="2741980" y="1823016"/>
                    </a:cubicBezTo>
                    <a:cubicBezTo>
                      <a:pt x="2700103" y="1818256"/>
                      <a:pt x="2660130" y="1799217"/>
                      <a:pt x="2617301" y="17858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8CA224D7-B9B0-5237-73B9-4A77105A1856}"/>
                  </a:ext>
                </a:extLst>
              </p:cNvPr>
              <p:cNvSpPr/>
              <p:nvPr/>
            </p:nvSpPr>
            <p:spPr>
              <a:xfrm>
                <a:off x="3958932" y="1816221"/>
                <a:ext cx="1519700" cy="1825688"/>
              </a:xfrm>
              <a:custGeom>
                <a:avLst/>
                <a:gdLst>
                  <a:gd name="connsiteX0" fmla="*/ 121585 w 1519700"/>
                  <a:gd name="connsiteY0" fmla="*/ 914987 h 1825688"/>
                  <a:gd name="connsiteX1" fmla="*/ 121585 w 1519700"/>
                  <a:gd name="connsiteY1" fmla="*/ 1499494 h 1825688"/>
                  <a:gd name="connsiteX2" fmla="*/ 326211 w 1519700"/>
                  <a:gd name="connsiteY2" fmla="*/ 1704167 h 1825688"/>
                  <a:gd name="connsiteX3" fmla="*/ 1419767 w 1519700"/>
                  <a:gd name="connsiteY3" fmla="*/ 1704167 h 1825688"/>
                  <a:gd name="connsiteX4" fmla="*/ 1448319 w 1519700"/>
                  <a:gd name="connsiteY4" fmla="*/ 1704167 h 1825688"/>
                  <a:gd name="connsiteX5" fmla="*/ 1519700 w 1519700"/>
                  <a:gd name="connsiteY5" fmla="*/ 1766045 h 1825688"/>
                  <a:gd name="connsiteX6" fmla="*/ 1450223 w 1519700"/>
                  <a:gd name="connsiteY6" fmla="*/ 1825067 h 1825688"/>
                  <a:gd name="connsiteX7" fmla="*/ 303369 w 1519700"/>
                  <a:gd name="connsiteY7" fmla="*/ 1824115 h 1825688"/>
                  <a:gd name="connsiteX8" fmla="*/ 714 w 1519700"/>
                  <a:gd name="connsiteY8" fmla="*/ 1516630 h 1825688"/>
                  <a:gd name="connsiteX9" fmla="*/ 714 w 1519700"/>
                  <a:gd name="connsiteY9" fmla="*/ 312392 h 1825688"/>
                  <a:gd name="connsiteX10" fmla="*/ 311935 w 1519700"/>
                  <a:gd name="connsiteY10" fmla="*/ 1099 h 1825688"/>
                  <a:gd name="connsiteX11" fmla="*/ 1384552 w 1519700"/>
                  <a:gd name="connsiteY11" fmla="*/ 1099 h 1825688"/>
                  <a:gd name="connsiteX12" fmla="*/ 1459740 w 1519700"/>
                  <a:gd name="connsiteY12" fmla="*/ 62977 h 1825688"/>
                  <a:gd name="connsiteX13" fmla="*/ 1382649 w 1519700"/>
                  <a:gd name="connsiteY13" fmla="*/ 122951 h 1825688"/>
                  <a:gd name="connsiteX14" fmla="*/ 324307 w 1519700"/>
                  <a:gd name="connsiteY14" fmla="*/ 122951 h 1825688"/>
                  <a:gd name="connsiteX15" fmla="*/ 179642 w 1519700"/>
                  <a:gd name="connsiteY15" fmla="*/ 172453 h 1825688"/>
                  <a:gd name="connsiteX16" fmla="*/ 120634 w 1519700"/>
                  <a:gd name="connsiteY16" fmla="*/ 320008 h 1825688"/>
                  <a:gd name="connsiteX17" fmla="*/ 121585 w 1519700"/>
                  <a:gd name="connsiteY17" fmla="*/ 914987 h 182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19700" h="1825688">
                    <a:moveTo>
                      <a:pt x="121585" y="914987"/>
                    </a:moveTo>
                    <a:cubicBezTo>
                      <a:pt x="121585" y="1110140"/>
                      <a:pt x="121585" y="1304341"/>
                      <a:pt x="121585" y="1499494"/>
                    </a:cubicBezTo>
                    <a:cubicBezTo>
                      <a:pt x="121585" y="1631818"/>
                      <a:pt x="193918" y="1704167"/>
                      <a:pt x="326211" y="1704167"/>
                    </a:cubicBezTo>
                    <a:cubicBezTo>
                      <a:pt x="690730" y="1704167"/>
                      <a:pt x="1055248" y="1704167"/>
                      <a:pt x="1419767" y="1704167"/>
                    </a:cubicBezTo>
                    <a:cubicBezTo>
                      <a:pt x="1429284" y="1704167"/>
                      <a:pt x="1438802" y="1704167"/>
                      <a:pt x="1448319" y="1704167"/>
                    </a:cubicBezTo>
                    <a:cubicBezTo>
                      <a:pt x="1493051" y="1705119"/>
                      <a:pt x="1519700" y="1728918"/>
                      <a:pt x="1519700" y="1766045"/>
                    </a:cubicBezTo>
                    <a:cubicBezTo>
                      <a:pt x="1518749" y="1802220"/>
                      <a:pt x="1493051" y="1825067"/>
                      <a:pt x="1450223" y="1825067"/>
                    </a:cubicBezTo>
                    <a:cubicBezTo>
                      <a:pt x="1067621" y="1825067"/>
                      <a:pt x="685019" y="1826971"/>
                      <a:pt x="303369" y="1824115"/>
                    </a:cubicBezTo>
                    <a:cubicBezTo>
                      <a:pt x="129199" y="1823163"/>
                      <a:pt x="1666" y="1690840"/>
                      <a:pt x="714" y="1516630"/>
                    </a:cubicBezTo>
                    <a:cubicBezTo>
                      <a:pt x="-238" y="1114900"/>
                      <a:pt x="-238" y="713170"/>
                      <a:pt x="714" y="312392"/>
                    </a:cubicBezTo>
                    <a:cubicBezTo>
                      <a:pt x="714" y="133423"/>
                      <a:pt x="131103" y="2051"/>
                      <a:pt x="311935" y="1099"/>
                    </a:cubicBezTo>
                    <a:cubicBezTo>
                      <a:pt x="669791" y="-805"/>
                      <a:pt x="1026696" y="147"/>
                      <a:pt x="1384552" y="1099"/>
                    </a:cubicBezTo>
                    <a:cubicBezTo>
                      <a:pt x="1432140" y="1099"/>
                      <a:pt x="1460692" y="24898"/>
                      <a:pt x="1459740" y="62977"/>
                    </a:cubicBezTo>
                    <a:cubicBezTo>
                      <a:pt x="1459740" y="101056"/>
                      <a:pt x="1432140" y="122951"/>
                      <a:pt x="1382649" y="122951"/>
                    </a:cubicBezTo>
                    <a:cubicBezTo>
                      <a:pt x="1029551" y="122951"/>
                      <a:pt x="677405" y="122951"/>
                      <a:pt x="324307" y="122951"/>
                    </a:cubicBezTo>
                    <a:cubicBezTo>
                      <a:pt x="270058" y="122951"/>
                      <a:pt x="220567" y="134374"/>
                      <a:pt x="179642" y="172453"/>
                    </a:cubicBezTo>
                    <a:cubicBezTo>
                      <a:pt x="136813" y="212436"/>
                      <a:pt x="120634" y="262890"/>
                      <a:pt x="120634" y="320008"/>
                    </a:cubicBezTo>
                    <a:cubicBezTo>
                      <a:pt x="122537" y="518969"/>
                      <a:pt x="121585" y="716978"/>
                      <a:pt x="121585" y="9149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63DF0578-B9EC-053A-F3F2-1823D1E01648}"/>
                  </a:ext>
                </a:extLst>
              </p:cNvPr>
              <p:cNvSpPr/>
              <p:nvPr/>
            </p:nvSpPr>
            <p:spPr>
              <a:xfrm>
                <a:off x="4263501" y="3034109"/>
                <a:ext cx="1032395" cy="364577"/>
              </a:xfrm>
              <a:custGeom>
                <a:avLst/>
                <a:gdLst>
                  <a:gd name="connsiteX0" fmla="*/ 553668 w 1032395"/>
                  <a:gd name="connsiteY0" fmla="*/ 266375 h 364577"/>
                  <a:gd name="connsiteX1" fmla="*/ 280517 w 1032395"/>
                  <a:gd name="connsiteY1" fmla="*/ 214969 h 364577"/>
                  <a:gd name="connsiteX2" fmla="*/ 90168 w 1032395"/>
                  <a:gd name="connsiteY2" fmla="*/ 357763 h 364577"/>
                  <a:gd name="connsiteX3" fmla="*/ 9269 w 1032395"/>
                  <a:gd name="connsiteY3" fmla="*/ 335868 h 364577"/>
                  <a:gd name="connsiteX4" fmla="*/ 39725 w 1032395"/>
                  <a:gd name="connsiteY4" fmla="*/ 247335 h 364577"/>
                  <a:gd name="connsiteX5" fmla="*/ 126334 w 1032395"/>
                  <a:gd name="connsiteY5" fmla="*/ 199737 h 364577"/>
                  <a:gd name="connsiteX6" fmla="*/ 198666 w 1032395"/>
                  <a:gd name="connsiteY6" fmla="*/ 71222 h 364577"/>
                  <a:gd name="connsiteX7" fmla="*/ 250061 w 1032395"/>
                  <a:gd name="connsiteY7" fmla="*/ 776 h 364577"/>
                  <a:gd name="connsiteX8" fmla="*/ 320490 w 1032395"/>
                  <a:gd name="connsiteY8" fmla="*/ 52182 h 364577"/>
                  <a:gd name="connsiteX9" fmla="*/ 418520 w 1032395"/>
                  <a:gd name="connsiteY9" fmla="*/ 170226 h 364577"/>
                  <a:gd name="connsiteX10" fmla="*/ 473721 w 1032395"/>
                  <a:gd name="connsiteY10" fmla="*/ 147379 h 364577"/>
                  <a:gd name="connsiteX11" fmla="*/ 521308 w 1032395"/>
                  <a:gd name="connsiteY11" fmla="*/ 92165 h 364577"/>
                  <a:gd name="connsiteX12" fmla="*/ 588882 w 1032395"/>
                  <a:gd name="connsiteY12" fmla="*/ 125484 h 364577"/>
                  <a:gd name="connsiteX13" fmla="*/ 656456 w 1032395"/>
                  <a:gd name="connsiteY13" fmla="*/ 177842 h 364577"/>
                  <a:gd name="connsiteX14" fmla="*/ 963870 w 1032395"/>
                  <a:gd name="connsiteY14" fmla="*/ 228296 h 364577"/>
                  <a:gd name="connsiteX15" fmla="*/ 1032396 w 1032395"/>
                  <a:gd name="connsiteY15" fmla="*/ 289222 h 364577"/>
                  <a:gd name="connsiteX16" fmla="*/ 966726 w 1032395"/>
                  <a:gd name="connsiteY16" fmla="*/ 349196 h 364577"/>
                  <a:gd name="connsiteX17" fmla="*/ 553668 w 1032395"/>
                  <a:gd name="connsiteY17" fmla="*/ 266375 h 36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32395" h="364577">
                    <a:moveTo>
                      <a:pt x="553668" y="266375"/>
                    </a:moveTo>
                    <a:cubicBezTo>
                      <a:pt x="462300" y="330157"/>
                      <a:pt x="396630" y="317781"/>
                      <a:pt x="280517" y="214969"/>
                    </a:cubicBezTo>
                    <a:cubicBezTo>
                      <a:pt x="232929" y="283510"/>
                      <a:pt x="167259" y="328252"/>
                      <a:pt x="90168" y="357763"/>
                    </a:cubicBezTo>
                    <a:cubicBezTo>
                      <a:pt x="54001" y="372043"/>
                      <a:pt x="25449" y="363475"/>
                      <a:pt x="9269" y="335868"/>
                    </a:cubicBezTo>
                    <a:cubicBezTo>
                      <a:pt x="-10718" y="303501"/>
                      <a:pt x="2607" y="266375"/>
                      <a:pt x="39725" y="247335"/>
                    </a:cubicBezTo>
                    <a:cubicBezTo>
                      <a:pt x="69229" y="232104"/>
                      <a:pt x="98733" y="216872"/>
                      <a:pt x="126334" y="199737"/>
                    </a:cubicBezTo>
                    <a:cubicBezTo>
                      <a:pt x="172969" y="170226"/>
                      <a:pt x="194860" y="125484"/>
                      <a:pt x="198666" y="71222"/>
                    </a:cubicBezTo>
                    <a:cubicBezTo>
                      <a:pt x="201522" y="27431"/>
                      <a:pt x="217701" y="6488"/>
                      <a:pt x="250061" y="776"/>
                    </a:cubicBezTo>
                    <a:cubicBezTo>
                      <a:pt x="280517" y="-3984"/>
                      <a:pt x="304310" y="13152"/>
                      <a:pt x="320490" y="52182"/>
                    </a:cubicBezTo>
                    <a:cubicBezTo>
                      <a:pt x="341428" y="101685"/>
                      <a:pt x="372836" y="141667"/>
                      <a:pt x="418520" y="170226"/>
                    </a:cubicBezTo>
                    <a:cubicBezTo>
                      <a:pt x="452783" y="192121"/>
                      <a:pt x="467059" y="186410"/>
                      <a:pt x="473721" y="147379"/>
                    </a:cubicBezTo>
                    <a:cubicBezTo>
                      <a:pt x="478480" y="118820"/>
                      <a:pt x="491804" y="97876"/>
                      <a:pt x="521308" y="92165"/>
                    </a:cubicBezTo>
                    <a:cubicBezTo>
                      <a:pt x="551764" y="85501"/>
                      <a:pt x="576510" y="96925"/>
                      <a:pt x="588882" y="125484"/>
                    </a:cubicBezTo>
                    <a:cubicBezTo>
                      <a:pt x="602207" y="155946"/>
                      <a:pt x="626952" y="170226"/>
                      <a:pt x="656456" y="177842"/>
                    </a:cubicBezTo>
                    <a:cubicBezTo>
                      <a:pt x="757341" y="204497"/>
                      <a:pt x="858226" y="230200"/>
                      <a:pt x="963870" y="228296"/>
                    </a:cubicBezTo>
                    <a:cubicBezTo>
                      <a:pt x="1004795" y="227344"/>
                      <a:pt x="1032396" y="253999"/>
                      <a:pt x="1032396" y="289222"/>
                    </a:cubicBezTo>
                    <a:cubicBezTo>
                      <a:pt x="1032396" y="323493"/>
                      <a:pt x="1004795" y="347292"/>
                      <a:pt x="966726" y="349196"/>
                    </a:cubicBezTo>
                    <a:cubicBezTo>
                      <a:pt x="849661" y="353956"/>
                      <a:pt x="656456" y="315877"/>
                      <a:pt x="553668" y="266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1690660B-5102-2903-2AD2-43FCE6D08550}"/>
                  </a:ext>
                </a:extLst>
              </p:cNvPr>
              <p:cNvSpPr/>
              <p:nvPr/>
            </p:nvSpPr>
            <p:spPr>
              <a:xfrm>
                <a:off x="4265055" y="2670044"/>
                <a:ext cx="971860" cy="122089"/>
              </a:xfrm>
              <a:custGeom>
                <a:avLst/>
                <a:gdLst>
                  <a:gd name="connsiteX0" fmla="*/ 484540 w 971860"/>
                  <a:gd name="connsiteY0" fmla="*/ 122090 h 122089"/>
                  <a:gd name="connsiteX1" fmla="*/ 79096 w 971860"/>
                  <a:gd name="connsiteY1" fmla="*/ 122090 h 122089"/>
                  <a:gd name="connsiteX2" fmla="*/ 34364 w 971860"/>
                  <a:gd name="connsiteY2" fmla="*/ 114474 h 122089"/>
                  <a:gd name="connsiteX3" fmla="*/ 1053 w 971860"/>
                  <a:gd name="connsiteY3" fmla="*/ 50692 h 122089"/>
                  <a:gd name="connsiteX4" fmla="*/ 54351 w 971860"/>
                  <a:gd name="connsiteY4" fmla="*/ 1190 h 122089"/>
                  <a:gd name="connsiteX5" fmla="*/ 140008 w 971860"/>
                  <a:gd name="connsiteY5" fmla="*/ 238 h 122089"/>
                  <a:gd name="connsiteX6" fmla="*/ 880466 w 971860"/>
                  <a:gd name="connsiteY6" fmla="*/ 238 h 122089"/>
                  <a:gd name="connsiteX7" fmla="*/ 909018 w 971860"/>
                  <a:gd name="connsiteY7" fmla="*/ 238 h 122089"/>
                  <a:gd name="connsiteX8" fmla="*/ 971834 w 971860"/>
                  <a:gd name="connsiteY8" fmla="*/ 58308 h 122089"/>
                  <a:gd name="connsiteX9" fmla="*/ 909018 w 971860"/>
                  <a:gd name="connsiteY9" fmla="*/ 121138 h 122089"/>
                  <a:gd name="connsiteX10" fmla="*/ 706297 w 971860"/>
                  <a:gd name="connsiteY10" fmla="*/ 121138 h 122089"/>
                  <a:gd name="connsiteX11" fmla="*/ 484540 w 971860"/>
                  <a:gd name="connsiteY11" fmla="*/ 122090 h 122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860" h="122089">
                    <a:moveTo>
                      <a:pt x="484540" y="122090"/>
                    </a:moveTo>
                    <a:cubicBezTo>
                      <a:pt x="349392" y="122090"/>
                      <a:pt x="214244" y="122090"/>
                      <a:pt x="79096" y="122090"/>
                    </a:cubicBezTo>
                    <a:cubicBezTo>
                      <a:pt x="63868" y="122090"/>
                      <a:pt x="47688" y="121138"/>
                      <a:pt x="34364" y="114474"/>
                    </a:cubicBezTo>
                    <a:cubicBezTo>
                      <a:pt x="7715" y="103050"/>
                      <a:pt x="-3706" y="79251"/>
                      <a:pt x="1053" y="50692"/>
                    </a:cubicBezTo>
                    <a:cubicBezTo>
                      <a:pt x="5811" y="22133"/>
                      <a:pt x="24846" y="4046"/>
                      <a:pt x="54351" y="1190"/>
                    </a:cubicBezTo>
                    <a:cubicBezTo>
                      <a:pt x="82903" y="-714"/>
                      <a:pt x="111455" y="238"/>
                      <a:pt x="140008" y="238"/>
                    </a:cubicBezTo>
                    <a:cubicBezTo>
                      <a:pt x="386510" y="238"/>
                      <a:pt x="633012" y="238"/>
                      <a:pt x="880466" y="238"/>
                    </a:cubicBezTo>
                    <a:cubicBezTo>
                      <a:pt x="889983" y="238"/>
                      <a:pt x="899501" y="238"/>
                      <a:pt x="909018" y="238"/>
                    </a:cubicBezTo>
                    <a:cubicBezTo>
                      <a:pt x="947088" y="2142"/>
                      <a:pt x="970882" y="24037"/>
                      <a:pt x="971834" y="58308"/>
                    </a:cubicBezTo>
                    <a:cubicBezTo>
                      <a:pt x="972785" y="94483"/>
                      <a:pt x="948040" y="120186"/>
                      <a:pt x="909018" y="121138"/>
                    </a:cubicBezTo>
                    <a:cubicBezTo>
                      <a:pt x="841445" y="122090"/>
                      <a:pt x="773871" y="121138"/>
                      <a:pt x="706297" y="121138"/>
                    </a:cubicBezTo>
                    <a:cubicBezTo>
                      <a:pt x="631109" y="122090"/>
                      <a:pt x="557824" y="122090"/>
                      <a:pt x="484540" y="122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76D290C2-2887-9CCC-4582-E1E0984FAEE3}"/>
                  </a:ext>
                </a:extLst>
              </p:cNvPr>
              <p:cNvSpPr/>
              <p:nvPr/>
            </p:nvSpPr>
            <p:spPr>
              <a:xfrm>
                <a:off x="4264094" y="2427108"/>
                <a:ext cx="971432" cy="122274"/>
              </a:xfrm>
              <a:custGeom>
                <a:avLst/>
                <a:gdLst>
                  <a:gd name="connsiteX0" fmla="*/ 485501 w 971432"/>
                  <a:gd name="connsiteY0" fmla="*/ 423 h 122274"/>
                  <a:gd name="connsiteX1" fmla="*/ 901414 w 971432"/>
                  <a:gd name="connsiteY1" fmla="*/ 423 h 122274"/>
                  <a:gd name="connsiteX2" fmla="*/ 968988 w 971432"/>
                  <a:gd name="connsiteY2" fmla="*/ 45166 h 122274"/>
                  <a:gd name="connsiteX3" fmla="*/ 925207 w 971432"/>
                  <a:gd name="connsiteY3" fmla="*/ 119419 h 122274"/>
                  <a:gd name="connsiteX4" fmla="*/ 889993 w 971432"/>
                  <a:gd name="connsiteY4" fmla="*/ 122275 h 122274"/>
                  <a:gd name="connsiteX5" fmla="*/ 81961 w 971432"/>
                  <a:gd name="connsiteY5" fmla="*/ 122275 h 122274"/>
                  <a:gd name="connsiteX6" fmla="*/ 57215 w 971432"/>
                  <a:gd name="connsiteY6" fmla="*/ 121323 h 122274"/>
                  <a:gd name="connsiteX7" fmla="*/ 110 w 971432"/>
                  <a:gd name="connsiteY7" fmla="*/ 56589 h 122274"/>
                  <a:gd name="connsiteX8" fmla="*/ 61974 w 971432"/>
                  <a:gd name="connsiteY8" fmla="*/ 423 h 122274"/>
                  <a:gd name="connsiteX9" fmla="*/ 378905 w 971432"/>
                  <a:gd name="connsiteY9" fmla="*/ 423 h 122274"/>
                  <a:gd name="connsiteX10" fmla="*/ 485501 w 971432"/>
                  <a:gd name="connsiteY10" fmla="*/ 423 h 12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1432" h="122274">
                    <a:moveTo>
                      <a:pt x="485501" y="423"/>
                    </a:moveTo>
                    <a:cubicBezTo>
                      <a:pt x="624456" y="423"/>
                      <a:pt x="763411" y="423"/>
                      <a:pt x="901414" y="423"/>
                    </a:cubicBezTo>
                    <a:cubicBezTo>
                      <a:pt x="934725" y="423"/>
                      <a:pt x="959470" y="11847"/>
                      <a:pt x="968988" y="45166"/>
                    </a:cubicBezTo>
                    <a:cubicBezTo>
                      <a:pt x="978505" y="78484"/>
                      <a:pt x="959470" y="110851"/>
                      <a:pt x="925207" y="119419"/>
                    </a:cubicBezTo>
                    <a:cubicBezTo>
                      <a:pt x="913787" y="122275"/>
                      <a:pt x="901414" y="122275"/>
                      <a:pt x="889993" y="122275"/>
                    </a:cubicBezTo>
                    <a:cubicBezTo>
                      <a:pt x="620649" y="122275"/>
                      <a:pt x="351305" y="122275"/>
                      <a:pt x="81961" y="122275"/>
                    </a:cubicBezTo>
                    <a:cubicBezTo>
                      <a:pt x="73395" y="122275"/>
                      <a:pt x="64829" y="122275"/>
                      <a:pt x="57215" y="121323"/>
                    </a:cubicBezTo>
                    <a:cubicBezTo>
                      <a:pt x="21049" y="116563"/>
                      <a:pt x="-1793" y="90860"/>
                      <a:pt x="110" y="56589"/>
                    </a:cubicBezTo>
                    <a:cubicBezTo>
                      <a:pt x="2014" y="24222"/>
                      <a:pt x="25808" y="1375"/>
                      <a:pt x="61974" y="423"/>
                    </a:cubicBezTo>
                    <a:cubicBezTo>
                      <a:pt x="167618" y="-529"/>
                      <a:pt x="273262" y="423"/>
                      <a:pt x="378905" y="423"/>
                    </a:cubicBezTo>
                    <a:cubicBezTo>
                      <a:pt x="414120" y="423"/>
                      <a:pt x="450286" y="423"/>
                      <a:pt x="485501" y="4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50A3B036-7223-31D7-1784-B7A13BD934C3}"/>
                  </a:ext>
                </a:extLst>
              </p:cNvPr>
              <p:cNvSpPr/>
              <p:nvPr/>
            </p:nvSpPr>
            <p:spPr>
              <a:xfrm>
                <a:off x="4266005" y="2183827"/>
                <a:ext cx="970857" cy="121851"/>
              </a:xfrm>
              <a:custGeom>
                <a:avLst/>
                <a:gdLst>
                  <a:gd name="connsiteX0" fmla="*/ 486445 w 970857"/>
                  <a:gd name="connsiteY0" fmla="*/ 0 h 121851"/>
                  <a:gd name="connsiteX1" fmla="*/ 895695 w 970857"/>
                  <a:gd name="connsiteY1" fmla="*/ 0 h 121851"/>
                  <a:gd name="connsiteX2" fmla="*/ 967076 w 970857"/>
                  <a:gd name="connsiteY2" fmla="*/ 40935 h 121851"/>
                  <a:gd name="connsiteX3" fmla="*/ 925200 w 970857"/>
                  <a:gd name="connsiteY3" fmla="*/ 118044 h 121851"/>
                  <a:gd name="connsiteX4" fmla="*/ 883323 w 970857"/>
                  <a:gd name="connsiteY4" fmla="*/ 121852 h 121851"/>
                  <a:gd name="connsiteX5" fmla="*/ 86711 w 970857"/>
                  <a:gd name="connsiteY5" fmla="*/ 121852 h 121851"/>
                  <a:gd name="connsiteX6" fmla="*/ 61966 w 970857"/>
                  <a:gd name="connsiteY6" fmla="*/ 121852 h 121851"/>
                  <a:gd name="connsiteX7" fmla="*/ 103 w 970857"/>
                  <a:gd name="connsiteY7" fmla="*/ 58070 h 121851"/>
                  <a:gd name="connsiteX8" fmla="*/ 64821 w 970857"/>
                  <a:gd name="connsiteY8" fmla="*/ 952 h 121851"/>
                  <a:gd name="connsiteX9" fmla="*/ 292289 w 970857"/>
                  <a:gd name="connsiteY9" fmla="*/ 952 h 121851"/>
                  <a:gd name="connsiteX10" fmla="*/ 486445 w 970857"/>
                  <a:gd name="connsiteY10" fmla="*/ 0 h 1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0857" h="121851">
                    <a:moveTo>
                      <a:pt x="486445" y="0"/>
                    </a:moveTo>
                    <a:cubicBezTo>
                      <a:pt x="622544" y="0"/>
                      <a:pt x="759596" y="0"/>
                      <a:pt x="895695" y="0"/>
                    </a:cubicBezTo>
                    <a:cubicBezTo>
                      <a:pt x="928055" y="0"/>
                      <a:pt x="954704" y="7616"/>
                      <a:pt x="967076" y="40935"/>
                    </a:cubicBezTo>
                    <a:cubicBezTo>
                      <a:pt x="979449" y="75205"/>
                      <a:pt x="960414" y="109476"/>
                      <a:pt x="925200" y="118044"/>
                    </a:cubicBezTo>
                    <a:cubicBezTo>
                      <a:pt x="911875" y="121852"/>
                      <a:pt x="896647" y="121852"/>
                      <a:pt x="883323" y="121852"/>
                    </a:cubicBezTo>
                    <a:cubicBezTo>
                      <a:pt x="617786" y="121852"/>
                      <a:pt x="352249" y="121852"/>
                      <a:pt x="86711" y="121852"/>
                    </a:cubicBezTo>
                    <a:cubicBezTo>
                      <a:pt x="78146" y="121852"/>
                      <a:pt x="70532" y="121852"/>
                      <a:pt x="61966" y="121852"/>
                    </a:cubicBezTo>
                    <a:cubicBezTo>
                      <a:pt x="22945" y="118044"/>
                      <a:pt x="-1801" y="92341"/>
                      <a:pt x="103" y="58070"/>
                    </a:cubicBezTo>
                    <a:cubicBezTo>
                      <a:pt x="2006" y="23799"/>
                      <a:pt x="25800" y="1904"/>
                      <a:pt x="64821" y="952"/>
                    </a:cubicBezTo>
                    <a:cubicBezTo>
                      <a:pt x="140961" y="0"/>
                      <a:pt x="216149" y="952"/>
                      <a:pt x="292289" y="952"/>
                    </a:cubicBezTo>
                    <a:cubicBezTo>
                      <a:pt x="356055" y="0"/>
                      <a:pt x="420774" y="0"/>
                      <a:pt x="4864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F8275F13-853D-5EF5-648A-90C2D714959A}"/>
                  </a:ext>
                </a:extLst>
              </p:cNvPr>
              <p:cNvSpPr/>
              <p:nvPr/>
            </p:nvSpPr>
            <p:spPr>
              <a:xfrm>
                <a:off x="5724179" y="1879195"/>
                <a:ext cx="970796" cy="972915"/>
              </a:xfrm>
              <a:custGeom>
                <a:avLst/>
                <a:gdLst>
                  <a:gd name="connsiteX0" fmla="*/ 484442 w 970796"/>
                  <a:gd name="connsiteY0" fmla="*/ 972913 h 972915"/>
                  <a:gd name="connsiteX1" fmla="*/ 3 w 970796"/>
                  <a:gd name="connsiteY1" fmla="*/ 484554 h 972915"/>
                  <a:gd name="connsiteX2" fmla="*/ 488249 w 970796"/>
                  <a:gd name="connsiteY2" fmla="*/ 3 h 972915"/>
                  <a:gd name="connsiteX3" fmla="*/ 970784 w 970796"/>
                  <a:gd name="connsiteY3" fmla="*/ 490266 h 972915"/>
                  <a:gd name="connsiteX4" fmla="*/ 484442 w 970796"/>
                  <a:gd name="connsiteY4" fmla="*/ 972913 h 972915"/>
                  <a:gd name="connsiteX5" fmla="*/ 485394 w 970796"/>
                  <a:gd name="connsiteY5" fmla="*/ 851061 h 972915"/>
                  <a:gd name="connsiteX6" fmla="*/ 849912 w 970796"/>
                  <a:gd name="connsiteY6" fmla="*/ 487410 h 972915"/>
                  <a:gd name="connsiteX7" fmla="*/ 485394 w 970796"/>
                  <a:gd name="connsiteY7" fmla="*/ 122807 h 972915"/>
                  <a:gd name="connsiteX8" fmla="*/ 120875 w 970796"/>
                  <a:gd name="connsiteY8" fmla="*/ 487410 h 972915"/>
                  <a:gd name="connsiteX9" fmla="*/ 485394 w 970796"/>
                  <a:gd name="connsiteY9" fmla="*/ 851061 h 97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0796" h="972915">
                    <a:moveTo>
                      <a:pt x="484442" y="972913"/>
                    </a:moveTo>
                    <a:cubicBezTo>
                      <a:pt x="215098" y="971961"/>
                      <a:pt x="-949" y="753961"/>
                      <a:pt x="3" y="484554"/>
                    </a:cubicBezTo>
                    <a:cubicBezTo>
                      <a:pt x="955" y="215148"/>
                      <a:pt x="218905" y="-949"/>
                      <a:pt x="488249" y="3"/>
                    </a:cubicBezTo>
                    <a:cubicBezTo>
                      <a:pt x="757593" y="955"/>
                      <a:pt x="972687" y="219907"/>
                      <a:pt x="970784" y="490266"/>
                    </a:cubicBezTo>
                    <a:cubicBezTo>
                      <a:pt x="969832" y="757768"/>
                      <a:pt x="751882" y="973865"/>
                      <a:pt x="484442" y="972913"/>
                    </a:cubicBezTo>
                    <a:close/>
                    <a:moveTo>
                      <a:pt x="485394" y="851061"/>
                    </a:moveTo>
                    <a:cubicBezTo>
                      <a:pt x="687163" y="851061"/>
                      <a:pt x="849912" y="689227"/>
                      <a:pt x="849912" y="487410"/>
                    </a:cubicBezTo>
                    <a:cubicBezTo>
                      <a:pt x="849912" y="285593"/>
                      <a:pt x="687163" y="122807"/>
                      <a:pt x="485394" y="122807"/>
                    </a:cubicBezTo>
                    <a:cubicBezTo>
                      <a:pt x="284575" y="122807"/>
                      <a:pt x="120875" y="285593"/>
                      <a:pt x="120875" y="487410"/>
                    </a:cubicBezTo>
                    <a:cubicBezTo>
                      <a:pt x="120875" y="689227"/>
                      <a:pt x="282671" y="851061"/>
                      <a:pt x="485394" y="8510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43498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15A1A7-645A-8739-BE23-EC9E3C7E4A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9536" y="1508832"/>
            <a:ext cx="5735053" cy="3867704"/>
          </a:xfrm>
        </p:spPr>
        <p:txBody>
          <a:bodyPr>
            <a:normAutofit fontScale="92500" lnSpcReduction="10000"/>
          </a:bodyPr>
          <a:lstStyle/>
          <a:p>
            <a:pPr indent="0"/>
            <a:r>
              <a:rPr lang="en-US" dirty="0" err="1"/>
              <a:t>Lebensmittel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, die die </a:t>
            </a:r>
            <a:r>
              <a:rPr lang="en-US" dirty="0" err="1"/>
              <a:t>Verbraucher</a:t>
            </a:r>
            <a:r>
              <a:rPr lang="en-US" dirty="0"/>
              <a:t> in die </a:t>
            </a:r>
            <a:r>
              <a:rPr lang="en-US" dirty="0" err="1"/>
              <a:t>Irre</a:t>
            </a:r>
            <a:r>
              <a:rPr lang="en-US" dirty="0"/>
              <a:t> </a:t>
            </a:r>
            <a:r>
              <a:rPr lang="en-US" dirty="0" err="1"/>
              <a:t>führen</a:t>
            </a:r>
            <a:r>
              <a:rPr lang="en-US" dirty="0"/>
              <a:t> </a:t>
            </a:r>
            <a:r>
              <a:rPr lang="en-US" dirty="0" err="1"/>
              <a:t>könnten</a:t>
            </a:r>
            <a:r>
              <a:rPr lang="en-US" dirty="0"/>
              <a:t>, </a:t>
            </a:r>
            <a:r>
              <a:rPr lang="en-US" dirty="0" err="1"/>
              <a:t>sind</a:t>
            </a:r>
            <a:r>
              <a:rPr lang="en-US" dirty="0"/>
              <a:t> auf dem EU-</a:t>
            </a:r>
            <a:r>
              <a:rPr lang="en-US" dirty="0" err="1"/>
              <a:t>Markt</a:t>
            </a:r>
            <a:r>
              <a:rPr lang="en-US" dirty="0"/>
              <a:t> verboten. </a:t>
            </a:r>
          </a:p>
          <a:p>
            <a:pPr indent="0"/>
            <a:r>
              <a:rPr lang="en-US" dirty="0"/>
              <a:t>Dies </a:t>
            </a:r>
            <a:r>
              <a:rPr lang="en-US" dirty="0" err="1"/>
              <a:t>schützt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die </a:t>
            </a:r>
            <a:r>
              <a:rPr lang="en-US" dirty="0" err="1"/>
              <a:t>Verbraucher</a:t>
            </a:r>
            <a:r>
              <a:rPr lang="en-US" dirty="0"/>
              <a:t>, </a:t>
            </a:r>
            <a:r>
              <a:rPr lang="en-US" dirty="0" err="1"/>
              <a:t>sondern</a:t>
            </a:r>
            <a:r>
              <a:rPr lang="en-US" dirty="0"/>
              <a:t> </a:t>
            </a:r>
            <a:r>
              <a:rPr lang="en-US" dirty="0" err="1"/>
              <a:t>fördert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die Innovation und </a:t>
            </a:r>
            <a:r>
              <a:rPr lang="en-US" dirty="0" err="1"/>
              <a:t>gewährleistet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fairen</a:t>
            </a:r>
            <a:r>
              <a:rPr lang="en-US" dirty="0"/>
              <a:t> </a:t>
            </a:r>
            <a:r>
              <a:rPr lang="en-US" dirty="0" err="1"/>
              <a:t>Wettbewerb</a:t>
            </a:r>
            <a:r>
              <a:rPr lang="en-US" dirty="0"/>
              <a:t>. </a:t>
            </a:r>
          </a:p>
          <a:p>
            <a:pPr indent="0"/>
            <a:r>
              <a:rPr lang="en-US" dirty="0"/>
              <a:t>Die </a:t>
            </a:r>
            <a:r>
              <a:rPr lang="en-US" dirty="0" err="1"/>
              <a:t>Vorschriften</a:t>
            </a:r>
            <a:r>
              <a:rPr lang="en-US" dirty="0"/>
              <a:t> </a:t>
            </a:r>
            <a:r>
              <a:rPr lang="en-US" dirty="0" err="1"/>
              <a:t>gewährleisten</a:t>
            </a:r>
            <a:r>
              <a:rPr lang="en-US" dirty="0"/>
              <a:t> den </a:t>
            </a:r>
            <a:r>
              <a:rPr lang="en-US" dirty="0" err="1"/>
              <a:t>freien</a:t>
            </a:r>
            <a:r>
              <a:rPr lang="en-US" dirty="0"/>
              <a:t> </a:t>
            </a:r>
            <a:r>
              <a:rPr lang="en-US" dirty="0" err="1"/>
              <a:t>Verkehr</a:t>
            </a:r>
            <a:r>
              <a:rPr lang="en-US" dirty="0"/>
              <a:t> von </a:t>
            </a:r>
            <a:r>
              <a:rPr lang="en-US" dirty="0" err="1"/>
              <a:t>Lebensmitteln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, da </a:t>
            </a:r>
            <a:r>
              <a:rPr lang="en-US" dirty="0" err="1"/>
              <a:t>jedes</a:t>
            </a:r>
            <a:r>
              <a:rPr lang="en-US" dirty="0"/>
              <a:t> </a:t>
            </a:r>
            <a:r>
              <a:rPr lang="en-US" dirty="0" err="1"/>
              <a:t>Lebensmittelunternehmen</a:t>
            </a:r>
            <a:r>
              <a:rPr lang="en-US" dirty="0"/>
              <a:t> die </a:t>
            </a:r>
            <a:r>
              <a:rPr lang="en-US" dirty="0" err="1"/>
              <a:t>gleichen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 auf </a:t>
            </a:r>
            <a:r>
              <a:rPr lang="en-US" dirty="0" err="1"/>
              <a:t>seinen</a:t>
            </a:r>
            <a:r>
              <a:rPr lang="en-US" dirty="0"/>
              <a:t> </a:t>
            </a:r>
            <a:r>
              <a:rPr lang="en-US" dirty="0" err="1"/>
              <a:t>Produkten</a:t>
            </a:r>
            <a:r>
              <a:rPr lang="en-US" dirty="0"/>
              <a:t> </a:t>
            </a:r>
            <a:r>
              <a:rPr lang="en-US" dirty="0" err="1"/>
              <a:t>überall</a:t>
            </a:r>
            <a:r>
              <a:rPr lang="en-US" dirty="0"/>
              <a:t> in der </a:t>
            </a:r>
            <a:r>
              <a:rPr lang="en-US" dirty="0" err="1"/>
              <a:t>Europäischen</a:t>
            </a:r>
            <a:r>
              <a:rPr lang="en-US" dirty="0"/>
              <a:t> Union </a:t>
            </a:r>
            <a:r>
              <a:rPr lang="en-US" dirty="0" err="1"/>
              <a:t>verwenden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.</a:t>
            </a:r>
          </a:p>
          <a:p>
            <a:pPr indent="0"/>
            <a:r>
              <a:rPr lang="en-US" dirty="0"/>
              <a:t>Für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Informationen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Sie </a:t>
            </a:r>
            <a:r>
              <a:rPr lang="en-US" dirty="0" err="1"/>
              <a:t>hier</a:t>
            </a:r>
            <a:r>
              <a:rPr lang="en-US" dirty="0"/>
              <a:t>...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19276-1494-0758-FDCD-A4B8E0A0B3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3558" y="228600"/>
            <a:ext cx="5226315" cy="1118937"/>
          </a:xfrm>
        </p:spPr>
        <p:txBody>
          <a:bodyPr>
            <a:normAutofit fontScale="92500"/>
          </a:bodyPr>
          <a:lstStyle/>
          <a:p>
            <a:r>
              <a:rPr lang="en-IE" dirty="0"/>
              <a:t>Die </a:t>
            </a:r>
            <a:r>
              <a:rPr lang="en-IE" dirty="0" err="1"/>
              <a:t>Bedeutung</a:t>
            </a:r>
            <a:r>
              <a:rPr lang="en-IE" dirty="0"/>
              <a:t> der </a:t>
            </a:r>
            <a:r>
              <a:rPr lang="en-IE" dirty="0" err="1"/>
              <a:t>korrekten</a:t>
            </a:r>
            <a:r>
              <a:rPr lang="en-IE" dirty="0"/>
              <a:t> </a:t>
            </a:r>
            <a:r>
              <a:rPr lang="en-IE" dirty="0" err="1"/>
              <a:t>Verwendung</a:t>
            </a:r>
            <a:r>
              <a:rPr lang="en-IE" dirty="0"/>
              <a:t> von ANGABEN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3B13A-6842-D623-A836-9340AF717980}"/>
              </a:ext>
            </a:extLst>
          </p:cNvPr>
          <p:cNvSpPr txBox="1"/>
          <p:nvPr/>
        </p:nvSpPr>
        <p:spPr>
          <a:xfrm>
            <a:off x="2023609" y="5317397"/>
            <a:ext cx="2366211" cy="369332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ROADMAP (europa.eu)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5B1AE1-346F-328F-B582-74160A905C65}"/>
              </a:ext>
            </a:extLst>
          </p:cNvPr>
          <p:cNvSpPr txBox="1"/>
          <p:nvPr/>
        </p:nvSpPr>
        <p:spPr>
          <a:xfrm>
            <a:off x="8979681" y="998942"/>
            <a:ext cx="2258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400" b="1" dirty="0"/>
              <a:t>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8D585D-24F0-36C2-38DD-366BEEBB216E}"/>
              </a:ext>
            </a:extLst>
          </p:cNvPr>
          <p:cNvSpPr txBox="1"/>
          <p:nvPr/>
        </p:nvSpPr>
        <p:spPr>
          <a:xfrm>
            <a:off x="7373839" y="1361279"/>
            <a:ext cx="2735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0" b="1" dirty="0">
                <a:solidFill>
                  <a:srgbClr val="005697"/>
                </a:solidFill>
              </a:rPr>
              <a:t>Claim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F81C6E-FA89-BA2D-97F1-4BCF0AEFE37B}"/>
              </a:ext>
            </a:extLst>
          </p:cNvPr>
          <p:cNvSpPr txBox="1"/>
          <p:nvPr/>
        </p:nvSpPr>
        <p:spPr>
          <a:xfrm>
            <a:off x="8139642" y="2442411"/>
            <a:ext cx="3817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dirty="0">
                <a:solidFill>
                  <a:srgbClr val="28AF95"/>
                </a:solidFill>
              </a:rPr>
              <a:t>Nutrition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DD74C-B994-8C95-8074-3AB956142544}"/>
              </a:ext>
            </a:extLst>
          </p:cNvPr>
          <p:cNvSpPr txBox="1"/>
          <p:nvPr/>
        </p:nvSpPr>
        <p:spPr>
          <a:xfrm>
            <a:off x="7400095" y="1275941"/>
            <a:ext cx="86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tx2">
                    <a:lumMod val="65000"/>
                  </a:schemeClr>
                </a:solidFill>
              </a:rPr>
              <a:t>natural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26196E-DBA8-F17C-9F89-7BB2A636AA52}"/>
              </a:ext>
            </a:extLst>
          </p:cNvPr>
          <p:cNvSpPr txBox="1"/>
          <p:nvPr/>
        </p:nvSpPr>
        <p:spPr>
          <a:xfrm>
            <a:off x="8020441" y="97311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HIGH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C8779-2D9E-5744-ACED-74333787FFFB}"/>
              </a:ext>
            </a:extLst>
          </p:cNvPr>
          <p:cNvSpPr txBox="1"/>
          <p:nvPr/>
        </p:nvSpPr>
        <p:spPr>
          <a:xfrm>
            <a:off x="10383630" y="1737606"/>
            <a:ext cx="5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C000"/>
                </a:solidFill>
              </a:rPr>
              <a:t>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128B5-69C2-BD80-A40B-3D73E9550F4C}"/>
              </a:ext>
            </a:extLst>
          </p:cNvPr>
          <p:cNvSpPr txBox="1"/>
          <p:nvPr/>
        </p:nvSpPr>
        <p:spPr>
          <a:xfrm>
            <a:off x="7423975" y="2642437"/>
            <a:ext cx="861774" cy="12540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IE" sz="4400" b="1" dirty="0">
                <a:solidFill>
                  <a:srgbClr val="FFD100"/>
                </a:solidFill>
              </a:rPr>
              <a:t>Food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6A2A0D-A3A0-CB07-F776-92822F3ABC6C}"/>
              </a:ext>
            </a:extLst>
          </p:cNvPr>
          <p:cNvSpPr txBox="1"/>
          <p:nvPr/>
        </p:nvSpPr>
        <p:spPr>
          <a:xfrm>
            <a:off x="9850299" y="1737606"/>
            <a:ext cx="492443" cy="9592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20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Low-fat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4C652-9D17-A648-236F-EF11676466EF}"/>
              </a:ext>
            </a:extLst>
          </p:cNvPr>
          <p:cNvSpPr txBox="1"/>
          <p:nvPr/>
        </p:nvSpPr>
        <p:spPr>
          <a:xfrm>
            <a:off x="9026992" y="3105392"/>
            <a:ext cx="231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70C0"/>
                </a:solidFill>
              </a:rPr>
              <a:t>Fat-free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0FF2F6-1A22-0BA6-A6AF-32A33F455972}"/>
              </a:ext>
            </a:extLst>
          </p:cNvPr>
          <p:cNvSpPr txBox="1"/>
          <p:nvPr/>
        </p:nvSpPr>
        <p:spPr>
          <a:xfrm>
            <a:off x="8126485" y="3060151"/>
            <a:ext cx="103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4">
                    <a:lumMod val="75000"/>
                  </a:schemeClr>
                </a:solidFill>
              </a:rPr>
              <a:t>vitamins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573154-7716-9901-FBB6-63C23626F86B}"/>
              </a:ext>
            </a:extLst>
          </p:cNvPr>
          <p:cNvSpPr txBox="1"/>
          <p:nvPr/>
        </p:nvSpPr>
        <p:spPr>
          <a:xfrm>
            <a:off x="8546897" y="2321468"/>
            <a:ext cx="1035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rgbClr val="002060"/>
                </a:solidFill>
              </a:rPr>
              <a:t>Calcium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948EB0-8E50-0367-3EC5-D96A571CD79B}"/>
              </a:ext>
            </a:extLst>
          </p:cNvPr>
          <p:cNvSpPr txBox="1"/>
          <p:nvPr/>
        </p:nvSpPr>
        <p:spPr>
          <a:xfrm>
            <a:off x="7129684" y="2409536"/>
            <a:ext cx="103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2">
                    <a:lumMod val="50000"/>
                  </a:schemeClr>
                </a:solidFill>
              </a:rPr>
              <a:t>Minerals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CFBAE8-4493-879F-33BB-B12BFF47847A}"/>
              </a:ext>
            </a:extLst>
          </p:cNvPr>
          <p:cNvSpPr txBox="1"/>
          <p:nvPr/>
        </p:nvSpPr>
        <p:spPr>
          <a:xfrm>
            <a:off x="10342742" y="2257745"/>
            <a:ext cx="113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accent2">
                    <a:lumMod val="50000"/>
                  </a:schemeClr>
                </a:solidFill>
              </a:rPr>
              <a:t>High-fibre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6E2867-2154-3A41-562C-2430EA3D28BD}"/>
              </a:ext>
            </a:extLst>
          </p:cNvPr>
          <p:cNvSpPr txBox="1"/>
          <p:nvPr/>
        </p:nvSpPr>
        <p:spPr>
          <a:xfrm>
            <a:off x="8595779" y="434784"/>
            <a:ext cx="553998" cy="10436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2400" b="1" dirty="0">
                <a:solidFill>
                  <a:srgbClr val="FFD100"/>
                </a:solidFill>
              </a:rPr>
              <a:t>Protein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4673BB-64C6-6A98-6C2B-095C7392181E}"/>
              </a:ext>
            </a:extLst>
          </p:cNvPr>
          <p:cNvSpPr txBox="1"/>
          <p:nvPr/>
        </p:nvSpPr>
        <p:spPr>
          <a:xfrm>
            <a:off x="10492088" y="2857909"/>
            <a:ext cx="231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2060"/>
                </a:solidFill>
              </a:rPr>
              <a:t>SALT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2EB2ED-6DDE-5017-FC9F-6DA39BE6A25B}"/>
              </a:ext>
            </a:extLst>
          </p:cNvPr>
          <p:cNvSpPr txBox="1"/>
          <p:nvPr/>
        </p:nvSpPr>
        <p:spPr>
          <a:xfrm>
            <a:off x="8088630" y="3494019"/>
            <a:ext cx="231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2060"/>
                </a:solidFill>
              </a:rPr>
              <a:t>Sugar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8ABCE0-F4C1-2740-C4C8-EE2F3A1D1607}"/>
              </a:ext>
            </a:extLst>
          </p:cNvPr>
          <p:cNvSpPr txBox="1"/>
          <p:nvPr/>
        </p:nvSpPr>
        <p:spPr>
          <a:xfrm>
            <a:off x="10440424" y="3571048"/>
            <a:ext cx="13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tx2">
                    <a:lumMod val="65000"/>
                  </a:schemeClr>
                </a:solidFill>
              </a:rPr>
              <a:t>FREE-FROM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49045B-6FC9-7676-B8FF-27F9A00AB954}"/>
              </a:ext>
            </a:extLst>
          </p:cNvPr>
          <p:cNvSpPr txBox="1"/>
          <p:nvPr/>
        </p:nvSpPr>
        <p:spPr>
          <a:xfrm>
            <a:off x="6998656" y="2960395"/>
            <a:ext cx="708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70B2BE"/>
                </a:solidFill>
              </a:rPr>
              <a:t>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4F760F-12FD-C9A4-AE31-77E476383E1D}"/>
              </a:ext>
            </a:extLst>
          </p:cNvPr>
          <p:cNvSpPr txBox="1"/>
          <p:nvPr/>
        </p:nvSpPr>
        <p:spPr>
          <a:xfrm>
            <a:off x="10994075" y="192397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70B2BE"/>
                </a:solidFill>
              </a:rPr>
              <a:t>HIGH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F30BF9-69FD-455D-EEF0-C972D79012C0}"/>
              </a:ext>
            </a:extLst>
          </p:cNvPr>
          <p:cNvSpPr txBox="1"/>
          <p:nvPr/>
        </p:nvSpPr>
        <p:spPr>
          <a:xfrm>
            <a:off x="7019229" y="3782954"/>
            <a:ext cx="1035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rgbClr val="002060"/>
                </a:solidFill>
              </a:rPr>
              <a:t>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DAB77D-319D-2644-0CD8-B5B311161E57}"/>
              </a:ext>
            </a:extLst>
          </p:cNvPr>
          <p:cNvSpPr txBox="1"/>
          <p:nvPr/>
        </p:nvSpPr>
        <p:spPr>
          <a:xfrm>
            <a:off x="9529465" y="3837826"/>
            <a:ext cx="103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70B2BE"/>
                </a:solidFill>
              </a:rPr>
              <a:t>vitamins</a:t>
            </a:r>
          </a:p>
        </p:txBody>
      </p:sp>
    </p:spTree>
    <p:extLst>
      <p:ext uri="{BB962C8B-B14F-4D97-AF65-F5344CB8AC3E}">
        <p14:creationId xmlns:p14="http://schemas.microsoft.com/office/powerpoint/2010/main" val="318212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E4528AC-564E-9C50-B2C6-1D526784B5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2A527-3EB6-E8A2-81B3-2C4086B03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6764" y="1914427"/>
            <a:ext cx="5623720" cy="39131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/>
            <a:r>
              <a:rPr lang="en-US" b="0" i="0" dirty="0">
                <a:effectLst/>
              </a:rPr>
              <a:t>EFSA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zuständig</a:t>
            </a:r>
            <a:r>
              <a:rPr lang="en-US" dirty="0"/>
              <a:t> für die </a:t>
            </a:r>
            <a:r>
              <a:rPr lang="en-US" dirty="0" err="1"/>
              <a:t>Überprüfung</a:t>
            </a:r>
            <a:r>
              <a:rPr lang="en-US" dirty="0"/>
              <a:t> der </a:t>
            </a:r>
            <a:r>
              <a:rPr lang="en-US" dirty="0" err="1"/>
              <a:t>wissenschaftlichen</a:t>
            </a:r>
            <a:r>
              <a:rPr lang="en-US" dirty="0"/>
              <a:t> </a:t>
            </a:r>
            <a:r>
              <a:rPr lang="en-US" dirty="0" err="1"/>
              <a:t>Begründung</a:t>
            </a:r>
            <a:r>
              <a:rPr lang="en-US" dirty="0"/>
              <a:t> der </a:t>
            </a:r>
            <a:r>
              <a:rPr lang="en-US" dirty="0" err="1"/>
              <a:t>eingereichten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, von </a:t>
            </a:r>
            <a:r>
              <a:rPr lang="en-US" dirty="0" err="1"/>
              <a:t>denen</a:t>
            </a:r>
            <a:r>
              <a:rPr lang="en-US" dirty="0"/>
              <a:t> </a:t>
            </a:r>
            <a:r>
              <a:rPr lang="en-US" dirty="0" err="1"/>
              <a:t>einige</a:t>
            </a:r>
            <a:r>
              <a:rPr lang="en-US" dirty="0"/>
              <a:t> 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/>
              <a:t>verwendet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, </a:t>
            </a:r>
            <a:r>
              <a:rPr lang="en-US" dirty="0" err="1"/>
              <a:t>andere</a:t>
            </a:r>
            <a:r>
              <a:rPr lang="en-US" dirty="0"/>
              <a:t> von den </a:t>
            </a:r>
            <a:r>
              <a:rPr lang="en-US" dirty="0" err="1"/>
              <a:t>Antragstellern</a:t>
            </a:r>
            <a:r>
              <a:rPr lang="en-US" dirty="0"/>
              <a:t> </a:t>
            </a:r>
            <a:r>
              <a:rPr lang="en-US" dirty="0" err="1"/>
              <a:t>vorgeschlagen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- </a:t>
            </a:r>
            <a:r>
              <a:rPr lang="en-US" sz="2000" dirty="0"/>
              <a:t>(</a:t>
            </a:r>
            <a:r>
              <a:rPr lang="en-US" sz="2000" dirty="0" err="1"/>
              <a:t>Unternehmen</a:t>
            </a:r>
            <a:r>
              <a:rPr lang="en-US" sz="2000" dirty="0"/>
              <a:t>, die </a:t>
            </a:r>
            <a:r>
              <a:rPr lang="en-US" sz="2000" dirty="0" err="1"/>
              <a:t>Anträge</a:t>
            </a:r>
            <a:r>
              <a:rPr lang="en-US" sz="2000" dirty="0"/>
              <a:t> auf </a:t>
            </a:r>
            <a:r>
              <a:rPr lang="en-US" sz="2000" dirty="0" err="1"/>
              <a:t>Zulassung</a:t>
            </a:r>
            <a:r>
              <a:rPr lang="en-US" sz="2000" dirty="0"/>
              <a:t> in der EU </a:t>
            </a:r>
            <a:r>
              <a:rPr lang="en-US" sz="2000" dirty="0" err="1"/>
              <a:t>stellen</a:t>
            </a:r>
            <a:r>
              <a:rPr lang="en-US" sz="2000" dirty="0"/>
              <a:t> </a:t>
            </a:r>
            <a:r>
              <a:rPr lang="en-US" sz="2000" dirty="0" err="1"/>
              <a:t>wollen</a:t>
            </a:r>
            <a:r>
              <a:rPr lang="en-US" sz="2000" dirty="0"/>
              <a:t>). </a:t>
            </a:r>
          </a:p>
          <a:p>
            <a:pPr marL="0" indent="0"/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Informationen</a:t>
            </a:r>
            <a:r>
              <a:rPr lang="en-US" dirty="0"/>
              <a:t> </a:t>
            </a:r>
            <a:r>
              <a:rPr lang="en-US" dirty="0" err="1"/>
              <a:t>dienen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Grundlage</a:t>
            </a:r>
            <a:r>
              <a:rPr lang="en-US" dirty="0"/>
              <a:t> für die </a:t>
            </a:r>
            <a:r>
              <a:rPr lang="en-US" dirty="0" err="1"/>
              <a:t>Europäische</a:t>
            </a:r>
            <a:r>
              <a:rPr lang="en-US" dirty="0"/>
              <a:t> </a:t>
            </a:r>
            <a:r>
              <a:rPr lang="en-US" dirty="0" err="1"/>
              <a:t>Kommission</a:t>
            </a:r>
            <a:r>
              <a:rPr lang="en-US" dirty="0"/>
              <a:t> und die </a:t>
            </a:r>
            <a:r>
              <a:rPr lang="en-US" dirty="0" err="1"/>
              <a:t>Mitgliedstaaten</a:t>
            </a:r>
            <a:r>
              <a:rPr lang="en-US" dirty="0"/>
              <a:t>, die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entscheiden</a:t>
            </a:r>
            <a:r>
              <a:rPr lang="en-US" dirty="0"/>
              <a:t>,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die </a:t>
            </a:r>
            <a:r>
              <a:rPr lang="en-US" dirty="0" err="1"/>
              <a:t>Anträge</a:t>
            </a:r>
            <a:r>
              <a:rPr lang="en-US" dirty="0"/>
              <a:t> </a:t>
            </a:r>
            <a:r>
              <a:rPr lang="en-US" dirty="0" err="1"/>
              <a:t>genehmigen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EBF34-E109-E1E7-EFC7-4E2FC0A55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6765" y="440871"/>
            <a:ext cx="5623720" cy="1061357"/>
          </a:xfrm>
        </p:spPr>
        <p:txBody>
          <a:bodyPr>
            <a:normAutofit lnSpcReduction="10000"/>
          </a:bodyPr>
          <a:lstStyle/>
          <a:p>
            <a:r>
              <a:rPr lang="en-IE" dirty="0"/>
              <a:t>Die Rolle der European Food Safety Authority </a:t>
            </a:r>
            <a:r>
              <a:rPr lang="en-IE" dirty="0">
                <a:solidFill>
                  <a:srgbClr val="1188A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EFSA</a:t>
            </a:r>
            <a:endParaRPr lang="en-IE" dirty="0">
              <a:solidFill>
                <a:srgbClr val="1188A3"/>
              </a:solidFill>
            </a:endParaRPr>
          </a:p>
        </p:txBody>
      </p:sp>
      <p:pic>
        <p:nvPicPr>
          <p:cNvPr id="5" name="Online Media 4" title="What are health claims and how are they assessed?">
            <a:hlinkClick r:id="" action="ppaction://media"/>
            <a:extLst>
              <a:ext uri="{FF2B5EF4-FFF2-40B4-BE49-F238E27FC236}">
                <a16:creationId xmlns:a16="http://schemas.microsoft.com/office/drawing/2014/main" id="{1DD4DF07-C1B3-85D0-1F9A-0C3BD67D93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31479" y="1203325"/>
            <a:ext cx="5260521" cy="3913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32C21-50C2-0F1E-F455-17171A39A631}"/>
              </a:ext>
            </a:extLst>
          </p:cNvPr>
          <p:cNvSpPr txBox="1"/>
          <p:nvPr/>
        </p:nvSpPr>
        <p:spPr>
          <a:xfrm>
            <a:off x="5983062" y="6093670"/>
            <a:ext cx="6208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88A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are health claims and how are they assessed? - YouTube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57726-6DD3-8D6F-6D21-526C7FCE0853}"/>
              </a:ext>
            </a:extLst>
          </p:cNvPr>
          <p:cNvSpPr txBox="1"/>
          <p:nvPr/>
        </p:nvSpPr>
        <p:spPr>
          <a:xfrm>
            <a:off x="236764" y="5634157"/>
            <a:ext cx="4616787" cy="646331"/>
          </a:xfrm>
          <a:prstGeom prst="rect">
            <a:avLst/>
          </a:prstGeom>
          <a:noFill/>
          <a:ln>
            <a:solidFill>
              <a:srgbClr val="1188A3"/>
            </a:solidFill>
          </a:ln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1188A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Nutrition applications: regulations and guidance | EFSA (europa.eu)</a:t>
            </a:r>
            <a:endParaRPr lang="en-IE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613FB-4F66-1EB6-A304-5C1768A619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33722" y="1392823"/>
            <a:ext cx="5131416" cy="5181513"/>
          </a:xfrm>
        </p:spPr>
        <p:txBody>
          <a:bodyPr>
            <a:normAutofit fontScale="92500"/>
          </a:bodyPr>
          <a:lstStyle/>
          <a:p>
            <a:pPr marL="0" indent="0"/>
            <a:r>
              <a:rPr lang="en-US" dirty="0"/>
              <a:t>Für die </a:t>
            </a:r>
            <a:r>
              <a:rPr lang="en-US" dirty="0" err="1"/>
              <a:t>Lebensmittelunternehmen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es </a:t>
            </a:r>
            <a:r>
              <a:rPr lang="en-US" dirty="0" err="1"/>
              <a:t>schwierig</a:t>
            </a:r>
            <a:r>
              <a:rPr lang="en-US" dirty="0"/>
              <a:t>,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gesundheits</a:t>
            </a:r>
            <a:r>
              <a:rPr lang="en-US" dirty="0"/>
              <a:t>-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nährwertbezogene</a:t>
            </a:r>
            <a:r>
              <a:rPr lang="en-US" dirty="0"/>
              <a:t> </a:t>
            </a:r>
            <a:r>
              <a:rPr lang="en-US" dirty="0" err="1"/>
              <a:t>Angabe</a:t>
            </a:r>
            <a:r>
              <a:rPr lang="en-US" dirty="0"/>
              <a:t> von der EFSA </a:t>
            </a:r>
            <a:r>
              <a:rPr lang="en-US" dirty="0" err="1"/>
              <a:t>genehmigen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lassen</a:t>
            </a:r>
            <a:r>
              <a:rPr lang="en-US" dirty="0"/>
              <a:t>, da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starke</a:t>
            </a:r>
            <a:r>
              <a:rPr lang="en-US" dirty="0"/>
              <a:t>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Beweise</a:t>
            </a:r>
            <a:r>
              <a:rPr lang="en-US" dirty="0"/>
              <a:t> und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Konsens</a:t>
            </a:r>
            <a:r>
              <a:rPr lang="en-US" dirty="0"/>
              <a:t> </a:t>
            </a:r>
            <a:r>
              <a:rPr lang="en-US" dirty="0" err="1"/>
              <a:t>benötigt</a:t>
            </a:r>
            <a:r>
              <a:rPr lang="en-US" dirty="0"/>
              <a:t>.</a:t>
            </a:r>
          </a:p>
          <a:p>
            <a:pPr marL="0" indent="0"/>
            <a:r>
              <a:rPr lang="en-US" dirty="0"/>
              <a:t>Daher </a:t>
            </a:r>
            <a:r>
              <a:rPr lang="en-US" dirty="0" err="1"/>
              <a:t>können</a:t>
            </a:r>
            <a:r>
              <a:rPr lang="en-US" dirty="0"/>
              <a:t> die KMU </a:t>
            </a:r>
            <a:r>
              <a:rPr lang="en-US" dirty="0" err="1"/>
              <a:t>über</a:t>
            </a:r>
            <a:r>
              <a:rPr lang="en-US" dirty="0"/>
              <a:t> die EU-</a:t>
            </a:r>
            <a:r>
              <a:rPr lang="en-US" dirty="0" err="1"/>
              <a:t>Datenbank</a:t>
            </a:r>
            <a:r>
              <a:rPr lang="en-US" dirty="0"/>
              <a:t> “</a:t>
            </a:r>
            <a:r>
              <a:rPr lang="en-US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Register of nutrition and health claims made on foods</a:t>
            </a:r>
            <a:r>
              <a:rPr lang="en-US" dirty="0"/>
              <a:t>”, die </a:t>
            </a:r>
            <a:r>
              <a:rPr lang="en-US" dirty="0" err="1"/>
              <a:t>zulässige</a:t>
            </a:r>
            <a:r>
              <a:rPr lang="en-US" dirty="0"/>
              <a:t> </a:t>
            </a:r>
            <a:r>
              <a:rPr lang="en-US" dirty="0" err="1"/>
              <a:t>gesundheits</a:t>
            </a:r>
            <a:r>
              <a:rPr lang="en-US" dirty="0"/>
              <a:t>- und </a:t>
            </a:r>
            <a:r>
              <a:rPr lang="en-US" dirty="0" err="1"/>
              <a:t>nährwertbezogene</a:t>
            </a:r>
            <a:r>
              <a:rPr lang="en-US" dirty="0"/>
              <a:t> </a:t>
            </a:r>
            <a:r>
              <a:rPr lang="en-US" dirty="0" err="1"/>
              <a:t>Angaben</a:t>
            </a:r>
            <a:r>
              <a:rPr lang="en-US" dirty="0"/>
              <a:t> </a:t>
            </a:r>
            <a:r>
              <a:rPr lang="en-US" dirty="0" err="1"/>
              <a:t>einsehen</a:t>
            </a:r>
            <a:r>
              <a:rPr lang="en-US" dirty="0"/>
              <a:t>.</a:t>
            </a:r>
          </a:p>
          <a:p>
            <a:pPr marL="0" indent="0"/>
            <a:r>
              <a:rPr lang="en-US" b="1" dirty="0"/>
              <a:t>WICHTIGE LEKTÜRE:</a:t>
            </a:r>
          </a:p>
          <a:p>
            <a:pPr marL="0" indent="0"/>
            <a:r>
              <a:rPr lang="en-US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Register of nutrition and health claims made on foods (v.3.6) (europa.eu)</a:t>
            </a:r>
            <a:endParaRPr lang="en-US" dirty="0">
              <a:solidFill>
                <a:srgbClr val="1188A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1188A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Nutrition claims (europa.eu)</a:t>
            </a:r>
            <a:endParaRPr lang="en-IE" dirty="0">
              <a:solidFill>
                <a:srgbClr val="1188A3"/>
              </a:solidFill>
            </a:endParaRPr>
          </a:p>
          <a:p>
            <a:pPr marL="0" indent="0"/>
            <a:endParaRPr lang="en-IE" dirty="0">
              <a:solidFill>
                <a:srgbClr val="1188A3"/>
              </a:solidFill>
            </a:endParaRPr>
          </a:p>
          <a:p>
            <a:pPr marL="0" indent="0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9B3A8-39A8-D514-0F14-EE6A6C2A1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Auswahl</a:t>
            </a:r>
            <a:r>
              <a:rPr lang="en-IE" dirty="0"/>
              <a:t> von </a:t>
            </a:r>
            <a:r>
              <a:rPr lang="en-IE" dirty="0" err="1"/>
              <a:t>Angaben</a:t>
            </a:r>
            <a:r>
              <a:rPr lang="en-IE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D9C72-D131-A130-414A-262DA2248F88}"/>
              </a:ext>
            </a:extLst>
          </p:cNvPr>
          <p:cNvSpPr txBox="1"/>
          <p:nvPr/>
        </p:nvSpPr>
        <p:spPr>
          <a:xfrm>
            <a:off x="6914145" y="239449"/>
            <a:ext cx="5197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Die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fünf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wichtigsten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Forderungen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im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Zusammenhang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mit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dem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gesunden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Altern (für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Senioren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9C860F7-47FC-24F1-819F-90A19852A795}"/>
              </a:ext>
            </a:extLst>
          </p:cNvPr>
          <p:cNvSpPr/>
          <p:nvPr/>
        </p:nvSpPr>
        <p:spPr>
          <a:xfrm>
            <a:off x="7283113" y="1801436"/>
            <a:ext cx="2229853" cy="1147011"/>
          </a:xfrm>
          <a:prstGeom prst="wedgeEllipseCallout">
            <a:avLst/>
          </a:prstGeom>
          <a:solidFill>
            <a:srgbClr val="85D2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IE" b="1" dirty="0" err="1">
                <a:solidFill>
                  <a:srgbClr val="000000"/>
                </a:solidFill>
              </a:rPr>
              <a:t>Verdauung</a:t>
            </a:r>
            <a:r>
              <a:rPr lang="en-IE" b="1" dirty="0">
                <a:solidFill>
                  <a:srgbClr val="000000"/>
                </a:solidFill>
              </a:rPr>
              <a:t>/</a:t>
            </a:r>
            <a:r>
              <a:rPr lang="en-IE" b="1" dirty="0" err="1">
                <a:solidFill>
                  <a:srgbClr val="000000"/>
                </a:solidFill>
              </a:rPr>
              <a:t>Darm</a:t>
            </a:r>
            <a:r>
              <a:rPr lang="en-IE" b="1" dirty="0">
                <a:solidFill>
                  <a:srgbClr val="000000"/>
                </a:solidFill>
              </a:rPr>
              <a:t>-gesundheit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ABCA678-D553-974B-1933-AA0BB093630A}"/>
              </a:ext>
            </a:extLst>
          </p:cNvPr>
          <p:cNvSpPr/>
          <p:nvPr/>
        </p:nvSpPr>
        <p:spPr>
          <a:xfrm>
            <a:off x="9825788" y="1439778"/>
            <a:ext cx="1933074" cy="1147011"/>
          </a:xfrm>
          <a:prstGeom prst="wedgeEllipseCallou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2. </a:t>
            </a:r>
            <a:r>
              <a:rPr lang="en-IE" b="1" dirty="0" err="1">
                <a:solidFill>
                  <a:srgbClr val="000000"/>
                </a:solidFill>
              </a:rPr>
              <a:t>Energie</a:t>
            </a:r>
            <a:r>
              <a:rPr lang="en-IE" b="1" dirty="0">
                <a:solidFill>
                  <a:srgbClr val="000000"/>
                </a:solidFill>
              </a:rPr>
              <a:t> / </a:t>
            </a:r>
            <a:r>
              <a:rPr lang="en-IE" b="1" dirty="0" err="1">
                <a:solidFill>
                  <a:srgbClr val="000000"/>
                </a:solidFill>
              </a:rPr>
              <a:t>Wachsam-keit</a:t>
            </a:r>
            <a:endParaRPr lang="en-IE" b="1" dirty="0">
              <a:solidFill>
                <a:srgbClr val="000000"/>
              </a:solidFill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6C135C2-2C9A-2231-6C2A-9E6D3A1E7267}"/>
              </a:ext>
            </a:extLst>
          </p:cNvPr>
          <p:cNvSpPr/>
          <p:nvPr/>
        </p:nvSpPr>
        <p:spPr>
          <a:xfrm>
            <a:off x="8859251" y="3124201"/>
            <a:ext cx="1933074" cy="1147011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3. </a:t>
            </a:r>
            <a:r>
              <a:rPr lang="en-IE" b="1" dirty="0" err="1">
                <a:solidFill>
                  <a:srgbClr val="000000"/>
                </a:solidFill>
              </a:rPr>
              <a:t>Herz</a:t>
            </a:r>
            <a:r>
              <a:rPr lang="en-IE" b="1" dirty="0">
                <a:solidFill>
                  <a:srgbClr val="000000"/>
                </a:solidFill>
              </a:rPr>
              <a:t>-gesundheit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5D03AE1-A699-6E5F-C7F0-822B9484C14F}"/>
              </a:ext>
            </a:extLst>
          </p:cNvPr>
          <p:cNvSpPr/>
          <p:nvPr/>
        </p:nvSpPr>
        <p:spPr>
          <a:xfrm>
            <a:off x="7579893" y="4576012"/>
            <a:ext cx="1933074" cy="1147011"/>
          </a:xfrm>
          <a:prstGeom prst="wedgeEllipse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4. Gesundheit des </a:t>
            </a:r>
            <a:r>
              <a:rPr lang="en-IE" b="1" dirty="0" err="1">
                <a:solidFill>
                  <a:srgbClr val="000000"/>
                </a:solidFill>
              </a:rPr>
              <a:t>Immun</a:t>
            </a:r>
            <a:r>
              <a:rPr lang="en-IE" b="1" dirty="0">
                <a:solidFill>
                  <a:srgbClr val="000000"/>
                </a:solidFill>
              </a:rPr>
              <a:t>-systems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78773CE-96FB-DA71-B1CE-19455C1E177F}"/>
              </a:ext>
            </a:extLst>
          </p:cNvPr>
          <p:cNvSpPr/>
          <p:nvPr/>
        </p:nvSpPr>
        <p:spPr>
          <a:xfrm>
            <a:off x="10138610" y="4930359"/>
            <a:ext cx="1933074" cy="1147011"/>
          </a:xfrm>
          <a:prstGeom prst="wedgeEllipseCallou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5. </a:t>
            </a:r>
            <a:r>
              <a:rPr lang="en-IE" b="1" dirty="0" err="1">
                <a:solidFill>
                  <a:srgbClr val="000000"/>
                </a:solidFill>
              </a:rPr>
              <a:t>Gehirn</a:t>
            </a:r>
            <a:r>
              <a:rPr lang="en-IE" b="1" dirty="0">
                <a:solidFill>
                  <a:srgbClr val="000000"/>
                </a:solidFill>
              </a:rPr>
              <a:t> / </a:t>
            </a:r>
            <a:r>
              <a:rPr lang="en-IE" b="1" dirty="0" err="1">
                <a:solidFill>
                  <a:srgbClr val="000000"/>
                </a:solidFill>
              </a:rPr>
              <a:t>Kognitive</a:t>
            </a:r>
            <a:r>
              <a:rPr lang="en-IE" b="1" dirty="0">
                <a:solidFill>
                  <a:srgbClr val="000000"/>
                </a:solidFill>
              </a:rPr>
              <a:t> Gesundheit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07B886-86E5-577D-E6D1-1B8A50FA62F0}"/>
              </a:ext>
            </a:extLst>
          </p:cNvPr>
          <p:cNvSpPr txBox="1"/>
          <p:nvPr/>
        </p:nvSpPr>
        <p:spPr>
          <a:xfrm>
            <a:off x="7283114" y="6366959"/>
            <a:ext cx="4114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600" i="1" dirty="0">
                <a:solidFill>
                  <a:srgbClr val="1188A3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(According to Innova Market Insights)</a:t>
            </a:r>
            <a:endParaRPr lang="en-GB" sz="1600" b="0" i="1" dirty="0">
              <a:solidFill>
                <a:srgbClr val="1188A3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813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FC1CD8-020F-459F-9122-A7A4C1D9D2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4" y="934084"/>
            <a:ext cx="5340858" cy="17926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Innovative </a:t>
            </a:r>
            <a:r>
              <a:rPr lang="en-US" dirty="0" err="1"/>
              <a:t>Verpackung</a:t>
            </a:r>
            <a:r>
              <a:rPr lang="en-US" dirty="0"/>
              <a:t> und </a:t>
            </a:r>
            <a:r>
              <a:rPr lang="en-US" dirty="0" err="1"/>
              <a:t>Lebensmitteletikettierung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62E13-42A2-4105-A2A5-3D8C7333D2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1029353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hocolates in a box">
            <a:extLst>
              <a:ext uri="{FF2B5EF4-FFF2-40B4-BE49-F238E27FC236}">
                <a16:creationId xmlns:a16="http://schemas.microsoft.com/office/drawing/2014/main" id="{9585925B-4B7D-444A-9CB3-90F1855D87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329C3-C4F0-41AB-8C46-0341609C2F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4212" y="1649673"/>
            <a:ext cx="5105121" cy="4525954"/>
          </a:xfrm>
        </p:spPr>
        <p:txBody>
          <a:bodyPr>
            <a:normAutofit fontScale="92500" lnSpcReduction="20000"/>
          </a:bodyPr>
          <a:lstStyle/>
          <a:p>
            <a:pPr indent="0"/>
            <a:r>
              <a:rPr lang="en-IE" dirty="0"/>
              <a:t>In </a:t>
            </a:r>
            <a:r>
              <a:rPr lang="en-IE" dirty="0" err="1"/>
              <a:t>diesem</a:t>
            </a:r>
            <a:r>
              <a:rPr lang="en-IE" dirty="0"/>
              <a:t> </a:t>
            </a:r>
            <a:r>
              <a:rPr lang="en-IE" dirty="0" err="1"/>
              <a:t>Abschnitt</a:t>
            </a:r>
            <a:r>
              <a:rPr lang="en-IE" dirty="0"/>
              <a:t> </a:t>
            </a:r>
            <a:r>
              <a:rPr lang="en-IE" dirty="0" err="1"/>
              <a:t>geht</a:t>
            </a:r>
            <a:r>
              <a:rPr lang="en-IE" dirty="0"/>
              <a:t> es um die Rolle der </a:t>
            </a:r>
            <a:r>
              <a:rPr lang="en-IE" dirty="0" err="1"/>
              <a:t>Verpackung</a:t>
            </a:r>
            <a:r>
              <a:rPr lang="en-IE" dirty="0"/>
              <a:t> </a:t>
            </a:r>
            <a:r>
              <a:rPr lang="en-IE" dirty="0" err="1"/>
              <a:t>bei</a:t>
            </a:r>
            <a:r>
              <a:rPr lang="en-IE" dirty="0"/>
              <a:t> der </a:t>
            </a:r>
            <a:r>
              <a:rPr lang="en-IE" dirty="0" err="1"/>
              <a:t>Entwicklung</a:t>
            </a:r>
            <a:r>
              <a:rPr lang="en-IE" dirty="0"/>
              <a:t> </a:t>
            </a:r>
            <a:r>
              <a:rPr lang="en-IE" dirty="0" err="1"/>
              <a:t>neuer</a:t>
            </a:r>
            <a:r>
              <a:rPr lang="en-IE" dirty="0"/>
              <a:t> </a:t>
            </a:r>
            <a:r>
              <a:rPr lang="en-IE" dirty="0" err="1"/>
              <a:t>Lebensmittelprodukte</a:t>
            </a:r>
            <a:r>
              <a:rPr lang="en-IE" dirty="0"/>
              <a:t> für </a:t>
            </a:r>
            <a:r>
              <a:rPr lang="en-IE" dirty="0" err="1"/>
              <a:t>Senioren</a:t>
            </a:r>
            <a:r>
              <a:rPr lang="en-IE" dirty="0"/>
              <a:t>. </a:t>
            </a:r>
          </a:p>
          <a:p>
            <a:pPr indent="0"/>
            <a:r>
              <a:rPr lang="en-IE" dirty="0" err="1"/>
              <a:t>Einige</a:t>
            </a:r>
            <a:r>
              <a:rPr lang="en-IE" dirty="0"/>
              <a:t> </a:t>
            </a:r>
            <a:r>
              <a:rPr lang="en-IE" dirty="0" err="1"/>
              <a:t>Überlegungen</a:t>
            </a:r>
            <a:r>
              <a:rPr lang="en-IE" dirty="0"/>
              <a:t>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E" dirty="0"/>
              <a:t>Die Form der </a:t>
            </a:r>
            <a:r>
              <a:rPr lang="en-IE" dirty="0" err="1"/>
              <a:t>Verpackung</a:t>
            </a:r>
            <a:r>
              <a:rPr lang="en-IE" dirty="0"/>
              <a:t> </a:t>
            </a:r>
            <a:r>
              <a:rPr lang="en-IE" dirty="0" err="1"/>
              <a:t>kann</a:t>
            </a:r>
            <a:r>
              <a:rPr lang="en-IE" dirty="0"/>
              <a:t> </a:t>
            </a:r>
            <a:r>
              <a:rPr lang="en-IE" dirty="0" err="1"/>
              <a:t>ausschlaggebend</a:t>
            </a:r>
            <a:r>
              <a:rPr lang="en-IE" dirty="0"/>
              <a:t> </a:t>
            </a:r>
            <a:r>
              <a:rPr lang="en-IE" dirty="0" err="1"/>
              <a:t>dafür</a:t>
            </a:r>
            <a:r>
              <a:rPr lang="en-IE" dirty="0"/>
              <a:t> sein, </a:t>
            </a:r>
            <a:r>
              <a:rPr lang="en-IE" dirty="0" err="1"/>
              <a:t>ob</a:t>
            </a:r>
            <a:r>
              <a:rPr lang="en-IE" dirty="0"/>
              <a:t> das </a:t>
            </a:r>
            <a:r>
              <a:rPr lang="en-IE" dirty="0" err="1"/>
              <a:t>Lebensmittel</a:t>
            </a:r>
            <a:r>
              <a:rPr lang="en-IE" dirty="0"/>
              <a:t> von den </a:t>
            </a:r>
            <a:r>
              <a:rPr lang="en-IE" dirty="0" err="1"/>
              <a:t>Senioren</a:t>
            </a:r>
            <a:r>
              <a:rPr lang="en-IE" dirty="0"/>
              <a:t> </a:t>
            </a:r>
            <a:r>
              <a:rPr lang="en-IE" dirty="0" err="1"/>
              <a:t>akzeptiert</a:t>
            </a:r>
            <a:r>
              <a:rPr lang="en-IE" dirty="0"/>
              <a:t> </a:t>
            </a:r>
            <a:r>
              <a:rPr lang="en-IE" dirty="0" err="1"/>
              <a:t>wird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nicht</a:t>
            </a:r>
            <a:r>
              <a:rPr lang="en-IE" dirty="0"/>
              <a:t>.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IE" dirty="0"/>
              <a:t>Die </a:t>
            </a:r>
            <a:r>
              <a:rPr lang="en-IE" b="1" dirty="0" err="1"/>
              <a:t>Wahrnehmung</a:t>
            </a:r>
            <a:r>
              <a:rPr lang="en-IE" dirty="0"/>
              <a:t>, die </a:t>
            </a:r>
            <a:r>
              <a:rPr lang="en-IE" dirty="0" err="1"/>
              <a:t>sie</a:t>
            </a:r>
            <a:r>
              <a:rPr lang="en-IE" dirty="0"/>
              <a:t> </a:t>
            </a:r>
            <a:r>
              <a:rPr lang="en-IE" dirty="0" err="1"/>
              <a:t>durch</a:t>
            </a:r>
            <a:r>
              <a:rPr lang="en-IE" dirty="0"/>
              <a:t> das </a:t>
            </a:r>
            <a:r>
              <a:rPr lang="en-IE" b="1" dirty="0" err="1"/>
              <a:t>Aussehen</a:t>
            </a:r>
            <a:r>
              <a:rPr lang="en-IE" dirty="0"/>
              <a:t> der </a:t>
            </a:r>
            <a:r>
              <a:rPr lang="en-IE" dirty="0" err="1"/>
              <a:t>Verpackung</a:t>
            </a:r>
            <a:r>
              <a:rPr lang="en-IE" dirty="0"/>
              <a:t> </a:t>
            </a:r>
            <a:r>
              <a:rPr lang="en-IE" dirty="0" err="1"/>
              <a:t>erhalten</a:t>
            </a:r>
            <a:r>
              <a:rPr lang="en-IE" dirty="0"/>
              <a:t>, die </a:t>
            </a:r>
            <a:r>
              <a:rPr lang="en-IE" b="1" dirty="0" err="1"/>
              <a:t>Benutzerfreundlichkeit</a:t>
            </a:r>
            <a:r>
              <a:rPr lang="en-IE" dirty="0"/>
              <a:t> der </a:t>
            </a:r>
            <a:r>
              <a:rPr lang="en-IE" dirty="0" err="1"/>
              <a:t>Verpackung</a:t>
            </a:r>
            <a:r>
              <a:rPr lang="en-IE" dirty="0"/>
              <a:t> und die </a:t>
            </a:r>
            <a:r>
              <a:rPr lang="en-IE" dirty="0" err="1"/>
              <a:t>Fähigkeit</a:t>
            </a:r>
            <a:r>
              <a:rPr lang="en-IE" dirty="0"/>
              <a:t>, den </a:t>
            </a:r>
            <a:r>
              <a:rPr lang="en-IE" dirty="0" err="1"/>
              <a:t>Inhalt</a:t>
            </a:r>
            <a:r>
              <a:rPr lang="en-IE" dirty="0"/>
              <a:t> der </a:t>
            </a:r>
            <a:r>
              <a:rPr lang="en-IE" dirty="0" err="1"/>
              <a:t>Verpackung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lesen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b="1" dirty="0"/>
              <a:t>verstehen,</a:t>
            </a:r>
            <a:r>
              <a:rPr lang="en-IE" dirty="0"/>
              <a:t> </a:t>
            </a:r>
            <a:r>
              <a:rPr lang="en-IE" dirty="0" err="1"/>
              <a:t>sind</a:t>
            </a:r>
            <a:r>
              <a:rPr lang="en-IE" dirty="0"/>
              <a:t> </a:t>
            </a:r>
            <a:r>
              <a:rPr lang="en-IE" dirty="0" err="1"/>
              <a:t>alles</a:t>
            </a:r>
            <a:r>
              <a:rPr lang="en-IE" dirty="0"/>
              <a:t> </a:t>
            </a:r>
            <a:r>
              <a:rPr lang="en-IE" dirty="0" err="1"/>
              <a:t>Faktoren</a:t>
            </a:r>
            <a:r>
              <a:rPr lang="en-IE" dirty="0"/>
              <a:t> für </a:t>
            </a:r>
            <a:r>
              <a:rPr lang="en-IE" dirty="0" err="1"/>
              <a:t>ihre</a:t>
            </a:r>
            <a:r>
              <a:rPr lang="en-IE" dirty="0"/>
              <a:t> </a:t>
            </a:r>
            <a:r>
              <a:rPr lang="en-IE" dirty="0" err="1"/>
              <a:t>Kaufentscheidung</a:t>
            </a:r>
            <a:r>
              <a:rPr lang="en-IE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CF0E7-5076-467F-8B6A-0DE242C615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en-IE" dirty="0"/>
              <a:t>Innovative </a:t>
            </a:r>
            <a:r>
              <a:rPr lang="en-IE" dirty="0" err="1"/>
              <a:t>Verpackungen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58569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old men giving each other a high five">
            <a:extLst>
              <a:ext uri="{FF2B5EF4-FFF2-40B4-BE49-F238E27FC236}">
                <a16:creationId xmlns:a16="http://schemas.microsoft.com/office/drawing/2014/main" id="{2AF09716-A3B3-4051-AE15-4DB6AB0A83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A984D-AC20-4869-94EB-BD84D1B899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9860" y="1773241"/>
            <a:ext cx="5173362" cy="4525954"/>
          </a:xfrm>
        </p:spPr>
        <p:txBody>
          <a:bodyPr>
            <a:normAutofit fontScale="92500"/>
          </a:bodyPr>
          <a:lstStyle/>
          <a:p>
            <a:pPr indent="0"/>
            <a:r>
              <a:rPr lang="en-IE" dirty="0" err="1"/>
              <a:t>Achten</a:t>
            </a:r>
            <a:r>
              <a:rPr lang="en-IE" dirty="0"/>
              <a:t> Sie </a:t>
            </a:r>
            <a:r>
              <a:rPr lang="en-IE" dirty="0" err="1"/>
              <a:t>darauf</a:t>
            </a:r>
            <a:r>
              <a:rPr lang="en-IE" dirty="0"/>
              <a:t>, </a:t>
            </a:r>
            <a:r>
              <a:rPr lang="en-IE" dirty="0" err="1"/>
              <a:t>dass</a:t>
            </a:r>
            <a:r>
              <a:rPr lang="en-IE" dirty="0"/>
              <a:t> </a:t>
            </a:r>
            <a:r>
              <a:rPr lang="en-IE" b="1" dirty="0" err="1"/>
              <a:t>körperliche</a:t>
            </a:r>
            <a:r>
              <a:rPr lang="en-IE" b="1" dirty="0"/>
              <a:t> </a:t>
            </a:r>
            <a:r>
              <a:rPr lang="en-IE" b="1" dirty="0" err="1"/>
              <a:t>Einschränkungen</a:t>
            </a:r>
            <a:r>
              <a:rPr lang="en-IE" dirty="0"/>
              <a:t> die </a:t>
            </a:r>
            <a:r>
              <a:rPr lang="en-IE" dirty="0" err="1"/>
              <a:t>Auswahl</a:t>
            </a:r>
            <a:r>
              <a:rPr lang="en-IE" dirty="0"/>
              <a:t> von </a:t>
            </a:r>
            <a:r>
              <a:rPr lang="en-IE" dirty="0" err="1"/>
              <a:t>Lebensmitteln</a:t>
            </a:r>
            <a:r>
              <a:rPr lang="en-IE" dirty="0"/>
              <a:t> für </a:t>
            </a:r>
            <a:r>
              <a:rPr lang="en-IE" dirty="0" err="1"/>
              <a:t>Senioren</a:t>
            </a:r>
            <a:r>
              <a:rPr lang="en-IE" dirty="0"/>
              <a:t> </a:t>
            </a:r>
            <a:r>
              <a:rPr lang="en-IE" dirty="0" err="1"/>
              <a:t>beeinflussen</a:t>
            </a:r>
            <a:r>
              <a:rPr lang="en-IE" dirty="0"/>
              <a:t> </a:t>
            </a:r>
            <a:r>
              <a:rPr lang="en-IE" dirty="0" err="1"/>
              <a:t>können</a:t>
            </a:r>
            <a:r>
              <a:rPr lang="en-IE" dirty="0"/>
              <a:t>. </a:t>
            </a:r>
            <a:r>
              <a:rPr lang="en-IE" dirty="0" err="1"/>
              <a:t>Ihre</a:t>
            </a:r>
            <a:r>
              <a:rPr lang="en-IE" dirty="0"/>
              <a:t> Kraft </a:t>
            </a:r>
            <a:r>
              <a:rPr lang="en-IE" dirty="0" err="1"/>
              <a:t>kann</a:t>
            </a:r>
            <a:r>
              <a:rPr lang="en-IE" dirty="0"/>
              <a:t> das </a:t>
            </a:r>
            <a:r>
              <a:rPr lang="en-IE" dirty="0" err="1"/>
              <a:t>Öffnen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Tragen</a:t>
            </a:r>
            <a:r>
              <a:rPr lang="en-IE" dirty="0"/>
              <a:t> </a:t>
            </a:r>
            <a:r>
              <a:rPr lang="en-IE" dirty="0" err="1"/>
              <a:t>bestimmter</a:t>
            </a:r>
            <a:r>
              <a:rPr lang="en-IE" dirty="0"/>
              <a:t> </a:t>
            </a:r>
            <a:r>
              <a:rPr lang="en-IE" dirty="0" err="1"/>
              <a:t>Lebensmittelprodukte</a:t>
            </a:r>
            <a:r>
              <a:rPr lang="en-IE" dirty="0"/>
              <a:t> </a:t>
            </a:r>
            <a:r>
              <a:rPr lang="en-IE" dirty="0" err="1"/>
              <a:t>beeinträchtigen</a:t>
            </a:r>
            <a:r>
              <a:rPr lang="en-IE" dirty="0"/>
              <a:t>. </a:t>
            </a:r>
            <a:r>
              <a:rPr lang="en-IE" dirty="0" err="1"/>
              <a:t>Ihr</a:t>
            </a:r>
            <a:r>
              <a:rPr lang="en-IE" dirty="0"/>
              <a:t> </a:t>
            </a:r>
            <a:r>
              <a:rPr lang="en-IE" dirty="0" err="1"/>
              <a:t>Sehvermögen</a:t>
            </a:r>
            <a:r>
              <a:rPr lang="en-IE" dirty="0"/>
              <a:t> </a:t>
            </a:r>
            <a:r>
              <a:rPr lang="en-IE" dirty="0" err="1"/>
              <a:t>kann</a:t>
            </a:r>
            <a:r>
              <a:rPr lang="en-IE" dirty="0"/>
              <a:t> die </a:t>
            </a:r>
            <a:r>
              <a:rPr lang="en-IE" dirty="0" err="1"/>
              <a:t>Fähigkeit</a:t>
            </a:r>
            <a:r>
              <a:rPr lang="en-IE" dirty="0"/>
              <a:t> </a:t>
            </a:r>
            <a:r>
              <a:rPr lang="en-IE" dirty="0" err="1"/>
              <a:t>beeinträchtigen</a:t>
            </a:r>
            <a:r>
              <a:rPr lang="en-IE" dirty="0"/>
              <a:t>, das </a:t>
            </a:r>
            <a:r>
              <a:rPr lang="en-IE" dirty="0" err="1"/>
              <a:t>Etikett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lesen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das </a:t>
            </a:r>
            <a:r>
              <a:rPr lang="en-IE" dirty="0" err="1"/>
              <a:t>Produkt</a:t>
            </a:r>
            <a:r>
              <a:rPr lang="en-IE" dirty="0"/>
              <a:t> </a:t>
            </a:r>
            <a:r>
              <a:rPr lang="en-IE" dirty="0" err="1"/>
              <a:t>bzw</a:t>
            </a:r>
            <a:r>
              <a:rPr lang="en-IE" dirty="0"/>
              <a:t>. </a:t>
            </a:r>
            <a:r>
              <a:rPr lang="en-IE" dirty="0" err="1"/>
              <a:t>dessen</a:t>
            </a:r>
            <a:r>
              <a:rPr lang="en-IE" dirty="0"/>
              <a:t> </a:t>
            </a:r>
            <a:r>
              <a:rPr lang="en-IE" dirty="0" err="1"/>
              <a:t>Vorteile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erkennen</a:t>
            </a:r>
            <a:r>
              <a:rPr lang="en-IE" dirty="0"/>
              <a:t>. </a:t>
            </a:r>
          </a:p>
          <a:p>
            <a:pPr indent="0"/>
            <a:r>
              <a:rPr lang="en-IE" dirty="0" err="1"/>
              <a:t>Wir</a:t>
            </a:r>
            <a:r>
              <a:rPr lang="en-IE" dirty="0"/>
              <a:t> </a:t>
            </a:r>
            <a:r>
              <a:rPr lang="en-IE" dirty="0" err="1"/>
              <a:t>empfehlen</a:t>
            </a:r>
            <a:r>
              <a:rPr lang="en-IE" dirty="0"/>
              <a:t>, </a:t>
            </a:r>
            <a:r>
              <a:rPr lang="en-IE" dirty="0" err="1"/>
              <a:t>bei</a:t>
            </a:r>
            <a:r>
              <a:rPr lang="en-IE" dirty="0"/>
              <a:t> der </a:t>
            </a:r>
            <a:r>
              <a:rPr lang="en-IE" dirty="0" err="1"/>
              <a:t>Neuentwicklung</a:t>
            </a:r>
            <a:r>
              <a:rPr lang="en-IE" dirty="0"/>
              <a:t> von </a:t>
            </a:r>
            <a:r>
              <a:rPr lang="en-IE" dirty="0" err="1"/>
              <a:t>Lebensmitteln</a:t>
            </a:r>
            <a:r>
              <a:rPr lang="en-IE" dirty="0"/>
              <a:t> für </a:t>
            </a:r>
            <a:r>
              <a:rPr lang="en-IE" dirty="0" err="1"/>
              <a:t>Senioren</a:t>
            </a:r>
            <a:r>
              <a:rPr lang="en-IE" dirty="0"/>
              <a:t> all </a:t>
            </a:r>
            <a:r>
              <a:rPr lang="en-IE" dirty="0" err="1"/>
              <a:t>diese</a:t>
            </a:r>
            <a:r>
              <a:rPr lang="en-IE" dirty="0"/>
              <a:t> </a:t>
            </a:r>
            <a:r>
              <a:rPr lang="en-IE" dirty="0" err="1"/>
              <a:t>Faktoren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berücksichtigen</a:t>
            </a:r>
            <a:r>
              <a:rPr lang="en-IE" dirty="0"/>
              <a:t> und </a:t>
            </a:r>
            <a:r>
              <a:rPr lang="en-IE" dirty="0" err="1"/>
              <a:t>Ihre</a:t>
            </a:r>
            <a:r>
              <a:rPr lang="en-IE" dirty="0"/>
              <a:t> </a:t>
            </a:r>
            <a:r>
              <a:rPr lang="en-IE" dirty="0" err="1"/>
              <a:t>Verpackungen</a:t>
            </a:r>
            <a:r>
              <a:rPr lang="en-IE" dirty="0"/>
              <a:t> </a:t>
            </a:r>
            <a:r>
              <a:rPr lang="en-IE" dirty="0" err="1"/>
              <a:t>seniorengerecht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optimieren</a:t>
            </a:r>
            <a:r>
              <a:rPr lang="en-IE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4A38A-331A-4F1F-A669-8993ADDF8D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Einflussfaktoren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8994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Elderly couple preparing meal">
            <a:extLst>
              <a:ext uri="{FF2B5EF4-FFF2-40B4-BE49-F238E27FC236}">
                <a16:creationId xmlns:a16="http://schemas.microsoft.com/office/drawing/2014/main" id="{B320FE2B-746F-459B-95F9-2A4D486A6D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39080-A3E3-4DA0-8260-2FB329911A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42601" y="1403522"/>
            <a:ext cx="5105121" cy="5187778"/>
          </a:xfrm>
        </p:spPr>
        <p:txBody>
          <a:bodyPr>
            <a:normAutofit fontScale="85000" lnSpcReduction="10000"/>
          </a:bodyPr>
          <a:lstStyle/>
          <a:p>
            <a:pPr marL="0"/>
            <a:r>
              <a:rPr lang="en-IE" dirty="0" err="1"/>
              <a:t>Wenn</a:t>
            </a:r>
            <a:r>
              <a:rPr lang="en-IE" dirty="0"/>
              <a:t> </a:t>
            </a:r>
            <a:r>
              <a:rPr lang="en-IE" dirty="0" err="1"/>
              <a:t>wir</a:t>
            </a:r>
            <a:r>
              <a:rPr lang="en-IE" dirty="0"/>
              <a:t> die </a:t>
            </a:r>
            <a:r>
              <a:rPr lang="en-IE" dirty="0" err="1"/>
              <a:t>Merkmale</a:t>
            </a:r>
            <a:r>
              <a:rPr lang="en-IE" dirty="0"/>
              <a:t> des </a:t>
            </a:r>
            <a:r>
              <a:rPr lang="en-IE" dirty="0" err="1"/>
              <a:t>Alterns</a:t>
            </a:r>
            <a:r>
              <a:rPr lang="en-IE" dirty="0"/>
              <a:t> verstehen, </a:t>
            </a:r>
            <a:r>
              <a:rPr lang="en-IE" dirty="0" err="1"/>
              <a:t>können</a:t>
            </a:r>
            <a:r>
              <a:rPr lang="en-IE" dirty="0"/>
              <a:t> </a:t>
            </a:r>
            <a:r>
              <a:rPr lang="en-IE" dirty="0" err="1"/>
              <a:t>wir</a:t>
            </a:r>
            <a:r>
              <a:rPr lang="en-IE" dirty="0"/>
              <a:t> </a:t>
            </a:r>
            <a:r>
              <a:rPr lang="en-IE" dirty="0" err="1"/>
              <a:t>versuchen</a:t>
            </a:r>
            <a:r>
              <a:rPr lang="en-IE" dirty="0"/>
              <a:t>, </a:t>
            </a:r>
            <a:r>
              <a:rPr lang="en-IE" dirty="0" err="1"/>
              <a:t>Lebensmittel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entwickeln</a:t>
            </a:r>
            <a:r>
              <a:rPr lang="en-IE" dirty="0"/>
              <a:t>, die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b="1" dirty="0"/>
              <a:t>VORBEUGENDE WIRKUNG </a:t>
            </a:r>
            <a:r>
              <a:rPr lang="en-IE" dirty="0"/>
              <a:t>der </a:t>
            </a:r>
            <a:r>
              <a:rPr lang="en-IE" dirty="0" err="1"/>
              <a:t>Folgen</a:t>
            </a:r>
            <a:r>
              <a:rPr lang="en-IE" dirty="0"/>
              <a:t> des </a:t>
            </a:r>
            <a:r>
              <a:rPr lang="en-IE" dirty="0" err="1"/>
              <a:t>Alterns</a:t>
            </a:r>
            <a:r>
              <a:rPr lang="en-IE" dirty="0"/>
              <a:t> </a:t>
            </a:r>
            <a:r>
              <a:rPr lang="en-IE" dirty="0" err="1"/>
              <a:t>bewirken</a:t>
            </a:r>
            <a:r>
              <a:rPr lang="en-IE" dirty="0"/>
              <a:t>.  Es </a:t>
            </a:r>
            <a:r>
              <a:rPr lang="en-IE" dirty="0" err="1"/>
              <a:t>besteht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Bedarf</a:t>
            </a:r>
            <a:r>
              <a:rPr lang="en-IE" dirty="0"/>
              <a:t> 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Die </a:t>
            </a:r>
            <a:r>
              <a:rPr lang="en-GB" dirty="0" err="1">
                <a:cs typeface="Arial" panose="020B0604020202020204" pitchFamily="34" charset="0"/>
              </a:rPr>
              <a:t>Entwicklung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neuer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deren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gesundheitsfördernde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Wirkung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wissenschaftlich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erwiesen</a:t>
            </a:r>
            <a:r>
              <a:rPr lang="en-GB" b="1" dirty="0">
                <a:cs typeface="Arial" panose="020B0604020202020204" pitchFamily="34" charset="0"/>
              </a:rPr>
              <a:t> und </a:t>
            </a:r>
            <a:r>
              <a:rPr lang="en-GB" b="1" dirty="0" err="1">
                <a:cs typeface="Arial" panose="020B0604020202020204" pitchFamily="34" charset="0"/>
              </a:rPr>
              <a:t>vom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Gesetzgeber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zugelassen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ist</a:t>
            </a:r>
            <a:r>
              <a:rPr lang="en-GB" dirty="0">
                <a:cs typeface="Arial" panose="020B0604020202020204" pitchFamily="34" charset="0"/>
              </a:rPr>
              <a:t> und die </a:t>
            </a:r>
            <a:r>
              <a:rPr lang="en-GB" dirty="0" err="1">
                <a:cs typeface="Arial" panose="020B0604020202020204" pitchFamily="34" charset="0"/>
              </a:rPr>
              <a:t>auch</a:t>
            </a:r>
            <a:r>
              <a:rPr lang="en-GB" dirty="0">
                <a:cs typeface="Arial" panose="020B0604020202020204" pitchFamily="34" charset="0"/>
              </a:rPr>
              <a:t> von den </a:t>
            </a:r>
            <a:r>
              <a:rPr lang="en-GB" dirty="0" err="1">
                <a:cs typeface="Arial" panose="020B0604020202020204" pitchFamily="34" charset="0"/>
              </a:rPr>
              <a:t>Verbrauchern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verstanden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angenommen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werden</a:t>
            </a:r>
            <a:r>
              <a:rPr lang="en-GB" dirty="0"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Die </a:t>
            </a:r>
            <a:r>
              <a:rPr lang="en-GB" dirty="0" err="1">
                <a:cs typeface="Arial" panose="020B0604020202020204" pitchFamily="34" charset="0"/>
              </a:rPr>
              <a:t>Entwicklung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funktioneller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Produkte</a:t>
            </a:r>
            <a:r>
              <a:rPr lang="en-GB" b="1" dirty="0">
                <a:cs typeface="Arial" panose="020B0604020202020204" pitchFamily="34" charset="0"/>
              </a:rPr>
              <a:t> auf </a:t>
            </a:r>
            <a:r>
              <a:rPr lang="en-GB" b="1" dirty="0" err="1">
                <a:cs typeface="Arial" panose="020B0604020202020204" pitchFamily="34" charset="0"/>
              </a:rPr>
              <a:t>Lebensmittelbasis</a:t>
            </a:r>
            <a:r>
              <a:rPr lang="en-GB" b="1" dirty="0">
                <a:cs typeface="Arial" panose="020B0604020202020204" pitchFamily="34" charset="0"/>
              </a:rPr>
              <a:t> und </a:t>
            </a:r>
            <a:r>
              <a:rPr lang="en-GB" b="1" dirty="0" err="1">
                <a:cs typeface="Arial" panose="020B0604020202020204" pitchFamily="34" charset="0"/>
              </a:rPr>
              <a:t>Nahrungsergänzungsmittel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dirty="0">
                <a:cs typeface="Arial" panose="020B0604020202020204" pitchFamily="34" charset="0"/>
              </a:rPr>
              <a:t>(z. B. </a:t>
            </a:r>
            <a:r>
              <a:rPr lang="en-GB" dirty="0" err="1">
                <a:cs typeface="Arial" panose="020B0604020202020204" pitchFamily="34" charset="0"/>
              </a:rPr>
              <a:t>mit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fortschreitender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Lebensmitteltechnologie</a:t>
            </a:r>
            <a:r>
              <a:rPr lang="en-GB" dirty="0">
                <a:cs typeface="Arial" panose="020B0604020202020204" pitchFamily="34" charset="0"/>
              </a:rPr>
              <a:t>, der </a:t>
            </a:r>
            <a:r>
              <a:rPr lang="en-GB" dirty="0" err="1">
                <a:cs typeface="Arial" panose="020B0604020202020204" pitchFamily="34" charset="0"/>
              </a:rPr>
              <a:t>Fähigkeit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bioaktive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Verbindungen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aus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Lebensmitteln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anderen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Materialien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extrahieren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isolieren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konzentrieren</a:t>
            </a:r>
            <a:r>
              <a:rPr lang="en-GB" dirty="0">
                <a:cs typeface="Arial" panose="020B0604020202020204" pitchFamily="34" charset="0"/>
              </a:rPr>
              <a:t>.)</a:t>
            </a:r>
          </a:p>
          <a:p>
            <a:pPr marL="0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768D9-79D7-47E8-B5BC-486B5C0ACF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2601" y="266700"/>
            <a:ext cx="5209461" cy="1361303"/>
          </a:xfrm>
        </p:spPr>
        <p:txBody>
          <a:bodyPr>
            <a:normAutofit/>
          </a:bodyPr>
          <a:lstStyle/>
          <a:p>
            <a:r>
              <a:rPr lang="en-IE" sz="2400" b="1" dirty="0" err="1"/>
              <a:t>Welche</a:t>
            </a:r>
            <a:r>
              <a:rPr lang="en-IE" sz="2400" b="1" dirty="0"/>
              <a:t> </a:t>
            </a:r>
            <a:r>
              <a:rPr lang="en-IE" sz="2400" b="1" dirty="0" err="1"/>
              <a:t>neuen</a:t>
            </a:r>
            <a:r>
              <a:rPr lang="en-IE" sz="2400" b="1" dirty="0"/>
              <a:t> </a:t>
            </a:r>
            <a:r>
              <a:rPr lang="en-IE" sz="2400" b="1" dirty="0" err="1"/>
              <a:t>Lebensmittelprodukte</a:t>
            </a:r>
            <a:r>
              <a:rPr lang="en-IE" sz="2400" b="1" dirty="0"/>
              <a:t> </a:t>
            </a:r>
            <a:r>
              <a:rPr lang="en-IE" sz="2400" b="1" dirty="0" err="1"/>
              <a:t>sollten</a:t>
            </a:r>
            <a:r>
              <a:rPr lang="en-IE" sz="2400" b="1" dirty="0"/>
              <a:t> für </a:t>
            </a:r>
            <a:r>
              <a:rPr lang="en-IE" sz="2400" b="1" dirty="0" err="1"/>
              <a:t>Senioren</a:t>
            </a:r>
            <a:r>
              <a:rPr lang="en-IE" sz="2400" b="1" dirty="0"/>
              <a:t> </a:t>
            </a:r>
            <a:r>
              <a:rPr lang="en-IE" sz="2400" b="1" dirty="0" err="1"/>
              <a:t>entwickelt</a:t>
            </a:r>
            <a:r>
              <a:rPr lang="en-IE" sz="2400" b="1" dirty="0"/>
              <a:t> </a:t>
            </a:r>
            <a:r>
              <a:rPr lang="en-IE" sz="2400" b="1" dirty="0" err="1"/>
              <a:t>werden</a:t>
            </a:r>
            <a:r>
              <a:rPr lang="en-IE" sz="2400" b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49854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452A4-9490-4017-B3EE-E052546F69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43545"/>
            <a:ext cx="12192000" cy="582221"/>
          </a:xfrm>
          <a:solidFill>
            <a:srgbClr val="85D2E1"/>
          </a:solidFill>
        </p:spPr>
        <p:txBody>
          <a:bodyPr anchor="ctr">
            <a:normAutofit fontScale="62500" lnSpcReduction="20000"/>
          </a:bodyPr>
          <a:lstStyle/>
          <a:p>
            <a:pPr algn="ctr"/>
            <a:r>
              <a:rPr lang="en-IE" dirty="0" err="1"/>
              <a:t>Faktoren</a:t>
            </a:r>
            <a:r>
              <a:rPr lang="en-IE" dirty="0"/>
              <a:t>, die </a:t>
            </a:r>
            <a:r>
              <a:rPr lang="en-IE" dirty="0" err="1"/>
              <a:t>bei</a:t>
            </a:r>
            <a:r>
              <a:rPr lang="en-IE" dirty="0"/>
              <a:t> der </a:t>
            </a:r>
            <a:r>
              <a:rPr lang="en-IE" dirty="0" err="1"/>
              <a:t>Gestaltung</a:t>
            </a:r>
            <a:r>
              <a:rPr lang="en-IE" dirty="0"/>
              <a:t> von </a:t>
            </a:r>
            <a:r>
              <a:rPr lang="en-IE" dirty="0" err="1"/>
              <a:t>Lebensmittelverpackungen</a:t>
            </a:r>
            <a:r>
              <a:rPr lang="en-IE" dirty="0"/>
              <a:t> für </a:t>
            </a:r>
            <a:r>
              <a:rPr lang="en-IE" dirty="0" err="1"/>
              <a:t>Senioren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berücksichtigen</a:t>
            </a:r>
            <a:r>
              <a:rPr lang="en-IE" dirty="0"/>
              <a:t> </a:t>
            </a:r>
            <a:r>
              <a:rPr lang="en-IE" dirty="0" err="1"/>
              <a:t>sind</a:t>
            </a:r>
            <a:endParaRPr lang="en-I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C07EDE-7E57-4ABA-93EB-D3B5DA8EB6A4}"/>
              </a:ext>
            </a:extLst>
          </p:cNvPr>
          <p:cNvGrpSpPr/>
          <p:nvPr/>
        </p:nvGrpSpPr>
        <p:grpSpPr>
          <a:xfrm>
            <a:off x="2298660" y="1428582"/>
            <a:ext cx="7436264" cy="4760367"/>
            <a:chOff x="5035772" y="1694632"/>
            <a:chExt cx="7330642" cy="485106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CB424B-EDF6-4D1E-A280-7156E4AB10FB}"/>
                </a:ext>
              </a:extLst>
            </p:cNvPr>
            <p:cNvSpPr/>
            <p:nvPr/>
          </p:nvSpPr>
          <p:spPr>
            <a:xfrm>
              <a:off x="7381720" y="3395095"/>
              <a:ext cx="2579406" cy="1292661"/>
            </a:xfrm>
            <a:prstGeom prst="ellipse">
              <a:avLst/>
            </a:prstGeom>
            <a:solidFill>
              <a:srgbClr val="009BBD"/>
            </a:solidFill>
            <a:ln w="6350" cap="flat" cmpd="sng" algn="ctr">
              <a:solidFill>
                <a:srgbClr val="00569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en-US" b="1" kern="0" dirty="0" err="1">
                  <a:solidFill>
                    <a:prstClr val="white"/>
                  </a:solidFill>
                  <a:latin typeface="Arial"/>
                </a:rPr>
                <a:t>Entwurfs</a:t>
              </a:r>
              <a:r>
                <a:rPr lang="en-US" b="1" kern="0" dirty="0">
                  <a:solidFill>
                    <a:prstClr val="white"/>
                  </a:solidFill>
                  <a:latin typeface="Arial"/>
                </a:rPr>
                <a:t> Attribute</a:t>
              </a:r>
            </a:p>
            <a:p>
              <a:pPr lvl="0" algn="ctr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Arial"/>
                </a:rPr>
                <a:t>von </a:t>
              </a:r>
              <a:r>
                <a:rPr lang="en-US" b="1" kern="0" dirty="0" err="1">
                  <a:solidFill>
                    <a:prstClr val="white"/>
                  </a:solidFill>
                  <a:latin typeface="Arial"/>
                </a:rPr>
                <a:t>Verpackungen</a:t>
              </a:r>
              <a:r>
                <a:rPr lang="en-US" b="1" kern="0" dirty="0">
                  <a:solidFill>
                    <a:prstClr val="white"/>
                  </a:solidFill>
                  <a:latin typeface="Arial"/>
                </a:rPr>
                <a:t> </a:t>
              </a:r>
            </a:p>
            <a:p>
              <a:pPr lvl="0" algn="ctr">
                <a:defRPr/>
              </a:pPr>
              <a:endParaRPr lang="en-US" b="1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23124B9-0254-40CB-B42A-4CD2EC2B3612}"/>
                </a:ext>
              </a:extLst>
            </p:cNvPr>
            <p:cNvGrpSpPr/>
            <p:nvPr/>
          </p:nvGrpSpPr>
          <p:grpSpPr>
            <a:xfrm>
              <a:off x="5035772" y="1694632"/>
              <a:ext cx="7330642" cy="4851062"/>
              <a:chOff x="5050111" y="1632031"/>
              <a:chExt cx="7330642" cy="485106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1E55246-3A71-45BE-BA59-A520D2E3C7C2}"/>
                  </a:ext>
                </a:extLst>
              </p:cNvPr>
              <p:cNvSpPr/>
              <p:nvPr/>
            </p:nvSpPr>
            <p:spPr>
              <a:xfrm>
                <a:off x="5808591" y="1714689"/>
                <a:ext cx="2200010" cy="1399696"/>
              </a:xfrm>
              <a:prstGeom prst="ellipse">
                <a:avLst/>
              </a:prstGeom>
              <a:solidFill>
                <a:schemeClr val="accent6"/>
              </a:solidFill>
              <a:ln w="6350" cap="flat" cmpd="sng" algn="ctr">
                <a:solidFill>
                  <a:srgbClr val="FFD1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b="1" kern="0" dirty="0" err="1">
                    <a:solidFill>
                      <a:prstClr val="black"/>
                    </a:solidFill>
                  </a:rPr>
                  <a:t>Blindenschrift</a:t>
                </a:r>
                <a:r>
                  <a:rPr lang="en-US" b="1" kern="0" dirty="0">
                    <a:solidFill>
                      <a:prstClr val="black"/>
                    </a:solidFill>
                  </a:rPr>
                  <a:t>, </a:t>
                </a:r>
                <a:r>
                  <a:rPr lang="en-US" b="1" kern="0" dirty="0" err="1">
                    <a:solidFill>
                      <a:prstClr val="black"/>
                    </a:solidFill>
                  </a:rPr>
                  <a:t>Kontrastfarbe</a:t>
                </a:r>
                <a:r>
                  <a:rPr lang="en-US" b="1" kern="0" dirty="0">
                    <a:solidFill>
                      <a:prstClr val="black"/>
                    </a:solidFill>
                  </a:rPr>
                  <a:t>, </a:t>
                </a:r>
                <a:r>
                  <a:rPr lang="en-US" b="1" kern="0" dirty="0" err="1">
                    <a:solidFill>
                      <a:prstClr val="black"/>
                    </a:solidFill>
                  </a:rPr>
                  <a:t>erhabenes</a:t>
                </a:r>
                <a:r>
                  <a:rPr lang="en-US" b="1" kern="0" dirty="0">
                    <a:solidFill>
                      <a:prstClr val="black"/>
                    </a:solidFill>
                  </a:rPr>
                  <a:t> Logo 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B2FCB8-D5A2-4C86-AFCE-D81A9DD5E52B}"/>
                  </a:ext>
                </a:extLst>
              </p:cNvPr>
              <p:cNvSpPr/>
              <p:nvPr/>
            </p:nvSpPr>
            <p:spPr>
              <a:xfrm>
                <a:off x="5050111" y="3412120"/>
                <a:ext cx="1883775" cy="1550985"/>
              </a:xfrm>
              <a:prstGeom prst="ellipse">
                <a:avLst/>
              </a:prstGeom>
              <a:solidFill>
                <a:schemeClr val="accent6"/>
              </a:solidFill>
              <a:ln w="6350" cap="flat" cmpd="sng" algn="ctr">
                <a:solidFill>
                  <a:srgbClr val="FFD1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000" b="1" kern="0" dirty="0" err="1">
                    <a:solidFill>
                      <a:prstClr val="black"/>
                    </a:solidFill>
                  </a:rPr>
                  <a:t>Leichtes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kern="0" dirty="0" err="1">
                    <a:solidFill>
                      <a:prstClr val="black"/>
                    </a:solidFill>
                  </a:rPr>
                  <a:t>Öffnen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 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2CC0EA6-02F8-4E27-848C-2664FABE6D56}"/>
                  </a:ext>
                </a:extLst>
              </p:cNvPr>
              <p:cNvSpPr/>
              <p:nvPr/>
            </p:nvSpPr>
            <p:spPr>
              <a:xfrm>
                <a:off x="6359642" y="5193473"/>
                <a:ext cx="2121060" cy="1289620"/>
              </a:xfrm>
              <a:prstGeom prst="ellipse">
                <a:avLst/>
              </a:prstGeom>
              <a:solidFill>
                <a:schemeClr val="accent6"/>
              </a:solidFill>
              <a:ln w="6350" cap="flat" cmpd="sng" algn="ctr">
                <a:solidFill>
                  <a:srgbClr val="FFD1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000" b="1" kern="0" dirty="0">
                    <a:solidFill>
                      <a:prstClr val="black"/>
                    </a:solidFill>
                  </a:rPr>
                  <a:t>Cool Spot </a:t>
                </a:r>
                <a:r>
                  <a:rPr lang="en-US" sz="2000" b="1" kern="0" dirty="0" err="1">
                    <a:solidFill>
                      <a:prstClr val="black"/>
                    </a:solidFill>
                  </a:rPr>
                  <a:t>Verpackung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 </a:t>
                </a:r>
              </a:p>
              <a:p>
                <a:pPr lvl="0" algn="ctr">
                  <a:defRPr/>
                </a:pPr>
                <a:endParaRPr lang="en-US" sz="2000" b="1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7E47B65-ACFB-489B-B7FA-8E814C0416E1}"/>
                  </a:ext>
                </a:extLst>
              </p:cNvPr>
              <p:cNvSpPr/>
              <p:nvPr/>
            </p:nvSpPr>
            <p:spPr>
              <a:xfrm>
                <a:off x="10367540" y="3260004"/>
                <a:ext cx="2013213" cy="1560017"/>
              </a:xfrm>
              <a:prstGeom prst="ellipse">
                <a:avLst/>
              </a:prstGeom>
              <a:solidFill>
                <a:schemeClr val="accent6"/>
              </a:solidFill>
              <a:ln w="6350" cap="flat" cmpd="sng" algn="ctr">
                <a:solidFill>
                  <a:srgbClr val="FFD1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000" b="1" kern="0" dirty="0" err="1">
                    <a:solidFill>
                      <a:prstClr val="black"/>
                    </a:solidFill>
                  </a:rPr>
                  <a:t>Selbst-entlüftende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b="1" kern="0" dirty="0" err="1">
                    <a:solidFill>
                      <a:prstClr val="black"/>
                    </a:solidFill>
                  </a:rPr>
                  <a:t>Verpack-ungen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 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F5D2E8-C0FD-48F4-A999-C75ABD0D3387}"/>
                  </a:ext>
                </a:extLst>
              </p:cNvPr>
              <p:cNvSpPr/>
              <p:nvPr/>
            </p:nvSpPr>
            <p:spPr>
              <a:xfrm>
                <a:off x="8946982" y="1632031"/>
                <a:ext cx="2142353" cy="1399696"/>
              </a:xfrm>
              <a:prstGeom prst="ellipse">
                <a:avLst/>
              </a:prstGeom>
              <a:solidFill>
                <a:schemeClr val="accent6"/>
              </a:solidFill>
              <a:ln w="6350" cap="flat" cmpd="sng" algn="ctr">
                <a:solidFill>
                  <a:srgbClr val="FFD1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000" b="1" kern="0" dirty="0">
                    <a:solidFill>
                      <a:prstClr val="black"/>
                    </a:solidFill>
                  </a:rPr>
                  <a:t>Schnell-</a:t>
                </a:r>
                <a:r>
                  <a:rPr lang="en-US" sz="2000" b="1" kern="0" dirty="0" err="1">
                    <a:solidFill>
                      <a:prstClr val="black"/>
                    </a:solidFill>
                  </a:rPr>
                  <a:t>reaktions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-codes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5" name="Down Arrow 20">
                <a:extLst>
                  <a:ext uri="{FF2B5EF4-FFF2-40B4-BE49-F238E27FC236}">
                    <a16:creationId xmlns:a16="http://schemas.microsoft.com/office/drawing/2014/main" id="{FF62ECF8-1FF7-4DD2-A550-8AF88185AC9C}"/>
                  </a:ext>
                </a:extLst>
              </p:cNvPr>
              <p:cNvSpPr/>
              <p:nvPr/>
            </p:nvSpPr>
            <p:spPr>
              <a:xfrm rot="8056537">
                <a:off x="7575107" y="2988165"/>
                <a:ext cx="314145" cy="475829"/>
              </a:xfrm>
              <a:prstGeom prst="downArrow">
                <a:avLst/>
              </a:prstGeom>
              <a:solidFill>
                <a:srgbClr val="009BB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Down Arrow 21">
                <a:extLst>
                  <a:ext uri="{FF2B5EF4-FFF2-40B4-BE49-F238E27FC236}">
                    <a16:creationId xmlns:a16="http://schemas.microsoft.com/office/drawing/2014/main" id="{4A501965-A4D7-4C39-93C9-641379CD93EF}"/>
                  </a:ext>
                </a:extLst>
              </p:cNvPr>
              <p:cNvSpPr/>
              <p:nvPr/>
            </p:nvSpPr>
            <p:spPr>
              <a:xfrm rot="5400000">
                <a:off x="7025185" y="3867452"/>
                <a:ext cx="314145" cy="475829"/>
              </a:xfrm>
              <a:prstGeom prst="downArrow">
                <a:avLst/>
              </a:prstGeom>
              <a:solidFill>
                <a:srgbClr val="009BB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Down Arrow 22">
                <a:extLst>
                  <a:ext uri="{FF2B5EF4-FFF2-40B4-BE49-F238E27FC236}">
                    <a16:creationId xmlns:a16="http://schemas.microsoft.com/office/drawing/2014/main" id="{B4014D8D-AC94-42E0-AD39-F57659B95B7A}"/>
                  </a:ext>
                </a:extLst>
              </p:cNvPr>
              <p:cNvSpPr/>
              <p:nvPr/>
            </p:nvSpPr>
            <p:spPr>
              <a:xfrm rot="13409317">
                <a:off x="9211402" y="2972672"/>
                <a:ext cx="314145" cy="475829"/>
              </a:xfrm>
              <a:prstGeom prst="downArrow">
                <a:avLst/>
              </a:prstGeom>
              <a:solidFill>
                <a:srgbClr val="009BB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Down Arrow 23">
                <a:extLst>
                  <a:ext uri="{FF2B5EF4-FFF2-40B4-BE49-F238E27FC236}">
                    <a16:creationId xmlns:a16="http://schemas.microsoft.com/office/drawing/2014/main" id="{31306E15-44D6-4A13-8590-AC2409430E5A}"/>
                  </a:ext>
                </a:extLst>
              </p:cNvPr>
              <p:cNvSpPr/>
              <p:nvPr/>
            </p:nvSpPr>
            <p:spPr>
              <a:xfrm rot="16200000">
                <a:off x="9906303" y="3842462"/>
                <a:ext cx="314145" cy="475829"/>
              </a:xfrm>
              <a:prstGeom prst="downArrow">
                <a:avLst/>
              </a:prstGeom>
              <a:solidFill>
                <a:srgbClr val="009BB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Down Arrow 24">
                <a:extLst>
                  <a:ext uri="{FF2B5EF4-FFF2-40B4-BE49-F238E27FC236}">
                    <a16:creationId xmlns:a16="http://schemas.microsoft.com/office/drawing/2014/main" id="{F40B8016-840F-41C8-8055-2C7D66403483}"/>
                  </a:ext>
                </a:extLst>
              </p:cNvPr>
              <p:cNvSpPr/>
              <p:nvPr/>
            </p:nvSpPr>
            <p:spPr>
              <a:xfrm rot="1772358">
                <a:off x="7839375" y="4671805"/>
                <a:ext cx="255608" cy="498211"/>
              </a:xfrm>
              <a:prstGeom prst="downArrow">
                <a:avLst/>
              </a:prstGeom>
              <a:solidFill>
                <a:srgbClr val="009BB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A1AAEF5-EC1D-4C9D-93D2-C3B58AE3F80A}"/>
              </a:ext>
            </a:extLst>
          </p:cNvPr>
          <p:cNvSpPr txBox="1"/>
          <p:nvPr/>
        </p:nvSpPr>
        <p:spPr>
          <a:xfrm>
            <a:off x="3257953" y="6349146"/>
            <a:ext cx="7395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Lebensmittelverpackungskonzept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für die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alternde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cs typeface="Arial" panose="020B0604020202020204" pitchFamily="34" charset="0"/>
              </a:rPr>
              <a:t>Bevölkerung</a:t>
            </a:r>
            <a:r>
              <a:rPr lang="en-GB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A9C9136-4FF2-42AF-B7D9-A9049FC7E7E8}"/>
              </a:ext>
            </a:extLst>
          </p:cNvPr>
          <p:cNvSpPr/>
          <p:nvPr/>
        </p:nvSpPr>
        <p:spPr>
          <a:xfrm>
            <a:off x="6385057" y="4751609"/>
            <a:ext cx="2616571" cy="1457128"/>
          </a:xfrm>
          <a:prstGeom prst="ellipse">
            <a:avLst/>
          </a:prstGeom>
          <a:solidFill>
            <a:schemeClr val="accent6"/>
          </a:solidFill>
          <a:ln w="6350" cap="flat" cmpd="sng" algn="ctr">
            <a:solidFill>
              <a:srgbClr val="FFD1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 err="1">
                <a:solidFill>
                  <a:prstClr val="black"/>
                </a:solidFill>
              </a:rPr>
              <a:t>Angemessenes</a:t>
            </a:r>
            <a:r>
              <a:rPr lang="en-US" sz="2000" b="1" kern="0" dirty="0">
                <a:solidFill>
                  <a:prstClr val="black"/>
                </a:solidFill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</a:rPr>
              <a:t>Gewicht</a:t>
            </a:r>
            <a:r>
              <a:rPr lang="en-US" sz="2000" b="1" kern="0" dirty="0">
                <a:solidFill>
                  <a:prstClr val="black"/>
                </a:solidFill>
              </a:rPr>
              <a:t> und </a:t>
            </a:r>
            <a:r>
              <a:rPr lang="en-US" sz="2000" b="1" kern="0" dirty="0" err="1">
                <a:solidFill>
                  <a:prstClr val="black"/>
                </a:solidFill>
              </a:rPr>
              <a:t>Größe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Down Arrow 24">
            <a:extLst>
              <a:ext uri="{FF2B5EF4-FFF2-40B4-BE49-F238E27FC236}">
                <a16:creationId xmlns:a16="http://schemas.microsoft.com/office/drawing/2014/main" id="{4BF6EB88-AA0A-4A1F-A3A6-9E82DD3FE157}"/>
              </a:ext>
            </a:extLst>
          </p:cNvPr>
          <p:cNvSpPr/>
          <p:nvPr/>
        </p:nvSpPr>
        <p:spPr>
          <a:xfrm rot="18894790">
            <a:off x="6712327" y="4345632"/>
            <a:ext cx="259291" cy="488896"/>
          </a:xfrm>
          <a:prstGeom prst="downArrow">
            <a:avLst/>
          </a:prstGeom>
          <a:solidFill>
            <a:srgbClr val="009B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678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6113F5-D353-4F01-A47F-2A776EF34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02" y="4012202"/>
            <a:ext cx="3105150" cy="16478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8ADFD5-EEA5-44EB-B484-7952626497E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4742" y="2211099"/>
            <a:ext cx="2106525" cy="1237497"/>
          </a:xfrm>
        </p:spPr>
        <p:txBody>
          <a:bodyPr>
            <a:normAutofit/>
          </a:bodyPr>
          <a:lstStyle/>
          <a:p>
            <a:r>
              <a:rPr lang="en-IE" sz="2800" dirty="0" err="1"/>
              <a:t>Leicht</a:t>
            </a:r>
            <a:r>
              <a:rPr lang="en-IE" sz="2800" dirty="0"/>
              <a:t> </a:t>
            </a:r>
            <a:r>
              <a:rPr lang="en-IE" sz="2800" dirty="0" err="1"/>
              <a:t>zu</a:t>
            </a:r>
            <a:r>
              <a:rPr lang="en-IE" sz="2800" dirty="0"/>
              <a:t> </a:t>
            </a:r>
            <a:r>
              <a:rPr lang="en-IE" sz="2800" dirty="0" err="1"/>
              <a:t>reißen</a:t>
            </a:r>
            <a:endParaRPr lang="en-IE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6187EC-A226-44C3-A372-4A9C52C1408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594856" y="2188741"/>
            <a:ext cx="2106525" cy="1237497"/>
          </a:xfrm>
        </p:spPr>
        <p:txBody>
          <a:bodyPr>
            <a:normAutofit fontScale="77500" lnSpcReduction="20000"/>
          </a:bodyPr>
          <a:lstStyle/>
          <a:p>
            <a:r>
              <a:rPr lang="en-IE" dirty="0"/>
              <a:t>Orbit-</a:t>
            </a:r>
            <a:r>
              <a:rPr lang="en-IE" dirty="0" err="1"/>
              <a:t>Deckel</a:t>
            </a:r>
            <a:r>
              <a:rPr lang="en-IE" dirty="0"/>
              <a:t> auf </a:t>
            </a:r>
            <a:r>
              <a:rPr lang="en-IE" dirty="0" err="1"/>
              <a:t>Gläsern</a:t>
            </a:r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07C1BA-F57A-433F-AE13-69ACCE5E9A4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90620" y="2191503"/>
            <a:ext cx="2106525" cy="1237497"/>
          </a:xfrm>
        </p:spPr>
        <p:txBody>
          <a:bodyPr>
            <a:normAutofit fontScale="70000" lnSpcReduction="20000"/>
          </a:bodyPr>
          <a:lstStyle/>
          <a:p>
            <a:pPr marL="0" indent="0"/>
            <a:r>
              <a:rPr lang="en-IE" dirty="0" err="1"/>
              <a:t>Sichere</a:t>
            </a:r>
            <a:r>
              <a:rPr lang="en-IE" dirty="0"/>
              <a:t> </a:t>
            </a:r>
            <a:r>
              <a:rPr lang="en-IE" dirty="0" err="1"/>
              <a:t>selbstent-lüftende</a:t>
            </a:r>
            <a:r>
              <a:rPr lang="en-IE" dirty="0"/>
              <a:t> </a:t>
            </a:r>
            <a:r>
              <a:rPr lang="en-IE" dirty="0" err="1"/>
              <a:t>Verpackungen</a:t>
            </a:r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3A272E-1BCA-44D3-BAC7-262821195C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93992" y="2128721"/>
            <a:ext cx="2106525" cy="1237497"/>
          </a:xfrm>
        </p:spPr>
        <p:txBody>
          <a:bodyPr>
            <a:normAutofit fontScale="70000" lnSpcReduction="20000"/>
          </a:bodyPr>
          <a:lstStyle/>
          <a:p>
            <a:r>
              <a:rPr lang="en-IE" dirty="0" err="1"/>
              <a:t>Vakuum</a:t>
            </a:r>
            <a:r>
              <a:rPr lang="en-IE" dirty="0"/>
              <a:t>-</a:t>
            </a:r>
          </a:p>
          <a:p>
            <a:r>
              <a:rPr lang="en-IE" dirty="0"/>
              <a:t>Skin-</a:t>
            </a:r>
            <a:r>
              <a:rPr lang="en-IE" dirty="0" err="1"/>
              <a:t>Verpackung</a:t>
            </a:r>
            <a:r>
              <a:rPr lang="en-IE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46088-C493-4133-9D1B-12504976D4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solidFill>
            <a:srgbClr val="85D2E1"/>
          </a:solidFill>
        </p:spPr>
        <p:txBody>
          <a:bodyPr anchor="ctr">
            <a:normAutofit lnSpcReduction="10000"/>
          </a:bodyPr>
          <a:lstStyle/>
          <a:p>
            <a:r>
              <a:rPr lang="en-IE" dirty="0" err="1"/>
              <a:t>Verpackungsinnovationen</a:t>
            </a:r>
            <a:r>
              <a:rPr lang="en-IE" dirty="0"/>
              <a:t>, die </a:t>
            </a:r>
            <a:r>
              <a:rPr lang="en-IE" dirty="0" err="1"/>
              <a:t>bereits</a:t>
            </a:r>
            <a:r>
              <a:rPr lang="en-IE" dirty="0"/>
              <a:t> </a:t>
            </a:r>
            <a:r>
              <a:rPr lang="en-IE" dirty="0" err="1"/>
              <a:t>existieren</a:t>
            </a:r>
            <a:r>
              <a:rPr lang="en-IE" dirty="0"/>
              <a:t>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678426-65EE-47AA-A55F-00E621569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063" y="4050510"/>
            <a:ext cx="2106525" cy="1577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AD787-765A-40D0-A41F-8B0136E9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620" y="4083618"/>
            <a:ext cx="2102340" cy="1504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5465DE-6609-4EE9-80B7-21D0D38C5E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1443" y="3975259"/>
            <a:ext cx="2151622" cy="1721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D3A18F-18B4-4268-81C1-5927E691A4C0}"/>
              </a:ext>
            </a:extLst>
          </p:cNvPr>
          <p:cNvSpPr txBox="1"/>
          <p:nvPr/>
        </p:nvSpPr>
        <p:spPr>
          <a:xfrm>
            <a:off x="941475" y="6154350"/>
            <a:ext cx="210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1188A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Packagingsense.com</a:t>
            </a:r>
            <a:endParaRPr lang="en-IE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938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01B7B8-8F05-4B41-95A7-EA6659CB9D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63651" y="1731916"/>
            <a:ext cx="4955878" cy="2256296"/>
          </a:xfrm>
        </p:spPr>
        <p:txBody>
          <a:bodyPr/>
          <a:lstStyle/>
          <a:p>
            <a:r>
              <a:rPr lang="en-IE" dirty="0"/>
              <a:t>AUGA z</a:t>
            </a:r>
            <a:r>
              <a:rPr lang="en-US" dirty="0" err="1"/>
              <a:t>eigt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angemessene</a:t>
            </a:r>
            <a:r>
              <a:rPr lang="en-US" dirty="0"/>
              <a:t> </a:t>
            </a:r>
            <a:r>
              <a:rPr lang="en-US" dirty="0" err="1"/>
              <a:t>Verwendung</a:t>
            </a:r>
            <a:r>
              <a:rPr lang="en-US" dirty="0"/>
              <a:t> von </a:t>
            </a:r>
            <a:r>
              <a:rPr lang="en-US" dirty="0" err="1"/>
              <a:t>Verpackungen</a:t>
            </a:r>
            <a:r>
              <a:rPr lang="en-US" dirty="0"/>
              <a:t>, die für alle </a:t>
            </a:r>
            <a:r>
              <a:rPr lang="en-US" dirty="0" err="1"/>
              <a:t>Endverbraucher</a:t>
            </a:r>
            <a:r>
              <a:rPr lang="en-US" dirty="0"/>
              <a:t> </a:t>
            </a:r>
            <a:r>
              <a:rPr lang="en-US" dirty="0" err="1"/>
              <a:t>geeignet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besonders</a:t>
            </a:r>
            <a:r>
              <a:rPr lang="en-US" dirty="0"/>
              <a:t> </a:t>
            </a:r>
            <a:r>
              <a:rPr lang="en-US" dirty="0" err="1"/>
              <a:t>geeignet</a:t>
            </a:r>
            <a:r>
              <a:rPr lang="en-US" dirty="0"/>
              <a:t> für </a:t>
            </a:r>
            <a:r>
              <a:rPr lang="en-US" dirty="0" err="1"/>
              <a:t>Senioren</a:t>
            </a:r>
            <a:r>
              <a:rPr lang="en-US" dirty="0"/>
              <a:t> </a:t>
            </a:r>
            <a:r>
              <a:rPr lang="en-US" dirty="0" err="1"/>
              <a:t>angesehen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.</a:t>
            </a:r>
          </a:p>
          <a:p>
            <a:r>
              <a:rPr lang="en-US" dirty="0"/>
              <a:t>Die innovative </a:t>
            </a:r>
            <a:r>
              <a:rPr lang="en-US" dirty="0" err="1"/>
              <a:t>Verpackung</a:t>
            </a:r>
            <a:r>
              <a:rPr lang="en-US" dirty="0"/>
              <a:t> der </a:t>
            </a:r>
            <a:r>
              <a:rPr lang="en-US" dirty="0" err="1"/>
              <a:t>Suppe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leicht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öffnen</a:t>
            </a:r>
            <a:r>
              <a:rPr lang="en-US" dirty="0"/>
              <a:t>, und die </a:t>
            </a:r>
            <a:r>
              <a:rPr lang="en-US" dirty="0" err="1"/>
              <a:t>Suppe</a:t>
            </a:r>
            <a:r>
              <a:rPr lang="en-US" dirty="0"/>
              <a:t> muss </a:t>
            </a:r>
            <a:r>
              <a:rPr lang="en-US" dirty="0" err="1"/>
              <a:t>nur</a:t>
            </a:r>
            <a:r>
              <a:rPr lang="en-US" dirty="0"/>
              <a:t>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Topf</a:t>
            </a:r>
            <a:r>
              <a:rPr lang="en-US" dirty="0"/>
              <a:t>, in der </a:t>
            </a:r>
            <a:r>
              <a:rPr lang="en-US" dirty="0" err="1"/>
              <a:t>Mikrowelle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10-minütiges </a:t>
            </a:r>
            <a:r>
              <a:rPr lang="en-US" dirty="0" err="1"/>
              <a:t>Eintauchen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ungeöffneten</a:t>
            </a:r>
            <a:r>
              <a:rPr lang="en-US" dirty="0"/>
              <a:t> </a:t>
            </a:r>
            <a:r>
              <a:rPr lang="en-US" dirty="0" err="1"/>
              <a:t>Packung</a:t>
            </a:r>
            <a:r>
              <a:rPr lang="en-US" dirty="0"/>
              <a:t> in </a:t>
            </a:r>
            <a:r>
              <a:rPr lang="en-US" dirty="0" err="1"/>
              <a:t>kochendes</a:t>
            </a:r>
            <a:r>
              <a:rPr lang="en-US" dirty="0"/>
              <a:t> Wasser </a:t>
            </a:r>
            <a:r>
              <a:rPr lang="en-US" dirty="0" err="1"/>
              <a:t>erhitzt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. </a:t>
            </a:r>
            <a:r>
              <a:rPr lang="en-US" dirty="0" err="1"/>
              <a:t>Außerdem</a:t>
            </a:r>
            <a:r>
              <a:rPr lang="en-US" dirty="0"/>
              <a:t> </a:t>
            </a:r>
            <a:r>
              <a:rPr lang="en-US" dirty="0" err="1"/>
              <a:t>handelt</a:t>
            </a:r>
            <a:r>
              <a:rPr lang="en-US" dirty="0"/>
              <a:t> es </a:t>
            </a:r>
            <a:r>
              <a:rPr lang="en-US" dirty="0" err="1"/>
              <a:t>sich</a:t>
            </a:r>
            <a:r>
              <a:rPr lang="en-US" dirty="0"/>
              <a:t> um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Einzelportion</a:t>
            </a:r>
            <a:r>
              <a:rPr lang="en-US" dirty="0"/>
              <a:t>, so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schwer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tragen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und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Lebensmittelabfälle</a:t>
            </a:r>
            <a:r>
              <a:rPr lang="en-US" dirty="0"/>
              <a:t> </a:t>
            </a:r>
            <a:r>
              <a:rPr lang="en-US" dirty="0" err="1"/>
              <a:t>entstehen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728AB-2819-49AB-86C3-AE9FCEABED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53299" y="297663"/>
            <a:ext cx="2825298" cy="143425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IE" dirty="0" err="1"/>
              <a:t>Unsere</a:t>
            </a:r>
            <a:r>
              <a:rPr lang="en-IE" dirty="0"/>
              <a:t> </a:t>
            </a:r>
            <a:r>
              <a:rPr lang="en-IE" dirty="0" err="1"/>
              <a:t>Fallstudie</a:t>
            </a:r>
            <a:r>
              <a:rPr lang="en-IE" dirty="0"/>
              <a:t>…AUGA - LITHUANIA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A606A-5AB6-416F-8D2C-8A76B3B28F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6825" y="559304"/>
            <a:ext cx="3452394" cy="634674"/>
          </a:xfrm>
          <a:solidFill>
            <a:srgbClr val="FFD100"/>
          </a:solidFill>
        </p:spPr>
        <p:txBody>
          <a:bodyPr>
            <a:normAutofit/>
          </a:bodyPr>
          <a:lstStyle/>
          <a:p>
            <a:r>
              <a:rPr lang="en-IE" sz="2000" dirty="0" err="1"/>
              <a:t>Lassen</a:t>
            </a:r>
            <a:r>
              <a:rPr lang="en-IE" sz="2000" dirty="0"/>
              <a:t> Sie </a:t>
            </a:r>
            <a:r>
              <a:rPr lang="en-IE" sz="2000" dirty="0" err="1"/>
              <a:t>sich</a:t>
            </a:r>
            <a:r>
              <a:rPr lang="en-IE" sz="2000" dirty="0"/>
              <a:t> </a:t>
            </a:r>
            <a:r>
              <a:rPr lang="en-IE" sz="2000" dirty="0" err="1"/>
              <a:t>inspirieren</a:t>
            </a:r>
            <a:r>
              <a:rPr lang="en-IE" sz="2000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0970D-AE2C-4354-B4A2-A0E8B15F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553" y="429814"/>
            <a:ext cx="798911" cy="1278258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BCD752A7-B338-4652-B701-DD66699E0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379" y="2066544"/>
            <a:ext cx="2521080" cy="345457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F68E0ED-E6A0-49D7-A308-7B661D55177B}"/>
              </a:ext>
            </a:extLst>
          </p:cNvPr>
          <p:cNvSpPr/>
          <p:nvPr/>
        </p:nvSpPr>
        <p:spPr>
          <a:xfrm>
            <a:off x="156519" y="1927654"/>
            <a:ext cx="1177860" cy="773564"/>
          </a:xfrm>
          <a:prstGeom prst="rightArrow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dirty="0" err="1">
                <a:solidFill>
                  <a:srgbClr val="000000"/>
                </a:solidFill>
              </a:rPr>
              <a:t>Klicken</a:t>
            </a:r>
            <a:r>
              <a:rPr lang="en-IE" sz="1400" b="1" dirty="0">
                <a:solidFill>
                  <a:srgbClr val="000000"/>
                </a:solidFill>
              </a:rPr>
              <a:t> Sie </a:t>
            </a:r>
            <a:r>
              <a:rPr lang="en-IE" sz="1400" b="1" dirty="0" err="1">
                <a:solidFill>
                  <a:srgbClr val="000000"/>
                </a:solidFill>
              </a:rPr>
              <a:t>hier</a:t>
            </a:r>
            <a:r>
              <a:rPr lang="en-IE" sz="1400" b="1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F4CDE5-584A-D3C4-6459-14014914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10" y="1898751"/>
            <a:ext cx="2960271" cy="415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675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1E863-F6E9-4E41-8AD5-EB11EA2E264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56119" y="5420862"/>
            <a:ext cx="2449722" cy="1237497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IE" sz="1800" dirty="0">
                <a:latin typeface="+mn-lt"/>
              </a:rPr>
              <a:t>Sie </a:t>
            </a:r>
            <a:r>
              <a:rPr lang="en-IE" sz="1800" dirty="0" err="1">
                <a:latin typeface="+mn-lt"/>
              </a:rPr>
              <a:t>sind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nützlich</a:t>
            </a:r>
            <a:r>
              <a:rPr lang="en-IE" sz="1800" dirty="0">
                <a:latin typeface="+mn-lt"/>
              </a:rPr>
              <a:t>, um die auf </a:t>
            </a:r>
            <a:r>
              <a:rPr lang="en-IE" sz="1800" dirty="0" err="1">
                <a:latin typeface="+mn-lt"/>
              </a:rPr>
              <a:t>dem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Markt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befindlichen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Lebensmittel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leicht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identifizieren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zu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können</a:t>
            </a:r>
            <a:r>
              <a:rPr lang="en-IE" sz="1800" dirty="0">
                <a:latin typeface="+mn-lt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39F46-E9A1-4DCD-8273-EF5AF2A1841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4628" y="3974511"/>
            <a:ext cx="2449722" cy="1446351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IE" b="1" dirty="0" err="1"/>
              <a:t>Blindenschrift</a:t>
            </a:r>
            <a:r>
              <a:rPr lang="en-IE" b="1" dirty="0"/>
              <a:t> </a:t>
            </a:r>
          </a:p>
          <a:p>
            <a:pPr marL="0" indent="0"/>
            <a:r>
              <a:rPr lang="en-IE" b="1" dirty="0" err="1"/>
              <a:t>Erhabene</a:t>
            </a:r>
            <a:r>
              <a:rPr lang="en-IE" b="1" dirty="0"/>
              <a:t> Logos</a:t>
            </a:r>
          </a:p>
          <a:p>
            <a:pPr marL="0" indent="0"/>
            <a:r>
              <a:rPr lang="en-IE" b="1" dirty="0" err="1"/>
              <a:t>Kontrastierende</a:t>
            </a:r>
            <a:r>
              <a:rPr lang="en-IE" b="1" dirty="0"/>
              <a:t> </a:t>
            </a:r>
            <a:r>
              <a:rPr lang="en-IE" b="1" dirty="0" err="1"/>
              <a:t>Farben</a:t>
            </a:r>
            <a:endParaRPr lang="en-IE" b="1" dirty="0"/>
          </a:p>
          <a:p>
            <a:pPr marL="0" indent="0"/>
            <a:r>
              <a:rPr lang="en-IE" b="1" dirty="0" err="1"/>
              <a:t>Klare</a:t>
            </a:r>
            <a:r>
              <a:rPr lang="en-IE" b="1" dirty="0"/>
              <a:t> </a:t>
            </a:r>
            <a:r>
              <a:rPr lang="en-IE" b="1" dirty="0" err="1"/>
              <a:t>Diagramme</a:t>
            </a:r>
            <a:endParaRPr lang="en-IE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F537E-0BDC-4B86-B2D1-307093238A3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78733" y="4059906"/>
            <a:ext cx="2061046" cy="1284352"/>
          </a:xfrm>
        </p:spPr>
        <p:txBody>
          <a:bodyPr>
            <a:normAutofit/>
          </a:bodyPr>
          <a:lstStyle/>
          <a:p>
            <a:r>
              <a:rPr lang="en-IE" sz="1700" b="1" dirty="0" err="1"/>
              <a:t>Warnungen</a:t>
            </a:r>
            <a:endParaRPr lang="en-IE" sz="1700" b="1" dirty="0"/>
          </a:p>
          <a:p>
            <a:r>
              <a:rPr lang="en-IE" sz="1700" b="1" dirty="0" err="1"/>
              <a:t>Signaltöne</a:t>
            </a:r>
            <a:endParaRPr lang="en-IE" sz="1700" b="1" dirty="0"/>
          </a:p>
          <a:p>
            <a:r>
              <a:rPr lang="en-IE" sz="1700" b="1" dirty="0" err="1"/>
              <a:t>Sprach-erinnerungen</a:t>
            </a:r>
            <a:endParaRPr lang="en-IE" sz="17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2DA67D-070E-475E-A73B-8CF04690DF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13550" y="4092221"/>
            <a:ext cx="3017520" cy="1234609"/>
          </a:xfrm>
        </p:spPr>
        <p:txBody>
          <a:bodyPr>
            <a:noAutofit/>
          </a:bodyPr>
          <a:lstStyle/>
          <a:p>
            <a:r>
              <a:rPr lang="en-IE" sz="1700" b="1" dirty="0" err="1"/>
              <a:t>Einzelne</a:t>
            </a:r>
            <a:r>
              <a:rPr lang="en-IE" sz="1700" b="1" dirty="0"/>
              <a:t> </a:t>
            </a:r>
            <a:r>
              <a:rPr lang="en-IE" sz="1700" b="1" dirty="0" err="1"/>
              <a:t>Portionen</a:t>
            </a:r>
            <a:endParaRPr lang="en-IE" sz="1700" b="1" dirty="0"/>
          </a:p>
          <a:p>
            <a:r>
              <a:rPr lang="en-IE" sz="1700" b="1" dirty="0" err="1"/>
              <a:t>Tragbare</a:t>
            </a:r>
            <a:r>
              <a:rPr lang="en-IE" sz="1700" b="1" dirty="0"/>
              <a:t> </a:t>
            </a:r>
            <a:r>
              <a:rPr lang="en-IE" sz="1700" b="1" dirty="0" err="1"/>
              <a:t>Gewichte</a:t>
            </a:r>
            <a:endParaRPr lang="en-IE" sz="1700" b="1" dirty="0"/>
          </a:p>
          <a:p>
            <a:r>
              <a:rPr lang="en-IE" sz="1700" b="1" dirty="0" err="1"/>
              <a:t>Wiederverschließbare</a:t>
            </a:r>
            <a:r>
              <a:rPr lang="en-IE" sz="1700" b="1" dirty="0"/>
              <a:t> </a:t>
            </a:r>
            <a:r>
              <a:rPr lang="en-IE" sz="1700" b="1" dirty="0" err="1"/>
              <a:t>Verpackungen</a:t>
            </a:r>
            <a:endParaRPr lang="en-IE" sz="1700" b="1" dirty="0"/>
          </a:p>
          <a:p>
            <a:endParaRPr lang="en-IE" sz="1700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EFFE95-6AD8-4D2A-871B-590C5A3EC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solidFill>
            <a:srgbClr val="85D2E1"/>
          </a:solidFill>
        </p:spPr>
        <p:txBody>
          <a:bodyPr anchor="ctr">
            <a:normAutofit lnSpcReduction="10000"/>
          </a:bodyPr>
          <a:lstStyle/>
          <a:p>
            <a:r>
              <a:rPr lang="en-IE" dirty="0" err="1"/>
              <a:t>Potenzielle</a:t>
            </a:r>
            <a:r>
              <a:rPr lang="en-IE" dirty="0"/>
              <a:t> </a:t>
            </a:r>
            <a:r>
              <a:rPr lang="en-IE" dirty="0" err="1"/>
              <a:t>neuartige</a:t>
            </a:r>
            <a:r>
              <a:rPr lang="en-IE" dirty="0"/>
              <a:t> </a:t>
            </a:r>
            <a:r>
              <a:rPr lang="en-IE" dirty="0" err="1"/>
              <a:t>Verpackungsideen</a:t>
            </a:r>
            <a:r>
              <a:rPr lang="en-IE" dirty="0"/>
              <a:t>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E5305-4731-4C61-A881-E51ABA7A38D5}"/>
              </a:ext>
            </a:extLst>
          </p:cNvPr>
          <p:cNvSpPr txBox="1"/>
          <p:nvPr/>
        </p:nvSpPr>
        <p:spPr>
          <a:xfrm>
            <a:off x="2111156" y="2113089"/>
            <a:ext cx="177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err="1">
                <a:solidFill>
                  <a:srgbClr val="000000"/>
                </a:solidFill>
              </a:rPr>
              <a:t>Zusätzliche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b="1" dirty="0" err="1">
                <a:solidFill>
                  <a:srgbClr val="000000"/>
                </a:solidFill>
              </a:rPr>
              <a:t>Kommunikation</a:t>
            </a:r>
            <a:endParaRPr lang="en-IE" b="1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997A9-F329-4143-9327-85EE6CE6F75B}"/>
              </a:ext>
            </a:extLst>
          </p:cNvPr>
          <p:cNvSpPr txBox="1"/>
          <p:nvPr/>
        </p:nvSpPr>
        <p:spPr>
          <a:xfrm>
            <a:off x="8682051" y="2043543"/>
            <a:ext cx="1680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err="1">
                <a:solidFill>
                  <a:srgbClr val="000000"/>
                </a:solidFill>
              </a:rPr>
              <a:t>Angemessene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b="1" dirty="0" err="1">
                <a:solidFill>
                  <a:srgbClr val="000000"/>
                </a:solidFill>
              </a:rPr>
              <a:t>Portionsgröße</a:t>
            </a:r>
            <a:r>
              <a:rPr lang="en-IE" b="1" dirty="0">
                <a:solidFill>
                  <a:srgbClr val="000000"/>
                </a:solidFill>
              </a:rPr>
              <a:t> für </a:t>
            </a:r>
            <a:r>
              <a:rPr lang="en-IE" b="1" dirty="0" err="1">
                <a:solidFill>
                  <a:srgbClr val="000000"/>
                </a:solidFill>
              </a:rPr>
              <a:t>Senioren</a:t>
            </a:r>
            <a:endParaRPr lang="en-IE" b="1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576BE-3311-4660-A8CC-1302563ED612}"/>
              </a:ext>
            </a:extLst>
          </p:cNvPr>
          <p:cNvSpPr txBox="1"/>
          <p:nvPr/>
        </p:nvSpPr>
        <p:spPr>
          <a:xfrm>
            <a:off x="5281693" y="2248878"/>
            <a:ext cx="1680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Ton / </a:t>
            </a:r>
            <a:r>
              <a:rPr lang="en-IE" b="1" dirty="0" err="1">
                <a:solidFill>
                  <a:srgbClr val="000000"/>
                </a:solidFill>
              </a:rPr>
              <a:t>Sprache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b="1" dirty="0" err="1">
                <a:solidFill>
                  <a:srgbClr val="000000"/>
                </a:solidFill>
              </a:rPr>
              <a:t>Anweisungen</a:t>
            </a:r>
            <a:endParaRPr lang="en-IE" b="1" dirty="0">
              <a:solidFill>
                <a:srgbClr val="000000"/>
              </a:solidFill>
            </a:endParaRPr>
          </a:p>
          <a:p>
            <a:pPr algn="ctr"/>
            <a:endParaRPr lang="en-IE" b="1" dirty="0">
              <a:solidFill>
                <a:srgbClr val="000000"/>
              </a:solidFill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42A94BF-310D-43E8-A208-3706CE345C30}"/>
              </a:ext>
            </a:extLst>
          </p:cNvPr>
          <p:cNvSpPr txBox="1">
            <a:spLocks/>
          </p:cNvSpPr>
          <p:nvPr/>
        </p:nvSpPr>
        <p:spPr>
          <a:xfrm>
            <a:off x="8038063" y="5420861"/>
            <a:ext cx="3017520" cy="1237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 spc="0">
                <a:solidFill>
                  <a:srgbClr val="000000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IE" sz="1800" dirty="0" err="1">
                <a:latin typeface="+mn-lt"/>
              </a:rPr>
              <a:t>Senioren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neigen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dazu</a:t>
            </a:r>
            <a:r>
              <a:rPr lang="en-IE" sz="1800" dirty="0">
                <a:latin typeface="+mn-lt"/>
              </a:rPr>
              <a:t>, </a:t>
            </a:r>
            <a:r>
              <a:rPr lang="en-IE" sz="1800" dirty="0" err="1">
                <a:latin typeface="+mn-lt"/>
              </a:rPr>
              <a:t>kleinere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Portionen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zu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verzehren</a:t>
            </a:r>
            <a:r>
              <a:rPr lang="en-IE" sz="1800" dirty="0">
                <a:latin typeface="+mn-lt"/>
              </a:rPr>
              <a:t>, </a:t>
            </a:r>
            <a:r>
              <a:rPr lang="en-IE" sz="1800" dirty="0" err="1">
                <a:latin typeface="+mn-lt"/>
              </a:rPr>
              <a:t>daher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könnten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kleinere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Packungsgrößen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oder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verschließbare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Packungen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sinnvoll</a:t>
            </a:r>
            <a:r>
              <a:rPr lang="en-IE" sz="1800" dirty="0">
                <a:latin typeface="+mn-lt"/>
              </a:rPr>
              <a:t> sein.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931A568-FC7C-456C-856A-B1B0E44CBB09}"/>
              </a:ext>
            </a:extLst>
          </p:cNvPr>
          <p:cNvSpPr txBox="1">
            <a:spLocks/>
          </p:cNvSpPr>
          <p:nvPr/>
        </p:nvSpPr>
        <p:spPr>
          <a:xfrm>
            <a:off x="4613192" y="5420861"/>
            <a:ext cx="3017520" cy="1237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 spc="0">
                <a:solidFill>
                  <a:srgbClr val="000000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IE" sz="1800" dirty="0" err="1">
                <a:latin typeface="+mn-lt"/>
              </a:rPr>
              <a:t>Diese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könnten</a:t>
            </a:r>
            <a:r>
              <a:rPr lang="en-IE" sz="1800" dirty="0">
                <a:latin typeface="+mn-lt"/>
              </a:rPr>
              <a:t> in </a:t>
            </a:r>
            <a:r>
              <a:rPr lang="en-IE" sz="1800" dirty="0" err="1">
                <a:latin typeface="+mn-lt"/>
              </a:rPr>
              <a:t>Verpackungssysteme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integriert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werden</a:t>
            </a:r>
            <a:r>
              <a:rPr lang="en-IE" sz="1800" dirty="0">
                <a:latin typeface="+mn-lt"/>
              </a:rPr>
              <a:t>, um </a:t>
            </a:r>
            <a:r>
              <a:rPr lang="en-IE" sz="1800" dirty="0" err="1">
                <a:latin typeface="+mn-lt"/>
              </a:rPr>
              <a:t>Senioren</a:t>
            </a:r>
            <a:r>
              <a:rPr lang="en-IE" sz="1800" dirty="0">
                <a:latin typeface="+mn-lt"/>
              </a:rPr>
              <a:t> an die </a:t>
            </a:r>
            <a:r>
              <a:rPr lang="en-IE" sz="1800" dirty="0" err="1">
                <a:latin typeface="+mn-lt"/>
              </a:rPr>
              <a:t>Nahrungsaufnahme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zu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erinnern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oder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Warnhinweise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zu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geben</a:t>
            </a:r>
            <a:r>
              <a:rPr lang="en-IE" sz="1800" dirty="0">
                <a:latin typeface="+mn-lt"/>
              </a:rPr>
              <a:t> </a:t>
            </a:r>
            <a:r>
              <a:rPr lang="en-IE" sz="1800" dirty="0" err="1">
                <a:latin typeface="+mn-lt"/>
              </a:rPr>
              <a:t>usw</a:t>
            </a:r>
            <a:r>
              <a:rPr lang="en-IE" sz="1800" dirty="0">
                <a:latin typeface="+mn-lt"/>
              </a:rPr>
              <a:t>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6C5CCB8-45D0-71C3-A42C-A25CDA809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" y="0"/>
            <a:ext cx="1272604" cy="198405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66A02A9-2C11-A32F-ABCD-5A682B7D6A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396" y="-1"/>
            <a:ext cx="1272604" cy="19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218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Linzer cookies with heart shaped cut-outs filled with jam">
            <a:extLst>
              <a:ext uri="{FF2B5EF4-FFF2-40B4-BE49-F238E27FC236}">
                <a16:creationId xmlns:a16="http://schemas.microsoft.com/office/drawing/2014/main" id="{BD239A38-A71B-4DF8-931D-6DCA1835A1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E8EC3-4DEE-4799-B1F6-38CBEFD43B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6542" y="3050148"/>
            <a:ext cx="8155458" cy="1773704"/>
          </a:xfrm>
          <a:solidFill>
            <a:srgbClr val="85D2E1"/>
          </a:solidFill>
        </p:spPr>
        <p:txBody>
          <a:bodyPr>
            <a:normAutofit fontScale="62500" lnSpcReduction="20000"/>
          </a:bodyPr>
          <a:lstStyle/>
          <a:p>
            <a:pPr marL="216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6000" lvl="0" indent="0"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In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Anbetracht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der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eingeschränkten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motorischen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Fähigkeiten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und der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Häufigkeit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von Arthritis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sollten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die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Lebensmittel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so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gestaltet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dass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sie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leicht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handhaben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schneiden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essen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sind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. Eine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gute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Faustregel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ist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Lebensmittel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so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zu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gestalten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dass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sie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mundgerecht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sind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und/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oder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mit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einer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Gabel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oder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einem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Löffel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in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einer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Hand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gegessen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2900" dirty="0" err="1">
                <a:solidFill>
                  <a:prstClr val="black"/>
                </a:solidFill>
                <a:cs typeface="Arial" panose="020B0604020202020204" pitchFamily="34" charset="0"/>
              </a:rPr>
              <a:t>können</a:t>
            </a:r>
            <a:r>
              <a:rPr lang="en-GB" sz="29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216000">
              <a:lnSpc>
                <a:spcPct val="100000"/>
              </a:lnSpc>
            </a:pP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6AAFA-7321-4EA5-8734-D4D9B51D9C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94" y="444299"/>
            <a:ext cx="10813405" cy="582221"/>
          </a:xfrm>
          <a:noFill/>
        </p:spPr>
        <p:txBody>
          <a:bodyPr anchor="ctr">
            <a:normAutofit lnSpcReduction="10000"/>
          </a:bodyPr>
          <a:lstStyle/>
          <a:p>
            <a:r>
              <a:rPr lang="en-IE" dirty="0" err="1"/>
              <a:t>Lebensmitteldesign</a:t>
            </a:r>
            <a:r>
              <a:rPr lang="en-IE" dirty="0"/>
              <a:t> und </a:t>
            </a:r>
            <a:r>
              <a:rPr lang="en-IE" dirty="0" err="1"/>
              <a:t>Kompensationsstrategien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5088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ED814-E1C2-443A-B51A-5EF28D05F2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5852" y="1500763"/>
            <a:ext cx="4621841" cy="4525954"/>
          </a:xfrm>
        </p:spPr>
        <p:txBody>
          <a:bodyPr/>
          <a:lstStyle/>
          <a:p>
            <a:pPr marL="0"/>
            <a:r>
              <a:rPr lang="en-IE" dirty="0"/>
              <a:t>Bevor Sie </a:t>
            </a:r>
            <a:r>
              <a:rPr lang="en-IE" dirty="0" err="1"/>
              <a:t>sich</a:t>
            </a:r>
            <a:r>
              <a:rPr lang="en-IE" dirty="0"/>
              <a:t> für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geeignete</a:t>
            </a:r>
            <a:r>
              <a:rPr lang="en-IE" dirty="0"/>
              <a:t> </a:t>
            </a:r>
            <a:r>
              <a:rPr lang="en-IE" dirty="0" err="1"/>
              <a:t>Verpackung</a:t>
            </a:r>
            <a:r>
              <a:rPr lang="en-IE" dirty="0"/>
              <a:t> für </a:t>
            </a:r>
            <a:r>
              <a:rPr lang="en-IE" dirty="0" err="1"/>
              <a:t>Ihr</a:t>
            </a:r>
            <a:r>
              <a:rPr lang="en-IE" dirty="0"/>
              <a:t> </a:t>
            </a:r>
            <a:r>
              <a:rPr lang="en-IE" dirty="0" err="1"/>
              <a:t>Lebensmittelprodukt</a:t>
            </a:r>
            <a:r>
              <a:rPr lang="en-IE" dirty="0"/>
              <a:t> </a:t>
            </a:r>
            <a:r>
              <a:rPr lang="en-IE" dirty="0" err="1"/>
              <a:t>entscheiden</a:t>
            </a:r>
            <a:r>
              <a:rPr lang="en-IE" dirty="0"/>
              <a:t>, </a:t>
            </a:r>
            <a:r>
              <a:rPr lang="en-IE" dirty="0" err="1"/>
              <a:t>sollten</a:t>
            </a:r>
            <a:r>
              <a:rPr lang="en-IE" dirty="0"/>
              <a:t> Sie </a:t>
            </a:r>
            <a:r>
              <a:rPr lang="en-IE" dirty="0" err="1"/>
              <a:t>sich</a:t>
            </a:r>
            <a:r>
              <a:rPr lang="en-IE" dirty="0"/>
              <a:t> </a:t>
            </a:r>
            <a:r>
              <a:rPr lang="en-IE" dirty="0" err="1"/>
              <a:t>über</a:t>
            </a:r>
            <a:r>
              <a:rPr lang="en-IE" dirty="0"/>
              <a:t> die </a:t>
            </a:r>
            <a:r>
              <a:rPr lang="en-IE" dirty="0" err="1"/>
              <a:t>Gesetzgebung</a:t>
            </a:r>
            <a:r>
              <a:rPr lang="en-IE" dirty="0"/>
              <a:t> und die </a:t>
            </a:r>
            <a:r>
              <a:rPr lang="en-IE" dirty="0" err="1"/>
              <a:t>Auswirkungen</a:t>
            </a:r>
            <a:r>
              <a:rPr lang="en-IE" dirty="0"/>
              <a:t> der </a:t>
            </a:r>
            <a:r>
              <a:rPr lang="en-IE" dirty="0" err="1"/>
              <a:t>Verwendung</a:t>
            </a:r>
            <a:r>
              <a:rPr lang="en-IE" dirty="0"/>
              <a:t> </a:t>
            </a:r>
            <a:r>
              <a:rPr lang="en-IE" dirty="0" err="1"/>
              <a:t>bestimmter</a:t>
            </a:r>
            <a:r>
              <a:rPr lang="en-IE" dirty="0"/>
              <a:t> </a:t>
            </a:r>
            <a:r>
              <a:rPr lang="en-IE" dirty="0" err="1"/>
              <a:t>Materialien</a:t>
            </a:r>
            <a:r>
              <a:rPr lang="en-IE" dirty="0"/>
              <a:t> </a:t>
            </a:r>
            <a:r>
              <a:rPr lang="en-IE" dirty="0" err="1"/>
              <a:t>informieren</a:t>
            </a:r>
            <a:r>
              <a:rPr lang="en-IE" dirty="0"/>
              <a:t>. Für </a:t>
            </a:r>
            <a:r>
              <a:rPr lang="en-IE" dirty="0" err="1"/>
              <a:t>weitere</a:t>
            </a:r>
            <a:r>
              <a:rPr lang="en-IE" dirty="0"/>
              <a:t> </a:t>
            </a:r>
            <a:r>
              <a:rPr lang="en-IE" dirty="0" err="1"/>
              <a:t>Informationen</a:t>
            </a:r>
            <a:r>
              <a:rPr lang="en-IE" dirty="0"/>
              <a:t> </a:t>
            </a:r>
            <a:r>
              <a:rPr lang="en-IE" dirty="0" err="1"/>
              <a:t>klicken</a:t>
            </a:r>
            <a:r>
              <a:rPr lang="en-IE" dirty="0"/>
              <a:t> Sie </a:t>
            </a:r>
            <a:r>
              <a:rPr lang="en-IE" dirty="0" err="1"/>
              <a:t>hier</a:t>
            </a:r>
            <a:r>
              <a:rPr lang="en-IE" dirty="0"/>
              <a:t>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C9A43-FA70-45B9-90DA-BD31253F66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Empfohlene</a:t>
            </a:r>
            <a:r>
              <a:rPr lang="en-IE" dirty="0"/>
              <a:t> </a:t>
            </a:r>
            <a:r>
              <a:rPr lang="en-IE" dirty="0" err="1"/>
              <a:t>Forschung</a:t>
            </a:r>
            <a:r>
              <a:rPr lang="en-IE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3A440-6BA2-4CEE-98AC-570F2FAF41AA}"/>
              </a:ext>
            </a:extLst>
          </p:cNvPr>
          <p:cNvSpPr txBox="1"/>
          <p:nvPr/>
        </p:nvSpPr>
        <p:spPr>
          <a:xfrm>
            <a:off x="7334429" y="699788"/>
            <a:ext cx="431468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Das Food Packaging Forum </a:t>
            </a:r>
            <a:r>
              <a:rPr lang="en-US" sz="2200" dirty="0" err="1">
                <a:solidFill>
                  <a:srgbClr val="000000"/>
                </a:solidFill>
              </a:rPr>
              <a:t>ermöglicht</a:t>
            </a:r>
            <a:r>
              <a:rPr lang="en-US" sz="2200" dirty="0">
                <a:solidFill>
                  <a:srgbClr val="000000"/>
                </a:solidFill>
              </a:rPr>
              <a:t> es den </a:t>
            </a:r>
            <a:r>
              <a:rPr lang="en-US" sz="2200" dirty="0" err="1">
                <a:solidFill>
                  <a:srgbClr val="000000"/>
                </a:solidFill>
              </a:rPr>
              <a:t>Interessengruppen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bessere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Entscheidungen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zu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treffen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indem</a:t>
            </a:r>
            <a:r>
              <a:rPr lang="en-US" sz="2200" dirty="0">
                <a:solidFill>
                  <a:srgbClr val="000000"/>
                </a:solidFill>
              </a:rPr>
              <a:t> es die </a:t>
            </a:r>
            <a:r>
              <a:rPr lang="en-US" sz="2200" dirty="0" err="1">
                <a:solidFill>
                  <a:srgbClr val="000000"/>
                </a:solidFill>
              </a:rPr>
              <a:t>neuesten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wissenschaftlichen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Erkenntnisse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über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Chemikalien</a:t>
            </a:r>
            <a:r>
              <a:rPr lang="en-US" sz="2200" dirty="0">
                <a:solidFill>
                  <a:srgbClr val="000000"/>
                </a:solidFill>
              </a:rPr>
              <a:t> in </a:t>
            </a:r>
            <a:r>
              <a:rPr lang="en-US" sz="2200" dirty="0" err="1">
                <a:solidFill>
                  <a:srgbClr val="000000"/>
                </a:solidFill>
              </a:rPr>
              <a:t>Lebensmittelkontaktmaterialien</a:t>
            </a:r>
            <a:r>
              <a:rPr lang="en-US" sz="2200" dirty="0">
                <a:solidFill>
                  <a:srgbClr val="000000"/>
                </a:solidFill>
              </a:rPr>
              <a:t> und </a:t>
            </a:r>
            <a:r>
              <a:rPr lang="en-US" sz="2200" dirty="0" err="1">
                <a:solidFill>
                  <a:srgbClr val="000000"/>
                </a:solidFill>
              </a:rPr>
              <a:t>über</a:t>
            </a:r>
            <a:r>
              <a:rPr lang="en-US" sz="2200" dirty="0">
                <a:solidFill>
                  <a:srgbClr val="000000"/>
                </a:solidFill>
              </a:rPr>
              <a:t> die </a:t>
            </a:r>
            <a:r>
              <a:rPr lang="en-US" sz="2200" dirty="0" err="1">
                <a:solidFill>
                  <a:srgbClr val="000000"/>
                </a:solidFill>
              </a:rPr>
              <a:t>Umweltauswirkungen</a:t>
            </a:r>
            <a:r>
              <a:rPr lang="en-US" sz="2200" dirty="0">
                <a:solidFill>
                  <a:srgbClr val="000000"/>
                </a:solidFill>
              </a:rPr>
              <a:t> von </a:t>
            </a:r>
            <a:r>
              <a:rPr lang="en-US" sz="2200" dirty="0" err="1">
                <a:solidFill>
                  <a:srgbClr val="000000"/>
                </a:solidFill>
              </a:rPr>
              <a:t>Lebensmittelverpackungen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anwendet</a:t>
            </a:r>
            <a:r>
              <a:rPr lang="en-US" sz="2200" dirty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en-US" sz="2200" dirty="0" err="1">
                <a:solidFill>
                  <a:srgbClr val="000000"/>
                </a:solidFill>
              </a:rPr>
              <a:t>Mit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seinen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unabhängigen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ausgewogenen</a:t>
            </a:r>
            <a:r>
              <a:rPr lang="en-US" sz="2200" dirty="0">
                <a:solidFill>
                  <a:srgbClr val="000000"/>
                </a:solidFill>
              </a:rPr>
              <a:t> und </a:t>
            </a:r>
            <a:r>
              <a:rPr lang="en-US" sz="2200" dirty="0" err="1">
                <a:solidFill>
                  <a:srgbClr val="000000"/>
                </a:solidFill>
              </a:rPr>
              <a:t>wissenschaftlich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fundierten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Veröffentlichungen</a:t>
            </a:r>
            <a:r>
              <a:rPr lang="en-US" sz="2200" dirty="0">
                <a:solidFill>
                  <a:srgbClr val="000000"/>
                </a:solidFill>
              </a:rPr>
              <a:t> und </a:t>
            </a:r>
            <a:r>
              <a:rPr lang="en-US" sz="2200" dirty="0" err="1">
                <a:solidFill>
                  <a:srgbClr val="000000"/>
                </a:solidFill>
              </a:rPr>
              <a:t>Instrumenten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trägt</a:t>
            </a:r>
            <a:r>
              <a:rPr lang="en-US" sz="2200" dirty="0">
                <a:solidFill>
                  <a:srgbClr val="000000"/>
                </a:solidFill>
              </a:rPr>
              <a:t> das Food Packaging Forum </a:t>
            </a:r>
            <a:r>
              <a:rPr lang="en-US" sz="2200" dirty="0" err="1">
                <a:solidFill>
                  <a:srgbClr val="000000"/>
                </a:solidFill>
              </a:rPr>
              <a:t>zum</a:t>
            </a:r>
            <a:r>
              <a:rPr lang="en-US" sz="2200" dirty="0">
                <a:solidFill>
                  <a:srgbClr val="000000"/>
                </a:solidFill>
              </a:rPr>
              <a:t> Schutz der Gesundheit von Mensch und Umwelt </a:t>
            </a:r>
            <a:r>
              <a:rPr lang="en-US" sz="2200" dirty="0" err="1">
                <a:solidFill>
                  <a:srgbClr val="000000"/>
                </a:solidFill>
              </a:rPr>
              <a:t>bei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093E2C8-9550-4DE8-93F9-48E37DD6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73" y="5140433"/>
            <a:ext cx="3244998" cy="1209316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57DF45AE-3D59-4ED8-B542-72F742D1E6B3}"/>
              </a:ext>
            </a:extLst>
          </p:cNvPr>
          <p:cNvSpPr/>
          <p:nvPr/>
        </p:nvSpPr>
        <p:spPr>
          <a:xfrm>
            <a:off x="4630740" y="4558212"/>
            <a:ext cx="527222" cy="582221"/>
          </a:xfrm>
          <a:prstGeom prst="downArrow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15997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C7FB0-8C73-4F1F-9053-AE38174F99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2710" y="1773241"/>
            <a:ext cx="4911128" cy="4525954"/>
          </a:xfrm>
        </p:spPr>
        <p:txBody>
          <a:bodyPr>
            <a:normAutofit fontScale="92500"/>
          </a:bodyPr>
          <a:lstStyle/>
          <a:p>
            <a:pPr marL="0" indent="0"/>
            <a:r>
              <a:rPr lang="en-IE" dirty="0" err="1"/>
              <a:t>Etiketten</a:t>
            </a:r>
            <a:r>
              <a:rPr lang="en-IE" dirty="0"/>
              <a:t> </a:t>
            </a:r>
            <a:r>
              <a:rPr lang="en-IE" dirty="0" err="1"/>
              <a:t>erfüllen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sehr</a:t>
            </a:r>
            <a:r>
              <a:rPr lang="en-IE" dirty="0"/>
              <a:t> </a:t>
            </a:r>
            <a:r>
              <a:rPr lang="en-IE" dirty="0" err="1"/>
              <a:t>wichtige</a:t>
            </a:r>
            <a:r>
              <a:rPr lang="en-IE" dirty="0"/>
              <a:t> </a:t>
            </a:r>
            <a:r>
              <a:rPr lang="en-IE" dirty="0" err="1"/>
              <a:t>Funktion</a:t>
            </a:r>
            <a:r>
              <a:rPr lang="en-IE" dirty="0"/>
              <a:t>. Sie </a:t>
            </a:r>
            <a:r>
              <a:rPr lang="en-IE" dirty="0" err="1"/>
              <a:t>dienen</a:t>
            </a:r>
            <a:r>
              <a:rPr lang="en-IE" dirty="0"/>
              <a:t> </a:t>
            </a:r>
            <a:r>
              <a:rPr lang="en-IE" dirty="0" err="1"/>
              <a:t>als</a:t>
            </a:r>
            <a:r>
              <a:rPr lang="en-IE" dirty="0"/>
              <a:t> </a:t>
            </a:r>
            <a:r>
              <a:rPr lang="en-IE" b="1" dirty="0" err="1"/>
              <a:t>Orientierungshilfe</a:t>
            </a:r>
            <a:r>
              <a:rPr lang="en-IE" b="1" dirty="0"/>
              <a:t> für die </a:t>
            </a:r>
            <a:r>
              <a:rPr lang="en-IE" b="1" dirty="0" err="1"/>
              <a:t>Verbraucher</a:t>
            </a:r>
            <a:r>
              <a:rPr lang="en-IE" b="1" dirty="0"/>
              <a:t> am </a:t>
            </a:r>
            <a:r>
              <a:rPr lang="en-IE" b="1" dirty="0" err="1"/>
              <a:t>Verkaufsort</a:t>
            </a:r>
            <a:r>
              <a:rPr lang="en-IE" b="1" dirty="0"/>
              <a:t>. </a:t>
            </a:r>
            <a:r>
              <a:rPr lang="en-IE" dirty="0" err="1"/>
              <a:t>Etiketten</a:t>
            </a:r>
            <a:r>
              <a:rPr lang="en-IE" dirty="0"/>
              <a:t> </a:t>
            </a:r>
            <a:r>
              <a:rPr lang="en-IE" dirty="0" err="1"/>
              <a:t>ermöglichen</a:t>
            </a:r>
            <a:r>
              <a:rPr lang="en-IE" dirty="0"/>
              <a:t> es </a:t>
            </a:r>
            <a:r>
              <a:rPr lang="en-IE" dirty="0" err="1"/>
              <a:t>Ihnen</a:t>
            </a:r>
            <a:r>
              <a:rPr lang="en-IE" dirty="0"/>
              <a:t> </a:t>
            </a:r>
            <a:r>
              <a:rPr lang="en-IE" dirty="0" err="1"/>
              <a:t>auch</a:t>
            </a:r>
            <a:r>
              <a:rPr lang="en-IE" dirty="0"/>
              <a:t>, </a:t>
            </a:r>
            <a:r>
              <a:rPr lang="en-IE" dirty="0" err="1"/>
              <a:t>Ihr</a:t>
            </a:r>
            <a:r>
              <a:rPr lang="en-IE" dirty="0"/>
              <a:t> </a:t>
            </a:r>
            <a:r>
              <a:rPr lang="en-IE" dirty="0" err="1"/>
              <a:t>Produkt</a:t>
            </a:r>
            <a:r>
              <a:rPr lang="en-IE" dirty="0"/>
              <a:t> </a:t>
            </a:r>
            <a:r>
              <a:rPr lang="en-IE" dirty="0" err="1"/>
              <a:t>als</a:t>
            </a:r>
            <a:r>
              <a:rPr lang="en-IE" dirty="0"/>
              <a:t> </a:t>
            </a:r>
            <a:r>
              <a:rPr lang="en-IE" dirty="0" err="1"/>
              <a:t>gesund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umweltfreundlich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b="1" dirty="0" err="1"/>
              <a:t>kennzeichnen</a:t>
            </a:r>
            <a:r>
              <a:rPr lang="en-IE" b="1" dirty="0"/>
              <a:t>.</a:t>
            </a:r>
          </a:p>
          <a:p>
            <a:pPr marL="0" indent="0"/>
            <a:r>
              <a:rPr lang="en-IE" dirty="0"/>
              <a:t>Bis auf </a:t>
            </a:r>
            <a:r>
              <a:rPr lang="en-IE" dirty="0" err="1"/>
              <a:t>wenige</a:t>
            </a:r>
            <a:r>
              <a:rPr lang="en-IE" dirty="0"/>
              <a:t> </a:t>
            </a:r>
            <a:r>
              <a:rPr lang="en-IE" dirty="0" err="1"/>
              <a:t>Ausnahmen</a:t>
            </a:r>
            <a:r>
              <a:rPr lang="en-IE" dirty="0"/>
              <a:t> (z. B. das EU-Bio-Label) </a:t>
            </a:r>
            <a:r>
              <a:rPr lang="en-IE" dirty="0" err="1"/>
              <a:t>gibt</a:t>
            </a:r>
            <a:r>
              <a:rPr lang="en-IE" dirty="0"/>
              <a:t> es </a:t>
            </a:r>
            <a:r>
              <a:rPr lang="en-IE" dirty="0" err="1"/>
              <a:t>jedoch</a:t>
            </a:r>
            <a:r>
              <a:rPr lang="en-IE" dirty="0"/>
              <a:t> </a:t>
            </a:r>
            <a:r>
              <a:rPr lang="en-IE" dirty="0" err="1"/>
              <a:t>keine</a:t>
            </a:r>
            <a:r>
              <a:rPr lang="en-IE" dirty="0"/>
              <a:t> </a:t>
            </a:r>
            <a:r>
              <a:rPr lang="en-IE" dirty="0" err="1"/>
              <a:t>gesetzlichen</a:t>
            </a:r>
            <a:r>
              <a:rPr lang="en-IE" dirty="0"/>
              <a:t> </a:t>
            </a:r>
            <a:r>
              <a:rPr lang="en-IE" dirty="0" err="1"/>
              <a:t>Vorschriften</a:t>
            </a:r>
            <a:r>
              <a:rPr lang="en-IE" dirty="0"/>
              <a:t> für den </a:t>
            </a:r>
            <a:r>
              <a:rPr lang="en-IE" dirty="0" err="1"/>
              <a:t>Erhalt</a:t>
            </a:r>
            <a:r>
              <a:rPr lang="en-IE" dirty="0"/>
              <a:t> </a:t>
            </a:r>
            <a:r>
              <a:rPr lang="en-IE" dirty="0" err="1"/>
              <a:t>eines</a:t>
            </a:r>
            <a:r>
              <a:rPr lang="en-IE" dirty="0"/>
              <a:t> </a:t>
            </a:r>
            <a:r>
              <a:rPr lang="en-IE" dirty="0" err="1"/>
              <a:t>Lebensmittelsiegels</a:t>
            </a:r>
            <a:r>
              <a:rPr lang="en-IE" dirty="0"/>
              <a:t>. </a:t>
            </a:r>
            <a:r>
              <a:rPr lang="en-IE" dirty="0" err="1"/>
              <a:t>Vielmehr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 die </a:t>
            </a:r>
            <a:r>
              <a:rPr lang="en-IE" dirty="0" err="1"/>
              <a:t>meisten</a:t>
            </a:r>
            <a:r>
              <a:rPr lang="en-IE" dirty="0"/>
              <a:t> Labels von </a:t>
            </a:r>
            <a:r>
              <a:rPr lang="en-IE" dirty="0" err="1"/>
              <a:t>Wirtschaftsverbänden</a:t>
            </a:r>
            <a:r>
              <a:rPr lang="en-IE" dirty="0"/>
              <a:t> </a:t>
            </a:r>
            <a:r>
              <a:rPr lang="en-IE" dirty="0" err="1"/>
              <a:t>vergeben</a:t>
            </a:r>
            <a:r>
              <a:rPr lang="en-IE" dirty="0"/>
              <a:t>, die </a:t>
            </a:r>
            <a:r>
              <a:rPr lang="en-IE" dirty="0" err="1"/>
              <a:t>ihre</a:t>
            </a:r>
            <a:r>
              <a:rPr lang="en-IE" dirty="0"/>
              <a:t> </a:t>
            </a:r>
            <a:r>
              <a:rPr lang="en-IE" dirty="0" err="1"/>
              <a:t>eigenen</a:t>
            </a:r>
            <a:r>
              <a:rPr lang="en-IE" dirty="0"/>
              <a:t> Standards </a:t>
            </a:r>
            <a:r>
              <a:rPr lang="en-IE" dirty="0" err="1"/>
              <a:t>festlegen</a:t>
            </a:r>
            <a:r>
              <a:rPr lang="en-IE" dirty="0"/>
              <a:t>. </a:t>
            </a:r>
            <a:r>
              <a:rPr lang="en-IE" dirty="0">
                <a:solidFill>
                  <a:srgbClr val="1188A3"/>
                </a:solidFill>
                <a:hlinkClick r:id="rId2"/>
              </a:rPr>
              <a:t>Quelle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0FC66-82F8-4649-A44D-10C593D148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8561" y="228600"/>
            <a:ext cx="4716425" cy="1114168"/>
          </a:xfrm>
        </p:spPr>
        <p:txBody>
          <a:bodyPr>
            <a:normAutofit/>
          </a:bodyPr>
          <a:lstStyle/>
          <a:p>
            <a:r>
              <a:rPr lang="en-IE" dirty="0" err="1"/>
              <a:t>Etikettengenauigkeit</a:t>
            </a:r>
            <a:r>
              <a:rPr lang="en-IE" dirty="0"/>
              <a:t> und -</a:t>
            </a:r>
            <a:r>
              <a:rPr lang="en-IE" dirty="0" err="1"/>
              <a:t>transparenz</a:t>
            </a:r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B17617-B80B-4C9D-81A2-6190C56A4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205" y="970350"/>
            <a:ext cx="4661649" cy="1400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6B4D49-0C2F-4998-B8D1-F595DBB11115}"/>
              </a:ext>
            </a:extLst>
          </p:cNvPr>
          <p:cNvSpPr txBox="1"/>
          <p:nvPr/>
        </p:nvSpPr>
        <p:spPr>
          <a:xfrm>
            <a:off x="8814487" y="601018"/>
            <a:ext cx="2224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0000"/>
                </a:solidFill>
              </a:rPr>
              <a:t>Die EU Bio-label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8226C-D214-4EB7-BE92-E61717E6BDD4}"/>
              </a:ext>
            </a:extLst>
          </p:cNvPr>
          <p:cNvSpPr txBox="1"/>
          <p:nvPr/>
        </p:nvSpPr>
        <p:spPr>
          <a:xfrm>
            <a:off x="7274205" y="2379868"/>
            <a:ext cx="48012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Das Bio-Label der </a:t>
            </a:r>
            <a:r>
              <a:rPr lang="en-US" sz="2000" dirty="0" err="1">
                <a:solidFill>
                  <a:srgbClr val="000000"/>
                </a:solidFill>
              </a:rPr>
              <a:t>Europäischen</a:t>
            </a:r>
            <a:r>
              <a:rPr lang="en-US" sz="2000" dirty="0">
                <a:solidFill>
                  <a:srgbClr val="000000"/>
                </a:solidFill>
              </a:rPr>
              <a:t> Union </a:t>
            </a:r>
            <a:r>
              <a:rPr lang="en-US" sz="2000" dirty="0" err="1">
                <a:solidFill>
                  <a:srgbClr val="000000"/>
                </a:solidFill>
              </a:rPr>
              <a:t>verleiht</a:t>
            </a:r>
            <a:r>
              <a:rPr lang="en-US" sz="2000" dirty="0">
                <a:solidFill>
                  <a:srgbClr val="000000"/>
                </a:solidFill>
              </a:rPr>
              <a:t> den in der EU </a:t>
            </a:r>
            <a:r>
              <a:rPr lang="en-US" sz="2000" dirty="0" err="1">
                <a:solidFill>
                  <a:srgbClr val="000000"/>
                </a:solidFill>
              </a:rPr>
              <a:t>erzeugten</a:t>
            </a:r>
            <a:r>
              <a:rPr lang="en-US" sz="2000" dirty="0">
                <a:solidFill>
                  <a:srgbClr val="000000"/>
                </a:solidFill>
              </a:rPr>
              <a:t> Bio-</a:t>
            </a:r>
            <a:r>
              <a:rPr lang="en-US" sz="2000" dirty="0" err="1">
                <a:solidFill>
                  <a:srgbClr val="000000"/>
                </a:solidFill>
              </a:rPr>
              <a:t>Produkten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eine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kohärente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visuelle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Identität</a:t>
            </a:r>
            <a:r>
              <a:rPr lang="en-US" sz="2000" dirty="0">
                <a:solidFill>
                  <a:srgbClr val="000000"/>
                </a:solidFill>
              </a:rPr>
              <a:t>. Dies </a:t>
            </a:r>
            <a:r>
              <a:rPr lang="en-US" sz="2000" dirty="0" err="1">
                <a:solidFill>
                  <a:srgbClr val="000000"/>
                </a:solidFill>
              </a:rPr>
              <a:t>erleichtert</a:t>
            </a:r>
            <a:r>
              <a:rPr lang="en-US" sz="2000" dirty="0">
                <a:solidFill>
                  <a:srgbClr val="000000"/>
                </a:solidFill>
              </a:rPr>
              <a:t> es den </a:t>
            </a:r>
            <a:r>
              <a:rPr lang="en-US" sz="2000" dirty="0" err="1">
                <a:solidFill>
                  <a:srgbClr val="000000"/>
                </a:solidFill>
              </a:rPr>
              <a:t>Verbrauchern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ökologische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Erzeugnisse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erkennen</a:t>
            </a:r>
            <a:r>
              <a:rPr lang="en-US" sz="2000" dirty="0">
                <a:solidFill>
                  <a:srgbClr val="000000"/>
                </a:solidFill>
              </a:rPr>
              <a:t>, und </a:t>
            </a:r>
            <a:r>
              <a:rPr lang="en-US" sz="2000" dirty="0" err="1">
                <a:solidFill>
                  <a:srgbClr val="000000"/>
                </a:solidFill>
              </a:rPr>
              <a:t>hilft</a:t>
            </a:r>
            <a:r>
              <a:rPr lang="en-US" sz="2000" dirty="0">
                <a:solidFill>
                  <a:srgbClr val="000000"/>
                </a:solidFill>
              </a:rPr>
              <a:t> den </a:t>
            </a:r>
            <a:r>
              <a:rPr lang="en-US" sz="2000" dirty="0" err="1">
                <a:solidFill>
                  <a:srgbClr val="000000"/>
                </a:solidFill>
              </a:rPr>
              <a:t>Landwirten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sie</a:t>
            </a:r>
            <a:r>
              <a:rPr lang="en-US" sz="2000" dirty="0">
                <a:solidFill>
                  <a:srgbClr val="000000"/>
                </a:solidFill>
              </a:rPr>
              <a:t> in der </a:t>
            </a:r>
            <a:r>
              <a:rPr lang="en-US" sz="2000" dirty="0" err="1">
                <a:solidFill>
                  <a:srgbClr val="000000"/>
                </a:solidFill>
              </a:rPr>
              <a:t>gesamten</a:t>
            </a:r>
            <a:r>
              <a:rPr lang="en-US" sz="2000" dirty="0">
                <a:solidFill>
                  <a:srgbClr val="000000"/>
                </a:solidFill>
              </a:rPr>
              <a:t> EU </a:t>
            </a:r>
            <a:r>
              <a:rPr lang="en-US" sz="2000" dirty="0" err="1">
                <a:solidFill>
                  <a:srgbClr val="000000"/>
                </a:solidFill>
              </a:rPr>
              <a:t>zu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vermarkten</a:t>
            </a:r>
            <a:r>
              <a:rPr lang="en-US" sz="2000" dirty="0">
                <a:solidFill>
                  <a:srgbClr val="000000"/>
                </a:solidFill>
              </a:rPr>
              <a:t>. Das Bio-Logo </a:t>
            </a:r>
            <a:r>
              <a:rPr lang="en-US" sz="2000" dirty="0" err="1">
                <a:solidFill>
                  <a:srgbClr val="000000"/>
                </a:solidFill>
              </a:rPr>
              <a:t>darf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nur</a:t>
            </a:r>
            <a:r>
              <a:rPr lang="en-US" sz="2000" dirty="0">
                <a:solidFill>
                  <a:srgbClr val="000000"/>
                </a:solidFill>
              </a:rPr>
              <a:t> auf </a:t>
            </a:r>
            <a:r>
              <a:rPr lang="en-US" sz="2000" dirty="0" err="1">
                <a:solidFill>
                  <a:srgbClr val="000000"/>
                </a:solidFill>
              </a:rPr>
              <a:t>Erzeugnissen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verwendet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werden</a:t>
            </a:r>
            <a:r>
              <a:rPr lang="en-US" sz="2000" dirty="0">
                <a:solidFill>
                  <a:srgbClr val="000000"/>
                </a:solidFill>
              </a:rPr>
              <a:t>, die von </a:t>
            </a:r>
            <a:r>
              <a:rPr lang="en-US" sz="2000" dirty="0" err="1">
                <a:solidFill>
                  <a:srgbClr val="000000"/>
                </a:solidFill>
              </a:rPr>
              <a:t>einer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zugelassenen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Kontrollstelle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oder</a:t>
            </a:r>
            <a:r>
              <a:rPr lang="en-US" sz="2000" dirty="0">
                <a:solidFill>
                  <a:srgbClr val="000000"/>
                </a:solidFill>
              </a:rPr>
              <a:t> -</a:t>
            </a:r>
            <a:r>
              <a:rPr lang="en-US" sz="2000" dirty="0" err="1">
                <a:solidFill>
                  <a:srgbClr val="000000"/>
                </a:solidFill>
              </a:rPr>
              <a:t>einrichtung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als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ökologisch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zertifiziert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wurden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endParaRPr lang="en-IE" sz="20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B924C-31B1-449C-B950-31008EC1FD6E}"/>
              </a:ext>
            </a:extLst>
          </p:cNvPr>
          <p:cNvSpPr txBox="1"/>
          <p:nvPr/>
        </p:nvSpPr>
        <p:spPr>
          <a:xfrm>
            <a:off x="7011446" y="60723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1188A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organic logo | European Commission (europa.eu)</a:t>
            </a:r>
            <a:endParaRPr lang="en-IE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555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02C01-77A4-49AD-AFCC-DFEFC9921D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9323" y="304400"/>
            <a:ext cx="4716425" cy="582221"/>
          </a:xfrm>
        </p:spPr>
        <p:txBody>
          <a:bodyPr>
            <a:noAutofit/>
          </a:bodyPr>
          <a:lstStyle/>
          <a:p>
            <a:r>
              <a:rPr lang="en-IE" sz="2400" b="1" dirty="0" err="1"/>
              <a:t>Etiketten</a:t>
            </a:r>
            <a:r>
              <a:rPr lang="en-IE" sz="2400" b="1" dirty="0"/>
              <a:t> und </a:t>
            </a:r>
            <a:r>
              <a:rPr lang="en-IE" sz="2400" b="1" dirty="0" err="1"/>
              <a:t>Angaben</a:t>
            </a:r>
            <a:r>
              <a:rPr lang="en-IE" sz="2400" b="1" dirty="0"/>
              <a:t> auf </a:t>
            </a:r>
            <a:r>
              <a:rPr lang="en-IE" sz="2400" b="1" dirty="0" err="1"/>
              <a:t>Lebensmitteln</a:t>
            </a:r>
            <a:endParaRPr lang="en-IE" sz="2400" b="1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58C15C-DB57-B745-B891-49E6CC8D8B3D}"/>
              </a:ext>
            </a:extLst>
          </p:cNvPr>
          <p:cNvSpPr txBox="1">
            <a:spLocks/>
          </p:cNvSpPr>
          <p:nvPr/>
        </p:nvSpPr>
        <p:spPr>
          <a:xfrm>
            <a:off x="6972271" y="886621"/>
            <a:ext cx="5148649" cy="53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Nährwertangaben</a:t>
            </a:r>
            <a:endParaRPr lang="en-I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3BE50B-7C32-9B45-9872-752E819F140B}"/>
              </a:ext>
            </a:extLst>
          </p:cNvPr>
          <p:cNvCxnSpPr>
            <a:cxnSpLocks/>
          </p:cNvCxnSpPr>
          <p:nvPr/>
        </p:nvCxnSpPr>
        <p:spPr>
          <a:xfrm>
            <a:off x="7027690" y="1268250"/>
            <a:ext cx="490450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2C07B1-AE22-1D43-A4D1-1FE6C09F6B19}"/>
              </a:ext>
            </a:extLst>
          </p:cNvPr>
          <p:cNvCxnSpPr>
            <a:cxnSpLocks/>
          </p:cNvCxnSpPr>
          <p:nvPr/>
        </p:nvCxnSpPr>
        <p:spPr>
          <a:xfrm>
            <a:off x="7027690" y="1554000"/>
            <a:ext cx="490450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A01119-DE49-4D49-AEC4-A70FB880CBAC}"/>
              </a:ext>
            </a:extLst>
          </p:cNvPr>
          <p:cNvCxnSpPr>
            <a:cxnSpLocks/>
          </p:cNvCxnSpPr>
          <p:nvPr/>
        </p:nvCxnSpPr>
        <p:spPr>
          <a:xfrm>
            <a:off x="7027690" y="3845196"/>
            <a:ext cx="490450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8E2398-13C5-5645-BAEA-634DD7B8A1AD}"/>
              </a:ext>
            </a:extLst>
          </p:cNvPr>
          <p:cNvCxnSpPr>
            <a:cxnSpLocks/>
          </p:cNvCxnSpPr>
          <p:nvPr/>
        </p:nvCxnSpPr>
        <p:spPr>
          <a:xfrm>
            <a:off x="7027690" y="4607197"/>
            <a:ext cx="4904509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2E656E-B32F-C44A-A7B3-3B7987E0C194}"/>
              </a:ext>
            </a:extLst>
          </p:cNvPr>
          <p:cNvCxnSpPr>
            <a:cxnSpLocks/>
          </p:cNvCxnSpPr>
          <p:nvPr/>
        </p:nvCxnSpPr>
        <p:spPr>
          <a:xfrm>
            <a:off x="7027690" y="4330104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65FF3D-7B75-A64A-94FF-2B547B18E35F}"/>
              </a:ext>
            </a:extLst>
          </p:cNvPr>
          <p:cNvCxnSpPr>
            <a:cxnSpLocks/>
          </p:cNvCxnSpPr>
          <p:nvPr/>
        </p:nvCxnSpPr>
        <p:spPr>
          <a:xfrm>
            <a:off x="7027690" y="1839750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9EE7CC-FA0A-DA48-90B7-8D42007D0401}"/>
              </a:ext>
            </a:extLst>
          </p:cNvPr>
          <p:cNvCxnSpPr>
            <a:cxnSpLocks/>
          </p:cNvCxnSpPr>
          <p:nvPr/>
        </p:nvCxnSpPr>
        <p:spPr>
          <a:xfrm>
            <a:off x="7027690" y="2125500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5D1870-2F11-514B-A1A2-F5A4B2CE77FA}"/>
              </a:ext>
            </a:extLst>
          </p:cNvPr>
          <p:cNvCxnSpPr>
            <a:cxnSpLocks/>
          </p:cNvCxnSpPr>
          <p:nvPr/>
        </p:nvCxnSpPr>
        <p:spPr>
          <a:xfrm>
            <a:off x="7027690" y="2411250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1F2C2-22F2-5440-9B2D-E90A1D4FD71F}"/>
              </a:ext>
            </a:extLst>
          </p:cNvPr>
          <p:cNvCxnSpPr>
            <a:cxnSpLocks/>
          </p:cNvCxnSpPr>
          <p:nvPr/>
        </p:nvCxnSpPr>
        <p:spPr>
          <a:xfrm>
            <a:off x="7027690" y="2697000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E66113-5F1C-3E47-ADD8-A2184B14B90C}"/>
              </a:ext>
            </a:extLst>
          </p:cNvPr>
          <p:cNvCxnSpPr>
            <a:cxnSpLocks/>
          </p:cNvCxnSpPr>
          <p:nvPr/>
        </p:nvCxnSpPr>
        <p:spPr>
          <a:xfrm>
            <a:off x="7027690" y="2982750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EB2322-72D0-7A4A-A618-2482EFDAF4CA}"/>
              </a:ext>
            </a:extLst>
          </p:cNvPr>
          <p:cNvCxnSpPr>
            <a:cxnSpLocks/>
          </p:cNvCxnSpPr>
          <p:nvPr/>
        </p:nvCxnSpPr>
        <p:spPr>
          <a:xfrm>
            <a:off x="7027690" y="3268500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C3050B-FEB7-BE4D-90D4-FBD9DACC21FE}"/>
              </a:ext>
            </a:extLst>
          </p:cNvPr>
          <p:cNvCxnSpPr>
            <a:cxnSpLocks/>
          </p:cNvCxnSpPr>
          <p:nvPr/>
        </p:nvCxnSpPr>
        <p:spPr>
          <a:xfrm>
            <a:off x="7027690" y="3554249"/>
            <a:ext cx="49045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70E7F5-ECE2-834A-A2C2-9F023E8A7606}"/>
              </a:ext>
            </a:extLst>
          </p:cNvPr>
          <p:cNvCxnSpPr>
            <a:cxnSpLocks/>
          </p:cNvCxnSpPr>
          <p:nvPr/>
        </p:nvCxnSpPr>
        <p:spPr>
          <a:xfrm flipV="1">
            <a:off x="9452236" y="1268250"/>
            <a:ext cx="0" cy="257694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E1A0EA3-90D7-3945-82AD-401D8D81B1F0}"/>
              </a:ext>
            </a:extLst>
          </p:cNvPr>
          <p:cNvSpPr txBox="1">
            <a:spLocks/>
          </p:cNvSpPr>
          <p:nvPr/>
        </p:nvSpPr>
        <p:spPr>
          <a:xfrm>
            <a:off x="6930708" y="3837639"/>
            <a:ext cx="5148649" cy="49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Der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Salzgehalt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ist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ausschließlich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auf das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Vorhandensein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von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natürlich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vorkommendem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Natrium </a:t>
            </a:r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zurückzuführen</a:t>
            </a:r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I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7EFE42F-2D16-1B4B-8DC4-ABBCCE265EAB}"/>
              </a:ext>
            </a:extLst>
          </p:cNvPr>
          <p:cNvSpPr txBox="1">
            <a:spLocks/>
          </p:cNvSpPr>
          <p:nvPr/>
        </p:nvSpPr>
        <p:spPr>
          <a:xfrm>
            <a:off x="6905619" y="4283028"/>
            <a:ext cx="5148649" cy="284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</a:t>
            </a:r>
            <a:r>
              <a:rPr lang="en-US" sz="11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Referenzaufnahme</a:t>
            </a: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1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eines</a:t>
            </a: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1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durchschnittlichen</a:t>
            </a: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1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Erwachsenen</a:t>
            </a:r>
            <a:r>
              <a: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(8 499 kJ / 2 000 kcal)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6A6A3AC-9994-8640-876D-79A55AE58915}"/>
              </a:ext>
            </a:extLst>
          </p:cNvPr>
          <p:cNvSpPr txBox="1">
            <a:spLocks/>
          </p:cNvSpPr>
          <p:nvPr/>
        </p:nvSpPr>
        <p:spPr>
          <a:xfrm>
            <a:off x="6944560" y="4833788"/>
            <a:ext cx="5148649" cy="123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ZUTATEN: 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Mandarin-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Orangen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(37,9%),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Schlagsahne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(Milch),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Birnen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(12,4%),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Pfirsiche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(7,7%),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kernlose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Thompson-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Trauben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(7,5%),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Äpfel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(7,5%),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Bananen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(5,9%),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englische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Walnüsse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Baumnüsse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IE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75D6F53-A9B8-A94C-A9A4-9E3611852206}"/>
              </a:ext>
            </a:extLst>
          </p:cNvPr>
          <p:cNvSpPr txBox="1">
            <a:spLocks/>
          </p:cNvSpPr>
          <p:nvPr/>
        </p:nvSpPr>
        <p:spPr>
          <a:xfrm>
            <a:off x="9466090" y="1274549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 100 g</a:t>
            </a:r>
            <a:endParaRPr lang="en-IE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4D5021A-1C29-A84A-A38B-F0F8EF834B19}"/>
              </a:ext>
            </a:extLst>
          </p:cNvPr>
          <p:cNvSpPr txBox="1">
            <a:spLocks/>
          </p:cNvSpPr>
          <p:nvPr/>
        </p:nvSpPr>
        <p:spPr>
          <a:xfrm>
            <a:off x="6930705" y="1537785"/>
            <a:ext cx="2410690" cy="31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Energie</a:t>
            </a:r>
            <a:endParaRPr lang="en-IE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4F6F5C5-C859-1445-AB39-C6BF58153246}"/>
              </a:ext>
            </a:extLst>
          </p:cNvPr>
          <p:cNvSpPr txBox="1">
            <a:spLocks/>
          </p:cNvSpPr>
          <p:nvPr/>
        </p:nvSpPr>
        <p:spPr>
          <a:xfrm>
            <a:off x="6930705" y="1831092"/>
            <a:ext cx="2410690" cy="29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Fett</a:t>
            </a:r>
            <a:endParaRPr lang="en-IE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9024B1C-E3C0-0A4A-B2F5-6A527A872E0A}"/>
              </a:ext>
            </a:extLst>
          </p:cNvPr>
          <p:cNvSpPr txBox="1">
            <a:spLocks/>
          </p:cNvSpPr>
          <p:nvPr/>
        </p:nvSpPr>
        <p:spPr>
          <a:xfrm>
            <a:off x="7132571" y="2131953"/>
            <a:ext cx="2139547" cy="297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davon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gesättigt</a:t>
            </a:r>
            <a:endParaRPr lang="en-I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1D2F76-4A36-374A-A141-BEF98787245F}"/>
              </a:ext>
            </a:extLst>
          </p:cNvPr>
          <p:cNvSpPr txBox="1">
            <a:spLocks/>
          </p:cNvSpPr>
          <p:nvPr/>
        </p:nvSpPr>
        <p:spPr>
          <a:xfrm>
            <a:off x="6944560" y="2412983"/>
            <a:ext cx="2410690" cy="29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Kohlenhydrate</a:t>
            </a:r>
            <a:endParaRPr lang="en-IE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5232CA1-E514-F04C-9B70-292B9F05DCC4}"/>
              </a:ext>
            </a:extLst>
          </p:cNvPr>
          <p:cNvSpPr txBox="1">
            <a:spLocks/>
          </p:cNvSpPr>
          <p:nvPr/>
        </p:nvSpPr>
        <p:spPr>
          <a:xfrm>
            <a:off x="7146426" y="2713844"/>
            <a:ext cx="2139547" cy="297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Davon Zucker</a:t>
            </a:r>
            <a:endParaRPr lang="en-I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3CFB67C-B7E4-B34A-AED2-1B5AAAD324BD}"/>
              </a:ext>
            </a:extLst>
          </p:cNvPr>
          <p:cNvSpPr txBox="1">
            <a:spLocks/>
          </p:cNvSpPr>
          <p:nvPr/>
        </p:nvSpPr>
        <p:spPr>
          <a:xfrm>
            <a:off x="6930705" y="2994874"/>
            <a:ext cx="2410690" cy="29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Proteine</a:t>
            </a:r>
            <a:endParaRPr lang="en-IE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A44A69C-2F7D-6C48-8FD3-EDF66D73A059}"/>
              </a:ext>
            </a:extLst>
          </p:cNvPr>
          <p:cNvSpPr txBox="1">
            <a:spLocks/>
          </p:cNvSpPr>
          <p:nvPr/>
        </p:nvSpPr>
        <p:spPr>
          <a:xfrm>
            <a:off x="6930705" y="3271965"/>
            <a:ext cx="2410690" cy="29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Salz</a:t>
            </a:r>
            <a:endParaRPr lang="en-IE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AA7ECAA-7CDD-D14E-9295-810C936DE93E}"/>
              </a:ext>
            </a:extLst>
          </p:cNvPr>
          <p:cNvSpPr txBox="1">
            <a:spLocks/>
          </p:cNvSpPr>
          <p:nvPr/>
        </p:nvSpPr>
        <p:spPr>
          <a:xfrm>
            <a:off x="6944560" y="3549056"/>
            <a:ext cx="2410690" cy="293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Vitamin C</a:t>
            </a:r>
            <a:endParaRPr lang="en-IE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4474D53-690D-7E4F-B290-0ECD8684FE62}"/>
              </a:ext>
            </a:extLst>
          </p:cNvPr>
          <p:cNvSpPr txBox="1">
            <a:spLocks/>
          </p:cNvSpPr>
          <p:nvPr/>
        </p:nvSpPr>
        <p:spPr>
          <a:xfrm>
            <a:off x="9452235" y="1565494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485 kJ / 117 kcal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4A3FD3B-831B-BA4A-B6AE-647AB9C78AA7}"/>
              </a:ext>
            </a:extLst>
          </p:cNvPr>
          <p:cNvSpPr txBox="1">
            <a:spLocks/>
          </p:cNvSpPr>
          <p:nvPr/>
        </p:nvSpPr>
        <p:spPr>
          <a:xfrm>
            <a:off x="9466090" y="1828730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8 g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4E8D93F-E372-D54F-A2F2-566A5C6A2D44}"/>
              </a:ext>
            </a:extLst>
          </p:cNvPr>
          <p:cNvSpPr txBox="1">
            <a:spLocks/>
          </p:cNvSpPr>
          <p:nvPr/>
        </p:nvSpPr>
        <p:spPr>
          <a:xfrm>
            <a:off x="9466090" y="2119676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3.7 g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F269C93-E991-BD4C-A8B5-8BBBCD351D83}"/>
              </a:ext>
            </a:extLst>
          </p:cNvPr>
          <p:cNvSpPr txBox="1">
            <a:spLocks/>
          </p:cNvSpPr>
          <p:nvPr/>
        </p:nvSpPr>
        <p:spPr>
          <a:xfrm>
            <a:off x="9466090" y="2410622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9 g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05ED98F-13B0-614C-980B-98B749BA6EAD}"/>
              </a:ext>
            </a:extLst>
          </p:cNvPr>
          <p:cNvSpPr txBox="1">
            <a:spLocks/>
          </p:cNvSpPr>
          <p:nvPr/>
        </p:nvSpPr>
        <p:spPr>
          <a:xfrm>
            <a:off x="9466090" y="2687713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8 g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312F134-2F85-B542-A029-44156B62788B}"/>
              </a:ext>
            </a:extLst>
          </p:cNvPr>
          <p:cNvSpPr txBox="1">
            <a:spLocks/>
          </p:cNvSpPr>
          <p:nvPr/>
        </p:nvSpPr>
        <p:spPr>
          <a:xfrm>
            <a:off x="9466090" y="2992513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1,4 g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59A2AB1-9902-014F-8E96-98CA6F79FA3C}"/>
              </a:ext>
            </a:extLst>
          </p:cNvPr>
          <p:cNvSpPr txBox="1">
            <a:spLocks/>
          </p:cNvSpPr>
          <p:nvPr/>
        </p:nvSpPr>
        <p:spPr>
          <a:xfrm>
            <a:off x="9466090" y="3269604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0,02 g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BDE318C-7072-DF43-8BC6-4A1A60385397}"/>
              </a:ext>
            </a:extLst>
          </p:cNvPr>
          <p:cNvSpPr txBox="1">
            <a:spLocks/>
          </p:cNvSpPr>
          <p:nvPr/>
        </p:nvSpPr>
        <p:spPr>
          <a:xfrm>
            <a:off x="9466090" y="3560549"/>
            <a:ext cx="2466110" cy="29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14,81 mg             19% RI*</a:t>
            </a:r>
            <a:endParaRPr lang="en-IE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081A04E-1010-E04E-BE00-2EF2AB626057}"/>
              </a:ext>
            </a:extLst>
          </p:cNvPr>
          <p:cNvSpPr txBox="1">
            <a:spLocks/>
          </p:cNvSpPr>
          <p:nvPr/>
        </p:nvSpPr>
        <p:spPr>
          <a:xfrm>
            <a:off x="1687697" y="1369919"/>
            <a:ext cx="5148649" cy="52310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spc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30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/>
              <a:t>In der EU </a:t>
            </a:r>
            <a:r>
              <a:rPr lang="en-US" dirty="0" err="1"/>
              <a:t>ermöglichen</a:t>
            </a:r>
            <a:r>
              <a:rPr lang="en-US" dirty="0"/>
              <a:t> es die </a:t>
            </a:r>
            <a:r>
              <a:rPr lang="en-US" dirty="0" err="1"/>
              <a:t>Kennzeichnungsvorschriften</a:t>
            </a:r>
            <a:r>
              <a:rPr lang="en-US" dirty="0"/>
              <a:t> den </a:t>
            </a:r>
            <a:r>
              <a:rPr lang="en-US" dirty="0" err="1"/>
              <a:t>Bürgern</a:t>
            </a:r>
            <a:r>
              <a:rPr lang="en-US" dirty="0"/>
              <a:t>,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umfassend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b="1" dirty="0"/>
              <a:t>den </a:t>
            </a:r>
            <a:r>
              <a:rPr lang="en-US" b="1" dirty="0" err="1"/>
              <a:t>Inhalt</a:t>
            </a:r>
            <a:r>
              <a:rPr lang="en-US" b="1" dirty="0"/>
              <a:t> und die </a:t>
            </a:r>
            <a:r>
              <a:rPr lang="en-US" b="1" dirty="0" err="1"/>
              <a:t>Zusammensetzung</a:t>
            </a:r>
            <a:r>
              <a:rPr lang="en-US" b="1" dirty="0"/>
              <a:t> </a:t>
            </a:r>
            <a:r>
              <a:rPr lang="en-US" dirty="0"/>
              <a:t>von </a:t>
            </a:r>
            <a:r>
              <a:rPr lang="en-US" dirty="0" err="1"/>
              <a:t>Lebensmitteln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informieren</a:t>
            </a:r>
            <a:r>
              <a:rPr lang="en-US" dirty="0"/>
              <a:t>. </a:t>
            </a:r>
          </a:p>
          <a:p>
            <a:pPr marL="0" indent="0"/>
            <a:r>
              <a:rPr lang="en-US" dirty="0"/>
              <a:t>Die </a:t>
            </a:r>
            <a:r>
              <a:rPr lang="en-US" dirty="0" err="1"/>
              <a:t>Kennzeichnung</a:t>
            </a:r>
            <a:r>
              <a:rPr lang="en-US" dirty="0"/>
              <a:t> </a:t>
            </a:r>
            <a:r>
              <a:rPr lang="en-US" dirty="0" err="1"/>
              <a:t>hilft</a:t>
            </a:r>
            <a:r>
              <a:rPr lang="en-US" dirty="0"/>
              <a:t> den </a:t>
            </a:r>
            <a:r>
              <a:rPr lang="en-US" dirty="0" err="1"/>
              <a:t>Verbrauchern</a:t>
            </a:r>
            <a:r>
              <a:rPr lang="en-US" dirty="0"/>
              <a:t>, </a:t>
            </a:r>
            <a:r>
              <a:rPr lang="en-US" dirty="0" err="1"/>
              <a:t>beim</a:t>
            </a:r>
            <a:r>
              <a:rPr lang="en-US" dirty="0"/>
              <a:t> </a:t>
            </a:r>
            <a:r>
              <a:rPr lang="en-US" dirty="0" err="1"/>
              <a:t>Kauf</a:t>
            </a:r>
            <a:r>
              <a:rPr lang="en-US" dirty="0"/>
              <a:t> </a:t>
            </a:r>
            <a:r>
              <a:rPr lang="en-US" dirty="0" err="1"/>
              <a:t>ihrer</a:t>
            </a:r>
            <a:r>
              <a:rPr lang="en-US" dirty="0"/>
              <a:t> </a:t>
            </a:r>
            <a:r>
              <a:rPr lang="en-US" dirty="0" err="1"/>
              <a:t>Lebensmittel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b="1" dirty="0" err="1"/>
              <a:t>sachkundige</a:t>
            </a:r>
            <a:r>
              <a:rPr lang="en-US" b="1" dirty="0"/>
              <a:t> Wahl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treffen</a:t>
            </a:r>
            <a:r>
              <a:rPr lang="en-US" dirty="0"/>
              <a:t>.</a:t>
            </a:r>
          </a:p>
          <a:p>
            <a:pPr marL="0" indent="0"/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Die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Nährstoffe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müssen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in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einer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bestimmten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Reihenfolge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angegeben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-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Energie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sowohl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in kJ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als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auch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in kcal) und die Mengen an Fett,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gesättigten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Fettsäuren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Kohlenhydraten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Zucker,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Eiweiß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und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Salz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anstelle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von "Natrium", das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nicht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mehr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zulässig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Wenn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Angaben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zum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Nährwert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oder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zur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Gesundheit des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Produkts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gemacht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werden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sind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detaillierte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Informationen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prstClr val="black"/>
                </a:solidFill>
                <a:cs typeface="Arial" panose="020B0604020202020204" pitchFamily="34" charset="0"/>
              </a:rPr>
              <a:t>vorgeschrieben</a:t>
            </a:r>
            <a:r>
              <a:rPr lang="en-GB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0" indent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169735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6228AC-5DBC-4C7B-B76C-E536266D7C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4" y="1878367"/>
            <a:ext cx="4563792" cy="3143612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1800" dirty="0" err="1"/>
              <a:t>Bezeichnung</a:t>
            </a:r>
            <a:r>
              <a:rPr lang="en-US" sz="1800" dirty="0"/>
              <a:t> des </a:t>
            </a:r>
            <a:r>
              <a:rPr lang="en-US" sz="1800" dirty="0" err="1"/>
              <a:t>Lebensmittels</a:t>
            </a:r>
            <a:endParaRPr lang="en-US" sz="18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dirty="0" err="1"/>
              <a:t>Zutatenliste</a:t>
            </a:r>
            <a:r>
              <a:rPr lang="en-US" sz="1800" dirty="0"/>
              <a:t> (</a:t>
            </a:r>
            <a:r>
              <a:rPr lang="en-US" sz="1800" dirty="0" err="1"/>
              <a:t>einschließlich</a:t>
            </a:r>
            <a:r>
              <a:rPr lang="en-US" sz="1800" dirty="0"/>
              <a:t> </a:t>
            </a:r>
            <a:r>
              <a:rPr lang="en-US" sz="1800" dirty="0" err="1"/>
              <a:t>aller</a:t>
            </a:r>
            <a:r>
              <a:rPr lang="en-US" sz="1800" dirty="0"/>
              <a:t>  </a:t>
            </a:r>
            <a:r>
              <a:rPr lang="en-US" sz="1800" b="0" i="0" dirty="0">
                <a:solidFill>
                  <a:srgbClr val="1188A3"/>
                </a:solidFill>
                <a:effectLst/>
                <a:hlinkClick r:id="rId2" tooltip="additives"/>
              </a:rPr>
              <a:t>Zusatzstoffe</a:t>
            </a:r>
            <a:r>
              <a:rPr lang="en-US" sz="1800" b="0" i="0" dirty="0">
                <a:effectLst/>
              </a:rPr>
              <a:t>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dirty="0" err="1"/>
              <a:t>Informationen</a:t>
            </a:r>
            <a:r>
              <a:rPr lang="en-US" sz="1800" dirty="0"/>
              <a:t> </a:t>
            </a:r>
            <a:r>
              <a:rPr lang="en-US" sz="1800" dirty="0" err="1"/>
              <a:t>über</a:t>
            </a:r>
            <a:r>
              <a:rPr lang="en-US" sz="1800" dirty="0"/>
              <a:t> </a:t>
            </a:r>
            <a:r>
              <a:rPr lang="en-US" sz="1800" dirty="0" err="1"/>
              <a:t>Allergene</a:t>
            </a:r>
            <a:endParaRPr lang="en-US" sz="18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dirty="0" err="1"/>
              <a:t>Menge</a:t>
            </a:r>
            <a:r>
              <a:rPr lang="en-US" sz="1800" dirty="0"/>
              <a:t> </a:t>
            </a:r>
            <a:r>
              <a:rPr lang="en-US" sz="1800" dirty="0" err="1"/>
              <a:t>bestimmter</a:t>
            </a:r>
            <a:r>
              <a:rPr lang="en-US" sz="1800" dirty="0"/>
              <a:t> </a:t>
            </a:r>
            <a:r>
              <a:rPr lang="en-US" sz="1800" dirty="0" err="1"/>
              <a:t>Zutaten</a:t>
            </a:r>
            <a:endParaRPr lang="en-US" sz="18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dirty="0" err="1"/>
              <a:t>Datumsangabe</a:t>
            </a:r>
            <a:r>
              <a:rPr lang="en-US" sz="1800" dirty="0"/>
              <a:t> (</a:t>
            </a:r>
            <a:r>
              <a:rPr lang="en-US" sz="1800" dirty="0" err="1"/>
              <a:t>Mindesthaltbarkeitsdatum</a:t>
            </a:r>
            <a:r>
              <a:rPr lang="en-US" sz="1800" dirty="0"/>
              <a:t>/ </a:t>
            </a:r>
            <a:r>
              <a:rPr lang="en-US" sz="1800" dirty="0" err="1"/>
              <a:t>Verbrauchsdatum</a:t>
            </a:r>
            <a:r>
              <a:rPr lang="en-US" sz="1800" dirty="0"/>
              <a:t>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dirty="0" err="1"/>
              <a:t>Herkunftsland</a:t>
            </a:r>
            <a:r>
              <a:rPr lang="en-US" sz="1800" dirty="0"/>
              <a:t>, falls </a:t>
            </a:r>
            <a:r>
              <a:rPr lang="en-US" sz="1800" dirty="0" err="1"/>
              <a:t>aus</a:t>
            </a:r>
            <a:r>
              <a:rPr lang="en-US" sz="1800" dirty="0"/>
              <a:t> </a:t>
            </a:r>
            <a:r>
              <a:rPr lang="en-US" sz="1800" dirty="0" err="1"/>
              <a:t>Gründen</a:t>
            </a:r>
            <a:r>
              <a:rPr lang="en-US" sz="1800" dirty="0"/>
              <a:t> der </a:t>
            </a:r>
            <a:r>
              <a:rPr lang="en-US" sz="1800" dirty="0" err="1"/>
              <a:t>Klarheit</a:t>
            </a:r>
            <a:r>
              <a:rPr lang="en-US" sz="1800" dirty="0"/>
              <a:t> für den </a:t>
            </a:r>
            <a:r>
              <a:rPr lang="en-US" sz="1800" dirty="0" err="1"/>
              <a:t>Verbraucher</a:t>
            </a:r>
            <a:r>
              <a:rPr lang="en-US" sz="1800" dirty="0"/>
              <a:t> </a:t>
            </a:r>
            <a:r>
              <a:rPr lang="en-US" sz="1800" dirty="0" err="1"/>
              <a:t>erforderlich</a:t>
            </a:r>
            <a:r>
              <a:rPr lang="en-US" sz="1800" dirty="0"/>
              <a:t>,   z. B. </a:t>
            </a:r>
            <a:r>
              <a:rPr lang="en-US" sz="1800" dirty="0" err="1"/>
              <a:t>Landesflagge</a:t>
            </a:r>
            <a:endParaRPr lang="en-IE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BA83-2CA9-4544-AAB8-021D18BCC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err="1"/>
              <a:t>Verpflichtende</a:t>
            </a:r>
            <a:r>
              <a:rPr lang="en-US" b="1" dirty="0"/>
              <a:t> </a:t>
            </a:r>
            <a:r>
              <a:rPr lang="en-US" b="1" dirty="0" err="1"/>
              <a:t>Informationen</a:t>
            </a:r>
            <a:r>
              <a:rPr lang="en-US" b="1" dirty="0"/>
              <a:t> für </a:t>
            </a:r>
            <a:r>
              <a:rPr lang="en-US" b="1" dirty="0" err="1"/>
              <a:t>vorverpackte</a:t>
            </a:r>
            <a:r>
              <a:rPr lang="en-US" b="1" dirty="0"/>
              <a:t> </a:t>
            </a:r>
            <a:r>
              <a:rPr lang="en-US" b="1" dirty="0" err="1"/>
              <a:t>Lebensmittel</a:t>
            </a:r>
            <a:r>
              <a:rPr lang="en-US" b="1" dirty="0"/>
              <a:t> in der EU...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20401-1859-44B0-AFF3-F4A7E6D38D61}"/>
              </a:ext>
            </a:extLst>
          </p:cNvPr>
          <p:cNvSpPr txBox="1"/>
          <p:nvPr/>
        </p:nvSpPr>
        <p:spPr>
          <a:xfrm>
            <a:off x="5833965" y="1878367"/>
            <a:ext cx="5404051" cy="2727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Name und </a:t>
            </a:r>
            <a:r>
              <a:rPr lang="en-US" dirty="0" err="1">
                <a:solidFill>
                  <a:srgbClr val="000000"/>
                </a:solidFill>
              </a:rPr>
              <a:t>Anschrift</a:t>
            </a:r>
            <a:r>
              <a:rPr lang="en-US" dirty="0">
                <a:solidFill>
                  <a:srgbClr val="000000"/>
                </a:solidFill>
              </a:rPr>
              <a:t> des </a:t>
            </a:r>
            <a:r>
              <a:rPr lang="en-US" dirty="0" err="1">
                <a:solidFill>
                  <a:srgbClr val="000000"/>
                </a:solidFill>
              </a:rPr>
              <a:t>Lebensmittelunternehmers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mit</a:t>
            </a:r>
            <a:r>
              <a:rPr lang="en-US" dirty="0">
                <a:solidFill>
                  <a:srgbClr val="000000"/>
                </a:solidFill>
              </a:rPr>
              <a:t> Sitz in der EU </a:t>
            </a:r>
            <a:r>
              <a:rPr lang="en-US" dirty="0" err="1">
                <a:solidFill>
                  <a:srgbClr val="000000"/>
                </a:solidFill>
              </a:rPr>
              <a:t>oder</a:t>
            </a:r>
            <a:r>
              <a:rPr lang="en-US" dirty="0">
                <a:solidFill>
                  <a:srgbClr val="000000"/>
                </a:solidFill>
              </a:rPr>
              <a:t> des </a:t>
            </a:r>
            <a:r>
              <a:rPr lang="en-US" dirty="0" err="1">
                <a:solidFill>
                  <a:srgbClr val="000000"/>
                </a:solidFill>
              </a:rPr>
              <a:t>Importeurs</a:t>
            </a:r>
            <a:endParaRPr lang="en-US" dirty="0">
              <a:solidFill>
                <a:srgbClr val="000000"/>
              </a:solidFill>
            </a:endParaRP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</a:rPr>
              <a:t>Nettomenge</a:t>
            </a:r>
            <a:endParaRPr lang="en-US" dirty="0">
              <a:solidFill>
                <a:srgbClr val="000000"/>
              </a:solidFill>
            </a:endParaRP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</a:rPr>
              <a:t>etwaige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besondere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Lagerungs</a:t>
            </a:r>
            <a:r>
              <a:rPr lang="en-US" dirty="0">
                <a:solidFill>
                  <a:srgbClr val="000000"/>
                </a:solidFill>
              </a:rPr>
              <a:t>- und/</a:t>
            </a:r>
            <a:r>
              <a:rPr lang="en-US" dirty="0" err="1">
                <a:solidFill>
                  <a:srgbClr val="000000"/>
                </a:solidFill>
              </a:rPr>
              <a:t>oder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Verwendungsbedingungen</a:t>
            </a:r>
            <a:endParaRPr lang="en-US" dirty="0">
              <a:solidFill>
                <a:srgbClr val="000000"/>
              </a:solidFill>
            </a:endParaRP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</a:rPr>
              <a:t>gegebenenfalls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eine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Gebrauchsanweisung</a:t>
            </a:r>
            <a:endParaRPr lang="en-US" dirty="0">
              <a:solidFill>
                <a:srgbClr val="000000"/>
              </a:solidFill>
            </a:endParaRP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</a:rPr>
              <a:t>Alkoholgehalt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Getränken</a:t>
            </a:r>
            <a:r>
              <a:rPr lang="en-US" dirty="0">
                <a:solidFill>
                  <a:srgbClr val="000000"/>
                </a:solidFill>
              </a:rPr>
              <a:t> (falls </a:t>
            </a:r>
            <a:r>
              <a:rPr lang="en-US" dirty="0" err="1">
                <a:solidFill>
                  <a:srgbClr val="000000"/>
                </a:solidFill>
              </a:rPr>
              <a:t>höher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als</a:t>
            </a:r>
            <a:r>
              <a:rPr lang="en-US" dirty="0">
                <a:solidFill>
                  <a:srgbClr val="000000"/>
                </a:solidFill>
              </a:rPr>
              <a:t> 1,2 %)</a:t>
            </a:r>
          </a:p>
          <a:p>
            <a:pPr marL="228600" lvl="0" indent="-228600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188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nutrition declaration"/>
              </a:rPr>
              <a:t>Nährwert Deklaration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188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09716-D681-441B-8C0C-FE713072E195}"/>
              </a:ext>
            </a:extLst>
          </p:cNvPr>
          <p:cNvSpPr txBox="1"/>
          <p:nvPr/>
        </p:nvSpPr>
        <p:spPr>
          <a:xfrm>
            <a:off x="173421" y="5670564"/>
            <a:ext cx="11845158" cy="584775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600" dirty="0" err="1">
                <a:solidFill>
                  <a:srgbClr val="000000"/>
                </a:solidFill>
              </a:rPr>
              <a:t>Nach</a:t>
            </a:r>
            <a:r>
              <a:rPr lang="en-US" sz="1600" dirty="0">
                <a:solidFill>
                  <a:srgbClr val="000000"/>
                </a:solidFill>
              </a:rPr>
              <a:t> EU-</a:t>
            </a:r>
            <a:r>
              <a:rPr lang="en-US" sz="1600" dirty="0" err="1">
                <a:solidFill>
                  <a:srgbClr val="000000"/>
                </a:solidFill>
              </a:rPr>
              <a:t>Recht</a:t>
            </a:r>
            <a:r>
              <a:rPr lang="en-US" sz="1600" dirty="0">
                <a:solidFill>
                  <a:srgbClr val="000000"/>
                </a:solidFill>
              </a:rPr>
              <a:t> und/</a:t>
            </a:r>
            <a:r>
              <a:rPr lang="en-US" sz="1600" dirty="0" err="1">
                <a:solidFill>
                  <a:srgbClr val="000000"/>
                </a:solidFill>
              </a:rPr>
              <a:t>oder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nationalem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Recht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müssen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einige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Lebensmittel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möglicherweise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auch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spezielle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Warnhinweise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enthalten</a:t>
            </a:r>
            <a:r>
              <a:rPr lang="en-US" sz="1600" dirty="0">
                <a:solidFill>
                  <a:srgbClr val="000000"/>
                </a:solidFill>
              </a:rPr>
              <a:t>, die </a:t>
            </a:r>
            <a:r>
              <a:rPr lang="en-US" sz="1600" dirty="0" err="1">
                <a:solidFill>
                  <a:srgbClr val="000000"/>
                </a:solidFill>
              </a:rPr>
              <a:t>sich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beispielsweise</a:t>
            </a:r>
            <a:r>
              <a:rPr lang="en-US" sz="1600" dirty="0">
                <a:solidFill>
                  <a:srgbClr val="000000"/>
                </a:solidFill>
              </a:rPr>
              <a:t> auf </a:t>
            </a:r>
            <a:r>
              <a:rPr lang="en-US" sz="1600" dirty="0" err="1">
                <a:solidFill>
                  <a:srgbClr val="000000"/>
                </a:solidFill>
              </a:rPr>
              <a:t>Zutaten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beziehen</a:t>
            </a:r>
            <a:r>
              <a:rPr lang="en-US" sz="1600" dirty="0">
                <a:solidFill>
                  <a:srgbClr val="000000"/>
                </a:solidFill>
              </a:rPr>
              <a:t>, die </a:t>
            </a:r>
            <a:r>
              <a:rPr lang="en-US" sz="1600" dirty="0" err="1">
                <a:solidFill>
                  <a:srgbClr val="000000"/>
                </a:solidFill>
              </a:rPr>
              <a:t>nicht</a:t>
            </a:r>
            <a:r>
              <a:rPr lang="en-US" sz="1600" dirty="0">
                <a:solidFill>
                  <a:srgbClr val="000000"/>
                </a:solidFill>
              </a:rPr>
              <a:t> für den </a:t>
            </a:r>
            <a:r>
              <a:rPr lang="en-US" sz="1600" dirty="0" err="1">
                <a:solidFill>
                  <a:srgbClr val="000000"/>
                </a:solidFill>
              </a:rPr>
              <a:t>Verzehr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durch</a:t>
            </a:r>
            <a:r>
              <a:rPr lang="en-US" sz="1600" dirty="0">
                <a:solidFill>
                  <a:srgbClr val="000000"/>
                </a:solidFill>
              </a:rPr>
              <a:t> Kinder </a:t>
            </a:r>
            <a:r>
              <a:rPr lang="en-US" sz="1600" dirty="0" err="1">
                <a:solidFill>
                  <a:srgbClr val="000000"/>
                </a:solidFill>
              </a:rPr>
              <a:t>empfohlen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werden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wie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Koffein</a:t>
            </a:r>
            <a:r>
              <a:rPr lang="en-US" sz="1600" dirty="0">
                <a:solidFill>
                  <a:srgbClr val="000000"/>
                </a:solidFill>
              </a:rPr>
              <a:t>).</a:t>
            </a:r>
            <a:endParaRPr lang="en-US" sz="16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098F3-9217-42EA-A79F-6EE46DC15D93}"/>
              </a:ext>
            </a:extLst>
          </p:cNvPr>
          <p:cNvSpPr txBox="1"/>
          <p:nvPr/>
        </p:nvSpPr>
        <p:spPr>
          <a:xfrm>
            <a:off x="3742667" y="5021978"/>
            <a:ext cx="7868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188A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labelling - general EU rules - Your Europe (europa.eu)</a:t>
            </a:r>
            <a:endParaRPr lang="en-IE" sz="2400" dirty="0">
              <a:solidFill>
                <a:srgbClr val="1188A3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5782FD9-8292-46F3-A67D-E9E2AB1DAC10}"/>
              </a:ext>
            </a:extLst>
          </p:cNvPr>
          <p:cNvSpPr/>
          <p:nvPr/>
        </p:nvSpPr>
        <p:spPr>
          <a:xfrm>
            <a:off x="2679380" y="4998423"/>
            <a:ext cx="1063287" cy="606923"/>
          </a:xfrm>
          <a:prstGeom prst="rightArrow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 err="1">
                <a:solidFill>
                  <a:srgbClr val="000000"/>
                </a:solidFill>
              </a:rPr>
              <a:t>Klicken</a:t>
            </a:r>
            <a:r>
              <a:rPr lang="en-IE" sz="1200" b="1" dirty="0">
                <a:solidFill>
                  <a:srgbClr val="000000"/>
                </a:solidFill>
              </a:rPr>
              <a:t> </a:t>
            </a:r>
            <a:r>
              <a:rPr lang="en-IE" sz="1200" b="1" dirty="0" err="1">
                <a:solidFill>
                  <a:srgbClr val="000000"/>
                </a:solidFill>
              </a:rPr>
              <a:t>sie</a:t>
            </a:r>
            <a:r>
              <a:rPr lang="en-IE" sz="1200" b="1" dirty="0">
                <a:solidFill>
                  <a:srgbClr val="000000"/>
                </a:solidFill>
              </a:rPr>
              <a:t> </a:t>
            </a:r>
            <a:r>
              <a:rPr lang="en-IE" sz="1200" b="1" dirty="0" err="1">
                <a:solidFill>
                  <a:srgbClr val="000000"/>
                </a:solidFill>
              </a:rPr>
              <a:t>hier</a:t>
            </a:r>
            <a:endParaRPr lang="en-IE" sz="1200" b="1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70895-7196-4272-A206-2B434E13685C}"/>
              </a:ext>
            </a:extLst>
          </p:cNvPr>
          <p:cNvSpPr txBox="1"/>
          <p:nvPr/>
        </p:nvSpPr>
        <p:spPr>
          <a:xfrm>
            <a:off x="2161629" y="1259432"/>
            <a:ext cx="786874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</a:rPr>
              <a:t>Welche</a:t>
            </a:r>
            <a:r>
              <a:rPr lang="en-US" sz="2400" b="1" dirty="0">
                <a:solidFill>
                  <a:srgbClr val="000000"/>
                </a:solidFill>
              </a:rPr>
              <a:t> Art von </a:t>
            </a:r>
            <a:r>
              <a:rPr lang="en-US" sz="2400" b="1" dirty="0" err="1">
                <a:solidFill>
                  <a:srgbClr val="000000"/>
                </a:solidFill>
              </a:rPr>
              <a:t>Informationen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müssen</a:t>
            </a:r>
            <a:r>
              <a:rPr lang="en-US" sz="2400" b="1" dirty="0">
                <a:solidFill>
                  <a:srgbClr val="000000"/>
                </a:solidFill>
              </a:rPr>
              <a:t> Sie </a:t>
            </a:r>
            <a:r>
              <a:rPr lang="en-US" sz="2400" b="1" dirty="0" err="1">
                <a:solidFill>
                  <a:srgbClr val="000000"/>
                </a:solidFill>
              </a:rPr>
              <a:t>angeben</a:t>
            </a:r>
            <a:r>
              <a:rPr lang="en-US" sz="24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6797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5F551-D1C7-4134-9EF2-53F3FA662D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39330" y="1416908"/>
            <a:ext cx="5173362" cy="5441092"/>
          </a:xfrm>
        </p:spPr>
        <p:txBody>
          <a:bodyPr>
            <a:normAutofit/>
          </a:bodyPr>
          <a:lstStyle/>
          <a:p>
            <a:pPr marL="0" indent="0"/>
            <a:r>
              <a:rPr lang="en-IE" dirty="0"/>
              <a:t>Ein </a:t>
            </a:r>
            <a:r>
              <a:rPr lang="en-IE" dirty="0" err="1"/>
              <a:t>aktueller</a:t>
            </a:r>
            <a:r>
              <a:rPr lang="en-IE" dirty="0"/>
              <a:t> Ansatz </a:t>
            </a:r>
            <a:r>
              <a:rPr lang="en-IE" dirty="0" err="1"/>
              <a:t>zur</a:t>
            </a:r>
            <a:r>
              <a:rPr lang="en-IE" dirty="0"/>
              <a:t> </a:t>
            </a:r>
            <a:r>
              <a:rPr lang="en-IE" dirty="0" err="1"/>
              <a:t>Kennzeichnung</a:t>
            </a:r>
            <a:r>
              <a:rPr lang="en-IE" dirty="0"/>
              <a:t> </a:t>
            </a:r>
            <a:r>
              <a:rPr lang="en-IE" dirty="0" err="1"/>
              <a:t>ist</a:t>
            </a:r>
            <a:r>
              <a:rPr lang="en-IE" dirty="0"/>
              <a:t> der </a:t>
            </a:r>
            <a:r>
              <a:rPr lang="en-IE" b="1" dirty="0"/>
              <a:t>Nutri-Score</a:t>
            </a:r>
            <a:r>
              <a:rPr lang="en-IE" dirty="0"/>
              <a:t>, </a:t>
            </a:r>
            <a:r>
              <a:rPr lang="en-IE" dirty="0" err="1"/>
              <a:t>bei</a:t>
            </a:r>
            <a:r>
              <a:rPr lang="en-IE" dirty="0"/>
              <a:t> </a:t>
            </a:r>
            <a:r>
              <a:rPr lang="en-IE" dirty="0" err="1"/>
              <a:t>dem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5-stufige </a:t>
            </a:r>
            <a:r>
              <a:rPr lang="en-IE" dirty="0" err="1"/>
              <a:t>Farb</a:t>
            </a:r>
            <a:r>
              <a:rPr lang="en-IE" dirty="0"/>
              <a:t>- und </a:t>
            </a:r>
            <a:r>
              <a:rPr lang="en-IE" dirty="0" err="1"/>
              <a:t>Buchstabenskala</a:t>
            </a:r>
            <a:r>
              <a:rPr lang="en-IE" dirty="0"/>
              <a:t> </a:t>
            </a:r>
            <a:r>
              <a:rPr lang="en-IE" dirty="0" err="1"/>
              <a:t>einen</a:t>
            </a:r>
            <a:r>
              <a:rPr lang="en-IE" dirty="0"/>
              <a:t> </a:t>
            </a:r>
            <a:r>
              <a:rPr lang="en-IE" dirty="0" err="1"/>
              <a:t>Überblick</a:t>
            </a:r>
            <a:r>
              <a:rPr lang="en-IE" dirty="0"/>
              <a:t> </a:t>
            </a:r>
            <a:r>
              <a:rPr lang="en-IE" dirty="0" err="1"/>
              <a:t>über</a:t>
            </a:r>
            <a:r>
              <a:rPr lang="en-IE" dirty="0"/>
              <a:t> die </a:t>
            </a:r>
            <a:r>
              <a:rPr lang="en-IE" dirty="0" err="1"/>
              <a:t>Nährwertqualität</a:t>
            </a:r>
            <a:r>
              <a:rPr lang="en-IE" dirty="0"/>
              <a:t> des </a:t>
            </a:r>
            <a:r>
              <a:rPr lang="en-IE" dirty="0" err="1"/>
              <a:t>Lebensmittels</a:t>
            </a:r>
            <a:r>
              <a:rPr lang="en-IE" dirty="0"/>
              <a:t> </a:t>
            </a:r>
            <a:r>
              <a:rPr lang="en-IE" dirty="0" err="1"/>
              <a:t>gibt</a:t>
            </a:r>
            <a:r>
              <a:rPr lang="en-IE" dirty="0"/>
              <a:t>.</a:t>
            </a:r>
          </a:p>
          <a:p>
            <a:pPr marL="0" indent="0"/>
            <a:r>
              <a:rPr lang="en-IE" dirty="0"/>
              <a:t> </a:t>
            </a:r>
          </a:p>
          <a:p>
            <a:pPr marL="0" indent="0"/>
            <a:r>
              <a:rPr lang="en-IE" dirty="0"/>
              <a:t>Der </a:t>
            </a:r>
            <a:r>
              <a:rPr lang="en-IE" dirty="0" err="1"/>
              <a:t>Weltmarkt</a:t>
            </a:r>
            <a:r>
              <a:rPr lang="en-IE" dirty="0"/>
              <a:t> für </a:t>
            </a:r>
            <a:r>
              <a:rPr lang="en-IE" b="1" dirty="0" err="1"/>
              <a:t>intelligente</a:t>
            </a:r>
            <a:r>
              <a:rPr lang="en-IE" b="1" dirty="0"/>
              <a:t> </a:t>
            </a:r>
            <a:r>
              <a:rPr lang="en-IE" dirty="0" err="1"/>
              <a:t>Verpackungen</a:t>
            </a:r>
            <a:r>
              <a:rPr lang="en-IE" dirty="0"/>
              <a:t> </a:t>
            </a:r>
            <a:r>
              <a:rPr lang="en-IE" dirty="0" err="1"/>
              <a:t>wird</a:t>
            </a:r>
            <a:r>
              <a:rPr lang="en-IE" dirty="0"/>
              <a:t> </a:t>
            </a:r>
            <a:r>
              <a:rPr lang="en-IE" dirty="0" err="1"/>
              <a:t>jedoch</a:t>
            </a:r>
            <a:r>
              <a:rPr lang="en-IE" dirty="0"/>
              <a:t> </a:t>
            </a:r>
            <a:r>
              <a:rPr lang="en-IE" dirty="0" err="1"/>
              <a:t>voraussichtlich</a:t>
            </a:r>
            <a:r>
              <a:rPr lang="en-IE" dirty="0"/>
              <a:t> </a:t>
            </a:r>
            <a:r>
              <a:rPr lang="en-IE" dirty="0" err="1"/>
              <a:t>jährlich</a:t>
            </a:r>
            <a:r>
              <a:rPr lang="en-IE" dirty="0"/>
              <a:t> um 5,4 % </a:t>
            </a:r>
            <a:r>
              <a:rPr lang="en-IE" dirty="0" err="1"/>
              <a:t>wachsen</a:t>
            </a:r>
            <a:r>
              <a:rPr lang="en-IE" dirty="0"/>
              <a:t> und </a:t>
            </a:r>
            <a:r>
              <a:rPr lang="en-IE" dirty="0" err="1"/>
              <a:t>im</a:t>
            </a:r>
            <a:r>
              <a:rPr lang="en-IE" dirty="0"/>
              <a:t> </a:t>
            </a:r>
            <a:r>
              <a:rPr lang="en-IE" dirty="0" err="1"/>
              <a:t>Jahr</a:t>
            </a:r>
            <a:r>
              <a:rPr lang="en-IE" dirty="0"/>
              <a:t> 2025 52 </a:t>
            </a:r>
            <a:r>
              <a:rPr lang="en-IE" dirty="0" err="1"/>
              <a:t>Mrd</a:t>
            </a:r>
            <a:r>
              <a:rPr lang="en-IE" dirty="0"/>
              <a:t>. USD </a:t>
            </a:r>
            <a:r>
              <a:rPr lang="en-IE" dirty="0" err="1"/>
              <a:t>erreichen</a:t>
            </a:r>
            <a:r>
              <a:rPr lang="en-IE" dirty="0"/>
              <a:t>. Die </a:t>
            </a:r>
            <a:r>
              <a:rPr lang="en-IE" dirty="0" err="1"/>
              <a:t>Digitalisierung</a:t>
            </a:r>
            <a:r>
              <a:rPr lang="en-IE" dirty="0"/>
              <a:t> </a:t>
            </a:r>
            <a:r>
              <a:rPr lang="en-IE" dirty="0" err="1"/>
              <a:t>wird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größere</a:t>
            </a:r>
            <a:r>
              <a:rPr lang="en-IE" dirty="0"/>
              <a:t> </a:t>
            </a:r>
            <a:r>
              <a:rPr lang="en-IE" dirty="0" err="1"/>
              <a:t>Transparenz</a:t>
            </a:r>
            <a:r>
              <a:rPr lang="en-IE" dirty="0"/>
              <a:t> und </a:t>
            </a:r>
            <a:r>
              <a:rPr lang="en-IE" dirty="0" err="1"/>
              <a:t>Rückverfolgbarkeit</a:t>
            </a:r>
            <a:r>
              <a:rPr lang="en-IE" dirty="0"/>
              <a:t> </a:t>
            </a:r>
            <a:r>
              <a:rPr lang="en-IE" dirty="0" err="1"/>
              <a:t>eines</a:t>
            </a:r>
            <a:r>
              <a:rPr lang="en-IE" dirty="0"/>
              <a:t> </a:t>
            </a:r>
            <a:r>
              <a:rPr lang="en-IE" dirty="0" err="1"/>
              <a:t>Produkts</a:t>
            </a:r>
            <a:r>
              <a:rPr lang="en-IE" dirty="0"/>
              <a:t> </a:t>
            </a:r>
            <a:r>
              <a:rPr lang="en-IE" dirty="0" err="1"/>
              <a:t>ermöglichen</a:t>
            </a:r>
            <a:r>
              <a:rPr lang="en-IE" dirty="0"/>
              <a:t>. </a:t>
            </a:r>
            <a:r>
              <a:rPr lang="en-IE" dirty="0" err="1"/>
              <a:t>Hier</a:t>
            </a:r>
            <a:r>
              <a:rPr lang="en-IE" dirty="0"/>
              <a:t> </a:t>
            </a:r>
            <a:r>
              <a:rPr lang="en-IE" b="1" dirty="0" err="1"/>
              <a:t>können</a:t>
            </a:r>
            <a:r>
              <a:rPr lang="en-IE" b="1" dirty="0"/>
              <a:t> Blockchain und IoT </a:t>
            </a:r>
            <a:r>
              <a:rPr lang="en-IE" dirty="0" err="1"/>
              <a:t>eine</a:t>
            </a:r>
            <a:r>
              <a:rPr lang="en-IE" dirty="0"/>
              <a:t> Rolle </a:t>
            </a:r>
            <a:r>
              <a:rPr lang="en-IE" dirty="0" err="1"/>
              <a:t>spielen</a:t>
            </a:r>
            <a:r>
              <a:rPr lang="en-IE" dirty="0"/>
              <a:t>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FF9A3-AA77-45E0-9004-D2A73397E9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8561" y="271850"/>
            <a:ext cx="4716425" cy="1029728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Etiketten</a:t>
            </a:r>
            <a:r>
              <a:rPr lang="en-IE" dirty="0"/>
              <a:t> </a:t>
            </a:r>
            <a:r>
              <a:rPr lang="en-IE" dirty="0" err="1"/>
              <a:t>jetzt</a:t>
            </a:r>
            <a:r>
              <a:rPr lang="en-IE" dirty="0"/>
              <a:t> und in Zukunft...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7A7AF8-3EFC-4E28-8A9C-8EC33EEE3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62264" y="1416908"/>
            <a:ext cx="1990406" cy="1290078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2372954-82A7-43B9-94A7-6A7605FFC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25606" y="3032049"/>
            <a:ext cx="4087512" cy="14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1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F62754-E64E-4934-9A5E-621C20A87B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solidFill>
            <a:srgbClr val="FFD100"/>
          </a:solidFill>
        </p:spPr>
        <p:txBody>
          <a:bodyPr anchor="ctr">
            <a:normAutofit lnSpcReduction="10000"/>
          </a:bodyPr>
          <a:lstStyle/>
          <a:p>
            <a:r>
              <a:rPr lang="en-IE" b="1" dirty="0"/>
              <a:t>Die Rolle </a:t>
            </a:r>
            <a:r>
              <a:rPr lang="en-IE" b="1" dirty="0" err="1"/>
              <a:t>neuer</a:t>
            </a:r>
            <a:r>
              <a:rPr lang="en-IE" b="1" dirty="0"/>
              <a:t> </a:t>
            </a:r>
            <a:r>
              <a:rPr lang="en-IE" b="1" dirty="0" err="1"/>
              <a:t>Lebensmittelprodukte</a:t>
            </a:r>
            <a:r>
              <a:rPr lang="en-IE" b="1" dirty="0"/>
              <a:t>...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CDE46-23E3-4F10-BD3F-B853B9D613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1049" y="3335245"/>
            <a:ext cx="2257167" cy="1582744"/>
          </a:xfrm>
        </p:spPr>
        <p:txBody>
          <a:bodyPr anchor="ctr">
            <a:normAutofit/>
          </a:bodyPr>
          <a:lstStyle/>
          <a:p>
            <a:pPr marL="0" indent="0"/>
            <a:r>
              <a:rPr lang="en-US" sz="2100" dirty="0"/>
              <a:t>Die </a:t>
            </a:r>
            <a:r>
              <a:rPr lang="en-US" sz="2100" dirty="0" err="1"/>
              <a:t>besonderen</a:t>
            </a:r>
            <a:r>
              <a:rPr lang="en-US" sz="2100" dirty="0"/>
              <a:t> </a:t>
            </a:r>
            <a:r>
              <a:rPr lang="en-US" sz="2100" dirty="0" err="1"/>
              <a:t>Gesundheits</a:t>
            </a:r>
            <a:r>
              <a:rPr lang="en-US" sz="2100" dirty="0"/>
              <a:t>- und </a:t>
            </a:r>
            <a:r>
              <a:rPr lang="en-US" sz="2100" dirty="0" err="1"/>
              <a:t>Ernährungs-bedürfnisse</a:t>
            </a:r>
            <a:r>
              <a:rPr lang="en-US" sz="2100" dirty="0"/>
              <a:t> </a:t>
            </a:r>
            <a:r>
              <a:rPr lang="en-US" sz="2100" dirty="0" err="1"/>
              <a:t>älterer</a:t>
            </a:r>
            <a:r>
              <a:rPr lang="en-US" sz="2100" dirty="0"/>
              <a:t> Menschen</a:t>
            </a:r>
            <a:endParaRPr lang="en-IE" sz="21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978BE4-738E-49B2-B57C-49751AF6645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flipH="1">
            <a:off x="5210432" y="3342520"/>
            <a:ext cx="2257167" cy="1575469"/>
          </a:xfrm>
        </p:spPr>
        <p:txBody>
          <a:bodyPr anchor="ctr">
            <a:noAutofit/>
          </a:bodyPr>
          <a:lstStyle/>
          <a:p>
            <a:pPr marL="0" indent="0"/>
            <a:r>
              <a:rPr lang="en-IE" sz="2100" dirty="0"/>
              <a:t>Die </a:t>
            </a:r>
            <a:r>
              <a:rPr lang="en-IE" sz="2100" dirty="0" err="1"/>
              <a:t>typische</a:t>
            </a:r>
            <a:r>
              <a:rPr lang="en-IE" sz="2100" dirty="0"/>
              <a:t> </a:t>
            </a:r>
            <a:r>
              <a:rPr lang="en-IE" sz="2100" dirty="0" err="1"/>
              <a:t>Abnahme</a:t>
            </a:r>
            <a:r>
              <a:rPr lang="en-IE" sz="2100" dirty="0"/>
              <a:t> der </a:t>
            </a:r>
            <a:r>
              <a:rPr lang="en-IE" sz="2100" dirty="0" err="1"/>
              <a:t>sensorischen</a:t>
            </a:r>
            <a:r>
              <a:rPr lang="en-IE" sz="2100" dirty="0"/>
              <a:t> </a:t>
            </a:r>
            <a:r>
              <a:rPr lang="en-IE" sz="2100" dirty="0" err="1"/>
              <a:t>Funktionen</a:t>
            </a:r>
            <a:r>
              <a:rPr lang="en-IE" sz="2100" dirty="0"/>
              <a:t> und </a:t>
            </a:r>
            <a:r>
              <a:rPr lang="en-IE" sz="2100" dirty="0" err="1"/>
              <a:t>Wahrnehmungs-änderungen</a:t>
            </a:r>
            <a:endParaRPr lang="en-IE" sz="21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DB4FDD-1A95-4635-991B-7D31B27AB84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29816" y="3335245"/>
            <a:ext cx="2257168" cy="1575468"/>
          </a:xfrm>
        </p:spPr>
        <p:txBody>
          <a:bodyPr anchor="ctr">
            <a:noAutofit/>
          </a:bodyPr>
          <a:lstStyle/>
          <a:p>
            <a:pPr marL="0" indent="0"/>
            <a:r>
              <a:rPr lang="en-IE" sz="2100" dirty="0"/>
              <a:t>Die </a:t>
            </a:r>
            <a:r>
              <a:rPr lang="en-IE" sz="2100" dirty="0" err="1"/>
              <a:t>Veränderung</a:t>
            </a:r>
            <a:r>
              <a:rPr lang="en-IE" sz="2100" dirty="0"/>
              <a:t> der </a:t>
            </a:r>
            <a:r>
              <a:rPr lang="en-IE" sz="2100" dirty="0" err="1"/>
              <a:t>Präferenzen</a:t>
            </a:r>
            <a:r>
              <a:rPr lang="en-IE" sz="2100" dirty="0"/>
              <a:t> </a:t>
            </a:r>
            <a:r>
              <a:rPr lang="en-IE" sz="2100" dirty="0" err="1"/>
              <a:t>innerhalb</a:t>
            </a:r>
            <a:r>
              <a:rPr lang="en-IE" sz="2100" dirty="0"/>
              <a:t> </a:t>
            </a:r>
            <a:r>
              <a:rPr lang="en-IE" sz="2100" dirty="0" err="1"/>
              <a:t>dieser</a:t>
            </a:r>
            <a:r>
              <a:rPr lang="en-IE" sz="2100" dirty="0"/>
              <a:t> Gruppe, z. B. </a:t>
            </a:r>
            <a:r>
              <a:rPr lang="en-IE" sz="2100" dirty="0" err="1"/>
              <a:t>Portionsgröße</a:t>
            </a:r>
            <a:r>
              <a:rPr lang="en-IE" sz="2100" dirty="0"/>
              <a:t>, </a:t>
            </a:r>
            <a:r>
              <a:rPr lang="en-IE" sz="2100" dirty="0" err="1"/>
              <a:t>Beschaffung</a:t>
            </a:r>
            <a:r>
              <a:rPr lang="en-IE" sz="2100" dirty="0"/>
              <a:t> und </a:t>
            </a:r>
            <a:r>
              <a:rPr lang="en-IE" sz="2100" dirty="0" err="1"/>
              <a:t>Nachhaltigkeit</a:t>
            </a:r>
            <a:r>
              <a:rPr lang="en-IE" sz="21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B9693-4888-4530-9716-0EF914031C28}"/>
              </a:ext>
            </a:extLst>
          </p:cNvPr>
          <p:cNvSpPr txBox="1"/>
          <p:nvPr/>
        </p:nvSpPr>
        <p:spPr>
          <a:xfrm>
            <a:off x="272716" y="1439533"/>
            <a:ext cx="11582400" cy="1200329"/>
          </a:xfrm>
          <a:prstGeom prst="rect">
            <a:avLst/>
          </a:prstGeom>
          <a:solidFill>
            <a:srgbClr val="85D2E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Lebensmittel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spielen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eine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wichtige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Rolle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im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menschlichen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Alterungsprozess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Künftige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Ansätze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bei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der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Entwicklung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neuer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Lebensmittelprodukte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sollten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sich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auf die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Entwicklung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neuartiger</a:t>
            </a:r>
            <a:r>
              <a:rPr lang="en-GB" sz="2400" b="1" dirty="0">
                <a:solidFill>
                  <a:srgbClr val="000000"/>
                </a:solidFill>
                <a:cs typeface="Arial" panose="020B0604020202020204" pitchFamily="34" charset="0"/>
              </a:rPr>
              <a:t> Mittel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zur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Bewältigung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 dieses Problems </a:t>
            </a:r>
            <a:r>
              <a:rPr lang="en-GB" sz="2400" dirty="0" err="1">
                <a:solidFill>
                  <a:srgbClr val="000000"/>
                </a:solidFill>
                <a:cs typeface="Arial" panose="020B0604020202020204" pitchFamily="34" charset="0"/>
              </a:rPr>
              <a:t>konzentrieren</a:t>
            </a:r>
            <a:r>
              <a:rPr lang="en-GB" sz="24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12" name="Graphic 11" descr="Badge 3 outline">
            <a:extLst>
              <a:ext uri="{FF2B5EF4-FFF2-40B4-BE49-F238E27FC236}">
                <a16:creationId xmlns:a16="http://schemas.microsoft.com/office/drawing/2014/main" id="{0BD4863E-E6B4-4527-AC9F-BBAD1B1AE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7088" y="2589600"/>
            <a:ext cx="914400" cy="914400"/>
          </a:xfrm>
          <a:prstGeom prst="rect">
            <a:avLst/>
          </a:prstGeom>
        </p:spPr>
      </p:pic>
      <p:pic>
        <p:nvPicPr>
          <p:cNvPr id="14" name="Graphic 13" descr="Badge 1 outline">
            <a:extLst>
              <a:ext uri="{FF2B5EF4-FFF2-40B4-BE49-F238E27FC236}">
                <a16:creationId xmlns:a16="http://schemas.microsoft.com/office/drawing/2014/main" id="{E0A3730E-8828-4614-9255-FE254014B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06" y="2596808"/>
            <a:ext cx="914400" cy="914400"/>
          </a:xfrm>
          <a:prstGeom prst="rect">
            <a:avLst/>
          </a:prstGeom>
        </p:spPr>
      </p:pic>
      <p:pic>
        <p:nvPicPr>
          <p:cNvPr id="16" name="Graphic 15" descr="Badge outline">
            <a:extLst>
              <a:ext uri="{FF2B5EF4-FFF2-40B4-BE49-F238E27FC236}">
                <a16:creationId xmlns:a16="http://schemas.microsoft.com/office/drawing/2014/main" id="{039CA854-91E8-48F4-88EA-CA2646489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1097" y="2589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593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DF28D-4AD5-495A-9052-333A3B1AF8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15025" y="1326292"/>
            <a:ext cx="5324938" cy="4918841"/>
          </a:xfrm>
        </p:spPr>
        <p:txBody>
          <a:bodyPr>
            <a:noAutofit/>
          </a:bodyPr>
          <a:lstStyle/>
          <a:p>
            <a:pPr indent="0"/>
            <a:r>
              <a:rPr lang="en-US" sz="2200" dirty="0"/>
              <a:t>Wie </a:t>
            </a:r>
            <a:r>
              <a:rPr lang="en-US" sz="2200" dirty="0" err="1"/>
              <a:t>bereits</a:t>
            </a:r>
            <a:r>
              <a:rPr lang="en-US" sz="2200" dirty="0"/>
              <a:t> </a:t>
            </a:r>
            <a:r>
              <a:rPr lang="en-US" sz="2200" dirty="0" err="1"/>
              <a:t>erwähnt</a:t>
            </a:r>
            <a:r>
              <a:rPr lang="en-US" sz="2200" dirty="0"/>
              <a:t>, </a:t>
            </a:r>
            <a:r>
              <a:rPr lang="en-US" sz="2200" dirty="0" err="1"/>
              <a:t>haben</a:t>
            </a:r>
            <a:r>
              <a:rPr lang="en-US" sz="2200" dirty="0"/>
              <a:t> </a:t>
            </a:r>
            <a:r>
              <a:rPr lang="en-US" sz="2200" dirty="0" err="1"/>
              <a:t>Produktetiketten</a:t>
            </a:r>
            <a:r>
              <a:rPr lang="en-US" sz="2200" dirty="0"/>
              <a:t> </a:t>
            </a:r>
            <a:r>
              <a:rPr lang="en-US" sz="2200" dirty="0" err="1"/>
              <a:t>viele</a:t>
            </a:r>
            <a:r>
              <a:rPr lang="en-US" sz="2200" dirty="0"/>
              <a:t> </a:t>
            </a:r>
            <a:r>
              <a:rPr lang="en-US" sz="2200" dirty="0" err="1"/>
              <a:t>Funktionen</a:t>
            </a:r>
            <a:r>
              <a:rPr lang="en-US" sz="2200" dirty="0"/>
              <a:t> - </a:t>
            </a:r>
            <a:r>
              <a:rPr lang="en-US" sz="2200" dirty="0" err="1"/>
              <a:t>eine</a:t>
            </a:r>
            <a:r>
              <a:rPr lang="en-US" sz="2200" dirty="0"/>
              <a:t> </a:t>
            </a:r>
            <a:r>
              <a:rPr lang="en-US" sz="2200" dirty="0" err="1"/>
              <a:t>davon</a:t>
            </a:r>
            <a:r>
              <a:rPr lang="en-US" sz="2200" dirty="0"/>
              <a:t> </a:t>
            </a:r>
            <a:r>
              <a:rPr lang="en-US" sz="2200" dirty="0" err="1"/>
              <a:t>ist</a:t>
            </a:r>
            <a:r>
              <a:rPr lang="en-US" sz="2200" dirty="0"/>
              <a:t> es, </a:t>
            </a:r>
            <a:r>
              <a:rPr lang="en-US" sz="2200" dirty="0" err="1"/>
              <a:t>aufzufallen</a:t>
            </a:r>
            <a:r>
              <a:rPr lang="en-US" sz="2200" dirty="0"/>
              <a:t> und die </a:t>
            </a:r>
            <a:r>
              <a:rPr lang="en-US" sz="2200" dirty="0" err="1"/>
              <a:t>Aufmerksamkeit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Regal auf </a:t>
            </a:r>
            <a:r>
              <a:rPr lang="en-US" sz="2200" dirty="0" err="1"/>
              <a:t>sich</a:t>
            </a:r>
            <a:r>
              <a:rPr lang="en-US" sz="2200" dirty="0"/>
              <a:t> </a:t>
            </a:r>
            <a:r>
              <a:rPr lang="en-US" sz="2200" dirty="0" err="1"/>
              <a:t>zu</a:t>
            </a:r>
            <a:r>
              <a:rPr lang="en-US" sz="2200" dirty="0"/>
              <a:t> </a:t>
            </a:r>
            <a:r>
              <a:rPr lang="en-US" sz="2200" dirty="0" err="1"/>
              <a:t>ziehen</a:t>
            </a:r>
            <a:r>
              <a:rPr lang="en-US" sz="2200" dirty="0"/>
              <a:t>; die </a:t>
            </a:r>
            <a:r>
              <a:rPr lang="en-US" sz="2200" dirty="0" err="1"/>
              <a:t>vielleicht</a:t>
            </a:r>
            <a:r>
              <a:rPr lang="en-US" sz="2200" dirty="0"/>
              <a:t> </a:t>
            </a:r>
            <a:r>
              <a:rPr lang="en-US" sz="2200" dirty="0" err="1"/>
              <a:t>wichtigste</a:t>
            </a:r>
            <a:r>
              <a:rPr lang="en-US" sz="2200" dirty="0"/>
              <a:t> </a:t>
            </a:r>
            <a:r>
              <a:rPr lang="en-US" sz="2200" dirty="0" err="1"/>
              <a:t>Funktion</a:t>
            </a:r>
            <a:r>
              <a:rPr lang="en-US" sz="2200" dirty="0"/>
              <a:t> </a:t>
            </a:r>
            <a:r>
              <a:rPr lang="en-US" sz="2200" dirty="0" err="1"/>
              <a:t>ist</a:t>
            </a:r>
            <a:r>
              <a:rPr lang="en-US" sz="2200" dirty="0"/>
              <a:t> </a:t>
            </a:r>
            <a:r>
              <a:rPr lang="en-US" sz="2200" dirty="0" err="1"/>
              <a:t>jedoch</a:t>
            </a:r>
            <a:r>
              <a:rPr lang="en-US" sz="2200" dirty="0"/>
              <a:t>, die </a:t>
            </a:r>
            <a:r>
              <a:rPr lang="en-US" sz="2200" b="1" dirty="0" err="1"/>
              <a:t>Verbraucher</a:t>
            </a:r>
            <a:r>
              <a:rPr lang="en-US" sz="2200" b="1" dirty="0"/>
              <a:t> </a:t>
            </a:r>
            <a:r>
              <a:rPr lang="en-US" sz="2200" b="1" dirty="0" err="1"/>
              <a:t>zu</a:t>
            </a:r>
            <a:r>
              <a:rPr lang="en-US" sz="2200" b="1" dirty="0"/>
              <a:t> </a:t>
            </a:r>
            <a:r>
              <a:rPr lang="en-US" sz="2200" b="1" dirty="0" err="1"/>
              <a:t>informieren</a:t>
            </a:r>
            <a:r>
              <a:rPr lang="en-US" sz="2200" b="1" dirty="0"/>
              <a:t>. </a:t>
            </a:r>
            <a:r>
              <a:rPr lang="en-US" sz="2200" dirty="0" err="1"/>
              <a:t>Etiketten</a:t>
            </a:r>
            <a:r>
              <a:rPr lang="en-US" sz="2200" dirty="0"/>
              <a:t> </a:t>
            </a:r>
            <a:r>
              <a:rPr lang="en-US" sz="2200" dirty="0" err="1"/>
              <a:t>erzählen</a:t>
            </a:r>
            <a:r>
              <a:rPr lang="en-US" sz="2200" dirty="0"/>
              <a:t> die </a:t>
            </a:r>
            <a:r>
              <a:rPr lang="en-US" sz="2200" dirty="0" err="1"/>
              <a:t>Markengeschichte</a:t>
            </a:r>
            <a:r>
              <a:rPr lang="en-US" sz="2200" dirty="0"/>
              <a:t> </a:t>
            </a:r>
            <a:r>
              <a:rPr lang="en-US" sz="2200" dirty="0" err="1"/>
              <a:t>eines</a:t>
            </a:r>
            <a:r>
              <a:rPr lang="en-US" sz="2200" dirty="0"/>
              <a:t> </a:t>
            </a:r>
            <a:r>
              <a:rPr lang="en-US" sz="2200" dirty="0" err="1"/>
              <a:t>Produkts</a:t>
            </a:r>
            <a:r>
              <a:rPr lang="en-US" sz="2200" dirty="0"/>
              <a:t>, </a:t>
            </a:r>
            <a:r>
              <a:rPr lang="en-US" sz="2200" dirty="0" err="1"/>
              <a:t>präsentieren</a:t>
            </a:r>
            <a:r>
              <a:rPr lang="en-US" sz="2200" dirty="0"/>
              <a:t> </a:t>
            </a:r>
            <a:r>
              <a:rPr lang="en-US" sz="2200" dirty="0" err="1"/>
              <a:t>aber</a:t>
            </a:r>
            <a:r>
              <a:rPr lang="en-US" sz="2200" dirty="0"/>
              <a:t> </a:t>
            </a:r>
            <a:r>
              <a:rPr lang="en-US" sz="2200" dirty="0" err="1"/>
              <a:t>auch</a:t>
            </a:r>
            <a:r>
              <a:rPr lang="en-US" sz="2200" dirty="0"/>
              <a:t> </a:t>
            </a:r>
            <a:r>
              <a:rPr lang="en-US" sz="2200" dirty="0" err="1"/>
              <a:t>Fakten</a:t>
            </a:r>
            <a:r>
              <a:rPr lang="en-US" sz="2200" dirty="0"/>
              <a:t>, die den </a:t>
            </a:r>
            <a:r>
              <a:rPr lang="en-US" sz="2200" dirty="0" err="1"/>
              <a:t>Verbrauchern</a:t>
            </a:r>
            <a:r>
              <a:rPr lang="en-US" sz="2200" dirty="0"/>
              <a:t> </a:t>
            </a:r>
            <a:r>
              <a:rPr lang="en-US" sz="2200" dirty="0" err="1"/>
              <a:t>helfen</a:t>
            </a:r>
            <a:r>
              <a:rPr lang="en-US" sz="2200" dirty="0"/>
              <a:t>, </a:t>
            </a:r>
            <a:r>
              <a:rPr lang="en-US" sz="2200" dirty="0" err="1"/>
              <a:t>sich</a:t>
            </a:r>
            <a:r>
              <a:rPr lang="en-US" sz="2200" dirty="0"/>
              <a:t> für </a:t>
            </a:r>
            <a:r>
              <a:rPr lang="en-US" sz="2200" dirty="0" err="1"/>
              <a:t>einen</a:t>
            </a:r>
            <a:r>
              <a:rPr lang="en-US" sz="2200" dirty="0"/>
              <a:t> </a:t>
            </a:r>
            <a:r>
              <a:rPr lang="en-US" sz="2200" dirty="0" err="1"/>
              <a:t>Kauf</a:t>
            </a:r>
            <a:r>
              <a:rPr lang="en-US" sz="2200" dirty="0"/>
              <a:t> </a:t>
            </a:r>
            <a:r>
              <a:rPr lang="en-US" sz="2200" dirty="0" err="1"/>
              <a:t>zu</a:t>
            </a:r>
            <a:r>
              <a:rPr lang="en-US" sz="2200" dirty="0"/>
              <a:t> </a:t>
            </a:r>
            <a:r>
              <a:rPr lang="en-US" sz="2200" dirty="0" err="1"/>
              <a:t>entscheiden</a:t>
            </a:r>
            <a:r>
              <a:rPr lang="en-US" sz="2200" dirty="0"/>
              <a:t>. </a:t>
            </a:r>
          </a:p>
          <a:p>
            <a:pPr indent="0"/>
            <a:r>
              <a:rPr lang="en-IE" sz="2200" dirty="0"/>
              <a:t>Aber es </a:t>
            </a:r>
            <a:r>
              <a:rPr lang="en-IE" sz="2200" dirty="0" err="1"/>
              <a:t>geht</a:t>
            </a:r>
            <a:r>
              <a:rPr lang="en-IE" sz="2200" dirty="0"/>
              <a:t> </a:t>
            </a:r>
            <a:r>
              <a:rPr lang="en-IE" sz="2200" dirty="0" err="1"/>
              <a:t>noch</a:t>
            </a:r>
            <a:r>
              <a:rPr lang="en-IE" sz="2200" dirty="0"/>
              <a:t> </a:t>
            </a:r>
            <a:r>
              <a:rPr lang="en-IE" sz="2200" dirty="0" err="1"/>
              <a:t>weiter</a:t>
            </a:r>
            <a:r>
              <a:rPr lang="en-IE" sz="2200" dirty="0"/>
              <a:t>: </a:t>
            </a:r>
            <a:r>
              <a:rPr lang="en-IE" sz="2200" dirty="0" err="1"/>
              <a:t>Nach</a:t>
            </a:r>
            <a:r>
              <a:rPr lang="en-IE" sz="2200" dirty="0"/>
              <a:t> </a:t>
            </a:r>
            <a:r>
              <a:rPr lang="en-IE" sz="2200" dirty="0" err="1"/>
              <a:t>Angaben</a:t>
            </a:r>
            <a:r>
              <a:rPr lang="en-IE" sz="2200" dirty="0"/>
              <a:t> von </a:t>
            </a:r>
            <a:r>
              <a:rPr lang="en-IE" sz="2200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Fraunhofer.de</a:t>
            </a:r>
            <a:r>
              <a:rPr lang="en-IE" sz="2200" dirty="0"/>
              <a:t>, 85% der </a:t>
            </a:r>
            <a:r>
              <a:rPr lang="en-IE" sz="2200" dirty="0" err="1"/>
              <a:t>deutschen</a:t>
            </a:r>
            <a:r>
              <a:rPr lang="en-IE" sz="2200" dirty="0"/>
              <a:t> </a:t>
            </a:r>
            <a:r>
              <a:rPr lang="en-IE" sz="2200" dirty="0" err="1"/>
              <a:t>Kunden</a:t>
            </a:r>
            <a:r>
              <a:rPr lang="en-IE" sz="2200" dirty="0"/>
              <a:t> </a:t>
            </a:r>
            <a:r>
              <a:rPr lang="en-IE" sz="2200" dirty="0" err="1"/>
              <a:t>wollen</a:t>
            </a:r>
            <a:r>
              <a:rPr lang="en-IE" sz="2200" dirty="0"/>
              <a:t> </a:t>
            </a:r>
            <a:r>
              <a:rPr lang="en-IE" sz="2200" dirty="0" err="1"/>
              <a:t>ihre</a:t>
            </a:r>
            <a:r>
              <a:rPr lang="en-IE" sz="2200" dirty="0"/>
              <a:t> </a:t>
            </a:r>
            <a:r>
              <a:rPr lang="en-IE" sz="2200" dirty="0" err="1"/>
              <a:t>Lebensmittel</a:t>
            </a:r>
            <a:r>
              <a:rPr lang="en-IE" sz="2200" dirty="0"/>
              <a:t> </a:t>
            </a:r>
            <a:r>
              <a:rPr lang="en-IE" sz="2200" dirty="0" err="1"/>
              <a:t>zurückverfolgen</a:t>
            </a:r>
            <a:r>
              <a:rPr lang="en-IE" sz="2200" dirty="0"/>
              <a:t> </a:t>
            </a:r>
            <a:r>
              <a:rPr lang="en-IE" sz="2200" dirty="0" err="1"/>
              <a:t>können</a:t>
            </a:r>
            <a:r>
              <a:rPr lang="en-IE" sz="2200" dirty="0"/>
              <a:t>, und </a:t>
            </a:r>
            <a:r>
              <a:rPr lang="en-IE" sz="2200" b="1" dirty="0"/>
              <a:t>60 % </a:t>
            </a:r>
            <a:r>
              <a:rPr lang="en-IE" sz="2200" b="1" dirty="0" err="1"/>
              <a:t>geben</a:t>
            </a:r>
            <a:r>
              <a:rPr lang="en-IE" sz="2200" b="1" dirty="0"/>
              <a:t> an, </a:t>
            </a:r>
            <a:r>
              <a:rPr lang="en-IE" sz="2200" b="1" dirty="0" err="1"/>
              <a:t>dass</a:t>
            </a:r>
            <a:r>
              <a:rPr lang="en-IE" sz="2200" b="1" dirty="0"/>
              <a:t> </a:t>
            </a:r>
            <a:r>
              <a:rPr lang="en-IE" sz="2200" b="1" dirty="0" err="1"/>
              <a:t>ihr</a:t>
            </a:r>
            <a:r>
              <a:rPr lang="en-IE" sz="2200" b="1" dirty="0"/>
              <a:t> </a:t>
            </a:r>
            <a:r>
              <a:rPr lang="en-IE" sz="2200" b="1" dirty="0" err="1"/>
              <a:t>Lebensmittelkauf</a:t>
            </a:r>
            <a:r>
              <a:rPr lang="en-IE" sz="2200" b="1" dirty="0"/>
              <a:t> </a:t>
            </a:r>
            <a:r>
              <a:rPr lang="en-IE" sz="2200" b="1" dirty="0" err="1"/>
              <a:t>durch</a:t>
            </a:r>
            <a:r>
              <a:rPr lang="en-IE" sz="2200" b="1" dirty="0"/>
              <a:t> </a:t>
            </a:r>
            <a:r>
              <a:rPr lang="en-IE" sz="2200" b="1" dirty="0" err="1"/>
              <a:t>Etiketten</a:t>
            </a:r>
            <a:r>
              <a:rPr lang="en-IE" sz="2200" b="1" dirty="0"/>
              <a:t> </a:t>
            </a:r>
            <a:r>
              <a:rPr lang="en-IE" sz="2200" b="1" dirty="0" err="1"/>
              <a:t>beeinflusst</a:t>
            </a:r>
            <a:r>
              <a:rPr lang="en-IE" sz="2200" b="1" dirty="0"/>
              <a:t> </a:t>
            </a:r>
            <a:r>
              <a:rPr lang="en-IE" sz="2200" b="1" dirty="0" err="1"/>
              <a:t>wird</a:t>
            </a:r>
            <a:r>
              <a:rPr lang="en-IE" sz="2200" dirty="0"/>
              <a:t>. </a:t>
            </a:r>
            <a:r>
              <a:rPr lang="en-IE" sz="2200" dirty="0" err="1"/>
              <a:t>Diese</a:t>
            </a:r>
            <a:r>
              <a:rPr lang="en-IE" sz="2200" dirty="0"/>
              <a:t> </a:t>
            </a:r>
            <a:r>
              <a:rPr lang="en-IE" sz="2200" dirty="0" err="1"/>
              <a:t>Prozentsätze</a:t>
            </a:r>
            <a:r>
              <a:rPr lang="en-IE" sz="2200" dirty="0"/>
              <a:t> </a:t>
            </a:r>
            <a:r>
              <a:rPr lang="en-IE" sz="2200" dirty="0" err="1"/>
              <a:t>sind</a:t>
            </a:r>
            <a:r>
              <a:rPr lang="en-IE" sz="2200" dirty="0"/>
              <a:t> </a:t>
            </a:r>
            <a:r>
              <a:rPr lang="en-IE" sz="2200" dirty="0" err="1"/>
              <a:t>bei</a:t>
            </a:r>
            <a:r>
              <a:rPr lang="en-IE" sz="2200" dirty="0"/>
              <a:t> </a:t>
            </a:r>
            <a:r>
              <a:rPr lang="en-IE" sz="2200" dirty="0" err="1"/>
              <a:t>Lebensmitteln</a:t>
            </a:r>
            <a:r>
              <a:rPr lang="en-IE" sz="2200" dirty="0"/>
              <a:t> </a:t>
            </a:r>
            <a:r>
              <a:rPr lang="en-IE" sz="2200" dirty="0" err="1"/>
              <a:t>höher</a:t>
            </a:r>
            <a:r>
              <a:rPr lang="en-IE" sz="2200" dirty="0"/>
              <a:t> </a:t>
            </a:r>
            <a:r>
              <a:rPr lang="en-IE" sz="2200" dirty="0" err="1"/>
              <a:t>als</a:t>
            </a:r>
            <a:r>
              <a:rPr lang="en-IE" sz="2200" dirty="0"/>
              <a:t> </a:t>
            </a:r>
            <a:r>
              <a:rPr lang="en-IE" sz="2200" dirty="0" err="1"/>
              <a:t>bei</a:t>
            </a:r>
            <a:r>
              <a:rPr lang="en-IE" sz="2200" dirty="0"/>
              <a:t> </a:t>
            </a:r>
            <a:r>
              <a:rPr lang="en-IE" sz="2200" dirty="0" err="1"/>
              <a:t>jedem</a:t>
            </a:r>
            <a:r>
              <a:rPr lang="en-IE" sz="2200" dirty="0"/>
              <a:t> </a:t>
            </a:r>
            <a:r>
              <a:rPr lang="en-IE" sz="2200" dirty="0" err="1"/>
              <a:t>anderen</a:t>
            </a:r>
            <a:r>
              <a:rPr lang="en-IE" sz="2200" dirty="0"/>
              <a:t> </a:t>
            </a:r>
            <a:r>
              <a:rPr lang="en-IE" sz="2200" dirty="0" err="1"/>
              <a:t>Produkt</a:t>
            </a:r>
            <a:r>
              <a:rPr lang="en-IE" sz="2200" dirty="0"/>
              <a:t>.</a:t>
            </a:r>
          </a:p>
          <a:p>
            <a:pPr indent="0"/>
            <a:endParaRPr lang="en-IE" sz="22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830EA86-7A21-4BDE-A865-8B8100C4DD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9263" y="228600"/>
            <a:ext cx="4716462" cy="1097692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IE" dirty="0" err="1"/>
              <a:t>Etiketten</a:t>
            </a:r>
            <a:r>
              <a:rPr lang="en-IE" dirty="0"/>
              <a:t> </a:t>
            </a:r>
            <a:r>
              <a:rPr lang="en-IE" dirty="0" err="1"/>
              <a:t>jetzt</a:t>
            </a:r>
            <a:r>
              <a:rPr lang="en-IE" dirty="0"/>
              <a:t> und in Zukunft...</a:t>
            </a:r>
          </a:p>
        </p:txBody>
      </p:sp>
      <p:pic>
        <p:nvPicPr>
          <p:cNvPr id="11" name="Picture Placeholder 10" descr="Citrus fruits and vegetables in a circle">
            <a:extLst>
              <a:ext uri="{FF2B5EF4-FFF2-40B4-BE49-F238E27FC236}">
                <a16:creationId xmlns:a16="http://schemas.microsoft.com/office/drawing/2014/main" id="{D84404AB-B741-49CD-922A-9B0DF6D84E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98177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hart, radar ch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8862A1B-3A58-47E9-957F-337457CE65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086" t="-37126" r="10086" b="-61847"/>
          <a:stretch/>
        </p:blipFill>
        <p:spPr>
          <a:xfrm>
            <a:off x="7019041" y="344016"/>
            <a:ext cx="5105121" cy="6362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41BC4-83EE-4316-BEE1-50B11A03E7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07524" y="1491049"/>
            <a:ext cx="5105121" cy="4481383"/>
          </a:xfrm>
        </p:spPr>
        <p:txBody>
          <a:bodyPr>
            <a:normAutofit fontScale="92500" lnSpcReduction="10000"/>
          </a:bodyPr>
          <a:lstStyle/>
          <a:p>
            <a:pPr indent="0"/>
            <a:r>
              <a:rPr lang="en-US" b="1" dirty="0"/>
              <a:t>Wie </a:t>
            </a:r>
            <a:r>
              <a:rPr lang="en-US" b="1" dirty="0" err="1"/>
              <a:t>können</a:t>
            </a:r>
            <a:r>
              <a:rPr lang="en-US" b="1" dirty="0"/>
              <a:t> </a:t>
            </a:r>
            <a:r>
              <a:rPr lang="en-US" b="1" dirty="0" err="1"/>
              <a:t>Kennzeichnungsdaten</a:t>
            </a:r>
            <a:r>
              <a:rPr lang="en-US" b="1" dirty="0"/>
              <a:t> </a:t>
            </a:r>
            <a:r>
              <a:rPr lang="en-US" b="1" dirty="0" err="1"/>
              <a:t>robuster</a:t>
            </a:r>
            <a:r>
              <a:rPr lang="en-US" b="1" dirty="0"/>
              <a:t> </a:t>
            </a:r>
            <a:r>
              <a:rPr lang="en-US" b="1" dirty="0" err="1"/>
              <a:t>gemacht</a:t>
            </a:r>
            <a:r>
              <a:rPr lang="en-US" b="1" dirty="0"/>
              <a:t> </a:t>
            </a:r>
            <a:r>
              <a:rPr lang="en-US" b="1" dirty="0" err="1"/>
              <a:t>werden</a:t>
            </a:r>
            <a:r>
              <a:rPr lang="en-US" b="1" dirty="0"/>
              <a:t>? </a:t>
            </a:r>
          </a:p>
          <a:p>
            <a:pPr indent="0"/>
            <a:r>
              <a:rPr lang="en-US" dirty="0"/>
              <a:t>Blockchain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Technologie</a:t>
            </a:r>
            <a:r>
              <a:rPr lang="en-US" dirty="0"/>
              <a:t>, die </a:t>
            </a:r>
            <a:r>
              <a:rPr lang="en-US" b="1" dirty="0" err="1"/>
              <a:t>Transparenz</a:t>
            </a:r>
            <a:r>
              <a:rPr lang="en-US" b="1" dirty="0"/>
              <a:t> </a:t>
            </a:r>
            <a:r>
              <a:rPr lang="en-US" b="1" dirty="0" err="1"/>
              <a:t>über</a:t>
            </a:r>
            <a:r>
              <a:rPr lang="en-US" b="1" dirty="0"/>
              <a:t> das </a:t>
            </a:r>
            <a:r>
              <a:rPr lang="en-US" b="1" dirty="0" err="1"/>
              <a:t>Etikett</a:t>
            </a:r>
            <a:r>
              <a:rPr lang="en-US" b="1" dirty="0"/>
              <a:t> </a:t>
            </a:r>
            <a:r>
              <a:rPr lang="en-US" b="1" dirty="0" err="1"/>
              <a:t>hinaus</a:t>
            </a:r>
            <a:r>
              <a:rPr lang="en-US" b="1" dirty="0"/>
              <a:t> </a:t>
            </a:r>
            <a:r>
              <a:rPr lang="en-US" dirty="0" err="1"/>
              <a:t>bieten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.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Gegensatz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digitalen</a:t>
            </a:r>
            <a:r>
              <a:rPr lang="en-US" dirty="0"/>
              <a:t> </a:t>
            </a:r>
            <a:r>
              <a:rPr lang="en-US" dirty="0" err="1"/>
              <a:t>Datenbanken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einmal</a:t>
            </a:r>
            <a:r>
              <a:rPr lang="en-US" dirty="0"/>
              <a:t> </a:t>
            </a:r>
            <a:r>
              <a:rPr lang="en-US" dirty="0" err="1"/>
              <a:t>protokollierter</a:t>
            </a:r>
            <a:r>
              <a:rPr lang="en-US" dirty="0"/>
              <a:t> </a:t>
            </a:r>
            <a:r>
              <a:rPr lang="en-US" dirty="0" err="1"/>
              <a:t>Eintrag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geändert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, was </a:t>
            </a:r>
            <a:r>
              <a:rPr lang="en-US" dirty="0" err="1"/>
              <a:t>ihm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hohen</a:t>
            </a:r>
            <a:r>
              <a:rPr lang="en-US" dirty="0"/>
              <a:t> </a:t>
            </a:r>
            <a:r>
              <a:rPr lang="en-US" dirty="0" err="1"/>
              <a:t>Vertrauenswert</a:t>
            </a:r>
            <a:r>
              <a:rPr lang="en-US" dirty="0"/>
              <a:t> </a:t>
            </a:r>
            <a:r>
              <a:rPr lang="en-US" dirty="0" err="1"/>
              <a:t>verleiht</a:t>
            </a:r>
            <a:r>
              <a:rPr lang="en-US" dirty="0"/>
              <a:t>.</a:t>
            </a:r>
          </a:p>
          <a:p>
            <a:pPr indent="0"/>
            <a:r>
              <a:rPr lang="en-US" dirty="0"/>
              <a:t>Blockchain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hochgradig</a:t>
            </a:r>
            <a:r>
              <a:rPr lang="en-US" dirty="0"/>
              <a:t> </a:t>
            </a:r>
            <a:r>
              <a:rPr lang="en-US" dirty="0" err="1"/>
              <a:t>sicher</a:t>
            </a:r>
            <a:r>
              <a:rPr lang="en-US" dirty="0"/>
              <a:t> und </a:t>
            </a:r>
            <a:r>
              <a:rPr lang="en-US" dirty="0" err="1"/>
              <a:t>vollständig</a:t>
            </a:r>
            <a:r>
              <a:rPr lang="en-US" dirty="0"/>
              <a:t> </a:t>
            </a:r>
            <a:r>
              <a:rPr lang="en-US" dirty="0" err="1"/>
              <a:t>dezentralisiert</a:t>
            </a:r>
            <a:r>
              <a:rPr lang="en-US" dirty="0"/>
              <a:t>, und Start-ups </a:t>
            </a:r>
            <a:r>
              <a:rPr lang="en-US" dirty="0" err="1"/>
              <a:t>nutzen</a:t>
            </a:r>
            <a:r>
              <a:rPr lang="en-US" dirty="0"/>
              <a:t> die Blockchain-</a:t>
            </a:r>
            <a:r>
              <a:rPr lang="en-US" dirty="0" err="1"/>
              <a:t>Technologie</a:t>
            </a:r>
            <a:r>
              <a:rPr lang="en-US" dirty="0"/>
              <a:t> </a:t>
            </a:r>
            <a:r>
              <a:rPr lang="en-US" dirty="0" err="1"/>
              <a:t>jetzt</a:t>
            </a:r>
            <a:r>
              <a:rPr lang="en-US" dirty="0"/>
              <a:t>, um die </a:t>
            </a:r>
            <a:r>
              <a:rPr lang="en-US" dirty="0" err="1"/>
              <a:t>Rückverfolgbarkeit</a:t>
            </a:r>
            <a:r>
              <a:rPr lang="en-US" dirty="0"/>
              <a:t> </a:t>
            </a:r>
            <a:r>
              <a:rPr lang="en-US" dirty="0" err="1"/>
              <a:t>ihrer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gewährleisten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B8869-E08A-4E26-83B9-F5A80F8F13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07824" y="393357"/>
            <a:ext cx="4716425" cy="1097692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52525"/>
                </a:solidFill>
              </a:rPr>
              <a:t>Blockchain und die Zukunft der </a:t>
            </a:r>
            <a:r>
              <a:rPr lang="en-US" sz="2400" dirty="0" err="1">
                <a:solidFill>
                  <a:srgbClr val="252525"/>
                </a:solidFill>
              </a:rPr>
              <a:t>Lebensmittel</a:t>
            </a:r>
            <a:r>
              <a:rPr lang="en-US" sz="2400" dirty="0">
                <a:solidFill>
                  <a:srgbClr val="252525"/>
                </a:solidFill>
              </a:rPr>
              <a:t>- und </a:t>
            </a:r>
            <a:r>
              <a:rPr lang="en-US" sz="2400" dirty="0" err="1">
                <a:solidFill>
                  <a:srgbClr val="252525"/>
                </a:solidFill>
              </a:rPr>
              <a:t>Getränkeverpackung</a:t>
            </a:r>
            <a:endParaRPr lang="en-US" sz="2400" dirty="0">
              <a:solidFill>
                <a:srgbClr val="252525"/>
              </a:solidFill>
            </a:endParaRPr>
          </a:p>
          <a:p>
            <a:pPr>
              <a:lnSpc>
                <a:spcPct val="110000"/>
              </a:lnSpc>
            </a:pPr>
            <a:endParaRPr lang="en-I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AAF22-62E1-48AD-965E-061B870456DC}"/>
              </a:ext>
            </a:extLst>
          </p:cNvPr>
          <p:cNvSpPr txBox="1"/>
          <p:nvPr/>
        </p:nvSpPr>
        <p:spPr>
          <a:xfrm>
            <a:off x="1449859" y="5853492"/>
            <a:ext cx="5105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Ultimate Blockchain Cheat Sheet - 15+ Blockchain Questions Everybody Should Know About - 101 Blockchains</a:t>
            </a:r>
            <a:endParaRPr lang="en-IE" dirty="0">
              <a:solidFill>
                <a:srgbClr val="1188A3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64F70F1-AEE1-4F83-8B7A-DCCC581A33CE}"/>
              </a:ext>
            </a:extLst>
          </p:cNvPr>
          <p:cNvSpPr/>
          <p:nvPr/>
        </p:nvSpPr>
        <p:spPr>
          <a:xfrm rot="18267689">
            <a:off x="7256464" y="4589155"/>
            <a:ext cx="1919054" cy="1586402"/>
          </a:xfrm>
          <a:prstGeom prst="rightArrow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>
                <a:solidFill>
                  <a:srgbClr val="000000"/>
                </a:solidFill>
              </a:rPr>
              <a:t>Klicken</a:t>
            </a:r>
            <a:r>
              <a:rPr lang="en-IE" dirty="0">
                <a:solidFill>
                  <a:srgbClr val="000000"/>
                </a:solidFill>
              </a:rPr>
              <a:t> Sie </a:t>
            </a:r>
            <a:r>
              <a:rPr lang="en-IE" dirty="0" err="1">
                <a:solidFill>
                  <a:srgbClr val="000000"/>
                </a:solidFill>
              </a:rPr>
              <a:t>hier</a:t>
            </a:r>
            <a:r>
              <a:rPr lang="en-IE" dirty="0">
                <a:solidFill>
                  <a:srgbClr val="000000"/>
                </a:solidFill>
              </a:rPr>
              <a:t> um </a:t>
            </a:r>
            <a:r>
              <a:rPr lang="en-IE" dirty="0" err="1">
                <a:solidFill>
                  <a:srgbClr val="000000"/>
                </a:solidFill>
              </a:rPr>
              <a:t>mehr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zu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lernen</a:t>
            </a:r>
            <a:endParaRPr lang="en-I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099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7D6A24F-ADB7-4D65-B74C-1D09853D66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47650" y="1587500"/>
            <a:ext cx="11696699" cy="4699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442BD-623A-448C-A3A5-19CD3D3649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0378" y="3097426"/>
            <a:ext cx="9061622" cy="1927655"/>
          </a:xfrm>
          <a:solidFill>
            <a:srgbClr val="FFD100"/>
          </a:solidFill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en-US" b="1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b="1" dirty="0"/>
              <a:t>Blockchain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Lebensmittelunternehmen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Sie in die Lage </a:t>
            </a:r>
            <a:r>
              <a:rPr lang="en-US" dirty="0" err="1"/>
              <a:t>versetzen</a:t>
            </a:r>
            <a:r>
              <a:rPr lang="en-US" dirty="0"/>
              <a:t>, schnell die </a:t>
            </a:r>
            <a:r>
              <a:rPr lang="en-US" dirty="0" err="1"/>
              <a:t>relevanten</a:t>
            </a:r>
            <a:r>
              <a:rPr lang="en-US" dirty="0"/>
              <a:t> und </a:t>
            </a:r>
            <a:r>
              <a:rPr lang="en-US" dirty="0" err="1"/>
              <a:t>gewünschten</a:t>
            </a:r>
            <a:r>
              <a:rPr lang="en-US" dirty="0"/>
              <a:t> </a:t>
            </a:r>
            <a:r>
              <a:rPr lang="en-US" dirty="0" err="1"/>
              <a:t>Informationen</a:t>
            </a:r>
            <a:r>
              <a:rPr lang="en-US" dirty="0"/>
              <a:t> in </a:t>
            </a:r>
            <a:r>
              <a:rPr lang="en-US" dirty="0" err="1"/>
              <a:t>Bezug</a:t>
            </a:r>
            <a:r>
              <a:rPr lang="en-US" dirty="0"/>
              <a:t> auf </a:t>
            </a:r>
            <a:r>
              <a:rPr lang="en-US" dirty="0" err="1"/>
              <a:t>Rückverfolgbarkeit</a:t>
            </a:r>
            <a:r>
              <a:rPr lang="en-US" dirty="0"/>
              <a:t> und </a:t>
            </a:r>
            <a:r>
              <a:rPr lang="en-US" dirty="0" err="1"/>
              <a:t>Produktdaten</a:t>
            </a:r>
            <a:r>
              <a:rPr lang="en-US" dirty="0"/>
              <a:t> </a:t>
            </a:r>
            <a:r>
              <a:rPr lang="en-US" dirty="0" err="1"/>
              <a:t>bereitzustellen</a:t>
            </a:r>
            <a:r>
              <a:rPr lang="en-US" dirty="0"/>
              <a:t> und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Geschichte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erzählen</a:t>
            </a:r>
            <a:r>
              <a:rPr lang="en-US" dirty="0"/>
              <a:t>, so </a:t>
            </a:r>
            <a:r>
              <a:rPr lang="en-US" dirty="0" err="1"/>
              <a:t>dass</a:t>
            </a:r>
            <a:r>
              <a:rPr lang="en-US" dirty="0"/>
              <a:t> Sie das </a:t>
            </a:r>
            <a:r>
              <a:rPr lang="en-US" b="1" dirty="0" err="1"/>
              <a:t>Vertrauen</a:t>
            </a:r>
            <a:r>
              <a:rPr lang="en-US" dirty="0"/>
              <a:t> der </a:t>
            </a:r>
            <a:r>
              <a:rPr lang="en-US" dirty="0" err="1"/>
              <a:t>Verbraucher</a:t>
            </a:r>
            <a:r>
              <a:rPr lang="en-US" dirty="0"/>
              <a:t> </a:t>
            </a:r>
            <a:r>
              <a:rPr lang="en-US" dirty="0" err="1"/>
              <a:t>gewinnen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DD885-488F-4FFB-B964-72BF39576A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 err="1"/>
              <a:t>Einen</a:t>
            </a:r>
            <a:r>
              <a:rPr lang="en-IE" dirty="0"/>
              <a:t> Schritt </a:t>
            </a:r>
            <a:r>
              <a:rPr lang="en-IE" dirty="0" err="1"/>
              <a:t>voraus</a:t>
            </a:r>
            <a:r>
              <a:rPr lang="en-IE" dirty="0"/>
              <a:t> sein...</a:t>
            </a:r>
          </a:p>
        </p:txBody>
      </p:sp>
    </p:spTree>
    <p:extLst>
      <p:ext uri="{BB962C8B-B14F-4D97-AF65-F5344CB8AC3E}">
        <p14:creationId xmlns:p14="http://schemas.microsoft.com/office/powerpoint/2010/main" val="33828249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19049-5C8D-40DB-9299-4987DAA18F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3957" y="1499286"/>
            <a:ext cx="5189838" cy="5189838"/>
          </a:xfrm>
        </p:spPr>
        <p:txBody>
          <a:bodyPr>
            <a:normAutofit/>
          </a:bodyPr>
          <a:lstStyle/>
          <a:p>
            <a:pPr indent="0"/>
            <a:r>
              <a:rPr lang="en-US" dirty="0">
                <a:latin typeface="Crimson Text"/>
              </a:rPr>
              <a:t>In </a:t>
            </a:r>
            <a:r>
              <a:rPr lang="en-US" dirty="0" err="1">
                <a:latin typeface="Crimson Text"/>
              </a:rPr>
              <a:t>Verbindung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mit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neuen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Technologien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könnte</a:t>
            </a:r>
            <a:r>
              <a:rPr lang="en-US" dirty="0">
                <a:latin typeface="Crimson Text"/>
              </a:rPr>
              <a:t> die </a:t>
            </a:r>
            <a:r>
              <a:rPr lang="en-US" dirty="0" err="1">
                <a:latin typeface="Crimson Text"/>
              </a:rPr>
              <a:t>Kennzeichnung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eines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Produkts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ein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neues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Maß</a:t>
            </a:r>
            <a:r>
              <a:rPr lang="en-US" dirty="0">
                <a:latin typeface="Crimson Text"/>
              </a:rPr>
              <a:t> an </a:t>
            </a:r>
            <a:r>
              <a:rPr lang="en-US" dirty="0" err="1">
                <a:latin typeface="Crimson Text"/>
              </a:rPr>
              <a:t>Transparenz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bieten</a:t>
            </a:r>
            <a:r>
              <a:rPr lang="en-US" dirty="0">
                <a:latin typeface="Crimson Text"/>
              </a:rPr>
              <a:t> und </a:t>
            </a:r>
            <a:r>
              <a:rPr lang="en-US" dirty="0" err="1">
                <a:latin typeface="Crimson Text"/>
              </a:rPr>
              <a:t>damit</a:t>
            </a:r>
            <a:r>
              <a:rPr lang="en-US" dirty="0">
                <a:latin typeface="Crimson Text"/>
              </a:rPr>
              <a:t> die </a:t>
            </a:r>
            <a:r>
              <a:rPr lang="en-US" dirty="0" err="1">
                <a:latin typeface="Crimson Text"/>
              </a:rPr>
              <a:t>Verbraucher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bei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ihren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Kaufentscheidungen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unterstützen</a:t>
            </a:r>
            <a:r>
              <a:rPr lang="en-US" dirty="0">
                <a:latin typeface="Crimson Text"/>
              </a:rPr>
              <a:t>.</a:t>
            </a:r>
          </a:p>
          <a:p>
            <a:pPr indent="0"/>
            <a:r>
              <a:rPr lang="en-US" dirty="0">
                <a:latin typeface="Crimson Text"/>
              </a:rPr>
              <a:t>Die </a:t>
            </a:r>
            <a:r>
              <a:rPr lang="en-US" dirty="0" err="1">
                <a:latin typeface="Crimson Text"/>
              </a:rPr>
              <a:t>Verbraucher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verlangen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immer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mehr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Herkunftsinformationen</a:t>
            </a:r>
            <a:r>
              <a:rPr lang="en-US" dirty="0">
                <a:latin typeface="Crimson Text"/>
              </a:rPr>
              <a:t>, </a:t>
            </a:r>
            <a:r>
              <a:rPr lang="en-US" dirty="0" err="1">
                <a:latin typeface="Crimson Text"/>
              </a:rPr>
              <a:t>insbesondere</a:t>
            </a:r>
            <a:r>
              <a:rPr lang="en-US" dirty="0">
                <a:latin typeface="Crimson Text"/>
              </a:rPr>
              <a:t> in </a:t>
            </a:r>
            <a:r>
              <a:rPr lang="en-US" dirty="0" err="1">
                <a:latin typeface="Crimson Text"/>
              </a:rPr>
              <a:t>Bezug</a:t>
            </a:r>
            <a:r>
              <a:rPr lang="en-US" dirty="0">
                <a:latin typeface="Crimson Text"/>
              </a:rPr>
              <a:t> auf </a:t>
            </a:r>
            <a:r>
              <a:rPr lang="en-US" dirty="0" err="1">
                <a:latin typeface="Crimson Text"/>
              </a:rPr>
              <a:t>Lebensmittelsicherheit</a:t>
            </a:r>
            <a:r>
              <a:rPr lang="en-US" dirty="0">
                <a:latin typeface="Crimson Text"/>
              </a:rPr>
              <a:t> und </a:t>
            </a:r>
            <a:r>
              <a:rPr lang="en-US" dirty="0" err="1">
                <a:latin typeface="Crimson Text"/>
              </a:rPr>
              <a:t>Tierschutz</a:t>
            </a:r>
            <a:r>
              <a:rPr lang="en-US" dirty="0">
                <a:latin typeface="Crimson Text"/>
              </a:rPr>
              <a:t>, und es </a:t>
            </a:r>
            <a:r>
              <a:rPr lang="en-US" dirty="0" err="1">
                <a:latin typeface="Crimson Text"/>
              </a:rPr>
              <a:t>ist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zu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erwarten</a:t>
            </a:r>
            <a:r>
              <a:rPr lang="en-US" dirty="0">
                <a:latin typeface="Crimson Text"/>
              </a:rPr>
              <a:t>, </a:t>
            </a:r>
            <a:r>
              <a:rPr lang="en-US" dirty="0" err="1">
                <a:latin typeface="Crimson Text"/>
              </a:rPr>
              <a:t>dass</a:t>
            </a:r>
            <a:r>
              <a:rPr lang="en-US" dirty="0">
                <a:latin typeface="Crimson Text"/>
              </a:rPr>
              <a:t> dies </a:t>
            </a:r>
            <a:r>
              <a:rPr lang="en-US" dirty="0" err="1">
                <a:latin typeface="Crimson Text"/>
              </a:rPr>
              <a:t>noch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zunehmen</a:t>
            </a:r>
            <a:r>
              <a:rPr lang="en-US" dirty="0">
                <a:latin typeface="Crimson Text"/>
              </a:rPr>
              <a:t> </a:t>
            </a:r>
            <a:r>
              <a:rPr lang="en-US" dirty="0" err="1">
                <a:latin typeface="Crimson Text"/>
              </a:rPr>
              <a:t>wird</a:t>
            </a:r>
            <a:r>
              <a:rPr lang="en-US" dirty="0">
                <a:latin typeface="Crimson Text"/>
              </a:rPr>
              <a:t>".</a:t>
            </a:r>
            <a:r>
              <a:rPr lang="en-US" b="0" i="0" dirty="0">
                <a:solidFill>
                  <a:srgbClr val="000000"/>
                </a:solidFill>
                <a:effectLst/>
                <a:latin typeface="Crimson Text"/>
              </a:rPr>
              <a:t>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rimson Text"/>
              </a:rPr>
              <a:t>Quellen</a:t>
            </a:r>
            <a:r>
              <a:rPr lang="en-US" b="0" i="0" dirty="0">
                <a:solidFill>
                  <a:srgbClr val="000000"/>
                </a:solidFill>
                <a:effectLst/>
                <a:latin typeface="Crimson Text"/>
              </a:rPr>
              <a:t>:</a:t>
            </a:r>
            <a:r>
              <a:rPr lang="en-US" b="0" i="0" u="none" strike="noStrike" dirty="0">
                <a:solidFill>
                  <a:srgbClr val="1188A3"/>
                </a:solidFill>
                <a:effectLst/>
                <a:latin typeface="Crimson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Label Insight/Food Marketing Institute</a:t>
            </a:r>
            <a:r>
              <a:rPr lang="en-US" b="0" i="0" u="none" strike="noStrike" dirty="0">
                <a:solidFill>
                  <a:srgbClr val="1188A3"/>
                </a:solidFill>
                <a:effectLst/>
                <a:latin typeface="Crimson Text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Crimson Text"/>
              </a:rPr>
              <a:t>/</a:t>
            </a:r>
            <a:r>
              <a:rPr lang="en-US" b="0" i="0" u="none" strike="noStrike" dirty="0">
                <a:solidFill>
                  <a:srgbClr val="1188A3"/>
                </a:solidFill>
                <a:effectLst/>
                <a:latin typeface="Crimson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Hartman Group</a:t>
            </a:r>
            <a:r>
              <a:rPr lang="en-US" b="0" i="0" dirty="0">
                <a:solidFill>
                  <a:srgbClr val="000000"/>
                </a:solidFill>
                <a:effectLst/>
                <a:latin typeface="Crimson Text"/>
              </a:rPr>
              <a:t>).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1FEA7-2520-479D-A8E6-C1183C8210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8561" y="501380"/>
            <a:ext cx="4716425" cy="582221"/>
          </a:xfrm>
        </p:spPr>
        <p:txBody>
          <a:bodyPr>
            <a:normAutofit fontScale="92500"/>
          </a:bodyPr>
          <a:lstStyle/>
          <a:p>
            <a:r>
              <a:rPr lang="en-IE" sz="2800" dirty="0" err="1"/>
              <a:t>Warum</a:t>
            </a:r>
            <a:r>
              <a:rPr lang="en-IE" sz="2800" dirty="0"/>
              <a:t> Blockchain </a:t>
            </a:r>
            <a:r>
              <a:rPr lang="en-IE" sz="2800" dirty="0" err="1"/>
              <a:t>verwenden</a:t>
            </a:r>
            <a:r>
              <a:rPr lang="en-IE" sz="2800" dirty="0"/>
              <a:t>?</a:t>
            </a:r>
          </a:p>
        </p:txBody>
      </p:sp>
      <p:pic>
        <p:nvPicPr>
          <p:cNvPr id="2050" name="Picture 2" descr="Understanding blockchain in the food industry">
            <a:extLst>
              <a:ext uri="{FF2B5EF4-FFF2-40B4-BE49-F238E27FC236}">
                <a16:creationId xmlns:a16="http://schemas.microsoft.com/office/drawing/2014/main" id="{BBA8C521-ACD3-460D-8CD3-4A7159C2874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015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C59377F-A07D-468D-8365-12631D8AA7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04237-3788-4817-88F1-B9FB9D1557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" y="1914428"/>
            <a:ext cx="6351374" cy="407448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indent="0">
              <a:lnSpc>
                <a:spcPct val="110000"/>
              </a:lnSpc>
            </a:pPr>
            <a:r>
              <a:rPr lang="en-US" dirty="0"/>
              <a:t>Die </a:t>
            </a:r>
            <a:r>
              <a:rPr lang="en-US" dirty="0" err="1"/>
              <a:t>Herausforderung</a:t>
            </a:r>
            <a:r>
              <a:rPr lang="en-US" dirty="0"/>
              <a:t> für Designer </a:t>
            </a:r>
            <a:r>
              <a:rPr lang="en-US" dirty="0" err="1"/>
              <a:t>besteht</a:t>
            </a:r>
            <a:r>
              <a:rPr lang="en-US" dirty="0"/>
              <a:t> </a:t>
            </a:r>
            <a:r>
              <a:rPr lang="en-US" dirty="0" err="1"/>
              <a:t>darin</a:t>
            </a:r>
            <a:r>
              <a:rPr lang="en-US" dirty="0"/>
              <a:t>, QR-Codes so in die </a:t>
            </a:r>
            <a:r>
              <a:rPr lang="en-US" dirty="0" err="1"/>
              <a:t>Verpackung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integrieren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aufdringlich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und die </a:t>
            </a:r>
            <a:r>
              <a:rPr lang="en-US" dirty="0" err="1"/>
              <a:t>Kunden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Mitmachen</a:t>
            </a:r>
            <a:r>
              <a:rPr lang="en-US" dirty="0"/>
              <a:t> </a:t>
            </a:r>
            <a:r>
              <a:rPr lang="en-US" dirty="0" err="1"/>
              <a:t>anregen</a:t>
            </a:r>
            <a:r>
              <a:rPr lang="en-US" dirty="0"/>
              <a:t>. </a:t>
            </a:r>
          </a:p>
          <a:p>
            <a:pPr indent="0">
              <a:lnSpc>
                <a:spcPct val="110000"/>
              </a:lnSpc>
            </a:pPr>
            <a:r>
              <a:rPr lang="en-US" dirty="0"/>
              <a:t>Die </a:t>
            </a:r>
            <a:r>
              <a:rPr lang="en-US" dirty="0" err="1"/>
              <a:t>Biermarke</a:t>
            </a:r>
            <a:r>
              <a:rPr lang="en-US" dirty="0"/>
              <a:t> </a:t>
            </a:r>
            <a:r>
              <a:rPr lang="en-US" b="0" i="0" u="none" strike="noStrike" dirty="0">
                <a:solidFill>
                  <a:srgbClr val="1188A3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Downstream</a:t>
            </a:r>
            <a:r>
              <a:rPr lang="en-US" b="0" i="0" dirty="0">
                <a:solidFill>
                  <a:srgbClr val="1188A3"/>
                </a:solidFill>
                <a:effectLst/>
              </a:rPr>
              <a:t> </a:t>
            </a:r>
            <a:r>
              <a:rPr lang="en-US" dirty="0"/>
              <a:t> hat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dafür</a:t>
            </a:r>
            <a:r>
              <a:rPr lang="en-US" dirty="0"/>
              <a:t> </a:t>
            </a:r>
            <a:r>
              <a:rPr lang="en-US" dirty="0" err="1"/>
              <a:t>entschieden</a:t>
            </a:r>
            <a:r>
              <a:rPr lang="en-US" dirty="0"/>
              <a:t>, </a:t>
            </a:r>
            <a:r>
              <a:rPr lang="en-US" dirty="0" err="1"/>
              <a:t>seinen</a:t>
            </a:r>
            <a:r>
              <a:rPr lang="en-US" dirty="0"/>
              <a:t> QR-Code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integralen</a:t>
            </a:r>
            <a:r>
              <a:rPr lang="en-US" dirty="0"/>
              <a:t> </a:t>
            </a:r>
            <a:r>
              <a:rPr lang="en-US" dirty="0" err="1"/>
              <a:t>Bestandteil</a:t>
            </a:r>
            <a:r>
              <a:rPr lang="en-US" dirty="0"/>
              <a:t> seiner </a:t>
            </a:r>
            <a:r>
              <a:rPr lang="en-US" dirty="0" err="1"/>
              <a:t>Ästhetik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machen</a:t>
            </a:r>
            <a:r>
              <a:rPr lang="en-US" dirty="0"/>
              <a:t>. Es </a:t>
            </a:r>
            <a:r>
              <a:rPr lang="en-US" dirty="0" err="1"/>
              <a:t>wurde</a:t>
            </a:r>
            <a:r>
              <a:rPr lang="en-US" dirty="0"/>
              <a:t> von Ireland Craft Beers in </a:t>
            </a:r>
            <a:r>
              <a:rPr lang="en-US" dirty="0" err="1"/>
              <a:t>Zusammenarbeit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arc-net </a:t>
            </a:r>
            <a:r>
              <a:rPr lang="en-US" dirty="0" err="1"/>
              <a:t>entwickelt</a:t>
            </a:r>
            <a:r>
              <a:rPr lang="en-US" dirty="0"/>
              <a:t> und </a:t>
            </a:r>
            <a:r>
              <a:rPr lang="en-US" dirty="0" err="1"/>
              <a:t>behauptet</a:t>
            </a:r>
            <a:r>
              <a:rPr lang="en-US" dirty="0"/>
              <a:t>, das </a:t>
            </a:r>
            <a:r>
              <a:rPr lang="en-US" dirty="0" err="1"/>
              <a:t>erste</a:t>
            </a:r>
            <a:r>
              <a:rPr lang="en-US" dirty="0"/>
              <a:t> Blockchain-Bier der Welt </a:t>
            </a:r>
            <a:r>
              <a:rPr lang="en-US" dirty="0" err="1"/>
              <a:t>zu</a:t>
            </a:r>
            <a:r>
              <a:rPr lang="en-US" dirty="0"/>
              <a:t> sein. </a:t>
            </a:r>
            <a:r>
              <a:rPr lang="en-US" dirty="0" err="1"/>
              <a:t>Jede</a:t>
            </a:r>
            <a:r>
              <a:rPr lang="en-US" dirty="0"/>
              <a:t> Dose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großen</a:t>
            </a:r>
            <a:r>
              <a:rPr lang="en-US" dirty="0"/>
              <a:t> QR-Code </a:t>
            </a:r>
            <a:r>
              <a:rPr lang="en-US" dirty="0" err="1"/>
              <a:t>versehen</a:t>
            </a:r>
            <a:r>
              <a:rPr lang="en-US" dirty="0"/>
              <a:t>, </a:t>
            </a:r>
            <a:r>
              <a:rPr lang="en-US" dirty="0" err="1"/>
              <a:t>über</a:t>
            </a:r>
            <a:r>
              <a:rPr lang="en-US" dirty="0"/>
              <a:t> den die </a:t>
            </a:r>
            <a:r>
              <a:rPr lang="en-US" dirty="0" err="1"/>
              <a:t>Kunden</a:t>
            </a:r>
            <a:r>
              <a:rPr lang="en-US" dirty="0"/>
              <a:t> auf </a:t>
            </a:r>
            <a:r>
              <a:rPr lang="en-US" dirty="0" err="1"/>
              <a:t>einfache</a:t>
            </a:r>
            <a:r>
              <a:rPr lang="en-US" dirty="0"/>
              <a:t> Weise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Informationen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ihrem</a:t>
            </a:r>
            <a:r>
              <a:rPr lang="en-US" dirty="0"/>
              <a:t> </a:t>
            </a:r>
            <a:r>
              <a:rPr lang="en-US" dirty="0" err="1"/>
              <a:t>jeweiligen</a:t>
            </a:r>
            <a:r>
              <a:rPr lang="en-US" dirty="0"/>
              <a:t> Bier </a:t>
            </a:r>
            <a:r>
              <a:rPr lang="en-US" dirty="0" err="1"/>
              <a:t>erhalten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0F3B6-3FB1-4170-8A6F-482B46FC72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4076" y="621016"/>
            <a:ext cx="5113283" cy="582221"/>
          </a:xfrm>
          <a:solidFill>
            <a:srgbClr val="FFD100"/>
          </a:solidFill>
        </p:spPr>
        <p:txBody>
          <a:bodyPr anchor="ctr">
            <a:noAutofit/>
          </a:bodyPr>
          <a:lstStyle/>
          <a:p>
            <a:r>
              <a:rPr lang="en-IE" sz="2400" dirty="0" err="1"/>
              <a:t>Verwendung</a:t>
            </a:r>
            <a:r>
              <a:rPr lang="en-IE" sz="2400" dirty="0"/>
              <a:t> von QR-Codes in der Blockchain</a:t>
            </a:r>
          </a:p>
        </p:txBody>
      </p:sp>
      <p:pic>
        <p:nvPicPr>
          <p:cNvPr id="5" name="Online Media 4" title="Downstream Explainer Video">
            <a:hlinkClick r:id="" action="ppaction://media"/>
            <a:extLst>
              <a:ext uri="{FF2B5EF4-FFF2-40B4-BE49-F238E27FC236}">
                <a16:creationId xmlns:a16="http://schemas.microsoft.com/office/drawing/2014/main" id="{CC57F389-3D96-4263-974F-EE9CA925AD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12231" y="1203325"/>
            <a:ext cx="5279769" cy="4003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AC559B-97E7-4C23-8C96-479DF19EF9D9}"/>
              </a:ext>
            </a:extLst>
          </p:cNvPr>
          <p:cNvSpPr txBox="1"/>
          <p:nvPr/>
        </p:nvSpPr>
        <p:spPr>
          <a:xfrm>
            <a:off x="10326130" y="6096544"/>
            <a:ext cx="116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1188A3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Link</a:t>
            </a:r>
            <a:endParaRPr lang="en-IE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Mobile device with apps">
            <a:extLst>
              <a:ext uri="{FF2B5EF4-FFF2-40B4-BE49-F238E27FC236}">
                <a16:creationId xmlns:a16="http://schemas.microsoft.com/office/drawing/2014/main" id="{56F49C49-7280-4831-B1CE-8D3076EC78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/>
        </p:blipFill>
        <p:spPr>
          <a:xfrm>
            <a:off x="6852062" y="228600"/>
            <a:ext cx="5105121" cy="63627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C3B6-EC6B-49A9-AFE1-B57D06595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32238" y="1773241"/>
            <a:ext cx="4892313" cy="4525954"/>
          </a:xfrm>
        </p:spPr>
        <p:txBody>
          <a:bodyPr/>
          <a:lstStyle/>
          <a:p>
            <a:pPr indent="0"/>
            <a:r>
              <a:rPr lang="en-US" dirty="0">
                <a:cs typeface="Calibri"/>
              </a:rPr>
              <a:t>Das 'Internet of Things' (IoT) </a:t>
            </a:r>
            <a:r>
              <a:rPr lang="en-US" dirty="0" err="1">
                <a:cs typeface="Calibri"/>
              </a:rPr>
              <a:t>bezieht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sich</a:t>
            </a:r>
            <a:r>
              <a:rPr lang="en-US" dirty="0">
                <a:cs typeface="Calibri"/>
              </a:rPr>
              <a:t> auf die Art und Weise, </a:t>
            </a:r>
            <a:r>
              <a:rPr lang="en-US" dirty="0" err="1">
                <a:cs typeface="Calibri"/>
              </a:rPr>
              <a:t>wie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Netz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miteinander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verbundener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physischer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intelligenter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Objekte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miteinander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kommunizieren</a:t>
            </a:r>
            <a:r>
              <a:rPr lang="en-US" dirty="0">
                <a:cs typeface="Calibri"/>
              </a:rPr>
              <a:t> und </a:t>
            </a:r>
            <a:r>
              <a:rPr lang="en-US" dirty="0" err="1">
                <a:cs typeface="Calibri"/>
              </a:rPr>
              <a:t>Informationen</a:t>
            </a:r>
            <a:r>
              <a:rPr lang="en-US" dirty="0">
                <a:cs typeface="Calibri"/>
              </a:rPr>
              <a:t> und </a:t>
            </a:r>
            <a:r>
              <a:rPr lang="en-US" dirty="0" err="1">
                <a:cs typeface="Calibri"/>
              </a:rPr>
              <a:t>Daten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über</a:t>
            </a:r>
            <a:r>
              <a:rPr lang="en-US" dirty="0">
                <a:cs typeface="Calibri"/>
              </a:rPr>
              <a:t> das Internet </a:t>
            </a:r>
            <a:r>
              <a:rPr lang="en-US" dirty="0" err="1">
                <a:cs typeface="Calibri"/>
              </a:rPr>
              <a:t>sammeln</a:t>
            </a:r>
            <a:r>
              <a:rPr lang="en-US" dirty="0">
                <a:cs typeface="Calibri"/>
              </a:rPr>
              <a:t> und </a:t>
            </a:r>
            <a:r>
              <a:rPr lang="en-US" dirty="0" err="1">
                <a:cs typeface="Calibri"/>
              </a:rPr>
              <a:t>austauschen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kann</a:t>
            </a:r>
            <a:r>
              <a:rPr lang="en-US" dirty="0">
                <a:cs typeface="Calibri"/>
              </a:rPr>
              <a:t>.  </a:t>
            </a:r>
          </a:p>
          <a:p>
            <a:pPr indent="0"/>
            <a:r>
              <a:rPr lang="en-US" dirty="0">
                <a:cs typeface="Calibri"/>
              </a:rPr>
              <a:t>In der </a:t>
            </a:r>
            <a:r>
              <a:rPr lang="en-US" dirty="0" err="1">
                <a:cs typeface="Calibri"/>
              </a:rPr>
              <a:t>Lebensmittelbranche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können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diese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Objekte</a:t>
            </a:r>
            <a:r>
              <a:rPr lang="en-US" dirty="0">
                <a:cs typeface="Calibri"/>
              </a:rPr>
              <a:t> Smartphones der </a:t>
            </a:r>
            <a:r>
              <a:rPr lang="en-US" dirty="0" err="1">
                <a:cs typeface="Calibri"/>
              </a:rPr>
              <a:t>Kunden</a:t>
            </a:r>
            <a:r>
              <a:rPr lang="en-US" dirty="0">
                <a:cs typeface="Calibri"/>
              </a:rPr>
              <a:t>, POS-</a:t>
            </a:r>
            <a:r>
              <a:rPr lang="en-US" dirty="0" err="1">
                <a:cs typeface="Calibri"/>
              </a:rPr>
              <a:t>Systeme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Logistikmanagementsysteme</a:t>
            </a:r>
            <a:r>
              <a:rPr lang="en-US" dirty="0">
                <a:cs typeface="Calibri"/>
              </a:rPr>
              <a:t> und </a:t>
            </a:r>
            <a:r>
              <a:rPr lang="en-US" dirty="0" err="1">
                <a:cs typeface="Calibri"/>
              </a:rPr>
              <a:t>intelligente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Küchengeräte</a:t>
            </a:r>
            <a:r>
              <a:rPr lang="en-US" dirty="0">
                <a:cs typeface="Calibri"/>
              </a:rPr>
              <a:t> sein. </a:t>
            </a:r>
          </a:p>
          <a:p>
            <a:pPr indent="0"/>
            <a:endParaRPr lang="en-US" dirty="0">
              <a:cs typeface="Calibri"/>
            </a:endParaRPr>
          </a:p>
          <a:p>
            <a:pPr indent="0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0245D-07E3-4A11-9D94-3957FB90BF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cs typeface="Calibri"/>
              </a:rPr>
              <a:t>Internet of Things </a:t>
            </a:r>
            <a:endParaRPr lang="en-US" b="1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751778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BD08A0-0DC4-477F-99F5-1E3D1BE963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3611" y="1757011"/>
            <a:ext cx="11607113" cy="3867704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Die </a:t>
            </a:r>
            <a:r>
              <a:rPr lang="en-US" dirty="0" err="1"/>
              <a:t>Verpackung</a:t>
            </a:r>
            <a:r>
              <a:rPr lang="en-US" dirty="0"/>
              <a:t> von </a:t>
            </a:r>
            <a:r>
              <a:rPr lang="en-US" dirty="0" err="1"/>
              <a:t>Fertiggerichten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intelligenter</a:t>
            </a:r>
            <a:r>
              <a:rPr lang="en-US" dirty="0"/>
              <a:t>, </a:t>
            </a:r>
            <a:r>
              <a:rPr lang="en-US" dirty="0" err="1"/>
              <a:t>bewusster</a:t>
            </a:r>
            <a:r>
              <a:rPr lang="en-US" dirty="0"/>
              <a:t> und </a:t>
            </a:r>
            <a:r>
              <a:rPr lang="en-US" dirty="0" err="1"/>
              <a:t>interaktiver</a:t>
            </a:r>
            <a:r>
              <a:rPr lang="en-US" dirty="0"/>
              <a:t>.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b="1" dirty="0" err="1"/>
              <a:t>intelligente</a:t>
            </a:r>
            <a:r>
              <a:rPr lang="en-US" b="1" dirty="0"/>
              <a:t> </a:t>
            </a:r>
            <a:r>
              <a:rPr lang="en-US" b="1" dirty="0" err="1"/>
              <a:t>Verpackung</a:t>
            </a:r>
            <a:r>
              <a:rPr lang="en-US" dirty="0"/>
              <a:t> </a:t>
            </a:r>
            <a:r>
              <a:rPr lang="en-US" dirty="0" err="1"/>
              <a:t>bezeichnet</a:t>
            </a:r>
            <a:r>
              <a:rPr lang="en-US" dirty="0"/>
              <a:t>, und </a:t>
            </a:r>
            <a:r>
              <a:rPr lang="en-US" dirty="0" err="1"/>
              <a:t>zu</a:t>
            </a:r>
            <a:r>
              <a:rPr lang="en-US" dirty="0"/>
              <a:t> den </a:t>
            </a:r>
            <a:r>
              <a:rPr lang="en-US" dirty="0" err="1"/>
              <a:t>ersten</a:t>
            </a:r>
            <a:r>
              <a:rPr lang="en-US" dirty="0"/>
              <a:t> </a:t>
            </a:r>
            <a:r>
              <a:rPr lang="en-US" dirty="0" err="1"/>
              <a:t>lokalen</a:t>
            </a:r>
            <a:r>
              <a:rPr lang="en-US" dirty="0"/>
              <a:t> </a:t>
            </a:r>
            <a:r>
              <a:rPr lang="en-US" dirty="0" err="1"/>
              <a:t>Anbietern</a:t>
            </a:r>
            <a:r>
              <a:rPr lang="en-US" dirty="0"/>
              <a:t> </a:t>
            </a:r>
            <a:r>
              <a:rPr lang="en-US" dirty="0" err="1"/>
              <a:t>gehören</a:t>
            </a:r>
            <a:r>
              <a:rPr lang="en-US" dirty="0"/>
              <a:t> </a:t>
            </a:r>
            <a:r>
              <a:rPr lang="en-US" dirty="0" err="1"/>
              <a:t>Unternehmen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b="0" i="0" dirty="0">
                <a:solidFill>
                  <a:srgbClr val="1188A3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Tetra Pak </a:t>
            </a:r>
            <a:endParaRPr lang="en-US" b="0" i="0" dirty="0">
              <a:solidFill>
                <a:srgbClr val="1188A3"/>
              </a:solidFill>
              <a:effectLst/>
            </a:endParaRPr>
          </a:p>
          <a:p>
            <a:pPr marL="0" indent="0" fontAlgn="base"/>
            <a:r>
              <a:rPr lang="en-US" dirty="0"/>
              <a:t>Die </a:t>
            </a:r>
            <a:r>
              <a:rPr lang="en-US" dirty="0" err="1"/>
              <a:t>Industrie</a:t>
            </a:r>
            <a:r>
              <a:rPr lang="en-US" dirty="0"/>
              <a:t> für </a:t>
            </a:r>
            <a:r>
              <a:rPr lang="en-US" dirty="0" err="1"/>
              <a:t>Fertiggerichte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in </a:t>
            </a:r>
            <a:r>
              <a:rPr lang="en-US" dirty="0" err="1"/>
              <a:t>hohem</a:t>
            </a:r>
            <a:r>
              <a:rPr lang="en-US" dirty="0"/>
              <a:t> </a:t>
            </a:r>
            <a:r>
              <a:rPr lang="en-US" dirty="0" err="1"/>
              <a:t>Maße</a:t>
            </a:r>
            <a:r>
              <a:rPr lang="en-US" dirty="0"/>
              <a:t> von </a:t>
            </a:r>
            <a:r>
              <a:rPr lang="en-US" dirty="0" err="1"/>
              <a:t>Lebensmittelsicherheit</a:t>
            </a:r>
            <a:r>
              <a:rPr lang="en-US" dirty="0"/>
              <a:t>, </a:t>
            </a:r>
            <a:r>
              <a:rPr lang="en-US" dirty="0" err="1"/>
              <a:t>Frische</a:t>
            </a:r>
            <a:r>
              <a:rPr lang="en-US" dirty="0"/>
              <a:t>, </a:t>
            </a:r>
            <a:r>
              <a:rPr lang="en-US" dirty="0" err="1"/>
              <a:t>Langlebigkeit</a:t>
            </a:r>
            <a:r>
              <a:rPr lang="en-US" dirty="0"/>
              <a:t> und </a:t>
            </a:r>
            <a:r>
              <a:rPr lang="en-US" dirty="0" err="1"/>
              <a:t>Lagerfähigkeit</a:t>
            </a:r>
            <a:r>
              <a:rPr lang="en-US" dirty="0"/>
              <a:t> </a:t>
            </a:r>
            <a:r>
              <a:rPr lang="en-US" dirty="0" err="1"/>
              <a:t>abhängig</a:t>
            </a:r>
            <a:r>
              <a:rPr lang="en-US" b="1" dirty="0"/>
              <a:t>. </a:t>
            </a:r>
            <a:r>
              <a:rPr lang="en-US" b="1" dirty="0" err="1"/>
              <a:t>Intelligente</a:t>
            </a:r>
            <a:r>
              <a:rPr lang="en-US" b="1" dirty="0"/>
              <a:t> </a:t>
            </a:r>
            <a:r>
              <a:rPr lang="en-US" b="1" dirty="0" err="1"/>
              <a:t>Verpackungen</a:t>
            </a:r>
            <a:r>
              <a:rPr lang="en-US" b="1" dirty="0"/>
              <a:t> </a:t>
            </a:r>
            <a:r>
              <a:rPr lang="en-US" dirty="0" err="1"/>
              <a:t>können</a:t>
            </a:r>
            <a:r>
              <a:rPr lang="en-US" dirty="0"/>
              <a:t> das Internet der Dinge (IoT) und Big Data </a:t>
            </a:r>
            <a:r>
              <a:rPr lang="en-US" dirty="0" err="1"/>
              <a:t>nutzen</a:t>
            </a:r>
            <a:r>
              <a:rPr lang="en-US" dirty="0"/>
              <a:t>, um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dynamische</a:t>
            </a:r>
            <a:r>
              <a:rPr lang="en-US" dirty="0"/>
              <a:t> </a:t>
            </a:r>
            <a:r>
              <a:rPr lang="en-US" dirty="0" err="1"/>
              <a:t>Verbindung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Sensoren</a:t>
            </a:r>
            <a:r>
              <a:rPr lang="en-US" dirty="0"/>
              <a:t> auf </a:t>
            </a:r>
            <a:r>
              <a:rPr lang="en-US" dirty="0" err="1"/>
              <a:t>Verpackungen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RFID (</a:t>
            </a:r>
            <a:r>
              <a:rPr lang="en-US" dirty="0" err="1"/>
              <a:t>Radiofrequenz-Identifikation</a:t>
            </a:r>
            <a:r>
              <a:rPr lang="en-US" dirty="0"/>
              <a:t>), NFC (</a:t>
            </a:r>
            <a:r>
              <a:rPr lang="en-US" dirty="0" err="1"/>
              <a:t>Nahfeldkommunikation</a:t>
            </a:r>
            <a:r>
              <a:rPr lang="en-US" dirty="0"/>
              <a:t>), Bluetooth und Smart Labels </a:t>
            </a:r>
            <a:r>
              <a:rPr lang="en-US" dirty="0" err="1"/>
              <a:t>herzustellen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5AEC3-F2DE-4D39-985D-961D647A7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929" y="175557"/>
            <a:ext cx="6064562" cy="14732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8C466C-D309-4BB6-B3DC-C50E91F94DCB}"/>
              </a:ext>
            </a:extLst>
          </p:cNvPr>
          <p:cNvSpPr/>
          <p:nvPr/>
        </p:nvSpPr>
        <p:spPr>
          <a:xfrm>
            <a:off x="439149" y="5450204"/>
            <a:ext cx="2314832" cy="914400"/>
          </a:xfrm>
          <a:prstGeom prst="round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</a:rPr>
              <a:t>Manipulations-</a:t>
            </a:r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sensoren</a:t>
            </a:r>
            <a:endParaRPr lang="en-I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CFFB96-DBC6-4F4D-8132-1D087F1E9B81}"/>
              </a:ext>
            </a:extLst>
          </p:cNvPr>
          <p:cNvSpPr/>
          <p:nvPr/>
        </p:nvSpPr>
        <p:spPr>
          <a:xfrm>
            <a:off x="2929519" y="4535804"/>
            <a:ext cx="2314832" cy="914400"/>
          </a:xfrm>
          <a:prstGeom prst="round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Verfolgung</a:t>
            </a: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</a:rPr>
              <a:t> von </a:t>
            </a:r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Protokollen</a:t>
            </a:r>
            <a:endParaRPr lang="en-IE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65B52F-317A-44B4-876A-4546B9D8F870}"/>
              </a:ext>
            </a:extLst>
          </p:cNvPr>
          <p:cNvSpPr/>
          <p:nvPr/>
        </p:nvSpPr>
        <p:spPr>
          <a:xfrm>
            <a:off x="8040953" y="5677628"/>
            <a:ext cx="2314832" cy="914400"/>
          </a:xfrm>
          <a:prstGeom prst="round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Temperatur-sensoren</a:t>
            </a:r>
            <a:endParaRPr lang="en-IE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98E904-A77F-490A-A37D-9890199B6233}"/>
              </a:ext>
            </a:extLst>
          </p:cNvPr>
          <p:cNvSpPr/>
          <p:nvPr/>
        </p:nvSpPr>
        <p:spPr>
          <a:xfrm>
            <a:off x="4678129" y="5677628"/>
            <a:ext cx="2314832" cy="914400"/>
          </a:xfrm>
          <a:prstGeom prst="round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Warnungen</a:t>
            </a: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vor</a:t>
            </a: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</a:rPr>
              <a:t> dem </a:t>
            </a:r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Verfall</a:t>
            </a:r>
            <a:endParaRPr lang="en-IE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D85168-1B08-4CFC-AF0F-369BDD48365F}"/>
              </a:ext>
            </a:extLst>
          </p:cNvPr>
          <p:cNvSpPr/>
          <p:nvPr/>
        </p:nvSpPr>
        <p:spPr>
          <a:xfrm>
            <a:off x="6289941" y="4535804"/>
            <a:ext cx="2314832" cy="914400"/>
          </a:xfrm>
          <a:prstGeom prst="round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Digitale</a:t>
            </a: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</a:rPr>
              <a:t> E-</a:t>
            </a:r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Etiketten</a:t>
            </a:r>
            <a:endParaRPr lang="en-IE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4838C7-67DB-482E-AE99-E90933424169}"/>
              </a:ext>
            </a:extLst>
          </p:cNvPr>
          <p:cNvSpPr/>
          <p:nvPr/>
        </p:nvSpPr>
        <p:spPr>
          <a:xfrm>
            <a:off x="9459862" y="4507977"/>
            <a:ext cx="2314832" cy="914400"/>
          </a:xfrm>
          <a:prstGeom prst="round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Auslöser</a:t>
            </a: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</a:rPr>
              <a:t> für die </a:t>
            </a:r>
            <a:r>
              <a:rPr lang="en-US" b="1" dirty="0" err="1">
                <a:solidFill>
                  <a:srgbClr val="000000"/>
                </a:solidFill>
                <a:latin typeface="Roboto" panose="02000000000000000000" pitchFamily="2" charset="0"/>
              </a:rPr>
              <a:t>Wiederbestellung</a:t>
            </a:r>
            <a:endParaRPr lang="en-I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CC511F0-D592-4F6E-9114-C046EFF5E6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514" y="334279"/>
            <a:ext cx="4661071" cy="912429"/>
          </a:xfrm>
        </p:spPr>
        <p:txBody>
          <a:bodyPr anchor="ctr">
            <a:normAutofit fontScale="77500" lnSpcReduction="20000"/>
          </a:bodyPr>
          <a:lstStyle/>
          <a:p>
            <a:r>
              <a:rPr lang="en-IE" sz="4800" dirty="0"/>
              <a:t>IoT und </a:t>
            </a:r>
            <a:r>
              <a:rPr lang="en-IE" sz="4800" dirty="0" err="1"/>
              <a:t>Verpackungen</a:t>
            </a:r>
            <a:r>
              <a:rPr lang="en-IE" sz="4800" dirty="0"/>
              <a:t> für </a:t>
            </a:r>
            <a:r>
              <a:rPr lang="en-IE" sz="4800" dirty="0" err="1"/>
              <a:t>Fertiggerichte</a:t>
            </a:r>
            <a:endParaRPr lang="en-IE" sz="4800" dirty="0"/>
          </a:p>
        </p:txBody>
      </p:sp>
    </p:spTree>
    <p:extLst>
      <p:ext uri="{BB962C8B-B14F-4D97-AF65-F5344CB8AC3E}">
        <p14:creationId xmlns:p14="http://schemas.microsoft.com/office/powerpoint/2010/main" val="41844743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A57D2-91C9-4E3A-82CB-F4542C1774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8561" y="1631092"/>
            <a:ext cx="4924963" cy="4960207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Das Internet der Dinge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daher</a:t>
            </a:r>
            <a:r>
              <a:rPr lang="en-US" dirty="0"/>
              <a:t> auf der </a:t>
            </a:r>
            <a:r>
              <a:rPr lang="en-US" dirty="0" err="1"/>
              <a:t>Seite</a:t>
            </a:r>
            <a:r>
              <a:rPr lang="en-US" dirty="0"/>
              <a:t> des </a:t>
            </a:r>
            <a:r>
              <a:rPr lang="en-US" dirty="0" err="1"/>
              <a:t>Verpackungsprozesses</a:t>
            </a:r>
            <a:r>
              <a:rPr lang="en-US" dirty="0"/>
              <a:t> </a:t>
            </a:r>
            <a:r>
              <a:rPr lang="en-US" dirty="0" err="1"/>
              <a:t>anwendbar</a:t>
            </a:r>
            <a:r>
              <a:rPr lang="en-US" dirty="0"/>
              <a:t>, um die </a:t>
            </a:r>
            <a:r>
              <a:rPr lang="en-US" b="1" dirty="0" err="1"/>
              <a:t>Abläufe</a:t>
            </a:r>
            <a:r>
              <a:rPr lang="en-US" b="1" dirty="0"/>
              <a:t> </a:t>
            </a:r>
            <a:r>
              <a:rPr lang="en-US" b="1" dirty="0" err="1"/>
              <a:t>reibungsloser</a:t>
            </a:r>
            <a:r>
              <a:rPr lang="en-US" b="1" dirty="0"/>
              <a:t> und </a:t>
            </a:r>
            <a:r>
              <a:rPr lang="en-US" b="1" dirty="0" err="1"/>
              <a:t>kosteneffizienter</a:t>
            </a:r>
            <a:r>
              <a:rPr lang="en-US" b="1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gestalten</a:t>
            </a:r>
            <a:r>
              <a:rPr lang="en-US" dirty="0"/>
              <a:t>, </a:t>
            </a:r>
            <a:r>
              <a:rPr lang="en-US" dirty="0" err="1"/>
              <a:t>während</a:t>
            </a:r>
            <a:r>
              <a:rPr lang="en-US" dirty="0"/>
              <a:t> es auf der </a:t>
            </a:r>
            <a:r>
              <a:rPr lang="en-US" dirty="0" err="1"/>
              <a:t>Seite</a:t>
            </a:r>
            <a:r>
              <a:rPr lang="en-US" dirty="0"/>
              <a:t> des </a:t>
            </a:r>
            <a:r>
              <a:rPr lang="en-US" dirty="0" err="1"/>
              <a:t>Verbrauchers</a:t>
            </a:r>
            <a:r>
              <a:rPr lang="en-US" dirty="0"/>
              <a:t> die </a:t>
            </a:r>
            <a:r>
              <a:rPr lang="en-US" b="1" dirty="0" err="1"/>
              <a:t>Auseinandersetzung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den </a:t>
            </a:r>
            <a:r>
              <a:rPr lang="en-US" dirty="0" err="1"/>
              <a:t>Produkten</a:t>
            </a:r>
            <a:r>
              <a:rPr lang="en-US" dirty="0"/>
              <a:t> </a:t>
            </a:r>
            <a:r>
              <a:rPr lang="en-US" dirty="0" err="1"/>
              <a:t>erleichtert</a:t>
            </a:r>
            <a:r>
              <a:rPr lang="en-US" dirty="0"/>
              <a:t>, </a:t>
            </a:r>
            <a:r>
              <a:rPr lang="en-US" dirty="0" err="1"/>
              <a:t>unter</a:t>
            </a:r>
            <a:r>
              <a:rPr lang="en-US" dirty="0"/>
              <a:t> </a:t>
            </a:r>
            <a:r>
              <a:rPr lang="en-US" dirty="0" err="1"/>
              <a:t>anderem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interaktive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technologiegesteuerte</a:t>
            </a:r>
            <a:r>
              <a:rPr lang="en-US" dirty="0"/>
              <a:t> </a:t>
            </a:r>
            <a:r>
              <a:rPr lang="en-US" dirty="0" err="1"/>
              <a:t>Verpackungen</a:t>
            </a:r>
            <a:r>
              <a:rPr lang="en-US" dirty="0"/>
              <a:t>. </a:t>
            </a:r>
          </a:p>
          <a:p>
            <a:pPr marL="0" indent="0"/>
            <a:r>
              <a:rPr lang="en-US" dirty="0"/>
              <a:t>Ob </a:t>
            </a:r>
            <a:r>
              <a:rPr lang="en-US" dirty="0" err="1"/>
              <a:t>eingebettet</a:t>
            </a:r>
            <a:r>
              <a:rPr lang="en-US" dirty="0"/>
              <a:t> in </a:t>
            </a:r>
            <a:r>
              <a:rPr lang="en-US" dirty="0" err="1"/>
              <a:t>Sensoren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QR-Codes, </a:t>
            </a:r>
            <a:r>
              <a:rPr lang="en-US" dirty="0" err="1"/>
              <a:t>virtuelle</a:t>
            </a:r>
            <a:r>
              <a:rPr lang="en-US" dirty="0"/>
              <a:t> </a:t>
            </a:r>
            <a:r>
              <a:rPr lang="en-US" dirty="0" err="1"/>
              <a:t>Realität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Augmented-Reality-</a:t>
            </a:r>
            <a:r>
              <a:rPr lang="en-US" dirty="0" err="1"/>
              <a:t>Optionen</a:t>
            </a:r>
            <a:r>
              <a:rPr lang="en-US" dirty="0"/>
              <a:t> - 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zahlreiche</a:t>
            </a:r>
            <a:r>
              <a:rPr lang="en-US" dirty="0"/>
              <a:t> </a:t>
            </a:r>
            <a:r>
              <a:rPr lang="en-US" dirty="0" err="1"/>
              <a:t>Möglichkeiten</a:t>
            </a:r>
            <a:r>
              <a:rPr lang="en-US" dirty="0"/>
              <a:t> für die </a:t>
            </a:r>
            <a:r>
              <a:rPr lang="en-US" dirty="0" err="1"/>
              <a:t>Zusammenarbeit</a:t>
            </a:r>
            <a:r>
              <a:rPr lang="en-US" dirty="0"/>
              <a:t> von IoT und </a:t>
            </a:r>
            <a:r>
              <a:rPr lang="en-US" dirty="0" err="1"/>
              <a:t>Verpackung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DC275-E3D4-4331-8A7A-A39C0D9E28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IoT und </a:t>
            </a:r>
            <a:r>
              <a:rPr lang="en-IE" dirty="0" err="1"/>
              <a:t>Verpackung</a:t>
            </a:r>
            <a:endParaRPr lang="en-IE" dirty="0"/>
          </a:p>
        </p:txBody>
      </p:sp>
      <p:pic>
        <p:nvPicPr>
          <p:cNvPr id="4098" name="Picture 2" descr="Digital carton animation">
            <a:extLst>
              <a:ext uri="{FF2B5EF4-FFF2-40B4-BE49-F238E27FC236}">
                <a16:creationId xmlns:a16="http://schemas.microsoft.com/office/drawing/2014/main" id="{F66470E6-8DE3-4915-813D-A2A86DDDAEE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63" t="327" r="12191" b="-32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049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C8242F-E3BD-4329-AE0F-F60B8B4038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4" y="934084"/>
            <a:ext cx="4235894" cy="2386632"/>
          </a:xfrm>
        </p:spPr>
        <p:txBody>
          <a:bodyPr>
            <a:normAutofit fontScale="92500"/>
          </a:bodyPr>
          <a:lstStyle/>
          <a:p>
            <a:r>
              <a:rPr lang="en-IE" dirty="0" err="1"/>
              <a:t>Sensorische</a:t>
            </a:r>
            <a:r>
              <a:rPr lang="en-IE" dirty="0"/>
              <a:t> Analyse und </a:t>
            </a:r>
            <a:r>
              <a:rPr lang="en-IE" dirty="0" err="1"/>
              <a:t>Verbrauchertests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79169-A9B7-A7CE-211B-7BFFA0460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603" y="934085"/>
            <a:ext cx="904551" cy="582221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6506092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5DCA62-5FF3-92F2-721D-A7AAEFB6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9263" y="595313"/>
            <a:ext cx="4716462" cy="582612"/>
          </a:xfrm>
        </p:spPr>
        <p:txBody>
          <a:bodyPr>
            <a:normAutofit lnSpcReduction="10000"/>
          </a:bodyPr>
          <a:lstStyle/>
          <a:p>
            <a:r>
              <a:rPr lang="en-IE" b="1" dirty="0" err="1"/>
              <a:t>Sinne</a:t>
            </a:r>
            <a:endParaRPr lang="en-IE" b="1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1578FA8-E425-DB90-227A-928656A6491F}"/>
              </a:ext>
            </a:extLst>
          </p:cNvPr>
          <p:cNvSpPr txBox="1">
            <a:spLocks/>
          </p:cNvSpPr>
          <p:nvPr/>
        </p:nvSpPr>
        <p:spPr>
          <a:xfrm>
            <a:off x="1406483" y="1350287"/>
            <a:ext cx="5342021" cy="47948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dirty="0">
                <a:solidFill>
                  <a:srgbClr val="000000"/>
                </a:solidFill>
              </a:rPr>
              <a:t>Die Art und Weise, </a:t>
            </a:r>
            <a:r>
              <a:rPr lang="en-GB" sz="2000" dirty="0" err="1">
                <a:solidFill>
                  <a:srgbClr val="000000"/>
                </a:solidFill>
              </a:rPr>
              <a:t>wie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wir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Lebensmittel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sensorisch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wahrnehmen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err="1">
                <a:solidFill>
                  <a:srgbClr val="000000"/>
                </a:solidFill>
              </a:rPr>
              <a:t>wird</a:t>
            </a:r>
            <a:r>
              <a:rPr lang="en-GB" sz="2000" dirty="0">
                <a:solidFill>
                  <a:srgbClr val="000000"/>
                </a:solidFill>
              </a:rPr>
              <a:t> von den </a:t>
            </a:r>
            <a:r>
              <a:rPr lang="en-GB" sz="2000" b="1" dirty="0" err="1">
                <a:solidFill>
                  <a:srgbClr val="000000"/>
                </a:solidFill>
              </a:rPr>
              <a:t>fünf</a:t>
            </a:r>
            <a:r>
              <a:rPr lang="en-GB" sz="2000" b="1" dirty="0">
                <a:solidFill>
                  <a:srgbClr val="000000"/>
                </a:solidFill>
              </a:rPr>
              <a:t> </a:t>
            </a:r>
            <a:r>
              <a:rPr lang="en-GB" sz="2000" b="1" dirty="0" err="1">
                <a:solidFill>
                  <a:srgbClr val="000000"/>
                </a:solidFill>
              </a:rPr>
              <a:t>menschlichen</a:t>
            </a:r>
            <a:r>
              <a:rPr lang="en-GB" sz="2000" b="1" dirty="0">
                <a:solidFill>
                  <a:srgbClr val="000000"/>
                </a:solidFill>
              </a:rPr>
              <a:t> </a:t>
            </a:r>
            <a:r>
              <a:rPr lang="en-GB" sz="2000" b="1" dirty="0" err="1">
                <a:solidFill>
                  <a:srgbClr val="000000"/>
                </a:solidFill>
              </a:rPr>
              <a:t>Sinnen</a:t>
            </a:r>
            <a:r>
              <a:rPr lang="en-GB" sz="2000" b="1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bestimmt</a:t>
            </a:r>
            <a:r>
              <a:rPr lang="en-GB" sz="2000" dirty="0">
                <a:solidFill>
                  <a:srgbClr val="000000"/>
                </a:solidFill>
              </a:rPr>
              <a:t>: </a:t>
            </a:r>
            <a:r>
              <a:rPr lang="en-GB" sz="2000" dirty="0" err="1">
                <a:solidFill>
                  <a:srgbClr val="000000"/>
                </a:solidFill>
              </a:rPr>
              <a:t>Sehen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err="1">
                <a:solidFill>
                  <a:srgbClr val="000000"/>
                </a:solidFill>
              </a:rPr>
              <a:t>Riechen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err="1">
                <a:solidFill>
                  <a:srgbClr val="000000"/>
                </a:solidFill>
              </a:rPr>
              <a:t>Schmecken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err="1">
                <a:solidFill>
                  <a:srgbClr val="000000"/>
                </a:solidFill>
              </a:rPr>
              <a:t>Tasten</a:t>
            </a:r>
            <a:r>
              <a:rPr lang="en-GB" sz="2000" dirty="0">
                <a:solidFill>
                  <a:srgbClr val="000000"/>
                </a:solidFill>
              </a:rPr>
              <a:t> und </a:t>
            </a:r>
            <a:r>
              <a:rPr lang="en-GB" sz="2000" dirty="0" err="1">
                <a:solidFill>
                  <a:srgbClr val="000000"/>
                </a:solidFill>
              </a:rPr>
              <a:t>Hören</a:t>
            </a:r>
            <a:r>
              <a:rPr lang="en-GB" sz="2000" dirty="0">
                <a:solidFill>
                  <a:srgbClr val="000000"/>
                </a:solidFill>
              </a:rPr>
              <a:t>. </a:t>
            </a:r>
            <a:r>
              <a:rPr lang="en-IE" sz="2000" dirty="0">
                <a:solidFill>
                  <a:srgbClr val="000000"/>
                </a:solidFill>
              </a:rPr>
              <a:t>Der </a:t>
            </a:r>
            <a:r>
              <a:rPr lang="en-IE" sz="2000" dirty="0" err="1">
                <a:solidFill>
                  <a:srgbClr val="000000"/>
                </a:solidFill>
              </a:rPr>
              <a:t>Erfolg</a:t>
            </a:r>
            <a:r>
              <a:rPr lang="en-IE" sz="2000" dirty="0">
                <a:solidFill>
                  <a:srgbClr val="000000"/>
                </a:solidFill>
              </a:rPr>
              <a:t> von </a:t>
            </a:r>
            <a:r>
              <a:rPr lang="en-IE" sz="2000" dirty="0" err="1">
                <a:solidFill>
                  <a:srgbClr val="000000"/>
                </a:solidFill>
              </a:rPr>
              <a:t>Lebensmitteln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hängt</a:t>
            </a:r>
            <a:r>
              <a:rPr lang="en-IE" sz="2000" dirty="0">
                <a:solidFill>
                  <a:srgbClr val="000000"/>
                </a:solidFill>
              </a:rPr>
              <a:t> in </a:t>
            </a:r>
            <a:r>
              <a:rPr lang="en-IE" sz="2000" dirty="0" err="1">
                <a:solidFill>
                  <a:srgbClr val="000000"/>
                </a:solidFill>
              </a:rPr>
              <a:t>hohem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Maße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davon</a:t>
            </a:r>
            <a:r>
              <a:rPr lang="en-IE" sz="2000" dirty="0">
                <a:solidFill>
                  <a:srgbClr val="000000"/>
                </a:solidFill>
              </a:rPr>
              <a:t> ab, </a:t>
            </a:r>
            <a:r>
              <a:rPr lang="en-IE" sz="2000" dirty="0" err="1">
                <a:solidFill>
                  <a:srgbClr val="000000"/>
                </a:solidFill>
              </a:rPr>
              <a:t>inwieweit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ihre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sensorische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Qualität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bei</a:t>
            </a:r>
            <a:r>
              <a:rPr lang="en-IE" sz="2000" dirty="0">
                <a:solidFill>
                  <a:srgbClr val="000000"/>
                </a:solidFill>
              </a:rPr>
              <a:t> der </a:t>
            </a:r>
            <a:r>
              <a:rPr lang="en-IE" sz="2000" dirty="0" err="1">
                <a:solidFill>
                  <a:srgbClr val="000000"/>
                </a:solidFill>
              </a:rPr>
              <a:t>Zielgruppe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Anklang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findet</a:t>
            </a:r>
            <a:r>
              <a:rPr lang="en-IE" sz="2000" dirty="0">
                <a:solidFill>
                  <a:srgbClr val="000000"/>
                </a:solidFill>
              </a:rPr>
              <a:t>. </a:t>
            </a:r>
          </a:p>
          <a:p>
            <a:pPr algn="just"/>
            <a:r>
              <a:rPr lang="en-IE" sz="2000" dirty="0" err="1">
                <a:solidFill>
                  <a:srgbClr val="000000"/>
                </a:solidFill>
              </a:rPr>
              <a:t>Andere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Vorteile</a:t>
            </a:r>
            <a:r>
              <a:rPr lang="en-IE" sz="2000" dirty="0">
                <a:solidFill>
                  <a:srgbClr val="000000"/>
                </a:solidFill>
              </a:rPr>
              <a:t>, </a:t>
            </a:r>
            <a:r>
              <a:rPr lang="en-IE" sz="2000" dirty="0" err="1">
                <a:solidFill>
                  <a:srgbClr val="000000"/>
                </a:solidFill>
              </a:rPr>
              <a:t>wie</a:t>
            </a:r>
            <a:r>
              <a:rPr lang="en-IE" sz="2000" dirty="0">
                <a:solidFill>
                  <a:srgbClr val="000000"/>
                </a:solidFill>
              </a:rPr>
              <a:t> z. B. </a:t>
            </a:r>
            <a:r>
              <a:rPr lang="en-IE" sz="2000" dirty="0" err="1">
                <a:solidFill>
                  <a:srgbClr val="000000"/>
                </a:solidFill>
              </a:rPr>
              <a:t>gesundheitliche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Aspekte</a:t>
            </a:r>
            <a:r>
              <a:rPr lang="en-IE" sz="2000" dirty="0">
                <a:solidFill>
                  <a:srgbClr val="000000"/>
                </a:solidFill>
              </a:rPr>
              <a:t>, </a:t>
            </a:r>
            <a:r>
              <a:rPr lang="en-IE" sz="2000" dirty="0" err="1">
                <a:solidFill>
                  <a:srgbClr val="000000"/>
                </a:solidFill>
              </a:rPr>
              <a:t>können</a:t>
            </a:r>
            <a:r>
              <a:rPr lang="en-IE" sz="2000" dirty="0">
                <a:solidFill>
                  <a:srgbClr val="000000"/>
                </a:solidFill>
              </a:rPr>
              <a:t> den </a:t>
            </a:r>
            <a:r>
              <a:rPr lang="en-IE" sz="2000" dirty="0" err="1">
                <a:solidFill>
                  <a:srgbClr val="000000"/>
                </a:solidFill>
              </a:rPr>
              <a:t>wahrgenommenen</a:t>
            </a:r>
            <a:r>
              <a:rPr lang="en-IE" sz="2000" dirty="0">
                <a:solidFill>
                  <a:srgbClr val="000000"/>
                </a:solidFill>
              </a:rPr>
              <a:t> Wert des </a:t>
            </a:r>
            <a:r>
              <a:rPr lang="en-IE" sz="2000" dirty="0" err="1">
                <a:solidFill>
                  <a:srgbClr val="000000"/>
                </a:solidFill>
              </a:rPr>
              <a:t>Lebensmittels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erhöhen</a:t>
            </a:r>
            <a:r>
              <a:rPr lang="en-IE" sz="2000" dirty="0">
                <a:solidFill>
                  <a:srgbClr val="000000"/>
                </a:solidFill>
              </a:rPr>
              <a:t>, </a:t>
            </a:r>
            <a:r>
              <a:rPr lang="en-IE" sz="2000" dirty="0" err="1">
                <a:solidFill>
                  <a:srgbClr val="000000"/>
                </a:solidFill>
              </a:rPr>
              <a:t>sind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aber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dirty="0" err="1">
                <a:solidFill>
                  <a:srgbClr val="000000"/>
                </a:solidFill>
              </a:rPr>
              <a:t>weitgehend</a:t>
            </a:r>
            <a:r>
              <a:rPr lang="en-IE" sz="2000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nutzlos</a:t>
            </a:r>
            <a:r>
              <a:rPr lang="en-IE" sz="2000" b="1" dirty="0">
                <a:solidFill>
                  <a:srgbClr val="000000"/>
                </a:solidFill>
              </a:rPr>
              <a:t>, </a:t>
            </a:r>
            <a:r>
              <a:rPr lang="en-IE" sz="2000" b="1" dirty="0" err="1">
                <a:solidFill>
                  <a:srgbClr val="000000"/>
                </a:solidFill>
              </a:rPr>
              <a:t>wenn</a:t>
            </a:r>
            <a:r>
              <a:rPr lang="en-IE" sz="2000" b="1" dirty="0">
                <a:solidFill>
                  <a:srgbClr val="000000"/>
                </a:solidFill>
              </a:rPr>
              <a:t> die </a:t>
            </a:r>
            <a:r>
              <a:rPr lang="en-IE" sz="2000" b="1" dirty="0" err="1">
                <a:solidFill>
                  <a:srgbClr val="000000"/>
                </a:solidFill>
              </a:rPr>
              <a:t>sensorischen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Eigenschaften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unattraktiv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sind</a:t>
            </a:r>
            <a:r>
              <a:rPr lang="en-IE" sz="2000" b="1" dirty="0">
                <a:solidFill>
                  <a:srgbClr val="000000"/>
                </a:solidFill>
              </a:rPr>
              <a:t>. </a:t>
            </a:r>
          </a:p>
          <a:p>
            <a:pPr algn="just"/>
            <a:r>
              <a:rPr lang="en-IE" sz="2000" b="1" dirty="0">
                <a:solidFill>
                  <a:srgbClr val="000000"/>
                </a:solidFill>
              </a:rPr>
              <a:t> ... "Sie </a:t>
            </a:r>
            <a:r>
              <a:rPr lang="en-IE" sz="2000" b="1" dirty="0" err="1">
                <a:solidFill>
                  <a:srgbClr val="000000"/>
                </a:solidFill>
              </a:rPr>
              <a:t>können</a:t>
            </a:r>
            <a:r>
              <a:rPr lang="en-IE" sz="2000" b="1" dirty="0">
                <a:solidFill>
                  <a:srgbClr val="000000"/>
                </a:solidFill>
              </a:rPr>
              <a:t> mir </a:t>
            </a:r>
            <a:r>
              <a:rPr lang="en-IE" sz="2000" b="1" dirty="0" err="1">
                <a:solidFill>
                  <a:srgbClr val="000000"/>
                </a:solidFill>
              </a:rPr>
              <a:t>sagen</a:t>
            </a:r>
            <a:r>
              <a:rPr lang="en-IE" sz="2000" b="1" dirty="0">
                <a:solidFill>
                  <a:srgbClr val="000000"/>
                </a:solidFill>
              </a:rPr>
              <a:t>, </a:t>
            </a:r>
            <a:r>
              <a:rPr lang="en-IE" sz="2000" b="1" dirty="0" err="1">
                <a:solidFill>
                  <a:srgbClr val="000000"/>
                </a:solidFill>
              </a:rPr>
              <a:t>dass</a:t>
            </a:r>
            <a:r>
              <a:rPr lang="en-IE" sz="2000" b="1" dirty="0">
                <a:solidFill>
                  <a:srgbClr val="000000"/>
                </a:solidFill>
              </a:rPr>
              <a:t> es gut für </a:t>
            </a:r>
            <a:r>
              <a:rPr lang="en-IE" sz="2000" b="1" dirty="0" err="1">
                <a:solidFill>
                  <a:srgbClr val="000000"/>
                </a:solidFill>
              </a:rPr>
              <a:t>mich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ist</a:t>
            </a:r>
            <a:r>
              <a:rPr lang="en-IE" sz="2000" b="1" dirty="0">
                <a:solidFill>
                  <a:srgbClr val="000000"/>
                </a:solidFill>
              </a:rPr>
              <a:t>, </a:t>
            </a:r>
            <a:r>
              <a:rPr lang="en-IE" sz="2000" b="1" dirty="0" err="1">
                <a:solidFill>
                  <a:srgbClr val="000000"/>
                </a:solidFill>
              </a:rPr>
              <a:t>aber</a:t>
            </a:r>
            <a:r>
              <a:rPr lang="en-IE" sz="2000" b="1" dirty="0">
                <a:solidFill>
                  <a:srgbClr val="000000"/>
                </a:solidFill>
              </a:rPr>
              <a:t> das </a:t>
            </a:r>
            <a:r>
              <a:rPr lang="en-IE" sz="2000" b="1" dirty="0" err="1">
                <a:solidFill>
                  <a:srgbClr val="000000"/>
                </a:solidFill>
              </a:rPr>
              <a:t>nützt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nichts</a:t>
            </a:r>
            <a:r>
              <a:rPr lang="en-IE" sz="2000" b="1" dirty="0">
                <a:solidFill>
                  <a:srgbClr val="000000"/>
                </a:solidFill>
              </a:rPr>
              <a:t>, </a:t>
            </a:r>
            <a:r>
              <a:rPr lang="en-IE" sz="2000" b="1" dirty="0" err="1">
                <a:solidFill>
                  <a:srgbClr val="000000"/>
                </a:solidFill>
              </a:rPr>
              <a:t>wenn</a:t>
            </a:r>
            <a:r>
              <a:rPr lang="en-IE" sz="2000" b="1" dirty="0">
                <a:solidFill>
                  <a:srgbClr val="000000"/>
                </a:solidFill>
              </a:rPr>
              <a:t> es </a:t>
            </a:r>
            <a:r>
              <a:rPr lang="en-IE" sz="2000" b="1" dirty="0" err="1">
                <a:solidFill>
                  <a:srgbClr val="000000"/>
                </a:solidFill>
              </a:rPr>
              <a:t>aussieht</a:t>
            </a:r>
            <a:r>
              <a:rPr lang="en-IE" sz="2000" b="1" dirty="0">
                <a:solidFill>
                  <a:srgbClr val="000000"/>
                </a:solidFill>
              </a:rPr>
              <a:t>, </a:t>
            </a:r>
            <a:r>
              <a:rPr lang="en-IE" sz="2000" b="1" dirty="0" err="1">
                <a:solidFill>
                  <a:srgbClr val="000000"/>
                </a:solidFill>
              </a:rPr>
              <a:t>schmeckt</a:t>
            </a:r>
            <a:r>
              <a:rPr lang="en-IE" sz="2000" b="1" dirty="0">
                <a:solidFill>
                  <a:srgbClr val="000000"/>
                </a:solidFill>
              </a:rPr>
              <a:t> und </a:t>
            </a:r>
            <a:r>
              <a:rPr lang="en-IE" sz="2000" b="1" dirty="0" err="1">
                <a:solidFill>
                  <a:srgbClr val="000000"/>
                </a:solidFill>
              </a:rPr>
              <a:t>sich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anfühlt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wie</a:t>
            </a:r>
            <a:r>
              <a:rPr lang="en-IE" sz="2000" b="1" dirty="0">
                <a:solidFill>
                  <a:srgbClr val="000000"/>
                </a:solidFill>
              </a:rPr>
              <a:t> </a:t>
            </a:r>
            <a:r>
              <a:rPr lang="en-IE" sz="2000" b="1" dirty="0" err="1">
                <a:solidFill>
                  <a:srgbClr val="000000"/>
                </a:solidFill>
              </a:rPr>
              <a:t>Pappe</a:t>
            </a:r>
            <a:r>
              <a:rPr lang="en-IE" sz="2000" b="1" dirty="0">
                <a:solidFill>
                  <a:srgbClr val="000000"/>
                </a:solidFill>
              </a:rPr>
              <a:t>!"</a:t>
            </a:r>
            <a:endParaRPr lang="en-IE" sz="2000" b="1" i="1" dirty="0">
              <a:solidFill>
                <a:srgbClr val="000000"/>
              </a:solidFill>
            </a:endParaRPr>
          </a:p>
          <a:p>
            <a:pPr algn="just"/>
            <a:endParaRPr lang="en-IE" sz="2000" dirty="0">
              <a:solidFill>
                <a:srgbClr val="000000"/>
              </a:solidFill>
            </a:endParaRPr>
          </a:p>
          <a:p>
            <a:pPr algn="just"/>
            <a:endParaRPr lang="en-IE" sz="2000" dirty="0">
              <a:solidFill>
                <a:srgbClr val="000000"/>
              </a:solidFill>
            </a:endParaRPr>
          </a:p>
          <a:p>
            <a:endParaRPr lang="en-IE" sz="2000" dirty="0">
              <a:solidFill>
                <a:srgbClr val="000000"/>
              </a:solidFill>
            </a:endParaRPr>
          </a:p>
        </p:txBody>
      </p:sp>
      <p:pic>
        <p:nvPicPr>
          <p:cNvPr id="12" name="Picture Placeholder 11" descr="A picture containing person, meal&#10;&#10;Description automatically generated">
            <a:extLst>
              <a:ext uri="{FF2B5EF4-FFF2-40B4-BE49-F238E27FC236}">
                <a16:creationId xmlns:a16="http://schemas.microsoft.com/office/drawing/2014/main" id="{1031742E-7383-7574-0409-37576E12E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062" y="228600"/>
            <a:ext cx="5105121" cy="6362700"/>
          </a:xfrm>
        </p:spPr>
      </p:pic>
    </p:spTree>
    <p:extLst>
      <p:ext uri="{BB962C8B-B14F-4D97-AF65-F5344CB8AC3E}">
        <p14:creationId xmlns:p14="http://schemas.microsoft.com/office/powerpoint/2010/main" val="2382341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5">
            <a:extLst>
              <a:ext uri="{FF2B5EF4-FFF2-40B4-BE49-F238E27FC236}">
                <a16:creationId xmlns:a16="http://schemas.microsoft.com/office/drawing/2014/main" id="{FED21093-8CB4-4D68-8CDD-50065559E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12" y="382027"/>
            <a:ext cx="2491241" cy="2354611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FFD10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C540E-6818-4F68-91E5-073D3552DC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827" y="2855556"/>
            <a:ext cx="10594346" cy="328343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</a:pPr>
            <a:r>
              <a:rPr lang="en-GB" b="1" dirty="0" err="1">
                <a:cs typeface="Arial" panose="020B0604020202020204" pitchFamily="34" charset="0"/>
              </a:rPr>
              <a:t>Ernährungsphysiologisch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optimierte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Produkte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könnten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älteren</a:t>
            </a:r>
            <a:r>
              <a:rPr lang="en-GB" dirty="0">
                <a:cs typeface="Arial" panose="020B0604020202020204" pitchFamily="34" charset="0"/>
              </a:rPr>
              <a:t> Menschen </a:t>
            </a:r>
            <a:r>
              <a:rPr lang="en-GB" dirty="0" err="1">
                <a:cs typeface="Arial" panose="020B0604020202020204" pitchFamily="34" charset="0"/>
              </a:rPr>
              <a:t>dabei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helfen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aktiv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gesund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altern. Es </a:t>
            </a:r>
            <a:r>
              <a:rPr lang="en-GB" dirty="0" err="1">
                <a:cs typeface="Arial" panose="020B0604020202020204" pitchFamily="34" charset="0"/>
              </a:rPr>
              <a:t>ist</a:t>
            </a:r>
            <a:r>
              <a:rPr lang="en-GB" dirty="0">
                <a:cs typeface="Arial" panose="020B0604020202020204" pitchFamily="34" charset="0"/>
              </a:rPr>
              <a:t> von </a:t>
            </a:r>
            <a:r>
              <a:rPr lang="en-GB" dirty="0" err="1">
                <a:cs typeface="Arial" panose="020B0604020202020204" pitchFamily="34" charset="0"/>
              </a:rPr>
              <a:t>entscheidender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Bedeutung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nährstoffreiche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entwickeln</a:t>
            </a:r>
            <a:r>
              <a:rPr lang="en-GB" dirty="0">
                <a:cs typeface="Arial" panose="020B0604020202020204" pitchFamily="34" charset="0"/>
              </a:rPr>
              <a:t>, die </a:t>
            </a:r>
            <a:r>
              <a:rPr lang="en-GB" dirty="0" err="1">
                <a:cs typeface="Arial" panose="020B0604020202020204" pitchFamily="34" charset="0"/>
              </a:rPr>
              <a:t>ihren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spezifischen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Ernährungsbedürfnissen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entsprechen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leicht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zugänglich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ansprechend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sind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über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geeignete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sensorische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Eigenschaften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verfügen</a:t>
            </a:r>
            <a:r>
              <a:rPr lang="en-GB" b="1" dirty="0"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</a:pPr>
            <a:r>
              <a:rPr lang="en-GB" b="1" dirty="0" err="1">
                <a:cs typeface="Arial" panose="020B0604020202020204" pitchFamily="34" charset="0"/>
              </a:rPr>
              <a:t>Anreicherung</a:t>
            </a:r>
            <a:r>
              <a:rPr lang="en-GB" b="1" dirty="0">
                <a:cs typeface="Arial" panose="020B0604020202020204" pitchFamily="34" charset="0"/>
              </a:rPr>
              <a:t> von </a:t>
            </a:r>
            <a:r>
              <a:rPr lang="en-GB" b="1" dirty="0" err="1">
                <a:cs typeface="Arial" panose="020B0604020202020204" pitchFamily="34" charset="0"/>
              </a:rPr>
              <a:t>Nährstoffen</a:t>
            </a:r>
            <a:r>
              <a:rPr lang="en-GB" dirty="0">
                <a:cs typeface="Arial" panose="020B0604020202020204" pitchFamily="34" charset="0"/>
              </a:rPr>
              <a:t>:  </a:t>
            </a:r>
            <a:r>
              <a:rPr lang="en-GB" b="1" dirty="0" err="1">
                <a:cs typeface="Arial" panose="020B0604020202020204" pitchFamily="34" charset="0"/>
              </a:rPr>
              <a:t>Makronährstoffe</a:t>
            </a:r>
            <a:r>
              <a:rPr lang="en-GB" dirty="0">
                <a:cs typeface="Arial" panose="020B0604020202020204" pitchFamily="34" charset="0"/>
              </a:rPr>
              <a:t> (z. B. </a:t>
            </a:r>
            <a:r>
              <a:rPr lang="en-GB" dirty="0" err="1">
                <a:cs typeface="Arial" panose="020B0604020202020204" pitchFamily="34" charset="0"/>
              </a:rPr>
              <a:t>Proteine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Fette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Kohlenhydrate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usw</a:t>
            </a:r>
            <a:r>
              <a:rPr lang="en-GB" dirty="0">
                <a:cs typeface="Arial" panose="020B0604020202020204" pitchFamily="34" charset="0"/>
              </a:rPr>
              <a:t>.) und </a:t>
            </a:r>
            <a:r>
              <a:rPr lang="en-GB" b="1" dirty="0" err="1">
                <a:cs typeface="Arial" panose="020B0604020202020204" pitchFamily="34" charset="0"/>
              </a:rPr>
              <a:t>Mikronährstoffe</a:t>
            </a:r>
            <a:r>
              <a:rPr lang="en-GB" dirty="0">
                <a:cs typeface="Arial" panose="020B0604020202020204" pitchFamily="34" charset="0"/>
              </a:rPr>
              <a:t> (z. B. </a:t>
            </a:r>
            <a:r>
              <a:rPr lang="en-GB" dirty="0" err="1">
                <a:cs typeface="Arial" panose="020B0604020202020204" pitchFamily="34" charset="0"/>
              </a:rPr>
              <a:t>Mineralien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Vitamine</a:t>
            </a:r>
            <a:r>
              <a:rPr lang="en-GB" dirty="0">
                <a:cs typeface="Arial" panose="020B0604020202020204" pitchFamily="34" charset="0"/>
              </a:rPr>
              <a:t>), die </a:t>
            </a:r>
            <a:r>
              <a:rPr lang="en-GB" dirty="0" err="1">
                <a:cs typeface="Arial" panose="020B0604020202020204" pitchFamily="34" charset="0"/>
              </a:rPr>
              <a:t>durch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Anreicherung</a:t>
            </a:r>
            <a:r>
              <a:rPr lang="en-GB" dirty="0">
                <a:cs typeface="Arial" panose="020B0604020202020204" pitchFamily="34" charset="0"/>
              </a:rPr>
              <a:t> in </a:t>
            </a:r>
            <a:r>
              <a:rPr lang="en-GB" dirty="0" err="1">
                <a:cs typeface="Arial" panose="020B0604020202020204" pitchFamily="34" charset="0"/>
              </a:rPr>
              <a:t>geeigneten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Lebensmitteln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enthalten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sind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sind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sehr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wichtiger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Aspekt</a:t>
            </a:r>
            <a:r>
              <a:rPr lang="en-GB" dirty="0">
                <a:cs typeface="Arial" panose="020B0604020202020204" pitchFamily="34" charset="0"/>
              </a:rPr>
              <a:t> in der NPD, </a:t>
            </a:r>
            <a:r>
              <a:rPr lang="en-GB" dirty="0" err="1">
                <a:cs typeface="Arial" panose="020B0604020202020204" pitchFamily="34" charset="0"/>
              </a:rPr>
              <a:t>während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gleichzeitig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versucht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wird</a:t>
            </a:r>
            <a:r>
              <a:rPr lang="en-GB" dirty="0">
                <a:cs typeface="Arial" panose="020B0604020202020204" pitchFamily="34" charset="0"/>
              </a:rPr>
              <a:t>, die </a:t>
            </a:r>
            <a:r>
              <a:rPr lang="en-GB" dirty="0" err="1">
                <a:cs typeface="Arial" panose="020B0604020202020204" pitchFamily="34" charset="0"/>
              </a:rPr>
              <a:t>Schmackhaftigkeit</a:t>
            </a:r>
            <a:r>
              <a:rPr lang="en-GB" dirty="0">
                <a:cs typeface="Arial" panose="020B0604020202020204" pitchFamily="34" charset="0"/>
              </a:rPr>
              <a:t> und </a:t>
            </a:r>
            <a:r>
              <a:rPr lang="en-GB" dirty="0" err="1">
                <a:cs typeface="Arial" panose="020B0604020202020204" pitchFamily="34" charset="0"/>
              </a:rPr>
              <a:t>Akzeptanz</a:t>
            </a:r>
            <a:r>
              <a:rPr lang="en-GB" dirty="0">
                <a:cs typeface="Arial" panose="020B0604020202020204" pitchFamily="34" charset="0"/>
              </a:rPr>
              <a:t> der </a:t>
            </a:r>
            <a:r>
              <a:rPr lang="en-GB" dirty="0" err="1">
                <a:cs typeface="Arial" panose="020B0604020202020204" pitchFamily="34" charset="0"/>
              </a:rPr>
              <a:t>Lebensmittel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zu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verbessern</a:t>
            </a:r>
            <a:r>
              <a:rPr lang="en-GB" dirty="0"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</a:pPr>
            <a:endParaRPr lang="en-IE" b="1" dirty="0"/>
          </a:p>
        </p:txBody>
      </p:sp>
      <p:pic>
        <p:nvPicPr>
          <p:cNvPr id="4" name="Graphic 3" descr="Badge 1 outline">
            <a:extLst>
              <a:ext uri="{FF2B5EF4-FFF2-40B4-BE49-F238E27FC236}">
                <a16:creationId xmlns:a16="http://schemas.microsoft.com/office/drawing/2014/main" id="{F8B91F78-24F6-466C-9898-3579C2514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514" y="26310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DAFEC-A60B-46A1-8793-750434B103AD}"/>
              </a:ext>
            </a:extLst>
          </p:cNvPr>
          <p:cNvSpPr txBox="1"/>
          <p:nvPr/>
        </p:nvSpPr>
        <p:spPr>
          <a:xfrm>
            <a:off x="996778" y="959229"/>
            <a:ext cx="2051222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100" b="1" dirty="0">
                <a:solidFill>
                  <a:srgbClr val="000000"/>
                </a:solidFill>
              </a:rPr>
              <a:t>Die </a:t>
            </a:r>
            <a:r>
              <a:rPr lang="en-US" sz="2100" b="1" dirty="0" err="1">
                <a:solidFill>
                  <a:srgbClr val="000000"/>
                </a:solidFill>
              </a:rPr>
              <a:t>besonderen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b="1" dirty="0" err="1">
                <a:solidFill>
                  <a:srgbClr val="000000"/>
                </a:solidFill>
              </a:rPr>
              <a:t>Gesundheits</a:t>
            </a:r>
            <a:r>
              <a:rPr lang="en-US" sz="2100" b="1" dirty="0">
                <a:solidFill>
                  <a:srgbClr val="000000"/>
                </a:solidFill>
              </a:rPr>
              <a:t>- und </a:t>
            </a:r>
            <a:r>
              <a:rPr lang="en-US" sz="2100" b="1" dirty="0" err="1">
                <a:solidFill>
                  <a:srgbClr val="000000"/>
                </a:solidFill>
              </a:rPr>
              <a:t>Ernährungs-bedürfnisse</a:t>
            </a:r>
            <a:r>
              <a:rPr lang="en-US" sz="2100" b="1" dirty="0">
                <a:solidFill>
                  <a:srgbClr val="000000"/>
                </a:solidFill>
              </a:rPr>
              <a:t> </a:t>
            </a:r>
            <a:r>
              <a:rPr lang="en-US" sz="2100" b="1" dirty="0" err="1">
                <a:solidFill>
                  <a:srgbClr val="000000"/>
                </a:solidFill>
              </a:rPr>
              <a:t>älterer</a:t>
            </a:r>
            <a:r>
              <a:rPr lang="en-US" sz="2100" b="1" dirty="0">
                <a:solidFill>
                  <a:srgbClr val="000000"/>
                </a:solidFill>
              </a:rPr>
              <a:t> Menschen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748D6-0699-4C8A-9BE9-7523F6662003}"/>
              </a:ext>
            </a:extLst>
          </p:cNvPr>
          <p:cNvSpPr txBox="1"/>
          <p:nvPr/>
        </p:nvSpPr>
        <p:spPr>
          <a:xfrm>
            <a:off x="4263081" y="1233286"/>
            <a:ext cx="4543168" cy="646331"/>
          </a:xfrm>
          <a:prstGeom prst="rect">
            <a:avLst/>
          </a:prstGeom>
          <a:solidFill>
            <a:srgbClr val="85D2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solidFill>
                  <a:srgbClr val="000000"/>
                </a:solidFill>
              </a:rPr>
              <a:t>Der </a:t>
            </a:r>
            <a:r>
              <a:rPr lang="en-IE" sz="3600" b="1" dirty="0" err="1">
                <a:solidFill>
                  <a:srgbClr val="000000"/>
                </a:solidFill>
              </a:rPr>
              <a:t>Nährwertfaktor</a:t>
            </a:r>
            <a:endParaRPr lang="en-IE" sz="3600" b="1" dirty="0">
              <a:solidFill>
                <a:srgbClr val="000000"/>
              </a:solidFill>
            </a:endParaRPr>
          </a:p>
        </p:txBody>
      </p:sp>
      <p:pic>
        <p:nvPicPr>
          <p:cNvPr id="6" name="Graphic 5" descr="Food Safety outline">
            <a:extLst>
              <a:ext uri="{FF2B5EF4-FFF2-40B4-BE49-F238E27FC236}">
                <a16:creationId xmlns:a16="http://schemas.microsoft.com/office/drawing/2014/main" id="{8B359D81-5C8D-79AC-FF3E-08A49FAD2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8294" y="538194"/>
            <a:ext cx="1372193" cy="13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224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adroTexto 238">
            <a:extLst>
              <a:ext uri="{FF2B5EF4-FFF2-40B4-BE49-F238E27FC236}">
                <a16:creationId xmlns:a16="http://schemas.microsoft.com/office/drawing/2014/main" id="{C2603471-2B08-9D4B-94B8-905133A8960D}"/>
              </a:ext>
            </a:extLst>
          </p:cNvPr>
          <p:cNvSpPr txBox="1"/>
          <p:nvPr/>
        </p:nvSpPr>
        <p:spPr>
          <a:xfrm>
            <a:off x="2946740" y="415291"/>
            <a:ext cx="6298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Education Infographics</a:t>
            </a:r>
          </a:p>
        </p:txBody>
      </p:sp>
      <p:sp>
        <p:nvSpPr>
          <p:cNvPr id="68" name="Freeform 161">
            <a:extLst>
              <a:ext uri="{FF2B5EF4-FFF2-40B4-BE49-F238E27FC236}">
                <a16:creationId xmlns:a16="http://schemas.microsoft.com/office/drawing/2014/main" id="{A9BF4319-4426-7845-9AC7-3F20CDF73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42" y="2927232"/>
            <a:ext cx="2194749" cy="1897114"/>
          </a:xfrm>
          <a:custGeom>
            <a:avLst/>
            <a:gdLst>
              <a:gd name="T0" fmla="*/ 3974 w 4001"/>
              <a:gd name="T1" fmla="*/ 1124 h 3459"/>
              <a:gd name="T2" fmla="*/ 3974 w 4001"/>
              <a:gd name="T3" fmla="*/ 1124 h 3459"/>
              <a:gd name="T4" fmla="*/ 3046 w 4001"/>
              <a:gd name="T5" fmla="*/ 68 h 3459"/>
              <a:gd name="T6" fmla="*/ 3046 w 4001"/>
              <a:gd name="T7" fmla="*/ 68 h 3459"/>
              <a:gd name="T8" fmla="*/ 2291 w 4001"/>
              <a:gd name="T9" fmla="*/ 66 h 3459"/>
              <a:gd name="T10" fmla="*/ 2291 w 4001"/>
              <a:gd name="T11" fmla="*/ 66 h 3459"/>
              <a:gd name="T12" fmla="*/ 2152 w 4001"/>
              <a:gd name="T13" fmla="*/ 98 h 3459"/>
              <a:gd name="T14" fmla="*/ 2152 w 4001"/>
              <a:gd name="T15" fmla="*/ 98 h 3459"/>
              <a:gd name="T16" fmla="*/ 2152 w 4001"/>
              <a:gd name="T17" fmla="*/ 98 h 3459"/>
              <a:gd name="T18" fmla="*/ 1998 w 4001"/>
              <a:gd name="T19" fmla="*/ 135 h 3459"/>
              <a:gd name="T20" fmla="*/ 1998 w 4001"/>
              <a:gd name="T21" fmla="*/ 135 h 3459"/>
              <a:gd name="T22" fmla="*/ 1913 w 4001"/>
              <a:gd name="T23" fmla="*/ 119 h 3459"/>
              <a:gd name="T24" fmla="*/ 1913 w 4001"/>
              <a:gd name="T25" fmla="*/ 119 h 3459"/>
              <a:gd name="T26" fmla="*/ 1806 w 4001"/>
              <a:gd name="T27" fmla="*/ 82 h 3459"/>
              <a:gd name="T28" fmla="*/ 1806 w 4001"/>
              <a:gd name="T29" fmla="*/ 82 h 3459"/>
              <a:gd name="T30" fmla="*/ 1183 w 4001"/>
              <a:gd name="T31" fmla="*/ 31 h 3459"/>
              <a:gd name="T32" fmla="*/ 1183 w 4001"/>
              <a:gd name="T33" fmla="*/ 31 h 3459"/>
              <a:gd name="T34" fmla="*/ 71 w 4001"/>
              <a:gd name="T35" fmla="*/ 933 h 3459"/>
              <a:gd name="T36" fmla="*/ 71 w 4001"/>
              <a:gd name="T37" fmla="*/ 933 h 3459"/>
              <a:gd name="T38" fmla="*/ 49 w 4001"/>
              <a:gd name="T39" fmla="*/ 1661 h 3459"/>
              <a:gd name="T40" fmla="*/ 49 w 4001"/>
              <a:gd name="T41" fmla="*/ 1661 h 3459"/>
              <a:gd name="T42" fmla="*/ 792 w 4001"/>
              <a:gd name="T43" fmla="*/ 3132 h 3459"/>
              <a:gd name="T44" fmla="*/ 792 w 4001"/>
              <a:gd name="T45" fmla="*/ 3132 h 3459"/>
              <a:gd name="T46" fmla="*/ 1487 w 4001"/>
              <a:gd name="T47" fmla="*/ 3411 h 3459"/>
              <a:gd name="T48" fmla="*/ 1487 w 4001"/>
              <a:gd name="T49" fmla="*/ 3411 h 3459"/>
              <a:gd name="T50" fmla="*/ 1924 w 4001"/>
              <a:gd name="T51" fmla="*/ 3324 h 3459"/>
              <a:gd name="T52" fmla="*/ 1924 w 4001"/>
              <a:gd name="T53" fmla="*/ 3324 h 3459"/>
              <a:gd name="T54" fmla="*/ 2079 w 4001"/>
              <a:gd name="T55" fmla="*/ 3324 h 3459"/>
              <a:gd name="T56" fmla="*/ 2079 w 4001"/>
              <a:gd name="T57" fmla="*/ 3324 h 3459"/>
              <a:gd name="T58" fmla="*/ 2291 w 4001"/>
              <a:gd name="T59" fmla="*/ 3378 h 3459"/>
              <a:gd name="T60" fmla="*/ 2291 w 4001"/>
              <a:gd name="T61" fmla="*/ 3378 h 3459"/>
              <a:gd name="T62" fmla="*/ 3162 w 4001"/>
              <a:gd name="T63" fmla="*/ 3171 h 3459"/>
              <a:gd name="T64" fmla="*/ 3162 w 4001"/>
              <a:gd name="T65" fmla="*/ 3171 h 3459"/>
              <a:gd name="T66" fmla="*/ 3939 w 4001"/>
              <a:gd name="T67" fmla="*/ 1755 h 3459"/>
              <a:gd name="T68" fmla="*/ 3939 w 4001"/>
              <a:gd name="T69" fmla="*/ 1755 h 3459"/>
              <a:gd name="T70" fmla="*/ 3974 w 4001"/>
              <a:gd name="T71" fmla="*/ 1124 h 3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1" h="3459">
                <a:moveTo>
                  <a:pt x="3974" y="1124"/>
                </a:moveTo>
                <a:lnTo>
                  <a:pt x="3974" y="1124"/>
                </a:lnTo>
                <a:cubicBezTo>
                  <a:pt x="3909" y="607"/>
                  <a:pt x="3550" y="201"/>
                  <a:pt x="3046" y="68"/>
                </a:cubicBezTo>
                <a:lnTo>
                  <a:pt x="3046" y="68"/>
                </a:lnTo>
                <a:cubicBezTo>
                  <a:pt x="2795" y="0"/>
                  <a:pt x="2543" y="22"/>
                  <a:pt x="2291" y="66"/>
                </a:cubicBezTo>
                <a:lnTo>
                  <a:pt x="2291" y="66"/>
                </a:lnTo>
                <a:cubicBezTo>
                  <a:pt x="2236" y="75"/>
                  <a:pt x="2212" y="87"/>
                  <a:pt x="2152" y="98"/>
                </a:cubicBezTo>
                <a:lnTo>
                  <a:pt x="2152" y="98"/>
                </a:lnTo>
                <a:lnTo>
                  <a:pt x="2152" y="98"/>
                </a:lnTo>
                <a:cubicBezTo>
                  <a:pt x="2113" y="117"/>
                  <a:pt x="2042" y="133"/>
                  <a:pt x="1998" y="135"/>
                </a:cubicBezTo>
                <a:lnTo>
                  <a:pt x="1998" y="135"/>
                </a:lnTo>
                <a:cubicBezTo>
                  <a:pt x="1967" y="137"/>
                  <a:pt x="1939" y="131"/>
                  <a:pt x="1913" y="119"/>
                </a:cubicBezTo>
                <a:lnTo>
                  <a:pt x="1913" y="119"/>
                </a:lnTo>
                <a:cubicBezTo>
                  <a:pt x="1878" y="103"/>
                  <a:pt x="1842" y="89"/>
                  <a:pt x="1806" y="82"/>
                </a:cubicBezTo>
                <a:lnTo>
                  <a:pt x="1806" y="82"/>
                </a:lnTo>
                <a:cubicBezTo>
                  <a:pt x="1624" y="39"/>
                  <a:pt x="1365" y="17"/>
                  <a:pt x="1183" y="31"/>
                </a:cubicBezTo>
                <a:lnTo>
                  <a:pt x="1183" y="31"/>
                </a:lnTo>
                <a:cubicBezTo>
                  <a:pt x="666" y="71"/>
                  <a:pt x="216" y="436"/>
                  <a:pt x="71" y="933"/>
                </a:cubicBezTo>
                <a:lnTo>
                  <a:pt x="71" y="933"/>
                </a:lnTo>
                <a:cubicBezTo>
                  <a:pt x="0" y="1174"/>
                  <a:pt x="13" y="1418"/>
                  <a:pt x="49" y="1661"/>
                </a:cubicBezTo>
                <a:lnTo>
                  <a:pt x="49" y="1661"/>
                </a:lnTo>
                <a:cubicBezTo>
                  <a:pt x="136" y="2232"/>
                  <a:pt x="383" y="2723"/>
                  <a:pt x="792" y="3132"/>
                </a:cubicBezTo>
                <a:lnTo>
                  <a:pt x="792" y="3132"/>
                </a:lnTo>
                <a:cubicBezTo>
                  <a:pt x="984" y="3322"/>
                  <a:pt x="1216" y="3416"/>
                  <a:pt x="1487" y="3411"/>
                </a:cubicBezTo>
                <a:lnTo>
                  <a:pt x="1487" y="3411"/>
                </a:lnTo>
                <a:cubicBezTo>
                  <a:pt x="1638" y="3409"/>
                  <a:pt x="1779" y="3359"/>
                  <a:pt x="1924" y="3324"/>
                </a:cubicBezTo>
                <a:lnTo>
                  <a:pt x="1924" y="3324"/>
                </a:lnTo>
                <a:cubicBezTo>
                  <a:pt x="1977" y="3310"/>
                  <a:pt x="2026" y="3307"/>
                  <a:pt x="2079" y="3324"/>
                </a:cubicBezTo>
                <a:lnTo>
                  <a:pt x="2079" y="3324"/>
                </a:lnTo>
                <a:cubicBezTo>
                  <a:pt x="2149" y="3345"/>
                  <a:pt x="2220" y="3361"/>
                  <a:pt x="2291" y="3378"/>
                </a:cubicBezTo>
                <a:lnTo>
                  <a:pt x="2291" y="3378"/>
                </a:lnTo>
                <a:cubicBezTo>
                  <a:pt x="2617" y="3458"/>
                  <a:pt x="2914" y="3400"/>
                  <a:pt x="3162" y="3171"/>
                </a:cubicBezTo>
                <a:lnTo>
                  <a:pt x="3162" y="3171"/>
                </a:lnTo>
                <a:cubicBezTo>
                  <a:pt x="3577" y="2787"/>
                  <a:pt x="3834" y="2311"/>
                  <a:pt x="3939" y="1755"/>
                </a:cubicBezTo>
                <a:lnTo>
                  <a:pt x="3939" y="1755"/>
                </a:lnTo>
                <a:cubicBezTo>
                  <a:pt x="3979" y="1546"/>
                  <a:pt x="4000" y="1334"/>
                  <a:pt x="3974" y="112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9" name="Freeform 162">
            <a:extLst>
              <a:ext uri="{FF2B5EF4-FFF2-40B4-BE49-F238E27FC236}">
                <a16:creationId xmlns:a16="http://schemas.microsoft.com/office/drawing/2014/main" id="{83785551-BA25-6F46-811F-6A9E88DB3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6" y="2406976"/>
            <a:ext cx="771912" cy="711418"/>
          </a:xfrm>
          <a:custGeom>
            <a:avLst/>
            <a:gdLst>
              <a:gd name="T0" fmla="*/ 331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3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1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1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1" y="353"/>
                  <a:pt x="571" y="0"/>
                  <a:pt x="1073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5" y="944"/>
                  <a:pt x="834" y="1296"/>
                  <a:pt x="331" y="12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0" name="Freeform 163">
            <a:extLst>
              <a:ext uri="{FF2B5EF4-FFF2-40B4-BE49-F238E27FC236}">
                <a16:creationId xmlns:a16="http://schemas.microsoft.com/office/drawing/2014/main" id="{89B4E6DB-DDFA-8541-90A9-3943F8856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6" y="2406976"/>
            <a:ext cx="771912" cy="711418"/>
          </a:xfrm>
          <a:custGeom>
            <a:avLst/>
            <a:gdLst>
              <a:gd name="T0" fmla="*/ 331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3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1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1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1" y="353"/>
                  <a:pt x="571" y="0"/>
                  <a:pt x="1073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5" y="944"/>
                  <a:pt x="834" y="1296"/>
                  <a:pt x="331" y="1230"/>
                </a:cubicBezTo>
              </a:path>
            </a:pathLst>
          </a:custGeom>
          <a:solidFill>
            <a:schemeClr val="accent1"/>
          </a:solidFill>
          <a:ln w="18360" cap="flat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1" name="Freeform 164">
            <a:extLst>
              <a:ext uri="{FF2B5EF4-FFF2-40B4-BE49-F238E27FC236}">
                <a16:creationId xmlns:a16="http://schemas.microsoft.com/office/drawing/2014/main" id="{B8767509-CF3F-B34E-8860-8E7A368B9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520" y="2927232"/>
            <a:ext cx="2194749" cy="1897114"/>
          </a:xfrm>
          <a:custGeom>
            <a:avLst/>
            <a:gdLst>
              <a:gd name="T0" fmla="*/ 3974 w 4001"/>
              <a:gd name="T1" fmla="*/ 1124 h 3459"/>
              <a:gd name="T2" fmla="*/ 3974 w 4001"/>
              <a:gd name="T3" fmla="*/ 1124 h 3459"/>
              <a:gd name="T4" fmla="*/ 3045 w 4001"/>
              <a:gd name="T5" fmla="*/ 68 h 3459"/>
              <a:gd name="T6" fmla="*/ 3045 w 4001"/>
              <a:gd name="T7" fmla="*/ 68 h 3459"/>
              <a:gd name="T8" fmla="*/ 2290 w 4001"/>
              <a:gd name="T9" fmla="*/ 66 h 3459"/>
              <a:gd name="T10" fmla="*/ 2290 w 4001"/>
              <a:gd name="T11" fmla="*/ 66 h 3459"/>
              <a:gd name="T12" fmla="*/ 2152 w 4001"/>
              <a:gd name="T13" fmla="*/ 98 h 3459"/>
              <a:gd name="T14" fmla="*/ 2152 w 4001"/>
              <a:gd name="T15" fmla="*/ 98 h 3459"/>
              <a:gd name="T16" fmla="*/ 2152 w 4001"/>
              <a:gd name="T17" fmla="*/ 98 h 3459"/>
              <a:gd name="T18" fmla="*/ 1998 w 4001"/>
              <a:gd name="T19" fmla="*/ 135 h 3459"/>
              <a:gd name="T20" fmla="*/ 1998 w 4001"/>
              <a:gd name="T21" fmla="*/ 135 h 3459"/>
              <a:gd name="T22" fmla="*/ 1912 w 4001"/>
              <a:gd name="T23" fmla="*/ 119 h 3459"/>
              <a:gd name="T24" fmla="*/ 1912 w 4001"/>
              <a:gd name="T25" fmla="*/ 119 h 3459"/>
              <a:gd name="T26" fmla="*/ 1805 w 4001"/>
              <a:gd name="T27" fmla="*/ 82 h 3459"/>
              <a:gd name="T28" fmla="*/ 1805 w 4001"/>
              <a:gd name="T29" fmla="*/ 82 h 3459"/>
              <a:gd name="T30" fmla="*/ 1182 w 4001"/>
              <a:gd name="T31" fmla="*/ 31 h 3459"/>
              <a:gd name="T32" fmla="*/ 1182 w 4001"/>
              <a:gd name="T33" fmla="*/ 31 h 3459"/>
              <a:gd name="T34" fmla="*/ 70 w 4001"/>
              <a:gd name="T35" fmla="*/ 933 h 3459"/>
              <a:gd name="T36" fmla="*/ 70 w 4001"/>
              <a:gd name="T37" fmla="*/ 933 h 3459"/>
              <a:gd name="T38" fmla="*/ 48 w 4001"/>
              <a:gd name="T39" fmla="*/ 1661 h 3459"/>
              <a:gd name="T40" fmla="*/ 48 w 4001"/>
              <a:gd name="T41" fmla="*/ 1661 h 3459"/>
              <a:gd name="T42" fmla="*/ 792 w 4001"/>
              <a:gd name="T43" fmla="*/ 3132 h 3459"/>
              <a:gd name="T44" fmla="*/ 792 w 4001"/>
              <a:gd name="T45" fmla="*/ 3132 h 3459"/>
              <a:gd name="T46" fmla="*/ 1486 w 4001"/>
              <a:gd name="T47" fmla="*/ 3411 h 3459"/>
              <a:gd name="T48" fmla="*/ 1486 w 4001"/>
              <a:gd name="T49" fmla="*/ 3411 h 3459"/>
              <a:gd name="T50" fmla="*/ 1923 w 4001"/>
              <a:gd name="T51" fmla="*/ 3324 h 3459"/>
              <a:gd name="T52" fmla="*/ 1923 w 4001"/>
              <a:gd name="T53" fmla="*/ 3324 h 3459"/>
              <a:gd name="T54" fmla="*/ 2078 w 4001"/>
              <a:gd name="T55" fmla="*/ 3324 h 3459"/>
              <a:gd name="T56" fmla="*/ 2078 w 4001"/>
              <a:gd name="T57" fmla="*/ 3324 h 3459"/>
              <a:gd name="T58" fmla="*/ 2290 w 4001"/>
              <a:gd name="T59" fmla="*/ 3378 h 3459"/>
              <a:gd name="T60" fmla="*/ 2290 w 4001"/>
              <a:gd name="T61" fmla="*/ 3378 h 3459"/>
              <a:gd name="T62" fmla="*/ 3161 w 4001"/>
              <a:gd name="T63" fmla="*/ 3171 h 3459"/>
              <a:gd name="T64" fmla="*/ 3161 w 4001"/>
              <a:gd name="T65" fmla="*/ 3171 h 3459"/>
              <a:gd name="T66" fmla="*/ 3939 w 4001"/>
              <a:gd name="T67" fmla="*/ 1755 h 3459"/>
              <a:gd name="T68" fmla="*/ 3939 w 4001"/>
              <a:gd name="T69" fmla="*/ 1755 h 3459"/>
              <a:gd name="T70" fmla="*/ 3974 w 4001"/>
              <a:gd name="T71" fmla="*/ 1124 h 3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1" h="3459">
                <a:moveTo>
                  <a:pt x="3974" y="1124"/>
                </a:moveTo>
                <a:lnTo>
                  <a:pt x="3974" y="1124"/>
                </a:lnTo>
                <a:cubicBezTo>
                  <a:pt x="3909" y="607"/>
                  <a:pt x="3549" y="201"/>
                  <a:pt x="3045" y="68"/>
                </a:cubicBezTo>
                <a:lnTo>
                  <a:pt x="3045" y="68"/>
                </a:lnTo>
                <a:cubicBezTo>
                  <a:pt x="2794" y="0"/>
                  <a:pt x="2542" y="22"/>
                  <a:pt x="2290" y="66"/>
                </a:cubicBezTo>
                <a:lnTo>
                  <a:pt x="2290" y="66"/>
                </a:lnTo>
                <a:cubicBezTo>
                  <a:pt x="2236" y="75"/>
                  <a:pt x="2212" y="87"/>
                  <a:pt x="2152" y="98"/>
                </a:cubicBezTo>
                <a:lnTo>
                  <a:pt x="2152" y="98"/>
                </a:lnTo>
                <a:lnTo>
                  <a:pt x="2152" y="98"/>
                </a:lnTo>
                <a:cubicBezTo>
                  <a:pt x="2112" y="117"/>
                  <a:pt x="2041" y="133"/>
                  <a:pt x="1998" y="135"/>
                </a:cubicBezTo>
                <a:lnTo>
                  <a:pt x="1998" y="135"/>
                </a:lnTo>
                <a:cubicBezTo>
                  <a:pt x="1967" y="137"/>
                  <a:pt x="1938" y="131"/>
                  <a:pt x="1912" y="119"/>
                </a:cubicBezTo>
                <a:lnTo>
                  <a:pt x="1912" y="119"/>
                </a:lnTo>
                <a:cubicBezTo>
                  <a:pt x="1877" y="103"/>
                  <a:pt x="1842" y="89"/>
                  <a:pt x="1805" y="82"/>
                </a:cubicBezTo>
                <a:lnTo>
                  <a:pt x="1805" y="82"/>
                </a:lnTo>
                <a:cubicBezTo>
                  <a:pt x="1623" y="39"/>
                  <a:pt x="1364" y="17"/>
                  <a:pt x="1182" y="31"/>
                </a:cubicBezTo>
                <a:lnTo>
                  <a:pt x="1182" y="31"/>
                </a:lnTo>
                <a:cubicBezTo>
                  <a:pt x="665" y="71"/>
                  <a:pt x="216" y="436"/>
                  <a:pt x="70" y="933"/>
                </a:cubicBezTo>
                <a:lnTo>
                  <a:pt x="70" y="933"/>
                </a:lnTo>
                <a:cubicBezTo>
                  <a:pt x="0" y="1174"/>
                  <a:pt x="12" y="1418"/>
                  <a:pt x="48" y="1661"/>
                </a:cubicBezTo>
                <a:lnTo>
                  <a:pt x="48" y="1661"/>
                </a:lnTo>
                <a:cubicBezTo>
                  <a:pt x="135" y="2232"/>
                  <a:pt x="382" y="2723"/>
                  <a:pt x="792" y="3132"/>
                </a:cubicBezTo>
                <a:lnTo>
                  <a:pt x="792" y="3132"/>
                </a:lnTo>
                <a:cubicBezTo>
                  <a:pt x="983" y="3322"/>
                  <a:pt x="1215" y="3416"/>
                  <a:pt x="1486" y="3411"/>
                </a:cubicBezTo>
                <a:lnTo>
                  <a:pt x="1486" y="3411"/>
                </a:lnTo>
                <a:cubicBezTo>
                  <a:pt x="1638" y="3409"/>
                  <a:pt x="1778" y="3359"/>
                  <a:pt x="1923" y="3324"/>
                </a:cubicBezTo>
                <a:lnTo>
                  <a:pt x="1923" y="3324"/>
                </a:lnTo>
                <a:cubicBezTo>
                  <a:pt x="1977" y="3310"/>
                  <a:pt x="2026" y="3307"/>
                  <a:pt x="2078" y="3324"/>
                </a:cubicBezTo>
                <a:lnTo>
                  <a:pt x="2078" y="3324"/>
                </a:lnTo>
                <a:cubicBezTo>
                  <a:pt x="2148" y="3345"/>
                  <a:pt x="2219" y="3361"/>
                  <a:pt x="2290" y="3378"/>
                </a:cubicBezTo>
                <a:lnTo>
                  <a:pt x="2290" y="3378"/>
                </a:lnTo>
                <a:cubicBezTo>
                  <a:pt x="2616" y="3458"/>
                  <a:pt x="2913" y="3400"/>
                  <a:pt x="3161" y="3171"/>
                </a:cubicBezTo>
                <a:lnTo>
                  <a:pt x="3161" y="3171"/>
                </a:lnTo>
                <a:cubicBezTo>
                  <a:pt x="3577" y="2787"/>
                  <a:pt x="3834" y="2311"/>
                  <a:pt x="3939" y="1755"/>
                </a:cubicBezTo>
                <a:lnTo>
                  <a:pt x="3939" y="1755"/>
                </a:lnTo>
                <a:cubicBezTo>
                  <a:pt x="3978" y="1546"/>
                  <a:pt x="4000" y="1334"/>
                  <a:pt x="3974" y="112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2" name="Freeform 165">
            <a:extLst>
              <a:ext uri="{FF2B5EF4-FFF2-40B4-BE49-F238E27FC236}">
                <a16:creationId xmlns:a16="http://schemas.microsoft.com/office/drawing/2014/main" id="{BD4EA698-E349-3544-A26F-4EEAFEB48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732" y="2927232"/>
            <a:ext cx="2194749" cy="1897114"/>
          </a:xfrm>
          <a:custGeom>
            <a:avLst/>
            <a:gdLst>
              <a:gd name="T0" fmla="*/ 3974 w 4001"/>
              <a:gd name="T1" fmla="*/ 1124 h 3459"/>
              <a:gd name="T2" fmla="*/ 3974 w 4001"/>
              <a:gd name="T3" fmla="*/ 1124 h 3459"/>
              <a:gd name="T4" fmla="*/ 3046 w 4001"/>
              <a:gd name="T5" fmla="*/ 68 h 3459"/>
              <a:gd name="T6" fmla="*/ 3046 w 4001"/>
              <a:gd name="T7" fmla="*/ 68 h 3459"/>
              <a:gd name="T8" fmla="*/ 2291 w 4001"/>
              <a:gd name="T9" fmla="*/ 66 h 3459"/>
              <a:gd name="T10" fmla="*/ 2291 w 4001"/>
              <a:gd name="T11" fmla="*/ 66 h 3459"/>
              <a:gd name="T12" fmla="*/ 2152 w 4001"/>
              <a:gd name="T13" fmla="*/ 98 h 3459"/>
              <a:gd name="T14" fmla="*/ 2152 w 4001"/>
              <a:gd name="T15" fmla="*/ 98 h 3459"/>
              <a:gd name="T16" fmla="*/ 2152 w 4001"/>
              <a:gd name="T17" fmla="*/ 98 h 3459"/>
              <a:gd name="T18" fmla="*/ 1998 w 4001"/>
              <a:gd name="T19" fmla="*/ 135 h 3459"/>
              <a:gd name="T20" fmla="*/ 1998 w 4001"/>
              <a:gd name="T21" fmla="*/ 135 h 3459"/>
              <a:gd name="T22" fmla="*/ 1912 w 4001"/>
              <a:gd name="T23" fmla="*/ 119 h 3459"/>
              <a:gd name="T24" fmla="*/ 1912 w 4001"/>
              <a:gd name="T25" fmla="*/ 119 h 3459"/>
              <a:gd name="T26" fmla="*/ 1805 w 4001"/>
              <a:gd name="T27" fmla="*/ 82 h 3459"/>
              <a:gd name="T28" fmla="*/ 1805 w 4001"/>
              <a:gd name="T29" fmla="*/ 82 h 3459"/>
              <a:gd name="T30" fmla="*/ 1182 w 4001"/>
              <a:gd name="T31" fmla="*/ 31 h 3459"/>
              <a:gd name="T32" fmla="*/ 1182 w 4001"/>
              <a:gd name="T33" fmla="*/ 31 h 3459"/>
              <a:gd name="T34" fmla="*/ 70 w 4001"/>
              <a:gd name="T35" fmla="*/ 933 h 3459"/>
              <a:gd name="T36" fmla="*/ 70 w 4001"/>
              <a:gd name="T37" fmla="*/ 933 h 3459"/>
              <a:gd name="T38" fmla="*/ 49 w 4001"/>
              <a:gd name="T39" fmla="*/ 1661 h 3459"/>
              <a:gd name="T40" fmla="*/ 49 w 4001"/>
              <a:gd name="T41" fmla="*/ 1661 h 3459"/>
              <a:gd name="T42" fmla="*/ 792 w 4001"/>
              <a:gd name="T43" fmla="*/ 3132 h 3459"/>
              <a:gd name="T44" fmla="*/ 792 w 4001"/>
              <a:gd name="T45" fmla="*/ 3132 h 3459"/>
              <a:gd name="T46" fmla="*/ 1486 w 4001"/>
              <a:gd name="T47" fmla="*/ 3411 h 3459"/>
              <a:gd name="T48" fmla="*/ 1486 w 4001"/>
              <a:gd name="T49" fmla="*/ 3411 h 3459"/>
              <a:gd name="T50" fmla="*/ 1923 w 4001"/>
              <a:gd name="T51" fmla="*/ 3324 h 3459"/>
              <a:gd name="T52" fmla="*/ 1923 w 4001"/>
              <a:gd name="T53" fmla="*/ 3324 h 3459"/>
              <a:gd name="T54" fmla="*/ 2079 w 4001"/>
              <a:gd name="T55" fmla="*/ 3324 h 3459"/>
              <a:gd name="T56" fmla="*/ 2079 w 4001"/>
              <a:gd name="T57" fmla="*/ 3324 h 3459"/>
              <a:gd name="T58" fmla="*/ 2291 w 4001"/>
              <a:gd name="T59" fmla="*/ 3378 h 3459"/>
              <a:gd name="T60" fmla="*/ 2291 w 4001"/>
              <a:gd name="T61" fmla="*/ 3378 h 3459"/>
              <a:gd name="T62" fmla="*/ 3161 w 4001"/>
              <a:gd name="T63" fmla="*/ 3171 h 3459"/>
              <a:gd name="T64" fmla="*/ 3161 w 4001"/>
              <a:gd name="T65" fmla="*/ 3171 h 3459"/>
              <a:gd name="T66" fmla="*/ 3939 w 4001"/>
              <a:gd name="T67" fmla="*/ 1755 h 3459"/>
              <a:gd name="T68" fmla="*/ 3939 w 4001"/>
              <a:gd name="T69" fmla="*/ 1755 h 3459"/>
              <a:gd name="T70" fmla="*/ 3974 w 4001"/>
              <a:gd name="T71" fmla="*/ 1124 h 3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1" h="3459">
                <a:moveTo>
                  <a:pt x="3974" y="1124"/>
                </a:moveTo>
                <a:lnTo>
                  <a:pt x="3974" y="1124"/>
                </a:lnTo>
                <a:cubicBezTo>
                  <a:pt x="3909" y="607"/>
                  <a:pt x="3549" y="201"/>
                  <a:pt x="3046" y="68"/>
                </a:cubicBezTo>
                <a:lnTo>
                  <a:pt x="3046" y="68"/>
                </a:lnTo>
                <a:cubicBezTo>
                  <a:pt x="2794" y="0"/>
                  <a:pt x="2543" y="22"/>
                  <a:pt x="2291" y="66"/>
                </a:cubicBezTo>
                <a:lnTo>
                  <a:pt x="2291" y="66"/>
                </a:lnTo>
                <a:cubicBezTo>
                  <a:pt x="2236" y="75"/>
                  <a:pt x="2212" y="87"/>
                  <a:pt x="2152" y="98"/>
                </a:cubicBezTo>
                <a:lnTo>
                  <a:pt x="2152" y="98"/>
                </a:lnTo>
                <a:lnTo>
                  <a:pt x="2152" y="98"/>
                </a:lnTo>
                <a:cubicBezTo>
                  <a:pt x="2112" y="117"/>
                  <a:pt x="2042" y="133"/>
                  <a:pt x="1998" y="135"/>
                </a:cubicBezTo>
                <a:lnTo>
                  <a:pt x="1998" y="135"/>
                </a:lnTo>
                <a:cubicBezTo>
                  <a:pt x="1967" y="137"/>
                  <a:pt x="1938" y="131"/>
                  <a:pt x="1912" y="119"/>
                </a:cubicBezTo>
                <a:lnTo>
                  <a:pt x="1912" y="119"/>
                </a:lnTo>
                <a:cubicBezTo>
                  <a:pt x="1878" y="103"/>
                  <a:pt x="1842" y="89"/>
                  <a:pt x="1805" y="82"/>
                </a:cubicBezTo>
                <a:lnTo>
                  <a:pt x="1805" y="82"/>
                </a:lnTo>
                <a:cubicBezTo>
                  <a:pt x="1623" y="39"/>
                  <a:pt x="1365" y="17"/>
                  <a:pt x="1182" y="31"/>
                </a:cubicBezTo>
                <a:lnTo>
                  <a:pt x="1182" y="31"/>
                </a:lnTo>
                <a:cubicBezTo>
                  <a:pt x="666" y="71"/>
                  <a:pt x="216" y="436"/>
                  <a:pt x="70" y="933"/>
                </a:cubicBezTo>
                <a:lnTo>
                  <a:pt x="70" y="933"/>
                </a:lnTo>
                <a:cubicBezTo>
                  <a:pt x="0" y="1174"/>
                  <a:pt x="12" y="1418"/>
                  <a:pt x="49" y="1661"/>
                </a:cubicBezTo>
                <a:lnTo>
                  <a:pt x="49" y="1661"/>
                </a:lnTo>
                <a:cubicBezTo>
                  <a:pt x="135" y="2232"/>
                  <a:pt x="382" y="2723"/>
                  <a:pt x="792" y="3132"/>
                </a:cubicBezTo>
                <a:lnTo>
                  <a:pt x="792" y="3132"/>
                </a:lnTo>
                <a:cubicBezTo>
                  <a:pt x="983" y="3322"/>
                  <a:pt x="1215" y="3416"/>
                  <a:pt x="1486" y="3411"/>
                </a:cubicBezTo>
                <a:lnTo>
                  <a:pt x="1486" y="3411"/>
                </a:lnTo>
                <a:cubicBezTo>
                  <a:pt x="1638" y="3409"/>
                  <a:pt x="1779" y="3359"/>
                  <a:pt x="1923" y="3324"/>
                </a:cubicBezTo>
                <a:lnTo>
                  <a:pt x="1923" y="3324"/>
                </a:lnTo>
                <a:cubicBezTo>
                  <a:pt x="1977" y="3310"/>
                  <a:pt x="2026" y="3307"/>
                  <a:pt x="2079" y="3324"/>
                </a:cubicBezTo>
                <a:lnTo>
                  <a:pt x="2079" y="3324"/>
                </a:lnTo>
                <a:cubicBezTo>
                  <a:pt x="2148" y="3345"/>
                  <a:pt x="2220" y="3361"/>
                  <a:pt x="2291" y="3378"/>
                </a:cubicBezTo>
                <a:lnTo>
                  <a:pt x="2291" y="3378"/>
                </a:lnTo>
                <a:cubicBezTo>
                  <a:pt x="2616" y="3458"/>
                  <a:pt x="2914" y="3400"/>
                  <a:pt x="3161" y="3171"/>
                </a:cubicBezTo>
                <a:lnTo>
                  <a:pt x="3161" y="3171"/>
                </a:lnTo>
                <a:cubicBezTo>
                  <a:pt x="3577" y="2787"/>
                  <a:pt x="3834" y="2311"/>
                  <a:pt x="3939" y="1755"/>
                </a:cubicBezTo>
                <a:lnTo>
                  <a:pt x="3939" y="1755"/>
                </a:lnTo>
                <a:cubicBezTo>
                  <a:pt x="3979" y="1546"/>
                  <a:pt x="4000" y="1334"/>
                  <a:pt x="3974" y="1124"/>
                </a:cubicBezTo>
              </a:path>
            </a:pathLst>
          </a:custGeom>
          <a:solidFill>
            <a:srgbClr val="85D2E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3" name="Freeform 166">
            <a:extLst>
              <a:ext uri="{FF2B5EF4-FFF2-40B4-BE49-F238E27FC236}">
                <a16:creationId xmlns:a16="http://schemas.microsoft.com/office/drawing/2014/main" id="{57A84B93-F43A-C24A-BADB-4A55ABF73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943" y="2927232"/>
            <a:ext cx="2194749" cy="1897114"/>
          </a:xfrm>
          <a:custGeom>
            <a:avLst/>
            <a:gdLst>
              <a:gd name="T0" fmla="*/ 3973 w 4001"/>
              <a:gd name="T1" fmla="*/ 1124 h 3459"/>
              <a:gd name="T2" fmla="*/ 3973 w 4001"/>
              <a:gd name="T3" fmla="*/ 1124 h 3459"/>
              <a:gd name="T4" fmla="*/ 3046 w 4001"/>
              <a:gd name="T5" fmla="*/ 68 h 3459"/>
              <a:gd name="T6" fmla="*/ 3046 w 4001"/>
              <a:gd name="T7" fmla="*/ 68 h 3459"/>
              <a:gd name="T8" fmla="*/ 2291 w 4001"/>
              <a:gd name="T9" fmla="*/ 66 h 3459"/>
              <a:gd name="T10" fmla="*/ 2291 w 4001"/>
              <a:gd name="T11" fmla="*/ 66 h 3459"/>
              <a:gd name="T12" fmla="*/ 2152 w 4001"/>
              <a:gd name="T13" fmla="*/ 98 h 3459"/>
              <a:gd name="T14" fmla="*/ 2152 w 4001"/>
              <a:gd name="T15" fmla="*/ 98 h 3459"/>
              <a:gd name="T16" fmla="*/ 2152 w 4001"/>
              <a:gd name="T17" fmla="*/ 98 h 3459"/>
              <a:gd name="T18" fmla="*/ 1998 w 4001"/>
              <a:gd name="T19" fmla="*/ 135 h 3459"/>
              <a:gd name="T20" fmla="*/ 1998 w 4001"/>
              <a:gd name="T21" fmla="*/ 135 h 3459"/>
              <a:gd name="T22" fmla="*/ 1912 w 4001"/>
              <a:gd name="T23" fmla="*/ 119 h 3459"/>
              <a:gd name="T24" fmla="*/ 1912 w 4001"/>
              <a:gd name="T25" fmla="*/ 119 h 3459"/>
              <a:gd name="T26" fmla="*/ 1806 w 4001"/>
              <a:gd name="T27" fmla="*/ 82 h 3459"/>
              <a:gd name="T28" fmla="*/ 1806 w 4001"/>
              <a:gd name="T29" fmla="*/ 82 h 3459"/>
              <a:gd name="T30" fmla="*/ 1183 w 4001"/>
              <a:gd name="T31" fmla="*/ 31 h 3459"/>
              <a:gd name="T32" fmla="*/ 1183 w 4001"/>
              <a:gd name="T33" fmla="*/ 31 h 3459"/>
              <a:gd name="T34" fmla="*/ 70 w 4001"/>
              <a:gd name="T35" fmla="*/ 933 h 3459"/>
              <a:gd name="T36" fmla="*/ 70 w 4001"/>
              <a:gd name="T37" fmla="*/ 933 h 3459"/>
              <a:gd name="T38" fmla="*/ 49 w 4001"/>
              <a:gd name="T39" fmla="*/ 1661 h 3459"/>
              <a:gd name="T40" fmla="*/ 49 w 4001"/>
              <a:gd name="T41" fmla="*/ 1661 h 3459"/>
              <a:gd name="T42" fmla="*/ 792 w 4001"/>
              <a:gd name="T43" fmla="*/ 3132 h 3459"/>
              <a:gd name="T44" fmla="*/ 792 w 4001"/>
              <a:gd name="T45" fmla="*/ 3132 h 3459"/>
              <a:gd name="T46" fmla="*/ 1487 w 4001"/>
              <a:gd name="T47" fmla="*/ 3411 h 3459"/>
              <a:gd name="T48" fmla="*/ 1487 w 4001"/>
              <a:gd name="T49" fmla="*/ 3411 h 3459"/>
              <a:gd name="T50" fmla="*/ 1924 w 4001"/>
              <a:gd name="T51" fmla="*/ 3324 h 3459"/>
              <a:gd name="T52" fmla="*/ 1924 w 4001"/>
              <a:gd name="T53" fmla="*/ 3324 h 3459"/>
              <a:gd name="T54" fmla="*/ 2079 w 4001"/>
              <a:gd name="T55" fmla="*/ 3324 h 3459"/>
              <a:gd name="T56" fmla="*/ 2079 w 4001"/>
              <a:gd name="T57" fmla="*/ 3324 h 3459"/>
              <a:gd name="T58" fmla="*/ 2291 w 4001"/>
              <a:gd name="T59" fmla="*/ 3378 h 3459"/>
              <a:gd name="T60" fmla="*/ 2291 w 4001"/>
              <a:gd name="T61" fmla="*/ 3378 h 3459"/>
              <a:gd name="T62" fmla="*/ 3161 w 4001"/>
              <a:gd name="T63" fmla="*/ 3171 h 3459"/>
              <a:gd name="T64" fmla="*/ 3161 w 4001"/>
              <a:gd name="T65" fmla="*/ 3171 h 3459"/>
              <a:gd name="T66" fmla="*/ 3939 w 4001"/>
              <a:gd name="T67" fmla="*/ 1755 h 3459"/>
              <a:gd name="T68" fmla="*/ 3939 w 4001"/>
              <a:gd name="T69" fmla="*/ 1755 h 3459"/>
              <a:gd name="T70" fmla="*/ 3973 w 4001"/>
              <a:gd name="T71" fmla="*/ 1124 h 3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01" h="3459">
                <a:moveTo>
                  <a:pt x="3973" y="1124"/>
                </a:moveTo>
                <a:lnTo>
                  <a:pt x="3973" y="1124"/>
                </a:lnTo>
                <a:cubicBezTo>
                  <a:pt x="3909" y="607"/>
                  <a:pt x="3549" y="201"/>
                  <a:pt x="3046" y="68"/>
                </a:cubicBezTo>
                <a:lnTo>
                  <a:pt x="3046" y="68"/>
                </a:lnTo>
                <a:cubicBezTo>
                  <a:pt x="2795" y="0"/>
                  <a:pt x="2543" y="22"/>
                  <a:pt x="2291" y="66"/>
                </a:cubicBezTo>
                <a:lnTo>
                  <a:pt x="2291" y="66"/>
                </a:lnTo>
                <a:cubicBezTo>
                  <a:pt x="2236" y="75"/>
                  <a:pt x="2212" y="87"/>
                  <a:pt x="2152" y="98"/>
                </a:cubicBezTo>
                <a:lnTo>
                  <a:pt x="2152" y="98"/>
                </a:lnTo>
                <a:lnTo>
                  <a:pt x="2152" y="98"/>
                </a:lnTo>
                <a:cubicBezTo>
                  <a:pt x="2113" y="117"/>
                  <a:pt x="2042" y="133"/>
                  <a:pt x="1998" y="135"/>
                </a:cubicBezTo>
                <a:lnTo>
                  <a:pt x="1998" y="135"/>
                </a:lnTo>
                <a:cubicBezTo>
                  <a:pt x="1967" y="137"/>
                  <a:pt x="1938" y="131"/>
                  <a:pt x="1912" y="119"/>
                </a:cubicBezTo>
                <a:lnTo>
                  <a:pt x="1912" y="119"/>
                </a:lnTo>
                <a:cubicBezTo>
                  <a:pt x="1878" y="103"/>
                  <a:pt x="1842" y="89"/>
                  <a:pt x="1806" y="82"/>
                </a:cubicBezTo>
                <a:lnTo>
                  <a:pt x="1806" y="82"/>
                </a:lnTo>
                <a:cubicBezTo>
                  <a:pt x="1623" y="39"/>
                  <a:pt x="1365" y="17"/>
                  <a:pt x="1183" y="31"/>
                </a:cubicBezTo>
                <a:lnTo>
                  <a:pt x="1183" y="31"/>
                </a:lnTo>
                <a:cubicBezTo>
                  <a:pt x="666" y="71"/>
                  <a:pt x="216" y="436"/>
                  <a:pt x="70" y="933"/>
                </a:cubicBezTo>
                <a:lnTo>
                  <a:pt x="70" y="933"/>
                </a:lnTo>
                <a:cubicBezTo>
                  <a:pt x="0" y="1174"/>
                  <a:pt x="12" y="1418"/>
                  <a:pt x="49" y="1661"/>
                </a:cubicBezTo>
                <a:lnTo>
                  <a:pt x="49" y="1661"/>
                </a:lnTo>
                <a:cubicBezTo>
                  <a:pt x="135" y="2232"/>
                  <a:pt x="383" y="2723"/>
                  <a:pt x="792" y="3132"/>
                </a:cubicBezTo>
                <a:lnTo>
                  <a:pt x="792" y="3132"/>
                </a:lnTo>
                <a:cubicBezTo>
                  <a:pt x="984" y="3322"/>
                  <a:pt x="1216" y="3416"/>
                  <a:pt x="1487" y="3411"/>
                </a:cubicBezTo>
                <a:lnTo>
                  <a:pt x="1487" y="3411"/>
                </a:lnTo>
                <a:cubicBezTo>
                  <a:pt x="1638" y="3409"/>
                  <a:pt x="1779" y="3359"/>
                  <a:pt x="1924" y="3324"/>
                </a:cubicBezTo>
                <a:lnTo>
                  <a:pt x="1924" y="3324"/>
                </a:lnTo>
                <a:cubicBezTo>
                  <a:pt x="1977" y="3310"/>
                  <a:pt x="2026" y="3307"/>
                  <a:pt x="2079" y="3324"/>
                </a:cubicBezTo>
                <a:lnTo>
                  <a:pt x="2079" y="3324"/>
                </a:lnTo>
                <a:cubicBezTo>
                  <a:pt x="2149" y="3345"/>
                  <a:pt x="2220" y="3361"/>
                  <a:pt x="2291" y="3378"/>
                </a:cubicBezTo>
                <a:lnTo>
                  <a:pt x="2291" y="3378"/>
                </a:lnTo>
                <a:cubicBezTo>
                  <a:pt x="2616" y="3458"/>
                  <a:pt x="2914" y="3400"/>
                  <a:pt x="3161" y="3171"/>
                </a:cubicBezTo>
                <a:lnTo>
                  <a:pt x="3161" y="3171"/>
                </a:lnTo>
                <a:cubicBezTo>
                  <a:pt x="3577" y="2787"/>
                  <a:pt x="3834" y="2311"/>
                  <a:pt x="3939" y="1755"/>
                </a:cubicBezTo>
                <a:lnTo>
                  <a:pt x="3939" y="1755"/>
                </a:lnTo>
                <a:cubicBezTo>
                  <a:pt x="3978" y="1546"/>
                  <a:pt x="4000" y="1334"/>
                  <a:pt x="3973" y="1124"/>
                </a:cubicBezTo>
              </a:path>
            </a:pathLst>
          </a:custGeom>
          <a:solidFill>
            <a:srgbClr val="FFD1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4" name="Freeform 167">
            <a:extLst>
              <a:ext uri="{FF2B5EF4-FFF2-40B4-BE49-F238E27FC236}">
                <a16:creationId xmlns:a16="http://schemas.microsoft.com/office/drawing/2014/main" id="{158565B1-42B8-5C4C-9790-E2DE99F6E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104" y="2406976"/>
            <a:ext cx="771914" cy="711418"/>
          </a:xfrm>
          <a:custGeom>
            <a:avLst/>
            <a:gdLst>
              <a:gd name="T0" fmla="*/ 331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4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1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1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1" y="353"/>
                  <a:pt x="572" y="0"/>
                  <a:pt x="1074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5" y="944"/>
                  <a:pt x="833" y="1296"/>
                  <a:pt x="331" y="123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5" name="Freeform 168">
            <a:extLst>
              <a:ext uri="{FF2B5EF4-FFF2-40B4-BE49-F238E27FC236}">
                <a16:creationId xmlns:a16="http://schemas.microsoft.com/office/drawing/2014/main" id="{02143FC4-5F14-8640-AB5B-6889461F4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104" y="2406976"/>
            <a:ext cx="771914" cy="711418"/>
          </a:xfrm>
          <a:custGeom>
            <a:avLst/>
            <a:gdLst>
              <a:gd name="T0" fmla="*/ 331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4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1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1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1" y="353"/>
                  <a:pt x="572" y="0"/>
                  <a:pt x="1074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5" y="944"/>
                  <a:pt x="833" y="1296"/>
                  <a:pt x="331" y="1230"/>
                </a:cubicBezTo>
              </a:path>
            </a:pathLst>
          </a:custGeom>
          <a:solidFill>
            <a:schemeClr val="accent2"/>
          </a:solidFill>
          <a:ln w="18360" cap="flat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6" name="Freeform 169">
            <a:extLst>
              <a:ext uri="{FF2B5EF4-FFF2-40B4-BE49-F238E27FC236}">
                <a16:creationId xmlns:a16="http://schemas.microsoft.com/office/drawing/2014/main" id="{CA9C22B7-B229-F24D-84A1-CB74C6527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613" y="2406976"/>
            <a:ext cx="771912" cy="711418"/>
          </a:xfrm>
          <a:custGeom>
            <a:avLst/>
            <a:gdLst>
              <a:gd name="T0" fmla="*/ 332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3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2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2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1" y="353"/>
                  <a:pt x="571" y="0"/>
                  <a:pt x="1073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4" y="944"/>
                  <a:pt x="834" y="1296"/>
                  <a:pt x="332" y="123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7" name="Freeform 170">
            <a:extLst>
              <a:ext uri="{FF2B5EF4-FFF2-40B4-BE49-F238E27FC236}">
                <a16:creationId xmlns:a16="http://schemas.microsoft.com/office/drawing/2014/main" id="{8CDD766A-11F7-9140-8145-D32FCD51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613" y="2406976"/>
            <a:ext cx="771912" cy="711418"/>
          </a:xfrm>
          <a:custGeom>
            <a:avLst/>
            <a:gdLst>
              <a:gd name="T0" fmla="*/ 332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3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2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2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1" y="353"/>
                  <a:pt x="571" y="0"/>
                  <a:pt x="1073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4" y="944"/>
                  <a:pt x="834" y="1296"/>
                  <a:pt x="332" y="1230"/>
                </a:cubicBezTo>
              </a:path>
            </a:pathLst>
          </a:custGeom>
          <a:solidFill>
            <a:srgbClr val="85D2E1"/>
          </a:solidFill>
          <a:ln w="18360" cap="flat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8" name="Freeform 171">
            <a:extLst>
              <a:ext uri="{FF2B5EF4-FFF2-40B4-BE49-F238E27FC236}">
                <a16:creationId xmlns:a16="http://schemas.microsoft.com/office/drawing/2014/main" id="{22B0E485-AE14-5B44-903E-3BF559BD8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541" y="2406976"/>
            <a:ext cx="771912" cy="711418"/>
          </a:xfrm>
          <a:custGeom>
            <a:avLst/>
            <a:gdLst>
              <a:gd name="T0" fmla="*/ 331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3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1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1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0" y="353"/>
                  <a:pt x="572" y="0"/>
                  <a:pt x="1073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5" y="944"/>
                  <a:pt x="833" y="1296"/>
                  <a:pt x="331" y="12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79" name="Freeform 172">
            <a:extLst>
              <a:ext uri="{FF2B5EF4-FFF2-40B4-BE49-F238E27FC236}">
                <a16:creationId xmlns:a16="http://schemas.microsoft.com/office/drawing/2014/main" id="{A1F49DF1-096A-9D40-8B00-0B454145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541" y="2406976"/>
            <a:ext cx="771912" cy="711418"/>
          </a:xfrm>
          <a:custGeom>
            <a:avLst/>
            <a:gdLst>
              <a:gd name="T0" fmla="*/ 331 w 1406"/>
              <a:gd name="T1" fmla="*/ 1230 h 1297"/>
              <a:gd name="T2" fmla="*/ 0 w 1406"/>
              <a:gd name="T3" fmla="*/ 1186 h 1297"/>
              <a:gd name="T4" fmla="*/ 44 w 1406"/>
              <a:gd name="T5" fmla="*/ 855 h 1297"/>
              <a:gd name="T6" fmla="*/ 44 w 1406"/>
              <a:gd name="T7" fmla="*/ 855 h 1297"/>
              <a:gd name="T8" fmla="*/ 1073 w 1406"/>
              <a:gd name="T9" fmla="*/ 67 h 1297"/>
              <a:gd name="T10" fmla="*/ 1405 w 1406"/>
              <a:gd name="T11" fmla="*/ 110 h 1297"/>
              <a:gd name="T12" fmla="*/ 1361 w 1406"/>
              <a:gd name="T13" fmla="*/ 442 h 1297"/>
              <a:gd name="T14" fmla="*/ 1361 w 1406"/>
              <a:gd name="T15" fmla="*/ 442 h 1297"/>
              <a:gd name="T16" fmla="*/ 331 w 1406"/>
              <a:gd name="T17" fmla="*/ 123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6" h="1297">
                <a:moveTo>
                  <a:pt x="331" y="1230"/>
                </a:moveTo>
                <a:lnTo>
                  <a:pt x="0" y="1186"/>
                </a:lnTo>
                <a:lnTo>
                  <a:pt x="44" y="855"/>
                </a:lnTo>
                <a:lnTo>
                  <a:pt x="44" y="855"/>
                </a:lnTo>
                <a:cubicBezTo>
                  <a:pt x="110" y="353"/>
                  <a:pt x="572" y="0"/>
                  <a:pt x="1073" y="67"/>
                </a:cubicBezTo>
                <a:lnTo>
                  <a:pt x="1405" y="110"/>
                </a:lnTo>
                <a:lnTo>
                  <a:pt x="1361" y="442"/>
                </a:lnTo>
                <a:lnTo>
                  <a:pt x="1361" y="442"/>
                </a:lnTo>
                <a:cubicBezTo>
                  <a:pt x="1295" y="944"/>
                  <a:pt x="833" y="1296"/>
                  <a:pt x="331" y="1230"/>
                </a:cubicBezTo>
              </a:path>
            </a:pathLst>
          </a:custGeom>
          <a:solidFill>
            <a:srgbClr val="FFD100"/>
          </a:solidFill>
          <a:ln w="18360" cap="flat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70" name="CuadroTexto 4">
            <a:extLst>
              <a:ext uri="{FF2B5EF4-FFF2-40B4-BE49-F238E27FC236}">
                <a16:creationId xmlns:a16="http://schemas.microsoft.com/office/drawing/2014/main" id="{6B4FEFA9-7547-C042-8E73-5852931BA376}"/>
              </a:ext>
            </a:extLst>
          </p:cNvPr>
          <p:cNvSpPr txBox="1"/>
          <p:nvPr/>
        </p:nvSpPr>
        <p:spPr>
          <a:xfrm>
            <a:off x="2171730" y="2576768"/>
            <a:ext cx="68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</a:t>
            </a:r>
          </a:p>
        </p:txBody>
      </p:sp>
      <p:sp>
        <p:nvSpPr>
          <p:cNvPr id="271" name="CuadroTexto 4">
            <a:extLst>
              <a:ext uri="{FF2B5EF4-FFF2-40B4-BE49-F238E27FC236}">
                <a16:creationId xmlns:a16="http://schemas.microsoft.com/office/drawing/2014/main" id="{999FCB39-CDA1-D94A-BF2C-F0CAEA8CD266}"/>
              </a:ext>
            </a:extLst>
          </p:cNvPr>
          <p:cNvSpPr txBox="1"/>
          <p:nvPr/>
        </p:nvSpPr>
        <p:spPr>
          <a:xfrm>
            <a:off x="4842425" y="2576768"/>
            <a:ext cx="68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</a:t>
            </a:r>
          </a:p>
        </p:txBody>
      </p:sp>
      <p:sp>
        <p:nvSpPr>
          <p:cNvPr id="272" name="CuadroTexto 4">
            <a:extLst>
              <a:ext uri="{FF2B5EF4-FFF2-40B4-BE49-F238E27FC236}">
                <a16:creationId xmlns:a16="http://schemas.microsoft.com/office/drawing/2014/main" id="{02FE9622-1B6E-0F41-956F-F92C1342699A}"/>
              </a:ext>
            </a:extLst>
          </p:cNvPr>
          <p:cNvSpPr txBox="1"/>
          <p:nvPr/>
        </p:nvSpPr>
        <p:spPr>
          <a:xfrm>
            <a:off x="7481360" y="2576768"/>
            <a:ext cx="68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</a:t>
            </a:r>
          </a:p>
        </p:txBody>
      </p:sp>
      <p:sp>
        <p:nvSpPr>
          <p:cNvPr id="273" name="CuadroTexto 4">
            <a:extLst>
              <a:ext uri="{FF2B5EF4-FFF2-40B4-BE49-F238E27FC236}">
                <a16:creationId xmlns:a16="http://schemas.microsoft.com/office/drawing/2014/main" id="{CDD73ED0-139D-C94A-8C63-B262DD190F73}"/>
              </a:ext>
            </a:extLst>
          </p:cNvPr>
          <p:cNvSpPr txBox="1"/>
          <p:nvPr/>
        </p:nvSpPr>
        <p:spPr>
          <a:xfrm>
            <a:off x="10138289" y="2576768"/>
            <a:ext cx="688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</a:t>
            </a:r>
          </a:p>
        </p:txBody>
      </p:sp>
      <p:sp>
        <p:nvSpPr>
          <p:cNvPr id="275" name="CuadroTexto 4">
            <a:extLst>
              <a:ext uri="{FF2B5EF4-FFF2-40B4-BE49-F238E27FC236}">
                <a16:creationId xmlns:a16="http://schemas.microsoft.com/office/drawing/2014/main" id="{6DFAEA21-5DC5-3445-94D3-B662D80B3B18}"/>
              </a:ext>
            </a:extLst>
          </p:cNvPr>
          <p:cNvSpPr txBox="1"/>
          <p:nvPr/>
        </p:nvSpPr>
        <p:spPr>
          <a:xfrm>
            <a:off x="1265376" y="3441032"/>
            <a:ext cx="189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Erscheinungsbild</a:t>
            </a:r>
            <a:endParaRPr lang="en-US" sz="2400" b="1" dirty="0">
              <a:solidFill>
                <a:schemeClr val="bg1"/>
              </a:solidFill>
              <a:ea typeface="Lato Light" charset="0"/>
              <a:cs typeface="Lato Light" charset="0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3FCCAA8-1AAA-724C-7267-DB75D73BED40}"/>
              </a:ext>
            </a:extLst>
          </p:cNvPr>
          <p:cNvSpPr txBox="1">
            <a:spLocks/>
          </p:cNvSpPr>
          <p:nvPr/>
        </p:nvSpPr>
        <p:spPr>
          <a:xfrm>
            <a:off x="0" y="272849"/>
            <a:ext cx="11769634" cy="582221"/>
          </a:xfrm>
          <a:prstGeom prst="rect">
            <a:avLst/>
          </a:prstGeom>
          <a:solidFill>
            <a:srgbClr val="FFD100"/>
          </a:solidFill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dirty="0">
                <a:solidFill>
                  <a:srgbClr val="000000"/>
                </a:solidFill>
              </a:rPr>
              <a:t>	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b="1" dirty="0" err="1">
                <a:solidFill>
                  <a:srgbClr val="000000"/>
                </a:solidFill>
              </a:rPr>
              <a:t>Sensorische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b="1" dirty="0" err="1">
                <a:solidFill>
                  <a:srgbClr val="000000"/>
                </a:solidFill>
              </a:rPr>
              <a:t>Eigenschaften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werden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im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Allgemeinen</a:t>
            </a:r>
            <a:r>
              <a:rPr lang="en-IE" dirty="0">
                <a:solidFill>
                  <a:srgbClr val="000000"/>
                </a:solidFill>
              </a:rPr>
              <a:t> in </a:t>
            </a:r>
            <a:r>
              <a:rPr lang="en-IE" dirty="0" err="1">
                <a:solidFill>
                  <a:srgbClr val="000000"/>
                </a:solidFill>
              </a:rPr>
              <a:t>dieser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Reihenfolge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wahrgenommen</a:t>
            </a:r>
            <a:r>
              <a:rPr lang="en-IE" dirty="0">
                <a:solidFill>
                  <a:srgbClr val="000000"/>
                </a:solidFill>
              </a:rPr>
              <a:t>...</a:t>
            </a:r>
          </a:p>
        </p:txBody>
      </p:sp>
      <p:sp>
        <p:nvSpPr>
          <p:cNvPr id="32" name="CuadroTexto 4">
            <a:extLst>
              <a:ext uri="{FF2B5EF4-FFF2-40B4-BE49-F238E27FC236}">
                <a16:creationId xmlns:a16="http://schemas.microsoft.com/office/drawing/2014/main" id="{4D1B68BB-600E-825E-19C1-E595292F62D4}"/>
              </a:ext>
            </a:extLst>
          </p:cNvPr>
          <p:cNvSpPr txBox="1"/>
          <p:nvPr/>
        </p:nvSpPr>
        <p:spPr>
          <a:xfrm>
            <a:off x="9040915" y="3177447"/>
            <a:ext cx="188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Aroma</a:t>
            </a:r>
            <a:r>
              <a:rPr lang="en-US" sz="20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Geruch</a:t>
            </a:r>
            <a:r>
              <a:rPr lang="en-US" sz="16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, </a:t>
            </a:r>
            <a:r>
              <a:rPr lang="en-US" sz="16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Geschmack</a:t>
            </a:r>
            <a:r>
              <a:rPr lang="en-US" sz="16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 und </a:t>
            </a:r>
            <a:r>
              <a:rPr lang="en-US" sz="16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chemische</a:t>
            </a:r>
            <a:r>
              <a:rPr lang="en-US" sz="16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Empfindung</a:t>
            </a:r>
            <a:r>
              <a:rPr lang="en-US" sz="16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)</a:t>
            </a:r>
            <a:endParaRPr lang="en-US" sz="2000" b="1" dirty="0">
              <a:solidFill>
                <a:schemeClr val="bg1"/>
              </a:solidFill>
              <a:ea typeface="Lato Light" charset="0"/>
              <a:cs typeface="Lato Light" charset="0"/>
            </a:endParaRPr>
          </a:p>
        </p:txBody>
      </p:sp>
      <p:sp>
        <p:nvSpPr>
          <p:cNvPr id="33" name="CuadroTexto 4">
            <a:extLst>
              <a:ext uri="{FF2B5EF4-FFF2-40B4-BE49-F238E27FC236}">
                <a16:creationId xmlns:a16="http://schemas.microsoft.com/office/drawing/2014/main" id="{77E5648C-AAFD-2D30-415D-6C3EF49974E2}"/>
              </a:ext>
            </a:extLst>
          </p:cNvPr>
          <p:cNvSpPr txBox="1"/>
          <p:nvPr/>
        </p:nvSpPr>
        <p:spPr>
          <a:xfrm>
            <a:off x="6574393" y="3441032"/>
            <a:ext cx="1736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Textur</a:t>
            </a:r>
            <a:r>
              <a:rPr lang="en-US" sz="24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 und </a:t>
            </a:r>
            <a:r>
              <a:rPr lang="en-US" sz="24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Konsistenz</a:t>
            </a:r>
            <a:endParaRPr lang="en-US" sz="2400" b="1" dirty="0">
              <a:solidFill>
                <a:schemeClr val="bg1"/>
              </a:solidFill>
              <a:ea typeface="Lato Light" charset="0"/>
              <a:cs typeface="Lato Light" charset="0"/>
            </a:endParaRPr>
          </a:p>
        </p:txBody>
      </p:sp>
      <p:sp>
        <p:nvSpPr>
          <p:cNvPr id="34" name="CuadroTexto 4">
            <a:extLst>
              <a:ext uri="{FF2B5EF4-FFF2-40B4-BE49-F238E27FC236}">
                <a16:creationId xmlns:a16="http://schemas.microsoft.com/office/drawing/2014/main" id="{9F249969-2E73-D891-69C6-717DD01343C2}"/>
              </a:ext>
            </a:extLst>
          </p:cNvPr>
          <p:cNvSpPr txBox="1"/>
          <p:nvPr/>
        </p:nvSpPr>
        <p:spPr>
          <a:xfrm>
            <a:off x="3974205" y="3275624"/>
            <a:ext cx="1736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Geruch</a:t>
            </a:r>
            <a:r>
              <a:rPr lang="en-US" sz="24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a typeface="Lato Light" charset="0"/>
                <a:cs typeface="Lato Light" charset="0"/>
              </a:rPr>
              <a:t>Wohlgeruch</a:t>
            </a:r>
            <a:r>
              <a:rPr lang="en-US" sz="2400" b="1" dirty="0">
                <a:solidFill>
                  <a:schemeClr val="bg1"/>
                </a:solidFill>
                <a:ea typeface="Lato Light" charset="0"/>
                <a:cs typeface="Lato Light" charset="0"/>
              </a:rPr>
              <a:t>/ Aroma</a:t>
            </a:r>
          </a:p>
        </p:txBody>
      </p:sp>
    </p:spTree>
    <p:extLst>
      <p:ext uri="{BB962C8B-B14F-4D97-AF65-F5344CB8AC3E}">
        <p14:creationId xmlns:p14="http://schemas.microsoft.com/office/powerpoint/2010/main" val="700970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AEEC3-9BB6-0844-512C-6B84EB13E2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714" y="594797"/>
            <a:ext cx="10808102" cy="582221"/>
          </a:xfrm>
        </p:spPr>
        <p:txBody>
          <a:bodyPr>
            <a:normAutofit lnSpcReduction="10000"/>
          </a:bodyPr>
          <a:lstStyle/>
          <a:p>
            <a:r>
              <a:rPr lang="en-IE" dirty="0" err="1"/>
              <a:t>Lebensmittel-Variablen</a:t>
            </a:r>
            <a:r>
              <a:rPr lang="en-IE" dirty="0"/>
              <a:t>...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9F1BF5B-78E0-9F61-1ABF-F9186FC333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2149" y="1534583"/>
            <a:ext cx="10807700" cy="3027589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b="1" dirty="0"/>
              <a:t>“</a:t>
            </a:r>
            <a:r>
              <a:rPr lang="en-GB" b="1" dirty="0" err="1"/>
              <a:t>Unsere</a:t>
            </a:r>
            <a:r>
              <a:rPr lang="en-GB" b="1" dirty="0"/>
              <a:t> </a:t>
            </a:r>
            <a:r>
              <a:rPr lang="en-GB" b="1" dirty="0" err="1"/>
              <a:t>Sinne</a:t>
            </a:r>
            <a:r>
              <a:rPr lang="en-GB" b="1" dirty="0"/>
              <a:t> </a:t>
            </a:r>
            <a:r>
              <a:rPr lang="en-GB" b="1" dirty="0" err="1"/>
              <a:t>sind</a:t>
            </a:r>
            <a:r>
              <a:rPr lang="en-GB" b="1" dirty="0"/>
              <a:t> </a:t>
            </a:r>
            <a:r>
              <a:rPr lang="en-GB" b="1" dirty="0" err="1"/>
              <a:t>darauf</a:t>
            </a:r>
            <a:r>
              <a:rPr lang="en-GB" b="1" dirty="0"/>
              <a:t> </a:t>
            </a:r>
            <a:r>
              <a:rPr lang="en-GB" b="1" dirty="0" err="1"/>
              <a:t>ausgelegt</a:t>
            </a:r>
            <a:r>
              <a:rPr lang="en-GB" b="1" dirty="0"/>
              <a:t>, </a:t>
            </a:r>
            <a:r>
              <a:rPr lang="en-GB" b="1" dirty="0" err="1"/>
              <a:t>zusammenzuarbeiten</a:t>
            </a:r>
            <a:r>
              <a:rPr lang="en-GB" b="1" dirty="0"/>
              <a:t>, und </a:t>
            </a:r>
            <a:r>
              <a:rPr lang="en-GB" b="1" dirty="0" err="1"/>
              <a:t>wenn</a:t>
            </a:r>
            <a:r>
              <a:rPr lang="en-GB" b="1" dirty="0"/>
              <a:t> </a:t>
            </a:r>
            <a:r>
              <a:rPr lang="en-GB" b="1" dirty="0" err="1"/>
              <a:t>sie</a:t>
            </a:r>
            <a:r>
              <a:rPr lang="en-GB" b="1" dirty="0"/>
              <a:t> </a:t>
            </a:r>
            <a:r>
              <a:rPr lang="en-GB" b="1" dirty="0" err="1"/>
              <a:t>kombiniert</a:t>
            </a:r>
            <a:r>
              <a:rPr lang="en-GB" b="1" dirty="0"/>
              <a:t> </a:t>
            </a:r>
            <a:r>
              <a:rPr lang="en-GB" b="1" dirty="0" err="1"/>
              <a:t>werden</a:t>
            </a:r>
            <a:r>
              <a:rPr lang="en-GB" b="1" dirty="0"/>
              <a:t>, </a:t>
            </a:r>
            <a:r>
              <a:rPr lang="en-GB" b="1" dirty="0" err="1"/>
              <a:t>schenkt</a:t>
            </a:r>
            <a:r>
              <a:rPr lang="en-GB" b="1" dirty="0"/>
              <a:t> das </a:t>
            </a:r>
            <a:r>
              <a:rPr lang="en-GB" b="1" dirty="0" err="1"/>
              <a:t>Gehirn</a:t>
            </a:r>
            <a:r>
              <a:rPr lang="en-GB" b="1" dirty="0"/>
              <a:t> </a:t>
            </a:r>
            <a:r>
              <a:rPr lang="en-GB" b="1" dirty="0" err="1"/>
              <a:t>ihnen</a:t>
            </a:r>
            <a:r>
              <a:rPr lang="en-GB" b="1" dirty="0"/>
              <a:t> </a:t>
            </a:r>
            <a:r>
              <a:rPr lang="en-GB" b="1" dirty="0" err="1"/>
              <a:t>mehr</a:t>
            </a:r>
            <a:r>
              <a:rPr lang="en-GB" b="1" dirty="0"/>
              <a:t> </a:t>
            </a:r>
            <a:r>
              <a:rPr lang="en-GB" b="1" dirty="0" err="1"/>
              <a:t>Aufmerksamkeit</a:t>
            </a:r>
            <a:r>
              <a:rPr lang="en-GB" b="1" dirty="0"/>
              <a:t> und </a:t>
            </a:r>
            <a:r>
              <a:rPr lang="en-GB" b="1" dirty="0" err="1"/>
              <a:t>kodiert</a:t>
            </a:r>
            <a:r>
              <a:rPr lang="en-GB" b="1" dirty="0"/>
              <a:t> die </a:t>
            </a:r>
            <a:r>
              <a:rPr lang="en-GB" b="1" dirty="0" err="1"/>
              <a:t>Erinnerung</a:t>
            </a:r>
            <a:r>
              <a:rPr lang="en-GB" b="1" dirty="0"/>
              <a:t> </a:t>
            </a:r>
            <a:r>
              <a:rPr lang="en-GB" b="1" dirty="0" err="1"/>
              <a:t>besser</a:t>
            </a:r>
            <a:r>
              <a:rPr lang="en-GB" b="1" dirty="0"/>
              <a:t>.” </a:t>
            </a:r>
            <a:r>
              <a:rPr lang="en-GB" dirty="0"/>
              <a:t>Medina </a:t>
            </a:r>
            <a:r>
              <a:rPr lang="en-GB" sz="2400" dirty="0"/>
              <a:t>(2014)</a:t>
            </a:r>
            <a:endParaRPr lang="en-GB" sz="2400" b="1" dirty="0"/>
          </a:p>
          <a:p>
            <a:pPr algn="ctr"/>
            <a:r>
              <a:rPr lang="en-IE" dirty="0"/>
              <a:t>Bei der </a:t>
            </a:r>
            <a:r>
              <a:rPr lang="en-IE" dirty="0" err="1"/>
              <a:t>Bewertung</a:t>
            </a:r>
            <a:r>
              <a:rPr lang="en-IE" dirty="0"/>
              <a:t> von </a:t>
            </a:r>
            <a:r>
              <a:rPr lang="en-IE" dirty="0" err="1"/>
              <a:t>Lebensmitteln</a:t>
            </a:r>
            <a:r>
              <a:rPr lang="en-IE" dirty="0"/>
              <a:t> </a:t>
            </a:r>
            <a:r>
              <a:rPr lang="en-IE" dirty="0" err="1"/>
              <a:t>greifen</a:t>
            </a:r>
            <a:r>
              <a:rPr lang="en-IE" dirty="0"/>
              <a:t> alle </a:t>
            </a:r>
            <a:r>
              <a:rPr lang="en-IE" dirty="0" err="1"/>
              <a:t>Variablen</a:t>
            </a:r>
            <a:r>
              <a:rPr lang="en-IE" dirty="0"/>
              <a:t> und </a:t>
            </a:r>
            <a:r>
              <a:rPr lang="en-IE" dirty="0" err="1"/>
              <a:t>Sinne</a:t>
            </a:r>
            <a:r>
              <a:rPr lang="en-IE" dirty="0"/>
              <a:t> </a:t>
            </a:r>
            <a:r>
              <a:rPr lang="en-IE" dirty="0" err="1"/>
              <a:t>ineinander</a:t>
            </a:r>
            <a:r>
              <a:rPr lang="en-IE" dirty="0"/>
              <a:t> (</a:t>
            </a:r>
            <a:r>
              <a:rPr lang="en-IE" dirty="0" err="1"/>
              <a:t>Multimodalitäten</a:t>
            </a:r>
            <a:r>
              <a:rPr lang="en-IE" dirty="0"/>
              <a:t>). Die </a:t>
            </a:r>
            <a:r>
              <a:rPr lang="en-IE" dirty="0" err="1"/>
              <a:t>sensorische</a:t>
            </a:r>
            <a:r>
              <a:rPr lang="en-IE" dirty="0"/>
              <a:t> Analyse (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sensorische</a:t>
            </a:r>
            <a:r>
              <a:rPr lang="en-IE" dirty="0"/>
              <a:t> </a:t>
            </a:r>
            <a:r>
              <a:rPr lang="en-IE" dirty="0" err="1"/>
              <a:t>Bewertung</a:t>
            </a:r>
            <a:r>
              <a:rPr lang="en-IE" dirty="0"/>
              <a:t>) </a:t>
            </a:r>
            <a:r>
              <a:rPr lang="en-IE" dirty="0" err="1"/>
              <a:t>ist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wissenschaftliche</a:t>
            </a:r>
            <a:r>
              <a:rPr lang="en-IE" dirty="0"/>
              <a:t> </a:t>
            </a:r>
            <a:r>
              <a:rPr lang="en-IE" dirty="0" err="1"/>
              <a:t>Disziplin</a:t>
            </a:r>
            <a:r>
              <a:rPr lang="en-IE" dirty="0"/>
              <a:t>, die die </a:t>
            </a:r>
            <a:r>
              <a:rPr lang="en-IE" dirty="0" err="1"/>
              <a:t>Grundsätze</a:t>
            </a:r>
            <a:r>
              <a:rPr lang="en-IE" dirty="0"/>
              <a:t> der </a:t>
            </a:r>
            <a:r>
              <a:rPr lang="en-IE" dirty="0" err="1"/>
              <a:t>Versuchsplanung</a:t>
            </a:r>
            <a:r>
              <a:rPr lang="en-IE" dirty="0"/>
              <a:t> und der </a:t>
            </a:r>
            <a:r>
              <a:rPr lang="en-IE" dirty="0" err="1"/>
              <a:t>statistischen</a:t>
            </a:r>
            <a:r>
              <a:rPr lang="en-IE" dirty="0"/>
              <a:t> Analyse auf die </a:t>
            </a:r>
            <a:r>
              <a:rPr lang="en-IE" dirty="0" err="1"/>
              <a:t>Nutzung</a:t>
            </a:r>
            <a:r>
              <a:rPr lang="en-IE" dirty="0"/>
              <a:t> der </a:t>
            </a:r>
            <a:r>
              <a:rPr lang="en-IE" dirty="0" err="1"/>
              <a:t>menschlichen</a:t>
            </a:r>
            <a:r>
              <a:rPr lang="en-IE" dirty="0"/>
              <a:t> </a:t>
            </a:r>
            <a:r>
              <a:rPr lang="en-IE" dirty="0" err="1"/>
              <a:t>Sinne</a:t>
            </a:r>
            <a:r>
              <a:rPr lang="en-IE" dirty="0"/>
              <a:t> (</a:t>
            </a:r>
            <a:r>
              <a:rPr lang="en-IE" dirty="0" err="1"/>
              <a:t>Sehen</a:t>
            </a:r>
            <a:r>
              <a:rPr lang="en-IE" dirty="0"/>
              <a:t>, </a:t>
            </a:r>
            <a:r>
              <a:rPr lang="en-IE" dirty="0" err="1"/>
              <a:t>Riechen</a:t>
            </a:r>
            <a:r>
              <a:rPr lang="en-IE" dirty="0"/>
              <a:t>, </a:t>
            </a:r>
            <a:r>
              <a:rPr lang="en-IE" dirty="0" err="1"/>
              <a:t>Schmecken</a:t>
            </a:r>
            <a:r>
              <a:rPr lang="en-IE" dirty="0"/>
              <a:t>, </a:t>
            </a:r>
            <a:r>
              <a:rPr lang="en-IE" dirty="0" err="1"/>
              <a:t>Tasten</a:t>
            </a:r>
            <a:r>
              <a:rPr lang="en-IE" dirty="0"/>
              <a:t> und </a:t>
            </a:r>
            <a:r>
              <a:rPr lang="en-IE" dirty="0" err="1"/>
              <a:t>Hören</a:t>
            </a:r>
            <a:r>
              <a:rPr lang="en-IE" dirty="0"/>
              <a:t>) </a:t>
            </a:r>
            <a:r>
              <a:rPr lang="en-IE" dirty="0" err="1"/>
              <a:t>anwendet</a:t>
            </a:r>
            <a:r>
              <a:rPr lang="en-IE" dirty="0"/>
              <a:t>, um </a:t>
            </a:r>
            <a:r>
              <a:rPr lang="en-IE" dirty="0" err="1"/>
              <a:t>Lebensmittel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</a:t>
            </a:r>
            <a:r>
              <a:rPr lang="en-IE" dirty="0" err="1"/>
              <a:t>bewerten</a:t>
            </a:r>
            <a:r>
              <a:rPr lang="en-IE" dirty="0"/>
              <a:t>.  Sie </a:t>
            </a:r>
            <a:r>
              <a:rPr lang="en-IE" dirty="0" err="1"/>
              <a:t>werden</a:t>
            </a:r>
            <a:r>
              <a:rPr lang="en-IE" dirty="0"/>
              <a:t> </a:t>
            </a:r>
            <a:r>
              <a:rPr lang="en-IE" dirty="0" err="1"/>
              <a:t>im</a:t>
            </a:r>
            <a:r>
              <a:rPr lang="en-IE" dirty="0"/>
              <a:t> </a:t>
            </a:r>
            <a:r>
              <a:rPr lang="en-IE" dirty="0" err="1"/>
              <a:t>Allgemeinen</a:t>
            </a:r>
            <a:r>
              <a:rPr lang="en-IE" dirty="0"/>
              <a:t> </a:t>
            </a:r>
            <a:r>
              <a:rPr lang="en-IE" dirty="0" err="1"/>
              <a:t>wie</a:t>
            </a:r>
            <a:r>
              <a:rPr lang="en-IE" dirty="0"/>
              <a:t> </a:t>
            </a:r>
            <a:r>
              <a:rPr lang="en-IE" dirty="0" err="1"/>
              <a:t>folgt</a:t>
            </a:r>
            <a:r>
              <a:rPr lang="en-IE" dirty="0"/>
              <a:t> "</a:t>
            </a:r>
            <a:r>
              <a:rPr lang="en-IE" dirty="0" err="1"/>
              <a:t>verpackt</a:t>
            </a:r>
            <a:r>
              <a:rPr lang="en-IE" dirty="0"/>
              <a:t>" und </a:t>
            </a:r>
            <a:r>
              <a:rPr lang="en-IE" dirty="0" err="1"/>
              <a:t>bewertet</a:t>
            </a:r>
            <a:r>
              <a:rPr lang="en-IE" dirty="0"/>
              <a:t>: </a:t>
            </a:r>
          </a:p>
          <a:p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196D1-8AEE-0FC6-8B2C-C01863BF5A7E}"/>
              </a:ext>
            </a:extLst>
          </p:cNvPr>
          <p:cNvSpPr/>
          <p:nvPr/>
        </p:nvSpPr>
        <p:spPr>
          <a:xfrm>
            <a:off x="1657349" y="4841421"/>
            <a:ext cx="2081893" cy="865415"/>
          </a:xfrm>
          <a:prstGeom prst="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PALATABILITÄT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81B017-3060-4761-D8D0-50FE477C104F}"/>
              </a:ext>
            </a:extLst>
          </p:cNvPr>
          <p:cNvSpPr/>
          <p:nvPr/>
        </p:nvSpPr>
        <p:spPr>
          <a:xfrm>
            <a:off x="4986095" y="4841421"/>
            <a:ext cx="2219807" cy="865415"/>
          </a:xfrm>
          <a:prstGeom prst="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ERSCHEINUNGSBILD</a:t>
            </a:r>
          </a:p>
          <a:p>
            <a:pPr algn="ctr"/>
            <a:endParaRPr lang="en-IE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1F71FE-C0B5-1620-0CA0-FB0C72C27BF0}"/>
              </a:ext>
            </a:extLst>
          </p:cNvPr>
          <p:cNvSpPr/>
          <p:nvPr/>
        </p:nvSpPr>
        <p:spPr>
          <a:xfrm>
            <a:off x="8452757" y="4841421"/>
            <a:ext cx="2081893" cy="865415"/>
          </a:xfrm>
          <a:prstGeom prst="rect">
            <a:avLst/>
          </a:prstGeom>
          <a:solidFill>
            <a:srgbClr val="FFD100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</a:rPr>
              <a:t>GESCHMACK</a:t>
            </a:r>
            <a:endParaRPr lang="en-I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531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9DB12-7D10-B616-A135-10BB0FE014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370960"/>
            <a:ext cx="11248848" cy="582221"/>
          </a:xfrm>
          <a:solidFill>
            <a:srgbClr val="85D2E1"/>
          </a:solidFill>
        </p:spPr>
        <p:txBody>
          <a:bodyPr anchor="ctr">
            <a:normAutofit fontScale="92500"/>
          </a:bodyPr>
          <a:lstStyle/>
          <a:p>
            <a:r>
              <a:rPr lang="en-IE" dirty="0"/>
              <a:t>	 Allgemeine </a:t>
            </a:r>
            <a:r>
              <a:rPr lang="en-IE" dirty="0" err="1"/>
              <a:t>Testmethoden</a:t>
            </a:r>
            <a:r>
              <a:rPr lang="en-IE" dirty="0"/>
              <a:t> für die </a:t>
            </a:r>
            <a:r>
              <a:rPr lang="en-IE" dirty="0" err="1"/>
              <a:t>sensorische</a:t>
            </a:r>
            <a:r>
              <a:rPr lang="en-IE" dirty="0"/>
              <a:t> Analyse: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75669B2-0431-CE80-415B-BA5BDB759C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497753"/>
              </p:ext>
            </p:extLst>
          </p:nvPr>
        </p:nvGraphicFramePr>
        <p:xfrm>
          <a:off x="2232824" y="1398141"/>
          <a:ext cx="7236178" cy="435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1A11F600-262A-BC89-2157-33E502C04245}"/>
              </a:ext>
            </a:extLst>
          </p:cNvPr>
          <p:cNvSpPr/>
          <p:nvPr/>
        </p:nvSpPr>
        <p:spPr>
          <a:xfrm>
            <a:off x="3216443" y="5853759"/>
            <a:ext cx="2556042" cy="908590"/>
          </a:xfrm>
          <a:prstGeom prst="ellipse">
            <a:avLst/>
          </a:prstGeom>
          <a:solidFill>
            <a:schemeClr val="bg2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188A3"/>
                </a:solidFill>
              </a:rPr>
              <a:t>“</a:t>
            </a:r>
            <a:r>
              <a:rPr lang="en-US" sz="1600" b="1" dirty="0" err="1">
                <a:solidFill>
                  <a:srgbClr val="1188A3"/>
                </a:solidFill>
              </a:rPr>
              <a:t>Instrumentelle</a:t>
            </a:r>
            <a:r>
              <a:rPr lang="en-US" sz="1600" b="1" dirty="0">
                <a:solidFill>
                  <a:srgbClr val="1188A3"/>
                </a:solidFill>
              </a:rPr>
              <a:t>" </a:t>
            </a:r>
            <a:r>
              <a:rPr lang="en-US" sz="1600" b="1" dirty="0" err="1">
                <a:solidFill>
                  <a:srgbClr val="1188A3"/>
                </a:solidFill>
              </a:rPr>
              <a:t>Messungen</a:t>
            </a:r>
            <a:r>
              <a:rPr lang="en-US" sz="1600" b="1" dirty="0">
                <a:solidFill>
                  <a:srgbClr val="1188A3"/>
                </a:solidFill>
              </a:rPr>
              <a:t> der </a:t>
            </a:r>
            <a:r>
              <a:rPr lang="en-US" sz="1600" b="1" dirty="0" err="1">
                <a:solidFill>
                  <a:srgbClr val="1188A3"/>
                </a:solidFill>
              </a:rPr>
              <a:t>wahrgenommenen</a:t>
            </a:r>
            <a:r>
              <a:rPr lang="en-US" sz="1600" b="1" dirty="0">
                <a:solidFill>
                  <a:srgbClr val="1188A3"/>
                </a:solidFill>
              </a:rPr>
              <a:t> </a:t>
            </a:r>
            <a:r>
              <a:rPr lang="en-US" sz="1600" b="1" dirty="0" err="1">
                <a:solidFill>
                  <a:srgbClr val="1188A3"/>
                </a:solidFill>
              </a:rPr>
              <a:t>Qualität</a:t>
            </a:r>
            <a:r>
              <a:rPr lang="en-US" sz="1600" b="1" dirty="0">
                <a:solidFill>
                  <a:srgbClr val="1188A3"/>
                </a:solidFill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06789E-8740-58E8-E092-31B263C3D4D5}"/>
              </a:ext>
            </a:extLst>
          </p:cNvPr>
          <p:cNvSpPr/>
          <p:nvPr/>
        </p:nvSpPr>
        <p:spPr>
          <a:xfrm>
            <a:off x="6417733" y="5853264"/>
            <a:ext cx="2556042" cy="908590"/>
          </a:xfrm>
          <a:prstGeom prst="ellipse">
            <a:avLst/>
          </a:prstGeom>
          <a:solidFill>
            <a:schemeClr val="bg2"/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1188A3"/>
                </a:solidFill>
              </a:rPr>
              <a:t>Reaktion</a:t>
            </a:r>
            <a:r>
              <a:rPr lang="en-US" sz="1600" b="1" dirty="0">
                <a:solidFill>
                  <a:srgbClr val="1188A3"/>
                </a:solidFill>
              </a:rPr>
              <a:t> der </a:t>
            </a:r>
            <a:r>
              <a:rPr lang="en-US" sz="1600" b="1" dirty="0" err="1">
                <a:solidFill>
                  <a:srgbClr val="1188A3"/>
                </a:solidFill>
              </a:rPr>
              <a:t>Verbraucher</a:t>
            </a:r>
            <a:r>
              <a:rPr lang="en-US" sz="1600" b="1" dirty="0">
                <a:solidFill>
                  <a:srgbClr val="1188A3"/>
                </a:solidFill>
              </a:rPr>
              <a:t> auf die </a:t>
            </a:r>
            <a:r>
              <a:rPr lang="en-US" sz="1600" b="1" dirty="0" err="1">
                <a:solidFill>
                  <a:srgbClr val="1188A3"/>
                </a:solidFill>
              </a:rPr>
              <a:t>wahrgenommene</a:t>
            </a:r>
            <a:r>
              <a:rPr lang="en-US" sz="1600" b="1" dirty="0">
                <a:solidFill>
                  <a:srgbClr val="1188A3"/>
                </a:solidFill>
              </a:rPr>
              <a:t> </a:t>
            </a:r>
            <a:r>
              <a:rPr lang="en-US" sz="1600" b="1" dirty="0" err="1">
                <a:solidFill>
                  <a:srgbClr val="1188A3"/>
                </a:solidFill>
              </a:rPr>
              <a:t>Qualität</a:t>
            </a:r>
            <a:endParaRPr lang="en-US" sz="1600" b="1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591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4D3DBB-C00D-AF78-443A-7D009B6866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5" y="1757011"/>
            <a:ext cx="4983180" cy="3823544"/>
          </a:xfrm>
          <a:ln>
            <a:solidFill>
              <a:srgbClr val="000000"/>
            </a:solidFill>
          </a:ln>
        </p:spPr>
        <p:txBody>
          <a:bodyPr>
            <a:normAutofit fontScale="92500"/>
          </a:bodyPr>
          <a:lstStyle/>
          <a:p>
            <a:pPr lvl="0"/>
            <a:r>
              <a:rPr lang="en-IE" sz="2800" b="1" dirty="0" err="1"/>
              <a:t>Unterscheidungstest</a:t>
            </a:r>
            <a:r>
              <a:rPr lang="en-IE" sz="2800" b="1" dirty="0"/>
              <a:t> </a:t>
            </a:r>
            <a:r>
              <a:rPr lang="en-IE" sz="2600" dirty="0" err="1"/>
              <a:t>k</a:t>
            </a:r>
            <a:r>
              <a:rPr lang="en-IE" dirty="0" err="1"/>
              <a:t>ann</a:t>
            </a:r>
            <a:r>
              <a:rPr lang="en-IE" dirty="0"/>
              <a:t> </a:t>
            </a:r>
            <a:r>
              <a:rPr lang="en-IE" dirty="0" err="1"/>
              <a:t>verwendet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, um </a:t>
            </a:r>
            <a:r>
              <a:rPr lang="en-IE" dirty="0" err="1"/>
              <a:t>festzustellen</a:t>
            </a:r>
            <a:r>
              <a:rPr lang="en-IE" dirty="0"/>
              <a:t>, </a:t>
            </a:r>
            <a:r>
              <a:rPr lang="en-IE" dirty="0" err="1"/>
              <a:t>ob</a:t>
            </a:r>
            <a:r>
              <a:rPr lang="en-IE" dirty="0"/>
              <a:t> </a:t>
            </a:r>
            <a:r>
              <a:rPr lang="en-IE" dirty="0" err="1"/>
              <a:t>sich</a:t>
            </a:r>
            <a:r>
              <a:rPr lang="en-IE" dirty="0"/>
              <a:t> die </a:t>
            </a:r>
            <a:r>
              <a:rPr lang="en-IE" dirty="0" err="1"/>
              <a:t>Gerichte</a:t>
            </a:r>
            <a:r>
              <a:rPr lang="en-IE" dirty="0"/>
              <a:t>/</a:t>
            </a:r>
            <a:r>
              <a:rPr lang="en-IE" dirty="0" err="1"/>
              <a:t>Produkte</a:t>
            </a:r>
            <a:r>
              <a:rPr lang="en-IE" dirty="0"/>
              <a:t> </a:t>
            </a:r>
            <a:r>
              <a:rPr lang="en-IE" dirty="0" err="1"/>
              <a:t>voneinander</a:t>
            </a:r>
            <a:r>
              <a:rPr lang="en-IE" dirty="0"/>
              <a:t> </a:t>
            </a:r>
            <a:r>
              <a:rPr lang="en-IE" dirty="0" err="1"/>
              <a:t>unterscheiden</a:t>
            </a:r>
            <a:endParaRPr lang="en-IE" sz="2400" b="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wenn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bestimmtes</a:t>
            </a:r>
            <a:r>
              <a:rPr lang="en-IE" dirty="0"/>
              <a:t> </a:t>
            </a:r>
            <a:r>
              <a:rPr lang="en-IE" dirty="0" err="1"/>
              <a:t>Merkmal</a:t>
            </a:r>
            <a:r>
              <a:rPr lang="en-IE" dirty="0"/>
              <a:t> (</a:t>
            </a:r>
            <a:r>
              <a:rPr lang="en-IE" dirty="0" err="1"/>
              <a:t>Knusprigkeit</a:t>
            </a:r>
            <a:r>
              <a:rPr lang="en-IE" dirty="0"/>
              <a:t>, </a:t>
            </a:r>
            <a:r>
              <a:rPr lang="en-IE" dirty="0" err="1"/>
              <a:t>Weichheit</a:t>
            </a:r>
            <a:r>
              <a:rPr lang="en-IE" dirty="0"/>
              <a:t>, </a:t>
            </a:r>
            <a:r>
              <a:rPr lang="en-IE" dirty="0" err="1"/>
              <a:t>Schmelzpunkt</a:t>
            </a:r>
            <a:r>
              <a:rPr lang="en-IE" dirty="0"/>
              <a:t> </a:t>
            </a:r>
            <a:r>
              <a:rPr lang="en-IE" dirty="0" err="1"/>
              <a:t>usw</a:t>
            </a:r>
            <a:r>
              <a:rPr lang="en-IE" dirty="0"/>
              <a:t>.) </a:t>
            </a:r>
            <a:r>
              <a:rPr lang="en-IE" dirty="0" err="1"/>
              <a:t>zwischen</a:t>
            </a:r>
            <a:r>
              <a:rPr lang="en-IE" dirty="0"/>
              <a:t> den </a:t>
            </a:r>
            <a:r>
              <a:rPr lang="en-IE" dirty="0" err="1"/>
              <a:t>Proben</a:t>
            </a:r>
            <a:r>
              <a:rPr lang="en-IE" dirty="0"/>
              <a:t> </a:t>
            </a:r>
            <a:r>
              <a:rPr lang="en-IE" dirty="0" err="1"/>
              <a:t>unterschiedlich</a:t>
            </a:r>
            <a:r>
              <a:rPr lang="en-IE" dirty="0"/>
              <a:t> </a:t>
            </a:r>
            <a:r>
              <a:rPr lang="en-IE" dirty="0" err="1"/>
              <a:t>ist</a:t>
            </a:r>
            <a:r>
              <a:rPr lang="en-IE" dirty="0"/>
              <a:t>, </a:t>
            </a:r>
            <a:r>
              <a:rPr lang="en-IE" dirty="0" err="1"/>
              <a:t>oder</a:t>
            </a:r>
            <a:r>
              <a:rPr lang="en-IE" dirty="0"/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wenn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Produkt</a:t>
            </a:r>
            <a:r>
              <a:rPr lang="en-IE" dirty="0"/>
              <a:t> </a:t>
            </a:r>
            <a:r>
              <a:rPr lang="en-IE" dirty="0" err="1"/>
              <a:t>mehr</a:t>
            </a:r>
            <a:r>
              <a:rPr lang="en-IE" dirty="0"/>
              <a:t> von </a:t>
            </a:r>
            <a:r>
              <a:rPr lang="en-IE" dirty="0" err="1"/>
              <a:t>einem</a:t>
            </a:r>
            <a:r>
              <a:rPr lang="en-IE" dirty="0"/>
              <a:t> </a:t>
            </a:r>
            <a:r>
              <a:rPr lang="en-IE" dirty="0" err="1"/>
              <a:t>ausgewählten</a:t>
            </a:r>
            <a:r>
              <a:rPr lang="en-IE" dirty="0"/>
              <a:t> </a:t>
            </a:r>
            <a:r>
              <a:rPr lang="en-IE" dirty="0" err="1"/>
              <a:t>Merkmal</a:t>
            </a:r>
            <a:r>
              <a:rPr lang="en-IE" dirty="0"/>
              <a:t> </a:t>
            </a:r>
            <a:r>
              <a:rPr lang="en-IE" dirty="0" err="1"/>
              <a:t>aufweist</a:t>
            </a:r>
            <a:r>
              <a:rPr lang="en-IE" dirty="0"/>
              <a:t> </a:t>
            </a:r>
            <a:r>
              <a:rPr lang="en-IE" dirty="0" err="1"/>
              <a:t>als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anderes</a:t>
            </a:r>
            <a:r>
              <a:rPr lang="en-IE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513C2-4D12-A111-AFC5-24E2749C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714" y="559694"/>
            <a:ext cx="5085159" cy="582221"/>
          </a:xfrm>
        </p:spPr>
        <p:txBody>
          <a:bodyPr>
            <a:normAutofit lnSpcReduction="10000"/>
          </a:bodyPr>
          <a:lstStyle/>
          <a:p>
            <a:r>
              <a:rPr lang="en-IE" dirty="0"/>
              <a:t>1. </a:t>
            </a:r>
            <a:r>
              <a:rPr lang="en-IE" dirty="0" err="1"/>
              <a:t>Analytische</a:t>
            </a:r>
            <a:r>
              <a:rPr lang="en-IE" dirty="0"/>
              <a:t> </a:t>
            </a:r>
            <a:r>
              <a:rPr lang="en-IE" dirty="0" err="1"/>
              <a:t>Methoden</a:t>
            </a:r>
            <a:r>
              <a:rPr lang="en-IE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61DEB-C92D-B050-3B28-9CC8F601C07E}"/>
              </a:ext>
            </a:extLst>
          </p:cNvPr>
          <p:cNvSpPr txBox="1"/>
          <p:nvPr/>
        </p:nvSpPr>
        <p:spPr>
          <a:xfrm>
            <a:off x="6685032" y="1733348"/>
            <a:ext cx="4983180" cy="4955203"/>
          </a:xfrm>
          <a:prstGeom prst="rect">
            <a:avLst/>
          </a:prstGeom>
          <a:solidFill>
            <a:srgbClr val="FFD100"/>
          </a:solidFill>
        </p:spPr>
        <p:txBody>
          <a:bodyPr wrap="square">
            <a:spAutoFit/>
          </a:bodyPr>
          <a:lstStyle/>
          <a:p>
            <a:pPr marL="452438" indent="0"/>
            <a:r>
              <a:rPr lang="en-IE" sz="2800" b="1" dirty="0" err="1">
                <a:solidFill>
                  <a:srgbClr val="000000"/>
                </a:solidFill>
              </a:rPr>
              <a:t>Beschreibende</a:t>
            </a:r>
            <a:r>
              <a:rPr lang="en-IE" sz="2800" b="1" dirty="0">
                <a:solidFill>
                  <a:srgbClr val="000000"/>
                </a:solidFill>
              </a:rPr>
              <a:t> </a:t>
            </a:r>
            <a:r>
              <a:rPr lang="en-IE" sz="2800" b="1" dirty="0" err="1">
                <a:solidFill>
                  <a:srgbClr val="000000"/>
                </a:solidFill>
              </a:rPr>
              <a:t>Methoden</a:t>
            </a:r>
            <a:r>
              <a:rPr lang="en-IE" sz="2800" b="1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werden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verwendet</a:t>
            </a:r>
            <a:r>
              <a:rPr lang="en-IE" sz="2400" dirty="0">
                <a:solidFill>
                  <a:srgbClr val="000000"/>
                </a:solidFill>
              </a:rPr>
              <a:t>, um </a:t>
            </a:r>
            <a:r>
              <a:rPr lang="en-IE" sz="2400" dirty="0" err="1">
                <a:solidFill>
                  <a:srgbClr val="000000"/>
                </a:solidFill>
              </a:rPr>
              <a:t>umfassendere</a:t>
            </a:r>
            <a:r>
              <a:rPr lang="en-IE" sz="2400" dirty="0">
                <a:solidFill>
                  <a:srgbClr val="000000"/>
                </a:solidFill>
              </a:rPr>
              <a:t> Profile </a:t>
            </a:r>
            <a:r>
              <a:rPr lang="en-IE" sz="2400" dirty="0" err="1">
                <a:solidFill>
                  <a:srgbClr val="000000"/>
                </a:solidFill>
              </a:rPr>
              <a:t>eines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Produkts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zu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erstellen</a:t>
            </a:r>
            <a:r>
              <a:rPr lang="en-IE" sz="2400" dirty="0">
                <a:solidFill>
                  <a:srgbClr val="000000"/>
                </a:solidFill>
              </a:rPr>
              <a:t>, </a:t>
            </a:r>
            <a:r>
              <a:rPr lang="en-IE" sz="2400" dirty="0" err="1">
                <a:solidFill>
                  <a:srgbClr val="000000"/>
                </a:solidFill>
              </a:rPr>
              <a:t>indem</a:t>
            </a:r>
            <a:r>
              <a:rPr lang="en-IE" sz="2400" dirty="0">
                <a:solidFill>
                  <a:srgbClr val="000000"/>
                </a:solidFill>
              </a:rPr>
              <a:t> die </a:t>
            </a:r>
            <a:r>
              <a:rPr lang="en-IE" sz="2400" dirty="0" err="1">
                <a:solidFill>
                  <a:srgbClr val="000000"/>
                </a:solidFill>
              </a:rPr>
              <a:t>Diskussionsteilnehmer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gebeten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werden</a:t>
            </a:r>
            <a:r>
              <a:rPr lang="en-IE" sz="2400" dirty="0">
                <a:solidFill>
                  <a:srgbClr val="000000"/>
                </a:solidFill>
              </a:rPr>
              <a:t>, es </a:t>
            </a:r>
            <a:r>
              <a:rPr lang="en-IE" sz="2400" dirty="0" err="1">
                <a:solidFill>
                  <a:srgbClr val="000000"/>
                </a:solidFill>
              </a:rPr>
              <a:t>zu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identifizieren</a:t>
            </a:r>
            <a:r>
              <a:rPr lang="en-IE" sz="2400" dirty="0">
                <a:solidFill>
                  <a:srgbClr val="000000"/>
                </a:solidFill>
              </a:rPr>
              <a:t>:</a:t>
            </a:r>
          </a:p>
          <a:p>
            <a:pPr marL="795338" indent="-342900">
              <a:buFont typeface="Arial" panose="020B0604020202020204" pitchFamily="34" charset="0"/>
              <a:buChar char="•"/>
            </a:pPr>
            <a:r>
              <a:rPr lang="en-IE" sz="2400" u="sng" dirty="0" err="1">
                <a:solidFill>
                  <a:srgbClr val="000000"/>
                </a:solidFill>
              </a:rPr>
              <a:t>verschiedene</a:t>
            </a:r>
            <a:r>
              <a:rPr lang="en-IE" sz="2400" u="sng" dirty="0">
                <a:solidFill>
                  <a:srgbClr val="000000"/>
                </a:solidFill>
              </a:rPr>
              <a:t> </a:t>
            </a:r>
            <a:r>
              <a:rPr lang="en-IE" sz="2400" u="sng" dirty="0" err="1">
                <a:solidFill>
                  <a:srgbClr val="000000"/>
                </a:solidFill>
              </a:rPr>
              <a:t>Merkmale</a:t>
            </a:r>
            <a:r>
              <a:rPr lang="en-IE" sz="2400" u="sng" dirty="0">
                <a:solidFill>
                  <a:srgbClr val="000000"/>
                </a:solidFill>
              </a:rPr>
              <a:t> </a:t>
            </a:r>
            <a:r>
              <a:rPr lang="en-IE" sz="2400" u="sng" dirty="0" err="1">
                <a:solidFill>
                  <a:srgbClr val="000000"/>
                </a:solidFill>
              </a:rPr>
              <a:t>innerhalb</a:t>
            </a:r>
            <a:r>
              <a:rPr lang="en-IE" sz="2400" u="sng" dirty="0">
                <a:solidFill>
                  <a:srgbClr val="000000"/>
                </a:solidFill>
              </a:rPr>
              <a:t> des </a:t>
            </a:r>
            <a:r>
              <a:rPr lang="en-IE" sz="2400" u="sng" dirty="0" err="1">
                <a:solidFill>
                  <a:srgbClr val="000000"/>
                </a:solidFill>
              </a:rPr>
              <a:t>Produkts</a:t>
            </a:r>
            <a:r>
              <a:rPr lang="en-IE" sz="2400" u="sng" dirty="0">
                <a:solidFill>
                  <a:srgbClr val="000000"/>
                </a:solidFill>
              </a:rPr>
              <a:t> und </a:t>
            </a:r>
          </a:p>
          <a:p>
            <a:pPr marL="795338" indent="-342900">
              <a:buFont typeface="Arial" panose="020B0604020202020204" pitchFamily="34" charset="0"/>
              <a:buChar char="•"/>
            </a:pPr>
            <a:r>
              <a:rPr lang="en-IE" sz="2400" u="sng" dirty="0" err="1">
                <a:solidFill>
                  <a:srgbClr val="000000"/>
                </a:solidFill>
              </a:rPr>
              <a:t>quantifizieren</a:t>
            </a:r>
            <a:r>
              <a:rPr lang="en-IE" sz="2400" u="sng" dirty="0">
                <a:solidFill>
                  <a:srgbClr val="000000"/>
                </a:solidFill>
              </a:rPr>
              <a:t> die </a:t>
            </a:r>
            <a:r>
              <a:rPr lang="en-IE" sz="2400" u="sng" dirty="0" err="1">
                <a:solidFill>
                  <a:srgbClr val="000000"/>
                </a:solidFill>
              </a:rPr>
              <a:t>Merkmale</a:t>
            </a:r>
            <a:r>
              <a:rPr lang="en-IE" sz="2400" u="sng" dirty="0">
                <a:solidFill>
                  <a:srgbClr val="000000"/>
                </a:solidFill>
              </a:rPr>
              <a:t>. </a:t>
            </a:r>
          </a:p>
          <a:p>
            <a:endParaRPr lang="en-IE" sz="2400" b="0" u="sng" dirty="0">
              <a:solidFill>
                <a:srgbClr val="000000"/>
              </a:solidFill>
            </a:endParaRPr>
          </a:p>
          <a:p>
            <a:pPr marL="452438" lvl="0">
              <a:defRPr/>
            </a:pPr>
            <a:r>
              <a:rPr lang="en-IE" sz="2400" dirty="0" err="1">
                <a:solidFill>
                  <a:srgbClr val="000000"/>
                </a:solidFill>
              </a:rPr>
              <a:t>Bessere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Ergebnisse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werden</a:t>
            </a:r>
            <a:r>
              <a:rPr lang="en-IE" sz="2400" dirty="0">
                <a:solidFill>
                  <a:srgbClr val="000000"/>
                </a:solidFill>
              </a:rPr>
              <a:t> von </a:t>
            </a:r>
            <a:r>
              <a:rPr lang="en-IE" sz="2400" dirty="0" err="1">
                <a:solidFill>
                  <a:srgbClr val="000000"/>
                </a:solidFill>
              </a:rPr>
              <a:t>geschulten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Geschmackspanelisten</a:t>
            </a:r>
            <a:r>
              <a:rPr lang="en-IE" sz="2400" dirty="0">
                <a:solidFill>
                  <a:srgbClr val="000000"/>
                </a:solidFill>
              </a:rPr>
              <a:t> </a:t>
            </a:r>
            <a:r>
              <a:rPr lang="en-IE" sz="2400" dirty="0" err="1">
                <a:solidFill>
                  <a:srgbClr val="000000"/>
                </a:solidFill>
              </a:rPr>
              <a:t>erzielt</a:t>
            </a:r>
            <a:r>
              <a:rPr lang="en-IE" sz="2400" dirty="0">
                <a:solidFill>
                  <a:srgbClr val="000000"/>
                </a:solidFill>
              </a:rPr>
              <a:t>. </a:t>
            </a:r>
            <a:endParaRPr lang="en-IE" sz="2400" b="0" dirty="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0AD05A-4D6D-A682-F486-127F1F2403EF}"/>
              </a:ext>
            </a:extLst>
          </p:cNvPr>
          <p:cNvSpPr txBox="1"/>
          <p:nvPr/>
        </p:nvSpPr>
        <p:spPr>
          <a:xfrm>
            <a:off x="6748181" y="389140"/>
            <a:ext cx="4772254" cy="1200329"/>
          </a:xfrm>
          <a:prstGeom prst="rect">
            <a:avLst/>
          </a:prstGeom>
          <a:noFill/>
          <a:ln>
            <a:solidFill>
              <a:srgbClr val="FFD100"/>
            </a:solidFill>
          </a:ln>
        </p:spPr>
        <p:txBody>
          <a:bodyPr wrap="square">
            <a:spAutoFit/>
          </a:bodyPr>
          <a:lstStyle/>
          <a:p>
            <a:pPr marL="355600" indent="0"/>
            <a:r>
              <a:rPr lang="en-IE" dirty="0">
                <a:solidFill>
                  <a:srgbClr val="000000"/>
                </a:solidFill>
              </a:rPr>
              <a:t>Bei den </a:t>
            </a:r>
            <a:r>
              <a:rPr lang="en-IE" b="1" dirty="0" err="1">
                <a:solidFill>
                  <a:srgbClr val="000000"/>
                </a:solidFill>
              </a:rPr>
              <a:t>analytischen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b="1" dirty="0" err="1">
                <a:solidFill>
                  <a:srgbClr val="000000"/>
                </a:solidFill>
              </a:rPr>
              <a:t>Methoden</a:t>
            </a:r>
            <a:r>
              <a:rPr lang="en-IE" b="1" dirty="0">
                <a:solidFill>
                  <a:srgbClr val="000000"/>
                </a:solidFill>
              </a:rPr>
              <a:t> </a:t>
            </a:r>
            <a:r>
              <a:rPr lang="en-IE" dirty="0">
                <a:solidFill>
                  <a:srgbClr val="000000"/>
                </a:solidFill>
              </a:rPr>
              <a:t>der </a:t>
            </a:r>
            <a:r>
              <a:rPr lang="en-IE" dirty="0" err="1">
                <a:solidFill>
                  <a:srgbClr val="000000"/>
                </a:solidFill>
              </a:rPr>
              <a:t>sensorischen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Bewertung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handelt</a:t>
            </a:r>
            <a:r>
              <a:rPr lang="en-IE" dirty="0">
                <a:solidFill>
                  <a:srgbClr val="000000"/>
                </a:solidFill>
              </a:rPr>
              <a:t> es </a:t>
            </a:r>
            <a:r>
              <a:rPr lang="en-IE" dirty="0" err="1">
                <a:solidFill>
                  <a:srgbClr val="000000"/>
                </a:solidFill>
              </a:rPr>
              <a:t>sich</a:t>
            </a:r>
            <a:r>
              <a:rPr lang="en-IE" dirty="0">
                <a:solidFill>
                  <a:srgbClr val="000000"/>
                </a:solidFill>
              </a:rPr>
              <a:t> in der Regel um </a:t>
            </a:r>
            <a:r>
              <a:rPr lang="en-IE" dirty="0" err="1">
                <a:solidFill>
                  <a:srgbClr val="000000"/>
                </a:solidFill>
              </a:rPr>
              <a:t>unterscheidende</a:t>
            </a:r>
            <a:r>
              <a:rPr lang="en-IE" dirty="0">
                <a:solidFill>
                  <a:srgbClr val="000000"/>
                </a:solidFill>
              </a:rPr>
              <a:t> und/</a:t>
            </a:r>
            <a:r>
              <a:rPr lang="en-IE" dirty="0" err="1">
                <a:solidFill>
                  <a:srgbClr val="000000"/>
                </a:solidFill>
              </a:rPr>
              <a:t>oder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beschreibende</a:t>
            </a:r>
            <a:r>
              <a:rPr lang="en-IE" dirty="0">
                <a:solidFill>
                  <a:srgbClr val="000000"/>
                </a:solidFill>
              </a:rPr>
              <a:t> </a:t>
            </a:r>
            <a:r>
              <a:rPr lang="en-IE" dirty="0" err="1">
                <a:solidFill>
                  <a:srgbClr val="000000"/>
                </a:solidFill>
              </a:rPr>
              <a:t>Methoden</a:t>
            </a:r>
            <a:r>
              <a:rPr lang="en-IE" dirty="0">
                <a:solidFill>
                  <a:srgbClr val="000000"/>
                </a:solidFill>
              </a:rPr>
              <a:t>. </a:t>
            </a:r>
            <a:endParaRPr lang="en-IE" sz="1800" dirty="0">
              <a:solidFill>
                <a:srgbClr val="00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DBBB26-B782-FC4B-549C-7DB16FBF517F}"/>
              </a:ext>
            </a:extLst>
          </p:cNvPr>
          <p:cNvCxnSpPr/>
          <p:nvPr/>
        </p:nvCxnSpPr>
        <p:spPr>
          <a:xfrm>
            <a:off x="6386813" y="5927558"/>
            <a:ext cx="5805187" cy="0"/>
          </a:xfrm>
          <a:prstGeom prst="line">
            <a:avLst/>
          </a:prstGeom>
          <a:ln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Right 3">
            <a:extLst>
              <a:ext uri="{FF2B5EF4-FFF2-40B4-BE49-F238E27FC236}">
                <a16:creationId xmlns:a16="http://schemas.microsoft.com/office/drawing/2014/main" id="{B88BCCF3-78F1-2843-5B89-48AFCCE57435}"/>
              </a:ext>
            </a:extLst>
          </p:cNvPr>
          <p:cNvSpPr/>
          <p:nvPr/>
        </p:nvSpPr>
        <p:spPr>
          <a:xfrm>
            <a:off x="5272009" y="1011175"/>
            <a:ext cx="1413023" cy="340824"/>
          </a:xfrm>
          <a:prstGeom prst="rightArrow">
            <a:avLst/>
          </a:prstGeom>
          <a:solidFill>
            <a:srgbClr val="FED100"/>
          </a:solidFill>
          <a:ln>
            <a:solidFill>
              <a:srgbClr val="FE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21648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6CF72-8E7F-6B86-CC54-50229B1A7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9495" y="536836"/>
            <a:ext cx="5085159" cy="582221"/>
          </a:xfrm>
        </p:spPr>
        <p:txBody>
          <a:bodyPr>
            <a:normAutofit lnSpcReduction="10000"/>
          </a:bodyPr>
          <a:lstStyle/>
          <a:p>
            <a:r>
              <a:rPr lang="en-IE" dirty="0"/>
              <a:t>2. </a:t>
            </a:r>
            <a:r>
              <a:rPr lang="en-IE" dirty="0" err="1"/>
              <a:t>Affektive</a:t>
            </a:r>
            <a:r>
              <a:rPr lang="en-IE" dirty="0"/>
              <a:t> </a:t>
            </a:r>
            <a:r>
              <a:rPr lang="en-IE" dirty="0" err="1"/>
              <a:t>Methoden</a:t>
            </a:r>
            <a:r>
              <a:rPr lang="en-IE" dirty="0"/>
              <a:t>: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64C50A9-E0B2-B9EF-282A-3569368CF9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FAFC5-480E-D3C7-DE00-EB483597512A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569495" y="1500690"/>
            <a:ext cx="5630779" cy="438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IE" sz="2200" dirty="0" err="1"/>
              <a:t>Zusammenstellung</a:t>
            </a:r>
            <a:r>
              <a:rPr lang="en-IE" sz="2200" dirty="0"/>
              <a:t> </a:t>
            </a:r>
            <a:r>
              <a:rPr lang="en-IE" sz="2200" dirty="0" err="1"/>
              <a:t>eines</a:t>
            </a:r>
            <a:r>
              <a:rPr lang="en-IE" sz="2200" dirty="0"/>
              <a:t> </a:t>
            </a:r>
            <a:r>
              <a:rPr lang="en-IE" sz="2200" dirty="0" err="1"/>
              <a:t>Gremiums</a:t>
            </a:r>
            <a:r>
              <a:rPr lang="en-IE" sz="2200" dirty="0"/>
              <a:t> </a:t>
            </a:r>
            <a:r>
              <a:rPr lang="en-IE" sz="2200" dirty="0" err="1"/>
              <a:t>Ihrer</a:t>
            </a:r>
            <a:r>
              <a:rPr lang="en-IE" sz="2200" dirty="0"/>
              <a:t> </a:t>
            </a:r>
            <a:r>
              <a:rPr lang="en-IE" sz="2200" dirty="0" err="1"/>
              <a:t>Zielkunden</a:t>
            </a:r>
            <a:r>
              <a:rPr lang="en-IE" sz="2200" dirty="0"/>
              <a:t>, um </a:t>
            </a:r>
            <a:r>
              <a:rPr lang="en-IE" sz="2200" dirty="0" err="1"/>
              <a:t>Fragen</a:t>
            </a:r>
            <a:r>
              <a:rPr lang="en-IE" sz="2200" dirty="0"/>
              <a:t> </a:t>
            </a:r>
            <a:r>
              <a:rPr lang="en-IE" sz="2200" dirty="0" err="1"/>
              <a:t>wie</a:t>
            </a:r>
            <a:r>
              <a:rPr lang="en-IE" sz="2200" dirty="0"/>
              <a:t> </a:t>
            </a:r>
            <a:r>
              <a:rPr lang="en-IE" sz="2200" dirty="0" err="1"/>
              <a:t>diese</a:t>
            </a:r>
            <a:r>
              <a:rPr lang="en-IE" sz="2200" dirty="0"/>
              <a:t> </a:t>
            </a:r>
            <a:r>
              <a:rPr lang="en-IE" sz="2200" dirty="0" err="1"/>
              <a:t>zu</a:t>
            </a:r>
            <a:r>
              <a:rPr lang="en-IE" sz="2200" dirty="0"/>
              <a:t> </a:t>
            </a:r>
            <a:r>
              <a:rPr lang="en-IE" sz="2200" dirty="0" err="1"/>
              <a:t>beantworten</a:t>
            </a:r>
            <a:r>
              <a:rPr lang="en-IE" sz="2200" dirty="0"/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200" i="1" dirty="0"/>
              <a:t>Welches </a:t>
            </a:r>
            <a:r>
              <a:rPr lang="en-IE" sz="2200" i="1" dirty="0" err="1"/>
              <a:t>Produkt</a:t>
            </a:r>
            <a:r>
              <a:rPr lang="en-IE" sz="2200" i="1" dirty="0"/>
              <a:t> </a:t>
            </a:r>
            <a:r>
              <a:rPr lang="en-IE" sz="2200" i="1" dirty="0" err="1"/>
              <a:t>bevorzugen</a:t>
            </a:r>
            <a:r>
              <a:rPr lang="en-IE" sz="2200" i="1" dirty="0"/>
              <a:t> Sie?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200" i="1" dirty="0"/>
              <a:t>Welches </a:t>
            </a:r>
            <a:r>
              <a:rPr lang="en-IE" sz="2200" i="1" dirty="0" err="1"/>
              <a:t>Produkt</a:t>
            </a:r>
            <a:r>
              <a:rPr lang="en-IE" sz="2200" i="1" dirty="0"/>
              <a:t> </a:t>
            </a:r>
            <a:r>
              <a:rPr lang="en-IE" sz="2200" i="1" dirty="0" err="1"/>
              <a:t>gefällt</a:t>
            </a:r>
            <a:r>
              <a:rPr lang="en-IE" sz="2200" i="1" dirty="0"/>
              <a:t> </a:t>
            </a:r>
            <a:r>
              <a:rPr lang="en-IE" sz="2200" i="1" dirty="0" err="1"/>
              <a:t>Ihnen</a:t>
            </a:r>
            <a:r>
              <a:rPr lang="en-IE" sz="2200" i="1" dirty="0"/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200" i="1" dirty="0"/>
              <a:t>Wie gut </a:t>
            </a:r>
            <a:r>
              <a:rPr lang="en-IE" sz="2200" i="1" dirty="0" err="1"/>
              <a:t>gefällt</a:t>
            </a:r>
            <a:r>
              <a:rPr lang="en-IE" sz="2200" i="1" dirty="0"/>
              <a:t> </a:t>
            </a:r>
            <a:r>
              <a:rPr lang="en-IE" sz="2200" i="1" dirty="0" err="1"/>
              <a:t>Ihnen</a:t>
            </a:r>
            <a:r>
              <a:rPr lang="en-IE" sz="2200" i="1" dirty="0"/>
              <a:t> dieses </a:t>
            </a:r>
            <a:r>
              <a:rPr lang="en-IE" sz="2200" i="1" dirty="0" err="1"/>
              <a:t>Produkt</a:t>
            </a:r>
            <a:r>
              <a:rPr lang="en-IE" sz="2200" i="1" dirty="0"/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200" i="1" dirty="0"/>
              <a:t>Wie oft </a:t>
            </a:r>
            <a:r>
              <a:rPr lang="en-IE" sz="2200" i="1" dirty="0" err="1"/>
              <a:t>würden</a:t>
            </a:r>
            <a:r>
              <a:rPr lang="en-IE" sz="2200" i="1" dirty="0"/>
              <a:t> Sie dieses </a:t>
            </a:r>
            <a:r>
              <a:rPr lang="en-IE" sz="2200" i="1" dirty="0" err="1"/>
              <a:t>Produkt</a:t>
            </a:r>
            <a:r>
              <a:rPr lang="en-IE" sz="2200" i="1" dirty="0"/>
              <a:t> </a:t>
            </a:r>
            <a:r>
              <a:rPr lang="en-IE" sz="2200" i="1" dirty="0" err="1"/>
              <a:t>kaufen</a:t>
            </a:r>
            <a:r>
              <a:rPr lang="en-IE" sz="2200" i="1" dirty="0"/>
              <a:t>/</a:t>
            </a:r>
            <a:r>
              <a:rPr lang="en-IE" sz="2200" i="1" dirty="0" err="1"/>
              <a:t>verwenden</a:t>
            </a:r>
            <a:r>
              <a:rPr lang="en-IE" sz="2200" i="1" dirty="0"/>
              <a:t>?</a:t>
            </a:r>
            <a:endParaRPr lang="en-IE" sz="2200" dirty="0"/>
          </a:p>
          <a:p>
            <a:pPr marL="0" indent="0"/>
            <a:r>
              <a:rPr lang="en-IE" sz="2200" dirty="0" err="1"/>
              <a:t>Affektive</a:t>
            </a:r>
            <a:r>
              <a:rPr lang="en-IE" sz="2200" dirty="0"/>
              <a:t> </a:t>
            </a:r>
            <a:r>
              <a:rPr lang="en-IE" sz="2200" dirty="0" err="1"/>
              <a:t>Methoden</a:t>
            </a:r>
            <a:r>
              <a:rPr lang="en-IE" sz="2200" dirty="0"/>
              <a:t> </a:t>
            </a:r>
            <a:r>
              <a:rPr lang="en-IE" sz="2200" dirty="0" err="1"/>
              <a:t>erfordern</a:t>
            </a:r>
            <a:r>
              <a:rPr lang="en-IE" sz="2200" dirty="0"/>
              <a:t> </a:t>
            </a:r>
            <a:r>
              <a:rPr lang="en-IE" sz="2200" dirty="0" err="1"/>
              <a:t>eine</a:t>
            </a:r>
            <a:r>
              <a:rPr lang="en-IE" sz="2200" dirty="0"/>
              <a:t> </a:t>
            </a:r>
            <a:r>
              <a:rPr lang="en-IE" sz="2200" dirty="0" err="1"/>
              <a:t>viel</a:t>
            </a:r>
            <a:r>
              <a:rPr lang="en-IE" sz="2200" dirty="0"/>
              <a:t> </a:t>
            </a:r>
            <a:r>
              <a:rPr lang="en-IE" sz="2200" dirty="0" err="1"/>
              <a:t>größere</a:t>
            </a:r>
            <a:r>
              <a:rPr lang="en-IE" sz="2200" dirty="0"/>
              <a:t> </a:t>
            </a:r>
            <a:r>
              <a:rPr lang="en-IE" sz="2200" dirty="0" err="1"/>
              <a:t>Panelgröße</a:t>
            </a:r>
            <a:r>
              <a:rPr lang="en-IE" sz="2200" dirty="0"/>
              <a:t> </a:t>
            </a:r>
            <a:r>
              <a:rPr lang="en-IE" sz="2200" dirty="0" err="1"/>
              <a:t>als</a:t>
            </a:r>
            <a:r>
              <a:rPr lang="en-IE" sz="2200" dirty="0"/>
              <a:t> </a:t>
            </a:r>
            <a:r>
              <a:rPr lang="en-IE" sz="2200" dirty="0" err="1"/>
              <a:t>analytische</a:t>
            </a:r>
            <a:r>
              <a:rPr lang="en-IE" sz="2200" dirty="0"/>
              <a:t> </a:t>
            </a:r>
            <a:r>
              <a:rPr lang="en-IE" sz="2200" dirty="0" err="1"/>
              <a:t>Methoden</a:t>
            </a:r>
            <a:r>
              <a:rPr lang="en-IE" sz="2200" dirty="0"/>
              <a:t>, um </a:t>
            </a:r>
            <a:r>
              <a:rPr lang="en-IE" sz="2200" dirty="0" err="1"/>
              <a:t>eine</a:t>
            </a:r>
            <a:r>
              <a:rPr lang="en-IE" sz="2200" dirty="0"/>
              <a:t> </a:t>
            </a:r>
            <a:r>
              <a:rPr lang="en-IE" sz="2200" dirty="0" err="1"/>
              <a:t>größere</a:t>
            </a:r>
            <a:r>
              <a:rPr lang="en-IE" sz="2200" dirty="0"/>
              <a:t> </a:t>
            </a:r>
            <a:r>
              <a:rPr lang="en-IE" sz="2200" dirty="0" err="1"/>
              <a:t>Sicherheit</a:t>
            </a:r>
            <a:r>
              <a:rPr lang="en-IE" sz="2200" dirty="0"/>
              <a:t> </a:t>
            </a:r>
            <a:r>
              <a:rPr lang="en-IE" sz="2200" dirty="0" err="1"/>
              <a:t>bei</a:t>
            </a:r>
            <a:r>
              <a:rPr lang="en-IE" sz="2200" dirty="0"/>
              <a:t> der Interpretation der </a:t>
            </a:r>
            <a:r>
              <a:rPr lang="en-IE" sz="2200" dirty="0" err="1"/>
              <a:t>Ergebnisse</a:t>
            </a:r>
            <a:r>
              <a:rPr lang="en-IE" sz="2200" dirty="0"/>
              <a:t> </a:t>
            </a:r>
            <a:r>
              <a:rPr lang="en-IE" sz="2200" dirty="0" err="1"/>
              <a:t>zu</a:t>
            </a:r>
            <a:r>
              <a:rPr lang="en-IE" sz="2200" dirty="0"/>
              <a:t> </a:t>
            </a:r>
            <a:r>
              <a:rPr lang="en-IE" sz="2200" dirty="0" err="1"/>
              <a:t>gewährleisten</a:t>
            </a:r>
            <a:r>
              <a:rPr lang="en-IE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48279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589AC-37F1-FAA4-1A08-A647BF2C83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414372"/>
            <a:ext cx="11699421" cy="582221"/>
          </a:xfrm>
          <a:solidFill>
            <a:srgbClr val="FED100"/>
          </a:solidFill>
        </p:spPr>
        <p:txBody>
          <a:bodyPr anchor="ctr">
            <a:normAutofit fontScale="70000" lnSpcReduction="20000"/>
          </a:bodyPr>
          <a:lstStyle/>
          <a:p>
            <a:r>
              <a:rPr lang="en-IE" dirty="0"/>
              <a:t> </a:t>
            </a:r>
            <a:r>
              <a:rPr lang="en-IE" dirty="0" err="1"/>
              <a:t>Lebensmittel-Variablen</a:t>
            </a:r>
            <a:r>
              <a:rPr lang="en-IE" dirty="0"/>
              <a:t>: Auch das </a:t>
            </a:r>
            <a:r>
              <a:rPr lang="en-IE" dirty="0" err="1"/>
              <a:t>Erscheinungsbild</a:t>
            </a:r>
            <a:r>
              <a:rPr lang="en-IE" dirty="0"/>
              <a:t> </a:t>
            </a:r>
            <a:r>
              <a:rPr lang="en-IE" dirty="0" err="1"/>
              <a:t>sollte</a:t>
            </a:r>
            <a:r>
              <a:rPr lang="en-IE" dirty="0"/>
              <a:t> </a:t>
            </a:r>
            <a:r>
              <a:rPr lang="en-IE" dirty="0" err="1"/>
              <a:t>berücksichtigt</a:t>
            </a:r>
            <a:r>
              <a:rPr lang="en-IE" dirty="0"/>
              <a:t> </a:t>
            </a:r>
            <a:r>
              <a:rPr lang="en-IE" dirty="0" err="1"/>
              <a:t>werden</a:t>
            </a:r>
            <a:r>
              <a:rPr lang="en-IE" dirty="0"/>
              <a:t>...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0E6A328-019C-2AB3-5986-05907F29F4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4713" y="1331775"/>
            <a:ext cx="7326145" cy="3867150"/>
          </a:xfrm>
        </p:spPr>
        <p:txBody>
          <a:bodyPr>
            <a:noAutofit/>
          </a:bodyPr>
          <a:lstStyle/>
          <a:p>
            <a:pPr marL="0" indent="0" algn="just"/>
            <a:r>
              <a:rPr lang="en-GB" sz="2200" dirty="0"/>
              <a:t>Die </a:t>
            </a:r>
            <a:r>
              <a:rPr lang="en-GB" sz="2200" dirty="0" err="1"/>
              <a:t>Verdauung</a:t>
            </a:r>
            <a:r>
              <a:rPr lang="en-GB" sz="2200" dirty="0"/>
              <a:t> </a:t>
            </a:r>
            <a:r>
              <a:rPr lang="en-GB" sz="2200" dirty="0" err="1"/>
              <a:t>beginnt</a:t>
            </a:r>
            <a:r>
              <a:rPr lang="en-GB" sz="2200" dirty="0"/>
              <a:t> in den </a:t>
            </a:r>
            <a:r>
              <a:rPr lang="en-GB" sz="2200" dirty="0" err="1"/>
              <a:t>Augen</a:t>
            </a:r>
            <a:r>
              <a:rPr lang="en-GB" sz="2200" dirty="0"/>
              <a:t>. Das </a:t>
            </a:r>
            <a:r>
              <a:rPr lang="en-GB" sz="2200" dirty="0" err="1"/>
              <a:t>Aussehen</a:t>
            </a:r>
            <a:r>
              <a:rPr lang="en-GB" sz="2200" dirty="0"/>
              <a:t> der </a:t>
            </a:r>
            <a:r>
              <a:rPr lang="en-GB" sz="2200" dirty="0" err="1"/>
              <a:t>Lebensmittel</a:t>
            </a:r>
            <a:r>
              <a:rPr lang="en-GB" sz="2200" dirty="0"/>
              <a:t> </a:t>
            </a:r>
            <a:r>
              <a:rPr lang="en-GB" sz="2200" dirty="0" err="1"/>
              <a:t>trägt</a:t>
            </a:r>
            <a:r>
              <a:rPr lang="en-GB" sz="2200" dirty="0"/>
              <a:t> </a:t>
            </a:r>
            <a:r>
              <a:rPr lang="en-GB" sz="2200" dirty="0" err="1"/>
              <a:t>dazu</a:t>
            </a:r>
            <a:r>
              <a:rPr lang="en-GB" sz="2200" dirty="0"/>
              <a:t> </a:t>
            </a:r>
            <a:r>
              <a:rPr lang="en-GB" sz="2200" dirty="0" err="1"/>
              <a:t>bei</a:t>
            </a:r>
            <a:r>
              <a:rPr lang="en-GB" sz="2200" dirty="0"/>
              <a:t>, den </a:t>
            </a:r>
            <a:r>
              <a:rPr lang="en-GB" sz="2200" dirty="0" err="1"/>
              <a:t>Mund</a:t>
            </a:r>
            <a:r>
              <a:rPr lang="en-GB" sz="2200" dirty="0"/>
              <a:t> auf die </a:t>
            </a:r>
            <a:r>
              <a:rPr lang="en-GB" sz="2200" dirty="0" err="1"/>
              <a:t>ankommende</a:t>
            </a:r>
            <a:r>
              <a:rPr lang="en-GB" sz="2200" dirty="0"/>
              <a:t> </a:t>
            </a:r>
            <a:r>
              <a:rPr lang="en-GB" sz="2200" dirty="0" err="1"/>
              <a:t>Nahrung</a:t>
            </a:r>
            <a:r>
              <a:rPr lang="en-GB" sz="2200" dirty="0"/>
              <a:t> </a:t>
            </a:r>
            <a:r>
              <a:rPr lang="en-GB" sz="2200" dirty="0" err="1"/>
              <a:t>vorzubereiten</a:t>
            </a:r>
            <a:r>
              <a:rPr lang="en-GB" sz="2200" dirty="0"/>
              <a:t> (der "mouth-watering effect"). Die </a:t>
            </a:r>
            <a:r>
              <a:rPr lang="en-GB" sz="2200" dirty="0" err="1"/>
              <a:t>technische</a:t>
            </a:r>
            <a:r>
              <a:rPr lang="en-GB" sz="2200" dirty="0"/>
              <a:t> </a:t>
            </a:r>
            <a:r>
              <a:rPr lang="en-GB" sz="2200" dirty="0" err="1"/>
              <a:t>Beschreibung</a:t>
            </a:r>
            <a:r>
              <a:rPr lang="en-GB" sz="2200" dirty="0"/>
              <a:t>.....</a:t>
            </a:r>
          </a:p>
          <a:p>
            <a:pPr marL="0" indent="0" algn="just"/>
            <a:r>
              <a:rPr lang="en-IE" sz="2200" i="1" dirty="0"/>
              <a:t>Das </a:t>
            </a:r>
            <a:r>
              <a:rPr lang="en-IE" sz="2200" i="1" dirty="0" err="1"/>
              <a:t>Aussehen</a:t>
            </a:r>
            <a:r>
              <a:rPr lang="en-IE" sz="2200" i="1" dirty="0"/>
              <a:t> von </a:t>
            </a:r>
            <a:r>
              <a:rPr lang="en-IE" sz="2200" i="1" dirty="0" err="1"/>
              <a:t>Lebensmitteln</a:t>
            </a:r>
            <a:r>
              <a:rPr lang="en-IE" sz="2200" i="1" dirty="0"/>
              <a:t>, das </a:t>
            </a:r>
            <a:r>
              <a:rPr lang="en-IE" sz="2200" i="1" dirty="0" err="1"/>
              <a:t>hauptsächlich</a:t>
            </a:r>
            <a:r>
              <a:rPr lang="en-IE" sz="2200" i="1" dirty="0"/>
              <a:t> </a:t>
            </a:r>
            <a:r>
              <a:rPr lang="en-IE" sz="2200" i="1" dirty="0" err="1"/>
              <a:t>durch</a:t>
            </a:r>
            <a:r>
              <a:rPr lang="en-IE" sz="2200" i="1" dirty="0"/>
              <a:t> die </a:t>
            </a:r>
            <a:r>
              <a:rPr lang="en-IE" sz="2200" i="1" dirty="0" err="1"/>
              <a:t>Farbe</a:t>
            </a:r>
            <a:r>
              <a:rPr lang="en-IE" sz="2200" i="1" dirty="0"/>
              <a:t> der </a:t>
            </a:r>
            <a:r>
              <a:rPr lang="en-IE" sz="2200" i="1" dirty="0" err="1"/>
              <a:t>Oberfläche</a:t>
            </a:r>
            <a:r>
              <a:rPr lang="en-IE" sz="2200" i="1" dirty="0"/>
              <a:t> </a:t>
            </a:r>
            <a:r>
              <a:rPr lang="en-IE" sz="2200" i="1" dirty="0" err="1"/>
              <a:t>bestimmt</a:t>
            </a:r>
            <a:r>
              <a:rPr lang="en-IE" sz="2200" i="1" dirty="0"/>
              <a:t> </a:t>
            </a:r>
            <a:r>
              <a:rPr lang="en-IE" sz="2200" i="1" dirty="0" err="1"/>
              <a:t>wird</a:t>
            </a:r>
            <a:r>
              <a:rPr lang="en-IE" sz="2200" i="1" dirty="0"/>
              <a:t>, </a:t>
            </a:r>
            <a:r>
              <a:rPr lang="en-IE" sz="2200" i="1" dirty="0" err="1"/>
              <a:t>ist</a:t>
            </a:r>
            <a:r>
              <a:rPr lang="en-IE" sz="2200" i="1" dirty="0"/>
              <a:t> der </a:t>
            </a:r>
            <a:r>
              <a:rPr lang="en-IE" sz="2200" i="1" dirty="0" err="1"/>
              <a:t>erste</a:t>
            </a:r>
            <a:r>
              <a:rPr lang="en-IE" sz="2200" i="1" dirty="0"/>
              <a:t> </a:t>
            </a:r>
            <a:r>
              <a:rPr lang="en-IE" sz="2200" i="1" dirty="0" err="1"/>
              <a:t>Eindruck</a:t>
            </a:r>
            <a:r>
              <a:rPr lang="en-IE" sz="2200" i="1" dirty="0"/>
              <a:t>, den der </a:t>
            </a:r>
            <a:r>
              <a:rPr lang="en-IE" sz="2200" i="1" dirty="0" err="1"/>
              <a:t>Verbraucher</a:t>
            </a:r>
            <a:r>
              <a:rPr lang="en-IE" sz="2200" i="1" dirty="0"/>
              <a:t> </a:t>
            </a:r>
            <a:r>
              <a:rPr lang="en-IE" sz="2200" i="1" dirty="0" err="1"/>
              <a:t>wahrnimmt</a:t>
            </a:r>
            <a:r>
              <a:rPr lang="en-IE" sz="2200" i="1" dirty="0"/>
              <a:t> und den er </a:t>
            </a:r>
            <a:r>
              <a:rPr lang="en-IE" sz="2200" i="1" dirty="0" err="1"/>
              <a:t>nutzt</a:t>
            </a:r>
            <a:r>
              <a:rPr lang="en-IE" sz="2200" i="1" dirty="0"/>
              <a:t>, um </a:t>
            </a:r>
            <a:r>
              <a:rPr lang="en-IE" sz="2200" i="1" dirty="0" err="1"/>
              <a:t>ein</a:t>
            </a:r>
            <a:r>
              <a:rPr lang="en-IE" sz="2200" i="1" dirty="0"/>
              <a:t> </a:t>
            </a:r>
            <a:r>
              <a:rPr lang="en-IE" sz="2200" i="1" dirty="0" err="1"/>
              <a:t>Lebensmittel</a:t>
            </a:r>
            <a:r>
              <a:rPr lang="en-IE" sz="2200" i="1" dirty="0"/>
              <a:t> </a:t>
            </a:r>
            <a:r>
              <a:rPr lang="en-IE" sz="2200" i="1" dirty="0" err="1"/>
              <a:t>entweder</a:t>
            </a:r>
            <a:r>
              <a:rPr lang="en-IE" sz="2200" i="1" dirty="0"/>
              <a:t> </a:t>
            </a:r>
            <a:r>
              <a:rPr lang="en-IE" sz="2200" i="1" dirty="0" err="1"/>
              <a:t>zu</a:t>
            </a:r>
            <a:r>
              <a:rPr lang="en-IE" sz="2200" i="1" dirty="0"/>
              <a:t> </a:t>
            </a:r>
            <a:r>
              <a:rPr lang="en-IE" sz="2200" b="1" i="1" dirty="0" err="1"/>
              <a:t>akzeptieren</a:t>
            </a:r>
            <a:r>
              <a:rPr lang="en-IE" sz="2200" b="1" i="1" dirty="0"/>
              <a:t> </a:t>
            </a:r>
            <a:r>
              <a:rPr lang="en-IE" sz="2200" b="1" i="1" dirty="0" err="1"/>
              <a:t>oder</a:t>
            </a:r>
            <a:r>
              <a:rPr lang="en-IE" sz="2200" b="1" i="1" dirty="0"/>
              <a:t> </a:t>
            </a:r>
            <a:r>
              <a:rPr lang="en-IE" sz="2200" b="1" i="1" dirty="0" err="1"/>
              <a:t>abzulehnen</a:t>
            </a:r>
            <a:r>
              <a:rPr lang="en-IE" sz="2200" b="1" dirty="0"/>
              <a:t> </a:t>
            </a:r>
            <a:r>
              <a:rPr lang="en-IE" sz="2200" dirty="0"/>
              <a:t>(Leon et al., 2006).</a:t>
            </a:r>
            <a:endParaRPr lang="en-IE" sz="2200" b="1" dirty="0"/>
          </a:p>
          <a:p>
            <a:pPr marL="0" indent="0" algn="just"/>
            <a:r>
              <a:rPr lang="en-IE" sz="2200" dirty="0"/>
              <a:t>Bei der </a:t>
            </a:r>
            <a:r>
              <a:rPr lang="en-IE" sz="2200" dirty="0" err="1"/>
              <a:t>Prüfung</a:t>
            </a:r>
            <a:r>
              <a:rPr lang="en-IE" sz="2200" dirty="0"/>
              <a:t> des </a:t>
            </a:r>
            <a:r>
              <a:rPr lang="en-IE" sz="2200" dirty="0" err="1"/>
              <a:t>Aussehens</a:t>
            </a:r>
            <a:r>
              <a:rPr lang="en-IE" sz="2200" dirty="0"/>
              <a:t> </a:t>
            </a:r>
            <a:r>
              <a:rPr lang="en-IE" sz="2200" dirty="0" err="1"/>
              <a:t>geht</a:t>
            </a:r>
            <a:r>
              <a:rPr lang="en-IE" sz="2200" dirty="0"/>
              <a:t> es um die </a:t>
            </a:r>
            <a:r>
              <a:rPr lang="en-IE" sz="2200" dirty="0" err="1"/>
              <a:t>visuelle</a:t>
            </a:r>
            <a:r>
              <a:rPr lang="en-IE" sz="2200" dirty="0"/>
              <a:t> </a:t>
            </a:r>
            <a:r>
              <a:rPr lang="en-IE" sz="2200" dirty="0" err="1"/>
              <a:t>Wahrnehmung</a:t>
            </a:r>
            <a:r>
              <a:rPr lang="en-IE" sz="2200" dirty="0"/>
              <a:t> von </a:t>
            </a:r>
            <a:r>
              <a:rPr lang="en-IE" sz="2200" dirty="0" err="1"/>
              <a:t>Lebensmitteln</a:t>
            </a:r>
            <a:r>
              <a:rPr lang="en-IE" sz="2200" dirty="0"/>
              <a:t>, also um </a:t>
            </a:r>
            <a:r>
              <a:rPr lang="en-IE" sz="2200" dirty="0" err="1"/>
              <a:t>Farbe</a:t>
            </a:r>
            <a:r>
              <a:rPr lang="en-IE" sz="2200" dirty="0"/>
              <a:t>, </a:t>
            </a:r>
            <a:r>
              <a:rPr lang="en-IE" sz="2200" dirty="0" err="1"/>
              <a:t>Größe</a:t>
            </a:r>
            <a:r>
              <a:rPr lang="en-IE" sz="2200" dirty="0"/>
              <a:t>, Form, </a:t>
            </a:r>
            <a:r>
              <a:rPr lang="en-IE" sz="2200" dirty="0" err="1"/>
              <a:t>Transparenz</a:t>
            </a:r>
            <a:r>
              <a:rPr lang="en-IE" sz="2200" dirty="0"/>
              <a:t>, </a:t>
            </a:r>
            <a:r>
              <a:rPr lang="en-IE" sz="2200" dirty="0" err="1"/>
              <a:t>Stumpfheit</a:t>
            </a:r>
            <a:r>
              <a:rPr lang="en-IE" sz="2200" dirty="0"/>
              <a:t> und Glanz. </a:t>
            </a:r>
          </a:p>
          <a:p>
            <a:pPr marL="0" indent="0" algn="just"/>
            <a:r>
              <a:rPr lang="en-IE" sz="2200" dirty="0" err="1"/>
              <a:t>Aussehen</a:t>
            </a:r>
            <a:r>
              <a:rPr lang="en-IE" sz="2200" dirty="0"/>
              <a:t> und </a:t>
            </a:r>
            <a:r>
              <a:rPr lang="en-IE" sz="2200" dirty="0" err="1"/>
              <a:t>Farbe</a:t>
            </a:r>
            <a:r>
              <a:rPr lang="en-IE" sz="2200" dirty="0"/>
              <a:t> </a:t>
            </a:r>
            <a:r>
              <a:rPr lang="en-IE" sz="2200" dirty="0" err="1"/>
              <a:t>lassen</a:t>
            </a:r>
            <a:r>
              <a:rPr lang="en-IE" sz="2200" dirty="0"/>
              <a:t> </a:t>
            </a:r>
            <a:r>
              <a:rPr lang="en-IE" sz="2200" dirty="0" err="1"/>
              <a:t>sich</a:t>
            </a:r>
            <a:r>
              <a:rPr lang="en-IE" sz="2200" dirty="0"/>
              <a:t> </a:t>
            </a:r>
            <a:r>
              <a:rPr lang="en-IE" sz="2200" dirty="0" err="1"/>
              <a:t>leicht</a:t>
            </a:r>
            <a:r>
              <a:rPr lang="en-IE" sz="2200" dirty="0"/>
              <a:t> </a:t>
            </a:r>
            <a:r>
              <a:rPr lang="en-IE" sz="2200" dirty="0" err="1"/>
              <a:t>anhand</a:t>
            </a:r>
            <a:r>
              <a:rPr lang="en-IE" sz="2200" dirty="0"/>
              <a:t> von </a:t>
            </a:r>
            <a:r>
              <a:rPr lang="en-IE" sz="2200" dirty="0" err="1"/>
              <a:t>Früchten</a:t>
            </a:r>
            <a:r>
              <a:rPr lang="en-IE" sz="2200" dirty="0"/>
              <a:t> </a:t>
            </a:r>
            <a:r>
              <a:rPr lang="en-IE" sz="2200" dirty="0" err="1"/>
              <a:t>erklären</a:t>
            </a:r>
            <a:r>
              <a:rPr lang="en-IE" sz="2200" dirty="0"/>
              <a:t>. </a:t>
            </a:r>
            <a:r>
              <a:rPr lang="en-IE" sz="2200" dirty="0" err="1"/>
              <a:t>Wenn</a:t>
            </a:r>
            <a:r>
              <a:rPr lang="en-IE" sz="2200" dirty="0"/>
              <a:t> </a:t>
            </a:r>
            <a:r>
              <a:rPr lang="en-IE" sz="2200" dirty="0" err="1"/>
              <a:t>eine</a:t>
            </a:r>
            <a:r>
              <a:rPr lang="en-IE" sz="2200" dirty="0"/>
              <a:t> </a:t>
            </a:r>
            <a:r>
              <a:rPr lang="en-IE" sz="2200" dirty="0" err="1"/>
              <a:t>Frucht</a:t>
            </a:r>
            <a:r>
              <a:rPr lang="en-IE" sz="2200" dirty="0"/>
              <a:t> </a:t>
            </a:r>
            <a:r>
              <a:rPr lang="en-IE" sz="2200" dirty="0" err="1"/>
              <a:t>reift</a:t>
            </a:r>
            <a:r>
              <a:rPr lang="en-IE" sz="2200" dirty="0"/>
              <a:t>, </a:t>
            </a:r>
            <a:r>
              <a:rPr lang="en-IE" sz="2200" dirty="0" err="1"/>
              <a:t>wird</a:t>
            </a:r>
            <a:r>
              <a:rPr lang="en-IE" sz="2200" dirty="0"/>
              <a:t> die </a:t>
            </a:r>
            <a:r>
              <a:rPr lang="en-IE" sz="2200" dirty="0" err="1"/>
              <a:t>Farbe</a:t>
            </a:r>
            <a:r>
              <a:rPr lang="en-IE" sz="2200" dirty="0"/>
              <a:t> </a:t>
            </a:r>
            <a:r>
              <a:rPr lang="en-IE" sz="2200" dirty="0" err="1"/>
              <a:t>angereichert</a:t>
            </a:r>
            <a:r>
              <a:rPr lang="en-IE" sz="2200" dirty="0"/>
              <a:t>, </a:t>
            </a:r>
            <a:r>
              <a:rPr lang="en-IE" sz="2200" dirty="0" err="1"/>
              <a:t>oder</a:t>
            </a:r>
            <a:r>
              <a:rPr lang="en-IE" sz="2200" dirty="0"/>
              <a:t> </a:t>
            </a:r>
            <a:r>
              <a:rPr lang="en-IE" sz="2200" dirty="0" err="1"/>
              <a:t>wenn</a:t>
            </a:r>
            <a:r>
              <a:rPr lang="en-IE" sz="2200" dirty="0"/>
              <a:t> </a:t>
            </a:r>
            <a:r>
              <a:rPr lang="en-IE" sz="2200" dirty="0" err="1"/>
              <a:t>ein</a:t>
            </a:r>
            <a:r>
              <a:rPr lang="en-IE" sz="2200" dirty="0"/>
              <a:t> </a:t>
            </a:r>
            <a:r>
              <a:rPr lang="en-IE" sz="2200" dirty="0" err="1"/>
              <a:t>Lebensmittel</a:t>
            </a:r>
            <a:r>
              <a:rPr lang="en-IE" sz="2200" dirty="0"/>
              <a:t> </a:t>
            </a:r>
            <a:r>
              <a:rPr lang="en-IE" sz="2200" dirty="0" err="1"/>
              <a:t>verdirbt</a:t>
            </a:r>
            <a:r>
              <a:rPr lang="en-IE" sz="2200" dirty="0"/>
              <a:t> </a:t>
            </a:r>
            <a:r>
              <a:rPr lang="en-IE" sz="2200" dirty="0" err="1"/>
              <a:t>oder</a:t>
            </a:r>
            <a:r>
              <a:rPr lang="en-IE" sz="2200" dirty="0"/>
              <a:t> </a:t>
            </a:r>
            <a:r>
              <a:rPr lang="en-IE" sz="2200" dirty="0" err="1"/>
              <a:t>schimmelt</a:t>
            </a:r>
            <a:r>
              <a:rPr lang="en-IE" sz="2200" dirty="0"/>
              <a:t>, </a:t>
            </a:r>
            <a:r>
              <a:rPr lang="en-IE" sz="2200" dirty="0" err="1"/>
              <a:t>verliert</a:t>
            </a:r>
            <a:r>
              <a:rPr lang="en-IE" sz="2200" dirty="0"/>
              <a:t> es an </a:t>
            </a:r>
            <a:r>
              <a:rPr lang="en-IE" sz="2200" dirty="0" err="1"/>
              <a:t>Farbe</a:t>
            </a:r>
            <a:r>
              <a:rPr lang="en-IE" sz="2200" dirty="0"/>
              <a:t>.</a:t>
            </a:r>
          </a:p>
        </p:txBody>
      </p:sp>
      <p:pic>
        <p:nvPicPr>
          <p:cNvPr id="6" name="Picture 5" descr="Rainbow of fresh vegetables and fruits">
            <a:extLst>
              <a:ext uri="{FF2B5EF4-FFF2-40B4-BE49-F238E27FC236}">
                <a16:creationId xmlns:a16="http://schemas.microsoft.com/office/drawing/2014/main" id="{51CB3288-F216-D992-3FFB-8F224B97F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9811" y="1508961"/>
            <a:ext cx="3767812" cy="44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60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3A37659-2513-7573-B62A-882D280780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16579"/>
            <a:ext cx="6978387" cy="28034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F5214-D2D2-883B-D2C2-1331FC4F37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72849"/>
            <a:ext cx="11593285" cy="582221"/>
          </a:xfrm>
          <a:solidFill>
            <a:srgbClr val="FFD100"/>
          </a:solidFill>
        </p:spPr>
        <p:txBody>
          <a:bodyPr anchor="ctr">
            <a:normAutofit lnSpcReduction="10000"/>
          </a:bodyPr>
          <a:lstStyle/>
          <a:p>
            <a:r>
              <a:rPr lang="en-IE" dirty="0"/>
              <a:t> </a:t>
            </a:r>
            <a:r>
              <a:rPr lang="en-IE" dirty="0" err="1"/>
              <a:t>Visuell</a:t>
            </a:r>
            <a:r>
              <a:rPr lang="en-IE" dirty="0"/>
              <a:t> und </a:t>
            </a:r>
            <a:r>
              <a:rPr lang="en-IE" dirty="0" err="1"/>
              <a:t>olfaktorisch</a:t>
            </a:r>
            <a:r>
              <a:rPr lang="en-IE" dirty="0"/>
              <a:t>...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8A0B16-4D14-8F63-DD7E-3AE0243C10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90084" y="2689918"/>
            <a:ext cx="5301916" cy="3229619"/>
          </a:xfrm>
          <a:solidFill>
            <a:srgbClr val="85D2E1"/>
          </a:solidFill>
        </p:spPr>
        <p:txBody>
          <a:bodyPr/>
          <a:lstStyle/>
          <a:p>
            <a:r>
              <a:rPr lang="en-IE" b="1" dirty="0"/>
              <a:t>WELCHE WÜRDEN SIE WÄHLEN?</a:t>
            </a:r>
          </a:p>
          <a:p>
            <a:r>
              <a:rPr lang="en-IE" dirty="0"/>
              <a:t>Die </a:t>
            </a:r>
            <a:r>
              <a:rPr lang="en-IE" dirty="0" err="1"/>
              <a:t>visuelle</a:t>
            </a:r>
            <a:r>
              <a:rPr lang="en-IE" dirty="0"/>
              <a:t> </a:t>
            </a:r>
            <a:r>
              <a:rPr lang="en-IE" dirty="0" err="1"/>
              <a:t>Wahrnehmung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die </a:t>
            </a:r>
            <a:r>
              <a:rPr lang="en-IE" dirty="0" err="1"/>
              <a:t>Geruchssignale</a:t>
            </a:r>
            <a:r>
              <a:rPr lang="en-IE" dirty="0"/>
              <a:t> (</a:t>
            </a:r>
            <a:r>
              <a:rPr lang="en-IE" dirty="0" err="1"/>
              <a:t>Geruch</a:t>
            </a:r>
            <a:r>
              <a:rPr lang="en-IE" dirty="0"/>
              <a:t>) </a:t>
            </a:r>
            <a:r>
              <a:rPr lang="en-IE" dirty="0" err="1"/>
              <a:t>sind</a:t>
            </a:r>
            <a:r>
              <a:rPr lang="en-IE" dirty="0"/>
              <a:t> in der Regel die </a:t>
            </a:r>
            <a:r>
              <a:rPr lang="en-IE" dirty="0" err="1"/>
              <a:t>ersten</a:t>
            </a:r>
            <a:r>
              <a:rPr lang="en-IE" dirty="0"/>
              <a:t> </a:t>
            </a:r>
            <a:r>
              <a:rPr lang="en-IE" dirty="0" err="1"/>
              <a:t>Sinne</a:t>
            </a:r>
            <a:r>
              <a:rPr lang="en-IE" dirty="0"/>
              <a:t>, die </a:t>
            </a:r>
            <a:r>
              <a:rPr lang="en-IE" dirty="0" err="1"/>
              <a:t>Informationen</a:t>
            </a:r>
            <a:r>
              <a:rPr lang="en-IE" dirty="0"/>
              <a:t> </a:t>
            </a:r>
            <a:r>
              <a:rPr lang="en-IE" dirty="0" err="1"/>
              <a:t>über</a:t>
            </a:r>
            <a:r>
              <a:rPr lang="en-IE" dirty="0"/>
              <a:t> die </a:t>
            </a:r>
            <a:r>
              <a:rPr lang="en-IE" dirty="0" err="1"/>
              <a:t>Qualität</a:t>
            </a:r>
            <a:r>
              <a:rPr lang="en-IE" dirty="0"/>
              <a:t> von </a:t>
            </a:r>
            <a:r>
              <a:rPr lang="en-IE" dirty="0" err="1"/>
              <a:t>Lebensmitteln</a:t>
            </a:r>
            <a:r>
              <a:rPr lang="en-IE" dirty="0"/>
              <a:t> </a:t>
            </a:r>
            <a:r>
              <a:rPr lang="en-IE" dirty="0" err="1"/>
              <a:t>liefern</a:t>
            </a:r>
            <a:r>
              <a:rPr lang="en-IE" dirty="0"/>
              <a:t> </a:t>
            </a:r>
            <a:r>
              <a:rPr lang="en-IE" dirty="0" err="1"/>
              <a:t>oder</a:t>
            </a:r>
            <a:r>
              <a:rPr lang="en-IE" dirty="0"/>
              <a:t> </a:t>
            </a:r>
            <a:r>
              <a:rPr lang="en-IE" dirty="0" err="1"/>
              <a:t>diese</a:t>
            </a:r>
            <a:r>
              <a:rPr lang="en-IE" dirty="0"/>
              <a:t> </a:t>
            </a:r>
            <a:r>
              <a:rPr lang="en-IE" dirty="0" err="1"/>
              <a:t>wahrnehmen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0727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39D6FB-9144-4C63-BF5C-7B2C1E478B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solidFill>
            <a:srgbClr val="85D2E1"/>
          </a:solidFill>
        </p:spPr>
        <p:txBody>
          <a:bodyPr anchor="ctr">
            <a:normAutofit lnSpcReduction="10000"/>
          </a:bodyPr>
          <a:lstStyle/>
          <a:p>
            <a:r>
              <a:rPr lang="en-IE" dirty="0" err="1"/>
              <a:t>Geschmack</a:t>
            </a:r>
            <a:r>
              <a:rPr lang="en-IE" dirty="0"/>
              <a:t> </a:t>
            </a:r>
            <a:r>
              <a:rPr lang="en-IE" dirty="0" err="1"/>
              <a:t>besteht</a:t>
            </a:r>
            <a:r>
              <a:rPr lang="en-IE" dirty="0"/>
              <a:t> in der Regel </a:t>
            </a:r>
            <a:r>
              <a:rPr lang="en-IE" dirty="0" err="1"/>
              <a:t>aus</a:t>
            </a:r>
            <a:r>
              <a:rPr lang="en-IE" dirty="0"/>
              <a:t> 3 </a:t>
            </a:r>
            <a:r>
              <a:rPr lang="en-IE" dirty="0" err="1"/>
              <a:t>Komponenten</a:t>
            </a:r>
            <a:r>
              <a:rPr lang="en-IE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5B2A5-1AE9-2D91-CEE5-38A4A80EC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61407" y="3679498"/>
            <a:ext cx="2286000" cy="1237497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IE" dirty="0"/>
              <a:t>Dies </a:t>
            </a:r>
            <a:r>
              <a:rPr lang="en-IE" dirty="0" err="1"/>
              <a:t>trägt</a:t>
            </a:r>
            <a:r>
              <a:rPr lang="en-IE" dirty="0"/>
              <a:t> </a:t>
            </a:r>
            <a:r>
              <a:rPr lang="en-IE" dirty="0" err="1"/>
              <a:t>zum</a:t>
            </a:r>
            <a:r>
              <a:rPr lang="en-IE" dirty="0"/>
              <a:t> </a:t>
            </a:r>
            <a:r>
              <a:rPr lang="en-IE" dirty="0" err="1"/>
              <a:t>Genuss</a:t>
            </a:r>
            <a:r>
              <a:rPr lang="en-IE" dirty="0"/>
              <a:t> des </a:t>
            </a:r>
            <a:r>
              <a:rPr lang="en-IE" dirty="0" err="1"/>
              <a:t>Essens</a:t>
            </a:r>
            <a:r>
              <a:rPr lang="en-IE" dirty="0"/>
              <a:t> </a:t>
            </a:r>
            <a:r>
              <a:rPr lang="en-IE" dirty="0" err="1"/>
              <a:t>bei</a:t>
            </a:r>
            <a:r>
              <a:rPr lang="en-IE" dirty="0"/>
              <a:t>: z. B. der </a:t>
            </a:r>
            <a:r>
              <a:rPr lang="en-IE" dirty="0" err="1"/>
              <a:t>Duft</a:t>
            </a:r>
            <a:r>
              <a:rPr lang="en-IE" dirty="0"/>
              <a:t> von </a:t>
            </a:r>
            <a:r>
              <a:rPr lang="en-IE" dirty="0" err="1"/>
              <a:t>frisch</a:t>
            </a:r>
            <a:r>
              <a:rPr lang="en-IE" dirty="0"/>
              <a:t> </a:t>
            </a:r>
            <a:r>
              <a:rPr lang="en-IE" dirty="0" err="1"/>
              <a:t>gebackenem</a:t>
            </a:r>
            <a:r>
              <a:rPr lang="en-IE" dirty="0"/>
              <a:t> </a:t>
            </a:r>
            <a:r>
              <a:rPr lang="en-IE" dirty="0" err="1"/>
              <a:t>Brot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3FF38-B689-7067-06FC-F407C5ED98E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46208" y="3341247"/>
            <a:ext cx="1903851" cy="335052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GERUCH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67ECC-5D84-08B1-06C7-51C962CE01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35335" y="3543587"/>
            <a:ext cx="2367643" cy="1328498"/>
          </a:xfrm>
        </p:spPr>
        <p:txBody>
          <a:bodyPr>
            <a:noAutofit/>
          </a:bodyPr>
          <a:lstStyle/>
          <a:p>
            <a:pPr marL="0" indent="0"/>
            <a:r>
              <a:rPr lang="en-IE" sz="1600" dirty="0"/>
              <a:t>Dies </a:t>
            </a:r>
            <a:r>
              <a:rPr lang="en-IE" sz="1600" dirty="0" err="1"/>
              <a:t>ist</a:t>
            </a:r>
            <a:r>
              <a:rPr lang="en-IE" sz="1600" dirty="0"/>
              <a:t> die </a:t>
            </a:r>
            <a:r>
              <a:rPr lang="en-IE" sz="1600" dirty="0" err="1"/>
              <a:t>physische</a:t>
            </a:r>
            <a:r>
              <a:rPr lang="en-IE" sz="1600" dirty="0"/>
              <a:t> </a:t>
            </a:r>
            <a:r>
              <a:rPr lang="en-IE" sz="1600" dirty="0" err="1"/>
              <a:t>Empfindung</a:t>
            </a:r>
            <a:r>
              <a:rPr lang="en-IE" sz="1600" dirty="0"/>
              <a:t>, die </a:t>
            </a:r>
            <a:r>
              <a:rPr lang="en-IE" sz="1600" dirty="0" err="1"/>
              <a:t>ein</a:t>
            </a:r>
            <a:r>
              <a:rPr lang="en-IE" sz="1600" dirty="0"/>
              <a:t> </a:t>
            </a:r>
            <a:r>
              <a:rPr lang="en-IE" sz="1600" dirty="0" err="1"/>
              <a:t>Lebensmittel</a:t>
            </a:r>
            <a:r>
              <a:rPr lang="en-IE" sz="1600" dirty="0"/>
              <a:t> </a:t>
            </a:r>
            <a:r>
              <a:rPr lang="en-IE" sz="1600" dirty="0" err="1"/>
              <a:t>oder</a:t>
            </a:r>
            <a:r>
              <a:rPr lang="en-IE" sz="1600" dirty="0"/>
              <a:t> </a:t>
            </a:r>
            <a:r>
              <a:rPr lang="en-IE" sz="1600" dirty="0" err="1"/>
              <a:t>Getränk</a:t>
            </a:r>
            <a:r>
              <a:rPr lang="en-IE" sz="1600" dirty="0"/>
              <a:t> </a:t>
            </a:r>
            <a:r>
              <a:rPr lang="en-IE" sz="1600" dirty="0" err="1"/>
              <a:t>im</a:t>
            </a:r>
            <a:r>
              <a:rPr lang="en-IE" sz="1600" dirty="0"/>
              <a:t> </a:t>
            </a:r>
            <a:r>
              <a:rPr lang="en-IE" sz="1600" dirty="0" err="1"/>
              <a:t>Mund</a:t>
            </a:r>
            <a:r>
              <a:rPr lang="en-IE" sz="1600" dirty="0"/>
              <a:t> </a:t>
            </a:r>
            <a:r>
              <a:rPr lang="en-IE" sz="1600" dirty="0" err="1"/>
              <a:t>hervorruft</a:t>
            </a:r>
            <a:r>
              <a:rPr lang="en-IE" sz="1600" dirty="0"/>
              <a:t>; </a:t>
            </a:r>
            <a:r>
              <a:rPr lang="en-IE" sz="1600" dirty="0" err="1"/>
              <a:t>manchmal</a:t>
            </a:r>
            <a:r>
              <a:rPr lang="en-IE" sz="1600" dirty="0"/>
              <a:t> </a:t>
            </a:r>
            <a:r>
              <a:rPr lang="en-IE" sz="1600" dirty="0" err="1"/>
              <a:t>ist</a:t>
            </a:r>
            <a:r>
              <a:rPr lang="en-IE" sz="1600" dirty="0"/>
              <a:t> </a:t>
            </a:r>
            <a:r>
              <a:rPr lang="en-IE" sz="1600" dirty="0" err="1"/>
              <a:t>sie</a:t>
            </a:r>
            <a:r>
              <a:rPr lang="en-IE" sz="1600" dirty="0"/>
              <a:t> </a:t>
            </a:r>
            <a:r>
              <a:rPr lang="en-IE" sz="1600" dirty="0" err="1"/>
              <a:t>mit</a:t>
            </a:r>
            <a:r>
              <a:rPr lang="en-IE" sz="1600" dirty="0"/>
              <a:t> der </a:t>
            </a:r>
            <a:r>
              <a:rPr lang="en-IE" sz="1600" dirty="0" err="1"/>
              <a:t>Textur</a:t>
            </a:r>
            <a:r>
              <a:rPr lang="en-IE" sz="1600" dirty="0"/>
              <a:t> </a:t>
            </a:r>
            <a:r>
              <a:rPr lang="en-IE" sz="1600" dirty="0" err="1"/>
              <a:t>verbunden</a:t>
            </a:r>
            <a:r>
              <a:rPr lang="en-IE" sz="1600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284503-EACC-8174-3C5A-3489312A060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366535" y="3261474"/>
            <a:ext cx="1908506" cy="335052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MUNDGEFÜHL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16F093-1852-68F7-A829-4BF54D75ED3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25593" y="3670297"/>
            <a:ext cx="2449285" cy="1339625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IE" dirty="0"/>
              <a:t>Dies </a:t>
            </a:r>
            <a:r>
              <a:rPr lang="en-IE" dirty="0" err="1"/>
              <a:t>spielt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wichtige</a:t>
            </a:r>
            <a:r>
              <a:rPr lang="en-IE" dirty="0"/>
              <a:t> Rolle </a:t>
            </a:r>
            <a:r>
              <a:rPr lang="en-IE" dirty="0" err="1"/>
              <a:t>beim</a:t>
            </a:r>
            <a:r>
              <a:rPr lang="en-IE" dirty="0"/>
              <a:t> </a:t>
            </a:r>
            <a:r>
              <a:rPr lang="en-IE" dirty="0" err="1"/>
              <a:t>Erkennen</a:t>
            </a:r>
            <a:r>
              <a:rPr lang="en-IE" dirty="0"/>
              <a:t>, </a:t>
            </a:r>
            <a:r>
              <a:rPr lang="en-IE" dirty="0" err="1"/>
              <a:t>Akzeptieren</a:t>
            </a:r>
            <a:r>
              <a:rPr lang="en-IE" dirty="0"/>
              <a:t> und </a:t>
            </a:r>
            <a:r>
              <a:rPr lang="en-IE" dirty="0" err="1"/>
              <a:t>Schätzen</a:t>
            </a:r>
            <a:r>
              <a:rPr lang="en-IE" dirty="0"/>
              <a:t> von </a:t>
            </a:r>
            <a:r>
              <a:rPr lang="en-IE" dirty="0" err="1"/>
              <a:t>Lebensmitteln</a:t>
            </a:r>
            <a:r>
              <a:rPr lang="en-IE" dirty="0"/>
              <a:t>: </a:t>
            </a:r>
            <a:r>
              <a:rPr lang="en-IE" dirty="0" err="1"/>
              <a:t>süß</a:t>
            </a:r>
            <a:r>
              <a:rPr lang="en-IE" dirty="0"/>
              <a:t>, </a:t>
            </a:r>
            <a:r>
              <a:rPr lang="en-IE" dirty="0" err="1"/>
              <a:t>salzig</a:t>
            </a:r>
            <a:r>
              <a:rPr lang="en-IE" dirty="0"/>
              <a:t>, </a:t>
            </a:r>
            <a:r>
              <a:rPr lang="en-IE" dirty="0" err="1"/>
              <a:t>sauer</a:t>
            </a:r>
            <a:r>
              <a:rPr lang="en-IE" dirty="0"/>
              <a:t>, bitter, umami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D9B601-9DB9-521C-5891-D74ED3FB94C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/>
              <a:t>GESCHMACK</a:t>
            </a:r>
          </a:p>
        </p:txBody>
      </p:sp>
      <p:pic>
        <p:nvPicPr>
          <p:cNvPr id="10" name="Graphic 9" descr="Nose outline">
            <a:extLst>
              <a:ext uri="{FF2B5EF4-FFF2-40B4-BE49-F238E27FC236}">
                <a16:creationId xmlns:a16="http://schemas.microsoft.com/office/drawing/2014/main" id="{DAB5BD9F-F743-E690-71AB-0ED0BFD98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4293" y="1641022"/>
            <a:ext cx="914400" cy="914400"/>
          </a:xfrm>
          <a:prstGeom prst="rect">
            <a:avLst/>
          </a:prstGeom>
        </p:spPr>
      </p:pic>
      <p:pic>
        <p:nvPicPr>
          <p:cNvPr id="12" name="Graphic 11" descr="Lips outline">
            <a:extLst>
              <a:ext uri="{FF2B5EF4-FFF2-40B4-BE49-F238E27FC236}">
                <a16:creationId xmlns:a16="http://schemas.microsoft.com/office/drawing/2014/main" id="{E987978C-7F32-B9FF-11FB-C13EF6684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1957" y="1724634"/>
            <a:ext cx="914400" cy="914400"/>
          </a:xfrm>
          <a:prstGeom prst="rect">
            <a:avLst/>
          </a:prstGeom>
        </p:spPr>
      </p:pic>
      <p:pic>
        <p:nvPicPr>
          <p:cNvPr id="14" name="Graphic 13" descr="Tongue with solid fill">
            <a:extLst>
              <a:ext uri="{FF2B5EF4-FFF2-40B4-BE49-F238E27FC236}">
                <a16:creationId xmlns:a16="http://schemas.microsoft.com/office/drawing/2014/main" id="{746A643D-BCBF-141F-D0DB-DAD16DD32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93035" y="17246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60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Magnifying glass and question mark">
            <a:extLst>
              <a:ext uri="{FF2B5EF4-FFF2-40B4-BE49-F238E27FC236}">
                <a16:creationId xmlns:a16="http://schemas.microsoft.com/office/drawing/2014/main" id="{74148B48-A187-BB8A-24D0-E12481B66F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E361B-198A-F43D-F757-AFF4AAFFED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5979" y="1773241"/>
            <a:ext cx="5105121" cy="4525954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Eine </a:t>
            </a:r>
            <a:r>
              <a:rPr lang="en-GB" b="1" dirty="0" err="1">
                <a:cs typeface="Arial" panose="020B0604020202020204" pitchFamily="34" charset="0"/>
              </a:rPr>
              <a:t>detaillierte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b="1" dirty="0" err="1">
                <a:cs typeface="Arial" panose="020B0604020202020204" pitchFamily="34" charset="0"/>
              </a:rPr>
              <a:t>Beschreibung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eines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einzelnen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Produkts</a:t>
            </a:r>
            <a:r>
              <a:rPr lang="en-GB" dirty="0">
                <a:cs typeface="Arial" panose="020B0604020202020204" pitchFamily="34" charset="0"/>
              </a:rPr>
              <a:t> (die </a:t>
            </a:r>
            <a:r>
              <a:rPr lang="en-GB" dirty="0" err="1">
                <a:cs typeface="Arial" panose="020B0604020202020204" pitchFamily="34" charset="0"/>
              </a:rPr>
              <a:t>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Einzelhändler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verlangen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könnte</a:t>
            </a:r>
            <a:r>
              <a:rPr lang="en-GB" dirty="0">
                <a:cs typeface="Arial" panose="020B0604020202020204" pitchFamily="34" charset="0"/>
              </a:rPr>
              <a:t>). Eine </a:t>
            </a:r>
            <a:r>
              <a:rPr lang="en-GB" dirty="0" err="1">
                <a:cs typeface="Arial" panose="020B0604020202020204" pitchFamily="34" charset="0"/>
              </a:rPr>
              <a:t>grundlegende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Beschreibung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enthält</a:t>
            </a:r>
            <a:r>
              <a:rPr lang="en-GB" dirty="0">
                <a:cs typeface="Arial" panose="020B0604020202020204" pitchFamily="34" charset="0"/>
              </a:rPr>
              <a:t> oft: </a:t>
            </a:r>
            <a:r>
              <a:rPr lang="en-GB" dirty="0" err="1">
                <a:cs typeface="Arial" panose="020B0604020202020204" pitchFamily="34" charset="0"/>
              </a:rPr>
              <a:t>Geruch</a:t>
            </a:r>
            <a:r>
              <a:rPr lang="en-GB" dirty="0">
                <a:cs typeface="Arial" panose="020B0604020202020204" pitchFamily="34" charset="0"/>
              </a:rPr>
              <a:t>/</a:t>
            </a:r>
            <a:r>
              <a:rPr lang="en-GB" dirty="0" err="1">
                <a:cs typeface="Arial" panose="020B0604020202020204" pitchFamily="34" charset="0"/>
              </a:rPr>
              <a:t>Geschmack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Aussehen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Geschmack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Mundgefühl</a:t>
            </a:r>
            <a:r>
              <a:rPr lang="en-GB" dirty="0">
                <a:cs typeface="Arial" panose="020B0604020202020204" pitchFamily="34" charset="0"/>
              </a:rPr>
              <a:t>/</a:t>
            </a:r>
            <a:r>
              <a:rPr lang="en-GB" dirty="0" err="1">
                <a:cs typeface="Arial" panose="020B0604020202020204" pitchFamily="34" charset="0"/>
              </a:rPr>
              <a:t>Geschmacksempfinden</a:t>
            </a:r>
            <a:r>
              <a:rPr lang="en-GB" dirty="0">
                <a:cs typeface="Arial" panose="020B0604020202020204" pitchFamily="34" charset="0"/>
              </a:rPr>
              <a:t>, </a:t>
            </a:r>
            <a:r>
              <a:rPr lang="en-GB" dirty="0" err="1">
                <a:cs typeface="Arial" panose="020B0604020202020204" pitchFamily="34" charset="0"/>
              </a:rPr>
              <a:t>Nachgeschmack</a:t>
            </a:r>
            <a:r>
              <a:rPr lang="en-GB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Zum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Vergleich</a:t>
            </a:r>
            <a:r>
              <a:rPr lang="en-GB" dirty="0">
                <a:cs typeface="Arial" panose="020B0604020202020204" pitchFamily="34" charset="0"/>
              </a:rPr>
              <a:t> von </a:t>
            </a:r>
            <a:r>
              <a:rPr lang="en-GB" dirty="0" err="1">
                <a:cs typeface="Arial" panose="020B0604020202020204" pitchFamily="34" charset="0"/>
              </a:rPr>
              <a:t>Produkten</a:t>
            </a:r>
            <a:r>
              <a:rPr lang="en-GB" dirty="0">
                <a:cs typeface="Arial" panose="020B0604020202020204" pitchFamily="34" charset="0"/>
              </a:rPr>
              <a:t> (z. B. </a:t>
            </a:r>
            <a:r>
              <a:rPr lang="en-GB" dirty="0" err="1">
                <a:cs typeface="Arial" panose="020B0604020202020204" pitchFamily="34" charset="0"/>
              </a:rPr>
              <a:t>Qualitätsmerkmalblätter</a:t>
            </a:r>
            <a:r>
              <a:rPr lang="en-GB" dirty="0">
                <a:cs typeface="Arial" panose="020B0604020202020204" pitchFamily="34" charset="0"/>
              </a:rPr>
              <a:t> - </a:t>
            </a:r>
            <a:r>
              <a:rPr lang="en-GB" dirty="0" err="1">
                <a:cs typeface="Arial" panose="020B0604020202020204" pitchFamily="34" charset="0"/>
              </a:rPr>
              <a:t>normalerweise</a:t>
            </a:r>
            <a:r>
              <a:rPr lang="en-GB" dirty="0">
                <a:cs typeface="Arial" panose="020B0604020202020204" pitchFamily="34" charset="0"/>
              </a:rPr>
              <a:t> für </a:t>
            </a:r>
            <a:r>
              <a:rPr lang="en-GB" dirty="0" err="1">
                <a:cs typeface="Arial" panose="020B0604020202020204" pitchFamily="34" charset="0"/>
              </a:rPr>
              <a:t>ein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großes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Unternehmen</a:t>
            </a:r>
            <a:r>
              <a:rPr lang="en-GB" dirty="0"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Zur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Unterstützung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bei</a:t>
            </a:r>
            <a:r>
              <a:rPr lang="en-GB" dirty="0">
                <a:cs typeface="Arial" panose="020B0604020202020204" pitchFamily="34" charset="0"/>
              </a:rPr>
              <a:t> der </a:t>
            </a:r>
            <a:r>
              <a:rPr lang="en-GB" dirty="0" err="1">
                <a:cs typeface="Arial" panose="020B0604020202020204" pitchFamily="34" charset="0"/>
              </a:rPr>
              <a:t>Bestimmung</a:t>
            </a:r>
            <a:r>
              <a:rPr lang="en-GB" dirty="0">
                <a:cs typeface="Arial" panose="020B0604020202020204" pitchFamily="34" charset="0"/>
              </a:rPr>
              <a:t> der </a:t>
            </a:r>
            <a:r>
              <a:rPr lang="en-GB" dirty="0" err="1">
                <a:cs typeface="Arial" panose="020B0604020202020204" pitchFamily="34" charset="0"/>
              </a:rPr>
              <a:t>Haltbarkeitsdauer</a:t>
            </a:r>
            <a:r>
              <a:rPr lang="en-GB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Für NPD: </a:t>
            </a:r>
            <a:r>
              <a:rPr lang="en-GB" dirty="0" err="1">
                <a:cs typeface="Arial" panose="020B0604020202020204" pitchFamily="34" charset="0"/>
              </a:rPr>
              <a:t>Zielabgleich</a:t>
            </a:r>
            <a:r>
              <a:rPr lang="en-GB" dirty="0">
                <a:cs typeface="Arial" panose="020B0604020202020204" pitchFamily="34" charset="0"/>
              </a:rPr>
              <a:t> (</a:t>
            </a:r>
            <a:r>
              <a:rPr lang="en-GB" dirty="0" err="1">
                <a:cs typeface="Arial" panose="020B0604020202020204" pitchFamily="34" charset="0"/>
              </a:rPr>
              <a:t>mit</a:t>
            </a:r>
            <a:r>
              <a:rPr lang="en-GB" dirty="0">
                <a:cs typeface="Arial" panose="020B0604020202020204" pitchFamily="34" charset="0"/>
              </a:rPr>
              <a:t> den </a:t>
            </a:r>
            <a:r>
              <a:rPr lang="en-GB" dirty="0" err="1">
                <a:cs typeface="Arial" panose="020B0604020202020204" pitchFamily="34" charset="0"/>
              </a:rPr>
              <a:t>Bedürfnissen</a:t>
            </a:r>
            <a:r>
              <a:rPr lang="en-GB" dirty="0">
                <a:cs typeface="Arial" panose="020B0604020202020204" pitchFamily="34" charset="0"/>
              </a:rPr>
              <a:t>/</a:t>
            </a:r>
            <a:r>
              <a:rPr lang="en-GB" dirty="0" err="1">
                <a:cs typeface="Arial" panose="020B0604020202020204" pitchFamily="34" charset="0"/>
              </a:rPr>
              <a:t>Präferenzen</a:t>
            </a:r>
            <a:r>
              <a:rPr lang="en-GB" dirty="0">
                <a:cs typeface="Arial" panose="020B0604020202020204" pitchFamily="34" charset="0"/>
              </a:rPr>
              <a:t> des </a:t>
            </a:r>
            <a:r>
              <a:rPr lang="en-GB" dirty="0" err="1">
                <a:cs typeface="Arial" panose="020B0604020202020204" pitchFamily="34" charset="0"/>
              </a:rPr>
              <a:t>Marktes</a:t>
            </a:r>
            <a:r>
              <a:rPr lang="en-GB" dirty="0"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cs typeface="Arial" panose="020B0604020202020204" pitchFamily="34" charset="0"/>
              </a:rPr>
              <a:t>Zur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Behebung</a:t>
            </a:r>
            <a:r>
              <a:rPr lang="en-GB" dirty="0">
                <a:cs typeface="Arial" panose="020B0604020202020204" pitchFamily="34" charset="0"/>
              </a:rPr>
              <a:t> von </a:t>
            </a:r>
            <a:r>
              <a:rPr lang="en-GB" dirty="0" err="1">
                <a:cs typeface="Arial" panose="020B0604020202020204" pitchFamily="34" charset="0"/>
              </a:rPr>
              <a:t>Kundenbeschwerden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oder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err="1">
                <a:cs typeface="Arial" panose="020B0604020202020204" pitchFamily="34" charset="0"/>
              </a:rPr>
              <a:t>als</a:t>
            </a:r>
            <a:r>
              <a:rPr lang="en-GB" dirty="0">
                <a:cs typeface="Arial" panose="020B0604020202020204" pitchFamily="34" charset="0"/>
              </a:rPr>
              <a:t> Teil der </a:t>
            </a:r>
            <a:r>
              <a:rPr lang="en-GB" dirty="0" err="1">
                <a:cs typeface="Arial" panose="020B0604020202020204" pitchFamily="34" charset="0"/>
              </a:rPr>
              <a:t>Problemlösung</a:t>
            </a:r>
            <a:r>
              <a:rPr lang="en-GB" dirty="0">
                <a:cs typeface="Arial" panose="020B0604020202020204" pitchFamily="34" charset="0"/>
              </a:rPr>
              <a:t> 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5CD7C-2B22-3BD7-7ACB-836912B949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0326" y="152402"/>
            <a:ext cx="4716425" cy="1170211"/>
          </a:xfrm>
        </p:spPr>
        <p:txBody>
          <a:bodyPr>
            <a:normAutofit/>
          </a:bodyPr>
          <a:lstStyle/>
          <a:p>
            <a:r>
              <a:rPr lang="en-IE" dirty="0" err="1"/>
              <a:t>Warum</a:t>
            </a:r>
            <a:r>
              <a:rPr lang="en-IE" dirty="0"/>
              <a:t> </a:t>
            </a:r>
            <a:r>
              <a:rPr lang="en-IE" dirty="0" err="1"/>
              <a:t>eine</a:t>
            </a:r>
            <a:r>
              <a:rPr lang="en-IE" dirty="0"/>
              <a:t> </a:t>
            </a:r>
            <a:r>
              <a:rPr lang="en-IE" dirty="0" err="1"/>
              <a:t>deskriptive</a:t>
            </a:r>
            <a:r>
              <a:rPr lang="en-IE" dirty="0"/>
              <a:t> Analyse?</a:t>
            </a:r>
          </a:p>
        </p:txBody>
      </p:sp>
    </p:spTree>
    <p:extLst>
      <p:ext uri="{BB962C8B-B14F-4D97-AF65-F5344CB8AC3E}">
        <p14:creationId xmlns:p14="http://schemas.microsoft.com/office/powerpoint/2010/main" val="37931526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1EFA54-8A65-E540-2064-7909F57B36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4A351DD-7CCE-6472-EA61-849727AF7E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013" y="642938"/>
            <a:ext cx="5084762" cy="582612"/>
          </a:xfrm>
        </p:spPr>
        <p:txBody>
          <a:bodyPr>
            <a:normAutofit fontScale="77500" lnSpcReduction="20000"/>
          </a:bodyPr>
          <a:lstStyle/>
          <a:p>
            <a:r>
              <a:rPr lang="en-IE" b="1" dirty="0"/>
              <a:t>Wie </a:t>
            </a:r>
            <a:r>
              <a:rPr lang="en-IE" b="1" dirty="0" err="1"/>
              <a:t>unsere</a:t>
            </a:r>
            <a:r>
              <a:rPr lang="en-IE" b="1" dirty="0"/>
              <a:t> </a:t>
            </a:r>
            <a:r>
              <a:rPr lang="en-IE" b="1" dirty="0" err="1"/>
              <a:t>Sinne</a:t>
            </a:r>
            <a:r>
              <a:rPr lang="en-IE" b="1" dirty="0"/>
              <a:t> </a:t>
            </a:r>
            <a:r>
              <a:rPr lang="en-IE" b="1" dirty="0" err="1"/>
              <a:t>interagieren</a:t>
            </a:r>
            <a:endParaRPr lang="en-IE" b="1" dirty="0"/>
          </a:p>
          <a:p>
            <a:endParaRPr lang="en-IE" b="1" dirty="0"/>
          </a:p>
          <a:p>
            <a:endParaRPr lang="en-IE" b="1" dirty="0">
              <a:solidFill>
                <a:srgbClr val="085156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2B53F9-1A2F-1FEC-114E-287BDA4B11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179" y="1572126"/>
            <a:ext cx="5759116" cy="4052387"/>
          </a:xfrm>
        </p:spPr>
        <p:txBody>
          <a:bodyPr>
            <a:normAutofit fontScale="92500" lnSpcReduction="10000"/>
          </a:bodyPr>
          <a:lstStyle/>
          <a:p>
            <a:pPr indent="0"/>
            <a:r>
              <a:rPr lang="en-IE" dirty="0"/>
              <a:t>Leatherhead Food Research hat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hervorragendes</a:t>
            </a:r>
            <a:r>
              <a:rPr lang="en-IE" dirty="0"/>
              <a:t> </a:t>
            </a:r>
            <a:r>
              <a:rPr lang="en-IE" dirty="0" err="1"/>
              <a:t>Forschungspapier</a:t>
            </a:r>
            <a:r>
              <a:rPr lang="en-IE" dirty="0"/>
              <a:t> </a:t>
            </a:r>
            <a:r>
              <a:rPr lang="en-IE" dirty="0" err="1"/>
              <a:t>veröffentlicht</a:t>
            </a:r>
            <a:r>
              <a:rPr lang="en-IE" dirty="0"/>
              <a:t>, das </a:t>
            </a:r>
            <a:r>
              <a:rPr lang="en-IE" dirty="0" err="1"/>
              <a:t>uns</a:t>
            </a:r>
            <a:r>
              <a:rPr lang="en-IE" dirty="0"/>
              <a:t> </a:t>
            </a:r>
            <a:r>
              <a:rPr lang="en-IE" dirty="0" err="1"/>
              <a:t>hilft</a:t>
            </a:r>
            <a:r>
              <a:rPr lang="en-IE" dirty="0"/>
              <a:t> </a:t>
            </a:r>
            <a:r>
              <a:rPr lang="en-IE" dirty="0" err="1"/>
              <a:t>zu</a:t>
            </a:r>
            <a:r>
              <a:rPr lang="en-IE" dirty="0"/>
              <a:t> verstehen, </a:t>
            </a:r>
            <a:r>
              <a:rPr lang="en-IE" dirty="0" err="1"/>
              <a:t>wie</a:t>
            </a:r>
            <a:r>
              <a:rPr lang="en-IE" dirty="0"/>
              <a:t> die </a:t>
            </a:r>
            <a:r>
              <a:rPr lang="en-IE" dirty="0" err="1"/>
              <a:t>Sinne</a:t>
            </a:r>
            <a:r>
              <a:rPr lang="en-IE" dirty="0"/>
              <a:t> </a:t>
            </a:r>
            <a:r>
              <a:rPr lang="en-IE" dirty="0" err="1"/>
              <a:t>zusammenarbeiten</a:t>
            </a:r>
            <a:r>
              <a:rPr lang="en-IE" dirty="0"/>
              <a:t>. </a:t>
            </a:r>
          </a:p>
          <a:p>
            <a:pPr indent="0"/>
            <a:r>
              <a:rPr lang="en-IE" dirty="0"/>
              <a:t>Auf 7 Seiten </a:t>
            </a:r>
            <a:r>
              <a:rPr lang="en-IE" dirty="0" err="1"/>
              <a:t>werden</a:t>
            </a:r>
            <a:r>
              <a:rPr lang="en-IE" dirty="0"/>
              <a:t> </a:t>
            </a:r>
            <a:r>
              <a:rPr lang="en-IE" dirty="0" err="1"/>
              <a:t>faszinierende</a:t>
            </a:r>
            <a:r>
              <a:rPr lang="en-IE" dirty="0"/>
              <a:t> </a:t>
            </a:r>
            <a:r>
              <a:rPr lang="en-IE" dirty="0" err="1"/>
              <a:t>Untersuchungen</a:t>
            </a:r>
            <a:r>
              <a:rPr lang="en-IE" dirty="0"/>
              <a:t> </a:t>
            </a:r>
            <a:r>
              <a:rPr lang="en-IE" dirty="0" err="1"/>
              <a:t>wie</a:t>
            </a:r>
            <a:r>
              <a:rPr lang="en-IE" dirty="0"/>
              <a:t> die </a:t>
            </a:r>
            <a:r>
              <a:rPr lang="en-IE" dirty="0" err="1"/>
              <a:t>physischen</a:t>
            </a:r>
            <a:r>
              <a:rPr lang="en-IE" dirty="0"/>
              <a:t> (</a:t>
            </a:r>
            <a:r>
              <a:rPr lang="en-IE" dirty="0" err="1"/>
              <a:t>taktilen</a:t>
            </a:r>
            <a:r>
              <a:rPr lang="en-IE" dirty="0"/>
              <a:t>/</a:t>
            </a:r>
            <a:r>
              <a:rPr lang="en-IE" dirty="0" err="1"/>
              <a:t>geschmacklichen</a:t>
            </a:r>
            <a:r>
              <a:rPr lang="en-IE" dirty="0"/>
              <a:t>) </a:t>
            </a:r>
            <a:r>
              <a:rPr lang="en-IE" dirty="0" err="1"/>
              <a:t>Interaktionen</a:t>
            </a:r>
            <a:r>
              <a:rPr lang="en-IE" dirty="0"/>
              <a:t> </a:t>
            </a:r>
            <a:r>
              <a:rPr lang="en-IE" dirty="0" err="1"/>
              <a:t>vorgestellt</a:t>
            </a:r>
            <a:r>
              <a:rPr lang="en-IE" dirty="0"/>
              <a:t>. Es </a:t>
            </a:r>
            <a:r>
              <a:rPr lang="en-IE" dirty="0" err="1"/>
              <a:t>ist</a:t>
            </a:r>
            <a:r>
              <a:rPr lang="en-IE" dirty="0"/>
              <a:t> </a:t>
            </a:r>
            <a:r>
              <a:rPr lang="en-IE" dirty="0" err="1"/>
              <a:t>ein</a:t>
            </a:r>
            <a:r>
              <a:rPr lang="en-IE" dirty="0"/>
              <a:t> </a:t>
            </a:r>
            <a:r>
              <a:rPr lang="en-IE" dirty="0" err="1"/>
              <a:t>leistungsfähiges</a:t>
            </a:r>
            <a:r>
              <a:rPr lang="en-IE" dirty="0"/>
              <a:t> Instrument für </a:t>
            </a:r>
            <a:r>
              <a:rPr lang="en-IE" dirty="0" err="1"/>
              <a:t>Entwickler</a:t>
            </a:r>
            <a:r>
              <a:rPr lang="en-IE" dirty="0"/>
              <a:t> von </a:t>
            </a:r>
            <a:r>
              <a:rPr lang="en-IE" dirty="0" err="1"/>
              <a:t>Lebensmittelprodukten</a:t>
            </a:r>
            <a:r>
              <a:rPr lang="en-IE" dirty="0"/>
              <a:t> und </a:t>
            </a:r>
            <a:r>
              <a:rPr lang="en-IE" dirty="0" err="1"/>
              <a:t>Marketingfachleute</a:t>
            </a:r>
            <a:r>
              <a:rPr lang="en-IE" dirty="0"/>
              <a:t>. </a:t>
            </a:r>
            <a:endParaRPr lang="en-GB" sz="700" dirty="0"/>
          </a:p>
          <a:p>
            <a:pPr indent="0"/>
            <a:r>
              <a:rPr lang="en-GB" b="1" dirty="0">
                <a:highlight>
                  <a:srgbClr val="FFD100"/>
                </a:highlight>
              </a:rPr>
              <a:t>LESEN SIE:  </a:t>
            </a:r>
            <a:r>
              <a:rPr lang="en-IE" sz="1800" dirty="0">
                <a:solidFill>
                  <a:srgbClr val="1188A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White-Paper-How-Our-Senses-Interact.pdf (leatherheadfood.com)</a:t>
            </a:r>
            <a:endParaRPr lang="en-IE" sz="1800" dirty="0">
              <a:solidFill>
                <a:srgbClr val="1188A3"/>
              </a:solidFill>
            </a:endParaRPr>
          </a:p>
        </p:txBody>
      </p:sp>
      <p:pic>
        <p:nvPicPr>
          <p:cNvPr id="7" name="Picture Placeholder 1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21BBE0F-4FA7-B523-BDA3-B58FFA01C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372227" y="228600"/>
            <a:ext cx="565129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76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a Innovation Campus - Colours">
      <a:dk1>
        <a:srgbClr val="086D6E"/>
      </a:dk1>
      <a:lt1>
        <a:srgbClr val="FFFFFF"/>
      </a:lt1>
      <a:dk2>
        <a:srgbClr val="FFFFFF"/>
      </a:dk2>
      <a:lt2>
        <a:srgbClr val="FFFFFF"/>
      </a:lt2>
      <a:accent1>
        <a:srgbClr val="086D6E"/>
      </a:accent1>
      <a:accent2>
        <a:srgbClr val="0D9390"/>
      </a:accent2>
      <a:accent3>
        <a:srgbClr val="87A66E"/>
      </a:accent3>
      <a:accent4>
        <a:srgbClr val="ACC199"/>
      </a:accent4>
      <a:accent5>
        <a:srgbClr val="F0C049"/>
      </a:accent5>
      <a:accent6>
        <a:srgbClr val="EEE387"/>
      </a:accent6>
      <a:hlink>
        <a:srgbClr val="87A66E"/>
      </a:hlink>
      <a:folHlink>
        <a:srgbClr val="87A6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89EED690624143B9CCB44C7945D306" ma:contentTypeVersion="16" ma:contentTypeDescription="Ein neues Dokument erstellen." ma:contentTypeScope="" ma:versionID="91b8761ab087d4999873861f1d67b04e">
  <xsd:schema xmlns:xsd="http://www.w3.org/2001/XMLSchema" xmlns:xs="http://www.w3.org/2001/XMLSchema" xmlns:p="http://schemas.microsoft.com/office/2006/metadata/properties" xmlns:ns2="539e4a8c-7e7c-4ea1-8c2e-f9bf51a8ca20" xmlns:ns3="41f5c9df-7cea-428a-8452-da6b62a57c0f" targetNamespace="http://schemas.microsoft.com/office/2006/metadata/properties" ma:root="true" ma:fieldsID="7f845a497dffe3710f4bee64a16470a8" ns2:_="" ns3:_="">
    <xsd:import namespace="539e4a8c-7e7c-4ea1-8c2e-f9bf51a8ca20"/>
    <xsd:import namespace="41f5c9df-7cea-428a-8452-da6b62a57c0f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e4a8c-7e7c-4ea1-8c2e-f9bf51a8ca20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5c9df-7cea-428a-8452-da6b62a57c0f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539e4a8c-7e7c-4ea1-8c2e-f9bf51a8ca20" xsi:nil="true"/>
    <AppVersion xmlns="539e4a8c-7e7c-4ea1-8c2e-f9bf51a8ca20" xsi:nil="true"/>
    <CultureName xmlns="539e4a8c-7e7c-4ea1-8c2e-f9bf51a8ca20" xsi:nil="true"/>
    <NotebookType xmlns="539e4a8c-7e7c-4ea1-8c2e-f9bf51a8ca20" xsi:nil="true"/>
    <FolderType xmlns="539e4a8c-7e7c-4ea1-8c2e-f9bf51a8ca20" xsi:nil="true"/>
  </documentManagement>
</p:properties>
</file>

<file path=customXml/itemProps1.xml><?xml version="1.0" encoding="utf-8"?>
<ds:datastoreItem xmlns:ds="http://schemas.openxmlformats.org/officeDocument/2006/customXml" ds:itemID="{868C8781-22E0-4911-8B40-E90E39554C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96DBBE-3DF4-4E11-84B9-5047047918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9e4a8c-7e7c-4ea1-8c2e-f9bf51a8ca20"/>
    <ds:schemaRef ds:uri="41f5c9df-7cea-428a-8452-da6b62a57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79DD1B-43B3-4ED7-B651-4EABEB778FAE}">
  <ds:schemaRefs>
    <ds:schemaRef ds:uri="539e4a8c-7e7c-4ea1-8c2e-f9bf51a8ca2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10509</Words>
  <Application>Microsoft Office PowerPoint</Application>
  <PresentationFormat>寬螢幕</PresentationFormat>
  <Paragraphs>903</Paragraphs>
  <Slides>112</Slides>
  <Notes>1</Notes>
  <HiddenSlides>0</HiddenSlides>
  <MMClips>3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112</vt:i4>
      </vt:variant>
    </vt:vector>
  </HeadingPairs>
  <TitlesOfParts>
    <vt:vector size="130" baseType="lpstr">
      <vt:lpstr>-apple-system</vt:lpstr>
      <vt:lpstr>Crimson Text</vt:lpstr>
      <vt:lpstr>Helvetica Neue</vt:lpstr>
      <vt:lpstr>Helvetica Neue Medium</vt:lpstr>
      <vt:lpstr>Lato Heavy</vt:lpstr>
      <vt:lpstr>Lato Regular</vt:lpstr>
      <vt:lpstr>Arial</vt:lpstr>
      <vt:lpstr>Calibri</vt:lpstr>
      <vt:lpstr>Calibri Light</vt:lpstr>
      <vt:lpstr>Georgia</vt:lpstr>
      <vt:lpstr>Lato Semibold</vt:lpstr>
      <vt:lpstr>Montserrat</vt:lpstr>
      <vt:lpstr>Montserrat Light</vt:lpstr>
      <vt:lpstr>Montserrat Medium</vt:lpstr>
      <vt:lpstr>Quattrocento Sans</vt:lpstr>
      <vt:lpstr>Roboto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lastModifiedBy>Choiwai Maggie Chak</cp:lastModifiedBy>
  <cp:revision>281</cp:revision>
  <dcterms:created xsi:type="dcterms:W3CDTF">2020-10-14T13:32:04Z</dcterms:created>
  <dcterms:modified xsi:type="dcterms:W3CDTF">2022-07-18T12:51:58Z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0x010100E089EED690624143B9CCB44C7945D306</vt:lpwstr>
  </property>
</Properties>
</file>