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comments/modernComment_113B_C9472914.xml" ContentType="application/vnd.ms-powerpoint.comments+xml"/>
  <Override PartName="/ppt/comments/modernComment_1130_201D323B.xml" ContentType="application/vnd.ms-powerpoint.comments+xml"/>
  <Override PartName="/ppt/comments/modernComment_112A_7420DD1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78_F6E7AED2.xml" ContentType="application/vnd.ms-powerpoint.comments+xml"/>
  <Override PartName="/ppt/comments/modernComment_1139_CCB3D3E.xml" ContentType="application/vnd.ms-powerpoint.comments+xml"/>
  <Override PartName="/ppt/comments/modernComment_1185_11721370.xml" ContentType="application/vnd.ms-powerpoint.comments+xml"/>
  <Override PartName="/ppt/comments/modernComment_1186_4935E32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80" r:id="rId5"/>
  </p:sldMasterIdLst>
  <p:sldIdLst>
    <p:sldId id="4286" r:id="rId6"/>
    <p:sldId id="4386" r:id="rId7"/>
    <p:sldId id="4387" r:id="rId8"/>
    <p:sldId id="4398" r:id="rId9"/>
    <p:sldId id="4391" r:id="rId10"/>
    <p:sldId id="4465" r:id="rId11"/>
    <p:sldId id="4461" r:id="rId12"/>
    <p:sldId id="4399" r:id="rId13"/>
    <p:sldId id="4411" r:id="rId14"/>
    <p:sldId id="4400" r:id="rId15"/>
    <p:sldId id="4394" r:id="rId16"/>
    <p:sldId id="4455" r:id="rId17"/>
    <p:sldId id="4401" r:id="rId18"/>
    <p:sldId id="4456" r:id="rId19"/>
    <p:sldId id="4421" r:id="rId20"/>
    <p:sldId id="4463" r:id="rId21"/>
    <p:sldId id="4466" r:id="rId22"/>
    <p:sldId id="4467" r:id="rId23"/>
    <p:sldId id="4468" r:id="rId24"/>
    <p:sldId id="4412" r:id="rId25"/>
    <p:sldId id="4428" r:id="rId26"/>
    <p:sldId id="4408" r:id="rId27"/>
    <p:sldId id="4410" r:id="rId28"/>
    <p:sldId id="4414" r:id="rId29"/>
    <p:sldId id="4469" r:id="rId30"/>
    <p:sldId id="4453" r:id="rId31"/>
    <p:sldId id="4470" r:id="rId32"/>
    <p:sldId id="4471" r:id="rId33"/>
    <p:sldId id="4437" r:id="rId34"/>
    <p:sldId id="4438" r:id="rId35"/>
    <p:sldId id="4415" r:id="rId36"/>
    <p:sldId id="4417" r:id="rId37"/>
    <p:sldId id="4418" r:id="rId38"/>
    <p:sldId id="4416" r:id="rId39"/>
    <p:sldId id="4419" r:id="rId40"/>
    <p:sldId id="4440" r:id="rId41"/>
    <p:sldId id="4472" r:id="rId42"/>
    <p:sldId id="4397" r:id="rId43"/>
    <p:sldId id="4503" r:id="rId44"/>
    <p:sldId id="4390" r:id="rId45"/>
    <p:sldId id="4422" r:id="rId46"/>
    <p:sldId id="4474" r:id="rId47"/>
    <p:sldId id="4425" r:id="rId48"/>
    <p:sldId id="4458" r:id="rId49"/>
    <p:sldId id="4409" r:id="rId50"/>
    <p:sldId id="4442" r:id="rId51"/>
    <p:sldId id="4430" r:id="rId52"/>
    <p:sldId id="4443" r:id="rId53"/>
    <p:sldId id="4436" r:id="rId54"/>
    <p:sldId id="4444" r:id="rId55"/>
    <p:sldId id="4434" r:id="rId56"/>
    <p:sldId id="4445" r:id="rId57"/>
    <p:sldId id="4476" r:id="rId58"/>
    <p:sldId id="4477" r:id="rId59"/>
    <p:sldId id="4446" r:id="rId60"/>
    <p:sldId id="4447" r:id="rId61"/>
    <p:sldId id="4449" r:id="rId62"/>
    <p:sldId id="4450" r:id="rId63"/>
    <p:sldId id="4451" r:id="rId64"/>
    <p:sldId id="4452" r:id="rId65"/>
    <p:sldId id="4478" r:id="rId66"/>
    <p:sldId id="4454" r:id="rId67"/>
    <p:sldId id="4479" r:id="rId68"/>
    <p:sldId id="4481" r:id="rId69"/>
    <p:sldId id="4464" r:id="rId70"/>
    <p:sldId id="4389" r:id="rId71"/>
    <p:sldId id="4459" r:id="rId72"/>
    <p:sldId id="4497" r:id="rId73"/>
    <p:sldId id="4484" r:id="rId74"/>
    <p:sldId id="4499" r:id="rId75"/>
    <p:sldId id="4485" r:id="rId76"/>
    <p:sldId id="4486" r:id="rId77"/>
    <p:sldId id="4488" r:id="rId78"/>
    <p:sldId id="4487" r:id="rId79"/>
    <p:sldId id="4483" r:id="rId80"/>
    <p:sldId id="4482" r:id="rId81"/>
    <p:sldId id="4388" r:id="rId82"/>
    <p:sldId id="4489" r:id="rId83"/>
    <p:sldId id="4490" r:id="rId84"/>
    <p:sldId id="4491" r:id="rId85"/>
    <p:sldId id="4492" r:id="rId86"/>
    <p:sldId id="4493" r:id="rId87"/>
    <p:sldId id="4495" r:id="rId88"/>
    <p:sldId id="4496" r:id="rId89"/>
    <p:sldId id="4473" r:id="rId90"/>
    <p:sldId id="4501"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028828-71F9-AC6A-2530-900C1D1B1206}" name="Nelli Scharapow" initials="NS" userId="S::ns705428@fh-muenster.de::35373589-627a-4dca-88ef-5153a1e2b3f8" providerId="AD"/>
  <p188:author id="{839C0FB7-737B-68F3-5E41-F9C161E0AAE8}" name="CHAK" initials="C" userId="62464d8a4fe5e9e4" providerId="Windows Live"/>
  <p188:author id="{AF31F6BC-CFC9-C54F-A26A-8FF5CDD0F62D}" name="Wentao Liu" initials="WL" userId="a5cafc98279ec673" providerId="Windows Live"/>
  <p188:author id="{A6E311D4-25E8-F2DD-AF9A-C3A73481D750}" name="Paula Whyte" initials="PW" userId="d5c41e6a024c80ca" providerId="Windows Live"/>
  <p188:author id="{46696CE1-EA42-80A1-185C-8F05BCFC9F9E}" name="Jasper Ewals" initials="JE" userId="d5d514928ecfbb3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000000"/>
    <a:srgbClr val="1188A3"/>
    <a:srgbClr val="85D2E1"/>
    <a:srgbClr val="1F3B73"/>
    <a:srgbClr val="FED100"/>
    <a:srgbClr val="70B2BE"/>
    <a:srgbClr val="1BA19A"/>
    <a:srgbClr val="002060"/>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89169-0408-46A4-81FC-8A1B47F70808}" v="1" dt="2022-06-14T13:16:19.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38" autoAdjust="0"/>
    <p:restoredTop sz="94663"/>
  </p:normalViewPr>
  <p:slideViewPr>
    <p:cSldViewPr snapToGrid="0" snapToObjects="1">
      <p:cViewPr varScale="1">
        <p:scale>
          <a:sx n="106" d="100"/>
          <a:sy n="106" d="100"/>
        </p:scale>
        <p:origin x="132" y="636"/>
      </p:cViewPr>
      <p:guideLst/>
    </p:cSldViewPr>
  </p:slideViewPr>
  <p:notesTextViewPr>
    <p:cViewPr>
      <p:scale>
        <a:sx n="1" d="1"/>
        <a:sy n="1" d="1"/>
      </p:scale>
      <p:origin x="0" y="0"/>
    </p:cViewPr>
  </p:notesTextViewPr>
  <p:sorterViewPr>
    <p:cViewPr>
      <p:scale>
        <a:sx n="60" d="100"/>
        <a:sy n="60" d="100"/>
      </p:scale>
      <p:origin x="0" y="-19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li Scharapow" userId="S::ns705428@fh-muenster.de::35373589-627a-4dca-88ef-5153a1e2b3f8" providerId="AD" clId="Web-{4AD89093-3AA7-4E1F-869C-EE15F04BB7F8}"/>
    <pc:docChg chg="">
      <pc:chgData name="Nelli Scharapow" userId="S::ns705428@fh-muenster.de::35373589-627a-4dca-88ef-5153a1e2b3f8" providerId="AD" clId="Web-{4AD89093-3AA7-4E1F-869C-EE15F04BB7F8}" dt="2022-03-24T13:15:29.780" v="3"/>
      <pc:docMkLst>
        <pc:docMk/>
      </pc:docMkLst>
      <pc:sldChg chg="delCm">
        <pc:chgData name="Nelli Scharapow" userId="S::ns705428@fh-muenster.de::35373589-627a-4dca-88ef-5153a1e2b3f8" providerId="AD" clId="Web-{4AD89093-3AA7-4E1F-869C-EE15F04BB7F8}" dt="2022-03-24T13:15:13.046" v="0"/>
        <pc:sldMkLst>
          <pc:docMk/>
          <pc:sldMk cId="1598045465" sldId="4397"/>
        </pc:sldMkLst>
      </pc:sldChg>
      <pc:sldChg chg="delCm">
        <pc:chgData name="Nelli Scharapow" userId="S::ns705428@fh-muenster.de::35373589-627a-4dca-88ef-5153a1e2b3f8" providerId="AD" clId="Web-{4AD89093-3AA7-4E1F-869C-EE15F04BB7F8}" dt="2022-03-24T13:15:25.046" v="2"/>
        <pc:sldMkLst>
          <pc:docMk/>
          <pc:sldMk cId="948980212" sldId="4436"/>
        </pc:sldMkLst>
      </pc:sldChg>
      <pc:sldChg chg="delCm">
        <pc:chgData name="Nelli Scharapow" userId="S::ns705428@fh-muenster.de::35373589-627a-4dca-88ef-5153a1e2b3f8" providerId="AD" clId="Web-{4AD89093-3AA7-4E1F-869C-EE15F04BB7F8}" dt="2022-03-24T13:15:29.780" v="3"/>
        <pc:sldMkLst>
          <pc:docMk/>
          <pc:sldMk cId="3981514827" sldId="4444"/>
        </pc:sldMkLst>
      </pc:sldChg>
      <pc:sldChg chg="delCm">
        <pc:chgData name="Nelli Scharapow" userId="S::ns705428@fh-muenster.de::35373589-627a-4dca-88ef-5153a1e2b3f8" providerId="AD" clId="Web-{4AD89093-3AA7-4E1F-869C-EE15F04BB7F8}" dt="2022-03-24T13:15:17.640" v="1"/>
        <pc:sldMkLst>
          <pc:docMk/>
          <pc:sldMk cId="1021433248" sldId="4503"/>
        </pc:sldMkLst>
      </pc:sldChg>
    </pc:docChg>
  </pc:docChgLst>
  <pc:docChgLst>
    <pc:chgData name="paula" userId="S::paula_momentumconsulting.ie#ext#@fhmuenster183.onmicrosoft.com::fc69c271-b269-4cfc-b647-ef8bba578a68" providerId="AD" clId="Web-{34DB752E-928F-429A-9B50-88E87541DF99}"/>
    <pc:docChg chg="modSld">
      <pc:chgData name="paula" userId="S::paula_momentumconsulting.ie#ext#@fhmuenster183.onmicrosoft.com::fc69c271-b269-4cfc-b647-ef8bba578a68" providerId="AD" clId="Web-{34DB752E-928F-429A-9B50-88E87541DF99}" dt="2022-06-09T13:11:02.271" v="1" actId="1076"/>
      <pc:docMkLst>
        <pc:docMk/>
      </pc:docMkLst>
      <pc:sldChg chg="addSp modSp">
        <pc:chgData name="paula" userId="S::paula_momentumconsulting.ie#ext#@fhmuenster183.onmicrosoft.com::fc69c271-b269-4cfc-b647-ef8bba578a68" providerId="AD" clId="Web-{34DB752E-928F-429A-9B50-88E87541DF99}" dt="2022-06-09T13:11:02.271" v="1" actId="1076"/>
        <pc:sldMkLst>
          <pc:docMk/>
          <pc:sldMk cId="2288239601" sldId="4286"/>
        </pc:sldMkLst>
        <pc:picChg chg="add mod">
          <ac:chgData name="paula" userId="S::paula_momentumconsulting.ie#ext#@fhmuenster183.onmicrosoft.com::fc69c271-b269-4cfc-b647-ef8bba578a68" providerId="AD" clId="Web-{34DB752E-928F-429A-9B50-88E87541DF99}" dt="2022-06-09T13:11:02.271" v="1" actId="1076"/>
          <ac:picMkLst>
            <pc:docMk/>
            <pc:sldMk cId="2288239601" sldId="4286"/>
            <ac:picMk id="2" creationId="{B22C629F-EA1A-2627-77A9-7F7AF13A3183}"/>
          </ac:picMkLst>
        </pc:picChg>
      </pc:sldChg>
    </pc:docChg>
  </pc:docChgLst>
  <pc:docChgLst>
    <pc:chgData name="Nelli Scharapow" userId="S::ns705428@fh-muenster.de::35373589-627a-4dca-88ef-5153a1e2b3f8" providerId="AD" clId="Web-{5BD542A4-AB80-40B5-AF17-1664CD8E4D8B}"/>
    <pc:docChg chg="modSld">
      <pc:chgData name="Nelli Scharapow" userId="S::ns705428@fh-muenster.de::35373589-627a-4dca-88ef-5153a1e2b3f8" providerId="AD" clId="Web-{5BD542A4-AB80-40B5-AF17-1664CD8E4D8B}" dt="2022-04-26T10:12:19.620" v="4" actId="20577"/>
      <pc:docMkLst>
        <pc:docMk/>
      </pc:docMkLst>
      <pc:sldChg chg="modSp">
        <pc:chgData name="Nelli Scharapow" userId="S::ns705428@fh-muenster.de::35373589-627a-4dca-88ef-5153a1e2b3f8" providerId="AD" clId="Web-{5BD542A4-AB80-40B5-AF17-1664CD8E4D8B}" dt="2022-04-26T10:12:19.620" v="4" actId="20577"/>
        <pc:sldMkLst>
          <pc:docMk/>
          <pc:sldMk cId="1021433248" sldId="4503"/>
        </pc:sldMkLst>
        <pc:spChg chg="mod">
          <ac:chgData name="Nelli Scharapow" userId="S::ns705428@fh-muenster.de::35373589-627a-4dca-88ef-5153a1e2b3f8" providerId="AD" clId="Web-{5BD542A4-AB80-40B5-AF17-1664CD8E4D8B}" dt="2022-04-26T10:12:19.620" v="4" actId="20577"/>
          <ac:spMkLst>
            <pc:docMk/>
            <pc:sldMk cId="1021433248" sldId="4503"/>
            <ac:spMk id="3" creationId="{A065DD86-B21A-436F-A611-38161A5D599E}"/>
          </ac:spMkLst>
        </pc:spChg>
      </pc:sldChg>
    </pc:docChg>
  </pc:docChgLst>
  <pc:docChgLst>
    <pc:chgData name="Nelli Scharapow" userId="S::ns705428@fh-muenster.de::35373589-627a-4dca-88ef-5153a1e2b3f8" providerId="AD" clId="Web-{7297B95B-208E-477D-9C8C-0827152B4DAD}"/>
    <pc:docChg chg="modSld">
      <pc:chgData name="Nelli Scharapow" userId="S::ns705428@fh-muenster.de::35373589-627a-4dca-88ef-5153a1e2b3f8" providerId="AD" clId="Web-{7297B95B-208E-477D-9C8C-0827152B4DAD}" dt="2022-03-14T15:51:53.773" v="120" actId="20577"/>
      <pc:docMkLst>
        <pc:docMk/>
      </pc:docMkLst>
      <pc:sldChg chg="modSp">
        <pc:chgData name="Nelli Scharapow" userId="S::ns705428@fh-muenster.de::35373589-627a-4dca-88ef-5153a1e2b3f8" providerId="AD" clId="Web-{7297B95B-208E-477D-9C8C-0827152B4DAD}" dt="2022-03-14T15:07:06.984" v="0" actId="20577"/>
        <pc:sldMkLst>
          <pc:docMk/>
          <pc:sldMk cId="2288239601" sldId="4286"/>
        </pc:sldMkLst>
        <pc:spChg chg="mod">
          <ac:chgData name="Nelli Scharapow" userId="S::ns705428@fh-muenster.de::35373589-627a-4dca-88ef-5153a1e2b3f8" providerId="AD" clId="Web-{7297B95B-208E-477D-9C8C-0827152B4DAD}" dt="2022-03-14T15:07:06.984" v="0" actId="20577"/>
          <ac:spMkLst>
            <pc:docMk/>
            <pc:sldMk cId="2288239601" sldId="4286"/>
            <ac:spMk id="7" creationId="{C7A02EA4-4CBF-804E-84A7-7223E815E249}"/>
          </ac:spMkLst>
        </pc:spChg>
      </pc:sldChg>
      <pc:sldChg chg="modSp">
        <pc:chgData name="Nelli Scharapow" userId="S::ns705428@fh-muenster.de::35373589-627a-4dca-88ef-5153a1e2b3f8" providerId="AD" clId="Web-{7297B95B-208E-477D-9C8C-0827152B4DAD}" dt="2022-03-14T15:07:43.579" v="2" actId="20577"/>
        <pc:sldMkLst>
          <pc:docMk/>
          <pc:sldMk cId="4245302447" sldId="4386"/>
        </pc:sldMkLst>
        <pc:spChg chg="mod">
          <ac:chgData name="Nelli Scharapow" userId="S::ns705428@fh-muenster.de::35373589-627a-4dca-88ef-5153a1e2b3f8" providerId="AD" clId="Web-{7297B95B-208E-477D-9C8C-0827152B4DAD}" dt="2022-03-14T15:07:43.579" v="2" actId="20577"/>
          <ac:spMkLst>
            <pc:docMk/>
            <pc:sldMk cId="4245302447" sldId="4386"/>
            <ac:spMk id="4" creationId="{6ADFB937-8154-48C7-834C-02F5BA57285A}"/>
          </ac:spMkLst>
        </pc:spChg>
      </pc:sldChg>
      <pc:sldChg chg="modSp">
        <pc:chgData name="Nelli Scharapow" userId="S::ns705428@fh-muenster.de::35373589-627a-4dca-88ef-5153a1e2b3f8" providerId="AD" clId="Web-{7297B95B-208E-477D-9C8C-0827152B4DAD}" dt="2022-03-14T15:09:04.910" v="4" actId="20577"/>
        <pc:sldMkLst>
          <pc:docMk/>
          <pc:sldMk cId="918208173" sldId="4391"/>
        </pc:sldMkLst>
        <pc:spChg chg="mod">
          <ac:chgData name="Nelli Scharapow" userId="S::ns705428@fh-muenster.de::35373589-627a-4dca-88ef-5153a1e2b3f8" providerId="AD" clId="Web-{7297B95B-208E-477D-9C8C-0827152B4DAD}" dt="2022-03-14T15:09:04.910" v="4" actId="20577"/>
          <ac:spMkLst>
            <pc:docMk/>
            <pc:sldMk cId="918208173" sldId="4391"/>
            <ac:spMk id="4" creationId="{3F77223D-F1DE-4FF8-8C81-585F7823A585}"/>
          </ac:spMkLst>
        </pc:spChg>
      </pc:sldChg>
      <pc:sldChg chg="modSp">
        <pc:chgData name="Nelli Scharapow" userId="S::ns705428@fh-muenster.de::35373589-627a-4dca-88ef-5153a1e2b3f8" providerId="AD" clId="Web-{7297B95B-208E-477D-9C8C-0827152B4DAD}" dt="2022-03-14T15:12:22.180" v="5" actId="14100"/>
        <pc:sldMkLst>
          <pc:docMk/>
          <pc:sldMk cId="1948310808" sldId="4394"/>
        </pc:sldMkLst>
        <pc:spChg chg="mod">
          <ac:chgData name="Nelli Scharapow" userId="S::ns705428@fh-muenster.de::35373589-627a-4dca-88ef-5153a1e2b3f8" providerId="AD" clId="Web-{7297B95B-208E-477D-9C8C-0827152B4DAD}" dt="2022-03-14T15:12:22.180" v="5" actId="14100"/>
          <ac:spMkLst>
            <pc:docMk/>
            <pc:sldMk cId="1948310808" sldId="4394"/>
            <ac:spMk id="6" creationId="{F9B12D15-9EBD-4F54-878B-51599EEF59AC}"/>
          </ac:spMkLst>
        </pc:spChg>
      </pc:sldChg>
      <pc:sldChg chg="modSp">
        <pc:chgData name="Nelli Scharapow" userId="S::ns705428@fh-muenster.de::35373589-627a-4dca-88ef-5153a1e2b3f8" providerId="AD" clId="Web-{7297B95B-208E-477D-9C8C-0827152B4DAD}" dt="2022-03-14T15:17:18.922" v="10" actId="20577"/>
        <pc:sldMkLst>
          <pc:docMk/>
          <pc:sldMk cId="1518366921" sldId="4408"/>
        </pc:sldMkLst>
        <pc:spChg chg="mod">
          <ac:chgData name="Nelli Scharapow" userId="S::ns705428@fh-muenster.de::35373589-627a-4dca-88ef-5153a1e2b3f8" providerId="AD" clId="Web-{7297B95B-208E-477D-9C8C-0827152B4DAD}" dt="2022-03-14T15:17:18.922" v="10" actId="20577"/>
          <ac:spMkLst>
            <pc:docMk/>
            <pc:sldMk cId="1518366921" sldId="4408"/>
            <ac:spMk id="2" creationId="{4423B0F2-ACF4-4C73-8AC7-FA886CC543AD}"/>
          </ac:spMkLst>
        </pc:spChg>
      </pc:sldChg>
      <pc:sldChg chg="modSp">
        <pc:chgData name="Nelli Scharapow" userId="S::ns705428@fh-muenster.de::35373589-627a-4dca-88ef-5153a1e2b3f8" providerId="AD" clId="Web-{7297B95B-208E-477D-9C8C-0827152B4DAD}" dt="2022-03-14T15:17:46.235" v="15" actId="20577"/>
        <pc:sldMkLst>
          <pc:docMk/>
          <pc:sldMk cId="2123550042" sldId="4410"/>
        </pc:sldMkLst>
        <pc:spChg chg="mod">
          <ac:chgData name="Nelli Scharapow" userId="S::ns705428@fh-muenster.de::35373589-627a-4dca-88ef-5153a1e2b3f8" providerId="AD" clId="Web-{7297B95B-208E-477D-9C8C-0827152B4DAD}" dt="2022-03-14T15:17:46.235" v="15" actId="20577"/>
          <ac:spMkLst>
            <pc:docMk/>
            <pc:sldMk cId="2123550042" sldId="4410"/>
            <ac:spMk id="16" creationId="{14AABB04-4747-44BC-BE88-BB7C95F0EFE7}"/>
          </ac:spMkLst>
        </pc:spChg>
      </pc:sldChg>
      <pc:sldChg chg="modSp">
        <pc:chgData name="Nelli Scharapow" userId="S::ns705428@fh-muenster.de::35373589-627a-4dca-88ef-5153a1e2b3f8" providerId="AD" clId="Web-{7297B95B-208E-477D-9C8C-0827152B4DAD}" dt="2022-03-14T15:16:01.311" v="8" actId="20577"/>
        <pc:sldMkLst>
          <pc:docMk/>
          <pc:sldMk cId="1903433846" sldId="4412"/>
        </pc:sldMkLst>
        <pc:spChg chg="mod">
          <ac:chgData name="Nelli Scharapow" userId="S::ns705428@fh-muenster.de::35373589-627a-4dca-88ef-5153a1e2b3f8" providerId="AD" clId="Web-{7297B95B-208E-477D-9C8C-0827152B4DAD}" dt="2022-03-14T15:16:01.311" v="8" actId="20577"/>
          <ac:spMkLst>
            <pc:docMk/>
            <pc:sldMk cId="1903433846" sldId="4412"/>
            <ac:spMk id="2" creationId="{DCC00F1B-4FC1-4A5A-8D30-6454F702BDD8}"/>
          </ac:spMkLst>
        </pc:spChg>
      </pc:sldChg>
      <pc:sldChg chg="modSp">
        <pc:chgData name="Nelli Scharapow" userId="S::ns705428@fh-muenster.de::35373589-627a-4dca-88ef-5153a1e2b3f8" providerId="AD" clId="Web-{7297B95B-208E-477D-9C8C-0827152B4DAD}" dt="2022-03-14T15:23:01.791" v="22" actId="20577"/>
        <pc:sldMkLst>
          <pc:docMk/>
          <pc:sldMk cId="2716821652" sldId="4415"/>
        </pc:sldMkLst>
        <pc:spChg chg="mod">
          <ac:chgData name="Nelli Scharapow" userId="S::ns705428@fh-muenster.de::35373589-627a-4dca-88ef-5153a1e2b3f8" providerId="AD" clId="Web-{7297B95B-208E-477D-9C8C-0827152B4DAD}" dt="2022-03-14T15:23:01.791" v="22" actId="20577"/>
          <ac:spMkLst>
            <pc:docMk/>
            <pc:sldMk cId="2716821652" sldId="4415"/>
            <ac:spMk id="2" creationId="{6A8C4773-9C80-4AA6-8ABA-72A16D91E74E}"/>
          </ac:spMkLst>
        </pc:spChg>
      </pc:sldChg>
      <pc:sldChg chg="modSp">
        <pc:chgData name="Nelli Scharapow" userId="S::ns705428@fh-muenster.de::35373589-627a-4dca-88ef-5153a1e2b3f8" providerId="AD" clId="Web-{7297B95B-208E-477D-9C8C-0827152B4DAD}" dt="2022-03-14T15:24:25.621" v="36" actId="20577"/>
        <pc:sldMkLst>
          <pc:docMk/>
          <pc:sldMk cId="1187777131" sldId="4417"/>
        </pc:sldMkLst>
        <pc:spChg chg="mod">
          <ac:chgData name="Nelli Scharapow" userId="S::ns705428@fh-muenster.de::35373589-627a-4dca-88ef-5153a1e2b3f8" providerId="AD" clId="Web-{7297B95B-208E-477D-9C8C-0827152B4DAD}" dt="2022-03-14T15:24:25.621" v="36" actId="20577"/>
          <ac:spMkLst>
            <pc:docMk/>
            <pc:sldMk cId="1187777131" sldId="4417"/>
            <ac:spMk id="2" creationId="{380B9767-170A-4A90-956E-F0AE82DFB4FF}"/>
          </ac:spMkLst>
        </pc:spChg>
      </pc:sldChg>
      <pc:sldChg chg="modSp">
        <pc:chgData name="Nelli Scharapow" userId="S::ns705428@fh-muenster.de::35373589-627a-4dca-88ef-5153a1e2b3f8" providerId="AD" clId="Web-{7297B95B-208E-477D-9C8C-0827152B4DAD}" dt="2022-03-14T15:25:40.732" v="50" actId="20577"/>
        <pc:sldMkLst>
          <pc:docMk/>
          <pc:sldMk cId="95665766" sldId="4418"/>
        </pc:sldMkLst>
        <pc:spChg chg="mod">
          <ac:chgData name="Nelli Scharapow" userId="S::ns705428@fh-muenster.de::35373589-627a-4dca-88ef-5153a1e2b3f8" providerId="AD" clId="Web-{7297B95B-208E-477D-9C8C-0827152B4DAD}" dt="2022-03-14T15:24:55.075" v="40" actId="20577"/>
          <ac:spMkLst>
            <pc:docMk/>
            <pc:sldMk cId="95665766" sldId="4418"/>
            <ac:spMk id="2" creationId="{D332C8E0-C1C1-4910-9432-C7639CCF0A7A}"/>
          </ac:spMkLst>
        </pc:spChg>
        <pc:spChg chg="mod">
          <ac:chgData name="Nelli Scharapow" userId="S::ns705428@fh-muenster.de::35373589-627a-4dca-88ef-5153a1e2b3f8" providerId="AD" clId="Web-{7297B95B-208E-477D-9C8C-0827152B4DAD}" dt="2022-03-14T15:25:40.732" v="50" actId="20577"/>
          <ac:spMkLst>
            <pc:docMk/>
            <pc:sldMk cId="95665766" sldId="4418"/>
            <ac:spMk id="7" creationId="{907758E1-95D4-41E9-ABF3-BE1345E7D0CE}"/>
          </ac:spMkLst>
        </pc:spChg>
      </pc:sldChg>
      <pc:sldChg chg="modSp">
        <pc:chgData name="Nelli Scharapow" userId="S::ns705428@fh-muenster.de::35373589-627a-4dca-88ef-5153a1e2b3f8" providerId="AD" clId="Web-{7297B95B-208E-477D-9C8C-0827152B4DAD}" dt="2022-03-14T15:41:37.335" v="70" actId="20577"/>
        <pc:sldMkLst>
          <pc:docMk/>
          <pc:sldMk cId="4006521528" sldId="4434"/>
        </pc:sldMkLst>
        <pc:spChg chg="mod">
          <ac:chgData name="Nelli Scharapow" userId="S::ns705428@fh-muenster.de::35373589-627a-4dca-88ef-5153a1e2b3f8" providerId="AD" clId="Web-{7297B95B-208E-477D-9C8C-0827152B4DAD}" dt="2022-03-14T15:41:37.335" v="70" actId="20577"/>
          <ac:spMkLst>
            <pc:docMk/>
            <pc:sldMk cId="4006521528" sldId="4434"/>
            <ac:spMk id="10" creationId="{04FBE418-AC23-449E-BEC8-5C4353D72BC1}"/>
          </ac:spMkLst>
        </pc:spChg>
      </pc:sldChg>
      <pc:sldChg chg="modSp">
        <pc:chgData name="Nelli Scharapow" userId="S::ns705428@fh-muenster.de::35373589-627a-4dca-88ef-5153a1e2b3f8" providerId="AD" clId="Web-{7297B95B-208E-477D-9C8C-0827152B4DAD}" dt="2022-03-14T15:43:19.932" v="81" actId="20577"/>
        <pc:sldMkLst>
          <pc:docMk/>
          <pc:sldMk cId="292353192" sldId="4451"/>
        </pc:sldMkLst>
        <pc:spChg chg="mod">
          <ac:chgData name="Nelli Scharapow" userId="S::ns705428@fh-muenster.de::35373589-627a-4dca-88ef-5153a1e2b3f8" providerId="AD" clId="Web-{7297B95B-208E-477D-9C8C-0827152B4DAD}" dt="2022-03-14T15:43:19.932" v="81" actId="20577"/>
          <ac:spMkLst>
            <pc:docMk/>
            <pc:sldMk cId="292353192" sldId="4451"/>
            <ac:spMk id="3" creationId="{D9238674-F6B5-41C0-8525-7BC4332FBD34}"/>
          </ac:spMkLst>
        </pc:spChg>
      </pc:sldChg>
      <pc:sldChg chg="modSp">
        <pc:chgData name="Nelli Scharapow" userId="S::ns705428@fh-muenster.de::35373589-627a-4dca-88ef-5153a1e2b3f8" providerId="AD" clId="Web-{7297B95B-208E-477D-9C8C-0827152B4DAD}" dt="2022-03-14T15:44:10.839" v="94" actId="20577"/>
        <pc:sldMkLst>
          <pc:docMk/>
          <pc:sldMk cId="2301229195" sldId="4452"/>
        </pc:sldMkLst>
        <pc:spChg chg="mod">
          <ac:chgData name="Nelli Scharapow" userId="S::ns705428@fh-muenster.de::35373589-627a-4dca-88ef-5153a1e2b3f8" providerId="AD" clId="Web-{7297B95B-208E-477D-9C8C-0827152B4DAD}" dt="2022-03-14T15:43:51.323" v="89" actId="20577"/>
          <ac:spMkLst>
            <pc:docMk/>
            <pc:sldMk cId="2301229195" sldId="4452"/>
            <ac:spMk id="4" creationId="{0295CB54-F4A2-46A3-983F-259668EF9774}"/>
          </ac:spMkLst>
        </pc:spChg>
        <pc:spChg chg="mod">
          <ac:chgData name="Nelli Scharapow" userId="S::ns705428@fh-muenster.de::35373589-627a-4dca-88ef-5153a1e2b3f8" providerId="AD" clId="Web-{7297B95B-208E-477D-9C8C-0827152B4DAD}" dt="2022-03-14T15:44:01.855" v="92" actId="20577"/>
          <ac:spMkLst>
            <pc:docMk/>
            <pc:sldMk cId="2301229195" sldId="4452"/>
            <ac:spMk id="8" creationId="{8F2AE61F-2774-48AF-AC99-1493B32EBBA5}"/>
          </ac:spMkLst>
        </pc:spChg>
        <pc:spChg chg="mod">
          <ac:chgData name="Nelli Scharapow" userId="S::ns705428@fh-muenster.de::35373589-627a-4dca-88ef-5153a1e2b3f8" providerId="AD" clId="Web-{7297B95B-208E-477D-9C8C-0827152B4DAD}" dt="2022-03-14T15:44:10.839" v="94" actId="20577"/>
          <ac:spMkLst>
            <pc:docMk/>
            <pc:sldMk cId="2301229195" sldId="4452"/>
            <ac:spMk id="10" creationId="{C6953A12-B30B-4FC4-A8A0-7269B2E8F17B}"/>
          </ac:spMkLst>
        </pc:spChg>
      </pc:sldChg>
      <pc:sldChg chg="modSp">
        <pc:chgData name="Nelli Scharapow" userId="S::ns705428@fh-muenster.de::35373589-627a-4dca-88ef-5153a1e2b3f8" providerId="AD" clId="Web-{7297B95B-208E-477D-9C8C-0827152B4DAD}" dt="2022-03-14T15:18:44.518" v="18" actId="20577"/>
        <pc:sldMkLst>
          <pc:docMk/>
          <pc:sldMk cId="1634990157" sldId="4453"/>
        </pc:sldMkLst>
        <pc:spChg chg="mod">
          <ac:chgData name="Nelli Scharapow" userId="S::ns705428@fh-muenster.de::35373589-627a-4dca-88ef-5153a1e2b3f8" providerId="AD" clId="Web-{7297B95B-208E-477D-9C8C-0827152B4DAD}" dt="2022-03-14T15:18:44.518" v="18" actId="20577"/>
          <ac:spMkLst>
            <pc:docMk/>
            <pc:sldMk cId="1634990157" sldId="4453"/>
            <ac:spMk id="5" creationId="{4F288C26-B253-4497-BF1E-DEBA4C1E0ACB}"/>
          </ac:spMkLst>
        </pc:spChg>
      </pc:sldChg>
      <pc:sldChg chg="modSp">
        <pc:chgData name="Nelli Scharapow" userId="S::ns705428@fh-muenster.de::35373589-627a-4dca-88ef-5153a1e2b3f8" providerId="AD" clId="Web-{7297B95B-208E-477D-9C8C-0827152B4DAD}" dt="2022-03-14T15:30:29.224" v="60" actId="20577"/>
        <pc:sldMkLst>
          <pc:docMk/>
          <pc:sldMk cId="4187531568" sldId="4458"/>
        </pc:sldMkLst>
        <pc:spChg chg="mod">
          <ac:chgData name="Nelli Scharapow" userId="S::ns705428@fh-muenster.de::35373589-627a-4dca-88ef-5153a1e2b3f8" providerId="AD" clId="Web-{7297B95B-208E-477D-9C8C-0827152B4DAD}" dt="2022-03-14T15:30:29.224" v="60" actId="20577"/>
          <ac:spMkLst>
            <pc:docMk/>
            <pc:sldMk cId="4187531568" sldId="4458"/>
            <ac:spMk id="6" creationId="{19EDB904-FEF7-488C-B79B-254A7DBC6E4E}"/>
          </ac:spMkLst>
        </pc:spChg>
      </pc:sldChg>
      <pc:sldChg chg="modSp">
        <pc:chgData name="Nelli Scharapow" userId="S::ns705428@fh-muenster.de::35373589-627a-4dca-88ef-5153a1e2b3f8" providerId="AD" clId="Web-{7297B95B-208E-477D-9C8C-0827152B4DAD}" dt="2022-03-14T15:46:57.063" v="102" actId="20577"/>
        <pc:sldMkLst>
          <pc:docMk/>
          <pc:sldMk cId="3858249541" sldId="4459"/>
        </pc:sldMkLst>
        <pc:spChg chg="mod">
          <ac:chgData name="Nelli Scharapow" userId="S::ns705428@fh-muenster.de::35373589-627a-4dca-88ef-5153a1e2b3f8" providerId="AD" clId="Web-{7297B95B-208E-477D-9C8C-0827152B4DAD}" dt="2022-03-14T15:46:57.063" v="102" actId="20577"/>
          <ac:spMkLst>
            <pc:docMk/>
            <pc:sldMk cId="3858249541" sldId="4459"/>
            <ac:spMk id="3" creationId="{1A76E5EC-A3C1-45E9-9ADF-4B2DCDA92DFE}"/>
          </ac:spMkLst>
        </pc:spChg>
      </pc:sldChg>
      <pc:sldChg chg="modSp">
        <pc:chgData name="Nelli Scharapow" userId="S::ns705428@fh-muenster.de::35373589-627a-4dca-88ef-5153a1e2b3f8" providerId="AD" clId="Web-{7297B95B-208E-477D-9C8C-0827152B4DAD}" dt="2022-03-14T15:14:50.809" v="6" actId="20577"/>
        <pc:sldMkLst>
          <pc:docMk/>
          <pc:sldMk cId="2110106409" sldId="4463"/>
        </pc:sldMkLst>
        <pc:spChg chg="mod">
          <ac:chgData name="Nelli Scharapow" userId="S::ns705428@fh-muenster.de::35373589-627a-4dca-88ef-5153a1e2b3f8" providerId="AD" clId="Web-{7297B95B-208E-477D-9C8C-0827152B4DAD}" dt="2022-03-14T15:14:50.809" v="6" actId="20577"/>
          <ac:spMkLst>
            <pc:docMk/>
            <pc:sldMk cId="2110106409" sldId="4463"/>
            <ac:spMk id="4" creationId="{48C8A77A-3487-49D2-AC50-9C237126C34E}"/>
          </ac:spMkLst>
        </pc:spChg>
      </pc:sldChg>
      <pc:sldChg chg="modSp">
        <pc:chgData name="Nelli Scharapow" userId="S::ns705428@fh-muenster.de::35373589-627a-4dca-88ef-5153a1e2b3f8" providerId="AD" clId="Web-{7297B95B-208E-477D-9C8C-0827152B4DAD}" dt="2022-03-14T15:18:23.205" v="16" actId="14100"/>
        <pc:sldMkLst>
          <pc:docMk/>
          <pc:sldMk cId="3200524528" sldId="4469"/>
        </pc:sldMkLst>
        <pc:spChg chg="mod">
          <ac:chgData name="Nelli Scharapow" userId="S::ns705428@fh-muenster.de::35373589-627a-4dca-88ef-5153a1e2b3f8" providerId="AD" clId="Web-{7297B95B-208E-477D-9C8C-0827152B4DAD}" dt="2022-03-14T15:18:23.205" v="16" actId="14100"/>
          <ac:spMkLst>
            <pc:docMk/>
            <pc:sldMk cId="3200524528" sldId="4469"/>
            <ac:spMk id="5" creationId="{761FB594-2069-4E0E-8A87-82A2CC7C3367}"/>
          </ac:spMkLst>
        </pc:spChg>
      </pc:sldChg>
      <pc:sldChg chg="modSp">
        <pc:chgData name="Nelli Scharapow" userId="S::ns705428@fh-muenster.de::35373589-627a-4dca-88ef-5153a1e2b3f8" providerId="AD" clId="Web-{7297B95B-208E-477D-9C8C-0827152B4DAD}" dt="2022-03-14T15:28:06.392" v="57" actId="20577"/>
        <pc:sldMkLst>
          <pc:docMk/>
          <pc:sldMk cId="4142378706" sldId="4472"/>
        </pc:sldMkLst>
        <pc:spChg chg="mod">
          <ac:chgData name="Nelli Scharapow" userId="S::ns705428@fh-muenster.de::35373589-627a-4dca-88ef-5153a1e2b3f8" providerId="AD" clId="Web-{7297B95B-208E-477D-9C8C-0827152B4DAD}" dt="2022-03-14T15:28:06.392" v="57" actId="20577"/>
          <ac:spMkLst>
            <pc:docMk/>
            <pc:sldMk cId="4142378706" sldId="4472"/>
            <ac:spMk id="2" creationId="{4B675588-48D8-46C8-BD9A-496CEE182379}"/>
          </ac:spMkLst>
        </pc:spChg>
        <pc:spChg chg="mod">
          <ac:chgData name="Nelli Scharapow" userId="S::ns705428@fh-muenster.de::35373589-627a-4dca-88ef-5153a1e2b3f8" providerId="AD" clId="Web-{7297B95B-208E-477D-9C8C-0827152B4DAD}" dt="2022-03-14T15:27:38.032" v="53" actId="20577"/>
          <ac:spMkLst>
            <pc:docMk/>
            <pc:sldMk cId="4142378706" sldId="4472"/>
            <ac:spMk id="4" creationId="{DED5CA11-147C-4E67-B4B4-88DD92049869}"/>
          </ac:spMkLst>
        </pc:spChg>
      </pc:sldChg>
      <pc:sldChg chg="modSp">
        <pc:chgData name="Nelli Scharapow" userId="S::ns705428@fh-muenster.de::35373589-627a-4dca-88ef-5153a1e2b3f8" providerId="AD" clId="Web-{7297B95B-208E-477D-9C8C-0827152B4DAD}" dt="2022-03-14T15:29:37.551" v="59" actId="20577"/>
        <pc:sldMkLst>
          <pc:docMk/>
          <pc:sldMk cId="305842845" sldId="4474"/>
        </pc:sldMkLst>
        <pc:spChg chg="mod">
          <ac:chgData name="Nelli Scharapow" userId="S::ns705428@fh-muenster.de::35373589-627a-4dca-88ef-5153a1e2b3f8" providerId="AD" clId="Web-{7297B95B-208E-477D-9C8C-0827152B4DAD}" dt="2022-03-14T15:29:37.551" v="59" actId="20577"/>
          <ac:spMkLst>
            <pc:docMk/>
            <pc:sldMk cId="305842845" sldId="4474"/>
            <ac:spMk id="3" creationId="{8345D807-31CF-4C9B-999C-FFE5BA61DCBB}"/>
          </ac:spMkLst>
        </pc:spChg>
        <pc:spChg chg="mod">
          <ac:chgData name="Nelli Scharapow" userId="S::ns705428@fh-muenster.de::35373589-627a-4dca-88ef-5153a1e2b3f8" providerId="AD" clId="Web-{7297B95B-208E-477D-9C8C-0827152B4DAD}" dt="2022-03-14T15:29:34.223" v="58" actId="20577"/>
          <ac:spMkLst>
            <pc:docMk/>
            <pc:sldMk cId="305842845" sldId="4474"/>
            <ac:spMk id="4" creationId="{861A2716-5423-4362-956F-DE4FDCDD990F}"/>
          </ac:spMkLst>
        </pc:spChg>
      </pc:sldChg>
      <pc:sldChg chg="modSp">
        <pc:chgData name="Nelli Scharapow" userId="S::ns705428@fh-muenster.de::35373589-627a-4dca-88ef-5153a1e2b3f8" providerId="AD" clId="Web-{7297B95B-208E-477D-9C8C-0827152B4DAD}" dt="2022-03-14T15:48:34.018" v="105" actId="1076"/>
        <pc:sldMkLst>
          <pc:docMk/>
          <pc:sldMk cId="292688752" sldId="4485"/>
        </pc:sldMkLst>
        <pc:spChg chg="mod">
          <ac:chgData name="Nelli Scharapow" userId="S::ns705428@fh-muenster.de::35373589-627a-4dca-88ef-5153a1e2b3f8" providerId="AD" clId="Web-{7297B95B-208E-477D-9C8C-0827152B4DAD}" dt="2022-03-14T15:48:26.549" v="104" actId="1076"/>
          <ac:spMkLst>
            <pc:docMk/>
            <pc:sldMk cId="292688752" sldId="4485"/>
            <ac:spMk id="2" creationId="{F161C704-B4EC-4AAA-BCEA-2C3EFEA7CE76}"/>
          </ac:spMkLst>
        </pc:spChg>
        <pc:spChg chg="mod">
          <ac:chgData name="Nelli Scharapow" userId="S::ns705428@fh-muenster.de::35373589-627a-4dca-88ef-5153a1e2b3f8" providerId="AD" clId="Web-{7297B95B-208E-477D-9C8C-0827152B4DAD}" dt="2022-03-14T15:48:34.018" v="105" actId="1076"/>
          <ac:spMkLst>
            <pc:docMk/>
            <pc:sldMk cId="292688752" sldId="4485"/>
            <ac:spMk id="4" creationId="{EED06CFD-867B-4C90-8177-20165581F9F8}"/>
          </ac:spMkLst>
        </pc:spChg>
      </pc:sldChg>
      <pc:sldChg chg="modSp">
        <pc:chgData name="Nelli Scharapow" userId="S::ns705428@fh-muenster.de::35373589-627a-4dca-88ef-5153a1e2b3f8" providerId="AD" clId="Web-{7297B95B-208E-477D-9C8C-0827152B4DAD}" dt="2022-03-14T15:51:53.773" v="120" actId="20577"/>
        <pc:sldMkLst>
          <pc:docMk/>
          <pc:sldMk cId="3432017358" sldId="4492"/>
        </pc:sldMkLst>
        <pc:spChg chg="mod">
          <ac:chgData name="Nelli Scharapow" userId="S::ns705428@fh-muenster.de::35373589-627a-4dca-88ef-5153a1e2b3f8" providerId="AD" clId="Web-{7297B95B-208E-477D-9C8C-0827152B4DAD}" dt="2022-03-14T15:51:53.773" v="120" actId="20577"/>
          <ac:spMkLst>
            <pc:docMk/>
            <pc:sldMk cId="3432017358" sldId="4492"/>
            <ac:spMk id="3" creationId="{A3EBE11C-C186-4635-B0FB-4621A10DF33C}"/>
          </ac:spMkLst>
        </pc:spChg>
      </pc:sldChg>
      <pc:sldChg chg="modSp">
        <pc:chgData name="Nelli Scharapow" userId="S::ns705428@fh-muenster.de::35373589-627a-4dca-88ef-5153a1e2b3f8" providerId="AD" clId="Web-{7297B95B-208E-477D-9C8C-0827152B4DAD}" dt="2022-03-14T15:47:48.376" v="103" actId="14100"/>
        <pc:sldMkLst>
          <pc:docMk/>
          <pc:sldMk cId="1676894605" sldId="4499"/>
        </pc:sldMkLst>
        <pc:spChg chg="mod">
          <ac:chgData name="Nelli Scharapow" userId="S::ns705428@fh-muenster.de::35373589-627a-4dca-88ef-5153a1e2b3f8" providerId="AD" clId="Web-{7297B95B-208E-477D-9C8C-0827152B4DAD}" dt="2022-03-14T15:47:48.376" v="103" actId="14100"/>
          <ac:spMkLst>
            <pc:docMk/>
            <pc:sldMk cId="1676894605" sldId="4499"/>
            <ac:spMk id="4" creationId="{1FBFCF03-F7FC-477C-8016-1FF7F99989E8}"/>
          </ac:spMkLst>
        </pc:spChg>
      </pc:sldChg>
    </pc:docChg>
  </pc:docChgLst>
  <pc:docChgLst>
    <pc:chgData name="Jasper Ewals" userId="d5d514928ecfbb39" providerId="LiveId" clId="{4C0E2EE3-5298-414F-8C85-9455E2E09E7A}"/>
    <pc:docChg chg="undo redo custSel modSld sldOrd">
      <pc:chgData name="Jasper Ewals" userId="d5d514928ecfbb39" providerId="LiveId" clId="{4C0E2EE3-5298-414F-8C85-9455E2E09E7A}" dt="2022-03-01T17:14:40.984" v="1213" actId="113"/>
      <pc:docMkLst>
        <pc:docMk/>
      </pc:docMkLst>
      <pc:sldChg chg="modSp mod addCm">
        <pc:chgData name="Jasper Ewals" userId="d5d514928ecfbb39" providerId="LiveId" clId="{4C0E2EE3-5298-414F-8C85-9455E2E09E7A}" dt="2022-02-22T11:01:43.865" v="48"/>
        <pc:sldMkLst>
          <pc:docMk/>
          <pc:sldMk cId="2288239601" sldId="4286"/>
        </pc:sldMkLst>
        <pc:spChg chg="mod">
          <ac:chgData name="Jasper Ewals" userId="d5d514928ecfbb39" providerId="LiveId" clId="{4C0E2EE3-5298-414F-8C85-9455E2E09E7A}" dt="2022-02-22T11:01:17.426" v="47" actId="20577"/>
          <ac:spMkLst>
            <pc:docMk/>
            <pc:sldMk cId="2288239601" sldId="4286"/>
            <ac:spMk id="7" creationId="{C7A02EA4-4CBF-804E-84A7-7223E815E249}"/>
          </ac:spMkLst>
        </pc:spChg>
      </pc:sldChg>
      <pc:sldChg chg="modSp mod">
        <pc:chgData name="Jasper Ewals" userId="d5d514928ecfbb39" providerId="LiveId" clId="{4C0E2EE3-5298-414F-8C85-9455E2E09E7A}" dt="2022-02-22T11:07:02.295" v="82"/>
        <pc:sldMkLst>
          <pc:docMk/>
          <pc:sldMk cId="4245302447" sldId="4386"/>
        </pc:sldMkLst>
        <pc:spChg chg="mod">
          <ac:chgData name="Jasper Ewals" userId="d5d514928ecfbb39" providerId="LiveId" clId="{4C0E2EE3-5298-414F-8C85-9455E2E09E7A}" dt="2022-02-22T11:05:48.037" v="74" actId="27636"/>
          <ac:spMkLst>
            <pc:docMk/>
            <pc:sldMk cId="4245302447" sldId="4386"/>
            <ac:spMk id="3" creationId="{D96D1265-F76C-4764-AE97-3482984F8E12}"/>
          </ac:spMkLst>
        </pc:spChg>
        <pc:spChg chg="mod">
          <ac:chgData name="Jasper Ewals" userId="d5d514928ecfbb39" providerId="LiveId" clId="{4C0E2EE3-5298-414F-8C85-9455E2E09E7A}" dt="2022-02-22T11:02:08.529" v="61" actId="20577"/>
          <ac:spMkLst>
            <pc:docMk/>
            <pc:sldMk cId="4245302447" sldId="4386"/>
            <ac:spMk id="4" creationId="{6ADFB937-8154-48C7-834C-02F5BA57285A}"/>
          </ac:spMkLst>
        </pc:spChg>
        <pc:spChg chg="mod">
          <ac:chgData name="Jasper Ewals" userId="d5d514928ecfbb39" providerId="LiveId" clId="{4C0E2EE3-5298-414F-8C85-9455E2E09E7A}" dt="2022-02-22T11:06:16.826" v="76" actId="20577"/>
          <ac:spMkLst>
            <pc:docMk/>
            <pc:sldMk cId="4245302447" sldId="4386"/>
            <ac:spMk id="5" creationId="{09E52BF3-DD82-4DFD-A694-B444AE96F626}"/>
          </ac:spMkLst>
        </pc:spChg>
        <pc:spChg chg="mod">
          <ac:chgData name="Jasper Ewals" userId="d5d514928ecfbb39" providerId="LiveId" clId="{4C0E2EE3-5298-414F-8C85-9455E2E09E7A}" dt="2022-02-22T11:07:02.295" v="82"/>
          <ac:spMkLst>
            <pc:docMk/>
            <pc:sldMk cId="4245302447" sldId="4386"/>
            <ac:spMk id="7" creationId="{B733A621-A3BB-4FEA-ABEC-270023E91AB3}"/>
          </ac:spMkLst>
        </pc:spChg>
        <pc:spChg chg="mod">
          <ac:chgData name="Jasper Ewals" userId="d5d514928ecfbb39" providerId="LiveId" clId="{4C0E2EE3-5298-414F-8C85-9455E2E09E7A}" dt="2022-02-22T11:06:50.672" v="81" actId="6549"/>
          <ac:spMkLst>
            <pc:docMk/>
            <pc:sldMk cId="4245302447" sldId="4386"/>
            <ac:spMk id="9" creationId="{B7FA4ADC-D493-4A5C-9704-6253DA986812}"/>
          </ac:spMkLst>
        </pc:spChg>
        <pc:spChg chg="mod">
          <ac:chgData name="Jasper Ewals" userId="d5d514928ecfbb39" providerId="LiveId" clId="{4C0E2EE3-5298-414F-8C85-9455E2E09E7A}" dt="2022-02-22T11:06:33.662" v="79"/>
          <ac:spMkLst>
            <pc:docMk/>
            <pc:sldMk cId="4245302447" sldId="4386"/>
            <ac:spMk id="11" creationId="{E24C33F1-660B-4E91-B1B5-F73F6D94E708}"/>
          </ac:spMkLst>
        </pc:spChg>
      </pc:sldChg>
      <pc:sldChg chg="modSp mod">
        <pc:chgData name="Jasper Ewals" userId="d5d514928ecfbb39" providerId="LiveId" clId="{4C0E2EE3-5298-414F-8C85-9455E2E09E7A}" dt="2022-02-22T11:07:36.398" v="83"/>
        <pc:sldMkLst>
          <pc:docMk/>
          <pc:sldMk cId="4145709060" sldId="4387"/>
        </pc:sldMkLst>
        <pc:spChg chg="mod">
          <ac:chgData name="Jasper Ewals" userId="d5d514928ecfbb39" providerId="LiveId" clId="{4C0E2EE3-5298-414F-8C85-9455E2E09E7A}" dt="2022-02-22T11:07:36.398" v="83"/>
          <ac:spMkLst>
            <pc:docMk/>
            <pc:sldMk cId="4145709060" sldId="4387"/>
            <ac:spMk id="2" creationId="{DDDCB32C-88E9-4971-BCF6-E6E437D9351D}"/>
          </ac:spMkLst>
        </pc:spChg>
      </pc:sldChg>
      <pc:sldChg chg="modSp mod">
        <pc:chgData name="Jasper Ewals" userId="d5d514928ecfbb39" providerId="LiveId" clId="{4C0E2EE3-5298-414F-8C85-9455E2E09E7A}" dt="2022-03-01T16:00:34.687" v="1135" actId="255"/>
        <pc:sldMkLst>
          <pc:docMk/>
          <pc:sldMk cId="31556929" sldId="4390"/>
        </pc:sldMkLst>
        <pc:spChg chg="mod">
          <ac:chgData name="Jasper Ewals" userId="d5d514928ecfbb39" providerId="LiveId" clId="{4C0E2EE3-5298-414F-8C85-9455E2E09E7A}" dt="2022-03-01T16:00:34.687" v="1135" actId="255"/>
          <ac:spMkLst>
            <pc:docMk/>
            <pc:sldMk cId="31556929" sldId="4390"/>
            <ac:spMk id="2" creationId="{D1584428-229E-4B7E-A2B9-31A5EA2877D1}"/>
          </ac:spMkLst>
        </pc:spChg>
      </pc:sldChg>
      <pc:sldChg chg="modSp mod addCm modCm">
        <pc:chgData name="Jasper Ewals" userId="d5d514928ecfbb39" providerId="LiveId" clId="{4C0E2EE3-5298-414F-8C85-9455E2E09E7A}" dt="2022-02-22T11:44:28.296" v="139"/>
        <pc:sldMkLst>
          <pc:docMk/>
          <pc:sldMk cId="918208173" sldId="4391"/>
        </pc:sldMkLst>
        <pc:spChg chg="mod">
          <ac:chgData name="Jasper Ewals" userId="d5d514928ecfbb39" providerId="LiveId" clId="{4C0E2EE3-5298-414F-8C85-9455E2E09E7A}" dt="2022-02-22T11:44:28.296" v="139"/>
          <ac:spMkLst>
            <pc:docMk/>
            <pc:sldMk cId="918208173" sldId="4391"/>
            <ac:spMk id="3" creationId="{63BCCDAF-88CA-4204-BC80-1CB76D267B63}"/>
          </ac:spMkLst>
        </pc:spChg>
        <pc:spChg chg="mod">
          <ac:chgData name="Jasper Ewals" userId="d5d514928ecfbb39" providerId="LiveId" clId="{4C0E2EE3-5298-414F-8C85-9455E2E09E7A}" dt="2022-02-22T11:21:08.837" v="125" actId="27636"/>
          <ac:spMkLst>
            <pc:docMk/>
            <pc:sldMk cId="918208173" sldId="4391"/>
            <ac:spMk id="4" creationId="{3F77223D-F1DE-4FF8-8C81-585F7823A585}"/>
          </ac:spMkLst>
        </pc:spChg>
      </pc:sldChg>
      <pc:sldChg chg="modSp mod addCm">
        <pc:chgData name="Jasper Ewals" userId="d5d514928ecfbb39" providerId="LiveId" clId="{4C0E2EE3-5298-414F-8C85-9455E2E09E7A}" dt="2022-02-22T12:30:59.491" v="311"/>
        <pc:sldMkLst>
          <pc:docMk/>
          <pc:sldMk cId="1948310808" sldId="4394"/>
        </pc:sldMkLst>
        <pc:spChg chg="mod">
          <ac:chgData name="Jasper Ewals" userId="d5d514928ecfbb39" providerId="LiveId" clId="{4C0E2EE3-5298-414F-8C85-9455E2E09E7A}" dt="2022-02-22T12:30:08.128" v="302" actId="27636"/>
          <ac:spMkLst>
            <pc:docMk/>
            <pc:sldMk cId="1948310808" sldId="4394"/>
            <ac:spMk id="3" creationId="{14BC528A-FB00-4386-9EAB-055B09523FF5}"/>
          </ac:spMkLst>
        </pc:spChg>
        <pc:spChg chg="mod">
          <ac:chgData name="Jasper Ewals" userId="d5d514928ecfbb39" providerId="LiveId" clId="{4C0E2EE3-5298-414F-8C85-9455E2E09E7A}" dt="2022-02-22T12:30:50.547" v="310" actId="20577"/>
          <ac:spMkLst>
            <pc:docMk/>
            <pc:sldMk cId="1948310808" sldId="4394"/>
            <ac:spMk id="6" creationId="{F9B12D15-9EBD-4F54-878B-51599EEF59AC}"/>
          </ac:spMkLst>
        </pc:spChg>
      </pc:sldChg>
      <pc:sldChg chg="modSp mod">
        <pc:chgData name="Jasper Ewals" userId="d5d514928ecfbb39" providerId="LiveId" clId="{4C0E2EE3-5298-414F-8C85-9455E2E09E7A}" dt="2022-03-01T15:59:53.425" v="1126"/>
        <pc:sldMkLst>
          <pc:docMk/>
          <pc:sldMk cId="1598045465" sldId="4397"/>
        </pc:sldMkLst>
        <pc:spChg chg="mod">
          <ac:chgData name="Jasper Ewals" userId="d5d514928ecfbb39" providerId="LiveId" clId="{4C0E2EE3-5298-414F-8C85-9455E2E09E7A}" dt="2022-03-01T15:59:53.425" v="1126"/>
          <ac:spMkLst>
            <pc:docMk/>
            <pc:sldMk cId="1598045465" sldId="4397"/>
            <ac:spMk id="3" creationId="{A065DD86-B21A-436F-A611-38161A5D599E}"/>
          </ac:spMkLst>
        </pc:spChg>
      </pc:sldChg>
      <pc:sldChg chg="modSp mod">
        <pc:chgData name="Jasper Ewals" userId="d5d514928ecfbb39" providerId="LiveId" clId="{4C0E2EE3-5298-414F-8C85-9455E2E09E7A}" dt="2022-02-22T11:19:28.192" v="123"/>
        <pc:sldMkLst>
          <pc:docMk/>
          <pc:sldMk cId="1929390007" sldId="4398"/>
        </pc:sldMkLst>
        <pc:spChg chg="mod">
          <ac:chgData name="Jasper Ewals" userId="d5d514928ecfbb39" providerId="LiveId" clId="{4C0E2EE3-5298-414F-8C85-9455E2E09E7A}" dt="2022-02-22T11:19:28.192" v="123"/>
          <ac:spMkLst>
            <pc:docMk/>
            <pc:sldMk cId="1929390007" sldId="4398"/>
            <ac:spMk id="2" creationId="{CAE3AAD4-CFBF-4862-BBFC-E71C968F8BD1}"/>
          </ac:spMkLst>
        </pc:spChg>
        <pc:spChg chg="mod">
          <ac:chgData name="Jasper Ewals" userId="d5d514928ecfbb39" providerId="LiveId" clId="{4C0E2EE3-5298-414F-8C85-9455E2E09E7A}" dt="2022-02-22T11:10:41.650" v="84"/>
          <ac:spMkLst>
            <pc:docMk/>
            <pc:sldMk cId="1929390007" sldId="4398"/>
            <ac:spMk id="3" creationId="{56999C44-4500-4C97-AA6C-105B4B13B87F}"/>
          </ac:spMkLst>
        </pc:spChg>
        <pc:spChg chg="mod">
          <ac:chgData name="Jasper Ewals" userId="d5d514928ecfbb39" providerId="LiveId" clId="{4C0E2EE3-5298-414F-8C85-9455E2E09E7A}" dt="2022-02-22T11:13:16.640" v="90" actId="114"/>
          <ac:spMkLst>
            <pc:docMk/>
            <pc:sldMk cId="1929390007" sldId="4398"/>
            <ac:spMk id="4" creationId="{74DC7FBE-8451-422D-BFA8-E0429810943F}"/>
          </ac:spMkLst>
        </pc:spChg>
      </pc:sldChg>
      <pc:sldChg chg="modSp mod">
        <pc:chgData name="Jasper Ewals" userId="d5d514928ecfbb39" providerId="LiveId" clId="{4C0E2EE3-5298-414F-8C85-9455E2E09E7A}" dt="2022-02-22T12:11:57.857" v="243" actId="27636"/>
        <pc:sldMkLst>
          <pc:docMk/>
          <pc:sldMk cId="2959352846" sldId="4399"/>
        </pc:sldMkLst>
        <pc:spChg chg="mod">
          <ac:chgData name="Jasper Ewals" userId="d5d514928ecfbb39" providerId="LiveId" clId="{4C0E2EE3-5298-414F-8C85-9455E2E09E7A}" dt="2022-02-22T12:11:57.857" v="243" actId="27636"/>
          <ac:spMkLst>
            <pc:docMk/>
            <pc:sldMk cId="2959352846" sldId="4399"/>
            <ac:spMk id="3" creationId="{BB06FE57-F9AA-4B8A-B90B-848174F5610B}"/>
          </ac:spMkLst>
        </pc:spChg>
        <pc:spChg chg="mod">
          <ac:chgData name="Jasper Ewals" userId="d5d514928ecfbb39" providerId="LiveId" clId="{4C0E2EE3-5298-414F-8C85-9455E2E09E7A}" dt="2022-02-22T12:09:33.053" v="208" actId="1076"/>
          <ac:spMkLst>
            <pc:docMk/>
            <pc:sldMk cId="2959352846" sldId="4399"/>
            <ac:spMk id="4" creationId="{DD12C397-DFF9-4B59-874E-5F573DF2162C}"/>
          </ac:spMkLst>
        </pc:spChg>
      </pc:sldChg>
      <pc:sldChg chg="modSp mod addCm modCm">
        <pc:chgData name="Jasper Ewals" userId="d5d514928ecfbb39" providerId="LiveId" clId="{4C0E2EE3-5298-414F-8C85-9455E2E09E7A}" dt="2022-02-22T12:28:56.115" v="298"/>
        <pc:sldMkLst>
          <pc:docMk/>
          <pc:sldMk cId="538784315" sldId="4400"/>
        </pc:sldMkLst>
        <pc:spChg chg="mod">
          <ac:chgData name="Jasper Ewals" userId="d5d514928ecfbb39" providerId="LiveId" clId="{4C0E2EE3-5298-414F-8C85-9455E2E09E7A}" dt="2022-02-22T12:28:41.863" v="297" actId="20577"/>
          <ac:spMkLst>
            <pc:docMk/>
            <pc:sldMk cId="538784315" sldId="4400"/>
            <ac:spMk id="3" creationId="{7EF8D142-39B3-48A8-A3BA-3A46FB1F4FAB}"/>
          </ac:spMkLst>
        </pc:spChg>
        <pc:spChg chg="mod">
          <ac:chgData name="Jasper Ewals" userId="d5d514928ecfbb39" providerId="LiveId" clId="{4C0E2EE3-5298-414F-8C85-9455E2E09E7A}" dt="2022-02-22T12:19:02.687" v="279" actId="20577"/>
          <ac:spMkLst>
            <pc:docMk/>
            <pc:sldMk cId="538784315" sldId="4400"/>
            <ac:spMk id="4" creationId="{3B762021-E94E-4688-AF59-6C06774795A2}"/>
          </ac:spMkLst>
        </pc:spChg>
      </pc:sldChg>
      <pc:sldChg chg="modSp mod">
        <pc:chgData name="Jasper Ewals" userId="d5d514928ecfbb39" providerId="LiveId" clId="{4C0E2EE3-5298-414F-8C85-9455E2E09E7A}" dt="2022-02-22T12:40:02.434" v="332" actId="2711"/>
        <pc:sldMkLst>
          <pc:docMk/>
          <pc:sldMk cId="450730856" sldId="4401"/>
        </pc:sldMkLst>
        <pc:spChg chg="mod">
          <ac:chgData name="Jasper Ewals" userId="d5d514928ecfbb39" providerId="LiveId" clId="{4C0E2EE3-5298-414F-8C85-9455E2E09E7A}" dt="2022-02-22T12:40:02.434" v="332" actId="2711"/>
          <ac:spMkLst>
            <pc:docMk/>
            <pc:sldMk cId="450730856" sldId="4401"/>
            <ac:spMk id="3" creationId="{FB9F9C16-7001-4998-966F-9BD77E4EDA8B}"/>
          </ac:spMkLst>
        </pc:spChg>
        <pc:spChg chg="mod">
          <ac:chgData name="Jasper Ewals" userId="d5d514928ecfbb39" providerId="LiveId" clId="{4C0E2EE3-5298-414F-8C85-9455E2E09E7A}" dt="2022-02-22T12:35:39.800" v="322"/>
          <ac:spMkLst>
            <pc:docMk/>
            <pc:sldMk cId="450730856" sldId="4401"/>
            <ac:spMk id="4" creationId="{1C9BB24E-CEE0-486F-AB15-43B13A3BE1E9}"/>
          </ac:spMkLst>
        </pc:spChg>
      </pc:sldChg>
      <pc:sldChg chg="modSp mod">
        <pc:chgData name="Jasper Ewals" userId="d5d514928ecfbb39" providerId="LiveId" clId="{4C0E2EE3-5298-414F-8C85-9455E2E09E7A}" dt="2022-02-22T15:01:23.710" v="592" actId="20577"/>
        <pc:sldMkLst>
          <pc:docMk/>
          <pc:sldMk cId="1518366921" sldId="4408"/>
        </pc:sldMkLst>
        <pc:spChg chg="mod">
          <ac:chgData name="Jasper Ewals" userId="d5d514928ecfbb39" providerId="LiveId" clId="{4C0E2EE3-5298-414F-8C85-9455E2E09E7A}" dt="2022-02-22T15:00:56.049" v="588"/>
          <ac:spMkLst>
            <pc:docMk/>
            <pc:sldMk cId="1518366921" sldId="4408"/>
            <ac:spMk id="2" creationId="{4423B0F2-ACF4-4C73-8AC7-FA886CC543AD}"/>
          </ac:spMkLst>
        </pc:spChg>
        <pc:spChg chg="mod">
          <ac:chgData name="Jasper Ewals" userId="d5d514928ecfbb39" providerId="LiveId" clId="{4C0E2EE3-5298-414F-8C85-9455E2E09E7A}" dt="2022-02-22T14:12:50.579" v="583" actId="113"/>
          <ac:spMkLst>
            <pc:docMk/>
            <pc:sldMk cId="1518366921" sldId="4408"/>
            <ac:spMk id="4" creationId="{577BD740-1CE6-4FE7-BB38-47E96F486BB7}"/>
          </ac:spMkLst>
        </pc:spChg>
        <pc:spChg chg="mod">
          <ac:chgData name="Jasper Ewals" userId="d5d514928ecfbb39" providerId="LiveId" clId="{4C0E2EE3-5298-414F-8C85-9455E2E09E7A}" dt="2022-02-22T15:01:23.710" v="592" actId="20577"/>
          <ac:spMkLst>
            <pc:docMk/>
            <pc:sldMk cId="1518366921" sldId="4408"/>
            <ac:spMk id="5" creationId="{524D840C-3823-49C1-87B3-CE30BFBF825F}"/>
          </ac:spMkLst>
        </pc:spChg>
      </pc:sldChg>
      <pc:sldChg chg="modSp mod addCm">
        <pc:chgData name="Jasper Ewals" userId="d5d514928ecfbb39" providerId="LiveId" clId="{4C0E2EE3-5298-414F-8C85-9455E2E09E7A}" dt="2022-03-01T17:13:02.437" v="1191"/>
        <pc:sldMkLst>
          <pc:docMk/>
          <pc:sldMk cId="214646078" sldId="4409"/>
        </pc:sldMkLst>
        <pc:spChg chg="mod">
          <ac:chgData name="Jasper Ewals" userId="d5d514928ecfbb39" providerId="LiveId" clId="{4C0E2EE3-5298-414F-8C85-9455E2E09E7A}" dt="2022-03-01T17:06:14.355" v="1189"/>
          <ac:spMkLst>
            <pc:docMk/>
            <pc:sldMk cId="214646078" sldId="4409"/>
            <ac:spMk id="3" creationId="{6C2CDF71-7B20-4DDE-919A-60D3A8E44DF1}"/>
          </ac:spMkLst>
        </pc:spChg>
        <pc:spChg chg="mod">
          <ac:chgData name="Jasper Ewals" userId="d5d514928ecfbb39" providerId="LiveId" clId="{4C0E2EE3-5298-414F-8C85-9455E2E09E7A}" dt="2022-03-01T17:12:45.101" v="1190"/>
          <ac:spMkLst>
            <pc:docMk/>
            <pc:sldMk cId="214646078" sldId="4409"/>
            <ac:spMk id="10" creationId="{EC7E57FA-F795-4A90-9A1B-B34CFC8363F4}"/>
          </ac:spMkLst>
        </pc:spChg>
      </pc:sldChg>
      <pc:sldChg chg="modSp mod">
        <pc:chgData name="Jasper Ewals" userId="d5d514928ecfbb39" providerId="LiveId" clId="{4C0E2EE3-5298-414F-8C85-9455E2E09E7A}" dt="2022-02-22T15:05:22.134" v="611" actId="1076"/>
        <pc:sldMkLst>
          <pc:docMk/>
          <pc:sldMk cId="2123550042" sldId="4410"/>
        </pc:sldMkLst>
        <pc:spChg chg="mod">
          <ac:chgData name="Jasper Ewals" userId="d5d514928ecfbb39" providerId="LiveId" clId="{4C0E2EE3-5298-414F-8C85-9455E2E09E7A}" dt="2022-02-22T15:01:40.993" v="594" actId="27636"/>
          <ac:spMkLst>
            <pc:docMk/>
            <pc:sldMk cId="2123550042" sldId="4410"/>
            <ac:spMk id="3" creationId="{5681F03E-9E7E-402B-9B05-6DE688ABA308}"/>
          </ac:spMkLst>
        </pc:spChg>
        <pc:spChg chg="mod">
          <ac:chgData name="Jasper Ewals" userId="d5d514928ecfbb39" providerId="LiveId" clId="{4C0E2EE3-5298-414F-8C85-9455E2E09E7A}" dt="2022-02-22T15:05:16.478" v="609" actId="1076"/>
          <ac:spMkLst>
            <pc:docMk/>
            <pc:sldMk cId="2123550042" sldId="4410"/>
            <ac:spMk id="7" creationId="{2B1FF1D8-E8B7-4788-9E0A-C7F1282E5A21}"/>
          </ac:spMkLst>
        </pc:spChg>
        <pc:spChg chg="mod">
          <ac:chgData name="Jasper Ewals" userId="d5d514928ecfbb39" providerId="LiveId" clId="{4C0E2EE3-5298-414F-8C85-9455E2E09E7A}" dt="2022-02-22T15:05:22.134" v="611" actId="1076"/>
          <ac:spMkLst>
            <pc:docMk/>
            <pc:sldMk cId="2123550042" sldId="4410"/>
            <ac:spMk id="16" creationId="{14AABB04-4747-44BC-BE88-BB7C95F0EFE7}"/>
          </ac:spMkLst>
        </pc:spChg>
        <pc:graphicFrameChg chg="mod">
          <ac:chgData name="Jasper Ewals" userId="d5d514928ecfbb39" providerId="LiveId" clId="{4C0E2EE3-5298-414F-8C85-9455E2E09E7A}" dt="2022-02-22T15:05:18.421" v="610" actId="1076"/>
          <ac:graphicFrameMkLst>
            <pc:docMk/>
            <pc:sldMk cId="2123550042" sldId="4410"/>
            <ac:graphicFrameMk id="5" creationId="{C54DD8A3-25F3-40E8-85C6-E9A95E23E7A4}"/>
          </ac:graphicFrameMkLst>
        </pc:graphicFrameChg>
      </pc:sldChg>
      <pc:sldChg chg="modSp mod addCm">
        <pc:chgData name="Jasper Ewals" userId="d5d514928ecfbb39" providerId="LiveId" clId="{4C0E2EE3-5298-414F-8C85-9455E2E09E7A}" dt="2022-02-22T12:18:42.782" v="258"/>
        <pc:sldMkLst>
          <pc:docMk/>
          <pc:sldMk cId="3376883988" sldId="4411"/>
        </pc:sldMkLst>
        <pc:spChg chg="mod">
          <ac:chgData name="Jasper Ewals" userId="d5d514928ecfbb39" providerId="LiveId" clId="{4C0E2EE3-5298-414F-8C85-9455E2E09E7A}" dt="2022-02-22T12:18:13.396" v="257" actId="20577"/>
          <ac:spMkLst>
            <pc:docMk/>
            <pc:sldMk cId="3376883988" sldId="4411"/>
            <ac:spMk id="2" creationId="{DB629D43-3218-4484-9A4B-015CBC00D606}"/>
          </ac:spMkLst>
        </pc:spChg>
        <pc:spChg chg="mod">
          <ac:chgData name="Jasper Ewals" userId="d5d514928ecfbb39" providerId="LiveId" clId="{4C0E2EE3-5298-414F-8C85-9455E2E09E7A}" dt="2022-02-22T12:12:37.376" v="246" actId="113"/>
          <ac:spMkLst>
            <pc:docMk/>
            <pc:sldMk cId="3376883988" sldId="4411"/>
            <ac:spMk id="3" creationId="{723B8DBC-57A5-4DA5-A267-185F6BB1CF00}"/>
          </ac:spMkLst>
        </pc:spChg>
        <pc:spChg chg="mod">
          <ac:chgData name="Jasper Ewals" userId="d5d514928ecfbb39" providerId="LiveId" clId="{4C0E2EE3-5298-414F-8C85-9455E2E09E7A}" dt="2022-02-22T12:16:09.239" v="252" actId="255"/>
          <ac:spMkLst>
            <pc:docMk/>
            <pc:sldMk cId="3376883988" sldId="4411"/>
            <ac:spMk id="6" creationId="{34F7F1C1-C0CA-4A51-85F1-7C87296D8781}"/>
          </ac:spMkLst>
        </pc:spChg>
      </pc:sldChg>
      <pc:sldChg chg="modSp mod">
        <pc:chgData name="Jasper Ewals" userId="d5d514928ecfbb39" providerId="LiveId" clId="{4C0E2EE3-5298-414F-8C85-9455E2E09E7A}" dt="2022-02-22T14:06:13.247" v="526" actId="20577"/>
        <pc:sldMkLst>
          <pc:docMk/>
          <pc:sldMk cId="1903433846" sldId="4412"/>
        </pc:sldMkLst>
        <pc:spChg chg="mod">
          <ac:chgData name="Jasper Ewals" userId="d5d514928ecfbb39" providerId="LiveId" clId="{4C0E2EE3-5298-414F-8C85-9455E2E09E7A}" dt="2022-02-22T14:06:13.247" v="526" actId="20577"/>
          <ac:spMkLst>
            <pc:docMk/>
            <pc:sldMk cId="1903433846" sldId="4412"/>
            <ac:spMk id="2" creationId="{DCC00F1B-4FC1-4A5A-8D30-6454F702BDD8}"/>
          </ac:spMkLst>
        </pc:spChg>
        <pc:spChg chg="mod">
          <ac:chgData name="Jasper Ewals" userId="d5d514928ecfbb39" providerId="LiveId" clId="{4C0E2EE3-5298-414F-8C85-9455E2E09E7A}" dt="2022-02-22T14:05:24.940" v="522" actId="27636"/>
          <ac:spMkLst>
            <pc:docMk/>
            <pc:sldMk cId="1903433846" sldId="4412"/>
            <ac:spMk id="3" creationId="{EB41DBFC-768A-4015-AEB2-546F4329F920}"/>
          </ac:spMkLst>
        </pc:spChg>
      </pc:sldChg>
      <pc:sldChg chg="modSp mod ord">
        <pc:chgData name="Jasper Ewals" userId="d5d514928ecfbb39" providerId="LiveId" clId="{4C0E2EE3-5298-414F-8C85-9455E2E09E7A}" dt="2022-02-22T15:07:58.454" v="619"/>
        <pc:sldMkLst>
          <pc:docMk/>
          <pc:sldMk cId="953691049" sldId="4414"/>
        </pc:sldMkLst>
        <pc:spChg chg="mod">
          <ac:chgData name="Jasper Ewals" userId="d5d514928ecfbb39" providerId="LiveId" clId="{4C0E2EE3-5298-414F-8C85-9455E2E09E7A}" dt="2022-02-22T15:07:58.454" v="619"/>
          <ac:spMkLst>
            <pc:docMk/>
            <pc:sldMk cId="953691049" sldId="4414"/>
            <ac:spMk id="2" creationId="{9C07B9F3-B58B-44B9-AD17-3D26D6FE264F}"/>
          </ac:spMkLst>
        </pc:spChg>
        <pc:spChg chg="mod">
          <ac:chgData name="Jasper Ewals" userId="d5d514928ecfbb39" providerId="LiveId" clId="{4C0E2EE3-5298-414F-8C85-9455E2E09E7A}" dt="2022-02-22T15:06:05.279" v="615" actId="27636"/>
          <ac:spMkLst>
            <pc:docMk/>
            <pc:sldMk cId="953691049" sldId="4414"/>
            <ac:spMk id="5" creationId="{4F288C26-B253-4497-BF1E-DEBA4C1E0ACB}"/>
          </ac:spMkLst>
        </pc:spChg>
      </pc:sldChg>
      <pc:sldChg chg="modSp mod">
        <pc:chgData name="Jasper Ewals" userId="d5d514928ecfbb39" providerId="LiveId" clId="{4C0E2EE3-5298-414F-8C85-9455E2E09E7A}" dt="2022-03-01T13:06:15.962" v="846" actId="20577"/>
        <pc:sldMkLst>
          <pc:docMk/>
          <pc:sldMk cId="2716821652" sldId="4415"/>
        </pc:sldMkLst>
        <pc:spChg chg="mod">
          <ac:chgData name="Jasper Ewals" userId="d5d514928ecfbb39" providerId="LiveId" clId="{4C0E2EE3-5298-414F-8C85-9455E2E09E7A}" dt="2022-03-01T13:06:15.962" v="846" actId="20577"/>
          <ac:spMkLst>
            <pc:docMk/>
            <pc:sldMk cId="2716821652" sldId="4415"/>
            <ac:spMk id="2" creationId="{6A8C4773-9C80-4AA6-8ABA-72A16D91E74E}"/>
          </ac:spMkLst>
        </pc:spChg>
        <pc:spChg chg="mod">
          <ac:chgData name="Jasper Ewals" userId="d5d514928ecfbb39" providerId="LiveId" clId="{4C0E2EE3-5298-414F-8C85-9455E2E09E7A}" dt="2022-03-01T13:02:23.442" v="805" actId="113"/>
          <ac:spMkLst>
            <pc:docMk/>
            <pc:sldMk cId="2716821652" sldId="4415"/>
            <ac:spMk id="4" creationId="{D05C157B-0B14-412D-91AA-7C86980FC579}"/>
          </ac:spMkLst>
        </pc:spChg>
      </pc:sldChg>
      <pc:sldChg chg="modSp mod">
        <pc:chgData name="Jasper Ewals" userId="d5d514928ecfbb39" providerId="LiveId" clId="{4C0E2EE3-5298-414F-8C85-9455E2E09E7A}" dt="2022-03-01T15:39:08.256" v="969" actId="113"/>
        <pc:sldMkLst>
          <pc:docMk/>
          <pc:sldMk cId="1649998731" sldId="4416"/>
        </pc:sldMkLst>
        <pc:spChg chg="mod">
          <ac:chgData name="Jasper Ewals" userId="d5d514928ecfbb39" providerId="LiveId" clId="{4C0E2EE3-5298-414F-8C85-9455E2E09E7A}" dt="2022-03-01T15:37:52.306" v="961" actId="20577"/>
          <ac:spMkLst>
            <pc:docMk/>
            <pc:sldMk cId="1649998731" sldId="4416"/>
            <ac:spMk id="2" creationId="{30E3BDF0-8CA1-4B76-A71D-92EC2E13FC15}"/>
          </ac:spMkLst>
        </pc:spChg>
        <pc:spChg chg="mod">
          <ac:chgData name="Jasper Ewals" userId="d5d514928ecfbb39" providerId="LiveId" clId="{4C0E2EE3-5298-414F-8C85-9455E2E09E7A}" dt="2022-03-01T13:42:29.722" v="953" actId="27636"/>
          <ac:spMkLst>
            <pc:docMk/>
            <pc:sldMk cId="1649998731" sldId="4416"/>
            <ac:spMk id="4" creationId="{ABB3C54E-15CE-443E-8C1C-7DD19E7C1508}"/>
          </ac:spMkLst>
        </pc:spChg>
        <pc:spChg chg="mod">
          <ac:chgData name="Jasper Ewals" userId="d5d514928ecfbb39" providerId="LiveId" clId="{4C0E2EE3-5298-414F-8C85-9455E2E09E7A}" dt="2022-03-01T15:38:39.023" v="964"/>
          <ac:spMkLst>
            <pc:docMk/>
            <pc:sldMk cId="1649998731" sldId="4416"/>
            <ac:spMk id="5" creationId="{0C7B8104-3673-4386-A8A9-BCD27CFDA19F}"/>
          </ac:spMkLst>
        </pc:spChg>
        <pc:spChg chg="mod">
          <ac:chgData name="Jasper Ewals" userId="d5d514928ecfbb39" providerId="LiveId" clId="{4C0E2EE3-5298-414F-8C85-9455E2E09E7A}" dt="2022-03-01T15:39:08.256" v="969" actId="113"/>
          <ac:spMkLst>
            <pc:docMk/>
            <pc:sldMk cId="1649998731" sldId="4416"/>
            <ac:spMk id="7" creationId="{CD2E59E3-71E4-4BDB-9DE9-A2E49A3618FB}"/>
          </ac:spMkLst>
        </pc:spChg>
        <pc:spChg chg="mod">
          <ac:chgData name="Jasper Ewals" userId="d5d514928ecfbb39" providerId="LiveId" clId="{4C0E2EE3-5298-414F-8C85-9455E2E09E7A}" dt="2022-03-01T15:38:09.157" v="963"/>
          <ac:spMkLst>
            <pc:docMk/>
            <pc:sldMk cId="1649998731" sldId="4416"/>
            <ac:spMk id="8" creationId="{43ED1352-99FB-45E2-A252-6716F2B3BC97}"/>
          </ac:spMkLst>
        </pc:spChg>
        <pc:spChg chg="mod">
          <ac:chgData name="Jasper Ewals" userId="d5d514928ecfbb39" providerId="LiveId" clId="{4C0E2EE3-5298-414F-8C85-9455E2E09E7A}" dt="2022-03-01T15:38:00.824" v="962"/>
          <ac:spMkLst>
            <pc:docMk/>
            <pc:sldMk cId="1649998731" sldId="4416"/>
            <ac:spMk id="9" creationId="{BE962302-5F8B-4A01-93EA-7278D9A40A44}"/>
          </ac:spMkLst>
        </pc:spChg>
        <pc:spChg chg="mod">
          <ac:chgData name="Jasper Ewals" userId="d5d514928ecfbb39" providerId="LiveId" clId="{4C0E2EE3-5298-414F-8C85-9455E2E09E7A}" dt="2022-03-01T15:38:47.713" v="965"/>
          <ac:spMkLst>
            <pc:docMk/>
            <pc:sldMk cId="1649998731" sldId="4416"/>
            <ac:spMk id="10" creationId="{625219D8-BEBC-4FF4-AA5C-DA3C0FFE4658}"/>
          </ac:spMkLst>
        </pc:spChg>
      </pc:sldChg>
      <pc:sldChg chg="modSp mod">
        <pc:chgData name="Jasper Ewals" userId="d5d514928ecfbb39" providerId="LiveId" clId="{4C0E2EE3-5298-414F-8C85-9455E2E09E7A}" dt="2022-03-01T13:24:30.539" v="860" actId="113"/>
        <pc:sldMkLst>
          <pc:docMk/>
          <pc:sldMk cId="1187777131" sldId="4417"/>
        </pc:sldMkLst>
        <pc:spChg chg="mod">
          <ac:chgData name="Jasper Ewals" userId="d5d514928ecfbb39" providerId="LiveId" clId="{4C0E2EE3-5298-414F-8C85-9455E2E09E7A}" dt="2022-03-01T13:24:30.539" v="860" actId="113"/>
          <ac:spMkLst>
            <pc:docMk/>
            <pc:sldMk cId="1187777131" sldId="4417"/>
            <ac:spMk id="2" creationId="{380B9767-170A-4A90-956E-F0AE82DFB4FF}"/>
          </ac:spMkLst>
        </pc:spChg>
        <pc:spChg chg="mod">
          <ac:chgData name="Jasper Ewals" userId="d5d514928ecfbb39" providerId="LiveId" clId="{4C0E2EE3-5298-414F-8C85-9455E2E09E7A}" dt="2022-03-01T13:21:24.634" v="851" actId="27636"/>
          <ac:spMkLst>
            <pc:docMk/>
            <pc:sldMk cId="1187777131" sldId="4417"/>
            <ac:spMk id="4" creationId="{180220A7-8A57-4C87-8561-44803C004D50}"/>
          </ac:spMkLst>
        </pc:spChg>
      </pc:sldChg>
      <pc:sldChg chg="modSp mod">
        <pc:chgData name="Jasper Ewals" userId="d5d514928ecfbb39" providerId="LiveId" clId="{4C0E2EE3-5298-414F-8C85-9455E2E09E7A}" dt="2022-03-01T13:42:10.300" v="947" actId="207"/>
        <pc:sldMkLst>
          <pc:docMk/>
          <pc:sldMk cId="95665766" sldId="4418"/>
        </pc:sldMkLst>
        <pc:spChg chg="mod">
          <ac:chgData name="Jasper Ewals" userId="d5d514928ecfbb39" providerId="LiveId" clId="{4C0E2EE3-5298-414F-8C85-9455E2E09E7A}" dt="2022-03-01T13:39:38.049" v="868"/>
          <ac:spMkLst>
            <pc:docMk/>
            <pc:sldMk cId="95665766" sldId="4418"/>
            <ac:spMk id="2" creationId="{D332C8E0-C1C1-4910-9432-C7639CCF0A7A}"/>
          </ac:spMkLst>
        </pc:spChg>
        <pc:spChg chg="mod">
          <ac:chgData name="Jasper Ewals" userId="d5d514928ecfbb39" providerId="LiveId" clId="{4C0E2EE3-5298-414F-8C85-9455E2E09E7A}" dt="2022-03-01T13:24:48.432" v="862" actId="27636"/>
          <ac:spMkLst>
            <pc:docMk/>
            <pc:sldMk cId="95665766" sldId="4418"/>
            <ac:spMk id="3" creationId="{27AB06A5-02AC-4CB1-8AFC-C106E8E3B2F3}"/>
          </ac:spMkLst>
        </pc:spChg>
        <pc:spChg chg="mod">
          <ac:chgData name="Jasper Ewals" userId="d5d514928ecfbb39" providerId="LiveId" clId="{4C0E2EE3-5298-414F-8C85-9455E2E09E7A}" dt="2022-03-01T13:42:10.300" v="947" actId="207"/>
          <ac:spMkLst>
            <pc:docMk/>
            <pc:sldMk cId="95665766" sldId="4418"/>
            <ac:spMk id="8" creationId="{658313C5-BB83-4FB3-BB8F-65DFFEDC7BEB}"/>
          </ac:spMkLst>
        </pc:spChg>
        <pc:graphicFrameChg chg="mod modGraphic">
          <ac:chgData name="Jasper Ewals" userId="d5d514928ecfbb39" providerId="LiveId" clId="{4C0E2EE3-5298-414F-8C85-9455E2E09E7A}" dt="2022-03-01T13:41:15.730" v="928"/>
          <ac:graphicFrameMkLst>
            <pc:docMk/>
            <pc:sldMk cId="95665766" sldId="4418"/>
            <ac:graphicFrameMk id="5" creationId="{7D470B5F-E9BF-444A-B24F-37EDB8FBB897}"/>
          </ac:graphicFrameMkLst>
        </pc:graphicFrameChg>
      </pc:sldChg>
      <pc:sldChg chg="modSp mod">
        <pc:chgData name="Jasper Ewals" userId="d5d514928ecfbb39" providerId="LiveId" clId="{4C0E2EE3-5298-414F-8C85-9455E2E09E7A}" dt="2022-03-01T15:46:26.670" v="1006" actId="20577"/>
        <pc:sldMkLst>
          <pc:docMk/>
          <pc:sldMk cId="2154067657" sldId="4419"/>
        </pc:sldMkLst>
        <pc:spChg chg="mod">
          <ac:chgData name="Jasper Ewals" userId="d5d514928ecfbb39" providerId="LiveId" clId="{4C0E2EE3-5298-414F-8C85-9455E2E09E7A}" dt="2022-03-01T15:42:05.013" v="981" actId="113"/>
          <ac:spMkLst>
            <pc:docMk/>
            <pc:sldMk cId="2154067657" sldId="4419"/>
            <ac:spMk id="2" creationId="{7AC8FA7A-CBF0-4A3D-ABB5-DF0491799A59}"/>
          </ac:spMkLst>
        </pc:spChg>
        <pc:spChg chg="mod">
          <ac:chgData name="Jasper Ewals" userId="d5d514928ecfbb39" providerId="LiveId" clId="{4C0E2EE3-5298-414F-8C85-9455E2E09E7A}" dt="2022-03-01T15:46:26.670" v="1006" actId="20577"/>
          <ac:spMkLst>
            <pc:docMk/>
            <pc:sldMk cId="2154067657" sldId="4419"/>
            <ac:spMk id="3" creationId="{DED015AA-F4A3-4AC0-8FF1-CC21FFF79742}"/>
          </ac:spMkLst>
        </pc:spChg>
        <pc:spChg chg="mod">
          <ac:chgData name="Jasper Ewals" userId="d5d514928ecfbb39" providerId="LiveId" clId="{4C0E2EE3-5298-414F-8C85-9455E2E09E7A}" dt="2022-03-01T15:39:23.954" v="971" actId="113"/>
          <ac:spMkLst>
            <pc:docMk/>
            <pc:sldMk cId="2154067657" sldId="4419"/>
            <ac:spMk id="4" creationId="{BCB4ED86-DFC5-43B3-AEF7-FB3F3845F896}"/>
          </ac:spMkLst>
        </pc:spChg>
        <pc:spChg chg="mod">
          <ac:chgData name="Jasper Ewals" userId="d5d514928ecfbb39" providerId="LiveId" clId="{4C0E2EE3-5298-414F-8C85-9455E2E09E7A}" dt="2022-03-01T15:43:05.569" v="990" actId="113"/>
          <ac:spMkLst>
            <pc:docMk/>
            <pc:sldMk cId="2154067657" sldId="4419"/>
            <ac:spMk id="5" creationId="{09C384BE-6971-4E55-A900-A68327A3990A}"/>
          </ac:spMkLst>
        </pc:spChg>
        <pc:spChg chg="mod">
          <ac:chgData name="Jasper Ewals" userId="d5d514928ecfbb39" providerId="LiveId" clId="{4C0E2EE3-5298-414F-8C85-9455E2E09E7A}" dt="2022-03-01T15:46:04.268" v="1004" actId="1076"/>
          <ac:spMkLst>
            <pc:docMk/>
            <pc:sldMk cId="2154067657" sldId="4419"/>
            <ac:spMk id="7" creationId="{7975829A-3139-4159-9ECE-1EEE39B60C95}"/>
          </ac:spMkLst>
        </pc:spChg>
      </pc:sldChg>
      <pc:sldChg chg="modSp mod">
        <pc:chgData name="Jasper Ewals" userId="d5d514928ecfbb39" providerId="LiveId" clId="{4C0E2EE3-5298-414F-8C85-9455E2E09E7A}" dt="2022-02-22T12:57:29.287" v="395" actId="1076"/>
        <pc:sldMkLst>
          <pc:docMk/>
          <pc:sldMk cId="2068183559" sldId="4421"/>
        </pc:sldMkLst>
        <pc:spChg chg="mod">
          <ac:chgData name="Jasper Ewals" userId="d5d514928ecfbb39" providerId="LiveId" clId="{4C0E2EE3-5298-414F-8C85-9455E2E09E7A}" dt="2022-02-22T12:45:01.466" v="340"/>
          <ac:spMkLst>
            <pc:docMk/>
            <pc:sldMk cId="2068183559" sldId="4421"/>
            <ac:spMk id="4" creationId="{1BB3E06F-6FD7-4CC9-AE0A-6FFAF0E68B40}"/>
          </ac:spMkLst>
        </pc:spChg>
        <pc:spChg chg="mod">
          <ac:chgData name="Jasper Ewals" userId="d5d514928ecfbb39" providerId="LiveId" clId="{4C0E2EE3-5298-414F-8C85-9455E2E09E7A}" dt="2022-02-22T12:55:04.504" v="372" actId="20577"/>
          <ac:spMkLst>
            <pc:docMk/>
            <pc:sldMk cId="2068183559" sldId="4421"/>
            <ac:spMk id="5" creationId="{2554BC8D-F2A0-4152-8BD8-DBBC8F4D613C}"/>
          </ac:spMkLst>
        </pc:spChg>
        <pc:spChg chg="mod">
          <ac:chgData name="Jasper Ewals" userId="d5d514928ecfbb39" providerId="LiveId" clId="{4C0E2EE3-5298-414F-8C85-9455E2E09E7A}" dt="2022-02-22T12:57:29.287" v="395" actId="1076"/>
          <ac:spMkLst>
            <pc:docMk/>
            <pc:sldMk cId="2068183559" sldId="4421"/>
            <ac:spMk id="7" creationId="{FBD899AB-6E20-B040-8929-2B9B33B92FA3}"/>
          </ac:spMkLst>
        </pc:spChg>
        <pc:spChg chg="mod">
          <ac:chgData name="Jasper Ewals" userId="d5d514928ecfbb39" providerId="LiveId" clId="{4C0E2EE3-5298-414F-8C85-9455E2E09E7A}" dt="2022-02-22T12:51:54.989" v="350" actId="1076"/>
          <ac:spMkLst>
            <pc:docMk/>
            <pc:sldMk cId="2068183559" sldId="4421"/>
            <ac:spMk id="9" creationId="{B5ACB5AF-2C11-4A85-A3A6-298588BB7B00}"/>
          </ac:spMkLst>
        </pc:spChg>
        <pc:spChg chg="mod">
          <ac:chgData name="Jasper Ewals" userId="d5d514928ecfbb39" providerId="LiveId" clId="{4C0E2EE3-5298-414F-8C85-9455E2E09E7A}" dt="2022-02-22T12:53:49.959" v="364" actId="255"/>
          <ac:spMkLst>
            <pc:docMk/>
            <pc:sldMk cId="2068183559" sldId="4421"/>
            <ac:spMk id="10" creationId="{E4773EAC-7657-794F-ACE1-DF3EEFC59468}"/>
          </ac:spMkLst>
        </pc:spChg>
        <pc:graphicFrameChg chg="mod modGraphic">
          <ac:chgData name="Jasper Ewals" userId="d5d514928ecfbb39" providerId="LiveId" clId="{4C0E2EE3-5298-414F-8C85-9455E2E09E7A}" dt="2022-02-22T12:56:50.986" v="387"/>
          <ac:graphicFrameMkLst>
            <pc:docMk/>
            <pc:sldMk cId="2068183559" sldId="4421"/>
            <ac:graphicFrameMk id="2" creationId="{C4D5B5A7-6129-854D-99CF-87FCAAE99371}"/>
          </ac:graphicFrameMkLst>
        </pc:graphicFrameChg>
      </pc:sldChg>
      <pc:sldChg chg="modSp mod">
        <pc:chgData name="Jasper Ewals" userId="d5d514928ecfbb39" providerId="LiveId" clId="{4C0E2EE3-5298-414F-8C85-9455E2E09E7A}" dt="2022-03-01T16:02:57.672" v="1141" actId="113"/>
        <pc:sldMkLst>
          <pc:docMk/>
          <pc:sldMk cId="3903501884" sldId="4422"/>
        </pc:sldMkLst>
        <pc:spChg chg="mod">
          <ac:chgData name="Jasper Ewals" userId="d5d514928ecfbb39" providerId="LiveId" clId="{4C0E2EE3-5298-414F-8C85-9455E2E09E7A}" dt="2022-03-01T16:02:57.672" v="1141" actId="113"/>
          <ac:spMkLst>
            <pc:docMk/>
            <pc:sldMk cId="3903501884" sldId="4422"/>
            <ac:spMk id="2" creationId="{ECDC1E46-D6BB-4E7F-9163-0E3F96F777E8}"/>
          </ac:spMkLst>
        </pc:spChg>
        <pc:spChg chg="mod">
          <ac:chgData name="Jasper Ewals" userId="d5d514928ecfbb39" providerId="LiveId" clId="{4C0E2EE3-5298-414F-8C85-9455E2E09E7A}" dt="2022-03-01T16:01:08.397" v="1137" actId="27636"/>
          <ac:spMkLst>
            <pc:docMk/>
            <pc:sldMk cId="3903501884" sldId="4422"/>
            <ac:spMk id="3" creationId="{7D35AC83-A59D-4587-A159-72F0D7E0154D}"/>
          </ac:spMkLst>
        </pc:spChg>
      </pc:sldChg>
      <pc:sldChg chg="modSp mod">
        <pc:chgData name="Jasper Ewals" userId="d5d514928ecfbb39" providerId="LiveId" clId="{4C0E2EE3-5298-414F-8C85-9455E2E09E7A}" dt="2022-03-01T16:21:27.526" v="1181" actId="113"/>
        <pc:sldMkLst>
          <pc:docMk/>
          <pc:sldMk cId="1855749453" sldId="4425"/>
        </pc:sldMkLst>
        <pc:spChg chg="mod">
          <ac:chgData name="Jasper Ewals" userId="d5d514928ecfbb39" providerId="LiveId" clId="{4C0E2EE3-5298-414F-8C85-9455E2E09E7A}" dt="2022-03-01T16:21:27.526" v="1181" actId="113"/>
          <ac:spMkLst>
            <pc:docMk/>
            <pc:sldMk cId="1855749453" sldId="4425"/>
            <ac:spMk id="2" creationId="{DBFF606F-0E42-4123-9AEE-CF9CC78B4909}"/>
          </ac:spMkLst>
        </pc:spChg>
        <pc:spChg chg="mod">
          <ac:chgData name="Jasper Ewals" userId="d5d514928ecfbb39" providerId="LiveId" clId="{4C0E2EE3-5298-414F-8C85-9455E2E09E7A}" dt="2022-03-01T16:19:58.978" v="1175" actId="20577"/>
          <ac:spMkLst>
            <pc:docMk/>
            <pc:sldMk cId="1855749453" sldId="4425"/>
            <ac:spMk id="3" creationId="{3FC95CAE-386E-4C41-9B8A-FE32420DB663}"/>
          </ac:spMkLst>
        </pc:spChg>
      </pc:sldChg>
      <pc:sldChg chg="modSp mod">
        <pc:chgData name="Jasper Ewals" userId="d5d514928ecfbb39" providerId="LiveId" clId="{4C0E2EE3-5298-414F-8C85-9455E2E09E7A}" dt="2022-02-22T14:12:16.923" v="578" actId="6549"/>
        <pc:sldMkLst>
          <pc:docMk/>
          <pc:sldMk cId="2892304894" sldId="4428"/>
        </pc:sldMkLst>
        <pc:spChg chg="mod">
          <ac:chgData name="Jasper Ewals" userId="d5d514928ecfbb39" providerId="LiveId" clId="{4C0E2EE3-5298-414F-8C85-9455E2E09E7A}" dt="2022-02-22T14:12:16.923" v="578" actId="6549"/>
          <ac:spMkLst>
            <pc:docMk/>
            <pc:sldMk cId="2892304894" sldId="4428"/>
            <ac:spMk id="2" creationId="{53699037-33AF-47FF-829F-1CB7054BB708}"/>
          </ac:spMkLst>
        </pc:spChg>
        <pc:spChg chg="mod">
          <ac:chgData name="Jasper Ewals" userId="d5d514928ecfbb39" providerId="LiveId" clId="{4C0E2EE3-5298-414F-8C85-9455E2E09E7A}" dt="2022-02-22T14:10:17.164" v="563"/>
          <ac:spMkLst>
            <pc:docMk/>
            <pc:sldMk cId="2892304894" sldId="4428"/>
            <ac:spMk id="3" creationId="{54CE5E4C-0922-4E91-84DF-AB26E09574FC}"/>
          </ac:spMkLst>
        </pc:spChg>
        <pc:spChg chg="mod">
          <ac:chgData name="Jasper Ewals" userId="d5d514928ecfbb39" providerId="LiveId" clId="{4C0E2EE3-5298-414F-8C85-9455E2E09E7A}" dt="2022-02-22T14:06:54.959" v="528" actId="113"/>
          <ac:spMkLst>
            <pc:docMk/>
            <pc:sldMk cId="2892304894" sldId="4428"/>
            <ac:spMk id="4" creationId="{C1787B8E-0D07-49E5-A0A8-B5EFA777CF50}"/>
          </ac:spMkLst>
        </pc:spChg>
        <pc:spChg chg="mod">
          <ac:chgData name="Jasper Ewals" userId="d5d514928ecfbb39" providerId="LiveId" clId="{4C0E2EE3-5298-414F-8C85-9455E2E09E7A}" dt="2022-02-22T14:10:10.219" v="560"/>
          <ac:spMkLst>
            <pc:docMk/>
            <pc:sldMk cId="2892304894" sldId="4428"/>
            <ac:spMk id="5" creationId="{B0119123-3A6E-41EC-826E-696928592ED4}"/>
          </ac:spMkLst>
        </pc:spChg>
        <pc:spChg chg="mod">
          <ac:chgData name="Jasper Ewals" userId="d5d514928ecfbb39" providerId="LiveId" clId="{4C0E2EE3-5298-414F-8C85-9455E2E09E7A}" dt="2022-02-22T14:11:17.623" v="571" actId="14100"/>
          <ac:spMkLst>
            <pc:docMk/>
            <pc:sldMk cId="2892304894" sldId="4428"/>
            <ac:spMk id="6" creationId="{25157911-C7C5-41CE-85D7-F0B665FCC7B7}"/>
          </ac:spMkLst>
        </pc:spChg>
        <pc:spChg chg="mod">
          <ac:chgData name="Jasper Ewals" userId="d5d514928ecfbb39" providerId="LiveId" clId="{4C0E2EE3-5298-414F-8C85-9455E2E09E7A}" dt="2022-02-22T14:09:12.647" v="554" actId="1076"/>
          <ac:spMkLst>
            <pc:docMk/>
            <pc:sldMk cId="2892304894" sldId="4428"/>
            <ac:spMk id="7" creationId="{384F7445-6D72-4C8A-8BFE-B1379A991A68}"/>
          </ac:spMkLst>
        </pc:spChg>
        <pc:spChg chg="mod">
          <ac:chgData name="Jasper Ewals" userId="d5d514928ecfbb39" providerId="LiveId" clId="{4C0E2EE3-5298-414F-8C85-9455E2E09E7A}" dt="2022-02-22T14:09:42.605" v="555"/>
          <ac:spMkLst>
            <pc:docMk/>
            <pc:sldMk cId="2892304894" sldId="4428"/>
            <ac:spMk id="8" creationId="{09A3F542-AB84-4994-83E4-05BFA965F78E}"/>
          </ac:spMkLst>
        </pc:spChg>
        <pc:spChg chg="mod">
          <ac:chgData name="Jasper Ewals" userId="d5d514928ecfbb39" providerId="LiveId" clId="{4C0E2EE3-5298-414F-8C85-9455E2E09E7A}" dt="2022-02-22T14:09:56.083" v="557"/>
          <ac:spMkLst>
            <pc:docMk/>
            <pc:sldMk cId="2892304894" sldId="4428"/>
            <ac:spMk id="9" creationId="{7E1B4004-323C-4D54-B3A6-674619FC42C9}"/>
          </ac:spMkLst>
        </pc:spChg>
      </pc:sldChg>
      <pc:sldChg chg="modSp mod">
        <pc:chgData name="Jasper Ewals" userId="d5d514928ecfbb39" providerId="LiveId" clId="{4C0E2EE3-5298-414F-8C85-9455E2E09E7A}" dt="2022-03-01T12:57:50.739" v="779" actId="20577"/>
        <pc:sldMkLst>
          <pc:docMk/>
          <pc:sldMk cId="3907574225" sldId="4437"/>
        </pc:sldMkLst>
        <pc:spChg chg="mod">
          <ac:chgData name="Jasper Ewals" userId="d5d514928ecfbb39" providerId="LiveId" clId="{4C0E2EE3-5298-414F-8C85-9455E2E09E7A}" dt="2022-03-01T12:56:24.932" v="771" actId="20577"/>
          <ac:spMkLst>
            <pc:docMk/>
            <pc:sldMk cId="3907574225" sldId="4437"/>
            <ac:spMk id="2" creationId="{CCF787FF-5948-4CAE-BD62-F295898907DD}"/>
          </ac:spMkLst>
        </pc:spChg>
        <pc:spChg chg="mod">
          <ac:chgData name="Jasper Ewals" userId="d5d514928ecfbb39" providerId="LiveId" clId="{4C0E2EE3-5298-414F-8C85-9455E2E09E7A}" dt="2022-03-01T12:54:40.799" v="748" actId="27636"/>
          <ac:spMkLst>
            <pc:docMk/>
            <pc:sldMk cId="3907574225" sldId="4437"/>
            <ac:spMk id="3" creationId="{5F39CF22-468C-4AF8-B4AD-C694A3B93869}"/>
          </ac:spMkLst>
        </pc:spChg>
        <pc:spChg chg="mod">
          <ac:chgData name="Jasper Ewals" userId="d5d514928ecfbb39" providerId="LiveId" clId="{4C0E2EE3-5298-414F-8C85-9455E2E09E7A}" dt="2022-03-01T12:56:35.415" v="772"/>
          <ac:spMkLst>
            <pc:docMk/>
            <pc:sldMk cId="3907574225" sldId="4437"/>
            <ac:spMk id="7" creationId="{81E273DB-E424-4C7C-95B3-C3217FDF1F35}"/>
          </ac:spMkLst>
        </pc:spChg>
        <pc:graphicFrameChg chg="mod modGraphic">
          <ac:chgData name="Jasper Ewals" userId="d5d514928ecfbb39" providerId="LiveId" clId="{4C0E2EE3-5298-414F-8C85-9455E2E09E7A}" dt="2022-03-01T12:57:50.739" v="779" actId="20577"/>
          <ac:graphicFrameMkLst>
            <pc:docMk/>
            <pc:sldMk cId="3907574225" sldId="4437"/>
            <ac:graphicFrameMk id="5" creationId="{B2645E2F-470B-436C-A4F5-84612FAE1EB1}"/>
          </ac:graphicFrameMkLst>
        </pc:graphicFrameChg>
      </pc:sldChg>
      <pc:sldChg chg="modSp mod">
        <pc:chgData name="Jasper Ewals" userId="d5d514928ecfbb39" providerId="LiveId" clId="{4C0E2EE3-5298-414F-8C85-9455E2E09E7A}" dt="2022-03-01T13:01:54.869" v="802" actId="113"/>
        <pc:sldMkLst>
          <pc:docMk/>
          <pc:sldMk cId="823709039" sldId="4438"/>
        </pc:sldMkLst>
        <pc:spChg chg="mod">
          <ac:chgData name="Jasper Ewals" userId="d5d514928ecfbb39" providerId="LiveId" clId="{4C0E2EE3-5298-414F-8C85-9455E2E09E7A}" dt="2022-03-01T13:01:54.869" v="802" actId="113"/>
          <ac:spMkLst>
            <pc:docMk/>
            <pc:sldMk cId="823709039" sldId="4438"/>
            <ac:spMk id="2" creationId="{67BB412D-E0E1-498E-ACCA-35FFFD2C8B9B}"/>
          </ac:spMkLst>
        </pc:spChg>
        <pc:spChg chg="mod">
          <ac:chgData name="Jasper Ewals" userId="d5d514928ecfbb39" providerId="LiveId" clId="{4C0E2EE3-5298-414F-8C85-9455E2E09E7A}" dt="2022-03-01T12:58:07.773" v="783" actId="113"/>
          <ac:spMkLst>
            <pc:docMk/>
            <pc:sldMk cId="823709039" sldId="4438"/>
            <ac:spMk id="4" creationId="{E75384C9-BB5B-40A0-89CF-2FEF1159BDCE}"/>
          </ac:spMkLst>
        </pc:spChg>
      </pc:sldChg>
      <pc:sldChg chg="modSp mod">
        <pc:chgData name="Jasper Ewals" userId="d5d514928ecfbb39" providerId="LiveId" clId="{4C0E2EE3-5298-414F-8C85-9455E2E09E7A}" dt="2022-03-01T15:51:48.653" v="1060" actId="207"/>
        <pc:sldMkLst>
          <pc:docMk/>
          <pc:sldMk cId="326725701" sldId="4440"/>
        </pc:sldMkLst>
        <pc:spChg chg="mod">
          <ac:chgData name="Jasper Ewals" userId="d5d514928ecfbb39" providerId="LiveId" clId="{4C0E2EE3-5298-414F-8C85-9455E2E09E7A}" dt="2022-03-01T15:46:59.661" v="1012" actId="27636"/>
          <ac:spMkLst>
            <pc:docMk/>
            <pc:sldMk cId="326725701" sldId="4440"/>
            <ac:spMk id="4" creationId="{E433BDDE-BCB6-4430-91E3-965599A80E30}"/>
          </ac:spMkLst>
        </pc:spChg>
        <pc:spChg chg="mod">
          <ac:chgData name="Jasper Ewals" userId="d5d514928ecfbb39" providerId="LiveId" clId="{4C0E2EE3-5298-414F-8C85-9455E2E09E7A}" dt="2022-03-01T15:51:48.653" v="1060" actId="207"/>
          <ac:spMkLst>
            <pc:docMk/>
            <pc:sldMk cId="326725701" sldId="4440"/>
            <ac:spMk id="5" creationId="{65EDF0BF-F90D-4BB0-BD9F-413DEA79C9AA}"/>
          </ac:spMkLst>
        </pc:spChg>
      </pc:sldChg>
      <pc:sldChg chg="modSp mod">
        <pc:chgData name="Jasper Ewals" userId="d5d514928ecfbb39" providerId="LiveId" clId="{4C0E2EE3-5298-414F-8C85-9455E2E09E7A}" dt="2022-03-01T17:14:40.984" v="1213" actId="113"/>
        <pc:sldMkLst>
          <pc:docMk/>
          <pc:sldMk cId="1547916600" sldId="4442"/>
        </pc:sldMkLst>
        <pc:spChg chg="mod">
          <ac:chgData name="Jasper Ewals" userId="d5d514928ecfbb39" providerId="LiveId" clId="{4C0E2EE3-5298-414F-8C85-9455E2E09E7A}" dt="2022-03-01T17:13:17.902" v="1194" actId="113"/>
          <ac:spMkLst>
            <pc:docMk/>
            <pc:sldMk cId="1547916600" sldId="4442"/>
            <ac:spMk id="4" creationId="{D87954F8-5DB6-4641-BFF1-B882A1982BEF}"/>
          </ac:spMkLst>
        </pc:spChg>
        <pc:spChg chg="mod">
          <ac:chgData name="Jasper Ewals" userId="d5d514928ecfbb39" providerId="LiveId" clId="{4C0E2EE3-5298-414F-8C85-9455E2E09E7A}" dt="2022-03-01T17:14:40.984" v="1213" actId="113"/>
          <ac:spMkLst>
            <pc:docMk/>
            <pc:sldMk cId="1547916600" sldId="4442"/>
            <ac:spMk id="5" creationId="{CF783956-C97B-4B26-90A3-2199100F0149}"/>
          </ac:spMkLst>
        </pc:spChg>
      </pc:sldChg>
      <pc:sldChg chg="modSp mod">
        <pc:chgData name="Jasper Ewals" userId="d5d514928ecfbb39" providerId="LiveId" clId="{4C0E2EE3-5298-414F-8C85-9455E2E09E7A}" dt="2022-02-22T15:14:51.200" v="637" actId="20577"/>
        <pc:sldMkLst>
          <pc:docMk/>
          <pc:sldMk cId="1634990157" sldId="4453"/>
        </pc:sldMkLst>
        <pc:spChg chg="mod">
          <ac:chgData name="Jasper Ewals" userId="d5d514928ecfbb39" providerId="LiveId" clId="{4C0E2EE3-5298-414F-8C85-9455E2E09E7A}" dt="2022-02-22T15:14:51.200" v="637" actId="20577"/>
          <ac:spMkLst>
            <pc:docMk/>
            <pc:sldMk cId="1634990157" sldId="4453"/>
            <ac:spMk id="2" creationId="{9C07B9F3-B58B-44B9-AD17-3D26D6FE264F}"/>
          </ac:spMkLst>
        </pc:spChg>
        <pc:spChg chg="mod">
          <ac:chgData name="Jasper Ewals" userId="d5d514928ecfbb39" providerId="LiveId" clId="{4C0E2EE3-5298-414F-8C85-9455E2E09E7A}" dt="2022-02-22T15:11:58.807" v="634" actId="20577"/>
          <ac:spMkLst>
            <pc:docMk/>
            <pc:sldMk cId="1634990157" sldId="4453"/>
            <ac:spMk id="5" creationId="{4F288C26-B253-4497-BF1E-DEBA4C1E0ACB}"/>
          </ac:spMkLst>
        </pc:spChg>
      </pc:sldChg>
      <pc:sldChg chg="modSp mod">
        <pc:chgData name="Jasper Ewals" userId="d5d514928ecfbb39" providerId="LiveId" clId="{4C0E2EE3-5298-414F-8C85-9455E2E09E7A}" dt="2022-02-22T12:35:24.854" v="321" actId="1076"/>
        <pc:sldMkLst>
          <pc:docMk/>
          <pc:sldMk cId="4008323057" sldId="4455"/>
        </pc:sldMkLst>
        <pc:spChg chg="mod">
          <ac:chgData name="Jasper Ewals" userId="d5d514928ecfbb39" providerId="LiveId" clId="{4C0E2EE3-5298-414F-8C85-9455E2E09E7A}" dt="2022-02-22T12:34:19.178" v="315" actId="404"/>
          <ac:spMkLst>
            <pc:docMk/>
            <pc:sldMk cId="4008323057" sldId="4455"/>
            <ac:spMk id="2" creationId="{1AB1988A-2EF4-4AE2-8703-1F7ACA49F180}"/>
          </ac:spMkLst>
        </pc:spChg>
        <pc:spChg chg="mod">
          <ac:chgData name="Jasper Ewals" userId="d5d514928ecfbb39" providerId="LiveId" clId="{4C0E2EE3-5298-414F-8C85-9455E2E09E7A}" dt="2022-02-22T12:32:09.943" v="313" actId="27636"/>
          <ac:spMkLst>
            <pc:docMk/>
            <pc:sldMk cId="4008323057" sldId="4455"/>
            <ac:spMk id="3" creationId="{241F13A4-4DC4-431A-B9AA-984848B7119E}"/>
          </ac:spMkLst>
        </pc:spChg>
        <pc:spChg chg="mod">
          <ac:chgData name="Jasper Ewals" userId="d5d514928ecfbb39" providerId="LiveId" clId="{4C0E2EE3-5298-414F-8C85-9455E2E09E7A}" dt="2022-02-22T12:35:24.854" v="321" actId="1076"/>
          <ac:spMkLst>
            <pc:docMk/>
            <pc:sldMk cId="4008323057" sldId="4455"/>
            <ac:spMk id="6" creationId="{286EC9C0-45C3-4620-9367-01D671FB76B1}"/>
          </ac:spMkLst>
        </pc:spChg>
      </pc:sldChg>
      <pc:sldChg chg="modSp mod">
        <pc:chgData name="Jasper Ewals" userId="d5d514928ecfbb39" providerId="LiveId" clId="{4C0E2EE3-5298-414F-8C85-9455E2E09E7A}" dt="2022-02-22T12:44:33.923" v="339" actId="113"/>
        <pc:sldMkLst>
          <pc:docMk/>
          <pc:sldMk cId="2859536097" sldId="4456"/>
        </pc:sldMkLst>
        <pc:spChg chg="mod">
          <ac:chgData name="Jasper Ewals" userId="d5d514928ecfbb39" providerId="LiveId" clId="{4C0E2EE3-5298-414F-8C85-9455E2E09E7A}" dt="2022-02-22T12:40:40.467" v="333"/>
          <ac:spMkLst>
            <pc:docMk/>
            <pc:sldMk cId="2859536097" sldId="4456"/>
            <ac:spMk id="5" creationId="{06144B17-E71B-42A8-9F94-FBF7606D4E73}"/>
          </ac:spMkLst>
        </pc:spChg>
        <pc:spChg chg="mod">
          <ac:chgData name="Jasper Ewals" userId="d5d514928ecfbb39" providerId="LiveId" clId="{4C0E2EE3-5298-414F-8C85-9455E2E09E7A}" dt="2022-02-22T12:44:33.923" v="339" actId="113"/>
          <ac:spMkLst>
            <pc:docMk/>
            <pc:sldMk cId="2859536097" sldId="4456"/>
            <ac:spMk id="6" creationId="{F623BB86-6E57-46F1-A5C2-FAC1334BF597}"/>
          </ac:spMkLst>
        </pc:spChg>
      </pc:sldChg>
      <pc:sldChg chg="modSp mod">
        <pc:chgData name="Jasper Ewals" userId="d5d514928ecfbb39" providerId="LiveId" clId="{4C0E2EE3-5298-414F-8C85-9455E2E09E7A}" dt="2022-03-01T16:22:15.006" v="1186"/>
        <pc:sldMkLst>
          <pc:docMk/>
          <pc:sldMk cId="4187531568" sldId="4458"/>
        </pc:sldMkLst>
        <pc:spChg chg="mod">
          <ac:chgData name="Jasper Ewals" userId="d5d514928ecfbb39" providerId="LiveId" clId="{4C0E2EE3-5298-414F-8C85-9455E2E09E7A}" dt="2022-03-01T16:21:43.834" v="1183" actId="27636"/>
          <ac:spMkLst>
            <pc:docMk/>
            <pc:sldMk cId="4187531568" sldId="4458"/>
            <ac:spMk id="5" creationId="{8318917B-C3AD-4310-A5D4-167029C68692}"/>
          </ac:spMkLst>
        </pc:spChg>
        <pc:spChg chg="mod">
          <ac:chgData name="Jasper Ewals" userId="d5d514928ecfbb39" providerId="LiveId" clId="{4C0E2EE3-5298-414F-8C85-9455E2E09E7A}" dt="2022-03-01T16:22:15.006" v="1186"/>
          <ac:spMkLst>
            <pc:docMk/>
            <pc:sldMk cId="4187531568" sldId="4458"/>
            <ac:spMk id="6" creationId="{19EDB904-FEF7-488C-B79B-254A7DBC6E4E}"/>
          </ac:spMkLst>
        </pc:spChg>
      </pc:sldChg>
      <pc:sldChg chg="modSp mod">
        <pc:chgData name="Jasper Ewals" userId="d5d514928ecfbb39" providerId="LiveId" clId="{4C0E2EE3-5298-414F-8C85-9455E2E09E7A}" dt="2022-02-22T12:21:50.974" v="281" actId="113"/>
        <pc:sldMkLst>
          <pc:docMk/>
          <pc:sldMk cId="378151856" sldId="4461"/>
        </pc:sldMkLst>
        <pc:spChg chg="mod">
          <ac:chgData name="Jasper Ewals" userId="d5d514928ecfbb39" providerId="LiveId" clId="{4C0E2EE3-5298-414F-8C85-9455E2E09E7A}" dt="2022-02-22T12:08:13.894" v="198"/>
          <ac:spMkLst>
            <pc:docMk/>
            <pc:sldMk cId="378151856" sldId="4461"/>
            <ac:spMk id="4" creationId="{846165B5-BBA6-4E47-A4F1-5A007FE656F4}"/>
          </ac:spMkLst>
        </pc:spChg>
        <pc:spChg chg="mod">
          <ac:chgData name="Jasper Ewals" userId="d5d514928ecfbb39" providerId="LiveId" clId="{4C0E2EE3-5298-414F-8C85-9455E2E09E7A}" dt="2022-02-22T12:07:18.493" v="195" actId="1076"/>
          <ac:spMkLst>
            <pc:docMk/>
            <pc:sldMk cId="378151856" sldId="4461"/>
            <ac:spMk id="5" creationId="{A4387E20-1B26-4060-AE56-75E868D587A9}"/>
          </ac:spMkLst>
        </pc:spChg>
        <pc:spChg chg="mod">
          <ac:chgData name="Jasper Ewals" userId="d5d514928ecfbb39" providerId="LiveId" clId="{4C0E2EE3-5298-414F-8C85-9455E2E09E7A}" dt="2022-02-22T12:08:38.429" v="199"/>
          <ac:spMkLst>
            <pc:docMk/>
            <pc:sldMk cId="378151856" sldId="4461"/>
            <ac:spMk id="6" creationId="{8E692E7E-734B-4878-87C1-EF6FA0A5753A}"/>
          </ac:spMkLst>
        </pc:spChg>
        <pc:spChg chg="mod">
          <ac:chgData name="Jasper Ewals" userId="d5d514928ecfbb39" providerId="LiveId" clId="{4C0E2EE3-5298-414F-8C85-9455E2E09E7A}" dt="2022-02-22T11:58:52.419" v="176" actId="27636"/>
          <ac:spMkLst>
            <pc:docMk/>
            <pc:sldMk cId="378151856" sldId="4461"/>
            <ac:spMk id="7" creationId="{19E45AAC-8B67-41E9-8B5E-51F4F6FE2FBE}"/>
          </ac:spMkLst>
        </pc:spChg>
        <pc:spChg chg="mod">
          <ac:chgData name="Jasper Ewals" userId="d5d514928ecfbb39" providerId="LiveId" clId="{4C0E2EE3-5298-414F-8C85-9455E2E09E7A}" dt="2022-02-22T12:21:50.974" v="281" actId="113"/>
          <ac:spMkLst>
            <pc:docMk/>
            <pc:sldMk cId="378151856" sldId="4461"/>
            <ac:spMk id="8" creationId="{F3184531-C24C-4184-9B70-849453BEA1C7}"/>
          </ac:spMkLst>
        </pc:spChg>
      </pc:sldChg>
      <pc:sldChg chg="modSp mod">
        <pc:chgData name="Jasper Ewals" userId="d5d514928ecfbb39" providerId="LiveId" clId="{4C0E2EE3-5298-414F-8C85-9455E2E09E7A}" dt="2022-02-22T13:01:16.836" v="411" actId="113"/>
        <pc:sldMkLst>
          <pc:docMk/>
          <pc:sldMk cId="2110106409" sldId="4463"/>
        </pc:sldMkLst>
        <pc:spChg chg="mod">
          <ac:chgData name="Jasper Ewals" userId="d5d514928ecfbb39" providerId="LiveId" clId="{4C0E2EE3-5298-414F-8C85-9455E2E09E7A}" dt="2022-02-22T12:59:42.096" v="402" actId="27636"/>
          <ac:spMkLst>
            <pc:docMk/>
            <pc:sldMk cId="2110106409" sldId="4463"/>
            <ac:spMk id="2" creationId="{821FD674-A42B-4374-AB96-BC52199CE350}"/>
          </ac:spMkLst>
        </pc:spChg>
        <pc:spChg chg="mod">
          <ac:chgData name="Jasper Ewals" userId="d5d514928ecfbb39" providerId="LiveId" clId="{4C0E2EE3-5298-414F-8C85-9455E2E09E7A}" dt="2022-02-22T12:58:10.053" v="396"/>
          <ac:spMkLst>
            <pc:docMk/>
            <pc:sldMk cId="2110106409" sldId="4463"/>
            <ac:spMk id="4" creationId="{48C8A77A-3487-49D2-AC50-9C237126C34E}"/>
          </ac:spMkLst>
        </pc:spChg>
        <pc:spChg chg="mod">
          <ac:chgData name="Jasper Ewals" userId="d5d514928ecfbb39" providerId="LiveId" clId="{4C0E2EE3-5298-414F-8C85-9455E2E09E7A}" dt="2022-02-22T13:00:45.733" v="408" actId="113"/>
          <ac:spMkLst>
            <pc:docMk/>
            <pc:sldMk cId="2110106409" sldId="4463"/>
            <ac:spMk id="5" creationId="{4306B6D3-D901-4017-A65F-368D5995BF89}"/>
          </ac:spMkLst>
        </pc:spChg>
        <pc:spChg chg="mod">
          <ac:chgData name="Jasper Ewals" userId="d5d514928ecfbb39" providerId="LiveId" clId="{4C0E2EE3-5298-414F-8C85-9455E2E09E7A}" dt="2022-02-22T13:01:05.528" v="409" actId="113"/>
          <ac:spMkLst>
            <pc:docMk/>
            <pc:sldMk cId="2110106409" sldId="4463"/>
            <ac:spMk id="6" creationId="{BDF1631D-7BAB-41A3-B225-97D757E8BABC}"/>
          </ac:spMkLst>
        </pc:spChg>
        <pc:spChg chg="mod">
          <ac:chgData name="Jasper Ewals" userId="d5d514928ecfbb39" providerId="LiveId" clId="{4C0E2EE3-5298-414F-8C85-9455E2E09E7A}" dt="2022-02-22T13:01:16.836" v="411" actId="113"/>
          <ac:spMkLst>
            <pc:docMk/>
            <pc:sldMk cId="2110106409" sldId="4463"/>
            <ac:spMk id="7" creationId="{95F07A5B-9F20-4C40-9525-F4CC16123C28}"/>
          </ac:spMkLst>
        </pc:spChg>
      </pc:sldChg>
      <pc:sldChg chg="modSp mod">
        <pc:chgData name="Jasper Ewals" userId="d5d514928ecfbb39" providerId="LiveId" clId="{4C0E2EE3-5298-414F-8C85-9455E2E09E7A}" dt="2022-02-22T11:58:34.236" v="174" actId="1076"/>
        <pc:sldMkLst>
          <pc:docMk/>
          <pc:sldMk cId="1661396652" sldId="4465"/>
        </pc:sldMkLst>
        <pc:spChg chg="mod">
          <ac:chgData name="Jasper Ewals" userId="d5d514928ecfbb39" providerId="LiveId" clId="{4C0E2EE3-5298-414F-8C85-9455E2E09E7A}" dt="2022-02-22T11:58:34.236" v="174" actId="1076"/>
          <ac:spMkLst>
            <pc:docMk/>
            <pc:sldMk cId="1661396652" sldId="4465"/>
            <ac:spMk id="2" creationId="{5EFADFE3-6AD8-4137-9A1A-030D825C0F5A}"/>
          </ac:spMkLst>
        </pc:spChg>
        <pc:spChg chg="mod">
          <ac:chgData name="Jasper Ewals" userId="d5d514928ecfbb39" providerId="LiveId" clId="{4C0E2EE3-5298-414F-8C85-9455E2E09E7A}" dt="2022-02-22T11:47:52.200" v="154"/>
          <ac:spMkLst>
            <pc:docMk/>
            <pc:sldMk cId="1661396652" sldId="4465"/>
            <ac:spMk id="3" creationId="{96CFAE4F-05A0-4088-9EDA-4A1D0B4DB126}"/>
          </ac:spMkLst>
        </pc:spChg>
        <pc:spChg chg="mod">
          <ac:chgData name="Jasper Ewals" userId="d5d514928ecfbb39" providerId="LiveId" clId="{4C0E2EE3-5298-414F-8C85-9455E2E09E7A}" dt="2022-02-22T11:58:27.221" v="172" actId="1076"/>
          <ac:spMkLst>
            <pc:docMk/>
            <pc:sldMk cId="1661396652" sldId="4465"/>
            <ac:spMk id="4" creationId="{B672004B-52A2-4702-94C3-9751846F755B}"/>
          </ac:spMkLst>
        </pc:spChg>
        <pc:spChg chg="mod">
          <ac:chgData name="Jasper Ewals" userId="d5d514928ecfbb39" providerId="LiveId" clId="{4C0E2EE3-5298-414F-8C85-9455E2E09E7A}" dt="2022-02-22T11:58:23.796" v="171" actId="1076"/>
          <ac:spMkLst>
            <pc:docMk/>
            <pc:sldMk cId="1661396652" sldId="4465"/>
            <ac:spMk id="6" creationId="{60C37E4E-5899-4458-8657-8437BA3659A5}"/>
          </ac:spMkLst>
        </pc:spChg>
        <pc:spChg chg="mod">
          <ac:chgData name="Jasper Ewals" userId="d5d514928ecfbb39" providerId="LiveId" clId="{4C0E2EE3-5298-414F-8C85-9455E2E09E7A}" dt="2022-02-22T11:45:40.827" v="143" actId="20577"/>
          <ac:spMkLst>
            <pc:docMk/>
            <pc:sldMk cId="1661396652" sldId="4465"/>
            <ac:spMk id="8" creationId="{9363E5FB-B1D7-4DD2-8BB9-B727C8E8C8AB}"/>
          </ac:spMkLst>
        </pc:spChg>
        <pc:spChg chg="mod">
          <ac:chgData name="Jasper Ewals" userId="d5d514928ecfbb39" providerId="LiveId" clId="{4C0E2EE3-5298-414F-8C85-9455E2E09E7A}" dt="2022-02-22T11:45:54.107" v="146"/>
          <ac:spMkLst>
            <pc:docMk/>
            <pc:sldMk cId="1661396652" sldId="4465"/>
            <ac:spMk id="9" creationId="{C236AA69-14C1-462C-A1E9-6AE9694AE58D}"/>
          </ac:spMkLst>
        </pc:spChg>
        <pc:spChg chg="mod">
          <ac:chgData name="Jasper Ewals" userId="d5d514928ecfbb39" providerId="LiveId" clId="{4C0E2EE3-5298-414F-8C85-9455E2E09E7A}" dt="2022-02-22T11:46:38.988" v="153" actId="1076"/>
          <ac:spMkLst>
            <pc:docMk/>
            <pc:sldMk cId="1661396652" sldId="4465"/>
            <ac:spMk id="10" creationId="{E0B1E8E6-8379-4DD9-BF57-A1438282091C}"/>
          </ac:spMkLst>
        </pc:spChg>
        <pc:spChg chg="mod">
          <ac:chgData name="Jasper Ewals" userId="d5d514928ecfbb39" providerId="LiveId" clId="{4C0E2EE3-5298-414F-8C85-9455E2E09E7A}" dt="2022-02-22T11:46:06.232" v="147"/>
          <ac:spMkLst>
            <pc:docMk/>
            <pc:sldMk cId="1661396652" sldId="4465"/>
            <ac:spMk id="11" creationId="{2A5CCF6E-5BF7-4379-8C19-F3173028A0CA}"/>
          </ac:spMkLst>
        </pc:spChg>
        <pc:spChg chg="mod">
          <ac:chgData name="Jasper Ewals" userId="d5d514928ecfbb39" providerId="LiveId" clId="{4C0E2EE3-5298-414F-8C85-9455E2E09E7A}" dt="2022-02-22T11:47:58.678" v="155"/>
          <ac:spMkLst>
            <pc:docMk/>
            <pc:sldMk cId="1661396652" sldId="4465"/>
            <ac:spMk id="14" creationId="{9F7E1349-8C80-4EDC-B509-6625FBCEA522}"/>
          </ac:spMkLst>
        </pc:spChg>
        <pc:spChg chg="mod">
          <ac:chgData name="Jasper Ewals" userId="d5d514928ecfbb39" providerId="LiveId" clId="{4C0E2EE3-5298-414F-8C85-9455E2E09E7A}" dt="2022-02-22T11:48:02.992" v="157" actId="6549"/>
          <ac:spMkLst>
            <pc:docMk/>
            <pc:sldMk cId="1661396652" sldId="4465"/>
            <ac:spMk id="17" creationId="{F31C2651-8854-4686-9D7B-57F0CA26A2E2}"/>
          </ac:spMkLst>
        </pc:spChg>
      </pc:sldChg>
      <pc:sldChg chg="modSp mod">
        <pc:chgData name="Jasper Ewals" userId="d5d514928ecfbb39" providerId="LiveId" clId="{4C0E2EE3-5298-414F-8C85-9455E2E09E7A}" dt="2022-02-22T13:54:49.870" v="443" actId="14100"/>
        <pc:sldMkLst>
          <pc:docMk/>
          <pc:sldMk cId="1078700445" sldId="4466"/>
        </pc:sldMkLst>
        <pc:spChg chg="mod">
          <ac:chgData name="Jasper Ewals" userId="d5d514928ecfbb39" providerId="LiveId" clId="{4C0E2EE3-5298-414F-8C85-9455E2E09E7A}" dt="2022-02-22T13:53:54.698" v="437"/>
          <ac:spMkLst>
            <pc:docMk/>
            <pc:sldMk cId="1078700445" sldId="4466"/>
            <ac:spMk id="9" creationId="{724058FD-6CDC-482F-80E8-D21A484F9BD6}"/>
          </ac:spMkLst>
        </pc:spChg>
        <pc:spChg chg="mod">
          <ac:chgData name="Jasper Ewals" userId="d5d514928ecfbb39" providerId="LiveId" clId="{4C0E2EE3-5298-414F-8C85-9455E2E09E7A}" dt="2022-02-22T13:54:10.328" v="438"/>
          <ac:spMkLst>
            <pc:docMk/>
            <pc:sldMk cId="1078700445" sldId="4466"/>
            <ac:spMk id="10" creationId="{5722687E-7757-41D2-840A-2673EA81A16D}"/>
          </ac:spMkLst>
        </pc:spChg>
        <pc:spChg chg="mod">
          <ac:chgData name="Jasper Ewals" userId="d5d514928ecfbb39" providerId="LiveId" clId="{4C0E2EE3-5298-414F-8C85-9455E2E09E7A}" dt="2022-02-22T13:54:26.456" v="440" actId="1076"/>
          <ac:spMkLst>
            <pc:docMk/>
            <pc:sldMk cId="1078700445" sldId="4466"/>
            <ac:spMk id="11" creationId="{C33EA6EE-DF57-4099-B1A0-0A5D086D2C16}"/>
          </ac:spMkLst>
        </pc:spChg>
        <pc:spChg chg="mod">
          <ac:chgData name="Jasper Ewals" userId="d5d514928ecfbb39" providerId="LiveId" clId="{4C0E2EE3-5298-414F-8C85-9455E2E09E7A}" dt="2022-02-22T13:54:36.203" v="441"/>
          <ac:spMkLst>
            <pc:docMk/>
            <pc:sldMk cId="1078700445" sldId="4466"/>
            <ac:spMk id="12" creationId="{A6A210D3-28DE-4D61-BB28-D31CFA66861D}"/>
          </ac:spMkLst>
        </pc:spChg>
        <pc:spChg chg="mod">
          <ac:chgData name="Jasper Ewals" userId="d5d514928ecfbb39" providerId="LiveId" clId="{4C0E2EE3-5298-414F-8C85-9455E2E09E7A}" dt="2022-02-22T13:54:49.870" v="443" actId="14100"/>
          <ac:spMkLst>
            <pc:docMk/>
            <pc:sldMk cId="1078700445" sldId="4466"/>
            <ac:spMk id="13" creationId="{28354EB4-E19F-4DD0-B6EC-C9DE8ACDFAF0}"/>
          </ac:spMkLst>
        </pc:spChg>
        <pc:spChg chg="mod">
          <ac:chgData name="Jasper Ewals" userId="d5d514928ecfbb39" providerId="LiveId" clId="{4C0E2EE3-5298-414F-8C85-9455E2E09E7A}" dt="2022-02-22T13:51:40.353" v="413" actId="113"/>
          <ac:spMkLst>
            <pc:docMk/>
            <pc:sldMk cId="1078700445" sldId="4466"/>
            <ac:spMk id="14" creationId="{53181EF2-AAF9-4747-BAD8-525D691A97B4}"/>
          </ac:spMkLst>
        </pc:spChg>
        <pc:spChg chg="mod">
          <ac:chgData name="Jasper Ewals" userId="d5d514928ecfbb39" providerId="LiveId" clId="{4C0E2EE3-5298-414F-8C85-9455E2E09E7A}" dt="2022-02-22T13:52:22.360" v="419" actId="255"/>
          <ac:spMkLst>
            <pc:docMk/>
            <pc:sldMk cId="1078700445" sldId="4466"/>
            <ac:spMk id="16" creationId="{96C3C41A-478B-491D-815D-147240CD5B4D}"/>
          </ac:spMkLst>
        </pc:spChg>
        <pc:spChg chg="mod">
          <ac:chgData name="Jasper Ewals" userId="d5d514928ecfbb39" providerId="LiveId" clId="{4C0E2EE3-5298-414F-8C85-9455E2E09E7A}" dt="2022-02-22T13:52:48.689" v="421" actId="1076"/>
          <ac:spMkLst>
            <pc:docMk/>
            <pc:sldMk cId="1078700445" sldId="4466"/>
            <ac:spMk id="19" creationId="{707D7189-791D-4822-9E23-7A4BEF257681}"/>
          </ac:spMkLst>
        </pc:spChg>
        <pc:spChg chg="mod">
          <ac:chgData name="Jasper Ewals" userId="d5d514928ecfbb39" providerId="LiveId" clId="{4C0E2EE3-5298-414F-8C85-9455E2E09E7A}" dt="2022-02-22T13:53:23.443" v="434" actId="6549"/>
          <ac:spMkLst>
            <pc:docMk/>
            <pc:sldMk cId="1078700445" sldId="4466"/>
            <ac:spMk id="20" creationId="{07F4EF77-CA78-4B49-8AB5-7357B120A2F6}"/>
          </ac:spMkLst>
        </pc:spChg>
        <pc:spChg chg="mod">
          <ac:chgData name="Jasper Ewals" userId="d5d514928ecfbb39" providerId="LiveId" clId="{4C0E2EE3-5298-414F-8C85-9455E2E09E7A}" dt="2022-02-22T13:53:38.917" v="436" actId="14100"/>
          <ac:spMkLst>
            <pc:docMk/>
            <pc:sldMk cId="1078700445" sldId="4466"/>
            <ac:spMk id="22" creationId="{4CD077B6-180D-46BB-9141-D099B6D67D4F}"/>
          </ac:spMkLst>
        </pc:spChg>
      </pc:sldChg>
      <pc:sldChg chg="modSp mod addCm modCm">
        <pc:chgData name="Jasper Ewals" userId="d5d514928ecfbb39" providerId="LiveId" clId="{4C0E2EE3-5298-414F-8C85-9455E2E09E7A}" dt="2022-02-22T14:01:47.884" v="506" actId="113"/>
        <pc:sldMkLst>
          <pc:docMk/>
          <pc:sldMk cId="477175905" sldId="4467"/>
        </pc:sldMkLst>
        <pc:spChg chg="mod">
          <ac:chgData name="Jasper Ewals" userId="d5d514928ecfbb39" providerId="LiveId" clId="{4C0E2EE3-5298-414F-8C85-9455E2E09E7A}" dt="2022-02-22T14:01:47.884" v="506" actId="113"/>
          <ac:spMkLst>
            <pc:docMk/>
            <pc:sldMk cId="477175905" sldId="4467"/>
            <ac:spMk id="2" creationId="{84744B23-B90F-49C4-81D8-A537B41C3CC9}"/>
          </ac:spMkLst>
        </pc:spChg>
        <pc:spChg chg="mod">
          <ac:chgData name="Jasper Ewals" userId="d5d514928ecfbb39" providerId="LiveId" clId="{4C0E2EE3-5298-414F-8C85-9455E2E09E7A}" dt="2022-02-22T13:55:34.315" v="445" actId="113"/>
          <ac:spMkLst>
            <pc:docMk/>
            <pc:sldMk cId="477175905" sldId="4467"/>
            <ac:spMk id="5" creationId="{B6A07BEE-75B3-453C-A669-BD500D0B7E31}"/>
          </ac:spMkLst>
        </pc:spChg>
      </pc:sldChg>
      <pc:sldChg chg="modSp mod">
        <pc:chgData name="Jasper Ewals" userId="d5d514928ecfbb39" providerId="LiveId" clId="{4C0E2EE3-5298-414F-8C85-9455E2E09E7A}" dt="2022-02-22T14:05:01.274" v="520" actId="113"/>
        <pc:sldMkLst>
          <pc:docMk/>
          <pc:sldMk cId="885434368" sldId="4468"/>
        </pc:sldMkLst>
        <pc:spChg chg="mod">
          <ac:chgData name="Jasper Ewals" userId="d5d514928ecfbb39" providerId="LiveId" clId="{4C0E2EE3-5298-414F-8C85-9455E2E09E7A}" dt="2022-02-22T14:05:01.274" v="520" actId="113"/>
          <ac:spMkLst>
            <pc:docMk/>
            <pc:sldMk cId="885434368" sldId="4468"/>
            <ac:spMk id="3" creationId="{C2FEE8A7-FEB8-4C96-A5B4-F317D798C530}"/>
          </ac:spMkLst>
        </pc:spChg>
        <pc:spChg chg="mod">
          <ac:chgData name="Jasper Ewals" userId="d5d514928ecfbb39" providerId="LiveId" clId="{4C0E2EE3-5298-414F-8C85-9455E2E09E7A}" dt="2022-02-22T14:02:19.558" v="514" actId="27636"/>
          <ac:spMkLst>
            <pc:docMk/>
            <pc:sldMk cId="885434368" sldId="4468"/>
            <ac:spMk id="4" creationId="{923F1FAC-3E64-41CB-B6D7-FA9B33F2F35C}"/>
          </ac:spMkLst>
        </pc:spChg>
      </pc:sldChg>
      <pc:sldChg chg="modSp mod">
        <pc:chgData name="Jasper Ewals" userId="d5d514928ecfbb39" providerId="LiveId" clId="{4C0E2EE3-5298-414F-8C85-9455E2E09E7A}" dt="2022-02-22T15:10:44.898" v="632"/>
        <pc:sldMkLst>
          <pc:docMk/>
          <pc:sldMk cId="3200524528" sldId="4469"/>
        </pc:sldMkLst>
        <pc:spChg chg="mod">
          <ac:chgData name="Jasper Ewals" userId="d5d514928ecfbb39" providerId="LiveId" clId="{4C0E2EE3-5298-414F-8C85-9455E2E09E7A}" dt="2022-02-22T15:08:44.916" v="623" actId="113"/>
          <ac:spMkLst>
            <pc:docMk/>
            <pc:sldMk cId="3200524528" sldId="4469"/>
            <ac:spMk id="2" creationId="{FDE2B187-6CB5-4EB2-A2BA-3EEB37B8D551}"/>
          </ac:spMkLst>
        </pc:spChg>
        <pc:spChg chg="mod">
          <ac:chgData name="Jasper Ewals" userId="d5d514928ecfbb39" providerId="LiveId" clId="{4C0E2EE3-5298-414F-8C85-9455E2E09E7A}" dt="2022-02-22T15:10:02.772" v="626"/>
          <ac:spMkLst>
            <pc:docMk/>
            <pc:sldMk cId="3200524528" sldId="4469"/>
            <ac:spMk id="3" creationId="{08ED8127-CC3A-4414-9600-7BDE4DDDC435}"/>
          </ac:spMkLst>
        </pc:spChg>
        <pc:spChg chg="mod">
          <ac:chgData name="Jasper Ewals" userId="d5d514928ecfbb39" providerId="LiveId" clId="{4C0E2EE3-5298-414F-8C85-9455E2E09E7A}" dt="2022-02-22T15:10:10.918" v="627"/>
          <ac:spMkLst>
            <pc:docMk/>
            <pc:sldMk cId="3200524528" sldId="4469"/>
            <ac:spMk id="4" creationId="{D9DC977C-23DE-4312-98E5-8FB121560892}"/>
          </ac:spMkLst>
        </pc:spChg>
        <pc:spChg chg="mod">
          <ac:chgData name="Jasper Ewals" userId="d5d514928ecfbb39" providerId="LiveId" clId="{4C0E2EE3-5298-414F-8C85-9455E2E09E7A}" dt="2022-02-22T15:10:24.822" v="630" actId="1076"/>
          <ac:spMkLst>
            <pc:docMk/>
            <pc:sldMk cId="3200524528" sldId="4469"/>
            <ac:spMk id="5" creationId="{761FB594-2069-4E0E-8A87-82A2CC7C3367}"/>
          </ac:spMkLst>
        </pc:spChg>
        <pc:spChg chg="mod">
          <ac:chgData name="Jasper Ewals" userId="d5d514928ecfbb39" providerId="LiveId" clId="{4C0E2EE3-5298-414F-8C85-9455E2E09E7A}" dt="2022-02-22T15:10:34.116" v="631"/>
          <ac:spMkLst>
            <pc:docMk/>
            <pc:sldMk cId="3200524528" sldId="4469"/>
            <ac:spMk id="6" creationId="{0B61A507-B043-4EFF-A187-1427EA1ED79C}"/>
          </ac:spMkLst>
        </pc:spChg>
        <pc:spChg chg="mod">
          <ac:chgData name="Jasper Ewals" userId="d5d514928ecfbb39" providerId="LiveId" clId="{4C0E2EE3-5298-414F-8C85-9455E2E09E7A}" dt="2022-02-22T15:09:10.902" v="625" actId="20577"/>
          <ac:spMkLst>
            <pc:docMk/>
            <pc:sldMk cId="3200524528" sldId="4469"/>
            <ac:spMk id="12" creationId="{27503B9E-72E9-4D63-8D5B-2784250C8A4D}"/>
          </ac:spMkLst>
        </pc:spChg>
        <pc:spChg chg="mod">
          <ac:chgData name="Jasper Ewals" userId="d5d514928ecfbb39" providerId="LiveId" clId="{4C0E2EE3-5298-414F-8C85-9455E2E09E7A}" dt="2022-02-22T15:10:44.898" v="632"/>
          <ac:spMkLst>
            <pc:docMk/>
            <pc:sldMk cId="3200524528" sldId="4469"/>
            <ac:spMk id="14" creationId="{78C29774-8DBA-4801-BC57-B3EEC182D80C}"/>
          </ac:spMkLst>
        </pc:spChg>
      </pc:sldChg>
      <pc:sldChg chg="modSp mod">
        <pc:chgData name="Jasper Ewals" userId="d5d514928ecfbb39" providerId="LiveId" clId="{4C0E2EE3-5298-414F-8C85-9455E2E09E7A}" dt="2022-03-01T12:49:17.121" v="678" actId="255"/>
        <pc:sldMkLst>
          <pc:docMk/>
          <pc:sldMk cId="1393534021" sldId="4470"/>
        </pc:sldMkLst>
        <pc:spChg chg="mod">
          <ac:chgData name="Jasper Ewals" userId="d5d514928ecfbb39" providerId="LiveId" clId="{4C0E2EE3-5298-414F-8C85-9455E2E09E7A}" dt="2022-03-01T12:47:27.889" v="647" actId="27636"/>
          <ac:spMkLst>
            <pc:docMk/>
            <pc:sldMk cId="1393534021" sldId="4470"/>
            <ac:spMk id="2" creationId="{D09983FA-3E99-4129-BF02-63E4AE1EC94D}"/>
          </ac:spMkLst>
        </pc:spChg>
        <pc:spChg chg="mod">
          <ac:chgData name="Jasper Ewals" userId="d5d514928ecfbb39" providerId="LiveId" clId="{4C0E2EE3-5298-414F-8C85-9455E2E09E7A}" dt="2022-03-01T12:47:57.409" v="666"/>
          <ac:spMkLst>
            <pc:docMk/>
            <pc:sldMk cId="1393534021" sldId="4470"/>
            <ac:spMk id="3" creationId="{1BA61AB6-1A06-4BC6-BECE-6C09AAA0961B}"/>
          </ac:spMkLst>
        </pc:spChg>
        <pc:spChg chg="mod">
          <ac:chgData name="Jasper Ewals" userId="d5d514928ecfbb39" providerId="LiveId" clId="{4C0E2EE3-5298-414F-8C85-9455E2E09E7A}" dt="2022-03-01T12:47:36.684" v="661" actId="20577"/>
          <ac:spMkLst>
            <pc:docMk/>
            <pc:sldMk cId="1393534021" sldId="4470"/>
            <ac:spMk id="4" creationId="{5DC79A6F-42EC-4907-8FE4-EA430495E3D7}"/>
          </ac:spMkLst>
        </pc:spChg>
        <pc:spChg chg="mod">
          <ac:chgData name="Jasper Ewals" userId="d5d514928ecfbb39" providerId="LiveId" clId="{4C0E2EE3-5298-414F-8C85-9455E2E09E7A}" dt="2022-03-01T12:48:05.459" v="667"/>
          <ac:spMkLst>
            <pc:docMk/>
            <pc:sldMk cId="1393534021" sldId="4470"/>
            <ac:spMk id="5" creationId="{B9D58F4D-9B0D-4E52-A399-9C3F0BA30F11}"/>
          </ac:spMkLst>
        </pc:spChg>
        <pc:spChg chg="mod">
          <ac:chgData name="Jasper Ewals" userId="d5d514928ecfbb39" providerId="LiveId" clId="{4C0E2EE3-5298-414F-8C85-9455E2E09E7A}" dt="2022-03-01T12:47:42.025" v="662"/>
          <ac:spMkLst>
            <pc:docMk/>
            <pc:sldMk cId="1393534021" sldId="4470"/>
            <ac:spMk id="6" creationId="{515492D6-A993-46CA-8CC5-9FCDD53E7046}"/>
          </ac:spMkLst>
        </pc:spChg>
        <pc:spChg chg="mod">
          <ac:chgData name="Jasper Ewals" userId="d5d514928ecfbb39" providerId="LiveId" clId="{4C0E2EE3-5298-414F-8C85-9455E2E09E7A}" dt="2022-03-01T12:48:12.509" v="668"/>
          <ac:spMkLst>
            <pc:docMk/>
            <pc:sldMk cId="1393534021" sldId="4470"/>
            <ac:spMk id="7" creationId="{6A17569A-EEB4-46AF-BB1B-9952A77447C0}"/>
          </ac:spMkLst>
        </pc:spChg>
        <pc:spChg chg="mod">
          <ac:chgData name="Jasper Ewals" userId="d5d514928ecfbb39" providerId="LiveId" clId="{4C0E2EE3-5298-414F-8C85-9455E2E09E7A}" dt="2022-03-01T12:47:43.721" v="663"/>
          <ac:spMkLst>
            <pc:docMk/>
            <pc:sldMk cId="1393534021" sldId="4470"/>
            <ac:spMk id="8" creationId="{BE0BB9C7-F53C-4F37-BF98-35079193A125}"/>
          </ac:spMkLst>
        </pc:spChg>
        <pc:spChg chg="mod">
          <ac:chgData name="Jasper Ewals" userId="d5d514928ecfbb39" providerId="LiveId" clId="{4C0E2EE3-5298-414F-8C85-9455E2E09E7A}" dt="2022-03-01T12:48:20.051" v="669"/>
          <ac:spMkLst>
            <pc:docMk/>
            <pc:sldMk cId="1393534021" sldId="4470"/>
            <ac:spMk id="9" creationId="{D7317C03-B1B4-4CB7-BFAB-73A52D7DBEF1}"/>
          </ac:spMkLst>
        </pc:spChg>
        <pc:spChg chg="mod">
          <ac:chgData name="Jasper Ewals" userId="d5d514928ecfbb39" providerId="LiveId" clId="{4C0E2EE3-5298-414F-8C85-9455E2E09E7A}" dt="2022-03-01T12:47:46.392" v="664"/>
          <ac:spMkLst>
            <pc:docMk/>
            <pc:sldMk cId="1393534021" sldId="4470"/>
            <ac:spMk id="10" creationId="{760B9CED-B9EF-4C56-9F1C-A6D9424A5501}"/>
          </ac:spMkLst>
        </pc:spChg>
        <pc:spChg chg="mod">
          <ac:chgData name="Jasper Ewals" userId="d5d514928ecfbb39" providerId="LiveId" clId="{4C0E2EE3-5298-414F-8C85-9455E2E09E7A}" dt="2022-03-01T12:48:34.130" v="673" actId="1076"/>
          <ac:spMkLst>
            <pc:docMk/>
            <pc:sldMk cId="1393534021" sldId="4470"/>
            <ac:spMk id="11" creationId="{94CB611A-23A1-4E03-8AD8-692E1328A874}"/>
          </ac:spMkLst>
        </pc:spChg>
        <pc:spChg chg="mod">
          <ac:chgData name="Jasper Ewals" userId="d5d514928ecfbb39" providerId="LiveId" clId="{4C0E2EE3-5298-414F-8C85-9455E2E09E7A}" dt="2022-03-01T12:47:48.097" v="665"/>
          <ac:spMkLst>
            <pc:docMk/>
            <pc:sldMk cId="1393534021" sldId="4470"/>
            <ac:spMk id="12" creationId="{0EC7DC76-EEE7-404D-81B3-96DE92AAD03E}"/>
          </ac:spMkLst>
        </pc:spChg>
        <pc:spChg chg="mod">
          <ac:chgData name="Jasper Ewals" userId="d5d514928ecfbb39" providerId="LiveId" clId="{4C0E2EE3-5298-414F-8C85-9455E2E09E7A}" dt="2022-03-01T12:47:17.838" v="645"/>
          <ac:spMkLst>
            <pc:docMk/>
            <pc:sldMk cId="1393534021" sldId="4470"/>
            <ac:spMk id="15" creationId="{8F6F0F23-789F-49F0-9E64-138D40261C91}"/>
          </ac:spMkLst>
        </pc:spChg>
        <pc:spChg chg="mod">
          <ac:chgData name="Jasper Ewals" userId="d5d514928ecfbb39" providerId="LiveId" clId="{4C0E2EE3-5298-414F-8C85-9455E2E09E7A}" dt="2022-03-01T12:49:17.121" v="678" actId="255"/>
          <ac:spMkLst>
            <pc:docMk/>
            <pc:sldMk cId="1393534021" sldId="4470"/>
            <ac:spMk id="16" creationId="{19DD8972-06CD-42B1-A95E-DDBDE00960D5}"/>
          </ac:spMkLst>
        </pc:spChg>
        <pc:spChg chg="mod">
          <ac:chgData name="Jasper Ewals" userId="d5d514928ecfbb39" providerId="LiveId" clId="{4C0E2EE3-5298-414F-8C85-9455E2E09E7A}" dt="2022-03-01T12:46:57.515" v="644" actId="14100"/>
          <ac:spMkLst>
            <pc:docMk/>
            <pc:sldMk cId="1393534021" sldId="4470"/>
            <ac:spMk id="18" creationId="{E46FF662-A8C7-4C25-BD0F-107C3304613E}"/>
          </ac:spMkLst>
        </pc:spChg>
        <pc:spChg chg="mod">
          <ac:chgData name="Jasper Ewals" userId="d5d514928ecfbb39" providerId="LiveId" clId="{4C0E2EE3-5298-414F-8C85-9455E2E09E7A}" dt="2022-03-01T12:45:51.002" v="642" actId="113"/>
          <ac:spMkLst>
            <pc:docMk/>
            <pc:sldMk cId="1393534021" sldId="4470"/>
            <ac:spMk id="19" creationId="{CEF3D9FC-3993-414C-B83A-5DACCA281D7D}"/>
          </ac:spMkLst>
        </pc:spChg>
      </pc:sldChg>
      <pc:sldChg chg="modSp mod">
        <pc:chgData name="Jasper Ewals" userId="d5d514928ecfbb39" providerId="LiveId" clId="{4C0E2EE3-5298-414F-8C85-9455E2E09E7A}" dt="2022-03-01T12:53:54.868" v="736"/>
        <pc:sldMkLst>
          <pc:docMk/>
          <pc:sldMk cId="36814313" sldId="4471"/>
        </pc:sldMkLst>
        <pc:spChg chg="mod">
          <ac:chgData name="Jasper Ewals" userId="d5d514928ecfbb39" providerId="LiveId" clId="{4C0E2EE3-5298-414F-8C85-9455E2E09E7A}" dt="2022-03-01T12:53:54.868" v="736"/>
          <ac:spMkLst>
            <pc:docMk/>
            <pc:sldMk cId="36814313" sldId="4471"/>
            <ac:spMk id="3" creationId="{102F631D-1891-460D-8627-C3E856121199}"/>
          </ac:spMkLst>
        </pc:spChg>
        <pc:spChg chg="mod">
          <ac:chgData name="Jasper Ewals" userId="d5d514928ecfbb39" providerId="LiveId" clId="{4C0E2EE3-5298-414F-8C85-9455E2E09E7A}" dt="2022-03-01T12:50:17.400" v="713" actId="113"/>
          <ac:spMkLst>
            <pc:docMk/>
            <pc:sldMk cId="36814313" sldId="4471"/>
            <ac:spMk id="5" creationId="{59756913-8D74-4A5E-941D-180CEDA76093}"/>
          </ac:spMkLst>
        </pc:spChg>
      </pc:sldChg>
      <pc:sldChg chg="modSp mod addCm modCm">
        <pc:chgData name="Jasper Ewals" userId="d5d514928ecfbb39" providerId="LiveId" clId="{4C0E2EE3-5298-414F-8C85-9455E2E09E7A}" dt="2022-03-01T15:59:38.825" v="1125" actId="20577"/>
        <pc:sldMkLst>
          <pc:docMk/>
          <pc:sldMk cId="4142378706" sldId="4472"/>
        </pc:sldMkLst>
        <pc:spChg chg="mod">
          <ac:chgData name="Jasper Ewals" userId="d5d514928ecfbb39" providerId="LiveId" clId="{4C0E2EE3-5298-414F-8C85-9455E2E09E7A}" dt="2022-03-01T15:54:43.563" v="1076"/>
          <ac:spMkLst>
            <pc:docMk/>
            <pc:sldMk cId="4142378706" sldId="4472"/>
            <ac:spMk id="2" creationId="{4B675588-48D8-46C8-BD9A-496CEE182379}"/>
          </ac:spMkLst>
        </pc:spChg>
        <pc:spChg chg="mod">
          <ac:chgData name="Jasper Ewals" userId="d5d514928ecfbb39" providerId="LiveId" clId="{4C0E2EE3-5298-414F-8C85-9455E2E09E7A}" dt="2022-03-01T15:57:56.603" v="1103" actId="20577"/>
          <ac:spMkLst>
            <pc:docMk/>
            <pc:sldMk cId="4142378706" sldId="4472"/>
            <ac:spMk id="3" creationId="{83E6B595-0D89-40E6-849E-C602856FA999}"/>
          </ac:spMkLst>
        </pc:spChg>
        <pc:spChg chg="mod">
          <ac:chgData name="Jasper Ewals" userId="d5d514928ecfbb39" providerId="LiveId" clId="{4C0E2EE3-5298-414F-8C85-9455E2E09E7A}" dt="2022-03-01T15:59:38.825" v="1125" actId="20577"/>
          <ac:spMkLst>
            <pc:docMk/>
            <pc:sldMk cId="4142378706" sldId="4472"/>
            <ac:spMk id="4" creationId="{DED5CA11-147C-4E67-B4B4-88DD92049869}"/>
          </ac:spMkLst>
        </pc:spChg>
        <pc:spChg chg="mod">
          <ac:chgData name="Jasper Ewals" userId="d5d514928ecfbb39" providerId="LiveId" clId="{4C0E2EE3-5298-414F-8C85-9455E2E09E7A}" dt="2022-03-01T15:58:37.235" v="1110" actId="113"/>
          <ac:spMkLst>
            <pc:docMk/>
            <pc:sldMk cId="4142378706" sldId="4472"/>
            <ac:spMk id="5" creationId="{CB187582-158B-4BFB-AA45-D8CC4CF73263}"/>
          </ac:spMkLst>
        </pc:spChg>
        <pc:spChg chg="mod">
          <ac:chgData name="Jasper Ewals" userId="d5d514928ecfbb39" providerId="LiveId" clId="{4C0E2EE3-5298-414F-8C85-9455E2E09E7A}" dt="2022-03-01T15:58:23.822" v="1108"/>
          <ac:spMkLst>
            <pc:docMk/>
            <pc:sldMk cId="4142378706" sldId="4472"/>
            <ac:spMk id="17" creationId="{B10F13E2-50CB-44D0-A76E-B1D8AF7E914D}"/>
          </ac:spMkLst>
        </pc:spChg>
      </pc:sldChg>
      <pc:sldChg chg="modSp mod">
        <pc:chgData name="Jasper Ewals" userId="d5d514928ecfbb39" providerId="LiveId" clId="{4C0E2EE3-5298-414F-8C85-9455E2E09E7A}" dt="2022-03-01T16:19:13.966" v="1172" actId="113"/>
        <pc:sldMkLst>
          <pc:docMk/>
          <pc:sldMk cId="305842845" sldId="4474"/>
        </pc:sldMkLst>
        <pc:spChg chg="mod">
          <ac:chgData name="Jasper Ewals" userId="d5d514928ecfbb39" providerId="LiveId" clId="{4C0E2EE3-5298-414F-8C85-9455E2E09E7A}" dt="2022-03-01T16:16:55.797" v="1152" actId="27636"/>
          <ac:spMkLst>
            <pc:docMk/>
            <pc:sldMk cId="305842845" sldId="4474"/>
            <ac:spMk id="3" creationId="{8345D807-31CF-4C9B-999C-FFE5BA61DCBB}"/>
          </ac:spMkLst>
        </pc:spChg>
        <pc:spChg chg="mod">
          <ac:chgData name="Jasper Ewals" userId="d5d514928ecfbb39" providerId="LiveId" clId="{4C0E2EE3-5298-414F-8C85-9455E2E09E7A}" dt="2022-03-01T16:17:06.314" v="1154" actId="27636"/>
          <ac:spMkLst>
            <pc:docMk/>
            <pc:sldMk cId="305842845" sldId="4474"/>
            <ac:spMk id="4" creationId="{861A2716-5423-4362-956F-DE4FDCDD990F}"/>
          </ac:spMkLst>
        </pc:spChg>
        <pc:spChg chg="mod">
          <ac:chgData name="Jasper Ewals" userId="d5d514928ecfbb39" providerId="LiveId" clId="{4C0E2EE3-5298-414F-8C85-9455E2E09E7A}" dt="2022-03-01T16:17:30.555" v="1156" actId="255"/>
          <ac:spMkLst>
            <pc:docMk/>
            <pc:sldMk cId="305842845" sldId="4474"/>
            <ac:spMk id="5" creationId="{B3D917C5-71A5-4DB4-AC11-6052F994B6F8}"/>
          </ac:spMkLst>
        </pc:spChg>
        <pc:spChg chg="mod">
          <ac:chgData name="Jasper Ewals" userId="d5d514928ecfbb39" providerId="LiveId" clId="{4C0E2EE3-5298-414F-8C85-9455E2E09E7A}" dt="2022-03-01T16:18:00.925" v="1163" actId="255"/>
          <ac:spMkLst>
            <pc:docMk/>
            <pc:sldMk cId="305842845" sldId="4474"/>
            <ac:spMk id="6" creationId="{DA5153AA-F334-410E-AA59-7E3C2CFDC50E}"/>
          </ac:spMkLst>
        </pc:spChg>
        <pc:spChg chg="mod">
          <ac:chgData name="Jasper Ewals" userId="d5d514928ecfbb39" providerId="LiveId" clId="{4C0E2EE3-5298-414F-8C85-9455E2E09E7A}" dt="2022-03-01T16:16:25.711" v="1147" actId="113"/>
          <ac:spMkLst>
            <pc:docMk/>
            <pc:sldMk cId="305842845" sldId="4474"/>
            <ac:spMk id="11" creationId="{817204DA-5F20-451F-97D1-9E759F5FEEAB}"/>
          </ac:spMkLst>
        </pc:spChg>
        <pc:spChg chg="mod">
          <ac:chgData name="Jasper Ewals" userId="d5d514928ecfbb39" providerId="LiveId" clId="{4C0E2EE3-5298-414F-8C85-9455E2E09E7A}" dt="2022-03-01T16:16:42.797" v="1150" actId="14100"/>
          <ac:spMkLst>
            <pc:docMk/>
            <pc:sldMk cId="305842845" sldId="4474"/>
            <ac:spMk id="13" creationId="{ECAAFC5E-0219-4A40-859C-672E9D503266}"/>
          </ac:spMkLst>
        </pc:spChg>
        <pc:spChg chg="mod">
          <ac:chgData name="Jasper Ewals" userId="d5d514928ecfbb39" providerId="LiveId" clId="{4C0E2EE3-5298-414F-8C85-9455E2E09E7A}" dt="2022-03-01T16:19:13.966" v="1172" actId="113"/>
          <ac:spMkLst>
            <pc:docMk/>
            <pc:sldMk cId="305842845" sldId="4474"/>
            <ac:spMk id="15" creationId="{6A8A605F-3778-40BD-A91C-F8F28691A399}"/>
          </ac:spMkLst>
        </pc:spChg>
        <pc:spChg chg="mod">
          <ac:chgData name="Jasper Ewals" userId="d5d514928ecfbb39" providerId="LiveId" clId="{4C0E2EE3-5298-414F-8C85-9455E2E09E7A}" dt="2022-03-01T16:18:16.661" v="1164" actId="20577"/>
          <ac:spMkLst>
            <pc:docMk/>
            <pc:sldMk cId="305842845" sldId="4474"/>
            <ac:spMk id="17" creationId="{4226B177-CC4F-448C-BE69-3E0C6CF4BCEA}"/>
          </ac:spMkLst>
        </pc:spChg>
      </pc:sldChg>
    </pc:docChg>
  </pc:docChgLst>
</pc:chgInfo>
</file>

<file path=ppt/comments/modernComment_112A_7420DD18.xml><?xml version="1.0" encoding="utf-8"?>
<p188:cmLst xmlns:a="http://schemas.openxmlformats.org/drawingml/2006/main" xmlns:r="http://schemas.openxmlformats.org/officeDocument/2006/relationships" xmlns:p188="http://schemas.microsoft.com/office/powerpoint/2018/8/main">
  <p188:cm id="{3198268C-11DC-4873-A19C-609ECD35DF35}" authorId="{46696CE1-EA42-80A1-185C-8F05BCFC9F9E}" status="resolved" created="2022-02-22T12:30:59.484" complete="100000">
    <ac:txMkLst xmlns:ac="http://schemas.microsoft.com/office/drawing/2013/main/command">
      <pc:docMk xmlns:pc="http://schemas.microsoft.com/office/powerpoint/2013/main/command"/>
      <pc:sldMk xmlns:pc="http://schemas.microsoft.com/office/powerpoint/2013/main/command" cId="1948310808" sldId="4394"/>
      <ac:spMk id="6" creationId="{F9B12D15-9EBD-4F54-878B-51599EEF59AC}"/>
      <ac:txMk cp="27">
        <ac:context len="153" hash="3646132711"/>
      </ac:txMk>
    </ac:txMkLst>
    <p188:pos x="2323500" y="657904"/>
    <p188:txBody>
      <a:bodyPr/>
      <a:lstStyle/>
      <a:p>
        <a:r>
          <a:rPr lang="nl-NL"/>
          <a:t>?</a:t>
        </a:r>
      </a:p>
    </p188:txBody>
  </p188:cm>
</p188:cmLst>
</file>

<file path=ppt/comments/modernComment_1130_201D323B.xml><?xml version="1.0" encoding="utf-8"?>
<p188:cmLst xmlns:a="http://schemas.openxmlformats.org/drawingml/2006/main" xmlns:r="http://schemas.openxmlformats.org/officeDocument/2006/relationships" xmlns:p188="http://schemas.microsoft.com/office/powerpoint/2018/8/main">
  <p188:cm id="{C1064033-726C-4962-B00E-394B15BC088B}" authorId="{46696CE1-EA42-80A1-185C-8F05BCFC9F9E}" status="resolved" created="2022-02-22T12:28:56.113" complete="100000">
    <ac:txMkLst xmlns:ac="http://schemas.microsoft.com/office/drawing/2013/main/command">
      <pc:docMk xmlns:pc="http://schemas.microsoft.com/office/powerpoint/2013/main/command"/>
      <pc:sldMk xmlns:pc="http://schemas.microsoft.com/office/powerpoint/2013/main/command" cId="538784315" sldId="4400"/>
      <ac:spMk id="3" creationId="{7EF8D142-39B3-48A8-A3BA-3A46FB1F4FAB}"/>
      <ac:txMk cp="59">
        <ac:context len="725" hash="792766927"/>
      </ac:txMk>
    </ac:txMkLst>
    <p188:pos x="2187028" y="571938"/>
    <p188:txBody>
      <a:bodyPr/>
      <a:lstStyle/>
      <a:p>
        <a:r>
          <a:rPr lang="nl-NL"/>
          <a:t>Should we use this abbreviation?</a:t>
        </a:r>
      </a:p>
    </p188:txBody>
  </p188:cm>
</p188:cmLst>
</file>

<file path=ppt/comments/modernComment_1139_CCB3D3E.xml><?xml version="1.0" encoding="utf-8"?>
<p188:cmLst xmlns:a="http://schemas.openxmlformats.org/drawingml/2006/main" xmlns:r="http://schemas.openxmlformats.org/officeDocument/2006/relationships" xmlns:p188="http://schemas.microsoft.com/office/powerpoint/2018/8/main">
  <p188:cm id="{1CA99E67-D21B-432A-8912-ACE865E36C6D}" authorId="{46696CE1-EA42-80A1-185C-8F05BCFC9F9E}" status="resolved" created="2022-03-01T17:13:02.437" complete="100000">
    <ac:deMkLst xmlns:ac="http://schemas.microsoft.com/office/drawing/2013/main/command">
      <pc:docMk xmlns:pc="http://schemas.microsoft.com/office/powerpoint/2013/main/command"/>
      <pc:sldMk xmlns:pc="http://schemas.microsoft.com/office/powerpoint/2013/main/command" cId="214646078" sldId="4409"/>
      <ac:picMk id="5" creationId="{9A2AD4DD-C3FC-4733-ADCC-90D6F47B2B6C}"/>
    </ac:deMkLst>
    <p188:txBody>
      <a:bodyPr/>
      <a:lstStyle/>
      <a:p>
        <a:r>
          <a:rPr lang="nl-NL"/>
          <a:t>cannot translate pictures</a:t>
        </a:r>
      </a:p>
    </p188:txBody>
  </p188:cm>
</p188:cmLst>
</file>

<file path=ppt/comments/modernComment_113B_C9472914.xml><?xml version="1.0" encoding="utf-8"?>
<p188:cmLst xmlns:a="http://schemas.openxmlformats.org/drawingml/2006/main" xmlns:r="http://schemas.openxmlformats.org/officeDocument/2006/relationships" xmlns:p188="http://schemas.microsoft.com/office/powerpoint/2018/8/main">
  <p188:cm id="{9EAECBCE-D75D-476E-AC0B-02068A11C7E2}" authorId="{46696CE1-EA42-80A1-185C-8F05BCFC9F9E}" created="2022-02-22T12:18:42.780">
    <ac:txMkLst xmlns:ac="http://schemas.microsoft.com/office/drawing/2013/main/command">
      <pc:docMk xmlns:pc="http://schemas.microsoft.com/office/powerpoint/2013/main/command"/>
      <pc:sldMk xmlns:pc="http://schemas.microsoft.com/office/powerpoint/2013/main/command" cId="3376883988" sldId="4411"/>
      <ac:spMk id="5" creationId="{92A3A826-99B3-49E0-88DC-3990FDAF2B8C}"/>
      <ac:txMk cp="0" len="47">
        <ac:context len="48" hash="2802821217"/>
      </ac:txMk>
    </ac:txMkLst>
    <p188:pos x="1675572" y="351225"/>
    <p188:txBody>
      <a:bodyPr/>
      <a:lstStyle/>
      <a:p>
        <a:r>
          <a:rPr lang="nl-NL"/>
          <a:t>Link does not work for me.
</a:t>
        </a:r>
      </a:p>
    </p188:txBody>
  </p188:cm>
</p188:cmLst>
</file>

<file path=ppt/comments/modernComment_1178_F6E7AED2.xml><?xml version="1.0" encoding="utf-8"?>
<p188:cmLst xmlns:a="http://schemas.openxmlformats.org/drawingml/2006/main" xmlns:r="http://schemas.openxmlformats.org/officeDocument/2006/relationships" xmlns:p188="http://schemas.microsoft.com/office/powerpoint/2018/8/main">
  <p188:cm id="{3588832B-C440-47AA-B32E-ACC377D686F5}" authorId="{46696CE1-EA42-80A1-185C-8F05BCFC9F9E}" status="resolved" created="2022-03-01T15:56:53.697" complete="100000">
    <ac:txMkLst xmlns:ac="http://schemas.microsoft.com/office/drawing/2013/main/command">
      <pc:docMk xmlns:pc="http://schemas.microsoft.com/office/powerpoint/2013/main/command"/>
      <pc:sldMk xmlns:pc="http://schemas.microsoft.com/office/powerpoint/2013/main/command" cId="4142378706" sldId="4472"/>
      <ac:spMk id="17" creationId="{B10F13E2-50CB-44D0-A76E-B1D8AF7E914D}"/>
      <ac:txMk cp="59" len="30">
        <ac:context len="221" hash="3640816549"/>
      </ac:txMk>
    </ac:txMkLst>
    <p188:pos x="3367460" y="1243652"/>
    <p188:replyLst>
      <p188:reply id="{7763A41E-971D-491F-AA53-CDA0EB28A5A8}" authorId="{46696CE1-EA42-80A1-185C-8F05BCFC9F9E}" created="2022-03-01T15:57:26.902">
        <p188:txBody>
          <a:bodyPr/>
          <a:lstStyle/>
          <a:p>
            <a:r>
              <a:rPr lang="nl-NL"/>
              <a:t>if 'mobility' was correct the alternative can be 'Beweglichkeit'
</a:t>
            </a:r>
          </a:p>
        </p188:txBody>
      </p188:reply>
    </p188:replyLst>
    <p188:txBody>
      <a:bodyPr/>
      <a:lstStyle/>
      <a:p>
        <a:r>
          <a:rPr lang="nl-NL"/>
          <a:t>Is 'Motility' the correct term? or should it be 'mobility'? I translated motility so if that was correct, the translation is as well.</a:t>
        </a:r>
      </a:p>
    </p188:txBody>
  </p188:cm>
</p188:cmLst>
</file>

<file path=ppt/comments/modernComment_1185_11721370.xml><?xml version="1.0" encoding="utf-8"?>
<p188:cmLst xmlns:a="http://schemas.openxmlformats.org/drawingml/2006/main" xmlns:r="http://schemas.openxmlformats.org/officeDocument/2006/relationships" xmlns:p188="http://schemas.microsoft.com/office/powerpoint/2018/8/main">
  <p188:cm id="{3ABEAE5F-85A8-4022-86D5-0F5B692BFC90}" authorId="{46696CE1-EA42-80A1-185C-8F05BCFC9F9E}" status="resolved" created="2022-03-07T12:12:04.558" complete="100000">
    <ac:txMkLst xmlns:ac="http://schemas.microsoft.com/office/drawing/2013/main/command">
      <pc:docMk xmlns:pc="http://schemas.microsoft.com/office/powerpoint/2013/main/command"/>
      <pc:sldMk xmlns:pc="http://schemas.microsoft.com/office/powerpoint/2013/main/command" cId="292688752" sldId="4485"/>
      <ac:spMk id="3" creationId="{07361055-E882-4CE2-8923-14A024414DCF}"/>
      <ac:txMk cp="0" len="28">
        <ac:context len="306" hash="3573416546"/>
      </ac:txMk>
    </ac:txMkLst>
    <p188:pos x="2829267" y="293743"/>
    <p188:txBody>
      <a:bodyPr/>
      <a:lstStyle/>
      <a:p>
        <a:r>
          <a:rPr lang="nl-NL"/>
          <a:t>not blue in orig doc
</a:t>
        </a:r>
      </a:p>
    </p188:txBody>
  </p188:cm>
  <p188:cm id="{74B99FF5-8D23-41E7-8951-5CBADFE7BC92}" authorId="{46696CE1-EA42-80A1-185C-8F05BCFC9F9E}" status="resolved" created="2022-03-07T12:12:11.897" complete="100000">
    <ac:txMkLst xmlns:ac="http://schemas.microsoft.com/office/drawing/2013/main/command">
      <pc:docMk xmlns:pc="http://schemas.microsoft.com/office/powerpoint/2013/main/command"/>
      <pc:sldMk xmlns:pc="http://schemas.microsoft.com/office/powerpoint/2013/main/command" cId="292688752" sldId="4485"/>
      <ac:spMk id="5" creationId="{85FA6986-6FB6-4F18-A555-7F4FFA745A0D}"/>
      <ac:txMk cp="0" len="2">
        <ac:context len="178" hash="717262077"/>
      </ac:txMk>
    </ac:txMkLst>
    <p188:pos x="1365592" y="302078"/>
    <p188:txBody>
      <a:bodyPr/>
      <a:lstStyle/>
      <a:p>
        <a:r>
          <a:rPr lang="nl-NL"/>
          <a:t>not blue in orig doc
</a:t>
        </a:r>
      </a:p>
    </p188:txBody>
  </p188:cm>
</p188:cmLst>
</file>

<file path=ppt/comments/modernComment_1186_4935E329.xml><?xml version="1.0" encoding="utf-8"?>
<p188:cmLst xmlns:a="http://schemas.openxmlformats.org/drawingml/2006/main" xmlns:r="http://schemas.openxmlformats.org/officeDocument/2006/relationships" xmlns:p188="http://schemas.microsoft.com/office/powerpoint/2018/8/main">
  <p188:cm id="{8ABA8893-DBC9-4567-8B7E-2E61F5046C33}" authorId="{46696CE1-EA42-80A1-185C-8F05BCFC9F9E}" status="resolved" created="2022-03-07T12:11:50.260" complete="100000">
    <ac:txMkLst xmlns:ac="http://schemas.microsoft.com/office/drawing/2013/main/command">
      <pc:docMk xmlns:pc="http://schemas.microsoft.com/office/powerpoint/2013/main/command"/>
      <pc:sldMk xmlns:pc="http://schemas.microsoft.com/office/powerpoint/2013/main/command" cId="1228268329" sldId="4486"/>
      <ac:spMk id="3" creationId="{0483D8A8-9ECC-469D-848F-67AB0E60B62F}"/>
      <ac:txMk cp="0" len="6">
        <ac:context len="166" hash="132326287"/>
      </ac:txMk>
    </ac:txMkLst>
    <p188:pos x="1643154" y="297280"/>
    <p188:txBody>
      <a:bodyPr/>
      <a:lstStyle/>
      <a:p>
        <a:r>
          <a:rPr lang="nl-NL"/>
          <a:t>not blue in orig doc</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de-DE" sz="1600" b="1" dirty="0">
              <a:solidFill>
                <a:srgbClr val="1188A3"/>
              </a:solidFill>
            </a:rPr>
            <a:t>Physiologische und psychologische Veränderungen bei Senioren. </a:t>
          </a:r>
          <a:endParaRPr lang="en-GB" sz="1600" b="1" dirty="0">
            <a:solidFill>
              <a:srgbClr val="1188A3"/>
            </a:solidFill>
          </a:endParaRP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nl-NL" sz="1600" b="1" dirty="0" err="1">
              <a:solidFill>
                <a:srgbClr val="1188A3"/>
              </a:solidFill>
            </a:rPr>
            <a:t>Ernährungszustand</a:t>
          </a:r>
          <a:r>
            <a:rPr lang="nl-NL" sz="1600" b="1" dirty="0">
              <a:solidFill>
                <a:srgbClr val="1188A3"/>
              </a:solidFill>
            </a:rPr>
            <a:t> bei Senioren </a:t>
          </a:r>
          <a:endParaRPr lang="en-GB" sz="1600" b="1" dirty="0">
            <a:solidFill>
              <a:srgbClr val="1188A3"/>
            </a:solidFill>
          </a:endParaRP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nl-NL" sz="1400" b="1" dirty="0" err="1">
              <a:solidFill>
                <a:srgbClr val="1188A3"/>
              </a:solidFill>
            </a:rPr>
            <a:t>Innovative</a:t>
          </a:r>
          <a:r>
            <a:rPr lang="nl-NL" sz="1400" b="1" dirty="0">
              <a:solidFill>
                <a:srgbClr val="1188A3"/>
              </a:solidFill>
            </a:rPr>
            <a:t> </a:t>
          </a:r>
          <a:r>
            <a:rPr lang="nl-NL" sz="1400" b="1" dirty="0" err="1">
              <a:solidFill>
                <a:srgbClr val="1188A3"/>
              </a:solidFill>
            </a:rPr>
            <a:t>Lebensmittel</a:t>
          </a:r>
          <a:r>
            <a:rPr lang="nl-NL" sz="1400" b="1" dirty="0">
              <a:solidFill>
                <a:srgbClr val="1188A3"/>
              </a:solidFill>
            </a:rPr>
            <a:t> </a:t>
          </a:r>
          <a:r>
            <a:rPr lang="nl-NL" sz="1400" b="1" dirty="0" err="1">
              <a:solidFill>
                <a:srgbClr val="1188A3"/>
              </a:solidFill>
            </a:rPr>
            <a:t>und</a:t>
          </a:r>
          <a:r>
            <a:rPr lang="nl-NL" sz="1400" b="1" dirty="0">
              <a:solidFill>
                <a:srgbClr val="1188A3"/>
              </a:solidFill>
            </a:rPr>
            <a:t> </a:t>
          </a:r>
          <a:r>
            <a:rPr lang="nl-NL" sz="1400" b="1" dirty="0" err="1">
              <a:solidFill>
                <a:srgbClr val="1188A3"/>
              </a:solidFill>
            </a:rPr>
            <a:t>Dienstleistungen</a:t>
          </a:r>
          <a:r>
            <a:rPr lang="nl-NL" sz="1400" b="1" dirty="0">
              <a:solidFill>
                <a:srgbClr val="1188A3"/>
              </a:solidFill>
            </a:rPr>
            <a:t> </a:t>
          </a:r>
          <a:endParaRPr lang="en-GB" sz="1400" b="1" dirty="0">
            <a:solidFill>
              <a:srgbClr val="1188A3"/>
            </a:solidFill>
          </a:endParaRP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3369" custLinFactNeighborY="10596"/>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FADA2-F76E-4C84-B0A4-D8B847DAF76B}" type="doc">
      <dgm:prSet loTypeId="urn:microsoft.com/office/officeart/2005/8/layout/cycle8" loCatId="cycle" qsTypeId="urn:microsoft.com/office/officeart/2005/8/quickstyle/simple1" qsCatId="simple" csTypeId="urn:microsoft.com/office/officeart/2005/8/colors/accent1_2" csCatId="accent1" phldr="1"/>
      <dgm:spPr/>
    </dgm:pt>
    <dgm:pt modelId="{532E422F-BB8F-4F59-A728-CE35BEEA8A8C}">
      <dgm:prSet phldrT="[Text]" custT="1"/>
      <dgm:spPr>
        <a:solidFill>
          <a:srgbClr val="70B2BE"/>
        </a:solidFill>
      </dgm:spPr>
      <dgm:t>
        <a:bodyPr/>
        <a:lstStyle/>
        <a:p>
          <a:r>
            <a:rPr lang="en-US" sz="2400" b="1" dirty="0">
              <a:solidFill>
                <a:srgbClr val="000000"/>
              </a:solidFill>
            </a:rPr>
            <a:t>LEBENDIG</a:t>
          </a:r>
          <a:endParaRPr lang="en-IE" sz="2400" b="1" dirty="0">
            <a:solidFill>
              <a:srgbClr val="000000"/>
            </a:solidFill>
          </a:endParaRPr>
        </a:p>
      </dgm:t>
    </dgm:pt>
    <dgm:pt modelId="{EADD4AA5-682A-485D-AF05-6A5243A0B18F}" type="parTrans" cxnId="{0D2B4FC4-C2E9-4CAE-AF48-E907E50EB431}">
      <dgm:prSet/>
      <dgm:spPr/>
      <dgm:t>
        <a:bodyPr/>
        <a:lstStyle/>
        <a:p>
          <a:endParaRPr lang="en-IE"/>
        </a:p>
      </dgm:t>
    </dgm:pt>
    <dgm:pt modelId="{87219715-E9E9-41EC-85C2-37C449FE45F8}" type="sibTrans" cxnId="{0D2B4FC4-C2E9-4CAE-AF48-E907E50EB431}">
      <dgm:prSet/>
      <dgm:spPr/>
      <dgm:t>
        <a:bodyPr/>
        <a:lstStyle/>
        <a:p>
          <a:endParaRPr lang="en-IE"/>
        </a:p>
      </dgm:t>
    </dgm:pt>
    <dgm:pt modelId="{7FD05E16-1CE5-485D-8F4B-70885796ED4D}">
      <dgm:prSet phldrT="[Text]" custT="1"/>
      <dgm:spPr>
        <a:solidFill>
          <a:srgbClr val="1BA19A"/>
        </a:solidFill>
      </dgm:spPr>
      <dgm:t>
        <a:bodyPr/>
        <a:lstStyle/>
        <a:p>
          <a:r>
            <a:rPr lang="nl-NL" sz="2400" b="1" dirty="0">
              <a:solidFill>
                <a:srgbClr val="000000"/>
              </a:solidFill>
            </a:rPr>
            <a:t>GUTE QUALITÄT</a:t>
          </a:r>
          <a:endParaRPr lang="en-IE" sz="2400" b="1" dirty="0">
            <a:solidFill>
              <a:srgbClr val="000000"/>
            </a:solidFill>
          </a:endParaRPr>
        </a:p>
      </dgm:t>
    </dgm:pt>
    <dgm:pt modelId="{4A4D86EC-FC83-452E-8A2D-571D9A1FA7F4}" type="parTrans" cxnId="{0756BD4F-CE35-49D0-9AF9-15C7D4CC384A}">
      <dgm:prSet/>
      <dgm:spPr/>
      <dgm:t>
        <a:bodyPr/>
        <a:lstStyle/>
        <a:p>
          <a:endParaRPr lang="en-IE"/>
        </a:p>
      </dgm:t>
    </dgm:pt>
    <dgm:pt modelId="{0E6DAE47-D5B1-4C13-A09B-0F12BFAE2923}" type="sibTrans" cxnId="{0756BD4F-CE35-49D0-9AF9-15C7D4CC384A}">
      <dgm:prSet/>
      <dgm:spPr/>
      <dgm:t>
        <a:bodyPr/>
        <a:lstStyle/>
        <a:p>
          <a:endParaRPr lang="en-IE"/>
        </a:p>
      </dgm:t>
    </dgm:pt>
    <dgm:pt modelId="{5D08CE05-8323-4337-B1CA-CEC3D7343902}">
      <dgm:prSet phldrT="[Text]" custT="1"/>
      <dgm:spPr>
        <a:solidFill>
          <a:schemeClr val="accent5">
            <a:lumMod val="60000"/>
            <a:lumOff val="40000"/>
          </a:schemeClr>
        </a:solidFill>
      </dgm:spPr>
      <dgm:t>
        <a:bodyPr/>
        <a:lstStyle/>
        <a:p>
          <a:r>
            <a:rPr lang="en-US" sz="2400" b="1" dirty="0">
              <a:solidFill>
                <a:srgbClr val="000000"/>
              </a:solidFill>
            </a:rPr>
            <a:t>NATÜRLICH</a:t>
          </a:r>
          <a:endParaRPr lang="en-IE" sz="2400" b="1" dirty="0">
            <a:solidFill>
              <a:srgbClr val="000000"/>
            </a:solidFill>
          </a:endParaRPr>
        </a:p>
      </dgm:t>
    </dgm:pt>
    <dgm:pt modelId="{C42A8CC1-CEFC-4518-BCD3-255CED40391B}" type="parTrans" cxnId="{767CE581-383A-4D48-882F-F50AE881E271}">
      <dgm:prSet/>
      <dgm:spPr/>
      <dgm:t>
        <a:bodyPr/>
        <a:lstStyle/>
        <a:p>
          <a:endParaRPr lang="en-IE"/>
        </a:p>
      </dgm:t>
    </dgm:pt>
    <dgm:pt modelId="{2C68710A-651C-4694-B0F8-C39EE2C37BA5}" type="sibTrans" cxnId="{767CE581-383A-4D48-882F-F50AE881E271}">
      <dgm:prSet/>
      <dgm:spPr/>
      <dgm:t>
        <a:bodyPr/>
        <a:lstStyle/>
        <a:p>
          <a:endParaRPr lang="en-IE"/>
        </a:p>
      </dgm:t>
    </dgm:pt>
    <dgm:pt modelId="{2EB86F47-0408-482D-AEEF-49E9A7FBECD2}" type="pres">
      <dgm:prSet presAssocID="{0DAFADA2-F76E-4C84-B0A4-D8B847DAF76B}" presName="compositeShape" presStyleCnt="0">
        <dgm:presLayoutVars>
          <dgm:chMax val="7"/>
          <dgm:dir/>
          <dgm:resizeHandles val="exact"/>
        </dgm:presLayoutVars>
      </dgm:prSet>
      <dgm:spPr/>
    </dgm:pt>
    <dgm:pt modelId="{AF46B7FA-24A1-4A9A-80CE-C33178E81D85}" type="pres">
      <dgm:prSet presAssocID="{0DAFADA2-F76E-4C84-B0A4-D8B847DAF76B}" presName="wedge1" presStyleLbl="node1" presStyleIdx="0" presStyleCnt="3" custLinFactNeighborX="203" custLinFactNeighborY="-280"/>
      <dgm:spPr/>
    </dgm:pt>
    <dgm:pt modelId="{FC0FFDA4-2155-40CC-9E8E-D9D9FCA65ED9}" type="pres">
      <dgm:prSet presAssocID="{0DAFADA2-F76E-4C84-B0A4-D8B847DAF76B}" presName="dummy1a" presStyleCnt="0"/>
      <dgm:spPr/>
    </dgm:pt>
    <dgm:pt modelId="{3DBBA3F0-9322-441C-8672-41D626DACA11}" type="pres">
      <dgm:prSet presAssocID="{0DAFADA2-F76E-4C84-B0A4-D8B847DAF76B}" presName="dummy1b" presStyleCnt="0"/>
      <dgm:spPr/>
    </dgm:pt>
    <dgm:pt modelId="{93AC985D-A25B-434E-8330-3104DE542E31}" type="pres">
      <dgm:prSet presAssocID="{0DAFADA2-F76E-4C84-B0A4-D8B847DAF76B}" presName="wedge1Tx" presStyleLbl="node1" presStyleIdx="0" presStyleCnt="3">
        <dgm:presLayoutVars>
          <dgm:chMax val="0"/>
          <dgm:chPref val="0"/>
          <dgm:bulletEnabled val="1"/>
        </dgm:presLayoutVars>
      </dgm:prSet>
      <dgm:spPr/>
    </dgm:pt>
    <dgm:pt modelId="{AE850B40-9CFD-4876-9027-B67207C4C969}" type="pres">
      <dgm:prSet presAssocID="{0DAFADA2-F76E-4C84-B0A4-D8B847DAF76B}" presName="wedge2" presStyleLbl="node1" presStyleIdx="1" presStyleCnt="3" custLinFactNeighborX="188" custLinFactNeighborY="-516"/>
      <dgm:spPr/>
    </dgm:pt>
    <dgm:pt modelId="{342788E5-D97B-4D55-94AC-5158930C9D65}" type="pres">
      <dgm:prSet presAssocID="{0DAFADA2-F76E-4C84-B0A4-D8B847DAF76B}" presName="dummy2a" presStyleCnt="0"/>
      <dgm:spPr/>
    </dgm:pt>
    <dgm:pt modelId="{8D598340-E22E-4735-84F3-57166D0AC284}" type="pres">
      <dgm:prSet presAssocID="{0DAFADA2-F76E-4C84-B0A4-D8B847DAF76B}" presName="dummy2b" presStyleCnt="0"/>
      <dgm:spPr/>
    </dgm:pt>
    <dgm:pt modelId="{EAE780AF-4CF8-4588-8D89-4C0782D9CACF}" type="pres">
      <dgm:prSet presAssocID="{0DAFADA2-F76E-4C84-B0A4-D8B847DAF76B}" presName="wedge2Tx" presStyleLbl="node1" presStyleIdx="1" presStyleCnt="3">
        <dgm:presLayoutVars>
          <dgm:chMax val="0"/>
          <dgm:chPref val="0"/>
          <dgm:bulletEnabled val="1"/>
        </dgm:presLayoutVars>
      </dgm:prSet>
      <dgm:spPr/>
    </dgm:pt>
    <dgm:pt modelId="{A6D566F8-2514-444A-AD6C-C7C6346BC1D2}" type="pres">
      <dgm:prSet presAssocID="{0DAFADA2-F76E-4C84-B0A4-D8B847DAF76B}" presName="wedge3" presStyleLbl="node1" presStyleIdx="2" presStyleCnt="3"/>
      <dgm:spPr/>
    </dgm:pt>
    <dgm:pt modelId="{8DB92B2C-1136-478A-9C60-53AE2030CC1A}" type="pres">
      <dgm:prSet presAssocID="{0DAFADA2-F76E-4C84-B0A4-D8B847DAF76B}" presName="dummy3a" presStyleCnt="0"/>
      <dgm:spPr/>
    </dgm:pt>
    <dgm:pt modelId="{813EBC87-D3B9-4D3E-80C0-3F0FA0890B8F}" type="pres">
      <dgm:prSet presAssocID="{0DAFADA2-F76E-4C84-B0A4-D8B847DAF76B}" presName="dummy3b" presStyleCnt="0"/>
      <dgm:spPr/>
    </dgm:pt>
    <dgm:pt modelId="{F1CC948B-F568-46B2-9DBF-AC805FBB031D}" type="pres">
      <dgm:prSet presAssocID="{0DAFADA2-F76E-4C84-B0A4-D8B847DAF76B}" presName="wedge3Tx" presStyleLbl="node1" presStyleIdx="2" presStyleCnt="3">
        <dgm:presLayoutVars>
          <dgm:chMax val="0"/>
          <dgm:chPref val="0"/>
          <dgm:bulletEnabled val="1"/>
        </dgm:presLayoutVars>
      </dgm:prSet>
      <dgm:spPr/>
    </dgm:pt>
    <dgm:pt modelId="{6AEDC66A-8CBD-423F-B626-82E65EA0B150}" type="pres">
      <dgm:prSet presAssocID="{87219715-E9E9-41EC-85C2-37C449FE45F8}" presName="arrowWedge1" presStyleLbl="fgSibTrans2D1" presStyleIdx="0" presStyleCnt="3" custLinFactNeighborX="-168" custLinFactNeighborY="-1665"/>
      <dgm:spPr>
        <a:solidFill>
          <a:srgbClr val="85D2E1"/>
        </a:solidFill>
      </dgm:spPr>
    </dgm:pt>
    <dgm:pt modelId="{DD8C578E-C0CD-42FB-9954-7722875F4849}" type="pres">
      <dgm:prSet presAssocID="{0E6DAE47-D5B1-4C13-A09B-0F12BFAE2923}" presName="arrowWedge2" presStyleLbl="fgSibTrans2D1" presStyleIdx="1" presStyleCnt="3" custLinFactNeighborX="-796" custLinFactNeighborY="-454"/>
      <dgm:spPr>
        <a:solidFill>
          <a:srgbClr val="85D2E1"/>
        </a:solidFill>
      </dgm:spPr>
    </dgm:pt>
    <dgm:pt modelId="{1114966D-D7B5-4901-8524-20E219B0BF24}" type="pres">
      <dgm:prSet presAssocID="{2C68710A-651C-4694-B0F8-C39EE2C37BA5}" presName="arrowWedge3" presStyleLbl="fgSibTrans2D1" presStyleIdx="2" presStyleCnt="3" custLinFactNeighborX="1044" custLinFactNeighborY="-1377"/>
      <dgm:spPr>
        <a:solidFill>
          <a:srgbClr val="85D2E1"/>
        </a:solidFill>
      </dgm:spPr>
    </dgm:pt>
  </dgm:ptLst>
  <dgm:cxnLst>
    <dgm:cxn modelId="{B7830C0F-9C98-48BD-9643-4C04F8CA93EE}" type="presOf" srcId="{532E422F-BB8F-4F59-A728-CE35BEEA8A8C}" destId="{93AC985D-A25B-434E-8330-3104DE542E31}" srcOrd="1" destOrd="0" presId="urn:microsoft.com/office/officeart/2005/8/layout/cycle8"/>
    <dgm:cxn modelId="{920B1364-B03B-45D6-81AC-20FD8DEC8E19}" type="presOf" srcId="{532E422F-BB8F-4F59-A728-CE35BEEA8A8C}" destId="{AF46B7FA-24A1-4A9A-80CE-C33178E81D85}" srcOrd="0" destOrd="0" presId="urn:microsoft.com/office/officeart/2005/8/layout/cycle8"/>
    <dgm:cxn modelId="{E2958469-3321-486B-9D6A-D064F22E1A5B}" type="presOf" srcId="{7FD05E16-1CE5-485D-8F4B-70885796ED4D}" destId="{AE850B40-9CFD-4876-9027-B67207C4C969}" srcOrd="0" destOrd="0" presId="urn:microsoft.com/office/officeart/2005/8/layout/cycle8"/>
    <dgm:cxn modelId="{0756BD4F-CE35-49D0-9AF9-15C7D4CC384A}" srcId="{0DAFADA2-F76E-4C84-B0A4-D8B847DAF76B}" destId="{7FD05E16-1CE5-485D-8F4B-70885796ED4D}" srcOrd="1" destOrd="0" parTransId="{4A4D86EC-FC83-452E-8A2D-571D9A1FA7F4}" sibTransId="{0E6DAE47-D5B1-4C13-A09B-0F12BFAE2923}"/>
    <dgm:cxn modelId="{767CE581-383A-4D48-882F-F50AE881E271}" srcId="{0DAFADA2-F76E-4C84-B0A4-D8B847DAF76B}" destId="{5D08CE05-8323-4337-B1CA-CEC3D7343902}" srcOrd="2" destOrd="0" parTransId="{C42A8CC1-CEFC-4518-BCD3-255CED40391B}" sibTransId="{2C68710A-651C-4694-B0F8-C39EE2C37BA5}"/>
    <dgm:cxn modelId="{A31CFF8C-2A8F-47F6-9FCC-6DD1A3C1996B}" type="presOf" srcId="{5D08CE05-8323-4337-B1CA-CEC3D7343902}" destId="{F1CC948B-F568-46B2-9DBF-AC805FBB031D}" srcOrd="1" destOrd="0" presId="urn:microsoft.com/office/officeart/2005/8/layout/cycle8"/>
    <dgm:cxn modelId="{0D2B4FC4-C2E9-4CAE-AF48-E907E50EB431}" srcId="{0DAFADA2-F76E-4C84-B0A4-D8B847DAF76B}" destId="{532E422F-BB8F-4F59-A728-CE35BEEA8A8C}" srcOrd="0" destOrd="0" parTransId="{EADD4AA5-682A-485D-AF05-6A5243A0B18F}" sibTransId="{87219715-E9E9-41EC-85C2-37C449FE45F8}"/>
    <dgm:cxn modelId="{178FFBCF-8493-4A81-8238-C8C83855018B}" type="presOf" srcId="{0DAFADA2-F76E-4C84-B0A4-D8B847DAF76B}" destId="{2EB86F47-0408-482D-AEEF-49E9A7FBECD2}" srcOrd="0" destOrd="0" presId="urn:microsoft.com/office/officeart/2005/8/layout/cycle8"/>
    <dgm:cxn modelId="{780B95EE-435D-4E95-A270-7A9E67DEDFB5}" type="presOf" srcId="{7FD05E16-1CE5-485D-8F4B-70885796ED4D}" destId="{EAE780AF-4CF8-4588-8D89-4C0782D9CACF}" srcOrd="1" destOrd="0" presId="urn:microsoft.com/office/officeart/2005/8/layout/cycle8"/>
    <dgm:cxn modelId="{4CC299EE-5F2F-495D-9749-19BDF1430DE0}" type="presOf" srcId="{5D08CE05-8323-4337-B1CA-CEC3D7343902}" destId="{A6D566F8-2514-444A-AD6C-C7C6346BC1D2}" srcOrd="0" destOrd="0" presId="urn:microsoft.com/office/officeart/2005/8/layout/cycle8"/>
    <dgm:cxn modelId="{5243B452-7184-472F-8D63-59CF3F2AE7A6}" type="presParOf" srcId="{2EB86F47-0408-482D-AEEF-49E9A7FBECD2}" destId="{AF46B7FA-24A1-4A9A-80CE-C33178E81D85}" srcOrd="0" destOrd="0" presId="urn:microsoft.com/office/officeart/2005/8/layout/cycle8"/>
    <dgm:cxn modelId="{75A8B024-2835-4EF4-BE10-50CEE2CAA2D7}" type="presParOf" srcId="{2EB86F47-0408-482D-AEEF-49E9A7FBECD2}" destId="{FC0FFDA4-2155-40CC-9E8E-D9D9FCA65ED9}" srcOrd="1" destOrd="0" presId="urn:microsoft.com/office/officeart/2005/8/layout/cycle8"/>
    <dgm:cxn modelId="{5D4D4688-1C69-47DD-91A3-541AA529FBD3}" type="presParOf" srcId="{2EB86F47-0408-482D-AEEF-49E9A7FBECD2}" destId="{3DBBA3F0-9322-441C-8672-41D626DACA11}" srcOrd="2" destOrd="0" presId="urn:microsoft.com/office/officeart/2005/8/layout/cycle8"/>
    <dgm:cxn modelId="{5C483D92-96B3-4E61-9CD9-3E18753C7414}" type="presParOf" srcId="{2EB86F47-0408-482D-AEEF-49E9A7FBECD2}" destId="{93AC985D-A25B-434E-8330-3104DE542E31}" srcOrd="3" destOrd="0" presId="urn:microsoft.com/office/officeart/2005/8/layout/cycle8"/>
    <dgm:cxn modelId="{8E436F4E-F2CD-4091-9D1B-3881D1C1000B}" type="presParOf" srcId="{2EB86F47-0408-482D-AEEF-49E9A7FBECD2}" destId="{AE850B40-9CFD-4876-9027-B67207C4C969}" srcOrd="4" destOrd="0" presId="urn:microsoft.com/office/officeart/2005/8/layout/cycle8"/>
    <dgm:cxn modelId="{5F4AF772-20CE-4384-A566-061B2E6764A1}" type="presParOf" srcId="{2EB86F47-0408-482D-AEEF-49E9A7FBECD2}" destId="{342788E5-D97B-4D55-94AC-5158930C9D65}" srcOrd="5" destOrd="0" presId="urn:microsoft.com/office/officeart/2005/8/layout/cycle8"/>
    <dgm:cxn modelId="{FDE34A7F-AFA8-4E29-AEAC-1B6C77D8C11A}" type="presParOf" srcId="{2EB86F47-0408-482D-AEEF-49E9A7FBECD2}" destId="{8D598340-E22E-4735-84F3-57166D0AC284}" srcOrd="6" destOrd="0" presId="urn:microsoft.com/office/officeart/2005/8/layout/cycle8"/>
    <dgm:cxn modelId="{4EFEAB12-2CB0-481F-9804-EFB932DF6473}" type="presParOf" srcId="{2EB86F47-0408-482D-AEEF-49E9A7FBECD2}" destId="{EAE780AF-4CF8-4588-8D89-4C0782D9CACF}" srcOrd="7" destOrd="0" presId="urn:microsoft.com/office/officeart/2005/8/layout/cycle8"/>
    <dgm:cxn modelId="{9F8607F0-2519-4A01-BE75-FDE6FAD05B2D}" type="presParOf" srcId="{2EB86F47-0408-482D-AEEF-49E9A7FBECD2}" destId="{A6D566F8-2514-444A-AD6C-C7C6346BC1D2}" srcOrd="8" destOrd="0" presId="urn:microsoft.com/office/officeart/2005/8/layout/cycle8"/>
    <dgm:cxn modelId="{A186D0B7-F693-45DD-9188-62EA678042B5}" type="presParOf" srcId="{2EB86F47-0408-482D-AEEF-49E9A7FBECD2}" destId="{8DB92B2C-1136-478A-9C60-53AE2030CC1A}" srcOrd="9" destOrd="0" presId="urn:microsoft.com/office/officeart/2005/8/layout/cycle8"/>
    <dgm:cxn modelId="{A2FD92F9-2D8B-42D5-89CD-F81A6B1EE63F}" type="presParOf" srcId="{2EB86F47-0408-482D-AEEF-49E9A7FBECD2}" destId="{813EBC87-D3B9-4D3E-80C0-3F0FA0890B8F}" srcOrd="10" destOrd="0" presId="urn:microsoft.com/office/officeart/2005/8/layout/cycle8"/>
    <dgm:cxn modelId="{04FB3AF3-E071-45D6-979E-AD1619F3E3C0}" type="presParOf" srcId="{2EB86F47-0408-482D-AEEF-49E9A7FBECD2}" destId="{F1CC948B-F568-46B2-9DBF-AC805FBB031D}" srcOrd="11" destOrd="0" presId="urn:microsoft.com/office/officeart/2005/8/layout/cycle8"/>
    <dgm:cxn modelId="{819C13EA-7818-4469-BB6F-6CFBC1C9CF52}" type="presParOf" srcId="{2EB86F47-0408-482D-AEEF-49E9A7FBECD2}" destId="{6AEDC66A-8CBD-423F-B626-82E65EA0B150}" srcOrd="12" destOrd="0" presId="urn:microsoft.com/office/officeart/2005/8/layout/cycle8"/>
    <dgm:cxn modelId="{86B5F785-34AB-43A6-AAB7-54DDA1D378CC}" type="presParOf" srcId="{2EB86F47-0408-482D-AEEF-49E9A7FBECD2}" destId="{DD8C578E-C0CD-42FB-9954-7722875F4849}" srcOrd="13" destOrd="0" presId="urn:microsoft.com/office/officeart/2005/8/layout/cycle8"/>
    <dgm:cxn modelId="{CFF84911-D5E9-470A-BA20-0D092712C5E6}" type="presParOf" srcId="{2EB86F47-0408-482D-AEEF-49E9A7FBECD2}" destId="{1114966D-D7B5-4901-8524-20E219B0BF2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769028" y="2473690"/>
          <a:ext cx="2530172"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1188A3"/>
              </a:solidFill>
            </a:rPr>
            <a:t>Physiologische und psychologische Veränderungen bei Senioren. </a:t>
          </a:r>
          <a:endParaRPr lang="en-GB" sz="1600" b="1" kern="1200" dirty="0">
            <a:solidFill>
              <a:srgbClr val="1188A3"/>
            </a:solidFill>
          </a:endParaRPr>
        </a:p>
      </dsp:txBody>
      <dsp:txXfrm>
        <a:off x="4277236" y="3064901"/>
        <a:ext cx="1513756" cy="1297334"/>
      </dsp:txXfrm>
    </dsp:sp>
    <dsp:sp modelId="{7F575DD0-8188-7F47-B456-DB39FC623606}">
      <dsp:nvSpPr>
        <dsp:cNvPr id="0" name=""/>
        <dsp:cNvSpPr/>
      </dsp:nvSpPr>
      <dsp:spPr>
        <a:xfrm>
          <a:off x="1581370"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dirty="0" err="1">
              <a:solidFill>
                <a:srgbClr val="1188A3"/>
              </a:solidFill>
            </a:rPr>
            <a:t>Ernährungszustand</a:t>
          </a:r>
          <a:r>
            <a:rPr lang="nl-NL" sz="1600" b="1" kern="1200" dirty="0">
              <a:solidFill>
                <a:srgbClr val="1188A3"/>
              </a:solidFill>
            </a:rPr>
            <a:t> bei Senioren </a:t>
          </a:r>
          <a:endParaRPr lang="en-GB" sz="1600" b="1" kern="1200" dirty="0">
            <a:solidFill>
              <a:srgbClr val="1188A3"/>
            </a:solidFill>
          </a:endParaRPr>
        </a:p>
      </dsp:txBody>
      <dsp:txXfrm>
        <a:off x="2128563" y="2668024"/>
        <a:ext cx="1160175" cy="1017902"/>
      </dsp:txXfrm>
    </dsp:sp>
    <dsp:sp modelId="{DAFA98CF-BAD9-B449-9B8B-3C1FD9216FE6}">
      <dsp:nvSpPr>
        <dsp:cNvPr id="0" name=""/>
        <dsp:cNvSpPr/>
      </dsp:nvSpPr>
      <dsp:spPr>
        <a:xfrm rot="20700000">
          <a:off x="3769540" y="567533"/>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b="1" kern="1200" dirty="0" err="1">
              <a:solidFill>
                <a:srgbClr val="1188A3"/>
              </a:solidFill>
            </a:rPr>
            <a:t>Innovative</a:t>
          </a:r>
          <a:r>
            <a:rPr lang="nl-NL" sz="1400" b="1" kern="1200" dirty="0">
              <a:solidFill>
                <a:srgbClr val="1188A3"/>
              </a:solidFill>
            </a:rPr>
            <a:t> </a:t>
          </a:r>
          <a:r>
            <a:rPr lang="nl-NL" sz="1400" b="1" kern="1200" dirty="0" err="1">
              <a:solidFill>
                <a:srgbClr val="1188A3"/>
              </a:solidFill>
            </a:rPr>
            <a:t>Lebensmittel</a:t>
          </a:r>
          <a:r>
            <a:rPr lang="nl-NL" sz="1400" b="1" kern="1200" dirty="0">
              <a:solidFill>
                <a:srgbClr val="1188A3"/>
              </a:solidFill>
            </a:rPr>
            <a:t> </a:t>
          </a:r>
          <a:r>
            <a:rPr lang="nl-NL" sz="1400" b="1" kern="1200" dirty="0" err="1">
              <a:solidFill>
                <a:srgbClr val="1188A3"/>
              </a:solidFill>
            </a:rPr>
            <a:t>und</a:t>
          </a:r>
          <a:r>
            <a:rPr lang="nl-NL" sz="1400" b="1" kern="1200" dirty="0">
              <a:solidFill>
                <a:srgbClr val="1188A3"/>
              </a:solidFill>
            </a:rPr>
            <a:t> </a:t>
          </a:r>
          <a:r>
            <a:rPr lang="nl-NL" sz="1400" b="1" kern="1200" dirty="0" err="1">
              <a:solidFill>
                <a:srgbClr val="1188A3"/>
              </a:solidFill>
            </a:rPr>
            <a:t>Dienstleistungen</a:t>
          </a:r>
          <a:r>
            <a:rPr lang="nl-NL" sz="1400" b="1" kern="1200" dirty="0">
              <a:solidFill>
                <a:srgbClr val="1188A3"/>
              </a:solidFill>
            </a:rPr>
            <a:t> </a:t>
          </a:r>
          <a:endParaRPr lang="en-GB" sz="1400" b="1" kern="1200" dirty="0">
            <a:solidFill>
              <a:srgbClr val="1188A3"/>
            </a:solidFill>
          </a:endParaRPr>
        </a:p>
      </dsp:txBody>
      <dsp:txXfrm rot="-20700000">
        <a:off x="4212836" y="1010830"/>
        <a:ext cx="1134552" cy="1134552"/>
      </dsp:txXfrm>
    </dsp:sp>
    <dsp:sp modelId="{2B13E489-9311-5741-A7F3-4D2525EA3D30}">
      <dsp:nvSpPr>
        <dsp:cNvPr id="0" name=""/>
        <dsp:cNvSpPr/>
      </dsp:nvSpPr>
      <dsp:spPr>
        <a:xfrm rot="7636151">
          <a:off x="2529063" y="3344014"/>
          <a:ext cx="2183423" cy="2022770"/>
        </a:xfrm>
        <a:prstGeom prst="circularArrow">
          <a:avLst>
            <a:gd name="adj1" fmla="val 4687"/>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203395"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79252"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B7FA-24A1-4A9A-80CE-C33178E81D85}">
      <dsp:nvSpPr>
        <dsp:cNvPr id="0" name=""/>
        <dsp:cNvSpPr/>
      </dsp:nvSpPr>
      <dsp:spPr>
        <a:xfrm>
          <a:off x="1891142" y="339468"/>
          <a:ext cx="4551680" cy="4551680"/>
        </a:xfrm>
        <a:prstGeom prst="pie">
          <a:avLst>
            <a:gd name="adj1" fmla="val 16200000"/>
            <a:gd name="adj2" fmla="val 1800000"/>
          </a:avLst>
        </a:prstGeom>
        <a:solidFill>
          <a:srgbClr val="70B2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LEBENDIG</a:t>
          </a:r>
          <a:endParaRPr lang="en-IE" sz="2400" b="1" kern="1200" dirty="0">
            <a:solidFill>
              <a:srgbClr val="000000"/>
            </a:solidFill>
          </a:endParaRPr>
        </a:p>
      </dsp:txBody>
      <dsp:txXfrm>
        <a:off x="4289986" y="1303991"/>
        <a:ext cx="1625600" cy="1354666"/>
      </dsp:txXfrm>
    </dsp:sp>
    <dsp:sp modelId="{AE850B40-9CFD-4876-9027-B67207C4C969}">
      <dsp:nvSpPr>
        <dsp:cNvPr id="0" name=""/>
        <dsp:cNvSpPr/>
      </dsp:nvSpPr>
      <dsp:spPr>
        <a:xfrm>
          <a:off x="1796717" y="491286"/>
          <a:ext cx="4551680" cy="4551680"/>
        </a:xfrm>
        <a:prstGeom prst="pie">
          <a:avLst>
            <a:gd name="adj1" fmla="val 1800000"/>
            <a:gd name="adj2" fmla="val 9000000"/>
          </a:avLst>
        </a:prstGeom>
        <a:solidFill>
          <a:srgbClr val="1BA1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rgbClr val="000000"/>
              </a:solidFill>
            </a:rPr>
            <a:t>GUTE QUALITÄT</a:t>
          </a:r>
          <a:endParaRPr lang="en-IE" sz="2400" b="1" kern="1200" dirty="0">
            <a:solidFill>
              <a:srgbClr val="000000"/>
            </a:solidFill>
          </a:endParaRPr>
        </a:p>
      </dsp:txBody>
      <dsp:txXfrm>
        <a:off x="2880450" y="3444460"/>
        <a:ext cx="2438400" cy="1192106"/>
      </dsp:txXfrm>
    </dsp:sp>
    <dsp:sp modelId="{A6D566F8-2514-444A-AD6C-C7C6346BC1D2}">
      <dsp:nvSpPr>
        <dsp:cNvPr id="0" name=""/>
        <dsp:cNvSpPr/>
      </dsp:nvSpPr>
      <dsp:spPr>
        <a:xfrm>
          <a:off x="1694416" y="352213"/>
          <a:ext cx="4551680" cy="4551680"/>
        </a:xfrm>
        <a:prstGeom prst="pie">
          <a:avLst>
            <a:gd name="adj1" fmla="val 9000000"/>
            <a:gd name="adj2" fmla="val 1620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NATÜRLICH</a:t>
          </a:r>
          <a:endParaRPr lang="en-IE" sz="2400" b="1" kern="1200" dirty="0">
            <a:solidFill>
              <a:srgbClr val="000000"/>
            </a:solidFill>
          </a:endParaRPr>
        </a:p>
      </dsp:txBody>
      <dsp:txXfrm>
        <a:off x="2221653" y="1316736"/>
        <a:ext cx="1625600" cy="1354666"/>
      </dsp:txXfrm>
    </dsp:sp>
    <dsp:sp modelId="{6AEDC66A-8CBD-423F-B626-82E65EA0B150}">
      <dsp:nvSpPr>
        <dsp:cNvPr id="0" name=""/>
        <dsp:cNvSpPr/>
      </dsp:nvSpPr>
      <dsp:spPr>
        <a:xfrm>
          <a:off x="1601154" y="-27470"/>
          <a:ext cx="5115221" cy="5115221"/>
        </a:xfrm>
        <a:prstGeom prst="circularArrow">
          <a:avLst>
            <a:gd name="adj1" fmla="val 5085"/>
            <a:gd name="adj2" fmla="val 327528"/>
            <a:gd name="adj3" fmla="val 1472472"/>
            <a:gd name="adj4" fmla="val 16199432"/>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 modelId="{DD8C578E-C0CD-42FB-9954-7722875F4849}">
      <dsp:nvSpPr>
        <dsp:cNvPr id="0" name=""/>
        <dsp:cNvSpPr/>
      </dsp:nvSpPr>
      <dsp:spPr>
        <a:xfrm>
          <a:off x="1474229" y="186005"/>
          <a:ext cx="5115221" cy="5115221"/>
        </a:xfrm>
        <a:prstGeom prst="circularArrow">
          <a:avLst>
            <a:gd name="adj1" fmla="val 5085"/>
            <a:gd name="adj2" fmla="val 327528"/>
            <a:gd name="adj3" fmla="val 8671970"/>
            <a:gd name="adj4" fmla="val 1800502"/>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 modelId="{1114966D-D7B5-4901-8524-20E219B0BF24}">
      <dsp:nvSpPr>
        <dsp:cNvPr id="0" name=""/>
        <dsp:cNvSpPr/>
      </dsp:nvSpPr>
      <dsp:spPr>
        <a:xfrm>
          <a:off x="1465673" y="6"/>
          <a:ext cx="5115221" cy="5115221"/>
        </a:xfrm>
        <a:prstGeom prst="circularArrow">
          <a:avLst>
            <a:gd name="adj1" fmla="val 5085"/>
            <a:gd name="adj2" fmla="val 327528"/>
            <a:gd name="adj3" fmla="val 15873039"/>
            <a:gd name="adj4" fmla="val 9000000"/>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dirty="0">
                <a:solidFill>
                  <a:srgbClr val="000000"/>
                </a:solidFill>
                <a:effectLst/>
                <a:latin typeface="+mn-lt"/>
                <a:ea typeface="+mn-ea"/>
                <a:cs typeface="+mn-cs"/>
                <a:sym typeface="Quattrocento Sans"/>
              </a:rPr>
              <a:t>INNOVATING FOOD </a:t>
            </a:r>
          </a:p>
          <a:p>
            <a:pPr fontAlgn="base"/>
            <a:r>
              <a:rPr lang="en-IE" sz="4400" b="1" i="0" u="none" strike="noStrike" kern="1200" baseline="0" dirty="0">
                <a:solidFill>
                  <a:srgbClr val="000000"/>
                </a:solidFill>
                <a:effectLst/>
                <a:latin typeface="+mn-lt"/>
                <a:ea typeface="+mn-ea"/>
                <a:cs typeface="+mn-cs"/>
                <a:sym typeface="Quattrocento Sans"/>
              </a:rPr>
              <a:t>FOR SENIORS </a:t>
            </a:r>
          </a:p>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INNOVATING FOOD FOR SENIORS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rgbClr val="000000"/>
                </a:solidFill>
                <a:latin typeface="+mn-lt"/>
                <a:ea typeface="Quattrocento Sans"/>
                <a:cs typeface="Quattrocento Sans"/>
                <a:sym typeface="Quattrocento Sans"/>
              </a:rPr>
              <a:t>ICONS</a:t>
            </a:r>
            <a:r>
              <a:rPr lang="en-IE" sz="3600" baseline="0" dirty="0">
                <a:solidFill>
                  <a:srgbClr val="000000"/>
                </a:solidFill>
                <a:latin typeface="+mn-lt"/>
                <a:ea typeface="Quattrocento Sans"/>
                <a:cs typeface="Quattrocento Sans"/>
                <a:sym typeface="Quattrocento Sans"/>
              </a:rPr>
              <a:t> WHICH CAN BE USED WITHIN THE </a:t>
            </a:r>
            <a:r>
              <a:rPr lang="en-IE" sz="3600" b="1" baseline="0" dirty="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dirty="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rgbClr val="000000"/>
                </a:solidFill>
                <a:latin typeface="+mn-lt"/>
                <a:ea typeface="Quattrocento Sans"/>
                <a:cs typeface="Quattrocento Sans"/>
                <a:sym typeface="Quattrocento Sans"/>
              </a:rPr>
              <a:t>Resize them without losing quality.</a:t>
            </a:r>
            <a:r>
              <a:rPr lang="en-IE" sz="2400" i="1" baseline="0" dirty="0">
                <a:solidFill>
                  <a:srgbClr val="000000"/>
                </a:solidFill>
                <a:latin typeface="+mn-lt"/>
                <a:ea typeface="Quattrocento Sans"/>
                <a:cs typeface="Quattrocento Sans"/>
                <a:sym typeface="Quattrocento Sans"/>
              </a:rPr>
              <a:t> </a:t>
            </a:r>
            <a:r>
              <a:rPr lang="en-IE" sz="2400" i="1" dirty="0">
                <a:solidFill>
                  <a:srgbClr val="000000"/>
                </a:solidFill>
                <a:latin typeface="+mn-lt"/>
                <a:ea typeface="Quattrocento Sans"/>
                <a:cs typeface="Quattrocento Sans"/>
                <a:sym typeface="Quattrocento Sans"/>
              </a:rPr>
              <a:t> Change line colour, width and style.</a:t>
            </a:r>
            <a:r>
              <a:rPr lang="en-IE" sz="2400" i="1" baseline="0" dirty="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dirty="0"/>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1775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85812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2244542" y="4616963"/>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2233576" y="5253085"/>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7/18/2022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7632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55753" y="2768840"/>
            <a:ext cx="771474" cy="826781"/>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514218" y="2888227"/>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32302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34804" y="2773248"/>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02525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08065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dirty="0">
                <a:solidFill>
                  <a:srgbClr val="000000"/>
                </a:solidFill>
                <a:effectLst/>
                <a:latin typeface="+mn-lt"/>
                <a:ea typeface="+mn-ea"/>
                <a:cs typeface="+mn-cs"/>
                <a:sym typeface="Quattrocento Sans"/>
              </a:rPr>
              <a:t>INNOVATING FOOD </a:t>
            </a:r>
          </a:p>
          <a:p>
            <a:pPr fontAlgn="base"/>
            <a:r>
              <a:rPr lang="en-IE" sz="4400" b="1" i="0" u="none" strike="noStrike" kern="1200" baseline="0" dirty="0">
                <a:solidFill>
                  <a:srgbClr val="000000"/>
                </a:solidFill>
                <a:effectLst/>
                <a:latin typeface="+mn-lt"/>
                <a:ea typeface="+mn-ea"/>
                <a:cs typeface="+mn-cs"/>
                <a:sym typeface="Quattrocento Sans"/>
              </a:rPr>
              <a:t>FOR SENIORS </a:t>
            </a:r>
          </a:p>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INNOVATING FOOD FOR SENIORS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17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rgbClr val="000000"/>
                </a:solidFill>
                <a:latin typeface="+mn-lt"/>
                <a:ea typeface="Quattrocento Sans"/>
                <a:cs typeface="Quattrocento Sans"/>
                <a:sym typeface="Quattrocento Sans"/>
              </a:rPr>
              <a:t>ICONS</a:t>
            </a:r>
            <a:r>
              <a:rPr lang="en-IE" sz="3600" baseline="0" dirty="0">
                <a:solidFill>
                  <a:srgbClr val="000000"/>
                </a:solidFill>
                <a:latin typeface="+mn-lt"/>
                <a:ea typeface="Quattrocento Sans"/>
                <a:cs typeface="Quattrocento Sans"/>
                <a:sym typeface="Quattrocento Sans"/>
              </a:rPr>
              <a:t> WHICH CAN BE USED WITHIN THE </a:t>
            </a:r>
            <a:r>
              <a:rPr lang="en-IE" sz="3600" b="1" baseline="0" dirty="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dirty="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rgbClr val="000000"/>
                </a:solidFill>
                <a:latin typeface="+mn-lt"/>
                <a:ea typeface="Quattrocento Sans"/>
                <a:cs typeface="Quattrocento Sans"/>
                <a:sym typeface="Quattrocento Sans"/>
              </a:rPr>
              <a:t>Resize them without losing quality.</a:t>
            </a:r>
            <a:r>
              <a:rPr lang="en-IE" sz="2400" i="1" baseline="0" dirty="0">
                <a:solidFill>
                  <a:srgbClr val="000000"/>
                </a:solidFill>
                <a:latin typeface="+mn-lt"/>
                <a:ea typeface="Quattrocento Sans"/>
                <a:cs typeface="Quattrocento Sans"/>
                <a:sym typeface="Quattrocento Sans"/>
              </a:rPr>
              <a:t> </a:t>
            </a:r>
            <a:r>
              <a:rPr lang="en-IE" sz="2400" i="1" dirty="0">
                <a:solidFill>
                  <a:srgbClr val="000000"/>
                </a:solidFill>
                <a:latin typeface="+mn-lt"/>
                <a:ea typeface="Quattrocento Sans"/>
                <a:cs typeface="Quattrocento Sans"/>
                <a:sym typeface="Quattrocento Sans"/>
              </a:rPr>
              <a:t> Change line colour, width and style.</a:t>
            </a:r>
            <a:r>
              <a:rPr lang="en-IE" sz="2400" i="1" baseline="0" dirty="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839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dirty="0"/>
              <a:t>Cover Design 1</a:t>
            </a:r>
          </a:p>
        </p:txBody>
      </p:sp>
    </p:spTree>
    <p:extLst>
      <p:ext uri="{BB962C8B-B14F-4D97-AF65-F5344CB8AC3E}">
        <p14:creationId xmlns:p14="http://schemas.microsoft.com/office/powerpoint/2010/main" val="2140812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2176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29844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338400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25423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28148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309627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837796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50610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444173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020431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3067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577009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76816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72700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84707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588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43526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830786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401132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816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70607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011075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771814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31974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416349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39912049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312947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383212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831991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166334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61749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8923385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55829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16082178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Tree>
    <p:extLst>
      <p:ext uri="{BB962C8B-B14F-4D97-AF65-F5344CB8AC3E}">
        <p14:creationId xmlns:p14="http://schemas.microsoft.com/office/powerpoint/2010/main" val="29371485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2868813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4862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28929803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7/18/2022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41646846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243961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55753" y="2768840"/>
            <a:ext cx="771474" cy="826781"/>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514218" y="2888227"/>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32302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34804" y="2773248"/>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78407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17756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7/18/2022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46" r:id="rId13"/>
    <p:sldLayoutId id="2147483873" r:id="rId14"/>
    <p:sldLayoutId id="2147483834" r:id="rId15"/>
    <p:sldLayoutId id="2147483845" r:id="rId16"/>
    <p:sldLayoutId id="2147483869" r:id="rId17"/>
    <p:sldLayoutId id="2147483866" r:id="rId18"/>
    <p:sldLayoutId id="2147483833" r:id="rId19"/>
    <p:sldLayoutId id="2147483847" r:id="rId20"/>
    <p:sldLayoutId id="2147483871" r:id="rId21"/>
    <p:sldLayoutId id="2147483870" r:id="rId22"/>
    <p:sldLayoutId id="2147483872"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78" r:id="rId36"/>
    <p:sldLayoutId id="2147483858" r:id="rId37"/>
    <p:sldLayoutId id="2147483859" r:id="rId38"/>
    <p:sldLayoutId id="2147483860" r:id="rId39"/>
    <p:sldLayoutId id="2147483879" r:id="rId40"/>
    <p:sldLayoutId id="2147483853" r:id="rId41"/>
    <p:sldLayoutId id="2147483874" r:id="rId42"/>
    <p:sldLayoutId id="2147483875" r:id="rId43"/>
    <p:sldLayoutId id="2147483876" r:id="rId44"/>
    <p:sldLayoutId id="2147483877"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7/18/2022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364233068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 id="2147483921" r:id="rId41"/>
    <p:sldLayoutId id="2147483922" r:id="rId42"/>
    <p:sldLayoutId id="2147483923" r:id="rId43"/>
    <p:sldLayoutId id="2147483924" r:id="rId44"/>
    <p:sldLayoutId id="2147483925"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130_201D323B.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2A_7420DD1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5.xml"/><Relationship Id="rId1" Type="http://schemas.openxmlformats.org/officeDocument/2006/relationships/video" Target="https://www.youtube.com/embed/iPNZKyXqN1U?feature=oembed" TargetMode="External"/><Relationship Id="rId4" Type="http://schemas.openxmlformats.org/officeDocument/2006/relationships/hyperlink" Target="https://www.youtube.com/watch?v=iPNZKyXqN1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research.wur.nl/en/publications/preventing-and-treating-dehydration-in-the-elderly-during-periods" TargetMode="External"/><Relationship Id="rId2" Type="http://schemas.openxmlformats.org/officeDocument/2006/relationships/hyperlink" Target="https://www.greengadgets.de/2019/07/04/ooho-essbare-verpackungen-statt-plastikflaschen/"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s://academic.oup.com/jn/article/133/3/855S/4688028" TargetMode="Externa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ge-platform.eu/project/promiss" TargetMode="External"/><Relationship Id="rId2" Type="http://schemas.openxmlformats.org/officeDocument/2006/relationships/slideLayout" Target="../slideLayouts/slideLayout45.xml"/><Relationship Id="rId1" Type="http://schemas.openxmlformats.org/officeDocument/2006/relationships/video" Target="https://www.youtube.com/embed/FsMuNbcgJN0?list=PLa-RibNROGBJBcQNR6z6bFZEAv1TKIIMW" TargetMode="External"/><Relationship Id="rId6" Type="http://schemas.openxmlformats.org/officeDocument/2006/relationships/hyperlink" Target="https://www.youtube.com/watch?v=FsMuNbcgJN0&amp;list=PLa-RibNROGBJBcQNR6z6bFZEAv1TKIIMW&amp;index=2"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www.bbc.co.uk/bitesize/guides/z88hcj6/revision/4#:~:text=Protease%20enzymes%20are%20responsible%20for%20breaking%20down%20proteins%20in%20our%20food%20into%20amino%20acids."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direct.com/science/article/pii/S1525861013003265" TargetMode="External"/><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paula\Dropbox\My%20PC%20(LAPTOP-4I5H51FU)\Documents\PIFS\IO3%20background%20info\Healthy%20Eating%20%20-%20Fact%20sheet%204-%20sugar%20reduction%20pptx.pdf" TargetMode="External"/><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hyperlink" Target="https://www.nottingham.ac.uk/fic/documents/healthy-eating-fact-sheet-7-healthy-ageing-elderly-nutrition.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imperial.ac.uk/blog/imperial-medicine/2019/03/06/a-teaspoon-of-salt-away-from-high-blood-pressure/" TargetMode="External"/><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n.neurology.org/content/80/10/904.short" TargetMode="External"/><Relationship Id="rId2" Type="http://schemas.openxmlformats.org/officeDocument/2006/relationships/hyperlink" Target="https://www.sciencedirect.com/science/article/pii/S2212267212015092" TargetMode="External"/><Relationship Id="rId1" Type="http://schemas.openxmlformats.org/officeDocument/2006/relationships/slideLayout" Target="../slideLayouts/slideLayout16.xml"/><Relationship Id="rId5" Type="http://schemas.openxmlformats.org/officeDocument/2006/relationships/hyperlink" Target="https://agsjournals.onlinelibrary.wiley.com/doi/abs/10.1111/j.1532-5415.2007.01531.x" TargetMode="External"/><Relationship Id="rId4" Type="http://schemas.openxmlformats.org/officeDocument/2006/relationships/hyperlink" Target="https://www-tandfonline-com.proxy.library.uu.nl/doi/abs/10.1080/1028415X.2020.176941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pubmed.ncbi.nlm.nih.gov/18047254/"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178_F6E7AED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www.frontiersin.org/articles/10.3389/fnut.2021.688086/full" TargetMode="External"/><Relationship Id="rId7" Type="http://schemas.openxmlformats.org/officeDocument/2006/relationships/hyperlink" Target="../Personalised%20nutritional%20recommendations%20based%20on%20gender,%20age,%20activity" TargetMode="External"/><Relationship Id="rId2" Type="http://schemas.openxmlformats.org/officeDocument/2006/relationships/hyperlink" Target="https://pubmed.ncbi.nlm.nih.gov/18047254/" TargetMode="External"/><Relationship Id="rId1" Type="http://schemas.openxmlformats.org/officeDocument/2006/relationships/slideLayout" Target="../slideLayouts/slideLayout16.xml"/><Relationship Id="rId6" Type="http://schemas.openxmlformats.org/officeDocument/2006/relationships/hyperlink" Target="https://www.age-platform.eu/project/promiss" TargetMode="External"/><Relationship Id="rId5" Type="http://schemas.openxmlformats.org/officeDocument/2006/relationships/hyperlink" Target="https://courses.lumenlearning.com/boundless-sociology/chapter/challenges-of-aging/" TargetMode="External"/><Relationship Id="rId4" Type="http://schemas.openxmlformats.org/officeDocument/2006/relationships/hyperlink" Target="https://www.mdpi.com/2072-6643/11/6/1251/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dge.de/ernaehrungspraxis/bevoelkerungsgruppen/aeltere-menschen/" TargetMode="External"/><Relationship Id="rId2" Type="http://schemas.openxmlformats.org/officeDocument/2006/relationships/hyperlink" Target="https://doi.org/10.1007/s11377-021-00546-y" TargetMode="External"/><Relationship Id="rId1" Type="http://schemas.openxmlformats.org/officeDocument/2006/relationships/slideLayout" Target="../slideLayouts/slideLayout16.xml"/><Relationship Id="rId4" Type="http://schemas.openxmlformats.org/officeDocument/2006/relationships/hyperlink" Target="https://www.fitimalter-dge.de/startseit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mdpi.com/2072-6643/11/6/1251/htm"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www.innovatingfoodforseniors.eu/good-practice-guide-for-smes-de/" TargetMode="External"/><Relationship Id="rId2" Type="http://schemas.microsoft.com/office/2018/10/relationships/comments" Target="../comments/modernComment_1139_CCB3D3E.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www.nu3.de/products/nu3-premium-muscle-protect" TargetMode="External"/><Relationship Id="rId2" Type="http://schemas.openxmlformats.org/officeDocument/2006/relationships/hyperlink" Target="https://www.hse.ie/eng/services/list/2/primarycare/community-funded-schemes/nutrition-supports/how-to-use-oral-nutritional-supplements.pdf" TargetMode="Externa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joycetimmins.com/"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biozoon.de/shop/" TargetMode="External"/><Relationship Id="rId1" Type="http://schemas.openxmlformats.org/officeDocument/2006/relationships/slideLayout" Target="../slideLayouts/slideLayout14.xml"/><Relationship Id="rId5" Type="http://schemas.openxmlformats.org/officeDocument/2006/relationships/hyperlink" Target="https://www.innovatingfoodforseniors.eu/good-practice-guide-for-smes-de/" TargetMode="Externa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video" Target="https://www.youtube.com/embed/x6TxIlKA3oI?feature=oembed" TargetMode="External"/><Relationship Id="rId4" Type="http://schemas.openxmlformats.org/officeDocument/2006/relationships/hyperlink" Target="https://www.youtube.com/watch?v=x6TxIlKA3o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nnovatingfoodforseniors.eu/good-practice-guide-for-smes-de/" TargetMode="Externa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pubmed.ncbi.nlm.nih.gov/25822905/"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pubmed.ncbi.nlm.nih.gov/25822905/" TargetMode="Externa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hyperlink" Target="https://academic.oup.com/jn/article/134/12/3479S/4688708" TargetMode="External"/><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bpspubs.onlinelibrary.wiley.com/doi/full/10.1111/bph.14898" TargetMode="Externa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europepmc.org/article/MED/31650528" TargetMode="Externa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hyperlink" Target="https://europepmc.org/article/MED/31650528" TargetMode="External"/><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www.rawpixel.com/image/396212/free-illustration-vector-food-allergy-gluten-free-corn-free" TargetMode="External"/><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hyperlink" Target="https://ec.europa.eu/food/safety/labelling-and-nutrition/food-information-consumers-legislation/mandatory-food-information_en" TargetMode="Externa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40.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microsoft.com/office/2018/10/relationships/comments" Target="../comments/modernComment_1185_11721370.xml"/><Relationship Id="rId1" Type="http://schemas.openxmlformats.org/officeDocument/2006/relationships/slideLayout" Target="../slideLayouts/slideLayout3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microsoft.com/office/2018/10/relationships/comments" Target="../comments/modernComment_1186_4935E329.xml"/><Relationship Id="rId1" Type="http://schemas.openxmlformats.org/officeDocument/2006/relationships/slideLayout" Target="../slideLayouts/slideLayout34.xml"/><Relationship Id="rId5" Type="http://schemas.openxmlformats.org/officeDocument/2006/relationships/image" Target="../media/image70.png"/><Relationship Id="rId4" Type="http://schemas.openxmlformats.org/officeDocument/2006/relationships/image" Target="../media/image69.png"/></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3.xml"/><Relationship Id="rId5" Type="http://schemas.openxmlformats.org/officeDocument/2006/relationships/image" Target="../media/image74.png"/><Relationship Id="rId4" Type="http://schemas.openxmlformats.org/officeDocument/2006/relationships/image" Target="../media/image73.png"/></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4.xml"/><Relationship Id="rId4" Type="http://schemas.openxmlformats.org/officeDocument/2006/relationships/image" Target="../media/image77.png"/></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hyperlink" Target="https://www.ncbi.nlm.nih.gov/pmc/articles/PMC7600777/"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www.efsa.europa.eu/en/topics/topic/health-claim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8/10/relationships/comments" Target="../comments/modernComment_113B_C9472914.xml"/><Relationship Id="rId1" Type="http://schemas.openxmlformats.org/officeDocument/2006/relationships/slideLayout" Target="../slideLayouts/slideLayout16.xml"/><Relationship Id="rId5" Type="http://schemas.openxmlformats.org/officeDocument/2006/relationships/hyperlink" Target="file:///C:\Users\paula\AppData\Local\Temp\%7b0023F061-B5B4-48A5-962A-A5F14238777D%7d\age_related_changes_in_oral_and_nasal_physiology%20(2).pdf" TargetMode="Externa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12760" y="3250672"/>
            <a:ext cx="11679240" cy="697353"/>
          </a:xfrm>
        </p:spPr>
        <p:txBody>
          <a:bodyPr vert="horz" lIns="91440" tIns="45720" rIns="91440" bIns="45720" rtlCol="0" anchor="t">
            <a:noAutofit/>
          </a:bodyPr>
          <a:lstStyle/>
          <a:p>
            <a:r>
              <a:rPr lang="en-US" dirty="0"/>
              <a:t>M</a:t>
            </a:r>
            <a:r>
              <a:rPr lang="en-IE" dirty="0" err="1"/>
              <a:t>odul</a:t>
            </a:r>
            <a:r>
              <a:rPr lang="en-IE" dirty="0"/>
              <a:t> 2:  </a:t>
            </a:r>
            <a:r>
              <a:rPr lang="en-US" dirty="0" err="1"/>
              <a:t>Personalisierte</a:t>
            </a:r>
            <a:r>
              <a:rPr lang="en-US" dirty="0"/>
              <a:t> </a:t>
            </a:r>
            <a:r>
              <a:rPr lang="en-US" dirty="0" err="1"/>
              <a:t>Ernährung</a:t>
            </a:r>
            <a:r>
              <a:rPr lang="en-US" dirty="0"/>
              <a:t> 				   für </a:t>
            </a:r>
            <a:r>
              <a:rPr lang="en-US" dirty="0" err="1"/>
              <a:t>Senioren</a:t>
            </a:r>
            <a:endParaRPr lang="en-US" dirty="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707886"/>
          </a:xfrm>
          <a:prstGeom prst="rect">
            <a:avLst/>
          </a:prstGeom>
          <a:noFill/>
        </p:spPr>
        <p:txBody>
          <a:bodyPr wrap="square">
            <a:spAutoFit/>
          </a:bodyPr>
          <a:lstStyle/>
          <a:p>
            <a:pPr algn="just"/>
            <a:r>
              <a:rPr lang="de-DE" sz="1000" dirty="0">
                <a:solidFill>
                  <a:srgbClr val="000000"/>
                </a:solidFill>
              </a:rPr>
              <a:t>Dieses Programm wurde mit Unterstützung der Europäischen Kommission finanziert (2020-1-DE02-KA202-007612). Die Verantwortung für diese Veröffentlichung (Mitteilung) trägt allein der Verfasser; die Kommission haftet nicht für die weitere Verwendung der darin enthaltenen Angaben.   </a:t>
            </a:r>
            <a:endParaRPr lang="en-GB" sz="1000" dirty="0">
              <a:solidFill>
                <a:srgbClr val="000000"/>
              </a:solidFill>
            </a:endParaRPr>
          </a:p>
        </p:txBody>
      </p:sp>
      <p:pic>
        <p:nvPicPr>
          <p:cNvPr id="2" name="Picture 2" descr="Graphical user interface, text, application&#10;&#10;Description automatically generated">
            <a:extLst>
              <a:ext uri="{FF2B5EF4-FFF2-40B4-BE49-F238E27FC236}">
                <a16:creationId xmlns:a16="http://schemas.microsoft.com/office/drawing/2014/main" id="{B22C629F-EA1A-2627-77A9-7F7AF13A3183}"/>
              </a:ext>
            </a:extLst>
          </p:cNvPr>
          <p:cNvPicPr>
            <a:picLocks noChangeAspect="1"/>
          </p:cNvPicPr>
          <p:nvPr/>
        </p:nvPicPr>
        <p:blipFill>
          <a:blip r:embed="rId2"/>
          <a:stretch>
            <a:fillRect/>
          </a:stretch>
        </p:blipFill>
        <p:spPr>
          <a:xfrm>
            <a:off x="4667250" y="5838825"/>
            <a:ext cx="1524000" cy="742950"/>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F8D142-39B3-48A8-A3BA-3A46FB1F4FAB}"/>
              </a:ext>
            </a:extLst>
          </p:cNvPr>
          <p:cNvSpPr>
            <a:spLocks noGrp="1"/>
          </p:cNvSpPr>
          <p:nvPr>
            <p:ph type="body" sz="quarter" idx="18"/>
          </p:nvPr>
        </p:nvSpPr>
        <p:spPr>
          <a:xfrm>
            <a:off x="1291896" y="1393496"/>
            <a:ext cx="5651500" cy="5359400"/>
          </a:xfrm>
        </p:spPr>
        <p:txBody>
          <a:bodyPr vert="horz" lIns="91440" tIns="45720" rIns="91440" bIns="45720" rtlCol="0" anchor="t">
            <a:normAutofit fontScale="85000" lnSpcReduction="20000"/>
          </a:bodyPr>
          <a:lstStyle/>
          <a:p>
            <a:pPr indent="0">
              <a:lnSpc>
                <a:spcPct val="110000"/>
              </a:lnSpc>
            </a:pPr>
            <a:r>
              <a:rPr lang="de-DE" dirty="0"/>
              <a:t>Im Alter können sich allmählich </a:t>
            </a:r>
            <a:r>
              <a:rPr lang="de-DE" b="1" dirty="0">
                <a:solidFill>
                  <a:srgbClr val="1188A3"/>
                </a:solidFill>
              </a:rPr>
              <a:t>altersbedingte Krankheiten </a:t>
            </a:r>
            <a:r>
              <a:rPr lang="de-DE" dirty="0"/>
              <a:t>und andere Leiden entwickeln. Diese können die Fähigkeit älterer Menschen, die täglich benötigten Nährstoffe zu sich zu nehmen, weiter beeinträchtigen, was z. B. zu einer </a:t>
            </a:r>
            <a:r>
              <a:rPr lang="de-DE" b="1" dirty="0">
                <a:solidFill>
                  <a:srgbClr val="1188A3"/>
                </a:solidFill>
              </a:rPr>
              <a:t>möglichen Mangelernährung </a:t>
            </a:r>
            <a:r>
              <a:rPr lang="de-DE" dirty="0"/>
              <a:t>führt,</a:t>
            </a:r>
          </a:p>
          <a:p>
            <a:pPr indent="0">
              <a:lnSpc>
                <a:spcPct val="110000"/>
              </a:lnSpc>
            </a:pPr>
            <a:r>
              <a:rPr lang="de-DE" dirty="0"/>
              <a:t> i) </a:t>
            </a:r>
            <a:r>
              <a:rPr lang="de-DE" b="1" dirty="0">
                <a:solidFill>
                  <a:srgbClr val="1F3B73"/>
                </a:solidFill>
              </a:rPr>
              <a:t>Unterernährung:</a:t>
            </a:r>
            <a:r>
              <a:rPr lang="de-DE" dirty="0"/>
              <a:t> aufgrund einer unzureichenden Aufnahme von Eiweiß, Ballaststoffen und gesunden Fetten und/oder eines Mangels an Mikronährstoffen (z. B. Kalzium, Vitamin D und Antioxidantien) sowie einer unausgewogenen Nährstoffaufnahme.</a:t>
            </a:r>
          </a:p>
          <a:p>
            <a:pPr indent="0">
              <a:lnSpc>
                <a:spcPct val="110000"/>
              </a:lnSpc>
            </a:pPr>
            <a:r>
              <a:rPr lang="de-DE" dirty="0"/>
              <a:t> ii) </a:t>
            </a:r>
            <a:r>
              <a:rPr lang="de-DE" b="1" dirty="0">
                <a:solidFill>
                  <a:srgbClr val="1F3B73"/>
                </a:solidFill>
              </a:rPr>
              <a:t>Überernährung: </a:t>
            </a:r>
            <a:r>
              <a:rPr lang="de-DE" dirty="0"/>
              <a:t>(übermäßige Aufnahme bestimmter Nährstoffe, z. B. Zucker, Alkohol, Salz, gesättigte Fette (einschließlich Transfette)) kann sich ebenfalls negativ auf den Ernährungszustand älterer Menschen auswirken.</a:t>
            </a:r>
            <a:endParaRPr lang="en-IE" dirty="0"/>
          </a:p>
        </p:txBody>
      </p:sp>
      <p:sp>
        <p:nvSpPr>
          <p:cNvPr id="4" name="Text Placeholder 3">
            <a:extLst>
              <a:ext uri="{FF2B5EF4-FFF2-40B4-BE49-F238E27FC236}">
                <a16:creationId xmlns:a16="http://schemas.microsoft.com/office/drawing/2014/main" id="{3B762021-E94E-4688-AF59-6C06774795A2}"/>
              </a:ext>
            </a:extLst>
          </p:cNvPr>
          <p:cNvSpPr>
            <a:spLocks noGrp="1"/>
          </p:cNvSpPr>
          <p:nvPr>
            <p:ph type="body" sz="quarter" idx="16"/>
          </p:nvPr>
        </p:nvSpPr>
        <p:spPr>
          <a:xfrm>
            <a:off x="1718561" y="419100"/>
            <a:ext cx="5012439" cy="758631"/>
          </a:xfrm>
        </p:spPr>
        <p:txBody>
          <a:bodyPr>
            <a:normAutofit/>
          </a:bodyPr>
          <a:lstStyle/>
          <a:p>
            <a:r>
              <a:rPr lang="en-US" b="1" dirty="0"/>
              <a:t>2. </a:t>
            </a:r>
            <a:r>
              <a:rPr lang="en-US" b="1" dirty="0" err="1"/>
              <a:t>Gesundheitszustände</a:t>
            </a:r>
            <a:endParaRPr lang="en-IE" b="1" dirty="0"/>
          </a:p>
        </p:txBody>
      </p:sp>
      <p:pic>
        <p:nvPicPr>
          <p:cNvPr id="12" name="Picture Placeholder 11" descr="Dominoes falling in a row">
            <a:extLst>
              <a:ext uri="{FF2B5EF4-FFF2-40B4-BE49-F238E27FC236}">
                <a16:creationId xmlns:a16="http://schemas.microsoft.com/office/drawing/2014/main" id="{E82132FC-3CDC-4BD2-BFFF-AB738F31512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878431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BC528A-FB00-4386-9EAB-055B09523FF5}"/>
              </a:ext>
            </a:extLst>
          </p:cNvPr>
          <p:cNvSpPr>
            <a:spLocks noGrp="1"/>
          </p:cNvSpPr>
          <p:nvPr>
            <p:ph type="body" sz="quarter" idx="16"/>
          </p:nvPr>
        </p:nvSpPr>
        <p:spPr>
          <a:xfrm>
            <a:off x="355600" y="122548"/>
            <a:ext cx="11442699" cy="915941"/>
          </a:xfrm>
          <a:solidFill>
            <a:srgbClr val="85D2E1"/>
          </a:solidFill>
        </p:spPr>
        <p:txBody>
          <a:bodyPr anchor="ctr">
            <a:normAutofit fontScale="92500"/>
          </a:bodyPr>
          <a:lstStyle/>
          <a:p>
            <a:pPr algn="ctr"/>
            <a:r>
              <a:rPr lang="de-DE" b="1" dirty="0">
                <a:solidFill>
                  <a:srgbClr val="1188A3"/>
                </a:solidFill>
              </a:rPr>
              <a:t>Eine Wortwolke mit den häufigsten altersbedingten Krankheiten</a:t>
            </a:r>
            <a:endParaRPr lang="en-IE" b="1" dirty="0">
              <a:solidFill>
                <a:srgbClr val="1188A3"/>
              </a:solidFill>
            </a:endParaRPr>
          </a:p>
        </p:txBody>
      </p:sp>
      <p:pic>
        <p:nvPicPr>
          <p:cNvPr id="5" name="Picture 4">
            <a:extLst>
              <a:ext uri="{FF2B5EF4-FFF2-40B4-BE49-F238E27FC236}">
                <a16:creationId xmlns:a16="http://schemas.microsoft.com/office/drawing/2014/main" id="{18DE8E4B-40CD-40B9-9188-08AD96B4CE0F}"/>
              </a:ext>
            </a:extLst>
          </p:cNvPr>
          <p:cNvPicPr>
            <a:picLocks noChangeAspect="1"/>
          </p:cNvPicPr>
          <p:nvPr/>
        </p:nvPicPr>
        <p:blipFill>
          <a:blip r:embed="rId3"/>
          <a:stretch>
            <a:fillRect/>
          </a:stretch>
        </p:blipFill>
        <p:spPr>
          <a:xfrm>
            <a:off x="4187075" y="1297336"/>
            <a:ext cx="7611224" cy="5137768"/>
          </a:xfrm>
          <a:prstGeom prst="rect">
            <a:avLst/>
          </a:prstGeom>
        </p:spPr>
      </p:pic>
      <p:sp>
        <p:nvSpPr>
          <p:cNvPr id="6" name="TextBox 5">
            <a:extLst>
              <a:ext uri="{FF2B5EF4-FFF2-40B4-BE49-F238E27FC236}">
                <a16:creationId xmlns:a16="http://schemas.microsoft.com/office/drawing/2014/main" id="{F9B12D15-9EBD-4F54-878B-51599EEF59AC}"/>
              </a:ext>
            </a:extLst>
          </p:cNvPr>
          <p:cNvSpPr txBox="1"/>
          <p:nvPr/>
        </p:nvSpPr>
        <p:spPr>
          <a:xfrm>
            <a:off x="682459" y="2253462"/>
            <a:ext cx="3219859" cy="3046988"/>
          </a:xfrm>
          <a:prstGeom prst="rect">
            <a:avLst/>
          </a:prstGeom>
          <a:noFill/>
        </p:spPr>
        <p:txBody>
          <a:bodyPr wrap="square">
            <a:spAutoFit/>
          </a:bodyPr>
          <a:lstStyle/>
          <a:p>
            <a:r>
              <a:rPr lang="de-DE" sz="2400" b="1" i="0" dirty="0">
                <a:solidFill>
                  <a:srgbClr val="000000"/>
                </a:solidFill>
                <a:effectLst/>
              </a:rPr>
              <a:t>Altersbedingte Krankheiten </a:t>
            </a:r>
            <a:r>
              <a:rPr lang="de-DE" sz="2400" i="0" dirty="0">
                <a:solidFill>
                  <a:srgbClr val="000000"/>
                </a:solidFill>
                <a:effectLst/>
              </a:rPr>
              <a:t>sind Krankheiten und Leiden, die mit zunehmendem Alter häufiger auftreten, d. h. das Alter ist ein wesentlicher Risikofaktor.</a:t>
            </a:r>
            <a:endParaRPr lang="en-IE" sz="2400" dirty="0">
              <a:solidFill>
                <a:srgbClr val="000000"/>
              </a:solidFill>
            </a:endParaRPr>
          </a:p>
        </p:txBody>
      </p:sp>
    </p:spTree>
    <p:extLst>
      <p:ext uri="{BB962C8B-B14F-4D97-AF65-F5344CB8AC3E}">
        <p14:creationId xmlns:p14="http://schemas.microsoft.com/office/powerpoint/2010/main" val="194831080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1988A-2EF4-4AE2-8703-1F7ACA49F180}"/>
              </a:ext>
            </a:extLst>
          </p:cNvPr>
          <p:cNvSpPr>
            <a:spLocks noGrp="1"/>
          </p:cNvSpPr>
          <p:nvPr>
            <p:ph type="body" sz="quarter" idx="18"/>
          </p:nvPr>
        </p:nvSpPr>
        <p:spPr>
          <a:xfrm>
            <a:off x="0" y="2608903"/>
            <a:ext cx="4749380" cy="4122758"/>
          </a:xfrm>
        </p:spPr>
        <p:txBody>
          <a:bodyPr>
            <a:normAutofit/>
          </a:bodyPr>
          <a:lstStyle/>
          <a:p>
            <a:pPr indent="0">
              <a:lnSpc>
                <a:spcPct val="100000"/>
              </a:lnSpc>
            </a:pPr>
            <a:r>
              <a:rPr lang="de-DE" sz="2000" dirty="0"/>
              <a:t>Mangelernährung tritt nicht nur bei Senioren auf, die an Hunger leiden oder keinen Zugang zu gesunden Lebensmitteln haben. Bei älteren Menschen ist die Wahrscheinlichkeit größer, dass sie chronische Erkrankungen haben, die sie dem Risiko einer Unterernährung aussetzen, oder diese Erkrankungen können Faktoren sein, die zu einer Unterernährung führen. </a:t>
            </a:r>
            <a:endParaRPr lang="en-IE" sz="2000" dirty="0"/>
          </a:p>
        </p:txBody>
      </p:sp>
      <p:sp>
        <p:nvSpPr>
          <p:cNvPr id="3" name="Text Placeholder 2">
            <a:extLst>
              <a:ext uri="{FF2B5EF4-FFF2-40B4-BE49-F238E27FC236}">
                <a16:creationId xmlns:a16="http://schemas.microsoft.com/office/drawing/2014/main" id="{241F13A4-4DC4-431A-B9AA-984848B7119E}"/>
              </a:ext>
            </a:extLst>
          </p:cNvPr>
          <p:cNvSpPr>
            <a:spLocks noGrp="1"/>
          </p:cNvSpPr>
          <p:nvPr>
            <p:ph type="body" sz="quarter" idx="16"/>
          </p:nvPr>
        </p:nvSpPr>
        <p:spPr>
          <a:xfrm>
            <a:off x="254000" y="385011"/>
            <a:ext cx="4431211" cy="1013193"/>
          </a:xfrm>
        </p:spPr>
        <p:txBody>
          <a:bodyPr>
            <a:normAutofit fontScale="85000" lnSpcReduction="20000"/>
          </a:bodyPr>
          <a:lstStyle/>
          <a:p>
            <a:r>
              <a:rPr lang="de-DE" b="1" dirty="0"/>
              <a:t>Ursache und Wirkung von Unterernährung bei Senioren</a:t>
            </a:r>
            <a:endParaRPr lang="en-IE" b="1" dirty="0"/>
          </a:p>
        </p:txBody>
      </p:sp>
      <p:pic>
        <p:nvPicPr>
          <p:cNvPr id="4" name="Online Media 3" title="Malnutrition: A Hidden Epidemic in Older Adults">
            <a:hlinkClick r:id="" action="ppaction://media"/>
            <a:extLst>
              <a:ext uri="{FF2B5EF4-FFF2-40B4-BE49-F238E27FC236}">
                <a16:creationId xmlns:a16="http://schemas.microsoft.com/office/drawing/2014/main" id="{52211208-C8A2-471D-B174-15A2B0438DF0}"/>
              </a:ext>
            </a:extLst>
          </p:cNvPr>
          <p:cNvPicPr>
            <a:picLocks noRot="1" noChangeAspect="1"/>
          </p:cNvPicPr>
          <p:nvPr>
            <a:videoFile r:link="rId1"/>
          </p:nvPr>
        </p:nvPicPr>
        <p:blipFill>
          <a:blip r:embed="rId3"/>
          <a:stretch>
            <a:fillRect/>
          </a:stretch>
        </p:blipFill>
        <p:spPr>
          <a:xfrm>
            <a:off x="4826000" y="1285814"/>
            <a:ext cx="6908800" cy="3903472"/>
          </a:xfrm>
          <a:prstGeom prst="rect">
            <a:avLst/>
          </a:prstGeom>
        </p:spPr>
      </p:pic>
      <p:sp>
        <p:nvSpPr>
          <p:cNvPr id="6" name="TextBox 5">
            <a:extLst>
              <a:ext uri="{FF2B5EF4-FFF2-40B4-BE49-F238E27FC236}">
                <a16:creationId xmlns:a16="http://schemas.microsoft.com/office/drawing/2014/main" id="{286EC9C0-45C3-4620-9367-01D671FB76B1}"/>
              </a:ext>
            </a:extLst>
          </p:cNvPr>
          <p:cNvSpPr txBox="1"/>
          <p:nvPr/>
        </p:nvSpPr>
        <p:spPr>
          <a:xfrm>
            <a:off x="2711669" y="5961403"/>
            <a:ext cx="9480331" cy="877163"/>
          </a:xfrm>
          <a:prstGeom prst="rect">
            <a:avLst/>
          </a:prstGeom>
          <a:noFill/>
        </p:spPr>
        <p:txBody>
          <a:bodyPr wrap="square">
            <a:spAutoFit/>
          </a:bodyPr>
          <a:lstStyle/>
          <a:p>
            <a:r>
              <a:rPr lang="de-DE" sz="1700" dirty="0"/>
              <a:t>In diesem Video wird erörtert, wer von Unterernährung bedroht ist und welche schwächenden Auswirkungen sie auf ältere Menschen haben kann. Es enthält Tipps zur Erkennung der Krankheit und wie sie behandelt und verhindert werden kann</a:t>
            </a:r>
            <a:r>
              <a:rPr lang="en-US" sz="1700" dirty="0"/>
              <a:t>. </a:t>
            </a:r>
            <a:r>
              <a:rPr lang="en-US" sz="1700" dirty="0">
                <a:hlinkClick r:id="rId4"/>
              </a:rPr>
              <a:t>Malnutrition: A Hidden Epidemic in Older Adults - YouTube</a:t>
            </a:r>
            <a:endParaRPr lang="en-IE" sz="1700" dirty="0"/>
          </a:p>
        </p:txBody>
      </p:sp>
    </p:spTree>
    <p:extLst>
      <p:ext uri="{BB962C8B-B14F-4D97-AF65-F5344CB8AC3E}">
        <p14:creationId xmlns:p14="http://schemas.microsoft.com/office/powerpoint/2010/main" val="40083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derly person in a wheelchair">
            <a:extLst>
              <a:ext uri="{FF2B5EF4-FFF2-40B4-BE49-F238E27FC236}">
                <a16:creationId xmlns:a16="http://schemas.microsoft.com/office/drawing/2014/main" id="{381E219C-527D-4A1E-9DA6-EDA2A667E09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47650"/>
            <a:ext cx="5105121" cy="6362700"/>
          </a:xfrm>
        </p:spPr>
      </p:pic>
      <p:sp>
        <p:nvSpPr>
          <p:cNvPr id="3" name="Text Placeholder 2">
            <a:extLst>
              <a:ext uri="{FF2B5EF4-FFF2-40B4-BE49-F238E27FC236}">
                <a16:creationId xmlns:a16="http://schemas.microsoft.com/office/drawing/2014/main" id="{FB9F9C16-7001-4998-966F-9BD77E4EDA8B}"/>
              </a:ext>
            </a:extLst>
          </p:cNvPr>
          <p:cNvSpPr>
            <a:spLocks noGrp="1"/>
          </p:cNvSpPr>
          <p:nvPr>
            <p:ph type="body" sz="quarter" idx="18"/>
          </p:nvPr>
        </p:nvSpPr>
        <p:spPr>
          <a:xfrm>
            <a:off x="1460500" y="1549400"/>
            <a:ext cx="5105121" cy="5060950"/>
          </a:xfrm>
        </p:spPr>
        <p:txBody>
          <a:bodyPr>
            <a:normAutofit fontScale="92500" lnSpcReduction="20000"/>
          </a:bodyPr>
          <a:lstStyle/>
          <a:p>
            <a:pPr indent="0"/>
            <a:r>
              <a:rPr lang="de-DE" dirty="0"/>
              <a:t>Unter sozialer Isolation versteht man das völlige oder nahezu völlige </a:t>
            </a:r>
            <a:r>
              <a:rPr lang="de-DE" b="1" dirty="0">
                <a:solidFill>
                  <a:srgbClr val="1188A3"/>
                </a:solidFill>
              </a:rPr>
              <a:t>Fehlen von Kontakten zur Gesellschaft</a:t>
            </a:r>
            <a:r>
              <a:rPr lang="de-DE" dirty="0"/>
              <a:t>. Sie ist in der Regel unfreiwillig und stellt für ältere Menschen heute ein größeres Problem dar als früher. Dies ist auf die abnehmende Größe der Familien in den westlichen Ländern zurückzuführen.</a:t>
            </a:r>
          </a:p>
          <a:p>
            <a:pPr indent="0"/>
            <a:r>
              <a:rPr lang="de-DE" dirty="0"/>
              <a:t>Mögliche Situationen der Isolation, der Einsamkeit und des Verlusts sind </a:t>
            </a:r>
            <a:r>
              <a:rPr lang="de-DE" b="1" dirty="0">
                <a:solidFill>
                  <a:srgbClr val="1188A3"/>
                </a:solidFill>
              </a:rPr>
              <a:t>mit Veränderungen</a:t>
            </a:r>
            <a:r>
              <a:rPr lang="de-DE" dirty="0"/>
              <a:t> (Abnahmen) der Lebensqualität, der Stimmung und des Gesundheitszustands </a:t>
            </a:r>
            <a:r>
              <a:rPr lang="de-DE" b="1" dirty="0">
                <a:solidFill>
                  <a:srgbClr val="1188A3"/>
                </a:solidFill>
              </a:rPr>
              <a:t>verbunden</a:t>
            </a:r>
            <a:r>
              <a:rPr lang="de-DE" dirty="0"/>
              <a:t>. Das soziale Umfeld einer älteren Person hat schwerwiegende Auswirkungen auf die Art der Pflege, die sie erhält, und wirkt sich folglich auf die Nahrungsaufnahme und die Psychologie aus, was wiederum die Gesundheit des Einzelnen beeinträchtigt</a:t>
            </a:r>
            <a:r>
              <a:rPr lang="en-US" dirty="0"/>
              <a:t>.</a:t>
            </a:r>
            <a:endParaRPr lang="en-IE" dirty="0"/>
          </a:p>
        </p:txBody>
      </p:sp>
      <p:sp>
        <p:nvSpPr>
          <p:cNvPr id="4" name="Text Placeholder 3">
            <a:extLst>
              <a:ext uri="{FF2B5EF4-FFF2-40B4-BE49-F238E27FC236}">
                <a16:creationId xmlns:a16="http://schemas.microsoft.com/office/drawing/2014/main" id="{1C9BB24E-CEE0-486F-AB15-43B13A3BE1E9}"/>
              </a:ext>
            </a:extLst>
          </p:cNvPr>
          <p:cNvSpPr>
            <a:spLocks noGrp="1"/>
          </p:cNvSpPr>
          <p:nvPr>
            <p:ph type="body" sz="quarter" idx="16"/>
          </p:nvPr>
        </p:nvSpPr>
        <p:spPr>
          <a:xfrm>
            <a:off x="1718561" y="431800"/>
            <a:ext cx="4964051" cy="745931"/>
          </a:xfrm>
        </p:spPr>
        <p:txBody>
          <a:bodyPr>
            <a:normAutofit/>
          </a:bodyPr>
          <a:lstStyle/>
          <a:p>
            <a:r>
              <a:rPr lang="en-US" b="1" dirty="0"/>
              <a:t>3. </a:t>
            </a:r>
            <a:r>
              <a:rPr lang="en-US" b="1" dirty="0" err="1"/>
              <a:t>Soziale</a:t>
            </a:r>
            <a:r>
              <a:rPr lang="en-US" b="1" dirty="0"/>
              <a:t> </a:t>
            </a:r>
            <a:r>
              <a:rPr lang="en-US" b="1" dirty="0" err="1"/>
              <a:t>Faktoren</a:t>
            </a:r>
            <a:endParaRPr lang="en-US" b="1" dirty="0"/>
          </a:p>
          <a:p>
            <a:endParaRPr lang="en-IE" b="1" dirty="0"/>
          </a:p>
        </p:txBody>
      </p:sp>
    </p:spTree>
    <p:extLst>
      <p:ext uri="{BB962C8B-B14F-4D97-AF65-F5344CB8AC3E}">
        <p14:creationId xmlns:p14="http://schemas.microsoft.com/office/powerpoint/2010/main" val="45073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6144B17-E71B-42A8-9F94-FBF7606D4E73}"/>
              </a:ext>
            </a:extLst>
          </p:cNvPr>
          <p:cNvSpPr>
            <a:spLocks noGrp="1"/>
          </p:cNvSpPr>
          <p:nvPr>
            <p:ph type="body" sz="quarter" idx="16"/>
          </p:nvPr>
        </p:nvSpPr>
        <p:spPr>
          <a:xfrm>
            <a:off x="1719263" y="595313"/>
            <a:ext cx="4716462" cy="582612"/>
          </a:xfrm>
        </p:spPr>
        <p:txBody>
          <a:bodyPr>
            <a:normAutofit lnSpcReduction="10000"/>
          </a:bodyPr>
          <a:lstStyle/>
          <a:p>
            <a:r>
              <a:rPr lang="en-US" b="1" dirty="0"/>
              <a:t>Wie PIFS </a:t>
            </a:r>
            <a:r>
              <a:rPr lang="en-US" b="1" dirty="0" err="1"/>
              <a:t>helfen</a:t>
            </a:r>
            <a:r>
              <a:rPr lang="en-US" b="1" dirty="0"/>
              <a:t> </a:t>
            </a:r>
            <a:r>
              <a:rPr lang="en-US" b="1" dirty="0" err="1"/>
              <a:t>kann</a:t>
            </a:r>
            <a:r>
              <a:rPr lang="en-US" b="1" dirty="0"/>
              <a:t>...</a:t>
            </a:r>
            <a:endParaRPr lang="en-IE" b="1" dirty="0"/>
          </a:p>
        </p:txBody>
      </p:sp>
      <p:sp>
        <p:nvSpPr>
          <p:cNvPr id="6" name="Text Placeholder 2">
            <a:extLst>
              <a:ext uri="{FF2B5EF4-FFF2-40B4-BE49-F238E27FC236}">
                <a16:creationId xmlns:a16="http://schemas.microsoft.com/office/drawing/2014/main" id="{F623BB86-6E57-46F1-A5C2-FAC1334BF597}"/>
              </a:ext>
            </a:extLst>
          </p:cNvPr>
          <p:cNvSpPr>
            <a:spLocks noGrp="1"/>
          </p:cNvSpPr>
          <p:nvPr>
            <p:ph type="body" sz="quarter" idx="18"/>
          </p:nvPr>
        </p:nvSpPr>
        <p:spPr>
          <a:xfrm>
            <a:off x="1483896" y="1556084"/>
            <a:ext cx="5105120" cy="4743116"/>
          </a:xfrm>
        </p:spPr>
        <p:txBody>
          <a:bodyPr>
            <a:normAutofit fontScale="92500" lnSpcReduction="10000"/>
          </a:bodyPr>
          <a:lstStyle/>
          <a:p>
            <a:pPr indent="0"/>
            <a:r>
              <a:rPr lang="de-DE" dirty="0"/>
              <a:t>In diesem Projekt wollen wir einige der </a:t>
            </a:r>
            <a:r>
              <a:rPr lang="de-DE" b="1" dirty="0"/>
              <a:t>Herausforderungen</a:t>
            </a:r>
            <a:r>
              <a:rPr lang="de-DE" dirty="0"/>
              <a:t>, die ältere Erwachsene erleben, </a:t>
            </a:r>
            <a:r>
              <a:rPr lang="de-DE" b="1" dirty="0"/>
              <a:t>lindern</a:t>
            </a:r>
            <a:r>
              <a:rPr lang="de-DE" dirty="0"/>
              <a:t> und </a:t>
            </a:r>
            <a:r>
              <a:rPr lang="de-DE" b="1" dirty="0"/>
              <a:t>durch KMU-Innovationen </a:t>
            </a:r>
            <a:r>
              <a:rPr lang="de-DE" dirty="0"/>
              <a:t>Szenarien schaffen, die ihr Wohlbefinden fördern. </a:t>
            </a:r>
          </a:p>
          <a:p>
            <a:pPr indent="0"/>
            <a:r>
              <a:rPr lang="de-DE" dirty="0"/>
              <a:t>Um Lebensmittelinnovationen für Senioren zu verstehen, müssen wir zunächst mehr über ihre </a:t>
            </a:r>
            <a:r>
              <a:rPr lang="de-DE" b="1" dirty="0"/>
              <a:t>Ernährungsbedürfnisse erfahren.</a:t>
            </a:r>
          </a:p>
          <a:p>
            <a:pPr indent="0"/>
            <a:r>
              <a:rPr lang="de-DE" dirty="0"/>
              <a:t>Wie in Modul 1 erwähnt, beginnt der Entwicklungsprozess mit Einfühlungsvermögen und dem Erkennen der Bedürfnisse und Wünsche dieses wachsenden Marktes. Also, lassen wir diese Reise beginnen!</a:t>
            </a:r>
          </a:p>
        </p:txBody>
      </p:sp>
      <p:pic>
        <p:nvPicPr>
          <p:cNvPr id="7" name="Picture 6" descr="Icon&#10;&#10;Description automatically generated">
            <a:extLst>
              <a:ext uri="{FF2B5EF4-FFF2-40B4-BE49-F238E27FC236}">
                <a16:creationId xmlns:a16="http://schemas.microsoft.com/office/drawing/2014/main" id="{D24E55C4-6994-4BBD-9473-54A4D575657D}"/>
              </a:ext>
            </a:extLst>
          </p:cNvPr>
          <p:cNvPicPr>
            <a:picLocks noChangeAspect="1"/>
          </p:cNvPicPr>
          <p:nvPr/>
        </p:nvPicPr>
        <p:blipFill>
          <a:blip r:embed="rId2"/>
          <a:stretch>
            <a:fillRect/>
          </a:stretch>
        </p:blipFill>
        <p:spPr>
          <a:xfrm>
            <a:off x="7823200" y="736599"/>
            <a:ext cx="3479800" cy="5425199"/>
          </a:xfrm>
          <a:prstGeom prst="rect">
            <a:avLst/>
          </a:prstGeom>
        </p:spPr>
      </p:pic>
    </p:spTree>
    <p:extLst>
      <p:ext uri="{BB962C8B-B14F-4D97-AF65-F5344CB8AC3E}">
        <p14:creationId xmlns:p14="http://schemas.microsoft.com/office/powerpoint/2010/main" val="28595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extLst>
              <p:ext uri="{D42A27DB-BD31-4B8C-83A1-F6EECF244321}">
                <p14:modId xmlns:p14="http://schemas.microsoft.com/office/powerpoint/2010/main" val="3193797372"/>
              </p:ext>
            </p:extLst>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1200329"/>
          </a:xfrm>
          <a:prstGeom prst="rect">
            <a:avLst/>
          </a:prstGeom>
          <a:solidFill>
            <a:srgbClr val="85D2E1"/>
          </a:solidFill>
        </p:spPr>
        <p:txBody>
          <a:bodyPr wrap="square" rtlCol="0">
            <a:spAutoFit/>
          </a:bodyPr>
          <a:lstStyle/>
          <a:p>
            <a:pPr algn="ctr"/>
            <a:r>
              <a:rPr lang="de-DE" sz="3600" b="1" dirty="0">
                <a:solidFill>
                  <a:srgbClr val="000000"/>
                </a:solidFill>
              </a:rPr>
              <a:t>Altersbedingte Probleme für ältere Menschen und die Beziehung zwischen diesen Faktoren</a:t>
            </a:r>
            <a:endParaRPr lang="en-IE" sz="3600" b="1" dirty="0">
              <a:solidFill>
                <a:srgbClr val="000000"/>
              </a:solidFill>
            </a:endParaRPr>
          </a:p>
        </p:txBody>
      </p:sp>
      <p:sp>
        <p:nvSpPr>
          <p:cNvPr id="5" name="TextBox 4">
            <a:extLst>
              <a:ext uri="{FF2B5EF4-FFF2-40B4-BE49-F238E27FC236}">
                <a16:creationId xmlns:a16="http://schemas.microsoft.com/office/drawing/2014/main" id="{2554BC8D-F2A0-4152-8BD8-DBBC8F4D613C}"/>
              </a:ext>
            </a:extLst>
          </p:cNvPr>
          <p:cNvSpPr txBox="1"/>
          <p:nvPr/>
        </p:nvSpPr>
        <p:spPr>
          <a:xfrm>
            <a:off x="1543050" y="2598004"/>
            <a:ext cx="1130300" cy="738664"/>
          </a:xfrm>
          <a:prstGeom prst="rect">
            <a:avLst/>
          </a:prstGeom>
          <a:noFill/>
        </p:spPr>
        <p:txBody>
          <a:bodyPr wrap="square" rtlCol="0">
            <a:spAutoFit/>
          </a:bodyPr>
          <a:lstStyle/>
          <a:p>
            <a:r>
              <a:rPr lang="en-US" sz="1400" dirty="0" err="1">
                <a:solidFill>
                  <a:srgbClr val="1188A3"/>
                </a:solidFill>
              </a:rPr>
              <a:t>Verbessert</a:t>
            </a:r>
            <a:r>
              <a:rPr lang="en-US" sz="1400" dirty="0">
                <a:solidFill>
                  <a:srgbClr val="1188A3"/>
                </a:solidFill>
              </a:rPr>
              <a:t> </a:t>
            </a:r>
          </a:p>
          <a:p>
            <a:r>
              <a:rPr lang="en-US" sz="1400" dirty="0" err="1">
                <a:solidFill>
                  <a:srgbClr val="1188A3"/>
                </a:solidFill>
              </a:rPr>
              <a:t>Ernährung</a:t>
            </a:r>
            <a:r>
              <a:rPr lang="en-US" sz="1400" dirty="0">
                <a:solidFill>
                  <a:srgbClr val="1188A3"/>
                </a:solidFill>
              </a:rPr>
              <a:t>, </a:t>
            </a:r>
          </a:p>
          <a:p>
            <a:r>
              <a:rPr lang="en-US" sz="1400" dirty="0" err="1">
                <a:solidFill>
                  <a:srgbClr val="1188A3"/>
                </a:solidFill>
              </a:rPr>
              <a:t>Akzeptanz</a:t>
            </a:r>
            <a:r>
              <a:rPr lang="en-US" sz="1400" dirty="0">
                <a:solidFill>
                  <a:srgbClr val="1188A3"/>
                </a:solidFill>
              </a:rPr>
              <a:t> </a:t>
            </a:r>
            <a:endParaRPr lang="en-IE" sz="1400" dirty="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790987" y="5778296"/>
            <a:ext cx="126201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rgbClr val="1188A3"/>
                </a:solidFill>
              </a:rPr>
              <a:t>Auswirkungen</a:t>
            </a:r>
            <a:r>
              <a:rPr lang="en-US" sz="1400" dirty="0">
                <a:solidFill>
                  <a:srgbClr val="1188A3"/>
                </a:solidFill>
              </a:rPr>
              <a:t> </a:t>
            </a:r>
          </a:p>
        </p:txBody>
      </p:sp>
      <p:sp>
        <p:nvSpPr>
          <p:cNvPr id="9" name="TextBox 8">
            <a:extLst>
              <a:ext uri="{FF2B5EF4-FFF2-40B4-BE49-F238E27FC236}">
                <a16:creationId xmlns:a16="http://schemas.microsoft.com/office/drawing/2014/main" id="{B5ACB5AF-2C11-4A85-A3A6-298588BB7B00}"/>
              </a:ext>
            </a:extLst>
          </p:cNvPr>
          <p:cNvSpPr txBox="1"/>
          <p:nvPr/>
        </p:nvSpPr>
        <p:spPr>
          <a:xfrm>
            <a:off x="5185900" y="1911172"/>
            <a:ext cx="3903003" cy="4616648"/>
          </a:xfrm>
          <a:prstGeom prst="rect">
            <a:avLst/>
          </a:prstGeom>
          <a:noFill/>
        </p:spPr>
        <p:txBody>
          <a:bodyPr wrap="square">
            <a:spAutoFit/>
          </a:bodyPr>
          <a:lstStyle/>
          <a:p>
            <a:r>
              <a:rPr lang="de-DE" sz="2100" dirty="0">
                <a:solidFill>
                  <a:srgbClr val="000000"/>
                </a:solidFill>
              </a:rPr>
              <a:t>Dieses Diagramm zeigt, wie sich diese Faktoren gegenseitig beeinflussen, </a:t>
            </a:r>
            <a:r>
              <a:rPr lang="de-DE" sz="2100" b="1" dirty="0">
                <a:solidFill>
                  <a:srgbClr val="000000"/>
                </a:solidFill>
              </a:rPr>
              <a:t>und verdeutlicht, dass Lebensmittelunternehmen und Wissenschaftler die Möglichkeit haben, innovative Lebensmittel und Dienstleistungen zu entwickeln, um den Ernährungszustand älterer Menschen zu verbessern </a:t>
            </a:r>
            <a:r>
              <a:rPr lang="de-DE" sz="2100" dirty="0">
                <a:solidFill>
                  <a:srgbClr val="000000"/>
                </a:solidFill>
              </a:rPr>
              <a:t>und damit das gesunde Altern weiter zu unterstützen (z. B. durch Verlangsamung der physiologischen Veränderungen)</a:t>
            </a:r>
            <a:endParaRPr lang="en-IE" sz="2100" dirty="0">
              <a:solidFill>
                <a:srgbClr val="000000"/>
              </a:solidFill>
            </a:endParaRPr>
          </a:p>
        </p:txBody>
      </p:sp>
      <p:sp>
        <p:nvSpPr>
          <p:cNvPr id="10" name="TextBox 31">
            <a:extLst>
              <a:ext uri="{FF2B5EF4-FFF2-40B4-BE49-F238E27FC236}">
                <a16:creationId xmlns:a16="http://schemas.microsoft.com/office/drawing/2014/main" id="{E4773EAC-7657-794F-ACE1-DF3EEFC59468}"/>
              </a:ext>
            </a:extLst>
          </p:cNvPr>
          <p:cNvSpPr txBox="1"/>
          <p:nvPr/>
        </p:nvSpPr>
        <p:spPr>
          <a:xfrm>
            <a:off x="9088903" y="1634173"/>
            <a:ext cx="3019156" cy="5232202"/>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de-DE" sz="1950" b="1" dirty="0">
                <a:solidFill>
                  <a:srgbClr val="000000"/>
                </a:solidFill>
              </a:rPr>
              <a:t>Neben dem Lebensmittelsektor wirken sich auch Umweltfaktoren auf den Ernährungszustand und den Alterungsprozess aus</a:t>
            </a:r>
            <a:r>
              <a:rPr lang="en-GB" sz="1950" b="1" dirty="0">
                <a:solidFill>
                  <a:srgbClr val="000000"/>
                </a:solidFill>
              </a:rPr>
              <a:t>:</a:t>
            </a:r>
          </a:p>
          <a:p>
            <a:pPr marL="171450" indent="-171450">
              <a:buFont typeface="Arial" panose="020B0604020202020204" pitchFamily="34" charset="0"/>
              <a:buChar char="•"/>
            </a:pPr>
            <a:endParaRPr lang="en-GB" sz="1950" b="1" dirty="0">
              <a:solidFill>
                <a:srgbClr val="000000"/>
              </a:solidFill>
            </a:endParaRPr>
          </a:p>
          <a:p>
            <a:pPr marL="171450" indent="-171450">
              <a:buFont typeface="Arial" panose="020B0604020202020204" pitchFamily="34" charset="0"/>
              <a:buChar char="•"/>
            </a:pPr>
            <a:r>
              <a:rPr lang="en-GB" sz="1950" dirty="0" err="1">
                <a:solidFill>
                  <a:srgbClr val="000000"/>
                </a:solidFill>
              </a:rPr>
              <a:t>Wohnsituation</a:t>
            </a:r>
            <a:r>
              <a:rPr lang="en-GB" sz="1950" dirty="0">
                <a:solidFill>
                  <a:srgbClr val="000000"/>
                </a:solidFill>
              </a:rPr>
              <a:t>;</a:t>
            </a:r>
          </a:p>
          <a:p>
            <a:pPr marL="171450" indent="-171450">
              <a:buFont typeface="Arial" panose="020B0604020202020204" pitchFamily="34" charset="0"/>
              <a:buChar char="•"/>
            </a:pPr>
            <a:r>
              <a:rPr lang="de-DE" sz="1950" dirty="0">
                <a:solidFill>
                  <a:srgbClr val="000000"/>
                </a:solidFill>
              </a:rPr>
              <a:t>Wirtschaft </a:t>
            </a:r>
          </a:p>
          <a:p>
            <a:pPr marL="171450" indent="-171450">
              <a:buFont typeface="Arial" panose="020B0604020202020204" pitchFamily="34" charset="0"/>
              <a:buChar char="•"/>
            </a:pPr>
            <a:r>
              <a:rPr lang="de-DE" sz="1950" dirty="0">
                <a:solidFill>
                  <a:srgbClr val="000000"/>
                </a:solidFill>
              </a:rPr>
              <a:t>Kulturelle Überzeugungen und Traditionen </a:t>
            </a:r>
          </a:p>
          <a:p>
            <a:pPr marL="171450" indent="-171450">
              <a:buFont typeface="Arial" panose="020B0604020202020204" pitchFamily="34" charset="0"/>
              <a:buChar char="•"/>
            </a:pPr>
            <a:r>
              <a:rPr lang="de-DE" sz="1950" dirty="0">
                <a:solidFill>
                  <a:srgbClr val="000000"/>
                </a:solidFill>
              </a:rPr>
              <a:t>Lebensstil </a:t>
            </a:r>
          </a:p>
          <a:p>
            <a:pPr marL="171450" indent="-171450">
              <a:buFont typeface="Arial" panose="020B0604020202020204" pitchFamily="34" charset="0"/>
              <a:buChar char="•"/>
            </a:pPr>
            <a:r>
              <a:rPr lang="de-DE" sz="1950" dirty="0">
                <a:solidFill>
                  <a:srgbClr val="000000"/>
                </a:solidFill>
              </a:rPr>
              <a:t>Sozialisierung </a:t>
            </a:r>
          </a:p>
          <a:p>
            <a:pPr marL="171450" indent="-171450">
              <a:buFont typeface="Arial" panose="020B0604020202020204" pitchFamily="34" charset="0"/>
              <a:buChar char="•"/>
            </a:pPr>
            <a:r>
              <a:rPr lang="de-DE" sz="1950" dirty="0">
                <a:solidFill>
                  <a:srgbClr val="000000"/>
                </a:solidFill>
              </a:rPr>
              <a:t>Zugang zu Nahrungsmitteln und Nahrungszubereitung</a:t>
            </a:r>
          </a:p>
          <a:p>
            <a:pPr marL="171450" indent="-171450">
              <a:buFont typeface="Arial" panose="020B0604020202020204" pitchFamily="34" charset="0"/>
              <a:buChar char="•"/>
            </a:pPr>
            <a:endParaRPr lang="en-GB" sz="2200" b="1" dirty="0">
              <a:solidFill>
                <a:srgbClr val="1188A3"/>
              </a:solidFill>
            </a:endParaRPr>
          </a:p>
        </p:txBody>
      </p:sp>
    </p:spTree>
    <p:extLst>
      <p:ext uri="{BB962C8B-B14F-4D97-AF65-F5344CB8AC3E}">
        <p14:creationId xmlns:p14="http://schemas.microsoft.com/office/powerpoint/2010/main" val="206818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FD674-A42B-4374-AB96-BC52199CE350}"/>
              </a:ext>
            </a:extLst>
          </p:cNvPr>
          <p:cNvSpPr>
            <a:spLocks noGrp="1"/>
          </p:cNvSpPr>
          <p:nvPr>
            <p:ph type="body" sz="quarter" idx="18"/>
          </p:nvPr>
        </p:nvSpPr>
        <p:spPr>
          <a:xfrm>
            <a:off x="471341" y="1451728"/>
            <a:ext cx="11071475" cy="4172987"/>
          </a:xfrm>
        </p:spPr>
        <p:txBody>
          <a:bodyPr>
            <a:normAutofit fontScale="92500" lnSpcReduction="10000"/>
          </a:bodyPr>
          <a:lstStyle/>
          <a:p>
            <a:pPr indent="0"/>
            <a:r>
              <a:rPr lang="de-DE" dirty="0"/>
              <a:t>Bei älteren Menschen ist eine ausreichende Wasserzufuhr einer der Schlüsselfaktoren zur Vorbeugung chronischer Krankheiten und zur Bekämpfung von Infektionen</a:t>
            </a:r>
            <a:r>
              <a:rPr lang="en-US" dirty="0"/>
              <a:t>.</a:t>
            </a:r>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r>
              <a:rPr lang="de-DE" dirty="0"/>
              <a:t>Daraus ergeben sich Chancen für Unternehmen, wie z. B. in unserer Fallstudie mit den "</a:t>
            </a:r>
            <a:r>
              <a:rPr lang="de-DE" dirty="0">
                <a:hlinkClick r:id="rId2"/>
              </a:rPr>
              <a:t>Ooho-Wasserbällen</a:t>
            </a:r>
            <a:r>
              <a:rPr lang="de-DE" dirty="0"/>
              <a:t>", die für den Markt der älteren Menschen entwickelt wurden, um das Problem der Dehydrierung zu lösen. </a:t>
            </a:r>
            <a:endParaRPr lang="en-IE" dirty="0"/>
          </a:p>
        </p:txBody>
      </p:sp>
      <p:sp>
        <p:nvSpPr>
          <p:cNvPr id="4" name="Text Placeholder 2">
            <a:extLst>
              <a:ext uri="{FF2B5EF4-FFF2-40B4-BE49-F238E27FC236}">
                <a16:creationId xmlns:a16="http://schemas.microsoft.com/office/drawing/2014/main" id="{48C8A77A-3487-49D2-AC50-9C237126C34E}"/>
              </a:ext>
            </a:extLst>
          </p:cNvPr>
          <p:cNvSpPr>
            <a:spLocks noGrp="1"/>
          </p:cNvSpPr>
          <p:nvPr>
            <p:ph type="body" sz="quarter" idx="16"/>
          </p:nvPr>
        </p:nvSpPr>
        <p:spPr>
          <a:xfrm>
            <a:off x="735013" y="642938"/>
            <a:ext cx="10807700" cy="582612"/>
          </a:xfrm>
        </p:spPr>
        <p:txBody>
          <a:bodyPr vert="horz" lIns="91440" tIns="45720" rIns="91440" bIns="45720" rtlCol="0" anchor="t">
            <a:normAutofit lnSpcReduction="10000"/>
          </a:bodyPr>
          <a:lstStyle/>
          <a:p>
            <a:r>
              <a:rPr lang="de-DE" dirty="0"/>
              <a:t>Nährstoffbedarf für ältere Menschen - </a:t>
            </a:r>
            <a:r>
              <a:rPr lang="de-DE" b="1" dirty="0"/>
              <a:t>1. Wasser</a:t>
            </a:r>
            <a:endParaRPr lang="en-IE" b="1" dirty="0"/>
          </a:p>
        </p:txBody>
      </p:sp>
      <p:sp>
        <p:nvSpPr>
          <p:cNvPr id="5" name="Oval 4">
            <a:extLst>
              <a:ext uri="{FF2B5EF4-FFF2-40B4-BE49-F238E27FC236}">
                <a16:creationId xmlns:a16="http://schemas.microsoft.com/office/drawing/2014/main" id="{4306B6D3-D901-4017-A65F-368D5995BF89}"/>
              </a:ext>
            </a:extLst>
          </p:cNvPr>
          <p:cNvSpPr/>
          <p:nvPr/>
        </p:nvSpPr>
        <p:spPr>
          <a:xfrm>
            <a:off x="389300" y="2281287"/>
            <a:ext cx="3796202" cy="2007909"/>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1188A3"/>
                </a:solidFill>
                <a:latin typeface="Comic Sans MS" panose="030F0702030302020204" pitchFamily="66" charset="0"/>
              </a:rPr>
              <a:t>Wasser </a:t>
            </a:r>
            <a:r>
              <a:rPr lang="de-DE" sz="1600" b="1" dirty="0">
                <a:solidFill>
                  <a:srgbClr val="1188A3"/>
                </a:solidFill>
                <a:latin typeface="Comic Sans MS" panose="030F0702030302020204" pitchFamily="66" charset="0"/>
              </a:rPr>
              <a:t>unterstützt die Körperfunktionen, </a:t>
            </a:r>
            <a:r>
              <a:rPr lang="de-DE" sz="1600" dirty="0">
                <a:solidFill>
                  <a:srgbClr val="1188A3"/>
                </a:solidFill>
                <a:latin typeface="Comic Sans MS" panose="030F0702030302020204" pitchFamily="66" charset="0"/>
              </a:rPr>
              <a:t>einschließlich der Aufnahme und Verteilung von Nährstoffen und der Ausscheidung von Abfallstoffen.</a:t>
            </a:r>
          </a:p>
        </p:txBody>
      </p:sp>
      <p:sp>
        <p:nvSpPr>
          <p:cNvPr id="6" name="Oval 5">
            <a:extLst>
              <a:ext uri="{FF2B5EF4-FFF2-40B4-BE49-F238E27FC236}">
                <a16:creationId xmlns:a16="http://schemas.microsoft.com/office/drawing/2014/main" id="{BDF1631D-7BAB-41A3-B225-97D757E8BABC}"/>
              </a:ext>
            </a:extLst>
          </p:cNvPr>
          <p:cNvSpPr/>
          <p:nvPr/>
        </p:nvSpPr>
        <p:spPr>
          <a:xfrm>
            <a:off x="4416763" y="2281287"/>
            <a:ext cx="3536317" cy="2007909"/>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1188A3"/>
                </a:solidFill>
                <a:latin typeface="Comic Sans MS" panose="030F0702030302020204" pitchFamily="66" charset="0"/>
              </a:rPr>
              <a:t>Ältere Menschen haben oft Probleme mit der Dehydrierung, sind </a:t>
            </a:r>
            <a:r>
              <a:rPr lang="de-DE" sz="1600" b="1" dirty="0">
                <a:solidFill>
                  <a:srgbClr val="1188A3"/>
                </a:solidFill>
                <a:latin typeface="Comic Sans MS" panose="030F0702030302020204" pitchFamily="66" charset="0"/>
              </a:rPr>
              <a:t>weniger durstempfindlich </a:t>
            </a:r>
            <a:r>
              <a:rPr lang="de-DE" sz="1600" dirty="0">
                <a:solidFill>
                  <a:srgbClr val="1188A3"/>
                </a:solidFill>
                <a:latin typeface="Comic Sans MS" panose="030F0702030302020204" pitchFamily="66" charset="0"/>
              </a:rPr>
              <a:t>und essen weniger Obst und Gemüse.</a:t>
            </a:r>
          </a:p>
        </p:txBody>
      </p:sp>
      <p:sp>
        <p:nvSpPr>
          <p:cNvPr id="7" name="Oval 6">
            <a:extLst>
              <a:ext uri="{FF2B5EF4-FFF2-40B4-BE49-F238E27FC236}">
                <a16:creationId xmlns:a16="http://schemas.microsoft.com/office/drawing/2014/main" id="{95F07A5B-9F20-4C40-9525-F4CC16123C28}"/>
              </a:ext>
            </a:extLst>
          </p:cNvPr>
          <p:cNvSpPr/>
          <p:nvPr/>
        </p:nvSpPr>
        <p:spPr>
          <a:xfrm>
            <a:off x="8184342" y="2281287"/>
            <a:ext cx="3536317" cy="1906571"/>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1188A3"/>
                </a:solidFill>
                <a:latin typeface="Comic Sans MS" panose="030F0702030302020204" pitchFamily="66" charset="0"/>
              </a:rPr>
              <a:t>Da die </a:t>
            </a:r>
            <a:r>
              <a:rPr lang="de-DE" sz="1600" b="1" dirty="0">
                <a:solidFill>
                  <a:srgbClr val="1188A3"/>
                </a:solidFill>
                <a:latin typeface="Comic Sans MS" panose="030F0702030302020204" pitchFamily="66" charset="0"/>
              </a:rPr>
              <a:t>Nierenfunktion</a:t>
            </a:r>
            <a:r>
              <a:rPr lang="de-DE" sz="1600" dirty="0">
                <a:solidFill>
                  <a:srgbClr val="1188A3"/>
                </a:solidFill>
                <a:latin typeface="Comic Sans MS" panose="030F0702030302020204" pitchFamily="66" charset="0"/>
              </a:rPr>
              <a:t> häufig </a:t>
            </a:r>
            <a:r>
              <a:rPr lang="de-DE" sz="1600" b="1" dirty="0">
                <a:solidFill>
                  <a:srgbClr val="1188A3"/>
                </a:solidFill>
                <a:latin typeface="Comic Sans MS" panose="030F0702030302020204" pitchFamily="66" charset="0"/>
              </a:rPr>
              <a:t>nachlässt,</a:t>
            </a:r>
            <a:r>
              <a:rPr lang="de-DE" sz="1600" dirty="0">
                <a:solidFill>
                  <a:srgbClr val="1188A3"/>
                </a:solidFill>
                <a:latin typeface="Comic Sans MS" panose="030F0702030302020204" pitchFamily="66" charset="0"/>
              </a:rPr>
              <a:t> müssen ältere Menschen mehr trinken, </a:t>
            </a:r>
            <a:r>
              <a:rPr lang="de-DE" sz="1600" dirty="0">
                <a:solidFill>
                  <a:srgbClr val="1188A3"/>
                </a:solidFill>
                <a:latin typeface="Comic Sans MS" panose="030F0702030302020204" pitchFamily="66" charset="0"/>
                <a:hlinkClick r:id="rId3"/>
              </a:rPr>
              <a:t>mindestens 1,5 Liter pro Tag</a:t>
            </a:r>
            <a:r>
              <a:rPr lang="de-DE" sz="1600" dirty="0">
                <a:solidFill>
                  <a:srgbClr val="1188A3"/>
                </a:solidFill>
                <a:latin typeface="Comic Sans MS" panose="030F0702030302020204" pitchFamily="66" charset="0"/>
              </a:rPr>
              <a:t>.</a:t>
            </a:r>
            <a:endParaRPr lang="en-IE" sz="1600" dirty="0">
              <a:solidFill>
                <a:srgbClr val="1188A3"/>
              </a:solidFill>
              <a:latin typeface="Comic Sans MS" panose="030F0702030302020204" pitchFamily="66" charset="0"/>
            </a:endParaRPr>
          </a:p>
        </p:txBody>
      </p:sp>
    </p:spTree>
    <p:extLst>
      <p:ext uri="{BB962C8B-B14F-4D97-AF65-F5344CB8AC3E}">
        <p14:creationId xmlns:p14="http://schemas.microsoft.com/office/powerpoint/2010/main" val="211010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4058FD-6CDC-482F-80E8-D21A484F9BD6}"/>
              </a:ext>
            </a:extLst>
          </p:cNvPr>
          <p:cNvSpPr txBox="1"/>
          <p:nvPr/>
        </p:nvSpPr>
        <p:spPr>
          <a:xfrm>
            <a:off x="1469624" y="2566737"/>
            <a:ext cx="1459832" cy="646331"/>
          </a:xfrm>
          <a:prstGeom prst="rect">
            <a:avLst/>
          </a:prstGeom>
          <a:noFill/>
        </p:spPr>
        <p:txBody>
          <a:bodyPr wrap="square" rtlCol="0">
            <a:spAutoFit/>
          </a:bodyPr>
          <a:lstStyle/>
          <a:p>
            <a:pPr algn="ctr"/>
            <a:r>
              <a:rPr lang="en-US" b="1" dirty="0" err="1">
                <a:solidFill>
                  <a:srgbClr val="1188A3"/>
                </a:solidFill>
              </a:rPr>
              <a:t>Stoffwechsel</a:t>
            </a:r>
            <a:r>
              <a:rPr lang="en-US" b="1" dirty="0">
                <a:solidFill>
                  <a:srgbClr val="1188A3"/>
                </a:solidFill>
              </a:rPr>
              <a:t> </a:t>
            </a:r>
            <a:r>
              <a:rPr lang="en-US" b="1" dirty="0" err="1">
                <a:solidFill>
                  <a:srgbClr val="1188A3"/>
                </a:solidFill>
              </a:rPr>
              <a:t>Änderungen</a:t>
            </a:r>
            <a:endParaRPr lang="en-IE" b="1" dirty="0">
              <a:solidFill>
                <a:srgbClr val="1188A3"/>
              </a:solidFill>
            </a:endParaRPr>
          </a:p>
        </p:txBody>
      </p:sp>
      <p:sp>
        <p:nvSpPr>
          <p:cNvPr id="10" name="TextBox 9">
            <a:extLst>
              <a:ext uri="{FF2B5EF4-FFF2-40B4-BE49-F238E27FC236}">
                <a16:creationId xmlns:a16="http://schemas.microsoft.com/office/drawing/2014/main" id="{5722687E-7757-41D2-840A-2673EA81A16D}"/>
              </a:ext>
            </a:extLst>
          </p:cNvPr>
          <p:cNvSpPr txBox="1"/>
          <p:nvPr/>
        </p:nvSpPr>
        <p:spPr>
          <a:xfrm>
            <a:off x="3406709" y="2566737"/>
            <a:ext cx="1459832" cy="646331"/>
          </a:xfrm>
          <a:prstGeom prst="rect">
            <a:avLst/>
          </a:prstGeom>
          <a:noFill/>
        </p:spPr>
        <p:txBody>
          <a:bodyPr wrap="square" rtlCol="0">
            <a:spAutoFit/>
          </a:bodyPr>
          <a:lstStyle/>
          <a:p>
            <a:pPr algn="ctr"/>
            <a:r>
              <a:rPr lang="en-US" b="1" dirty="0" err="1">
                <a:solidFill>
                  <a:srgbClr val="70B2BE"/>
                </a:solidFill>
              </a:rPr>
              <a:t>Reduzierte</a:t>
            </a:r>
            <a:r>
              <a:rPr lang="en-US" b="1" dirty="0">
                <a:solidFill>
                  <a:srgbClr val="70B2BE"/>
                </a:solidFill>
              </a:rPr>
              <a:t> Appetit</a:t>
            </a:r>
            <a:endParaRPr lang="en-IE" b="1" dirty="0">
              <a:solidFill>
                <a:srgbClr val="70B2BE"/>
              </a:solidFill>
            </a:endParaRPr>
          </a:p>
        </p:txBody>
      </p:sp>
      <p:sp>
        <p:nvSpPr>
          <p:cNvPr id="11" name="TextBox 10">
            <a:extLst>
              <a:ext uri="{FF2B5EF4-FFF2-40B4-BE49-F238E27FC236}">
                <a16:creationId xmlns:a16="http://schemas.microsoft.com/office/drawing/2014/main" id="{C33EA6EE-DF57-4099-B1A0-0A5D086D2C16}"/>
              </a:ext>
            </a:extLst>
          </p:cNvPr>
          <p:cNvSpPr txBox="1"/>
          <p:nvPr/>
        </p:nvSpPr>
        <p:spPr>
          <a:xfrm>
            <a:off x="5354363" y="2327921"/>
            <a:ext cx="1459832" cy="1477328"/>
          </a:xfrm>
          <a:prstGeom prst="rect">
            <a:avLst/>
          </a:prstGeom>
          <a:noFill/>
        </p:spPr>
        <p:txBody>
          <a:bodyPr wrap="square" rtlCol="0">
            <a:spAutoFit/>
          </a:bodyPr>
          <a:lstStyle/>
          <a:p>
            <a:pPr algn="ctr"/>
            <a:r>
              <a:rPr lang="de-DE" b="1" dirty="0">
                <a:solidFill>
                  <a:srgbClr val="1188A3"/>
                </a:solidFill>
              </a:rPr>
              <a:t>Die Unfähigkeit, verfügbares Eiweiß zu nutzen</a:t>
            </a:r>
            <a:endParaRPr lang="en-IE" b="1" dirty="0">
              <a:solidFill>
                <a:srgbClr val="1188A3"/>
              </a:solidFill>
            </a:endParaRPr>
          </a:p>
        </p:txBody>
      </p:sp>
      <p:sp>
        <p:nvSpPr>
          <p:cNvPr id="12" name="TextBox 11">
            <a:extLst>
              <a:ext uri="{FF2B5EF4-FFF2-40B4-BE49-F238E27FC236}">
                <a16:creationId xmlns:a16="http://schemas.microsoft.com/office/drawing/2014/main" id="{A6A210D3-28DE-4D61-BB28-D31CFA66861D}"/>
              </a:ext>
            </a:extLst>
          </p:cNvPr>
          <p:cNvSpPr txBox="1"/>
          <p:nvPr/>
        </p:nvSpPr>
        <p:spPr>
          <a:xfrm>
            <a:off x="7302018" y="2420216"/>
            <a:ext cx="1459832" cy="923330"/>
          </a:xfrm>
          <a:prstGeom prst="rect">
            <a:avLst/>
          </a:prstGeom>
          <a:noFill/>
        </p:spPr>
        <p:txBody>
          <a:bodyPr wrap="square" rtlCol="0">
            <a:spAutoFit/>
          </a:bodyPr>
          <a:lstStyle/>
          <a:p>
            <a:pPr algn="ctr"/>
            <a:r>
              <a:rPr lang="en-US" b="1" dirty="0" err="1">
                <a:solidFill>
                  <a:srgbClr val="70B2BE"/>
                </a:solidFill>
              </a:rPr>
              <a:t>Verminderte</a:t>
            </a:r>
            <a:r>
              <a:rPr lang="en-US" b="1" dirty="0">
                <a:solidFill>
                  <a:srgbClr val="70B2BE"/>
                </a:solidFill>
              </a:rPr>
              <a:t> </a:t>
            </a:r>
            <a:r>
              <a:rPr lang="en-US" b="1" dirty="0" err="1">
                <a:solidFill>
                  <a:srgbClr val="70B2BE"/>
                </a:solidFill>
              </a:rPr>
              <a:t>Verdauungskapazität</a:t>
            </a:r>
            <a:endParaRPr lang="en-IE" dirty="0">
              <a:solidFill>
                <a:srgbClr val="70B2BE"/>
              </a:solidFill>
            </a:endParaRPr>
          </a:p>
        </p:txBody>
      </p:sp>
      <p:sp>
        <p:nvSpPr>
          <p:cNvPr id="13" name="TextBox 12">
            <a:extLst>
              <a:ext uri="{FF2B5EF4-FFF2-40B4-BE49-F238E27FC236}">
                <a16:creationId xmlns:a16="http://schemas.microsoft.com/office/drawing/2014/main" id="{28354EB4-E19F-4DD0-B6EC-C9DE8ACDFAF0}"/>
              </a:ext>
            </a:extLst>
          </p:cNvPr>
          <p:cNvSpPr txBox="1"/>
          <p:nvPr/>
        </p:nvSpPr>
        <p:spPr>
          <a:xfrm>
            <a:off x="9262544" y="2382368"/>
            <a:ext cx="1551230" cy="1200329"/>
          </a:xfrm>
          <a:prstGeom prst="rect">
            <a:avLst/>
          </a:prstGeom>
          <a:noFill/>
        </p:spPr>
        <p:txBody>
          <a:bodyPr wrap="square" rtlCol="0">
            <a:spAutoFit/>
          </a:bodyPr>
          <a:lstStyle/>
          <a:p>
            <a:pPr algn="ctr"/>
            <a:r>
              <a:rPr lang="de-DE" b="1" dirty="0">
                <a:solidFill>
                  <a:srgbClr val="1188A3"/>
                </a:solidFill>
              </a:rPr>
              <a:t>Verlust von Muskelmasse und Muskelkraft</a:t>
            </a:r>
            <a:endParaRPr lang="en-IE" b="1" dirty="0">
              <a:solidFill>
                <a:srgbClr val="1188A3"/>
              </a:solidFill>
            </a:endParaRPr>
          </a:p>
        </p:txBody>
      </p:sp>
      <p:sp>
        <p:nvSpPr>
          <p:cNvPr id="14" name="Text Placeholder 2">
            <a:extLst>
              <a:ext uri="{FF2B5EF4-FFF2-40B4-BE49-F238E27FC236}">
                <a16:creationId xmlns:a16="http://schemas.microsoft.com/office/drawing/2014/main" id="{53181EF2-AAF9-4747-BAD8-525D691A97B4}"/>
              </a:ext>
            </a:extLst>
          </p:cNvPr>
          <p:cNvSpPr>
            <a:spLocks noGrp="1"/>
          </p:cNvSpPr>
          <p:nvPr>
            <p:ph type="body" sz="quarter" idx="29"/>
          </p:nvPr>
        </p:nvSpPr>
        <p:spPr>
          <a:xfrm>
            <a:off x="11113" y="253582"/>
            <a:ext cx="12180887" cy="809272"/>
          </a:xfrm>
          <a:solidFill>
            <a:srgbClr val="85D2E1"/>
          </a:solidFill>
        </p:spPr>
        <p:txBody>
          <a:bodyPr anchor="ctr">
            <a:normAutofit/>
          </a:bodyPr>
          <a:lstStyle/>
          <a:p>
            <a:r>
              <a:rPr lang="de-DE" dirty="0"/>
              <a:t>Nährstoffbedarf für ältere Menschen - </a:t>
            </a:r>
            <a:r>
              <a:rPr lang="de-DE" b="1" dirty="0"/>
              <a:t>2. Eiweiß</a:t>
            </a:r>
          </a:p>
        </p:txBody>
      </p:sp>
      <p:sp>
        <p:nvSpPr>
          <p:cNvPr id="16" name="TextBox 15">
            <a:extLst>
              <a:ext uri="{FF2B5EF4-FFF2-40B4-BE49-F238E27FC236}">
                <a16:creationId xmlns:a16="http://schemas.microsoft.com/office/drawing/2014/main" id="{96C3C41A-478B-491D-815D-147240CD5B4D}"/>
              </a:ext>
            </a:extLst>
          </p:cNvPr>
          <p:cNvSpPr txBox="1"/>
          <p:nvPr/>
        </p:nvSpPr>
        <p:spPr>
          <a:xfrm>
            <a:off x="200524" y="1178627"/>
            <a:ext cx="11991475" cy="830997"/>
          </a:xfrm>
          <a:prstGeom prst="rect">
            <a:avLst/>
          </a:prstGeom>
          <a:noFill/>
        </p:spPr>
        <p:txBody>
          <a:bodyPr wrap="square">
            <a:spAutoFit/>
          </a:bodyPr>
          <a:lstStyle/>
          <a:p>
            <a:r>
              <a:rPr lang="de-DE" sz="2350" dirty="0">
                <a:solidFill>
                  <a:srgbClr val="000000"/>
                </a:solidFill>
              </a:rPr>
              <a:t>Eine ausreichende Zufuhr von hochwertigem Eiweiß ist für ältere Menschen aus folgenden Gründen erforderlich:</a:t>
            </a:r>
            <a:endParaRPr lang="en-IE" sz="2350" dirty="0">
              <a:solidFill>
                <a:srgbClr val="000000"/>
              </a:solidFill>
            </a:endParaRPr>
          </a:p>
        </p:txBody>
      </p:sp>
      <p:sp>
        <p:nvSpPr>
          <p:cNvPr id="17" name="Arrow: Curved Right 16">
            <a:extLst>
              <a:ext uri="{FF2B5EF4-FFF2-40B4-BE49-F238E27FC236}">
                <a16:creationId xmlns:a16="http://schemas.microsoft.com/office/drawing/2014/main" id="{635152E9-7C10-4E29-BE60-22AA597C0837}"/>
              </a:ext>
            </a:extLst>
          </p:cNvPr>
          <p:cNvSpPr/>
          <p:nvPr/>
        </p:nvSpPr>
        <p:spPr>
          <a:xfrm>
            <a:off x="577515" y="1939434"/>
            <a:ext cx="489283" cy="923329"/>
          </a:xfrm>
          <a:prstGeom prst="curvedRightArrow">
            <a:avLst/>
          </a:prstGeom>
          <a:solidFill>
            <a:srgbClr val="85D2E1"/>
          </a:solidFill>
          <a:ln>
            <a:solidFill>
              <a:srgbClr val="70B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TextBox 18">
            <a:extLst>
              <a:ext uri="{FF2B5EF4-FFF2-40B4-BE49-F238E27FC236}">
                <a16:creationId xmlns:a16="http://schemas.microsoft.com/office/drawing/2014/main" id="{707D7189-791D-4822-9E23-7A4BEF257681}"/>
              </a:ext>
            </a:extLst>
          </p:cNvPr>
          <p:cNvSpPr txBox="1"/>
          <p:nvPr/>
        </p:nvSpPr>
        <p:spPr>
          <a:xfrm>
            <a:off x="918721" y="4270029"/>
            <a:ext cx="10331116" cy="1200329"/>
          </a:xfrm>
          <a:prstGeom prst="rect">
            <a:avLst/>
          </a:prstGeom>
          <a:noFill/>
        </p:spPr>
        <p:txBody>
          <a:bodyPr wrap="square">
            <a:spAutoFit/>
          </a:bodyPr>
          <a:lstStyle/>
          <a:p>
            <a:r>
              <a:rPr lang="de-DE" sz="2400" dirty="0">
                <a:solidFill>
                  <a:srgbClr val="000000"/>
                </a:solidFill>
              </a:rPr>
              <a:t>Eine Forschungsstudie legt jedoch nahe, dass etwa 15-38 % der älteren Männer und 27-41 % der älteren Frauen weniger Eiweiß zu sich nehmen, als täglich empfohlen wird</a:t>
            </a:r>
            <a:r>
              <a:rPr lang="en-US" sz="2400" baseline="30000" dirty="0">
                <a:solidFill>
                  <a:srgbClr val="000000"/>
                </a:solidFill>
                <a:hlinkClick r:id="rId2"/>
              </a:rPr>
              <a:t>1</a:t>
            </a:r>
            <a:r>
              <a:rPr lang="en-US" sz="2400" dirty="0">
                <a:solidFill>
                  <a:srgbClr val="000000"/>
                </a:solidFill>
              </a:rPr>
              <a:t>. </a:t>
            </a:r>
            <a:endParaRPr lang="en-IE" sz="2400" dirty="0">
              <a:solidFill>
                <a:srgbClr val="000000"/>
              </a:solidFill>
            </a:endParaRPr>
          </a:p>
        </p:txBody>
      </p:sp>
      <p:sp>
        <p:nvSpPr>
          <p:cNvPr id="20" name="Arrow: Notched Right 19">
            <a:extLst>
              <a:ext uri="{FF2B5EF4-FFF2-40B4-BE49-F238E27FC236}">
                <a16:creationId xmlns:a16="http://schemas.microsoft.com/office/drawing/2014/main" id="{07F4EF77-CA78-4B49-8AB5-7357B120A2F6}"/>
              </a:ext>
            </a:extLst>
          </p:cNvPr>
          <p:cNvSpPr/>
          <p:nvPr/>
        </p:nvSpPr>
        <p:spPr>
          <a:xfrm>
            <a:off x="994611" y="5470358"/>
            <a:ext cx="1676400" cy="770021"/>
          </a:xfrm>
          <a:prstGeom prst="notchedRightArrow">
            <a:avLst/>
          </a:prstGeom>
          <a:solidFill>
            <a:srgbClr val="85D2E1"/>
          </a:solidFill>
          <a:ln>
            <a:solidFill>
              <a:srgbClr val="70B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188A3"/>
                </a:solidFill>
              </a:rPr>
              <a:t>Das </a:t>
            </a:r>
            <a:r>
              <a:rPr lang="en-US" b="1" dirty="0" err="1">
                <a:solidFill>
                  <a:srgbClr val="1188A3"/>
                </a:solidFill>
              </a:rPr>
              <a:t>heißt</a:t>
            </a:r>
            <a:endParaRPr lang="en-IE" b="1" dirty="0">
              <a:solidFill>
                <a:srgbClr val="1188A3"/>
              </a:solidFill>
            </a:endParaRPr>
          </a:p>
        </p:txBody>
      </p:sp>
      <p:sp>
        <p:nvSpPr>
          <p:cNvPr id="22" name="TextBox 21">
            <a:extLst>
              <a:ext uri="{FF2B5EF4-FFF2-40B4-BE49-F238E27FC236}">
                <a16:creationId xmlns:a16="http://schemas.microsoft.com/office/drawing/2014/main" id="{4CD077B6-180D-46BB-9141-D099B6D67D4F}"/>
              </a:ext>
            </a:extLst>
          </p:cNvPr>
          <p:cNvSpPr txBox="1"/>
          <p:nvPr/>
        </p:nvSpPr>
        <p:spPr>
          <a:xfrm>
            <a:off x="2939713" y="5624535"/>
            <a:ext cx="8828217" cy="830997"/>
          </a:xfrm>
          <a:prstGeom prst="rect">
            <a:avLst/>
          </a:prstGeom>
          <a:noFill/>
        </p:spPr>
        <p:txBody>
          <a:bodyPr wrap="square">
            <a:spAutoFit/>
          </a:bodyPr>
          <a:lstStyle/>
          <a:p>
            <a:r>
              <a:rPr lang="de-DE" sz="2400" b="1" dirty="0">
                <a:solidFill>
                  <a:srgbClr val="000000"/>
                </a:solidFill>
              </a:rPr>
              <a:t>Für ältere Menschen ist eine höhere tägliche Eiweißzufuhr erforderlich! </a:t>
            </a:r>
            <a:endParaRPr lang="en-IE" sz="2400" dirty="0">
              <a:solidFill>
                <a:srgbClr val="000000"/>
              </a:solidFill>
            </a:endParaRPr>
          </a:p>
        </p:txBody>
      </p:sp>
      <p:sp>
        <p:nvSpPr>
          <p:cNvPr id="23" name="TextBox 22">
            <a:extLst>
              <a:ext uri="{FF2B5EF4-FFF2-40B4-BE49-F238E27FC236}">
                <a16:creationId xmlns:a16="http://schemas.microsoft.com/office/drawing/2014/main" id="{B4DAFD19-5CE2-4FD5-8F2A-EE0FA4553362}"/>
              </a:ext>
            </a:extLst>
          </p:cNvPr>
          <p:cNvSpPr txBox="1"/>
          <p:nvPr/>
        </p:nvSpPr>
        <p:spPr>
          <a:xfrm>
            <a:off x="8188305" y="6374442"/>
            <a:ext cx="4003695" cy="369332"/>
          </a:xfrm>
          <a:prstGeom prst="rect">
            <a:avLst/>
          </a:prstGeom>
          <a:noFill/>
        </p:spPr>
        <p:txBody>
          <a:bodyPr wrap="square">
            <a:spAutoFit/>
          </a:bodyPr>
          <a:lstStyle/>
          <a:p>
            <a:r>
              <a:rPr lang="en-GB" sz="900" dirty="0">
                <a:solidFill>
                  <a:srgbClr val="85D2E1"/>
                </a:solidFill>
                <a:hlinkClick r:id="rId2"/>
              </a:rPr>
              <a:t>1. </a:t>
            </a:r>
            <a:r>
              <a:rPr lang="en-GB" sz="900" dirty="0" err="1">
                <a:solidFill>
                  <a:srgbClr val="85D2E1"/>
                </a:solidFill>
                <a:hlinkClick r:id="rId2"/>
              </a:rPr>
              <a:t>Kerstetter</a:t>
            </a:r>
            <a:r>
              <a:rPr lang="en-GB" sz="900" dirty="0">
                <a:solidFill>
                  <a:srgbClr val="85D2E1"/>
                </a:solidFill>
                <a:hlinkClick r:id="rId2"/>
              </a:rPr>
              <a:t>, J.E.; O’Brien, K.O.; </a:t>
            </a:r>
            <a:r>
              <a:rPr lang="en-GB" sz="900" dirty="0" err="1">
                <a:solidFill>
                  <a:srgbClr val="85D2E1"/>
                </a:solidFill>
                <a:hlinkClick r:id="rId2"/>
              </a:rPr>
              <a:t>Insogna</a:t>
            </a:r>
            <a:r>
              <a:rPr lang="en-GB" sz="900" dirty="0">
                <a:solidFill>
                  <a:srgbClr val="85D2E1"/>
                </a:solidFill>
                <a:hlinkClick r:id="rId2"/>
              </a:rPr>
              <a:t>, K.L. Low protein intake: The impact on calcium and bone homeostasis in humans. </a:t>
            </a:r>
            <a:r>
              <a:rPr lang="en-GB" sz="900" i="1" dirty="0">
                <a:solidFill>
                  <a:srgbClr val="85D2E1"/>
                </a:solidFill>
                <a:hlinkClick r:id="rId2"/>
              </a:rPr>
              <a:t>J. </a:t>
            </a:r>
            <a:r>
              <a:rPr lang="en-GB" sz="900" i="1" dirty="0" err="1">
                <a:solidFill>
                  <a:srgbClr val="85D2E1"/>
                </a:solidFill>
                <a:hlinkClick r:id="rId2"/>
              </a:rPr>
              <a:t>Nutr</a:t>
            </a:r>
            <a:r>
              <a:rPr lang="en-GB" sz="900" i="1" dirty="0">
                <a:solidFill>
                  <a:srgbClr val="85D2E1"/>
                </a:solidFill>
                <a:hlinkClick r:id="rId2"/>
              </a:rPr>
              <a:t>. </a:t>
            </a:r>
            <a:r>
              <a:rPr lang="en-GB" sz="900" b="1" dirty="0">
                <a:solidFill>
                  <a:srgbClr val="85D2E1"/>
                </a:solidFill>
                <a:hlinkClick r:id="rId2"/>
              </a:rPr>
              <a:t>2003</a:t>
            </a:r>
            <a:r>
              <a:rPr lang="en-GB" sz="900" dirty="0">
                <a:solidFill>
                  <a:srgbClr val="85D2E1"/>
                </a:solidFill>
                <a:hlinkClick r:id="rId2"/>
              </a:rPr>
              <a:t>, </a:t>
            </a:r>
            <a:r>
              <a:rPr lang="en-GB" sz="900" i="1" dirty="0">
                <a:solidFill>
                  <a:srgbClr val="85D2E1"/>
                </a:solidFill>
                <a:hlinkClick r:id="rId2"/>
              </a:rPr>
              <a:t>133</a:t>
            </a:r>
            <a:r>
              <a:rPr lang="en-GB" sz="900" dirty="0">
                <a:solidFill>
                  <a:srgbClr val="85D2E1"/>
                </a:solidFill>
                <a:hlinkClick r:id="rId2"/>
              </a:rPr>
              <a:t>, 8555–8615. </a:t>
            </a:r>
            <a:endParaRPr lang="en-IE" sz="900" dirty="0">
              <a:solidFill>
                <a:srgbClr val="85D2E1"/>
              </a:solidFill>
            </a:endParaRPr>
          </a:p>
        </p:txBody>
      </p:sp>
      <p:sp>
        <p:nvSpPr>
          <p:cNvPr id="2" name="TextBox 1">
            <a:extLst>
              <a:ext uri="{FF2B5EF4-FFF2-40B4-BE49-F238E27FC236}">
                <a16:creationId xmlns:a16="http://schemas.microsoft.com/office/drawing/2014/main" id="{0F965BD7-4A67-4A5A-96D2-AD9EED9BD9A0}"/>
              </a:ext>
            </a:extLst>
          </p:cNvPr>
          <p:cNvSpPr txBox="1"/>
          <p:nvPr/>
        </p:nvSpPr>
        <p:spPr>
          <a:xfrm>
            <a:off x="4929447" y="6240379"/>
            <a:ext cx="2219498" cy="369332"/>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07870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744B23-B90F-49C4-81D8-A537B41C3CC9}"/>
              </a:ext>
            </a:extLst>
          </p:cNvPr>
          <p:cNvSpPr>
            <a:spLocks noGrp="1"/>
          </p:cNvSpPr>
          <p:nvPr>
            <p:ph type="body" sz="quarter" idx="18"/>
          </p:nvPr>
        </p:nvSpPr>
        <p:spPr>
          <a:xfrm>
            <a:off x="376989" y="1661588"/>
            <a:ext cx="11394597" cy="3867704"/>
          </a:xfrm>
        </p:spPr>
        <p:txBody>
          <a:bodyPr>
            <a:normAutofit fontScale="92500" lnSpcReduction="20000"/>
          </a:bodyPr>
          <a:lstStyle/>
          <a:p>
            <a:pPr marL="342900" indent="-342900">
              <a:buFont typeface="Arial" panose="020B0604020202020204" pitchFamily="34" charset="0"/>
              <a:buChar char="•"/>
            </a:pPr>
            <a:r>
              <a:rPr lang="de-DE" dirty="0"/>
              <a:t>Die Bausteine des Proteins = ~ 20 Aminosäuren </a:t>
            </a:r>
          </a:p>
          <a:p>
            <a:pPr marL="342900" indent="-342900">
              <a:buFont typeface="Arial" panose="020B0604020202020204" pitchFamily="34" charset="0"/>
              <a:buChar char="•"/>
            </a:pPr>
            <a:r>
              <a:rPr lang="de-DE" dirty="0"/>
              <a:t>9 davon sind </a:t>
            </a:r>
            <a:r>
              <a:rPr lang="de-DE" b="1" dirty="0"/>
              <a:t>essentielle Aminosäuren (EAS)</a:t>
            </a:r>
          </a:p>
          <a:p>
            <a:pPr marL="342900" indent="-342900">
              <a:buFont typeface="Arial" panose="020B0604020202020204" pitchFamily="34" charset="0"/>
              <a:buChar char="•"/>
            </a:pPr>
            <a:r>
              <a:rPr lang="de-DE" dirty="0"/>
              <a:t>Der Mensch kann EAS </a:t>
            </a:r>
            <a:r>
              <a:rPr lang="de-DE" b="1" dirty="0"/>
              <a:t>nicht selbst herstellen</a:t>
            </a:r>
            <a:r>
              <a:rPr lang="de-DE" dirty="0"/>
              <a:t>, also müssen sie aus unserer </a:t>
            </a:r>
            <a:r>
              <a:rPr lang="de-DE" b="1" dirty="0"/>
              <a:t>ERNÄHRUNG</a:t>
            </a:r>
            <a:r>
              <a:rPr lang="de-DE" dirty="0"/>
              <a:t> stammen.</a:t>
            </a:r>
          </a:p>
          <a:p>
            <a:pPr marL="342900" indent="-342900">
              <a:buFont typeface="Arial" panose="020B0604020202020204" pitchFamily="34" charset="0"/>
              <a:buChar char="•"/>
            </a:pPr>
            <a:r>
              <a:rPr lang="de-DE" dirty="0"/>
              <a:t>Ein </a:t>
            </a:r>
            <a:r>
              <a:rPr lang="de-DE" b="1" dirty="0"/>
              <a:t>vollständiges Protein </a:t>
            </a:r>
            <a:r>
              <a:rPr lang="de-DE" dirty="0"/>
              <a:t>ist ein Protein, das </a:t>
            </a:r>
            <a:r>
              <a:rPr lang="de-DE" b="1" dirty="0"/>
              <a:t>alle 9 EAS enthält</a:t>
            </a:r>
            <a:r>
              <a:rPr lang="de-DE" dirty="0"/>
              <a:t>.</a:t>
            </a:r>
          </a:p>
          <a:p>
            <a:pPr marL="342900" indent="-342900">
              <a:buFont typeface="Arial" panose="020B0604020202020204" pitchFamily="34" charset="0"/>
              <a:buChar char="•"/>
            </a:pPr>
            <a:r>
              <a:rPr lang="de-DE" dirty="0"/>
              <a:t>Ein </a:t>
            </a:r>
            <a:r>
              <a:rPr lang="de-DE" b="1" dirty="0"/>
              <a:t>unvollständiges Protein </a:t>
            </a:r>
            <a:r>
              <a:rPr lang="de-DE" dirty="0"/>
              <a:t>ist also ein Protein, </a:t>
            </a:r>
            <a:r>
              <a:rPr lang="de-DE" b="1" dirty="0"/>
              <a:t>das nicht alle EEAs enthält.</a:t>
            </a:r>
          </a:p>
          <a:p>
            <a:pPr marL="342900" indent="-342900">
              <a:buFont typeface="Arial" panose="020B0604020202020204" pitchFamily="34" charset="0"/>
              <a:buChar char="•"/>
            </a:pPr>
            <a:r>
              <a:rPr lang="de-DE" dirty="0"/>
              <a:t>Die meisten </a:t>
            </a:r>
            <a:r>
              <a:rPr lang="de-DE" b="1" dirty="0"/>
              <a:t>pflanzlichen Proteine </a:t>
            </a:r>
            <a:r>
              <a:rPr lang="de-DE" dirty="0"/>
              <a:t>sind unvollständig, aber wenn sie </a:t>
            </a:r>
            <a:r>
              <a:rPr lang="de-DE" b="1" dirty="0"/>
              <a:t>kombiniert</a:t>
            </a:r>
            <a:r>
              <a:rPr lang="de-DE" dirty="0"/>
              <a:t> werden, können sie vollständig werden</a:t>
            </a:r>
            <a:r>
              <a:rPr lang="en-US" dirty="0"/>
              <a:t>. </a:t>
            </a:r>
          </a:p>
          <a:p>
            <a:pPr marL="342900" indent="-342900">
              <a:buFont typeface="Arial" panose="020B0604020202020204" pitchFamily="34" charset="0"/>
              <a:buChar char="•"/>
            </a:pPr>
            <a:r>
              <a:rPr lang="de-DE" dirty="0"/>
              <a:t>Zu den wichtigsten Proteinquellen gehören </a:t>
            </a:r>
            <a:r>
              <a:rPr lang="de-DE" b="1" dirty="0"/>
              <a:t>Fleisch, Eier, Milchprodukte, Bohnen, Meeresfrüchte/Fisch, einzelliges Protein</a:t>
            </a:r>
          </a:p>
          <a:p>
            <a:pPr marL="342900" indent="-342900">
              <a:buFont typeface="Arial" panose="020B0604020202020204" pitchFamily="34" charset="0"/>
              <a:buChar char="•"/>
            </a:pPr>
            <a:r>
              <a:rPr lang="de-DE" dirty="0"/>
              <a:t>Ein </a:t>
            </a:r>
            <a:r>
              <a:rPr lang="de-DE" b="1" dirty="0"/>
              <a:t>hochwertiges Protein </a:t>
            </a:r>
            <a:r>
              <a:rPr lang="de-DE" dirty="0"/>
              <a:t>ist ein vollständiges Protein, das einen hohen Anteil an EAAs enthält.</a:t>
            </a:r>
            <a:endParaRPr lang="en-IE" dirty="0"/>
          </a:p>
        </p:txBody>
      </p:sp>
      <p:sp>
        <p:nvSpPr>
          <p:cNvPr id="5" name="Text Placeholder 2">
            <a:extLst>
              <a:ext uri="{FF2B5EF4-FFF2-40B4-BE49-F238E27FC236}">
                <a16:creationId xmlns:a16="http://schemas.microsoft.com/office/drawing/2014/main" id="{B6A07BEE-75B3-453C-A669-BD500D0B7E31}"/>
              </a:ext>
            </a:extLst>
          </p:cNvPr>
          <p:cNvSpPr>
            <a:spLocks noGrp="1"/>
          </p:cNvSpPr>
          <p:nvPr>
            <p:ph type="body" sz="quarter" idx="16"/>
          </p:nvPr>
        </p:nvSpPr>
        <p:spPr>
          <a:xfrm>
            <a:off x="735013" y="642938"/>
            <a:ext cx="10807700" cy="582612"/>
          </a:xfrm>
        </p:spPr>
        <p:txBody>
          <a:bodyPr>
            <a:normAutofit lnSpcReduction="10000"/>
          </a:bodyPr>
          <a:lstStyle/>
          <a:p>
            <a:r>
              <a:rPr lang="de-DE" b="1" dirty="0"/>
              <a:t>2. Proteine - </a:t>
            </a:r>
            <a:r>
              <a:rPr lang="de-DE" dirty="0"/>
              <a:t>Was sind sie? Eine kurze Beschreibung...</a:t>
            </a:r>
          </a:p>
        </p:txBody>
      </p:sp>
    </p:spTree>
    <p:extLst>
      <p:ext uri="{BB962C8B-B14F-4D97-AF65-F5344CB8AC3E}">
        <p14:creationId xmlns:p14="http://schemas.microsoft.com/office/powerpoint/2010/main" val="47717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pen bags of varieties grain seeds">
            <a:extLst>
              <a:ext uri="{FF2B5EF4-FFF2-40B4-BE49-F238E27FC236}">
                <a16:creationId xmlns:a16="http://schemas.microsoft.com/office/drawing/2014/main" id="{9E02788F-E5CE-4E73-BD13-ABD22A10B5B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C2FEE8A7-FEB8-4C96-A5B4-F317D798C530}"/>
              </a:ext>
            </a:extLst>
          </p:cNvPr>
          <p:cNvSpPr>
            <a:spLocks noGrp="1"/>
          </p:cNvSpPr>
          <p:nvPr>
            <p:ph type="body" sz="quarter" idx="18"/>
          </p:nvPr>
        </p:nvSpPr>
        <p:spPr>
          <a:xfrm>
            <a:off x="2711116" y="3092586"/>
            <a:ext cx="9233233" cy="1466443"/>
          </a:xfrm>
          <a:solidFill>
            <a:srgbClr val="85D2E1"/>
          </a:solidFill>
        </p:spPr>
        <p:txBody>
          <a:bodyPr>
            <a:normAutofit/>
          </a:bodyPr>
          <a:lstStyle/>
          <a:p>
            <a:r>
              <a:rPr lang="de-DE" dirty="0"/>
              <a:t>Die essentielle Aminosäure </a:t>
            </a:r>
            <a:r>
              <a:rPr lang="de-DE" b="1" dirty="0"/>
              <a:t>Leucin </a:t>
            </a:r>
            <a:r>
              <a:rPr lang="de-DE" dirty="0"/>
              <a:t>ist der wichtigste Regulator für den Muskelaufbau. 2,5 - 3 g Leucin in der täglichen Ernährung von Senioren können sicherstellen, dass die Synthese den Abbau übersteigt und somit mageres Gewebe aufgebaut wird.</a:t>
            </a:r>
          </a:p>
        </p:txBody>
      </p:sp>
      <p:sp>
        <p:nvSpPr>
          <p:cNvPr id="4" name="Text Placeholder 3">
            <a:extLst>
              <a:ext uri="{FF2B5EF4-FFF2-40B4-BE49-F238E27FC236}">
                <a16:creationId xmlns:a16="http://schemas.microsoft.com/office/drawing/2014/main" id="{923F1FAC-3E64-41CB-B6D7-FA9B33F2F35C}"/>
              </a:ext>
            </a:extLst>
          </p:cNvPr>
          <p:cNvSpPr>
            <a:spLocks noGrp="1"/>
          </p:cNvSpPr>
          <p:nvPr>
            <p:ph type="body" sz="quarter" idx="16"/>
          </p:nvPr>
        </p:nvSpPr>
        <p:spPr>
          <a:xfrm>
            <a:off x="464195" y="444299"/>
            <a:ext cx="6851005" cy="808031"/>
          </a:xfrm>
        </p:spPr>
        <p:txBody>
          <a:bodyPr>
            <a:normAutofit fontScale="85000" lnSpcReduction="20000"/>
          </a:bodyPr>
          <a:lstStyle/>
          <a:p>
            <a:r>
              <a:rPr lang="de-DE" b="1" dirty="0"/>
              <a:t>Ein Schlüsselfaktor für die Gesundheit der Muskeln</a:t>
            </a:r>
            <a:endParaRPr lang="en-IE" b="1" dirty="0"/>
          </a:p>
        </p:txBody>
      </p:sp>
    </p:spTree>
    <p:extLst>
      <p:ext uri="{BB962C8B-B14F-4D97-AF65-F5344CB8AC3E}">
        <p14:creationId xmlns:p14="http://schemas.microsoft.com/office/powerpoint/2010/main" val="88543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ECB27-31E9-4F28-83AD-76066C17E71B}"/>
              </a:ext>
            </a:extLst>
          </p:cNvPr>
          <p:cNvSpPr>
            <a:spLocks noGrp="1"/>
          </p:cNvSpPr>
          <p:nvPr>
            <p:ph type="body" sz="quarter" idx="15"/>
          </p:nvPr>
        </p:nvSpPr>
        <p:spPr/>
        <p:txBody>
          <a:bodyPr/>
          <a:lstStyle/>
          <a:p>
            <a:r>
              <a:rPr lang="en-US" dirty="0"/>
              <a:t>1</a:t>
            </a:r>
            <a:endParaRPr lang="en-IE" dirty="0"/>
          </a:p>
        </p:txBody>
      </p:sp>
      <p:sp>
        <p:nvSpPr>
          <p:cNvPr id="3" name="Text Placeholder 2">
            <a:extLst>
              <a:ext uri="{FF2B5EF4-FFF2-40B4-BE49-F238E27FC236}">
                <a16:creationId xmlns:a16="http://schemas.microsoft.com/office/drawing/2014/main" id="{D96D1265-F76C-4764-AE97-3482984F8E12}"/>
              </a:ext>
            </a:extLst>
          </p:cNvPr>
          <p:cNvSpPr>
            <a:spLocks noGrp="1"/>
          </p:cNvSpPr>
          <p:nvPr>
            <p:ph type="body" sz="quarter" idx="18"/>
          </p:nvPr>
        </p:nvSpPr>
        <p:spPr>
          <a:xfrm>
            <a:off x="497217" y="1672776"/>
            <a:ext cx="5181122" cy="4808684"/>
          </a:xfrm>
        </p:spPr>
        <p:txBody>
          <a:bodyPr>
            <a:normAutofit fontScale="85000" lnSpcReduction="10000"/>
          </a:bodyPr>
          <a:lstStyle/>
          <a:p>
            <a:r>
              <a:rPr lang="de-DE" b="1" dirty="0"/>
              <a:t>Dieses Modul bildet die Grundlage für die Entwicklung neuer und innovativer Lebensmittel für Senioren.</a:t>
            </a:r>
          </a:p>
          <a:p>
            <a:r>
              <a:rPr lang="de-DE" dirty="0"/>
              <a:t>In diesem Modul werden wir ein umfassendes Spektrum an Themen abdecken. Insbesondere werden wir uns auf die Themen konzentrieren, die die Bedürfnisse, das Leben und das Wohlbefinden von Senioren betreffen oder beeinflussen.</a:t>
            </a:r>
          </a:p>
          <a:p>
            <a:r>
              <a:rPr lang="de-DE" dirty="0"/>
              <a:t>Mit zunehmendem Alter verändert sich unser Körper und damit auch unser Bedarf an Lebensmitteln. Wenn wir die personalisierte Ernährung verstehen, können wir die Entwicklung neuer und innovativer Lebensmittel für Senioren in die Wege leiten. Aber dazu müssen wir zuerst ihre Herausforderungen und Bedürfnisse verstehen.</a:t>
            </a:r>
            <a:endParaRPr lang="en-IE" dirty="0"/>
          </a:p>
        </p:txBody>
      </p:sp>
      <p:sp>
        <p:nvSpPr>
          <p:cNvPr id="4" name="Text Placeholder 3">
            <a:extLst>
              <a:ext uri="{FF2B5EF4-FFF2-40B4-BE49-F238E27FC236}">
                <a16:creationId xmlns:a16="http://schemas.microsoft.com/office/drawing/2014/main" id="{6ADFB937-8154-48C7-834C-02F5BA57285A}"/>
              </a:ext>
            </a:extLst>
          </p:cNvPr>
          <p:cNvSpPr>
            <a:spLocks noGrp="1"/>
          </p:cNvSpPr>
          <p:nvPr>
            <p:ph type="body" sz="quarter" idx="16"/>
          </p:nvPr>
        </p:nvSpPr>
        <p:spPr/>
        <p:txBody>
          <a:bodyPr vert="horz" lIns="91440" tIns="45720" rIns="91440" bIns="45720" rtlCol="0" anchor="t">
            <a:normAutofit/>
          </a:bodyPr>
          <a:lstStyle/>
          <a:p>
            <a:r>
              <a:rPr lang="en-US" b="1" dirty="0"/>
              <a:t>Modul 2 </a:t>
            </a:r>
            <a:r>
              <a:rPr lang="en-US" b="1" dirty="0" err="1"/>
              <a:t>Inhalt</a:t>
            </a:r>
            <a:r>
              <a:rPr lang="en-US" b="1" dirty="0"/>
              <a:t>:</a:t>
            </a:r>
            <a:endParaRPr lang="en-IE" b="1" dirty="0"/>
          </a:p>
        </p:txBody>
      </p:sp>
      <p:sp>
        <p:nvSpPr>
          <p:cNvPr id="5" name="Text Placeholder 4">
            <a:extLst>
              <a:ext uri="{FF2B5EF4-FFF2-40B4-BE49-F238E27FC236}">
                <a16:creationId xmlns:a16="http://schemas.microsoft.com/office/drawing/2014/main" id="{09E52BF3-DD82-4DFD-A694-B444AE96F626}"/>
              </a:ext>
            </a:extLst>
          </p:cNvPr>
          <p:cNvSpPr>
            <a:spLocks noGrp="1"/>
          </p:cNvSpPr>
          <p:nvPr>
            <p:ph type="body" sz="quarter" idx="14"/>
          </p:nvPr>
        </p:nvSpPr>
        <p:spPr/>
        <p:txBody>
          <a:bodyPr/>
          <a:lstStyle/>
          <a:p>
            <a:pPr>
              <a:lnSpc>
                <a:spcPct val="100000"/>
              </a:lnSpc>
            </a:pPr>
            <a:r>
              <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Gesundheits- und Ernährungsbedürfnisse von Senioren</a:t>
            </a:r>
            <a:endParaRPr lang="en-IE" dirty="0">
              <a:solidFill>
                <a:srgbClr val="000000"/>
              </a:solidFill>
            </a:endParaRPr>
          </a:p>
        </p:txBody>
      </p:sp>
      <p:sp>
        <p:nvSpPr>
          <p:cNvPr id="6" name="Text Placeholder 5">
            <a:extLst>
              <a:ext uri="{FF2B5EF4-FFF2-40B4-BE49-F238E27FC236}">
                <a16:creationId xmlns:a16="http://schemas.microsoft.com/office/drawing/2014/main" id="{426E502B-8EB2-455C-A1BE-C8036E03C85F}"/>
              </a:ext>
            </a:extLst>
          </p:cNvPr>
          <p:cNvSpPr>
            <a:spLocks noGrp="1"/>
          </p:cNvSpPr>
          <p:nvPr>
            <p:ph type="body" sz="quarter" idx="19"/>
          </p:nvPr>
        </p:nvSpPr>
        <p:spPr/>
        <p:txBody>
          <a:bodyPr/>
          <a:lstStyle/>
          <a:p>
            <a:r>
              <a:rPr lang="en-US" dirty="0"/>
              <a:t>2</a:t>
            </a:r>
            <a:endParaRPr lang="en-IE" dirty="0"/>
          </a:p>
        </p:txBody>
      </p:sp>
      <p:sp>
        <p:nvSpPr>
          <p:cNvPr id="7" name="Text Placeholder 6">
            <a:extLst>
              <a:ext uri="{FF2B5EF4-FFF2-40B4-BE49-F238E27FC236}">
                <a16:creationId xmlns:a16="http://schemas.microsoft.com/office/drawing/2014/main" id="{B733A621-A3BB-4FEA-ABEC-270023E91AB3}"/>
              </a:ext>
            </a:extLst>
          </p:cNvPr>
          <p:cNvSpPr>
            <a:spLocks noGrp="1"/>
          </p:cNvSpPr>
          <p:nvPr>
            <p:ph type="body" sz="quarter" idx="20"/>
          </p:nvPr>
        </p:nvSpPr>
        <p:spPr>
          <a:xfrm>
            <a:off x="7229716" y="4308127"/>
            <a:ext cx="4465067" cy="822373"/>
          </a:xfrm>
        </p:spPr>
        <p:txBody>
          <a:bodyPr/>
          <a:lstStyle/>
          <a:p>
            <a:pPr>
              <a:lnSpc>
                <a:spcPct val="100000"/>
              </a:lnSpc>
            </a:pPr>
            <a:r>
              <a:rPr lang="de-D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Natürliche Ernährung und Funktionalität der Inhaltsstoffe</a:t>
            </a:r>
            <a:endParaRPr lang="en-IE" dirty="0"/>
          </a:p>
        </p:txBody>
      </p:sp>
      <p:sp>
        <p:nvSpPr>
          <p:cNvPr id="8" name="Text Placeholder 7">
            <a:extLst>
              <a:ext uri="{FF2B5EF4-FFF2-40B4-BE49-F238E27FC236}">
                <a16:creationId xmlns:a16="http://schemas.microsoft.com/office/drawing/2014/main" id="{B4DC6135-8175-44C8-B135-E03F8857A872}"/>
              </a:ext>
            </a:extLst>
          </p:cNvPr>
          <p:cNvSpPr>
            <a:spLocks noGrp="1"/>
          </p:cNvSpPr>
          <p:nvPr>
            <p:ph type="body" sz="quarter" idx="21"/>
          </p:nvPr>
        </p:nvSpPr>
        <p:spPr/>
        <p:txBody>
          <a:bodyPr/>
          <a:lstStyle/>
          <a:p>
            <a:r>
              <a:rPr lang="en-US" dirty="0"/>
              <a:t>3</a:t>
            </a:r>
            <a:endParaRPr lang="en-IE" dirty="0"/>
          </a:p>
        </p:txBody>
      </p:sp>
      <p:sp>
        <p:nvSpPr>
          <p:cNvPr id="9" name="Text Placeholder 8">
            <a:extLst>
              <a:ext uri="{FF2B5EF4-FFF2-40B4-BE49-F238E27FC236}">
                <a16:creationId xmlns:a16="http://schemas.microsoft.com/office/drawing/2014/main" id="{B7FA4ADC-D493-4A5C-9704-6253DA986812}"/>
              </a:ext>
            </a:extLst>
          </p:cNvPr>
          <p:cNvSpPr>
            <a:spLocks noGrp="1"/>
          </p:cNvSpPr>
          <p:nvPr>
            <p:ph type="body" sz="quarter" idx="22"/>
          </p:nvPr>
        </p:nvSpPr>
        <p:spPr/>
        <p:txBody>
          <a:bodyPr/>
          <a:lstStyle/>
          <a:p>
            <a:r>
              <a:rPr lang="en-IE" dirty="0" err="1">
                <a:solidFill>
                  <a:srgbClr val="000000"/>
                </a:solidFill>
              </a:rPr>
              <a:t>Allergene</a:t>
            </a:r>
            <a:r>
              <a:rPr lang="en-IE" dirty="0">
                <a:solidFill>
                  <a:srgbClr val="000000"/>
                </a:solidFill>
              </a:rPr>
              <a:t> / Anti-</a:t>
            </a:r>
            <a:r>
              <a:rPr lang="en-IE" dirty="0" err="1">
                <a:solidFill>
                  <a:srgbClr val="000000"/>
                </a:solidFill>
              </a:rPr>
              <a:t>Nährstoffe</a:t>
            </a:r>
            <a:endParaRPr lang="en-IE" dirty="0">
              <a:solidFill>
                <a:srgbClr val="000000"/>
              </a:solidFill>
            </a:endParaRPr>
          </a:p>
        </p:txBody>
      </p:sp>
      <p:sp>
        <p:nvSpPr>
          <p:cNvPr id="10" name="Text Placeholder 9">
            <a:extLst>
              <a:ext uri="{FF2B5EF4-FFF2-40B4-BE49-F238E27FC236}">
                <a16:creationId xmlns:a16="http://schemas.microsoft.com/office/drawing/2014/main" id="{B0FCDD63-8702-404D-9B8F-48CBEB3437FA}"/>
              </a:ext>
            </a:extLst>
          </p:cNvPr>
          <p:cNvSpPr>
            <a:spLocks noGrp="1"/>
          </p:cNvSpPr>
          <p:nvPr>
            <p:ph type="body" sz="quarter" idx="23"/>
          </p:nvPr>
        </p:nvSpPr>
        <p:spPr/>
        <p:txBody>
          <a:bodyPr/>
          <a:lstStyle/>
          <a:p>
            <a:r>
              <a:rPr lang="en-US" dirty="0"/>
              <a:t>4</a:t>
            </a:r>
            <a:endParaRPr lang="en-IE" dirty="0"/>
          </a:p>
        </p:txBody>
      </p:sp>
      <p:sp>
        <p:nvSpPr>
          <p:cNvPr id="11" name="Text Placeholder 10">
            <a:extLst>
              <a:ext uri="{FF2B5EF4-FFF2-40B4-BE49-F238E27FC236}">
                <a16:creationId xmlns:a16="http://schemas.microsoft.com/office/drawing/2014/main" id="{E24C33F1-660B-4E91-B1B5-F73F6D94E708}"/>
              </a:ext>
            </a:extLst>
          </p:cNvPr>
          <p:cNvSpPr>
            <a:spLocks noGrp="1"/>
          </p:cNvSpPr>
          <p:nvPr>
            <p:ph type="body" sz="quarter" idx="24"/>
          </p:nvPr>
        </p:nvSpPr>
        <p:spPr>
          <a:xfrm>
            <a:off x="7229716" y="2299462"/>
            <a:ext cx="4465067" cy="822373"/>
          </a:xfrm>
        </p:spPr>
        <p:txBody>
          <a:bodyPr/>
          <a:lstStyle/>
          <a:p>
            <a:pPr>
              <a:lnSpc>
                <a:spcPct val="100000"/>
              </a:lnSpc>
            </a:pPr>
            <a:r>
              <a:rPr lang="de-DE" dirty="0">
                <a:solidFill>
                  <a:srgbClr val="000000"/>
                </a:solidFill>
                <a:latin typeface="Calibri" panose="020F0502020204030204" pitchFamily="34" charset="0"/>
                <a:ea typeface="Calibri" panose="020F0502020204030204" pitchFamily="34" charset="0"/>
                <a:cs typeface="Times New Roman" panose="02020603050405020304" pitchFamily="18" charset="0"/>
              </a:rPr>
              <a:t>Innovative Lösungen und Lebensmittelanreicherung für das Gesundheitsmanagement </a:t>
            </a:r>
          </a:p>
        </p:txBody>
      </p:sp>
    </p:spTree>
    <p:extLst>
      <p:ext uri="{BB962C8B-B14F-4D97-AF65-F5344CB8AC3E}">
        <p14:creationId xmlns:p14="http://schemas.microsoft.com/office/powerpoint/2010/main" val="424530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00F1B-4FC1-4A5A-8D30-6454F702BDD8}"/>
              </a:ext>
            </a:extLst>
          </p:cNvPr>
          <p:cNvSpPr>
            <a:spLocks noGrp="1"/>
          </p:cNvSpPr>
          <p:nvPr>
            <p:ph type="body" sz="quarter" idx="18"/>
          </p:nvPr>
        </p:nvSpPr>
        <p:spPr>
          <a:xfrm>
            <a:off x="0" y="2545710"/>
            <a:ext cx="4660900" cy="3562990"/>
          </a:xfrm>
        </p:spPr>
        <p:txBody>
          <a:bodyPr vert="horz" lIns="91440" tIns="45720" rIns="91440" bIns="45720" rtlCol="0" anchor="t">
            <a:normAutofit fontScale="92500" lnSpcReduction="20000"/>
          </a:bodyPr>
          <a:lstStyle/>
          <a:p>
            <a:pPr indent="0">
              <a:lnSpc>
                <a:spcPct val="110000"/>
              </a:lnSpc>
            </a:pPr>
            <a:r>
              <a:rPr lang="de-DE" b="0" i="0" dirty="0">
                <a:solidFill>
                  <a:srgbClr val="030303"/>
                </a:solidFill>
                <a:effectLst/>
              </a:rPr>
              <a:t>Verschaffen Sie sich einen Einblick in die Prävalenz der Mangelernährung bei älteren Erwachsenen in Europa und lernen Sie die wichtigen Determinanten der Proteinmangelernährung kennen. Dieses kurze Erklärvideo wurde im Rahmen des EU-Projekts PROMISS - </a:t>
            </a:r>
            <a:r>
              <a:rPr lang="de-DE" dirty="0" err="1">
                <a:solidFill>
                  <a:srgbClr val="030303"/>
                </a:solidFill>
              </a:rPr>
              <a:t>Prevention</a:t>
            </a:r>
            <a:r>
              <a:rPr lang="de-DE" dirty="0">
                <a:solidFill>
                  <a:srgbClr val="030303"/>
                </a:solidFill>
              </a:rPr>
              <a:t> </a:t>
            </a:r>
            <a:r>
              <a:rPr lang="de-DE" b="0" i="0" dirty="0" err="1">
                <a:solidFill>
                  <a:srgbClr val="030303"/>
                </a:solidFill>
                <a:effectLst/>
              </a:rPr>
              <a:t>Of</a:t>
            </a:r>
            <a:r>
              <a:rPr lang="de-DE" b="0" i="0" dirty="0">
                <a:solidFill>
                  <a:srgbClr val="030303"/>
                </a:solidFill>
                <a:effectLst/>
              </a:rPr>
              <a:t> Malnutrition In Senior </a:t>
            </a:r>
            <a:r>
              <a:rPr lang="de-DE" b="0" i="0" dirty="0" err="1">
                <a:solidFill>
                  <a:srgbClr val="030303"/>
                </a:solidFill>
                <a:effectLst/>
              </a:rPr>
              <a:t>Subjects</a:t>
            </a:r>
            <a:r>
              <a:rPr lang="de-DE" b="0" i="0" dirty="0">
                <a:solidFill>
                  <a:srgbClr val="030303"/>
                </a:solidFill>
                <a:effectLst/>
              </a:rPr>
              <a:t> produziert</a:t>
            </a:r>
            <a:r>
              <a:rPr lang="en-US" b="0" i="0" dirty="0">
                <a:solidFill>
                  <a:srgbClr val="030303"/>
                </a:solidFill>
                <a:effectLst/>
              </a:rPr>
              <a:t>: </a:t>
            </a:r>
            <a:r>
              <a:rPr lang="en-US" dirty="0">
                <a:solidFill>
                  <a:srgbClr val="1188A3"/>
                </a:solidFill>
                <a:hlinkClick r:id="rId3">
                  <a:extLst>
                    <a:ext uri="{A12FA001-AC4F-418D-AE19-62706E023703}">
                      <ahyp:hlinkClr xmlns:ahyp="http://schemas.microsoft.com/office/drawing/2018/hyperlinkcolor" val="tx"/>
                    </a:ext>
                  </a:extLst>
                </a:hlinkClick>
              </a:rPr>
              <a:t>PROMISS | AGE Platform (age-platform.eu)</a:t>
            </a:r>
            <a:r>
              <a:rPr lang="en-US" dirty="0">
                <a:solidFill>
                  <a:srgbClr val="1188A3"/>
                </a:solidFill>
              </a:rPr>
              <a:t> </a:t>
            </a:r>
            <a:endParaRPr lang="en-IE" dirty="0">
              <a:solidFill>
                <a:srgbClr val="1188A3"/>
              </a:solidFill>
            </a:endParaRPr>
          </a:p>
        </p:txBody>
      </p:sp>
      <p:sp>
        <p:nvSpPr>
          <p:cNvPr id="3" name="Text Placeholder 2">
            <a:extLst>
              <a:ext uri="{FF2B5EF4-FFF2-40B4-BE49-F238E27FC236}">
                <a16:creationId xmlns:a16="http://schemas.microsoft.com/office/drawing/2014/main" id="{EB41DBFC-768A-4015-AEB2-546F4329F920}"/>
              </a:ext>
            </a:extLst>
          </p:cNvPr>
          <p:cNvSpPr>
            <a:spLocks noGrp="1"/>
          </p:cNvSpPr>
          <p:nvPr>
            <p:ph type="body" sz="quarter" idx="16"/>
          </p:nvPr>
        </p:nvSpPr>
        <p:spPr>
          <a:xfrm>
            <a:off x="254000" y="444501"/>
            <a:ext cx="5600700" cy="953704"/>
          </a:xfrm>
        </p:spPr>
        <p:txBody>
          <a:bodyPr>
            <a:normAutofit lnSpcReduction="10000"/>
          </a:bodyPr>
          <a:lstStyle/>
          <a:p>
            <a:r>
              <a:rPr lang="en-US" b="1" dirty="0"/>
              <a:t>Protein-</a:t>
            </a:r>
            <a:r>
              <a:rPr lang="en-US" b="1" dirty="0" err="1"/>
              <a:t>Energie</a:t>
            </a:r>
            <a:r>
              <a:rPr lang="en-US" b="1" dirty="0"/>
              <a:t>-</a:t>
            </a:r>
            <a:r>
              <a:rPr lang="en-US" b="1" dirty="0" err="1"/>
              <a:t>Mangelernährung</a:t>
            </a:r>
            <a:endParaRPr lang="en-IE" b="1" dirty="0"/>
          </a:p>
        </p:txBody>
      </p:sp>
      <p:pic>
        <p:nvPicPr>
          <p:cNvPr id="4" name="Online Media 3" title="What is protein energy malnutrition - PROMISS">
            <a:hlinkClick r:id="" action="ppaction://media"/>
            <a:extLst>
              <a:ext uri="{FF2B5EF4-FFF2-40B4-BE49-F238E27FC236}">
                <a16:creationId xmlns:a16="http://schemas.microsoft.com/office/drawing/2014/main" id="{13195FF2-EFE7-4B8D-B0B1-C2FE7188BED6}"/>
              </a:ext>
            </a:extLst>
          </p:cNvPr>
          <p:cNvPicPr>
            <a:picLocks noRot="1" noChangeAspect="1"/>
          </p:cNvPicPr>
          <p:nvPr>
            <a:videoFile r:link="rId1"/>
          </p:nvPr>
        </p:nvPicPr>
        <p:blipFill>
          <a:blip r:embed="rId4"/>
          <a:stretch>
            <a:fillRect/>
          </a:stretch>
        </p:blipFill>
        <p:spPr>
          <a:xfrm>
            <a:off x="4914900" y="1156904"/>
            <a:ext cx="6819900" cy="3853244"/>
          </a:xfrm>
          <a:prstGeom prst="rect">
            <a:avLst/>
          </a:prstGeom>
        </p:spPr>
      </p:pic>
      <p:pic>
        <p:nvPicPr>
          <p:cNvPr id="1026" name="Picture 2" descr="PROMISS Logo">
            <a:extLst>
              <a:ext uri="{FF2B5EF4-FFF2-40B4-BE49-F238E27FC236}">
                <a16:creationId xmlns:a16="http://schemas.microsoft.com/office/drawing/2014/main" id="{18434D1C-E812-4724-A89C-7A9D48C1CF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5625" y="1426851"/>
            <a:ext cx="1933575" cy="817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EBA933-14D3-4087-9405-CC15BCF061E3}"/>
              </a:ext>
            </a:extLst>
          </p:cNvPr>
          <p:cNvSpPr txBox="1"/>
          <p:nvPr/>
        </p:nvSpPr>
        <p:spPr>
          <a:xfrm>
            <a:off x="4441057" y="5994569"/>
            <a:ext cx="7666859" cy="461665"/>
          </a:xfrm>
          <a:prstGeom prst="rect">
            <a:avLst/>
          </a:prstGeom>
          <a:noFill/>
        </p:spPr>
        <p:txBody>
          <a:bodyPr wrap="square">
            <a:spAutoFit/>
          </a:bodyPr>
          <a:lstStyle/>
          <a:p>
            <a:r>
              <a:rPr lang="en-US" sz="2400" dirty="0">
                <a:solidFill>
                  <a:srgbClr val="1188A3"/>
                </a:solidFill>
                <a:hlinkClick r:id="rId6">
                  <a:extLst>
                    <a:ext uri="{A12FA001-AC4F-418D-AE19-62706E023703}">
                      <ahyp:hlinkClr xmlns:ahyp="http://schemas.microsoft.com/office/drawing/2018/hyperlinkcolor" val="tx"/>
                    </a:ext>
                  </a:extLst>
                </a:hlinkClick>
              </a:rPr>
              <a:t>What is protein energy malnutrition - PROMISS - YouTube</a:t>
            </a:r>
            <a:endParaRPr lang="en-IE" sz="2400" dirty="0">
              <a:solidFill>
                <a:srgbClr val="1188A3"/>
              </a:solidFill>
            </a:endParaRPr>
          </a:p>
        </p:txBody>
      </p:sp>
    </p:spTree>
    <p:extLst>
      <p:ext uri="{BB962C8B-B14F-4D97-AF65-F5344CB8AC3E}">
        <p14:creationId xmlns:p14="http://schemas.microsoft.com/office/powerpoint/2010/main" val="19034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99037-33AF-47FF-829F-1CB7054BB708}"/>
              </a:ext>
            </a:extLst>
          </p:cNvPr>
          <p:cNvSpPr>
            <a:spLocks noGrp="1"/>
          </p:cNvSpPr>
          <p:nvPr>
            <p:ph type="body" sz="quarter" idx="18"/>
          </p:nvPr>
        </p:nvSpPr>
        <p:spPr>
          <a:xfrm>
            <a:off x="735013" y="1475873"/>
            <a:ext cx="10808102" cy="4457787"/>
          </a:xfrm>
        </p:spPr>
        <p:txBody>
          <a:bodyPr>
            <a:normAutofit/>
          </a:bodyPr>
          <a:lstStyle/>
          <a:p>
            <a:r>
              <a:rPr lang="en-US" sz="3000" b="1" dirty="0" err="1"/>
              <a:t>Proteinqualität</a:t>
            </a:r>
            <a:r>
              <a:rPr lang="en-US" sz="3000" b="1" dirty="0"/>
              <a:t> versus </a:t>
            </a:r>
            <a:r>
              <a:rPr lang="en-US" sz="3000" b="1" dirty="0" err="1"/>
              <a:t>Quantität</a:t>
            </a:r>
            <a:r>
              <a:rPr lang="en-US" sz="3000" b="1" dirty="0"/>
              <a:t> </a:t>
            </a:r>
          </a:p>
          <a:p>
            <a:endParaRPr lang="en-US" sz="1500" b="1" dirty="0"/>
          </a:p>
          <a:p>
            <a:pPr marL="457200" indent="-457200">
              <a:buFont typeface="Arial" panose="020B0604020202020204" pitchFamily="34" charset="0"/>
              <a:buChar char="•"/>
            </a:pPr>
            <a:r>
              <a:rPr lang="de-DE" sz="2200" b="1" dirty="0"/>
              <a:t>Unterschiedliche Rohproteinquellen 		</a:t>
            </a:r>
            <a:r>
              <a:rPr lang="de-DE" sz="2200" dirty="0"/>
              <a:t>unterschiedlichem Proteingehalt</a:t>
            </a:r>
            <a:endParaRPr lang="en-US" sz="2200" dirty="0"/>
          </a:p>
          <a:p>
            <a:pPr marL="0" indent="0"/>
            <a:endParaRPr lang="en-US" sz="1500" dirty="0"/>
          </a:p>
          <a:p>
            <a:pPr marL="457200" indent="-457200">
              <a:buFont typeface="Arial" panose="020B0604020202020204" pitchFamily="34" charset="0"/>
              <a:buChar char="•"/>
            </a:pPr>
            <a:r>
              <a:rPr lang="en-US" sz="2200" b="1" dirty="0" err="1"/>
              <a:t>Verschiedene</a:t>
            </a:r>
            <a:r>
              <a:rPr lang="en-US" sz="2200" b="1" dirty="0"/>
              <a:t> </a:t>
            </a:r>
            <a:r>
              <a:rPr lang="en-US" sz="2200" b="1" dirty="0" err="1"/>
              <a:t>Verarbeitungs</a:t>
            </a:r>
            <a:r>
              <a:rPr lang="en-US" sz="2200" b="1" dirty="0"/>
              <a:t>-/</a:t>
            </a:r>
            <a:r>
              <a:rPr lang="en-US" sz="2200" b="1" dirty="0" err="1"/>
              <a:t>Extraktionsmethoden</a:t>
            </a:r>
            <a:r>
              <a:rPr lang="en-US" sz="2200" b="1" dirty="0"/>
              <a:t> </a:t>
            </a:r>
            <a:r>
              <a:rPr lang="en-US" sz="2200" dirty="0"/>
              <a:t>	 	</a:t>
            </a:r>
          </a:p>
          <a:p>
            <a:pPr marL="0" indent="0"/>
            <a:endParaRPr lang="en-US" sz="2200" dirty="0"/>
          </a:p>
          <a:p>
            <a:pPr marL="457200" indent="-457200">
              <a:buFont typeface="Arial" panose="020B0604020202020204" pitchFamily="34" charset="0"/>
              <a:buChar char="•"/>
            </a:pPr>
            <a:r>
              <a:rPr lang="en-US" sz="2200" dirty="0"/>
              <a:t>	 			</a:t>
            </a:r>
          </a:p>
          <a:p>
            <a:pPr marL="0" indent="0"/>
            <a:r>
              <a:rPr lang="en-US" sz="2200" dirty="0"/>
              <a:t>			</a:t>
            </a:r>
          </a:p>
          <a:p>
            <a:pPr indent="0"/>
            <a:r>
              <a:rPr lang="en-US" sz="2200" b="1" dirty="0">
                <a:highlight>
                  <a:srgbClr val="FED100"/>
                </a:highlight>
              </a:rPr>
              <a:t>TIPP</a:t>
            </a:r>
            <a:r>
              <a:rPr lang="en-US" sz="2200" b="1" dirty="0">
                <a:highlight>
                  <a:srgbClr val="FED100"/>
                </a:highlight>
                <a:latin typeface="Comic Sans MS" panose="030F0702030302020204" pitchFamily="66" charset="0"/>
              </a:rPr>
              <a:t>:</a:t>
            </a:r>
            <a:r>
              <a:rPr lang="de-DE" sz="2200" dirty="0"/>
              <a:t>Unternehmen sollten die für ihre Rezeptur oder Produktformulierung am besten geeigneten Proteinquellen bei den Lieferanten für ihre Produktentwicklung recherchieren und auswählen.</a:t>
            </a:r>
            <a:r>
              <a:rPr lang="en-US" sz="2600" dirty="0"/>
              <a:t> </a:t>
            </a:r>
            <a:endParaRPr lang="en-IE" sz="2600" dirty="0"/>
          </a:p>
        </p:txBody>
      </p:sp>
      <p:sp>
        <p:nvSpPr>
          <p:cNvPr id="4" name="Text Placeholder 2">
            <a:extLst>
              <a:ext uri="{FF2B5EF4-FFF2-40B4-BE49-F238E27FC236}">
                <a16:creationId xmlns:a16="http://schemas.microsoft.com/office/drawing/2014/main" id="{C1787B8E-0D07-49E5-A0A8-B5EFA777CF50}"/>
              </a:ext>
            </a:extLst>
          </p:cNvPr>
          <p:cNvSpPr>
            <a:spLocks noGrp="1"/>
          </p:cNvSpPr>
          <p:nvPr>
            <p:ph type="body" sz="quarter" idx="16"/>
          </p:nvPr>
        </p:nvSpPr>
        <p:spPr>
          <a:xfrm>
            <a:off x="735013" y="642938"/>
            <a:ext cx="10807700" cy="582612"/>
          </a:xfrm>
        </p:spPr>
        <p:txBody>
          <a:bodyPr>
            <a:normAutofit lnSpcReduction="10000"/>
          </a:bodyPr>
          <a:lstStyle/>
          <a:p>
            <a:r>
              <a:rPr lang="de-DE" b="1" dirty="0"/>
              <a:t>2. Eiweiß - </a:t>
            </a:r>
            <a:r>
              <a:rPr lang="de-DE" dirty="0"/>
              <a:t>Was beeinflusst die Eiweißqualität...</a:t>
            </a:r>
            <a:endParaRPr lang="en-IE" dirty="0"/>
          </a:p>
        </p:txBody>
      </p:sp>
      <p:sp>
        <p:nvSpPr>
          <p:cNvPr id="3" name="Arrow: Right 2">
            <a:extLst>
              <a:ext uri="{FF2B5EF4-FFF2-40B4-BE49-F238E27FC236}">
                <a16:creationId xmlns:a16="http://schemas.microsoft.com/office/drawing/2014/main" id="{54CE5E4C-0922-4E91-84DF-AB26E09574FC}"/>
              </a:ext>
            </a:extLst>
          </p:cNvPr>
          <p:cNvSpPr/>
          <p:nvPr/>
        </p:nvSpPr>
        <p:spPr>
          <a:xfrm>
            <a:off x="7354849" y="3059072"/>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Calibri" panose="020F0502020204030204"/>
                <a:ea typeface="+mn-ea"/>
                <a:cs typeface="+mn-cs"/>
              </a:rPr>
              <a:t>Führt</a:t>
            </a: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srgbClr val="FFFFFF"/>
                </a:solidFill>
                <a:effectLst/>
                <a:uLnTx/>
                <a:uFillTx/>
                <a:latin typeface="Calibri" panose="020F0502020204030204"/>
                <a:ea typeface="+mn-ea"/>
                <a:cs typeface="+mn-cs"/>
              </a:rPr>
              <a:t>zu</a:t>
            </a:r>
            <a:endParaRPr kumimoji="0" lang="en-IE"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B0119123-3A6E-41EC-826E-696928592ED4}"/>
              </a:ext>
            </a:extLst>
          </p:cNvPr>
          <p:cNvSpPr/>
          <p:nvPr/>
        </p:nvSpPr>
        <p:spPr>
          <a:xfrm>
            <a:off x="6096000" y="2286162"/>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Führt</a:t>
            </a:r>
            <a:r>
              <a:rPr lang="en-US" sz="1400" b="1" dirty="0"/>
              <a:t> </a:t>
            </a:r>
            <a:r>
              <a:rPr lang="en-US" sz="1400" b="1" dirty="0" err="1"/>
              <a:t>zu</a:t>
            </a:r>
            <a:endParaRPr lang="en-IE" sz="1400" b="1" dirty="0"/>
          </a:p>
        </p:txBody>
      </p:sp>
      <p:sp>
        <p:nvSpPr>
          <p:cNvPr id="6" name="Arrow: Right 5">
            <a:extLst>
              <a:ext uri="{FF2B5EF4-FFF2-40B4-BE49-F238E27FC236}">
                <a16:creationId xmlns:a16="http://schemas.microsoft.com/office/drawing/2014/main" id="{25157911-C7C5-41CE-85D7-F0B665FCC7B7}"/>
              </a:ext>
            </a:extLst>
          </p:cNvPr>
          <p:cNvSpPr/>
          <p:nvPr/>
        </p:nvSpPr>
        <p:spPr>
          <a:xfrm>
            <a:off x="5954626" y="3879915"/>
            <a:ext cx="1119781"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Während</a:t>
            </a:r>
            <a:endParaRPr lang="en-IE" sz="1400" b="1" dirty="0"/>
          </a:p>
        </p:txBody>
      </p:sp>
      <p:sp>
        <p:nvSpPr>
          <p:cNvPr id="7" name="TextBox 6">
            <a:extLst>
              <a:ext uri="{FF2B5EF4-FFF2-40B4-BE49-F238E27FC236}">
                <a16:creationId xmlns:a16="http://schemas.microsoft.com/office/drawing/2014/main" id="{384F7445-6D72-4C8A-8BFE-B1379A991A68}"/>
              </a:ext>
            </a:extLst>
          </p:cNvPr>
          <p:cNvSpPr txBox="1"/>
          <p:nvPr/>
        </p:nvSpPr>
        <p:spPr>
          <a:xfrm>
            <a:off x="8456282" y="2933672"/>
            <a:ext cx="3940805" cy="707886"/>
          </a:xfrm>
          <a:prstGeom prst="rect">
            <a:avLst/>
          </a:prstGeom>
          <a:noFill/>
        </p:spPr>
        <p:txBody>
          <a:bodyPr wrap="square" rtlCol="0">
            <a:spAutoFit/>
          </a:bodyPr>
          <a:lstStyle/>
          <a:p>
            <a:r>
              <a:rPr lang="en-US" sz="2000" dirty="0" err="1">
                <a:solidFill>
                  <a:srgbClr val="000000"/>
                </a:solidFill>
              </a:rPr>
              <a:t>Proteinzutaten</a:t>
            </a:r>
            <a:r>
              <a:rPr lang="en-US" sz="2000" dirty="0">
                <a:solidFill>
                  <a:srgbClr val="000000"/>
                </a:solidFill>
              </a:rPr>
              <a:t> </a:t>
            </a:r>
            <a:r>
              <a:rPr lang="en-US" sz="2000" dirty="0" err="1">
                <a:solidFill>
                  <a:srgbClr val="000000"/>
                </a:solidFill>
              </a:rPr>
              <a:t>mit</a:t>
            </a:r>
            <a:r>
              <a:rPr lang="en-US" sz="2000" dirty="0">
                <a:solidFill>
                  <a:srgbClr val="000000"/>
                </a:solidFill>
              </a:rPr>
              <a:t> </a:t>
            </a:r>
            <a:r>
              <a:rPr lang="en-US" sz="2000" dirty="0" err="1">
                <a:solidFill>
                  <a:srgbClr val="000000"/>
                </a:solidFill>
              </a:rPr>
              <a:t>unterschiedlichem</a:t>
            </a:r>
            <a:r>
              <a:rPr lang="en-US" sz="2000" dirty="0">
                <a:solidFill>
                  <a:srgbClr val="000000"/>
                </a:solidFill>
              </a:rPr>
              <a:t> </a:t>
            </a:r>
            <a:r>
              <a:rPr lang="en-US" sz="2000" dirty="0" err="1">
                <a:solidFill>
                  <a:srgbClr val="000000"/>
                </a:solidFill>
              </a:rPr>
              <a:t>Proteingehalt</a:t>
            </a:r>
            <a:endParaRPr lang="en-IE" sz="2000" dirty="0">
              <a:solidFill>
                <a:srgbClr val="000000"/>
              </a:solidFill>
            </a:endParaRPr>
          </a:p>
        </p:txBody>
      </p:sp>
      <p:sp>
        <p:nvSpPr>
          <p:cNvPr id="8" name="TextBox 7">
            <a:extLst>
              <a:ext uri="{FF2B5EF4-FFF2-40B4-BE49-F238E27FC236}">
                <a16:creationId xmlns:a16="http://schemas.microsoft.com/office/drawing/2014/main" id="{09A3F542-AB84-4994-83E4-05BFA965F78E}"/>
              </a:ext>
            </a:extLst>
          </p:cNvPr>
          <p:cNvSpPr txBox="1"/>
          <p:nvPr/>
        </p:nvSpPr>
        <p:spPr>
          <a:xfrm>
            <a:off x="1163054" y="3757095"/>
            <a:ext cx="4852736" cy="707886"/>
          </a:xfrm>
          <a:prstGeom prst="rect">
            <a:avLst/>
          </a:prstGeom>
          <a:noFill/>
        </p:spPr>
        <p:txBody>
          <a:bodyPr wrap="square" rtlCol="0">
            <a:spAutoFit/>
          </a:bodyPr>
          <a:lstStyle/>
          <a:p>
            <a:r>
              <a:rPr kumimoji="0" lang="de-DE" sz="2000" b="1" i="0" u="none" strike="noStrike" kern="1200" cap="none" spc="0" normalizeH="0" baseline="0" noProof="0" dirty="0">
                <a:ln>
                  <a:noFill/>
                </a:ln>
                <a:solidFill>
                  <a:srgbClr val="000000"/>
                </a:solidFill>
                <a:effectLst/>
                <a:uLnTx/>
                <a:uFillTx/>
                <a:latin typeface="Calibri" panose="020F0502020204030204"/>
                <a:ea typeface="+mn-ea"/>
                <a:cs typeface="+mn-cs"/>
              </a:rPr>
              <a:t>Rohes pflanzliches Eiweißmaterial enthält üblicherweise etwa 8-18 % Eiweiß.</a:t>
            </a:r>
            <a:endParaRPr lang="en-IE" sz="1600" dirty="0">
              <a:solidFill>
                <a:srgbClr val="000000"/>
              </a:solidFill>
            </a:endParaRPr>
          </a:p>
        </p:txBody>
      </p:sp>
      <p:sp>
        <p:nvSpPr>
          <p:cNvPr id="9" name="TextBox 8">
            <a:extLst>
              <a:ext uri="{FF2B5EF4-FFF2-40B4-BE49-F238E27FC236}">
                <a16:creationId xmlns:a16="http://schemas.microsoft.com/office/drawing/2014/main" id="{7E1B4004-323C-4D54-B3A6-674619FC42C9}"/>
              </a:ext>
            </a:extLst>
          </p:cNvPr>
          <p:cNvSpPr txBox="1"/>
          <p:nvPr/>
        </p:nvSpPr>
        <p:spPr>
          <a:xfrm>
            <a:off x="7465893" y="3879915"/>
            <a:ext cx="4026569"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0000"/>
                </a:solidFill>
                <a:effectLst/>
                <a:uLnTx/>
                <a:uFillTx/>
                <a:latin typeface="Calibri" panose="020F0502020204030204"/>
                <a:ea typeface="+mn-ea"/>
                <a:cs typeface="+mn-cs"/>
              </a:rPr>
              <a:t>Proteinisolate enthalten Gehalte zwischen 55 und 95 %.</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3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3B0F2-ACF4-4C73-8AC7-FA886CC543AD}"/>
              </a:ext>
            </a:extLst>
          </p:cNvPr>
          <p:cNvSpPr>
            <a:spLocks noGrp="1"/>
          </p:cNvSpPr>
          <p:nvPr>
            <p:ph type="body" sz="quarter" idx="18"/>
          </p:nvPr>
        </p:nvSpPr>
        <p:spPr>
          <a:xfrm>
            <a:off x="431800" y="1757011"/>
            <a:ext cx="11111016" cy="3867704"/>
          </a:xfrm>
        </p:spPr>
        <p:txBody>
          <a:bodyPr vert="horz" lIns="91440" tIns="45720" rIns="91440" bIns="45720" rtlCol="0" anchor="t">
            <a:normAutofit/>
          </a:bodyPr>
          <a:lstStyle/>
          <a:p>
            <a:pPr indent="0"/>
            <a:r>
              <a:rPr lang="de-DE" dirty="0"/>
              <a:t>Für die Verdauung und Absorption spalten </a:t>
            </a:r>
            <a:r>
              <a:rPr lang="de-DE" b="1" dirty="0"/>
              <a:t>Protease-Enzyme* </a:t>
            </a:r>
            <a:r>
              <a:rPr lang="de-DE" dirty="0"/>
              <a:t>Proteine in Aminosäuren auf. Der Proteinverdauungsindex gibt Aufschluss darüber, welche Proteinquelle besser verdaulich und damit besser bioverfügbar ist, und zwar in der folgenden Reihenfolge, wobei Molkenprotein die höchste Bioverfügbarkeit aufweist und Erdnüsse die geringste: </a:t>
            </a:r>
          </a:p>
          <a:p>
            <a:pPr indent="0"/>
            <a:r>
              <a:rPr lang="de-DE" dirty="0"/>
              <a:t>Molke &gt; </a:t>
            </a:r>
            <a:r>
              <a:rPr lang="de-DE" dirty="0" err="1"/>
              <a:t>Vollei</a:t>
            </a:r>
            <a:r>
              <a:rPr lang="de-DE" dirty="0"/>
              <a:t> &gt; Kuhmilch &gt; Eiweiß &gt; Fisch &gt; Rindfleisch &gt; Huhn &gt; Kasein &gt; Reis &gt; Soja &gt; Weizen &gt; Bohnen &gt; Erdnüsse. </a:t>
            </a:r>
            <a:endParaRPr lang="en-US" sz="2800" b="1" dirty="0">
              <a:latin typeface="Comic Sans MS" panose="030F0702030302020204" pitchFamily="66" charset="0"/>
            </a:endParaRPr>
          </a:p>
          <a:p>
            <a:pPr indent="0"/>
            <a:r>
              <a:rPr lang="en-US" sz="2800" b="1" dirty="0">
                <a:highlight>
                  <a:srgbClr val="FED100"/>
                </a:highlight>
              </a:rPr>
              <a:t>TIPP</a:t>
            </a:r>
            <a:r>
              <a:rPr lang="en-US" sz="2800" b="1" dirty="0">
                <a:highlight>
                  <a:srgbClr val="FED100"/>
                </a:highlight>
                <a:latin typeface="Comic Sans MS" panose="030F0702030302020204" pitchFamily="66" charset="0"/>
              </a:rPr>
              <a:t>:</a:t>
            </a:r>
            <a:r>
              <a:rPr lang="de-DE" sz="2800" b="1" dirty="0"/>
              <a:t> </a:t>
            </a:r>
            <a:r>
              <a:rPr lang="de-DE" sz="2600" b="1" dirty="0"/>
              <a:t>Es ist wichtig, dass Lebensmittelunternehmen wie Sie den Grad der Proteinverdaulichkeit berücksichtigen, wenn sie neue Lebensmittel für Senioren in Betracht ziehen.</a:t>
            </a:r>
          </a:p>
          <a:p>
            <a:endParaRPr lang="en-IE" dirty="0"/>
          </a:p>
        </p:txBody>
      </p:sp>
      <p:sp>
        <p:nvSpPr>
          <p:cNvPr id="4" name="Text Placeholder 2">
            <a:extLst>
              <a:ext uri="{FF2B5EF4-FFF2-40B4-BE49-F238E27FC236}">
                <a16:creationId xmlns:a16="http://schemas.microsoft.com/office/drawing/2014/main" id="{577BD740-1CE6-4FE7-BB38-47E96F486BB7}"/>
              </a:ext>
            </a:extLst>
          </p:cNvPr>
          <p:cNvSpPr>
            <a:spLocks noGrp="1"/>
          </p:cNvSpPr>
          <p:nvPr>
            <p:ph type="body" sz="quarter" idx="16"/>
          </p:nvPr>
        </p:nvSpPr>
        <p:spPr>
          <a:xfrm>
            <a:off x="735013" y="642938"/>
            <a:ext cx="10807700" cy="582612"/>
          </a:xfrm>
        </p:spPr>
        <p:txBody>
          <a:bodyPr>
            <a:normAutofit fontScale="92500"/>
          </a:bodyPr>
          <a:lstStyle/>
          <a:p>
            <a:r>
              <a:rPr lang="de-DE" b="1" dirty="0"/>
              <a:t>2. Eiweiß - </a:t>
            </a:r>
            <a:r>
              <a:rPr lang="de-DE" dirty="0"/>
              <a:t>Die Bedeutung von Enzymen und Verdaulichkeit</a:t>
            </a:r>
            <a:endParaRPr lang="en-IE" dirty="0"/>
          </a:p>
        </p:txBody>
      </p:sp>
      <p:sp>
        <p:nvSpPr>
          <p:cNvPr id="5" name="TextBox 4">
            <a:extLst>
              <a:ext uri="{FF2B5EF4-FFF2-40B4-BE49-F238E27FC236}">
                <a16:creationId xmlns:a16="http://schemas.microsoft.com/office/drawing/2014/main" id="{524D840C-3823-49C1-87B3-CE30BFBF825F}"/>
              </a:ext>
            </a:extLst>
          </p:cNvPr>
          <p:cNvSpPr txBox="1"/>
          <p:nvPr/>
        </p:nvSpPr>
        <p:spPr>
          <a:xfrm>
            <a:off x="5037221" y="5727383"/>
            <a:ext cx="6910845" cy="369332"/>
          </a:xfrm>
          <a:prstGeom prst="rect">
            <a:avLst/>
          </a:prstGeom>
          <a:solidFill>
            <a:srgbClr val="FFC000"/>
          </a:solidFill>
        </p:spPr>
        <p:txBody>
          <a:bodyPr wrap="square">
            <a:spAutoFit/>
          </a:bodyPr>
          <a:lstStyle/>
          <a:p>
            <a:pPr algn="l"/>
            <a:r>
              <a:rPr lang="en-US" b="1" dirty="0">
                <a:solidFill>
                  <a:srgbClr val="1188A3"/>
                </a:solidFill>
              </a:rPr>
              <a:t>E</a:t>
            </a:r>
            <a:r>
              <a:rPr lang="en-US" b="1" i="0" u="none" strike="noStrike" dirty="0">
                <a:solidFill>
                  <a:srgbClr val="1188A3"/>
                </a:solidFill>
                <a:effectLst/>
              </a:rPr>
              <a:t>nzyme* </a:t>
            </a:r>
            <a:r>
              <a:rPr lang="de-DE" b="0" i="0" u="none" strike="noStrike" dirty="0">
                <a:solidFill>
                  <a:srgbClr val="000000"/>
                </a:solidFill>
                <a:effectLst/>
              </a:rPr>
              <a:t>sind biologische Katalysatoren, die Reaktionen beschleunigen</a:t>
            </a:r>
            <a:endParaRPr lang="en-US" b="0" i="0" u="none" strike="noStrike" dirty="0">
              <a:solidFill>
                <a:srgbClr val="000000"/>
              </a:solidFill>
              <a:effectLst/>
              <a:hlinkClick r:id="rId2"/>
            </a:endParaRPr>
          </a:p>
        </p:txBody>
      </p:sp>
    </p:spTree>
    <p:extLst>
      <p:ext uri="{BB962C8B-B14F-4D97-AF65-F5344CB8AC3E}">
        <p14:creationId xmlns:p14="http://schemas.microsoft.com/office/powerpoint/2010/main" val="15183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1F03E-9E7E-402B-9B05-6DE688ABA308}"/>
              </a:ext>
            </a:extLst>
          </p:cNvPr>
          <p:cNvSpPr>
            <a:spLocks noGrp="1"/>
          </p:cNvSpPr>
          <p:nvPr>
            <p:ph type="body" sz="quarter" idx="16"/>
          </p:nvPr>
        </p:nvSpPr>
        <p:spPr>
          <a:xfrm>
            <a:off x="573814" y="510582"/>
            <a:ext cx="5818486" cy="800077"/>
          </a:xfrm>
        </p:spPr>
        <p:txBody>
          <a:bodyPr>
            <a:normAutofit/>
          </a:bodyPr>
          <a:lstStyle/>
          <a:p>
            <a:r>
              <a:rPr lang="en-US" b="1" dirty="0" err="1"/>
              <a:t>Proteinzufuhr</a:t>
            </a:r>
            <a:r>
              <a:rPr lang="en-US" b="1" dirty="0"/>
              <a:t> </a:t>
            </a:r>
            <a:r>
              <a:rPr lang="en-US" b="1" dirty="0" err="1"/>
              <a:t>Empfehlungen</a:t>
            </a:r>
            <a:endParaRPr lang="en-IE" b="1" dirty="0"/>
          </a:p>
        </p:txBody>
      </p:sp>
      <p:pic>
        <p:nvPicPr>
          <p:cNvPr id="11" name="Picture Placeholder 10" descr="Assorted piles of beans and legumes">
            <a:extLst>
              <a:ext uri="{FF2B5EF4-FFF2-40B4-BE49-F238E27FC236}">
                <a16:creationId xmlns:a16="http://schemas.microsoft.com/office/drawing/2014/main" id="{1F359EE6-F477-4DE9-8A1E-03575FC26A4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aphicFrame>
        <p:nvGraphicFramePr>
          <p:cNvPr id="5" name="Table 5">
            <a:extLst>
              <a:ext uri="{FF2B5EF4-FFF2-40B4-BE49-F238E27FC236}">
                <a16:creationId xmlns:a16="http://schemas.microsoft.com/office/drawing/2014/main" id="{C54DD8A3-25F3-40E8-85C6-E9A95E23E7A4}"/>
              </a:ext>
            </a:extLst>
          </p:cNvPr>
          <p:cNvGraphicFramePr>
            <a:graphicFrameLocks noGrp="1"/>
          </p:cNvGraphicFramePr>
          <p:nvPr>
            <p:extLst>
              <p:ext uri="{D42A27DB-BD31-4B8C-83A1-F6EECF244321}">
                <p14:modId xmlns:p14="http://schemas.microsoft.com/office/powerpoint/2010/main" val="91896424"/>
              </p:ext>
            </p:extLst>
          </p:nvPr>
        </p:nvGraphicFramePr>
        <p:xfrm>
          <a:off x="735724" y="1856407"/>
          <a:ext cx="5174933" cy="3657600"/>
        </p:xfrm>
        <a:graphic>
          <a:graphicData uri="http://schemas.openxmlformats.org/drawingml/2006/table">
            <a:tbl>
              <a:tblPr firstRow="1" bandRow="1">
                <a:tableStyleId>{93296810-A885-4BE3-A3E7-6D5BEEA58F35}</a:tableStyleId>
              </a:tblPr>
              <a:tblGrid>
                <a:gridCol w="2433869">
                  <a:extLst>
                    <a:ext uri="{9D8B030D-6E8A-4147-A177-3AD203B41FA5}">
                      <a16:colId xmlns:a16="http://schemas.microsoft.com/office/drawing/2014/main" val="1778171368"/>
                    </a:ext>
                  </a:extLst>
                </a:gridCol>
                <a:gridCol w="2741064">
                  <a:extLst>
                    <a:ext uri="{9D8B030D-6E8A-4147-A177-3AD203B41FA5}">
                      <a16:colId xmlns:a16="http://schemas.microsoft.com/office/drawing/2014/main" val="2664530424"/>
                    </a:ext>
                  </a:extLst>
                </a:gridCol>
              </a:tblGrid>
              <a:tr h="370840">
                <a:tc>
                  <a:txBody>
                    <a:bodyPr/>
                    <a:lstStyle/>
                    <a:p>
                      <a:endParaRPr lang="en-US" dirty="0"/>
                    </a:p>
                    <a:p>
                      <a:r>
                        <a:rPr lang="en-IE" dirty="0">
                          <a:solidFill>
                            <a:schemeClr val="tx1">
                              <a:lumMod val="50000"/>
                            </a:schemeClr>
                          </a:solidFill>
                        </a:rPr>
                        <a:t>ÄLTERE ERWACHSENE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chemeClr val="tx1">
                              <a:lumMod val="50000"/>
                            </a:schemeClr>
                          </a:solidFill>
                        </a:rPr>
                        <a:t>Durchschnittlicher Bedarf an täglicher Proteinaufnahme</a:t>
                      </a:r>
                      <a:endParaRPr lang="en-IE"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921739"/>
                  </a:ext>
                </a:extLst>
              </a:tr>
              <a:tr h="370840">
                <a:tc>
                  <a:txBody>
                    <a:bodyPr/>
                    <a:lstStyle/>
                    <a:p>
                      <a:r>
                        <a:rPr lang="en-US" dirty="0" err="1">
                          <a:solidFill>
                            <a:srgbClr val="000000"/>
                          </a:solidFill>
                        </a:rPr>
                        <a:t>Normale</a:t>
                      </a:r>
                      <a:r>
                        <a:rPr lang="en-US" dirty="0">
                          <a:solidFill>
                            <a:srgbClr val="000000"/>
                          </a:solidFill>
                        </a:rPr>
                        <a:t> Situation</a:t>
                      </a:r>
                      <a:endParaRPr lang="en-I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rgbClr val="000000"/>
                          </a:solidFill>
                        </a:rPr>
                        <a:t>1,0-1,2 g/kg Körpergewicht pro Tag </a:t>
                      </a:r>
                      <a:endParaRPr lang="en-I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25639"/>
                  </a:ext>
                </a:extLst>
              </a:tr>
              <a:tr h="370840">
                <a:tc>
                  <a:txBody>
                    <a:bodyPr/>
                    <a:lstStyle/>
                    <a:p>
                      <a:r>
                        <a:rPr lang="de-DE" dirty="0">
                          <a:solidFill>
                            <a:srgbClr val="000000"/>
                          </a:solidFill>
                        </a:rPr>
                        <a:t>Im Falle einer akuten/chronischen Erkrankung</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rgbClr val="000000"/>
                          </a:solidFill>
                        </a:rPr>
                        <a:t>1,2-1,5g/kg Körpergewicht pro Tag</a:t>
                      </a:r>
                      <a:endParaRPr lang="en-I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741049"/>
                  </a:ext>
                </a:extLst>
              </a:tr>
              <a:tr h="370840">
                <a:tc>
                  <a:txBody>
                    <a:bodyPr/>
                    <a:lstStyle/>
                    <a:p>
                      <a:r>
                        <a:rPr lang="de-DE" dirty="0">
                          <a:solidFill>
                            <a:srgbClr val="000000"/>
                          </a:solidFill>
                        </a:rPr>
                        <a:t>Im Falle einer schweren Krankheit, Verletzung oder ausgeprägten Unterernährung</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dirty="0">
                          <a:solidFill>
                            <a:srgbClr val="000000"/>
                          </a:solidFill>
                        </a:rPr>
                        <a:t>Kann 2g/kg Körpergewicht pro Tag benötigen</a:t>
                      </a:r>
                      <a:endParaRPr lang="en-I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56070"/>
                  </a:ext>
                </a:extLst>
              </a:tr>
            </a:tbl>
          </a:graphicData>
        </a:graphic>
      </p:graphicFrame>
      <p:sp>
        <p:nvSpPr>
          <p:cNvPr id="7" name="TextBox 6">
            <a:extLst>
              <a:ext uri="{FF2B5EF4-FFF2-40B4-BE49-F238E27FC236}">
                <a16:creationId xmlns:a16="http://schemas.microsoft.com/office/drawing/2014/main" id="{2B1FF1D8-E8B7-4788-9E0A-C7F1282E5A21}"/>
              </a:ext>
            </a:extLst>
          </p:cNvPr>
          <p:cNvSpPr txBox="1"/>
          <p:nvPr/>
        </p:nvSpPr>
        <p:spPr>
          <a:xfrm>
            <a:off x="734714" y="1472076"/>
            <a:ext cx="5361286" cy="369332"/>
          </a:xfrm>
          <a:prstGeom prst="rect">
            <a:avLst/>
          </a:prstGeom>
          <a:noFill/>
        </p:spPr>
        <p:txBody>
          <a:bodyPr wrap="square">
            <a:spAutoFit/>
          </a:bodyPr>
          <a:lstStyle/>
          <a:p>
            <a:r>
              <a:rPr lang="de-DE" b="1" dirty="0">
                <a:solidFill>
                  <a:srgbClr val="000000"/>
                </a:solidFill>
              </a:rPr>
              <a:t>Empfohlene tägliche Eiweißzufuhr für Senioren</a:t>
            </a:r>
            <a:endParaRPr lang="en-IE" b="1" dirty="0">
              <a:solidFill>
                <a:srgbClr val="000000"/>
              </a:solidFill>
            </a:endParaRPr>
          </a:p>
        </p:txBody>
      </p:sp>
      <p:sp>
        <p:nvSpPr>
          <p:cNvPr id="16" name="Rectangle 15">
            <a:extLst>
              <a:ext uri="{FF2B5EF4-FFF2-40B4-BE49-F238E27FC236}">
                <a16:creationId xmlns:a16="http://schemas.microsoft.com/office/drawing/2014/main" id="{14AABB04-4747-44BC-BE88-BB7C95F0EFE7}"/>
              </a:ext>
            </a:extLst>
          </p:cNvPr>
          <p:cNvSpPr/>
          <p:nvPr/>
        </p:nvSpPr>
        <p:spPr>
          <a:xfrm>
            <a:off x="641135" y="5822920"/>
            <a:ext cx="5194195" cy="61555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a:p>
            <a:r>
              <a:rPr lang="en-GB" sz="800" dirty="0">
                <a:solidFill>
                  <a:srgbClr val="000000"/>
                </a:solidFill>
              </a:rPr>
              <a:t>Quelle:  </a:t>
            </a:r>
            <a:r>
              <a:rPr lang="en-GB" sz="800" dirty="0">
                <a:solidFill>
                  <a:srgbClr val="000000"/>
                </a:solidFill>
                <a:hlinkClick r:id="rId3"/>
              </a:rPr>
              <a:t>Bauer, J.; </a:t>
            </a:r>
            <a:r>
              <a:rPr lang="en-GB" sz="800" dirty="0" err="1">
                <a:solidFill>
                  <a:srgbClr val="000000"/>
                </a:solidFill>
                <a:hlinkClick r:id="rId3"/>
              </a:rPr>
              <a:t>Biolo</a:t>
            </a:r>
            <a:r>
              <a:rPr lang="en-GB" sz="800" dirty="0">
                <a:solidFill>
                  <a:srgbClr val="000000"/>
                </a:solidFill>
                <a:hlinkClick r:id="rId3"/>
              </a:rPr>
              <a:t>, G.; Cederholm, T.; Cesari, M.; Cruz-Jentoft, J.; Morley, J.E.; Phillips, S.; Sieber, C.; Stehle, P.; Teta, D.; et al. Evidence-based recommendations for optimal dietary protein intake in older people: A position </a:t>
            </a:r>
          </a:p>
          <a:p>
            <a:r>
              <a:rPr lang="en-GB" sz="800" dirty="0">
                <a:solidFill>
                  <a:srgbClr val="000000"/>
                </a:solidFill>
                <a:hlinkClick r:id="rId3"/>
              </a:rPr>
              <a:t>paper from the PROT-AGE study group. </a:t>
            </a:r>
            <a:r>
              <a:rPr lang="en-GB" sz="800" i="1" dirty="0">
                <a:solidFill>
                  <a:srgbClr val="000000"/>
                </a:solidFill>
                <a:hlinkClick r:id="rId3"/>
              </a:rPr>
              <a:t>J. Am. Med. Dir. Assoc. </a:t>
            </a:r>
            <a:r>
              <a:rPr lang="en-GB" sz="800" b="1" dirty="0">
                <a:solidFill>
                  <a:srgbClr val="000000"/>
                </a:solidFill>
                <a:hlinkClick r:id="rId3"/>
              </a:rPr>
              <a:t>2013</a:t>
            </a:r>
            <a:r>
              <a:rPr lang="en-GB" sz="800" dirty="0">
                <a:solidFill>
                  <a:srgbClr val="000000"/>
                </a:solidFill>
                <a:hlinkClick r:id="rId3"/>
              </a:rPr>
              <a:t>, </a:t>
            </a:r>
            <a:r>
              <a:rPr lang="en-GB" sz="800" i="1" dirty="0">
                <a:solidFill>
                  <a:srgbClr val="000000"/>
                </a:solidFill>
                <a:hlinkClick r:id="rId3"/>
              </a:rPr>
              <a:t>14</a:t>
            </a:r>
            <a:r>
              <a:rPr lang="en-GB" sz="800" dirty="0">
                <a:solidFill>
                  <a:srgbClr val="000000"/>
                </a:solidFill>
                <a:hlinkClick r:id="rId3"/>
              </a:rPr>
              <a:t>, 542–559 </a:t>
            </a:r>
            <a:endParaRPr lang="en-GB" sz="800" dirty="0">
              <a:solidFill>
                <a:srgbClr val="000000"/>
              </a:solidFill>
            </a:endParaRPr>
          </a:p>
        </p:txBody>
      </p:sp>
    </p:spTree>
    <p:extLst>
      <p:ext uri="{BB962C8B-B14F-4D97-AF65-F5344CB8AC3E}">
        <p14:creationId xmlns:p14="http://schemas.microsoft.com/office/powerpoint/2010/main" val="212355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B9F3-B58B-44B9-AD17-3D26D6FE264F}"/>
              </a:ext>
            </a:extLst>
          </p:cNvPr>
          <p:cNvSpPr>
            <a:spLocks noGrp="1"/>
          </p:cNvSpPr>
          <p:nvPr>
            <p:ph type="body" sz="quarter" idx="18"/>
          </p:nvPr>
        </p:nvSpPr>
        <p:spPr>
          <a:xfrm>
            <a:off x="283650" y="1423447"/>
            <a:ext cx="5960500" cy="4572000"/>
          </a:xfrm>
        </p:spPr>
        <p:txBody>
          <a:bodyPr>
            <a:normAutofit fontScale="85000" lnSpcReduction="10000"/>
          </a:bodyPr>
          <a:lstStyle/>
          <a:p>
            <a:pPr indent="0" algn="l">
              <a:lnSpc>
                <a:spcPct val="110000"/>
              </a:lnSpc>
            </a:pPr>
            <a:r>
              <a:rPr lang="de-DE" i="0" dirty="0">
                <a:solidFill>
                  <a:srgbClr val="000000"/>
                </a:solidFill>
                <a:effectLst/>
              </a:rPr>
              <a:t>Kohlenhydrate werden manchmal fälschlicherweise als ungesund angesehen, da viele zuckerhaltige Lebensmittel in diese Kategorie fallen. Auch wenn viele Diätpläne empfehlen, Kohlenhydrate komplett wegzulassen, sollten Senioren immer vorsichtig sein, wenn es zu solchen Extremen kommt. In Maßen genossen, bieten die richtigen Arten von </a:t>
            </a:r>
            <a:r>
              <a:rPr lang="de-DE" b="1" i="0" dirty="0">
                <a:solidFill>
                  <a:srgbClr val="000000"/>
                </a:solidFill>
                <a:effectLst/>
              </a:rPr>
              <a:t>Kohlenhydraten Senioren Vorteile, die ihr Wohlbefinden steigern.</a:t>
            </a:r>
            <a:endParaRPr lang="en-US" sz="900" b="1" i="0" dirty="0">
              <a:solidFill>
                <a:srgbClr val="1188A3"/>
              </a:solidFill>
              <a:effectLst/>
            </a:endParaRPr>
          </a:p>
          <a:p>
            <a:pPr indent="0">
              <a:lnSpc>
                <a:spcPct val="110000"/>
              </a:lnSpc>
            </a:pPr>
            <a:r>
              <a:rPr lang="de-DE" b="0" i="0" dirty="0">
                <a:solidFill>
                  <a:srgbClr val="000000"/>
                </a:solidFill>
                <a:effectLst/>
                <a:latin typeface="+mj-lt"/>
              </a:rPr>
              <a:t>Der Körper baut die Stärke und den Zucker in den Kohlenhydraten ab und verwandelt sie in Energie. Für Senioren ist es am besten, komplexe Kohlenhydrate zu wählen, die länger brauchen, um abgebaut zu werden, damit der Blutzucker nicht zu stark schwankt.</a:t>
            </a:r>
          </a:p>
        </p:txBody>
      </p:sp>
      <p:sp>
        <p:nvSpPr>
          <p:cNvPr id="5" name="Text Placeholder 2">
            <a:extLst>
              <a:ext uri="{FF2B5EF4-FFF2-40B4-BE49-F238E27FC236}">
                <a16:creationId xmlns:a16="http://schemas.microsoft.com/office/drawing/2014/main" id="{4F288C26-B253-4497-BF1E-DEBA4C1E0ACB}"/>
              </a:ext>
            </a:extLst>
          </p:cNvPr>
          <p:cNvSpPr>
            <a:spLocks noGrp="1"/>
          </p:cNvSpPr>
          <p:nvPr>
            <p:ph type="body" sz="quarter" idx="16"/>
          </p:nvPr>
        </p:nvSpPr>
        <p:spPr>
          <a:xfrm>
            <a:off x="431800" y="228600"/>
            <a:ext cx="5664200" cy="996950"/>
          </a:xfrm>
        </p:spPr>
        <p:txBody>
          <a:bodyPr>
            <a:normAutofit fontScale="92500"/>
          </a:bodyPr>
          <a:lstStyle/>
          <a:p>
            <a:r>
              <a:rPr lang="de-DE" dirty="0"/>
              <a:t>Nährstoffbedarf für ältere Menschen - </a:t>
            </a:r>
            <a:r>
              <a:rPr lang="de-DE" b="1" dirty="0"/>
              <a:t>3. Kohlenhydrate</a:t>
            </a:r>
            <a:endParaRPr lang="en-IE" b="1" dirty="0"/>
          </a:p>
        </p:txBody>
      </p:sp>
      <p:pic>
        <p:nvPicPr>
          <p:cNvPr id="1026" name="Picture 2" descr="Reasons Older Adults Should Include Carbohydrate Foods in Their Diet in Henderson, NV">
            <a:extLst>
              <a:ext uri="{FF2B5EF4-FFF2-40B4-BE49-F238E27FC236}">
                <a16:creationId xmlns:a16="http://schemas.microsoft.com/office/drawing/2014/main" id="{FA7D75A5-025E-453C-A99F-1E97E1FA5B92}"/>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9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2B187-6CB5-4EB2-A2BA-3EEB37B8D551}"/>
              </a:ext>
            </a:extLst>
          </p:cNvPr>
          <p:cNvSpPr>
            <a:spLocks noGrp="1"/>
          </p:cNvSpPr>
          <p:nvPr>
            <p:ph type="body" sz="quarter" idx="16"/>
          </p:nvPr>
        </p:nvSpPr>
        <p:spPr>
          <a:xfrm>
            <a:off x="290931" y="138508"/>
            <a:ext cx="11115006" cy="582221"/>
          </a:xfrm>
        </p:spPr>
        <p:txBody>
          <a:bodyPr>
            <a:noAutofit/>
          </a:bodyPr>
          <a:lstStyle/>
          <a:p>
            <a:r>
              <a:rPr lang="de-DE" b="1" i="0" dirty="0">
                <a:solidFill>
                  <a:srgbClr val="000000"/>
                </a:solidFill>
                <a:effectLst/>
                <a:latin typeface="+mn-lt"/>
              </a:rPr>
              <a:t>Obst und Gemüse </a:t>
            </a:r>
            <a:r>
              <a:rPr lang="de-DE" i="0" dirty="0">
                <a:solidFill>
                  <a:srgbClr val="000000"/>
                </a:solidFill>
                <a:effectLst/>
                <a:latin typeface="+mn-lt"/>
              </a:rPr>
              <a:t>sind Kohlenhydrate, die auch eine Fülle von anderen Vorteilen für Senioren bieten.</a:t>
            </a:r>
            <a:endParaRPr lang="en-IE" dirty="0">
              <a:latin typeface="+mn-lt"/>
            </a:endParaRPr>
          </a:p>
        </p:txBody>
      </p:sp>
      <p:sp>
        <p:nvSpPr>
          <p:cNvPr id="3" name="Text Placeholder 2">
            <a:extLst>
              <a:ext uri="{FF2B5EF4-FFF2-40B4-BE49-F238E27FC236}">
                <a16:creationId xmlns:a16="http://schemas.microsoft.com/office/drawing/2014/main" id="{08ED8127-CC3A-4414-9600-7BDE4DDDC435}"/>
              </a:ext>
            </a:extLst>
          </p:cNvPr>
          <p:cNvSpPr>
            <a:spLocks noGrp="1"/>
          </p:cNvSpPr>
          <p:nvPr>
            <p:ph type="body" sz="quarter" idx="21"/>
          </p:nvPr>
        </p:nvSpPr>
        <p:spPr/>
        <p:txBody>
          <a:bodyPr/>
          <a:lstStyle/>
          <a:p>
            <a:r>
              <a:rPr lang="en-US" sz="2200" b="1" dirty="0" err="1">
                <a:solidFill>
                  <a:srgbClr val="1188A3"/>
                </a:solidFill>
                <a:latin typeface="gilroy"/>
              </a:rPr>
              <a:t>Ballaststoffe</a:t>
            </a:r>
            <a:endParaRPr lang="en-IE" b="1" dirty="0">
              <a:solidFill>
                <a:srgbClr val="1188A3"/>
              </a:solidFill>
            </a:endParaRPr>
          </a:p>
        </p:txBody>
      </p:sp>
      <p:sp>
        <p:nvSpPr>
          <p:cNvPr id="4" name="Text Placeholder 3">
            <a:extLst>
              <a:ext uri="{FF2B5EF4-FFF2-40B4-BE49-F238E27FC236}">
                <a16:creationId xmlns:a16="http://schemas.microsoft.com/office/drawing/2014/main" id="{D9DC977C-23DE-4312-98E5-8FB121560892}"/>
              </a:ext>
            </a:extLst>
          </p:cNvPr>
          <p:cNvSpPr>
            <a:spLocks noGrp="1"/>
          </p:cNvSpPr>
          <p:nvPr>
            <p:ph type="body" sz="quarter" idx="38"/>
          </p:nvPr>
        </p:nvSpPr>
        <p:spPr/>
        <p:txBody>
          <a:bodyPr/>
          <a:lstStyle/>
          <a:p>
            <a:r>
              <a:rPr kumimoji="0" lang="en-US" sz="2200" b="1" i="0" u="none" strike="noStrike" kern="1200" cap="none" spc="0" normalizeH="0" baseline="0" noProof="0" dirty="0">
                <a:ln>
                  <a:noFill/>
                </a:ln>
                <a:solidFill>
                  <a:srgbClr val="000000"/>
                </a:solidFill>
                <a:effectLst/>
                <a:uLnTx/>
                <a:uFillTx/>
                <a:latin typeface="gilroy"/>
                <a:ea typeface="+mn-ea"/>
                <a:cs typeface="+mn-cs"/>
              </a:rPr>
              <a:t> </a:t>
            </a:r>
            <a:r>
              <a:rPr kumimoji="0" lang="en-US" sz="2200" b="1" i="0" u="none" strike="noStrike" kern="1200" cap="none" spc="0" normalizeH="0" baseline="0" noProof="0" dirty="0" err="1">
                <a:ln>
                  <a:noFill/>
                </a:ln>
                <a:solidFill>
                  <a:srgbClr val="000000"/>
                </a:solidFill>
                <a:effectLst/>
                <a:uLnTx/>
                <a:uFillTx/>
                <a:latin typeface="gilroy"/>
                <a:ea typeface="+mn-ea"/>
                <a:cs typeface="+mn-cs"/>
              </a:rPr>
              <a:t>Proteingehalt</a:t>
            </a:r>
            <a:endParaRPr lang="en-IE" b="1" dirty="0"/>
          </a:p>
        </p:txBody>
      </p:sp>
      <p:sp>
        <p:nvSpPr>
          <p:cNvPr id="5" name="Text Placeholder 4">
            <a:extLst>
              <a:ext uri="{FF2B5EF4-FFF2-40B4-BE49-F238E27FC236}">
                <a16:creationId xmlns:a16="http://schemas.microsoft.com/office/drawing/2014/main" id="{761FB594-2069-4E0E-8A87-82A2CC7C3367}"/>
              </a:ext>
            </a:extLst>
          </p:cNvPr>
          <p:cNvSpPr>
            <a:spLocks noGrp="1"/>
          </p:cNvSpPr>
          <p:nvPr>
            <p:ph type="body" sz="quarter" idx="39"/>
          </p:nvPr>
        </p:nvSpPr>
        <p:spPr>
          <a:xfrm>
            <a:off x="6797355" y="3115199"/>
            <a:ext cx="2398069" cy="1202080"/>
          </a:xfrm>
        </p:spPr>
        <p:txBody>
          <a:bodyPr/>
          <a:lstStyle/>
          <a:p>
            <a:r>
              <a:rPr lang="en-US" sz="2200" b="1" dirty="0" err="1">
                <a:solidFill>
                  <a:srgbClr val="1188A3"/>
                </a:solidFill>
                <a:latin typeface="gilroy"/>
              </a:rPr>
              <a:t>Leistungsstarke</a:t>
            </a:r>
            <a:r>
              <a:rPr lang="en-US" sz="2200" b="1" dirty="0">
                <a:solidFill>
                  <a:srgbClr val="1188A3"/>
                </a:solidFill>
                <a:latin typeface="gilroy"/>
              </a:rPr>
              <a:t> </a:t>
            </a:r>
            <a:r>
              <a:rPr lang="en-US" sz="2200" b="1" dirty="0" err="1">
                <a:solidFill>
                  <a:srgbClr val="1188A3"/>
                </a:solidFill>
                <a:latin typeface="gilroy"/>
              </a:rPr>
              <a:t>Antioxidantien</a:t>
            </a:r>
            <a:endParaRPr lang="en-IE" b="1" dirty="0">
              <a:solidFill>
                <a:srgbClr val="1188A3"/>
              </a:solidFill>
            </a:endParaRPr>
          </a:p>
        </p:txBody>
      </p:sp>
      <p:sp>
        <p:nvSpPr>
          <p:cNvPr id="6" name="Text Placeholder 5">
            <a:extLst>
              <a:ext uri="{FF2B5EF4-FFF2-40B4-BE49-F238E27FC236}">
                <a16:creationId xmlns:a16="http://schemas.microsoft.com/office/drawing/2014/main" id="{0B61A507-B043-4EFF-A187-1427EA1ED79C}"/>
              </a:ext>
            </a:extLst>
          </p:cNvPr>
          <p:cNvSpPr>
            <a:spLocks noGrp="1"/>
          </p:cNvSpPr>
          <p:nvPr>
            <p:ph type="body" sz="quarter" idx="40"/>
          </p:nvPr>
        </p:nvSpPr>
        <p:spPr/>
        <p:txBody>
          <a:bodyPr>
            <a:normAutofit/>
          </a:bodyPr>
          <a:lstStyle/>
          <a:p>
            <a:r>
              <a:rPr lang="de-DE" sz="2200" b="1" dirty="0"/>
              <a:t>Nährstoffe, wie die Vitamine A und C</a:t>
            </a:r>
            <a:endParaRPr lang="en-IE" b="1" dirty="0"/>
          </a:p>
        </p:txBody>
      </p:sp>
      <p:sp>
        <p:nvSpPr>
          <p:cNvPr id="7" name="Text Placeholder 6">
            <a:extLst>
              <a:ext uri="{FF2B5EF4-FFF2-40B4-BE49-F238E27FC236}">
                <a16:creationId xmlns:a16="http://schemas.microsoft.com/office/drawing/2014/main" id="{641B80F4-05AB-440D-8E03-CB2D90801CD8}"/>
              </a:ext>
            </a:extLst>
          </p:cNvPr>
          <p:cNvSpPr>
            <a:spLocks noGrp="1"/>
          </p:cNvSpPr>
          <p:nvPr>
            <p:ph type="body" sz="quarter" idx="34"/>
          </p:nvPr>
        </p:nvSpPr>
        <p:spPr/>
        <p:txBody>
          <a:bodyPr>
            <a:normAutofit lnSpcReduction="10000"/>
          </a:bodyPr>
          <a:lstStyle/>
          <a:p>
            <a:r>
              <a:rPr lang="en-US" dirty="0">
                <a:solidFill>
                  <a:srgbClr val="1188A3"/>
                </a:solidFill>
              </a:rPr>
              <a:t>1</a:t>
            </a:r>
            <a:endParaRPr lang="en-IE" dirty="0">
              <a:solidFill>
                <a:srgbClr val="1188A3"/>
              </a:solidFill>
            </a:endParaRPr>
          </a:p>
        </p:txBody>
      </p:sp>
      <p:sp>
        <p:nvSpPr>
          <p:cNvPr id="8" name="Text Placeholder 7">
            <a:extLst>
              <a:ext uri="{FF2B5EF4-FFF2-40B4-BE49-F238E27FC236}">
                <a16:creationId xmlns:a16="http://schemas.microsoft.com/office/drawing/2014/main" id="{C9EEB7C5-307C-4507-BDC4-445B29014934}"/>
              </a:ext>
            </a:extLst>
          </p:cNvPr>
          <p:cNvSpPr>
            <a:spLocks noGrp="1"/>
          </p:cNvSpPr>
          <p:nvPr>
            <p:ph type="body" sz="quarter" idx="35"/>
          </p:nvPr>
        </p:nvSpPr>
        <p:spPr/>
        <p:txBody>
          <a:bodyPr>
            <a:normAutofit lnSpcReduction="10000"/>
          </a:bodyPr>
          <a:lstStyle/>
          <a:p>
            <a:r>
              <a:rPr lang="en-US" dirty="0"/>
              <a:t>2</a:t>
            </a:r>
            <a:endParaRPr lang="en-IE" dirty="0"/>
          </a:p>
        </p:txBody>
      </p:sp>
      <p:sp>
        <p:nvSpPr>
          <p:cNvPr id="9" name="Text Placeholder 8">
            <a:extLst>
              <a:ext uri="{FF2B5EF4-FFF2-40B4-BE49-F238E27FC236}">
                <a16:creationId xmlns:a16="http://schemas.microsoft.com/office/drawing/2014/main" id="{9B893BD8-875A-4EB5-B616-E6FE9C5582C9}"/>
              </a:ext>
            </a:extLst>
          </p:cNvPr>
          <p:cNvSpPr>
            <a:spLocks noGrp="1"/>
          </p:cNvSpPr>
          <p:nvPr>
            <p:ph type="body" sz="quarter" idx="36"/>
          </p:nvPr>
        </p:nvSpPr>
        <p:spPr/>
        <p:txBody>
          <a:bodyPr>
            <a:normAutofit lnSpcReduction="10000"/>
          </a:bodyPr>
          <a:lstStyle/>
          <a:p>
            <a:r>
              <a:rPr lang="en-US" dirty="0">
                <a:solidFill>
                  <a:srgbClr val="1188A3"/>
                </a:solidFill>
              </a:rPr>
              <a:t>3</a:t>
            </a:r>
            <a:endParaRPr lang="en-IE" dirty="0">
              <a:solidFill>
                <a:srgbClr val="1188A3"/>
              </a:solidFill>
            </a:endParaRPr>
          </a:p>
        </p:txBody>
      </p:sp>
      <p:sp>
        <p:nvSpPr>
          <p:cNvPr id="10" name="Text Placeholder 9">
            <a:extLst>
              <a:ext uri="{FF2B5EF4-FFF2-40B4-BE49-F238E27FC236}">
                <a16:creationId xmlns:a16="http://schemas.microsoft.com/office/drawing/2014/main" id="{C4F686E7-8ED6-4A02-8643-A305DB9EB409}"/>
              </a:ext>
            </a:extLst>
          </p:cNvPr>
          <p:cNvSpPr>
            <a:spLocks noGrp="1"/>
          </p:cNvSpPr>
          <p:nvPr>
            <p:ph type="body" sz="quarter" idx="37"/>
          </p:nvPr>
        </p:nvSpPr>
        <p:spPr/>
        <p:txBody>
          <a:bodyPr>
            <a:normAutofit lnSpcReduction="10000"/>
          </a:bodyPr>
          <a:lstStyle/>
          <a:p>
            <a:r>
              <a:rPr lang="en-US" dirty="0"/>
              <a:t>4</a:t>
            </a:r>
            <a:endParaRPr lang="en-IE" dirty="0"/>
          </a:p>
        </p:txBody>
      </p:sp>
      <p:sp>
        <p:nvSpPr>
          <p:cNvPr id="12" name="TextBox 11">
            <a:extLst>
              <a:ext uri="{FF2B5EF4-FFF2-40B4-BE49-F238E27FC236}">
                <a16:creationId xmlns:a16="http://schemas.microsoft.com/office/drawing/2014/main" id="{27503B9E-72E9-4D63-8D5B-2784250C8A4D}"/>
              </a:ext>
            </a:extLst>
          </p:cNvPr>
          <p:cNvSpPr txBox="1"/>
          <p:nvPr/>
        </p:nvSpPr>
        <p:spPr>
          <a:xfrm>
            <a:off x="395191" y="2145594"/>
            <a:ext cx="1586009" cy="830997"/>
          </a:xfrm>
          <a:prstGeom prst="rect">
            <a:avLst/>
          </a:prstGeom>
          <a:noFill/>
        </p:spPr>
        <p:txBody>
          <a:bodyPr wrap="square">
            <a:spAutoFit/>
          </a:bodyPr>
          <a:lstStyle/>
          <a:p>
            <a:r>
              <a:rPr kumimoji="0" lang="en-US" sz="2400" b="1" i="0" u="none" strike="noStrike" kern="1200" cap="none" spc="0" normalizeH="0" baseline="0" noProof="0" dirty="0">
                <a:ln>
                  <a:noFill/>
                </a:ln>
                <a:solidFill>
                  <a:srgbClr val="000000"/>
                </a:solidFill>
                <a:effectLst/>
                <a:uLnTx/>
                <a:uFillTx/>
                <a:ea typeface="+mn-ea"/>
                <a:cs typeface="+mn-cs"/>
              </a:rPr>
              <a:t>Sie </a:t>
            </a:r>
            <a:r>
              <a:rPr kumimoji="0" lang="en-US" sz="2400" b="1" i="0" u="none" strike="noStrike" kern="1200" cap="none" spc="0" normalizeH="0" baseline="0" noProof="0" dirty="0" err="1">
                <a:ln>
                  <a:noFill/>
                </a:ln>
                <a:solidFill>
                  <a:srgbClr val="000000"/>
                </a:solidFill>
                <a:effectLst/>
                <a:uLnTx/>
                <a:uFillTx/>
                <a:ea typeface="+mn-ea"/>
                <a:cs typeface="+mn-cs"/>
              </a:rPr>
              <a:t>enthalten</a:t>
            </a:r>
            <a:r>
              <a:rPr kumimoji="0" lang="en-US" sz="2400" b="1" i="0" u="none" strike="noStrike" kern="1200" cap="none" spc="0" normalizeH="0" baseline="0" noProof="0" dirty="0">
                <a:ln>
                  <a:noFill/>
                </a:ln>
                <a:solidFill>
                  <a:srgbClr val="000000"/>
                </a:solidFill>
                <a:effectLst/>
                <a:uLnTx/>
                <a:uFillTx/>
                <a:ea typeface="+mn-ea"/>
                <a:cs typeface="+mn-cs"/>
              </a:rPr>
              <a:t>: </a:t>
            </a:r>
            <a:endParaRPr lang="en-IE" sz="2400" dirty="0">
              <a:solidFill>
                <a:srgbClr val="000000"/>
              </a:solidFill>
            </a:endParaRPr>
          </a:p>
        </p:txBody>
      </p:sp>
      <p:sp>
        <p:nvSpPr>
          <p:cNvPr id="14" name="TextBox 13">
            <a:extLst>
              <a:ext uri="{FF2B5EF4-FFF2-40B4-BE49-F238E27FC236}">
                <a16:creationId xmlns:a16="http://schemas.microsoft.com/office/drawing/2014/main" id="{78C29774-8DBA-4801-BC57-B3EEC182D80C}"/>
              </a:ext>
            </a:extLst>
          </p:cNvPr>
          <p:cNvSpPr txBox="1"/>
          <p:nvPr/>
        </p:nvSpPr>
        <p:spPr>
          <a:xfrm>
            <a:off x="2105844" y="5471954"/>
            <a:ext cx="9545052" cy="461665"/>
          </a:xfrm>
          <a:prstGeom prst="rect">
            <a:avLst/>
          </a:prstGeom>
          <a:noFill/>
        </p:spPr>
        <p:txBody>
          <a:bodyPr wrap="square">
            <a:spAutoFit/>
          </a:bodyPr>
          <a:lstStyle/>
          <a:p>
            <a:r>
              <a:rPr kumimoji="0" lang="de-DE" sz="2400" b="0" i="0" u="none" strike="noStrike" kern="1200" cap="none" spc="0" normalizeH="0" baseline="0" noProof="0" dirty="0">
                <a:ln>
                  <a:noFill/>
                </a:ln>
                <a:solidFill>
                  <a:srgbClr val="000000"/>
                </a:solidFill>
                <a:effectLst/>
                <a:uLnTx/>
                <a:uFillTx/>
                <a:latin typeface="gilroy"/>
                <a:ea typeface="+mn-ea"/>
                <a:cs typeface="+mn-cs"/>
              </a:rPr>
              <a:t>All das ist wichtig, damit der Körper der Senioren richtig funktioniert!</a:t>
            </a:r>
            <a:endParaRPr lang="en-IE" dirty="0">
              <a:solidFill>
                <a:srgbClr val="000000"/>
              </a:solidFill>
            </a:endParaRPr>
          </a:p>
        </p:txBody>
      </p:sp>
    </p:spTree>
    <p:extLst>
      <p:ext uri="{BB962C8B-B14F-4D97-AF65-F5344CB8AC3E}">
        <p14:creationId xmlns:p14="http://schemas.microsoft.com/office/powerpoint/2010/main" val="320052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B9F3-B58B-44B9-AD17-3D26D6FE264F}"/>
              </a:ext>
            </a:extLst>
          </p:cNvPr>
          <p:cNvSpPr>
            <a:spLocks noGrp="1"/>
          </p:cNvSpPr>
          <p:nvPr>
            <p:ph type="body" sz="quarter" idx="18"/>
          </p:nvPr>
        </p:nvSpPr>
        <p:spPr>
          <a:xfrm>
            <a:off x="234817" y="1477625"/>
            <a:ext cx="5960500" cy="4132558"/>
          </a:xfrm>
        </p:spPr>
        <p:txBody>
          <a:bodyPr>
            <a:normAutofit fontScale="92500" lnSpcReduction="10000"/>
          </a:bodyPr>
          <a:lstStyle/>
          <a:p>
            <a:pPr indent="0"/>
            <a:r>
              <a:rPr lang="de-DE" dirty="0"/>
              <a:t>Ja, Kohlenhydrate sind in der Ernährung von Senioren wichtig, aber es ist auch wichtig, diese Kohlenhydrate mit Bedacht zu wählen... denn Zucker kann sich auf die Mundgesundheit und Fettleibigkeit auswirken: </a:t>
            </a:r>
          </a:p>
          <a:p>
            <a:pPr indent="0"/>
            <a:r>
              <a:rPr lang="de-DE" dirty="0"/>
              <a:t>Gesunde Zähne, die ein effektives Kauen ermöglichen, sind für ältere Menschen sehr wichtig. </a:t>
            </a:r>
            <a:r>
              <a:rPr lang="de-DE"/>
              <a:t>Daher wird älteren Menschen ein reduzierter Konsum von Zucker oder zuckerfreien Produkten empfohlen, um ihre Mundgesundheit zu erhalten und ihr Risiko für Fettleibigkeit und andere ernährungsbedingte nicht übertragbare Krankheiten (NCDs) zu verringern.</a:t>
            </a:r>
            <a:endParaRPr lang="en-US" dirty="0"/>
          </a:p>
        </p:txBody>
      </p:sp>
      <p:pic>
        <p:nvPicPr>
          <p:cNvPr id="7" name="Picture Placeholder 6" descr="Two large molar teeth on blue background">
            <a:extLst>
              <a:ext uri="{FF2B5EF4-FFF2-40B4-BE49-F238E27FC236}">
                <a16:creationId xmlns:a16="http://schemas.microsoft.com/office/drawing/2014/main" id="{B598256C-234F-48E8-9DD4-46F7211A562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4F288C26-B253-4497-BF1E-DEBA4C1E0ACB}"/>
              </a:ext>
            </a:extLst>
          </p:cNvPr>
          <p:cNvSpPr>
            <a:spLocks noGrp="1"/>
          </p:cNvSpPr>
          <p:nvPr>
            <p:ph type="body" sz="quarter" idx="16"/>
          </p:nvPr>
        </p:nvSpPr>
        <p:spPr>
          <a:xfrm>
            <a:off x="431800" y="228600"/>
            <a:ext cx="5664200" cy="996950"/>
          </a:xfrm>
        </p:spPr>
        <p:txBody>
          <a:bodyPr vert="horz" lIns="91440" tIns="45720" rIns="91440" bIns="45720" rtlCol="0" anchor="t">
            <a:normAutofit fontScale="92500" lnSpcReduction="20000"/>
          </a:bodyPr>
          <a:lstStyle/>
          <a:p>
            <a:r>
              <a:rPr lang="en-US" b="1" dirty="0"/>
              <a:t>3 </a:t>
            </a:r>
            <a:r>
              <a:rPr lang="en-US" b="1" dirty="0" err="1"/>
              <a:t>Kohlenhydrate</a:t>
            </a:r>
            <a:r>
              <a:rPr lang="en-US" b="1" dirty="0"/>
              <a:t> - </a:t>
            </a:r>
            <a:endParaRPr lang="en-US" b="1"/>
          </a:p>
          <a:p>
            <a:r>
              <a:rPr lang="en-US" b="1" dirty="0" err="1"/>
              <a:t>Etwas</a:t>
            </a:r>
            <a:r>
              <a:rPr lang="en-US" b="1" dirty="0"/>
              <a:t> </a:t>
            </a:r>
            <a:r>
              <a:rPr lang="en-US" b="1" dirty="0" err="1"/>
              <a:t>zu</a:t>
            </a:r>
            <a:r>
              <a:rPr lang="en-US" b="1" dirty="0"/>
              <a:t> </a:t>
            </a:r>
            <a:r>
              <a:rPr lang="en-US" b="1" dirty="0" err="1"/>
              <a:t>beachten</a:t>
            </a:r>
            <a:r>
              <a:rPr lang="en-US" dirty="0"/>
              <a:t>…</a:t>
            </a:r>
            <a:endParaRPr lang="en-IE" b="1" dirty="0"/>
          </a:p>
        </p:txBody>
      </p:sp>
      <p:sp>
        <p:nvSpPr>
          <p:cNvPr id="11" name="TextBox 10">
            <a:extLst>
              <a:ext uri="{FF2B5EF4-FFF2-40B4-BE49-F238E27FC236}">
                <a16:creationId xmlns:a16="http://schemas.microsoft.com/office/drawing/2014/main" id="{6CA8773C-83FC-4A0D-AB95-DEA80AF5400C}"/>
              </a:ext>
            </a:extLst>
          </p:cNvPr>
          <p:cNvSpPr txBox="1"/>
          <p:nvPr/>
        </p:nvSpPr>
        <p:spPr>
          <a:xfrm>
            <a:off x="688474" y="5491505"/>
            <a:ext cx="6096000" cy="369332"/>
          </a:xfrm>
          <a:prstGeom prst="rect">
            <a:avLst/>
          </a:prstGeom>
          <a:noFill/>
        </p:spPr>
        <p:txBody>
          <a:bodyPr wrap="square">
            <a:spAutoFit/>
          </a:bodyPr>
          <a:lstStyle/>
          <a:p>
            <a:r>
              <a:rPr lang="en-US" dirty="0">
                <a:solidFill>
                  <a:srgbClr val="1188A3"/>
                </a:solidFill>
                <a:hlinkClick r:id="rId3">
                  <a:extLst>
                    <a:ext uri="{A12FA001-AC4F-418D-AE19-62706E023703}">
                      <ahyp:hlinkClr xmlns:ahyp="http://schemas.microsoft.com/office/drawing/2018/hyperlinkcolor" val="tx"/>
                    </a:ext>
                  </a:extLst>
                </a:hlinkClick>
              </a:rPr>
              <a:t>Healthy Eating - Fact sheet 4- sugar reduction pptx.pdf</a:t>
            </a:r>
            <a:endParaRPr lang="en-IE" dirty="0">
              <a:solidFill>
                <a:srgbClr val="1188A3"/>
              </a:solidFill>
            </a:endParaRPr>
          </a:p>
        </p:txBody>
      </p:sp>
    </p:spTree>
    <p:extLst>
      <p:ext uri="{BB962C8B-B14F-4D97-AF65-F5344CB8AC3E}">
        <p14:creationId xmlns:p14="http://schemas.microsoft.com/office/powerpoint/2010/main" val="1634990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983FA-3E99-4129-BF02-63E4AE1EC94D}"/>
              </a:ext>
            </a:extLst>
          </p:cNvPr>
          <p:cNvSpPr>
            <a:spLocks noGrp="1"/>
          </p:cNvSpPr>
          <p:nvPr>
            <p:ph type="body" sz="quarter" idx="29"/>
          </p:nvPr>
        </p:nvSpPr>
        <p:spPr>
          <a:xfrm>
            <a:off x="465364" y="2558439"/>
            <a:ext cx="6496910" cy="582221"/>
          </a:xfrm>
        </p:spPr>
        <p:txBody>
          <a:bodyPr>
            <a:normAutofit fontScale="92500" lnSpcReduction="20000"/>
          </a:bodyPr>
          <a:lstStyle/>
          <a:p>
            <a:r>
              <a:rPr kumimoji="0" lang="de-DE" sz="2400" i="0" u="none" strike="noStrike" kern="1200" cap="none" spc="0" normalizeH="0" baseline="0" noProof="0" dirty="0">
                <a:ln>
                  <a:noFill/>
                </a:ln>
                <a:solidFill>
                  <a:srgbClr val="000000"/>
                </a:solidFill>
                <a:effectLst/>
                <a:uLnTx/>
                <a:uFillTx/>
                <a:latin typeface="Calibri" panose="020F0502020204030204"/>
                <a:ea typeface="+mn-ea"/>
                <a:cs typeface="+mn-cs"/>
              </a:rPr>
              <a:t>Einige der Vorteile eines angemessenen Gehalts in der Ernährung</a:t>
            </a:r>
          </a:p>
        </p:txBody>
      </p:sp>
      <p:sp>
        <p:nvSpPr>
          <p:cNvPr id="3" name="Text Placeholder 2">
            <a:extLst>
              <a:ext uri="{FF2B5EF4-FFF2-40B4-BE49-F238E27FC236}">
                <a16:creationId xmlns:a16="http://schemas.microsoft.com/office/drawing/2014/main" id="{1BA61AB6-1A06-4BC6-BECE-6C09AAA0961B}"/>
              </a:ext>
            </a:extLst>
          </p:cNvPr>
          <p:cNvSpPr>
            <a:spLocks noGrp="1"/>
          </p:cNvSpPr>
          <p:nvPr>
            <p:ph type="body" sz="quarter" idx="21"/>
          </p:nvPr>
        </p:nvSpPr>
        <p:spPr>
          <a:xfrm>
            <a:off x="823238" y="3934950"/>
            <a:ext cx="1903851" cy="1237497"/>
          </a:xfrm>
        </p:spPr>
        <p:txBody>
          <a:bodyPr/>
          <a:lstStyle/>
          <a:p>
            <a:pPr marL="0" indent="0"/>
            <a:r>
              <a:rPr lang="en-IE" b="1" dirty="0" err="1">
                <a:solidFill>
                  <a:srgbClr val="1188A3"/>
                </a:solidFill>
              </a:rPr>
              <a:t>Verbesserte</a:t>
            </a:r>
            <a:r>
              <a:rPr lang="en-IE" b="1" dirty="0">
                <a:solidFill>
                  <a:srgbClr val="1188A3"/>
                </a:solidFill>
              </a:rPr>
              <a:t> </a:t>
            </a:r>
            <a:r>
              <a:rPr lang="en-IE" b="1" dirty="0" err="1">
                <a:solidFill>
                  <a:srgbClr val="1188A3"/>
                </a:solidFill>
              </a:rPr>
              <a:t>Magenmotilität</a:t>
            </a:r>
            <a:endParaRPr lang="en-IE" b="1" dirty="0">
              <a:solidFill>
                <a:srgbClr val="1188A3"/>
              </a:solidFill>
            </a:endParaRPr>
          </a:p>
        </p:txBody>
      </p:sp>
      <p:sp>
        <p:nvSpPr>
          <p:cNvPr id="4" name="Text Placeholder 3">
            <a:extLst>
              <a:ext uri="{FF2B5EF4-FFF2-40B4-BE49-F238E27FC236}">
                <a16:creationId xmlns:a16="http://schemas.microsoft.com/office/drawing/2014/main" id="{5DC79A6F-42EC-4907-8FE4-EA430495E3D7}"/>
              </a:ext>
            </a:extLst>
          </p:cNvPr>
          <p:cNvSpPr>
            <a:spLocks noGrp="1"/>
          </p:cNvSpPr>
          <p:nvPr>
            <p:ph type="body" sz="quarter" idx="25"/>
          </p:nvPr>
        </p:nvSpPr>
        <p:spPr>
          <a:xfrm>
            <a:off x="847141" y="3499715"/>
            <a:ext cx="1903851" cy="335052"/>
          </a:xfrm>
        </p:spPr>
        <p:txBody>
          <a:bodyPr>
            <a:normAutofit fontScale="92500" lnSpcReduction="10000"/>
          </a:bodyPr>
          <a:lstStyle/>
          <a:p>
            <a:r>
              <a:rPr lang="en-US" dirty="0" err="1"/>
              <a:t>Vorteil</a:t>
            </a:r>
            <a:r>
              <a:rPr lang="en-US" dirty="0"/>
              <a:t> 1</a:t>
            </a:r>
            <a:endParaRPr lang="en-IE" dirty="0"/>
          </a:p>
        </p:txBody>
      </p:sp>
      <p:sp>
        <p:nvSpPr>
          <p:cNvPr id="5" name="Text Placeholder 4">
            <a:extLst>
              <a:ext uri="{FF2B5EF4-FFF2-40B4-BE49-F238E27FC236}">
                <a16:creationId xmlns:a16="http://schemas.microsoft.com/office/drawing/2014/main" id="{B9D58F4D-9B0D-4E52-A399-9C3F0BA30F11}"/>
              </a:ext>
            </a:extLst>
          </p:cNvPr>
          <p:cNvSpPr>
            <a:spLocks noGrp="1"/>
          </p:cNvSpPr>
          <p:nvPr>
            <p:ph type="body" sz="quarter" idx="30"/>
          </p:nvPr>
        </p:nvSpPr>
        <p:spPr>
          <a:xfrm>
            <a:off x="2961446" y="3937964"/>
            <a:ext cx="1921263" cy="1237497"/>
          </a:xfrm>
        </p:spPr>
        <p:txBody>
          <a:bodyPr/>
          <a:lstStyle/>
          <a:p>
            <a:pPr marL="0" indent="0"/>
            <a:r>
              <a:rPr lang="de-DE" b="1" dirty="0">
                <a:solidFill>
                  <a:srgbClr val="1188A3"/>
                </a:solidFill>
              </a:rPr>
              <a:t>Beteiligt an der Beseitigung von Toxinen</a:t>
            </a:r>
            <a:endParaRPr lang="en-IE" b="1" dirty="0">
              <a:solidFill>
                <a:srgbClr val="1188A3"/>
              </a:solidFill>
            </a:endParaRPr>
          </a:p>
        </p:txBody>
      </p:sp>
      <p:sp>
        <p:nvSpPr>
          <p:cNvPr id="6" name="Text Placeholder 5">
            <a:extLst>
              <a:ext uri="{FF2B5EF4-FFF2-40B4-BE49-F238E27FC236}">
                <a16:creationId xmlns:a16="http://schemas.microsoft.com/office/drawing/2014/main" id="{515492D6-A993-46CA-8CC5-9FCDD53E7046}"/>
              </a:ext>
            </a:extLst>
          </p:cNvPr>
          <p:cNvSpPr>
            <a:spLocks noGrp="1"/>
          </p:cNvSpPr>
          <p:nvPr>
            <p:ph type="body" sz="quarter" idx="31"/>
          </p:nvPr>
        </p:nvSpPr>
        <p:spPr>
          <a:xfrm>
            <a:off x="2997293" y="3499715"/>
            <a:ext cx="1921263" cy="335052"/>
          </a:xfrm>
        </p:spPr>
        <p:txBody>
          <a:bodyPr>
            <a:normAutofit fontScale="92500" lnSpcReduction="10000"/>
          </a:bodyPr>
          <a:lstStyle/>
          <a:p>
            <a:r>
              <a:rPr lang="en-US" dirty="0" err="1"/>
              <a:t>Vorteil</a:t>
            </a:r>
            <a:r>
              <a:rPr lang="en-US" dirty="0"/>
              <a:t> 2</a:t>
            </a:r>
            <a:endParaRPr lang="en-IE" dirty="0"/>
          </a:p>
        </p:txBody>
      </p:sp>
      <p:sp>
        <p:nvSpPr>
          <p:cNvPr id="7" name="Text Placeholder 6">
            <a:extLst>
              <a:ext uri="{FF2B5EF4-FFF2-40B4-BE49-F238E27FC236}">
                <a16:creationId xmlns:a16="http://schemas.microsoft.com/office/drawing/2014/main" id="{6A17569A-EEB4-46AF-BB1B-9952A77447C0}"/>
              </a:ext>
            </a:extLst>
          </p:cNvPr>
          <p:cNvSpPr>
            <a:spLocks noGrp="1"/>
          </p:cNvSpPr>
          <p:nvPr>
            <p:ph type="body" sz="quarter" idx="32"/>
          </p:nvPr>
        </p:nvSpPr>
        <p:spPr>
          <a:xfrm>
            <a:off x="5116888" y="3934949"/>
            <a:ext cx="1908506" cy="1237497"/>
          </a:xfrm>
        </p:spPr>
        <p:txBody>
          <a:bodyPr/>
          <a:lstStyle/>
          <a:p>
            <a:pPr marL="0" indent="0"/>
            <a:r>
              <a:rPr lang="en-IE" b="1" dirty="0" err="1">
                <a:solidFill>
                  <a:srgbClr val="1188A3"/>
                </a:solidFill>
              </a:rPr>
              <a:t>Glykämische</a:t>
            </a:r>
            <a:r>
              <a:rPr lang="en-IE" b="1" dirty="0">
                <a:solidFill>
                  <a:srgbClr val="1188A3"/>
                </a:solidFill>
              </a:rPr>
              <a:t> </a:t>
            </a:r>
            <a:r>
              <a:rPr lang="en-IE" b="1" dirty="0" err="1">
                <a:solidFill>
                  <a:srgbClr val="1188A3"/>
                </a:solidFill>
              </a:rPr>
              <a:t>Kontrolle</a:t>
            </a:r>
            <a:endParaRPr lang="en-IE" b="1" dirty="0">
              <a:solidFill>
                <a:srgbClr val="1188A3"/>
              </a:solidFill>
            </a:endParaRPr>
          </a:p>
        </p:txBody>
      </p:sp>
      <p:sp>
        <p:nvSpPr>
          <p:cNvPr id="8" name="Text Placeholder 7">
            <a:extLst>
              <a:ext uri="{FF2B5EF4-FFF2-40B4-BE49-F238E27FC236}">
                <a16:creationId xmlns:a16="http://schemas.microsoft.com/office/drawing/2014/main" id="{BE0BB9C7-F53C-4F37-BF98-35079193A125}"/>
              </a:ext>
            </a:extLst>
          </p:cNvPr>
          <p:cNvSpPr>
            <a:spLocks noGrp="1"/>
          </p:cNvSpPr>
          <p:nvPr>
            <p:ph type="body" sz="quarter" idx="33"/>
          </p:nvPr>
        </p:nvSpPr>
        <p:spPr>
          <a:xfrm>
            <a:off x="5116948" y="3499715"/>
            <a:ext cx="1908506" cy="335052"/>
          </a:xfrm>
        </p:spPr>
        <p:txBody>
          <a:bodyPr>
            <a:normAutofit fontScale="92500" lnSpcReduction="10000"/>
          </a:bodyPr>
          <a:lstStyle/>
          <a:p>
            <a:r>
              <a:rPr lang="en-US" dirty="0" err="1"/>
              <a:t>Vorteil</a:t>
            </a:r>
            <a:r>
              <a:rPr lang="en-US" dirty="0"/>
              <a:t> 3</a:t>
            </a:r>
            <a:endParaRPr lang="en-IE" dirty="0"/>
          </a:p>
        </p:txBody>
      </p:sp>
      <p:sp>
        <p:nvSpPr>
          <p:cNvPr id="9" name="Text Placeholder 8">
            <a:extLst>
              <a:ext uri="{FF2B5EF4-FFF2-40B4-BE49-F238E27FC236}">
                <a16:creationId xmlns:a16="http://schemas.microsoft.com/office/drawing/2014/main" id="{D7317C03-B1B4-4CB7-BFAB-73A52D7DBEF1}"/>
              </a:ext>
            </a:extLst>
          </p:cNvPr>
          <p:cNvSpPr>
            <a:spLocks noGrp="1"/>
          </p:cNvSpPr>
          <p:nvPr>
            <p:ph type="body" sz="quarter" idx="34"/>
          </p:nvPr>
        </p:nvSpPr>
        <p:spPr>
          <a:xfrm>
            <a:off x="7259573" y="3937964"/>
            <a:ext cx="1890175" cy="1237497"/>
          </a:xfrm>
        </p:spPr>
        <p:txBody>
          <a:bodyPr/>
          <a:lstStyle/>
          <a:p>
            <a:pPr marL="0" indent="0"/>
            <a:r>
              <a:rPr lang="en-US" b="1" dirty="0" err="1">
                <a:solidFill>
                  <a:srgbClr val="1188A3"/>
                </a:solidFill>
              </a:rPr>
              <a:t>Verringertes</a:t>
            </a:r>
            <a:r>
              <a:rPr lang="en-US" b="1" dirty="0">
                <a:solidFill>
                  <a:srgbClr val="1188A3"/>
                </a:solidFill>
              </a:rPr>
              <a:t> </a:t>
            </a:r>
            <a:r>
              <a:rPr lang="en-US" b="1" dirty="0" err="1">
                <a:solidFill>
                  <a:srgbClr val="1188A3"/>
                </a:solidFill>
              </a:rPr>
              <a:t>Risiko</a:t>
            </a:r>
            <a:r>
              <a:rPr lang="en-US" b="1" dirty="0">
                <a:solidFill>
                  <a:srgbClr val="1188A3"/>
                </a:solidFill>
              </a:rPr>
              <a:t> für </a:t>
            </a:r>
            <a:r>
              <a:rPr lang="en-US" b="1" dirty="0" err="1">
                <a:solidFill>
                  <a:srgbClr val="1188A3"/>
                </a:solidFill>
              </a:rPr>
              <a:t>Dickdarmkrebs</a:t>
            </a:r>
            <a:r>
              <a:rPr lang="en-US" b="1" dirty="0">
                <a:solidFill>
                  <a:srgbClr val="1188A3"/>
                </a:solidFill>
              </a:rPr>
              <a:t> </a:t>
            </a:r>
            <a:endParaRPr lang="en-IE" b="1" dirty="0">
              <a:solidFill>
                <a:srgbClr val="1188A3"/>
              </a:solidFill>
            </a:endParaRPr>
          </a:p>
        </p:txBody>
      </p:sp>
      <p:sp>
        <p:nvSpPr>
          <p:cNvPr id="10" name="Text Placeholder 9">
            <a:extLst>
              <a:ext uri="{FF2B5EF4-FFF2-40B4-BE49-F238E27FC236}">
                <a16:creationId xmlns:a16="http://schemas.microsoft.com/office/drawing/2014/main" id="{760B9CED-B9EF-4C56-9F1C-A6D9424A5501}"/>
              </a:ext>
            </a:extLst>
          </p:cNvPr>
          <p:cNvSpPr>
            <a:spLocks noGrp="1"/>
          </p:cNvSpPr>
          <p:nvPr>
            <p:ph type="body" sz="quarter" idx="35"/>
          </p:nvPr>
        </p:nvSpPr>
        <p:spPr>
          <a:xfrm>
            <a:off x="7284341" y="3501806"/>
            <a:ext cx="1890175" cy="335052"/>
          </a:xfrm>
        </p:spPr>
        <p:txBody>
          <a:bodyPr>
            <a:normAutofit fontScale="92500" lnSpcReduction="10000"/>
          </a:bodyPr>
          <a:lstStyle/>
          <a:p>
            <a:r>
              <a:rPr lang="en-US" dirty="0" err="1"/>
              <a:t>Vorteil</a:t>
            </a:r>
            <a:r>
              <a:rPr lang="en-US" dirty="0"/>
              <a:t> 4</a:t>
            </a:r>
            <a:endParaRPr lang="en-IE" dirty="0"/>
          </a:p>
        </p:txBody>
      </p:sp>
      <p:sp>
        <p:nvSpPr>
          <p:cNvPr id="11" name="Text Placeholder 10">
            <a:extLst>
              <a:ext uri="{FF2B5EF4-FFF2-40B4-BE49-F238E27FC236}">
                <a16:creationId xmlns:a16="http://schemas.microsoft.com/office/drawing/2014/main" id="{94CB611A-23A1-4E03-8AD8-692E1328A874}"/>
              </a:ext>
            </a:extLst>
          </p:cNvPr>
          <p:cNvSpPr>
            <a:spLocks noGrp="1"/>
          </p:cNvSpPr>
          <p:nvPr>
            <p:ph type="body" sz="quarter" idx="36"/>
          </p:nvPr>
        </p:nvSpPr>
        <p:spPr>
          <a:xfrm>
            <a:off x="9302810" y="3937964"/>
            <a:ext cx="2065952" cy="1237497"/>
          </a:xfrm>
        </p:spPr>
        <p:txBody>
          <a:bodyPr/>
          <a:lstStyle/>
          <a:p>
            <a:pPr marL="0" indent="0"/>
            <a:r>
              <a:rPr lang="de-DE" b="1" dirty="0">
                <a:solidFill>
                  <a:srgbClr val="1188A3"/>
                </a:solidFill>
              </a:rPr>
              <a:t>Hilft bei der Senkung der Cholesterinwerte</a:t>
            </a:r>
            <a:endParaRPr lang="en-IE" b="1" dirty="0">
              <a:solidFill>
                <a:srgbClr val="1188A3"/>
              </a:solidFill>
            </a:endParaRPr>
          </a:p>
        </p:txBody>
      </p:sp>
      <p:sp>
        <p:nvSpPr>
          <p:cNvPr id="12" name="Text Placeholder 11">
            <a:extLst>
              <a:ext uri="{FF2B5EF4-FFF2-40B4-BE49-F238E27FC236}">
                <a16:creationId xmlns:a16="http://schemas.microsoft.com/office/drawing/2014/main" id="{0EC7DC76-EEE7-404D-81B3-96DE92AAD03E}"/>
              </a:ext>
            </a:extLst>
          </p:cNvPr>
          <p:cNvSpPr>
            <a:spLocks noGrp="1"/>
          </p:cNvSpPr>
          <p:nvPr>
            <p:ph type="body" sz="quarter" idx="37"/>
          </p:nvPr>
        </p:nvSpPr>
        <p:spPr>
          <a:xfrm>
            <a:off x="9391239" y="3503897"/>
            <a:ext cx="1921262" cy="335052"/>
          </a:xfrm>
        </p:spPr>
        <p:txBody>
          <a:bodyPr>
            <a:normAutofit fontScale="92500" lnSpcReduction="10000"/>
          </a:bodyPr>
          <a:lstStyle/>
          <a:p>
            <a:r>
              <a:rPr lang="en-US" dirty="0" err="1"/>
              <a:t>Vorteil</a:t>
            </a:r>
            <a:r>
              <a:rPr lang="en-US" dirty="0"/>
              <a:t> 5</a:t>
            </a:r>
            <a:endParaRPr lang="en-IE" dirty="0"/>
          </a:p>
        </p:txBody>
      </p:sp>
      <p:sp>
        <p:nvSpPr>
          <p:cNvPr id="15" name="Speech Bubble: Rectangle with Corners Rounded 14">
            <a:extLst>
              <a:ext uri="{FF2B5EF4-FFF2-40B4-BE49-F238E27FC236}">
                <a16:creationId xmlns:a16="http://schemas.microsoft.com/office/drawing/2014/main" id="{8F6F0F23-789F-49F0-9E64-138D40261C91}"/>
              </a:ext>
            </a:extLst>
          </p:cNvPr>
          <p:cNvSpPr/>
          <p:nvPr/>
        </p:nvSpPr>
        <p:spPr>
          <a:xfrm>
            <a:off x="7125892" y="1162104"/>
            <a:ext cx="4516070" cy="1757932"/>
          </a:xfrm>
          <a:prstGeom prst="wedgeRoundRectCallout">
            <a:avLst>
              <a:gd name="adj1" fmla="val -62217"/>
              <a:gd name="adj2" fmla="val 33299"/>
              <a:gd name="adj3" fmla="val 16667"/>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Calibri" panose="020F0502020204030204"/>
                <a:ea typeface="+mn-ea"/>
                <a:cs typeface="+mn-cs"/>
              </a:rPr>
              <a:t>Ballaststoffarme Lebensmittel gelten als minderwertig und können für ältere Menschen ein Risiko für Unterernährung und/oder Fettleibigkeit darstellen.</a:t>
            </a:r>
            <a:endPar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46FF662-A8C7-4C25-BD0F-107C3304613E}"/>
              </a:ext>
            </a:extLst>
          </p:cNvPr>
          <p:cNvSpPr txBox="1"/>
          <p:nvPr/>
        </p:nvSpPr>
        <p:spPr>
          <a:xfrm>
            <a:off x="550037" y="1496874"/>
            <a:ext cx="6298023" cy="830997"/>
          </a:xfrm>
          <a:prstGeom prst="rect">
            <a:avLst/>
          </a:prstGeom>
          <a:noFill/>
        </p:spPr>
        <p:txBody>
          <a:bodyPr wrap="square">
            <a:spAutoFit/>
          </a:bodyPr>
          <a:lstStyle/>
          <a:p>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Im Allgemeinen konsumieren ältere Erwachsene weniger Ballaststoffe als empfohlen. </a:t>
            </a:r>
            <a:endParaRPr lang="en-IE" dirty="0"/>
          </a:p>
        </p:txBody>
      </p:sp>
      <p:sp>
        <p:nvSpPr>
          <p:cNvPr id="19" name="Text Placeholder 2">
            <a:extLst>
              <a:ext uri="{FF2B5EF4-FFF2-40B4-BE49-F238E27FC236}">
                <a16:creationId xmlns:a16="http://schemas.microsoft.com/office/drawing/2014/main" id="{CEF3D9FC-3993-414C-B83A-5DACCA281D7D}"/>
              </a:ext>
            </a:extLst>
          </p:cNvPr>
          <p:cNvSpPr txBox="1">
            <a:spLocks/>
          </p:cNvSpPr>
          <p:nvPr/>
        </p:nvSpPr>
        <p:spPr>
          <a:xfrm>
            <a:off x="389809" y="302365"/>
            <a:ext cx="11152486" cy="79339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600" dirty="0">
                <a:solidFill>
                  <a:srgbClr val="000000"/>
                </a:solidFill>
              </a:rPr>
              <a:t>Ernährungsanforderungen für ältere Menschen - </a:t>
            </a:r>
            <a:r>
              <a:rPr lang="de-DE" sz="3600" b="1" dirty="0">
                <a:solidFill>
                  <a:srgbClr val="000000"/>
                </a:solidFill>
              </a:rPr>
              <a:t>4. Ballaststoffe</a:t>
            </a:r>
            <a:endParaRPr lang="en-IE" sz="3600" b="1" dirty="0">
              <a:solidFill>
                <a:srgbClr val="000000"/>
              </a:solidFill>
            </a:endParaRPr>
          </a:p>
        </p:txBody>
      </p:sp>
      <p:sp>
        <p:nvSpPr>
          <p:cNvPr id="20" name="TextBox 19">
            <a:extLst>
              <a:ext uri="{FF2B5EF4-FFF2-40B4-BE49-F238E27FC236}">
                <a16:creationId xmlns:a16="http://schemas.microsoft.com/office/drawing/2014/main" id="{0CE1C913-B25A-483B-959D-0F58FBDB6A94}"/>
              </a:ext>
            </a:extLst>
          </p:cNvPr>
          <p:cNvSpPr txBox="1"/>
          <p:nvPr/>
        </p:nvSpPr>
        <p:spPr>
          <a:xfrm>
            <a:off x="5116948" y="6098721"/>
            <a:ext cx="2008944" cy="456914"/>
          </a:xfrm>
          <a:prstGeom prst="rect">
            <a:avLst/>
          </a:prstGeom>
          <a:solidFill>
            <a:schemeClr val="bg1"/>
          </a:solidFill>
        </p:spPr>
        <p:txBody>
          <a:bodyPr wrap="square" rtlCol="0">
            <a:spAutoFit/>
          </a:bodyPr>
          <a:lstStyle/>
          <a:p>
            <a:endParaRPr lang="en-IE" dirty="0"/>
          </a:p>
        </p:txBody>
      </p:sp>
      <p:sp>
        <p:nvSpPr>
          <p:cNvPr id="16" name="Speech Bubble: Rectangle with Corners Rounded 15">
            <a:extLst>
              <a:ext uri="{FF2B5EF4-FFF2-40B4-BE49-F238E27FC236}">
                <a16:creationId xmlns:a16="http://schemas.microsoft.com/office/drawing/2014/main" id="{19DD8972-06CD-42B1-A95E-DDBDE00960D5}"/>
              </a:ext>
            </a:extLst>
          </p:cNvPr>
          <p:cNvSpPr/>
          <p:nvPr/>
        </p:nvSpPr>
        <p:spPr>
          <a:xfrm>
            <a:off x="689108" y="5349869"/>
            <a:ext cx="5503873" cy="1438389"/>
          </a:xfrm>
          <a:prstGeom prst="wedgeRoundRectCallout">
            <a:avLst>
              <a:gd name="adj1" fmla="val -20676"/>
              <a:gd name="adj2" fmla="val -70910"/>
              <a:gd name="adj3" fmla="val 16667"/>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000000"/>
                </a:solidFill>
              </a:rPr>
              <a:t>Allerdings müssen gebrechliche ältere Menschen mit schlechtem Appetit und Magersucht sorgfältig geprüft werden, damit eine ballaststoffreiche Ernährung bzw. ein ballaststoffreiches Produkt nicht zu einer übermäßigen Sättigung oder Motilität führt, da dies ihre gesamte Nährstoffaufnahme einschränken könnte. </a:t>
            </a:r>
            <a:endParaRPr lang="en-IE" sz="1600" dirty="0">
              <a:solidFill>
                <a:srgbClr val="000000"/>
              </a:solidFill>
            </a:endParaRPr>
          </a:p>
        </p:txBody>
      </p:sp>
    </p:spTree>
    <p:extLst>
      <p:ext uri="{BB962C8B-B14F-4D97-AF65-F5344CB8AC3E}">
        <p14:creationId xmlns:p14="http://schemas.microsoft.com/office/powerpoint/2010/main" val="139353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iles of various wholegrain foods">
            <a:extLst>
              <a:ext uri="{FF2B5EF4-FFF2-40B4-BE49-F238E27FC236}">
                <a16:creationId xmlns:a16="http://schemas.microsoft.com/office/drawing/2014/main" id="{F054469A-D83E-46A9-833D-498DD1B156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102F631D-1891-460D-8627-C3E856121199}"/>
              </a:ext>
            </a:extLst>
          </p:cNvPr>
          <p:cNvSpPr>
            <a:spLocks noGrp="1"/>
          </p:cNvSpPr>
          <p:nvPr>
            <p:ph type="body" sz="quarter" idx="18"/>
          </p:nvPr>
        </p:nvSpPr>
        <p:spPr>
          <a:xfrm>
            <a:off x="2366211" y="2326106"/>
            <a:ext cx="9825789" cy="2727158"/>
          </a:xfrm>
          <a:solidFill>
            <a:srgbClr val="85D2E1"/>
          </a:solidFill>
        </p:spPr>
        <p:txBody>
          <a:bodyPr>
            <a:normAutofit fontScale="92500" lnSpcReduction="20000"/>
          </a:bodyPr>
          <a:lstStyle/>
          <a:p>
            <a:pPr indent="0"/>
            <a:endParaRPr lang="en-US" b="1" dirty="0"/>
          </a:p>
          <a:p>
            <a:pPr indent="0"/>
            <a:r>
              <a:rPr lang="de-DE" b="1" dirty="0"/>
              <a:t>Vollkorngetreide - </a:t>
            </a:r>
            <a:r>
              <a:rPr lang="de-DE" dirty="0"/>
              <a:t>wird für die Herstellung von Vollkornbrot und -getreide verwendet; </a:t>
            </a:r>
            <a:br>
              <a:rPr lang="de-DE" dirty="0"/>
            </a:br>
            <a:r>
              <a:rPr lang="de-DE" b="1" dirty="0"/>
              <a:t>Bohnen/Leguminosen - </a:t>
            </a:r>
            <a:r>
              <a:rPr lang="de-DE" dirty="0"/>
              <a:t>Erbsen und Linsen usw. Zusammen mit Obst und Gemüse.</a:t>
            </a:r>
            <a:br>
              <a:rPr lang="de-DE" dirty="0"/>
            </a:br>
            <a:endParaRPr lang="de-DE" b="1" dirty="0"/>
          </a:p>
          <a:p>
            <a:pPr indent="0"/>
            <a:r>
              <a:rPr lang="en-US" b="1" dirty="0" err="1"/>
              <a:t>Arten</a:t>
            </a:r>
            <a:r>
              <a:rPr lang="en-US" b="1" dirty="0"/>
              <a:t> von </a:t>
            </a:r>
            <a:r>
              <a:rPr lang="en-US" b="1" dirty="0" err="1"/>
              <a:t>ballaststoffreichen</a:t>
            </a:r>
            <a:r>
              <a:rPr lang="en-US" b="1" dirty="0"/>
              <a:t> </a:t>
            </a:r>
            <a:r>
              <a:rPr lang="en-US" b="1" dirty="0" err="1"/>
              <a:t>Zutaten</a:t>
            </a:r>
            <a:r>
              <a:rPr lang="en-US" dirty="0"/>
              <a:t>: </a:t>
            </a:r>
          </a:p>
          <a:p>
            <a:pPr indent="0"/>
            <a:r>
              <a:rPr lang="en-US" dirty="0" err="1"/>
              <a:t>Viskose</a:t>
            </a:r>
            <a:r>
              <a:rPr lang="en-US" dirty="0"/>
              <a:t> </a:t>
            </a:r>
            <a:r>
              <a:rPr lang="en-US" dirty="0" err="1"/>
              <a:t>lösliche</a:t>
            </a:r>
            <a:r>
              <a:rPr lang="en-US" dirty="0"/>
              <a:t> </a:t>
            </a:r>
            <a:r>
              <a:rPr lang="en-US" dirty="0" err="1"/>
              <a:t>Ballaststoffe</a:t>
            </a:r>
            <a:r>
              <a:rPr lang="en-US" dirty="0"/>
              <a:t> </a:t>
            </a:r>
          </a:p>
          <a:p>
            <a:pPr indent="0"/>
            <a:r>
              <a:rPr lang="en-US" dirty="0"/>
              <a:t>+ </a:t>
            </a:r>
            <a:r>
              <a:rPr lang="en-US" dirty="0" err="1"/>
              <a:t>Niedrig</a:t>
            </a:r>
            <a:r>
              <a:rPr lang="en-US" dirty="0"/>
              <a:t> </a:t>
            </a:r>
            <a:r>
              <a:rPr lang="en-US" dirty="0" err="1"/>
              <a:t>viskose</a:t>
            </a:r>
            <a:r>
              <a:rPr lang="en-US" dirty="0"/>
              <a:t> </a:t>
            </a:r>
            <a:r>
              <a:rPr lang="en-US" dirty="0" err="1"/>
              <a:t>unlösliche</a:t>
            </a:r>
            <a:r>
              <a:rPr lang="en-US" dirty="0"/>
              <a:t> </a:t>
            </a:r>
            <a:r>
              <a:rPr lang="en-US" dirty="0" err="1"/>
              <a:t>Ballaststoffe</a:t>
            </a:r>
            <a:r>
              <a:rPr lang="en-US" dirty="0"/>
              <a:t> </a:t>
            </a:r>
            <a:endParaRPr lang="en-IE" dirty="0"/>
          </a:p>
        </p:txBody>
      </p:sp>
      <p:sp>
        <p:nvSpPr>
          <p:cNvPr id="5" name="Text Placeholder 2">
            <a:extLst>
              <a:ext uri="{FF2B5EF4-FFF2-40B4-BE49-F238E27FC236}">
                <a16:creationId xmlns:a16="http://schemas.microsoft.com/office/drawing/2014/main" id="{59756913-8D74-4A5E-941D-180CEDA76093}"/>
              </a:ext>
            </a:extLst>
          </p:cNvPr>
          <p:cNvSpPr>
            <a:spLocks noGrp="1"/>
          </p:cNvSpPr>
          <p:nvPr>
            <p:ph type="body" sz="quarter" idx="16"/>
          </p:nvPr>
        </p:nvSpPr>
        <p:spPr>
          <a:xfrm>
            <a:off x="463550" y="444500"/>
            <a:ext cx="5113338" cy="582613"/>
          </a:xfrm>
        </p:spPr>
        <p:txBody>
          <a:bodyPr>
            <a:normAutofit lnSpcReduction="10000"/>
          </a:bodyPr>
          <a:lstStyle/>
          <a:p>
            <a:r>
              <a:rPr lang="en-US" b="1" dirty="0"/>
              <a:t>4. </a:t>
            </a:r>
            <a:r>
              <a:rPr lang="en-US" b="1" dirty="0" err="1"/>
              <a:t>Ballaststoffe</a:t>
            </a:r>
            <a:r>
              <a:rPr lang="en-US" b="1" dirty="0"/>
              <a:t> - </a:t>
            </a:r>
            <a:r>
              <a:rPr lang="en-US" dirty="0" err="1"/>
              <a:t>Quellen</a:t>
            </a:r>
            <a:endParaRPr lang="en-IE" dirty="0"/>
          </a:p>
        </p:txBody>
      </p:sp>
    </p:spTree>
    <p:extLst>
      <p:ext uri="{BB962C8B-B14F-4D97-AF65-F5344CB8AC3E}">
        <p14:creationId xmlns:p14="http://schemas.microsoft.com/office/powerpoint/2010/main" val="3681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787FF-5948-4CAE-BD62-F295898907DD}"/>
              </a:ext>
            </a:extLst>
          </p:cNvPr>
          <p:cNvSpPr>
            <a:spLocks noGrp="1"/>
          </p:cNvSpPr>
          <p:nvPr>
            <p:ph type="body" sz="quarter" idx="18"/>
          </p:nvPr>
        </p:nvSpPr>
        <p:spPr>
          <a:xfrm>
            <a:off x="431800" y="1642711"/>
            <a:ext cx="5664200" cy="3867704"/>
          </a:xfrm>
        </p:spPr>
        <p:txBody>
          <a:bodyPr>
            <a:normAutofit fontScale="92500" lnSpcReduction="20000"/>
          </a:bodyPr>
          <a:lstStyle/>
          <a:p>
            <a:pPr marL="0" indent="0">
              <a:spcBef>
                <a:spcPts val="600"/>
              </a:spcBef>
            </a:pPr>
            <a:r>
              <a:rPr lang="de-DE" dirty="0">
                <a:cs typeface="Arial" panose="020B0604020202020204" pitchFamily="34" charset="0"/>
              </a:rPr>
              <a:t>Ein Zuviel oder Zuwenig an Ballaststoffen kann im Laufe der Zeit zu unangenehmen Problemen führen...</a:t>
            </a:r>
          </a:p>
          <a:p>
            <a:r>
              <a:rPr lang="en-GB" b="1" dirty="0" err="1">
                <a:cs typeface="Arial" panose="020B0604020202020204" pitchFamily="34" charset="0"/>
              </a:rPr>
              <a:t>Zum</a:t>
            </a:r>
            <a:r>
              <a:rPr lang="en-GB" b="1" dirty="0">
                <a:cs typeface="Arial" panose="020B0604020202020204" pitchFamily="34" charset="0"/>
              </a:rPr>
              <a:t> </a:t>
            </a:r>
            <a:r>
              <a:rPr lang="en-GB" b="1" dirty="0" err="1">
                <a:cs typeface="Arial" panose="020B0604020202020204" pitchFamily="34" charset="0"/>
              </a:rPr>
              <a:t>Beispiel</a:t>
            </a:r>
            <a:r>
              <a:rPr lang="en-GB" b="1" dirty="0">
                <a:cs typeface="Arial" panose="020B0604020202020204" pitchFamily="34" charset="0"/>
              </a:rPr>
              <a:t>: </a:t>
            </a:r>
          </a:p>
          <a:p>
            <a:pPr marL="285750" indent="-285750">
              <a:buFont typeface="Arial" panose="020B0604020202020204" pitchFamily="34" charset="0"/>
              <a:buChar char="•"/>
            </a:pPr>
            <a:r>
              <a:rPr lang="de-DE" dirty="0">
                <a:cs typeface="Arial" panose="020B0604020202020204" pitchFamily="34" charset="0"/>
              </a:rPr>
              <a:t>Zu viele Ballaststoffe in Ihrer Ernährung (und zu wenig Wasser) führen zu einer Verlangsamung Ihres Verdauungssystems und können Verstopfung, Blähungen, und Bauchschmerzen verursachen</a:t>
            </a:r>
            <a:r>
              <a:rPr lang="en-GB" dirty="0">
                <a:cs typeface="Arial" panose="020B0604020202020204" pitchFamily="34" charset="0"/>
              </a:rPr>
              <a:t>. </a:t>
            </a:r>
          </a:p>
          <a:p>
            <a:pPr marL="285750" indent="-285750">
              <a:buFont typeface="Arial" panose="020B0604020202020204" pitchFamily="34" charset="0"/>
              <a:buChar char="•"/>
            </a:pPr>
            <a:r>
              <a:rPr lang="de-DE" dirty="0">
                <a:cs typeface="Arial" panose="020B0604020202020204" pitchFamily="34" charset="0"/>
              </a:rPr>
              <a:t>Zu wenig Ballaststoffe in Ihrer Ernährung verhindern, dass der Körper Giftstoffe, Cholesterin oder andere Substanzen durch den Körper transportiert, was zu Verstopfung und Blähungen führt.</a:t>
            </a:r>
            <a:endParaRPr lang="en-GB" dirty="0">
              <a:cs typeface="Arial" panose="020B0604020202020204" pitchFamily="34" charset="0"/>
            </a:endParaRPr>
          </a:p>
          <a:p>
            <a:endParaRPr lang="en-IE" dirty="0"/>
          </a:p>
        </p:txBody>
      </p:sp>
      <p:sp>
        <p:nvSpPr>
          <p:cNvPr id="3" name="Text Placeholder 2">
            <a:extLst>
              <a:ext uri="{FF2B5EF4-FFF2-40B4-BE49-F238E27FC236}">
                <a16:creationId xmlns:a16="http://schemas.microsoft.com/office/drawing/2014/main" id="{5F39CF22-468C-4AF8-B4AD-C694A3B93869}"/>
              </a:ext>
            </a:extLst>
          </p:cNvPr>
          <p:cNvSpPr>
            <a:spLocks noGrp="1"/>
          </p:cNvSpPr>
          <p:nvPr>
            <p:ph type="body" sz="quarter" idx="16"/>
          </p:nvPr>
        </p:nvSpPr>
        <p:spPr>
          <a:xfrm>
            <a:off x="582314" y="228600"/>
            <a:ext cx="5082990" cy="1118985"/>
          </a:xfrm>
        </p:spPr>
        <p:txBody>
          <a:bodyPr>
            <a:normAutofit/>
          </a:bodyPr>
          <a:lstStyle/>
          <a:p>
            <a:r>
              <a:rPr lang="de-DE" sz="2800" b="1" dirty="0"/>
              <a:t>Empfehlungen über Ballaststoffe für ältere Menschen</a:t>
            </a:r>
            <a:endParaRPr lang="en-IE" sz="2800" b="1" dirty="0"/>
          </a:p>
        </p:txBody>
      </p:sp>
      <p:graphicFrame>
        <p:nvGraphicFramePr>
          <p:cNvPr id="5" name="Table 5">
            <a:extLst>
              <a:ext uri="{FF2B5EF4-FFF2-40B4-BE49-F238E27FC236}">
                <a16:creationId xmlns:a16="http://schemas.microsoft.com/office/drawing/2014/main" id="{B2645E2F-470B-436C-A4F5-84612FAE1EB1}"/>
              </a:ext>
            </a:extLst>
          </p:cNvPr>
          <p:cNvGraphicFramePr>
            <a:graphicFrameLocks noGrp="1"/>
          </p:cNvGraphicFramePr>
          <p:nvPr>
            <p:extLst>
              <p:ext uri="{D42A27DB-BD31-4B8C-83A1-F6EECF244321}">
                <p14:modId xmlns:p14="http://schemas.microsoft.com/office/powerpoint/2010/main" val="1514589490"/>
              </p:ext>
            </p:extLst>
          </p:nvPr>
        </p:nvGraphicFramePr>
        <p:xfrm>
          <a:off x="6617791" y="2601546"/>
          <a:ext cx="5113900" cy="1929228"/>
        </p:xfrm>
        <a:graphic>
          <a:graphicData uri="http://schemas.openxmlformats.org/drawingml/2006/table">
            <a:tbl>
              <a:tblPr firstRow="1" bandRow="1">
                <a:tableStyleId>{93296810-A885-4BE3-A3E7-6D5BEEA58F35}</a:tableStyleId>
              </a:tblPr>
              <a:tblGrid>
                <a:gridCol w="2556950">
                  <a:extLst>
                    <a:ext uri="{9D8B030D-6E8A-4147-A177-3AD203B41FA5}">
                      <a16:colId xmlns:a16="http://schemas.microsoft.com/office/drawing/2014/main" val="1010265646"/>
                    </a:ext>
                  </a:extLst>
                </a:gridCol>
                <a:gridCol w="2556950">
                  <a:extLst>
                    <a:ext uri="{9D8B030D-6E8A-4147-A177-3AD203B41FA5}">
                      <a16:colId xmlns:a16="http://schemas.microsoft.com/office/drawing/2014/main" val="721052865"/>
                    </a:ext>
                  </a:extLst>
                </a:gridCol>
              </a:tblGrid>
              <a:tr h="507414">
                <a:tc>
                  <a:txBody>
                    <a:bodyPr/>
                    <a:lstStyle/>
                    <a:p>
                      <a:r>
                        <a:rPr lang="en-US" dirty="0" err="1">
                          <a:solidFill>
                            <a:srgbClr val="000000"/>
                          </a:solidFill>
                        </a:rPr>
                        <a:t>Ältere</a:t>
                      </a:r>
                      <a:r>
                        <a:rPr lang="en-US" dirty="0">
                          <a:solidFill>
                            <a:srgbClr val="000000"/>
                          </a:solidFill>
                        </a:rPr>
                        <a:t> </a:t>
                      </a:r>
                      <a:r>
                        <a:rPr lang="en-US" dirty="0" err="1">
                          <a:solidFill>
                            <a:srgbClr val="000000"/>
                          </a:solidFill>
                        </a:rPr>
                        <a:t>Erwachsenen</a:t>
                      </a:r>
                      <a:endParaRPr lang="en-IE" dirty="0">
                        <a:solidFill>
                          <a:srgbClr val="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err="1">
                          <a:solidFill>
                            <a:srgbClr val="000000"/>
                          </a:solidFill>
                        </a:rPr>
                        <a:t>Durchschnittlicher</a:t>
                      </a:r>
                      <a:r>
                        <a:rPr lang="en-US" dirty="0">
                          <a:solidFill>
                            <a:srgbClr val="000000"/>
                          </a:solidFill>
                        </a:rPr>
                        <a:t> </a:t>
                      </a:r>
                      <a:r>
                        <a:rPr lang="en-US" dirty="0" err="1">
                          <a:solidFill>
                            <a:srgbClr val="000000"/>
                          </a:solidFill>
                        </a:rPr>
                        <a:t>Tagesbedarf</a:t>
                      </a:r>
                      <a:r>
                        <a:rPr lang="en-US" dirty="0">
                          <a:solidFill>
                            <a:srgbClr val="000000"/>
                          </a:solidFill>
                        </a:rPr>
                        <a:t> an </a:t>
                      </a:r>
                      <a:r>
                        <a:rPr lang="en-US" dirty="0" err="1">
                          <a:solidFill>
                            <a:srgbClr val="000000"/>
                          </a:solidFill>
                        </a:rPr>
                        <a:t>Ballaststoffen</a:t>
                      </a:r>
                      <a:endParaRPr lang="en-IE" dirty="0">
                        <a:solidFill>
                          <a:srgbClr val="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2721757"/>
                  </a:ext>
                </a:extLst>
              </a:tr>
              <a:tr h="507414">
                <a:tc>
                  <a:txBody>
                    <a:bodyPr/>
                    <a:lstStyle/>
                    <a:p>
                      <a:r>
                        <a:rPr lang="en-US" dirty="0">
                          <a:solidFill>
                            <a:srgbClr val="000000"/>
                          </a:solidFill>
                        </a:rPr>
                        <a:t>Frau 50+ Jahre</a:t>
                      </a:r>
                      <a:endParaRPr lang="en-IE" dirty="0">
                        <a:solidFill>
                          <a:srgbClr val="000000"/>
                        </a:solidFill>
                      </a:endParaRPr>
                    </a:p>
                  </a:txBody>
                  <a:tcPr>
                    <a:lnL w="12700" cap="flat" cmpd="sng" algn="ctr">
                      <a:solidFill>
                        <a:schemeClr val="tx1"/>
                      </a:solidFill>
                      <a:prstDash val="solid"/>
                      <a:round/>
                      <a:headEnd type="none" w="med" len="med"/>
                      <a:tailEnd type="none" w="med" len="med"/>
                    </a:lnL>
                  </a:tcPr>
                </a:tc>
                <a:tc>
                  <a:txBody>
                    <a:bodyPr/>
                    <a:lstStyle/>
                    <a:p>
                      <a:r>
                        <a:rPr lang="en-US" dirty="0">
                          <a:solidFill>
                            <a:srgbClr val="000000"/>
                          </a:solidFill>
                        </a:rPr>
                        <a:t>21 g </a:t>
                      </a:r>
                      <a:r>
                        <a:rPr lang="en-US" dirty="0" err="1">
                          <a:solidFill>
                            <a:srgbClr val="000000"/>
                          </a:solidFill>
                        </a:rPr>
                        <a:t>Ballaststoffe</a:t>
                      </a:r>
                      <a:r>
                        <a:rPr lang="en-US" dirty="0">
                          <a:solidFill>
                            <a:srgbClr val="000000"/>
                          </a:solidFill>
                        </a:rPr>
                        <a:t>/Tag</a:t>
                      </a:r>
                      <a:endParaRPr lang="en-IE" dirty="0">
                        <a:solidFill>
                          <a:srgbClr val="0000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7879661"/>
                  </a:ext>
                </a:extLst>
              </a:tr>
              <a:tr h="507414">
                <a:tc>
                  <a:txBody>
                    <a:bodyPr/>
                    <a:lstStyle/>
                    <a:p>
                      <a:r>
                        <a:rPr lang="en-US" dirty="0">
                          <a:solidFill>
                            <a:srgbClr val="000000"/>
                          </a:solidFill>
                        </a:rPr>
                        <a:t>Mann 50+ Jahre</a:t>
                      </a:r>
                      <a:endParaRPr lang="en-IE" dirty="0">
                        <a:solidFill>
                          <a:srgbClr val="00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30 g </a:t>
                      </a:r>
                      <a:r>
                        <a:rPr lang="en-US" dirty="0" err="1">
                          <a:solidFill>
                            <a:srgbClr val="000000"/>
                          </a:solidFill>
                        </a:rPr>
                        <a:t>Ballaststoffe</a:t>
                      </a:r>
                      <a:r>
                        <a:rPr lang="en-US" dirty="0">
                          <a:solidFill>
                            <a:srgbClr val="000000"/>
                          </a:solidFill>
                        </a:rPr>
                        <a:t>/Tag</a:t>
                      </a:r>
                      <a:endParaRPr lang="en-IE" dirty="0">
                        <a:solidFill>
                          <a:srgbClr val="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521421"/>
                  </a:ext>
                </a:extLst>
              </a:tr>
            </a:tbl>
          </a:graphicData>
        </a:graphic>
      </p:graphicFrame>
      <p:sp>
        <p:nvSpPr>
          <p:cNvPr id="7" name="TextBox 6">
            <a:extLst>
              <a:ext uri="{FF2B5EF4-FFF2-40B4-BE49-F238E27FC236}">
                <a16:creationId xmlns:a16="http://schemas.microsoft.com/office/drawing/2014/main" id="{81E273DB-E424-4C7C-95B3-C3217FDF1F35}"/>
              </a:ext>
            </a:extLst>
          </p:cNvPr>
          <p:cNvSpPr txBox="1"/>
          <p:nvPr/>
        </p:nvSpPr>
        <p:spPr>
          <a:xfrm>
            <a:off x="6617791" y="1642711"/>
            <a:ext cx="4686300" cy="923330"/>
          </a:xfrm>
          <a:prstGeom prst="rect">
            <a:avLst/>
          </a:prstGeom>
          <a:noFill/>
        </p:spPr>
        <p:txBody>
          <a:bodyPr wrap="square">
            <a:spAutoFit/>
          </a:bodyPr>
          <a:lstStyle/>
          <a:p>
            <a:r>
              <a:rPr lang="de-DE" dirty="0">
                <a:solidFill>
                  <a:srgbClr val="000000"/>
                </a:solidFill>
                <a:cs typeface="Arial" panose="020B0604020202020204" pitchFamily="34" charset="0"/>
              </a:rPr>
              <a:t>Die Empfehlung des U.S. Landwirtschaftsministeriums für die Aufnahme von Ballaststoffen für Senioren </a:t>
            </a:r>
            <a:endParaRPr lang="en-IE" dirty="0">
              <a:solidFill>
                <a:srgbClr val="000000"/>
              </a:solidFill>
            </a:endParaRPr>
          </a:p>
        </p:txBody>
      </p:sp>
    </p:spTree>
    <p:extLst>
      <p:ext uri="{BB962C8B-B14F-4D97-AF65-F5344CB8AC3E}">
        <p14:creationId xmlns:p14="http://schemas.microsoft.com/office/powerpoint/2010/main" val="390757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a:normAutofit/>
          </a:bodyPr>
          <a:lstStyle/>
          <a:p>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Gesundheits- und Ernährungsbedürfnisse von Senioren</a:t>
            </a:r>
          </a:p>
          <a:p>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p:txBody>
          <a:bodyPr>
            <a:normAutofit fontScale="85000" lnSpcReduction="20000"/>
          </a:bodyPr>
          <a:lstStyle/>
          <a:p>
            <a:r>
              <a:rPr lang="en-US" dirty="0"/>
              <a:t>1</a:t>
            </a:r>
            <a:endParaRPr lang="en-IE" dirty="0"/>
          </a:p>
        </p:txBody>
      </p:sp>
    </p:spTree>
    <p:extLst>
      <p:ext uri="{BB962C8B-B14F-4D97-AF65-F5344CB8AC3E}">
        <p14:creationId xmlns:p14="http://schemas.microsoft.com/office/powerpoint/2010/main" val="414570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B412D-E0E1-498E-ACCA-35FFFD2C8B9B}"/>
              </a:ext>
            </a:extLst>
          </p:cNvPr>
          <p:cNvSpPr>
            <a:spLocks noGrp="1"/>
          </p:cNvSpPr>
          <p:nvPr>
            <p:ph type="body" sz="quarter" idx="18"/>
          </p:nvPr>
        </p:nvSpPr>
        <p:spPr>
          <a:xfrm>
            <a:off x="507076" y="1434609"/>
            <a:ext cx="11035637" cy="4232859"/>
          </a:xfrm>
        </p:spPr>
        <p:txBody>
          <a:bodyPr>
            <a:normAutofit fontScale="85000" lnSpcReduction="10000"/>
          </a:bodyPr>
          <a:lstStyle/>
          <a:p>
            <a:pPr indent="0">
              <a:lnSpc>
                <a:spcPct val="120000"/>
              </a:lnSpc>
            </a:pPr>
            <a:r>
              <a:rPr lang="de-DE" b="1" dirty="0"/>
              <a:t>Fette und Öle </a:t>
            </a:r>
            <a:r>
              <a:rPr lang="de-DE" dirty="0"/>
              <a:t>sind wichtig für die </a:t>
            </a:r>
            <a:r>
              <a:rPr lang="de-DE" b="1" dirty="0"/>
              <a:t>Textur und den Geschmack </a:t>
            </a:r>
            <a:r>
              <a:rPr lang="de-DE" dirty="0"/>
              <a:t>von Lebensmitteln. Sie sind auch ein wesentlicher Bestandteil einer gesunden Ernährung, denn sie versorgen Senioren mit</a:t>
            </a:r>
            <a:r>
              <a:rPr lang="en-US" dirty="0"/>
              <a:t>: </a:t>
            </a:r>
          </a:p>
          <a:p>
            <a:pPr indent="0">
              <a:lnSpc>
                <a:spcPct val="120000"/>
              </a:lnSpc>
            </a:pPr>
            <a:r>
              <a:rPr lang="en-US" dirty="0"/>
              <a:t>• </a:t>
            </a:r>
            <a:r>
              <a:rPr lang="de-DE" b="1" dirty="0">
                <a:highlight>
                  <a:srgbClr val="FFD100"/>
                </a:highlight>
              </a:rPr>
              <a:t>Energie:</a:t>
            </a:r>
            <a:r>
              <a:rPr lang="de-DE" b="1" dirty="0"/>
              <a:t> Fette sind </a:t>
            </a:r>
            <a:r>
              <a:rPr lang="de-DE" dirty="0"/>
              <a:t>im Vergleich zu anderen Nährstoffen (Kohlenhydrate und Eiweiß) </a:t>
            </a:r>
            <a:r>
              <a:rPr lang="de-DE" b="1" dirty="0"/>
              <a:t>ein energiedichter Nährstoff</a:t>
            </a:r>
            <a:r>
              <a:rPr lang="de-DE" dirty="0"/>
              <a:t>. Fette liefern 9 kcal/g, Eiweiß und Kohlenhydrate liefern etwa 4 kcal/g</a:t>
            </a:r>
            <a:r>
              <a:rPr lang="en-US" dirty="0"/>
              <a:t>. </a:t>
            </a:r>
          </a:p>
          <a:p>
            <a:pPr indent="0">
              <a:lnSpc>
                <a:spcPct val="120000"/>
              </a:lnSpc>
            </a:pPr>
            <a:r>
              <a:rPr lang="en-US" dirty="0"/>
              <a:t>• </a:t>
            </a:r>
            <a:r>
              <a:rPr lang="de-DE" b="1" dirty="0">
                <a:highlight>
                  <a:srgbClr val="FFD100"/>
                </a:highlight>
              </a:rPr>
              <a:t>Essentielle Fettsäuren:</a:t>
            </a:r>
            <a:r>
              <a:rPr lang="de-DE" b="1" dirty="0"/>
              <a:t> </a:t>
            </a:r>
            <a:r>
              <a:rPr lang="de-DE" dirty="0"/>
              <a:t>Essentielle Fettsäuren </a:t>
            </a:r>
            <a:r>
              <a:rPr lang="de-DE" b="1" dirty="0"/>
              <a:t>können vom menschlichen Körper nicht selbst hergestellt werden</a:t>
            </a:r>
            <a:r>
              <a:rPr lang="de-DE" dirty="0"/>
              <a:t> und müssen über die Nahrung aufgenommen werden (z.B. einige mehrfach ungesättigte Fettsäuren wie Omega 3 &amp; 6). Sie gelten als essentielle Fettsäuren für die Körperfunktionen älterer Menschen</a:t>
            </a:r>
            <a:r>
              <a:rPr lang="en-US" dirty="0"/>
              <a:t>. </a:t>
            </a:r>
          </a:p>
          <a:p>
            <a:pPr indent="0">
              <a:lnSpc>
                <a:spcPct val="120000"/>
              </a:lnSpc>
            </a:pPr>
            <a:r>
              <a:rPr lang="en-US" dirty="0"/>
              <a:t>• </a:t>
            </a:r>
            <a:r>
              <a:rPr lang="de-DE" b="1" dirty="0">
                <a:highlight>
                  <a:srgbClr val="FFD100"/>
                </a:highlight>
              </a:rPr>
              <a:t>Fettlösliche Faktoren:</a:t>
            </a:r>
            <a:r>
              <a:rPr lang="de-DE" b="1" dirty="0"/>
              <a:t> </a:t>
            </a:r>
            <a:r>
              <a:rPr lang="de-DE" dirty="0"/>
              <a:t>Fette </a:t>
            </a:r>
            <a:r>
              <a:rPr lang="de-DE" b="1" dirty="0"/>
              <a:t>enthalten</a:t>
            </a:r>
            <a:r>
              <a:rPr lang="de-DE" dirty="0"/>
              <a:t> nicht nur </a:t>
            </a:r>
            <a:r>
              <a:rPr lang="de-DE" b="1" dirty="0"/>
              <a:t>die fettlöslichen Vitamine </a:t>
            </a:r>
            <a:r>
              <a:rPr lang="de-DE" dirty="0"/>
              <a:t>A, D, E und K, die der Körper älterer Menschen benötigt, sondern auch </a:t>
            </a:r>
            <a:r>
              <a:rPr lang="de-DE" b="1" dirty="0"/>
              <a:t>fettlösliche Aromen</a:t>
            </a:r>
            <a:r>
              <a:rPr lang="de-DE" dirty="0"/>
              <a:t>, die die sensorischen Eigenschaften des Produkts, einschließlich Geschmack und Mundgefühl, verbessern können</a:t>
            </a:r>
            <a:r>
              <a:rPr lang="en-US" dirty="0"/>
              <a:t>.</a:t>
            </a:r>
            <a:endParaRPr lang="en-IE" dirty="0"/>
          </a:p>
        </p:txBody>
      </p:sp>
      <p:sp>
        <p:nvSpPr>
          <p:cNvPr id="4" name="Text Placeholder 2">
            <a:extLst>
              <a:ext uri="{FF2B5EF4-FFF2-40B4-BE49-F238E27FC236}">
                <a16:creationId xmlns:a16="http://schemas.microsoft.com/office/drawing/2014/main" id="{E75384C9-BB5B-40A0-89CF-2FEF1159BDCE}"/>
              </a:ext>
            </a:extLst>
          </p:cNvPr>
          <p:cNvSpPr>
            <a:spLocks noGrp="1"/>
          </p:cNvSpPr>
          <p:nvPr>
            <p:ph type="body" sz="quarter" idx="16"/>
          </p:nvPr>
        </p:nvSpPr>
        <p:spPr>
          <a:xfrm>
            <a:off x="735013" y="642938"/>
            <a:ext cx="10807700" cy="582612"/>
          </a:xfrm>
        </p:spPr>
        <p:txBody>
          <a:bodyPr>
            <a:normAutofit lnSpcReduction="10000"/>
          </a:bodyPr>
          <a:lstStyle/>
          <a:p>
            <a:r>
              <a:rPr lang="de-DE" dirty="0"/>
              <a:t>Nährstoffbedarf für ältere Menschen - </a:t>
            </a:r>
            <a:r>
              <a:rPr lang="de-DE" b="1" dirty="0"/>
              <a:t>5. Fette</a:t>
            </a:r>
          </a:p>
        </p:txBody>
      </p:sp>
    </p:spTree>
    <p:extLst>
      <p:ext uri="{BB962C8B-B14F-4D97-AF65-F5344CB8AC3E}">
        <p14:creationId xmlns:p14="http://schemas.microsoft.com/office/powerpoint/2010/main" val="82370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C4773-9C80-4AA6-8ABA-72A16D91E74E}"/>
              </a:ext>
            </a:extLst>
          </p:cNvPr>
          <p:cNvSpPr>
            <a:spLocks noGrp="1"/>
          </p:cNvSpPr>
          <p:nvPr>
            <p:ph type="body" sz="quarter" idx="18"/>
          </p:nvPr>
        </p:nvSpPr>
        <p:spPr>
          <a:xfrm>
            <a:off x="482600" y="1515979"/>
            <a:ext cx="11060216" cy="4108736"/>
          </a:xfrm>
        </p:spPr>
        <p:txBody>
          <a:bodyPr vert="horz" lIns="91440" tIns="45720" rIns="91440" bIns="45720" rtlCol="0" anchor="t">
            <a:normAutofit/>
          </a:bodyPr>
          <a:lstStyle/>
          <a:p>
            <a:pPr indent="0"/>
            <a:r>
              <a:rPr lang="de-DE" dirty="0"/>
              <a:t>Im Allgemeinen haben Erwachsene, die älter als 50 Jahre sind, keinen großen Bedarf an den Vitaminen A, C, E und den meisten B-Vitaminen</a:t>
            </a:r>
            <a:r>
              <a:rPr lang="en-US" dirty="0"/>
              <a:t>. </a:t>
            </a:r>
          </a:p>
          <a:p>
            <a:pPr indent="0"/>
            <a:r>
              <a:rPr lang="de-DE" b="1" dirty="0"/>
              <a:t>Außer im Fall von Vitamin </a:t>
            </a:r>
            <a:r>
              <a:rPr lang="en-US" b="1" dirty="0"/>
              <a:t>B</a:t>
            </a:r>
            <a:r>
              <a:rPr lang="en-US" b="1" baseline="-25000" dirty="0"/>
              <a:t>6</a:t>
            </a:r>
            <a:r>
              <a:rPr lang="en-US" b="1" dirty="0"/>
              <a:t> </a:t>
            </a:r>
            <a:r>
              <a:rPr lang="de-DE" b="1" dirty="0"/>
              <a:t>wird ein höherer Gehalt empfohlen </a:t>
            </a:r>
            <a:r>
              <a:rPr lang="en-US" b="1" dirty="0"/>
              <a:t>.</a:t>
            </a:r>
            <a:r>
              <a:rPr lang="en-US" dirty="0"/>
              <a:t> </a:t>
            </a:r>
          </a:p>
          <a:p>
            <a:pPr indent="0"/>
            <a:r>
              <a:rPr lang="de-DE" dirty="0"/>
              <a:t>Auch bei älteren Menschen ist ein Vitamin </a:t>
            </a:r>
            <a:r>
              <a:rPr lang="en-US" dirty="0"/>
              <a:t>B</a:t>
            </a:r>
            <a:r>
              <a:rPr lang="en-US" baseline="-25000" dirty="0"/>
              <a:t>12</a:t>
            </a:r>
            <a:r>
              <a:rPr lang="en-US" dirty="0"/>
              <a:t> </a:t>
            </a:r>
            <a:r>
              <a:rPr lang="de-DE" dirty="0"/>
              <a:t>-Defizit ein sehr häufiges Problem und kann für diese älteren Erwachsenen zu einer großen Herausforderung werden. Mit zunehmendem Alter verdaut und absorbiert der Körper weniger </a:t>
            </a:r>
            <a:r>
              <a:rPr lang="en-US" dirty="0"/>
              <a:t>B</a:t>
            </a:r>
            <a:r>
              <a:rPr lang="en-US" baseline="-25000" dirty="0"/>
              <a:t>12</a:t>
            </a:r>
            <a:r>
              <a:rPr lang="de-DE" dirty="0"/>
              <a:t> aus der Nahrung. Wenn jemand bereits ein Defizit hat, reicht eine normale Ernährung nicht aus, um das Defizit auszugleichen. Dann sind </a:t>
            </a:r>
            <a:r>
              <a:rPr lang="en-US" dirty="0"/>
              <a:t>B</a:t>
            </a:r>
            <a:r>
              <a:rPr lang="en-US" baseline="-25000" dirty="0"/>
              <a:t>12 </a:t>
            </a:r>
            <a:r>
              <a:rPr lang="de-DE" dirty="0"/>
              <a:t>-Ergänzungen in Form von Nahrungsmitteln erforderlich, die reich an </a:t>
            </a:r>
            <a:r>
              <a:rPr lang="en-US" dirty="0"/>
              <a:t>B</a:t>
            </a:r>
            <a:r>
              <a:rPr lang="en-US" baseline="-25000" dirty="0"/>
              <a:t>12</a:t>
            </a:r>
            <a:r>
              <a:rPr lang="de-DE" dirty="0"/>
              <a:t> sind oder damit angereichert wurden</a:t>
            </a:r>
            <a:endParaRPr lang="en-US" dirty="0"/>
          </a:p>
          <a:p>
            <a:pPr indent="0"/>
            <a:r>
              <a:rPr lang="en-US" b="1" dirty="0">
                <a:highlight>
                  <a:srgbClr val="FED100"/>
                </a:highlight>
              </a:rPr>
              <a:t> </a:t>
            </a:r>
            <a:r>
              <a:rPr lang="en-US" sz="2400" b="1" dirty="0">
                <a:highlight>
                  <a:srgbClr val="FED100"/>
                </a:highlight>
              </a:rPr>
              <a:t> TIPP</a:t>
            </a:r>
            <a:r>
              <a:rPr lang="en-US" sz="2400" b="1" dirty="0">
                <a:highlight>
                  <a:srgbClr val="FED100"/>
                </a:highlight>
                <a:latin typeface="Comic Sans MS"/>
              </a:rPr>
              <a:t>:</a:t>
            </a:r>
            <a:r>
              <a:rPr lang="en-US" b="1" dirty="0">
                <a:highlight>
                  <a:srgbClr val="FED100"/>
                </a:highlight>
                <a:latin typeface="Comic Sans MS"/>
              </a:rPr>
              <a:t> </a:t>
            </a:r>
            <a:r>
              <a:rPr lang="de-DE" b="1" dirty="0"/>
              <a:t>Dies ist eine weitere Chance für die Entwicklung geeigneter Nahrungsmittel für Senioren. Denken Sie daran, wie wichtig </a:t>
            </a:r>
            <a:r>
              <a:rPr lang="en-US" b="1" dirty="0"/>
              <a:t>B</a:t>
            </a:r>
            <a:r>
              <a:rPr lang="en-US" b="1" baseline="-25000" dirty="0"/>
              <a:t>12</a:t>
            </a:r>
            <a:r>
              <a:rPr lang="de-DE" b="1" dirty="0"/>
              <a:t> für Senioren ist!</a:t>
            </a:r>
            <a:endParaRPr lang="en-IE" b="1" dirty="0"/>
          </a:p>
        </p:txBody>
      </p:sp>
      <p:sp>
        <p:nvSpPr>
          <p:cNvPr id="4" name="Text Placeholder 2">
            <a:extLst>
              <a:ext uri="{FF2B5EF4-FFF2-40B4-BE49-F238E27FC236}">
                <a16:creationId xmlns:a16="http://schemas.microsoft.com/office/drawing/2014/main" id="{D05C157B-0B14-412D-91AA-7C86980FC579}"/>
              </a:ext>
            </a:extLst>
          </p:cNvPr>
          <p:cNvSpPr>
            <a:spLocks noGrp="1"/>
          </p:cNvSpPr>
          <p:nvPr>
            <p:ph type="body" sz="quarter" idx="16"/>
          </p:nvPr>
        </p:nvSpPr>
        <p:spPr>
          <a:xfrm>
            <a:off x="596900" y="638176"/>
            <a:ext cx="11252200" cy="582612"/>
          </a:xfrm>
        </p:spPr>
        <p:txBody>
          <a:bodyPr>
            <a:normAutofit fontScale="85000" lnSpcReduction="10000"/>
          </a:bodyPr>
          <a:lstStyle/>
          <a:p>
            <a:r>
              <a:rPr lang="de-DE" dirty="0"/>
              <a:t>Nährstoffbedarf für ältere Menschen - </a:t>
            </a:r>
            <a:r>
              <a:rPr lang="de-DE" b="1" dirty="0"/>
              <a:t>6. Vitamine und Mineralien</a:t>
            </a:r>
            <a:endParaRPr lang="en-IE" b="1" dirty="0"/>
          </a:p>
        </p:txBody>
      </p:sp>
    </p:spTree>
    <p:extLst>
      <p:ext uri="{BB962C8B-B14F-4D97-AF65-F5344CB8AC3E}">
        <p14:creationId xmlns:p14="http://schemas.microsoft.com/office/powerpoint/2010/main" val="271682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0B9767-170A-4A90-956E-F0AE82DFB4FF}"/>
              </a:ext>
            </a:extLst>
          </p:cNvPr>
          <p:cNvSpPr>
            <a:spLocks noGrp="1"/>
          </p:cNvSpPr>
          <p:nvPr>
            <p:ph type="body" sz="quarter" idx="18"/>
          </p:nvPr>
        </p:nvSpPr>
        <p:spPr>
          <a:xfrm>
            <a:off x="508001" y="1507067"/>
            <a:ext cx="7416800" cy="4117648"/>
          </a:xfrm>
        </p:spPr>
        <p:txBody>
          <a:bodyPr vert="horz" lIns="91440" tIns="45720" rIns="91440" bIns="45720" rtlCol="0" anchor="t">
            <a:normAutofit fontScale="92500" lnSpcReduction="10000"/>
          </a:bodyPr>
          <a:lstStyle/>
          <a:p>
            <a:pPr indent="0"/>
            <a:r>
              <a:rPr lang="de-DE" b="1" dirty="0"/>
              <a:t>Zusätzliches Vitamin D und Calcium: </a:t>
            </a:r>
            <a:r>
              <a:rPr lang="de-DE" dirty="0"/>
              <a:t>Die Zufuhr einer ausreichenden Menge an Vitamin D und Calcium ist besonders wichtig, um die </a:t>
            </a:r>
            <a:r>
              <a:rPr lang="de-DE" b="1" dirty="0"/>
              <a:t>Knochengesundheit älterer Menschen zu verbessern</a:t>
            </a:r>
            <a:r>
              <a:rPr lang="de-DE" dirty="0"/>
              <a:t>, vor allem bei Menschen über 70, die normalerweise einen niedrigen Vitamin-D-Spiegel im Blut haben</a:t>
            </a:r>
            <a:r>
              <a:rPr lang="en-US" dirty="0"/>
              <a:t>. </a:t>
            </a:r>
          </a:p>
          <a:p>
            <a:pPr indent="0"/>
            <a:r>
              <a:rPr lang="de-DE" dirty="0"/>
              <a:t>Es </a:t>
            </a:r>
            <a:r>
              <a:rPr lang="de-DE" b="1" dirty="0"/>
              <a:t>reduziert </a:t>
            </a:r>
            <a:r>
              <a:rPr lang="de-DE" dirty="0"/>
              <a:t>mit ziemlicher Sicherheit </a:t>
            </a:r>
            <a:r>
              <a:rPr lang="de-DE" b="1" dirty="0"/>
              <a:t>das Risiko von Knochenbrüchen, Stürzen und eingeschränkter Mobilität</a:t>
            </a:r>
            <a:r>
              <a:rPr lang="de-DE" dirty="0"/>
              <a:t>. Der Grund für die zusätzliche Einnahme von Calcium ist in diesem Fall, dass Vitamin D allein nicht so wirksam zu sein scheint. </a:t>
            </a:r>
          </a:p>
          <a:p>
            <a:pPr indent="0"/>
            <a:r>
              <a:rPr lang="de-DE" dirty="0"/>
              <a:t>Die Einnahme von Vitamin D (und Calcium) ist vor allem in den Wintermonaten wichtig (geringe Sonneneinstrahlung auf die Haut)</a:t>
            </a:r>
            <a:r>
              <a:rPr lang="en-US" dirty="0"/>
              <a:t>.</a:t>
            </a:r>
            <a:endParaRPr lang="en-IE" dirty="0"/>
          </a:p>
        </p:txBody>
      </p:sp>
      <p:sp>
        <p:nvSpPr>
          <p:cNvPr id="4" name="Text Placeholder 2">
            <a:extLst>
              <a:ext uri="{FF2B5EF4-FFF2-40B4-BE49-F238E27FC236}">
                <a16:creationId xmlns:a16="http://schemas.microsoft.com/office/drawing/2014/main" id="{180220A7-8A57-4C87-8561-44803C004D50}"/>
              </a:ext>
            </a:extLst>
          </p:cNvPr>
          <p:cNvSpPr>
            <a:spLocks noGrp="1"/>
          </p:cNvSpPr>
          <p:nvPr>
            <p:ph type="body" sz="quarter" idx="16"/>
          </p:nvPr>
        </p:nvSpPr>
        <p:spPr>
          <a:xfrm>
            <a:off x="735013" y="642938"/>
            <a:ext cx="10807700" cy="582612"/>
          </a:xfrm>
        </p:spPr>
        <p:txBody>
          <a:bodyPr>
            <a:normAutofit fontScale="92500"/>
          </a:bodyPr>
          <a:lstStyle/>
          <a:p>
            <a:r>
              <a:rPr lang="de-DE" sz="3200" dirty="0"/>
              <a:t>Nährstoffbedarf für ältere Menschen - </a:t>
            </a:r>
            <a:r>
              <a:rPr lang="de-DE" sz="3200" b="1" dirty="0"/>
              <a:t>6. Vitamine und Mineralien</a:t>
            </a:r>
            <a:endParaRPr lang="en-IE" sz="3200" b="1" dirty="0"/>
          </a:p>
        </p:txBody>
      </p:sp>
      <p:pic>
        <p:nvPicPr>
          <p:cNvPr id="6" name="Picture 5" descr="The radiologic figure of a skeleton">
            <a:extLst>
              <a:ext uri="{FF2B5EF4-FFF2-40B4-BE49-F238E27FC236}">
                <a16:creationId xmlns:a16="http://schemas.microsoft.com/office/drawing/2014/main" id="{AED29717-D32A-4F6C-A13E-E062D4D56B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9894" y="1507067"/>
            <a:ext cx="3762848" cy="4117648"/>
          </a:xfrm>
          <a:prstGeom prst="rect">
            <a:avLst/>
          </a:prstGeom>
        </p:spPr>
      </p:pic>
    </p:spTree>
    <p:extLst>
      <p:ext uri="{BB962C8B-B14F-4D97-AF65-F5344CB8AC3E}">
        <p14:creationId xmlns:p14="http://schemas.microsoft.com/office/powerpoint/2010/main" val="118777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2C8E0-C1C1-4910-9432-C7639CCF0A7A}"/>
              </a:ext>
            </a:extLst>
          </p:cNvPr>
          <p:cNvSpPr>
            <a:spLocks noGrp="1"/>
          </p:cNvSpPr>
          <p:nvPr>
            <p:ph type="body" sz="quarter" idx="18"/>
          </p:nvPr>
        </p:nvSpPr>
        <p:spPr>
          <a:xfrm>
            <a:off x="516467" y="1757011"/>
            <a:ext cx="5452567" cy="3867704"/>
          </a:xfrm>
        </p:spPr>
        <p:txBody>
          <a:bodyPr vert="horz" lIns="91440" tIns="45720" rIns="91440" bIns="45720" rtlCol="0" anchor="t">
            <a:normAutofit lnSpcReduction="10000"/>
          </a:bodyPr>
          <a:lstStyle/>
          <a:p>
            <a:pPr indent="0"/>
            <a:r>
              <a:rPr lang="de-DE" b="1" dirty="0"/>
              <a:t>Verwandte Angabe für Vitamin D: </a:t>
            </a:r>
            <a:r>
              <a:rPr lang="de-DE" dirty="0"/>
              <a:t>Nach Angaben der EFSA dürfen Lebensmittelhersteller die folgende Angabe auf ihrer Verpackung machen</a:t>
            </a:r>
            <a:r>
              <a:rPr lang="en-US" dirty="0"/>
              <a:t>:</a:t>
            </a:r>
          </a:p>
          <a:p>
            <a:pPr indent="0" algn="ctr"/>
            <a:r>
              <a:rPr lang="en-US" b="1" i="1" dirty="0"/>
              <a:t>“</a:t>
            </a:r>
            <a:r>
              <a:rPr lang="de-DE" b="1" i="1" dirty="0"/>
              <a:t>Verringert das Risiko von Knochenschwund und damit das Risiko von Knochenbrüchen</a:t>
            </a:r>
            <a:r>
              <a:rPr lang="en-US" b="1" i="1" dirty="0"/>
              <a:t>”</a:t>
            </a:r>
          </a:p>
          <a:p>
            <a:pPr indent="0"/>
            <a:r>
              <a:rPr lang="de-DE" dirty="0"/>
              <a:t>wenn das Produkt mehr als 1200 mg Kalzium in einer täglichen Portion oder eine Kombination aus 1200 mg Calcium und 20 µg Vitamin D enthält)</a:t>
            </a:r>
            <a:endParaRPr lang="en-IE" dirty="0"/>
          </a:p>
        </p:txBody>
      </p:sp>
      <p:sp>
        <p:nvSpPr>
          <p:cNvPr id="3" name="Text Placeholder 2">
            <a:extLst>
              <a:ext uri="{FF2B5EF4-FFF2-40B4-BE49-F238E27FC236}">
                <a16:creationId xmlns:a16="http://schemas.microsoft.com/office/drawing/2014/main" id="{27AB06A5-02AC-4CB1-8AFC-C106E8E3B2F3}"/>
              </a:ext>
            </a:extLst>
          </p:cNvPr>
          <p:cNvSpPr>
            <a:spLocks noGrp="1"/>
          </p:cNvSpPr>
          <p:nvPr>
            <p:ph type="body" sz="quarter" idx="16"/>
          </p:nvPr>
        </p:nvSpPr>
        <p:spPr>
          <a:xfrm>
            <a:off x="734714" y="228600"/>
            <a:ext cx="5085159" cy="996593"/>
          </a:xfrm>
        </p:spPr>
        <p:txBody>
          <a:bodyPr>
            <a:normAutofit fontScale="85000" lnSpcReduction="10000"/>
          </a:bodyPr>
          <a:lstStyle/>
          <a:p>
            <a:r>
              <a:rPr lang="de-DE" b="1" dirty="0"/>
              <a:t>Eine interessante Tatsache für Lebensmittelhersteller... SIE!</a:t>
            </a:r>
            <a:endParaRPr lang="en-IE" b="1" dirty="0"/>
          </a:p>
        </p:txBody>
      </p:sp>
      <p:graphicFrame>
        <p:nvGraphicFramePr>
          <p:cNvPr id="5" name="Table 5">
            <a:extLst>
              <a:ext uri="{FF2B5EF4-FFF2-40B4-BE49-F238E27FC236}">
                <a16:creationId xmlns:a16="http://schemas.microsoft.com/office/drawing/2014/main" id="{7D470B5F-E9BF-444A-B24F-37EDB8FBB897}"/>
              </a:ext>
            </a:extLst>
          </p:cNvPr>
          <p:cNvGraphicFramePr>
            <a:graphicFrameLocks noGrp="1"/>
          </p:cNvGraphicFramePr>
          <p:nvPr>
            <p:extLst>
              <p:ext uri="{D42A27DB-BD31-4B8C-83A1-F6EECF244321}">
                <p14:modId xmlns:p14="http://schemas.microsoft.com/office/powerpoint/2010/main" val="3866134831"/>
              </p:ext>
            </p:extLst>
          </p:nvPr>
        </p:nvGraphicFramePr>
        <p:xfrm>
          <a:off x="6798732" y="1999262"/>
          <a:ext cx="5139266" cy="3408115"/>
        </p:xfrm>
        <a:graphic>
          <a:graphicData uri="http://schemas.openxmlformats.org/drawingml/2006/table">
            <a:tbl>
              <a:tblPr firstRow="1" bandRow="1">
                <a:tableStyleId>{93296810-A885-4BE3-A3E7-6D5BEEA58F35}</a:tableStyleId>
              </a:tblPr>
              <a:tblGrid>
                <a:gridCol w="1837267">
                  <a:extLst>
                    <a:ext uri="{9D8B030D-6E8A-4147-A177-3AD203B41FA5}">
                      <a16:colId xmlns:a16="http://schemas.microsoft.com/office/drawing/2014/main" val="193861229"/>
                    </a:ext>
                  </a:extLst>
                </a:gridCol>
                <a:gridCol w="1507066">
                  <a:extLst>
                    <a:ext uri="{9D8B030D-6E8A-4147-A177-3AD203B41FA5}">
                      <a16:colId xmlns:a16="http://schemas.microsoft.com/office/drawing/2014/main" val="3540509202"/>
                    </a:ext>
                  </a:extLst>
                </a:gridCol>
                <a:gridCol w="1794933">
                  <a:extLst>
                    <a:ext uri="{9D8B030D-6E8A-4147-A177-3AD203B41FA5}">
                      <a16:colId xmlns:a16="http://schemas.microsoft.com/office/drawing/2014/main" val="3350029642"/>
                    </a:ext>
                  </a:extLst>
                </a:gridCol>
              </a:tblGrid>
              <a:tr h="733777">
                <a:tc>
                  <a:txBody>
                    <a:bodyPr/>
                    <a:lstStyle/>
                    <a:p>
                      <a:pPr algn="ctr"/>
                      <a:r>
                        <a:rPr lang="en-US" dirty="0">
                          <a:solidFill>
                            <a:srgbClr val="000000"/>
                          </a:solidFill>
                        </a:rPr>
                        <a:t>ALTER</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00"/>
                          </a:solidFill>
                        </a:rPr>
                        <a:t>FRAUEN</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00"/>
                          </a:solidFill>
                        </a:rPr>
                        <a:t>MÄNNER</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754942"/>
                  </a:ext>
                </a:extLst>
              </a:tr>
              <a:tr h="936978">
                <a:tc>
                  <a:txBody>
                    <a:bodyPr/>
                    <a:lstStyle/>
                    <a:p>
                      <a:r>
                        <a:rPr lang="en-US" dirty="0">
                          <a:solidFill>
                            <a:srgbClr val="000000"/>
                          </a:solidFill>
                        </a:rPr>
                        <a:t>50-69 JAHRE</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10 µg/tag</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10 µg/</a:t>
                      </a:r>
                      <a:r>
                        <a:rPr lang="de-DE" dirty="0">
                          <a:solidFill>
                            <a:srgbClr val="000000"/>
                          </a:solidFill>
                        </a:rPr>
                        <a:t>Tag (dunkle Haut und/oder wenn Sie weniger Zeit draußen verbringen</a:t>
                      </a:r>
                      <a:r>
                        <a:rPr lang="en-US" dirty="0">
                          <a:solidFill>
                            <a:srgbClr val="000000"/>
                          </a:solidFill>
                        </a:rPr>
                        <a:t>)</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863538"/>
                  </a:ext>
                </a:extLst>
              </a:tr>
              <a:tr h="936978">
                <a:tc>
                  <a:txBody>
                    <a:bodyPr/>
                    <a:lstStyle/>
                    <a:p>
                      <a:r>
                        <a:rPr lang="en-US" dirty="0">
                          <a:solidFill>
                            <a:srgbClr val="000000"/>
                          </a:solidFill>
                        </a:rPr>
                        <a:t>70+ JAHRE</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20 µg/tag </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000000"/>
                          </a:solidFill>
                        </a:rPr>
                        <a:t>20 µg/tag</a:t>
                      </a:r>
                      <a:endParaRPr lang="en-IE"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312406"/>
                  </a:ext>
                </a:extLst>
              </a:tr>
            </a:tbl>
          </a:graphicData>
        </a:graphic>
      </p:graphicFrame>
      <p:sp>
        <p:nvSpPr>
          <p:cNvPr id="7" name="TextBox 6">
            <a:extLst>
              <a:ext uri="{FF2B5EF4-FFF2-40B4-BE49-F238E27FC236}">
                <a16:creationId xmlns:a16="http://schemas.microsoft.com/office/drawing/2014/main" id="{907758E1-95D4-41E9-ABF3-BE1345E7D0CE}"/>
              </a:ext>
            </a:extLst>
          </p:cNvPr>
          <p:cNvSpPr txBox="1"/>
          <p:nvPr/>
        </p:nvSpPr>
        <p:spPr>
          <a:xfrm>
            <a:off x="6787816" y="591803"/>
            <a:ext cx="4889500" cy="1200329"/>
          </a:xfrm>
          <a:prstGeom prst="rect">
            <a:avLst/>
          </a:prstGeom>
          <a:noFill/>
        </p:spPr>
        <p:txBody>
          <a:bodyPr wrap="square" lIns="91440" tIns="45720" rIns="91440" bIns="45720" anchor="t">
            <a:spAutoFit/>
          </a:bodyPr>
          <a:lstStyle/>
          <a:p>
            <a:pPr algn="ctr"/>
            <a:r>
              <a:rPr lang="en-US" sz="2400" dirty="0" err="1">
                <a:solidFill>
                  <a:srgbClr val="000000"/>
                </a:solidFill>
                <a:ea typeface="+mn-lt"/>
                <a:cs typeface="+mn-lt"/>
              </a:rPr>
              <a:t>Empfohlener</a:t>
            </a:r>
            <a:r>
              <a:rPr lang="en-US" sz="2400" dirty="0">
                <a:solidFill>
                  <a:srgbClr val="000000"/>
                </a:solidFill>
                <a:ea typeface="+mn-lt"/>
                <a:cs typeface="+mn-lt"/>
              </a:rPr>
              <a:t> </a:t>
            </a:r>
            <a:r>
              <a:rPr lang="en-US" sz="2400" dirty="0" err="1">
                <a:solidFill>
                  <a:srgbClr val="000000"/>
                </a:solidFill>
                <a:ea typeface="+mn-lt"/>
                <a:cs typeface="+mn-lt"/>
              </a:rPr>
              <a:t>Tagesbedarf</a:t>
            </a:r>
            <a:r>
              <a:rPr lang="en-US" sz="2400" dirty="0">
                <a:solidFill>
                  <a:srgbClr val="000000"/>
                </a:solidFill>
                <a:ea typeface="+mn-lt"/>
                <a:cs typeface="+mn-lt"/>
              </a:rPr>
              <a:t> an </a:t>
            </a:r>
            <a:r>
              <a:rPr lang="en-US" sz="2400" dirty="0" err="1">
                <a:solidFill>
                  <a:srgbClr val="000000"/>
                </a:solidFill>
                <a:ea typeface="+mn-lt"/>
                <a:cs typeface="+mn-lt"/>
              </a:rPr>
              <a:t>zusätzlichem</a:t>
            </a:r>
            <a:r>
              <a:rPr lang="en-US" sz="2400" dirty="0">
                <a:solidFill>
                  <a:srgbClr val="000000"/>
                </a:solidFill>
                <a:ea typeface="+mn-lt"/>
                <a:cs typeface="+mn-lt"/>
              </a:rPr>
              <a:t> Vitamin D/Tag in </a:t>
            </a:r>
            <a:r>
              <a:rPr lang="en-US" sz="2400" dirty="0" err="1">
                <a:solidFill>
                  <a:srgbClr val="000000"/>
                </a:solidFill>
                <a:ea typeface="+mn-lt"/>
                <a:cs typeface="+mn-lt"/>
              </a:rPr>
              <a:t>Mikrogramm</a:t>
            </a:r>
            <a:endParaRPr lang="de-DE">
              <a:solidFill>
                <a:srgbClr val="000000"/>
              </a:solidFill>
              <a:cs typeface="Calibri"/>
            </a:endParaRPr>
          </a:p>
        </p:txBody>
      </p:sp>
      <p:sp>
        <p:nvSpPr>
          <p:cNvPr id="8" name="TextBox 7">
            <a:extLst>
              <a:ext uri="{FF2B5EF4-FFF2-40B4-BE49-F238E27FC236}">
                <a16:creationId xmlns:a16="http://schemas.microsoft.com/office/drawing/2014/main" id="{658313C5-BB83-4FB3-BB8F-65DFFEDC7BEB}"/>
              </a:ext>
            </a:extLst>
          </p:cNvPr>
          <p:cNvSpPr txBox="1"/>
          <p:nvPr/>
        </p:nvSpPr>
        <p:spPr>
          <a:xfrm>
            <a:off x="10623550" y="5062888"/>
            <a:ext cx="1051983" cy="369332"/>
          </a:xfrm>
          <a:prstGeom prst="rect">
            <a:avLst/>
          </a:prstGeom>
          <a:noFill/>
        </p:spPr>
        <p:txBody>
          <a:bodyPr wrap="square" rtlCol="0">
            <a:spAutoFit/>
          </a:bodyPr>
          <a:lstStyle/>
          <a:p>
            <a:r>
              <a:rPr lang="en-US" b="1" dirty="0">
                <a:solidFill>
                  <a:srgbClr val="85D2E1"/>
                </a:solidFill>
                <a:hlinkClick r:id="rId2">
                  <a:extLst>
                    <a:ext uri="{A12FA001-AC4F-418D-AE19-62706E023703}">
                      <ahyp:hlinkClr xmlns:ahyp="http://schemas.microsoft.com/office/drawing/2018/hyperlinkcolor" val="tx"/>
                    </a:ext>
                  </a:extLst>
                </a:hlinkClick>
              </a:rPr>
              <a:t>Quelle</a:t>
            </a:r>
            <a:endParaRPr lang="en-IE" b="1" dirty="0">
              <a:solidFill>
                <a:srgbClr val="85D2E1"/>
              </a:solidFill>
            </a:endParaRPr>
          </a:p>
        </p:txBody>
      </p:sp>
    </p:spTree>
    <p:extLst>
      <p:ext uri="{BB962C8B-B14F-4D97-AF65-F5344CB8AC3E}">
        <p14:creationId xmlns:p14="http://schemas.microsoft.com/office/powerpoint/2010/main" val="9566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3BDF0-8CA1-4B76-A71D-92EC2E13FC15}"/>
              </a:ext>
            </a:extLst>
          </p:cNvPr>
          <p:cNvSpPr>
            <a:spLocks noGrp="1"/>
          </p:cNvSpPr>
          <p:nvPr>
            <p:ph type="body" sz="quarter" idx="18"/>
          </p:nvPr>
        </p:nvSpPr>
        <p:spPr>
          <a:xfrm>
            <a:off x="508000" y="1757011"/>
            <a:ext cx="4850063" cy="3867704"/>
          </a:xfrm>
        </p:spPr>
        <p:txBody>
          <a:bodyPr>
            <a:normAutofit lnSpcReduction="10000"/>
          </a:bodyPr>
          <a:lstStyle/>
          <a:p>
            <a:pPr indent="0"/>
            <a:r>
              <a:rPr lang="de-DE" b="1" dirty="0"/>
              <a:t>Mineralstoffe Kalium und Natrium: </a:t>
            </a:r>
            <a:r>
              <a:rPr lang="de-DE" dirty="0"/>
              <a:t>Eine erhöhte Kaliumzufuhr und ein reduzierter Natrium-/Salzgehalt in Lebensmitteln ist ein Weg, </a:t>
            </a:r>
            <a:r>
              <a:rPr lang="de-DE" b="1" dirty="0"/>
              <a:t>um Bluthochdruck zu kontrollieren und zu bekämpfen </a:t>
            </a:r>
            <a:r>
              <a:rPr lang="de-DE" dirty="0"/>
              <a:t>(ein häufiges Problem bei älteren Menschen)</a:t>
            </a:r>
            <a:r>
              <a:rPr lang="en-US" dirty="0"/>
              <a:t>. </a:t>
            </a:r>
          </a:p>
          <a:p>
            <a:pPr indent="0"/>
            <a:endParaRPr lang="en-US" dirty="0"/>
          </a:p>
          <a:p>
            <a:pPr indent="0"/>
            <a:r>
              <a:rPr lang="en-US" sz="2400" b="1" dirty="0">
                <a:highlight>
                  <a:srgbClr val="FED100"/>
                </a:highlight>
              </a:rPr>
              <a:t>TIPP</a:t>
            </a:r>
            <a:r>
              <a:rPr lang="en-US" sz="2400" b="1" dirty="0">
                <a:highlight>
                  <a:srgbClr val="FED100"/>
                </a:highlight>
                <a:latin typeface="Comic Sans MS" panose="030F0702030302020204" pitchFamily="66" charset="0"/>
              </a:rPr>
              <a:t>:</a:t>
            </a:r>
            <a:r>
              <a:rPr lang="en-US" sz="2400" b="1" dirty="0">
                <a:latin typeface="Comic Sans MS" panose="030F0702030302020204" pitchFamily="66" charset="0"/>
              </a:rPr>
              <a:t> </a:t>
            </a:r>
            <a:r>
              <a:rPr lang="de-DE" dirty="0"/>
              <a:t>Es ist ratsam, bei der Entwicklung von Produkten für ältere Menschen mit diesem Wissen zu arbeiten</a:t>
            </a:r>
            <a:r>
              <a:rPr lang="en-US" dirty="0"/>
              <a:t>.</a:t>
            </a:r>
            <a:endParaRPr lang="en-IE" dirty="0"/>
          </a:p>
        </p:txBody>
      </p:sp>
      <p:sp>
        <p:nvSpPr>
          <p:cNvPr id="4" name="Text Placeholder 2">
            <a:extLst>
              <a:ext uri="{FF2B5EF4-FFF2-40B4-BE49-F238E27FC236}">
                <a16:creationId xmlns:a16="http://schemas.microsoft.com/office/drawing/2014/main" id="{ABB3C54E-15CE-443E-8C1C-7DD19E7C1508}"/>
              </a:ext>
            </a:extLst>
          </p:cNvPr>
          <p:cNvSpPr>
            <a:spLocks noGrp="1"/>
          </p:cNvSpPr>
          <p:nvPr>
            <p:ph type="body" sz="quarter" idx="16"/>
          </p:nvPr>
        </p:nvSpPr>
        <p:spPr>
          <a:xfrm>
            <a:off x="735013" y="642938"/>
            <a:ext cx="10807700" cy="582612"/>
          </a:xfrm>
        </p:spPr>
        <p:txBody>
          <a:bodyPr>
            <a:normAutofit fontScale="77500" lnSpcReduction="20000"/>
          </a:bodyPr>
          <a:lstStyle/>
          <a:p>
            <a:r>
              <a:rPr lang="de-DE" dirty="0"/>
              <a:t>Nährstoffbedarf für ältere Menschen - </a:t>
            </a:r>
            <a:r>
              <a:rPr lang="de-DE" b="1" dirty="0"/>
              <a:t>6. Vitamine und Mineralien</a:t>
            </a:r>
            <a:endParaRPr lang="en-IE" b="1" dirty="0"/>
          </a:p>
        </p:txBody>
      </p:sp>
      <p:pic>
        <p:nvPicPr>
          <p:cNvPr id="6" name="Picture 5">
            <a:extLst>
              <a:ext uri="{FF2B5EF4-FFF2-40B4-BE49-F238E27FC236}">
                <a16:creationId xmlns:a16="http://schemas.microsoft.com/office/drawing/2014/main" id="{4C41A770-6ED3-46C4-AB2D-8CD14AA8CEB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39099" y="1757010"/>
            <a:ext cx="3730860" cy="2149243"/>
          </a:xfrm>
          <a:prstGeom prst="rect">
            <a:avLst/>
          </a:prstGeom>
        </p:spPr>
      </p:pic>
      <p:sp>
        <p:nvSpPr>
          <p:cNvPr id="5" name="Arrow: Up 4">
            <a:extLst>
              <a:ext uri="{FF2B5EF4-FFF2-40B4-BE49-F238E27FC236}">
                <a16:creationId xmlns:a16="http://schemas.microsoft.com/office/drawing/2014/main" id="{0C7B8104-3673-4386-A8A9-BCD27CFDA19F}"/>
              </a:ext>
            </a:extLst>
          </p:cNvPr>
          <p:cNvSpPr/>
          <p:nvPr/>
        </p:nvSpPr>
        <p:spPr>
          <a:xfrm>
            <a:off x="6344653" y="4580021"/>
            <a:ext cx="954505" cy="1491916"/>
          </a:xfrm>
          <a:prstGeom prst="upArrow">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err="1"/>
              <a:t>erhöhen</a:t>
            </a:r>
            <a:endParaRPr lang="en-IE" b="1" dirty="0"/>
          </a:p>
        </p:txBody>
      </p:sp>
      <p:sp>
        <p:nvSpPr>
          <p:cNvPr id="8" name="Arrow: Down 7">
            <a:extLst>
              <a:ext uri="{FF2B5EF4-FFF2-40B4-BE49-F238E27FC236}">
                <a16:creationId xmlns:a16="http://schemas.microsoft.com/office/drawing/2014/main" id="{43ED1352-99FB-45E2-A252-6716F2B3BC97}"/>
              </a:ext>
            </a:extLst>
          </p:cNvPr>
          <p:cNvSpPr/>
          <p:nvPr/>
        </p:nvSpPr>
        <p:spPr>
          <a:xfrm>
            <a:off x="6344653" y="2182478"/>
            <a:ext cx="858253" cy="1440615"/>
          </a:xfrm>
          <a:prstGeom prst="downArrow">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err="1"/>
              <a:t>reduzieren</a:t>
            </a:r>
            <a:endParaRPr lang="en-IE" b="1" dirty="0"/>
          </a:p>
        </p:txBody>
      </p:sp>
      <p:sp>
        <p:nvSpPr>
          <p:cNvPr id="9" name="TextBox 8">
            <a:extLst>
              <a:ext uri="{FF2B5EF4-FFF2-40B4-BE49-F238E27FC236}">
                <a16:creationId xmlns:a16="http://schemas.microsoft.com/office/drawing/2014/main" id="{BE962302-5F8B-4A01-93EA-7278D9A40A44}"/>
              </a:ext>
            </a:extLst>
          </p:cNvPr>
          <p:cNvSpPr txBox="1"/>
          <p:nvPr/>
        </p:nvSpPr>
        <p:spPr>
          <a:xfrm>
            <a:off x="7518783" y="1627856"/>
            <a:ext cx="1448754" cy="369332"/>
          </a:xfrm>
          <a:prstGeom prst="rect">
            <a:avLst/>
          </a:prstGeom>
          <a:solidFill>
            <a:srgbClr val="1188A3"/>
          </a:solidFill>
          <a:ln>
            <a:solidFill>
              <a:srgbClr val="1188A3"/>
            </a:solidFill>
          </a:ln>
        </p:spPr>
        <p:txBody>
          <a:bodyPr wrap="square" rtlCol="0">
            <a:spAutoFit/>
          </a:bodyPr>
          <a:lstStyle/>
          <a:p>
            <a:pPr algn="ctr"/>
            <a:r>
              <a:rPr lang="en-US" b="1" dirty="0">
                <a:solidFill>
                  <a:schemeClr val="bg1"/>
                </a:solidFill>
              </a:rPr>
              <a:t>Natrium</a:t>
            </a:r>
            <a:r>
              <a:rPr lang="en-US" dirty="0"/>
              <a:t> </a:t>
            </a:r>
            <a:endParaRPr lang="en-IE" dirty="0"/>
          </a:p>
        </p:txBody>
      </p:sp>
      <p:sp>
        <p:nvSpPr>
          <p:cNvPr id="7" name="TextBox 6">
            <a:extLst>
              <a:ext uri="{FF2B5EF4-FFF2-40B4-BE49-F238E27FC236}">
                <a16:creationId xmlns:a16="http://schemas.microsoft.com/office/drawing/2014/main" id="{CD2E59E3-71E4-4BDB-9DE9-A2E49A3618FB}"/>
              </a:ext>
            </a:extLst>
          </p:cNvPr>
          <p:cNvSpPr txBox="1"/>
          <p:nvPr/>
        </p:nvSpPr>
        <p:spPr>
          <a:xfrm>
            <a:off x="7639099" y="4541149"/>
            <a:ext cx="3730860" cy="2062103"/>
          </a:xfrm>
          <a:prstGeom prst="rect">
            <a:avLst/>
          </a:prstGeom>
          <a:solidFill>
            <a:srgbClr val="FED100"/>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Bohnen sind die reichhaltigste </a:t>
            </a:r>
            <a:r>
              <a:rPr kumimoji="0" lang="de-DE" sz="2400" b="1" i="0" u="none" strike="noStrike" kern="1200" cap="none" spc="0" normalizeH="0" baseline="0" noProof="0" dirty="0">
                <a:ln>
                  <a:noFill/>
                </a:ln>
                <a:solidFill>
                  <a:srgbClr val="000000"/>
                </a:solidFill>
                <a:effectLst/>
                <a:uLnTx/>
                <a:uFillTx/>
                <a:latin typeface="Calibri" panose="020F0502020204030204"/>
                <a:ea typeface="+mn-ea"/>
                <a:cs typeface="+mn-cs"/>
              </a:rPr>
              <a:t>Quelle</a:t>
            </a: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 für Kalium, aber auch Obst und Gemüse sind gute Kaliumlieferanten.</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5219D8-BEBC-4FF4-AA5C-DA3C0FFE4658}"/>
              </a:ext>
            </a:extLst>
          </p:cNvPr>
          <p:cNvSpPr txBox="1"/>
          <p:nvPr/>
        </p:nvSpPr>
        <p:spPr>
          <a:xfrm>
            <a:off x="7518783" y="4248364"/>
            <a:ext cx="1448754" cy="369332"/>
          </a:xfrm>
          <a:prstGeom prst="rect">
            <a:avLst/>
          </a:prstGeom>
          <a:solidFill>
            <a:srgbClr val="1188A3"/>
          </a:solidFill>
          <a:ln>
            <a:solidFill>
              <a:srgbClr val="1188A3"/>
            </a:solidFill>
          </a:ln>
        </p:spPr>
        <p:txBody>
          <a:bodyPr wrap="square" rtlCol="0">
            <a:spAutoFit/>
          </a:bodyPr>
          <a:lstStyle/>
          <a:p>
            <a:pPr algn="ctr"/>
            <a:r>
              <a:rPr lang="en-US" b="1" dirty="0">
                <a:solidFill>
                  <a:schemeClr val="bg1"/>
                </a:solidFill>
              </a:rPr>
              <a:t>Kalium</a:t>
            </a:r>
            <a:r>
              <a:rPr lang="en-US" dirty="0"/>
              <a:t> </a:t>
            </a:r>
            <a:endParaRPr lang="en-IE" dirty="0"/>
          </a:p>
        </p:txBody>
      </p:sp>
    </p:spTree>
    <p:extLst>
      <p:ext uri="{BB962C8B-B14F-4D97-AF65-F5344CB8AC3E}">
        <p14:creationId xmlns:p14="http://schemas.microsoft.com/office/powerpoint/2010/main" val="1649998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8FA7A-CBF0-4A3D-ABB5-DF0491799A59}"/>
              </a:ext>
            </a:extLst>
          </p:cNvPr>
          <p:cNvSpPr>
            <a:spLocks noGrp="1"/>
          </p:cNvSpPr>
          <p:nvPr>
            <p:ph type="body" sz="quarter" idx="18"/>
          </p:nvPr>
        </p:nvSpPr>
        <p:spPr>
          <a:xfrm>
            <a:off x="482600" y="1524979"/>
            <a:ext cx="11379200" cy="4318000"/>
          </a:xfrm>
        </p:spPr>
        <p:txBody>
          <a:bodyPr>
            <a:normAutofit/>
          </a:bodyPr>
          <a:lstStyle/>
          <a:p>
            <a:pPr indent="0"/>
            <a:r>
              <a:rPr lang="de-DE" sz="2200" b="1" dirty="0"/>
              <a:t>Antioxidantien und Sehkraft: Die altersbedingte Makuladegeneration </a:t>
            </a:r>
            <a:r>
              <a:rPr lang="de-DE" sz="2200" dirty="0"/>
              <a:t>(AMD) und der Graue Star (Katarakt) verursachen bei älteren Menschen in der Regel eine Sehschwäche (bis hin zur Erblindung). Eine angemessene Zufuhr von Antioxidantien wie </a:t>
            </a:r>
            <a:r>
              <a:rPr lang="de-DE" sz="2200" b="1" dirty="0"/>
              <a:t>Carotinoiden</a:t>
            </a:r>
            <a:r>
              <a:rPr lang="de-DE" sz="2200" dirty="0"/>
              <a:t>, insbesondere Lutein und Zeaxanthin, in Form von Vollwertkost, verarbeiteten Lebensmitteln oder Nahrungsergänzungsmitteln könnte die Entwicklung von Sehstörungen </a:t>
            </a:r>
            <a:r>
              <a:rPr lang="de-DE" sz="2200" b="1" dirty="0"/>
              <a:t>verzögern oder verhindern</a:t>
            </a:r>
            <a:r>
              <a:rPr lang="en-US" sz="2200" b="1" dirty="0"/>
              <a:t>.</a:t>
            </a:r>
            <a:r>
              <a:rPr lang="en-US" sz="2200" dirty="0"/>
              <a:t> </a:t>
            </a:r>
          </a:p>
          <a:p>
            <a:pPr indent="0"/>
            <a:endParaRPr lang="en-US" dirty="0"/>
          </a:p>
        </p:txBody>
      </p:sp>
      <p:sp>
        <p:nvSpPr>
          <p:cNvPr id="4" name="Text Placeholder 2">
            <a:extLst>
              <a:ext uri="{FF2B5EF4-FFF2-40B4-BE49-F238E27FC236}">
                <a16:creationId xmlns:a16="http://schemas.microsoft.com/office/drawing/2014/main" id="{BCB4ED86-DFC5-43B3-AEF7-FB3F3845F896}"/>
              </a:ext>
            </a:extLst>
          </p:cNvPr>
          <p:cNvSpPr>
            <a:spLocks noGrp="1"/>
          </p:cNvSpPr>
          <p:nvPr>
            <p:ph type="body" sz="quarter" idx="16"/>
          </p:nvPr>
        </p:nvSpPr>
        <p:spPr>
          <a:xfrm>
            <a:off x="735013" y="642938"/>
            <a:ext cx="10807700" cy="582612"/>
          </a:xfrm>
        </p:spPr>
        <p:txBody>
          <a:bodyPr>
            <a:normAutofit lnSpcReduction="10000"/>
          </a:bodyPr>
          <a:lstStyle/>
          <a:p>
            <a:r>
              <a:rPr lang="de-DE" dirty="0"/>
              <a:t>Nährstoffbedarf für ältere Menschen - </a:t>
            </a:r>
            <a:r>
              <a:rPr lang="de-DE" b="1" dirty="0"/>
              <a:t>7. Antioxidantien</a:t>
            </a:r>
            <a:endParaRPr lang="en-IE" b="1" dirty="0"/>
          </a:p>
        </p:txBody>
      </p:sp>
      <p:sp>
        <p:nvSpPr>
          <p:cNvPr id="3" name="TextBox 2">
            <a:extLst>
              <a:ext uri="{FF2B5EF4-FFF2-40B4-BE49-F238E27FC236}">
                <a16:creationId xmlns:a16="http://schemas.microsoft.com/office/drawing/2014/main" id="{DED015AA-F4A3-4AC0-8FF1-CC21FFF79742}"/>
              </a:ext>
            </a:extLst>
          </p:cNvPr>
          <p:cNvSpPr txBox="1"/>
          <p:nvPr/>
        </p:nvSpPr>
        <p:spPr>
          <a:xfrm>
            <a:off x="6457366" y="3526373"/>
            <a:ext cx="5085347" cy="2139047"/>
          </a:xfrm>
          <a:prstGeom prst="rect">
            <a:avLst/>
          </a:prstGeom>
          <a:noFill/>
          <a:ln w="38100">
            <a:solidFill>
              <a:srgbClr val="FFC000"/>
            </a:solidFill>
          </a:ln>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Depression</a:t>
            </a:r>
            <a:endPar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Demenz</a:t>
            </a: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und </a:t>
            </a:r>
            <a:r>
              <a:rPr kumimoji="0" lang="en-IE" sz="24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Schlaganfall</a:t>
            </a: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a:t>
            </a:r>
            <a:endPar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Motorische</a:t>
            </a: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 </a:t>
            </a:r>
            <a:r>
              <a:rPr kumimoji="0" lang="en-IE" sz="24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Funktion</a:t>
            </a: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 &amp; Parkinson-</a:t>
            </a:r>
            <a:r>
              <a:rPr kumimoji="0" lang="en-IE" sz="24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Krankheit</a:t>
            </a:r>
            <a:endPar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188A3"/>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Die Alzheimer-</a:t>
            </a:r>
            <a:r>
              <a:rPr kumimoji="0" lang="en-IE" sz="2400" b="0" i="0" u="none" strike="noStrike" kern="1200" cap="none" spc="0" normalizeH="0" baseline="0" noProof="0" dirty="0" err="1">
                <a:ln>
                  <a:noFill/>
                </a:ln>
                <a:solidFill>
                  <a:srgbClr val="1188A3"/>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Krankheit</a:t>
            </a:r>
            <a:endParaRPr kumimoji="0" lang="en-US" sz="24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9C384BE-6971-4E55-A900-A68327A3990A}"/>
              </a:ext>
            </a:extLst>
          </p:cNvPr>
          <p:cNvSpPr txBox="1"/>
          <p:nvPr/>
        </p:nvSpPr>
        <p:spPr>
          <a:xfrm>
            <a:off x="482600" y="3535221"/>
            <a:ext cx="4995779" cy="2467599"/>
          </a:xfrm>
          <a:prstGeom prst="rect">
            <a:avLst/>
          </a:prstGeom>
          <a:noFill/>
          <a:ln w="38100">
            <a:solidFill>
              <a:srgbClr val="FFC000"/>
            </a:solidFill>
          </a:ln>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50" i="0" u="none" strike="noStrike" kern="1200" cap="none" spc="0" normalizeH="0" baseline="0" noProof="0" dirty="0">
                <a:ln>
                  <a:noFill/>
                </a:ln>
                <a:solidFill>
                  <a:srgbClr val="000000"/>
                </a:solidFill>
                <a:effectLst/>
                <a:uLnTx/>
                <a:uFillTx/>
                <a:latin typeface="Calibri" panose="020F0502020204030204"/>
                <a:ea typeface="+mn-ea"/>
                <a:cs typeface="+mn-cs"/>
              </a:rPr>
              <a:t>Eine </a:t>
            </a:r>
            <a:r>
              <a:rPr kumimoji="0" lang="de-DE" sz="2450" b="1" i="0" u="none" strike="noStrike" kern="1200" cap="none" spc="0" normalizeH="0" baseline="0" noProof="0" dirty="0">
                <a:ln>
                  <a:noFill/>
                </a:ln>
                <a:solidFill>
                  <a:srgbClr val="000000"/>
                </a:solidFill>
                <a:effectLst/>
                <a:uLnTx/>
                <a:uFillTx/>
                <a:latin typeface="Calibri" panose="020F0502020204030204"/>
                <a:ea typeface="+mn-ea"/>
                <a:cs typeface="+mn-cs"/>
              </a:rPr>
              <a:t>erhöhte Zufuhr</a:t>
            </a:r>
            <a:r>
              <a:rPr kumimoji="0" lang="de-DE" sz="2450" i="0" u="none" strike="noStrike" kern="1200" cap="none" spc="0" normalizeH="0" baseline="0" noProof="0" dirty="0">
                <a:ln>
                  <a:noFill/>
                </a:ln>
                <a:solidFill>
                  <a:srgbClr val="000000"/>
                </a:solidFill>
                <a:effectLst/>
                <a:uLnTx/>
                <a:uFillTx/>
                <a:latin typeface="Calibri" panose="020F0502020204030204"/>
                <a:ea typeface="+mn-ea"/>
                <a:cs typeface="+mn-cs"/>
              </a:rPr>
              <a:t> von </a:t>
            </a:r>
            <a:r>
              <a:rPr kumimoji="0" lang="de-DE" sz="2450" b="1" i="0" u="none" strike="noStrike" kern="1200" cap="none" spc="0" normalizeH="0" baseline="0" noProof="0" dirty="0">
                <a:ln>
                  <a:noFill/>
                </a:ln>
                <a:solidFill>
                  <a:srgbClr val="000000"/>
                </a:solidFill>
                <a:effectLst/>
                <a:uLnTx/>
                <a:uFillTx/>
                <a:latin typeface="Calibri" panose="020F0502020204030204"/>
                <a:ea typeface="+mn-ea"/>
                <a:cs typeface="+mn-cs"/>
              </a:rPr>
              <a:t>Antioxidantien</a:t>
            </a:r>
            <a:r>
              <a:rPr kumimoji="0" lang="de-DE" sz="2450" i="0" u="none" strike="noStrike" kern="1200" cap="none" spc="0" normalizeH="0" baseline="0" noProof="0" dirty="0">
                <a:ln>
                  <a:noFill/>
                </a:ln>
                <a:solidFill>
                  <a:srgbClr val="000000"/>
                </a:solidFill>
                <a:effectLst/>
                <a:uLnTx/>
                <a:uFillTx/>
                <a:latin typeface="Calibri" panose="020F0502020204030204"/>
                <a:ea typeface="+mn-ea"/>
                <a:cs typeface="+mn-cs"/>
              </a:rPr>
              <a:t> in der Ernährung älterer Menschen wurde mit einer </a:t>
            </a:r>
            <a:r>
              <a:rPr kumimoji="0" lang="de-DE" sz="2450" b="1" i="0" u="none" strike="noStrike" kern="1200" cap="none" spc="0" normalizeH="0" baseline="0" noProof="0" dirty="0">
                <a:ln>
                  <a:noFill/>
                </a:ln>
                <a:solidFill>
                  <a:srgbClr val="000000"/>
                </a:solidFill>
                <a:effectLst/>
                <a:uLnTx/>
                <a:uFillTx/>
                <a:latin typeface="Calibri" panose="020F0502020204030204"/>
                <a:ea typeface="+mn-ea"/>
                <a:cs typeface="+mn-cs"/>
              </a:rPr>
              <a:t>Abschwächung</a:t>
            </a:r>
            <a:r>
              <a:rPr kumimoji="0" lang="de-DE" sz="2450" i="0" u="none" strike="noStrike" kern="1200" cap="none" spc="0" normalizeH="0" baseline="0" noProof="0" dirty="0">
                <a:ln>
                  <a:noFill/>
                </a:ln>
                <a:solidFill>
                  <a:srgbClr val="000000"/>
                </a:solidFill>
                <a:effectLst/>
                <a:uLnTx/>
                <a:uFillTx/>
                <a:latin typeface="Calibri" panose="020F0502020204030204"/>
                <a:ea typeface="+mn-ea"/>
                <a:cs typeface="+mn-cs"/>
              </a:rPr>
              <a:t> oder einem verzögerten Auftreten verschiedener </a:t>
            </a:r>
            <a:r>
              <a:rPr kumimoji="0" lang="de-DE" sz="2450" b="1" i="0" u="none" strike="noStrike" kern="1200" cap="none" spc="0" normalizeH="0" baseline="0" noProof="0" dirty="0">
                <a:ln>
                  <a:noFill/>
                </a:ln>
                <a:solidFill>
                  <a:srgbClr val="000000"/>
                </a:solidFill>
                <a:effectLst/>
                <a:uLnTx/>
                <a:uFillTx/>
                <a:latin typeface="Calibri" panose="020F0502020204030204"/>
                <a:ea typeface="+mn-ea"/>
                <a:cs typeface="+mn-cs"/>
              </a:rPr>
              <a:t>Krankheiten</a:t>
            </a:r>
            <a:r>
              <a:rPr kumimoji="0" lang="de-DE" sz="2450" i="0" u="none" strike="noStrike" kern="1200" cap="none" spc="0" normalizeH="0" baseline="0" noProof="0" dirty="0">
                <a:ln>
                  <a:noFill/>
                </a:ln>
                <a:solidFill>
                  <a:srgbClr val="000000"/>
                </a:solidFill>
                <a:effectLst/>
                <a:uLnTx/>
                <a:uFillTx/>
                <a:latin typeface="Calibri" panose="020F0502020204030204"/>
                <a:ea typeface="+mn-ea"/>
                <a:cs typeface="+mn-cs"/>
              </a:rPr>
              <a:t> und Zustände in Verbindung gebracht</a:t>
            </a:r>
            <a:r>
              <a:rPr kumimoji="0" lang="en-IE" sz="245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IE" sz="245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Arrow: Curved Down 5">
            <a:extLst>
              <a:ext uri="{FF2B5EF4-FFF2-40B4-BE49-F238E27FC236}">
                <a16:creationId xmlns:a16="http://schemas.microsoft.com/office/drawing/2014/main" id="{F50FE22A-D8B3-4398-BCCB-DA132642302B}"/>
              </a:ext>
            </a:extLst>
          </p:cNvPr>
          <p:cNvSpPr/>
          <p:nvPr/>
        </p:nvSpPr>
        <p:spPr>
          <a:xfrm>
            <a:off x="5261811" y="3034145"/>
            <a:ext cx="1315452" cy="394855"/>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TextBox 6">
            <a:extLst>
              <a:ext uri="{FF2B5EF4-FFF2-40B4-BE49-F238E27FC236}">
                <a16:creationId xmlns:a16="http://schemas.microsoft.com/office/drawing/2014/main" id="{7975829A-3139-4159-9ECE-1EEE39B60C95}"/>
              </a:ext>
            </a:extLst>
          </p:cNvPr>
          <p:cNvSpPr txBox="1"/>
          <p:nvPr/>
        </p:nvSpPr>
        <p:spPr>
          <a:xfrm>
            <a:off x="8206731" y="5762793"/>
            <a:ext cx="3655069" cy="830997"/>
          </a:xfrm>
          <a:prstGeom prst="rect">
            <a:avLst/>
          </a:prstGeom>
          <a:solidFill>
            <a:srgbClr val="FED100"/>
          </a:solidFill>
        </p:spPr>
        <p:txBody>
          <a:bodyPr wrap="square" rtlCol="0">
            <a:spAutoFit/>
          </a:bodyPr>
          <a:lstStyle/>
          <a:p>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Klicken Sie auf die Links zu einigen dieser Studien</a:t>
            </a:r>
            <a:r>
              <a:rPr kumimoji="0" lang="en-IE" sz="24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lang="en-IE" dirty="0">
              <a:solidFill>
                <a:srgbClr val="000000"/>
              </a:solidFill>
            </a:endParaRPr>
          </a:p>
        </p:txBody>
      </p:sp>
    </p:spTree>
    <p:extLst>
      <p:ext uri="{BB962C8B-B14F-4D97-AF65-F5344CB8AC3E}">
        <p14:creationId xmlns:p14="http://schemas.microsoft.com/office/powerpoint/2010/main" val="215406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33BDDE-BCB6-4430-91E3-965599A80E30}"/>
              </a:ext>
            </a:extLst>
          </p:cNvPr>
          <p:cNvSpPr>
            <a:spLocks noGrp="1"/>
          </p:cNvSpPr>
          <p:nvPr>
            <p:ph type="body" sz="quarter" idx="16"/>
          </p:nvPr>
        </p:nvSpPr>
        <p:spPr>
          <a:xfrm>
            <a:off x="735013" y="642937"/>
            <a:ext cx="10807700" cy="718723"/>
          </a:xfrm>
        </p:spPr>
        <p:txBody>
          <a:bodyPr>
            <a:normAutofit fontScale="77500" lnSpcReduction="20000"/>
          </a:bodyPr>
          <a:lstStyle/>
          <a:p>
            <a:r>
              <a:rPr lang="de-DE" b="1" dirty="0"/>
              <a:t>Der Zusammenhang zwischen Ernährung und altersbedingten Krankheiten/Zuständen</a:t>
            </a:r>
          </a:p>
        </p:txBody>
      </p:sp>
      <p:sp>
        <p:nvSpPr>
          <p:cNvPr id="5" name="Text Placeholder 1">
            <a:extLst>
              <a:ext uri="{FF2B5EF4-FFF2-40B4-BE49-F238E27FC236}">
                <a16:creationId xmlns:a16="http://schemas.microsoft.com/office/drawing/2014/main" id="{65EDF0BF-F90D-4BB0-BD9F-413DEA79C9AA}"/>
              </a:ext>
            </a:extLst>
          </p:cNvPr>
          <p:cNvSpPr>
            <a:spLocks noGrp="1"/>
          </p:cNvSpPr>
          <p:nvPr>
            <p:ph type="body" sz="quarter" idx="18"/>
          </p:nvPr>
        </p:nvSpPr>
        <p:spPr>
          <a:xfrm>
            <a:off x="489284" y="1507958"/>
            <a:ext cx="5951621" cy="4331368"/>
          </a:xfrm>
        </p:spPr>
        <p:txBody>
          <a:bodyPr>
            <a:normAutofit fontScale="85000" lnSpcReduction="20000"/>
          </a:bodyPr>
          <a:lstStyle/>
          <a:p>
            <a:pPr indent="0">
              <a:lnSpc>
                <a:spcPct val="100000"/>
              </a:lnSpc>
            </a:pPr>
            <a:r>
              <a:rPr lang="de-DE" dirty="0"/>
              <a:t>Langfristige prospektive klinische Studien sind erforderlich, um diese Zusammenhänge zwischen Ernährung und Krankheit zu bestätigen, aber nach dem derzeitigen Stand der Forschung ist die </a:t>
            </a:r>
            <a:r>
              <a:rPr lang="de-DE" b="1" dirty="0"/>
              <a:t>BESTE ERNÄHRUNG</a:t>
            </a:r>
            <a:r>
              <a:rPr lang="de-DE" dirty="0"/>
              <a:t> zur Verzögerung des Ausbruchs altersbedingter Krankheiten</a:t>
            </a:r>
            <a:r>
              <a:rPr lang="en-US" dirty="0"/>
              <a:t>:</a:t>
            </a:r>
          </a:p>
          <a:p>
            <a:pPr marL="571500" indent="-342900">
              <a:lnSpc>
                <a:spcPct val="100000"/>
              </a:lnSpc>
              <a:buFont typeface="Arial" panose="020B0604020202020204" pitchFamily="34" charset="0"/>
              <a:buChar char="•"/>
            </a:pPr>
            <a:r>
              <a:rPr lang="de-DE" b="1" dirty="0"/>
              <a:t>wenig Kalorien und gesättigte Fette </a:t>
            </a:r>
          </a:p>
          <a:p>
            <a:pPr marL="571500" indent="-342900">
              <a:lnSpc>
                <a:spcPct val="100000"/>
              </a:lnSpc>
              <a:buFont typeface="Arial" panose="020B0604020202020204" pitchFamily="34" charset="0"/>
              <a:buChar char="•"/>
            </a:pPr>
            <a:r>
              <a:rPr lang="de-DE" b="1" dirty="0"/>
              <a:t>reich an Vollkorngetreide, Hülsenfrüchten, Obst und Gemüse</a:t>
            </a:r>
          </a:p>
          <a:p>
            <a:pPr marL="571500" indent="-342900">
              <a:lnSpc>
                <a:spcPct val="100000"/>
              </a:lnSpc>
              <a:buFont typeface="Arial" panose="020B0604020202020204" pitchFamily="34" charset="0"/>
              <a:buChar char="•"/>
            </a:pPr>
            <a:r>
              <a:rPr lang="de-DE" b="1" dirty="0"/>
              <a:t>das ein schlankes Körpergewicht aufrechterhält</a:t>
            </a:r>
            <a:r>
              <a:rPr lang="en-US" dirty="0"/>
              <a:t>. </a:t>
            </a:r>
          </a:p>
          <a:p>
            <a:pPr indent="0">
              <a:lnSpc>
                <a:spcPct val="100000"/>
              </a:lnSpc>
            </a:pPr>
            <a:r>
              <a:rPr lang="de-DE" dirty="0"/>
              <a:t>Eine solche Ernährung sollte zu einer Schlüsselkomponente des gesunden Alterns werden, die altersbedingte Krankheiten verzögert und vielleicht sogar in den Alterungsprozess selbst eingreift</a:t>
            </a:r>
            <a:r>
              <a:rPr lang="en-US" dirty="0"/>
              <a:t>. </a:t>
            </a:r>
            <a:r>
              <a:rPr lang="en-US" dirty="0">
                <a:solidFill>
                  <a:srgbClr val="1188A3"/>
                </a:solidFill>
                <a:hlinkClick r:id="rId2">
                  <a:extLst>
                    <a:ext uri="{A12FA001-AC4F-418D-AE19-62706E023703}">
                      <ahyp:hlinkClr xmlns:ahyp="http://schemas.microsoft.com/office/drawing/2018/hyperlinkcolor" val="tx"/>
                    </a:ext>
                  </a:extLst>
                </a:hlinkClick>
              </a:rPr>
              <a:t>Quelle </a:t>
            </a:r>
            <a:endParaRPr lang="en-IE" dirty="0">
              <a:solidFill>
                <a:srgbClr val="1188A3"/>
              </a:solidFill>
            </a:endParaRPr>
          </a:p>
        </p:txBody>
      </p:sp>
      <p:pic>
        <p:nvPicPr>
          <p:cNvPr id="3" name="Picture 2" descr="Elderly woman finishing a marathon">
            <a:extLst>
              <a:ext uri="{FF2B5EF4-FFF2-40B4-BE49-F238E27FC236}">
                <a16:creationId xmlns:a16="http://schemas.microsoft.com/office/drawing/2014/main" id="{32E1FDF4-BD08-4FB6-9E69-7BA4B072E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2563" y="2113547"/>
            <a:ext cx="3946358" cy="2630905"/>
          </a:xfrm>
          <a:prstGeom prst="rect">
            <a:avLst/>
          </a:prstGeom>
        </p:spPr>
      </p:pic>
    </p:spTree>
    <p:extLst>
      <p:ext uri="{BB962C8B-B14F-4D97-AF65-F5344CB8AC3E}">
        <p14:creationId xmlns:p14="http://schemas.microsoft.com/office/powerpoint/2010/main" val="32672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75588-48D8-46C8-BD9A-496CEE182379}"/>
              </a:ext>
            </a:extLst>
          </p:cNvPr>
          <p:cNvSpPr>
            <a:spLocks noGrp="1"/>
          </p:cNvSpPr>
          <p:nvPr>
            <p:ph type="body" sz="quarter" idx="18"/>
          </p:nvPr>
        </p:nvSpPr>
        <p:spPr>
          <a:xfrm>
            <a:off x="866274" y="3076100"/>
            <a:ext cx="4836694" cy="2201753"/>
          </a:xfrm>
        </p:spPr>
        <p:txBody>
          <a:bodyPr vert="horz" lIns="91440" tIns="45720" rIns="91440" bIns="45720" rtlCol="0" anchor="t">
            <a:noAutofit/>
          </a:bodyPr>
          <a:lstStyle/>
          <a:p>
            <a:pPr marL="0" indent="0"/>
            <a:r>
              <a:rPr lang="en-US" sz="2000" dirty="0" err="1"/>
              <a:t>Erhöhtes</a:t>
            </a:r>
            <a:r>
              <a:rPr lang="en-US" sz="2000" dirty="0"/>
              <a:t> Risiko von:</a:t>
            </a:r>
          </a:p>
          <a:p>
            <a:pPr marL="342900" indent="-342900">
              <a:buFont typeface="Wingdings" panose="05000000000000000000" pitchFamily="2" charset="2"/>
              <a:buChar char="Ø"/>
            </a:pPr>
            <a:r>
              <a:rPr lang="en-US" sz="2000" dirty="0"/>
              <a:t>Hoher </a:t>
            </a:r>
            <a:r>
              <a:rPr lang="en-US" sz="2000" dirty="0" err="1"/>
              <a:t>Cholesterinspiegel</a:t>
            </a:r>
            <a:r>
              <a:rPr lang="en-US" sz="2000" dirty="0"/>
              <a:t>/Hoher </a:t>
            </a:r>
            <a:r>
              <a:rPr lang="en-US" sz="2000" dirty="0" err="1"/>
              <a:t>Blutdruck</a:t>
            </a:r>
            <a:endParaRPr lang="en-US" sz="2000" dirty="0"/>
          </a:p>
          <a:p>
            <a:pPr marL="342900" indent="-342900">
              <a:buFont typeface="Wingdings" panose="05000000000000000000" pitchFamily="2" charset="2"/>
              <a:buChar char="Ø"/>
            </a:pPr>
            <a:r>
              <a:rPr lang="en-US" sz="2000" dirty="0" err="1"/>
              <a:t>Kardiovaskuläre</a:t>
            </a:r>
            <a:r>
              <a:rPr lang="en-US" sz="2000" dirty="0"/>
              <a:t> </a:t>
            </a:r>
            <a:r>
              <a:rPr lang="en-US" sz="2000" dirty="0" err="1"/>
              <a:t>Erkrankung</a:t>
            </a:r>
            <a:endParaRPr lang="en-US" sz="2000" dirty="0"/>
          </a:p>
          <a:p>
            <a:pPr marL="342900" indent="-342900">
              <a:buFont typeface="Wingdings" panose="05000000000000000000" pitchFamily="2" charset="2"/>
              <a:buChar char="Ø"/>
            </a:pPr>
            <a:r>
              <a:rPr lang="en-US" sz="2000" dirty="0"/>
              <a:t>Typ-2-Diabetes</a:t>
            </a:r>
          </a:p>
          <a:p>
            <a:pPr marL="342900" indent="-342900">
              <a:buFont typeface="Wingdings" panose="05000000000000000000" pitchFamily="2" charset="2"/>
              <a:buChar char="Ø"/>
            </a:pPr>
            <a:r>
              <a:rPr lang="en-US" sz="2000" dirty="0"/>
              <a:t>Manche </a:t>
            </a:r>
            <a:r>
              <a:rPr lang="en-US" sz="2000" dirty="0" err="1"/>
              <a:t>Krebsarten</a:t>
            </a:r>
            <a:endParaRPr lang="en-US" sz="2000" dirty="0"/>
          </a:p>
          <a:p>
            <a:pPr marL="342900" indent="-342900">
              <a:buFont typeface="Wingdings" panose="05000000000000000000" pitchFamily="2" charset="2"/>
              <a:buChar char="Ø"/>
            </a:pPr>
            <a:r>
              <a:rPr lang="en-US" sz="2000" dirty="0" err="1"/>
              <a:t>Demenz</a:t>
            </a:r>
            <a:endParaRPr lang="en-US" sz="2000" dirty="0"/>
          </a:p>
          <a:p>
            <a:pPr marL="342900" indent="-342900">
              <a:buFont typeface="Wingdings" panose="05000000000000000000" pitchFamily="2" charset="2"/>
              <a:buChar char="Ø"/>
            </a:pPr>
            <a:r>
              <a:rPr lang="en-US" sz="2000" dirty="0" err="1"/>
              <a:t>Eingeschränkte</a:t>
            </a:r>
            <a:r>
              <a:rPr lang="en-US" sz="2000" dirty="0"/>
              <a:t> </a:t>
            </a:r>
            <a:r>
              <a:rPr lang="en-US" sz="2000" dirty="0" err="1"/>
              <a:t>Mobilität</a:t>
            </a:r>
            <a:r>
              <a:rPr lang="en-US" sz="2000" dirty="0"/>
              <a:t> und </a:t>
            </a:r>
            <a:r>
              <a:rPr lang="en-US" sz="2000" dirty="0" err="1"/>
              <a:t>Autonomie</a:t>
            </a:r>
            <a:endParaRPr lang="en-IE" sz="2000" dirty="0"/>
          </a:p>
        </p:txBody>
      </p:sp>
      <p:sp>
        <p:nvSpPr>
          <p:cNvPr id="3" name="Text Placeholder 2">
            <a:extLst>
              <a:ext uri="{FF2B5EF4-FFF2-40B4-BE49-F238E27FC236}">
                <a16:creationId xmlns:a16="http://schemas.microsoft.com/office/drawing/2014/main" id="{83E6B595-0D89-40E6-849E-C602856FA999}"/>
              </a:ext>
            </a:extLst>
          </p:cNvPr>
          <p:cNvSpPr>
            <a:spLocks noGrp="1"/>
          </p:cNvSpPr>
          <p:nvPr>
            <p:ph type="body" sz="quarter" idx="16"/>
          </p:nvPr>
        </p:nvSpPr>
        <p:spPr/>
        <p:txBody>
          <a:bodyPr>
            <a:normAutofit fontScale="92500"/>
          </a:bodyPr>
          <a:lstStyle/>
          <a:p>
            <a:r>
              <a:rPr lang="de-DE" dirty="0"/>
              <a:t>Zusammengefasst... die Verbindung zwischen Diät und AKs </a:t>
            </a:r>
            <a:endParaRPr lang="en-IE" dirty="0"/>
          </a:p>
        </p:txBody>
      </p:sp>
      <p:sp>
        <p:nvSpPr>
          <p:cNvPr id="4" name="TextBox 3">
            <a:extLst>
              <a:ext uri="{FF2B5EF4-FFF2-40B4-BE49-F238E27FC236}">
                <a16:creationId xmlns:a16="http://schemas.microsoft.com/office/drawing/2014/main" id="{DED5CA11-147C-4E67-B4B4-88DD92049869}"/>
              </a:ext>
            </a:extLst>
          </p:cNvPr>
          <p:cNvSpPr txBox="1"/>
          <p:nvPr/>
        </p:nvSpPr>
        <p:spPr>
          <a:xfrm>
            <a:off x="866274" y="1580147"/>
            <a:ext cx="4836694" cy="1477328"/>
          </a:xfrm>
          <a:prstGeom prst="rect">
            <a:avLst/>
          </a:prstGeom>
          <a:solidFill>
            <a:srgbClr val="FFC000"/>
          </a:solidFill>
        </p:spPr>
        <p:txBody>
          <a:bodyPr wrap="square" lIns="91440" tIns="45720" rIns="91440" bIns="45720" rtlCol="0" anchor="t">
            <a:spAutoFit/>
          </a:bodyPr>
          <a:lstStyle/>
          <a:p>
            <a:pPr algn="ctr"/>
            <a:endParaRPr lang="en-US" dirty="0"/>
          </a:p>
          <a:p>
            <a:pPr algn="ctr"/>
            <a:endParaRPr lang="en-IE" dirty="0"/>
          </a:p>
          <a:p>
            <a:pPr algn="ctr"/>
            <a:endParaRPr lang="en-IE" dirty="0"/>
          </a:p>
          <a:p>
            <a:pPr algn="ctr"/>
            <a:r>
              <a:rPr lang="de-DE" dirty="0">
                <a:solidFill>
                  <a:srgbClr val="000000"/>
                </a:solidFill>
              </a:rPr>
              <a:t>Ernährung mit </a:t>
            </a:r>
            <a:r>
              <a:rPr lang="de-DE" b="1" dirty="0">
                <a:solidFill>
                  <a:srgbClr val="000000"/>
                </a:solidFill>
              </a:rPr>
              <a:t>falschem Gehalt </a:t>
            </a:r>
            <a:r>
              <a:rPr lang="de-DE" dirty="0">
                <a:solidFill>
                  <a:srgbClr val="000000"/>
                </a:solidFill>
              </a:rPr>
              <a:t>an Nährstoffen</a:t>
            </a:r>
          </a:p>
          <a:p>
            <a:pPr algn="ctr"/>
            <a:endParaRPr lang="de-DE" dirty="0">
              <a:solidFill>
                <a:srgbClr val="000000"/>
              </a:solidFill>
              <a:cs typeface="Calibri"/>
            </a:endParaRPr>
          </a:p>
        </p:txBody>
      </p:sp>
      <p:sp>
        <p:nvSpPr>
          <p:cNvPr id="5" name="TextBox 4">
            <a:extLst>
              <a:ext uri="{FF2B5EF4-FFF2-40B4-BE49-F238E27FC236}">
                <a16:creationId xmlns:a16="http://schemas.microsoft.com/office/drawing/2014/main" id="{CB187582-158B-4BFB-AA45-D8CC4CF73263}"/>
              </a:ext>
            </a:extLst>
          </p:cNvPr>
          <p:cNvSpPr txBox="1"/>
          <p:nvPr/>
        </p:nvSpPr>
        <p:spPr>
          <a:xfrm>
            <a:off x="5702968" y="1580147"/>
            <a:ext cx="4836694" cy="1477328"/>
          </a:xfrm>
          <a:prstGeom prst="rect">
            <a:avLst/>
          </a:prstGeom>
          <a:solidFill>
            <a:srgbClr val="85D2E1"/>
          </a:solidFill>
        </p:spPr>
        <p:txBody>
          <a:bodyPr wrap="square" rtlCol="0">
            <a:spAutoFit/>
          </a:bodyPr>
          <a:lstStyle/>
          <a:p>
            <a:pPr algn="ctr"/>
            <a:endParaRPr lang="en-US" dirty="0"/>
          </a:p>
          <a:p>
            <a:pPr algn="ctr"/>
            <a:endParaRPr lang="en-IE" dirty="0"/>
          </a:p>
          <a:p>
            <a:pPr algn="ctr"/>
            <a:endParaRPr lang="en-IE" dirty="0"/>
          </a:p>
          <a:p>
            <a:pPr algn="ctr"/>
            <a:r>
              <a:rPr lang="de-DE" dirty="0">
                <a:solidFill>
                  <a:srgbClr val="000000"/>
                </a:solidFill>
              </a:rPr>
              <a:t>Ernährung mit einem </a:t>
            </a:r>
            <a:r>
              <a:rPr lang="de-DE" b="1" dirty="0">
                <a:solidFill>
                  <a:srgbClr val="000000"/>
                </a:solidFill>
              </a:rPr>
              <a:t>angemessenen Gehalt </a:t>
            </a:r>
            <a:r>
              <a:rPr lang="de-DE" dirty="0">
                <a:solidFill>
                  <a:srgbClr val="000000"/>
                </a:solidFill>
              </a:rPr>
              <a:t>an Nährstoffen </a:t>
            </a:r>
            <a:endParaRPr lang="en-IE" dirty="0"/>
          </a:p>
        </p:txBody>
      </p:sp>
      <p:grpSp>
        <p:nvGrpSpPr>
          <p:cNvPr id="7" name="Google Shape;576;p39">
            <a:extLst>
              <a:ext uri="{FF2B5EF4-FFF2-40B4-BE49-F238E27FC236}">
                <a16:creationId xmlns:a16="http://schemas.microsoft.com/office/drawing/2014/main" id="{4365204B-44AD-4C04-97EA-B70ABA89CDCA}"/>
              </a:ext>
            </a:extLst>
          </p:cNvPr>
          <p:cNvGrpSpPr/>
          <p:nvPr/>
        </p:nvGrpSpPr>
        <p:grpSpPr>
          <a:xfrm>
            <a:off x="2936606" y="1666169"/>
            <a:ext cx="696030" cy="771526"/>
            <a:chOff x="2623275" y="2333250"/>
            <a:chExt cx="381175" cy="381175"/>
          </a:xfrm>
        </p:grpSpPr>
        <p:sp>
          <p:nvSpPr>
            <p:cNvPr id="8" name="Google Shape;577;p39">
              <a:extLst>
                <a:ext uri="{FF2B5EF4-FFF2-40B4-BE49-F238E27FC236}">
                  <a16:creationId xmlns:a16="http://schemas.microsoft.com/office/drawing/2014/main" id="{348BE5CC-B669-4C90-A417-3785A68FC93E}"/>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8;p39">
              <a:extLst>
                <a:ext uri="{FF2B5EF4-FFF2-40B4-BE49-F238E27FC236}">
                  <a16:creationId xmlns:a16="http://schemas.microsoft.com/office/drawing/2014/main" id="{E1C574F4-CA70-442E-A364-E05D7B407F0D}"/>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9;p39">
              <a:extLst>
                <a:ext uri="{FF2B5EF4-FFF2-40B4-BE49-F238E27FC236}">
                  <a16:creationId xmlns:a16="http://schemas.microsoft.com/office/drawing/2014/main" id="{FE514933-5E58-4290-BFA7-994CB7DE5749}"/>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0;p39">
              <a:extLst>
                <a:ext uri="{FF2B5EF4-FFF2-40B4-BE49-F238E27FC236}">
                  <a16:creationId xmlns:a16="http://schemas.microsoft.com/office/drawing/2014/main" id="{26754A75-37A7-4055-8504-6BE0AF1D4258}"/>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66;p39">
            <a:extLst>
              <a:ext uri="{FF2B5EF4-FFF2-40B4-BE49-F238E27FC236}">
                <a16:creationId xmlns:a16="http://schemas.microsoft.com/office/drawing/2014/main" id="{B37AD889-3A4A-4767-A0F4-21873F92E2BC}"/>
              </a:ext>
            </a:extLst>
          </p:cNvPr>
          <p:cNvGrpSpPr/>
          <p:nvPr/>
        </p:nvGrpSpPr>
        <p:grpSpPr>
          <a:xfrm>
            <a:off x="7773300" y="1666169"/>
            <a:ext cx="696030" cy="771526"/>
            <a:chOff x="1278900" y="2333250"/>
            <a:chExt cx="381175" cy="381175"/>
          </a:xfrm>
          <a:solidFill>
            <a:srgbClr val="011E3B"/>
          </a:solidFill>
        </p:grpSpPr>
        <p:sp>
          <p:nvSpPr>
            <p:cNvPr id="13" name="Google Shape;567;p39">
              <a:extLst>
                <a:ext uri="{FF2B5EF4-FFF2-40B4-BE49-F238E27FC236}">
                  <a16:creationId xmlns:a16="http://schemas.microsoft.com/office/drawing/2014/main" id="{3B730D8C-1354-4346-88D0-094CD7D1933F}"/>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8;p39">
              <a:extLst>
                <a:ext uri="{FF2B5EF4-FFF2-40B4-BE49-F238E27FC236}">
                  <a16:creationId xmlns:a16="http://schemas.microsoft.com/office/drawing/2014/main" id="{7E968334-4C40-420E-AFF1-6F7798D1FF25}"/>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9;p39">
              <a:extLst>
                <a:ext uri="{FF2B5EF4-FFF2-40B4-BE49-F238E27FC236}">
                  <a16:creationId xmlns:a16="http://schemas.microsoft.com/office/drawing/2014/main" id="{1334AD4F-F1E7-42F8-9D37-A535E93666F2}"/>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0;p39">
              <a:extLst>
                <a:ext uri="{FF2B5EF4-FFF2-40B4-BE49-F238E27FC236}">
                  <a16:creationId xmlns:a16="http://schemas.microsoft.com/office/drawing/2014/main" id="{9C6CD9D6-1950-4E24-838D-F57C2FCE01EC}"/>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B10F13E2-50CB-44D0-A76E-B1D8AF7E914D}"/>
              </a:ext>
            </a:extLst>
          </p:cNvPr>
          <p:cNvSpPr txBox="1"/>
          <p:nvPr/>
        </p:nvSpPr>
        <p:spPr>
          <a:xfrm>
            <a:off x="5702968" y="3076100"/>
            <a:ext cx="4836694" cy="4587923"/>
          </a:xfrm>
          <a:prstGeom prst="rect">
            <a:avLst/>
          </a:prstGeom>
          <a:noFill/>
        </p:spPr>
        <p:txBody>
          <a:bodyPr wrap="square" rtlCol="0">
            <a:spAutoFit/>
          </a:bodyPr>
          <a:lstStyle/>
          <a:p>
            <a:pPr>
              <a:lnSpc>
                <a:spcPct val="90000"/>
              </a:lnSpc>
              <a:spcBef>
                <a:spcPts val="1000"/>
              </a:spcBef>
            </a:pPr>
            <a:r>
              <a:rPr lang="en-US" sz="2000" dirty="0" err="1">
                <a:solidFill>
                  <a:srgbClr val="000000"/>
                </a:solidFill>
              </a:rPr>
              <a:t>Trägt</a:t>
            </a:r>
            <a:r>
              <a:rPr lang="en-US" sz="2000" dirty="0">
                <a:solidFill>
                  <a:srgbClr val="000000"/>
                </a:solidFill>
              </a:rPr>
              <a:t> </a:t>
            </a:r>
            <a:r>
              <a:rPr lang="en-US" sz="2000" dirty="0" err="1">
                <a:solidFill>
                  <a:srgbClr val="000000"/>
                </a:solidFill>
              </a:rPr>
              <a:t>bei</a:t>
            </a:r>
            <a:r>
              <a:rPr lang="en-US" sz="2000" dirty="0">
                <a:solidFill>
                  <a:srgbClr val="000000"/>
                </a:solidFill>
              </a:rPr>
              <a:t> </a:t>
            </a:r>
            <a:r>
              <a:rPr lang="en-US" sz="2000" dirty="0" err="1">
                <a:solidFill>
                  <a:srgbClr val="000000"/>
                </a:solidFill>
              </a:rPr>
              <a:t>zu</a:t>
            </a:r>
            <a:r>
              <a:rPr lang="en-US" sz="2000" dirty="0">
                <a:solidFill>
                  <a:srgbClr val="000000"/>
                </a:solidFill>
              </a:rPr>
              <a:t>:</a:t>
            </a:r>
          </a:p>
          <a:p>
            <a:pPr marL="285750" indent="-285750">
              <a:lnSpc>
                <a:spcPct val="90000"/>
              </a:lnSpc>
              <a:spcBef>
                <a:spcPts val="1000"/>
              </a:spcBef>
              <a:buFont typeface="Wingdings" panose="05000000000000000000" pitchFamily="2" charset="2"/>
              <a:buChar char="Ø"/>
            </a:pPr>
            <a:r>
              <a:rPr lang="de-DE" sz="2000" dirty="0">
                <a:solidFill>
                  <a:srgbClr val="000000"/>
                </a:solidFill>
              </a:rPr>
              <a:t>Geringerer Verlust von Muskelmasse und Kraft</a:t>
            </a:r>
          </a:p>
          <a:p>
            <a:pPr marL="285750" indent="-285750">
              <a:lnSpc>
                <a:spcPct val="90000"/>
              </a:lnSpc>
              <a:spcBef>
                <a:spcPts val="1000"/>
              </a:spcBef>
              <a:buFont typeface="Wingdings" panose="05000000000000000000" pitchFamily="2" charset="2"/>
              <a:buChar char="Ø"/>
            </a:pPr>
            <a:r>
              <a:rPr lang="en-US" sz="2000" dirty="0" err="1">
                <a:solidFill>
                  <a:srgbClr val="000000"/>
                </a:solidFill>
              </a:rPr>
              <a:t>Gute</a:t>
            </a:r>
            <a:r>
              <a:rPr lang="en-US" sz="2000" dirty="0">
                <a:solidFill>
                  <a:srgbClr val="000000"/>
                </a:solidFill>
              </a:rPr>
              <a:t>/</a:t>
            </a:r>
            <a:r>
              <a:rPr lang="en-US" sz="2000" dirty="0" err="1">
                <a:solidFill>
                  <a:srgbClr val="000000"/>
                </a:solidFill>
              </a:rPr>
              <a:t>regelmäßige</a:t>
            </a:r>
            <a:r>
              <a:rPr lang="en-US" sz="2000" dirty="0">
                <a:solidFill>
                  <a:srgbClr val="000000"/>
                </a:solidFill>
              </a:rPr>
              <a:t> </a:t>
            </a:r>
            <a:r>
              <a:rPr lang="en-US" sz="2000" dirty="0" err="1">
                <a:solidFill>
                  <a:srgbClr val="000000"/>
                </a:solidFill>
              </a:rPr>
              <a:t>Beweglichkeit</a:t>
            </a:r>
            <a:endParaRPr lang="en-US" sz="2000" dirty="0">
              <a:solidFill>
                <a:srgbClr val="000000"/>
              </a:solidFill>
            </a:endParaRPr>
          </a:p>
          <a:p>
            <a:pPr marL="285750" indent="-285750">
              <a:lnSpc>
                <a:spcPct val="90000"/>
              </a:lnSpc>
              <a:spcBef>
                <a:spcPts val="1000"/>
              </a:spcBef>
              <a:buFont typeface="Wingdings" panose="05000000000000000000" pitchFamily="2" charset="2"/>
              <a:buChar char="Ø"/>
            </a:pPr>
            <a:r>
              <a:rPr lang="en-US" sz="2000" dirty="0" err="1">
                <a:solidFill>
                  <a:srgbClr val="000000"/>
                </a:solidFill>
              </a:rPr>
              <a:t>Gebremste</a:t>
            </a:r>
            <a:r>
              <a:rPr lang="en-US" sz="2000" dirty="0">
                <a:solidFill>
                  <a:srgbClr val="000000"/>
                </a:solidFill>
              </a:rPr>
              <a:t> </a:t>
            </a:r>
            <a:r>
              <a:rPr lang="en-US" sz="2000" dirty="0" err="1">
                <a:solidFill>
                  <a:srgbClr val="000000"/>
                </a:solidFill>
              </a:rPr>
              <a:t>Entwicklung</a:t>
            </a:r>
            <a:r>
              <a:rPr lang="en-US" sz="2000" dirty="0">
                <a:solidFill>
                  <a:srgbClr val="000000"/>
                </a:solidFill>
              </a:rPr>
              <a:t> von AKs</a:t>
            </a:r>
          </a:p>
          <a:p>
            <a:pPr marL="285750" indent="-285750">
              <a:lnSpc>
                <a:spcPct val="90000"/>
              </a:lnSpc>
              <a:spcBef>
                <a:spcPts val="1000"/>
              </a:spcBef>
              <a:buFont typeface="Wingdings" panose="05000000000000000000" pitchFamily="2" charset="2"/>
              <a:buChar char="Ø"/>
            </a:pPr>
            <a:r>
              <a:rPr lang="en-US" sz="2000" dirty="0" err="1">
                <a:solidFill>
                  <a:srgbClr val="000000"/>
                </a:solidFill>
              </a:rPr>
              <a:t>Bessere</a:t>
            </a:r>
            <a:r>
              <a:rPr lang="en-US" sz="2000" dirty="0">
                <a:solidFill>
                  <a:srgbClr val="000000"/>
                </a:solidFill>
              </a:rPr>
              <a:t> </a:t>
            </a:r>
            <a:r>
              <a:rPr lang="en-US" sz="2000" dirty="0" err="1">
                <a:solidFill>
                  <a:srgbClr val="000000"/>
                </a:solidFill>
              </a:rPr>
              <a:t>Lebensqualität</a:t>
            </a:r>
            <a:endParaRPr lang="en-US" sz="2000" dirty="0">
              <a:solidFill>
                <a:srgbClr val="000000"/>
              </a:solidFill>
            </a:endParaRPr>
          </a:p>
          <a:p>
            <a:pPr marL="285750" indent="-285750">
              <a:lnSpc>
                <a:spcPct val="90000"/>
              </a:lnSpc>
              <a:spcBef>
                <a:spcPts val="1000"/>
              </a:spcBef>
              <a:buFont typeface="Wingdings" panose="05000000000000000000" pitchFamily="2" charset="2"/>
              <a:buChar char="Ø"/>
            </a:pPr>
            <a:r>
              <a:rPr lang="en-US" sz="2000" dirty="0" err="1">
                <a:solidFill>
                  <a:srgbClr val="000000"/>
                </a:solidFill>
              </a:rPr>
              <a:t>Mehr</a:t>
            </a:r>
            <a:r>
              <a:rPr lang="en-US" sz="2000" dirty="0">
                <a:solidFill>
                  <a:srgbClr val="000000"/>
                </a:solidFill>
              </a:rPr>
              <a:t> </a:t>
            </a:r>
            <a:r>
              <a:rPr lang="en-US" sz="2000" dirty="0" err="1">
                <a:solidFill>
                  <a:srgbClr val="000000"/>
                </a:solidFill>
              </a:rPr>
              <a:t>Unabhängigkeit</a:t>
            </a:r>
            <a:r>
              <a:rPr lang="en-US" sz="2000" dirty="0">
                <a:solidFill>
                  <a:srgbClr val="000000"/>
                </a:solidFill>
              </a:rPr>
              <a:t>/</a:t>
            </a:r>
            <a:r>
              <a:rPr lang="en-US" sz="2000" dirty="0" err="1">
                <a:solidFill>
                  <a:srgbClr val="000000"/>
                </a:solidFill>
              </a:rPr>
              <a:t>Fähigkeiten</a:t>
            </a:r>
            <a:endParaRPr lang="en-US" sz="2000" dirty="0">
              <a:solidFill>
                <a:srgbClr val="000000"/>
              </a:solidFill>
            </a:endParaRPr>
          </a:p>
          <a:p>
            <a:pPr marL="285750" indent="-285750">
              <a:lnSpc>
                <a:spcPct val="90000"/>
              </a:lnSpc>
              <a:spcBef>
                <a:spcPts val="1000"/>
              </a:spcBef>
              <a:buFont typeface="Wingdings" panose="05000000000000000000" pitchFamily="2" charset="2"/>
              <a:buChar char="Ø"/>
            </a:pPr>
            <a:r>
              <a:rPr lang="en-US" sz="2000" dirty="0" err="1">
                <a:solidFill>
                  <a:srgbClr val="000000"/>
                </a:solidFill>
              </a:rPr>
              <a:t>Weniger</a:t>
            </a:r>
            <a:r>
              <a:rPr lang="en-US" sz="2000" dirty="0">
                <a:solidFill>
                  <a:srgbClr val="000000"/>
                </a:solidFill>
              </a:rPr>
              <a:t> </a:t>
            </a:r>
            <a:r>
              <a:rPr lang="en-US" sz="2000" dirty="0" err="1">
                <a:solidFill>
                  <a:srgbClr val="000000"/>
                </a:solidFill>
              </a:rPr>
              <a:t>staatliche</a:t>
            </a:r>
            <a:r>
              <a:rPr lang="en-US" sz="2000" dirty="0">
                <a:solidFill>
                  <a:srgbClr val="000000"/>
                </a:solidFill>
              </a:rPr>
              <a:t> </a:t>
            </a:r>
            <a:r>
              <a:rPr lang="en-US" sz="2000" dirty="0" err="1">
                <a:solidFill>
                  <a:srgbClr val="000000"/>
                </a:solidFill>
              </a:rPr>
              <a:t>Ressourcen</a:t>
            </a:r>
            <a:r>
              <a:rPr lang="en-US" sz="2000" dirty="0">
                <a:solidFill>
                  <a:srgbClr val="000000"/>
                </a:solidFill>
              </a:rPr>
              <a:t> </a:t>
            </a:r>
            <a:r>
              <a:rPr lang="en-US" sz="2000" dirty="0" err="1">
                <a:solidFill>
                  <a:srgbClr val="000000"/>
                </a:solidFill>
              </a:rPr>
              <a:t>erforderlich</a:t>
            </a:r>
            <a:endParaRPr lang="en-US" b="1" dirty="0">
              <a:solidFill>
                <a:srgbClr val="1188A3"/>
              </a:solidFill>
            </a:endParaRPr>
          </a:p>
          <a:p>
            <a:pPr marL="285750" indent="-285750">
              <a:lnSpc>
                <a:spcPct val="90000"/>
              </a:lnSpc>
              <a:spcBef>
                <a:spcPts val="1000"/>
              </a:spcBef>
              <a:buFont typeface="Wingdings" panose="05000000000000000000" pitchFamily="2" charset="2"/>
              <a:buChar char="Ø"/>
            </a:pPr>
            <a:endParaRPr lang="en-US" b="1" dirty="0">
              <a:solidFill>
                <a:srgbClr val="1188A3"/>
              </a:solidFill>
            </a:endParaRPr>
          </a:p>
          <a:p>
            <a:pPr marL="285750" indent="-285750">
              <a:lnSpc>
                <a:spcPct val="90000"/>
              </a:lnSpc>
              <a:spcBef>
                <a:spcPts val="1000"/>
              </a:spcBef>
              <a:buFont typeface="Wingdings" panose="05000000000000000000" pitchFamily="2" charset="2"/>
              <a:buChar char="Ø"/>
            </a:pPr>
            <a:endParaRPr lang="en-IE" b="1" dirty="0">
              <a:solidFill>
                <a:srgbClr val="1188A3"/>
              </a:solidFill>
            </a:endParaRPr>
          </a:p>
          <a:p>
            <a:pPr marL="285750" indent="-285750">
              <a:lnSpc>
                <a:spcPct val="90000"/>
              </a:lnSpc>
              <a:spcBef>
                <a:spcPts val="1000"/>
              </a:spcBef>
              <a:buFont typeface="Wingdings" panose="05000000000000000000" pitchFamily="2" charset="2"/>
              <a:buChar char="Ø"/>
            </a:pPr>
            <a:endParaRPr lang="en-IE" dirty="0"/>
          </a:p>
        </p:txBody>
      </p:sp>
    </p:spTree>
    <p:extLst>
      <p:ext uri="{BB962C8B-B14F-4D97-AF65-F5344CB8AC3E}">
        <p14:creationId xmlns:p14="http://schemas.microsoft.com/office/powerpoint/2010/main" val="4142378706"/>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91129-B7AB-4711-9D8F-F27B3C6ACF59}"/>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1188A3"/>
                </a:solidFill>
                <a:hlinkClick r:id="rId2">
                  <a:extLst>
                    <a:ext uri="{A12FA001-AC4F-418D-AE19-62706E023703}">
                      <ahyp:hlinkClr xmlns:ahyp="http://schemas.microsoft.com/office/drawing/2018/hyperlinkcolor" val="tx"/>
                    </a:ext>
                  </a:extLst>
                </a:hlinkClick>
              </a:rPr>
              <a:t>Dietary approaches that delay age-related diseases - PubMed (nih.gov)</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3">
                  <a:extLst>
                    <a:ext uri="{A12FA001-AC4F-418D-AE19-62706E023703}">
                      <ahyp:hlinkClr xmlns:ahyp="http://schemas.microsoft.com/office/drawing/2018/hyperlinkcolor" val="tx"/>
                    </a:ext>
                  </a:extLst>
                </a:hlinkClick>
              </a:rPr>
              <a:t>Frontiers | Memorable Food: Fighting Age-Related Neurodegeneration by Precision Nutrition | Nutrition (frontiersin.org)</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4">
                  <a:extLst>
                    <a:ext uri="{A12FA001-AC4F-418D-AE19-62706E023703}">
                      <ahyp:hlinkClr xmlns:ahyp="http://schemas.microsoft.com/office/drawing/2018/hyperlinkcolor" val="tx"/>
                    </a:ext>
                  </a:extLst>
                </a:hlinkClick>
              </a:rPr>
              <a:t>Nutrients | Free Full-Text | Slowing Down Ageing: The Role of Nutrients and Microbiota in Modulation of the Epigenome | HTML (mdpi.com)</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5">
                  <a:extLst>
                    <a:ext uri="{A12FA001-AC4F-418D-AE19-62706E023703}">
                      <ahyp:hlinkClr xmlns:ahyp="http://schemas.microsoft.com/office/drawing/2018/hyperlinkcolor" val="tx"/>
                    </a:ext>
                  </a:extLst>
                </a:hlinkClick>
              </a:rPr>
              <a:t>Challenges of ageing | Boundless Sociology (lumenlearning.com)</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6">
                  <a:extLst>
                    <a:ext uri="{A12FA001-AC4F-418D-AE19-62706E023703}">
                      <ahyp:hlinkClr xmlns:ahyp="http://schemas.microsoft.com/office/drawing/2018/hyperlinkcolor" val="tx"/>
                    </a:ext>
                  </a:extLst>
                </a:hlinkClick>
              </a:rPr>
              <a:t>PROMISS | AGE Platform (age-platform.eu)</a:t>
            </a:r>
            <a:endParaRPr lang="en-US" dirty="0">
              <a:solidFill>
                <a:srgbClr val="1188A3"/>
              </a:solidFill>
            </a:endParaRPr>
          </a:p>
          <a:p>
            <a:pPr marL="342900" indent="-342900">
              <a:buFont typeface="Arial" panose="020B0604020202020204" pitchFamily="34" charset="0"/>
              <a:buChar char="•"/>
            </a:pPr>
            <a:r>
              <a:rPr lang="en-GB" sz="2400" dirty="0">
                <a:solidFill>
                  <a:srgbClr val="1188A3"/>
                </a:solidFill>
                <a:hlinkClick r:id="rId7" action="ppaction://hlinkfile">
                  <a:extLst>
                    <a:ext uri="{A12FA001-AC4F-418D-AE19-62706E023703}">
                      <ahyp:hlinkClr xmlns:ahyp="http://schemas.microsoft.com/office/drawing/2018/hyperlinkcolor" val="tx"/>
                    </a:ext>
                  </a:extLst>
                </a:hlinkClick>
              </a:rPr>
              <a:t>Personalised nutritional recommendations based on gender, age, activity </a:t>
            </a:r>
            <a:endParaRPr lang="en-US" dirty="0">
              <a:solidFill>
                <a:srgbClr val="1188A3"/>
              </a:solidFill>
            </a:endParaRPr>
          </a:p>
          <a:p>
            <a:pPr marL="342900" indent="-342900">
              <a:buFont typeface="Arial" panose="020B0604020202020204" pitchFamily="34" charset="0"/>
              <a:buChar char="•"/>
            </a:pPr>
            <a:endParaRPr lang="en-US"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A065DD86-B21A-436F-A611-38161A5D599E}"/>
              </a:ext>
            </a:extLst>
          </p:cNvPr>
          <p:cNvSpPr>
            <a:spLocks noGrp="1"/>
          </p:cNvSpPr>
          <p:nvPr>
            <p:ph type="body" sz="quarter" idx="16"/>
          </p:nvPr>
        </p:nvSpPr>
        <p:spPr/>
        <p:txBody>
          <a:bodyPr>
            <a:normAutofit lnSpcReduction="10000"/>
          </a:bodyPr>
          <a:lstStyle/>
          <a:p>
            <a:r>
              <a:rPr lang="de-DE" b="1" dirty="0"/>
              <a:t>Weitere Lektüre und Links zu Artikeln (EN)</a:t>
            </a:r>
            <a:endParaRPr lang="en-IE" b="1" dirty="0"/>
          </a:p>
        </p:txBody>
      </p:sp>
    </p:spTree>
    <p:extLst>
      <p:ext uri="{BB962C8B-B14F-4D97-AF65-F5344CB8AC3E}">
        <p14:creationId xmlns:p14="http://schemas.microsoft.com/office/powerpoint/2010/main" val="1598045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91129-B7AB-4711-9D8F-F27B3C6ACF59}"/>
              </a:ext>
            </a:extLst>
          </p:cNvPr>
          <p:cNvSpPr>
            <a:spLocks noGrp="1"/>
          </p:cNvSpPr>
          <p:nvPr>
            <p:ph type="body" sz="quarter" idx="18"/>
          </p:nvPr>
        </p:nvSpPr>
        <p:spPr/>
        <p:txBody>
          <a:bodyPr>
            <a:normAutofit fontScale="92500"/>
          </a:bodyPr>
          <a:lstStyle/>
          <a:p>
            <a:pPr marL="342900" indent="-342900">
              <a:buFont typeface="Arial" panose="020B0604020202020204" pitchFamily="34" charset="0"/>
              <a:buChar char="•"/>
            </a:pPr>
            <a:r>
              <a:rPr lang="de-DE" dirty="0"/>
              <a:t>Bauer, J.M. Ernährung im Alter – ein wesentlicher Schlüssel zum Erhalt der Funktionalität und Lebensqualität. </a:t>
            </a:r>
            <a:r>
              <a:rPr lang="de-DE" i="1" dirty="0" err="1"/>
              <a:t>Gastroenterologe</a:t>
            </a:r>
            <a:r>
              <a:rPr lang="de-DE" dirty="0"/>
              <a:t> </a:t>
            </a:r>
            <a:r>
              <a:rPr lang="de-DE" b="1" dirty="0"/>
              <a:t>16, </a:t>
            </a:r>
            <a:r>
              <a:rPr lang="de-DE" dirty="0"/>
              <a:t>324–331 (2021). </a:t>
            </a:r>
            <a:r>
              <a:rPr lang="de-DE" dirty="0">
                <a:hlinkClick r:id="rId2">
                  <a:extLst>
                    <a:ext uri="{A12FA001-AC4F-418D-AE19-62706E023703}">
                      <ahyp:hlinkClr xmlns:ahyp="http://schemas.microsoft.com/office/drawing/2018/hyperlinkcolor" val="tx"/>
                    </a:ext>
                  </a:extLst>
                </a:hlinkClick>
              </a:rPr>
              <a:t>https://doi.org/10.1007/s11377-021-00546-y</a:t>
            </a:r>
            <a:endParaRPr lang="de-DE" dirty="0"/>
          </a:p>
          <a:p>
            <a:pPr marL="342900" indent="-342900">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Deutsche Gesellschaft für Ernährung e. V. Ernährung älterer Menschen https://www.dge.de/ernaehrungspraxis/bevoelkerungsgruppen/aeltere-menschen/</a:t>
            </a:r>
            <a:endParaRPr lang="en-US" dirty="0"/>
          </a:p>
          <a:p>
            <a:pPr marL="342900" indent="-342900">
              <a:buFont typeface="Arial" panose="020B0604020202020204" pitchFamily="34" charset="0"/>
              <a:buChar char="•"/>
            </a:pPr>
            <a:r>
              <a:rPr lang="en-US" dirty="0"/>
              <a:t>In Form – </a:t>
            </a:r>
            <a:r>
              <a:rPr lang="en-US" dirty="0" err="1"/>
              <a:t>Deutschlands</a:t>
            </a:r>
            <a:r>
              <a:rPr lang="en-US" dirty="0"/>
              <a:t> Initiative </a:t>
            </a:r>
            <a:r>
              <a:rPr lang="en-US" dirty="0" err="1"/>
              <a:t>für</a:t>
            </a:r>
            <a:r>
              <a:rPr lang="en-US" dirty="0"/>
              <a:t> </a:t>
            </a:r>
            <a:r>
              <a:rPr lang="en-US" dirty="0" err="1"/>
              <a:t>gesunde</a:t>
            </a:r>
            <a:r>
              <a:rPr lang="en-US" dirty="0"/>
              <a:t> </a:t>
            </a:r>
            <a:r>
              <a:rPr lang="en-US" dirty="0" err="1"/>
              <a:t>Ernährung</a:t>
            </a:r>
            <a:r>
              <a:rPr lang="en-US" dirty="0"/>
              <a:t> und </a:t>
            </a:r>
            <a:r>
              <a:rPr lang="en-US" dirty="0" err="1"/>
              <a:t>mehr</a:t>
            </a:r>
            <a:r>
              <a:rPr lang="en-US" dirty="0"/>
              <a:t> </a:t>
            </a:r>
            <a:r>
              <a:rPr lang="en-US" dirty="0" err="1"/>
              <a:t>Bewegung</a:t>
            </a:r>
            <a:r>
              <a:rPr lang="en-US" dirty="0"/>
              <a:t> </a:t>
            </a:r>
            <a:r>
              <a:rPr lang="en-US" dirty="0">
                <a:hlinkClick r:id="rId4">
                  <a:extLst>
                    <a:ext uri="{A12FA001-AC4F-418D-AE19-62706E023703}">
                      <ahyp:hlinkClr xmlns:ahyp="http://schemas.microsoft.com/office/drawing/2018/hyperlinkcolor" val="tx"/>
                    </a:ext>
                  </a:extLst>
                </a:hlinkClick>
              </a:rPr>
              <a:t>https://www.fitimalter-dge.de/startseite/</a:t>
            </a:r>
            <a:endParaRPr lang="en-US" dirty="0"/>
          </a:p>
          <a:p>
            <a:pPr marL="342900" indent="-342900">
              <a:buFont typeface="Arial" panose="020B0604020202020204" pitchFamily="34" charset="0"/>
              <a:buChar char="•"/>
            </a:pPr>
            <a:r>
              <a:rPr lang="de-DE" dirty="0"/>
              <a:t>Dr. Andrea </a:t>
            </a:r>
            <a:r>
              <a:rPr lang="de-DE" dirty="0" err="1"/>
              <a:t>Flemmer</a:t>
            </a:r>
            <a:br>
              <a:rPr lang="de-DE" dirty="0"/>
            </a:br>
            <a:r>
              <a:rPr lang="de-DE" b="1" dirty="0"/>
              <a:t>Gesunde Ernährung ab 60 – So bleiben Sie fit und leistungsfähig; Nährstoffe, die Ihr Körper jetzt braucht, </a:t>
            </a:r>
            <a:r>
              <a:rPr lang="de-DE" dirty="0"/>
              <a:t>Humboldt-Verlag, Hannover, ISBN: 978-3-89993-861-6, 2015</a:t>
            </a:r>
            <a:endParaRPr lang="en-US" dirty="0"/>
          </a:p>
          <a:p>
            <a:pPr marL="342900" indent="-342900">
              <a:buFont typeface="Arial" panose="020B0604020202020204" pitchFamily="34" charset="0"/>
              <a:buChar char="•"/>
            </a:pPr>
            <a:endParaRPr lang="en-US" dirty="0">
              <a:solidFill>
                <a:srgbClr val="1188A3"/>
              </a:solidFill>
            </a:endParaRPr>
          </a:p>
          <a:p>
            <a:pPr marL="342900" indent="-342900">
              <a:buFont typeface="Arial" panose="020B0604020202020204" pitchFamily="34" charset="0"/>
              <a:buChar char="•"/>
            </a:pPr>
            <a:endParaRPr lang="en-US"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A065DD86-B21A-436F-A611-38161A5D599E}"/>
              </a:ext>
            </a:extLst>
          </p:cNvPr>
          <p:cNvSpPr>
            <a:spLocks noGrp="1"/>
          </p:cNvSpPr>
          <p:nvPr>
            <p:ph type="body" sz="quarter" idx="16"/>
          </p:nvPr>
        </p:nvSpPr>
        <p:spPr/>
        <p:txBody>
          <a:bodyPr vert="horz" lIns="91440" tIns="45720" rIns="91440" bIns="45720" rtlCol="0" anchor="t">
            <a:normAutofit lnSpcReduction="10000"/>
          </a:bodyPr>
          <a:lstStyle/>
          <a:p>
            <a:r>
              <a:rPr lang="de-DE" b="1" dirty="0"/>
              <a:t>Weitere Lektüre und Links zu Artikeln (DE) </a:t>
            </a:r>
            <a:endParaRPr lang="en-IE" b="1" dirty="0"/>
          </a:p>
        </p:txBody>
      </p:sp>
    </p:spTree>
    <p:extLst>
      <p:ext uri="{BB962C8B-B14F-4D97-AF65-F5344CB8AC3E}">
        <p14:creationId xmlns:p14="http://schemas.microsoft.com/office/powerpoint/2010/main" val="102143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3AAD4-CFBF-4862-BBFC-E71C968F8BD1}"/>
              </a:ext>
            </a:extLst>
          </p:cNvPr>
          <p:cNvSpPr>
            <a:spLocks noGrp="1"/>
          </p:cNvSpPr>
          <p:nvPr>
            <p:ph type="body" sz="quarter" idx="18"/>
          </p:nvPr>
        </p:nvSpPr>
        <p:spPr>
          <a:xfrm>
            <a:off x="427193" y="2822861"/>
            <a:ext cx="11043195" cy="2629145"/>
          </a:xfrm>
        </p:spPr>
        <p:txBody>
          <a:bodyPr>
            <a:normAutofit lnSpcReduction="10000"/>
          </a:bodyPr>
          <a:lstStyle/>
          <a:p>
            <a:pPr indent="0"/>
            <a:r>
              <a:rPr lang="de-DE" b="0" i="0" dirty="0">
                <a:solidFill>
                  <a:srgbClr val="222222"/>
                </a:solidFill>
                <a:effectLst/>
              </a:rPr>
              <a:t>Das Alter ist der Hauptrisikofaktor für bestimmte Krankheiten, die so genannten altersbedingten Krankheiten (ARD). Das Altern geht mit einer chronischen Entzündung niedrigen Grades einher, die wahrscheinlich sowohl die Ursache als auch das Ergebnis des höheren Alters ist. Da die Zahl der über 65-Jährigen sehr schnell ansteigt, </a:t>
            </a:r>
            <a:r>
              <a:rPr lang="de-DE" b="1" i="0" dirty="0">
                <a:solidFill>
                  <a:srgbClr val="222222"/>
                </a:solidFill>
                <a:effectLst/>
              </a:rPr>
              <a:t>ist es notwendig, neue Ansätze zur Verbesserung ihrer Lebensqualität zu entwickeln. </a:t>
            </a:r>
            <a:r>
              <a:rPr lang="en-US" dirty="0">
                <a:solidFill>
                  <a:srgbClr val="1188A3"/>
                </a:solidFill>
                <a:hlinkClick r:id="rId2">
                  <a:extLst>
                    <a:ext uri="{A12FA001-AC4F-418D-AE19-62706E023703}">
                      <ahyp:hlinkClr xmlns:ahyp="http://schemas.microsoft.com/office/drawing/2018/hyperlinkcolor" val="tx"/>
                    </a:ext>
                  </a:extLst>
                </a:hlinkClick>
              </a:rPr>
              <a:t>Quelle</a:t>
            </a:r>
            <a:endParaRPr lang="en-US" dirty="0">
              <a:solidFill>
                <a:srgbClr val="1188A3"/>
              </a:solidFill>
            </a:endParaRPr>
          </a:p>
          <a:p>
            <a:pPr indent="0"/>
            <a:r>
              <a:rPr lang="de-DE" b="1" dirty="0">
                <a:solidFill>
                  <a:srgbClr val="1188A3"/>
                </a:solidFill>
              </a:rPr>
              <a:t>Das Ziel dieses Kurses ist es daher, Unternehmen wie Ihres dabei zu unterstützen, innovativer zu werden und Lösungen für unsere ältere Bevölkerung zu entwickeln.</a:t>
            </a:r>
            <a:endParaRPr lang="en-US" dirty="0"/>
          </a:p>
        </p:txBody>
      </p:sp>
      <p:sp>
        <p:nvSpPr>
          <p:cNvPr id="3" name="Text Placeholder 2">
            <a:extLst>
              <a:ext uri="{FF2B5EF4-FFF2-40B4-BE49-F238E27FC236}">
                <a16:creationId xmlns:a16="http://schemas.microsoft.com/office/drawing/2014/main" id="{56999C44-4500-4C97-AA6C-105B4B13B87F}"/>
              </a:ext>
            </a:extLst>
          </p:cNvPr>
          <p:cNvSpPr>
            <a:spLocks noGrp="1"/>
          </p:cNvSpPr>
          <p:nvPr>
            <p:ph type="body" sz="quarter" idx="16"/>
          </p:nvPr>
        </p:nvSpPr>
        <p:spPr>
          <a:xfrm>
            <a:off x="544739" y="467232"/>
            <a:ext cx="10808102" cy="582221"/>
          </a:xfrm>
        </p:spPr>
        <p:txBody>
          <a:bodyPr>
            <a:normAutofit lnSpcReduction="10000"/>
          </a:bodyPr>
          <a:lstStyle/>
          <a:p>
            <a:r>
              <a:rPr lang="en-US" b="1" dirty="0"/>
              <a:t>Eine Definition des </a:t>
            </a:r>
            <a:r>
              <a:rPr lang="en-US" b="1" dirty="0" err="1"/>
              <a:t>Alterns</a:t>
            </a:r>
            <a:r>
              <a:rPr lang="en-US" b="1" dirty="0"/>
              <a:t>...</a:t>
            </a:r>
            <a:endParaRPr lang="en-IE" b="1" dirty="0"/>
          </a:p>
        </p:txBody>
      </p:sp>
      <p:sp>
        <p:nvSpPr>
          <p:cNvPr id="4" name="TextBox 3">
            <a:extLst>
              <a:ext uri="{FF2B5EF4-FFF2-40B4-BE49-F238E27FC236}">
                <a16:creationId xmlns:a16="http://schemas.microsoft.com/office/drawing/2014/main" id="{74DC7FBE-8451-422D-BFA8-E0429810943F}"/>
              </a:ext>
            </a:extLst>
          </p:cNvPr>
          <p:cNvSpPr txBox="1"/>
          <p:nvPr/>
        </p:nvSpPr>
        <p:spPr>
          <a:xfrm>
            <a:off x="0" y="1232990"/>
            <a:ext cx="11043196" cy="1615827"/>
          </a:xfrm>
          <a:prstGeom prst="rect">
            <a:avLst/>
          </a:prstGeom>
          <a:solidFill>
            <a:srgbClr val="FED100"/>
          </a:solidFill>
        </p:spPr>
        <p:txBody>
          <a:bodyPr wrap="square" rtlCol="0">
            <a:spAutoFit/>
          </a:bodyPr>
          <a:lstStyle/>
          <a:p>
            <a:pPr marL="504000" marR="0" lvl="0" indent="0" defTabSz="914400" rtl="0" eaLnBrk="1" fontAlgn="auto" latinLnBrk="0" hangingPunct="1">
              <a:lnSpc>
                <a:spcPct val="90000"/>
              </a:lnSpc>
              <a:spcBef>
                <a:spcPts val="1000"/>
              </a:spcBef>
              <a:spcAft>
                <a:spcPts val="1000"/>
              </a:spcAft>
              <a:buClrTx/>
              <a:buSzTx/>
              <a:buFont typeface="Arial" panose="020B0604020202020204" pitchFamily="34" charset="0"/>
              <a:buNone/>
              <a:tabLst/>
              <a:defRPr/>
            </a:pPr>
            <a:r>
              <a:rPr kumimoji="0" lang="de-DE" sz="2200" b="0" i="1" u="none" strike="noStrike" kern="1200" cap="none" spc="0" normalizeH="0" baseline="0" noProof="0" dirty="0">
                <a:ln>
                  <a:noFill/>
                </a:ln>
                <a:solidFill>
                  <a:srgbClr val="222222"/>
                </a:solidFill>
                <a:effectLst/>
                <a:uLnTx/>
                <a:uFillTx/>
                <a:latin typeface="Calibri" panose="020F0502020204030204"/>
                <a:ea typeface="+mn-ea"/>
                <a:cs typeface="+mn-cs"/>
              </a:rPr>
              <a:t>Altern wird definiert als eine kontinuierliche Anhäufung von schädlichen Veränderungen im gesamten Organismus, die auf die Beeinträchtigung der Funktion vieler Gewebe und Organe zurückzuführen sind.</a:t>
            </a:r>
            <a:r>
              <a:rPr kumimoji="0" lang="de-DE" sz="2200" b="0" u="none" strike="noStrike" kern="1200" cap="none" spc="0" normalizeH="0" baseline="0" noProof="0" dirty="0">
                <a:ln>
                  <a:noFill/>
                </a:ln>
                <a:solidFill>
                  <a:srgbClr val="222222"/>
                </a:solidFill>
                <a:effectLst/>
                <a:uLnTx/>
                <a:uFillTx/>
                <a:latin typeface="Calibri" panose="020F0502020204030204"/>
                <a:ea typeface="+mn-ea"/>
                <a:cs typeface="+mn-cs"/>
              </a:rPr>
              <a:t> Ein ständiger Funktionsverlust des Muskel- und Skelettsystems, Gedächtnisstörungen und eine höhere Anfälligkeit für z. B. Infektionen sind im Alter zu beobachten. </a:t>
            </a:r>
            <a:endParaRPr kumimoji="0" lang="en-US" sz="2200" b="0" u="none" strike="noStrike" kern="1200" cap="none" spc="0" normalizeH="0" baseline="0" noProof="0" dirty="0">
              <a:ln>
                <a:noFill/>
              </a:ln>
              <a:solidFill>
                <a:srgbClr val="22222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39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84428-229E-4B7E-A2B9-31A5EA2877D1}"/>
              </a:ext>
            </a:extLst>
          </p:cNvPr>
          <p:cNvSpPr>
            <a:spLocks noGrp="1"/>
          </p:cNvSpPr>
          <p:nvPr>
            <p:ph type="body" sz="quarter" idx="16"/>
          </p:nvPr>
        </p:nvSpPr>
        <p:spPr>
          <a:xfrm>
            <a:off x="2149153" y="934084"/>
            <a:ext cx="6746369" cy="3647855"/>
          </a:xfrm>
        </p:spPr>
        <p:txBody>
          <a:bodyPr>
            <a:normAutofit/>
          </a:bodyPr>
          <a:lstStyle/>
          <a:p>
            <a:r>
              <a:rPr lang="de-DE" sz="4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Innovative Lösungen und Lebensmittelanreicherung für das Gesundheitsmanagement </a:t>
            </a:r>
            <a:endParaRPr lang="en-IE" sz="4500" dirty="0"/>
          </a:p>
        </p:txBody>
      </p:sp>
      <p:sp>
        <p:nvSpPr>
          <p:cNvPr id="3" name="Text Placeholder 2">
            <a:extLst>
              <a:ext uri="{FF2B5EF4-FFF2-40B4-BE49-F238E27FC236}">
                <a16:creationId xmlns:a16="http://schemas.microsoft.com/office/drawing/2014/main" id="{D576EFD6-567D-4A9C-B844-76761AF87ADC}"/>
              </a:ext>
            </a:extLst>
          </p:cNvPr>
          <p:cNvSpPr>
            <a:spLocks noGrp="1"/>
          </p:cNvSpPr>
          <p:nvPr>
            <p:ph type="body" sz="quarter" idx="17"/>
          </p:nvPr>
        </p:nvSpPr>
        <p:spPr/>
        <p:txBody>
          <a:bodyPr>
            <a:normAutofit fontScale="85000" lnSpcReduction="20000"/>
          </a:bodyPr>
          <a:lstStyle/>
          <a:p>
            <a:r>
              <a:rPr lang="en-US" dirty="0"/>
              <a:t>2</a:t>
            </a:r>
            <a:endParaRPr lang="en-IE" dirty="0"/>
          </a:p>
        </p:txBody>
      </p:sp>
    </p:spTree>
    <p:extLst>
      <p:ext uri="{BB962C8B-B14F-4D97-AF65-F5344CB8AC3E}">
        <p14:creationId xmlns:p14="http://schemas.microsoft.com/office/powerpoint/2010/main" val="3155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C1E46-D6BB-4E7F-9163-0E3F96F777E8}"/>
              </a:ext>
            </a:extLst>
          </p:cNvPr>
          <p:cNvSpPr>
            <a:spLocks noGrp="1"/>
          </p:cNvSpPr>
          <p:nvPr>
            <p:ph type="body" sz="quarter" idx="18"/>
          </p:nvPr>
        </p:nvSpPr>
        <p:spPr>
          <a:xfrm>
            <a:off x="477442" y="1495147"/>
            <a:ext cx="5564883" cy="4181023"/>
          </a:xfrm>
        </p:spPr>
        <p:txBody>
          <a:bodyPr>
            <a:normAutofit fontScale="92500"/>
          </a:bodyPr>
          <a:lstStyle/>
          <a:p>
            <a:pPr indent="0"/>
            <a:r>
              <a:rPr lang="de-DE" dirty="0"/>
              <a:t>In diesem Teil schließen wir an den ersten Teil und die Gesundheits- und Ernährungsbedürfnisse älterer Menschen mit einigen </a:t>
            </a:r>
            <a:r>
              <a:rPr lang="de-DE" b="1" dirty="0"/>
              <a:t>möglichen Lösungen </a:t>
            </a:r>
            <a:r>
              <a:rPr lang="de-DE" dirty="0"/>
              <a:t>für diese Bedürfnisse an. Wir werden jedes Bedürfnis in der gleichen Reihenfolge behandeln.</a:t>
            </a:r>
          </a:p>
          <a:p>
            <a:pPr indent="0"/>
            <a:r>
              <a:rPr lang="de-DE" dirty="0"/>
              <a:t>Wir </a:t>
            </a:r>
            <a:r>
              <a:rPr lang="de-DE" b="1" dirty="0"/>
              <a:t>gehen auf viele Faktoren ein, die für die Wahl der Lebensmittel und die Nahrungsaufnahme älterer Menschen ausschlaggebend sein können</a:t>
            </a:r>
            <a:r>
              <a:rPr lang="de-DE" dirty="0"/>
              <a:t>. Damit wollen wir Sie inspirieren und motivieren, Ihre eigenen kommerziellen Lösungen für diese Bedürfnisse zu entwickeln.</a:t>
            </a:r>
            <a:endParaRPr lang="en-IE" dirty="0"/>
          </a:p>
        </p:txBody>
      </p:sp>
      <p:sp>
        <p:nvSpPr>
          <p:cNvPr id="3" name="Text Placeholder 2">
            <a:extLst>
              <a:ext uri="{FF2B5EF4-FFF2-40B4-BE49-F238E27FC236}">
                <a16:creationId xmlns:a16="http://schemas.microsoft.com/office/drawing/2014/main" id="{7D35AC83-A59D-4587-A159-72F0D7E0154D}"/>
              </a:ext>
            </a:extLst>
          </p:cNvPr>
          <p:cNvSpPr>
            <a:spLocks noGrp="1"/>
          </p:cNvSpPr>
          <p:nvPr>
            <p:ph type="body" sz="quarter" idx="16"/>
          </p:nvPr>
        </p:nvSpPr>
        <p:spPr>
          <a:xfrm>
            <a:off x="734714" y="495300"/>
            <a:ext cx="5085159" cy="729893"/>
          </a:xfrm>
        </p:spPr>
        <p:txBody>
          <a:bodyPr>
            <a:normAutofit fontScale="77500" lnSpcReduction="20000"/>
          </a:bodyPr>
          <a:lstStyle/>
          <a:p>
            <a:r>
              <a:rPr lang="de-DE" b="1" dirty="0"/>
              <a:t>Mögliche Lösungen für den Bedarf</a:t>
            </a:r>
            <a:endParaRPr lang="en-IE" b="1" dirty="0"/>
          </a:p>
        </p:txBody>
      </p:sp>
      <p:pic>
        <p:nvPicPr>
          <p:cNvPr id="6" name="Picture Placeholder 5" descr="Elderly friends in basketball court">
            <a:extLst>
              <a:ext uri="{FF2B5EF4-FFF2-40B4-BE49-F238E27FC236}">
                <a16:creationId xmlns:a16="http://schemas.microsoft.com/office/drawing/2014/main" id="{81C8A0D6-2D0A-4BC6-A681-8E224CB401A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903501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45D807-31CF-4C9B-999C-FFE5BA61DCBB}"/>
              </a:ext>
            </a:extLst>
          </p:cNvPr>
          <p:cNvSpPr>
            <a:spLocks noGrp="1"/>
          </p:cNvSpPr>
          <p:nvPr>
            <p:ph type="body" sz="quarter" idx="21"/>
          </p:nvPr>
        </p:nvSpPr>
        <p:spPr/>
        <p:txBody>
          <a:bodyPr vert="horz" lIns="91440" tIns="45720" rIns="91440" bIns="45720" rtlCol="0" anchor="t">
            <a:normAutofit fontScale="77500" lnSpcReduction="20000"/>
          </a:bodyPr>
          <a:lstStyle/>
          <a:p>
            <a:pPr marL="0" indent="0">
              <a:lnSpc>
                <a:spcPct val="100000"/>
              </a:lnSpc>
              <a:spcBef>
                <a:spcPts val="600"/>
              </a:spcBef>
              <a:defRPr/>
            </a:pPr>
            <a:r>
              <a:rPr kumimoji="0" lang="de-DE" sz="2200" b="0" i="0" u="none" strike="noStrike" kern="1200" cap="none" spc="0" normalizeH="0" baseline="0" noProof="0" dirty="0">
                <a:ln>
                  <a:noFill/>
                </a:ln>
                <a:effectLst/>
                <a:uLnTx/>
                <a:uFillTx/>
                <a:latin typeface="Calibri" panose="020F0502020204030204"/>
                <a:ea typeface="+mn-ea"/>
                <a:cs typeface="+mn-cs"/>
              </a:rPr>
              <a:t>Versuchen Sie es mit Wasserverstärkern oder voraromatisiertem Wasser</a:t>
            </a:r>
            <a:r>
              <a:rPr lang="de-DE" sz="2200" dirty="0">
                <a:latin typeface="Calibri" panose="020F0502020204030204"/>
              </a:rPr>
              <a:t> </a:t>
            </a:r>
            <a:endParaRPr lang="en-IE">
              <a:cs typeface="Calibri"/>
            </a:endParaRPr>
          </a:p>
        </p:txBody>
      </p:sp>
      <p:sp>
        <p:nvSpPr>
          <p:cNvPr id="4" name="Text Placeholder 3">
            <a:extLst>
              <a:ext uri="{FF2B5EF4-FFF2-40B4-BE49-F238E27FC236}">
                <a16:creationId xmlns:a16="http://schemas.microsoft.com/office/drawing/2014/main" id="{861A2716-5423-4362-956F-DE4FDCDD990F}"/>
              </a:ext>
            </a:extLst>
          </p:cNvPr>
          <p:cNvSpPr>
            <a:spLocks noGrp="1"/>
          </p:cNvSpPr>
          <p:nvPr>
            <p:ph type="body" sz="quarter" idx="38"/>
          </p:nvPr>
        </p:nvSpPr>
        <p:spPr/>
        <p:txBody>
          <a:bodyPr vert="horz" lIns="91440" tIns="45720" rIns="91440" bIns="45720" rtlCol="0" anchor="t">
            <a:normAutofit fontScale="85000" lnSpcReduction="20000"/>
          </a:bodyPr>
          <a:lstStyle/>
          <a:p>
            <a:r>
              <a:rPr lang="de-DE" sz="2000" dirty="0">
                <a:latin typeface="Calibri Light"/>
                <a:cs typeface="Calibri Light"/>
              </a:rPr>
              <a:t>Mischen Sie Fruchtsaft mit Wasser, um verdünnte Fruchtgetränke herzustellen</a:t>
            </a:r>
            <a:endParaRPr lang="en-IE" sz="2000">
              <a:latin typeface="Calibri Light"/>
              <a:cs typeface="Calibri Light"/>
            </a:endParaRPr>
          </a:p>
        </p:txBody>
      </p:sp>
      <p:sp>
        <p:nvSpPr>
          <p:cNvPr id="5" name="Text Placeholder 4">
            <a:extLst>
              <a:ext uri="{FF2B5EF4-FFF2-40B4-BE49-F238E27FC236}">
                <a16:creationId xmlns:a16="http://schemas.microsoft.com/office/drawing/2014/main" id="{B3D917C5-71A5-4DB4-AC11-6052F994B6F8}"/>
              </a:ext>
            </a:extLst>
          </p:cNvPr>
          <p:cNvSpPr>
            <a:spLocks noGrp="1"/>
          </p:cNvSpPr>
          <p:nvPr>
            <p:ph type="body" sz="quarter" idx="39"/>
          </p:nvPr>
        </p:nvSpPr>
        <p:spPr>
          <a:xfrm>
            <a:off x="6878370" y="3121537"/>
            <a:ext cx="2233546" cy="1202080"/>
          </a:xfrm>
        </p:spPr>
        <p:txBody>
          <a:bodyPr>
            <a:noAutofit/>
          </a:bodyPr>
          <a:lstStyle/>
          <a:p>
            <a:r>
              <a:rPr lang="de-DE" sz="1700" dirty="0"/>
              <a:t>Entwickeln Sie schmackhafte Optionen wie Suppen und Brühen mit einem hohen Wassergehalt</a:t>
            </a:r>
            <a:endParaRPr lang="en-IE" sz="1700" dirty="0"/>
          </a:p>
        </p:txBody>
      </p:sp>
      <p:sp>
        <p:nvSpPr>
          <p:cNvPr id="6" name="Text Placeholder 5">
            <a:extLst>
              <a:ext uri="{FF2B5EF4-FFF2-40B4-BE49-F238E27FC236}">
                <a16:creationId xmlns:a16="http://schemas.microsoft.com/office/drawing/2014/main" id="{DA5153AA-F334-410E-AA59-7E3C2CFDC50E}"/>
              </a:ext>
            </a:extLst>
          </p:cNvPr>
          <p:cNvSpPr>
            <a:spLocks noGrp="1"/>
          </p:cNvSpPr>
          <p:nvPr>
            <p:ph type="body" sz="quarter" idx="40"/>
          </p:nvPr>
        </p:nvSpPr>
        <p:spPr/>
        <p:txBody>
          <a:bodyPr>
            <a:normAutofit fontScale="77500" lnSpcReduction="20000"/>
          </a:bodyPr>
          <a:lstStyle/>
          <a:p>
            <a:r>
              <a:rPr kumimoji="0" lang="de-DE" sz="23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 Verwenden Sie Milchshakes und Smoothies usw. als Flüssigkeitszufuhr</a:t>
            </a:r>
            <a:r>
              <a:rPr kumimoji="0" lang="de-DE" sz="2200" b="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a:t>
            </a:r>
          </a:p>
        </p:txBody>
      </p:sp>
      <p:sp>
        <p:nvSpPr>
          <p:cNvPr id="7" name="Text Placeholder 6">
            <a:extLst>
              <a:ext uri="{FF2B5EF4-FFF2-40B4-BE49-F238E27FC236}">
                <a16:creationId xmlns:a16="http://schemas.microsoft.com/office/drawing/2014/main" id="{48CACC55-E07B-40FA-948F-BACC6006A578}"/>
              </a:ext>
            </a:extLst>
          </p:cNvPr>
          <p:cNvSpPr>
            <a:spLocks noGrp="1"/>
          </p:cNvSpPr>
          <p:nvPr>
            <p:ph type="body" sz="quarter" idx="34"/>
          </p:nvPr>
        </p:nvSpPr>
        <p:spPr/>
        <p:txBody>
          <a:bodyPr>
            <a:normAutofit lnSpcReduction="10000"/>
          </a:bodyPr>
          <a:lstStyle/>
          <a:p>
            <a:r>
              <a:rPr lang="en-US" dirty="0">
                <a:solidFill>
                  <a:srgbClr val="1188A3"/>
                </a:solidFill>
              </a:rPr>
              <a:t>1</a:t>
            </a:r>
            <a:endParaRPr lang="en-IE" dirty="0">
              <a:solidFill>
                <a:srgbClr val="1188A3"/>
              </a:solidFill>
            </a:endParaRPr>
          </a:p>
        </p:txBody>
      </p:sp>
      <p:sp>
        <p:nvSpPr>
          <p:cNvPr id="8" name="Text Placeholder 7">
            <a:extLst>
              <a:ext uri="{FF2B5EF4-FFF2-40B4-BE49-F238E27FC236}">
                <a16:creationId xmlns:a16="http://schemas.microsoft.com/office/drawing/2014/main" id="{EA08CD7E-7119-44E4-A781-DD3546811134}"/>
              </a:ext>
            </a:extLst>
          </p:cNvPr>
          <p:cNvSpPr>
            <a:spLocks noGrp="1"/>
          </p:cNvSpPr>
          <p:nvPr>
            <p:ph type="body" sz="quarter" idx="35"/>
          </p:nvPr>
        </p:nvSpPr>
        <p:spPr/>
        <p:txBody>
          <a:bodyPr>
            <a:normAutofit lnSpcReduction="10000"/>
          </a:bodyPr>
          <a:lstStyle/>
          <a:p>
            <a:r>
              <a:rPr lang="en-US" dirty="0">
                <a:solidFill>
                  <a:srgbClr val="1188A3"/>
                </a:solidFill>
              </a:rPr>
              <a:t>2</a:t>
            </a:r>
            <a:endParaRPr lang="en-IE" dirty="0">
              <a:solidFill>
                <a:srgbClr val="1188A3"/>
              </a:solidFill>
            </a:endParaRPr>
          </a:p>
        </p:txBody>
      </p:sp>
      <p:sp>
        <p:nvSpPr>
          <p:cNvPr id="9" name="Text Placeholder 8">
            <a:extLst>
              <a:ext uri="{FF2B5EF4-FFF2-40B4-BE49-F238E27FC236}">
                <a16:creationId xmlns:a16="http://schemas.microsoft.com/office/drawing/2014/main" id="{FF57F0DA-0AD6-43D0-9925-C52AFC02ECA8}"/>
              </a:ext>
            </a:extLst>
          </p:cNvPr>
          <p:cNvSpPr>
            <a:spLocks noGrp="1"/>
          </p:cNvSpPr>
          <p:nvPr>
            <p:ph type="body" sz="quarter" idx="36"/>
          </p:nvPr>
        </p:nvSpPr>
        <p:spPr/>
        <p:txBody>
          <a:bodyPr>
            <a:normAutofit lnSpcReduction="10000"/>
          </a:bodyPr>
          <a:lstStyle/>
          <a:p>
            <a:r>
              <a:rPr lang="en-US" dirty="0">
                <a:solidFill>
                  <a:srgbClr val="1188A3"/>
                </a:solidFill>
              </a:rPr>
              <a:t>3</a:t>
            </a:r>
            <a:endParaRPr lang="en-IE" dirty="0">
              <a:solidFill>
                <a:srgbClr val="1188A3"/>
              </a:solidFill>
            </a:endParaRPr>
          </a:p>
        </p:txBody>
      </p:sp>
      <p:sp>
        <p:nvSpPr>
          <p:cNvPr id="10" name="Text Placeholder 9">
            <a:extLst>
              <a:ext uri="{FF2B5EF4-FFF2-40B4-BE49-F238E27FC236}">
                <a16:creationId xmlns:a16="http://schemas.microsoft.com/office/drawing/2014/main" id="{62E979FB-B054-4260-9159-5FDC7ABC6E6C}"/>
              </a:ext>
            </a:extLst>
          </p:cNvPr>
          <p:cNvSpPr>
            <a:spLocks noGrp="1"/>
          </p:cNvSpPr>
          <p:nvPr>
            <p:ph type="body" sz="quarter" idx="37"/>
          </p:nvPr>
        </p:nvSpPr>
        <p:spPr/>
        <p:txBody>
          <a:bodyPr>
            <a:normAutofit lnSpcReduction="10000"/>
          </a:bodyPr>
          <a:lstStyle/>
          <a:p>
            <a:r>
              <a:rPr lang="en-US" dirty="0">
                <a:solidFill>
                  <a:srgbClr val="1188A3"/>
                </a:solidFill>
              </a:rPr>
              <a:t>4</a:t>
            </a:r>
            <a:endParaRPr lang="en-IE" dirty="0">
              <a:solidFill>
                <a:srgbClr val="1188A3"/>
              </a:solidFill>
            </a:endParaRPr>
          </a:p>
        </p:txBody>
      </p:sp>
      <p:sp>
        <p:nvSpPr>
          <p:cNvPr id="11" name="Text Placeholder 2">
            <a:extLst>
              <a:ext uri="{FF2B5EF4-FFF2-40B4-BE49-F238E27FC236}">
                <a16:creationId xmlns:a16="http://schemas.microsoft.com/office/drawing/2014/main" id="{817204DA-5F20-451F-97D1-9E759F5FEEAB}"/>
              </a:ext>
            </a:extLst>
          </p:cNvPr>
          <p:cNvSpPr>
            <a:spLocks noGrp="1"/>
          </p:cNvSpPr>
          <p:nvPr>
            <p:ph type="body" sz="quarter" idx="16"/>
          </p:nvPr>
        </p:nvSpPr>
        <p:spPr>
          <a:xfrm>
            <a:off x="294376" y="440218"/>
            <a:ext cx="11218862" cy="581025"/>
          </a:xfrm>
        </p:spPr>
        <p:txBody>
          <a:bodyPr>
            <a:normAutofit fontScale="77500" lnSpcReduction="20000"/>
          </a:bodyPr>
          <a:lstStyle/>
          <a:p>
            <a:r>
              <a:rPr lang="de-DE" b="1" dirty="0"/>
              <a:t>Dehydrierung - </a:t>
            </a:r>
            <a:r>
              <a:rPr lang="de-DE" dirty="0"/>
              <a:t>mögliche Lösungen zur Erhöhung der Flüssigkeitsaufnahme</a:t>
            </a:r>
            <a:endParaRPr lang="en-IE" dirty="0"/>
          </a:p>
        </p:txBody>
      </p:sp>
      <p:sp>
        <p:nvSpPr>
          <p:cNvPr id="13" name="TextBox 12">
            <a:extLst>
              <a:ext uri="{FF2B5EF4-FFF2-40B4-BE49-F238E27FC236}">
                <a16:creationId xmlns:a16="http://schemas.microsoft.com/office/drawing/2014/main" id="{ECAAFC5E-0219-4A40-859C-672E9D503266}"/>
              </a:ext>
            </a:extLst>
          </p:cNvPr>
          <p:cNvSpPr txBox="1"/>
          <p:nvPr/>
        </p:nvSpPr>
        <p:spPr>
          <a:xfrm>
            <a:off x="232610" y="1154609"/>
            <a:ext cx="12320512" cy="400110"/>
          </a:xfrm>
          <a:prstGeom prst="rect">
            <a:avLst/>
          </a:prstGeom>
          <a:noFill/>
        </p:spPr>
        <p:txBody>
          <a:bodyPr wrap="square">
            <a:spAutoFit/>
          </a:bodyPr>
          <a:lstStyle/>
          <a:p>
            <a:pPr marL="0" indent="0"/>
            <a:r>
              <a:rPr lang="de-DE" sz="2000" b="1" dirty="0">
                <a:solidFill>
                  <a:srgbClr val="000000"/>
                </a:solidFill>
              </a:rPr>
              <a:t>Senioren können sich weigern, normales Wasser zu trinken, daher können Wasseralternativen nützlich sein</a:t>
            </a:r>
            <a:endParaRPr lang="en-US" sz="2000" b="1" dirty="0">
              <a:solidFill>
                <a:srgbClr val="000000"/>
              </a:solidFill>
            </a:endParaRPr>
          </a:p>
        </p:txBody>
      </p:sp>
      <p:sp>
        <p:nvSpPr>
          <p:cNvPr id="15" name="TextBox 14">
            <a:extLst>
              <a:ext uri="{FF2B5EF4-FFF2-40B4-BE49-F238E27FC236}">
                <a16:creationId xmlns:a16="http://schemas.microsoft.com/office/drawing/2014/main" id="{6A8A605F-3778-40BD-A91C-F8F28691A399}"/>
              </a:ext>
            </a:extLst>
          </p:cNvPr>
          <p:cNvSpPr txBox="1"/>
          <p:nvPr/>
        </p:nvSpPr>
        <p:spPr>
          <a:xfrm>
            <a:off x="294376" y="5443824"/>
            <a:ext cx="8181473" cy="1461939"/>
          </a:xfrm>
          <a:prstGeom prst="rect">
            <a:avLst/>
          </a:prstGeom>
          <a:noFill/>
        </p:spPr>
        <p:txBody>
          <a:bodyPr wrap="square">
            <a:spAutoFit/>
          </a:bodyPr>
          <a:lstStyle/>
          <a:p>
            <a:pPr marL="0" indent="0">
              <a:lnSpc>
                <a:spcPct val="100000"/>
              </a:lnSpc>
              <a:spcBef>
                <a:spcPts val="600"/>
              </a:spcBef>
            </a:pPr>
            <a:r>
              <a:rPr lang="de-DE" sz="1400" b="1" dirty="0">
                <a:solidFill>
                  <a:srgbClr val="000000"/>
                </a:solidFill>
              </a:rPr>
              <a:t>Die Viskosität der </a:t>
            </a:r>
            <a:r>
              <a:rPr lang="de-DE" sz="1400" dirty="0">
                <a:solidFill>
                  <a:srgbClr val="000000"/>
                </a:solidFill>
              </a:rPr>
              <a:t>angebotenen/entwickelten </a:t>
            </a:r>
            <a:r>
              <a:rPr lang="de-DE" sz="1400" b="1" dirty="0">
                <a:solidFill>
                  <a:srgbClr val="000000"/>
                </a:solidFill>
              </a:rPr>
              <a:t>Flüssigkeiten</a:t>
            </a:r>
            <a:r>
              <a:rPr lang="de-DE" sz="1400" dirty="0">
                <a:solidFill>
                  <a:srgbClr val="000000"/>
                </a:solidFill>
              </a:rPr>
              <a:t> sollte ebenfalls berücksichtigt werden, da zu dicke/konzentrierte flüssige Mahlzeiten oder Getränke bei einigen älteren Menschen zu Erstickungsproblemen führen können</a:t>
            </a:r>
            <a:r>
              <a:rPr lang="de-DE" sz="1400" b="1" dirty="0">
                <a:solidFill>
                  <a:srgbClr val="000000"/>
                </a:solidFill>
              </a:rPr>
              <a:t>.</a:t>
            </a:r>
          </a:p>
          <a:p>
            <a:pPr marL="0" indent="0">
              <a:lnSpc>
                <a:spcPct val="100000"/>
              </a:lnSpc>
              <a:spcBef>
                <a:spcPts val="600"/>
              </a:spcBef>
            </a:pPr>
            <a:r>
              <a:rPr lang="de-DE" sz="1400" b="1" dirty="0">
                <a:solidFill>
                  <a:srgbClr val="000000"/>
                </a:solidFill>
              </a:rPr>
              <a:t>Für Lebensmittelunternehmen könnten die wichtigsten Strategien darin bestehen, sich darauf zu konzentrieren, wie ältere Menschen bereit und in der Lage sind, das Wasser/die Produkte häufiger zu trinken.</a:t>
            </a:r>
            <a:endParaRPr lang="en-US" sz="1400" b="1" dirty="0">
              <a:solidFill>
                <a:srgbClr val="000000"/>
              </a:solidFill>
            </a:endParaRPr>
          </a:p>
        </p:txBody>
      </p:sp>
      <p:sp>
        <p:nvSpPr>
          <p:cNvPr id="17" name="TextBox 16">
            <a:extLst>
              <a:ext uri="{FF2B5EF4-FFF2-40B4-BE49-F238E27FC236}">
                <a16:creationId xmlns:a16="http://schemas.microsoft.com/office/drawing/2014/main" id="{4226B177-CC4F-448C-BE69-3E0C6CF4BCEA}"/>
              </a:ext>
            </a:extLst>
          </p:cNvPr>
          <p:cNvSpPr txBox="1"/>
          <p:nvPr/>
        </p:nvSpPr>
        <p:spPr>
          <a:xfrm>
            <a:off x="155139" y="5088822"/>
            <a:ext cx="6096000" cy="369332"/>
          </a:xfrm>
          <a:prstGeom prst="rect">
            <a:avLst/>
          </a:prstGeom>
          <a:noFill/>
        </p:spPr>
        <p:txBody>
          <a:bodyPr wrap="square">
            <a:spAutoFit/>
          </a:bodyPr>
          <a:lstStyle/>
          <a:p>
            <a:r>
              <a:rPr lang="en-US" sz="1800" b="1" dirty="0">
                <a:solidFill>
                  <a:srgbClr val="000000"/>
                </a:solidFill>
                <a:highlight>
                  <a:srgbClr val="FED100"/>
                </a:highlight>
              </a:rPr>
              <a:t> TIPP</a:t>
            </a:r>
            <a:r>
              <a:rPr lang="en-US" sz="1800" b="1" dirty="0">
                <a:solidFill>
                  <a:srgbClr val="000000"/>
                </a:solidFill>
                <a:highlight>
                  <a:srgbClr val="FED100"/>
                </a:highlight>
                <a:latin typeface="Comic Sans MS" panose="030F0702030302020204" pitchFamily="66" charset="0"/>
              </a:rPr>
              <a:t>:</a:t>
            </a:r>
            <a:endParaRPr lang="en-IE" dirty="0">
              <a:solidFill>
                <a:srgbClr val="000000"/>
              </a:solidFill>
              <a:highlight>
                <a:srgbClr val="FED100"/>
              </a:highlight>
            </a:endParaRPr>
          </a:p>
        </p:txBody>
      </p:sp>
      <p:sp>
        <p:nvSpPr>
          <p:cNvPr id="2" name="Arrow: Curved Right 1">
            <a:extLst>
              <a:ext uri="{FF2B5EF4-FFF2-40B4-BE49-F238E27FC236}">
                <a16:creationId xmlns:a16="http://schemas.microsoft.com/office/drawing/2014/main" id="{B3601000-E882-480B-94F5-C0C6D28625D8}"/>
              </a:ext>
            </a:extLst>
          </p:cNvPr>
          <p:cNvSpPr/>
          <p:nvPr/>
        </p:nvSpPr>
        <p:spPr>
          <a:xfrm>
            <a:off x="670528" y="1837113"/>
            <a:ext cx="1341152" cy="1371600"/>
          </a:xfrm>
          <a:prstGeom prst="curvedRight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05842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F606F-0E42-4123-9AEE-CF9CC78B4909}"/>
              </a:ext>
            </a:extLst>
          </p:cNvPr>
          <p:cNvSpPr>
            <a:spLocks noGrp="1"/>
          </p:cNvSpPr>
          <p:nvPr>
            <p:ph type="body" sz="quarter" idx="18"/>
          </p:nvPr>
        </p:nvSpPr>
        <p:spPr>
          <a:xfrm>
            <a:off x="425117" y="1442019"/>
            <a:ext cx="5950284" cy="4488881"/>
          </a:xfrm>
        </p:spPr>
        <p:txBody>
          <a:bodyPr>
            <a:normAutofit fontScale="92500"/>
          </a:bodyPr>
          <a:lstStyle/>
          <a:p>
            <a:pPr indent="0"/>
            <a:r>
              <a:rPr lang="de-DE" sz="2400" b="1" dirty="0"/>
              <a:t>Trinkgeschirr oder Verpackungsdesign</a:t>
            </a:r>
          </a:p>
          <a:p>
            <a:pPr indent="0"/>
            <a:r>
              <a:rPr lang="de-DE" sz="2400" dirty="0"/>
              <a:t>Der Stil oder die Farbe des Trinkgeschirrs/der Verpackung von Getränken kann eine wichtige Komponente sein. </a:t>
            </a:r>
          </a:p>
          <a:p>
            <a:pPr indent="0"/>
            <a:r>
              <a:rPr lang="de-DE" sz="2400" dirty="0"/>
              <a:t>Ältere Menschen mit einer </a:t>
            </a:r>
            <a:r>
              <a:rPr lang="de-DE" sz="2400" b="1" dirty="0"/>
              <a:t>Sehschwäche</a:t>
            </a:r>
            <a:r>
              <a:rPr lang="de-DE" sz="2400" dirty="0"/>
              <a:t> können einen undurchsichtigen, bunten Becher/Behälter/Verpackung vielleicht leichter erkennen als ein herkömmliches Wasserglas und trinken daher häufiger. </a:t>
            </a:r>
          </a:p>
          <a:p>
            <a:pPr indent="0"/>
            <a:r>
              <a:rPr lang="de-DE" sz="2400" dirty="0"/>
              <a:t>Oder für Menschen mit </a:t>
            </a:r>
            <a:r>
              <a:rPr lang="de-DE" sz="2400" b="1" dirty="0"/>
              <a:t>motorischen oder muskulären Problemen</a:t>
            </a:r>
            <a:r>
              <a:rPr lang="de-DE" sz="2400" dirty="0"/>
              <a:t> kann spezielles Trinkgeschirr erforderlich sein (z.B. auslaufsicher oder leicht und mit doppeltem Griff).</a:t>
            </a:r>
            <a:endParaRPr lang="en-IE" dirty="0"/>
          </a:p>
        </p:txBody>
      </p:sp>
      <p:sp>
        <p:nvSpPr>
          <p:cNvPr id="3" name="Text Placeholder 2">
            <a:extLst>
              <a:ext uri="{FF2B5EF4-FFF2-40B4-BE49-F238E27FC236}">
                <a16:creationId xmlns:a16="http://schemas.microsoft.com/office/drawing/2014/main" id="{3FC95CAE-386E-4C41-9B8A-FE32420DB663}"/>
              </a:ext>
            </a:extLst>
          </p:cNvPr>
          <p:cNvSpPr>
            <a:spLocks noGrp="1"/>
          </p:cNvSpPr>
          <p:nvPr>
            <p:ph type="body" sz="quarter" idx="16"/>
          </p:nvPr>
        </p:nvSpPr>
        <p:spPr/>
        <p:txBody>
          <a:bodyPr>
            <a:normAutofit fontScale="85000" lnSpcReduction="10000"/>
          </a:bodyPr>
          <a:lstStyle/>
          <a:p>
            <a:r>
              <a:rPr lang="en-US" b="1" dirty="0" err="1"/>
              <a:t>Andere</a:t>
            </a:r>
            <a:r>
              <a:rPr lang="en-US" b="1" dirty="0"/>
              <a:t> </a:t>
            </a:r>
            <a:r>
              <a:rPr lang="en-US" b="1" dirty="0" err="1"/>
              <a:t>relevante</a:t>
            </a:r>
            <a:r>
              <a:rPr lang="en-US" b="1" dirty="0"/>
              <a:t> </a:t>
            </a:r>
            <a:r>
              <a:rPr lang="en-US" b="1" dirty="0" err="1"/>
              <a:t>Faktoren</a:t>
            </a:r>
            <a:r>
              <a:rPr lang="en-US" b="1" dirty="0"/>
              <a:t>…</a:t>
            </a:r>
            <a:endParaRPr lang="en-IE" b="1" dirty="0"/>
          </a:p>
        </p:txBody>
      </p:sp>
      <p:pic>
        <p:nvPicPr>
          <p:cNvPr id="5" name="Picture 4" descr="A picture containing person, indoor, eating&#10;&#10;Description automatically generated">
            <a:extLst>
              <a:ext uri="{FF2B5EF4-FFF2-40B4-BE49-F238E27FC236}">
                <a16:creationId xmlns:a16="http://schemas.microsoft.com/office/drawing/2014/main" id="{41AFEA58-2B4F-4741-8EF3-DE40344D66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4107" y="793750"/>
            <a:ext cx="3378200" cy="2374900"/>
          </a:xfrm>
          <a:prstGeom prst="rect">
            <a:avLst/>
          </a:prstGeom>
          <a:effectLst>
            <a:softEdge rad="50800"/>
          </a:effectLst>
        </p:spPr>
      </p:pic>
      <p:pic>
        <p:nvPicPr>
          <p:cNvPr id="6" name="Picture 5">
            <a:extLst>
              <a:ext uri="{FF2B5EF4-FFF2-40B4-BE49-F238E27FC236}">
                <a16:creationId xmlns:a16="http://schemas.microsoft.com/office/drawing/2014/main" id="{D9FA262F-F9FC-4624-8C40-181D0981471A}"/>
              </a:ext>
            </a:extLst>
          </p:cNvPr>
          <p:cNvPicPr>
            <a:picLocks noChangeAspect="1"/>
          </p:cNvPicPr>
          <p:nvPr/>
        </p:nvPicPr>
        <p:blipFill>
          <a:blip r:embed="rId3"/>
          <a:stretch>
            <a:fillRect/>
          </a:stretch>
        </p:blipFill>
        <p:spPr>
          <a:xfrm>
            <a:off x="8300065" y="3168650"/>
            <a:ext cx="3389670" cy="2310584"/>
          </a:xfrm>
          <a:prstGeom prst="rect">
            <a:avLst/>
          </a:prstGeom>
        </p:spPr>
      </p:pic>
    </p:spTree>
    <p:extLst>
      <p:ext uri="{BB962C8B-B14F-4D97-AF65-F5344CB8AC3E}">
        <p14:creationId xmlns:p14="http://schemas.microsoft.com/office/powerpoint/2010/main" val="1855749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318917B-C3AD-4310-A5D4-167029C68692}"/>
              </a:ext>
            </a:extLst>
          </p:cNvPr>
          <p:cNvSpPr>
            <a:spLocks noGrp="1"/>
          </p:cNvSpPr>
          <p:nvPr>
            <p:ph type="body" sz="quarter" idx="16"/>
          </p:nvPr>
        </p:nvSpPr>
        <p:spPr>
          <a:xfrm>
            <a:off x="735013" y="642938"/>
            <a:ext cx="5084762" cy="582612"/>
          </a:xfrm>
        </p:spPr>
        <p:txBody>
          <a:bodyPr>
            <a:normAutofit fontScale="92500"/>
          </a:bodyPr>
          <a:lstStyle/>
          <a:p>
            <a:r>
              <a:rPr lang="en-US" b="1" dirty="0" err="1"/>
              <a:t>Optische</a:t>
            </a:r>
            <a:r>
              <a:rPr lang="en-US" b="1" dirty="0"/>
              <a:t> </a:t>
            </a:r>
            <a:r>
              <a:rPr lang="en-US" b="1" dirty="0" err="1"/>
              <a:t>Wahrnehmungen</a:t>
            </a:r>
            <a:endParaRPr lang="en-IE" b="1" dirty="0"/>
          </a:p>
        </p:txBody>
      </p:sp>
      <p:sp>
        <p:nvSpPr>
          <p:cNvPr id="6" name="Text Placeholder 1">
            <a:extLst>
              <a:ext uri="{FF2B5EF4-FFF2-40B4-BE49-F238E27FC236}">
                <a16:creationId xmlns:a16="http://schemas.microsoft.com/office/drawing/2014/main" id="{19EDB904-FEF7-488C-B79B-254A7DBC6E4E}"/>
              </a:ext>
            </a:extLst>
          </p:cNvPr>
          <p:cNvSpPr>
            <a:spLocks noGrp="1"/>
          </p:cNvSpPr>
          <p:nvPr>
            <p:ph type="body" sz="quarter" idx="18"/>
          </p:nvPr>
        </p:nvSpPr>
        <p:spPr>
          <a:xfrm>
            <a:off x="735013" y="1621006"/>
            <a:ext cx="4983162" cy="3867150"/>
          </a:xfrm>
        </p:spPr>
        <p:txBody>
          <a:bodyPr vert="horz" lIns="91440" tIns="45720" rIns="91440" bIns="45720" rtlCol="0" anchor="t">
            <a:normAutofit lnSpcReduction="10000"/>
          </a:bodyPr>
          <a:lstStyle/>
          <a:p>
            <a:pPr marL="0" indent="0"/>
            <a:r>
              <a:rPr lang="de-DE" sz="2400" dirty="0"/>
              <a:t>Senioren finden ein Getränk vielleicht appetitlicher, wenn es in einem hübschen Glas oder mit einer Garnierung serviert wird. Versuchen Sie z.B., einen gesunden Smoothie in einem altmodischen Limonadenglas mit einem Stück frischer Früchte am Rand zu servieren</a:t>
            </a:r>
            <a:r>
              <a:rPr lang="en-GB" sz="2400" dirty="0"/>
              <a:t>.</a:t>
            </a:r>
          </a:p>
          <a:p>
            <a:pPr marL="0" indent="0"/>
            <a:endParaRPr lang="en-GB" sz="2400" dirty="0"/>
          </a:p>
          <a:p>
            <a:pPr marL="0" indent="0"/>
            <a:r>
              <a:rPr lang="de-DE" sz="2400" b="1" dirty="0"/>
              <a:t>Der psychologische Faktor könnte sich auf die </a:t>
            </a:r>
            <a:r>
              <a:rPr lang="de-DE" b="1" dirty="0"/>
              <a:t>Stimmung</a:t>
            </a:r>
            <a:r>
              <a:rPr lang="de-DE" sz="2400" b="1" dirty="0"/>
              <a:t>, den Appetit und die Wahl der Senioren auswirken.</a:t>
            </a:r>
            <a:endParaRPr lang="en-IE" dirty="0"/>
          </a:p>
        </p:txBody>
      </p:sp>
      <p:pic>
        <p:nvPicPr>
          <p:cNvPr id="7" name="Picture Placeholder 5" descr="Glass of fruit-infused water">
            <a:extLst>
              <a:ext uri="{FF2B5EF4-FFF2-40B4-BE49-F238E27FC236}">
                <a16:creationId xmlns:a16="http://schemas.microsoft.com/office/drawing/2014/main" id="{12BCE9A0-B0CE-4094-97BD-D50C1EC9DC4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863" y="228600"/>
            <a:ext cx="5564187" cy="5448300"/>
          </a:xfrm>
        </p:spPr>
      </p:pic>
    </p:spTree>
    <p:extLst>
      <p:ext uri="{BB962C8B-B14F-4D97-AF65-F5344CB8AC3E}">
        <p14:creationId xmlns:p14="http://schemas.microsoft.com/office/powerpoint/2010/main" val="4187531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CDF71-7B20-4DDE-919A-60D3A8E44DF1}"/>
              </a:ext>
            </a:extLst>
          </p:cNvPr>
          <p:cNvSpPr>
            <a:spLocks noGrp="1"/>
          </p:cNvSpPr>
          <p:nvPr>
            <p:ph type="body" sz="quarter" idx="16"/>
          </p:nvPr>
        </p:nvSpPr>
        <p:spPr>
          <a:solidFill>
            <a:srgbClr val="FFD100"/>
          </a:solidFill>
        </p:spPr>
        <p:txBody>
          <a:bodyPr>
            <a:normAutofit lnSpcReduction="10000"/>
          </a:bodyPr>
          <a:lstStyle/>
          <a:p>
            <a:r>
              <a:rPr lang="en-US" b="1" dirty="0"/>
              <a:t>Lassen Sie </a:t>
            </a:r>
            <a:r>
              <a:rPr lang="en-US" b="1" dirty="0" err="1"/>
              <a:t>sich</a:t>
            </a:r>
            <a:r>
              <a:rPr lang="en-US" b="1" dirty="0"/>
              <a:t> </a:t>
            </a:r>
            <a:r>
              <a:rPr lang="en-US" b="1" dirty="0" err="1"/>
              <a:t>inspirieren</a:t>
            </a:r>
            <a:r>
              <a:rPr lang="en-US" b="1" dirty="0"/>
              <a:t>...</a:t>
            </a:r>
            <a:r>
              <a:rPr lang="en-US" b="1" dirty="0" err="1">
                <a:hlinkClick r:id="rId3"/>
              </a:rPr>
              <a:t>Hier</a:t>
            </a:r>
            <a:endParaRPr lang="en-IE" b="1" dirty="0"/>
          </a:p>
        </p:txBody>
      </p:sp>
      <p:sp>
        <p:nvSpPr>
          <p:cNvPr id="10" name="TextBox 9">
            <a:extLst>
              <a:ext uri="{FF2B5EF4-FFF2-40B4-BE49-F238E27FC236}">
                <a16:creationId xmlns:a16="http://schemas.microsoft.com/office/drawing/2014/main" id="{EC7E57FA-F795-4A90-9A1B-B34CFC8363F4}"/>
              </a:ext>
            </a:extLst>
          </p:cNvPr>
          <p:cNvSpPr txBox="1"/>
          <p:nvPr/>
        </p:nvSpPr>
        <p:spPr>
          <a:xfrm>
            <a:off x="3891511" y="4339977"/>
            <a:ext cx="6962900" cy="1938992"/>
          </a:xfrm>
          <a:prstGeom prst="rect">
            <a:avLst/>
          </a:prstGeom>
          <a:noFill/>
        </p:spPr>
        <p:txBody>
          <a:bodyPr wrap="square">
            <a:spAutoFit/>
          </a:bodyPr>
          <a:lstStyle/>
          <a:p>
            <a:r>
              <a:rPr lang="de-DE" sz="2000" dirty="0">
                <a:solidFill>
                  <a:srgbClr val="000000"/>
                </a:solidFill>
              </a:rPr>
              <a:t>Gelee-Drops bestehen zu 95 % aus Wasser, sind zuckerfrei, glutenfrei und vegan (für Senioren mit Schluckbeschwerden sind sie jedoch nicht zu empfehlen)... sie sind eine praktische Alternative zu einem Getränk, dessen Verpackung schwer zu öffnen ist, und daher für Senioren hilfreich, um hydratisiert zu bleiben.</a:t>
            </a:r>
            <a:endParaRPr lang="en-GB" sz="2000" dirty="0">
              <a:solidFill>
                <a:srgbClr val="000000"/>
              </a:solidFill>
            </a:endParaRPr>
          </a:p>
        </p:txBody>
      </p:sp>
      <p:pic>
        <p:nvPicPr>
          <p:cNvPr id="4" name="Picture 3">
            <a:extLst>
              <a:ext uri="{FF2B5EF4-FFF2-40B4-BE49-F238E27FC236}">
                <a16:creationId xmlns:a16="http://schemas.microsoft.com/office/drawing/2014/main" id="{7BC1A7A1-848A-4E61-9069-26B36C8BCFAC}"/>
              </a:ext>
            </a:extLst>
          </p:cNvPr>
          <p:cNvPicPr>
            <a:picLocks noChangeAspect="1"/>
          </p:cNvPicPr>
          <p:nvPr/>
        </p:nvPicPr>
        <p:blipFill>
          <a:blip r:embed="rId4"/>
          <a:stretch>
            <a:fillRect/>
          </a:stretch>
        </p:blipFill>
        <p:spPr>
          <a:xfrm>
            <a:off x="593808" y="1711866"/>
            <a:ext cx="3297703" cy="4654084"/>
          </a:xfrm>
          <a:prstGeom prst="rect">
            <a:avLst/>
          </a:prstGeom>
        </p:spPr>
      </p:pic>
      <p:pic>
        <p:nvPicPr>
          <p:cNvPr id="12" name="Picture 11">
            <a:extLst>
              <a:ext uri="{FF2B5EF4-FFF2-40B4-BE49-F238E27FC236}">
                <a16:creationId xmlns:a16="http://schemas.microsoft.com/office/drawing/2014/main" id="{6B97F5CA-6959-48EA-B6CE-8C99A7ABA7A4}"/>
              </a:ext>
            </a:extLst>
          </p:cNvPr>
          <p:cNvPicPr>
            <a:picLocks noChangeAspect="1"/>
          </p:cNvPicPr>
          <p:nvPr/>
        </p:nvPicPr>
        <p:blipFill>
          <a:blip r:embed="rId5"/>
          <a:stretch>
            <a:fillRect/>
          </a:stretch>
        </p:blipFill>
        <p:spPr>
          <a:xfrm>
            <a:off x="3891511" y="1219576"/>
            <a:ext cx="6830277" cy="3115565"/>
          </a:xfrm>
          <a:prstGeom prst="rect">
            <a:avLst/>
          </a:prstGeom>
        </p:spPr>
      </p:pic>
    </p:spTree>
    <p:extLst>
      <p:ext uri="{BB962C8B-B14F-4D97-AF65-F5344CB8AC3E}">
        <p14:creationId xmlns:p14="http://schemas.microsoft.com/office/powerpoint/2010/main" val="214646078"/>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7954F8-5DB6-4641-BFF1-B882A1982BEF}"/>
              </a:ext>
            </a:extLst>
          </p:cNvPr>
          <p:cNvSpPr>
            <a:spLocks noGrp="1"/>
          </p:cNvSpPr>
          <p:nvPr>
            <p:ph type="body" sz="quarter" idx="16"/>
          </p:nvPr>
        </p:nvSpPr>
        <p:spPr>
          <a:xfrm>
            <a:off x="735013" y="642938"/>
            <a:ext cx="10807700" cy="582612"/>
          </a:xfrm>
        </p:spPr>
        <p:txBody>
          <a:bodyPr>
            <a:normAutofit fontScale="85000" lnSpcReduction="10000"/>
          </a:bodyPr>
          <a:lstStyle/>
          <a:p>
            <a:r>
              <a:rPr lang="de-DE" b="1" dirty="0"/>
              <a:t>Eiweiß </a:t>
            </a:r>
            <a:r>
              <a:rPr lang="de-DE" dirty="0"/>
              <a:t>- Überlegungen und Lösungen für eine geringe Aufnahme</a:t>
            </a:r>
            <a:endParaRPr lang="en-IE" dirty="0"/>
          </a:p>
        </p:txBody>
      </p:sp>
      <p:sp>
        <p:nvSpPr>
          <p:cNvPr id="5" name="Text Placeholder 1">
            <a:extLst>
              <a:ext uri="{FF2B5EF4-FFF2-40B4-BE49-F238E27FC236}">
                <a16:creationId xmlns:a16="http://schemas.microsoft.com/office/drawing/2014/main" id="{CF783956-C97B-4B26-90A3-2199100F0149}"/>
              </a:ext>
            </a:extLst>
          </p:cNvPr>
          <p:cNvSpPr>
            <a:spLocks noGrp="1"/>
          </p:cNvSpPr>
          <p:nvPr>
            <p:ph type="body" sz="quarter" idx="18"/>
          </p:nvPr>
        </p:nvSpPr>
        <p:spPr>
          <a:xfrm>
            <a:off x="502402" y="1661110"/>
            <a:ext cx="10807700" cy="3867150"/>
          </a:xfrm>
        </p:spPr>
        <p:txBody>
          <a:bodyPr>
            <a:normAutofit fontScale="92500"/>
          </a:bodyPr>
          <a:lstStyle/>
          <a:p>
            <a:pPr indent="0"/>
            <a:r>
              <a:rPr lang="de-DE" dirty="0"/>
              <a:t>Einfach ausgedrückt bedeutet dies: Wie können wir die Eiweißaufnahme älterer Menschen verbessern oder erhöhen?</a:t>
            </a:r>
            <a:endParaRPr lang="en-US" dirty="0"/>
          </a:p>
          <a:p>
            <a:pPr marL="571500" indent="-342900">
              <a:buFont typeface="Arial" panose="020B0604020202020204" pitchFamily="34" charset="0"/>
              <a:buChar char="•"/>
            </a:pPr>
            <a:r>
              <a:rPr lang="de-DE" b="1" dirty="0"/>
              <a:t>Erhöhung der Proteindichte </a:t>
            </a:r>
            <a:r>
              <a:rPr lang="de-DE" dirty="0"/>
              <a:t>der Mahlzeiten oder des Proteinanteils in jeder Mahlzeit</a:t>
            </a:r>
          </a:p>
          <a:p>
            <a:pPr marL="571500" indent="-342900">
              <a:buFont typeface="Arial" panose="020B0604020202020204" pitchFamily="34" charset="0"/>
              <a:buChar char="•"/>
            </a:pPr>
            <a:r>
              <a:rPr lang="de-DE" dirty="0"/>
              <a:t>Techniken zur </a:t>
            </a:r>
            <a:r>
              <a:rPr lang="de-DE" b="1" dirty="0"/>
              <a:t>Anreicherung von Lebensmitteln </a:t>
            </a:r>
            <a:r>
              <a:rPr lang="de-DE" dirty="0"/>
              <a:t>mit zusätzlichem Leucin als anabolem Auslöser</a:t>
            </a:r>
          </a:p>
          <a:p>
            <a:pPr marL="571500" indent="-342900">
              <a:buFont typeface="Arial" panose="020B0604020202020204" pitchFamily="34" charset="0"/>
              <a:buChar char="•"/>
            </a:pPr>
            <a:r>
              <a:rPr lang="de-DE" b="1" dirty="0"/>
              <a:t>Lebensmittelkombinationen - </a:t>
            </a:r>
            <a:r>
              <a:rPr lang="de-DE" dirty="0"/>
              <a:t>Einbeziehung oder Kombination verschiedener Lebensmittel, um eine vollständige Proteinzufuhr in den Mahlzeiten zu gewährleisten</a:t>
            </a:r>
            <a:r>
              <a:rPr lang="en-US" dirty="0"/>
              <a:t>.</a:t>
            </a:r>
          </a:p>
          <a:p>
            <a:pPr marL="571500" indent="-342900">
              <a:buFont typeface="Arial" panose="020B0604020202020204" pitchFamily="34" charset="0"/>
              <a:buChar char="•"/>
            </a:pPr>
            <a:r>
              <a:rPr lang="de-DE" b="1" dirty="0"/>
              <a:t>Regelmäßige Bewegung </a:t>
            </a:r>
            <a:r>
              <a:rPr lang="de-DE" dirty="0"/>
              <a:t>scheint die vielversprechendste und kosteneffektivste Lebensstilstrategie zu sein, um die Muskelsynthesereaktion auf die Proteinzufuhr im fortgeschrittenen Alter zu verbessern</a:t>
            </a:r>
            <a:r>
              <a:rPr lang="en-US" dirty="0"/>
              <a:t>.</a:t>
            </a:r>
            <a:endParaRPr lang="en-IE" dirty="0"/>
          </a:p>
        </p:txBody>
      </p:sp>
    </p:spTree>
    <p:extLst>
      <p:ext uri="{BB962C8B-B14F-4D97-AF65-F5344CB8AC3E}">
        <p14:creationId xmlns:p14="http://schemas.microsoft.com/office/powerpoint/2010/main" val="1547916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EF2BC-1EDE-4A4E-B2A3-7812AE2CD837}"/>
              </a:ext>
            </a:extLst>
          </p:cNvPr>
          <p:cNvSpPr>
            <a:spLocks noGrp="1"/>
          </p:cNvSpPr>
          <p:nvPr>
            <p:ph type="body" sz="quarter" idx="16"/>
          </p:nvPr>
        </p:nvSpPr>
        <p:spPr/>
        <p:txBody>
          <a:bodyPr>
            <a:normAutofit fontScale="85000" lnSpcReduction="10000"/>
          </a:bodyPr>
          <a:lstStyle/>
          <a:p>
            <a:r>
              <a:rPr lang="de-DE" b="1" dirty="0"/>
              <a:t>Eiweiß - </a:t>
            </a:r>
            <a:r>
              <a:rPr lang="de-DE" dirty="0"/>
              <a:t>Überlegungen und Lösungen für eine geringe Aufnahme</a:t>
            </a:r>
            <a:endParaRPr lang="en-IE" dirty="0"/>
          </a:p>
        </p:txBody>
      </p:sp>
      <p:sp>
        <p:nvSpPr>
          <p:cNvPr id="6" name="TextBox 5">
            <a:extLst>
              <a:ext uri="{FF2B5EF4-FFF2-40B4-BE49-F238E27FC236}">
                <a16:creationId xmlns:a16="http://schemas.microsoft.com/office/drawing/2014/main" id="{8FA25021-44DA-4B64-A95E-58D2F55C8AA3}"/>
              </a:ext>
            </a:extLst>
          </p:cNvPr>
          <p:cNvSpPr txBox="1"/>
          <p:nvPr/>
        </p:nvSpPr>
        <p:spPr>
          <a:xfrm>
            <a:off x="8826500" y="1993739"/>
            <a:ext cx="2817228" cy="3046988"/>
          </a:xfrm>
          <a:prstGeom prst="rect">
            <a:avLst/>
          </a:prstGeom>
          <a:noFill/>
        </p:spPr>
        <p:txBody>
          <a:bodyPr wrap="square">
            <a:spAutoFit/>
          </a:bodyPr>
          <a:lstStyle/>
          <a:p>
            <a:r>
              <a:rPr lang="de-DE" sz="2400" b="1" dirty="0">
                <a:solidFill>
                  <a:srgbClr val="000000"/>
                </a:solidFill>
                <a:cs typeface="Arial" panose="020B0604020202020204" pitchFamily="34" charset="0"/>
              </a:rPr>
              <a:t>Ein integrativer, holistischer Ansatz (der "Top-Down"-Ansatz): nützlich, um die optimale Proteinzufuhr zu bestimmen </a:t>
            </a:r>
            <a:r>
              <a:rPr lang="en-GB" sz="2400" b="1" dirty="0">
                <a:solidFill>
                  <a:srgbClr val="000000"/>
                </a:solidFill>
                <a:cs typeface="Arial" panose="020B0604020202020204" pitchFamily="34" charset="0"/>
              </a:rPr>
              <a:t>(</a:t>
            </a:r>
            <a:r>
              <a:rPr lang="en-GB" sz="2400" b="1" dirty="0" err="1">
                <a:solidFill>
                  <a:srgbClr val="000000"/>
                </a:solidFill>
                <a:cs typeface="Arial" panose="020B0604020202020204" pitchFamily="34" charset="0"/>
              </a:rPr>
              <a:t>Burd</a:t>
            </a:r>
            <a:r>
              <a:rPr lang="en-GB" sz="2400" b="1" dirty="0">
                <a:solidFill>
                  <a:srgbClr val="000000"/>
                </a:solidFill>
                <a:cs typeface="Arial" panose="020B0604020202020204" pitchFamily="34" charset="0"/>
              </a:rPr>
              <a:t> et al., 2019) </a:t>
            </a:r>
            <a:endParaRPr lang="en-US" sz="2400" b="1" dirty="0" err="1">
              <a:solidFill>
                <a:srgbClr val="000000"/>
              </a:solidFill>
              <a:cs typeface="Arial" panose="020B0604020202020204" pitchFamily="34" charset="0"/>
            </a:endParaRPr>
          </a:p>
        </p:txBody>
      </p:sp>
      <p:pic>
        <p:nvPicPr>
          <p:cNvPr id="8" name="Picture 7">
            <a:extLst>
              <a:ext uri="{FF2B5EF4-FFF2-40B4-BE49-F238E27FC236}">
                <a16:creationId xmlns:a16="http://schemas.microsoft.com/office/drawing/2014/main" id="{3376E67B-5996-4FC5-B018-2FC04EC87C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53" y="1325229"/>
            <a:ext cx="7140975" cy="4543507"/>
          </a:xfrm>
          <a:prstGeom prst="rect">
            <a:avLst/>
          </a:prstGeom>
        </p:spPr>
      </p:pic>
      <p:sp>
        <p:nvSpPr>
          <p:cNvPr id="9" name="TextBox 8">
            <a:extLst>
              <a:ext uri="{FF2B5EF4-FFF2-40B4-BE49-F238E27FC236}">
                <a16:creationId xmlns:a16="http://schemas.microsoft.com/office/drawing/2014/main" id="{CCF8D5B0-3A21-4918-BE87-C3882DB45356}"/>
              </a:ext>
            </a:extLst>
          </p:cNvPr>
          <p:cNvSpPr txBox="1"/>
          <p:nvPr/>
        </p:nvSpPr>
        <p:spPr>
          <a:xfrm>
            <a:off x="4740967" y="1746338"/>
            <a:ext cx="1928853" cy="369332"/>
          </a:xfrm>
          <a:prstGeom prst="rect">
            <a:avLst/>
          </a:prstGeom>
          <a:noFill/>
        </p:spPr>
        <p:txBody>
          <a:bodyPr wrap="square">
            <a:spAutoFit/>
          </a:bodyPr>
          <a:lstStyle/>
          <a:p>
            <a:r>
              <a:rPr lang="en-US" b="1" dirty="0" err="1">
                <a:solidFill>
                  <a:srgbClr val="000000"/>
                </a:solidFill>
                <a:cs typeface="Arial" panose="020B0604020202020204" pitchFamily="34" charset="0"/>
              </a:rPr>
              <a:t>reduktionistisch</a:t>
            </a:r>
            <a:endParaRPr lang="en-US" b="1" dirty="0">
              <a:solidFill>
                <a:srgbClr val="000000"/>
              </a:solidFill>
              <a:cs typeface="Arial" panose="020B0604020202020204" pitchFamily="34" charset="0"/>
            </a:endParaRPr>
          </a:p>
        </p:txBody>
      </p:sp>
      <p:sp>
        <p:nvSpPr>
          <p:cNvPr id="10" name="TextBox 9">
            <a:extLst>
              <a:ext uri="{FF2B5EF4-FFF2-40B4-BE49-F238E27FC236}">
                <a16:creationId xmlns:a16="http://schemas.microsoft.com/office/drawing/2014/main" id="{5CDE9573-25B0-4418-BA15-DCB3BE7BE3D2}"/>
              </a:ext>
            </a:extLst>
          </p:cNvPr>
          <p:cNvSpPr txBox="1"/>
          <p:nvPr/>
        </p:nvSpPr>
        <p:spPr>
          <a:xfrm>
            <a:off x="1997431" y="5471297"/>
            <a:ext cx="2541886" cy="369332"/>
          </a:xfrm>
          <a:prstGeom prst="rect">
            <a:avLst/>
          </a:prstGeom>
          <a:noFill/>
        </p:spPr>
        <p:txBody>
          <a:bodyPr wrap="square">
            <a:spAutoFit/>
          </a:bodyPr>
          <a:lstStyle/>
          <a:p>
            <a:r>
              <a:rPr lang="en-GB" b="1" dirty="0" err="1">
                <a:solidFill>
                  <a:srgbClr val="000000"/>
                </a:solidFill>
                <a:cs typeface="Arial" panose="020B0604020202020204" pitchFamily="34" charset="0"/>
              </a:rPr>
              <a:t>ganzheitlich</a:t>
            </a:r>
            <a:endParaRPr lang="en-US" b="1" dirty="0" err="1">
              <a:solidFill>
                <a:srgbClr val="000000"/>
              </a:solidFill>
              <a:cs typeface="Arial" panose="020B0604020202020204" pitchFamily="34" charset="0"/>
            </a:endParaRPr>
          </a:p>
        </p:txBody>
      </p:sp>
      <p:cxnSp>
        <p:nvCxnSpPr>
          <p:cNvPr id="11" name="Straight Arrow Connector 10">
            <a:extLst>
              <a:ext uri="{FF2B5EF4-FFF2-40B4-BE49-F238E27FC236}">
                <a16:creationId xmlns:a16="http://schemas.microsoft.com/office/drawing/2014/main" id="{A662B3E5-1AEB-4850-90ED-E0B1ED14BAAF}"/>
              </a:ext>
            </a:extLst>
          </p:cNvPr>
          <p:cNvCxnSpPr/>
          <p:nvPr/>
        </p:nvCxnSpPr>
        <p:spPr>
          <a:xfrm>
            <a:off x="4851385" y="1655808"/>
            <a:ext cx="1169582"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FDB315-F9F7-4A3B-9B8F-4495364C442E}"/>
              </a:ext>
            </a:extLst>
          </p:cNvPr>
          <p:cNvCxnSpPr/>
          <p:nvPr/>
        </p:nvCxnSpPr>
        <p:spPr>
          <a:xfrm flipH="1">
            <a:off x="2127387" y="5413231"/>
            <a:ext cx="681926"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E0483B8-550E-4F0D-B0C8-49501CB9329F}"/>
              </a:ext>
            </a:extLst>
          </p:cNvPr>
          <p:cNvSpPr txBox="1"/>
          <p:nvPr/>
        </p:nvSpPr>
        <p:spPr>
          <a:xfrm>
            <a:off x="1659935" y="3111029"/>
            <a:ext cx="1701314" cy="307777"/>
          </a:xfrm>
          <a:prstGeom prst="rect">
            <a:avLst/>
          </a:prstGeom>
          <a:noFill/>
        </p:spPr>
        <p:txBody>
          <a:bodyPr wrap="square">
            <a:spAutoFit/>
          </a:bodyPr>
          <a:lstStyle/>
          <a:p>
            <a:pPr algn="ctr"/>
            <a:r>
              <a:rPr lang="en-GB" sz="1400" b="1" dirty="0">
                <a:solidFill>
                  <a:srgbClr val="000000"/>
                </a:solidFill>
                <a:cs typeface="Arial" panose="020B0604020202020204" pitchFamily="34" charset="0"/>
              </a:rPr>
              <a:t>Umwelt</a:t>
            </a:r>
            <a:endParaRPr lang="en-US" sz="1400" b="1" dirty="0" err="1">
              <a:solidFill>
                <a:srgbClr val="000000"/>
              </a:solidFill>
              <a:cs typeface="Arial" panose="020B0604020202020204" pitchFamily="34" charset="0"/>
            </a:endParaRPr>
          </a:p>
        </p:txBody>
      </p:sp>
      <p:sp>
        <p:nvSpPr>
          <p:cNvPr id="14" name="TextBox 13">
            <a:extLst>
              <a:ext uri="{FF2B5EF4-FFF2-40B4-BE49-F238E27FC236}">
                <a16:creationId xmlns:a16="http://schemas.microsoft.com/office/drawing/2014/main" id="{E4DE5128-B78B-4839-874C-65D390F97EB4}"/>
              </a:ext>
            </a:extLst>
          </p:cNvPr>
          <p:cNvSpPr txBox="1"/>
          <p:nvPr/>
        </p:nvSpPr>
        <p:spPr>
          <a:xfrm>
            <a:off x="3019245" y="3934816"/>
            <a:ext cx="1506242" cy="307777"/>
          </a:xfrm>
          <a:prstGeom prst="rect">
            <a:avLst/>
          </a:prstGeom>
          <a:noFill/>
        </p:spPr>
        <p:txBody>
          <a:bodyPr wrap="square">
            <a:spAutoFit/>
          </a:bodyPr>
          <a:lstStyle/>
          <a:p>
            <a:pPr algn="ctr"/>
            <a:r>
              <a:rPr lang="en-GB" sz="1400" b="1" i="0" dirty="0" err="1">
                <a:solidFill>
                  <a:srgbClr val="000000"/>
                </a:solidFill>
                <a:effectLst/>
                <a:latin typeface="-apple-system"/>
              </a:rPr>
              <a:t>Lebensqualität</a:t>
            </a:r>
            <a:endParaRPr lang="en-US" sz="1400" b="1" dirty="0" err="1">
              <a:solidFill>
                <a:srgbClr val="000000"/>
              </a:solidFill>
              <a:cs typeface="Arial" panose="020B0604020202020204" pitchFamily="34" charset="0"/>
            </a:endParaRPr>
          </a:p>
        </p:txBody>
      </p:sp>
      <p:sp>
        <p:nvSpPr>
          <p:cNvPr id="15" name="TextBox 14">
            <a:extLst>
              <a:ext uri="{FF2B5EF4-FFF2-40B4-BE49-F238E27FC236}">
                <a16:creationId xmlns:a16="http://schemas.microsoft.com/office/drawing/2014/main" id="{D89C3284-8D64-45B0-A651-D6C24A79EC7F}"/>
              </a:ext>
            </a:extLst>
          </p:cNvPr>
          <p:cNvSpPr txBox="1"/>
          <p:nvPr/>
        </p:nvSpPr>
        <p:spPr>
          <a:xfrm>
            <a:off x="4003194" y="3134696"/>
            <a:ext cx="1286786" cy="523220"/>
          </a:xfrm>
          <a:prstGeom prst="rect">
            <a:avLst/>
          </a:prstGeom>
          <a:noFill/>
        </p:spPr>
        <p:txBody>
          <a:bodyPr wrap="square">
            <a:spAutoFit/>
          </a:bodyPr>
          <a:lstStyle/>
          <a:p>
            <a:pPr algn="ctr"/>
            <a:r>
              <a:rPr lang="en-GB" sz="1400" b="1" dirty="0" err="1">
                <a:solidFill>
                  <a:schemeClr val="bg1"/>
                </a:solidFill>
                <a:cs typeface="Arial" panose="020B0604020202020204" pitchFamily="34" charset="0"/>
              </a:rPr>
              <a:t>Ernährungsgewohnheiten</a:t>
            </a:r>
            <a:endParaRPr lang="en-US" sz="1400" b="1" dirty="0" err="1">
              <a:solidFill>
                <a:schemeClr val="bg1"/>
              </a:solidFill>
              <a:cs typeface="Arial" panose="020B0604020202020204" pitchFamily="34" charset="0"/>
            </a:endParaRPr>
          </a:p>
        </p:txBody>
      </p:sp>
      <p:sp>
        <p:nvSpPr>
          <p:cNvPr id="16" name="TextBox 15">
            <a:extLst>
              <a:ext uri="{FF2B5EF4-FFF2-40B4-BE49-F238E27FC236}">
                <a16:creationId xmlns:a16="http://schemas.microsoft.com/office/drawing/2014/main" id="{3A92B761-CE3E-4FAD-BBF3-01EE73929A0D}"/>
              </a:ext>
            </a:extLst>
          </p:cNvPr>
          <p:cNvSpPr txBox="1"/>
          <p:nvPr/>
        </p:nvSpPr>
        <p:spPr>
          <a:xfrm>
            <a:off x="4977423" y="3755791"/>
            <a:ext cx="1067330" cy="415498"/>
          </a:xfrm>
          <a:prstGeom prst="rect">
            <a:avLst/>
          </a:prstGeom>
          <a:noFill/>
        </p:spPr>
        <p:txBody>
          <a:bodyPr wrap="square">
            <a:spAutoFit/>
          </a:bodyPr>
          <a:lstStyle/>
          <a:p>
            <a:pPr algn="ctr"/>
            <a:r>
              <a:rPr lang="en-GB" sz="1050" b="1" dirty="0" err="1">
                <a:solidFill>
                  <a:srgbClr val="000000"/>
                </a:solidFill>
                <a:cs typeface="Arial" panose="020B0604020202020204" pitchFamily="34" charset="0"/>
              </a:rPr>
              <a:t>eiweißhaltige</a:t>
            </a:r>
            <a:r>
              <a:rPr lang="en-GB" sz="1050" b="1" dirty="0">
                <a:solidFill>
                  <a:srgbClr val="000000"/>
                </a:solidFill>
                <a:cs typeface="Arial" panose="020B0604020202020204" pitchFamily="34" charset="0"/>
              </a:rPr>
              <a:t> </a:t>
            </a:r>
            <a:r>
              <a:rPr lang="en-GB" sz="1050" b="1" dirty="0" err="1">
                <a:solidFill>
                  <a:srgbClr val="000000"/>
                </a:solidFill>
                <a:cs typeface="Arial" panose="020B0604020202020204" pitchFamily="34" charset="0"/>
              </a:rPr>
              <a:t>Nahrungsmittel</a:t>
            </a:r>
            <a:endParaRPr lang="en-US" sz="1050" b="1" dirty="0" err="1">
              <a:solidFill>
                <a:srgbClr val="000000"/>
              </a:solidFill>
              <a:cs typeface="Arial" panose="020B0604020202020204" pitchFamily="34" charset="0"/>
            </a:endParaRPr>
          </a:p>
        </p:txBody>
      </p:sp>
      <p:sp>
        <p:nvSpPr>
          <p:cNvPr id="17" name="TextBox 16">
            <a:extLst>
              <a:ext uri="{FF2B5EF4-FFF2-40B4-BE49-F238E27FC236}">
                <a16:creationId xmlns:a16="http://schemas.microsoft.com/office/drawing/2014/main" id="{8532E2B4-9D88-4BBF-803A-81FC11F0E282}"/>
              </a:ext>
            </a:extLst>
          </p:cNvPr>
          <p:cNvSpPr txBox="1"/>
          <p:nvPr/>
        </p:nvSpPr>
        <p:spPr>
          <a:xfrm>
            <a:off x="5799476" y="3352826"/>
            <a:ext cx="858882" cy="369332"/>
          </a:xfrm>
          <a:prstGeom prst="rect">
            <a:avLst/>
          </a:prstGeom>
          <a:noFill/>
        </p:spPr>
        <p:txBody>
          <a:bodyPr wrap="square">
            <a:spAutoFit/>
          </a:bodyPr>
          <a:lstStyle/>
          <a:p>
            <a:pPr algn="ctr"/>
            <a:r>
              <a:rPr lang="en-GB" sz="900" b="1" dirty="0" err="1">
                <a:solidFill>
                  <a:srgbClr val="000000"/>
                </a:solidFill>
                <a:cs typeface="Arial" panose="020B0604020202020204" pitchFamily="34" charset="0"/>
              </a:rPr>
              <a:t>Lebensmittel</a:t>
            </a:r>
            <a:r>
              <a:rPr lang="en-GB" sz="900" b="1" dirty="0">
                <a:solidFill>
                  <a:srgbClr val="000000"/>
                </a:solidFill>
                <a:cs typeface="Arial" panose="020B0604020202020204" pitchFamily="34" charset="0"/>
              </a:rPr>
              <a:t>-Matrix</a:t>
            </a:r>
            <a:endParaRPr lang="en-US" sz="900" b="1" dirty="0" err="1">
              <a:solidFill>
                <a:srgbClr val="000000"/>
              </a:solidFill>
              <a:cs typeface="Arial" panose="020B0604020202020204" pitchFamily="34" charset="0"/>
            </a:endParaRPr>
          </a:p>
        </p:txBody>
      </p:sp>
      <p:sp>
        <p:nvSpPr>
          <p:cNvPr id="18" name="TextBox 17">
            <a:extLst>
              <a:ext uri="{FF2B5EF4-FFF2-40B4-BE49-F238E27FC236}">
                <a16:creationId xmlns:a16="http://schemas.microsoft.com/office/drawing/2014/main" id="{3BA33948-40B4-4A82-BAB7-4E2B334C4725}"/>
              </a:ext>
            </a:extLst>
          </p:cNvPr>
          <p:cNvSpPr txBox="1"/>
          <p:nvPr/>
        </p:nvSpPr>
        <p:spPr>
          <a:xfrm>
            <a:off x="6399616" y="3822194"/>
            <a:ext cx="858882" cy="230832"/>
          </a:xfrm>
          <a:prstGeom prst="rect">
            <a:avLst/>
          </a:prstGeom>
          <a:noFill/>
        </p:spPr>
        <p:txBody>
          <a:bodyPr wrap="square">
            <a:spAutoFit/>
          </a:bodyPr>
          <a:lstStyle/>
          <a:p>
            <a:pPr algn="ctr"/>
            <a:r>
              <a:rPr lang="en-GB" sz="900" b="1" dirty="0" err="1">
                <a:solidFill>
                  <a:schemeClr val="bg1"/>
                </a:solidFill>
                <a:cs typeface="Arial" panose="020B0604020202020204" pitchFamily="34" charset="0"/>
              </a:rPr>
              <a:t>Aminosäuren</a:t>
            </a:r>
            <a:endParaRPr lang="en-GB" sz="900" b="1" dirty="0">
              <a:solidFill>
                <a:schemeClr val="bg1"/>
              </a:solidFill>
              <a:cs typeface="Arial" panose="020B0604020202020204" pitchFamily="34" charset="0"/>
            </a:endParaRPr>
          </a:p>
        </p:txBody>
      </p:sp>
      <p:cxnSp>
        <p:nvCxnSpPr>
          <p:cNvPr id="19" name="Straight Arrow Connector 18">
            <a:extLst>
              <a:ext uri="{FF2B5EF4-FFF2-40B4-BE49-F238E27FC236}">
                <a16:creationId xmlns:a16="http://schemas.microsoft.com/office/drawing/2014/main" id="{264EF39C-318B-4C46-BCF2-E749B52354FA}"/>
              </a:ext>
            </a:extLst>
          </p:cNvPr>
          <p:cNvCxnSpPr>
            <a:cxnSpLocks/>
          </p:cNvCxnSpPr>
          <p:nvPr/>
        </p:nvCxnSpPr>
        <p:spPr>
          <a:xfrm>
            <a:off x="6226515" y="4137942"/>
            <a:ext cx="0" cy="79129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A2FE5A-0FA6-4F9B-9D72-D6AB3B48F028}"/>
              </a:ext>
            </a:extLst>
          </p:cNvPr>
          <p:cNvCxnSpPr>
            <a:cxnSpLocks/>
          </p:cNvCxnSpPr>
          <p:nvPr/>
        </p:nvCxnSpPr>
        <p:spPr>
          <a:xfrm>
            <a:off x="6829057" y="4533587"/>
            <a:ext cx="0" cy="831618"/>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4C989DC-1647-472C-8711-32017C49A9D5}"/>
              </a:ext>
            </a:extLst>
          </p:cNvPr>
          <p:cNvCxnSpPr>
            <a:cxnSpLocks/>
          </p:cNvCxnSpPr>
          <p:nvPr/>
        </p:nvCxnSpPr>
        <p:spPr>
          <a:xfrm>
            <a:off x="5511088" y="4725827"/>
            <a:ext cx="0" cy="639378"/>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57F7E1C-4705-4408-B02F-0AC58949C353}"/>
              </a:ext>
            </a:extLst>
          </p:cNvPr>
          <p:cNvSpPr txBox="1"/>
          <p:nvPr/>
        </p:nvSpPr>
        <p:spPr>
          <a:xfrm>
            <a:off x="4576327" y="5413231"/>
            <a:ext cx="1739623" cy="400110"/>
          </a:xfrm>
          <a:prstGeom prst="rect">
            <a:avLst/>
          </a:prstGeom>
          <a:noFill/>
        </p:spPr>
        <p:txBody>
          <a:bodyPr wrap="square">
            <a:spAutoFit/>
          </a:bodyPr>
          <a:lstStyle/>
          <a:p>
            <a:pPr algn="ctr"/>
            <a:r>
              <a:rPr lang="en-GB" sz="1000" dirty="0" err="1">
                <a:solidFill>
                  <a:srgbClr val="000000"/>
                </a:solidFill>
                <a:cs typeface="Arial" panose="020B0604020202020204" pitchFamily="34" charset="0"/>
              </a:rPr>
              <a:t>Bioverfügbarkeit</a:t>
            </a:r>
            <a:r>
              <a:rPr lang="en-GB" sz="1000" dirty="0">
                <a:solidFill>
                  <a:srgbClr val="000000"/>
                </a:solidFill>
                <a:cs typeface="Arial" panose="020B0604020202020204" pitchFamily="34" charset="0"/>
              </a:rPr>
              <a:t> von </a:t>
            </a:r>
            <a:r>
              <a:rPr lang="en-GB" sz="1000" dirty="0" err="1">
                <a:solidFill>
                  <a:srgbClr val="000000"/>
                </a:solidFill>
                <a:cs typeface="Arial" panose="020B0604020202020204" pitchFamily="34" charset="0"/>
              </a:rPr>
              <a:t>Nährstoffen</a:t>
            </a:r>
            <a:r>
              <a:rPr lang="en-GB" sz="1000" dirty="0">
                <a:solidFill>
                  <a:srgbClr val="000000"/>
                </a:solidFill>
                <a:cs typeface="Arial" panose="020B0604020202020204" pitchFamily="34" charset="0"/>
              </a:rPr>
              <a:t> &amp; </a:t>
            </a:r>
            <a:r>
              <a:rPr lang="en-GB" sz="1000" dirty="0" err="1">
                <a:solidFill>
                  <a:srgbClr val="000000"/>
                </a:solidFill>
                <a:cs typeface="Arial" panose="020B0604020202020204" pitchFamily="34" charset="0"/>
              </a:rPr>
              <a:t>Anforderungen</a:t>
            </a:r>
            <a:endParaRPr lang="en-US" sz="1000" dirty="0" err="1">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1EDBA992-0745-42F4-A374-232283AB5A46}"/>
              </a:ext>
            </a:extLst>
          </p:cNvPr>
          <p:cNvSpPr txBox="1"/>
          <p:nvPr/>
        </p:nvSpPr>
        <p:spPr>
          <a:xfrm>
            <a:off x="5436176" y="4945855"/>
            <a:ext cx="1582580" cy="400110"/>
          </a:xfrm>
          <a:prstGeom prst="rect">
            <a:avLst/>
          </a:prstGeom>
          <a:noFill/>
        </p:spPr>
        <p:txBody>
          <a:bodyPr wrap="square">
            <a:spAutoFit/>
          </a:bodyPr>
          <a:lstStyle/>
          <a:p>
            <a:pPr algn="ctr"/>
            <a:r>
              <a:rPr lang="en-GB" sz="1000" dirty="0" err="1">
                <a:solidFill>
                  <a:srgbClr val="000000"/>
                </a:solidFill>
                <a:cs typeface="Arial" panose="020B0604020202020204" pitchFamily="34" charset="0"/>
              </a:rPr>
              <a:t>Lebensmittelstruktur</a:t>
            </a:r>
            <a:r>
              <a:rPr lang="en-GB" sz="1000" dirty="0">
                <a:solidFill>
                  <a:srgbClr val="000000"/>
                </a:solidFill>
                <a:cs typeface="Arial" panose="020B0604020202020204" pitchFamily="34" charset="0"/>
              </a:rPr>
              <a:t>, </a:t>
            </a:r>
          </a:p>
          <a:p>
            <a:pPr algn="ctr"/>
            <a:r>
              <a:rPr lang="en-GB" sz="1000" dirty="0" err="1">
                <a:solidFill>
                  <a:srgbClr val="000000"/>
                </a:solidFill>
                <a:cs typeface="Arial" panose="020B0604020202020204" pitchFamily="34" charset="0"/>
              </a:rPr>
              <a:t>Nährstoff-Interaktionen</a:t>
            </a:r>
            <a:endParaRPr lang="en-GB" sz="1000" dirty="0">
              <a:solidFill>
                <a:srgbClr val="000000"/>
              </a:solidFill>
              <a:cs typeface="Arial" panose="020B0604020202020204" pitchFamily="34" charset="0"/>
            </a:endParaRPr>
          </a:p>
        </p:txBody>
      </p:sp>
      <p:sp>
        <p:nvSpPr>
          <p:cNvPr id="24" name="TextBox 23">
            <a:extLst>
              <a:ext uri="{FF2B5EF4-FFF2-40B4-BE49-F238E27FC236}">
                <a16:creationId xmlns:a16="http://schemas.microsoft.com/office/drawing/2014/main" id="{CAEE07C0-E68C-41E2-A23B-0C887486C5F2}"/>
              </a:ext>
            </a:extLst>
          </p:cNvPr>
          <p:cNvSpPr txBox="1"/>
          <p:nvPr/>
        </p:nvSpPr>
        <p:spPr>
          <a:xfrm>
            <a:off x="6109431" y="5365205"/>
            <a:ext cx="1506242" cy="400110"/>
          </a:xfrm>
          <a:prstGeom prst="rect">
            <a:avLst/>
          </a:prstGeom>
          <a:noFill/>
        </p:spPr>
        <p:txBody>
          <a:bodyPr wrap="square">
            <a:spAutoFit/>
          </a:bodyPr>
          <a:lstStyle/>
          <a:p>
            <a:pPr algn="ctr"/>
            <a:r>
              <a:rPr lang="en-GB" sz="1000" dirty="0" err="1">
                <a:solidFill>
                  <a:srgbClr val="000000"/>
                </a:solidFill>
                <a:cs typeface="Arial" panose="020B0604020202020204" pitchFamily="34" charset="0"/>
              </a:rPr>
              <a:t>Proteinsynthese</a:t>
            </a:r>
            <a:r>
              <a:rPr lang="en-GB" sz="1000" dirty="0">
                <a:solidFill>
                  <a:srgbClr val="000000"/>
                </a:solidFill>
                <a:cs typeface="Arial" panose="020B0604020202020204" pitchFamily="34" charset="0"/>
              </a:rPr>
              <a:t>, </a:t>
            </a:r>
            <a:r>
              <a:rPr lang="en-GB" sz="1000" dirty="0" err="1">
                <a:solidFill>
                  <a:srgbClr val="000000"/>
                </a:solidFill>
                <a:cs typeface="Arial" panose="020B0604020202020204" pitchFamily="34" charset="0"/>
              </a:rPr>
              <a:t>anabole</a:t>
            </a:r>
            <a:r>
              <a:rPr lang="en-GB" sz="1000" dirty="0">
                <a:solidFill>
                  <a:srgbClr val="000000"/>
                </a:solidFill>
                <a:cs typeface="Arial" panose="020B0604020202020204" pitchFamily="34" charset="0"/>
              </a:rPr>
              <a:t> </a:t>
            </a:r>
            <a:r>
              <a:rPr lang="en-GB" sz="1000" dirty="0" err="1">
                <a:solidFill>
                  <a:srgbClr val="000000"/>
                </a:solidFill>
                <a:cs typeface="Arial" panose="020B0604020202020204" pitchFamily="34" charset="0"/>
              </a:rPr>
              <a:t>Signalübertragung</a:t>
            </a:r>
            <a:endParaRPr lang="en-GB" sz="1000" dirty="0">
              <a:solidFill>
                <a:srgbClr val="000000"/>
              </a:solidFill>
              <a:cs typeface="Arial" panose="020B0604020202020204" pitchFamily="34" charset="0"/>
            </a:endParaRPr>
          </a:p>
        </p:txBody>
      </p:sp>
    </p:spTree>
    <p:extLst>
      <p:ext uri="{BB962C8B-B14F-4D97-AF65-F5344CB8AC3E}">
        <p14:creationId xmlns:p14="http://schemas.microsoft.com/office/powerpoint/2010/main" val="4024209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2D3DA1-E81E-4FCC-A988-E1E099024FB6}"/>
              </a:ext>
            </a:extLst>
          </p:cNvPr>
          <p:cNvSpPr>
            <a:spLocks noGrp="1"/>
          </p:cNvSpPr>
          <p:nvPr>
            <p:ph type="body" sz="quarter" idx="16"/>
          </p:nvPr>
        </p:nvSpPr>
        <p:spPr>
          <a:xfrm>
            <a:off x="735013" y="642938"/>
            <a:ext cx="10807700" cy="582612"/>
          </a:xfrm>
        </p:spPr>
        <p:txBody>
          <a:bodyPr>
            <a:normAutofit lnSpcReduction="10000"/>
          </a:bodyPr>
          <a:lstStyle/>
          <a:p>
            <a:r>
              <a:rPr lang="en-US" b="1" dirty="0"/>
              <a:t>Der 'TOP-DOWN ANSATZ' </a:t>
            </a:r>
            <a:r>
              <a:rPr lang="en-US" b="1" dirty="0" err="1"/>
              <a:t>erklärt</a:t>
            </a:r>
            <a:r>
              <a:rPr lang="en-US" b="1" dirty="0"/>
              <a:t> </a:t>
            </a:r>
            <a:endParaRPr lang="en-IE" b="1" dirty="0"/>
          </a:p>
        </p:txBody>
      </p:sp>
      <p:sp>
        <p:nvSpPr>
          <p:cNvPr id="5" name="Text Placeholder 1">
            <a:extLst>
              <a:ext uri="{FF2B5EF4-FFF2-40B4-BE49-F238E27FC236}">
                <a16:creationId xmlns:a16="http://schemas.microsoft.com/office/drawing/2014/main" id="{CBAE24F9-B82D-4F5C-B724-F9B7DEED745E}"/>
              </a:ext>
            </a:extLst>
          </p:cNvPr>
          <p:cNvSpPr>
            <a:spLocks noGrp="1"/>
          </p:cNvSpPr>
          <p:nvPr>
            <p:ph type="body" sz="quarter" idx="18"/>
          </p:nvPr>
        </p:nvSpPr>
        <p:spPr>
          <a:xfrm>
            <a:off x="398128" y="1495425"/>
            <a:ext cx="10999787" cy="3867150"/>
          </a:xfrm>
        </p:spPr>
        <p:txBody>
          <a:bodyPr>
            <a:noAutofit/>
          </a:bodyPr>
          <a:lstStyle/>
          <a:p>
            <a:pPr marL="571500" indent="-342900">
              <a:lnSpc>
                <a:spcPct val="100000"/>
              </a:lnSpc>
              <a:buFont typeface="Arial" panose="020B0604020202020204" pitchFamily="34" charset="0"/>
              <a:buChar char="•"/>
            </a:pPr>
            <a:r>
              <a:rPr lang="en-US" sz="2000" b="1" u="sng" dirty="0">
                <a:solidFill>
                  <a:srgbClr val="1188A3"/>
                </a:solidFill>
              </a:rPr>
              <a:t>Umwelt</a:t>
            </a:r>
            <a:r>
              <a:rPr lang="en-US" sz="2000" dirty="0"/>
              <a:t> - </a:t>
            </a:r>
            <a:r>
              <a:rPr lang="de-DE" sz="2000" dirty="0"/>
              <a:t>Jahreszeit, geografische Lage und nachhaltige landwirtschaftliche Praktiken</a:t>
            </a:r>
            <a:endParaRPr lang="en-US" sz="2000" dirty="0"/>
          </a:p>
          <a:p>
            <a:pPr marL="571500" indent="-342900">
              <a:lnSpc>
                <a:spcPct val="100000"/>
              </a:lnSpc>
              <a:buFont typeface="Arial" panose="020B0604020202020204" pitchFamily="34" charset="0"/>
              <a:buChar char="•"/>
            </a:pPr>
            <a:r>
              <a:rPr lang="en-US" sz="2000" b="1" u="sng" dirty="0" err="1">
                <a:solidFill>
                  <a:srgbClr val="1188A3"/>
                </a:solidFill>
              </a:rPr>
              <a:t>Qualität</a:t>
            </a:r>
            <a:r>
              <a:rPr lang="en-US" sz="2000" b="1" u="sng" dirty="0">
                <a:solidFill>
                  <a:srgbClr val="1188A3"/>
                </a:solidFill>
              </a:rPr>
              <a:t> des Lebens </a:t>
            </a:r>
            <a:r>
              <a:rPr lang="en-US" sz="2000" dirty="0"/>
              <a:t>- </a:t>
            </a:r>
            <a:r>
              <a:rPr lang="de-DE" sz="2000" dirty="0"/>
              <a:t>Körperliche Aktivität/Übungsgewohnheiten oder Verletzungen</a:t>
            </a:r>
            <a:endParaRPr lang="en-US" sz="2000" dirty="0"/>
          </a:p>
          <a:p>
            <a:pPr marL="571500" indent="-342900">
              <a:lnSpc>
                <a:spcPct val="100000"/>
              </a:lnSpc>
              <a:buFont typeface="Arial" panose="020B0604020202020204" pitchFamily="34" charset="0"/>
              <a:buChar char="•"/>
            </a:pPr>
            <a:r>
              <a:rPr lang="en-US" sz="2000" b="1" u="sng" dirty="0" err="1">
                <a:solidFill>
                  <a:srgbClr val="1188A3"/>
                </a:solidFill>
              </a:rPr>
              <a:t>Ernährungsmuster</a:t>
            </a:r>
            <a:r>
              <a:rPr lang="en-US" sz="2000" b="1" u="sng" dirty="0">
                <a:solidFill>
                  <a:srgbClr val="1188A3"/>
                </a:solidFill>
              </a:rPr>
              <a:t> </a:t>
            </a:r>
            <a:r>
              <a:rPr lang="en-US" sz="2000" dirty="0"/>
              <a:t>- </a:t>
            </a:r>
            <a:r>
              <a:rPr lang="de-DE" sz="2000" dirty="0"/>
              <a:t>Westlich, mediterran oder vegetarisch/vegan</a:t>
            </a:r>
            <a:endParaRPr lang="en-US" sz="2000" dirty="0"/>
          </a:p>
          <a:p>
            <a:pPr marL="571500" indent="-342900">
              <a:lnSpc>
                <a:spcPct val="100000"/>
              </a:lnSpc>
              <a:buFont typeface="Arial" panose="020B0604020202020204" pitchFamily="34" charset="0"/>
              <a:buChar char="•"/>
            </a:pPr>
            <a:r>
              <a:rPr lang="en-US" sz="2000" b="1" u="sng" dirty="0" err="1">
                <a:solidFill>
                  <a:srgbClr val="1188A3"/>
                </a:solidFill>
              </a:rPr>
              <a:t>Eiweißhaltige</a:t>
            </a:r>
            <a:r>
              <a:rPr lang="en-US" sz="2000" b="1" u="sng" dirty="0">
                <a:solidFill>
                  <a:srgbClr val="1188A3"/>
                </a:solidFill>
              </a:rPr>
              <a:t> </a:t>
            </a:r>
            <a:r>
              <a:rPr lang="en-US" sz="2000" b="1" u="sng" dirty="0" err="1">
                <a:solidFill>
                  <a:srgbClr val="1188A3"/>
                </a:solidFill>
              </a:rPr>
              <a:t>Nahrungsmittel</a:t>
            </a:r>
            <a:r>
              <a:rPr lang="en-US" sz="2000" b="1" u="sng" dirty="0">
                <a:solidFill>
                  <a:srgbClr val="1188A3"/>
                </a:solidFill>
              </a:rPr>
              <a:t> </a:t>
            </a:r>
            <a:r>
              <a:rPr lang="en-US" sz="2000" dirty="0"/>
              <a:t>- </a:t>
            </a:r>
            <a:r>
              <a:rPr lang="de-DE" sz="2000" dirty="0"/>
              <a:t>Tierisch oder pflanzlich; Rindfleisch oder Quinoa; oder kombiniert</a:t>
            </a:r>
            <a:endParaRPr lang="en-US" sz="2000" dirty="0"/>
          </a:p>
          <a:p>
            <a:pPr marL="571500" indent="-342900">
              <a:lnSpc>
                <a:spcPct val="100000"/>
              </a:lnSpc>
              <a:buFont typeface="Arial" panose="020B0604020202020204" pitchFamily="34" charset="0"/>
              <a:buChar char="•"/>
            </a:pPr>
            <a:r>
              <a:rPr lang="en-US" sz="2000" b="1" u="sng" dirty="0" err="1">
                <a:solidFill>
                  <a:srgbClr val="1188A3"/>
                </a:solidFill>
              </a:rPr>
              <a:t>Nettoeffekt</a:t>
            </a:r>
            <a:r>
              <a:rPr lang="en-US" sz="2000" b="1" u="sng" dirty="0">
                <a:solidFill>
                  <a:srgbClr val="1188A3"/>
                </a:solidFill>
              </a:rPr>
              <a:t> der </a:t>
            </a:r>
            <a:r>
              <a:rPr lang="en-US" sz="2000" b="1" u="sng" dirty="0" err="1">
                <a:solidFill>
                  <a:srgbClr val="1188A3"/>
                </a:solidFill>
              </a:rPr>
              <a:t>Nahrungsmatrix</a:t>
            </a:r>
            <a:r>
              <a:rPr lang="en-US" sz="2000" b="1" u="sng" dirty="0">
                <a:solidFill>
                  <a:srgbClr val="1188A3"/>
                </a:solidFill>
              </a:rPr>
              <a:t> </a:t>
            </a:r>
            <a:r>
              <a:rPr lang="en-US" sz="2000" dirty="0"/>
              <a:t>- </a:t>
            </a:r>
            <a:r>
              <a:rPr lang="de-DE" sz="2000" dirty="0"/>
              <a:t>Gestaltung der Lebensmittelstruktur und Nährstoff-Nährstoff-Interaktionen</a:t>
            </a:r>
          </a:p>
          <a:p>
            <a:pPr marL="571500" indent="-342900">
              <a:lnSpc>
                <a:spcPct val="100000"/>
              </a:lnSpc>
              <a:buFont typeface="Arial" panose="020B0604020202020204" pitchFamily="34" charset="0"/>
              <a:buChar char="•"/>
            </a:pPr>
            <a:r>
              <a:rPr lang="en-US" sz="2000" b="1" u="sng" dirty="0">
                <a:solidFill>
                  <a:srgbClr val="1188A3"/>
                </a:solidFill>
              </a:rPr>
              <a:t>Der </a:t>
            </a:r>
            <a:r>
              <a:rPr lang="en-US" sz="2000" b="1" u="sng" dirty="0" err="1">
                <a:solidFill>
                  <a:srgbClr val="1188A3"/>
                </a:solidFill>
              </a:rPr>
              <a:t>Grundbestandteil</a:t>
            </a:r>
            <a:r>
              <a:rPr lang="en-US" sz="2000" b="1" u="sng" dirty="0">
                <a:solidFill>
                  <a:srgbClr val="1188A3"/>
                </a:solidFill>
              </a:rPr>
              <a:t> von </a:t>
            </a:r>
            <a:r>
              <a:rPr lang="en-US" sz="2000" b="1" u="sng" dirty="0" err="1">
                <a:solidFill>
                  <a:srgbClr val="1188A3"/>
                </a:solidFill>
              </a:rPr>
              <a:t>Eiweiß</a:t>
            </a:r>
            <a:r>
              <a:rPr lang="en-US" sz="2000" b="1" u="sng" dirty="0">
                <a:solidFill>
                  <a:srgbClr val="1188A3"/>
                </a:solidFill>
              </a:rPr>
              <a:t> </a:t>
            </a:r>
            <a:r>
              <a:rPr lang="en-US" sz="2000" dirty="0"/>
              <a:t>- </a:t>
            </a:r>
            <a:r>
              <a:rPr lang="en-US" sz="2000" dirty="0" err="1"/>
              <a:t>Ernährungsbedingte</a:t>
            </a:r>
            <a:r>
              <a:rPr lang="en-US" sz="2000" dirty="0"/>
              <a:t> </a:t>
            </a:r>
            <a:r>
              <a:rPr lang="en-US" sz="2000" dirty="0" err="1"/>
              <a:t>Aminosäuren</a:t>
            </a:r>
            <a:endParaRPr lang="en-US" sz="2000" dirty="0"/>
          </a:p>
          <a:p>
            <a:pPr indent="0">
              <a:lnSpc>
                <a:spcPct val="100000"/>
              </a:lnSpc>
            </a:pPr>
            <a:endParaRPr lang="en-US" sz="2200" dirty="0"/>
          </a:p>
          <a:p>
            <a:pPr indent="0">
              <a:lnSpc>
                <a:spcPct val="100000"/>
              </a:lnSpc>
            </a:pPr>
            <a:r>
              <a:rPr lang="en-US" sz="2000" b="1" dirty="0">
                <a:highlight>
                  <a:srgbClr val="FED100"/>
                </a:highlight>
              </a:rPr>
              <a:t> TIPP</a:t>
            </a:r>
            <a:r>
              <a:rPr lang="en-US" sz="2000" b="1" dirty="0">
                <a:highlight>
                  <a:srgbClr val="FED100"/>
                </a:highlight>
                <a:latin typeface="Comic Sans MS" panose="030F0702030302020204" pitchFamily="66" charset="0"/>
              </a:rPr>
              <a:t>:</a:t>
            </a:r>
            <a:r>
              <a:rPr lang="en-US" sz="2000" b="1" dirty="0">
                <a:latin typeface="Comic Sans MS" panose="030F0702030302020204" pitchFamily="66" charset="0"/>
              </a:rPr>
              <a:t> </a:t>
            </a:r>
            <a:r>
              <a:rPr lang="de-DE" sz="2000" b="1" dirty="0"/>
              <a:t>Dieser Ansatz kann den Bereich der Forschung und Entwicklung beraten und unterstützen und vielleicht die ökologisch validesten Informationen über die Ernährung liefern. </a:t>
            </a:r>
            <a:endParaRPr lang="en-IE" sz="2000" dirty="0"/>
          </a:p>
        </p:txBody>
      </p:sp>
    </p:spTree>
    <p:extLst>
      <p:ext uri="{BB962C8B-B14F-4D97-AF65-F5344CB8AC3E}">
        <p14:creationId xmlns:p14="http://schemas.microsoft.com/office/powerpoint/2010/main" val="3144578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F1DB8-1056-4F5F-8C07-CE12FBC02B59}"/>
              </a:ext>
            </a:extLst>
          </p:cNvPr>
          <p:cNvSpPr>
            <a:spLocks noGrp="1"/>
          </p:cNvSpPr>
          <p:nvPr>
            <p:ph type="body" sz="quarter" idx="18"/>
          </p:nvPr>
        </p:nvSpPr>
        <p:spPr>
          <a:xfrm>
            <a:off x="482600" y="1495148"/>
            <a:ext cx="5909700" cy="4283352"/>
          </a:xfrm>
        </p:spPr>
        <p:txBody>
          <a:bodyPr>
            <a:normAutofit lnSpcReduction="10000"/>
          </a:bodyPr>
          <a:lstStyle/>
          <a:p>
            <a:pPr indent="0"/>
            <a:r>
              <a:rPr lang="en-US" b="1" dirty="0" err="1"/>
              <a:t>Orale</a:t>
            </a:r>
            <a:r>
              <a:rPr lang="en-US" b="1" dirty="0"/>
              <a:t> </a:t>
            </a:r>
            <a:r>
              <a:rPr lang="en-US" b="1" dirty="0" err="1"/>
              <a:t>Ernährungsprodukte</a:t>
            </a:r>
            <a:r>
              <a:rPr lang="en-US" b="1" dirty="0"/>
              <a:t>:</a:t>
            </a:r>
          </a:p>
          <a:p>
            <a:pPr indent="0"/>
            <a:r>
              <a:rPr lang="de-DE" dirty="0"/>
              <a:t>Die Entwicklung von speziellen oralen Nahrungsergänzungsmitteln (ONM) oder Nahrungsmitteln mit hohem Proteingehalt, die älteren Erwachsenen nachweislich dabei helfen, Muskeln für Kraft und Energie wieder aufzubauen. ONM sind im Allgemeinen sterile Flüssigkeiten, halbfeste Stoffe oder Pulver, die Makro- und Mikronährstoffe liefern</a:t>
            </a:r>
            <a:r>
              <a:rPr lang="en-US" dirty="0"/>
              <a:t>. </a:t>
            </a:r>
          </a:p>
          <a:p>
            <a:pPr indent="0"/>
            <a:r>
              <a:rPr lang="de-DE" dirty="0"/>
              <a:t>Um ihre Verwendung zu verstehen, finden Sie hier eine einfache Anleitung </a:t>
            </a:r>
            <a:r>
              <a:rPr lang="en-US" dirty="0"/>
              <a:t>:</a:t>
            </a:r>
            <a:endParaRPr lang="en-IE" dirty="0"/>
          </a:p>
        </p:txBody>
      </p:sp>
      <p:sp>
        <p:nvSpPr>
          <p:cNvPr id="3" name="Text Placeholder 2">
            <a:extLst>
              <a:ext uri="{FF2B5EF4-FFF2-40B4-BE49-F238E27FC236}">
                <a16:creationId xmlns:a16="http://schemas.microsoft.com/office/drawing/2014/main" id="{D24ABD0A-7E3B-4990-9085-BBB0FF3A0908}"/>
              </a:ext>
            </a:extLst>
          </p:cNvPr>
          <p:cNvSpPr>
            <a:spLocks noGrp="1"/>
          </p:cNvSpPr>
          <p:nvPr>
            <p:ph type="body" sz="quarter" idx="16"/>
          </p:nvPr>
        </p:nvSpPr>
        <p:spPr>
          <a:xfrm>
            <a:off x="734715" y="651064"/>
            <a:ext cx="5085159" cy="582221"/>
          </a:xfrm>
        </p:spPr>
        <p:txBody>
          <a:bodyPr>
            <a:normAutofit fontScale="85000" lnSpcReduction="10000"/>
          </a:bodyPr>
          <a:lstStyle/>
          <a:p>
            <a:r>
              <a:rPr lang="en-US" b="1" dirty="0" err="1"/>
              <a:t>Lösung</a:t>
            </a:r>
            <a:r>
              <a:rPr lang="en-US" b="1" dirty="0"/>
              <a:t> für die </a:t>
            </a:r>
            <a:r>
              <a:rPr lang="en-US" b="1" dirty="0" err="1"/>
              <a:t>Proteinzufuhr</a:t>
            </a:r>
            <a:r>
              <a:rPr lang="en-US" b="1" dirty="0"/>
              <a:t>:</a:t>
            </a:r>
            <a:endParaRPr lang="en-IE" b="1" dirty="0"/>
          </a:p>
        </p:txBody>
      </p:sp>
      <p:sp>
        <p:nvSpPr>
          <p:cNvPr id="6" name="TextBox 5">
            <a:extLst>
              <a:ext uri="{FF2B5EF4-FFF2-40B4-BE49-F238E27FC236}">
                <a16:creationId xmlns:a16="http://schemas.microsoft.com/office/drawing/2014/main" id="{DC5FD644-5DE0-4193-8E5F-3AE4E6A588F7}"/>
              </a:ext>
            </a:extLst>
          </p:cNvPr>
          <p:cNvSpPr txBox="1"/>
          <p:nvPr/>
        </p:nvSpPr>
        <p:spPr>
          <a:xfrm>
            <a:off x="1676951" y="5236970"/>
            <a:ext cx="4984781" cy="677108"/>
          </a:xfrm>
          <a:prstGeom prst="rect">
            <a:avLst/>
          </a:prstGeom>
          <a:noFill/>
        </p:spPr>
        <p:txBody>
          <a:bodyPr wrap="square">
            <a:spAutoFit/>
          </a:bodyPr>
          <a:lstStyle/>
          <a:p>
            <a:r>
              <a:rPr lang="en-IE" sz="1900" dirty="0">
                <a:solidFill>
                  <a:srgbClr val="1188A3"/>
                </a:solidFill>
                <a:hlinkClick r:id="rId2">
                  <a:extLst>
                    <a:ext uri="{A12FA001-AC4F-418D-AE19-62706E023703}">
                      <ahyp:hlinkClr xmlns:ahyp="http://schemas.microsoft.com/office/drawing/2018/hyperlinkcolor" val="tx"/>
                    </a:ext>
                  </a:extLst>
                </a:hlinkClick>
              </a:rPr>
              <a:t>how-to-use-oral-nutritional-supplements.pdf (hse.ie)</a:t>
            </a:r>
            <a:endParaRPr lang="en-IE" sz="1900" dirty="0">
              <a:solidFill>
                <a:srgbClr val="1188A3"/>
              </a:solidFill>
            </a:endParaRPr>
          </a:p>
        </p:txBody>
      </p:sp>
      <p:sp>
        <p:nvSpPr>
          <p:cNvPr id="10" name="TextBox 9">
            <a:extLst>
              <a:ext uri="{FF2B5EF4-FFF2-40B4-BE49-F238E27FC236}">
                <a16:creationId xmlns:a16="http://schemas.microsoft.com/office/drawing/2014/main" id="{E8D2073D-0B79-4E97-896F-A84AA33DD213}"/>
              </a:ext>
            </a:extLst>
          </p:cNvPr>
          <p:cNvSpPr txBox="1"/>
          <p:nvPr/>
        </p:nvSpPr>
        <p:spPr>
          <a:xfrm>
            <a:off x="6603349" y="4521314"/>
            <a:ext cx="5513835" cy="1938992"/>
          </a:xfrm>
          <a:prstGeom prst="rect">
            <a:avLst/>
          </a:prstGeom>
          <a:noFill/>
        </p:spPr>
        <p:txBody>
          <a:bodyPr wrap="square">
            <a:spAutoFit/>
          </a:bodyPr>
          <a:lstStyle/>
          <a:p>
            <a:r>
              <a:rPr lang="en-US" sz="2000" dirty="0">
                <a:solidFill>
                  <a:srgbClr val="000000"/>
                </a:solidFill>
                <a:hlinkClick r:id="rId3"/>
              </a:rPr>
              <a:t>Nu3 Muscle Protect </a:t>
            </a:r>
            <a:r>
              <a:rPr lang="de-DE" sz="2000" b="0" i="0" dirty="0">
                <a:solidFill>
                  <a:srgbClr val="000000"/>
                </a:solidFill>
                <a:effectLst/>
              </a:rPr>
              <a:t>ist ein Nahrungsergänzungsmittel in Pulverform mit hohem Proteingehalt. </a:t>
            </a:r>
            <a:r>
              <a:rPr lang="de-DE" sz="2000" dirty="0">
                <a:solidFill>
                  <a:srgbClr val="000000"/>
                </a:solidFill>
              </a:rPr>
              <a:t>Speziell entwickelt für 50+,</a:t>
            </a:r>
          </a:p>
          <a:p>
            <a:r>
              <a:rPr lang="de-DE" sz="2000" dirty="0">
                <a:solidFill>
                  <a:srgbClr val="000000"/>
                </a:solidFill>
              </a:rPr>
              <a:t>Zur Unterstützung oder zum Erhalt der Muskeln,</a:t>
            </a:r>
          </a:p>
          <a:p>
            <a:r>
              <a:rPr lang="de-DE" sz="2000" dirty="0">
                <a:solidFill>
                  <a:srgbClr val="000000"/>
                </a:solidFill>
              </a:rPr>
              <a:t>Mit </a:t>
            </a:r>
            <a:r>
              <a:rPr lang="de-DE" sz="2000" dirty="0" err="1">
                <a:solidFill>
                  <a:srgbClr val="000000"/>
                </a:solidFill>
              </a:rPr>
              <a:t>Whey</a:t>
            </a:r>
            <a:r>
              <a:rPr lang="de-DE" sz="2000" dirty="0">
                <a:solidFill>
                  <a:srgbClr val="000000"/>
                </a:solidFill>
              </a:rPr>
              <a:t>-Protein, Kreatin &amp; Kollagenpeptiden.</a:t>
            </a:r>
          </a:p>
          <a:p>
            <a:endParaRPr lang="en-IE" sz="2000" dirty="0">
              <a:solidFill>
                <a:srgbClr val="000000"/>
              </a:solidFill>
            </a:endParaRPr>
          </a:p>
        </p:txBody>
      </p:sp>
      <p:sp>
        <p:nvSpPr>
          <p:cNvPr id="5" name="Arrow: Curved Left 4">
            <a:extLst>
              <a:ext uri="{FF2B5EF4-FFF2-40B4-BE49-F238E27FC236}">
                <a16:creationId xmlns:a16="http://schemas.microsoft.com/office/drawing/2014/main" id="{E5BA61E3-B48C-47E6-A039-BF7C778D0049}"/>
              </a:ext>
            </a:extLst>
          </p:cNvPr>
          <p:cNvSpPr/>
          <p:nvPr/>
        </p:nvSpPr>
        <p:spPr>
          <a:xfrm>
            <a:off x="10884568" y="3392857"/>
            <a:ext cx="1008313" cy="1118892"/>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TextBox 3">
            <a:extLst>
              <a:ext uri="{FF2B5EF4-FFF2-40B4-BE49-F238E27FC236}">
                <a16:creationId xmlns:a16="http://schemas.microsoft.com/office/drawing/2014/main" id="{49297B7A-1EB0-45C4-A084-4569E8A714DE}"/>
              </a:ext>
            </a:extLst>
          </p:cNvPr>
          <p:cNvSpPr txBox="1"/>
          <p:nvPr/>
        </p:nvSpPr>
        <p:spPr>
          <a:xfrm>
            <a:off x="10441739" y="2335202"/>
            <a:ext cx="1451142" cy="1477328"/>
          </a:xfrm>
          <a:prstGeom prst="rect">
            <a:avLst/>
          </a:prstGeom>
          <a:solidFill>
            <a:srgbClr val="FFC000"/>
          </a:solidFill>
        </p:spPr>
        <p:txBody>
          <a:bodyPr wrap="square" rtlCol="0">
            <a:spAutoFit/>
          </a:bodyPr>
          <a:lstStyle/>
          <a:p>
            <a:r>
              <a:rPr lang="de-DE" b="1" dirty="0">
                <a:solidFill>
                  <a:srgbClr val="000000"/>
                </a:solidFill>
              </a:rPr>
              <a:t>Lassen Sie sich inspirieren, KLICKEN Sie auf den Link</a:t>
            </a:r>
            <a:endParaRPr lang="en-IE" b="1" dirty="0">
              <a:solidFill>
                <a:srgbClr val="000000"/>
              </a:solidFill>
            </a:endParaRPr>
          </a:p>
        </p:txBody>
      </p:sp>
      <p:pic>
        <p:nvPicPr>
          <p:cNvPr id="2054" name="Picture 6">
            <a:extLst>
              <a:ext uri="{FF2B5EF4-FFF2-40B4-BE49-F238E27FC236}">
                <a16:creationId xmlns:a16="http://schemas.microsoft.com/office/drawing/2014/main" id="{9B881976-CB49-D049-A3BF-8F83005A0E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55181" y="636145"/>
            <a:ext cx="3686558" cy="368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8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BCCDAF-88CA-4204-BC80-1CB76D267B63}"/>
              </a:ext>
            </a:extLst>
          </p:cNvPr>
          <p:cNvSpPr>
            <a:spLocks noGrp="1"/>
          </p:cNvSpPr>
          <p:nvPr>
            <p:ph type="body" sz="quarter" idx="18"/>
          </p:nvPr>
        </p:nvSpPr>
        <p:spPr>
          <a:xfrm>
            <a:off x="1421476" y="1379912"/>
            <a:ext cx="5360324" cy="5211387"/>
          </a:xfrm>
        </p:spPr>
        <p:txBody>
          <a:bodyPr>
            <a:normAutofit fontScale="92500" lnSpcReduction="10000"/>
          </a:bodyPr>
          <a:lstStyle/>
          <a:p>
            <a:pPr indent="0">
              <a:lnSpc>
                <a:spcPct val="110000"/>
              </a:lnSpc>
            </a:pPr>
            <a:r>
              <a:rPr lang="de-DE" dirty="0"/>
              <a:t>Der Europäische </a:t>
            </a:r>
            <a:r>
              <a:rPr lang="de-DE" dirty="0">
                <a:solidFill>
                  <a:srgbClr val="1188A3"/>
                </a:solidFill>
                <a:hlinkClick r:id="rId2">
                  <a:extLst>
                    <a:ext uri="{A12FA001-AC4F-418D-AE19-62706E023703}">
                      <ahyp:hlinkClr xmlns:ahyp="http://schemas.microsoft.com/office/drawing/2018/hyperlinkcolor" val="tx"/>
                    </a:ext>
                  </a:extLst>
                </a:hlinkClick>
              </a:rPr>
              <a:t>Aktionsplan für Ernährung 2015-2020</a:t>
            </a:r>
            <a:r>
              <a:rPr lang="de-DE" dirty="0"/>
              <a:t> konzentriert sich auf Lebensmittel und Ernährung, um die Auswirkungen von vermeidbarer ernährungsbedingternicht-übertragbaren Erkrankungen (Non-communicable Diseases, NCD) und Mangelernährung bzw. Mikronährstoffmangel zu verringern... Dazu gehört auch die "</a:t>
            </a:r>
            <a:r>
              <a:rPr lang="de-DE" i="1" dirty="0"/>
              <a:t>Ernährung für gesundes Altern und die Ernährungsversorgung älterer Menschen</a:t>
            </a:r>
            <a:r>
              <a:rPr lang="de-DE" dirty="0"/>
              <a:t>".</a:t>
            </a:r>
          </a:p>
          <a:p>
            <a:pPr indent="0">
              <a:lnSpc>
                <a:spcPct val="110000"/>
              </a:lnSpc>
            </a:pPr>
            <a:r>
              <a:rPr lang="de-DE" b="1" dirty="0">
                <a:solidFill>
                  <a:srgbClr val="1188A3"/>
                </a:solidFill>
              </a:rPr>
              <a:t>Wir wollen diese Mission unterstützen, indem wir KMU/Unternehmen wie Sie informieren!</a:t>
            </a:r>
            <a:endParaRPr lang="en-IE" b="1" dirty="0">
              <a:solidFill>
                <a:srgbClr val="1188A3"/>
              </a:solidFill>
            </a:endParaRPr>
          </a:p>
        </p:txBody>
      </p:sp>
      <p:sp>
        <p:nvSpPr>
          <p:cNvPr id="4" name="Text Placeholder 3">
            <a:extLst>
              <a:ext uri="{FF2B5EF4-FFF2-40B4-BE49-F238E27FC236}">
                <a16:creationId xmlns:a16="http://schemas.microsoft.com/office/drawing/2014/main" id="{3F77223D-F1DE-4FF8-8C81-585F7823A585}"/>
              </a:ext>
            </a:extLst>
          </p:cNvPr>
          <p:cNvSpPr>
            <a:spLocks noGrp="1"/>
          </p:cNvSpPr>
          <p:nvPr>
            <p:ph type="body" sz="quarter" idx="16"/>
          </p:nvPr>
        </p:nvSpPr>
        <p:spPr/>
        <p:txBody>
          <a:bodyPr vert="horz" lIns="91440" tIns="45720" rIns="91440" bIns="45720" rtlCol="0" anchor="t">
            <a:normAutofit lnSpcReduction="10000"/>
          </a:bodyPr>
          <a:lstStyle/>
          <a:p>
            <a:r>
              <a:rPr lang="en-US" b="1" dirty="0"/>
              <a:t>Den </a:t>
            </a:r>
            <a:r>
              <a:rPr lang="en-US" b="1" dirty="0" err="1"/>
              <a:t>Bedarf</a:t>
            </a:r>
            <a:r>
              <a:rPr lang="en-US" b="1" dirty="0"/>
              <a:t> verstehen</a:t>
            </a:r>
            <a:endParaRPr lang="en-IE" b="1" dirty="0"/>
          </a:p>
        </p:txBody>
      </p:sp>
      <p:pic>
        <p:nvPicPr>
          <p:cNvPr id="6" name="Picture 5">
            <a:hlinkClick r:id="rId2"/>
            <a:extLst>
              <a:ext uri="{FF2B5EF4-FFF2-40B4-BE49-F238E27FC236}">
                <a16:creationId xmlns:a16="http://schemas.microsoft.com/office/drawing/2014/main" id="{D6D46465-BB7D-4CE6-8725-9D27AECB88E5}"/>
              </a:ext>
            </a:extLst>
          </p:cNvPr>
          <p:cNvPicPr>
            <a:picLocks noChangeAspect="1"/>
          </p:cNvPicPr>
          <p:nvPr/>
        </p:nvPicPr>
        <p:blipFill>
          <a:blip r:embed="rId3"/>
          <a:stretch>
            <a:fillRect/>
          </a:stretch>
        </p:blipFill>
        <p:spPr>
          <a:xfrm>
            <a:off x="7717849" y="785443"/>
            <a:ext cx="3705742" cy="5287113"/>
          </a:xfrm>
          <a:prstGeom prst="rect">
            <a:avLst/>
          </a:prstGeom>
        </p:spPr>
      </p:pic>
    </p:spTree>
    <p:extLst>
      <p:ext uri="{BB962C8B-B14F-4D97-AF65-F5344CB8AC3E}">
        <p14:creationId xmlns:p14="http://schemas.microsoft.com/office/powerpoint/2010/main" val="91820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urved Left 9">
            <a:extLst>
              <a:ext uri="{FF2B5EF4-FFF2-40B4-BE49-F238E27FC236}">
                <a16:creationId xmlns:a16="http://schemas.microsoft.com/office/drawing/2014/main" id="{D42FDF32-8B82-4DD7-B0B1-B59D7D860D22}"/>
              </a:ext>
            </a:extLst>
          </p:cNvPr>
          <p:cNvSpPr/>
          <p:nvPr/>
        </p:nvSpPr>
        <p:spPr>
          <a:xfrm>
            <a:off x="11540222" y="106658"/>
            <a:ext cx="642336" cy="1118892"/>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Text Placeholder 2">
            <a:extLst>
              <a:ext uri="{FF2B5EF4-FFF2-40B4-BE49-F238E27FC236}">
                <a16:creationId xmlns:a16="http://schemas.microsoft.com/office/drawing/2014/main" id="{14F3E918-F537-4013-ACD5-3C07169663F5}"/>
              </a:ext>
            </a:extLst>
          </p:cNvPr>
          <p:cNvSpPr>
            <a:spLocks noGrp="1"/>
          </p:cNvSpPr>
          <p:nvPr>
            <p:ph type="body" sz="quarter" idx="16"/>
          </p:nvPr>
        </p:nvSpPr>
        <p:spPr>
          <a:xfrm>
            <a:off x="735013" y="642938"/>
            <a:ext cx="5084762" cy="582612"/>
          </a:xfrm>
        </p:spPr>
        <p:txBody>
          <a:bodyPr>
            <a:normAutofit fontScale="85000" lnSpcReduction="10000"/>
          </a:bodyPr>
          <a:lstStyle/>
          <a:p>
            <a:r>
              <a:rPr lang="en-US" b="1" dirty="0" err="1"/>
              <a:t>Lösung</a:t>
            </a:r>
            <a:r>
              <a:rPr lang="en-US" b="1" dirty="0"/>
              <a:t> für die </a:t>
            </a:r>
            <a:r>
              <a:rPr lang="en-US" b="1" dirty="0" err="1"/>
              <a:t>Proteinzufuhr</a:t>
            </a:r>
            <a:r>
              <a:rPr lang="en-US" b="1" dirty="0"/>
              <a:t>:</a:t>
            </a:r>
            <a:endParaRPr lang="en-IE" b="1" dirty="0"/>
          </a:p>
        </p:txBody>
      </p:sp>
      <p:sp>
        <p:nvSpPr>
          <p:cNvPr id="6" name="Text Placeholder 1">
            <a:extLst>
              <a:ext uri="{FF2B5EF4-FFF2-40B4-BE49-F238E27FC236}">
                <a16:creationId xmlns:a16="http://schemas.microsoft.com/office/drawing/2014/main" id="{3846A9C1-4A02-45BB-9172-39B1BE5883D6}"/>
              </a:ext>
            </a:extLst>
          </p:cNvPr>
          <p:cNvSpPr>
            <a:spLocks noGrp="1"/>
          </p:cNvSpPr>
          <p:nvPr>
            <p:ph type="body" sz="quarter" idx="18"/>
          </p:nvPr>
        </p:nvSpPr>
        <p:spPr>
          <a:xfrm>
            <a:off x="494381" y="1495425"/>
            <a:ext cx="5564882" cy="3867150"/>
          </a:xfrm>
        </p:spPr>
        <p:txBody>
          <a:bodyPr>
            <a:normAutofit fontScale="92500" lnSpcReduction="10000"/>
          </a:bodyPr>
          <a:lstStyle/>
          <a:p>
            <a:pPr indent="0"/>
            <a:r>
              <a:rPr lang="en-US" b="1" dirty="0" err="1"/>
              <a:t>Personalisierte</a:t>
            </a:r>
            <a:r>
              <a:rPr lang="en-US" b="1" dirty="0"/>
              <a:t> </a:t>
            </a:r>
            <a:r>
              <a:rPr lang="en-US" b="1" dirty="0" err="1"/>
              <a:t>Ernährung</a:t>
            </a:r>
            <a:r>
              <a:rPr lang="en-US" b="1" dirty="0"/>
              <a:t>:</a:t>
            </a:r>
            <a:r>
              <a:rPr lang="en-US" dirty="0"/>
              <a:t> </a:t>
            </a:r>
          </a:p>
          <a:p>
            <a:pPr indent="0"/>
            <a:r>
              <a:rPr lang="de-DE" dirty="0"/>
              <a:t>Ältere Erwachsene haben </a:t>
            </a:r>
            <a:r>
              <a:rPr lang="de-DE" b="1" dirty="0"/>
              <a:t>unterschiedliche Gesundheitszustände</a:t>
            </a:r>
            <a:r>
              <a:rPr lang="de-DE" dirty="0"/>
              <a:t> und können im Zusammenhang mit chronischen Krankheiten </a:t>
            </a:r>
            <a:r>
              <a:rPr lang="de-DE" b="1" dirty="0"/>
              <a:t>bestimmte Ernährungseinschränkungen </a:t>
            </a:r>
            <a:r>
              <a:rPr lang="de-DE" dirty="0"/>
              <a:t>haben, die zu einer möglichen Mangelernährung führen können. Daher können Mahlzeitenpläne/Diäten/Nahrungsmittel, die auf die </a:t>
            </a:r>
            <a:r>
              <a:rPr lang="de-DE" b="1" dirty="0"/>
              <a:t>Bedürfnisse, Wünsche und den Gesundheitszustand der einzelnen Personen zugeschnitten </a:t>
            </a:r>
            <a:r>
              <a:rPr lang="de-DE" dirty="0"/>
              <a:t>sind, den Ernährungszustand älterer Menschen verbessern</a:t>
            </a:r>
            <a:r>
              <a:rPr lang="en-US" dirty="0"/>
              <a:t>.</a:t>
            </a:r>
          </a:p>
          <a:p>
            <a:pPr indent="0"/>
            <a:endParaRPr lang="en-US" dirty="0"/>
          </a:p>
          <a:p>
            <a:pPr indent="0"/>
            <a:endParaRPr lang="en-IE" dirty="0"/>
          </a:p>
        </p:txBody>
      </p:sp>
      <p:pic>
        <p:nvPicPr>
          <p:cNvPr id="8" name="Picture 7">
            <a:hlinkClick r:id="rId2"/>
            <a:extLst>
              <a:ext uri="{FF2B5EF4-FFF2-40B4-BE49-F238E27FC236}">
                <a16:creationId xmlns:a16="http://schemas.microsoft.com/office/drawing/2014/main" id="{55886D1C-B38E-4ED9-A0F6-86E1687736D1}"/>
              </a:ext>
            </a:extLst>
          </p:cNvPr>
          <p:cNvPicPr>
            <a:picLocks noChangeAspect="1"/>
          </p:cNvPicPr>
          <p:nvPr/>
        </p:nvPicPr>
        <p:blipFill>
          <a:blip r:embed="rId3"/>
          <a:stretch>
            <a:fillRect/>
          </a:stretch>
        </p:blipFill>
        <p:spPr>
          <a:xfrm>
            <a:off x="7418860" y="449407"/>
            <a:ext cx="4121362" cy="4127712"/>
          </a:xfrm>
          <a:prstGeom prst="rect">
            <a:avLst/>
          </a:prstGeom>
        </p:spPr>
      </p:pic>
      <p:sp>
        <p:nvSpPr>
          <p:cNvPr id="9" name="TextBox 8">
            <a:extLst>
              <a:ext uri="{FF2B5EF4-FFF2-40B4-BE49-F238E27FC236}">
                <a16:creationId xmlns:a16="http://schemas.microsoft.com/office/drawing/2014/main" id="{43701651-9EBA-484F-AF0C-C1E53B333923}"/>
              </a:ext>
            </a:extLst>
          </p:cNvPr>
          <p:cNvSpPr txBox="1"/>
          <p:nvPr/>
        </p:nvSpPr>
        <p:spPr>
          <a:xfrm>
            <a:off x="6616931" y="4657194"/>
            <a:ext cx="5504873" cy="1938992"/>
          </a:xfrm>
          <a:prstGeom prst="rect">
            <a:avLst/>
          </a:prstGeom>
          <a:noFill/>
        </p:spPr>
        <p:txBody>
          <a:bodyPr wrap="square">
            <a:spAutoFit/>
          </a:bodyPr>
          <a:lstStyle/>
          <a:p>
            <a:r>
              <a:rPr lang="de-DE" sz="2000" b="0" i="0" dirty="0">
                <a:solidFill>
                  <a:srgbClr val="000000"/>
                </a:solidFill>
                <a:effectLst/>
              </a:rPr>
              <a:t>Die Küchenchefin Joyce </a:t>
            </a:r>
            <a:r>
              <a:rPr lang="de-DE" sz="2000" b="0" i="0" dirty="0" err="1">
                <a:solidFill>
                  <a:srgbClr val="000000"/>
                </a:solidFill>
                <a:effectLst/>
              </a:rPr>
              <a:t>Timmins</a:t>
            </a:r>
            <a:r>
              <a:rPr lang="de-DE" sz="2000" b="0" i="0" dirty="0">
                <a:solidFill>
                  <a:srgbClr val="000000"/>
                </a:solidFill>
                <a:effectLst/>
              </a:rPr>
              <a:t> hat </a:t>
            </a:r>
            <a:r>
              <a:rPr lang="en-US" sz="2000" b="0" i="0" dirty="0">
                <a:solidFill>
                  <a:srgbClr val="000000"/>
                </a:solidFill>
                <a:effectLst/>
                <a:hlinkClick r:id="rId2">
                  <a:extLst>
                    <a:ext uri="{A12FA001-AC4F-418D-AE19-62706E023703}">
                      <ahyp:hlinkClr xmlns:ahyp="http://schemas.microsoft.com/office/drawing/2018/hyperlinkcolor" val="tx"/>
                    </a:ext>
                  </a:extLst>
                </a:hlinkClick>
              </a:rPr>
              <a:t>Pure Joy </a:t>
            </a:r>
            <a:r>
              <a:rPr lang="de-DE" sz="2000" b="0" i="0" dirty="0">
                <a:solidFill>
                  <a:srgbClr val="000000"/>
                </a:solidFill>
                <a:effectLst/>
              </a:rPr>
              <a:t>ins Leben gerufen, um Patienten im Gesundheitswesen und Bewohnern von Pflegeheimen die Freude am Essen zurückzugeben, indem sie individuelle, ausgewogene Ernährungspläne für die Bewohner erstellt</a:t>
            </a:r>
            <a:r>
              <a:rPr lang="en-US" sz="2000" b="0" i="0" dirty="0">
                <a:solidFill>
                  <a:srgbClr val="000000"/>
                </a:solidFill>
                <a:effectLst/>
              </a:rPr>
              <a:t>.</a:t>
            </a:r>
            <a:endParaRPr lang="en-IE" sz="2000" dirty="0">
              <a:solidFill>
                <a:srgbClr val="000000"/>
              </a:solidFill>
            </a:endParaRPr>
          </a:p>
        </p:txBody>
      </p:sp>
      <p:sp>
        <p:nvSpPr>
          <p:cNvPr id="7" name="TextBox 6">
            <a:extLst>
              <a:ext uri="{FF2B5EF4-FFF2-40B4-BE49-F238E27FC236}">
                <a16:creationId xmlns:a16="http://schemas.microsoft.com/office/drawing/2014/main" id="{06A492E5-1399-4539-9A93-C4A9F30AE189}"/>
              </a:ext>
            </a:extLst>
          </p:cNvPr>
          <p:cNvSpPr txBox="1"/>
          <p:nvPr/>
        </p:nvSpPr>
        <p:spPr>
          <a:xfrm>
            <a:off x="7126357" y="0"/>
            <a:ext cx="5065644" cy="369332"/>
          </a:xfrm>
          <a:prstGeom prst="rect">
            <a:avLst/>
          </a:prstGeom>
          <a:solidFill>
            <a:srgbClr val="FED100"/>
          </a:solidFill>
        </p:spPr>
        <p:txBody>
          <a:bodyPr wrap="square" rtlCol="0">
            <a:spAutoFit/>
          </a:bodyPr>
          <a:lstStyle/>
          <a:p>
            <a:r>
              <a:rPr lang="de-DE" b="1" dirty="0">
                <a:solidFill>
                  <a:srgbClr val="000000"/>
                </a:solidFill>
              </a:rPr>
              <a:t>Lassen Sie sich inspirieren, KLICKEN Sie auf den Link</a:t>
            </a:r>
            <a:endParaRPr lang="en-IE" b="1" dirty="0">
              <a:solidFill>
                <a:srgbClr val="000000"/>
              </a:solidFill>
            </a:endParaRPr>
          </a:p>
        </p:txBody>
      </p:sp>
    </p:spTree>
    <p:extLst>
      <p:ext uri="{BB962C8B-B14F-4D97-AF65-F5344CB8AC3E}">
        <p14:creationId xmlns:p14="http://schemas.microsoft.com/office/powerpoint/2010/main" val="3981514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5647DB-30DF-4FB2-9F94-158629CD713F}"/>
              </a:ext>
            </a:extLst>
          </p:cNvPr>
          <p:cNvSpPr>
            <a:spLocks noGrp="1"/>
          </p:cNvSpPr>
          <p:nvPr>
            <p:ph type="body" sz="quarter" idx="18"/>
          </p:nvPr>
        </p:nvSpPr>
        <p:spPr>
          <a:xfrm>
            <a:off x="299258" y="1520792"/>
            <a:ext cx="5937913" cy="4283242"/>
          </a:xfrm>
        </p:spPr>
        <p:txBody>
          <a:bodyPr>
            <a:normAutofit fontScale="77500" lnSpcReduction="20000"/>
          </a:bodyPr>
          <a:lstStyle/>
          <a:p>
            <a:pPr indent="0"/>
            <a:r>
              <a:rPr lang="en-GB" altLang="zh-CN" sz="2400" b="1" dirty="0">
                <a:ea typeface="等线"/>
              </a:rPr>
              <a:t>Der </a:t>
            </a:r>
            <a:r>
              <a:rPr lang="en-GB" altLang="zh-CN" sz="2400" b="1" dirty="0" err="1">
                <a:ea typeface="等线"/>
              </a:rPr>
              <a:t>sensorische</a:t>
            </a:r>
            <a:r>
              <a:rPr lang="en-GB" altLang="zh-CN" sz="2400" b="1" dirty="0">
                <a:ea typeface="等线"/>
              </a:rPr>
              <a:t> Ansatz:</a:t>
            </a:r>
          </a:p>
          <a:p>
            <a:pPr indent="0">
              <a:lnSpc>
                <a:spcPct val="110000"/>
              </a:lnSpc>
            </a:pPr>
            <a:r>
              <a:rPr lang="de-DE" altLang="zh-CN" dirty="0">
                <a:ea typeface="等线"/>
              </a:rPr>
              <a:t>Die Gestaltung der Struktur von Lebensmitteln, z.B. von Emulsionen auf Milchbasis, kann die Verdauung und Absorption von Nährstoffen wie Proteinen und Lipiden steuern und somit potenziell die Proteinverdauung/Bioverfügbarkeit erhöhen. Wir können auch den Eindruck von Geschmack erwecken und den Geschmack von geschmacklosen Lebensmitteln verstärken oder die Struktur oder Erscheinung des Lebensmittels verbessern. </a:t>
            </a:r>
          </a:p>
          <a:p>
            <a:pPr indent="0">
              <a:lnSpc>
                <a:spcPct val="110000"/>
              </a:lnSpc>
            </a:pPr>
            <a:r>
              <a:rPr lang="de-DE" altLang="zh-CN" dirty="0">
                <a:ea typeface="等线"/>
              </a:rPr>
              <a:t>Wie bereits bei der Flüssigkeitszufuhr erwähnt, ist es immer hilfreich, das Essen optisch ansprechender zu gestalten, da wir auch mit den Augen essen. Wenn wir also das Essen schön anrichten und nicht nur wie Babynahrung servieren, fördert dies die Aufnahme</a:t>
            </a:r>
            <a:r>
              <a:rPr lang="en-GB" altLang="zh-CN" dirty="0">
                <a:ea typeface="等线"/>
              </a:rPr>
              <a:t>.</a:t>
            </a:r>
            <a:endParaRPr lang="en-GB" altLang="zh-CN" sz="2400" dirty="0">
              <a:ea typeface="等线"/>
            </a:endParaRPr>
          </a:p>
          <a:p>
            <a:pPr indent="0"/>
            <a:endParaRPr lang="en-IE" dirty="0"/>
          </a:p>
        </p:txBody>
      </p:sp>
      <p:sp>
        <p:nvSpPr>
          <p:cNvPr id="5" name="Text Placeholder 2">
            <a:extLst>
              <a:ext uri="{FF2B5EF4-FFF2-40B4-BE49-F238E27FC236}">
                <a16:creationId xmlns:a16="http://schemas.microsoft.com/office/drawing/2014/main" id="{EDE64126-4F6B-484C-A572-591462A93797}"/>
              </a:ext>
            </a:extLst>
          </p:cNvPr>
          <p:cNvSpPr>
            <a:spLocks noGrp="1"/>
          </p:cNvSpPr>
          <p:nvPr>
            <p:ph type="body" sz="quarter" idx="16"/>
          </p:nvPr>
        </p:nvSpPr>
        <p:spPr>
          <a:xfrm>
            <a:off x="495300" y="369036"/>
            <a:ext cx="5084762" cy="582612"/>
          </a:xfrm>
        </p:spPr>
        <p:txBody>
          <a:bodyPr>
            <a:normAutofit fontScale="85000" lnSpcReduction="10000"/>
          </a:bodyPr>
          <a:lstStyle/>
          <a:p>
            <a:r>
              <a:rPr lang="en-US" b="1" dirty="0" err="1"/>
              <a:t>Lösung</a:t>
            </a:r>
            <a:r>
              <a:rPr lang="en-US" b="1" dirty="0"/>
              <a:t> für die </a:t>
            </a:r>
            <a:r>
              <a:rPr lang="en-US" b="1" dirty="0" err="1"/>
              <a:t>Proteinzufuhr</a:t>
            </a:r>
            <a:r>
              <a:rPr lang="en-US" b="1" dirty="0"/>
              <a:t>:</a:t>
            </a:r>
            <a:endParaRPr lang="en-IE" b="1" dirty="0"/>
          </a:p>
        </p:txBody>
      </p:sp>
      <p:pic>
        <p:nvPicPr>
          <p:cNvPr id="7" name="Picture 6">
            <a:hlinkClick r:id="rId2"/>
            <a:extLst>
              <a:ext uri="{FF2B5EF4-FFF2-40B4-BE49-F238E27FC236}">
                <a16:creationId xmlns:a16="http://schemas.microsoft.com/office/drawing/2014/main" id="{8F60F0FE-19F9-4AD4-971A-734F3BE6FB41}"/>
              </a:ext>
            </a:extLst>
          </p:cNvPr>
          <p:cNvPicPr>
            <a:picLocks noChangeAspect="1"/>
          </p:cNvPicPr>
          <p:nvPr/>
        </p:nvPicPr>
        <p:blipFill>
          <a:blip r:embed="rId3"/>
          <a:stretch>
            <a:fillRect/>
          </a:stretch>
        </p:blipFill>
        <p:spPr>
          <a:xfrm>
            <a:off x="6661013" y="1232694"/>
            <a:ext cx="5321573" cy="2311519"/>
          </a:xfrm>
          <a:prstGeom prst="rect">
            <a:avLst/>
          </a:prstGeom>
        </p:spPr>
      </p:pic>
      <p:pic>
        <p:nvPicPr>
          <p:cNvPr id="9" name="Picture 8">
            <a:hlinkClick r:id="rId2"/>
            <a:extLst>
              <a:ext uri="{FF2B5EF4-FFF2-40B4-BE49-F238E27FC236}">
                <a16:creationId xmlns:a16="http://schemas.microsoft.com/office/drawing/2014/main" id="{081A5700-2BD2-4520-8ADE-2001838BE4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3823" y="495300"/>
            <a:ext cx="2025754" cy="737394"/>
          </a:xfrm>
          <a:prstGeom prst="rect">
            <a:avLst/>
          </a:prstGeom>
        </p:spPr>
      </p:pic>
      <p:sp>
        <p:nvSpPr>
          <p:cNvPr id="10" name="TextBox 9">
            <a:extLst>
              <a:ext uri="{FF2B5EF4-FFF2-40B4-BE49-F238E27FC236}">
                <a16:creationId xmlns:a16="http://schemas.microsoft.com/office/drawing/2014/main" id="{04FBE418-AC23-449E-BEC8-5C4353D72BC1}"/>
              </a:ext>
            </a:extLst>
          </p:cNvPr>
          <p:cNvSpPr txBox="1"/>
          <p:nvPr/>
        </p:nvSpPr>
        <p:spPr>
          <a:xfrm>
            <a:off x="6807200" y="3848100"/>
            <a:ext cx="4978400" cy="2800767"/>
          </a:xfrm>
          <a:prstGeom prst="rect">
            <a:avLst/>
          </a:prstGeom>
          <a:noFill/>
        </p:spPr>
        <p:txBody>
          <a:bodyPr wrap="square" lIns="91440" tIns="45720" rIns="91440" bIns="45720" rtlCol="0" anchor="t">
            <a:spAutoFit/>
          </a:bodyPr>
          <a:lstStyle/>
          <a:p>
            <a:r>
              <a:rPr lang="en-US" sz="2200" dirty="0">
                <a:solidFill>
                  <a:srgbClr val="000000"/>
                </a:solidFill>
                <a:hlinkClick r:id="rId2">
                  <a:extLst>
                    <a:ext uri="{A12FA001-AC4F-418D-AE19-62706E023703}">
                      <ahyp:hlinkClr xmlns:ahyp="http://schemas.microsoft.com/office/drawing/2018/hyperlinkcolor" val="tx"/>
                    </a:ext>
                  </a:extLst>
                </a:hlinkClick>
              </a:rPr>
              <a:t>Biozoon</a:t>
            </a:r>
            <a:r>
              <a:rPr lang="en-US" sz="2200" dirty="0">
                <a:solidFill>
                  <a:srgbClr val="000000"/>
                </a:solidFill>
              </a:rPr>
              <a:t> </a:t>
            </a:r>
            <a:r>
              <a:rPr lang="de-DE" sz="2200" dirty="0">
                <a:solidFill>
                  <a:srgbClr val="000000"/>
                </a:solidFill>
              </a:rPr>
              <a:t>ist eine unserer Projektfallstudien und ein perfektes Beispiel für ein Unternehmen, das Lösungen für den Seniorenmarkt findet und Produkte entwickelt, die die Würde wiederherstellen und die sensorischen Bedürfnisse unterstützen (</a:t>
            </a:r>
            <a:r>
              <a:rPr lang="de-DE" sz="2200" dirty="0">
                <a:solidFill>
                  <a:srgbClr val="000000"/>
                </a:solidFill>
                <a:hlinkClick r:id="rId5"/>
              </a:rPr>
              <a:t>Klicken Sie Hier</a:t>
            </a:r>
            <a:r>
              <a:rPr lang="de-DE" sz="2200" dirty="0">
                <a:solidFill>
                  <a:srgbClr val="000000"/>
                </a:solidFill>
              </a:rPr>
              <a:t>). </a:t>
            </a:r>
            <a:endParaRPr lang="en-IE" sz="2200" dirty="0">
              <a:solidFill>
                <a:srgbClr val="000000"/>
              </a:solidFill>
              <a:highlight>
                <a:srgbClr val="FFFF00"/>
              </a:highlight>
            </a:endParaRPr>
          </a:p>
        </p:txBody>
      </p:sp>
      <p:sp>
        <p:nvSpPr>
          <p:cNvPr id="12" name="Arrow: Curved Left 11">
            <a:extLst>
              <a:ext uri="{FF2B5EF4-FFF2-40B4-BE49-F238E27FC236}">
                <a16:creationId xmlns:a16="http://schemas.microsoft.com/office/drawing/2014/main" id="{20AEBAFD-97E5-4542-B155-1D884D9743AE}"/>
              </a:ext>
            </a:extLst>
          </p:cNvPr>
          <p:cNvSpPr/>
          <p:nvPr/>
        </p:nvSpPr>
        <p:spPr>
          <a:xfrm rot="19889132">
            <a:off x="11350423" y="11582"/>
            <a:ext cx="642336" cy="1297520"/>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TextBox 7">
            <a:extLst>
              <a:ext uri="{FF2B5EF4-FFF2-40B4-BE49-F238E27FC236}">
                <a16:creationId xmlns:a16="http://schemas.microsoft.com/office/drawing/2014/main" id="{40F1B55C-B044-4015-BE1F-F7B1A500AD13}"/>
              </a:ext>
            </a:extLst>
          </p:cNvPr>
          <p:cNvSpPr txBox="1"/>
          <p:nvPr/>
        </p:nvSpPr>
        <p:spPr>
          <a:xfrm>
            <a:off x="6410739" y="0"/>
            <a:ext cx="5781261" cy="400110"/>
          </a:xfrm>
          <a:prstGeom prst="rect">
            <a:avLst/>
          </a:prstGeom>
          <a:solidFill>
            <a:srgbClr val="FFC000"/>
          </a:solidFill>
        </p:spPr>
        <p:txBody>
          <a:bodyPr wrap="square" rtlCol="0">
            <a:spAutoFit/>
          </a:bodyPr>
          <a:lstStyle/>
          <a:p>
            <a:r>
              <a:rPr lang="de-DE" sz="2000" b="1" dirty="0">
                <a:solidFill>
                  <a:srgbClr val="000000"/>
                </a:solidFill>
              </a:rPr>
              <a:t>Lassen Sie sich inspirieren, KLICKEN Sie auf den Link</a:t>
            </a:r>
            <a:endParaRPr lang="en-IE" sz="2000" b="1" dirty="0">
              <a:solidFill>
                <a:srgbClr val="000000"/>
              </a:solidFill>
            </a:endParaRPr>
          </a:p>
        </p:txBody>
      </p:sp>
    </p:spTree>
    <p:extLst>
      <p:ext uri="{BB962C8B-B14F-4D97-AF65-F5344CB8AC3E}">
        <p14:creationId xmlns:p14="http://schemas.microsoft.com/office/powerpoint/2010/main" val="4006521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00513FB-453B-4540-A702-15280A632202}"/>
              </a:ext>
            </a:extLst>
          </p:cNvPr>
          <p:cNvSpPr>
            <a:spLocks noGrp="1"/>
          </p:cNvSpPr>
          <p:nvPr>
            <p:ph type="body" sz="quarter" idx="16"/>
          </p:nvPr>
        </p:nvSpPr>
        <p:spPr>
          <a:xfrm>
            <a:off x="735013" y="642938"/>
            <a:ext cx="5084762" cy="582612"/>
          </a:xfrm>
        </p:spPr>
        <p:txBody>
          <a:bodyPr>
            <a:normAutofit fontScale="85000" lnSpcReduction="10000"/>
          </a:bodyPr>
          <a:lstStyle/>
          <a:p>
            <a:r>
              <a:rPr lang="en-US" b="1" dirty="0" err="1"/>
              <a:t>Lösung</a:t>
            </a:r>
            <a:r>
              <a:rPr lang="en-US" b="1" dirty="0"/>
              <a:t> für die </a:t>
            </a:r>
            <a:r>
              <a:rPr lang="en-US" b="1" dirty="0" err="1"/>
              <a:t>Proteinzufuhr</a:t>
            </a:r>
            <a:r>
              <a:rPr lang="en-US" b="1" dirty="0"/>
              <a:t>:</a:t>
            </a:r>
            <a:endParaRPr lang="en-IE" b="1" dirty="0"/>
          </a:p>
        </p:txBody>
      </p:sp>
      <p:sp>
        <p:nvSpPr>
          <p:cNvPr id="6" name="Text Placeholder 1">
            <a:extLst>
              <a:ext uri="{FF2B5EF4-FFF2-40B4-BE49-F238E27FC236}">
                <a16:creationId xmlns:a16="http://schemas.microsoft.com/office/drawing/2014/main" id="{ECF588AA-0B00-4417-8A6B-738004F9B06F}"/>
              </a:ext>
            </a:extLst>
          </p:cNvPr>
          <p:cNvSpPr>
            <a:spLocks noGrp="1"/>
          </p:cNvSpPr>
          <p:nvPr>
            <p:ph type="body" sz="quarter" idx="18"/>
          </p:nvPr>
        </p:nvSpPr>
        <p:spPr>
          <a:xfrm>
            <a:off x="449262" y="1594077"/>
            <a:ext cx="5646737" cy="4218894"/>
          </a:xfrm>
        </p:spPr>
        <p:txBody>
          <a:bodyPr>
            <a:normAutofit fontScale="92500" lnSpcReduction="20000"/>
          </a:bodyPr>
          <a:lstStyle/>
          <a:p>
            <a:pPr indent="0"/>
            <a:r>
              <a:rPr lang="en-GB" altLang="zh-CN" sz="2400" b="1" dirty="0" err="1">
                <a:ea typeface="等线"/>
              </a:rPr>
              <a:t>Textur</a:t>
            </a:r>
            <a:r>
              <a:rPr lang="en-GB" altLang="zh-CN" sz="2400" b="1" dirty="0">
                <a:ea typeface="等线"/>
              </a:rPr>
              <a:t> </a:t>
            </a:r>
            <a:r>
              <a:rPr lang="en-GB" altLang="zh-CN" sz="2400" b="1" dirty="0" err="1">
                <a:ea typeface="等线"/>
              </a:rPr>
              <a:t>Modifikation</a:t>
            </a:r>
            <a:r>
              <a:rPr lang="en-GB" altLang="zh-CN" sz="2400" b="1" dirty="0">
                <a:ea typeface="等线"/>
              </a:rPr>
              <a:t>:</a:t>
            </a:r>
          </a:p>
          <a:p>
            <a:pPr indent="0"/>
            <a:r>
              <a:rPr lang="de-DE" altLang="zh-CN" sz="2400" dirty="0">
                <a:ea typeface="等线"/>
              </a:rPr>
              <a:t>Die Veränderung der Textur von Lebensmitteln durch Experimentieren mit der Viskosität und Glätte ist eine weitere Methode, um die Nahrungsaufnahme für Senioren zu erhöhen.</a:t>
            </a:r>
          </a:p>
          <a:p>
            <a:pPr indent="0"/>
            <a:endParaRPr lang="de-DE" altLang="zh-CN" sz="2400" dirty="0">
              <a:ea typeface="等线"/>
            </a:endParaRPr>
          </a:p>
          <a:p>
            <a:pPr indent="0"/>
            <a:r>
              <a:rPr lang="de-DE" altLang="zh-CN" sz="2400" dirty="0">
                <a:ea typeface="等线"/>
              </a:rPr>
              <a:t>Die Innovation von 3D-gedruckten Lebensmitteln, um glatte und texturierte Lebensmittel für ältere Menschen mit Kau- und Schluckbeschwerden zu schaffen. Viele Studien befassen sich derzeit mit der Rolle von 3D-gedruckten Lebensmitteln für Menschen mit Schluckstörungen (Dysphagie).</a:t>
            </a:r>
            <a:endParaRPr lang="en-IE" dirty="0"/>
          </a:p>
        </p:txBody>
      </p:sp>
      <p:pic>
        <p:nvPicPr>
          <p:cNvPr id="7" name="Online Media 5" title="Dysphagia: 3D Printing Easy-to-Swallow Food">
            <a:hlinkClick r:id="" action="ppaction://media"/>
            <a:extLst>
              <a:ext uri="{FF2B5EF4-FFF2-40B4-BE49-F238E27FC236}">
                <a16:creationId xmlns:a16="http://schemas.microsoft.com/office/drawing/2014/main" id="{5145ED95-72C2-44DC-B436-09600C622C94}"/>
              </a:ext>
            </a:extLst>
          </p:cNvPr>
          <p:cNvPicPr>
            <a:picLocks noRot="1" noChangeAspect="1"/>
          </p:cNvPicPr>
          <p:nvPr>
            <a:videoFile r:link="rId1"/>
          </p:nvPr>
        </p:nvPicPr>
        <p:blipFill>
          <a:blip r:embed="rId3"/>
          <a:stretch>
            <a:fillRect/>
          </a:stretch>
        </p:blipFill>
        <p:spPr>
          <a:xfrm>
            <a:off x="6565900" y="513871"/>
            <a:ext cx="5448300" cy="3078290"/>
          </a:xfrm>
          <a:prstGeom prst="rect">
            <a:avLst/>
          </a:prstGeom>
        </p:spPr>
      </p:pic>
      <p:sp>
        <p:nvSpPr>
          <p:cNvPr id="8" name="TextBox 7">
            <a:extLst>
              <a:ext uri="{FF2B5EF4-FFF2-40B4-BE49-F238E27FC236}">
                <a16:creationId xmlns:a16="http://schemas.microsoft.com/office/drawing/2014/main" id="{6B615B11-3133-40DE-A481-9A81ED837525}"/>
              </a:ext>
            </a:extLst>
          </p:cNvPr>
          <p:cNvSpPr txBox="1"/>
          <p:nvPr/>
        </p:nvSpPr>
        <p:spPr>
          <a:xfrm>
            <a:off x="6565900" y="3697898"/>
            <a:ext cx="5448300" cy="1938992"/>
          </a:xfrm>
          <a:prstGeom prst="rect">
            <a:avLst/>
          </a:prstGeom>
          <a:noFill/>
        </p:spPr>
        <p:txBody>
          <a:bodyPr wrap="square">
            <a:spAutoFit/>
          </a:bodyPr>
          <a:lstStyle/>
          <a:p>
            <a:r>
              <a:rPr lang="de-DE" sz="2000" b="0" i="0" dirty="0">
                <a:solidFill>
                  <a:srgbClr val="030303"/>
                </a:solidFill>
                <a:effectLst/>
              </a:rPr>
              <a:t>Dieses Video ist Teil des Projekts Future Kitchen, das von EIT Food unterstützt wird. Aber der 3D-Druck ermöglicht es uns, optisch ansprechende und schmackhafte Mahlzeiten zuzubereiten, die trotzdem leicht zu schlucken sind, was die Mahlzeiten spannender macht</a:t>
            </a:r>
            <a:r>
              <a:rPr lang="en-US" sz="2000" b="0" i="0" dirty="0">
                <a:solidFill>
                  <a:srgbClr val="030303"/>
                </a:solidFill>
                <a:effectLst/>
              </a:rPr>
              <a:t>!</a:t>
            </a:r>
            <a:endParaRPr lang="en-IE" sz="2000" dirty="0"/>
          </a:p>
        </p:txBody>
      </p:sp>
      <p:sp>
        <p:nvSpPr>
          <p:cNvPr id="9" name="TextBox 8">
            <a:extLst>
              <a:ext uri="{FF2B5EF4-FFF2-40B4-BE49-F238E27FC236}">
                <a16:creationId xmlns:a16="http://schemas.microsoft.com/office/drawing/2014/main" id="{E9A36FBF-4FC6-4D58-88FD-40C84344A8E1}"/>
              </a:ext>
            </a:extLst>
          </p:cNvPr>
          <p:cNvSpPr txBox="1"/>
          <p:nvPr/>
        </p:nvSpPr>
        <p:spPr>
          <a:xfrm>
            <a:off x="6565900" y="5732448"/>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Dysphagia: 3D Printing Easy-to-Swallow Food - YouTube</a:t>
            </a:r>
            <a:endParaRPr lang="en-IE" dirty="0">
              <a:solidFill>
                <a:srgbClr val="1188A3"/>
              </a:solidFill>
            </a:endParaRPr>
          </a:p>
        </p:txBody>
      </p:sp>
      <p:sp>
        <p:nvSpPr>
          <p:cNvPr id="2" name="TextBox 1">
            <a:extLst>
              <a:ext uri="{FF2B5EF4-FFF2-40B4-BE49-F238E27FC236}">
                <a16:creationId xmlns:a16="http://schemas.microsoft.com/office/drawing/2014/main" id="{F689C818-7A31-42EC-8B4C-7165AB855F7A}"/>
              </a:ext>
            </a:extLst>
          </p:cNvPr>
          <p:cNvSpPr txBox="1"/>
          <p:nvPr/>
        </p:nvSpPr>
        <p:spPr>
          <a:xfrm>
            <a:off x="6565900" y="0"/>
            <a:ext cx="5626101" cy="400110"/>
          </a:xfrm>
          <a:prstGeom prst="rect">
            <a:avLst/>
          </a:prstGeom>
          <a:solidFill>
            <a:srgbClr val="FFC000"/>
          </a:solidFill>
          <a:ln>
            <a:solidFill>
              <a:srgbClr val="FFC000"/>
            </a:solidFill>
          </a:ln>
        </p:spPr>
        <p:txBody>
          <a:bodyPr wrap="square" rtlCol="0">
            <a:spAutoFit/>
          </a:bodyPr>
          <a:lstStyle/>
          <a:p>
            <a:r>
              <a:rPr lang="de-DE" sz="2000" b="1" dirty="0">
                <a:solidFill>
                  <a:srgbClr val="000000"/>
                </a:solidFill>
              </a:rPr>
              <a:t>Lassen Sie sich inspirieren, KLICKEN Sie auf den Link</a:t>
            </a:r>
            <a:endParaRPr lang="en-IE" sz="2000" b="1" dirty="0">
              <a:solidFill>
                <a:srgbClr val="000000"/>
              </a:solidFill>
            </a:endParaRPr>
          </a:p>
        </p:txBody>
      </p:sp>
    </p:spTree>
    <p:extLst>
      <p:ext uri="{BB962C8B-B14F-4D97-AF65-F5344CB8AC3E}">
        <p14:creationId xmlns:p14="http://schemas.microsoft.com/office/powerpoint/2010/main" val="16977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79C2D8-4A71-4979-87A0-B72A4CE9A6CF}"/>
              </a:ext>
            </a:extLst>
          </p:cNvPr>
          <p:cNvSpPr>
            <a:spLocks noGrp="1"/>
          </p:cNvSpPr>
          <p:nvPr>
            <p:ph type="body" sz="quarter" idx="18"/>
          </p:nvPr>
        </p:nvSpPr>
        <p:spPr>
          <a:xfrm>
            <a:off x="0" y="1259706"/>
            <a:ext cx="4312551" cy="748242"/>
          </a:xfrm>
        </p:spPr>
        <p:txBody>
          <a:bodyPr>
            <a:normAutofit fontScale="92500" lnSpcReduction="20000"/>
          </a:bodyPr>
          <a:lstStyle/>
          <a:p>
            <a:pPr indent="0"/>
            <a:r>
              <a:rPr lang="de-DE" b="1" dirty="0"/>
              <a:t>Verstopfung </a:t>
            </a:r>
            <a:r>
              <a:rPr lang="de-DE" dirty="0"/>
              <a:t>ist ein häufiges Gesundheitsproblem bei älteren Erwachsenen</a:t>
            </a:r>
            <a:r>
              <a:rPr lang="en-US" dirty="0"/>
              <a:t>. </a:t>
            </a:r>
          </a:p>
          <a:p>
            <a:pPr indent="0"/>
            <a:endParaRPr lang="en-IE" dirty="0"/>
          </a:p>
        </p:txBody>
      </p:sp>
      <p:sp>
        <p:nvSpPr>
          <p:cNvPr id="4" name="Text Placeholder 3">
            <a:extLst>
              <a:ext uri="{FF2B5EF4-FFF2-40B4-BE49-F238E27FC236}">
                <a16:creationId xmlns:a16="http://schemas.microsoft.com/office/drawing/2014/main" id="{CB0A92D9-4629-4D9C-8D70-1B8923468D4F}"/>
              </a:ext>
            </a:extLst>
          </p:cNvPr>
          <p:cNvSpPr>
            <a:spLocks noGrp="1"/>
          </p:cNvSpPr>
          <p:nvPr>
            <p:ph type="body" sz="quarter" idx="21"/>
          </p:nvPr>
        </p:nvSpPr>
        <p:spPr>
          <a:xfrm>
            <a:off x="2391711" y="2863713"/>
            <a:ext cx="1740791" cy="697634"/>
          </a:xfrm>
        </p:spPr>
        <p:txBody>
          <a:bodyPr/>
          <a:lstStyle/>
          <a:p>
            <a:pPr marR="0" lvl="0" indent="0" defTabSz="914400" rtl="0" eaLnBrk="1" fontAlgn="auto" latinLnBrk="0" hangingPunct="1">
              <a:lnSpc>
                <a:spcPct val="90000"/>
              </a:lnSpc>
              <a:spcBef>
                <a:spcPts val="1000"/>
              </a:spcBef>
              <a:spcAft>
                <a:spcPts val="0"/>
              </a:spcAft>
              <a:buClrTx/>
              <a:buSzTx/>
              <a:tabLst/>
              <a:defRPr/>
            </a:pPr>
            <a:r>
              <a:rPr lang="en-US" sz="2400" b="1" dirty="0">
                <a:latin typeface="Calibri" panose="020F0502020204030204"/>
              </a:rPr>
              <a:t>H</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ernie</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indent="0"/>
            <a:endParaRPr lang="en-IE" b="1" dirty="0"/>
          </a:p>
        </p:txBody>
      </p:sp>
      <p:sp>
        <p:nvSpPr>
          <p:cNvPr id="6" name="Text Placeholder 5">
            <a:extLst>
              <a:ext uri="{FF2B5EF4-FFF2-40B4-BE49-F238E27FC236}">
                <a16:creationId xmlns:a16="http://schemas.microsoft.com/office/drawing/2014/main" id="{12C50BCB-3386-44C4-B2C9-989C77B7DA65}"/>
              </a:ext>
            </a:extLst>
          </p:cNvPr>
          <p:cNvSpPr>
            <a:spLocks noGrp="1"/>
          </p:cNvSpPr>
          <p:nvPr>
            <p:ph type="body" sz="quarter" idx="26"/>
          </p:nvPr>
        </p:nvSpPr>
        <p:spPr>
          <a:xfrm>
            <a:off x="4497904" y="3904761"/>
            <a:ext cx="1967064" cy="839438"/>
          </a:xfrm>
        </p:spPr>
        <p:txBody>
          <a:bodyPr/>
          <a:lstStyle/>
          <a:p>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Entzündung</a:t>
            </a:r>
            <a:endParaRPr lang="en-IE" b="1" dirty="0"/>
          </a:p>
        </p:txBody>
      </p:sp>
      <p:sp>
        <p:nvSpPr>
          <p:cNvPr id="8" name="Text Placeholder 7">
            <a:extLst>
              <a:ext uri="{FF2B5EF4-FFF2-40B4-BE49-F238E27FC236}">
                <a16:creationId xmlns:a16="http://schemas.microsoft.com/office/drawing/2014/main" id="{D00CE847-0320-4271-9071-90F7F6FCDA02}"/>
              </a:ext>
            </a:extLst>
          </p:cNvPr>
          <p:cNvSpPr>
            <a:spLocks noGrp="1"/>
          </p:cNvSpPr>
          <p:nvPr>
            <p:ph type="body" sz="quarter" idx="28"/>
          </p:nvPr>
        </p:nvSpPr>
        <p:spPr>
          <a:xfrm>
            <a:off x="6833937" y="3500899"/>
            <a:ext cx="2450586" cy="880763"/>
          </a:xfrm>
        </p:spPr>
        <p:txBody>
          <a:bodyPr>
            <a:normAutofit fontScale="92500" lnSpcReduction="20000"/>
          </a:bodyPr>
          <a:lstStyle/>
          <a:p>
            <a:pPr marR="0" lvl="0" indent="0" algn="l" defTabSz="914400" rtl="0" eaLnBrk="1" fontAlgn="auto" latinLnBrk="0" hangingPunct="1">
              <a:lnSpc>
                <a:spcPct val="90000"/>
              </a:lnSpc>
              <a:spcBef>
                <a:spcPts val="1000"/>
              </a:spcBef>
              <a:spcAft>
                <a:spcPts val="0"/>
              </a:spcAft>
              <a:buClrTx/>
              <a:buSzTx/>
              <a:tabLst/>
              <a:defRPr/>
            </a:pPr>
            <a:r>
              <a:rPr lang="en-US" sz="2400" b="1" dirty="0">
                <a:latin typeface="Calibri" panose="020F0502020204030204"/>
              </a:rPr>
              <a:t>Magen-</a:t>
            </a:r>
            <a:r>
              <a:rPr lang="en-US" sz="2400" b="1" dirty="0" err="1">
                <a:latin typeface="Calibri" panose="020F0502020204030204"/>
              </a:rPr>
              <a:t>Darm</a:t>
            </a:r>
            <a:r>
              <a:rPr lang="en-US" sz="2400" b="1" dirty="0">
                <a:latin typeface="Calibri" panose="020F0502020204030204"/>
              </a:rPr>
              <a:t>-</a:t>
            </a:r>
            <a:r>
              <a:rPr lang="en-US" sz="2400" b="1" dirty="0" err="1">
                <a:latin typeface="Calibri" panose="020F0502020204030204"/>
              </a:rPr>
              <a:t>obstruktive</a:t>
            </a:r>
            <a:r>
              <a:rPr lang="en-US" sz="2400" b="1" dirty="0">
                <a:latin typeface="Calibri" panose="020F0502020204030204"/>
              </a:rPr>
              <a:t> </a:t>
            </a:r>
            <a:r>
              <a:rPr lang="en-US" sz="2400" b="1" dirty="0" err="1">
                <a:latin typeface="Calibri" panose="020F0502020204030204"/>
              </a:rPr>
              <a:t>Wirkung</a:t>
            </a:r>
            <a:endParaRPr lang="en-IE" b="1" dirty="0"/>
          </a:p>
        </p:txBody>
      </p:sp>
      <p:sp>
        <p:nvSpPr>
          <p:cNvPr id="10" name="Text Placeholder 9">
            <a:extLst>
              <a:ext uri="{FF2B5EF4-FFF2-40B4-BE49-F238E27FC236}">
                <a16:creationId xmlns:a16="http://schemas.microsoft.com/office/drawing/2014/main" id="{1AF8CE61-98BE-4E20-85BE-3DA2822C7985}"/>
              </a:ext>
            </a:extLst>
          </p:cNvPr>
          <p:cNvSpPr>
            <a:spLocks noGrp="1"/>
          </p:cNvSpPr>
          <p:nvPr>
            <p:ph type="body" sz="quarter" idx="30"/>
          </p:nvPr>
        </p:nvSpPr>
        <p:spPr>
          <a:xfrm>
            <a:off x="8950640" y="2446428"/>
            <a:ext cx="2450586" cy="1114919"/>
          </a:xfrm>
        </p:spPr>
        <p:txBody>
          <a:bodyPr>
            <a:normAutofit fontScale="92500" lnSpcReduction="10000"/>
          </a:bodyPr>
          <a:lstStyle/>
          <a:p>
            <a:pPr marR="0" lvl="0" indent="0" defTabSz="914400" rtl="0" eaLnBrk="1" fontAlgn="auto" latinLnBrk="0" hangingPunct="1">
              <a:lnSpc>
                <a:spcPct val="90000"/>
              </a:lnSpc>
              <a:spcBef>
                <a:spcPts val="1000"/>
              </a:spcBef>
              <a:spcAft>
                <a:spcPts val="0"/>
              </a:spcAft>
              <a:buClrTx/>
              <a:buSzTx/>
              <a:tabLst/>
              <a:defRPr/>
            </a:pPr>
            <a:r>
              <a:rPr lang="en-US" sz="2400" b="1" dirty="0" err="1">
                <a:latin typeface="Calibri" panose="020F0502020204030204"/>
              </a:rPr>
              <a:t>Psychologischer</a:t>
            </a:r>
            <a:r>
              <a:rPr lang="en-US" sz="2400" b="1" dirty="0">
                <a:latin typeface="Calibri" panose="020F0502020204030204"/>
              </a:rPr>
              <a:t> </a:t>
            </a:r>
            <a:r>
              <a:rPr lang="en-US" sz="2400" b="1" dirty="0" err="1">
                <a:latin typeface="Calibri" panose="020F0502020204030204"/>
              </a:rPr>
              <a:t>Wirkung</a:t>
            </a:r>
            <a:endParaRPr lang="en-US" sz="2400" b="1" dirty="0">
              <a:latin typeface="Calibri" panose="020F0502020204030204"/>
            </a:endParaRPr>
          </a:p>
          <a:p>
            <a:pPr marR="0" lvl="0" indent="0"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z.B.</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Verwirrung</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t>
            </a:r>
          </a:p>
          <a:p>
            <a:endParaRPr lang="en-IE" dirty="0"/>
          </a:p>
        </p:txBody>
      </p:sp>
      <p:sp>
        <p:nvSpPr>
          <p:cNvPr id="12" name="Text Placeholder 11">
            <a:extLst>
              <a:ext uri="{FF2B5EF4-FFF2-40B4-BE49-F238E27FC236}">
                <a16:creationId xmlns:a16="http://schemas.microsoft.com/office/drawing/2014/main" id="{CF311ACF-EFA9-4F24-980A-B404A90558F6}"/>
              </a:ext>
            </a:extLst>
          </p:cNvPr>
          <p:cNvSpPr>
            <a:spLocks noGrp="1"/>
          </p:cNvSpPr>
          <p:nvPr>
            <p:ph type="body" sz="quarter" idx="32"/>
          </p:nvPr>
        </p:nvSpPr>
        <p:spPr>
          <a:xfrm>
            <a:off x="5630096" y="2092900"/>
            <a:ext cx="1740791" cy="880763"/>
          </a:xfrm>
        </p:spPr>
        <p:txBody>
          <a:bodyPr>
            <a:normAutofit fontScale="92500" lnSpcReduction="20000"/>
          </a:bodyPr>
          <a:lstStyle/>
          <a:p>
            <a:pPr marR="0" lvl="0" indent="0" defTabSz="914400" rtl="0" eaLnBrk="1" fontAlgn="auto" latinLnBrk="0" hangingPunct="1">
              <a:lnSpc>
                <a:spcPct val="90000"/>
              </a:lnSpc>
              <a:spcBef>
                <a:spcPts val="1000"/>
              </a:spcBef>
              <a:spcAft>
                <a:spcPts val="0"/>
              </a:spcAft>
              <a:buClrTx/>
              <a:buSzTx/>
              <a:tabLst/>
              <a:defRPr/>
            </a:pPr>
            <a:r>
              <a:rPr lang="en-US" sz="2400" b="1" dirty="0" err="1">
                <a:latin typeface="Calibri" panose="020F0502020204030204"/>
              </a:rPr>
              <a:t>Frühes</a:t>
            </a:r>
            <a:r>
              <a:rPr lang="en-US" sz="2400" b="1" dirty="0">
                <a:latin typeface="Calibri" panose="020F0502020204030204"/>
              </a:rPr>
              <a:t> </a:t>
            </a:r>
            <a:r>
              <a:rPr lang="en-US" sz="2400" b="1" dirty="0" err="1">
                <a:latin typeface="Calibri" panose="020F0502020204030204"/>
              </a:rPr>
              <a:t>Sättigungsgefühl</a:t>
            </a:r>
            <a:r>
              <a:rPr lang="en-US" sz="2400" b="1" dirty="0">
                <a:latin typeface="Calibri" panose="020F0502020204030204"/>
              </a:rPr>
              <a:t> </a:t>
            </a:r>
            <a:endParaRPr lang="en-IE" b="1" dirty="0"/>
          </a:p>
        </p:txBody>
      </p:sp>
      <p:sp>
        <p:nvSpPr>
          <p:cNvPr id="14" name="Text Placeholder 13">
            <a:extLst>
              <a:ext uri="{FF2B5EF4-FFF2-40B4-BE49-F238E27FC236}">
                <a16:creationId xmlns:a16="http://schemas.microsoft.com/office/drawing/2014/main" id="{F5BB3C92-B36D-4A1F-9934-23399FBDB7F4}"/>
              </a:ext>
            </a:extLst>
          </p:cNvPr>
          <p:cNvSpPr>
            <a:spLocks noGrp="1"/>
          </p:cNvSpPr>
          <p:nvPr>
            <p:ph type="body" sz="quarter" idx="34"/>
          </p:nvPr>
        </p:nvSpPr>
        <p:spPr/>
        <p:txBody>
          <a:bodyPr/>
          <a:lstStyle/>
          <a:p>
            <a:r>
              <a:rPr lang="en-US" dirty="0">
                <a:solidFill>
                  <a:srgbClr val="1188A3"/>
                </a:solidFill>
              </a:rPr>
              <a:t>1</a:t>
            </a:r>
            <a:endParaRPr lang="en-IE" dirty="0">
              <a:solidFill>
                <a:srgbClr val="1188A3"/>
              </a:solidFill>
            </a:endParaRPr>
          </a:p>
        </p:txBody>
      </p:sp>
      <p:sp>
        <p:nvSpPr>
          <p:cNvPr id="15" name="Text Placeholder 14">
            <a:extLst>
              <a:ext uri="{FF2B5EF4-FFF2-40B4-BE49-F238E27FC236}">
                <a16:creationId xmlns:a16="http://schemas.microsoft.com/office/drawing/2014/main" id="{1B75DA7F-26F3-44B6-8ECF-F475B63533A2}"/>
              </a:ext>
            </a:extLst>
          </p:cNvPr>
          <p:cNvSpPr>
            <a:spLocks noGrp="1"/>
          </p:cNvSpPr>
          <p:nvPr>
            <p:ph type="body" sz="quarter" idx="35"/>
          </p:nvPr>
        </p:nvSpPr>
        <p:spPr/>
        <p:txBody>
          <a:bodyPr/>
          <a:lstStyle/>
          <a:p>
            <a:r>
              <a:rPr lang="en-US" dirty="0">
                <a:solidFill>
                  <a:srgbClr val="1188A3"/>
                </a:solidFill>
              </a:rPr>
              <a:t>2</a:t>
            </a:r>
            <a:endParaRPr lang="en-IE" dirty="0">
              <a:solidFill>
                <a:srgbClr val="1188A3"/>
              </a:solidFill>
            </a:endParaRPr>
          </a:p>
        </p:txBody>
      </p:sp>
      <p:sp>
        <p:nvSpPr>
          <p:cNvPr id="16" name="Text Placeholder 15">
            <a:extLst>
              <a:ext uri="{FF2B5EF4-FFF2-40B4-BE49-F238E27FC236}">
                <a16:creationId xmlns:a16="http://schemas.microsoft.com/office/drawing/2014/main" id="{BA82EBAD-E5CA-46FB-B17B-FE612A028DB2}"/>
              </a:ext>
            </a:extLst>
          </p:cNvPr>
          <p:cNvSpPr>
            <a:spLocks noGrp="1"/>
          </p:cNvSpPr>
          <p:nvPr>
            <p:ph type="body" sz="quarter" idx="36"/>
          </p:nvPr>
        </p:nvSpPr>
        <p:spPr/>
        <p:txBody>
          <a:bodyPr/>
          <a:lstStyle/>
          <a:p>
            <a:r>
              <a:rPr lang="en-US" dirty="0">
                <a:solidFill>
                  <a:srgbClr val="1188A3"/>
                </a:solidFill>
              </a:rPr>
              <a:t>3</a:t>
            </a:r>
            <a:endParaRPr lang="en-IE" dirty="0">
              <a:solidFill>
                <a:srgbClr val="1188A3"/>
              </a:solidFill>
            </a:endParaRPr>
          </a:p>
        </p:txBody>
      </p:sp>
      <p:sp>
        <p:nvSpPr>
          <p:cNvPr id="17" name="Text Placeholder 16">
            <a:extLst>
              <a:ext uri="{FF2B5EF4-FFF2-40B4-BE49-F238E27FC236}">
                <a16:creationId xmlns:a16="http://schemas.microsoft.com/office/drawing/2014/main" id="{BB65175B-4286-45B5-9EC9-AF4DCD948B0C}"/>
              </a:ext>
            </a:extLst>
          </p:cNvPr>
          <p:cNvSpPr>
            <a:spLocks noGrp="1"/>
          </p:cNvSpPr>
          <p:nvPr>
            <p:ph type="body" sz="quarter" idx="37"/>
          </p:nvPr>
        </p:nvSpPr>
        <p:spPr/>
        <p:txBody>
          <a:bodyPr/>
          <a:lstStyle/>
          <a:p>
            <a:r>
              <a:rPr lang="en-US" dirty="0">
                <a:solidFill>
                  <a:srgbClr val="1188A3"/>
                </a:solidFill>
              </a:rPr>
              <a:t>4</a:t>
            </a:r>
            <a:endParaRPr lang="en-IE" dirty="0">
              <a:solidFill>
                <a:srgbClr val="1188A3"/>
              </a:solidFill>
            </a:endParaRPr>
          </a:p>
        </p:txBody>
      </p:sp>
      <p:sp>
        <p:nvSpPr>
          <p:cNvPr id="18" name="Text Placeholder 17">
            <a:extLst>
              <a:ext uri="{FF2B5EF4-FFF2-40B4-BE49-F238E27FC236}">
                <a16:creationId xmlns:a16="http://schemas.microsoft.com/office/drawing/2014/main" id="{B83AA93F-B020-4F26-AEF1-DD4D9304272E}"/>
              </a:ext>
            </a:extLst>
          </p:cNvPr>
          <p:cNvSpPr>
            <a:spLocks noGrp="1"/>
          </p:cNvSpPr>
          <p:nvPr>
            <p:ph type="body" sz="quarter" idx="38"/>
          </p:nvPr>
        </p:nvSpPr>
        <p:spPr/>
        <p:txBody>
          <a:bodyPr/>
          <a:lstStyle/>
          <a:p>
            <a:r>
              <a:rPr lang="en-US" dirty="0">
                <a:solidFill>
                  <a:srgbClr val="1188A3"/>
                </a:solidFill>
              </a:rPr>
              <a:t>5</a:t>
            </a:r>
            <a:endParaRPr lang="en-IE" dirty="0">
              <a:solidFill>
                <a:srgbClr val="1188A3"/>
              </a:solidFill>
            </a:endParaRPr>
          </a:p>
        </p:txBody>
      </p:sp>
      <p:sp>
        <p:nvSpPr>
          <p:cNvPr id="19" name="Text Placeholder 2">
            <a:extLst>
              <a:ext uri="{FF2B5EF4-FFF2-40B4-BE49-F238E27FC236}">
                <a16:creationId xmlns:a16="http://schemas.microsoft.com/office/drawing/2014/main" id="{9F454AB0-9B49-4B80-B488-77F645DF5D74}"/>
              </a:ext>
            </a:extLst>
          </p:cNvPr>
          <p:cNvSpPr>
            <a:spLocks noGrp="1"/>
          </p:cNvSpPr>
          <p:nvPr>
            <p:ph type="body" sz="quarter" idx="16"/>
          </p:nvPr>
        </p:nvSpPr>
        <p:spPr>
          <a:xfrm>
            <a:off x="286063" y="361228"/>
            <a:ext cx="10729912" cy="581025"/>
          </a:xfrm>
        </p:spPr>
        <p:txBody>
          <a:bodyPr>
            <a:normAutofit lnSpcReduction="10000"/>
          </a:bodyPr>
          <a:lstStyle/>
          <a:p>
            <a:r>
              <a:rPr lang="en-US" b="1" dirty="0" err="1"/>
              <a:t>Ballaststoffe</a:t>
            </a:r>
            <a:r>
              <a:rPr lang="en-US" b="1" dirty="0"/>
              <a:t>: </a:t>
            </a:r>
            <a:r>
              <a:rPr lang="en-US" dirty="0" err="1"/>
              <a:t>Lösungen</a:t>
            </a:r>
            <a:r>
              <a:rPr lang="en-US" dirty="0"/>
              <a:t> und </a:t>
            </a:r>
            <a:r>
              <a:rPr lang="en-US" dirty="0" err="1"/>
              <a:t>Überlegungen</a:t>
            </a:r>
            <a:endParaRPr lang="en-IE" dirty="0"/>
          </a:p>
        </p:txBody>
      </p:sp>
      <p:sp>
        <p:nvSpPr>
          <p:cNvPr id="20" name="TextBox 19">
            <a:extLst>
              <a:ext uri="{FF2B5EF4-FFF2-40B4-BE49-F238E27FC236}">
                <a16:creationId xmlns:a16="http://schemas.microsoft.com/office/drawing/2014/main" id="{7E6BF283-BB59-41D0-B092-2CDE680E0D62}"/>
              </a:ext>
            </a:extLst>
          </p:cNvPr>
          <p:cNvSpPr txBox="1"/>
          <p:nvPr/>
        </p:nvSpPr>
        <p:spPr>
          <a:xfrm>
            <a:off x="384956" y="2038179"/>
            <a:ext cx="2318487" cy="923330"/>
          </a:xfrm>
          <a:prstGeom prst="rect">
            <a:avLst/>
          </a:prstGeom>
          <a:solidFill>
            <a:srgbClr val="85D2E1"/>
          </a:solidFill>
          <a:ln>
            <a:solidFill>
              <a:srgbClr val="85D2E1"/>
            </a:solidFill>
          </a:ln>
        </p:spPr>
        <p:txBody>
          <a:bodyPr wrap="square" rtlCol="0">
            <a:spAutoFit/>
          </a:bodyPr>
          <a:lstStyle/>
          <a:p>
            <a:r>
              <a:rPr lang="en-US" b="1" dirty="0">
                <a:solidFill>
                  <a:srgbClr val="000000"/>
                </a:solidFill>
              </a:rPr>
              <a:t>ZU DEN NEBENWIRKUNGEN GEHÖREN</a:t>
            </a:r>
            <a:endParaRPr lang="en-IE" b="1" dirty="0">
              <a:solidFill>
                <a:srgbClr val="000000"/>
              </a:solidFill>
            </a:endParaRPr>
          </a:p>
        </p:txBody>
      </p:sp>
      <p:sp>
        <p:nvSpPr>
          <p:cNvPr id="22" name="TextBox 21">
            <a:extLst>
              <a:ext uri="{FF2B5EF4-FFF2-40B4-BE49-F238E27FC236}">
                <a16:creationId xmlns:a16="http://schemas.microsoft.com/office/drawing/2014/main" id="{42610261-3275-4FD0-9364-64F9796F421D}"/>
              </a:ext>
            </a:extLst>
          </p:cNvPr>
          <p:cNvSpPr txBox="1"/>
          <p:nvPr/>
        </p:nvSpPr>
        <p:spPr>
          <a:xfrm>
            <a:off x="6096000" y="5695872"/>
            <a:ext cx="6096000" cy="1015663"/>
          </a:xfrm>
          <a:prstGeom prst="rect">
            <a:avLst/>
          </a:prstGeom>
          <a:solidFill>
            <a:srgbClr val="85D2E1"/>
          </a:solidFill>
          <a:ln>
            <a:solidFill>
              <a:srgbClr val="85D2E1"/>
            </a:solidFill>
          </a:ln>
        </p:spPr>
        <p:txBody>
          <a:bodyPr wrap="square">
            <a:spAutoFit/>
          </a:bodyPr>
          <a:lstStyle/>
          <a:p>
            <a:r>
              <a:rPr lang="de-DE" sz="2000" dirty="0">
                <a:solidFill>
                  <a:srgbClr val="000000"/>
                </a:solidFill>
              </a:rPr>
              <a:t>Eine der Hauptursachen ist die unzureichende Aufnahme von Ballaststoffen zusammen mit einer schlechten Flüssigkeitszufuhr</a:t>
            </a:r>
            <a:endParaRPr lang="en-IE" sz="2000" dirty="0">
              <a:solidFill>
                <a:srgbClr val="000000"/>
              </a:solidFill>
            </a:endParaRPr>
          </a:p>
        </p:txBody>
      </p:sp>
    </p:spTree>
    <p:extLst>
      <p:ext uri="{BB962C8B-B14F-4D97-AF65-F5344CB8AC3E}">
        <p14:creationId xmlns:p14="http://schemas.microsoft.com/office/powerpoint/2010/main" val="742331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1E7A3-93F9-4F53-93DF-68C5D892F6DE}"/>
              </a:ext>
            </a:extLst>
          </p:cNvPr>
          <p:cNvSpPr>
            <a:spLocks noGrp="1"/>
          </p:cNvSpPr>
          <p:nvPr>
            <p:ph type="body" sz="quarter" idx="18"/>
          </p:nvPr>
        </p:nvSpPr>
        <p:spPr>
          <a:xfrm>
            <a:off x="393032" y="1580147"/>
            <a:ext cx="5999268" cy="4044568"/>
          </a:xfrm>
        </p:spPr>
        <p:txBody>
          <a:bodyPr>
            <a:no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0" i="0" u="none" strike="noStrike" kern="1200" cap="none" spc="0" normalizeH="0" baseline="0" noProof="0" dirty="0">
                <a:ln>
                  <a:noFill/>
                </a:ln>
                <a:solidFill>
                  <a:srgbClr val="000000"/>
                </a:solidFill>
                <a:effectLst/>
                <a:uLnTx/>
                <a:uFillTx/>
                <a:ea typeface="+mn-ea"/>
                <a:cs typeface="+mn-cs"/>
              </a:rPr>
              <a:t>Die meisten Studien oder Produktentwicklungen konzentrieren sich auf </a:t>
            </a:r>
            <a:r>
              <a:rPr kumimoji="0" lang="de-DE" sz="2000" b="1" i="0" u="none" strike="noStrike" kern="1200" cap="none" spc="0" normalizeH="0" baseline="0" noProof="0" dirty="0">
                <a:ln>
                  <a:noFill/>
                </a:ln>
                <a:solidFill>
                  <a:srgbClr val="000000"/>
                </a:solidFill>
                <a:effectLst/>
                <a:uLnTx/>
                <a:uFillTx/>
                <a:ea typeface="+mn-ea"/>
                <a:cs typeface="+mn-cs"/>
              </a:rPr>
              <a:t>Weizenkleie</a:t>
            </a:r>
            <a:r>
              <a:rPr kumimoji="0" lang="de-DE" sz="2000" b="0" i="0" u="none" strike="noStrike" kern="1200" cap="none" spc="0" normalizeH="0" baseline="0" noProof="0" dirty="0">
                <a:ln>
                  <a:noFill/>
                </a:ln>
                <a:solidFill>
                  <a:srgbClr val="000000"/>
                </a:solidFill>
                <a:effectLst/>
                <a:uLnTx/>
                <a:uFillTx/>
                <a:ea typeface="+mn-ea"/>
                <a:cs typeface="+mn-cs"/>
              </a:rPr>
              <a:t>. Obwohl sie eine der wirksamsten Ballaststoffquellen für die Behandlung von Verstopfung ist, führt der ausschließliche Verzehr von Weizenkleie über einen längeren Zeitraum zu </a:t>
            </a:r>
            <a:r>
              <a:rPr kumimoji="0" lang="de-DE" sz="2000" b="1" i="0" u="none" strike="noStrike" kern="1200" cap="none" spc="0" normalizeH="0" baseline="0" noProof="0" dirty="0">
                <a:ln>
                  <a:noFill/>
                </a:ln>
                <a:solidFill>
                  <a:srgbClr val="000000"/>
                </a:solidFill>
                <a:effectLst/>
                <a:uLnTx/>
                <a:uFillTx/>
                <a:ea typeface="+mn-ea"/>
                <a:cs typeface="+mn-cs"/>
              </a:rPr>
              <a:t>Wiederholungen</a:t>
            </a:r>
            <a:r>
              <a:rPr kumimoji="0" lang="de-DE" sz="2000" b="0" i="0" u="none" strike="noStrike" kern="1200" cap="none" spc="0" normalizeH="0" baseline="0" noProof="0" dirty="0">
                <a:ln>
                  <a:noFill/>
                </a:ln>
                <a:solidFill>
                  <a:srgbClr val="000000"/>
                </a:solidFill>
                <a:effectLst/>
                <a:uLnTx/>
                <a:uFillTx/>
                <a:ea typeface="+mn-ea"/>
                <a:cs typeface="+mn-cs"/>
              </a:rPr>
              <a:t> und kann dazu führen, dass ältere Menschen diese mit Ballaststoffen angereicherten Lebensmittel ablehnen oder reduzieren.</a:t>
            </a:r>
            <a:r>
              <a:rPr kumimoji="0" lang="en-US" sz="2000" b="0" i="0" u="none" strike="noStrike" kern="1200" cap="none" spc="0" normalizeH="0" baseline="0" noProof="0" dirty="0">
                <a:ln>
                  <a:noFill/>
                </a:ln>
                <a:solidFill>
                  <a:srgbClr val="000000"/>
                </a:solidFill>
                <a:effectLst/>
                <a:uLnTx/>
                <a:uFillTx/>
                <a:ea typeface="+mn-ea"/>
                <a:cs typeface="+mn-cs"/>
              </a:rPr>
              <a:t>.</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ea typeface="+mn-ea"/>
                <a:cs typeface="+mn-cs"/>
              </a:rPr>
              <a:t>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dirty="0">
                <a:highlight>
                  <a:srgbClr val="FED100"/>
                </a:highlight>
              </a:rPr>
              <a:t> TIPP:</a:t>
            </a:r>
            <a:r>
              <a:rPr kumimoji="0" lang="de-DE" sz="2000" b="1" i="0" u="none" strike="noStrike" kern="1200" cap="none" spc="0" normalizeH="0" baseline="0" noProof="0" dirty="0">
                <a:ln>
                  <a:noFill/>
                </a:ln>
                <a:solidFill>
                  <a:srgbClr val="000000"/>
                </a:solidFill>
                <a:effectLst/>
                <a:uLnTx/>
                <a:uFillTx/>
                <a:ea typeface="+mn-ea"/>
                <a:cs typeface="+mn-cs"/>
              </a:rPr>
              <a:t> Es gibt Möglichkeiten für KMUs, alternative ballaststoffgeeignete Lebensmittel für Senioren zu entwickeln, die sich weniger wiederholen und weniger abgelehnt werden.</a:t>
            </a:r>
            <a:endParaRPr lang="en-IE" sz="2000" dirty="0"/>
          </a:p>
        </p:txBody>
      </p:sp>
      <p:sp>
        <p:nvSpPr>
          <p:cNvPr id="3" name="Text Placeholder 2">
            <a:extLst>
              <a:ext uri="{FF2B5EF4-FFF2-40B4-BE49-F238E27FC236}">
                <a16:creationId xmlns:a16="http://schemas.microsoft.com/office/drawing/2014/main" id="{F4C9F234-7FE9-4F05-8F50-FA3BB78A017E}"/>
              </a:ext>
            </a:extLst>
          </p:cNvPr>
          <p:cNvSpPr>
            <a:spLocks noGrp="1"/>
          </p:cNvSpPr>
          <p:nvPr>
            <p:ph type="body" sz="quarter" idx="16"/>
          </p:nvPr>
        </p:nvSpPr>
        <p:spPr/>
        <p:txBody>
          <a:bodyPr>
            <a:normAutofit lnSpcReduction="10000"/>
          </a:bodyPr>
          <a:lstStyle/>
          <a:p>
            <a:r>
              <a:rPr lang="en-US" dirty="0"/>
              <a:t>Alternative </a:t>
            </a:r>
            <a:r>
              <a:rPr lang="en-US" dirty="0" err="1"/>
              <a:t>Produkte</a:t>
            </a:r>
            <a:r>
              <a:rPr lang="en-US" dirty="0"/>
              <a:t>…</a:t>
            </a:r>
            <a:endParaRPr lang="en-IE" dirty="0"/>
          </a:p>
        </p:txBody>
      </p:sp>
      <p:pic>
        <p:nvPicPr>
          <p:cNvPr id="6" name="Picture Placeholder 5" descr="A bowl of cereal with fruits">
            <a:extLst>
              <a:ext uri="{FF2B5EF4-FFF2-40B4-BE49-F238E27FC236}">
                <a16:creationId xmlns:a16="http://schemas.microsoft.com/office/drawing/2014/main" id="{409EE18A-7231-4959-8833-82659F70CA6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9860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35A334CE-E140-417C-8466-3449B66763E9}"/>
              </a:ext>
            </a:extLst>
          </p:cNvPr>
          <p:cNvPicPr>
            <a:picLocks noChangeAspect="1"/>
          </p:cNvPicPr>
          <p:nvPr/>
        </p:nvPicPr>
        <p:blipFill>
          <a:blip r:embed="rId2"/>
          <a:stretch>
            <a:fillRect/>
          </a:stretch>
        </p:blipFill>
        <p:spPr>
          <a:xfrm>
            <a:off x="9473058" y="2467475"/>
            <a:ext cx="2166826" cy="3378201"/>
          </a:xfrm>
          <a:prstGeom prst="rect">
            <a:avLst/>
          </a:prstGeom>
        </p:spPr>
      </p:pic>
      <p:sp>
        <p:nvSpPr>
          <p:cNvPr id="4" name="Text Placeholder 2">
            <a:extLst>
              <a:ext uri="{FF2B5EF4-FFF2-40B4-BE49-F238E27FC236}">
                <a16:creationId xmlns:a16="http://schemas.microsoft.com/office/drawing/2014/main" id="{17245214-4D91-4824-9A75-3805BF0F3474}"/>
              </a:ext>
            </a:extLst>
          </p:cNvPr>
          <p:cNvSpPr>
            <a:spLocks noGrp="1"/>
          </p:cNvSpPr>
          <p:nvPr>
            <p:ph type="body" sz="quarter" idx="16"/>
          </p:nvPr>
        </p:nvSpPr>
        <p:spPr>
          <a:xfrm>
            <a:off x="735013" y="642938"/>
            <a:ext cx="10807700" cy="582612"/>
          </a:xfrm>
        </p:spPr>
        <p:txBody>
          <a:bodyPr>
            <a:normAutofit lnSpcReduction="10000"/>
          </a:bodyPr>
          <a:lstStyle/>
          <a:p>
            <a:r>
              <a:rPr lang="en-US" b="1" dirty="0" err="1"/>
              <a:t>Ballaststoffe</a:t>
            </a:r>
            <a:r>
              <a:rPr lang="en-US" b="1" dirty="0"/>
              <a:t>: </a:t>
            </a:r>
            <a:r>
              <a:rPr lang="en-US" dirty="0" err="1"/>
              <a:t>Lösungen</a:t>
            </a:r>
            <a:r>
              <a:rPr lang="en-US" dirty="0"/>
              <a:t> und </a:t>
            </a:r>
            <a:r>
              <a:rPr lang="en-US" dirty="0" err="1"/>
              <a:t>Überlegungen</a:t>
            </a:r>
            <a:endParaRPr lang="en-IE" dirty="0"/>
          </a:p>
        </p:txBody>
      </p:sp>
      <p:sp>
        <p:nvSpPr>
          <p:cNvPr id="5" name="Text Placeholder 1">
            <a:extLst>
              <a:ext uri="{FF2B5EF4-FFF2-40B4-BE49-F238E27FC236}">
                <a16:creationId xmlns:a16="http://schemas.microsoft.com/office/drawing/2014/main" id="{7CEECE77-E426-439B-B8D9-E30385586719}"/>
              </a:ext>
            </a:extLst>
          </p:cNvPr>
          <p:cNvSpPr>
            <a:spLocks noGrp="1"/>
          </p:cNvSpPr>
          <p:nvPr>
            <p:ph type="body" sz="quarter" idx="18"/>
          </p:nvPr>
        </p:nvSpPr>
        <p:spPr>
          <a:xfrm>
            <a:off x="465220" y="1427747"/>
            <a:ext cx="10964779" cy="1676399"/>
          </a:xfrm>
        </p:spPr>
        <p:txBody>
          <a:bodyPr>
            <a:normAutofit fontScale="92500" lnSpcReduction="10000"/>
          </a:bodyPr>
          <a:lstStyle/>
          <a:p>
            <a:pPr indent="0"/>
            <a:r>
              <a:rPr lang="de-DE" sz="2200" dirty="0"/>
              <a:t>Es gibt verschiedene Methoden, um die Ballaststoffaufnahme älterer Menschen zu verbessern.  Die </a:t>
            </a:r>
            <a:r>
              <a:rPr lang="de-DE" sz="2200" b="1" dirty="0"/>
              <a:t>Anreicherung von Lebensmitteln </a:t>
            </a:r>
            <a:r>
              <a:rPr lang="de-DE" sz="2200" dirty="0"/>
              <a:t>ist die offensichtliche Lösung, aber auch </a:t>
            </a:r>
            <a:r>
              <a:rPr lang="de-DE" sz="2200" b="1" dirty="0"/>
              <a:t>personalisierte Essenspläne </a:t>
            </a:r>
            <a:r>
              <a:rPr lang="de-DE" sz="2200" dirty="0"/>
              <a:t>können helfen und einfache Maßnahmen wie </a:t>
            </a:r>
            <a:r>
              <a:rPr lang="de-DE" sz="2200" b="1" dirty="0"/>
              <a:t>Fingerfood</a:t>
            </a:r>
            <a:r>
              <a:rPr lang="de-DE" sz="2200" dirty="0"/>
              <a:t> (Obst- oder Gemüsescheiben oder Vollkornsnacks), die den Senioren zur Verfügung gestellt werden</a:t>
            </a:r>
            <a:r>
              <a:rPr lang="en-GB" sz="2200" dirty="0"/>
              <a:t>. </a:t>
            </a:r>
          </a:p>
          <a:p>
            <a:pPr indent="0"/>
            <a:r>
              <a:rPr lang="de-DE" sz="2000" b="1" dirty="0">
                <a:highlight>
                  <a:srgbClr val="FED100"/>
                </a:highlight>
                <a:latin typeface="+mj-lt"/>
              </a:rPr>
              <a:t>Sehen Sie sich unsere Fallstudie (nächste Seite) an, in der dieser Ansatz in NHS-Krankenhäusern in Großbritannien angewendet wird</a:t>
            </a:r>
            <a:r>
              <a:rPr lang="en-GB" sz="2000" b="1" dirty="0">
                <a:highlight>
                  <a:srgbClr val="FED100"/>
                </a:highlight>
                <a:latin typeface="+mj-lt"/>
              </a:rPr>
              <a:t>.</a:t>
            </a:r>
            <a:endParaRPr lang="en-GB" sz="1200" b="1" dirty="0">
              <a:highlight>
                <a:srgbClr val="FED100"/>
              </a:highlight>
              <a:latin typeface="+mj-lt"/>
            </a:endParaRPr>
          </a:p>
          <a:p>
            <a:pPr indent="0"/>
            <a:endParaRPr lang="en-GB" dirty="0"/>
          </a:p>
          <a:p>
            <a:pPr indent="0"/>
            <a:endParaRPr lang="en-IE" dirty="0"/>
          </a:p>
        </p:txBody>
      </p:sp>
      <p:sp>
        <p:nvSpPr>
          <p:cNvPr id="2" name="TextBox 1">
            <a:extLst>
              <a:ext uri="{FF2B5EF4-FFF2-40B4-BE49-F238E27FC236}">
                <a16:creationId xmlns:a16="http://schemas.microsoft.com/office/drawing/2014/main" id="{76633A21-F01A-4F8A-85FD-88F281740175}"/>
              </a:ext>
            </a:extLst>
          </p:cNvPr>
          <p:cNvSpPr txBox="1"/>
          <p:nvPr/>
        </p:nvSpPr>
        <p:spPr>
          <a:xfrm>
            <a:off x="465220" y="3168316"/>
            <a:ext cx="9456822" cy="2962862"/>
          </a:xfrm>
          <a:prstGeom prst="rect">
            <a:avLst/>
          </a:prstGeom>
          <a:noFill/>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000000"/>
                </a:solidFill>
                <a:highlight>
                  <a:srgbClr val="FED100"/>
                </a:highlight>
              </a:rPr>
              <a:t> TIPP</a:t>
            </a:r>
            <a:r>
              <a:rPr lang="en-US" sz="2400" b="1" dirty="0">
                <a:solidFill>
                  <a:srgbClr val="000000"/>
                </a:solidFill>
                <a:highlight>
                  <a:srgbClr val="FED100"/>
                </a:highlight>
                <a:latin typeface="Comic Sans MS" panose="030F0702030302020204" pitchFamily="66" charset="0"/>
              </a:rPr>
              <a:t>:</a:t>
            </a:r>
            <a:r>
              <a:rPr lang="en-US" sz="2400" b="1" dirty="0">
                <a:solidFill>
                  <a:srgbClr val="000000"/>
                </a:solidFill>
                <a:latin typeface="Comic Sans MS" panose="030F0702030302020204" pitchFamily="66" charset="0"/>
              </a:rPr>
              <a:t> </a:t>
            </a:r>
            <a:r>
              <a:rPr kumimoji="0" lang="de-DE" sz="2400" b="1" i="0" u="none" strike="noStrike" kern="1200" cap="none" spc="0" normalizeH="0" baseline="0" noProof="0" dirty="0">
                <a:ln>
                  <a:noFill/>
                </a:ln>
                <a:solidFill>
                  <a:srgbClr val="000000"/>
                </a:solidFill>
                <a:effectLst/>
                <a:uLnTx/>
                <a:uFillTx/>
                <a:ea typeface="+mn-ea"/>
                <a:cs typeface="+mn-cs"/>
              </a:rPr>
              <a:t>Ein interessanter Bereich für Innovation und Entwicklung</a:t>
            </a:r>
            <a:r>
              <a:rPr kumimoji="0" lang="en-GB" sz="2400" b="1" i="0" u="none" strike="noStrike" kern="1200" cap="none" spc="0" normalizeH="0" baseline="0" noProof="0" dirty="0">
                <a:ln>
                  <a:noFill/>
                </a:ln>
                <a:solidFill>
                  <a:srgbClr val="000000"/>
                </a:solidFill>
                <a:effectLst/>
                <a:uLnTx/>
                <a:uFillTx/>
                <a:ea typeface="+mn-ea"/>
                <a:cs typeface="+mn-cs"/>
              </a:rPr>
              <a:t>:</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200" b="1" i="0" u="none" strike="noStrike" kern="1200" cap="none" spc="0" normalizeH="0" baseline="0" noProof="0" dirty="0">
                <a:ln>
                  <a:noFill/>
                </a:ln>
                <a:solidFill>
                  <a:srgbClr val="000000"/>
                </a:solidFill>
                <a:effectLst/>
                <a:uLnTx/>
                <a:uFillTx/>
                <a:latin typeface="Calibri" panose="020F0502020204030204"/>
                <a:ea typeface="+mn-ea"/>
                <a:cs typeface="+mn-cs"/>
              </a:rPr>
              <a:t>Mit Ballaststoffen angereicherte pürierte Nahrung </a:t>
            </a:r>
            <a:r>
              <a:rPr kumimoji="0" lang="de-DE" sz="2200" i="0" u="none" strike="noStrike" kern="1200" cap="none" spc="0" normalizeH="0" baseline="0" noProof="0" dirty="0">
                <a:ln>
                  <a:noFill/>
                </a:ln>
                <a:solidFill>
                  <a:srgbClr val="000000"/>
                </a:solidFill>
                <a:effectLst/>
                <a:uLnTx/>
                <a:uFillTx/>
                <a:latin typeface="Calibri" panose="020F0502020204030204"/>
                <a:ea typeface="+mn-ea"/>
                <a:cs typeface="+mn-cs"/>
              </a:rPr>
              <a:t>muss eine einphasige, glatte, kohäsive, puddingähnliche und löffeldicke Konsistenz aufweisen, um ein erfolgreiches Dysphagie-Management zu gewährleisten, und die ausgewählten Ballaststoffbestandteile können dazu beitragen, diese empfohlenen Textureigenschaften zu erreichen. Die Akzeptanz und Wirksamkeit von ballaststoffangereicherter normaler und texturveränderter institutioneller Nahrung erfordert weitere Untersuchungen</a:t>
            </a:r>
            <a:r>
              <a:rPr kumimoji="0" lang="en-GB" sz="2200" i="0" u="none" strike="noStrike" kern="1200" cap="none" spc="0" normalizeH="0" baseline="0" noProof="0" dirty="0">
                <a:ln>
                  <a:noFill/>
                </a:ln>
                <a:solidFill>
                  <a:srgbClr val="000000"/>
                </a:solidFill>
                <a:effectLst/>
                <a:uLnTx/>
                <a:uFillTx/>
                <a:latin typeface="Calibri" panose="020F0502020204030204"/>
                <a:ea typeface="+mn-ea"/>
                <a:cs typeface="+mn-cs"/>
              </a:rPr>
              <a:t>.</a:t>
            </a:r>
          </a:p>
          <a:p>
            <a:endParaRPr lang="en-IE" dirty="0"/>
          </a:p>
        </p:txBody>
      </p:sp>
    </p:spTree>
    <p:extLst>
      <p:ext uri="{BB962C8B-B14F-4D97-AF65-F5344CB8AC3E}">
        <p14:creationId xmlns:p14="http://schemas.microsoft.com/office/powerpoint/2010/main" val="548208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CDF71-7B20-4DDE-919A-60D3A8E44DF1}"/>
              </a:ext>
            </a:extLst>
          </p:cNvPr>
          <p:cNvSpPr>
            <a:spLocks noGrp="1"/>
          </p:cNvSpPr>
          <p:nvPr>
            <p:ph type="body" sz="quarter" idx="16"/>
          </p:nvPr>
        </p:nvSpPr>
        <p:spPr>
          <a:solidFill>
            <a:srgbClr val="FFD100"/>
          </a:solidFill>
        </p:spPr>
        <p:txBody>
          <a:bodyPr>
            <a:normAutofit lnSpcReduction="10000"/>
          </a:bodyPr>
          <a:lstStyle/>
          <a:p>
            <a:r>
              <a:rPr lang="en-US" b="1" dirty="0"/>
              <a:t>Lassen Sie </a:t>
            </a:r>
            <a:r>
              <a:rPr lang="en-US" b="1" dirty="0" err="1"/>
              <a:t>sich</a:t>
            </a:r>
            <a:r>
              <a:rPr lang="en-US" b="1" dirty="0"/>
              <a:t> </a:t>
            </a:r>
            <a:r>
              <a:rPr lang="en-US" b="1" dirty="0" err="1"/>
              <a:t>inspirieren</a:t>
            </a:r>
            <a:r>
              <a:rPr lang="en-US" b="1" dirty="0"/>
              <a:t>…</a:t>
            </a:r>
            <a:r>
              <a:rPr lang="en-US" b="1" dirty="0" err="1">
                <a:hlinkClick r:id="rId2"/>
              </a:rPr>
              <a:t>Klicken</a:t>
            </a:r>
            <a:r>
              <a:rPr lang="en-US" b="1" dirty="0">
                <a:hlinkClick r:id="rId2"/>
              </a:rPr>
              <a:t> Sie </a:t>
            </a:r>
            <a:r>
              <a:rPr lang="en-US" b="1" dirty="0" err="1">
                <a:hlinkClick r:id="rId2"/>
              </a:rPr>
              <a:t>Hier</a:t>
            </a:r>
            <a:endParaRPr lang="en-IE" b="1" dirty="0"/>
          </a:p>
        </p:txBody>
      </p:sp>
      <p:sp>
        <p:nvSpPr>
          <p:cNvPr id="10" name="TextBox 9">
            <a:extLst>
              <a:ext uri="{FF2B5EF4-FFF2-40B4-BE49-F238E27FC236}">
                <a16:creationId xmlns:a16="http://schemas.microsoft.com/office/drawing/2014/main" id="{EC7E57FA-F795-4A90-9A1B-B34CFC8363F4}"/>
              </a:ext>
            </a:extLst>
          </p:cNvPr>
          <p:cNvSpPr txBox="1"/>
          <p:nvPr/>
        </p:nvSpPr>
        <p:spPr>
          <a:xfrm>
            <a:off x="3953074" y="4227320"/>
            <a:ext cx="7754620" cy="2554545"/>
          </a:xfrm>
          <a:prstGeom prst="rect">
            <a:avLst/>
          </a:prstGeom>
          <a:noFill/>
        </p:spPr>
        <p:txBody>
          <a:bodyPr wrap="square">
            <a:spAutoFit/>
          </a:bodyPr>
          <a:lstStyle/>
          <a:p>
            <a:r>
              <a:rPr lang="de-DE" sz="2000" dirty="0">
                <a:solidFill>
                  <a:srgbClr val="000000"/>
                </a:solidFill>
              </a:rPr>
              <a:t>Das Pflege-, Ernährungs- und Catering-Personal des NHS </a:t>
            </a:r>
            <a:r>
              <a:rPr lang="de-DE" sz="2000" dirty="0" err="1">
                <a:solidFill>
                  <a:srgbClr val="000000"/>
                </a:solidFill>
              </a:rPr>
              <a:t>Foundation</a:t>
            </a:r>
            <a:r>
              <a:rPr lang="de-DE" sz="2000" dirty="0">
                <a:solidFill>
                  <a:srgbClr val="000000"/>
                </a:solidFill>
              </a:rPr>
              <a:t> Trust hat gemeinsam ein Fingerfood-Menü entwickelt, das es den Patienten ermöglicht, in ihrem eigenen Tempo zu essen, ohne Messer und Gabel benutzen zu müssen, und so die Unabhängigkeit und das Wohlbefinden der Senioren fördert. Fingerfood kann besonders nützlich sein für Menschen, die das Essen vergessen oder Schwierigkeiten mit der Koordination haben, wie z.B. Demenzkranke oder Menschen nach einem Schlaganfall</a:t>
            </a:r>
            <a:r>
              <a:rPr lang="en-US" sz="2000" dirty="0">
                <a:solidFill>
                  <a:srgbClr val="000000"/>
                </a:solidFill>
              </a:rPr>
              <a:t>.</a:t>
            </a:r>
            <a:endParaRPr lang="en-GB" sz="2000" dirty="0">
              <a:solidFill>
                <a:srgbClr val="000000"/>
              </a:solidFill>
            </a:endParaRPr>
          </a:p>
        </p:txBody>
      </p:sp>
      <p:pic>
        <p:nvPicPr>
          <p:cNvPr id="9" name="Picture 8">
            <a:extLst>
              <a:ext uri="{FF2B5EF4-FFF2-40B4-BE49-F238E27FC236}">
                <a16:creationId xmlns:a16="http://schemas.microsoft.com/office/drawing/2014/main" id="{743F3589-5BF1-4703-A3A0-B94E9E6E64D1}"/>
              </a:ext>
            </a:extLst>
          </p:cNvPr>
          <p:cNvPicPr>
            <a:picLocks noChangeAspect="1"/>
          </p:cNvPicPr>
          <p:nvPr/>
        </p:nvPicPr>
        <p:blipFill>
          <a:blip r:embed="rId3"/>
          <a:stretch>
            <a:fillRect/>
          </a:stretch>
        </p:blipFill>
        <p:spPr>
          <a:xfrm>
            <a:off x="584487" y="1560944"/>
            <a:ext cx="3297703" cy="4654084"/>
          </a:xfrm>
          <a:prstGeom prst="rect">
            <a:avLst/>
          </a:prstGeom>
        </p:spPr>
      </p:pic>
      <p:pic>
        <p:nvPicPr>
          <p:cNvPr id="5" name="Picture 4">
            <a:extLst>
              <a:ext uri="{FF2B5EF4-FFF2-40B4-BE49-F238E27FC236}">
                <a16:creationId xmlns:a16="http://schemas.microsoft.com/office/drawing/2014/main" id="{10F8079B-4595-4043-A063-55286FDB3655}"/>
              </a:ext>
            </a:extLst>
          </p:cNvPr>
          <p:cNvPicPr>
            <a:picLocks noChangeAspect="1"/>
          </p:cNvPicPr>
          <p:nvPr/>
        </p:nvPicPr>
        <p:blipFill>
          <a:blip r:embed="rId4"/>
          <a:stretch>
            <a:fillRect/>
          </a:stretch>
        </p:blipFill>
        <p:spPr>
          <a:xfrm>
            <a:off x="3953074" y="1353407"/>
            <a:ext cx="6272773" cy="2951893"/>
          </a:xfrm>
          <a:prstGeom prst="rect">
            <a:avLst/>
          </a:prstGeom>
        </p:spPr>
      </p:pic>
    </p:spTree>
    <p:extLst>
      <p:ext uri="{BB962C8B-B14F-4D97-AF65-F5344CB8AC3E}">
        <p14:creationId xmlns:p14="http://schemas.microsoft.com/office/powerpoint/2010/main" val="2338052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6FD16-E902-452D-A0A5-58789011D2D5}"/>
              </a:ext>
            </a:extLst>
          </p:cNvPr>
          <p:cNvSpPr>
            <a:spLocks noGrp="1"/>
          </p:cNvSpPr>
          <p:nvPr>
            <p:ph type="body" sz="quarter" idx="18"/>
          </p:nvPr>
        </p:nvSpPr>
        <p:spPr>
          <a:xfrm>
            <a:off x="505326" y="1564105"/>
            <a:ext cx="5799914" cy="4060610"/>
          </a:xfrm>
        </p:spPr>
        <p:txBody>
          <a:bodyPr>
            <a:normAutofit fontScale="77500" lnSpcReduction="20000"/>
          </a:bodyPr>
          <a:lstStyle/>
          <a:p>
            <a:pPr marL="0" indent="0">
              <a:lnSpc>
                <a:spcPct val="110000"/>
              </a:lnSpc>
            </a:pPr>
            <a:r>
              <a:rPr lang="de-DE" sz="2400" dirty="0"/>
              <a:t>Vitamine sind </a:t>
            </a:r>
            <a:r>
              <a:rPr lang="de-DE" sz="2400" b="1" dirty="0"/>
              <a:t>organische* </a:t>
            </a:r>
            <a:r>
              <a:rPr lang="de-DE" sz="2400" dirty="0"/>
              <a:t>Substanzen, die der Mensch </a:t>
            </a:r>
            <a:r>
              <a:rPr lang="de-DE" sz="2400" b="1" dirty="0"/>
              <a:t>nicht endogen*</a:t>
            </a:r>
            <a:r>
              <a:rPr lang="de-DE" sz="2400" dirty="0"/>
              <a:t> produzieren kann, daher müssen sie über die Nahrung aufgenommen werden</a:t>
            </a:r>
            <a:r>
              <a:rPr lang="en-GB" sz="2400" dirty="0"/>
              <a:t>.</a:t>
            </a:r>
          </a:p>
          <a:p>
            <a:pPr marL="0" indent="0">
              <a:lnSpc>
                <a:spcPct val="110000"/>
              </a:lnSpc>
            </a:pPr>
            <a:r>
              <a:rPr lang="de-DE" sz="2400" dirty="0"/>
              <a:t>Wasserlösliche Vitamine wie z.B. Vitamin C können schnell über den Urin und das Schwitzen verloren gehen, daher wird eine tägliche Einnahme empfohlen</a:t>
            </a:r>
            <a:r>
              <a:rPr lang="en-GB" sz="2400" dirty="0"/>
              <a:t>.  </a:t>
            </a:r>
          </a:p>
          <a:p>
            <a:pPr marL="342900" indent="-342900">
              <a:lnSpc>
                <a:spcPct val="110000"/>
              </a:lnSpc>
              <a:buFont typeface="Arial" panose="020B0604020202020204" pitchFamily="34" charset="0"/>
              <a:buChar char="•"/>
            </a:pPr>
            <a:endParaRPr lang="en-GB" sz="900" dirty="0"/>
          </a:p>
          <a:p>
            <a:pPr marL="0" indent="0">
              <a:lnSpc>
                <a:spcPct val="110000"/>
              </a:lnSpc>
            </a:pPr>
            <a:r>
              <a:rPr lang="de-DE" sz="2400" b="1" dirty="0"/>
              <a:t>Vitamin C ist notwendig für</a:t>
            </a:r>
            <a:r>
              <a:rPr lang="en-GB" sz="2400" b="1" dirty="0"/>
              <a:t>:</a:t>
            </a:r>
          </a:p>
          <a:p>
            <a:pPr marL="342900" indent="-342900">
              <a:lnSpc>
                <a:spcPct val="110000"/>
              </a:lnSpc>
              <a:buFont typeface="Arial" panose="020B0604020202020204" pitchFamily="34" charset="0"/>
              <a:buChar char="•"/>
            </a:pPr>
            <a:r>
              <a:rPr lang="en-GB" sz="2400" dirty="0" err="1"/>
              <a:t>Immunregulierung</a:t>
            </a:r>
            <a:endParaRPr lang="en-GB" sz="2400" dirty="0"/>
          </a:p>
          <a:p>
            <a:pPr marL="342900" indent="-342900">
              <a:lnSpc>
                <a:spcPct val="110000"/>
              </a:lnSpc>
              <a:buFont typeface="Arial" panose="020B0604020202020204" pitchFamily="34" charset="0"/>
              <a:buChar char="•"/>
            </a:pPr>
            <a:r>
              <a:rPr lang="en-GB" sz="2400" dirty="0" err="1"/>
              <a:t>Kollagenbildung</a:t>
            </a:r>
            <a:endParaRPr lang="en-GB" sz="2400" dirty="0"/>
          </a:p>
          <a:p>
            <a:pPr marL="342900" indent="-342900">
              <a:lnSpc>
                <a:spcPct val="110000"/>
              </a:lnSpc>
              <a:buFont typeface="Arial" panose="020B0604020202020204" pitchFamily="34" charset="0"/>
              <a:buChar char="•"/>
            </a:pPr>
            <a:r>
              <a:rPr lang="en-GB" sz="2400" dirty="0" err="1"/>
              <a:t>Synthese</a:t>
            </a:r>
            <a:r>
              <a:rPr lang="en-GB" sz="2400" dirty="0"/>
              <a:t> von </a:t>
            </a:r>
            <a:r>
              <a:rPr lang="en-GB" sz="2400" dirty="0" err="1"/>
              <a:t>Neurotransmittern</a:t>
            </a:r>
            <a:endParaRPr lang="en-GB" sz="2400" dirty="0"/>
          </a:p>
          <a:p>
            <a:pPr marL="342900" indent="-342900">
              <a:lnSpc>
                <a:spcPct val="110000"/>
              </a:lnSpc>
              <a:buFont typeface="Arial" panose="020B0604020202020204" pitchFamily="34" charset="0"/>
              <a:buChar char="•"/>
            </a:pPr>
            <a:r>
              <a:rPr lang="en-GB" sz="2400" dirty="0" err="1"/>
              <a:t>Cholesterin</a:t>
            </a:r>
            <a:r>
              <a:rPr lang="en-GB" sz="2400" dirty="0"/>
              <a:t> </a:t>
            </a:r>
            <a:r>
              <a:rPr lang="en-GB" sz="2400" dirty="0" err="1"/>
              <a:t>Stoffwechsel</a:t>
            </a:r>
            <a:endParaRPr lang="en-GB" sz="2400" dirty="0"/>
          </a:p>
          <a:p>
            <a:pPr marL="342900" indent="-34290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64722EF-36BD-44CC-B9C9-4DE3ED7911A8}"/>
              </a:ext>
            </a:extLst>
          </p:cNvPr>
          <p:cNvSpPr>
            <a:spLocks noGrp="1"/>
          </p:cNvSpPr>
          <p:nvPr>
            <p:ph type="body" sz="quarter" idx="16"/>
          </p:nvPr>
        </p:nvSpPr>
        <p:spPr>
          <a:xfrm>
            <a:off x="593398" y="485030"/>
            <a:ext cx="5085159" cy="582221"/>
          </a:xfrm>
        </p:spPr>
        <p:txBody>
          <a:bodyPr>
            <a:normAutofit lnSpcReduction="10000"/>
          </a:bodyPr>
          <a:lstStyle/>
          <a:p>
            <a:r>
              <a:rPr lang="en-US" b="1" dirty="0"/>
              <a:t>4. </a:t>
            </a:r>
            <a:r>
              <a:rPr lang="en-US" b="1" dirty="0" err="1"/>
              <a:t>Vitamine</a:t>
            </a:r>
            <a:r>
              <a:rPr lang="en-US" b="1" dirty="0"/>
              <a:t> &amp; </a:t>
            </a:r>
            <a:r>
              <a:rPr lang="en-US" b="1" dirty="0" err="1"/>
              <a:t>Mineralien</a:t>
            </a:r>
            <a:r>
              <a:rPr lang="en-US" b="1" dirty="0"/>
              <a:t>:</a:t>
            </a:r>
            <a:endParaRPr lang="en-IE" b="1" dirty="0"/>
          </a:p>
        </p:txBody>
      </p:sp>
      <p:pic>
        <p:nvPicPr>
          <p:cNvPr id="6" name="Picture Placeholder 5" descr="Slices of cut orange on wood board, with manual citrus squeezer">
            <a:extLst>
              <a:ext uri="{FF2B5EF4-FFF2-40B4-BE49-F238E27FC236}">
                <a16:creationId xmlns:a16="http://schemas.microsoft.com/office/drawing/2014/main" id="{83863B95-5190-4E53-AE3D-C207B918AAE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4" name="TextBox 3">
            <a:extLst>
              <a:ext uri="{FF2B5EF4-FFF2-40B4-BE49-F238E27FC236}">
                <a16:creationId xmlns:a16="http://schemas.microsoft.com/office/drawing/2014/main" id="{8FFD3358-2D18-4B95-9E31-458818F1B363}"/>
              </a:ext>
            </a:extLst>
          </p:cNvPr>
          <p:cNvSpPr txBox="1"/>
          <p:nvPr/>
        </p:nvSpPr>
        <p:spPr>
          <a:xfrm>
            <a:off x="6392300" y="5934511"/>
            <a:ext cx="5799700" cy="769441"/>
          </a:xfrm>
          <a:prstGeom prst="rect">
            <a:avLst/>
          </a:prstGeom>
          <a:solidFill>
            <a:srgbClr val="85D2E1"/>
          </a:solidFill>
        </p:spPr>
        <p:txBody>
          <a:bodyPr wrap="square" rtlCol="0">
            <a:spAutoFit/>
          </a:bodyPr>
          <a:lstStyle/>
          <a:p>
            <a:pPr algn="r"/>
            <a:r>
              <a:rPr lang="en-US" sz="1400" dirty="0">
                <a:solidFill>
                  <a:srgbClr val="000000"/>
                </a:solidFill>
              </a:rPr>
              <a:t>*</a:t>
            </a:r>
            <a:r>
              <a:rPr lang="de-DE" sz="1400" dirty="0">
                <a:solidFill>
                  <a:srgbClr val="000000"/>
                </a:solidFill>
              </a:rPr>
              <a:t> Große Worte einfach gemacht - </a:t>
            </a:r>
            <a:r>
              <a:rPr lang="de-DE" sz="1400" b="1" dirty="0">
                <a:solidFill>
                  <a:srgbClr val="000000"/>
                </a:solidFill>
              </a:rPr>
              <a:t>organisch</a:t>
            </a:r>
            <a:r>
              <a:rPr lang="de-DE" sz="1400" dirty="0">
                <a:solidFill>
                  <a:srgbClr val="000000"/>
                </a:solidFill>
              </a:rPr>
              <a:t> bedeutet, dass es Kohlenstoff enthält... </a:t>
            </a:r>
            <a:r>
              <a:rPr lang="de-DE" sz="1400" b="1" dirty="0">
                <a:solidFill>
                  <a:srgbClr val="000000"/>
                </a:solidFill>
              </a:rPr>
              <a:t>endogen</a:t>
            </a:r>
            <a:r>
              <a:rPr lang="de-DE" sz="1400" dirty="0">
                <a:solidFill>
                  <a:srgbClr val="000000"/>
                </a:solidFill>
              </a:rPr>
              <a:t> bedeutet, dass etwas in einem Organismus, Gewebe oder einer Zelle entstanden ist oder produziert wurde</a:t>
            </a:r>
            <a:r>
              <a:rPr lang="en-US" sz="1600" b="0" i="0" dirty="0">
                <a:solidFill>
                  <a:srgbClr val="000000"/>
                </a:solidFill>
                <a:effectLst/>
              </a:rPr>
              <a:t>.</a:t>
            </a:r>
            <a:endParaRPr lang="en-US" sz="1600" dirty="0">
              <a:solidFill>
                <a:srgbClr val="000000"/>
              </a:solidFill>
            </a:endParaRPr>
          </a:p>
        </p:txBody>
      </p:sp>
    </p:spTree>
    <p:extLst>
      <p:ext uri="{BB962C8B-B14F-4D97-AF65-F5344CB8AC3E}">
        <p14:creationId xmlns:p14="http://schemas.microsoft.com/office/powerpoint/2010/main" val="264388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0079B-E73E-4DA7-B3CD-6BC5309E7C2D}"/>
              </a:ext>
            </a:extLst>
          </p:cNvPr>
          <p:cNvSpPr>
            <a:spLocks noGrp="1"/>
          </p:cNvSpPr>
          <p:nvPr>
            <p:ph type="body" sz="quarter" idx="18"/>
          </p:nvPr>
        </p:nvSpPr>
        <p:spPr>
          <a:xfrm>
            <a:off x="596751" y="1495148"/>
            <a:ext cx="5691754" cy="3867704"/>
          </a:xfrm>
        </p:spPr>
        <p:txBody>
          <a:bodyPr>
            <a:normAutofit lnSpcReduction="10000"/>
          </a:bodyPr>
          <a:lstStyle/>
          <a:p>
            <a:pPr marL="0" indent="0"/>
            <a:r>
              <a:rPr lang="de-DE" dirty="0"/>
              <a:t>Mineralien sind </a:t>
            </a:r>
            <a:r>
              <a:rPr lang="de-DE" b="1" dirty="0"/>
              <a:t>anorganische Verbindungen</a:t>
            </a:r>
            <a:r>
              <a:rPr lang="de-DE" dirty="0"/>
              <a:t>, die für die Gesundheit essentiell sind und vom Menschen nicht selbst produziert werden können, sondern über die Nahrung aufgenommen werden müssen</a:t>
            </a:r>
            <a:r>
              <a:rPr lang="en-GB" sz="2400" dirty="0"/>
              <a:t>.</a:t>
            </a:r>
          </a:p>
          <a:p>
            <a:endParaRPr lang="en-GB" sz="900" dirty="0"/>
          </a:p>
          <a:p>
            <a:pPr marL="0" indent="0"/>
            <a:r>
              <a:rPr lang="de-DE" sz="2400" b="1" dirty="0"/>
              <a:t>Magnesium</a:t>
            </a:r>
            <a:r>
              <a:rPr lang="de-DE" sz="2400" dirty="0"/>
              <a:t> wird zum Beispiel benötigt für </a:t>
            </a:r>
            <a:r>
              <a:rPr lang="en-GB" sz="2400" dirty="0"/>
              <a:t>:</a:t>
            </a:r>
          </a:p>
          <a:p>
            <a:pPr marL="180000" indent="-180000">
              <a:buFont typeface="Arial" panose="020B0604020202020204" pitchFamily="34" charset="0"/>
              <a:buChar char="•"/>
            </a:pPr>
            <a:r>
              <a:rPr lang="de-DE" sz="2400" b="1" dirty="0"/>
              <a:t>Umwandlung der Nahrung in Energie</a:t>
            </a:r>
          </a:p>
          <a:p>
            <a:pPr marL="180000" indent="-180000">
              <a:buFont typeface="Arial" panose="020B0604020202020204" pitchFamily="34" charset="0"/>
              <a:buChar char="•"/>
            </a:pPr>
            <a:r>
              <a:rPr lang="en-GB" sz="2400" b="1" dirty="0" err="1"/>
              <a:t>Hormonregulierung</a:t>
            </a:r>
            <a:r>
              <a:rPr lang="en-GB" sz="2400" b="1" dirty="0"/>
              <a:t> (</a:t>
            </a:r>
            <a:r>
              <a:rPr lang="en-GB" sz="2400" b="1" dirty="0" err="1"/>
              <a:t>Nebenschilddrüsen</a:t>
            </a:r>
            <a:r>
              <a:rPr lang="en-GB" sz="2400" b="1" dirty="0"/>
              <a:t>)</a:t>
            </a:r>
          </a:p>
          <a:p>
            <a:pPr marL="180000" indent="-180000">
              <a:buFont typeface="Arial" panose="020B0604020202020204" pitchFamily="34" charset="0"/>
              <a:buChar char="•"/>
            </a:pPr>
            <a:r>
              <a:rPr lang="en-GB" sz="2400" b="1" dirty="0"/>
              <a:t>Gesundheit der </a:t>
            </a:r>
            <a:r>
              <a:rPr lang="en-GB" sz="2400" b="1" dirty="0" err="1"/>
              <a:t>Knochen</a:t>
            </a:r>
            <a:endParaRPr lang="en-IE" dirty="0"/>
          </a:p>
        </p:txBody>
      </p:sp>
      <p:pic>
        <p:nvPicPr>
          <p:cNvPr id="7" name="Picture Placeholder 6" descr="Assorted vegetables and fruits">
            <a:extLst>
              <a:ext uri="{FF2B5EF4-FFF2-40B4-BE49-F238E27FC236}">
                <a16:creationId xmlns:a16="http://schemas.microsoft.com/office/drawing/2014/main" id="{4051D334-3F6C-41B5-BD8D-4C6B216C0E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97F8063D-06B3-401A-9B8E-DB1E19D85E7D}"/>
              </a:ext>
            </a:extLst>
          </p:cNvPr>
          <p:cNvSpPr>
            <a:spLocks noGrp="1"/>
          </p:cNvSpPr>
          <p:nvPr>
            <p:ph type="body" sz="quarter" idx="16"/>
          </p:nvPr>
        </p:nvSpPr>
        <p:spPr>
          <a:xfrm>
            <a:off x="735013" y="642938"/>
            <a:ext cx="5084762" cy="582612"/>
          </a:xfrm>
        </p:spPr>
        <p:txBody>
          <a:bodyPr>
            <a:normAutofit fontScale="92500"/>
          </a:bodyPr>
          <a:lstStyle/>
          <a:p>
            <a:r>
              <a:rPr lang="en-US" b="1" dirty="0"/>
              <a:t>4. </a:t>
            </a:r>
            <a:r>
              <a:rPr lang="en-US" b="1" dirty="0" err="1"/>
              <a:t>Vitamine</a:t>
            </a:r>
            <a:r>
              <a:rPr lang="en-US" b="1" dirty="0"/>
              <a:t> &amp; </a:t>
            </a:r>
            <a:r>
              <a:rPr lang="en-US" b="1" dirty="0" err="1"/>
              <a:t>Mineralien</a:t>
            </a:r>
            <a:r>
              <a:rPr lang="en-US" b="1" dirty="0"/>
              <a:t>:</a:t>
            </a:r>
            <a:endParaRPr lang="en-IE" b="1" dirty="0"/>
          </a:p>
        </p:txBody>
      </p:sp>
    </p:spTree>
    <p:extLst>
      <p:ext uri="{BB962C8B-B14F-4D97-AF65-F5344CB8AC3E}">
        <p14:creationId xmlns:p14="http://schemas.microsoft.com/office/powerpoint/2010/main" val="1336027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238674-F6B5-41C0-8525-7BC4332FBD34}"/>
              </a:ext>
            </a:extLst>
          </p:cNvPr>
          <p:cNvSpPr>
            <a:spLocks noGrp="1"/>
          </p:cNvSpPr>
          <p:nvPr>
            <p:ph type="body" sz="quarter" idx="16"/>
          </p:nvPr>
        </p:nvSpPr>
        <p:spPr>
          <a:xfrm>
            <a:off x="734714" y="385012"/>
            <a:ext cx="10808102" cy="1002630"/>
          </a:xfrm>
        </p:spPr>
        <p:txBody>
          <a:bodyPr vert="horz" lIns="91440" tIns="45720" rIns="91440" bIns="45720" rtlCol="0" anchor="t">
            <a:normAutofit fontScale="92500"/>
          </a:bodyPr>
          <a:lstStyle/>
          <a:p>
            <a:r>
              <a:rPr lang="de-DE" b="0" i="0" dirty="0">
                <a:solidFill>
                  <a:srgbClr val="212121"/>
                </a:solidFill>
                <a:effectLst/>
                <a:latin typeface="Calibri"/>
                <a:cs typeface="Calibri"/>
              </a:rPr>
              <a:t>Eine Studie zeigt % der älteren Menschen</a:t>
            </a:r>
            <a:r>
              <a:rPr lang="de-DE" dirty="0">
                <a:solidFill>
                  <a:srgbClr val="212121"/>
                </a:solidFill>
                <a:latin typeface="Calibri"/>
                <a:cs typeface="Calibri"/>
              </a:rPr>
              <a:t>, die</a:t>
            </a:r>
            <a:r>
              <a:rPr lang="de-DE" b="0" i="0" dirty="0">
                <a:solidFill>
                  <a:srgbClr val="212121"/>
                </a:solidFill>
                <a:effectLst/>
                <a:latin typeface="Calibri"/>
                <a:cs typeface="Calibri"/>
              </a:rPr>
              <a:t> ein Risiko für eine unzureichende Mikronährstoffzufuhr haben...</a:t>
            </a:r>
            <a:r>
              <a:rPr lang="de-DE" b="1" i="0" dirty="0">
                <a:solidFill>
                  <a:srgbClr val="212121"/>
                </a:solidFill>
                <a:effectLst/>
                <a:latin typeface="Calibri"/>
                <a:cs typeface="Calibri"/>
              </a:rPr>
              <a:t>VITAMINE</a:t>
            </a:r>
            <a:endParaRPr lang="en-IE" b="1" dirty="0">
              <a:latin typeface="Calibri"/>
              <a:cs typeface="Calibri"/>
            </a:endParaRPr>
          </a:p>
        </p:txBody>
      </p:sp>
      <p:sp>
        <p:nvSpPr>
          <p:cNvPr id="6" name="TextBox 5">
            <a:extLst>
              <a:ext uri="{FF2B5EF4-FFF2-40B4-BE49-F238E27FC236}">
                <a16:creationId xmlns:a16="http://schemas.microsoft.com/office/drawing/2014/main" id="{05AF068E-04AD-405C-93C8-0B0FC4A36151}"/>
              </a:ext>
            </a:extLst>
          </p:cNvPr>
          <p:cNvSpPr txBox="1"/>
          <p:nvPr/>
        </p:nvSpPr>
        <p:spPr>
          <a:xfrm>
            <a:off x="7514705" y="5555378"/>
            <a:ext cx="2005263" cy="369332"/>
          </a:xfrm>
          <a:prstGeom prst="rect">
            <a:avLst/>
          </a:prstGeom>
          <a:noFill/>
        </p:spPr>
        <p:txBody>
          <a:bodyPr wrap="square" rtlCol="0">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QUELLE</a:t>
            </a:r>
            <a:endParaRPr lang="en-IE" dirty="0">
              <a:solidFill>
                <a:srgbClr val="1188A3"/>
              </a:solidFill>
            </a:endParaRPr>
          </a:p>
        </p:txBody>
      </p:sp>
      <p:sp>
        <p:nvSpPr>
          <p:cNvPr id="10" name="TextBox 9">
            <a:extLst>
              <a:ext uri="{FF2B5EF4-FFF2-40B4-BE49-F238E27FC236}">
                <a16:creationId xmlns:a16="http://schemas.microsoft.com/office/drawing/2014/main" id="{E457570E-6A1C-4737-9394-54D8A706FB8D}"/>
              </a:ext>
            </a:extLst>
          </p:cNvPr>
          <p:cNvSpPr txBox="1"/>
          <p:nvPr/>
        </p:nvSpPr>
        <p:spPr>
          <a:xfrm>
            <a:off x="7514705" y="1461950"/>
            <a:ext cx="4444298" cy="4247317"/>
          </a:xfrm>
          <a:prstGeom prst="rect">
            <a:avLst/>
          </a:prstGeom>
          <a:noFill/>
        </p:spPr>
        <p:txBody>
          <a:bodyPr wrap="square">
            <a:spAutoFit/>
          </a:bodyPr>
          <a:lstStyle/>
          <a:p>
            <a:r>
              <a:rPr lang="de-DE" b="0" i="0" dirty="0">
                <a:solidFill>
                  <a:srgbClr val="212121"/>
                </a:solidFill>
                <a:effectLst/>
              </a:rPr>
              <a:t>Mikronährstoffdefizite und eine geringe Nahrungsaufnahme bei älteren Menschen, die in der Gemeinschaft leben, werden mit Funktionseinbußen, Gebrechlichkeit und Schwierigkeiten bei der unabhängigen Lebensführung in Verbindung gebracht. Studien, die versuchen, die Art und das Ausmaß potenzieller Ernährungsmängel zu verstehen, könnten für die Ausrichtung künftiger Maßnahmen von Nutzen sein.</a:t>
            </a:r>
          </a:p>
          <a:p>
            <a:r>
              <a:rPr lang="de-DE" b="0" i="0" dirty="0">
                <a:solidFill>
                  <a:srgbClr val="212121"/>
                </a:solidFill>
                <a:effectLst/>
              </a:rPr>
              <a:t>Von den zwanzig analysierten Nährstoffen wurden sechs als mögliches Problem für die öffentliche Gesundheit angesehen: Vitamin D, Thiamin, Riboflavin, Kalzium, Magnesium und Selen</a:t>
            </a:r>
            <a:r>
              <a:rPr lang="en-US" b="0" i="0" dirty="0">
                <a:solidFill>
                  <a:srgbClr val="212121"/>
                </a:solidFill>
                <a:effectLst/>
              </a:rPr>
              <a:t>.</a:t>
            </a:r>
            <a:endParaRPr lang="en-IE" dirty="0"/>
          </a:p>
        </p:txBody>
      </p:sp>
      <p:pic>
        <p:nvPicPr>
          <p:cNvPr id="8" name="Picture 7">
            <a:extLst>
              <a:ext uri="{FF2B5EF4-FFF2-40B4-BE49-F238E27FC236}">
                <a16:creationId xmlns:a16="http://schemas.microsoft.com/office/drawing/2014/main" id="{E473CF06-1F09-4248-81F7-269C678BD7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4042" y="1596196"/>
            <a:ext cx="5785836" cy="4093428"/>
          </a:xfrm>
          <a:prstGeom prst="rect">
            <a:avLst/>
          </a:prstGeom>
        </p:spPr>
      </p:pic>
      <p:sp>
        <p:nvSpPr>
          <p:cNvPr id="9" name="TextBox 8">
            <a:extLst>
              <a:ext uri="{FF2B5EF4-FFF2-40B4-BE49-F238E27FC236}">
                <a16:creationId xmlns:a16="http://schemas.microsoft.com/office/drawing/2014/main" id="{CE40C945-DB07-4A2A-9A84-3F3F3BA91F2F}"/>
              </a:ext>
            </a:extLst>
          </p:cNvPr>
          <p:cNvSpPr txBox="1"/>
          <p:nvPr/>
        </p:nvSpPr>
        <p:spPr>
          <a:xfrm rot="16200000">
            <a:off x="1575958" y="4500756"/>
            <a:ext cx="839880" cy="261610"/>
          </a:xfrm>
          <a:prstGeom prst="rect">
            <a:avLst/>
          </a:prstGeom>
          <a:noFill/>
        </p:spPr>
        <p:txBody>
          <a:bodyPr wrap="square">
            <a:spAutoFit/>
          </a:bodyPr>
          <a:lstStyle/>
          <a:p>
            <a:pPr algn="r"/>
            <a:r>
              <a:rPr lang="en-US" sz="1100" b="0" i="0" dirty="0">
                <a:solidFill>
                  <a:srgbClr val="212121"/>
                </a:solidFill>
                <a:effectLst/>
              </a:rPr>
              <a:t>Vitamin A</a:t>
            </a:r>
            <a:endParaRPr lang="en-IE" sz="1100" dirty="0"/>
          </a:p>
        </p:txBody>
      </p:sp>
      <p:sp>
        <p:nvSpPr>
          <p:cNvPr id="12" name="TextBox 11">
            <a:extLst>
              <a:ext uri="{FF2B5EF4-FFF2-40B4-BE49-F238E27FC236}">
                <a16:creationId xmlns:a16="http://schemas.microsoft.com/office/drawing/2014/main" id="{08D9799D-BF39-4DF3-9650-9094C8492DBC}"/>
              </a:ext>
            </a:extLst>
          </p:cNvPr>
          <p:cNvSpPr txBox="1"/>
          <p:nvPr/>
        </p:nvSpPr>
        <p:spPr>
          <a:xfrm rot="16200000">
            <a:off x="1897032" y="4605907"/>
            <a:ext cx="1050182"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1)</a:t>
            </a:r>
            <a:endParaRPr lang="en-IE" sz="1100" baseline="-25000" dirty="0"/>
          </a:p>
        </p:txBody>
      </p:sp>
      <p:sp>
        <p:nvSpPr>
          <p:cNvPr id="13" name="TextBox 12">
            <a:extLst>
              <a:ext uri="{FF2B5EF4-FFF2-40B4-BE49-F238E27FC236}">
                <a16:creationId xmlns:a16="http://schemas.microsoft.com/office/drawing/2014/main" id="{F48991FD-C900-46BD-AC8D-15FE2C17D694}"/>
              </a:ext>
            </a:extLst>
          </p:cNvPr>
          <p:cNvSpPr txBox="1"/>
          <p:nvPr/>
        </p:nvSpPr>
        <p:spPr>
          <a:xfrm rot="16200000">
            <a:off x="2323256" y="4605906"/>
            <a:ext cx="1050181"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2</a:t>
            </a:r>
            <a:r>
              <a:rPr lang="en-US" sz="1100" b="0" i="0" dirty="0">
                <a:solidFill>
                  <a:srgbClr val="212121"/>
                </a:solidFill>
                <a:effectLst/>
              </a:rPr>
              <a:t>)</a:t>
            </a:r>
            <a:endParaRPr lang="en-IE" sz="1100" dirty="0"/>
          </a:p>
        </p:txBody>
      </p:sp>
      <p:sp>
        <p:nvSpPr>
          <p:cNvPr id="14" name="TextBox 13">
            <a:extLst>
              <a:ext uri="{FF2B5EF4-FFF2-40B4-BE49-F238E27FC236}">
                <a16:creationId xmlns:a16="http://schemas.microsoft.com/office/drawing/2014/main" id="{62E04637-83BC-4CF0-AC4A-788E2C4F70AB}"/>
              </a:ext>
            </a:extLst>
          </p:cNvPr>
          <p:cNvSpPr txBox="1"/>
          <p:nvPr/>
        </p:nvSpPr>
        <p:spPr>
          <a:xfrm rot="16200000">
            <a:off x="2749481" y="4605906"/>
            <a:ext cx="1050180" cy="261610"/>
          </a:xfrm>
          <a:prstGeom prst="rect">
            <a:avLst/>
          </a:prstGeom>
          <a:noFill/>
        </p:spPr>
        <p:txBody>
          <a:bodyPr wrap="square">
            <a:spAutoFit/>
          </a:bodyPr>
          <a:lstStyle/>
          <a:p>
            <a:pPr algn="r"/>
            <a:r>
              <a:rPr lang="en-US" sz="1100" b="0" i="0" dirty="0">
                <a:solidFill>
                  <a:srgbClr val="212121"/>
                </a:solidFill>
                <a:effectLst/>
              </a:rPr>
              <a:t>Vitamin(B</a:t>
            </a:r>
            <a:r>
              <a:rPr lang="en-US" sz="1100" b="0" i="0" baseline="-25000" dirty="0">
                <a:solidFill>
                  <a:srgbClr val="212121"/>
                </a:solidFill>
                <a:effectLst/>
              </a:rPr>
              <a:t>3</a:t>
            </a:r>
            <a:r>
              <a:rPr lang="en-US" sz="1100" b="0" i="0" dirty="0">
                <a:solidFill>
                  <a:srgbClr val="212121"/>
                </a:solidFill>
                <a:effectLst/>
              </a:rPr>
              <a:t>)</a:t>
            </a:r>
            <a:endParaRPr lang="en-IE" sz="1100" dirty="0"/>
          </a:p>
        </p:txBody>
      </p:sp>
      <p:sp>
        <p:nvSpPr>
          <p:cNvPr id="15" name="TextBox 14">
            <a:extLst>
              <a:ext uri="{FF2B5EF4-FFF2-40B4-BE49-F238E27FC236}">
                <a16:creationId xmlns:a16="http://schemas.microsoft.com/office/drawing/2014/main" id="{F8D01D86-1BE3-4384-984F-A2C4E691A7E4}"/>
              </a:ext>
            </a:extLst>
          </p:cNvPr>
          <p:cNvSpPr txBox="1"/>
          <p:nvPr/>
        </p:nvSpPr>
        <p:spPr>
          <a:xfrm rot="16200000">
            <a:off x="3280854" y="4500756"/>
            <a:ext cx="839880"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6</a:t>
            </a:r>
            <a:endParaRPr lang="en-IE" sz="1100" baseline="-25000" dirty="0"/>
          </a:p>
        </p:txBody>
      </p:sp>
      <p:sp>
        <p:nvSpPr>
          <p:cNvPr id="16" name="TextBox 15">
            <a:extLst>
              <a:ext uri="{FF2B5EF4-FFF2-40B4-BE49-F238E27FC236}">
                <a16:creationId xmlns:a16="http://schemas.microsoft.com/office/drawing/2014/main" id="{A7EB8EAF-0C75-48B1-A0B8-EFBB9E5B77CF}"/>
              </a:ext>
            </a:extLst>
          </p:cNvPr>
          <p:cNvSpPr txBox="1"/>
          <p:nvPr/>
        </p:nvSpPr>
        <p:spPr>
          <a:xfrm rot="16200000">
            <a:off x="3601930" y="4605906"/>
            <a:ext cx="1050178"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12</a:t>
            </a:r>
            <a:endParaRPr lang="en-IE" sz="1100" baseline="-25000" dirty="0"/>
          </a:p>
        </p:txBody>
      </p:sp>
      <p:sp>
        <p:nvSpPr>
          <p:cNvPr id="17" name="TextBox 16">
            <a:extLst>
              <a:ext uri="{FF2B5EF4-FFF2-40B4-BE49-F238E27FC236}">
                <a16:creationId xmlns:a16="http://schemas.microsoft.com/office/drawing/2014/main" id="{965CC293-F48B-4009-A183-09DD70CECCE9}"/>
              </a:ext>
            </a:extLst>
          </p:cNvPr>
          <p:cNvSpPr txBox="1"/>
          <p:nvPr/>
        </p:nvSpPr>
        <p:spPr>
          <a:xfrm rot="16200000">
            <a:off x="4133302" y="4500757"/>
            <a:ext cx="839880" cy="261610"/>
          </a:xfrm>
          <a:prstGeom prst="rect">
            <a:avLst/>
          </a:prstGeom>
          <a:noFill/>
        </p:spPr>
        <p:txBody>
          <a:bodyPr wrap="square">
            <a:spAutoFit/>
          </a:bodyPr>
          <a:lstStyle/>
          <a:p>
            <a:pPr algn="r"/>
            <a:r>
              <a:rPr lang="en-US" sz="1100" b="0" i="0" dirty="0" err="1">
                <a:solidFill>
                  <a:srgbClr val="212121"/>
                </a:solidFill>
                <a:effectLst/>
              </a:rPr>
              <a:t>Folat</a:t>
            </a:r>
            <a:endParaRPr lang="en-IE" sz="1100" dirty="0"/>
          </a:p>
        </p:txBody>
      </p:sp>
      <p:sp>
        <p:nvSpPr>
          <p:cNvPr id="18" name="TextBox 17">
            <a:extLst>
              <a:ext uri="{FF2B5EF4-FFF2-40B4-BE49-F238E27FC236}">
                <a16:creationId xmlns:a16="http://schemas.microsoft.com/office/drawing/2014/main" id="{17BB829A-CF6C-43CD-B7F2-06CA3625BEFB}"/>
              </a:ext>
            </a:extLst>
          </p:cNvPr>
          <p:cNvSpPr txBox="1"/>
          <p:nvPr/>
        </p:nvSpPr>
        <p:spPr>
          <a:xfrm rot="16200000">
            <a:off x="4559526" y="4500757"/>
            <a:ext cx="839880" cy="261610"/>
          </a:xfrm>
          <a:prstGeom prst="rect">
            <a:avLst/>
          </a:prstGeom>
          <a:noFill/>
        </p:spPr>
        <p:txBody>
          <a:bodyPr wrap="square">
            <a:spAutoFit/>
          </a:bodyPr>
          <a:lstStyle/>
          <a:p>
            <a:pPr algn="r"/>
            <a:r>
              <a:rPr lang="en-US" sz="1100" b="0" i="0" dirty="0">
                <a:solidFill>
                  <a:srgbClr val="212121"/>
                </a:solidFill>
                <a:effectLst/>
              </a:rPr>
              <a:t>Vitamin C</a:t>
            </a:r>
            <a:endParaRPr lang="en-IE" sz="1100" dirty="0"/>
          </a:p>
        </p:txBody>
      </p:sp>
      <p:sp>
        <p:nvSpPr>
          <p:cNvPr id="19" name="TextBox 18">
            <a:extLst>
              <a:ext uri="{FF2B5EF4-FFF2-40B4-BE49-F238E27FC236}">
                <a16:creationId xmlns:a16="http://schemas.microsoft.com/office/drawing/2014/main" id="{594A937E-E5FE-499E-96C0-BFDD848EE764}"/>
              </a:ext>
            </a:extLst>
          </p:cNvPr>
          <p:cNvSpPr txBox="1"/>
          <p:nvPr/>
        </p:nvSpPr>
        <p:spPr>
          <a:xfrm rot="16200000">
            <a:off x="4985750" y="4500757"/>
            <a:ext cx="839880" cy="261610"/>
          </a:xfrm>
          <a:prstGeom prst="rect">
            <a:avLst/>
          </a:prstGeom>
          <a:noFill/>
        </p:spPr>
        <p:txBody>
          <a:bodyPr wrap="square">
            <a:spAutoFit/>
          </a:bodyPr>
          <a:lstStyle/>
          <a:p>
            <a:pPr algn="r"/>
            <a:r>
              <a:rPr lang="en-US" sz="1100" b="0" i="0" dirty="0">
                <a:solidFill>
                  <a:srgbClr val="212121"/>
                </a:solidFill>
                <a:effectLst/>
              </a:rPr>
              <a:t>Vitamin D</a:t>
            </a:r>
            <a:endParaRPr lang="en-IE" sz="1100" dirty="0"/>
          </a:p>
        </p:txBody>
      </p:sp>
      <p:sp>
        <p:nvSpPr>
          <p:cNvPr id="20" name="TextBox 19">
            <a:extLst>
              <a:ext uri="{FF2B5EF4-FFF2-40B4-BE49-F238E27FC236}">
                <a16:creationId xmlns:a16="http://schemas.microsoft.com/office/drawing/2014/main" id="{618CFFC5-58B0-43E2-B132-43D1E77F96FD}"/>
              </a:ext>
            </a:extLst>
          </p:cNvPr>
          <p:cNvSpPr txBox="1"/>
          <p:nvPr/>
        </p:nvSpPr>
        <p:spPr>
          <a:xfrm rot="16200000">
            <a:off x="5411978" y="4500757"/>
            <a:ext cx="839880" cy="261610"/>
          </a:xfrm>
          <a:prstGeom prst="rect">
            <a:avLst/>
          </a:prstGeom>
          <a:noFill/>
        </p:spPr>
        <p:txBody>
          <a:bodyPr wrap="square">
            <a:spAutoFit/>
          </a:bodyPr>
          <a:lstStyle/>
          <a:p>
            <a:pPr algn="r"/>
            <a:r>
              <a:rPr lang="en-US" sz="1100" b="0" i="0" dirty="0">
                <a:solidFill>
                  <a:srgbClr val="212121"/>
                </a:solidFill>
                <a:effectLst/>
              </a:rPr>
              <a:t>Vitamin E</a:t>
            </a:r>
            <a:endParaRPr lang="en-IE" sz="1100" dirty="0"/>
          </a:p>
        </p:txBody>
      </p:sp>
      <p:sp>
        <p:nvSpPr>
          <p:cNvPr id="21" name="TextBox 20">
            <a:extLst>
              <a:ext uri="{FF2B5EF4-FFF2-40B4-BE49-F238E27FC236}">
                <a16:creationId xmlns:a16="http://schemas.microsoft.com/office/drawing/2014/main" id="{E6D88B6F-87C1-4398-8282-AE3763BDEA53}"/>
              </a:ext>
            </a:extLst>
          </p:cNvPr>
          <p:cNvSpPr txBox="1"/>
          <p:nvPr/>
        </p:nvSpPr>
        <p:spPr>
          <a:xfrm rot="16200000">
            <a:off x="256309" y="2817688"/>
            <a:ext cx="2430964" cy="430887"/>
          </a:xfrm>
          <a:prstGeom prst="rect">
            <a:avLst/>
          </a:prstGeom>
          <a:noFill/>
        </p:spPr>
        <p:txBody>
          <a:bodyPr wrap="square">
            <a:spAutoFit/>
          </a:bodyPr>
          <a:lstStyle/>
          <a:p>
            <a:pPr algn="ctr"/>
            <a:r>
              <a:rPr lang="de-DE" sz="1100" b="0" i="0" dirty="0">
                <a:solidFill>
                  <a:srgbClr val="212121"/>
                </a:solidFill>
                <a:effectLst/>
              </a:rPr>
              <a:t>Prozentualer Anteil mit dem Risiko der Unzulänglichkeit</a:t>
            </a:r>
            <a:endParaRPr lang="en-IE" sz="1100" dirty="0"/>
          </a:p>
        </p:txBody>
      </p:sp>
      <p:sp>
        <p:nvSpPr>
          <p:cNvPr id="22" name="TextBox 21">
            <a:extLst>
              <a:ext uri="{FF2B5EF4-FFF2-40B4-BE49-F238E27FC236}">
                <a16:creationId xmlns:a16="http://schemas.microsoft.com/office/drawing/2014/main" id="{6C4EFCEC-25A9-48FC-98D4-CD1F178C0CF8}"/>
              </a:ext>
            </a:extLst>
          </p:cNvPr>
          <p:cNvSpPr txBox="1"/>
          <p:nvPr/>
        </p:nvSpPr>
        <p:spPr>
          <a:xfrm>
            <a:off x="834042" y="5270270"/>
            <a:ext cx="5785836" cy="430887"/>
          </a:xfrm>
          <a:prstGeom prst="rect">
            <a:avLst/>
          </a:prstGeom>
          <a:noFill/>
        </p:spPr>
        <p:txBody>
          <a:bodyPr wrap="square">
            <a:spAutoFit/>
          </a:bodyPr>
          <a:lstStyle/>
          <a:p>
            <a:pPr algn="ctr"/>
            <a:r>
              <a:rPr lang="de-DE" sz="1100" b="0" i="0" dirty="0">
                <a:solidFill>
                  <a:srgbClr val="212121"/>
                </a:solidFill>
                <a:effectLst/>
              </a:rPr>
              <a:t>Mittlerer (95 % Cl) Prozentsatz der </a:t>
            </a:r>
            <a:r>
              <a:rPr lang="en-US" sz="1100" b="1" i="0" dirty="0" err="1">
                <a:solidFill>
                  <a:srgbClr val="85D2E1"/>
                </a:solidFill>
                <a:effectLst/>
              </a:rPr>
              <a:t>Männer</a:t>
            </a:r>
            <a:r>
              <a:rPr lang="en-US" sz="1100" b="0" i="0" dirty="0">
                <a:solidFill>
                  <a:srgbClr val="212121"/>
                </a:solidFill>
                <a:effectLst/>
              </a:rPr>
              <a:t> </a:t>
            </a:r>
            <a:r>
              <a:rPr lang="en-US" sz="1100" dirty="0">
                <a:solidFill>
                  <a:srgbClr val="212121"/>
                </a:solidFill>
              </a:rPr>
              <a:t>u</a:t>
            </a:r>
            <a:r>
              <a:rPr lang="en-US" sz="1100" b="0" i="0" dirty="0">
                <a:solidFill>
                  <a:srgbClr val="212121"/>
                </a:solidFill>
                <a:effectLst/>
              </a:rPr>
              <a:t>nd </a:t>
            </a:r>
            <a:r>
              <a:rPr lang="en-US" sz="1100" b="1" i="0" dirty="0">
                <a:solidFill>
                  <a:srgbClr val="FED100"/>
                </a:solidFill>
                <a:effectLst/>
              </a:rPr>
              <a:t>Frauen</a:t>
            </a:r>
            <a:r>
              <a:rPr lang="de-DE" sz="1100" b="0" i="0" dirty="0">
                <a:solidFill>
                  <a:srgbClr val="212121"/>
                </a:solidFill>
                <a:effectLst/>
              </a:rPr>
              <a:t>, bei denen das Risiko einer unzureichenden Vitaminzufuhr besteht.</a:t>
            </a:r>
            <a:endParaRPr lang="en-IE" sz="1100" dirty="0"/>
          </a:p>
        </p:txBody>
      </p:sp>
    </p:spTree>
    <p:extLst>
      <p:ext uri="{BB962C8B-B14F-4D97-AF65-F5344CB8AC3E}">
        <p14:creationId xmlns:p14="http://schemas.microsoft.com/office/powerpoint/2010/main" val="29235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ADFE3-6AD8-4137-9A1A-030D825C0F5A}"/>
              </a:ext>
            </a:extLst>
          </p:cNvPr>
          <p:cNvSpPr>
            <a:spLocks noGrp="1"/>
          </p:cNvSpPr>
          <p:nvPr>
            <p:ph type="body" sz="quarter" idx="30"/>
          </p:nvPr>
        </p:nvSpPr>
        <p:spPr>
          <a:xfrm>
            <a:off x="1827444" y="4738194"/>
            <a:ext cx="2316047" cy="1237497"/>
          </a:xfrm>
        </p:spPr>
        <p:txBody>
          <a:bodyPr>
            <a:noAutofit/>
          </a:bodyPr>
          <a:lstStyle/>
          <a:p>
            <a:pPr marL="285750" indent="-285750">
              <a:buFont typeface="Arial" panose="020B0604020202020204" pitchFamily="34" charset="0"/>
              <a:buChar char="•"/>
            </a:pPr>
            <a:r>
              <a:rPr lang="en-US" sz="2000" dirty="0" err="1">
                <a:latin typeface="+mn-lt"/>
              </a:rPr>
              <a:t>Unterernährung</a:t>
            </a:r>
            <a:r>
              <a:rPr lang="en-US" sz="2000" dirty="0">
                <a:latin typeface="+mn-lt"/>
              </a:rPr>
              <a:t> </a:t>
            </a:r>
            <a:r>
              <a:rPr lang="en-US" sz="2000" dirty="0" err="1">
                <a:latin typeface="+mn-lt"/>
              </a:rPr>
              <a:t>vorbeugen</a:t>
            </a:r>
            <a:endParaRPr lang="en-US" sz="2000" dirty="0">
              <a:latin typeface="+mn-lt"/>
            </a:endParaRPr>
          </a:p>
          <a:p>
            <a:pPr marL="285750" indent="-285750">
              <a:buFont typeface="Arial" panose="020B0604020202020204" pitchFamily="34" charset="0"/>
              <a:buChar char="•"/>
            </a:pPr>
            <a:r>
              <a:rPr lang="de-DE" sz="2000" dirty="0">
                <a:latin typeface="+mn-lt"/>
              </a:rPr>
              <a:t>Verringerung der Altersschwäche bei Senioren</a:t>
            </a:r>
            <a:endParaRPr lang="en-IE" sz="2000" dirty="0">
              <a:latin typeface="+mn-lt"/>
            </a:endParaRPr>
          </a:p>
        </p:txBody>
      </p:sp>
      <p:sp>
        <p:nvSpPr>
          <p:cNvPr id="3" name="Text Placeholder 2">
            <a:extLst>
              <a:ext uri="{FF2B5EF4-FFF2-40B4-BE49-F238E27FC236}">
                <a16:creationId xmlns:a16="http://schemas.microsoft.com/office/drawing/2014/main" id="{96CFAE4F-05A0-4088-9EDA-4A1D0B4DB126}"/>
              </a:ext>
            </a:extLst>
          </p:cNvPr>
          <p:cNvSpPr>
            <a:spLocks noGrp="1"/>
          </p:cNvSpPr>
          <p:nvPr>
            <p:ph type="body" sz="quarter" idx="31"/>
          </p:nvPr>
        </p:nvSpPr>
        <p:spPr>
          <a:xfrm>
            <a:off x="1956270" y="4045528"/>
            <a:ext cx="2061046" cy="622861"/>
          </a:xfrm>
        </p:spPr>
        <p:txBody>
          <a:bodyPr>
            <a:normAutofit lnSpcReduction="10000"/>
          </a:bodyPr>
          <a:lstStyle/>
          <a:p>
            <a:r>
              <a:rPr lang="en-US" b="1" dirty="0">
                <a:solidFill>
                  <a:srgbClr val="1188A3"/>
                </a:solidFill>
              </a:rPr>
              <a:t>Was </a:t>
            </a:r>
            <a:r>
              <a:rPr lang="en-US" b="1" dirty="0" err="1">
                <a:solidFill>
                  <a:srgbClr val="1188A3"/>
                </a:solidFill>
              </a:rPr>
              <a:t>zu</a:t>
            </a:r>
            <a:r>
              <a:rPr lang="en-US" b="1" dirty="0">
                <a:solidFill>
                  <a:srgbClr val="1188A3"/>
                </a:solidFill>
              </a:rPr>
              <a:t> tun </a:t>
            </a:r>
            <a:r>
              <a:rPr lang="en-US" b="1" dirty="0" err="1">
                <a:solidFill>
                  <a:srgbClr val="1188A3"/>
                </a:solidFill>
              </a:rPr>
              <a:t>ist</a:t>
            </a:r>
            <a:r>
              <a:rPr lang="en-US" b="1" dirty="0">
                <a:solidFill>
                  <a:srgbClr val="1188A3"/>
                </a:solidFill>
              </a:rPr>
              <a:t>...</a:t>
            </a:r>
            <a:endParaRPr lang="en-IE" b="1" dirty="0">
              <a:solidFill>
                <a:srgbClr val="1188A3"/>
              </a:solidFill>
            </a:endParaRPr>
          </a:p>
        </p:txBody>
      </p:sp>
      <p:sp>
        <p:nvSpPr>
          <p:cNvPr id="4" name="Text Placeholder 3">
            <a:extLst>
              <a:ext uri="{FF2B5EF4-FFF2-40B4-BE49-F238E27FC236}">
                <a16:creationId xmlns:a16="http://schemas.microsoft.com/office/drawing/2014/main" id="{B672004B-52A2-4702-94C3-9751846F755B}"/>
              </a:ext>
            </a:extLst>
          </p:cNvPr>
          <p:cNvSpPr>
            <a:spLocks noGrp="1"/>
          </p:cNvSpPr>
          <p:nvPr>
            <p:ph type="body" sz="quarter" idx="32"/>
          </p:nvPr>
        </p:nvSpPr>
        <p:spPr>
          <a:xfrm>
            <a:off x="4600723" y="4711435"/>
            <a:ext cx="3042458" cy="1237497"/>
          </a:xfrm>
        </p:spPr>
        <p:txBody>
          <a:bodyPr>
            <a:noAutofit/>
          </a:bodyPr>
          <a:lstStyle/>
          <a:p>
            <a:pPr marL="285750" indent="-285750">
              <a:buFont typeface="Arial" panose="020B0604020202020204" pitchFamily="34" charset="0"/>
              <a:buChar char="•"/>
            </a:pPr>
            <a:r>
              <a:rPr lang="de-DE" sz="2000" dirty="0">
                <a:latin typeface="+mn-lt"/>
              </a:rPr>
              <a:t>Lerne die Ernährungsbedürfnisse von Senioren kennen</a:t>
            </a:r>
          </a:p>
          <a:p>
            <a:pPr marL="285750" indent="-285750">
              <a:buFont typeface="Arial" panose="020B0604020202020204" pitchFamily="34" charset="0"/>
              <a:buChar char="•"/>
            </a:pPr>
            <a:r>
              <a:rPr lang="en-US" sz="2000" dirty="0" err="1">
                <a:latin typeface="+mn-lt"/>
              </a:rPr>
              <a:t>Bereitstellung</a:t>
            </a:r>
            <a:r>
              <a:rPr lang="en-US" sz="2000" dirty="0">
                <a:latin typeface="+mn-lt"/>
              </a:rPr>
              <a:t> der </a:t>
            </a:r>
            <a:r>
              <a:rPr lang="en-US" sz="2000" dirty="0" err="1">
                <a:latin typeface="+mn-lt"/>
              </a:rPr>
              <a:t>benötigten</a:t>
            </a:r>
            <a:r>
              <a:rPr lang="en-US" sz="2000" dirty="0">
                <a:latin typeface="+mn-lt"/>
              </a:rPr>
              <a:t> </a:t>
            </a:r>
            <a:r>
              <a:rPr lang="en-US" sz="2000" dirty="0" err="1">
                <a:latin typeface="+mn-lt"/>
              </a:rPr>
              <a:t>Lebensmittel</a:t>
            </a:r>
            <a:endParaRPr lang="en-IE" sz="2000" dirty="0">
              <a:latin typeface="+mn-lt"/>
            </a:endParaRPr>
          </a:p>
        </p:txBody>
      </p:sp>
      <p:sp>
        <p:nvSpPr>
          <p:cNvPr id="6" name="Text Placeholder 5">
            <a:extLst>
              <a:ext uri="{FF2B5EF4-FFF2-40B4-BE49-F238E27FC236}">
                <a16:creationId xmlns:a16="http://schemas.microsoft.com/office/drawing/2014/main" id="{60C37E4E-5899-4458-8657-8437BA3659A5}"/>
              </a:ext>
            </a:extLst>
          </p:cNvPr>
          <p:cNvSpPr>
            <a:spLocks noGrp="1"/>
          </p:cNvSpPr>
          <p:nvPr>
            <p:ph type="body" sz="quarter" idx="34"/>
          </p:nvPr>
        </p:nvSpPr>
        <p:spPr>
          <a:xfrm>
            <a:off x="8078493" y="4738194"/>
            <a:ext cx="2907797" cy="1237497"/>
          </a:xfrm>
        </p:spPr>
        <p:txBody>
          <a:bodyPr>
            <a:noAutofit/>
          </a:bodyPr>
          <a:lstStyle/>
          <a:p>
            <a:pPr marL="285750" indent="-285750">
              <a:buFont typeface="Arial" panose="020B0604020202020204" pitchFamily="34" charset="0"/>
              <a:buChar char="•"/>
            </a:pPr>
            <a:r>
              <a:rPr lang="de-DE" sz="2000" dirty="0">
                <a:solidFill>
                  <a:srgbClr val="000000"/>
                </a:solidFill>
                <a:latin typeface="+mn-lt"/>
              </a:rPr>
              <a:t>Lieferung der benötigten Produkte und Dienstleistungen</a:t>
            </a:r>
          </a:p>
          <a:p>
            <a:pPr marL="285750" indent="-285750">
              <a:buFont typeface="Arial" panose="020B0604020202020204" pitchFamily="34" charset="0"/>
              <a:buChar char="•"/>
            </a:pPr>
            <a:r>
              <a:rPr lang="en-US" sz="2000" dirty="0" err="1">
                <a:solidFill>
                  <a:srgbClr val="000000"/>
                </a:solidFill>
                <a:latin typeface="+mn-lt"/>
              </a:rPr>
              <a:t>Innovieren</a:t>
            </a:r>
            <a:r>
              <a:rPr lang="en-US" sz="2000" dirty="0">
                <a:solidFill>
                  <a:srgbClr val="000000"/>
                </a:solidFill>
                <a:latin typeface="+mn-lt"/>
              </a:rPr>
              <a:t> und </a:t>
            </a:r>
            <a:r>
              <a:rPr lang="en-US" sz="2000" dirty="0" err="1">
                <a:solidFill>
                  <a:srgbClr val="000000"/>
                </a:solidFill>
                <a:latin typeface="+mn-lt"/>
              </a:rPr>
              <a:t>ausbilden</a:t>
            </a:r>
            <a:r>
              <a:rPr lang="en-US" sz="2000" dirty="0">
                <a:solidFill>
                  <a:srgbClr val="000000"/>
                </a:solidFill>
                <a:latin typeface="+mn-lt"/>
              </a:rPr>
              <a:t> </a:t>
            </a:r>
            <a:endParaRPr lang="en-IE" sz="2000" dirty="0">
              <a:solidFill>
                <a:srgbClr val="000000"/>
              </a:solidFill>
              <a:latin typeface="+mn-lt"/>
            </a:endParaRPr>
          </a:p>
        </p:txBody>
      </p:sp>
      <p:sp>
        <p:nvSpPr>
          <p:cNvPr id="8" name="Text Placeholder 7">
            <a:extLst>
              <a:ext uri="{FF2B5EF4-FFF2-40B4-BE49-F238E27FC236}">
                <a16:creationId xmlns:a16="http://schemas.microsoft.com/office/drawing/2014/main" id="{9363E5FB-B1D7-4DD2-8BB9-B727C8E8C8AB}"/>
              </a:ext>
            </a:extLst>
          </p:cNvPr>
          <p:cNvSpPr>
            <a:spLocks noGrp="1"/>
          </p:cNvSpPr>
          <p:nvPr>
            <p:ph type="body" sz="quarter" idx="29"/>
          </p:nvPr>
        </p:nvSpPr>
        <p:spPr>
          <a:xfrm>
            <a:off x="10764" y="0"/>
            <a:ext cx="12181236" cy="1028423"/>
          </a:xfrm>
          <a:solidFill>
            <a:srgbClr val="85D2E1"/>
          </a:solidFill>
        </p:spPr>
        <p:txBody>
          <a:bodyPr>
            <a:normAutofit/>
          </a:bodyPr>
          <a:lstStyle/>
          <a:p>
            <a:r>
              <a:rPr lang="de-DE" sz="2800" b="1" dirty="0"/>
              <a:t>Der Europäische </a:t>
            </a:r>
            <a:r>
              <a:rPr lang="de-DE" sz="2800" b="1" dirty="0">
                <a:solidFill>
                  <a:srgbClr val="1188A3"/>
                </a:solidFill>
                <a:hlinkClick r:id="rId2">
                  <a:extLst>
                    <a:ext uri="{A12FA001-AC4F-418D-AE19-62706E023703}">
                      <ahyp:hlinkClr xmlns:ahyp="http://schemas.microsoft.com/office/drawing/2018/hyperlinkcolor" val="tx"/>
                    </a:ext>
                  </a:extLst>
                </a:hlinkClick>
              </a:rPr>
              <a:t>Aktionsplan</a:t>
            </a:r>
            <a:r>
              <a:rPr lang="de-DE" sz="2800" b="1" dirty="0"/>
              <a:t> für Ernährung will im Wesentlichen 3 Dinge erreichen... </a:t>
            </a:r>
            <a:r>
              <a:rPr lang="de-DE" sz="3200" dirty="0">
                <a:latin typeface="+mj-lt"/>
              </a:rPr>
              <a:t>wie können Sie dazu beitragen??</a:t>
            </a:r>
            <a:endParaRPr lang="en-IE" dirty="0">
              <a:latin typeface="+mj-lt"/>
            </a:endParaRPr>
          </a:p>
        </p:txBody>
      </p:sp>
      <p:sp>
        <p:nvSpPr>
          <p:cNvPr id="9" name="TextBox 8">
            <a:extLst>
              <a:ext uri="{FF2B5EF4-FFF2-40B4-BE49-F238E27FC236}">
                <a16:creationId xmlns:a16="http://schemas.microsoft.com/office/drawing/2014/main" id="{C236AA69-14C1-462C-A1E9-6AE9694AE58D}"/>
              </a:ext>
            </a:extLst>
          </p:cNvPr>
          <p:cNvSpPr txBox="1"/>
          <p:nvPr/>
        </p:nvSpPr>
        <p:spPr>
          <a:xfrm>
            <a:off x="2389225" y="2213811"/>
            <a:ext cx="1195137" cy="646331"/>
          </a:xfrm>
          <a:prstGeom prst="rect">
            <a:avLst/>
          </a:prstGeom>
          <a:noFill/>
        </p:spPr>
        <p:txBody>
          <a:bodyPr wrap="square" rtlCol="0">
            <a:spAutoFit/>
          </a:bodyPr>
          <a:lstStyle/>
          <a:p>
            <a:pPr algn="ctr"/>
            <a:r>
              <a:rPr lang="en-US" b="1" dirty="0" err="1"/>
              <a:t>Gesundes</a:t>
            </a:r>
            <a:r>
              <a:rPr lang="en-US" b="1" dirty="0"/>
              <a:t> Altern</a:t>
            </a:r>
            <a:endParaRPr lang="en-IE" b="1" dirty="0"/>
          </a:p>
        </p:txBody>
      </p:sp>
      <p:sp>
        <p:nvSpPr>
          <p:cNvPr id="10" name="TextBox 9">
            <a:extLst>
              <a:ext uri="{FF2B5EF4-FFF2-40B4-BE49-F238E27FC236}">
                <a16:creationId xmlns:a16="http://schemas.microsoft.com/office/drawing/2014/main" id="{E0B1E8E6-8379-4DD9-BF57-A1438282091C}"/>
              </a:ext>
            </a:extLst>
          </p:cNvPr>
          <p:cNvSpPr txBox="1"/>
          <p:nvPr/>
        </p:nvSpPr>
        <p:spPr>
          <a:xfrm>
            <a:off x="8795532" y="2041904"/>
            <a:ext cx="1411955" cy="923330"/>
          </a:xfrm>
          <a:prstGeom prst="rect">
            <a:avLst/>
          </a:prstGeom>
          <a:noFill/>
        </p:spPr>
        <p:txBody>
          <a:bodyPr wrap="square" rtlCol="0">
            <a:spAutoFit/>
          </a:bodyPr>
          <a:lstStyle/>
          <a:p>
            <a:pPr algn="ctr"/>
            <a:r>
              <a:rPr lang="en-US" b="1" dirty="0" err="1"/>
              <a:t>Verhütung</a:t>
            </a:r>
            <a:r>
              <a:rPr lang="en-US" b="1" dirty="0"/>
              <a:t> von </a:t>
            </a:r>
            <a:r>
              <a:rPr lang="en-US" b="1" dirty="0" err="1"/>
              <a:t>Krankheiten</a:t>
            </a:r>
            <a:endParaRPr lang="en-IE" b="1" dirty="0"/>
          </a:p>
        </p:txBody>
      </p:sp>
      <p:sp>
        <p:nvSpPr>
          <p:cNvPr id="11" name="TextBox 10">
            <a:extLst>
              <a:ext uri="{FF2B5EF4-FFF2-40B4-BE49-F238E27FC236}">
                <a16:creationId xmlns:a16="http://schemas.microsoft.com/office/drawing/2014/main" id="{2A5CCF6E-5BF7-4379-8C19-F3173028A0CA}"/>
              </a:ext>
            </a:extLst>
          </p:cNvPr>
          <p:cNvSpPr txBox="1"/>
          <p:nvPr/>
        </p:nvSpPr>
        <p:spPr>
          <a:xfrm>
            <a:off x="5524384" y="2213811"/>
            <a:ext cx="1195137" cy="646331"/>
          </a:xfrm>
          <a:prstGeom prst="rect">
            <a:avLst/>
          </a:prstGeom>
          <a:noFill/>
        </p:spPr>
        <p:txBody>
          <a:bodyPr wrap="square" rtlCol="0">
            <a:spAutoFit/>
          </a:bodyPr>
          <a:lstStyle/>
          <a:p>
            <a:pPr algn="ctr"/>
            <a:r>
              <a:rPr lang="en-US" b="1" dirty="0" err="1"/>
              <a:t>Gute</a:t>
            </a:r>
            <a:r>
              <a:rPr lang="en-US" b="1" dirty="0"/>
              <a:t> </a:t>
            </a:r>
            <a:r>
              <a:rPr lang="en-US" b="1" dirty="0" err="1"/>
              <a:t>Ernährung</a:t>
            </a:r>
            <a:endParaRPr lang="en-IE" b="1" dirty="0"/>
          </a:p>
        </p:txBody>
      </p:sp>
      <p:sp>
        <p:nvSpPr>
          <p:cNvPr id="14" name="Text Placeholder 2">
            <a:extLst>
              <a:ext uri="{FF2B5EF4-FFF2-40B4-BE49-F238E27FC236}">
                <a16:creationId xmlns:a16="http://schemas.microsoft.com/office/drawing/2014/main" id="{9F7E1349-8C80-4EDC-B509-6625FBCEA522}"/>
              </a:ext>
            </a:extLst>
          </p:cNvPr>
          <p:cNvSpPr txBox="1">
            <a:spLocks/>
          </p:cNvSpPr>
          <p:nvPr/>
        </p:nvSpPr>
        <p:spPr>
          <a:xfrm>
            <a:off x="5091430" y="4045529"/>
            <a:ext cx="2061046" cy="622861"/>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0">
                <a:solidFill>
                  <a:srgbClr val="000000"/>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188A3"/>
                </a:solidFill>
              </a:rPr>
              <a:t>Was </a:t>
            </a:r>
            <a:r>
              <a:rPr lang="en-US" b="1" dirty="0" err="1">
                <a:solidFill>
                  <a:srgbClr val="1188A3"/>
                </a:solidFill>
              </a:rPr>
              <a:t>zu</a:t>
            </a:r>
            <a:r>
              <a:rPr lang="en-US" b="1" dirty="0">
                <a:solidFill>
                  <a:srgbClr val="1188A3"/>
                </a:solidFill>
              </a:rPr>
              <a:t> tun </a:t>
            </a:r>
            <a:r>
              <a:rPr lang="en-US" b="1" dirty="0" err="1">
                <a:solidFill>
                  <a:srgbClr val="1188A3"/>
                </a:solidFill>
              </a:rPr>
              <a:t>ist</a:t>
            </a:r>
            <a:r>
              <a:rPr lang="en-US" b="1" dirty="0">
                <a:solidFill>
                  <a:srgbClr val="1188A3"/>
                </a:solidFill>
              </a:rPr>
              <a:t>...</a:t>
            </a:r>
            <a:endParaRPr lang="en-IE" b="1" dirty="0">
              <a:solidFill>
                <a:srgbClr val="1188A3"/>
              </a:solidFill>
            </a:endParaRPr>
          </a:p>
        </p:txBody>
      </p:sp>
      <p:sp>
        <p:nvSpPr>
          <p:cNvPr id="17" name="Text Placeholder 2">
            <a:extLst>
              <a:ext uri="{FF2B5EF4-FFF2-40B4-BE49-F238E27FC236}">
                <a16:creationId xmlns:a16="http://schemas.microsoft.com/office/drawing/2014/main" id="{F31C2651-8854-4686-9D7B-57F0CA26A2E2}"/>
              </a:ext>
            </a:extLst>
          </p:cNvPr>
          <p:cNvSpPr txBox="1">
            <a:spLocks/>
          </p:cNvSpPr>
          <p:nvPr/>
        </p:nvSpPr>
        <p:spPr>
          <a:xfrm>
            <a:off x="8501869" y="4045530"/>
            <a:ext cx="2061046" cy="622861"/>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0">
                <a:solidFill>
                  <a:srgbClr val="000000"/>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1188A3"/>
                </a:solidFill>
              </a:rPr>
              <a:t>Was </a:t>
            </a:r>
            <a:r>
              <a:rPr lang="en-US" b="1" dirty="0" err="1">
                <a:solidFill>
                  <a:srgbClr val="1188A3"/>
                </a:solidFill>
              </a:rPr>
              <a:t>zu</a:t>
            </a:r>
            <a:r>
              <a:rPr lang="en-US" b="1" dirty="0">
                <a:solidFill>
                  <a:srgbClr val="1188A3"/>
                </a:solidFill>
              </a:rPr>
              <a:t> tun </a:t>
            </a:r>
            <a:r>
              <a:rPr lang="en-US" b="1" dirty="0" err="1">
                <a:solidFill>
                  <a:srgbClr val="1188A3"/>
                </a:solidFill>
              </a:rPr>
              <a:t>ist</a:t>
            </a:r>
            <a:r>
              <a:rPr lang="en-US" b="1" dirty="0">
                <a:solidFill>
                  <a:srgbClr val="1188A3"/>
                </a:solidFill>
              </a:rPr>
              <a:t>...</a:t>
            </a:r>
            <a:endParaRPr lang="en-IE" b="1" dirty="0">
              <a:solidFill>
                <a:srgbClr val="1188A3"/>
              </a:solidFill>
            </a:endParaRPr>
          </a:p>
        </p:txBody>
      </p:sp>
    </p:spTree>
    <p:extLst>
      <p:ext uri="{BB962C8B-B14F-4D97-AF65-F5344CB8AC3E}">
        <p14:creationId xmlns:p14="http://schemas.microsoft.com/office/powerpoint/2010/main" val="1661396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95CB54-F4A2-46A3-983F-259668EF9774}"/>
              </a:ext>
            </a:extLst>
          </p:cNvPr>
          <p:cNvSpPr>
            <a:spLocks noGrp="1"/>
          </p:cNvSpPr>
          <p:nvPr>
            <p:ph type="body" sz="quarter" idx="16"/>
          </p:nvPr>
        </p:nvSpPr>
        <p:spPr>
          <a:xfrm>
            <a:off x="735013" y="320842"/>
            <a:ext cx="10807700" cy="1232588"/>
          </a:xfrm>
        </p:spPr>
        <p:txBody>
          <a:bodyPr vert="horz" lIns="91440" tIns="45720" rIns="91440" bIns="45720" rtlCol="0" anchor="t">
            <a:normAutofit fontScale="85000" lnSpcReduction="20000"/>
          </a:bodyPr>
          <a:lstStyle/>
          <a:p>
            <a:r>
              <a:rPr lang="de-DE" b="0" i="0" dirty="0">
                <a:solidFill>
                  <a:srgbClr val="212121"/>
                </a:solidFill>
                <a:effectLst/>
                <a:latin typeface="Calibri"/>
                <a:cs typeface="Calibri"/>
              </a:rPr>
              <a:t>Eine Studie zeigt % der älteren Menschen</a:t>
            </a:r>
            <a:r>
              <a:rPr lang="de-DE" dirty="0">
                <a:solidFill>
                  <a:srgbClr val="212121"/>
                </a:solidFill>
                <a:latin typeface="Calibri"/>
                <a:cs typeface="Calibri"/>
              </a:rPr>
              <a:t>, die</a:t>
            </a:r>
            <a:r>
              <a:rPr lang="de-DE" b="0" i="0" dirty="0">
                <a:solidFill>
                  <a:srgbClr val="212121"/>
                </a:solidFill>
                <a:effectLst/>
                <a:latin typeface="Calibri"/>
                <a:cs typeface="Calibri"/>
              </a:rPr>
              <a:t> ein Risiko für eine unzureichende Aufnahme von Mikronährstoffen haben...</a:t>
            </a:r>
            <a:r>
              <a:rPr lang="de-DE" b="1" i="0" dirty="0">
                <a:solidFill>
                  <a:srgbClr val="212121"/>
                </a:solidFill>
                <a:effectLst/>
                <a:latin typeface="Calibri"/>
                <a:cs typeface="Calibri"/>
              </a:rPr>
              <a:t>MINERALIEN</a:t>
            </a:r>
            <a:endParaRPr lang="en-IE" b="1" dirty="0">
              <a:latin typeface="Calibri"/>
              <a:cs typeface="Calibri"/>
            </a:endParaRPr>
          </a:p>
        </p:txBody>
      </p:sp>
      <p:sp>
        <p:nvSpPr>
          <p:cNvPr id="6" name="TextBox 5">
            <a:extLst>
              <a:ext uri="{FF2B5EF4-FFF2-40B4-BE49-F238E27FC236}">
                <a16:creationId xmlns:a16="http://schemas.microsoft.com/office/drawing/2014/main" id="{3EC9A547-B5C7-45B6-AAE5-3CEB9DCEFA30}"/>
              </a:ext>
            </a:extLst>
          </p:cNvPr>
          <p:cNvSpPr txBox="1"/>
          <p:nvPr/>
        </p:nvSpPr>
        <p:spPr>
          <a:xfrm>
            <a:off x="7432473" y="5357645"/>
            <a:ext cx="2005263" cy="369332"/>
          </a:xfrm>
          <a:prstGeom prst="rect">
            <a:avLst/>
          </a:prstGeom>
          <a:noFill/>
        </p:spPr>
        <p:txBody>
          <a:bodyPr wrap="square" rtlCol="0">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QUELLE</a:t>
            </a:r>
            <a:endParaRPr lang="en-IE" dirty="0">
              <a:solidFill>
                <a:srgbClr val="1188A3"/>
              </a:solidFill>
            </a:endParaRPr>
          </a:p>
        </p:txBody>
      </p:sp>
      <p:sp>
        <p:nvSpPr>
          <p:cNvPr id="8" name="TextBox 7">
            <a:extLst>
              <a:ext uri="{FF2B5EF4-FFF2-40B4-BE49-F238E27FC236}">
                <a16:creationId xmlns:a16="http://schemas.microsoft.com/office/drawing/2014/main" id="{8F2AE61F-2774-48AF-AC99-1493B32EBBA5}"/>
              </a:ext>
            </a:extLst>
          </p:cNvPr>
          <p:cNvSpPr txBox="1"/>
          <p:nvPr/>
        </p:nvSpPr>
        <p:spPr>
          <a:xfrm flipH="1">
            <a:off x="7432473" y="1639656"/>
            <a:ext cx="4366004" cy="3816429"/>
          </a:xfrm>
          <a:prstGeom prst="rect">
            <a:avLst/>
          </a:prstGeom>
          <a:noFill/>
        </p:spPr>
        <p:txBody>
          <a:bodyPr wrap="square" lIns="91440" tIns="45720" rIns="91440" bIns="45720" rtlCol="0" anchor="t">
            <a:spAutoFit/>
          </a:bodyPr>
          <a:lstStyle/>
          <a:p>
            <a:r>
              <a:rPr lang="de-DE" sz="2200" dirty="0">
                <a:solidFill>
                  <a:srgbClr val="000000"/>
                </a:solidFill>
              </a:rPr>
              <a:t>Aus dieser Grafik geht hervor, dass ein hoher Prozentsatz älterer Erwachsener eine unzureichende Zufuhr von Mineralien aufweist</a:t>
            </a:r>
            <a:r>
              <a:rPr lang="en-US" sz="2200" dirty="0">
                <a:solidFill>
                  <a:srgbClr val="000000"/>
                </a:solidFill>
              </a:rPr>
              <a:t>: </a:t>
            </a:r>
          </a:p>
          <a:p>
            <a:r>
              <a:rPr lang="de-DE" sz="2200" b="1" dirty="0">
                <a:solidFill>
                  <a:srgbClr val="000000"/>
                </a:solidFill>
              </a:rPr>
              <a:t>Calcium: </a:t>
            </a:r>
            <a:r>
              <a:rPr lang="de-DE" sz="2200" dirty="0">
                <a:solidFill>
                  <a:srgbClr val="000000"/>
                </a:solidFill>
              </a:rPr>
              <a:t>wichtig für die Knochengesundheit </a:t>
            </a:r>
          </a:p>
          <a:p>
            <a:r>
              <a:rPr lang="de-DE" sz="2200" b="1" dirty="0">
                <a:solidFill>
                  <a:srgbClr val="000000"/>
                </a:solidFill>
              </a:rPr>
              <a:t>Magnesium: </a:t>
            </a:r>
            <a:r>
              <a:rPr lang="de-DE" sz="2200" dirty="0">
                <a:solidFill>
                  <a:srgbClr val="000000"/>
                </a:solidFill>
              </a:rPr>
              <a:t>wichtig für die Energiegewinnung aus der Nahrung und die Hormonregulierung</a:t>
            </a:r>
          </a:p>
          <a:p>
            <a:r>
              <a:rPr lang="de-DE" sz="2200" b="1" dirty="0">
                <a:solidFill>
                  <a:srgbClr val="000000"/>
                </a:solidFill>
              </a:rPr>
              <a:t>Selen: </a:t>
            </a:r>
            <a:r>
              <a:rPr lang="de-DE" sz="2200" dirty="0">
                <a:solidFill>
                  <a:srgbClr val="000000"/>
                </a:solidFill>
              </a:rPr>
              <a:t>schützt vor Zellschäden und Entzündungen im Körper</a:t>
            </a:r>
            <a:endParaRPr lang="en-IE" sz="2200" dirty="0">
              <a:solidFill>
                <a:srgbClr val="000000"/>
              </a:solidFill>
            </a:endParaRPr>
          </a:p>
        </p:txBody>
      </p:sp>
      <p:pic>
        <p:nvPicPr>
          <p:cNvPr id="9" name="Picture 8">
            <a:extLst>
              <a:ext uri="{FF2B5EF4-FFF2-40B4-BE49-F238E27FC236}">
                <a16:creationId xmlns:a16="http://schemas.microsoft.com/office/drawing/2014/main" id="{F109A94C-55AE-4EB2-856E-AD367DE9D1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4042" y="1596196"/>
            <a:ext cx="5785836" cy="4093427"/>
          </a:xfrm>
          <a:prstGeom prst="rect">
            <a:avLst/>
          </a:prstGeom>
        </p:spPr>
      </p:pic>
      <p:sp>
        <p:nvSpPr>
          <p:cNvPr id="10" name="TextBox 9">
            <a:extLst>
              <a:ext uri="{FF2B5EF4-FFF2-40B4-BE49-F238E27FC236}">
                <a16:creationId xmlns:a16="http://schemas.microsoft.com/office/drawing/2014/main" id="{C6953A12-B30B-4FC4-A8A0-7269B2E8F17B}"/>
              </a:ext>
            </a:extLst>
          </p:cNvPr>
          <p:cNvSpPr txBox="1"/>
          <p:nvPr/>
        </p:nvSpPr>
        <p:spPr>
          <a:xfrm rot="16200000">
            <a:off x="1655468" y="4500755"/>
            <a:ext cx="839880" cy="261610"/>
          </a:xfrm>
          <a:prstGeom prst="rect">
            <a:avLst/>
          </a:prstGeom>
          <a:noFill/>
        </p:spPr>
        <p:txBody>
          <a:bodyPr wrap="square" lIns="91440" tIns="45720" rIns="91440" bIns="45720" anchor="t">
            <a:spAutoFit/>
          </a:bodyPr>
          <a:lstStyle/>
          <a:p>
            <a:pPr algn="r"/>
            <a:r>
              <a:rPr lang="en-US" sz="1100" dirty="0">
                <a:solidFill>
                  <a:srgbClr val="212121"/>
                </a:solidFill>
              </a:rPr>
              <a:t>Calcium</a:t>
            </a:r>
            <a:endParaRPr lang="en-IE" sz="1100" dirty="0"/>
          </a:p>
        </p:txBody>
      </p:sp>
      <p:sp>
        <p:nvSpPr>
          <p:cNvPr id="11" name="TextBox 10">
            <a:extLst>
              <a:ext uri="{FF2B5EF4-FFF2-40B4-BE49-F238E27FC236}">
                <a16:creationId xmlns:a16="http://schemas.microsoft.com/office/drawing/2014/main" id="{3EC12B52-DDF2-4022-82E6-FB0F27EF9953}"/>
              </a:ext>
            </a:extLst>
          </p:cNvPr>
          <p:cNvSpPr txBox="1"/>
          <p:nvPr/>
        </p:nvSpPr>
        <p:spPr>
          <a:xfrm rot="16200000">
            <a:off x="2040151" y="4605906"/>
            <a:ext cx="1050182" cy="261610"/>
          </a:xfrm>
          <a:prstGeom prst="rect">
            <a:avLst/>
          </a:prstGeom>
          <a:noFill/>
        </p:spPr>
        <p:txBody>
          <a:bodyPr wrap="square">
            <a:spAutoFit/>
          </a:bodyPr>
          <a:lstStyle/>
          <a:p>
            <a:pPr algn="r"/>
            <a:r>
              <a:rPr lang="en-US" sz="1100" b="0" i="0" dirty="0">
                <a:solidFill>
                  <a:srgbClr val="212121"/>
                </a:solidFill>
                <a:effectLst/>
              </a:rPr>
              <a:t>Kupfer</a:t>
            </a:r>
            <a:endParaRPr lang="en-IE" sz="1100" baseline="-25000" dirty="0"/>
          </a:p>
        </p:txBody>
      </p:sp>
      <p:sp>
        <p:nvSpPr>
          <p:cNvPr id="12" name="TextBox 11">
            <a:extLst>
              <a:ext uri="{FF2B5EF4-FFF2-40B4-BE49-F238E27FC236}">
                <a16:creationId xmlns:a16="http://schemas.microsoft.com/office/drawing/2014/main" id="{B597B2AF-A3AE-4D5D-BCA5-95F0DBE426AF}"/>
              </a:ext>
            </a:extLst>
          </p:cNvPr>
          <p:cNvSpPr txBox="1"/>
          <p:nvPr/>
        </p:nvSpPr>
        <p:spPr>
          <a:xfrm rot="16200000">
            <a:off x="2537935" y="4605906"/>
            <a:ext cx="1050181" cy="261610"/>
          </a:xfrm>
          <a:prstGeom prst="rect">
            <a:avLst/>
          </a:prstGeom>
          <a:noFill/>
        </p:spPr>
        <p:txBody>
          <a:bodyPr wrap="square">
            <a:spAutoFit/>
          </a:bodyPr>
          <a:lstStyle/>
          <a:p>
            <a:pPr algn="r"/>
            <a:r>
              <a:rPr lang="en-US" sz="1100" b="0" i="0" dirty="0" err="1">
                <a:solidFill>
                  <a:srgbClr val="212121"/>
                </a:solidFill>
                <a:effectLst/>
              </a:rPr>
              <a:t>Jod</a:t>
            </a:r>
            <a:endParaRPr lang="en-IE" sz="1100" dirty="0"/>
          </a:p>
        </p:txBody>
      </p:sp>
      <p:sp>
        <p:nvSpPr>
          <p:cNvPr id="13" name="TextBox 12">
            <a:extLst>
              <a:ext uri="{FF2B5EF4-FFF2-40B4-BE49-F238E27FC236}">
                <a16:creationId xmlns:a16="http://schemas.microsoft.com/office/drawing/2014/main" id="{816ED5FC-A1F1-4FC2-9E91-346C527C461E}"/>
              </a:ext>
            </a:extLst>
          </p:cNvPr>
          <p:cNvSpPr txBox="1"/>
          <p:nvPr/>
        </p:nvSpPr>
        <p:spPr>
          <a:xfrm rot="16200000">
            <a:off x="256309" y="2817688"/>
            <a:ext cx="2430964" cy="430887"/>
          </a:xfrm>
          <a:prstGeom prst="rect">
            <a:avLst/>
          </a:prstGeom>
          <a:noFill/>
        </p:spPr>
        <p:txBody>
          <a:bodyPr wrap="square">
            <a:spAutoFit/>
          </a:bodyPr>
          <a:lstStyle/>
          <a:p>
            <a:pPr algn="ctr"/>
            <a:r>
              <a:rPr lang="de-DE" sz="1100" b="0" i="0" dirty="0">
                <a:solidFill>
                  <a:srgbClr val="212121"/>
                </a:solidFill>
                <a:effectLst/>
              </a:rPr>
              <a:t>Prozentualer Anteil mit dem Risiko der Unzulänglichkeit</a:t>
            </a:r>
          </a:p>
        </p:txBody>
      </p:sp>
      <p:sp>
        <p:nvSpPr>
          <p:cNvPr id="14" name="TextBox 13">
            <a:extLst>
              <a:ext uri="{FF2B5EF4-FFF2-40B4-BE49-F238E27FC236}">
                <a16:creationId xmlns:a16="http://schemas.microsoft.com/office/drawing/2014/main" id="{20B05EC9-EB5D-447F-8869-9A875B576492}"/>
              </a:ext>
            </a:extLst>
          </p:cNvPr>
          <p:cNvSpPr txBox="1"/>
          <p:nvPr/>
        </p:nvSpPr>
        <p:spPr>
          <a:xfrm>
            <a:off x="834042" y="5270270"/>
            <a:ext cx="5785836" cy="430887"/>
          </a:xfrm>
          <a:prstGeom prst="rect">
            <a:avLst/>
          </a:prstGeom>
          <a:noFill/>
        </p:spPr>
        <p:txBody>
          <a:bodyPr wrap="square">
            <a:spAutoFit/>
          </a:bodyPr>
          <a:lstStyle/>
          <a:p>
            <a:pPr algn="ctr"/>
            <a:r>
              <a:rPr lang="de-DE" sz="1100" b="0" i="0" dirty="0">
                <a:solidFill>
                  <a:srgbClr val="212121"/>
                </a:solidFill>
                <a:effectLst/>
              </a:rPr>
              <a:t>Mittlerer (95 % Cl) Prozentsatz der </a:t>
            </a:r>
            <a:r>
              <a:rPr lang="en-US" sz="1100" b="1" i="0" dirty="0" err="1">
                <a:solidFill>
                  <a:srgbClr val="85D2E1"/>
                </a:solidFill>
                <a:effectLst/>
              </a:rPr>
              <a:t>Männer</a:t>
            </a:r>
            <a:r>
              <a:rPr lang="en-US" sz="1100" b="0" i="0" dirty="0">
                <a:solidFill>
                  <a:srgbClr val="212121"/>
                </a:solidFill>
                <a:effectLst/>
              </a:rPr>
              <a:t> </a:t>
            </a:r>
            <a:r>
              <a:rPr lang="en-US" sz="1100" dirty="0">
                <a:solidFill>
                  <a:srgbClr val="212121"/>
                </a:solidFill>
              </a:rPr>
              <a:t>u</a:t>
            </a:r>
            <a:r>
              <a:rPr lang="en-US" sz="1100" b="0" i="0" dirty="0">
                <a:solidFill>
                  <a:srgbClr val="212121"/>
                </a:solidFill>
                <a:effectLst/>
              </a:rPr>
              <a:t>nd </a:t>
            </a:r>
            <a:r>
              <a:rPr lang="en-US" sz="1100" b="1" i="0" dirty="0">
                <a:solidFill>
                  <a:srgbClr val="FED100"/>
                </a:solidFill>
                <a:effectLst/>
              </a:rPr>
              <a:t>Frauen</a:t>
            </a:r>
            <a:r>
              <a:rPr lang="de-DE" sz="1100" dirty="0">
                <a:solidFill>
                  <a:srgbClr val="212121"/>
                </a:solidFill>
              </a:rPr>
              <a:t> mit dem Risiko einer unzureichenden Mineralstoffzufuhr.</a:t>
            </a:r>
            <a:endParaRPr lang="en-IE" sz="1100" dirty="0"/>
          </a:p>
        </p:txBody>
      </p:sp>
      <p:sp>
        <p:nvSpPr>
          <p:cNvPr id="15" name="TextBox 14">
            <a:extLst>
              <a:ext uri="{FF2B5EF4-FFF2-40B4-BE49-F238E27FC236}">
                <a16:creationId xmlns:a16="http://schemas.microsoft.com/office/drawing/2014/main" id="{690A4A77-57C6-4397-A7A3-5C8F6E4FEC2A}"/>
              </a:ext>
            </a:extLst>
          </p:cNvPr>
          <p:cNvSpPr txBox="1"/>
          <p:nvPr/>
        </p:nvSpPr>
        <p:spPr>
          <a:xfrm>
            <a:off x="834042" y="1657275"/>
            <a:ext cx="5785836" cy="261610"/>
          </a:xfrm>
          <a:prstGeom prst="rect">
            <a:avLst/>
          </a:prstGeom>
          <a:noFill/>
        </p:spPr>
        <p:txBody>
          <a:bodyPr wrap="square">
            <a:spAutoFit/>
          </a:bodyPr>
          <a:lstStyle/>
          <a:p>
            <a:pPr algn="ctr"/>
            <a:r>
              <a:rPr lang="en-US" sz="1100" b="1" i="0" dirty="0" err="1">
                <a:solidFill>
                  <a:srgbClr val="212121"/>
                </a:solidFill>
                <a:effectLst/>
              </a:rPr>
              <a:t>Mikronährstoffzufuhr</a:t>
            </a:r>
            <a:r>
              <a:rPr lang="en-US" sz="1100" b="1" i="0" dirty="0">
                <a:solidFill>
                  <a:srgbClr val="212121"/>
                </a:solidFill>
                <a:effectLst/>
              </a:rPr>
              <a:t> </a:t>
            </a:r>
            <a:r>
              <a:rPr lang="en-US" sz="1100" b="1" i="0" dirty="0" err="1">
                <a:solidFill>
                  <a:srgbClr val="212121"/>
                </a:solidFill>
                <a:effectLst/>
              </a:rPr>
              <a:t>bei</a:t>
            </a:r>
            <a:r>
              <a:rPr lang="en-US" sz="1100" b="1" i="0" dirty="0">
                <a:solidFill>
                  <a:srgbClr val="212121"/>
                </a:solidFill>
                <a:effectLst/>
              </a:rPr>
              <a:t> </a:t>
            </a:r>
            <a:r>
              <a:rPr lang="en-US" sz="1100" b="1" i="0" dirty="0" err="1">
                <a:solidFill>
                  <a:srgbClr val="212121"/>
                </a:solidFill>
                <a:effectLst/>
              </a:rPr>
              <a:t>älteren</a:t>
            </a:r>
            <a:r>
              <a:rPr lang="en-US" sz="1100" b="1" i="0" dirty="0">
                <a:solidFill>
                  <a:srgbClr val="212121"/>
                </a:solidFill>
                <a:effectLst/>
              </a:rPr>
              <a:t> </a:t>
            </a:r>
            <a:r>
              <a:rPr lang="en-US" sz="1100" b="1" i="0" dirty="0" err="1">
                <a:solidFill>
                  <a:srgbClr val="212121"/>
                </a:solidFill>
                <a:effectLst/>
              </a:rPr>
              <a:t>Erwachsenen</a:t>
            </a:r>
            <a:endParaRPr lang="en-IE" sz="1100" b="1" dirty="0"/>
          </a:p>
        </p:txBody>
      </p:sp>
      <p:sp>
        <p:nvSpPr>
          <p:cNvPr id="16" name="TextBox 15">
            <a:extLst>
              <a:ext uri="{FF2B5EF4-FFF2-40B4-BE49-F238E27FC236}">
                <a16:creationId xmlns:a16="http://schemas.microsoft.com/office/drawing/2014/main" id="{14A10F7E-2988-4E07-8043-1AF4987C8A1A}"/>
              </a:ext>
            </a:extLst>
          </p:cNvPr>
          <p:cNvSpPr txBox="1"/>
          <p:nvPr/>
        </p:nvSpPr>
        <p:spPr>
          <a:xfrm rot="16200000">
            <a:off x="3046819" y="4605906"/>
            <a:ext cx="1050181" cy="261610"/>
          </a:xfrm>
          <a:prstGeom prst="rect">
            <a:avLst/>
          </a:prstGeom>
          <a:noFill/>
        </p:spPr>
        <p:txBody>
          <a:bodyPr wrap="square">
            <a:spAutoFit/>
          </a:bodyPr>
          <a:lstStyle/>
          <a:p>
            <a:pPr algn="r"/>
            <a:r>
              <a:rPr lang="en-US" sz="1100" b="0" i="0" dirty="0">
                <a:solidFill>
                  <a:srgbClr val="212121"/>
                </a:solidFill>
                <a:effectLst/>
              </a:rPr>
              <a:t>Eisen</a:t>
            </a:r>
            <a:endParaRPr lang="en-IE" sz="1100" dirty="0"/>
          </a:p>
        </p:txBody>
      </p:sp>
      <p:sp>
        <p:nvSpPr>
          <p:cNvPr id="17" name="TextBox 16">
            <a:extLst>
              <a:ext uri="{FF2B5EF4-FFF2-40B4-BE49-F238E27FC236}">
                <a16:creationId xmlns:a16="http://schemas.microsoft.com/office/drawing/2014/main" id="{C32AD6F9-354C-4BF0-B7D5-8CFBB839A8FE}"/>
              </a:ext>
            </a:extLst>
          </p:cNvPr>
          <p:cNvSpPr txBox="1"/>
          <p:nvPr/>
        </p:nvSpPr>
        <p:spPr>
          <a:xfrm rot="16200000">
            <a:off x="3531850" y="4605906"/>
            <a:ext cx="1050181" cy="261610"/>
          </a:xfrm>
          <a:prstGeom prst="rect">
            <a:avLst/>
          </a:prstGeom>
          <a:noFill/>
        </p:spPr>
        <p:txBody>
          <a:bodyPr wrap="square">
            <a:spAutoFit/>
          </a:bodyPr>
          <a:lstStyle/>
          <a:p>
            <a:pPr algn="r"/>
            <a:r>
              <a:rPr lang="en-US" sz="1100" b="0" i="0" dirty="0">
                <a:solidFill>
                  <a:srgbClr val="212121"/>
                </a:solidFill>
                <a:effectLst/>
              </a:rPr>
              <a:t>Magnesium</a:t>
            </a:r>
            <a:endParaRPr lang="en-IE" sz="1100" dirty="0"/>
          </a:p>
        </p:txBody>
      </p:sp>
      <p:sp>
        <p:nvSpPr>
          <p:cNvPr id="18" name="TextBox 17">
            <a:extLst>
              <a:ext uri="{FF2B5EF4-FFF2-40B4-BE49-F238E27FC236}">
                <a16:creationId xmlns:a16="http://schemas.microsoft.com/office/drawing/2014/main" id="{1D36D463-6E7B-46CD-87EA-AF4413FE8A7A}"/>
              </a:ext>
            </a:extLst>
          </p:cNvPr>
          <p:cNvSpPr txBox="1"/>
          <p:nvPr/>
        </p:nvSpPr>
        <p:spPr>
          <a:xfrm rot="16200000">
            <a:off x="4048686" y="4605906"/>
            <a:ext cx="1050181" cy="261610"/>
          </a:xfrm>
          <a:prstGeom prst="rect">
            <a:avLst/>
          </a:prstGeom>
          <a:noFill/>
        </p:spPr>
        <p:txBody>
          <a:bodyPr wrap="square">
            <a:spAutoFit/>
          </a:bodyPr>
          <a:lstStyle/>
          <a:p>
            <a:pPr algn="r"/>
            <a:r>
              <a:rPr lang="en-US" sz="1100" b="0" i="0" dirty="0">
                <a:solidFill>
                  <a:srgbClr val="212121"/>
                </a:solidFill>
                <a:effectLst/>
              </a:rPr>
              <a:t>Phosphor</a:t>
            </a:r>
            <a:endParaRPr lang="en-IE" sz="1100" dirty="0"/>
          </a:p>
        </p:txBody>
      </p:sp>
      <p:sp>
        <p:nvSpPr>
          <p:cNvPr id="19" name="TextBox 18">
            <a:extLst>
              <a:ext uri="{FF2B5EF4-FFF2-40B4-BE49-F238E27FC236}">
                <a16:creationId xmlns:a16="http://schemas.microsoft.com/office/drawing/2014/main" id="{226BA5BC-EE14-423F-89ED-ABFCADD72BF3}"/>
              </a:ext>
            </a:extLst>
          </p:cNvPr>
          <p:cNvSpPr txBox="1"/>
          <p:nvPr/>
        </p:nvSpPr>
        <p:spPr>
          <a:xfrm rot="16200000">
            <a:off x="4565522" y="4605906"/>
            <a:ext cx="1050181" cy="261610"/>
          </a:xfrm>
          <a:prstGeom prst="rect">
            <a:avLst/>
          </a:prstGeom>
          <a:noFill/>
        </p:spPr>
        <p:txBody>
          <a:bodyPr wrap="square">
            <a:spAutoFit/>
          </a:bodyPr>
          <a:lstStyle/>
          <a:p>
            <a:pPr algn="r"/>
            <a:r>
              <a:rPr lang="en-US" sz="1100" b="0" i="0" dirty="0" err="1">
                <a:solidFill>
                  <a:srgbClr val="212121"/>
                </a:solidFill>
                <a:effectLst/>
              </a:rPr>
              <a:t>Selen</a:t>
            </a:r>
            <a:endParaRPr lang="en-IE" sz="1100" dirty="0"/>
          </a:p>
        </p:txBody>
      </p:sp>
      <p:sp>
        <p:nvSpPr>
          <p:cNvPr id="20" name="TextBox 19">
            <a:extLst>
              <a:ext uri="{FF2B5EF4-FFF2-40B4-BE49-F238E27FC236}">
                <a16:creationId xmlns:a16="http://schemas.microsoft.com/office/drawing/2014/main" id="{A6D8869B-A76C-43C6-873D-FCC62796FB62}"/>
              </a:ext>
            </a:extLst>
          </p:cNvPr>
          <p:cNvSpPr txBox="1"/>
          <p:nvPr/>
        </p:nvSpPr>
        <p:spPr>
          <a:xfrm rot="16200000">
            <a:off x="5066455" y="4605906"/>
            <a:ext cx="1050181" cy="261610"/>
          </a:xfrm>
          <a:prstGeom prst="rect">
            <a:avLst/>
          </a:prstGeom>
          <a:noFill/>
        </p:spPr>
        <p:txBody>
          <a:bodyPr wrap="square">
            <a:spAutoFit/>
          </a:bodyPr>
          <a:lstStyle/>
          <a:p>
            <a:pPr algn="r"/>
            <a:r>
              <a:rPr lang="en-US" sz="1100" b="0" i="0" dirty="0">
                <a:solidFill>
                  <a:srgbClr val="212121"/>
                </a:solidFill>
                <a:effectLst/>
              </a:rPr>
              <a:t>Zink</a:t>
            </a:r>
            <a:endParaRPr lang="en-IE" sz="1100" dirty="0"/>
          </a:p>
        </p:txBody>
      </p:sp>
    </p:spTree>
    <p:extLst>
      <p:ext uri="{BB962C8B-B14F-4D97-AF65-F5344CB8AC3E}">
        <p14:creationId xmlns:p14="http://schemas.microsoft.com/office/powerpoint/2010/main" val="2301229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9FB50-A865-48D4-ACA2-808A536149D8}"/>
              </a:ext>
            </a:extLst>
          </p:cNvPr>
          <p:cNvSpPr>
            <a:spLocks noGrp="1"/>
          </p:cNvSpPr>
          <p:nvPr>
            <p:ph type="body" sz="quarter" idx="14"/>
          </p:nvPr>
        </p:nvSpPr>
        <p:spPr/>
        <p:txBody>
          <a:bodyPr>
            <a:noAutofit/>
          </a:bodyPr>
          <a:lstStyle/>
          <a:p>
            <a:r>
              <a:rPr lang="en-US" dirty="0"/>
              <a:t>”</a:t>
            </a:r>
            <a:endParaRPr lang="en-IE" dirty="0"/>
          </a:p>
        </p:txBody>
      </p:sp>
      <p:sp>
        <p:nvSpPr>
          <p:cNvPr id="3" name="Text Placeholder 2">
            <a:extLst>
              <a:ext uri="{FF2B5EF4-FFF2-40B4-BE49-F238E27FC236}">
                <a16:creationId xmlns:a16="http://schemas.microsoft.com/office/drawing/2014/main" id="{9F82963B-F46F-4255-ABE6-64243084D44B}"/>
              </a:ext>
            </a:extLst>
          </p:cNvPr>
          <p:cNvSpPr>
            <a:spLocks noGrp="1"/>
          </p:cNvSpPr>
          <p:nvPr>
            <p:ph type="body" sz="quarter" idx="13"/>
          </p:nvPr>
        </p:nvSpPr>
        <p:spPr/>
        <p:txBody>
          <a:bodyPr>
            <a:normAutofit/>
          </a:bodyPr>
          <a:lstStyle/>
          <a:p>
            <a:r>
              <a:rPr lang="de-DE" sz="2400" dirty="0"/>
              <a:t>Phytochemikalien sind definiert als bioaktive* Nährstoff-Pflanzenchemikalien in Obst, Gemüse, Getreide und anderen pflanzlichen Lebensmitteln, die über die Grundernährung hinaus erwünschte gesundheitliche Vorteile bieten können, um das Risiko der wichtigsten chronischen Krankheiten zu verringern.</a:t>
            </a:r>
            <a:endParaRPr lang="en-IE" sz="2400" dirty="0"/>
          </a:p>
        </p:txBody>
      </p:sp>
      <p:sp>
        <p:nvSpPr>
          <p:cNvPr id="4" name="Text Placeholder 3">
            <a:extLst>
              <a:ext uri="{FF2B5EF4-FFF2-40B4-BE49-F238E27FC236}">
                <a16:creationId xmlns:a16="http://schemas.microsoft.com/office/drawing/2014/main" id="{CE115B01-1603-4217-B32A-E50E83900A1A}"/>
              </a:ext>
            </a:extLst>
          </p:cNvPr>
          <p:cNvSpPr>
            <a:spLocks noGrp="1"/>
          </p:cNvSpPr>
          <p:nvPr>
            <p:ph type="body" sz="quarter" idx="15"/>
          </p:nvPr>
        </p:nvSpPr>
        <p:spPr>
          <a:xfrm>
            <a:off x="6501699" y="346737"/>
            <a:ext cx="2613204" cy="1221666"/>
          </a:xfrm>
        </p:spPr>
        <p:txBody>
          <a:bodyPr/>
          <a:lstStyle/>
          <a:p>
            <a:r>
              <a:rPr lang="en-US" dirty="0"/>
              <a:t>“</a:t>
            </a:r>
            <a:endParaRPr lang="en-IE" dirty="0"/>
          </a:p>
        </p:txBody>
      </p:sp>
      <p:pic>
        <p:nvPicPr>
          <p:cNvPr id="10" name="Picture Placeholder 9" descr="Stack of citrus fruits cut in half">
            <a:extLst>
              <a:ext uri="{FF2B5EF4-FFF2-40B4-BE49-F238E27FC236}">
                <a16:creationId xmlns:a16="http://schemas.microsoft.com/office/drawing/2014/main" id="{8ACF4B4C-E358-4BF5-9543-DF67555A932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B092DA3-278E-48CB-B0BF-F20EDD5DB9E4}"/>
              </a:ext>
            </a:extLst>
          </p:cNvPr>
          <p:cNvSpPr txBox="1"/>
          <p:nvPr/>
        </p:nvSpPr>
        <p:spPr>
          <a:xfrm>
            <a:off x="10336426" y="5430474"/>
            <a:ext cx="1680727" cy="369332"/>
          </a:xfrm>
          <a:prstGeom prst="rect">
            <a:avLst/>
          </a:prstGeom>
          <a:noFill/>
        </p:spPr>
        <p:txBody>
          <a:bodyPr wrap="square">
            <a:spAutoFit/>
          </a:bodyPr>
          <a:lstStyle/>
          <a:p>
            <a:r>
              <a:rPr lang="en-IE" b="0" i="0" dirty="0">
                <a:solidFill>
                  <a:srgbClr val="4D5156"/>
                </a:solidFill>
                <a:effectLst/>
                <a:latin typeface="Roboto" panose="02000000000000000000" pitchFamily="2" charset="0"/>
                <a:hlinkClick r:id="rId3"/>
              </a:rPr>
              <a:t>(Liu, 2004)</a:t>
            </a:r>
            <a:endParaRPr lang="en-IE" dirty="0"/>
          </a:p>
        </p:txBody>
      </p:sp>
      <p:sp>
        <p:nvSpPr>
          <p:cNvPr id="8" name="TextBox 7">
            <a:extLst>
              <a:ext uri="{FF2B5EF4-FFF2-40B4-BE49-F238E27FC236}">
                <a16:creationId xmlns:a16="http://schemas.microsoft.com/office/drawing/2014/main" id="{78128CCB-AC3A-444F-A20B-480FCDC5634C}"/>
              </a:ext>
            </a:extLst>
          </p:cNvPr>
          <p:cNvSpPr txBox="1"/>
          <p:nvPr/>
        </p:nvSpPr>
        <p:spPr>
          <a:xfrm>
            <a:off x="6165963" y="5738482"/>
            <a:ext cx="3113839" cy="1077218"/>
          </a:xfrm>
          <a:prstGeom prst="rect">
            <a:avLst/>
          </a:prstGeom>
          <a:solidFill>
            <a:srgbClr val="FED100"/>
          </a:solidFill>
        </p:spPr>
        <p:txBody>
          <a:bodyPr wrap="square" rtlCol="0">
            <a:spAutoFit/>
          </a:bodyPr>
          <a:lstStyle/>
          <a:p>
            <a:pPr algn="r"/>
            <a:r>
              <a:rPr lang="en-US" sz="1600" dirty="0">
                <a:solidFill>
                  <a:srgbClr val="000000"/>
                </a:solidFill>
              </a:rPr>
              <a:t>* </a:t>
            </a:r>
            <a:r>
              <a:rPr lang="en-US" sz="1600" dirty="0" err="1">
                <a:solidFill>
                  <a:srgbClr val="000000"/>
                </a:solidFill>
              </a:rPr>
              <a:t>Große</a:t>
            </a:r>
            <a:r>
              <a:rPr lang="en-US" sz="1600" dirty="0">
                <a:solidFill>
                  <a:srgbClr val="000000"/>
                </a:solidFill>
              </a:rPr>
              <a:t> </a:t>
            </a:r>
            <a:r>
              <a:rPr lang="en-US" sz="1600" dirty="0" err="1">
                <a:solidFill>
                  <a:srgbClr val="000000"/>
                </a:solidFill>
              </a:rPr>
              <a:t>Worte</a:t>
            </a:r>
            <a:r>
              <a:rPr lang="en-US" sz="1600" dirty="0">
                <a:solidFill>
                  <a:srgbClr val="000000"/>
                </a:solidFill>
              </a:rPr>
              <a:t> </a:t>
            </a:r>
            <a:r>
              <a:rPr lang="en-US" sz="1600" dirty="0" err="1">
                <a:solidFill>
                  <a:srgbClr val="000000"/>
                </a:solidFill>
              </a:rPr>
              <a:t>einfach</a:t>
            </a:r>
            <a:r>
              <a:rPr lang="en-US" sz="1600" dirty="0">
                <a:solidFill>
                  <a:srgbClr val="000000"/>
                </a:solidFill>
              </a:rPr>
              <a:t> </a:t>
            </a:r>
            <a:r>
              <a:rPr lang="en-US" sz="1600" dirty="0" err="1">
                <a:solidFill>
                  <a:srgbClr val="000000"/>
                </a:solidFill>
              </a:rPr>
              <a:t>gemacht</a:t>
            </a:r>
            <a:r>
              <a:rPr lang="en-IE" sz="1600" dirty="0">
                <a:solidFill>
                  <a:srgbClr val="000000"/>
                </a:solidFill>
              </a:rPr>
              <a:t>:	</a:t>
            </a:r>
            <a:r>
              <a:rPr lang="de-DE" sz="1600" b="1" dirty="0">
                <a:solidFill>
                  <a:srgbClr val="000000"/>
                </a:solidFill>
              </a:rPr>
              <a:t>Bioaktiv = </a:t>
            </a:r>
            <a:r>
              <a:rPr lang="de-DE" sz="1600" dirty="0">
                <a:solidFill>
                  <a:srgbClr val="000000"/>
                </a:solidFill>
              </a:rPr>
              <a:t>eine Wirkung auf einen lebenden Organismus haben</a:t>
            </a:r>
            <a:endParaRPr lang="en-US" sz="1600" dirty="0">
              <a:solidFill>
                <a:srgbClr val="000000"/>
              </a:solidFill>
            </a:endParaRPr>
          </a:p>
        </p:txBody>
      </p:sp>
    </p:spTree>
    <p:extLst>
      <p:ext uri="{BB962C8B-B14F-4D97-AF65-F5344CB8AC3E}">
        <p14:creationId xmlns:p14="http://schemas.microsoft.com/office/powerpoint/2010/main" val="1212091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F562F-FB7F-4829-9F5A-5C58BBB5F21F}"/>
              </a:ext>
            </a:extLst>
          </p:cNvPr>
          <p:cNvSpPr>
            <a:spLocks noGrp="1"/>
          </p:cNvSpPr>
          <p:nvPr>
            <p:ph type="body" sz="quarter" idx="18"/>
          </p:nvPr>
        </p:nvSpPr>
        <p:spPr>
          <a:xfrm>
            <a:off x="452673" y="1757010"/>
            <a:ext cx="5643327" cy="4027101"/>
          </a:xfrm>
        </p:spPr>
        <p:txBody>
          <a:bodyPr>
            <a:normAutofit fontScale="85000" lnSpcReduction="10000"/>
          </a:bodyPr>
          <a:lstStyle/>
          <a:p>
            <a:pPr indent="0"/>
            <a:r>
              <a:rPr lang="de-DE" dirty="0"/>
              <a:t>Diätetische Pflanzen oder Nahrungsquellen, einschließlich</a:t>
            </a:r>
            <a:r>
              <a:rPr lang="en-GB" dirty="0"/>
              <a:t>:</a:t>
            </a:r>
          </a:p>
          <a:p>
            <a:pPr marL="571500" indent="-342900">
              <a:buFont typeface="Arial" panose="020B0604020202020204" pitchFamily="34" charset="0"/>
              <a:buChar char="•"/>
            </a:pPr>
            <a:r>
              <a:rPr lang="en-GB" dirty="0"/>
              <a:t>Tee, </a:t>
            </a:r>
            <a:r>
              <a:rPr lang="en-GB" dirty="0" err="1"/>
              <a:t>Kaffee</a:t>
            </a:r>
            <a:r>
              <a:rPr lang="en-GB" dirty="0"/>
              <a:t>…</a:t>
            </a:r>
          </a:p>
          <a:p>
            <a:pPr marL="571500" indent="-342900">
              <a:buFont typeface="Arial" panose="020B0604020202020204" pitchFamily="34" charset="0"/>
              <a:buChar char="•"/>
            </a:pPr>
            <a:r>
              <a:rPr lang="en-GB" dirty="0"/>
              <a:t>Kakao, </a:t>
            </a:r>
            <a:r>
              <a:rPr lang="en-GB" dirty="0" err="1"/>
              <a:t>Schokolade</a:t>
            </a:r>
            <a:r>
              <a:rPr lang="en-GB" dirty="0"/>
              <a:t>… </a:t>
            </a:r>
          </a:p>
          <a:p>
            <a:pPr marL="571500" indent="-342900">
              <a:buFont typeface="Arial" panose="020B0604020202020204" pitchFamily="34" charset="0"/>
              <a:buChar char="•"/>
            </a:pPr>
            <a:r>
              <a:rPr lang="en-GB" dirty="0" err="1"/>
              <a:t>Rotwein</a:t>
            </a:r>
            <a:r>
              <a:rPr lang="en-GB" dirty="0"/>
              <a:t>, </a:t>
            </a:r>
            <a:r>
              <a:rPr lang="en-GB" dirty="0" err="1"/>
              <a:t>Trauben</a:t>
            </a:r>
            <a:r>
              <a:rPr lang="en-GB" dirty="0"/>
              <a:t>… </a:t>
            </a:r>
          </a:p>
          <a:p>
            <a:pPr marL="571500" indent="-342900">
              <a:buFont typeface="Arial" panose="020B0604020202020204" pitchFamily="34" charset="0"/>
              <a:buChar char="•"/>
            </a:pPr>
            <a:r>
              <a:rPr lang="en-GB" dirty="0" err="1"/>
              <a:t>Zitrusfrüchte</a:t>
            </a:r>
            <a:r>
              <a:rPr lang="en-GB" dirty="0"/>
              <a:t>, </a:t>
            </a:r>
            <a:r>
              <a:rPr lang="en-GB" dirty="0" err="1"/>
              <a:t>andere</a:t>
            </a:r>
            <a:r>
              <a:rPr lang="en-GB" dirty="0"/>
              <a:t> </a:t>
            </a:r>
            <a:r>
              <a:rPr lang="en-GB" dirty="0" err="1"/>
              <a:t>Früchte</a:t>
            </a:r>
            <a:r>
              <a:rPr lang="en-GB" dirty="0"/>
              <a:t>…</a:t>
            </a:r>
          </a:p>
          <a:p>
            <a:pPr marL="571500" indent="-342900">
              <a:buFont typeface="Arial" panose="020B0604020202020204" pitchFamily="34" charset="0"/>
              <a:buChar char="•"/>
            </a:pPr>
            <a:r>
              <a:rPr lang="en-GB" dirty="0" err="1"/>
              <a:t>Gewürze</a:t>
            </a:r>
            <a:r>
              <a:rPr lang="en-GB" dirty="0"/>
              <a:t>; </a:t>
            </a:r>
            <a:r>
              <a:rPr lang="en-GB" dirty="0" err="1"/>
              <a:t>Kurkuma</a:t>
            </a:r>
            <a:r>
              <a:rPr lang="en-GB" dirty="0"/>
              <a:t>, Safran…</a:t>
            </a:r>
          </a:p>
          <a:p>
            <a:pPr marL="571500" indent="-342900">
              <a:buFont typeface="Arial" panose="020B0604020202020204" pitchFamily="34" charset="0"/>
              <a:buChar char="•"/>
            </a:pPr>
            <a:r>
              <a:rPr lang="en-GB" dirty="0" err="1"/>
              <a:t>Kräuter</a:t>
            </a:r>
            <a:r>
              <a:rPr lang="en-GB" dirty="0"/>
              <a:t>; </a:t>
            </a:r>
            <a:r>
              <a:rPr lang="en-GB" dirty="0" err="1"/>
              <a:t>Salbei</a:t>
            </a:r>
            <a:r>
              <a:rPr lang="en-GB" dirty="0"/>
              <a:t>, </a:t>
            </a:r>
            <a:r>
              <a:rPr lang="en-GB" dirty="0" err="1"/>
              <a:t>Rosmarin</a:t>
            </a:r>
            <a:r>
              <a:rPr lang="en-GB" dirty="0"/>
              <a:t>, </a:t>
            </a:r>
            <a:r>
              <a:rPr lang="en-GB" dirty="0" err="1"/>
              <a:t>Minze</a:t>
            </a:r>
            <a:r>
              <a:rPr lang="en-GB" dirty="0"/>
              <a:t>, </a:t>
            </a:r>
            <a:r>
              <a:rPr lang="en-GB" dirty="0" err="1"/>
              <a:t>Zitronenmelisse</a:t>
            </a:r>
            <a:r>
              <a:rPr lang="en-GB" dirty="0"/>
              <a:t>…</a:t>
            </a:r>
          </a:p>
          <a:p>
            <a:pPr indent="0"/>
            <a:r>
              <a:rPr lang="de-DE" dirty="0"/>
              <a:t>werden mit möglichen gesundheitlichen Vorteilen in Verbindung gebracht, insbesondere für die kognitive Funktion des Gehirns</a:t>
            </a:r>
            <a:r>
              <a:rPr lang="en-GB" dirty="0"/>
              <a:t>. </a:t>
            </a:r>
            <a:r>
              <a:rPr lang="en-GB" dirty="0">
                <a:solidFill>
                  <a:srgbClr val="1188A3"/>
                </a:solidFill>
                <a:hlinkClick r:id="rId2">
                  <a:extLst>
                    <a:ext uri="{A12FA001-AC4F-418D-AE19-62706E023703}">
                      <ahyp:hlinkClr xmlns:ahyp="http://schemas.microsoft.com/office/drawing/2018/hyperlinkcolor" val="tx"/>
                    </a:ext>
                  </a:extLst>
                </a:hlinkClick>
              </a:rPr>
              <a:t>Quelle</a:t>
            </a:r>
            <a:endParaRPr lang="en-GB" dirty="0">
              <a:solidFill>
                <a:srgbClr val="1188A3"/>
              </a:solidFill>
            </a:endParaRPr>
          </a:p>
          <a:p>
            <a:pPr indent="0"/>
            <a:endParaRPr lang="en-IE" dirty="0"/>
          </a:p>
        </p:txBody>
      </p:sp>
      <p:sp>
        <p:nvSpPr>
          <p:cNvPr id="4" name="Text Placeholder 2">
            <a:extLst>
              <a:ext uri="{FF2B5EF4-FFF2-40B4-BE49-F238E27FC236}">
                <a16:creationId xmlns:a16="http://schemas.microsoft.com/office/drawing/2014/main" id="{F1C107E8-026B-4593-809F-488DFA5C788A}"/>
              </a:ext>
            </a:extLst>
          </p:cNvPr>
          <p:cNvSpPr>
            <a:spLocks noGrp="1"/>
          </p:cNvSpPr>
          <p:nvPr>
            <p:ph type="body" sz="quarter" idx="16"/>
          </p:nvPr>
        </p:nvSpPr>
        <p:spPr>
          <a:xfrm>
            <a:off x="735013" y="642938"/>
            <a:ext cx="10807700" cy="582612"/>
          </a:xfrm>
        </p:spPr>
        <p:txBody>
          <a:bodyPr>
            <a:normAutofit lnSpcReduction="10000"/>
          </a:bodyPr>
          <a:lstStyle/>
          <a:p>
            <a:r>
              <a:rPr lang="en-US" b="1" dirty="0" err="1"/>
              <a:t>Phytochemikalien</a:t>
            </a:r>
            <a:r>
              <a:rPr lang="en-US" b="1" dirty="0"/>
              <a:t>: </a:t>
            </a:r>
            <a:r>
              <a:rPr lang="en-US" dirty="0" err="1"/>
              <a:t>Lösungen</a:t>
            </a:r>
            <a:r>
              <a:rPr lang="en-US" dirty="0"/>
              <a:t> und </a:t>
            </a:r>
            <a:r>
              <a:rPr lang="en-US" dirty="0" err="1"/>
              <a:t>Überlegungen</a:t>
            </a:r>
            <a:endParaRPr lang="en-IE" dirty="0"/>
          </a:p>
        </p:txBody>
      </p:sp>
      <p:pic>
        <p:nvPicPr>
          <p:cNvPr id="5" name="Picture 4" descr="Ingredients and spices on top of a black surface">
            <a:extLst>
              <a:ext uri="{FF2B5EF4-FFF2-40B4-BE49-F238E27FC236}">
                <a16:creationId xmlns:a16="http://schemas.microsoft.com/office/drawing/2014/main" id="{DBB9251C-1EF6-4BBD-96F3-89187DAFE7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0468" y="1640941"/>
            <a:ext cx="3775296" cy="3576118"/>
          </a:xfrm>
          <a:prstGeom prst="rect">
            <a:avLst/>
          </a:prstGeom>
        </p:spPr>
      </p:pic>
    </p:spTree>
    <p:extLst>
      <p:ext uri="{BB962C8B-B14F-4D97-AF65-F5344CB8AC3E}">
        <p14:creationId xmlns:p14="http://schemas.microsoft.com/office/powerpoint/2010/main" val="2135500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69659-AB30-4111-B4EB-0F05F396E91B}"/>
              </a:ext>
            </a:extLst>
          </p:cNvPr>
          <p:cNvSpPr>
            <a:spLocks noGrp="1"/>
          </p:cNvSpPr>
          <p:nvPr>
            <p:ph type="body" sz="quarter" idx="18"/>
          </p:nvPr>
        </p:nvSpPr>
        <p:spPr>
          <a:xfrm>
            <a:off x="434566" y="1475715"/>
            <a:ext cx="11353046" cy="4149000"/>
          </a:xfrm>
        </p:spPr>
        <p:txBody>
          <a:bodyPr/>
          <a:lstStyle/>
          <a:p>
            <a:pPr indent="0"/>
            <a:r>
              <a:rPr lang="en-US" b="1" dirty="0" err="1"/>
              <a:t>Kurkuma</a:t>
            </a:r>
            <a:endParaRPr lang="en-US" b="1" dirty="0"/>
          </a:p>
          <a:p>
            <a:pPr indent="0"/>
            <a:r>
              <a:rPr lang="de-DE" dirty="0"/>
              <a:t>Eine Studie mit mehr als tausend Teilnehmern ergab, dass häufige oder gelegentliche Curry-Konsumenten (Alter: 60-90 Jahre) signifikant höhere Mini-Mental State Examination (MMSE)-Werte aufwiesen als Nicht- oder seltene Konsumierende</a:t>
            </a:r>
            <a:r>
              <a:rPr lang="en-US" dirty="0"/>
              <a:t>. </a:t>
            </a:r>
            <a:r>
              <a:rPr lang="en-US" dirty="0">
                <a:solidFill>
                  <a:srgbClr val="1188A3"/>
                </a:solidFill>
                <a:hlinkClick r:id="rId2">
                  <a:extLst>
                    <a:ext uri="{A12FA001-AC4F-418D-AE19-62706E023703}">
                      <ahyp:hlinkClr xmlns:ahyp="http://schemas.microsoft.com/office/drawing/2018/hyperlinkcolor" val="tx"/>
                    </a:ext>
                  </a:extLst>
                </a:hlinkClick>
              </a:rPr>
              <a:t>Quelle</a:t>
            </a:r>
            <a:endParaRPr lang="en-US" dirty="0">
              <a:solidFill>
                <a:srgbClr val="1188A3"/>
              </a:solidFill>
            </a:endParaRPr>
          </a:p>
          <a:p>
            <a:pPr indent="0"/>
            <a:r>
              <a:rPr lang="de-DE" dirty="0"/>
              <a:t>Die Bioaktivität wurde hauptsächlich auf die antioxidative Chemikalie </a:t>
            </a:r>
            <a:r>
              <a:rPr lang="de-DE" b="1" dirty="0"/>
              <a:t>Curcumin</a:t>
            </a:r>
            <a:r>
              <a:rPr lang="de-DE" dirty="0"/>
              <a:t> in Kurkuma zurückgeführt</a:t>
            </a:r>
            <a:r>
              <a:rPr lang="en-US" dirty="0"/>
              <a:t>. </a:t>
            </a:r>
          </a:p>
          <a:p>
            <a:pPr indent="0"/>
            <a:endParaRPr lang="en-IE" dirty="0"/>
          </a:p>
        </p:txBody>
      </p:sp>
      <p:sp>
        <p:nvSpPr>
          <p:cNvPr id="3" name="Text Placeholder 2">
            <a:extLst>
              <a:ext uri="{FF2B5EF4-FFF2-40B4-BE49-F238E27FC236}">
                <a16:creationId xmlns:a16="http://schemas.microsoft.com/office/drawing/2014/main" id="{2C697534-7B94-41C9-8771-BBB98E49264E}"/>
              </a:ext>
            </a:extLst>
          </p:cNvPr>
          <p:cNvSpPr>
            <a:spLocks noGrp="1"/>
          </p:cNvSpPr>
          <p:nvPr>
            <p:ph type="body" sz="quarter" idx="16"/>
          </p:nvPr>
        </p:nvSpPr>
        <p:spPr>
          <a:xfrm>
            <a:off x="610023" y="501656"/>
            <a:ext cx="10594345" cy="891209"/>
          </a:xfrm>
        </p:spPr>
        <p:txBody>
          <a:bodyPr>
            <a:normAutofit fontScale="92500" lnSpcReduction="20000"/>
          </a:bodyPr>
          <a:lstStyle/>
          <a:p>
            <a:r>
              <a:rPr lang="de-DE" dirty="0"/>
              <a:t>Beispiel für den Nutzen von </a:t>
            </a:r>
            <a:r>
              <a:rPr lang="de-DE" b="1" dirty="0"/>
              <a:t>Phytochemikalien</a:t>
            </a:r>
            <a:r>
              <a:rPr lang="de-DE" dirty="0"/>
              <a:t> für die kognitive Funktion</a:t>
            </a:r>
            <a:endParaRPr lang="en-IE" dirty="0"/>
          </a:p>
        </p:txBody>
      </p:sp>
      <p:pic>
        <p:nvPicPr>
          <p:cNvPr id="4" name="Picture 3" descr="A picture containing food, wooden, wood, several&#10;&#10;Description automatically generated">
            <a:extLst>
              <a:ext uri="{FF2B5EF4-FFF2-40B4-BE49-F238E27FC236}">
                <a16:creationId xmlns:a16="http://schemas.microsoft.com/office/drawing/2014/main" id="{5C01D554-C84E-4749-B4B3-E3A936312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3065" y="3833229"/>
            <a:ext cx="4032116" cy="2169599"/>
          </a:xfrm>
          <a:prstGeom prst="rect">
            <a:avLst/>
          </a:prstGeom>
        </p:spPr>
      </p:pic>
      <p:pic>
        <p:nvPicPr>
          <p:cNvPr id="5" name="Picture 4" descr="A picture containing vegetable, sliced, different, meat&#10;&#10;Description automatically generated">
            <a:extLst>
              <a:ext uri="{FF2B5EF4-FFF2-40B4-BE49-F238E27FC236}">
                <a16:creationId xmlns:a16="http://schemas.microsoft.com/office/drawing/2014/main" id="{9EBF39F8-0819-4078-9F36-2475EFF1A1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0338" y="3833229"/>
            <a:ext cx="4032116" cy="2169599"/>
          </a:xfrm>
          <a:prstGeom prst="rect">
            <a:avLst/>
          </a:prstGeom>
        </p:spPr>
      </p:pic>
    </p:spTree>
    <p:extLst>
      <p:ext uri="{BB962C8B-B14F-4D97-AF65-F5344CB8AC3E}">
        <p14:creationId xmlns:p14="http://schemas.microsoft.com/office/powerpoint/2010/main" val="3582572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lice of lime and strawberry in water">
            <a:extLst>
              <a:ext uri="{FF2B5EF4-FFF2-40B4-BE49-F238E27FC236}">
                <a16:creationId xmlns:a16="http://schemas.microsoft.com/office/drawing/2014/main" id="{6B021897-D3F9-4E09-94F0-461B5197D12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1E757339-05B1-40F3-BE8C-82B47B5C6E4F}"/>
              </a:ext>
            </a:extLst>
          </p:cNvPr>
          <p:cNvSpPr>
            <a:spLocks noGrp="1"/>
          </p:cNvSpPr>
          <p:nvPr>
            <p:ph type="body" sz="quarter" idx="16"/>
          </p:nvPr>
        </p:nvSpPr>
        <p:spPr>
          <a:xfrm>
            <a:off x="735013" y="228600"/>
            <a:ext cx="5084762" cy="996950"/>
          </a:xfrm>
        </p:spPr>
        <p:txBody>
          <a:bodyPr>
            <a:normAutofit fontScale="92500"/>
          </a:bodyPr>
          <a:lstStyle/>
          <a:p>
            <a:r>
              <a:rPr lang="de-DE" b="1" dirty="0"/>
              <a:t>Phytochemikalien </a:t>
            </a:r>
            <a:r>
              <a:rPr lang="de-DE" dirty="0"/>
              <a:t>helfen bei der kognitiven Funktion</a:t>
            </a:r>
            <a:endParaRPr lang="en-IE" dirty="0"/>
          </a:p>
        </p:txBody>
      </p:sp>
      <p:sp>
        <p:nvSpPr>
          <p:cNvPr id="6" name="Text Placeholder 1">
            <a:extLst>
              <a:ext uri="{FF2B5EF4-FFF2-40B4-BE49-F238E27FC236}">
                <a16:creationId xmlns:a16="http://schemas.microsoft.com/office/drawing/2014/main" id="{8C5A4D66-224F-410D-A4A5-4D486B7B957B}"/>
              </a:ext>
            </a:extLst>
          </p:cNvPr>
          <p:cNvSpPr>
            <a:spLocks noGrp="1"/>
          </p:cNvSpPr>
          <p:nvPr>
            <p:ph type="body" sz="quarter" idx="18"/>
          </p:nvPr>
        </p:nvSpPr>
        <p:spPr>
          <a:xfrm>
            <a:off x="544088" y="1449192"/>
            <a:ext cx="5772629" cy="4531193"/>
          </a:xfrm>
        </p:spPr>
        <p:txBody>
          <a:bodyPr>
            <a:normAutofit fontScale="85000" lnSpcReduction="10000"/>
          </a:bodyPr>
          <a:lstStyle/>
          <a:p>
            <a:pPr marL="0" indent="0">
              <a:lnSpc>
                <a:spcPct val="110000"/>
              </a:lnSpc>
              <a:spcBef>
                <a:spcPts val="0"/>
              </a:spcBef>
            </a:pPr>
            <a:r>
              <a:rPr lang="de-DE" b="1" dirty="0"/>
              <a:t>Obst-Quellen:</a:t>
            </a:r>
          </a:p>
          <a:p>
            <a:pPr marL="0" indent="0">
              <a:lnSpc>
                <a:spcPct val="110000"/>
              </a:lnSpc>
              <a:spcBef>
                <a:spcPts val="0"/>
              </a:spcBef>
            </a:pPr>
            <a:r>
              <a:rPr lang="de-DE" dirty="0"/>
              <a:t>Beeren wie Preiselbeeren, Heidelbeeren, Blaubeeren, Erdbeeren, Himbeeren, Brombeeren und Zitrusfrüchte, die eine Gruppe von Früchten wie Zitronen, Orangen, Limetten und Grapefruits umfassen</a:t>
            </a:r>
            <a:r>
              <a:rPr lang="en-US" dirty="0"/>
              <a:t>.</a:t>
            </a:r>
          </a:p>
          <a:p>
            <a:pPr marL="0" indent="0">
              <a:lnSpc>
                <a:spcPct val="110000"/>
              </a:lnSpc>
            </a:pPr>
            <a:r>
              <a:rPr lang="de-DE" dirty="0"/>
              <a:t>Laufende Studien zeigen Anzeichen einer </a:t>
            </a:r>
            <a:r>
              <a:rPr lang="de-DE" b="1" dirty="0"/>
              <a:t>neuroprotektiven</a:t>
            </a:r>
            <a:r>
              <a:rPr lang="de-DE" dirty="0"/>
              <a:t> Wirkung dieser Fruchtextrakte und -verbindungen.</a:t>
            </a:r>
            <a:r>
              <a:rPr lang="en-US" dirty="0"/>
              <a:t> </a:t>
            </a:r>
            <a:r>
              <a:rPr lang="en-US" dirty="0">
                <a:solidFill>
                  <a:srgbClr val="1188A3"/>
                </a:solidFill>
                <a:hlinkClick r:id="rId3">
                  <a:extLst>
                    <a:ext uri="{A12FA001-AC4F-418D-AE19-62706E023703}">
                      <ahyp:hlinkClr xmlns:ahyp="http://schemas.microsoft.com/office/drawing/2018/hyperlinkcolor" val="tx"/>
                    </a:ext>
                  </a:extLst>
                </a:hlinkClick>
              </a:rPr>
              <a:t>Quelle</a:t>
            </a:r>
            <a:endParaRPr lang="en-US" dirty="0">
              <a:solidFill>
                <a:srgbClr val="1188A3"/>
              </a:solidFill>
            </a:endParaRPr>
          </a:p>
          <a:p>
            <a:pPr marL="0" indent="0">
              <a:lnSpc>
                <a:spcPct val="110000"/>
              </a:lnSpc>
            </a:pPr>
            <a:r>
              <a:rPr lang="de-DE" dirty="0"/>
              <a:t>Zu den Hauptbestandteilen dieser Früchte, die in der Literatur ausgiebig untersucht wurden, gehören </a:t>
            </a:r>
            <a:r>
              <a:rPr lang="de-DE" b="1" dirty="0"/>
              <a:t>Flavonoide, </a:t>
            </a:r>
            <a:r>
              <a:rPr lang="de-DE" b="1" dirty="0" err="1"/>
              <a:t>Anthocyanidine</a:t>
            </a:r>
            <a:r>
              <a:rPr lang="de-DE" b="1" dirty="0"/>
              <a:t>, Gerbstoffe, Phenolsäuren, Cumarine und </a:t>
            </a:r>
            <a:r>
              <a:rPr lang="de-DE" b="1" dirty="0" err="1"/>
              <a:t>Terpenoide</a:t>
            </a:r>
            <a:r>
              <a:rPr lang="en-US" b="1" dirty="0"/>
              <a:t>.</a:t>
            </a:r>
          </a:p>
          <a:p>
            <a:pPr marL="0" indent="0"/>
            <a:endParaRPr lang="en-IE" dirty="0"/>
          </a:p>
        </p:txBody>
      </p:sp>
    </p:spTree>
    <p:extLst>
      <p:ext uri="{BB962C8B-B14F-4D97-AF65-F5344CB8AC3E}">
        <p14:creationId xmlns:p14="http://schemas.microsoft.com/office/powerpoint/2010/main" val="2821706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Connector 16">
            <a:extLst>
              <a:ext uri="{FF2B5EF4-FFF2-40B4-BE49-F238E27FC236}">
                <a16:creationId xmlns:a16="http://schemas.microsoft.com/office/drawing/2014/main" id="{F5EA29D9-4247-4A78-AB24-72F388BB6847}"/>
              </a:ext>
            </a:extLst>
          </p:cNvPr>
          <p:cNvSpPr/>
          <p:nvPr/>
        </p:nvSpPr>
        <p:spPr>
          <a:xfrm>
            <a:off x="9155072" y="2130427"/>
            <a:ext cx="1679162"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000000"/>
                </a:solidFill>
              </a:rPr>
              <a:t>Dies hilft KMUs wie Ihnen, </a:t>
            </a:r>
            <a:r>
              <a:rPr lang="de-DE" sz="1600" b="1" dirty="0">
                <a:solidFill>
                  <a:srgbClr val="000000"/>
                </a:solidFill>
              </a:rPr>
              <a:t>Lösungen zu finden</a:t>
            </a:r>
            <a:endParaRPr lang="en-IE" sz="1600" b="1" dirty="0">
              <a:solidFill>
                <a:srgbClr val="000000"/>
              </a:solidFill>
            </a:endParaRPr>
          </a:p>
        </p:txBody>
      </p:sp>
      <p:sp>
        <p:nvSpPr>
          <p:cNvPr id="16" name="Flowchart: Connector 15">
            <a:extLst>
              <a:ext uri="{FF2B5EF4-FFF2-40B4-BE49-F238E27FC236}">
                <a16:creationId xmlns:a16="http://schemas.microsoft.com/office/drawing/2014/main" id="{BF8CB0DA-936D-4086-8F06-8477B24F1485}"/>
              </a:ext>
            </a:extLst>
          </p:cNvPr>
          <p:cNvSpPr/>
          <p:nvPr/>
        </p:nvSpPr>
        <p:spPr>
          <a:xfrm>
            <a:off x="7052392" y="2061855"/>
            <a:ext cx="2060257" cy="1737341"/>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85D2E1"/>
                </a:solidFill>
              </a:rPr>
              <a:t> </a:t>
            </a:r>
            <a:r>
              <a:rPr lang="de-DE" sz="1600" dirty="0">
                <a:solidFill>
                  <a:srgbClr val="000000"/>
                </a:solidFill>
              </a:rPr>
              <a:t>Das Verständnis für </a:t>
            </a:r>
            <a:r>
              <a:rPr lang="de-DE" sz="1600" b="1" dirty="0">
                <a:solidFill>
                  <a:srgbClr val="000000"/>
                </a:solidFill>
              </a:rPr>
              <a:t>die Ernährungsbedürfnisse</a:t>
            </a:r>
            <a:r>
              <a:rPr lang="de-DE" sz="1600" dirty="0">
                <a:solidFill>
                  <a:srgbClr val="000000"/>
                </a:solidFill>
              </a:rPr>
              <a:t> ist entscheidend</a:t>
            </a:r>
            <a:endParaRPr lang="en-IE" sz="1600" dirty="0">
              <a:solidFill>
                <a:srgbClr val="000000"/>
              </a:solidFill>
            </a:endParaRPr>
          </a:p>
        </p:txBody>
      </p:sp>
      <p:sp>
        <p:nvSpPr>
          <p:cNvPr id="15" name="Flowchart: Connector 14">
            <a:extLst>
              <a:ext uri="{FF2B5EF4-FFF2-40B4-BE49-F238E27FC236}">
                <a16:creationId xmlns:a16="http://schemas.microsoft.com/office/drawing/2014/main" id="{1BEEE9F7-4077-47B0-BC7B-428FE7439DF6}"/>
              </a:ext>
            </a:extLst>
          </p:cNvPr>
          <p:cNvSpPr/>
          <p:nvPr/>
        </p:nvSpPr>
        <p:spPr>
          <a:xfrm>
            <a:off x="5074968" y="2130427"/>
            <a:ext cx="2042063" cy="1668530"/>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rgbClr val="000000"/>
                </a:solidFill>
              </a:rPr>
              <a:t>ENTWICKLUNG von </a:t>
            </a:r>
            <a:r>
              <a:rPr lang="de-DE" sz="1300" b="1" dirty="0">
                <a:solidFill>
                  <a:srgbClr val="000000"/>
                </a:solidFill>
              </a:rPr>
              <a:t>innovativen Produkten und Dienstleistungen </a:t>
            </a:r>
            <a:endParaRPr lang="en-IE" sz="1600" b="1" dirty="0">
              <a:solidFill>
                <a:srgbClr val="000000"/>
              </a:solidFill>
            </a:endParaRPr>
          </a:p>
        </p:txBody>
      </p:sp>
      <p:sp>
        <p:nvSpPr>
          <p:cNvPr id="14" name="Flowchart: Connector 13">
            <a:extLst>
              <a:ext uri="{FF2B5EF4-FFF2-40B4-BE49-F238E27FC236}">
                <a16:creationId xmlns:a16="http://schemas.microsoft.com/office/drawing/2014/main" id="{6BBF16CC-5EEF-4A48-80BF-5F37C21823C6}"/>
              </a:ext>
            </a:extLst>
          </p:cNvPr>
          <p:cNvSpPr/>
          <p:nvPr/>
        </p:nvSpPr>
        <p:spPr>
          <a:xfrm>
            <a:off x="3326058" y="2130427"/>
            <a:ext cx="1732730"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rPr>
              <a:t>PIFS zielt darauf ab, diese </a:t>
            </a:r>
            <a:r>
              <a:rPr lang="de-DE" sz="1400" b="1" dirty="0">
                <a:solidFill>
                  <a:srgbClr val="000000"/>
                </a:solidFill>
              </a:rPr>
              <a:t>Herausforderungen</a:t>
            </a:r>
            <a:r>
              <a:rPr lang="de-DE" sz="1400" dirty="0">
                <a:solidFill>
                  <a:srgbClr val="000000"/>
                </a:solidFill>
              </a:rPr>
              <a:t> durch KMU-Innovationen </a:t>
            </a:r>
            <a:r>
              <a:rPr lang="de-DE" sz="1400" b="1" dirty="0">
                <a:solidFill>
                  <a:srgbClr val="000000"/>
                </a:solidFill>
              </a:rPr>
              <a:t>zu lindern</a:t>
            </a:r>
            <a:endParaRPr lang="en-IE" sz="1400" b="1" dirty="0">
              <a:solidFill>
                <a:srgbClr val="000000"/>
              </a:solidFill>
            </a:endParaRPr>
          </a:p>
        </p:txBody>
      </p:sp>
      <p:sp>
        <p:nvSpPr>
          <p:cNvPr id="13" name="Flowchart: Connector 12">
            <a:extLst>
              <a:ext uri="{FF2B5EF4-FFF2-40B4-BE49-F238E27FC236}">
                <a16:creationId xmlns:a16="http://schemas.microsoft.com/office/drawing/2014/main" id="{FE5C2845-4B9F-4FA1-B2E8-CFC437C6DA8D}"/>
              </a:ext>
            </a:extLst>
          </p:cNvPr>
          <p:cNvSpPr/>
          <p:nvPr/>
        </p:nvSpPr>
        <p:spPr>
          <a:xfrm>
            <a:off x="1333175" y="2130427"/>
            <a:ext cx="1658075"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rPr>
              <a:t>Für die ältere Bevölkerung gibt es </a:t>
            </a:r>
            <a:r>
              <a:rPr lang="de-DE" sz="1400" b="1" dirty="0">
                <a:solidFill>
                  <a:srgbClr val="000000"/>
                </a:solidFill>
              </a:rPr>
              <a:t>3 Hauptarten von Herausforderungen</a:t>
            </a:r>
            <a:endParaRPr lang="en-IE" sz="1400" b="1" dirty="0">
              <a:solidFill>
                <a:srgbClr val="000000"/>
              </a:solidFill>
            </a:endParaRPr>
          </a:p>
        </p:txBody>
      </p:sp>
      <p:sp>
        <p:nvSpPr>
          <p:cNvPr id="2" name="Text Placeholder 1">
            <a:extLst>
              <a:ext uri="{FF2B5EF4-FFF2-40B4-BE49-F238E27FC236}">
                <a16:creationId xmlns:a16="http://schemas.microsoft.com/office/drawing/2014/main" id="{CA735962-2537-46B9-873F-4BAE282F2B3C}"/>
              </a:ext>
            </a:extLst>
          </p:cNvPr>
          <p:cNvSpPr>
            <a:spLocks noGrp="1"/>
          </p:cNvSpPr>
          <p:nvPr>
            <p:ph type="body" sz="quarter" idx="30"/>
          </p:nvPr>
        </p:nvSpPr>
        <p:spPr>
          <a:xfrm>
            <a:off x="3155214" y="4533160"/>
            <a:ext cx="1958654" cy="1761314"/>
          </a:xfrm>
        </p:spPr>
        <p:txBody>
          <a:bodyPr>
            <a:normAutofit/>
          </a:bodyPr>
          <a:lstStyle/>
          <a:p>
            <a:pPr marL="180000" indent="-180000" algn="l"/>
            <a:r>
              <a:rPr lang="en-US" sz="1600" dirty="0" err="1"/>
              <a:t>Mit</a:t>
            </a:r>
            <a:r>
              <a:rPr lang="en-US" sz="1600" dirty="0"/>
              <a:t> der </a:t>
            </a:r>
            <a:r>
              <a:rPr lang="en-US" sz="1600" dirty="0" err="1"/>
              <a:t>Hilfe</a:t>
            </a:r>
            <a:r>
              <a:rPr lang="en-US" sz="1600" dirty="0"/>
              <a:t> von :</a:t>
            </a:r>
          </a:p>
          <a:p>
            <a:pPr marL="180000" indent="-180000" algn="l">
              <a:buFont typeface="Arial" panose="020B0604020202020204" pitchFamily="34" charset="0"/>
              <a:buChar char="•"/>
            </a:pPr>
            <a:r>
              <a:rPr lang="de-DE" sz="1600" dirty="0"/>
              <a:t>dieser Kurs</a:t>
            </a:r>
          </a:p>
          <a:p>
            <a:pPr marL="180000" indent="-180000" algn="l">
              <a:buFont typeface="Arial" panose="020B0604020202020204" pitchFamily="34" charset="0"/>
              <a:buChar char="•"/>
            </a:pPr>
            <a:r>
              <a:rPr lang="de-DE" sz="1600" dirty="0"/>
              <a:t>eine Selbsteinschätzung</a:t>
            </a:r>
          </a:p>
          <a:p>
            <a:pPr marL="180000" indent="-180000" algn="l">
              <a:buFont typeface="Arial" panose="020B0604020202020204" pitchFamily="34" charset="0"/>
              <a:buChar char="•"/>
            </a:pPr>
            <a:r>
              <a:rPr lang="de-DE" sz="1600" dirty="0"/>
              <a:t>Inspiration</a:t>
            </a:r>
          </a:p>
        </p:txBody>
      </p:sp>
      <p:sp>
        <p:nvSpPr>
          <p:cNvPr id="3" name="Text Placeholder 2">
            <a:extLst>
              <a:ext uri="{FF2B5EF4-FFF2-40B4-BE49-F238E27FC236}">
                <a16:creationId xmlns:a16="http://schemas.microsoft.com/office/drawing/2014/main" id="{F2DA875A-11F3-4FE6-A7CF-FB27B8527342}"/>
              </a:ext>
            </a:extLst>
          </p:cNvPr>
          <p:cNvSpPr>
            <a:spLocks noGrp="1"/>
          </p:cNvSpPr>
          <p:nvPr>
            <p:ph type="body" sz="quarter" idx="31"/>
          </p:nvPr>
        </p:nvSpPr>
        <p:spPr>
          <a:xfrm>
            <a:off x="821264" y="4213881"/>
            <a:ext cx="1732731" cy="1237497"/>
          </a:xfrm>
        </p:spPr>
        <p:txBody>
          <a:bodyPr>
            <a:normAutofit/>
          </a:bodyPr>
          <a:lstStyle/>
          <a:p>
            <a:pPr marL="180000" indent="-180000" algn="l">
              <a:buFont typeface="Arial" panose="020B0604020202020204" pitchFamily="34" charset="0"/>
              <a:buChar char="•"/>
            </a:pPr>
            <a:r>
              <a:rPr lang="en-US" sz="1600" dirty="0"/>
              <a:t>Umwelt</a:t>
            </a:r>
          </a:p>
          <a:p>
            <a:pPr marL="180000" indent="-180000" algn="l">
              <a:buFont typeface="Arial" panose="020B0604020202020204" pitchFamily="34" charset="0"/>
              <a:buChar char="•"/>
            </a:pPr>
            <a:r>
              <a:rPr lang="en-US" sz="1600" dirty="0" err="1"/>
              <a:t>Physiologisch</a:t>
            </a:r>
            <a:endParaRPr lang="en-US" sz="1600" dirty="0"/>
          </a:p>
          <a:p>
            <a:pPr marL="180000" indent="-180000" algn="l">
              <a:buFont typeface="Arial" panose="020B0604020202020204" pitchFamily="34" charset="0"/>
              <a:buChar char="•"/>
            </a:pPr>
            <a:r>
              <a:rPr lang="en-US" sz="1600" dirty="0" err="1"/>
              <a:t>Sozial</a:t>
            </a:r>
            <a:endParaRPr lang="en-US" sz="1600" dirty="0"/>
          </a:p>
        </p:txBody>
      </p:sp>
      <p:sp>
        <p:nvSpPr>
          <p:cNvPr id="4" name="Text Placeholder 3">
            <a:extLst>
              <a:ext uri="{FF2B5EF4-FFF2-40B4-BE49-F238E27FC236}">
                <a16:creationId xmlns:a16="http://schemas.microsoft.com/office/drawing/2014/main" id="{19BA5030-F351-4B0E-B3F9-15F0613E2420}"/>
              </a:ext>
            </a:extLst>
          </p:cNvPr>
          <p:cNvSpPr>
            <a:spLocks noGrp="1"/>
          </p:cNvSpPr>
          <p:nvPr>
            <p:ph type="body" sz="quarter" idx="32"/>
          </p:nvPr>
        </p:nvSpPr>
        <p:spPr>
          <a:xfrm>
            <a:off x="7165569" y="4535945"/>
            <a:ext cx="1785401" cy="1556097"/>
          </a:xfrm>
        </p:spPr>
        <p:txBody>
          <a:bodyPr>
            <a:normAutofit/>
          </a:bodyPr>
          <a:lstStyle/>
          <a:p>
            <a:pPr marL="180000" indent="-180000" algn="l">
              <a:buFont typeface="Arial" panose="020B0604020202020204" pitchFamily="34" charset="0"/>
              <a:buChar char="•"/>
            </a:pPr>
            <a:r>
              <a:rPr lang="de-DE" sz="1600" dirty="0"/>
              <a:t>Was ist gut </a:t>
            </a:r>
          </a:p>
          <a:p>
            <a:pPr marL="180000" indent="-180000" algn="l">
              <a:buFont typeface="Arial" panose="020B0604020202020204" pitchFamily="34" charset="0"/>
              <a:buChar char="•"/>
            </a:pPr>
            <a:r>
              <a:rPr lang="de-DE" sz="1600" dirty="0"/>
              <a:t>Was kann schädlich sein</a:t>
            </a:r>
          </a:p>
          <a:p>
            <a:pPr marL="180000" indent="-180000" algn="l">
              <a:buFont typeface="Arial" panose="020B0604020202020204" pitchFamily="34" charset="0"/>
              <a:buChar char="•"/>
            </a:pPr>
            <a:r>
              <a:rPr lang="de-DE" sz="1600" dirty="0"/>
              <a:t>Was ist Gleichgewicht</a:t>
            </a:r>
            <a:endParaRPr lang="en-IE" sz="1600" dirty="0"/>
          </a:p>
        </p:txBody>
      </p:sp>
      <p:sp>
        <p:nvSpPr>
          <p:cNvPr id="5" name="Text Placeholder 4">
            <a:extLst>
              <a:ext uri="{FF2B5EF4-FFF2-40B4-BE49-F238E27FC236}">
                <a16:creationId xmlns:a16="http://schemas.microsoft.com/office/drawing/2014/main" id="{7AECF411-FE52-41F0-9965-45210013BF41}"/>
              </a:ext>
            </a:extLst>
          </p:cNvPr>
          <p:cNvSpPr>
            <a:spLocks noGrp="1"/>
          </p:cNvSpPr>
          <p:nvPr>
            <p:ph type="body" sz="quarter" idx="33"/>
          </p:nvPr>
        </p:nvSpPr>
        <p:spPr>
          <a:xfrm>
            <a:off x="5176965" y="4213880"/>
            <a:ext cx="1785401" cy="1559563"/>
          </a:xfrm>
        </p:spPr>
        <p:txBody>
          <a:bodyPr>
            <a:normAutofit/>
          </a:bodyPr>
          <a:lstStyle/>
          <a:p>
            <a:pPr marL="180000" indent="-180000" algn="l">
              <a:buFont typeface="Arial" panose="020B0604020202020204" pitchFamily="34" charset="0"/>
              <a:buChar char="•"/>
            </a:pPr>
            <a:r>
              <a:rPr lang="en-US" sz="1600" dirty="0" err="1"/>
              <a:t>Lebensmittel</a:t>
            </a:r>
            <a:endParaRPr lang="en-US" sz="1600" dirty="0"/>
          </a:p>
          <a:p>
            <a:pPr marL="180000" indent="-180000" algn="l">
              <a:buFont typeface="Arial" panose="020B0604020202020204" pitchFamily="34" charset="0"/>
              <a:buChar char="•"/>
            </a:pPr>
            <a:r>
              <a:rPr lang="en-US" sz="1600" dirty="0" err="1"/>
              <a:t>Dienstleistungen</a:t>
            </a:r>
            <a:endParaRPr lang="en-US" sz="1600" dirty="0"/>
          </a:p>
          <a:p>
            <a:pPr marL="180000" indent="-180000" algn="l">
              <a:buFont typeface="Arial" panose="020B0604020202020204" pitchFamily="34" charset="0"/>
              <a:buChar char="•"/>
            </a:pPr>
            <a:r>
              <a:rPr lang="en-US" sz="1600" dirty="0" err="1"/>
              <a:t>Kombinierter</a:t>
            </a:r>
            <a:r>
              <a:rPr lang="en-US" sz="1600" dirty="0"/>
              <a:t> </a:t>
            </a:r>
            <a:r>
              <a:rPr lang="en-US" sz="1600" dirty="0" err="1"/>
              <a:t>Effekt</a:t>
            </a:r>
            <a:endParaRPr lang="en-IE" sz="1600" dirty="0"/>
          </a:p>
        </p:txBody>
      </p:sp>
      <p:sp>
        <p:nvSpPr>
          <p:cNvPr id="6" name="Text Placeholder 5">
            <a:extLst>
              <a:ext uri="{FF2B5EF4-FFF2-40B4-BE49-F238E27FC236}">
                <a16:creationId xmlns:a16="http://schemas.microsoft.com/office/drawing/2014/main" id="{CFC9A680-99A3-4339-9437-FD3CFACD9323}"/>
              </a:ext>
            </a:extLst>
          </p:cNvPr>
          <p:cNvSpPr>
            <a:spLocks noGrp="1"/>
          </p:cNvSpPr>
          <p:nvPr>
            <p:ph type="body" sz="quarter" idx="34"/>
          </p:nvPr>
        </p:nvSpPr>
        <p:spPr>
          <a:xfrm>
            <a:off x="9301009" y="4118455"/>
            <a:ext cx="2269233" cy="1654988"/>
          </a:xfrm>
        </p:spPr>
        <p:txBody>
          <a:bodyPr>
            <a:normAutofit/>
          </a:bodyPr>
          <a:lstStyle/>
          <a:p>
            <a:pPr marL="0" indent="0" algn="l"/>
            <a:r>
              <a:rPr lang="en-US" sz="1600" dirty="0"/>
              <a:t>Via:</a:t>
            </a:r>
          </a:p>
          <a:p>
            <a:pPr marL="285750" indent="-285750" algn="l">
              <a:buFont typeface="Arial" panose="020B0604020202020204" pitchFamily="34" charset="0"/>
              <a:buChar char="•"/>
            </a:pPr>
            <a:r>
              <a:rPr lang="de-DE" sz="1600" dirty="0"/>
              <a:t>Ein besseres Verständnis</a:t>
            </a:r>
          </a:p>
          <a:p>
            <a:pPr marL="285750" indent="-285750" algn="l">
              <a:buFont typeface="Arial" panose="020B0604020202020204" pitchFamily="34" charset="0"/>
              <a:buChar char="•"/>
            </a:pPr>
            <a:r>
              <a:rPr lang="de-DE" sz="1600" dirty="0"/>
              <a:t>Informiert sein</a:t>
            </a:r>
          </a:p>
          <a:p>
            <a:pPr marL="285750" indent="-285750" algn="l">
              <a:buFont typeface="Arial" panose="020B0604020202020204" pitchFamily="34" charset="0"/>
              <a:buChar char="•"/>
            </a:pPr>
            <a:r>
              <a:rPr lang="de-DE" sz="1600" dirty="0"/>
              <a:t>Neue Technologien</a:t>
            </a: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IE" dirty="0"/>
          </a:p>
        </p:txBody>
      </p:sp>
      <p:sp>
        <p:nvSpPr>
          <p:cNvPr id="7" name="Text Placeholder 6">
            <a:extLst>
              <a:ext uri="{FF2B5EF4-FFF2-40B4-BE49-F238E27FC236}">
                <a16:creationId xmlns:a16="http://schemas.microsoft.com/office/drawing/2014/main" id="{545D6534-1356-4147-944A-77C18290E18D}"/>
              </a:ext>
            </a:extLst>
          </p:cNvPr>
          <p:cNvSpPr>
            <a:spLocks noGrp="1"/>
          </p:cNvSpPr>
          <p:nvPr>
            <p:ph type="body" sz="quarter" idx="29"/>
          </p:nvPr>
        </p:nvSpPr>
        <p:spPr>
          <a:xfrm>
            <a:off x="0" y="225890"/>
            <a:ext cx="12192000" cy="802533"/>
          </a:xfrm>
          <a:solidFill>
            <a:srgbClr val="FED100"/>
          </a:solidFill>
        </p:spPr>
        <p:txBody>
          <a:bodyPr anchor="ctr">
            <a:normAutofit/>
          </a:bodyPr>
          <a:lstStyle/>
          <a:p>
            <a:r>
              <a:rPr lang="de-DE" dirty="0"/>
              <a:t>Was haben wir bis jetzt gelernt</a:t>
            </a:r>
            <a:r>
              <a:rPr lang="en-US" dirty="0"/>
              <a:t>?</a:t>
            </a:r>
            <a:endParaRPr lang="en-IE" dirty="0"/>
          </a:p>
        </p:txBody>
      </p:sp>
      <p:sp>
        <p:nvSpPr>
          <p:cNvPr id="8" name="Arrow: Curved Up 7">
            <a:extLst>
              <a:ext uri="{FF2B5EF4-FFF2-40B4-BE49-F238E27FC236}">
                <a16:creationId xmlns:a16="http://schemas.microsoft.com/office/drawing/2014/main" id="{588EFEB2-3B98-41A3-87EA-A5B8E0139702}"/>
              </a:ext>
            </a:extLst>
          </p:cNvPr>
          <p:cNvSpPr/>
          <p:nvPr/>
        </p:nvSpPr>
        <p:spPr>
          <a:xfrm>
            <a:off x="1133191" y="3115733"/>
            <a:ext cx="2192867" cy="8805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Arrow: Curved Up 8">
            <a:extLst>
              <a:ext uri="{FF2B5EF4-FFF2-40B4-BE49-F238E27FC236}">
                <a16:creationId xmlns:a16="http://schemas.microsoft.com/office/drawing/2014/main" id="{9C4EE32E-D83A-4C10-B1EF-3D089A5CD81B}"/>
              </a:ext>
            </a:extLst>
          </p:cNvPr>
          <p:cNvSpPr/>
          <p:nvPr/>
        </p:nvSpPr>
        <p:spPr>
          <a:xfrm>
            <a:off x="5113868"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Arrow: Curved Up 9">
            <a:extLst>
              <a:ext uri="{FF2B5EF4-FFF2-40B4-BE49-F238E27FC236}">
                <a16:creationId xmlns:a16="http://schemas.microsoft.com/office/drawing/2014/main" id="{3B37962B-60AB-45D0-B0B6-6F972A79972B}"/>
              </a:ext>
            </a:extLst>
          </p:cNvPr>
          <p:cNvSpPr/>
          <p:nvPr/>
        </p:nvSpPr>
        <p:spPr>
          <a:xfrm>
            <a:off x="8898300" y="2895472"/>
            <a:ext cx="2336967" cy="1100795"/>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1" name="Arrow: Curved Down 10">
            <a:extLst>
              <a:ext uri="{FF2B5EF4-FFF2-40B4-BE49-F238E27FC236}">
                <a16:creationId xmlns:a16="http://schemas.microsoft.com/office/drawing/2014/main" id="{68E5F862-9EC5-44D0-AB4E-9B8D5C474963}"/>
              </a:ext>
            </a:extLst>
          </p:cNvPr>
          <p:cNvSpPr/>
          <p:nvPr/>
        </p:nvSpPr>
        <p:spPr>
          <a:xfrm>
            <a:off x="3155213" y="1978258"/>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Arrow: Curved Down 11">
            <a:extLst>
              <a:ext uri="{FF2B5EF4-FFF2-40B4-BE49-F238E27FC236}">
                <a16:creationId xmlns:a16="http://schemas.microsoft.com/office/drawing/2014/main" id="{4CAE8DB7-0711-4F0F-8437-BCEE5A01A4EB}"/>
              </a:ext>
            </a:extLst>
          </p:cNvPr>
          <p:cNvSpPr/>
          <p:nvPr/>
        </p:nvSpPr>
        <p:spPr>
          <a:xfrm>
            <a:off x="7094815" y="1962992"/>
            <a:ext cx="2074421" cy="802533"/>
          </a:xfrm>
          <a:prstGeom prst="curvedDownArrow">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19" name="Straight Connector 18">
            <a:extLst>
              <a:ext uri="{FF2B5EF4-FFF2-40B4-BE49-F238E27FC236}">
                <a16:creationId xmlns:a16="http://schemas.microsoft.com/office/drawing/2014/main" id="{14ADCD09-6D9F-42CA-816B-14695A19A48F}"/>
              </a:ext>
            </a:extLst>
          </p:cNvPr>
          <p:cNvCxnSpPr/>
          <p:nvPr/>
        </p:nvCxnSpPr>
        <p:spPr>
          <a:xfrm flipH="1">
            <a:off x="1333175" y="3799196"/>
            <a:ext cx="129865" cy="41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6B430F-5DD2-4C27-A1C8-9AE46700A886}"/>
              </a:ext>
            </a:extLst>
          </p:cNvPr>
          <p:cNvCxnSpPr/>
          <p:nvPr/>
        </p:nvCxnSpPr>
        <p:spPr>
          <a:xfrm flipH="1">
            <a:off x="3865516" y="4118455"/>
            <a:ext cx="129865" cy="41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5647DE5-86F9-4D4E-9933-1F1EACB3EB46}"/>
              </a:ext>
            </a:extLst>
          </p:cNvPr>
          <p:cNvCxnSpPr>
            <a:cxnSpLocks/>
          </p:cNvCxnSpPr>
          <p:nvPr/>
        </p:nvCxnSpPr>
        <p:spPr>
          <a:xfrm flipH="1">
            <a:off x="5913939" y="3971877"/>
            <a:ext cx="35140" cy="242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17D2BD-7166-45FC-B467-CC617DE2BBD7}"/>
              </a:ext>
            </a:extLst>
          </p:cNvPr>
          <p:cNvCxnSpPr>
            <a:cxnSpLocks/>
          </p:cNvCxnSpPr>
          <p:nvPr/>
        </p:nvCxnSpPr>
        <p:spPr>
          <a:xfrm>
            <a:off x="10071124" y="4006539"/>
            <a:ext cx="195094" cy="319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142DCF-1A68-4C8A-856F-54186D873FBE}"/>
              </a:ext>
            </a:extLst>
          </p:cNvPr>
          <p:cNvCxnSpPr/>
          <p:nvPr/>
        </p:nvCxnSpPr>
        <p:spPr>
          <a:xfrm flipH="1">
            <a:off x="7952655" y="4103996"/>
            <a:ext cx="129865" cy="4146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66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9AD38-594B-4BA1-8B55-9352D9C8D80C}"/>
              </a:ext>
            </a:extLst>
          </p:cNvPr>
          <p:cNvSpPr>
            <a:spLocks noGrp="1"/>
          </p:cNvSpPr>
          <p:nvPr>
            <p:ph type="body" sz="quarter" idx="16"/>
          </p:nvPr>
        </p:nvSpPr>
        <p:spPr>
          <a:xfrm>
            <a:off x="1970478" y="934084"/>
            <a:ext cx="6626984" cy="2382694"/>
          </a:xfrm>
        </p:spPr>
        <p:txBody>
          <a:bodyPr>
            <a:normAutofit/>
          </a:bodyPr>
          <a:lstStyle/>
          <a:p>
            <a:r>
              <a:rPr lang="en-IE" dirty="0" err="1">
                <a:solidFill>
                  <a:srgbClr val="000000"/>
                </a:solidFill>
              </a:rPr>
              <a:t>Allergene</a:t>
            </a:r>
            <a:r>
              <a:rPr lang="en-IE" dirty="0">
                <a:solidFill>
                  <a:srgbClr val="000000"/>
                </a:solidFill>
              </a:rPr>
              <a:t> / Anti-</a:t>
            </a:r>
            <a:r>
              <a:rPr lang="en-IE" dirty="0" err="1">
                <a:solidFill>
                  <a:srgbClr val="000000"/>
                </a:solidFill>
              </a:rPr>
              <a:t>Nährstoffe</a:t>
            </a:r>
            <a:endParaRPr lang="en-IE" dirty="0"/>
          </a:p>
        </p:txBody>
      </p:sp>
      <p:sp>
        <p:nvSpPr>
          <p:cNvPr id="3" name="Text Placeholder 2">
            <a:extLst>
              <a:ext uri="{FF2B5EF4-FFF2-40B4-BE49-F238E27FC236}">
                <a16:creationId xmlns:a16="http://schemas.microsoft.com/office/drawing/2014/main" id="{A03BD684-A5A1-41AA-A3FB-0CA586AE1DE9}"/>
              </a:ext>
            </a:extLst>
          </p:cNvPr>
          <p:cNvSpPr>
            <a:spLocks noGrp="1"/>
          </p:cNvSpPr>
          <p:nvPr>
            <p:ph type="body" sz="quarter" idx="17"/>
          </p:nvPr>
        </p:nvSpPr>
        <p:spPr/>
        <p:txBody>
          <a:bodyPr>
            <a:normAutofit fontScale="85000" lnSpcReduction="20000"/>
          </a:bodyPr>
          <a:lstStyle/>
          <a:p>
            <a:r>
              <a:rPr lang="en-US" dirty="0"/>
              <a:t>3</a:t>
            </a:r>
            <a:endParaRPr lang="en-IE" dirty="0"/>
          </a:p>
        </p:txBody>
      </p:sp>
    </p:spTree>
    <p:extLst>
      <p:ext uri="{BB962C8B-B14F-4D97-AF65-F5344CB8AC3E}">
        <p14:creationId xmlns:p14="http://schemas.microsoft.com/office/powerpoint/2010/main" val="2317669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8F6BB-1291-4492-B108-E75EF2114660}"/>
              </a:ext>
            </a:extLst>
          </p:cNvPr>
          <p:cNvSpPr>
            <a:spLocks noGrp="1"/>
          </p:cNvSpPr>
          <p:nvPr>
            <p:ph type="body" sz="quarter" idx="18"/>
          </p:nvPr>
        </p:nvSpPr>
        <p:spPr>
          <a:xfrm>
            <a:off x="734714" y="1648946"/>
            <a:ext cx="5361285" cy="3867704"/>
          </a:xfrm>
        </p:spPr>
        <p:txBody>
          <a:bodyPr>
            <a:normAutofit fontScale="92500" lnSpcReduction="10000"/>
          </a:bodyPr>
          <a:lstStyle/>
          <a:p>
            <a:pPr marL="0" indent="0"/>
            <a:r>
              <a:rPr lang="de-DE" dirty="0"/>
              <a:t>Bei der Entwicklung neuer Lebensmittelprodukte (NPD) für ältere Menschen ist es wichtig, dass wir auch </a:t>
            </a:r>
            <a:r>
              <a:rPr lang="de-DE" b="1" dirty="0"/>
              <a:t>Allergene </a:t>
            </a:r>
            <a:r>
              <a:rPr lang="de-DE" dirty="0"/>
              <a:t>und</a:t>
            </a:r>
            <a:r>
              <a:rPr lang="de-DE" b="1" dirty="0"/>
              <a:t> Antinährstoffe </a:t>
            </a:r>
            <a:r>
              <a:rPr lang="de-DE" dirty="0"/>
              <a:t>berücksichtigen. </a:t>
            </a:r>
          </a:p>
          <a:p>
            <a:pPr marL="0" indent="0"/>
            <a:r>
              <a:rPr lang="de-DE" dirty="0"/>
              <a:t>Es wäre kontraproduktiv, wenn Sie im Nachhinein erfahren würden, dass dieses "erstaunliche innovative Lebensmittelprodukt" möglicherweise einige Zutaten/Bestandteile enthält, die sich nachteilig auf die Verbraucher und damit auf Ihren Umsatz auswirken könnten. Wir werden untersuchen, welche das sind</a:t>
            </a:r>
            <a:r>
              <a:rPr lang="en-US" dirty="0"/>
              <a:t>…</a:t>
            </a:r>
          </a:p>
        </p:txBody>
      </p:sp>
      <p:sp>
        <p:nvSpPr>
          <p:cNvPr id="3" name="Text Placeholder 2">
            <a:extLst>
              <a:ext uri="{FF2B5EF4-FFF2-40B4-BE49-F238E27FC236}">
                <a16:creationId xmlns:a16="http://schemas.microsoft.com/office/drawing/2014/main" id="{1A76E5EC-A3C1-45E9-9ADF-4B2DCDA92DFE}"/>
              </a:ext>
            </a:extLst>
          </p:cNvPr>
          <p:cNvSpPr>
            <a:spLocks noGrp="1"/>
          </p:cNvSpPr>
          <p:nvPr>
            <p:ph type="body" sz="quarter" idx="16"/>
          </p:nvPr>
        </p:nvSpPr>
        <p:spPr>
          <a:xfrm>
            <a:off x="734714" y="504203"/>
            <a:ext cx="5435350" cy="849178"/>
          </a:xfrm>
        </p:spPr>
        <p:txBody>
          <a:bodyPr vert="horz" lIns="91440" tIns="45720" rIns="91440" bIns="45720" rtlCol="0" anchor="t">
            <a:normAutofit fontScale="92500"/>
          </a:bodyPr>
          <a:lstStyle/>
          <a:p>
            <a:r>
              <a:rPr lang="en-US" dirty="0"/>
              <a:t>Allergene und </a:t>
            </a:r>
            <a:r>
              <a:rPr lang="en-US" dirty="0" err="1"/>
              <a:t>Antinährstoffe</a:t>
            </a:r>
            <a:r>
              <a:rPr lang="en-US" dirty="0"/>
              <a:t>…</a:t>
            </a:r>
            <a:endParaRPr lang="en-IE" strike="sngStrike" dirty="0">
              <a:cs typeface="Calibri" panose="020F0502020204030204"/>
            </a:endParaRPr>
          </a:p>
        </p:txBody>
      </p:sp>
      <p:pic>
        <p:nvPicPr>
          <p:cNvPr id="8" name="Picture Placeholder 7" descr="Close-up of a slide in a microscope">
            <a:extLst>
              <a:ext uri="{FF2B5EF4-FFF2-40B4-BE49-F238E27FC236}">
                <a16:creationId xmlns:a16="http://schemas.microsoft.com/office/drawing/2014/main" id="{22975B70-AFAD-4CBA-B507-3FB1FA60439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858249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17A47-1763-47E0-B90F-5E38973DCF51}"/>
              </a:ext>
            </a:extLst>
          </p:cNvPr>
          <p:cNvSpPr>
            <a:spLocks noGrp="1"/>
          </p:cNvSpPr>
          <p:nvPr>
            <p:ph type="body" sz="quarter" idx="18"/>
          </p:nvPr>
        </p:nvSpPr>
        <p:spPr>
          <a:xfrm>
            <a:off x="515389" y="1757011"/>
            <a:ext cx="5202506" cy="3867704"/>
          </a:xfrm>
        </p:spPr>
        <p:txBody>
          <a:bodyPr>
            <a:normAutofit lnSpcReduction="10000"/>
          </a:bodyPr>
          <a:lstStyle/>
          <a:p>
            <a:pPr marL="0" indent="0"/>
            <a:r>
              <a:rPr lang="de-DE" sz="2400" dirty="0"/>
              <a:t>Eine Nahrungsmittelallergie ist eine Reaktion, die durch eine </a:t>
            </a:r>
            <a:r>
              <a:rPr lang="de-DE" sz="2400" b="1" dirty="0"/>
              <a:t>ungewöhnliche Reaktion des körpereigenen Immunsystems auf Bestandteile von Nahrungsmitteln</a:t>
            </a:r>
            <a:r>
              <a:rPr lang="de-DE" sz="2400" dirty="0"/>
              <a:t> verursacht wird</a:t>
            </a:r>
            <a:r>
              <a:rPr lang="en-GB" sz="2400" dirty="0"/>
              <a:t>.</a:t>
            </a:r>
          </a:p>
          <a:p>
            <a:pPr marL="0" indent="0"/>
            <a:endParaRPr lang="en-GB" sz="2400" dirty="0"/>
          </a:p>
          <a:p>
            <a:pPr marL="0" indent="0"/>
            <a:r>
              <a:rPr lang="de-DE" sz="2400" dirty="0"/>
              <a:t>Eine Nahrungsmittelunverträglichkeit ist eine </a:t>
            </a:r>
            <a:r>
              <a:rPr lang="de-DE" sz="2400" b="1" dirty="0"/>
              <a:t>Schwierigkeit, bestimmte Nahrungsmittel zu verdauen </a:t>
            </a:r>
            <a:r>
              <a:rPr lang="de-DE" sz="2400" dirty="0"/>
              <a:t>und eine unangenehme körperliche Reaktion darauf zu haben, aber es gibt keine Immunreaktion</a:t>
            </a:r>
            <a:endParaRPr lang="en-IE" dirty="0"/>
          </a:p>
        </p:txBody>
      </p:sp>
      <p:sp>
        <p:nvSpPr>
          <p:cNvPr id="3" name="Text Placeholder 2">
            <a:extLst>
              <a:ext uri="{FF2B5EF4-FFF2-40B4-BE49-F238E27FC236}">
                <a16:creationId xmlns:a16="http://schemas.microsoft.com/office/drawing/2014/main" id="{18535B9B-22D3-4FC1-9996-FEF4E110944E}"/>
              </a:ext>
            </a:extLst>
          </p:cNvPr>
          <p:cNvSpPr>
            <a:spLocks noGrp="1"/>
          </p:cNvSpPr>
          <p:nvPr>
            <p:ph type="body" sz="quarter" idx="16"/>
          </p:nvPr>
        </p:nvSpPr>
        <p:spPr>
          <a:xfrm>
            <a:off x="515389" y="232756"/>
            <a:ext cx="6143105" cy="1167938"/>
          </a:xfrm>
        </p:spPr>
        <p:txBody>
          <a:bodyPr>
            <a:normAutofit fontScale="92500"/>
          </a:bodyPr>
          <a:lstStyle/>
          <a:p>
            <a:r>
              <a:rPr lang="en-US" b="1" dirty="0" err="1"/>
              <a:t>Lebensmittelallergien</a:t>
            </a:r>
            <a:r>
              <a:rPr lang="en-US" b="1" dirty="0"/>
              <a:t> &amp; </a:t>
            </a:r>
          </a:p>
          <a:p>
            <a:r>
              <a:rPr lang="en-US" b="1" dirty="0" err="1"/>
              <a:t>Lebensmittelunverträglichkeiten</a:t>
            </a:r>
            <a:endParaRPr lang="en-IE" b="1" dirty="0"/>
          </a:p>
        </p:txBody>
      </p:sp>
      <p:pic>
        <p:nvPicPr>
          <p:cNvPr id="11" name="Picture Placeholder 10" descr="Icon&#10;&#10;Description automatically generated">
            <a:extLst>
              <a:ext uri="{FF2B5EF4-FFF2-40B4-BE49-F238E27FC236}">
                <a16:creationId xmlns:a16="http://schemas.microsoft.com/office/drawing/2014/main" id="{C9185B68-8167-43BA-92A8-0767B5AAC8A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353375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03D67-4DA1-4BE3-8FA9-C8092870211B}"/>
              </a:ext>
            </a:extLst>
          </p:cNvPr>
          <p:cNvSpPr>
            <a:spLocks noGrp="1"/>
          </p:cNvSpPr>
          <p:nvPr>
            <p:ph type="body" sz="quarter" idx="18"/>
          </p:nvPr>
        </p:nvSpPr>
        <p:spPr>
          <a:xfrm>
            <a:off x="1504920" y="1349437"/>
            <a:ext cx="5278652" cy="4907675"/>
          </a:xfrm>
        </p:spPr>
        <p:txBody>
          <a:bodyPr>
            <a:normAutofit lnSpcReduction="10000"/>
          </a:bodyPr>
          <a:lstStyle/>
          <a:p>
            <a:pPr marL="0" indent="0"/>
            <a:r>
              <a:rPr lang="de-DE" dirty="0"/>
              <a:t>Ein Allergen ist eine Art von Antigen*, das eine </a:t>
            </a:r>
            <a:r>
              <a:rPr lang="de-DE" b="1" dirty="0"/>
              <a:t>abnorm starke Immunreaktion hervorruft</a:t>
            </a:r>
            <a:r>
              <a:rPr lang="de-DE" dirty="0"/>
              <a:t>, bei der das Immunsystem eine wahrgenommene Bedrohung bekämpft, die ansonsten für den Körper harmlos wäre. Mit anderen Worten, es ist ein </a:t>
            </a:r>
            <a:r>
              <a:rPr lang="de-DE" b="1" dirty="0"/>
              <a:t>Anti</a:t>
            </a:r>
            <a:r>
              <a:rPr lang="de-DE" dirty="0"/>
              <a:t>körper</a:t>
            </a:r>
            <a:r>
              <a:rPr lang="de-DE" b="1" dirty="0"/>
              <a:t> Gen</a:t>
            </a:r>
            <a:r>
              <a:rPr lang="de-DE" dirty="0"/>
              <a:t>erator</a:t>
            </a:r>
            <a:r>
              <a:rPr lang="en-US" dirty="0"/>
              <a:t>.</a:t>
            </a:r>
          </a:p>
          <a:p>
            <a:pPr marL="0" indent="0"/>
            <a:endParaRPr lang="en-US" sz="800" dirty="0"/>
          </a:p>
          <a:p>
            <a:pPr marL="0" indent="0"/>
            <a:r>
              <a:rPr lang="de-DE" dirty="0"/>
              <a:t>Im Rahmen der </a:t>
            </a:r>
            <a:r>
              <a:rPr lang="de-DE" dirty="0">
                <a:solidFill>
                  <a:srgbClr val="1188A3"/>
                </a:solidFill>
                <a:hlinkClick r:id="rId2">
                  <a:extLst>
                    <a:ext uri="{A12FA001-AC4F-418D-AE19-62706E023703}">
                      <ahyp:hlinkClr xmlns:ahyp="http://schemas.microsoft.com/office/drawing/2018/hyperlinkcolor" val="tx"/>
                    </a:ext>
                  </a:extLst>
                </a:hlinkClick>
              </a:rPr>
              <a:t>Lebensmittelinformationsverordnung 2014 </a:t>
            </a:r>
            <a:r>
              <a:rPr lang="de-DE" dirty="0"/>
              <a:t>wurden </a:t>
            </a:r>
            <a:r>
              <a:rPr lang="de-DE" b="1" dirty="0"/>
              <a:t>14 Hauptallergene </a:t>
            </a:r>
            <a:r>
              <a:rPr lang="de-DE" dirty="0"/>
              <a:t>identifiziert, die angegeben werden müssen, wenn sie als Zutaten in einem Lebensmittelprodukt verwendet werden. </a:t>
            </a:r>
            <a:r>
              <a:rPr lang="de-DE" b="1" dirty="0"/>
              <a:t>Wir werden dies in Modul 4 weiter erörtern</a:t>
            </a:r>
            <a:r>
              <a:rPr lang="en-US" b="1" dirty="0"/>
              <a:t>.</a:t>
            </a:r>
            <a:endParaRPr lang="en-IE" b="1" dirty="0"/>
          </a:p>
        </p:txBody>
      </p:sp>
      <p:sp>
        <p:nvSpPr>
          <p:cNvPr id="4" name="Text Placeholder 3">
            <a:extLst>
              <a:ext uri="{FF2B5EF4-FFF2-40B4-BE49-F238E27FC236}">
                <a16:creationId xmlns:a16="http://schemas.microsoft.com/office/drawing/2014/main" id="{4FD0B545-8373-4EA5-8BD9-8F508B1E2798}"/>
              </a:ext>
            </a:extLst>
          </p:cNvPr>
          <p:cNvSpPr>
            <a:spLocks noGrp="1"/>
          </p:cNvSpPr>
          <p:nvPr>
            <p:ph type="body" sz="quarter" idx="16"/>
          </p:nvPr>
        </p:nvSpPr>
        <p:spPr/>
        <p:txBody>
          <a:bodyPr>
            <a:normAutofit lnSpcReduction="10000"/>
          </a:bodyPr>
          <a:lstStyle/>
          <a:p>
            <a:r>
              <a:rPr lang="en-US" dirty="0" err="1"/>
              <a:t>Allergene</a:t>
            </a:r>
            <a:endParaRPr lang="en-IE" dirty="0"/>
          </a:p>
        </p:txBody>
      </p:sp>
      <p:sp>
        <p:nvSpPr>
          <p:cNvPr id="5" name="TextBox 4">
            <a:extLst>
              <a:ext uri="{FF2B5EF4-FFF2-40B4-BE49-F238E27FC236}">
                <a16:creationId xmlns:a16="http://schemas.microsoft.com/office/drawing/2014/main" id="{64E08551-6FE4-4218-B92D-BD3C2B5930D1}"/>
              </a:ext>
            </a:extLst>
          </p:cNvPr>
          <p:cNvSpPr txBox="1"/>
          <p:nvPr/>
        </p:nvSpPr>
        <p:spPr>
          <a:xfrm>
            <a:off x="5413013" y="5855811"/>
            <a:ext cx="4789766" cy="923330"/>
          </a:xfrm>
          <a:prstGeom prst="rect">
            <a:avLst/>
          </a:prstGeom>
          <a:solidFill>
            <a:srgbClr val="FED100"/>
          </a:solidFill>
        </p:spPr>
        <p:txBody>
          <a:bodyPr wrap="square" rtlCol="0">
            <a:spAutoFit/>
          </a:bodyPr>
          <a:lstStyle/>
          <a:p>
            <a:pPr algn="r"/>
            <a:r>
              <a:rPr lang="en-US" dirty="0">
                <a:solidFill>
                  <a:srgbClr val="000000"/>
                </a:solidFill>
              </a:rPr>
              <a:t>*</a:t>
            </a:r>
            <a:r>
              <a:rPr lang="de-DE" dirty="0">
                <a:solidFill>
                  <a:srgbClr val="000000"/>
                </a:solidFill>
              </a:rPr>
              <a:t> Große Worte einfach gemacht:  </a:t>
            </a:r>
            <a:r>
              <a:rPr lang="de-DE" b="1" dirty="0">
                <a:solidFill>
                  <a:srgbClr val="000000"/>
                </a:solidFill>
              </a:rPr>
              <a:t>Antigen</a:t>
            </a:r>
            <a:r>
              <a:rPr lang="de-DE" dirty="0">
                <a:solidFill>
                  <a:srgbClr val="000000"/>
                </a:solidFill>
              </a:rPr>
              <a:t>= ein Molekül, das im Körper eine Immunreaktion auslöst... d.h. ein </a:t>
            </a:r>
            <a:r>
              <a:rPr lang="de-DE" b="1" dirty="0">
                <a:solidFill>
                  <a:srgbClr val="000000"/>
                </a:solidFill>
              </a:rPr>
              <a:t>Anti</a:t>
            </a:r>
            <a:r>
              <a:rPr lang="de-DE" dirty="0">
                <a:solidFill>
                  <a:srgbClr val="000000"/>
                </a:solidFill>
              </a:rPr>
              <a:t>körper-</a:t>
            </a:r>
            <a:r>
              <a:rPr lang="de-DE" b="1" dirty="0">
                <a:solidFill>
                  <a:srgbClr val="000000"/>
                </a:solidFill>
              </a:rPr>
              <a:t>Gen</a:t>
            </a:r>
            <a:r>
              <a:rPr lang="de-DE" dirty="0">
                <a:solidFill>
                  <a:srgbClr val="000000"/>
                </a:solidFill>
              </a:rPr>
              <a:t>erator</a:t>
            </a:r>
            <a:endParaRPr lang="en-US" dirty="0">
              <a:solidFill>
                <a:srgbClr val="000000"/>
              </a:solidFill>
            </a:endParaRPr>
          </a:p>
        </p:txBody>
      </p:sp>
      <p:pic>
        <p:nvPicPr>
          <p:cNvPr id="8" name="Picture 7">
            <a:extLst>
              <a:ext uri="{FF2B5EF4-FFF2-40B4-BE49-F238E27FC236}">
                <a16:creationId xmlns:a16="http://schemas.microsoft.com/office/drawing/2014/main" id="{59E6ACF6-B00F-47B1-949B-A10D7096C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109" y="311915"/>
            <a:ext cx="800900" cy="923331"/>
          </a:xfrm>
          <a:prstGeom prst="rect">
            <a:avLst/>
          </a:prstGeom>
        </p:spPr>
      </p:pic>
      <p:pic>
        <p:nvPicPr>
          <p:cNvPr id="10" name="Picture 9">
            <a:extLst>
              <a:ext uri="{FF2B5EF4-FFF2-40B4-BE49-F238E27FC236}">
                <a16:creationId xmlns:a16="http://schemas.microsoft.com/office/drawing/2014/main" id="{1750AA46-BF27-4ED6-BEC7-27DC7E0D0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5365" y="311915"/>
            <a:ext cx="3223271" cy="992861"/>
          </a:xfrm>
          <a:prstGeom prst="rect">
            <a:avLst/>
          </a:prstGeom>
        </p:spPr>
      </p:pic>
      <p:pic>
        <p:nvPicPr>
          <p:cNvPr id="12" name="Picture 11">
            <a:extLst>
              <a:ext uri="{FF2B5EF4-FFF2-40B4-BE49-F238E27FC236}">
                <a16:creationId xmlns:a16="http://schemas.microsoft.com/office/drawing/2014/main" id="{0DBD17B7-6F48-40E2-91CE-8D30A9137A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04109" y="1717682"/>
            <a:ext cx="3223271" cy="831078"/>
          </a:xfrm>
          <a:prstGeom prst="rect">
            <a:avLst/>
          </a:prstGeom>
        </p:spPr>
      </p:pic>
      <p:pic>
        <p:nvPicPr>
          <p:cNvPr id="14" name="Picture 13">
            <a:extLst>
              <a:ext uri="{FF2B5EF4-FFF2-40B4-BE49-F238E27FC236}">
                <a16:creationId xmlns:a16="http://schemas.microsoft.com/office/drawing/2014/main" id="{7B80F888-A7CF-45D8-9A72-D8990DC083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47266" y="1681555"/>
            <a:ext cx="1515840" cy="831078"/>
          </a:xfrm>
          <a:prstGeom prst="rect">
            <a:avLst/>
          </a:prstGeom>
        </p:spPr>
      </p:pic>
      <p:pic>
        <p:nvPicPr>
          <p:cNvPr id="16" name="Picture 15">
            <a:extLst>
              <a:ext uri="{FF2B5EF4-FFF2-40B4-BE49-F238E27FC236}">
                <a16:creationId xmlns:a16="http://schemas.microsoft.com/office/drawing/2014/main" id="{2132D94E-8D1B-4C3D-B0B9-63CC2F670E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4109" y="3028119"/>
            <a:ext cx="3423142" cy="888490"/>
          </a:xfrm>
          <a:prstGeom prst="rect">
            <a:avLst/>
          </a:prstGeom>
        </p:spPr>
      </p:pic>
      <p:pic>
        <p:nvPicPr>
          <p:cNvPr id="18" name="Picture 17">
            <a:extLst>
              <a:ext uri="{FF2B5EF4-FFF2-40B4-BE49-F238E27FC236}">
                <a16:creationId xmlns:a16="http://schemas.microsoft.com/office/drawing/2014/main" id="{495100F7-3B03-42F7-94F7-58D587E349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38423" y="4432096"/>
            <a:ext cx="3672008" cy="1062950"/>
          </a:xfrm>
          <a:prstGeom prst="rect">
            <a:avLst/>
          </a:prstGeom>
        </p:spPr>
      </p:pic>
    </p:spTree>
    <p:extLst>
      <p:ext uri="{BB962C8B-B14F-4D97-AF65-F5344CB8AC3E}">
        <p14:creationId xmlns:p14="http://schemas.microsoft.com/office/powerpoint/2010/main" val="373994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6165B5-BBA6-4E47-A4F1-5A007FE656F4}"/>
              </a:ext>
            </a:extLst>
          </p:cNvPr>
          <p:cNvSpPr>
            <a:spLocks noGrp="1"/>
          </p:cNvSpPr>
          <p:nvPr>
            <p:ph type="body" sz="quarter" idx="20"/>
          </p:nvPr>
        </p:nvSpPr>
        <p:spPr>
          <a:xfrm>
            <a:off x="5383588" y="3039626"/>
            <a:ext cx="3298903" cy="442320"/>
          </a:xfrm>
        </p:spPr>
        <p:txBody>
          <a:bodyPr/>
          <a:lstStyle/>
          <a:p>
            <a:r>
              <a:rPr lang="en-US" sz="2400" b="1" dirty="0" err="1">
                <a:solidFill>
                  <a:srgbClr val="1188A3"/>
                </a:solidFill>
              </a:rPr>
              <a:t>Gesundheitszustände</a:t>
            </a:r>
            <a:endParaRPr lang="en-IE" dirty="0">
              <a:solidFill>
                <a:srgbClr val="1188A3"/>
              </a:solidFill>
              <a:latin typeface="Comic Sans MS" panose="030F0702030302020204" pitchFamily="66" charset="0"/>
            </a:endParaRPr>
          </a:p>
        </p:txBody>
      </p:sp>
      <p:sp>
        <p:nvSpPr>
          <p:cNvPr id="5" name="Text Placeholder 4">
            <a:extLst>
              <a:ext uri="{FF2B5EF4-FFF2-40B4-BE49-F238E27FC236}">
                <a16:creationId xmlns:a16="http://schemas.microsoft.com/office/drawing/2014/main" id="{A4387E20-1B26-4060-AE56-75E868D587A9}"/>
              </a:ext>
            </a:extLst>
          </p:cNvPr>
          <p:cNvSpPr>
            <a:spLocks noGrp="1"/>
          </p:cNvSpPr>
          <p:nvPr>
            <p:ph type="body" sz="quarter" idx="22"/>
          </p:nvPr>
        </p:nvSpPr>
        <p:spPr>
          <a:xfrm>
            <a:off x="6096001" y="806088"/>
            <a:ext cx="3755506" cy="569210"/>
          </a:xfrm>
        </p:spPr>
        <p:txBody>
          <a:bodyPr>
            <a:normAutofit fontScale="92500"/>
          </a:bodyPr>
          <a:lstStyle/>
          <a:p>
            <a:r>
              <a:rPr lang="en-US" sz="2400" b="1" dirty="0" err="1">
                <a:solidFill>
                  <a:srgbClr val="1188A3"/>
                </a:solidFill>
              </a:rPr>
              <a:t>Physiologische</a:t>
            </a:r>
            <a:r>
              <a:rPr lang="en-US" sz="2400" b="1" dirty="0">
                <a:solidFill>
                  <a:srgbClr val="1188A3"/>
                </a:solidFill>
              </a:rPr>
              <a:t> </a:t>
            </a:r>
            <a:r>
              <a:rPr lang="en-US" sz="2400" b="1" dirty="0" err="1">
                <a:solidFill>
                  <a:srgbClr val="1188A3"/>
                </a:solidFill>
              </a:rPr>
              <a:t>Veränderungen</a:t>
            </a:r>
            <a:endParaRPr lang="en-IE" sz="2000" dirty="0">
              <a:solidFill>
                <a:srgbClr val="1188A3"/>
              </a:solidFill>
              <a:latin typeface="Comic Sans MS" panose="030F0702030302020204" pitchFamily="66" charset="0"/>
            </a:endParaRPr>
          </a:p>
        </p:txBody>
      </p:sp>
      <p:sp>
        <p:nvSpPr>
          <p:cNvPr id="6" name="Text Placeholder 5">
            <a:extLst>
              <a:ext uri="{FF2B5EF4-FFF2-40B4-BE49-F238E27FC236}">
                <a16:creationId xmlns:a16="http://schemas.microsoft.com/office/drawing/2014/main" id="{8E692E7E-734B-4878-87C1-EF6FA0A5753A}"/>
              </a:ext>
            </a:extLst>
          </p:cNvPr>
          <p:cNvSpPr>
            <a:spLocks noGrp="1"/>
          </p:cNvSpPr>
          <p:nvPr>
            <p:ph type="body" sz="quarter" idx="24"/>
          </p:nvPr>
        </p:nvSpPr>
        <p:spPr>
          <a:xfrm>
            <a:off x="6422799" y="5324987"/>
            <a:ext cx="3538900" cy="442320"/>
          </a:xfrm>
        </p:spPr>
        <p:txBody>
          <a:bodyPr>
            <a:noAutofit/>
          </a:bodyPr>
          <a:lstStyle/>
          <a:p>
            <a:r>
              <a:rPr lang="en-US" sz="2400" dirty="0" err="1">
                <a:solidFill>
                  <a:srgbClr val="1188A3"/>
                </a:solidFill>
              </a:rPr>
              <a:t>Soziale</a:t>
            </a:r>
            <a:r>
              <a:rPr lang="en-US" sz="2400" dirty="0">
                <a:solidFill>
                  <a:srgbClr val="1188A3"/>
                </a:solidFill>
              </a:rPr>
              <a:t> </a:t>
            </a:r>
            <a:r>
              <a:rPr lang="en-US" sz="2400" dirty="0" err="1">
                <a:solidFill>
                  <a:srgbClr val="1188A3"/>
                </a:solidFill>
              </a:rPr>
              <a:t>Faktoren</a:t>
            </a:r>
            <a:endParaRPr lang="en-IE" sz="2400" dirty="0">
              <a:solidFill>
                <a:srgbClr val="1188A3"/>
              </a:solidFill>
              <a:latin typeface="Comic Sans MS" panose="030F0702030302020204" pitchFamily="66" charset="0"/>
            </a:endParaRPr>
          </a:p>
        </p:txBody>
      </p:sp>
      <p:sp>
        <p:nvSpPr>
          <p:cNvPr id="7" name="Text Placeholder 3">
            <a:extLst>
              <a:ext uri="{FF2B5EF4-FFF2-40B4-BE49-F238E27FC236}">
                <a16:creationId xmlns:a16="http://schemas.microsoft.com/office/drawing/2014/main" id="{19E45AAC-8B67-41E9-8B5E-51F4F6FE2FBE}"/>
              </a:ext>
            </a:extLst>
          </p:cNvPr>
          <p:cNvSpPr>
            <a:spLocks noGrp="1"/>
          </p:cNvSpPr>
          <p:nvPr>
            <p:ph type="body" sz="quarter" idx="16"/>
          </p:nvPr>
        </p:nvSpPr>
        <p:spPr>
          <a:xfrm>
            <a:off x="452486" y="135610"/>
            <a:ext cx="5316718" cy="1476374"/>
          </a:xfrm>
          <a:solidFill>
            <a:srgbClr val="85D2E1"/>
          </a:solidFill>
          <a:ln>
            <a:solidFill>
              <a:srgbClr val="85D2E1"/>
            </a:solidFill>
          </a:ln>
        </p:spPr>
        <p:txBody>
          <a:bodyPr>
            <a:normAutofit fontScale="92500" lnSpcReduction="20000"/>
          </a:bodyPr>
          <a:lstStyle/>
          <a:p>
            <a:pPr marL="216000">
              <a:lnSpc>
                <a:spcPct val="110000"/>
              </a:lnSpc>
            </a:pPr>
            <a:r>
              <a:rPr lang="de-DE" sz="3300" b="1" dirty="0"/>
              <a:t>Herausforderungen des gesunden Alterns bei älteren Menschen</a:t>
            </a:r>
            <a:endParaRPr lang="en-IE" sz="3300" b="1" dirty="0"/>
          </a:p>
        </p:txBody>
      </p:sp>
      <p:sp>
        <p:nvSpPr>
          <p:cNvPr id="8" name="Text Placeholder 2">
            <a:extLst>
              <a:ext uri="{FF2B5EF4-FFF2-40B4-BE49-F238E27FC236}">
                <a16:creationId xmlns:a16="http://schemas.microsoft.com/office/drawing/2014/main" id="{F3184531-C24C-4184-9B70-849453BEA1C7}"/>
              </a:ext>
            </a:extLst>
          </p:cNvPr>
          <p:cNvSpPr>
            <a:spLocks noGrp="1"/>
          </p:cNvSpPr>
          <p:nvPr>
            <p:ph type="body" sz="quarter" idx="18"/>
          </p:nvPr>
        </p:nvSpPr>
        <p:spPr>
          <a:xfrm>
            <a:off x="452486" y="1476374"/>
            <a:ext cx="5316718" cy="4834973"/>
          </a:xfrm>
          <a:solidFill>
            <a:srgbClr val="85D2E1"/>
          </a:solidFill>
          <a:ln>
            <a:solidFill>
              <a:srgbClr val="85D2E1"/>
            </a:solidFill>
          </a:ln>
        </p:spPr>
        <p:txBody>
          <a:bodyPr>
            <a:noAutofit/>
          </a:bodyPr>
          <a:lstStyle/>
          <a:p>
            <a:pPr indent="0">
              <a:lnSpc>
                <a:spcPct val="100000"/>
              </a:lnSpc>
            </a:pPr>
            <a:endParaRPr lang="en-US" sz="2200" dirty="0"/>
          </a:p>
          <a:p>
            <a:pPr indent="0">
              <a:lnSpc>
                <a:spcPct val="100000"/>
              </a:lnSpc>
            </a:pPr>
            <a:r>
              <a:rPr lang="de-DE" sz="2100" dirty="0"/>
              <a:t>Die Weltgesundheitsorganisation (WHO) definiert </a:t>
            </a:r>
            <a:r>
              <a:rPr lang="de-DE" sz="2100" b="1" dirty="0"/>
              <a:t>gesundes Altern </a:t>
            </a:r>
            <a:r>
              <a:rPr lang="de-DE" sz="2100" dirty="0"/>
              <a:t>als "den Prozess der Entwicklung und Aufrechterhaltung funktioneller Fähigkeiten (z. B. Mobilität, die Fähigkeit zu lernen, zu wachsen, zu denken und soziale Kontakte zu pflegen usw.), der </a:t>
            </a:r>
            <a:r>
              <a:rPr lang="de-DE" sz="2100" b="1" dirty="0"/>
              <a:t>Wohlbefinden </a:t>
            </a:r>
            <a:r>
              <a:rPr lang="de-DE" sz="2100" dirty="0"/>
              <a:t>im Alter </a:t>
            </a:r>
            <a:r>
              <a:rPr lang="de-DE" sz="2100" b="1" dirty="0"/>
              <a:t>ermöglicht</a:t>
            </a:r>
            <a:r>
              <a:rPr lang="de-DE" sz="2100" dirty="0"/>
              <a:t>". Die ältere Bevölkerung ist jedoch mit vielen Herausforderungen konfrontiert, die sie daran hindern können, dies problemlos zu tun.</a:t>
            </a:r>
          </a:p>
          <a:p>
            <a:pPr indent="0">
              <a:lnSpc>
                <a:spcPct val="100000"/>
              </a:lnSpc>
            </a:pPr>
            <a:r>
              <a:rPr lang="de-DE" sz="2100" b="1" dirty="0">
                <a:solidFill>
                  <a:srgbClr val="1188A3"/>
                </a:solidFill>
              </a:rPr>
              <a:t>Wir haben diese Herausforderungen in drei Gruppen eingeteilt.</a:t>
            </a:r>
            <a:endParaRPr lang="en-IE" sz="2100" b="1" dirty="0">
              <a:solidFill>
                <a:srgbClr val="1188A3"/>
              </a:solidFill>
            </a:endParaRPr>
          </a:p>
        </p:txBody>
      </p:sp>
      <p:cxnSp>
        <p:nvCxnSpPr>
          <p:cNvPr id="10" name="Straight Connector 9">
            <a:extLst>
              <a:ext uri="{FF2B5EF4-FFF2-40B4-BE49-F238E27FC236}">
                <a16:creationId xmlns:a16="http://schemas.microsoft.com/office/drawing/2014/main" id="{50689099-84A6-4A51-B830-288E6284C96B}"/>
              </a:ext>
            </a:extLst>
          </p:cNvPr>
          <p:cNvCxnSpPr/>
          <p:nvPr/>
        </p:nvCxnSpPr>
        <p:spPr>
          <a:xfrm>
            <a:off x="820132" y="1611984"/>
            <a:ext cx="999241" cy="0"/>
          </a:xfrm>
          <a:prstGeom prst="line">
            <a:avLst/>
          </a:prstGeom>
          <a:ln w="28575">
            <a:solidFill>
              <a:srgbClr val="FED100"/>
            </a:solidFill>
          </a:ln>
        </p:spPr>
        <p:style>
          <a:lnRef idx="1">
            <a:schemeClr val="accent1"/>
          </a:lnRef>
          <a:fillRef idx="0">
            <a:schemeClr val="accent1"/>
          </a:fillRef>
          <a:effectRef idx="0">
            <a:schemeClr val="accent1"/>
          </a:effectRef>
          <a:fontRef idx="minor">
            <a:schemeClr val="tx1"/>
          </a:fontRef>
        </p:style>
      </p:cxnSp>
      <p:grpSp>
        <p:nvGrpSpPr>
          <p:cNvPr id="9" name="Google Shape;576;p39">
            <a:extLst>
              <a:ext uri="{FF2B5EF4-FFF2-40B4-BE49-F238E27FC236}">
                <a16:creationId xmlns:a16="http://schemas.microsoft.com/office/drawing/2014/main" id="{65221384-627D-407A-AC8E-5A1495DB580D}"/>
              </a:ext>
            </a:extLst>
          </p:cNvPr>
          <p:cNvGrpSpPr/>
          <p:nvPr/>
        </p:nvGrpSpPr>
        <p:grpSpPr>
          <a:xfrm>
            <a:off x="10970488" y="2789422"/>
            <a:ext cx="1130547" cy="1240722"/>
            <a:chOff x="2623275" y="2333250"/>
            <a:chExt cx="381175" cy="381175"/>
          </a:xfrm>
          <a:solidFill>
            <a:srgbClr val="85D2E1"/>
          </a:solidFill>
        </p:grpSpPr>
        <p:sp>
          <p:nvSpPr>
            <p:cNvPr id="11" name="Google Shape;577;p39">
              <a:extLst>
                <a:ext uri="{FF2B5EF4-FFF2-40B4-BE49-F238E27FC236}">
                  <a16:creationId xmlns:a16="http://schemas.microsoft.com/office/drawing/2014/main" id="{04DA71CE-9415-4D1E-816A-7B1A87B95177}"/>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8;p39">
              <a:extLst>
                <a:ext uri="{FF2B5EF4-FFF2-40B4-BE49-F238E27FC236}">
                  <a16:creationId xmlns:a16="http://schemas.microsoft.com/office/drawing/2014/main" id="{49BBA228-AE98-411D-B7D9-F2893B78EE49}"/>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9;p39">
              <a:extLst>
                <a:ext uri="{FF2B5EF4-FFF2-40B4-BE49-F238E27FC236}">
                  <a16:creationId xmlns:a16="http://schemas.microsoft.com/office/drawing/2014/main" id="{CBF351C0-49B7-4FE0-BDC4-8B913EA4FDCE}"/>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0;p39">
              <a:extLst>
                <a:ext uri="{FF2B5EF4-FFF2-40B4-BE49-F238E27FC236}">
                  <a16:creationId xmlns:a16="http://schemas.microsoft.com/office/drawing/2014/main" id="{45179AA7-6638-4704-8A58-1FD9CFF87434}"/>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151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2EE5-7409-49C3-B557-5265718DD14E}"/>
              </a:ext>
            </a:extLst>
          </p:cNvPr>
          <p:cNvSpPr>
            <a:spLocks noGrp="1"/>
          </p:cNvSpPr>
          <p:nvPr>
            <p:ph type="body" sz="quarter" idx="31"/>
          </p:nvPr>
        </p:nvSpPr>
        <p:spPr/>
        <p:txBody>
          <a:bodyPr>
            <a:normAutofit fontScale="92500" lnSpcReduction="20000"/>
          </a:bodyPr>
          <a:lstStyle/>
          <a:p>
            <a:pPr marL="0" indent="0"/>
            <a:r>
              <a:rPr lang="de-DE" sz="2000" dirty="0"/>
              <a:t>Sorgfaltspflicht zum Schutz der Verbraucher vor allergischen Reaktionen </a:t>
            </a:r>
            <a:endParaRPr lang="en-IE" sz="2000" dirty="0"/>
          </a:p>
        </p:txBody>
      </p:sp>
      <p:sp>
        <p:nvSpPr>
          <p:cNvPr id="3" name="Text Placeholder 2">
            <a:extLst>
              <a:ext uri="{FF2B5EF4-FFF2-40B4-BE49-F238E27FC236}">
                <a16:creationId xmlns:a16="http://schemas.microsoft.com/office/drawing/2014/main" id="{059E0D6B-E6DC-42C0-A219-9405F9213B93}"/>
              </a:ext>
            </a:extLst>
          </p:cNvPr>
          <p:cNvSpPr>
            <a:spLocks noGrp="1"/>
          </p:cNvSpPr>
          <p:nvPr>
            <p:ph type="body" sz="quarter" idx="32"/>
          </p:nvPr>
        </p:nvSpPr>
        <p:spPr/>
        <p:txBody>
          <a:bodyPr>
            <a:noAutofit/>
          </a:bodyPr>
          <a:lstStyle/>
          <a:p>
            <a:pPr marL="0" indent="0"/>
            <a:r>
              <a:rPr lang="de-DE" sz="1900" dirty="0">
                <a:latin typeface="Calibri" panose="020F0502020204030204" pitchFamily="34" charset="0"/>
                <a:ea typeface="Calibri" panose="020F0502020204030204" pitchFamily="34" charset="0"/>
                <a:cs typeface="Times New Roman" panose="02020603050405020304" pitchFamily="18" charset="0"/>
              </a:rPr>
              <a:t>Es kann kostspielig sein, wenn es Probleme mit Allergenen bei Verbrauchern gibt (Rückrufe, Rücknahmen, Umetikettierung usw.).</a:t>
            </a:r>
            <a:endParaRPr lang="en-IE" sz="1900" dirty="0"/>
          </a:p>
        </p:txBody>
      </p:sp>
      <p:sp>
        <p:nvSpPr>
          <p:cNvPr id="4" name="Text Placeholder 3">
            <a:extLst>
              <a:ext uri="{FF2B5EF4-FFF2-40B4-BE49-F238E27FC236}">
                <a16:creationId xmlns:a16="http://schemas.microsoft.com/office/drawing/2014/main" id="{1FBFCF03-F7FC-477C-8016-1FF7F99989E8}"/>
              </a:ext>
            </a:extLst>
          </p:cNvPr>
          <p:cNvSpPr>
            <a:spLocks noGrp="1"/>
          </p:cNvSpPr>
          <p:nvPr>
            <p:ph type="body" sz="quarter" idx="33"/>
          </p:nvPr>
        </p:nvSpPr>
        <p:spPr>
          <a:xfrm>
            <a:off x="5051398" y="1028522"/>
            <a:ext cx="2366597" cy="1237497"/>
          </a:xfrm>
        </p:spPr>
        <p:txBody>
          <a:bodyPr>
            <a:normAutofit/>
          </a:bodyPr>
          <a:lstStyle/>
          <a:p>
            <a:pPr marL="0" indent="0"/>
            <a:r>
              <a:rPr lang="de-DE" sz="1900" dirty="0"/>
              <a:t>Es ist gesetzlich vorgeschrieben, Lebensmittelallergene zu deklarieren</a:t>
            </a:r>
          </a:p>
        </p:txBody>
      </p:sp>
      <p:sp>
        <p:nvSpPr>
          <p:cNvPr id="6" name="TextBox 5">
            <a:extLst>
              <a:ext uri="{FF2B5EF4-FFF2-40B4-BE49-F238E27FC236}">
                <a16:creationId xmlns:a16="http://schemas.microsoft.com/office/drawing/2014/main" id="{40BBB454-253A-446B-8CF6-5D95BF7E3E2A}"/>
              </a:ext>
            </a:extLst>
          </p:cNvPr>
          <p:cNvSpPr txBox="1"/>
          <p:nvPr/>
        </p:nvSpPr>
        <p:spPr>
          <a:xfrm>
            <a:off x="3607724" y="1028522"/>
            <a:ext cx="789709" cy="923330"/>
          </a:xfrm>
          <a:prstGeom prst="rect">
            <a:avLst/>
          </a:prstGeom>
          <a:noFill/>
        </p:spPr>
        <p:txBody>
          <a:bodyPr wrap="square" rtlCol="0">
            <a:spAutoFit/>
          </a:bodyPr>
          <a:lstStyle/>
          <a:p>
            <a:pPr algn="ctr"/>
            <a:r>
              <a:rPr lang="en-US" sz="5400" dirty="0"/>
              <a:t>1</a:t>
            </a:r>
            <a:endParaRPr lang="en-IE" sz="5400" dirty="0"/>
          </a:p>
        </p:txBody>
      </p:sp>
      <p:sp>
        <p:nvSpPr>
          <p:cNvPr id="7" name="TextBox 6">
            <a:extLst>
              <a:ext uri="{FF2B5EF4-FFF2-40B4-BE49-F238E27FC236}">
                <a16:creationId xmlns:a16="http://schemas.microsoft.com/office/drawing/2014/main" id="{A23BC379-7C6E-421B-A110-AF054C349FF0}"/>
              </a:ext>
            </a:extLst>
          </p:cNvPr>
          <p:cNvSpPr txBox="1"/>
          <p:nvPr/>
        </p:nvSpPr>
        <p:spPr>
          <a:xfrm>
            <a:off x="7993646" y="1028522"/>
            <a:ext cx="789709" cy="923330"/>
          </a:xfrm>
          <a:prstGeom prst="rect">
            <a:avLst/>
          </a:prstGeom>
          <a:noFill/>
        </p:spPr>
        <p:txBody>
          <a:bodyPr wrap="square" rtlCol="0">
            <a:spAutoFit/>
          </a:bodyPr>
          <a:lstStyle/>
          <a:p>
            <a:pPr algn="ctr"/>
            <a:r>
              <a:rPr lang="en-US" sz="5400" dirty="0"/>
              <a:t>3</a:t>
            </a:r>
            <a:endParaRPr lang="en-IE" sz="5400" dirty="0"/>
          </a:p>
        </p:txBody>
      </p:sp>
      <p:sp>
        <p:nvSpPr>
          <p:cNvPr id="8" name="TextBox 7">
            <a:extLst>
              <a:ext uri="{FF2B5EF4-FFF2-40B4-BE49-F238E27FC236}">
                <a16:creationId xmlns:a16="http://schemas.microsoft.com/office/drawing/2014/main" id="{A86B95D3-98D9-4589-A33B-0E45A6959DC3}"/>
              </a:ext>
            </a:extLst>
          </p:cNvPr>
          <p:cNvSpPr txBox="1"/>
          <p:nvPr/>
        </p:nvSpPr>
        <p:spPr>
          <a:xfrm>
            <a:off x="5783397" y="3265193"/>
            <a:ext cx="789709" cy="923330"/>
          </a:xfrm>
          <a:prstGeom prst="rect">
            <a:avLst/>
          </a:prstGeom>
          <a:noFill/>
        </p:spPr>
        <p:txBody>
          <a:bodyPr wrap="square" rtlCol="0">
            <a:spAutoFit/>
          </a:bodyPr>
          <a:lstStyle/>
          <a:p>
            <a:pPr algn="ctr"/>
            <a:r>
              <a:rPr lang="en-US" sz="5400" dirty="0"/>
              <a:t>2</a:t>
            </a:r>
            <a:endParaRPr lang="en-IE" sz="5400" dirty="0"/>
          </a:p>
        </p:txBody>
      </p:sp>
      <p:grpSp>
        <p:nvGrpSpPr>
          <p:cNvPr id="9" name="Group 8">
            <a:extLst>
              <a:ext uri="{FF2B5EF4-FFF2-40B4-BE49-F238E27FC236}">
                <a16:creationId xmlns:a16="http://schemas.microsoft.com/office/drawing/2014/main" id="{94132FF9-2EA9-4F23-BBCA-0A22FFF61B19}"/>
              </a:ext>
            </a:extLst>
          </p:cNvPr>
          <p:cNvGrpSpPr/>
          <p:nvPr/>
        </p:nvGrpSpPr>
        <p:grpSpPr>
          <a:xfrm>
            <a:off x="9657387" y="3569774"/>
            <a:ext cx="1093019" cy="1091619"/>
            <a:chOff x="6481412" y="352859"/>
            <a:chExt cx="1093019" cy="1091619"/>
          </a:xfrm>
        </p:grpSpPr>
        <p:sp>
          <p:nvSpPr>
            <p:cNvPr id="10" name="Freeform 1347">
              <a:extLst>
                <a:ext uri="{FF2B5EF4-FFF2-40B4-BE49-F238E27FC236}">
                  <a16:creationId xmlns:a16="http://schemas.microsoft.com/office/drawing/2014/main" id="{5B998ABF-3FE0-400F-B4FE-EE13BEC3DE9E}"/>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11" name="Freeform 1348">
              <a:extLst>
                <a:ext uri="{FF2B5EF4-FFF2-40B4-BE49-F238E27FC236}">
                  <a16:creationId xmlns:a16="http://schemas.microsoft.com/office/drawing/2014/main" id="{E6D3D7D8-EA87-4469-B084-DAFE3AC47215}"/>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12" name="Freeform 1349">
              <a:extLst>
                <a:ext uri="{FF2B5EF4-FFF2-40B4-BE49-F238E27FC236}">
                  <a16:creationId xmlns:a16="http://schemas.microsoft.com/office/drawing/2014/main" id="{D90DA584-3606-4B7C-9773-B181C98B09DC}"/>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3" name="Freeform 1350">
              <a:extLst>
                <a:ext uri="{FF2B5EF4-FFF2-40B4-BE49-F238E27FC236}">
                  <a16:creationId xmlns:a16="http://schemas.microsoft.com/office/drawing/2014/main" id="{38A94CDA-4028-483D-9BD6-BFC3B84CD941}"/>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4" name="Freeform 1351">
              <a:extLst>
                <a:ext uri="{FF2B5EF4-FFF2-40B4-BE49-F238E27FC236}">
                  <a16:creationId xmlns:a16="http://schemas.microsoft.com/office/drawing/2014/main" id="{41280FEB-8C8E-4CB5-AC66-D1DA5D8CB0F8}"/>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5" name="Freeform 1352">
              <a:extLst>
                <a:ext uri="{FF2B5EF4-FFF2-40B4-BE49-F238E27FC236}">
                  <a16:creationId xmlns:a16="http://schemas.microsoft.com/office/drawing/2014/main" id="{3A691BA6-9C7B-4F5A-9C7C-DA0456D02BB5}"/>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6" name="Freeform 1353">
              <a:extLst>
                <a:ext uri="{FF2B5EF4-FFF2-40B4-BE49-F238E27FC236}">
                  <a16:creationId xmlns:a16="http://schemas.microsoft.com/office/drawing/2014/main" id="{8B668E64-1163-4130-859B-D91273EBA65B}"/>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7" name="Freeform 1354">
              <a:extLst>
                <a:ext uri="{FF2B5EF4-FFF2-40B4-BE49-F238E27FC236}">
                  <a16:creationId xmlns:a16="http://schemas.microsoft.com/office/drawing/2014/main" id="{778CB9CA-47BF-4AA3-B863-5CB7C7A2272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85D2E1"/>
            </a:solidFill>
            <a:ln w="27426" cap="flat">
              <a:noFill/>
              <a:prstDash val="solid"/>
              <a:miter/>
            </a:ln>
          </p:spPr>
          <p:txBody>
            <a:bodyPr rtlCol="0" anchor="ctr"/>
            <a:lstStyle/>
            <a:p>
              <a:endParaRPr lang="en-US"/>
            </a:p>
          </p:txBody>
        </p:sp>
      </p:grpSp>
      <p:pic>
        <p:nvPicPr>
          <p:cNvPr id="19" name="Graphic 18" descr="Scales of justice outline">
            <a:extLst>
              <a:ext uri="{FF2B5EF4-FFF2-40B4-BE49-F238E27FC236}">
                <a16:creationId xmlns:a16="http://schemas.microsoft.com/office/drawing/2014/main" id="{68311AAE-2C7F-484F-AB8C-DEB2C1832A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3448" y="114122"/>
            <a:ext cx="914400" cy="914400"/>
          </a:xfrm>
          <a:prstGeom prst="rect">
            <a:avLst/>
          </a:prstGeom>
        </p:spPr>
      </p:pic>
      <p:pic>
        <p:nvPicPr>
          <p:cNvPr id="21" name="Graphic 20" descr="Care with solid fill">
            <a:extLst>
              <a:ext uri="{FF2B5EF4-FFF2-40B4-BE49-F238E27FC236}">
                <a16:creationId xmlns:a16="http://schemas.microsoft.com/office/drawing/2014/main" id="{3397D0EB-BA2E-4F98-AE10-C6B521204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6665" y="3087141"/>
            <a:ext cx="1237497" cy="1237497"/>
          </a:xfrm>
          <a:prstGeom prst="rect">
            <a:avLst/>
          </a:prstGeom>
        </p:spPr>
      </p:pic>
      <p:pic>
        <p:nvPicPr>
          <p:cNvPr id="23" name="Graphic 22" descr="Heart outline">
            <a:extLst>
              <a:ext uri="{FF2B5EF4-FFF2-40B4-BE49-F238E27FC236}">
                <a16:creationId xmlns:a16="http://schemas.microsoft.com/office/drawing/2014/main" id="{F031F245-560B-4CA3-A823-EAE9B33089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3853" y="3104029"/>
            <a:ext cx="705781" cy="705781"/>
          </a:xfrm>
          <a:prstGeom prst="rect">
            <a:avLst/>
          </a:prstGeom>
        </p:spPr>
      </p:pic>
      <p:sp>
        <p:nvSpPr>
          <p:cNvPr id="24" name="TextBox 23">
            <a:extLst>
              <a:ext uri="{FF2B5EF4-FFF2-40B4-BE49-F238E27FC236}">
                <a16:creationId xmlns:a16="http://schemas.microsoft.com/office/drawing/2014/main" id="{8F0A879B-E352-4CAB-B54B-9D68D0C1A0F4}"/>
              </a:ext>
            </a:extLst>
          </p:cNvPr>
          <p:cNvSpPr txBox="1"/>
          <p:nvPr/>
        </p:nvSpPr>
        <p:spPr>
          <a:xfrm>
            <a:off x="690421" y="5353601"/>
            <a:ext cx="11343924" cy="1077218"/>
          </a:xfrm>
          <a:prstGeom prst="rect">
            <a:avLst/>
          </a:prstGeom>
          <a:noFill/>
        </p:spPr>
        <p:txBody>
          <a:bodyPr wrap="square" rtlCol="0">
            <a:spAutoFit/>
          </a:bodyPr>
          <a:lstStyle/>
          <a:p>
            <a:r>
              <a:rPr lang="de-DE" sz="3200" b="1" dirty="0">
                <a:solidFill>
                  <a:srgbClr val="000000"/>
                </a:solidFill>
              </a:rPr>
              <a:t>3 Gründe, warum SIE als Lebensmittel-KMU Allergene berücksichtigen müssen</a:t>
            </a:r>
            <a:endParaRPr lang="en-IE" sz="3200" b="1" dirty="0">
              <a:solidFill>
                <a:srgbClr val="000000"/>
              </a:solidFill>
            </a:endParaRPr>
          </a:p>
        </p:txBody>
      </p:sp>
    </p:spTree>
    <p:extLst>
      <p:ext uri="{BB962C8B-B14F-4D97-AF65-F5344CB8AC3E}">
        <p14:creationId xmlns:p14="http://schemas.microsoft.com/office/powerpoint/2010/main" val="16768946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1C704-B4EC-4AAA-BCEA-2C3EFEA7CE76}"/>
              </a:ext>
            </a:extLst>
          </p:cNvPr>
          <p:cNvSpPr>
            <a:spLocks noGrp="1"/>
          </p:cNvSpPr>
          <p:nvPr>
            <p:ph type="body" sz="quarter" idx="31"/>
          </p:nvPr>
        </p:nvSpPr>
        <p:spPr>
          <a:xfrm>
            <a:off x="580058" y="3816707"/>
            <a:ext cx="2473131" cy="1696958"/>
          </a:xfrm>
        </p:spPr>
        <p:txBody>
          <a:bodyPr>
            <a:noAutofit/>
          </a:bodyPr>
          <a:lstStyle/>
          <a:p>
            <a:pPr marL="0" indent="0">
              <a:lnSpc>
                <a:spcPct val="110000"/>
              </a:lnSpc>
            </a:pPr>
            <a:r>
              <a:rPr lang="de-DE" b="1" dirty="0"/>
              <a:t>Sellerie</a:t>
            </a:r>
          </a:p>
          <a:p>
            <a:pPr marL="0" indent="0">
              <a:lnSpc>
                <a:spcPct val="110000"/>
              </a:lnSpc>
            </a:pPr>
            <a:r>
              <a:rPr lang="de-DE" dirty="0"/>
              <a:t>Dazu gehören Selleriestangen, -blätter, -samen und die Wurzel namens Knollensellerie. Sie finden Sellerie in Selleriesalz, Salaten, einigen Fleischprodukten, Suppen und Brühwürfeln</a:t>
            </a:r>
            <a:r>
              <a:rPr lang="en-US" b="0" i="0" dirty="0">
                <a:effectLst/>
              </a:rPr>
              <a:t>.</a:t>
            </a:r>
            <a:endParaRPr lang="en-IE" b="1" dirty="0"/>
          </a:p>
        </p:txBody>
      </p:sp>
      <p:sp>
        <p:nvSpPr>
          <p:cNvPr id="3" name="Text Placeholder 2">
            <a:extLst>
              <a:ext uri="{FF2B5EF4-FFF2-40B4-BE49-F238E27FC236}">
                <a16:creationId xmlns:a16="http://schemas.microsoft.com/office/drawing/2014/main" id="{07361055-E882-4CE2-8923-14A024414DCF}"/>
              </a:ext>
            </a:extLst>
          </p:cNvPr>
          <p:cNvSpPr>
            <a:spLocks noGrp="1"/>
          </p:cNvSpPr>
          <p:nvPr>
            <p:ph type="body" sz="quarter" idx="35"/>
          </p:nvPr>
        </p:nvSpPr>
        <p:spPr>
          <a:xfrm>
            <a:off x="3124966" y="3714731"/>
            <a:ext cx="3200399" cy="2279862"/>
          </a:xfrm>
        </p:spPr>
        <p:txBody>
          <a:bodyPr>
            <a:noAutofit/>
          </a:bodyPr>
          <a:lstStyle/>
          <a:p>
            <a:pPr marL="0" indent="0">
              <a:lnSpc>
                <a:spcPct val="120000"/>
              </a:lnSpc>
            </a:pPr>
            <a:r>
              <a:rPr lang="de-DE" b="1" dirty="0">
                <a:solidFill>
                  <a:srgbClr val="002060"/>
                </a:solidFill>
              </a:rPr>
              <a:t>Glutenhaltige Getreidesorten</a:t>
            </a:r>
          </a:p>
          <a:p>
            <a:pPr marL="0" indent="0">
              <a:lnSpc>
                <a:spcPct val="120000"/>
              </a:lnSpc>
            </a:pPr>
            <a:r>
              <a:rPr lang="de-DE" dirty="0">
                <a:solidFill>
                  <a:srgbClr val="002060"/>
                </a:solidFill>
              </a:rPr>
              <a:t>Weizen, Roggen, Gerste und Hafer sind häufig in mehlhaltigen Lebensmitteln enthalten, wie z.B. in einigen Arten von Backpulver, Teig, Paniermehl, Brot, Kuchen, Couscous, Fleischprodukten, Nudeln, Gebäck, Soßen, Suppen und frittierten Lebensmitteln, die mit Mehl bestäubt sind</a:t>
            </a:r>
            <a:r>
              <a:rPr lang="en-US" b="0" i="0" dirty="0">
                <a:solidFill>
                  <a:srgbClr val="002060"/>
                </a:solidFill>
                <a:effectLst/>
              </a:rPr>
              <a:t>.</a:t>
            </a:r>
          </a:p>
        </p:txBody>
      </p:sp>
      <p:sp>
        <p:nvSpPr>
          <p:cNvPr id="4" name="Text Placeholder 3">
            <a:extLst>
              <a:ext uri="{FF2B5EF4-FFF2-40B4-BE49-F238E27FC236}">
                <a16:creationId xmlns:a16="http://schemas.microsoft.com/office/drawing/2014/main" id="{EED06CFD-867B-4C90-8177-20165581F9F8}"/>
              </a:ext>
            </a:extLst>
          </p:cNvPr>
          <p:cNvSpPr>
            <a:spLocks noGrp="1"/>
          </p:cNvSpPr>
          <p:nvPr>
            <p:ph type="body" sz="quarter" idx="36"/>
          </p:nvPr>
        </p:nvSpPr>
        <p:spPr>
          <a:xfrm>
            <a:off x="6412289" y="3816707"/>
            <a:ext cx="2693324" cy="2279862"/>
          </a:xfrm>
        </p:spPr>
        <p:txBody>
          <a:bodyPr>
            <a:normAutofit fontScale="92500" lnSpcReduction="10000"/>
          </a:bodyPr>
          <a:lstStyle/>
          <a:p>
            <a:pPr marL="0" indent="0">
              <a:lnSpc>
                <a:spcPct val="120000"/>
              </a:lnSpc>
            </a:pPr>
            <a:r>
              <a:rPr lang="de-DE" sz="1600" b="1" dirty="0"/>
              <a:t>Krustentiere</a:t>
            </a:r>
          </a:p>
          <a:p>
            <a:pPr marL="0" indent="0">
              <a:lnSpc>
                <a:spcPct val="120000"/>
              </a:lnSpc>
            </a:pPr>
            <a:r>
              <a:rPr lang="de-DE" sz="1600" dirty="0"/>
              <a:t> Krabben, Hummer, Garnelen und Scampi sind Krustentiere. Krabbenpaste, die häufig in thailändischen und südostasiatischen Currys oder Salaten verwendet wird, ist eine Zutat, auf die Sie achten sollten</a:t>
            </a:r>
            <a:r>
              <a:rPr lang="en-US" sz="1600" b="0" i="0" dirty="0">
                <a:effectLst/>
              </a:rPr>
              <a:t>.</a:t>
            </a:r>
            <a:endParaRPr lang="en-IE" sz="1400" dirty="0"/>
          </a:p>
        </p:txBody>
      </p:sp>
      <p:sp>
        <p:nvSpPr>
          <p:cNvPr id="5" name="Text Placeholder 4">
            <a:extLst>
              <a:ext uri="{FF2B5EF4-FFF2-40B4-BE49-F238E27FC236}">
                <a16:creationId xmlns:a16="http://schemas.microsoft.com/office/drawing/2014/main" id="{85FA6986-6FB6-4F18-A555-7F4FFA745A0D}"/>
              </a:ext>
            </a:extLst>
          </p:cNvPr>
          <p:cNvSpPr>
            <a:spLocks noGrp="1"/>
          </p:cNvSpPr>
          <p:nvPr>
            <p:ph type="body" sz="quarter" idx="37"/>
          </p:nvPr>
        </p:nvSpPr>
        <p:spPr>
          <a:xfrm>
            <a:off x="9192538" y="3759559"/>
            <a:ext cx="2427190" cy="2098384"/>
          </a:xfrm>
        </p:spPr>
        <p:txBody>
          <a:bodyPr>
            <a:normAutofit fontScale="92500"/>
          </a:bodyPr>
          <a:lstStyle/>
          <a:p>
            <a:pPr marL="0" indent="0">
              <a:lnSpc>
                <a:spcPct val="100000"/>
              </a:lnSpc>
            </a:pPr>
            <a:r>
              <a:rPr lang="de-DE" sz="1600" b="1" dirty="0">
                <a:solidFill>
                  <a:srgbClr val="002060"/>
                </a:solidFill>
              </a:rPr>
              <a:t>Ei</a:t>
            </a:r>
          </a:p>
          <a:p>
            <a:pPr marL="0" indent="0">
              <a:lnSpc>
                <a:spcPct val="100000"/>
              </a:lnSpc>
            </a:pPr>
            <a:r>
              <a:rPr lang="de-DE" sz="1600" dirty="0">
                <a:solidFill>
                  <a:srgbClr val="002060"/>
                </a:solidFill>
              </a:rPr>
              <a:t>Eier sind häufig in Kuchen, einigen Fleischprodukten, Mayonnaise, Mousse, Pasta, Quiche, Soßen und Gebäck oder in mit Ei bestrichenen oder glasierten Lebensmitteln enthalten</a:t>
            </a:r>
            <a:r>
              <a:rPr lang="en-US" sz="1600" b="0" i="0" dirty="0">
                <a:solidFill>
                  <a:srgbClr val="002060"/>
                </a:solidFill>
                <a:effectLst/>
              </a:rPr>
              <a:t>.</a:t>
            </a:r>
            <a:endParaRPr lang="en-IE" sz="1600" b="1" dirty="0">
              <a:solidFill>
                <a:srgbClr val="002060"/>
              </a:solidFill>
            </a:endParaRPr>
          </a:p>
        </p:txBody>
      </p:sp>
      <p:sp>
        <p:nvSpPr>
          <p:cNvPr id="10" name="Text Placeholder 9">
            <a:extLst>
              <a:ext uri="{FF2B5EF4-FFF2-40B4-BE49-F238E27FC236}">
                <a16:creationId xmlns:a16="http://schemas.microsoft.com/office/drawing/2014/main" id="{2F3BFA42-5E76-46E8-A44B-88BF5AB6E257}"/>
              </a:ext>
            </a:extLst>
          </p:cNvPr>
          <p:cNvSpPr>
            <a:spLocks noGrp="1"/>
          </p:cNvSpPr>
          <p:nvPr>
            <p:ph type="body" sz="quarter" idx="29"/>
          </p:nvPr>
        </p:nvSpPr>
        <p:spPr>
          <a:xfrm>
            <a:off x="10764" y="0"/>
            <a:ext cx="12181236" cy="1028423"/>
          </a:xfrm>
          <a:solidFill>
            <a:srgbClr val="85D2E1"/>
          </a:solidFill>
        </p:spPr>
        <p:txBody>
          <a:bodyPr anchor="ctr">
            <a:normAutofit/>
          </a:bodyPr>
          <a:lstStyle/>
          <a:p>
            <a:r>
              <a:rPr lang="de-DE" dirty="0"/>
              <a:t>Zur Auffrischung Ihres Wissens über die 14 Allergene </a:t>
            </a:r>
            <a:endParaRPr lang="en-IE" dirty="0"/>
          </a:p>
        </p:txBody>
      </p:sp>
      <p:pic>
        <p:nvPicPr>
          <p:cNvPr id="11" name="Picture 10">
            <a:extLst>
              <a:ext uri="{FF2B5EF4-FFF2-40B4-BE49-F238E27FC236}">
                <a16:creationId xmlns:a16="http://schemas.microsoft.com/office/drawing/2014/main" id="{8396CD48-6159-4CF9-B713-B8BC1AECF975}"/>
              </a:ext>
            </a:extLst>
          </p:cNvPr>
          <p:cNvPicPr>
            <a:picLocks noChangeAspect="1"/>
          </p:cNvPicPr>
          <p:nvPr/>
        </p:nvPicPr>
        <p:blipFill>
          <a:blip r:embed="rId3"/>
          <a:stretch>
            <a:fillRect/>
          </a:stretch>
        </p:blipFill>
        <p:spPr>
          <a:xfrm>
            <a:off x="1444078" y="2191503"/>
            <a:ext cx="1039742" cy="1198684"/>
          </a:xfrm>
          <a:prstGeom prst="rect">
            <a:avLst/>
          </a:prstGeom>
        </p:spPr>
      </p:pic>
      <p:pic>
        <p:nvPicPr>
          <p:cNvPr id="13" name="Picture 12">
            <a:extLst>
              <a:ext uri="{FF2B5EF4-FFF2-40B4-BE49-F238E27FC236}">
                <a16:creationId xmlns:a16="http://schemas.microsoft.com/office/drawing/2014/main" id="{4B6990DD-1CBA-46B1-A7A5-AD0B0AFA2E66}"/>
              </a:ext>
            </a:extLst>
          </p:cNvPr>
          <p:cNvPicPr>
            <a:picLocks noChangeAspect="1"/>
          </p:cNvPicPr>
          <p:nvPr/>
        </p:nvPicPr>
        <p:blipFill>
          <a:blip r:embed="rId4"/>
          <a:stretch>
            <a:fillRect/>
          </a:stretch>
        </p:blipFill>
        <p:spPr>
          <a:xfrm>
            <a:off x="4203085" y="2191503"/>
            <a:ext cx="977428" cy="1028423"/>
          </a:xfrm>
          <a:prstGeom prst="rect">
            <a:avLst/>
          </a:prstGeom>
        </p:spPr>
      </p:pic>
      <p:pic>
        <p:nvPicPr>
          <p:cNvPr id="15" name="Picture 14">
            <a:extLst>
              <a:ext uri="{FF2B5EF4-FFF2-40B4-BE49-F238E27FC236}">
                <a16:creationId xmlns:a16="http://schemas.microsoft.com/office/drawing/2014/main" id="{52989606-44C0-40DF-87C6-9E9D5A08B032}"/>
              </a:ext>
            </a:extLst>
          </p:cNvPr>
          <p:cNvPicPr>
            <a:picLocks noChangeAspect="1"/>
          </p:cNvPicPr>
          <p:nvPr/>
        </p:nvPicPr>
        <p:blipFill>
          <a:blip r:embed="rId5"/>
          <a:stretch>
            <a:fillRect/>
          </a:stretch>
        </p:blipFill>
        <p:spPr>
          <a:xfrm>
            <a:off x="6924724" y="2223531"/>
            <a:ext cx="1082551" cy="1028423"/>
          </a:xfrm>
          <a:prstGeom prst="rect">
            <a:avLst/>
          </a:prstGeom>
        </p:spPr>
      </p:pic>
      <p:pic>
        <p:nvPicPr>
          <p:cNvPr id="17" name="Picture 16">
            <a:extLst>
              <a:ext uri="{FF2B5EF4-FFF2-40B4-BE49-F238E27FC236}">
                <a16:creationId xmlns:a16="http://schemas.microsoft.com/office/drawing/2014/main" id="{E6252199-5490-4549-B25B-499336B4F6C6}"/>
              </a:ext>
            </a:extLst>
          </p:cNvPr>
          <p:cNvPicPr>
            <a:picLocks noChangeAspect="1"/>
          </p:cNvPicPr>
          <p:nvPr/>
        </p:nvPicPr>
        <p:blipFill>
          <a:blip r:embed="rId6"/>
          <a:stretch>
            <a:fillRect/>
          </a:stretch>
        </p:blipFill>
        <p:spPr>
          <a:xfrm>
            <a:off x="9682490" y="2223531"/>
            <a:ext cx="1152081" cy="996395"/>
          </a:xfrm>
          <a:prstGeom prst="rect">
            <a:avLst/>
          </a:prstGeom>
        </p:spPr>
      </p:pic>
    </p:spTree>
    <p:extLst>
      <p:ext uri="{BB962C8B-B14F-4D97-AF65-F5344CB8AC3E}">
        <p14:creationId xmlns:p14="http://schemas.microsoft.com/office/powerpoint/2010/main" val="292688752"/>
      </p:ext>
    </p:extLst>
  </p:cSld>
  <p:clrMapOvr>
    <a:masterClrMapping/>
  </p:clrMapOvr>
  <p:extLst>
    <p:ext uri="{6950BFC3-D8DA-4A85-94F7-54DA5524770B}">
      <p188:commentRel xmlns:p188="http://schemas.microsoft.com/office/powerpoint/2018/8/main" r:id="rId2"/>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8C7D4-5A7A-422F-B0C8-6DFB4563B9B3}"/>
              </a:ext>
            </a:extLst>
          </p:cNvPr>
          <p:cNvSpPr>
            <a:spLocks noGrp="1"/>
          </p:cNvSpPr>
          <p:nvPr>
            <p:ph type="body" sz="quarter" idx="35"/>
          </p:nvPr>
        </p:nvSpPr>
        <p:spPr>
          <a:xfrm>
            <a:off x="1720939" y="3842458"/>
            <a:ext cx="2614255" cy="1791432"/>
          </a:xfrm>
        </p:spPr>
        <p:txBody>
          <a:bodyPr>
            <a:normAutofit/>
          </a:bodyPr>
          <a:lstStyle/>
          <a:p>
            <a:pPr marL="0" indent="0"/>
            <a:r>
              <a:rPr lang="de-DE" sz="1600" b="1" dirty="0"/>
              <a:t>Fisch</a:t>
            </a:r>
          </a:p>
          <a:p>
            <a:pPr marL="0" indent="0"/>
            <a:r>
              <a:rPr lang="de-DE" sz="1600" dirty="0"/>
              <a:t>Sie finden dieses Allergen in einigen Fischsaucen, Pizzen, Würzmischungen, Salatdressings, Brühwürfeln und Worcestershire-Sauce.</a:t>
            </a:r>
            <a:endParaRPr lang="en-IE" sz="1600" dirty="0"/>
          </a:p>
        </p:txBody>
      </p:sp>
      <p:sp>
        <p:nvSpPr>
          <p:cNvPr id="3" name="Text Placeholder 2">
            <a:extLst>
              <a:ext uri="{FF2B5EF4-FFF2-40B4-BE49-F238E27FC236}">
                <a16:creationId xmlns:a16="http://schemas.microsoft.com/office/drawing/2014/main" id="{0483D8A8-9ECC-469D-848F-67AB0E60B62F}"/>
              </a:ext>
            </a:extLst>
          </p:cNvPr>
          <p:cNvSpPr>
            <a:spLocks noGrp="1"/>
          </p:cNvSpPr>
          <p:nvPr>
            <p:ph type="body" sz="quarter" idx="36"/>
          </p:nvPr>
        </p:nvSpPr>
        <p:spPr>
          <a:xfrm>
            <a:off x="4699671" y="3968911"/>
            <a:ext cx="2614255" cy="1927755"/>
          </a:xfrm>
        </p:spPr>
        <p:txBody>
          <a:bodyPr>
            <a:normAutofit fontScale="92500" lnSpcReduction="10000"/>
          </a:bodyPr>
          <a:lstStyle/>
          <a:p>
            <a:pPr>
              <a:lnSpc>
                <a:spcPct val="100000"/>
              </a:lnSpc>
            </a:pPr>
            <a:r>
              <a:rPr lang="de-DE" sz="1600" b="1" dirty="0">
                <a:solidFill>
                  <a:srgbClr val="002060"/>
                </a:solidFill>
              </a:rPr>
              <a:t>Lupine</a:t>
            </a:r>
          </a:p>
          <a:p>
            <a:pPr>
              <a:lnSpc>
                <a:spcPct val="100000"/>
              </a:lnSpc>
            </a:pPr>
            <a:r>
              <a:rPr lang="de-DE" sz="1600" dirty="0">
                <a:solidFill>
                  <a:srgbClr val="002060"/>
                </a:solidFill>
              </a:rPr>
              <a:t>Die Lupine ist eine Blume, aber sie ist auch in </a:t>
            </a:r>
            <a:r>
              <a:rPr lang="de-DE" sz="1600" i="1" dirty="0">
                <a:solidFill>
                  <a:srgbClr val="002060"/>
                </a:solidFill>
              </a:rPr>
              <a:t>Mehl</a:t>
            </a:r>
            <a:r>
              <a:rPr lang="de-DE" sz="1600" dirty="0">
                <a:solidFill>
                  <a:srgbClr val="002060"/>
                </a:solidFill>
              </a:rPr>
              <a:t> enthalten. Lupinenmehl und -samen können in einigen Brotsorten, Gebäck und sogar Nudeln verwendet werden.</a:t>
            </a:r>
            <a:endParaRPr lang="en-IE" sz="1600" dirty="0">
              <a:solidFill>
                <a:srgbClr val="002060"/>
              </a:solidFill>
            </a:endParaRPr>
          </a:p>
        </p:txBody>
      </p:sp>
      <p:sp>
        <p:nvSpPr>
          <p:cNvPr id="4" name="Text Placeholder 3">
            <a:extLst>
              <a:ext uri="{FF2B5EF4-FFF2-40B4-BE49-F238E27FC236}">
                <a16:creationId xmlns:a16="http://schemas.microsoft.com/office/drawing/2014/main" id="{389A43E3-9CE8-4D9B-95E5-8971970329B7}"/>
              </a:ext>
            </a:extLst>
          </p:cNvPr>
          <p:cNvSpPr>
            <a:spLocks noGrp="1"/>
          </p:cNvSpPr>
          <p:nvPr>
            <p:ph type="body" sz="quarter" idx="37"/>
          </p:nvPr>
        </p:nvSpPr>
        <p:spPr>
          <a:xfrm>
            <a:off x="7678404" y="3844436"/>
            <a:ext cx="2716980" cy="2052230"/>
          </a:xfrm>
        </p:spPr>
        <p:txBody>
          <a:bodyPr>
            <a:noAutofit/>
          </a:bodyPr>
          <a:lstStyle/>
          <a:p>
            <a:pPr marL="0" indent="0"/>
            <a:r>
              <a:rPr lang="de-DE" sz="1600" b="1" dirty="0"/>
              <a:t>Milch</a:t>
            </a:r>
          </a:p>
          <a:p>
            <a:pPr marL="0" indent="0"/>
            <a:r>
              <a:rPr lang="de-DE" sz="1600" dirty="0"/>
              <a:t>Milch ist eine häufige Zutat in Butter, Käse, Sahne, Milchpulver und Joghurt. Sie ist auch in Lebensmitteln enthalten, die mit Milch bestrichen oder glasiert sind, sowie in Suppen und Soßen in Pulverform.</a:t>
            </a:r>
            <a:endParaRPr lang="en-IE" sz="1600" dirty="0"/>
          </a:p>
        </p:txBody>
      </p:sp>
      <p:sp>
        <p:nvSpPr>
          <p:cNvPr id="9" name="Text Placeholder 9">
            <a:extLst>
              <a:ext uri="{FF2B5EF4-FFF2-40B4-BE49-F238E27FC236}">
                <a16:creationId xmlns:a16="http://schemas.microsoft.com/office/drawing/2014/main" id="{DAFCAC22-8221-4708-AC3C-42DE7834B493}"/>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de-DE" dirty="0"/>
              <a:t>Zur Auffrischung Ihres Wissens über die 14 Allergene </a:t>
            </a:r>
            <a:endParaRPr lang="en-IE" dirty="0"/>
          </a:p>
        </p:txBody>
      </p:sp>
      <p:pic>
        <p:nvPicPr>
          <p:cNvPr id="11" name="Picture 10">
            <a:extLst>
              <a:ext uri="{FF2B5EF4-FFF2-40B4-BE49-F238E27FC236}">
                <a16:creationId xmlns:a16="http://schemas.microsoft.com/office/drawing/2014/main" id="{D48D9542-8D41-4FFC-B17D-B5EDEAD632B5}"/>
              </a:ext>
            </a:extLst>
          </p:cNvPr>
          <p:cNvPicPr>
            <a:picLocks noChangeAspect="1"/>
          </p:cNvPicPr>
          <p:nvPr/>
        </p:nvPicPr>
        <p:blipFill>
          <a:blip r:embed="rId3"/>
          <a:stretch>
            <a:fillRect/>
          </a:stretch>
        </p:blipFill>
        <p:spPr>
          <a:xfrm>
            <a:off x="2668850" y="2170632"/>
            <a:ext cx="1226163" cy="840516"/>
          </a:xfrm>
          <a:prstGeom prst="rect">
            <a:avLst/>
          </a:prstGeom>
        </p:spPr>
      </p:pic>
      <p:pic>
        <p:nvPicPr>
          <p:cNvPr id="13" name="Picture 12">
            <a:extLst>
              <a:ext uri="{FF2B5EF4-FFF2-40B4-BE49-F238E27FC236}">
                <a16:creationId xmlns:a16="http://schemas.microsoft.com/office/drawing/2014/main" id="{B2414B2A-AE8C-4C56-8881-50DC23B1A5D0}"/>
              </a:ext>
            </a:extLst>
          </p:cNvPr>
          <p:cNvPicPr>
            <a:picLocks noChangeAspect="1"/>
          </p:cNvPicPr>
          <p:nvPr/>
        </p:nvPicPr>
        <p:blipFill>
          <a:blip r:embed="rId4"/>
          <a:stretch>
            <a:fillRect/>
          </a:stretch>
        </p:blipFill>
        <p:spPr>
          <a:xfrm>
            <a:off x="5481274" y="2170632"/>
            <a:ext cx="1081940" cy="840516"/>
          </a:xfrm>
          <a:prstGeom prst="rect">
            <a:avLst/>
          </a:prstGeom>
        </p:spPr>
      </p:pic>
      <p:pic>
        <p:nvPicPr>
          <p:cNvPr id="15" name="Picture 14">
            <a:extLst>
              <a:ext uri="{FF2B5EF4-FFF2-40B4-BE49-F238E27FC236}">
                <a16:creationId xmlns:a16="http://schemas.microsoft.com/office/drawing/2014/main" id="{C0B9AD50-3C37-4837-B369-F323D9FE8713}"/>
              </a:ext>
            </a:extLst>
          </p:cNvPr>
          <p:cNvPicPr>
            <a:picLocks noChangeAspect="1"/>
          </p:cNvPicPr>
          <p:nvPr/>
        </p:nvPicPr>
        <p:blipFill>
          <a:blip r:embed="rId5"/>
          <a:stretch>
            <a:fillRect/>
          </a:stretch>
        </p:blipFill>
        <p:spPr>
          <a:xfrm>
            <a:off x="8441252" y="2176011"/>
            <a:ext cx="695326" cy="1028700"/>
          </a:xfrm>
          <a:prstGeom prst="rect">
            <a:avLst/>
          </a:prstGeom>
        </p:spPr>
      </p:pic>
    </p:spTree>
    <p:extLst>
      <p:ext uri="{BB962C8B-B14F-4D97-AF65-F5344CB8AC3E}">
        <p14:creationId xmlns:p14="http://schemas.microsoft.com/office/powerpoint/2010/main" val="1228268329"/>
      </p:ext>
    </p:extLst>
  </p:cSld>
  <p:clrMapOvr>
    <a:masterClrMapping/>
  </p:clrMapOvr>
  <p:extLst>
    <p:ext uri="{6950BFC3-D8DA-4A85-94F7-54DA5524770B}">
      <p188:commentRel xmlns:p188="http://schemas.microsoft.com/office/powerpoint/2018/8/main" r:id="rId2"/>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81AF34-6CE6-4B8E-9978-4B30DD1AD2DA}"/>
              </a:ext>
            </a:extLst>
          </p:cNvPr>
          <p:cNvSpPr>
            <a:spLocks noGrp="1"/>
          </p:cNvSpPr>
          <p:nvPr>
            <p:ph type="body" sz="quarter" idx="31"/>
          </p:nvPr>
        </p:nvSpPr>
        <p:spPr>
          <a:xfrm>
            <a:off x="674440" y="3782391"/>
            <a:ext cx="2482180" cy="2538101"/>
          </a:xfrm>
        </p:spPr>
        <p:txBody>
          <a:bodyPr>
            <a:noAutofit/>
          </a:bodyPr>
          <a:lstStyle/>
          <a:p>
            <a:pPr marL="0" indent="0">
              <a:lnSpc>
                <a:spcPct val="120000"/>
              </a:lnSpc>
            </a:pPr>
            <a:r>
              <a:rPr lang="de-DE" b="1" dirty="0"/>
              <a:t>Mollusken</a:t>
            </a:r>
          </a:p>
          <a:p>
            <a:pPr marL="0" indent="0">
              <a:lnSpc>
                <a:spcPct val="120000"/>
              </a:lnSpc>
            </a:pPr>
            <a:r>
              <a:rPr lang="de-DE" dirty="0"/>
              <a:t>Dazu gehören Miesmuscheln, Landschnecken, Tintenfische und Wellhornschnecken, aber auch in Austernsauce oder als Zutat in Fischeintöpfen sind sie häufig zu finden</a:t>
            </a:r>
            <a:r>
              <a:rPr lang="de-DE" sz="1600" dirty="0"/>
              <a:t>.</a:t>
            </a:r>
            <a:endParaRPr lang="en-IE" sz="1600" dirty="0"/>
          </a:p>
        </p:txBody>
      </p:sp>
      <p:sp>
        <p:nvSpPr>
          <p:cNvPr id="3" name="Text Placeholder 2">
            <a:extLst>
              <a:ext uri="{FF2B5EF4-FFF2-40B4-BE49-F238E27FC236}">
                <a16:creationId xmlns:a16="http://schemas.microsoft.com/office/drawing/2014/main" id="{4E8E5D14-DA11-457D-9784-3BAA462A42A4}"/>
              </a:ext>
            </a:extLst>
          </p:cNvPr>
          <p:cNvSpPr>
            <a:spLocks noGrp="1"/>
          </p:cNvSpPr>
          <p:nvPr>
            <p:ph type="body" sz="quarter" idx="35"/>
          </p:nvPr>
        </p:nvSpPr>
        <p:spPr>
          <a:xfrm>
            <a:off x="3461420" y="3754633"/>
            <a:ext cx="2329780" cy="2230452"/>
          </a:xfrm>
        </p:spPr>
        <p:txBody>
          <a:bodyPr>
            <a:noAutofit/>
          </a:bodyPr>
          <a:lstStyle/>
          <a:p>
            <a:pPr marL="0" indent="0">
              <a:lnSpc>
                <a:spcPct val="120000"/>
              </a:lnSpc>
            </a:pPr>
            <a:r>
              <a:rPr lang="en-US" b="1" dirty="0" err="1">
                <a:solidFill>
                  <a:srgbClr val="1F3B73"/>
                </a:solidFill>
              </a:rPr>
              <a:t>Senf</a:t>
            </a:r>
            <a:endParaRPr lang="en-US" b="1" dirty="0">
              <a:solidFill>
                <a:srgbClr val="1F3B73"/>
              </a:solidFill>
            </a:endParaRPr>
          </a:p>
          <a:p>
            <a:pPr marL="0" indent="0">
              <a:lnSpc>
                <a:spcPct val="120000"/>
              </a:lnSpc>
            </a:pPr>
            <a:r>
              <a:rPr lang="en-US" dirty="0" err="1">
                <a:solidFill>
                  <a:srgbClr val="1F3B73"/>
                </a:solidFill>
              </a:rPr>
              <a:t>Flüssiger</a:t>
            </a:r>
            <a:r>
              <a:rPr lang="en-US" dirty="0">
                <a:solidFill>
                  <a:srgbClr val="1F3B73"/>
                </a:solidFill>
              </a:rPr>
              <a:t> </a:t>
            </a:r>
            <a:r>
              <a:rPr lang="en-US" dirty="0" err="1">
                <a:solidFill>
                  <a:srgbClr val="1F3B73"/>
                </a:solidFill>
              </a:rPr>
              <a:t>Senf</a:t>
            </a:r>
            <a:r>
              <a:rPr lang="en-US" dirty="0">
                <a:solidFill>
                  <a:srgbClr val="1F3B73"/>
                </a:solidFill>
              </a:rPr>
              <a:t>, </a:t>
            </a:r>
            <a:r>
              <a:rPr lang="en-US" dirty="0" err="1">
                <a:solidFill>
                  <a:srgbClr val="1F3B73"/>
                </a:solidFill>
              </a:rPr>
              <a:t>Senfpulver</a:t>
            </a:r>
            <a:r>
              <a:rPr lang="en-US" dirty="0">
                <a:solidFill>
                  <a:srgbClr val="1F3B73"/>
                </a:solidFill>
              </a:rPr>
              <a:t> und </a:t>
            </a:r>
            <a:r>
              <a:rPr lang="en-US" dirty="0" err="1">
                <a:solidFill>
                  <a:srgbClr val="1F3B73"/>
                </a:solidFill>
              </a:rPr>
              <a:t>Senfkörner</a:t>
            </a:r>
            <a:r>
              <a:rPr lang="en-US" dirty="0">
                <a:solidFill>
                  <a:srgbClr val="1F3B73"/>
                </a:solidFill>
              </a:rPr>
              <a:t> fallen in </a:t>
            </a:r>
            <a:r>
              <a:rPr lang="en-US" dirty="0" err="1">
                <a:solidFill>
                  <a:srgbClr val="1F3B73"/>
                </a:solidFill>
              </a:rPr>
              <a:t>diese</a:t>
            </a:r>
            <a:r>
              <a:rPr lang="en-US" dirty="0">
                <a:solidFill>
                  <a:srgbClr val="1F3B73"/>
                </a:solidFill>
              </a:rPr>
              <a:t> </a:t>
            </a:r>
            <a:r>
              <a:rPr lang="en-US" dirty="0" err="1">
                <a:solidFill>
                  <a:srgbClr val="1F3B73"/>
                </a:solidFill>
              </a:rPr>
              <a:t>Kategorie</a:t>
            </a:r>
            <a:r>
              <a:rPr lang="en-US" dirty="0">
                <a:solidFill>
                  <a:srgbClr val="1F3B73"/>
                </a:solidFill>
              </a:rPr>
              <a:t>. </a:t>
            </a:r>
            <a:r>
              <a:rPr lang="en-US" dirty="0" err="1">
                <a:solidFill>
                  <a:srgbClr val="1F3B73"/>
                </a:solidFill>
              </a:rPr>
              <a:t>Diese</a:t>
            </a:r>
            <a:r>
              <a:rPr lang="en-US" dirty="0">
                <a:solidFill>
                  <a:srgbClr val="1F3B73"/>
                </a:solidFill>
              </a:rPr>
              <a:t> </a:t>
            </a:r>
            <a:r>
              <a:rPr lang="en-US" dirty="0" err="1">
                <a:solidFill>
                  <a:srgbClr val="1F3B73"/>
                </a:solidFill>
              </a:rPr>
              <a:t>Zutat</a:t>
            </a:r>
            <a:r>
              <a:rPr lang="en-US" dirty="0">
                <a:solidFill>
                  <a:srgbClr val="1F3B73"/>
                </a:solidFill>
              </a:rPr>
              <a:t> </a:t>
            </a:r>
            <a:r>
              <a:rPr lang="en-US" dirty="0" err="1">
                <a:solidFill>
                  <a:srgbClr val="1F3B73"/>
                </a:solidFill>
              </a:rPr>
              <a:t>findet</a:t>
            </a:r>
            <a:r>
              <a:rPr lang="en-US" dirty="0">
                <a:solidFill>
                  <a:srgbClr val="1F3B73"/>
                </a:solidFill>
              </a:rPr>
              <a:t> </a:t>
            </a:r>
            <a:r>
              <a:rPr lang="en-US" dirty="0" err="1">
                <a:solidFill>
                  <a:srgbClr val="1F3B73"/>
                </a:solidFill>
              </a:rPr>
              <a:t>sich</a:t>
            </a:r>
            <a:r>
              <a:rPr lang="en-US" dirty="0">
                <a:solidFill>
                  <a:srgbClr val="1F3B73"/>
                </a:solidFill>
              </a:rPr>
              <a:t> </a:t>
            </a:r>
            <a:r>
              <a:rPr lang="en-US" dirty="0" err="1">
                <a:solidFill>
                  <a:srgbClr val="1F3B73"/>
                </a:solidFill>
              </a:rPr>
              <a:t>auch</a:t>
            </a:r>
            <a:r>
              <a:rPr lang="en-US" dirty="0">
                <a:solidFill>
                  <a:srgbClr val="1F3B73"/>
                </a:solidFill>
              </a:rPr>
              <a:t> in </a:t>
            </a:r>
            <a:r>
              <a:rPr lang="en-US" dirty="0" err="1">
                <a:solidFill>
                  <a:srgbClr val="1F3B73"/>
                </a:solidFill>
              </a:rPr>
              <a:t>Brot</a:t>
            </a:r>
            <a:r>
              <a:rPr lang="en-US" dirty="0">
                <a:solidFill>
                  <a:srgbClr val="1F3B73"/>
                </a:solidFill>
              </a:rPr>
              <a:t>, </a:t>
            </a:r>
            <a:r>
              <a:rPr lang="en-US" dirty="0" err="1">
                <a:solidFill>
                  <a:srgbClr val="1F3B73"/>
                </a:solidFill>
              </a:rPr>
              <a:t>Currys</a:t>
            </a:r>
            <a:r>
              <a:rPr lang="en-US" dirty="0">
                <a:solidFill>
                  <a:srgbClr val="1F3B73"/>
                </a:solidFill>
              </a:rPr>
              <a:t>, </a:t>
            </a:r>
            <a:r>
              <a:rPr lang="en-US" dirty="0" err="1">
                <a:solidFill>
                  <a:srgbClr val="1F3B73"/>
                </a:solidFill>
              </a:rPr>
              <a:t>Marinaden</a:t>
            </a:r>
            <a:r>
              <a:rPr lang="en-US" dirty="0">
                <a:solidFill>
                  <a:srgbClr val="1F3B73"/>
                </a:solidFill>
              </a:rPr>
              <a:t>, </a:t>
            </a:r>
            <a:r>
              <a:rPr lang="en-US" dirty="0" err="1">
                <a:solidFill>
                  <a:srgbClr val="1F3B73"/>
                </a:solidFill>
              </a:rPr>
              <a:t>Fleischprodukten</a:t>
            </a:r>
            <a:r>
              <a:rPr lang="en-US" dirty="0">
                <a:solidFill>
                  <a:srgbClr val="1F3B73"/>
                </a:solidFill>
              </a:rPr>
              <a:t>, </a:t>
            </a:r>
            <a:r>
              <a:rPr lang="en-US" dirty="0" err="1">
                <a:solidFill>
                  <a:srgbClr val="1F3B73"/>
                </a:solidFill>
              </a:rPr>
              <a:t>Salatdressings</a:t>
            </a:r>
            <a:r>
              <a:rPr lang="en-US" dirty="0">
                <a:solidFill>
                  <a:srgbClr val="1F3B73"/>
                </a:solidFill>
              </a:rPr>
              <a:t>, </a:t>
            </a:r>
            <a:r>
              <a:rPr lang="en-US" dirty="0" err="1">
                <a:solidFill>
                  <a:srgbClr val="1F3B73"/>
                </a:solidFill>
              </a:rPr>
              <a:t>Soßen</a:t>
            </a:r>
            <a:r>
              <a:rPr lang="en-US" dirty="0">
                <a:solidFill>
                  <a:srgbClr val="1F3B73"/>
                </a:solidFill>
              </a:rPr>
              <a:t> und </a:t>
            </a:r>
            <a:r>
              <a:rPr lang="en-US" dirty="0" err="1">
                <a:solidFill>
                  <a:srgbClr val="1F3B73"/>
                </a:solidFill>
              </a:rPr>
              <a:t>Suppen</a:t>
            </a:r>
            <a:r>
              <a:rPr lang="en-US" sz="1600" b="1" dirty="0">
                <a:solidFill>
                  <a:srgbClr val="1F3B73"/>
                </a:solidFill>
              </a:rPr>
              <a:t>.</a:t>
            </a:r>
            <a:endParaRPr lang="en-IE" sz="1600" b="1" dirty="0">
              <a:solidFill>
                <a:srgbClr val="1F3B73"/>
              </a:solidFill>
            </a:endParaRPr>
          </a:p>
        </p:txBody>
      </p:sp>
      <p:sp>
        <p:nvSpPr>
          <p:cNvPr id="4" name="Text Placeholder 3">
            <a:extLst>
              <a:ext uri="{FF2B5EF4-FFF2-40B4-BE49-F238E27FC236}">
                <a16:creationId xmlns:a16="http://schemas.microsoft.com/office/drawing/2014/main" id="{9A96DDA7-79DC-4397-9287-6AA3ECD26161}"/>
              </a:ext>
            </a:extLst>
          </p:cNvPr>
          <p:cNvSpPr>
            <a:spLocks noGrp="1"/>
          </p:cNvSpPr>
          <p:nvPr>
            <p:ph type="body" sz="quarter" idx="36"/>
          </p:nvPr>
        </p:nvSpPr>
        <p:spPr>
          <a:xfrm>
            <a:off x="6096000" y="3600809"/>
            <a:ext cx="2939382" cy="2538101"/>
          </a:xfrm>
        </p:spPr>
        <p:txBody>
          <a:bodyPr>
            <a:noAutofit/>
          </a:bodyPr>
          <a:lstStyle/>
          <a:p>
            <a:pPr marL="0" indent="0">
              <a:lnSpc>
                <a:spcPct val="120000"/>
              </a:lnSpc>
            </a:pPr>
            <a:r>
              <a:rPr lang="en-US" b="1" dirty="0"/>
              <a:t> </a:t>
            </a:r>
            <a:r>
              <a:rPr lang="en-US" b="1" dirty="0" err="1"/>
              <a:t>Baumnüsse</a:t>
            </a:r>
            <a:endParaRPr lang="en-US" b="1" dirty="0"/>
          </a:p>
          <a:p>
            <a:pPr marL="0" indent="0">
              <a:lnSpc>
                <a:spcPct val="120000"/>
              </a:lnSpc>
            </a:pPr>
            <a:r>
              <a:rPr lang="en-US" dirty="0"/>
              <a:t> </a:t>
            </a:r>
            <a:r>
              <a:rPr lang="en-US" dirty="0" err="1"/>
              <a:t>Nüsse</a:t>
            </a:r>
            <a:r>
              <a:rPr lang="en-US" dirty="0"/>
              <a:t>, die auf </a:t>
            </a:r>
            <a:r>
              <a:rPr lang="en-US" dirty="0" err="1"/>
              <a:t>Bäumen</a:t>
            </a:r>
            <a:r>
              <a:rPr lang="en-US" dirty="0"/>
              <a:t> </a:t>
            </a:r>
            <a:r>
              <a:rPr lang="en-US" dirty="0" err="1"/>
              <a:t>wachsen</a:t>
            </a:r>
            <a:r>
              <a:rPr lang="en-US" dirty="0"/>
              <a:t>, </a:t>
            </a:r>
            <a:r>
              <a:rPr lang="en-US" dirty="0" err="1"/>
              <a:t>wie</a:t>
            </a:r>
            <a:r>
              <a:rPr lang="en-US" dirty="0"/>
              <a:t> </a:t>
            </a:r>
            <a:r>
              <a:rPr lang="en-US" dirty="0" err="1"/>
              <a:t>Cashewnüsse</a:t>
            </a:r>
            <a:r>
              <a:rPr lang="en-US" dirty="0"/>
              <a:t>, </a:t>
            </a:r>
            <a:r>
              <a:rPr lang="en-US" dirty="0" err="1"/>
              <a:t>Mandeln</a:t>
            </a:r>
            <a:r>
              <a:rPr lang="en-US" dirty="0"/>
              <a:t>, </a:t>
            </a:r>
            <a:r>
              <a:rPr lang="en-US" dirty="0" err="1"/>
              <a:t>Walnüsse</a:t>
            </a:r>
            <a:r>
              <a:rPr lang="en-US" dirty="0"/>
              <a:t>, </a:t>
            </a:r>
            <a:r>
              <a:rPr lang="en-US" dirty="0" err="1"/>
              <a:t>Macadamianüsse</a:t>
            </a:r>
            <a:r>
              <a:rPr lang="en-US" dirty="0"/>
              <a:t> und </a:t>
            </a:r>
            <a:r>
              <a:rPr lang="en-US" dirty="0" err="1"/>
              <a:t>Haselnüsse</a:t>
            </a:r>
            <a:r>
              <a:rPr lang="en-US" dirty="0"/>
              <a:t>. Sie </a:t>
            </a:r>
            <a:r>
              <a:rPr lang="en-US" dirty="0" err="1"/>
              <a:t>werden</a:t>
            </a:r>
            <a:r>
              <a:rPr lang="en-US" dirty="0"/>
              <a:t> in </a:t>
            </a:r>
            <a:r>
              <a:rPr lang="en-US" dirty="0" err="1"/>
              <a:t>Brot</a:t>
            </a:r>
            <a:r>
              <a:rPr lang="en-US" dirty="0"/>
              <a:t>, </a:t>
            </a:r>
            <a:r>
              <a:rPr lang="en-US" dirty="0" err="1"/>
              <a:t>Keksen</a:t>
            </a:r>
            <a:r>
              <a:rPr lang="en-US" dirty="0"/>
              <a:t>, </a:t>
            </a:r>
            <a:r>
              <a:rPr lang="en-US" dirty="0" err="1"/>
              <a:t>Crackern</a:t>
            </a:r>
            <a:r>
              <a:rPr lang="en-US" dirty="0"/>
              <a:t>, Desserts, </a:t>
            </a:r>
            <a:r>
              <a:rPr lang="en-US" dirty="0" err="1"/>
              <a:t>Nusspulvern</a:t>
            </a:r>
            <a:r>
              <a:rPr lang="en-US" dirty="0"/>
              <a:t>, </a:t>
            </a:r>
            <a:r>
              <a:rPr lang="en-US" dirty="0" err="1"/>
              <a:t>Pfannengerichten</a:t>
            </a:r>
            <a:r>
              <a:rPr lang="en-US" dirty="0"/>
              <a:t>, </a:t>
            </a:r>
            <a:r>
              <a:rPr lang="en-US" dirty="0" err="1"/>
              <a:t>Eiscreme</a:t>
            </a:r>
            <a:r>
              <a:rPr lang="en-US" dirty="0"/>
              <a:t>, Marzipan (</a:t>
            </a:r>
            <a:r>
              <a:rPr lang="en-US" dirty="0" err="1"/>
              <a:t>Mandelpaste</a:t>
            </a:r>
            <a:r>
              <a:rPr lang="en-US" dirty="0"/>
              <a:t>), </a:t>
            </a:r>
            <a:r>
              <a:rPr lang="en-US" dirty="0" err="1"/>
              <a:t>Nussölen</a:t>
            </a:r>
            <a:r>
              <a:rPr lang="en-US" dirty="0"/>
              <a:t> und </a:t>
            </a:r>
            <a:r>
              <a:rPr lang="en-US" dirty="0" err="1"/>
              <a:t>Soßen</a:t>
            </a:r>
            <a:r>
              <a:rPr lang="en-US" dirty="0"/>
              <a:t> </a:t>
            </a:r>
            <a:r>
              <a:rPr lang="en-US" dirty="0" err="1"/>
              <a:t>verwendet</a:t>
            </a:r>
            <a:r>
              <a:rPr lang="en-US" sz="1600" dirty="0"/>
              <a:t>.</a:t>
            </a:r>
          </a:p>
        </p:txBody>
      </p:sp>
      <p:sp>
        <p:nvSpPr>
          <p:cNvPr id="5" name="Text Placeholder 4">
            <a:extLst>
              <a:ext uri="{FF2B5EF4-FFF2-40B4-BE49-F238E27FC236}">
                <a16:creationId xmlns:a16="http://schemas.microsoft.com/office/drawing/2014/main" id="{0A58179A-385E-49C5-8E9A-ECB55E85425D}"/>
              </a:ext>
            </a:extLst>
          </p:cNvPr>
          <p:cNvSpPr>
            <a:spLocks noGrp="1"/>
          </p:cNvSpPr>
          <p:nvPr>
            <p:ph type="body" sz="quarter" idx="37"/>
          </p:nvPr>
        </p:nvSpPr>
        <p:spPr>
          <a:xfrm>
            <a:off x="8984603" y="3782390"/>
            <a:ext cx="2482181" cy="2538101"/>
          </a:xfrm>
        </p:spPr>
        <p:txBody>
          <a:bodyPr>
            <a:noAutofit/>
          </a:bodyPr>
          <a:lstStyle/>
          <a:p>
            <a:pPr marL="0" indent="0">
              <a:lnSpc>
                <a:spcPct val="110000"/>
              </a:lnSpc>
            </a:pPr>
            <a:r>
              <a:rPr lang="de-DE" b="1" dirty="0">
                <a:solidFill>
                  <a:srgbClr val="1F3B73"/>
                </a:solidFill>
              </a:rPr>
              <a:t>Erdnüsse</a:t>
            </a:r>
          </a:p>
          <a:p>
            <a:pPr marL="0" indent="0">
              <a:lnSpc>
                <a:spcPct val="110000"/>
              </a:lnSpc>
            </a:pPr>
            <a:r>
              <a:rPr lang="de-DE" dirty="0">
                <a:solidFill>
                  <a:srgbClr val="1F3B73"/>
                </a:solidFill>
              </a:rPr>
              <a:t>Erdnüsse gehören zu den Hülsenfrüchten und wachsen unter der Erde, weshalb sie auch als Erdnuss bezeichnet wird. Sie wird häufig in Keksen, Kuchen, Currys, Desserts, Saucen (</a:t>
            </a:r>
            <a:r>
              <a:rPr lang="de-DE" dirty="0" err="1">
                <a:solidFill>
                  <a:srgbClr val="1F3B73"/>
                </a:solidFill>
              </a:rPr>
              <a:t>Satay</a:t>
            </a:r>
            <a:r>
              <a:rPr lang="de-DE" dirty="0">
                <a:solidFill>
                  <a:srgbClr val="1F3B73"/>
                </a:solidFill>
              </a:rPr>
              <a:t>-Sauce) sowie in Erdnussöl und Erdnussmehl verwendet.</a:t>
            </a:r>
            <a:endParaRPr lang="en-IE" dirty="0">
              <a:solidFill>
                <a:srgbClr val="002060"/>
              </a:solidFill>
            </a:endParaRPr>
          </a:p>
        </p:txBody>
      </p:sp>
      <p:sp>
        <p:nvSpPr>
          <p:cNvPr id="11" name="Text Placeholder 9">
            <a:extLst>
              <a:ext uri="{FF2B5EF4-FFF2-40B4-BE49-F238E27FC236}">
                <a16:creationId xmlns:a16="http://schemas.microsoft.com/office/drawing/2014/main" id="{F3416A78-66B8-433F-9158-1D4ABF4CB657}"/>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de-DE" dirty="0"/>
              <a:t>Zur Auffrischung Ihres Wissens über die 14 Allergene </a:t>
            </a:r>
            <a:endParaRPr lang="en-IE" dirty="0"/>
          </a:p>
        </p:txBody>
      </p:sp>
      <p:pic>
        <p:nvPicPr>
          <p:cNvPr id="12" name="Picture 11">
            <a:extLst>
              <a:ext uri="{FF2B5EF4-FFF2-40B4-BE49-F238E27FC236}">
                <a16:creationId xmlns:a16="http://schemas.microsoft.com/office/drawing/2014/main" id="{CA65C698-7274-4AB4-8D4F-9A93D58B3C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069" y="2322569"/>
            <a:ext cx="1383127" cy="758316"/>
          </a:xfrm>
          <a:prstGeom prst="rect">
            <a:avLst/>
          </a:prstGeom>
        </p:spPr>
      </p:pic>
      <p:pic>
        <p:nvPicPr>
          <p:cNvPr id="14" name="Picture 13">
            <a:extLst>
              <a:ext uri="{FF2B5EF4-FFF2-40B4-BE49-F238E27FC236}">
                <a16:creationId xmlns:a16="http://schemas.microsoft.com/office/drawing/2014/main" id="{2E417273-984A-405A-94F4-1A12B877814F}"/>
              </a:ext>
            </a:extLst>
          </p:cNvPr>
          <p:cNvPicPr>
            <a:picLocks noChangeAspect="1"/>
          </p:cNvPicPr>
          <p:nvPr/>
        </p:nvPicPr>
        <p:blipFill>
          <a:blip r:embed="rId3"/>
          <a:stretch>
            <a:fillRect/>
          </a:stretch>
        </p:blipFill>
        <p:spPr>
          <a:xfrm>
            <a:off x="4228755" y="2092509"/>
            <a:ext cx="904261" cy="1028699"/>
          </a:xfrm>
          <a:prstGeom prst="rect">
            <a:avLst/>
          </a:prstGeom>
        </p:spPr>
      </p:pic>
      <p:pic>
        <p:nvPicPr>
          <p:cNvPr id="16" name="Picture 15">
            <a:extLst>
              <a:ext uri="{FF2B5EF4-FFF2-40B4-BE49-F238E27FC236}">
                <a16:creationId xmlns:a16="http://schemas.microsoft.com/office/drawing/2014/main" id="{59ED149B-63E8-4348-B5FB-9AE462BFF22C}"/>
              </a:ext>
            </a:extLst>
          </p:cNvPr>
          <p:cNvPicPr>
            <a:picLocks noChangeAspect="1"/>
          </p:cNvPicPr>
          <p:nvPr/>
        </p:nvPicPr>
        <p:blipFill>
          <a:blip r:embed="rId4"/>
          <a:stretch>
            <a:fillRect/>
          </a:stretch>
        </p:blipFill>
        <p:spPr>
          <a:xfrm>
            <a:off x="6950396" y="2201642"/>
            <a:ext cx="1060855" cy="1124325"/>
          </a:xfrm>
          <a:prstGeom prst="rect">
            <a:avLst/>
          </a:prstGeom>
        </p:spPr>
      </p:pic>
      <p:pic>
        <p:nvPicPr>
          <p:cNvPr id="18" name="Picture 17">
            <a:extLst>
              <a:ext uri="{FF2B5EF4-FFF2-40B4-BE49-F238E27FC236}">
                <a16:creationId xmlns:a16="http://schemas.microsoft.com/office/drawing/2014/main" id="{FBEDDB62-E1CB-4E1B-B0E1-6754355CD0F4}"/>
              </a:ext>
            </a:extLst>
          </p:cNvPr>
          <p:cNvPicPr>
            <a:picLocks noChangeAspect="1"/>
          </p:cNvPicPr>
          <p:nvPr/>
        </p:nvPicPr>
        <p:blipFill>
          <a:blip r:embed="rId5"/>
          <a:stretch>
            <a:fillRect/>
          </a:stretch>
        </p:blipFill>
        <p:spPr>
          <a:xfrm>
            <a:off x="9773564" y="2201642"/>
            <a:ext cx="904261" cy="955446"/>
          </a:xfrm>
          <a:prstGeom prst="rect">
            <a:avLst/>
          </a:prstGeom>
        </p:spPr>
      </p:pic>
    </p:spTree>
    <p:extLst>
      <p:ext uri="{BB962C8B-B14F-4D97-AF65-F5344CB8AC3E}">
        <p14:creationId xmlns:p14="http://schemas.microsoft.com/office/powerpoint/2010/main" val="2534550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44290-DF3C-4BE1-B65C-3F26018A5392}"/>
              </a:ext>
            </a:extLst>
          </p:cNvPr>
          <p:cNvSpPr>
            <a:spLocks noGrp="1"/>
          </p:cNvSpPr>
          <p:nvPr>
            <p:ph type="body" sz="quarter" idx="35"/>
          </p:nvPr>
        </p:nvSpPr>
        <p:spPr>
          <a:xfrm>
            <a:off x="2217989" y="3727222"/>
            <a:ext cx="2109304" cy="1987985"/>
          </a:xfrm>
        </p:spPr>
        <p:txBody>
          <a:bodyPr>
            <a:noAutofit/>
          </a:bodyPr>
          <a:lstStyle/>
          <a:p>
            <a:pPr marL="0" indent="0">
              <a:lnSpc>
                <a:spcPct val="120000"/>
              </a:lnSpc>
            </a:pPr>
            <a:r>
              <a:rPr lang="de-DE" b="1" dirty="0"/>
              <a:t>Sesamkörner</a:t>
            </a:r>
          </a:p>
          <a:p>
            <a:pPr marL="0" indent="0">
              <a:lnSpc>
                <a:spcPct val="120000"/>
              </a:lnSpc>
            </a:pPr>
            <a:r>
              <a:rPr lang="de-DE" dirty="0"/>
              <a:t>Sesamsamen sind häufig in Brot (bestreut), Brotstangen, Houmous, Sesamöl und </a:t>
            </a:r>
            <a:r>
              <a:rPr lang="de-DE" dirty="0" err="1"/>
              <a:t>Tahini</a:t>
            </a:r>
            <a:r>
              <a:rPr lang="de-DE" dirty="0"/>
              <a:t> zu finden. Sie werden manchmal geröstet und in Salaten verwendet.</a:t>
            </a:r>
            <a:endParaRPr lang="en-IE" dirty="0"/>
          </a:p>
        </p:txBody>
      </p:sp>
      <p:sp>
        <p:nvSpPr>
          <p:cNvPr id="3" name="Text Placeholder 2">
            <a:extLst>
              <a:ext uri="{FF2B5EF4-FFF2-40B4-BE49-F238E27FC236}">
                <a16:creationId xmlns:a16="http://schemas.microsoft.com/office/drawing/2014/main" id="{5AAD5B57-7308-4836-A242-912CA22AB3AE}"/>
              </a:ext>
            </a:extLst>
          </p:cNvPr>
          <p:cNvSpPr>
            <a:spLocks noGrp="1"/>
          </p:cNvSpPr>
          <p:nvPr>
            <p:ph type="body" sz="quarter" idx="36"/>
          </p:nvPr>
        </p:nvSpPr>
        <p:spPr>
          <a:xfrm>
            <a:off x="4505050" y="3727222"/>
            <a:ext cx="3062297" cy="2505085"/>
          </a:xfrm>
        </p:spPr>
        <p:txBody>
          <a:bodyPr>
            <a:normAutofit/>
          </a:bodyPr>
          <a:lstStyle/>
          <a:p>
            <a:pPr marL="0" indent="0">
              <a:lnSpc>
                <a:spcPct val="100000"/>
              </a:lnSpc>
            </a:pPr>
            <a:r>
              <a:rPr lang="de-DE" b="1" dirty="0">
                <a:solidFill>
                  <a:srgbClr val="1F3B73"/>
                </a:solidFill>
              </a:rPr>
              <a:t>Soja</a:t>
            </a:r>
          </a:p>
          <a:p>
            <a:pPr marL="0" indent="0">
              <a:lnSpc>
                <a:spcPct val="100000"/>
              </a:lnSpc>
            </a:pPr>
            <a:r>
              <a:rPr lang="de-DE" dirty="0">
                <a:solidFill>
                  <a:srgbClr val="1F3B73"/>
                </a:solidFill>
              </a:rPr>
              <a:t>Häufig in Bohnenquark, Edamame-Bohnen, Miso-Paste, texturiertem Sojaprotein, Sojamehl oder Tofu enthalten. Soja ist eine Hauptzutat in der orientalischen Küche. Es kann auch in Desserts, Eiscreme, Fleischprodukten, Soßen und vegetarischen Produkten enthalten sein.</a:t>
            </a:r>
            <a:endParaRPr lang="en-IE" dirty="0">
              <a:solidFill>
                <a:srgbClr val="1F3B73"/>
              </a:solidFill>
            </a:endParaRPr>
          </a:p>
        </p:txBody>
      </p:sp>
      <p:sp>
        <p:nvSpPr>
          <p:cNvPr id="4" name="Text Placeholder 3">
            <a:extLst>
              <a:ext uri="{FF2B5EF4-FFF2-40B4-BE49-F238E27FC236}">
                <a16:creationId xmlns:a16="http://schemas.microsoft.com/office/drawing/2014/main" id="{1737F027-81FB-4533-A2BB-46B950DE9F3E}"/>
              </a:ext>
            </a:extLst>
          </p:cNvPr>
          <p:cNvSpPr>
            <a:spLocks noGrp="1"/>
          </p:cNvSpPr>
          <p:nvPr>
            <p:ph type="body" sz="quarter" idx="37"/>
          </p:nvPr>
        </p:nvSpPr>
        <p:spPr>
          <a:xfrm>
            <a:off x="7567348" y="3727222"/>
            <a:ext cx="3062297" cy="2293634"/>
          </a:xfrm>
        </p:spPr>
        <p:txBody>
          <a:bodyPr>
            <a:noAutofit/>
          </a:bodyPr>
          <a:lstStyle/>
          <a:p>
            <a:pPr marL="0" indent="0">
              <a:lnSpc>
                <a:spcPct val="100000"/>
              </a:lnSpc>
            </a:pPr>
            <a:r>
              <a:rPr lang="de-DE" b="1" dirty="0"/>
              <a:t>Sulfite</a:t>
            </a:r>
          </a:p>
          <a:p>
            <a:pPr marL="0" indent="0">
              <a:lnSpc>
                <a:spcPct val="100000"/>
              </a:lnSpc>
            </a:pPr>
            <a:r>
              <a:rPr lang="de-DE" dirty="0"/>
              <a:t>Werden in Trockenfrüchten wie Rosinen, getrockneten Aprikosen und Pflaumen verwendet. Sie können auch in Fleischprodukten, Erfrischungsgetränken, Gemüse sowie in Wein und Bier enthalten sein. Relevant, wenn sie in einer Konzentration von mehr als zehn Teilen pro Million enthalten sind.</a:t>
            </a:r>
          </a:p>
        </p:txBody>
      </p:sp>
      <p:sp>
        <p:nvSpPr>
          <p:cNvPr id="9" name="Text Placeholder 9">
            <a:extLst>
              <a:ext uri="{FF2B5EF4-FFF2-40B4-BE49-F238E27FC236}">
                <a16:creationId xmlns:a16="http://schemas.microsoft.com/office/drawing/2014/main" id="{F99553AA-C41F-42AE-8842-8E186BD29700}"/>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de-DE" dirty="0"/>
              <a:t>Zur Auffrischung Ihres Wissens über die 14 Allergene </a:t>
            </a:r>
            <a:endParaRPr lang="en-IE" dirty="0"/>
          </a:p>
        </p:txBody>
      </p:sp>
      <p:pic>
        <p:nvPicPr>
          <p:cNvPr id="11" name="Picture 10">
            <a:extLst>
              <a:ext uri="{FF2B5EF4-FFF2-40B4-BE49-F238E27FC236}">
                <a16:creationId xmlns:a16="http://schemas.microsoft.com/office/drawing/2014/main" id="{88532A94-D6C5-4FB3-9374-D51C5422B791}"/>
              </a:ext>
            </a:extLst>
          </p:cNvPr>
          <p:cNvPicPr>
            <a:picLocks noChangeAspect="1"/>
          </p:cNvPicPr>
          <p:nvPr/>
        </p:nvPicPr>
        <p:blipFill>
          <a:blip r:embed="rId2"/>
          <a:stretch>
            <a:fillRect/>
          </a:stretch>
        </p:blipFill>
        <p:spPr>
          <a:xfrm>
            <a:off x="2701863" y="2196730"/>
            <a:ext cx="1141556" cy="974713"/>
          </a:xfrm>
          <a:prstGeom prst="rect">
            <a:avLst/>
          </a:prstGeom>
        </p:spPr>
      </p:pic>
      <p:pic>
        <p:nvPicPr>
          <p:cNvPr id="13" name="Picture 12">
            <a:extLst>
              <a:ext uri="{FF2B5EF4-FFF2-40B4-BE49-F238E27FC236}">
                <a16:creationId xmlns:a16="http://schemas.microsoft.com/office/drawing/2014/main" id="{08987634-C8E6-45E9-9FA9-1DA4C2BC05D8}"/>
              </a:ext>
            </a:extLst>
          </p:cNvPr>
          <p:cNvPicPr>
            <a:picLocks noChangeAspect="1"/>
          </p:cNvPicPr>
          <p:nvPr/>
        </p:nvPicPr>
        <p:blipFill>
          <a:blip r:embed="rId3"/>
          <a:stretch>
            <a:fillRect/>
          </a:stretch>
        </p:blipFill>
        <p:spPr>
          <a:xfrm>
            <a:off x="5650023" y="2261791"/>
            <a:ext cx="891954" cy="974713"/>
          </a:xfrm>
          <a:prstGeom prst="rect">
            <a:avLst/>
          </a:prstGeom>
        </p:spPr>
      </p:pic>
      <p:pic>
        <p:nvPicPr>
          <p:cNvPr id="15" name="Picture 14">
            <a:extLst>
              <a:ext uri="{FF2B5EF4-FFF2-40B4-BE49-F238E27FC236}">
                <a16:creationId xmlns:a16="http://schemas.microsoft.com/office/drawing/2014/main" id="{FDC6509B-5433-4D5D-A09F-9F9E144AA97C}"/>
              </a:ext>
            </a:extLst>
          </p:cNvPr>
          <p:cNvPicPr>
            <a:picLocks noChangeAspect="1"/>
          </p:cNvPicPr>
          <p:nvPr/>
        </p:nvPicPr>
        <p:blipFill>
          <a:blip r:embed="rId4"/>
          <a:stretch>
            <a:fillRect/>
          </a:stretch>
        </p:blipFill>
        <p:spPr>
          <a:xfrm>
            <a:off x="8371778" y="2092610"/>
            <a:ext cx="825542" cy="1078833"/>
          </a:xfrm>
          <a:prstGeom prst="rect">
            <a:avLst/>
          </a:prstGeom>
        </p:spPr>
      </p:pic>
    </p:spTree>
    <p:extLst>
      <p:ext uri="{BB962C8B-B14F-4D97-AF65-F5344CB8AC3E}">
        <p14:creationId xmlns:p14="http://schemas.microsoft.com/office/powerpoint/2010/main" val="1920511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ows of cabbages growing in field">
            <a:extLst>
              <a:ext uri="{FF2B5EF4-FFF2-40B4-BE49-F238E27FC236}">
                <a16:creationId xmlns:a16="http://schemas.microsoft.com/office/drawing/2014/main" id="{4FF35D3B-E1AD-4542-AE4D-F8C6725661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1" y="1587500"/>
            <a:ext cx="11696699" cy="4699000"/>
          </a:xfrm>
        </p:spPr>
      </p:pic>
      <p:sp>
        <p:nvSpPr>
          <p:cNvPr id="3" name="Text Placeholder 2">
            <a:extLst>
              <a:ext uri="{FF2B5EF4-FFF2-40B4-BE49-F238E27FC236}">
                <a16:creationId xmlns:a16="http://schemas.microsoft.com/office/drawing/2014/main" id="{0A88930B-6DA5-45D1-BDF1-20174AC1CDB4}"/>
              </a:ext>
            </a:extLst>
          </p:cNvPr>
          <p:cNvSpPr>
            <a:spLocks noGrp="1"/>
          </p:cNvSpPr>
          <p:nvPr>
            <p:ph type="body" sz="quarter" idx="18"/>
          </p:nvPr>
        </p:nvSpPr>
        <p:spPr>
          <a:xfrm>
            <a:off x="5503492" y="3092586"/>
            <a:ext cx="6440857" cy="1466443"/>
          </a:xfrm>
          <a:solidFill>
            <a:srgbClr val="85D2E1"/>
          </a:solidFill>
        </p:spPr>
        <p:txBody>
          <a:bodyPr/>
          <a:lstStyle/>
          <a:p>
            <a:r>
              <a:rPr lang="de-DE" b="1" i="0" dirty="0">
                <a:solidFill>
                  <a:schemeClr val="bg1"/>
                </a:solidFill>
                <a:effectLst/>
              </a:rPr>
              <a:t>Antinährstoffe </a:t>
            </a:r>
            <a:r>
              <a:rPr lang="de-DE" i="0" dirty="0">
                <a:solidFill>
                  <a:schemeClr val="bg1"/>
                </a:solidFill>
                <a:effectLst/>
              </a:rPr>
              <a:t>sind natürliche oder synthetische Verbindungen, die die Aufnahme von Nährstoffen beeinträchtigen</a:t>
            </a:r>
            <a:r>
              <a:rPr lang="en-US" i="0" dirty="0">
                <a:solidFill>
                  <a:schemeClr val="bg1"/>
                </a:solidFill>
                <a:effectLst/>
              </a:rPr>
              <a:t>. </a:t>
            </a:r>
            <a:endParaRPr lang="en-IE" dirty="0">
              <a:solidFill>
                <a:schemeClr val="bg1"/>
              </a:solidFill>
            </a:endParaRPr>
          </a:p>
        </p:txBody>
      </p:sp>
      <p:sp>
        <p:nvSpPr>
          <p:cNvPr id="4" name="Text Placeholder 3">
            <a:extLst>
              <a:ext uri="{FF2B5EF4-FFF2-40B4-BE49-F238E27FC236}">
                <a16:creationId xmlns:a16="http://schemas.microsoft.com/office/drawing/2014/main" id="{47D7FAAC-2F12-476A-A829-44CEF6148E72}"/>
              </a:ext>
            </a:extLst>
          </p:cNvPr>
          <p:cNvSpPr>
            <a:spLocks noGrp="1"/>
          </p:cNvSpPr>
          <p:nvPr>
            <p:ph type="body" sz="quarter" idx="16"/>
          </p:nvPr>
        </p:nvSpPr>
        <p:spPr>
          <a:xfrm>
            <a:off x="464195" y="444299"/>
            <a:ext cx="7842317" cy="582221"/>
          </a:xfrm>
        </p:spPr>
        <p:txBody>
          <a:bodyPr>
            <a:normAutofit fontScale="85000" lnSpcReduction="10000"/>
          </a:bodyPr>
          <a:lstStyle/>
          <a:p>
            <a:r>
              <a:rPr lang="de-DE" dirty="0"/>
              <a:t>Eine einfache Definition von </a:t>
            </a:r>
            <a:r>
              <a:rPr lang="de-DE" b="1" dirty="0"/>
              <a:t>Anti-Nährstoffen</a:t>
            </a:r>
            <a:r>
              <a:rPr lang="de-DE" dirty="0"/>
              <a:t>...</a:t>
            </a:r>
            <a:endParaRPr lang="en-IE" dirty="0"/>
          </a:p>
        </p:txBody>
      </p:sp>
    </p:spTree>
    <p:extLst>
      <p:ext uri="{BB962C8B-B14F-4D97-AF65-F5344CB8AC3E}">
        <p14:creationId xmlns:p14="http://schemas.microsoft.com/office/powerpoint/2010/main" val="789744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3B15D3F5-0946-4928-BA6A-CF22C01C92D9}"/>
              </a:ext>
            </a:extLst>
          </p:cNvPr>
          <p:cNvGraphicFramePr>
            <a:graphicFrameLocks noGrp="1"/>
          </p:cNvGraphicFramePr>
          <p:nvPr>
            <p:extLst>
              <p:ext uri="{D42A27DB-BD31-4B8C-83A1-F6EECF244321}">
                <p14:modId xmlns:p14="http://schemas.microsoft.com/office/powerpoint/2010/main" val="1470668599"/>
              </p:ext>
            </p:extLst>
          </p:nvPr>
        </p:nvGraphicFramePr>
        <p:xfrm>
          <a:off x="613954" y="1555797"/>
          <a:ext cx="11008326" cy="4861325"/>
        </p:xfrm>
        <a:graphic>
          <a:graphicData uri="http://schemas.openxmlformats.org/drawingml/2006/table">
            <a:tbl>
              <a:tblPr firstRow="1" bandRow="1">
                <a:tableStyleId>{10A1B5D5-9B99-4C35-A422-299274C87663}</a:tableStyleId>
              </a:tblPr>
              <a:tblGrid>
                <a:gridCol w="2061085">
                  <a:extLst>
                    <a:ext uri="{9D8B030D-6E8A-4147-A177-3AD203B41FA5}">
                      <a16:colId xmlns:a16="http://schemas.microsoft.com/office/drawing/2014/main" val="3361581768"/>
                    </a:ext>
                  </a:extLst>
                </a:gridCol>
                <a:gridCol w="5683764">
                  <a:extLst>
                    <a:ext uri="{9D8B030D-6E8A-4147-A177-3AD203B41FA5}">
                      <a16:colId xmlns:a16="http://schemas.microsoft.com/office/drawing/2014/main" val="738503196"/>
                    </a:ext>
                  </a:extLst>
                </a:gridCol>
                <a:gridCol w="3263477">
                  <a:extLst>
                    <a:ext uri="{9D8B030D-6E8A-4147-A177-3AD203B41FA5}">
                      <a16:colId xmlns:a16="http://schemas.microsoft.com/office/drawing/2014/main" val="1892832008"/>
                    </a:ext>
                  </a:extLst>
                </a:gridCol>
              </a:tblGrid>
              <a:tr h="426485">
                <a:tc>
                  <a:txBody>
                    <a:bodyPr/>
                    <a:lstStyle/>
                    <a:p>
                      <a:r>
                        <a:rPr lang="en-US" dirty="0">
                          <a:solidFill>
                            <a:srgbClr val="000000"/>
                          </a:solidFill>
                        </a:rPr>
                        <a:t>Anti- </a:t>
                      </a:r>
                      <a:r>
                        <a:rPr lang="en-US" dirty="0" err="1">
                          <a:solidFill>
                            <a:srgbClr val="000000"/>
                          </a:solidFill>
                        </a:rPr>
                        <a:t>Nährstoff</a:t>
                      </a:r>
                      <a:r>
                        <a:rPr lang="en-US" dirty="0">
                          <a:solidFill>
                            <a:srgbClr val="000000"/>
                          </a:solidFill>
                        </a:rPr>
                        <a:t> </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dirty="0" err="1">
                          <a:solidFill>
                            <a:srgbClr val="000000"/>
                          </a:solidFill>
                        </a:rPr>
                        <a:t>Lebensmittelquelle</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dirty="0" err="1">
                          <a:solidFill>
                            <a:srgbClr val="000000"/>
                          </a:solidFill>
                        </a:rPr>
                        <a:t>Vermutete</a:t>
                      </a:r>
                      <a:r>
                        <a:rPr lang="en-US" dirty="0">
                          <a:solidFill>
                            <a:srgbClr val="000000"/>
                          </a:solidFill>
                        </a:rPr>
                        <a:t> </a:t>
                      </a:r>
                      <a:r>
                        <a:rPr lang="en-US" dirty="0" err="1">
                          <a:solidFill>
                            <a:srgbClr val="000000"/>
                          </a:solidFill>
                        </a:rPr>
                        <a:t>Wirkungen</a:t>
                      </a:r>
                      <a:endParaRPr lang="en-IE"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73296302"/>
                  </a:ext>
                </a:extLst>
              </a:tr>
              <a:tr h="370840">
                <a:tc>
                  <a:txBody>
                    <a:bodyPr/>
                    <a:lstStyle/>
                    <a:p>
                      <a:r>
                        <a:rPr lang="en-US" sz="1700" dirty="0" err="1">
                          <a:solidFill>
                            <a:srgbClr val="000000"/>
                          </a:solidFill>
                        </a:rPr>
                        <a:t>Lektine</a:t>
                      </a:r>
                      <a:endParaRPr lang="en-US"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dirty="0">
                          <a:solidFill>
                            <a:srgbClr val="000000"/>
                          </a:solidFill>
                        </a:rPr>
                        <a:t>Hülsenfrüchte, Getreidekörner, Samen, Nüsse, Obst, Gemüse</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700" b="0" kern="1200" dirty="0" err="1">
                          <a:solidFill>
                            <a:srgbClr val="000000"/>
                          </a:solidFill>
                          <a:effectLst/>
                        </a:rPr>
                        <a:t>Veränderte</a:t>
                      </a:r>
                      <a:r>
                        <a:rPr lang="en-IE" sz="1700" b="0" kern="1200" dirty="0">
                          <a:solidFill>
                            <a:srgbClr val="000000"/>
                          </a:solidFill>
                          <a:effectLst/>
                        </a:rPr>
                        <a:t> </a:t>
                      </a:r>
                      <a:r>
                        <a:rPr lang="en-IE" sz="1700" b="0" kern="1200" dirty="0" err="1">
                          <a:solidFill>
                            <a:srgbClr val="000000"/>
                          </a:solidFill>
                          <a:effectLst/>
                        </a:rPr>
                        <a:t>Darmfunktion</a:t>
                      </a:r>
                      <a:r>
                        <a:rPr lang="en-IE" sz="1700" b="0" kern="1200" dirty="0">
                          <a:solidFill>
                            <a:srgbClr val="000000"/>
                          </a:solidFill>
                          <a:effectLst/>
                        </a:rPr>
                        <a:t>; </a:t>
                      </a:r>
                      <a:r>
                        <a:rPr lang="en-IE" sz="1700" b="0" kern="1200" dirty="0" err="1">
                          <a:solidFill>
                            <a:srgbClr val="000000"/>
                          </a:solidFill>
                          <a:effectLst/>
                        </a:rPr>
                        <a:t>Entzündung</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64095847"/>
                  </a:ext>
                </a:extLst>
              </a:tr>
              <a:tr h="370840">
                <a:tc>
                  <a:txBody>
                    <a:bodyPr/>
                    <a:lstStyle/>
                    <a:p>
                      <a:r>
                        <a:rPr lang="en-US" sz="1700" dirty="0">
                          <a:solidFill>
                            <a:srgbClr val="000000"/>
                          </a:solidFill>
                        </a:rPr>
                        <a:t>Oxalate</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700" b="0" kern="1200" dirty="0" err="1">
                          <a:solidFill>
                            <a:srgbClr val="000000"/>
                          </a:solidFill>
                          <a:effectLst/>
                        </a:rPr>
                        <a:t>Spinat</a:t>
                      </a:r>
                      <a:r>
                        <a:rPr lang="en-IE" sz="1700" b="0" kern="1200" dirty="0">
                          <a:solidFill>
                            <a:srgbClr val="000000"/>
                          </a:solidFill>
                          <a:effectLst/>
                        </a:rPr>
                        <a:t>, Mangold, </a:t>
                      </a:r>
                      <a:r>
                        <a:rPr lang="en-IE" sz="1700" b="0" kern="1200" dirty="0" err="1">
                          <a:solidFill>
                            <a:srgbClr val="000000"/>
                          </a:solidFill>
                          <a:effectLst/>
                        </a:rPr>
                        <a:t>Sauerampfer</a:t>
                      </a:r>
                      <a:r>
                        <a:rPr lang="en-IE" sz="1700" b="0" kern="1200" dirty="0">
                          <a:solidFill>
                            <a:srgbClr val="000000"/>
                          </a:solidFill>
                          <a:effectLst/>
                        </a:rPr>
                        <a:t>, </a:t>
                      </a:r>
                      <a:r>
                        <a:rPr lang="en-IE" sz="1700" b="0" kern="1200" dirty="0" err="1">
                          <a:solidFill>
                            <a:srgbClr val="000000"/>
                          </a:solidFill>
                          <a:effectLst/>
                        </a:rPr>
                        <a:t>Rübengrün</a:t>
                      </a:r>
                      <a:r>
                        <a:rPr lang="en-IE" sz="1700" b="0" kern="1200" dirty="0">
                          <a:solidFill>
                            <a:srgbClr val="000000"/>
                          </a:solidFill>
                          <a:effectLst/>
                        </a:rPr>
                        <a:t>, </a:t>
                      </a:r>
                      <a:r>
                        <a:rPr lang="en-IE" sz="1700" b="0" kern="1200" dirty="0" err="1">
                          <a:solidFill>
                            <a:srgbClr val="000000"/>
                          </a:solidFill>
                          <a:effectLst/>
                        </a:rPr>
                        <a:t>Rübenwurzel</a:t>
                      </a:r>
                      <a:r>
                        <a:rPr lang="en-IE" sz="1700" b="0" kern="1200" dirty="0">
                          <a:solidFill>
                            <a:srgbClr val="000000"/>
                          </a:solidFill>
                          <a:effectLst/>
                        </a:rPr>
                        <a:t>, </a:t>
                      </a:r>
                      <a:r>
                        <a:rPr lang="en-IE" sz="1700" b="0" kern="1200" dirty="0" err="1">
                          <a:solidFill>
                            <a:srgbClr val="000000"/>
                          </a:solidFill>
                          <a:effectLst/>
                        </a:rPr>
                        <a:t>Rhabarber</a:t>
                      </a:r>
                      <a:r>
                        <a:rPr lang="en-IE" sz="1700" b="0" kern="1200" dirty="0">
                          <a:solidFill>
                            <a:srgbClr val="000000"/>
                          </a:solidFill>
                          <a:effectLst/>
                        </a:rPr>
                        <a:t>, </a:t>
                      </a:r>
                      <a:r>
                        <a:rPr lang="en-IE" sz="1700" b="0" kern="1200" dirty="0" err="1">
                          <a:solidFill>
                            <a:srgbClr val="000000"/>
                          </a:solidFill>
                          <a:effectLst/>
                        </a:rPr>
                        <a:t>Nüsse</a:t>
                      </a:r>
                      <a:r>
                        <a:rPr lang="en-IE" sz="1700" b="0" kern="1200" dirty="0">
                          <a:solidFill>
                            <a:srgbClr val="000000"/>
                          </a:solidFill>
                          <a:effectLst/>
                        </a:rPr>
                        <a:t>, </a:t>
                      </a:r>
                      <a:r>
                        <a:rPr lang="en-IE" sz="1700" b="0" kern="1200" dirty="0" err="1">
                          <a:solidFill>
                            <a:srgbClr val="000000"/>
                          </a:solidFill>
                          <a:effectLst/>
                        </a:rPr>
                        <a:t>Hülsenfrüchte</a:t>
                      </a:r>
                      <a:r>
                        <a:rPr lang="en-IE" sz="1700" b="0" kern="1200" dirty="0">
                          <a:solidFill>
                            <a:srgbClr val="000000"/>
                          </a:solidFill>
                          <a:effectLst/>
                        </a:rPr>
                        <a:t>, </a:t>
                      </a:r>
                      <a:r>
                        <a:rPr lang="en-IE" sz="1700" b="0" kern="1200" dirty="0" err="1">
                          <a:solidFill>
                            <a:srgbClr val="000000"/>
                          </a:solidFill>
                          <a:effectLst/>
                        </a:rPr>
                        <a:t>Getreide</a:t>
                      </a:r>
                      <a:r>
                        <a:rPr lang="en-IE" sz="1700" b="0" kern="1200" dirty="0">
                          <a:solidFill>
                            <a:srgbClr val="000000"/>
                          </a:solidFill>
                          <a:effectLst/>
                        </a:rPr>
                        <a:t>, </a:t>
                      </a:r>
                      <a:r>
                        <a:rPr lang="en-IE" sz="1700" b="0" kern="1200" dirty="0" err="1">
                          <a:solidFill>
                            <a:srgbClr val="000000"/>
                          </a:solidFill>
                          <a:effectLst/>
                        </a:rPr>
                        <a:t>Süßkartoffeln</a:t>
                      </a:r>
                      <a:r>
                        <a:rPr lang="en-IE" sz="1700" b="0" kern="1200" dirty="0">
                          <a:solidFill>
                            <a:srgbClr val="000000"/>
                          </a:solidFill>
                          <a:effectLst/>
                        </a:rPr>
                        <a:t>, </a:t>
                      </a:r>
                      <a:r>
                        <a:rPr lang="en-IE" sz="1700" b="0" kern="1200" dirty="0" err="1">
                          <a:solidFill>
                            <a:srgbClr val="000000"/>
                          </a:solidFill>
                          <a:effectLst/>
                        </a:rPr>
                        <a:t>Kartoffeln</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b="0" kern="1200" dirty="0">
                          <a:solidFill>
                            <a:srgbClr val="000000"/>
                          </a:solidFill>
                          <a:effectLst/>
                        </a:rPr>
                        <a:t>Kann die Kalziumabsorption hemmen; erhöht die Bildung von Kalzium-Nierensteinen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38779956"/>
                  </a:ext>
                </a:extLst>
              </a:tr>
              <a:tr h="370840">
                <a:tc>
                  <a:txBody>
                    <a:bodyPr/>
                    <a:lstStyle/>
                    <a:p>
                      <a:r>
                        <a:rPr lang="en-US" sz="1700" dirty="0" err="1">
                          <a:solidFill>
                            <a:srgbClr val="000000"/>
                          </a:solidFill>
                        </a:rPr>
                        <a:t>Phylate</a:t>
                      </a:r>
                      <a:r>
                        <a:rPr lang="en-US" sz="1700" dirty="0">
                          <a:solidFill>
                            <a:srgbClr val="000000"/>
                          </a:solidFill>
                        </a:rPr>
                        <a:t> (IP6)</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700" b="0" kern="1200" dirty="0" err="1">
                          <a:solidFill>
                            <a:srgbClr val="000000"/>
                          </a:solidFill>
                          <a:effectLst/>
                        </a:rPr>
                        <a:t>Hülsenfrüchte</a:t>
                      </a:r>
                      <a:r>
                        <a:rPr lang="en-IE" sz="1700" b="0" kern="1200" dirty="0">
                          <a:solidFill>
                            <a:srgbClr val="000000"/>
                          </a:solidFill>
                          <a:effectLst/>
                        </a:rPr>
                        <a:t>, </a:t>
                      </a:r>
                      <a:r>
                        <a:rPr lang="en-IE" sz="1700" b="0" kern="1200" dirty="0" err="1">
                          <a:solidFill>
                            <a:srgbClr val="000000"/>
                          </a:solidFill>
                          <a:effectLst/>
                        </a:rPr>
                        <a:t>Getreidekörner</a:t>
                      </a:r>
                      <a:r>
                        <a:rPr lang="en-IE" sz="1700" b="0" kern="1200" dirty="0">
                          <a:solidFill>
                            <a:srgbClr val="000000"/>
                          </a:solidFill>
                          <a:effectLst/>
                        </a:rPr>
                        <a:t>, </a:t>
                      </a:r>
                      <a:r>
                        <a:rPr lang="en-IE" sz="1700" b="0" kern="1200" dirty="0" err="1">
                          <a:solidFill>
                            <a:srgbClr val="000000"/>
                          </a:solidFill>
                          <a:effectLst/>
                        </a:rPr>
                        <a:t>Pseudogetreide</a:t>
                      </a:r>
                      <a:r>
                        <a:rPr lang="en-IE" sz="1700" b="0" kern="1200" dirty="0">
                          <a:solidFill>
                            <a:srgbClr val="000000"/>
                          </a:solidFill>
                          <a:effectLst/>
                        </a:rPr>
                        <a:t> (Amaranth, Quinoa, </a:t>
                      </a:r>
                      <a:r>
                        <a:rPr lang="en-IE" sz="1700" b="0" kern="1200" dirty="0" err="1">
                          <a:solidFill>
                            <a:srgbClr val="000000"/>
                          </a:solidFill>
                          <a:effectLst/>
                        </a:rPr>
                        <a:t>Hirse</a:t>
                      </a:r>
                      <a:r>
                        <a:rPr lang="en-IE" sz="1700" b="0" kern="1200" dirty="0">
                          <a:solidFill>
                            <a:srgbClr val="000000"/>
                          </a:solidFill>
                          <a:effectLst/>
                        </a:rPr>
                        <a:t>), </a:t>
                      </a:r>
                      <a:r>
                        <a:rPr lang="en-IE" sz="1700" b="0" kern="1200" dirty="0" err="1">
                          <a:solidFill>
                            <a:srgbClr val="000000"/>
                          </a:solidFill>
                          <a:effectLst/>
                        </a:rPr>
                        <a:t>Nüsse</a:t>
                      </a:r>
                      <a:r>
                        <a:rPr lang="en-IE" sz="1700" b="0" kern="1200" dirty="0">
                          <a:solidFill>
                            <a:srgbClr val="000000"/>
                          </a:solidFill>
                          <a:effectLst/>
                        </a:rPr>
                        <a:t>, </a:t>
                      </a:r>
                      <a:r>
                        <a:rPr lang="en-IE" sz="1700" b="0" kern="1200" dirty="0" err="1">
                          <a:solidFill>
                            <a:srgbClr val="000000"/>
                          </a:solidFill>
                          <a:effectLst/>
                        </a:rPr>
                        <a:t>Samen</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b="0" kern="1200" dirty="0">
                          <a:solidFill>
                            <a:srgbClr val="000000"/>
                          </a:solidFill>
                          <a:effectLst/>
                        </a:rPr>
                        <a:t>Kann die Aufnahme von Eisen, Zink und Kalzium hemmen</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719483737"/>
                  </a:ext>
                </a:extLst>
              </a:tr>
              <a:tr h="370840">
                <a:tc>
                  <a:txBody>
                    <a:bodyPr/>
                    <a:lstStyle/>
                    <a:p>
                      <a:r>
                        <a:rPr lang="en-US" sz="1700" dirty="0" err="1">
                          <a:solidFill>
                            <a:srgbClr val="000000"/>
                          </a:solidFill>
                        </a:rPr>
                        <a:t>Goitrogene</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700" b="0" kern="1200" dirty="0">
                          <a:solidFill>
                            <a:srgbClr val="000000"/>
                          </a:solidFill>
                          <a:effectLst/>
                        </a:rPr>
                        <a:t>Brassica-</a:t>
                      </a:r>
                      <a:r>
                        <a:rPr lang="en-IE" sz="1700" b="0" kern="1200" dirty="0" err="1">
                          <a:solidFill>
                            <a:srgbClr val="000000"/>
                          </a:solidFill>
                          <a:effectLst/>
                        </a:rPr>
                        <a:t>Gemüse</a:t>
                      </a:r>
                      <a:r>
                        <a:rPr lang="en-IE" sz="1700" b="0" kern="1200" dirty="0">
                          <a:solidFill>
                            <a:srgbClr val="000000"/>
                          </a:solidFill>
                          <a:effectLst/>
                        </a:rPr>
                        <a:t> (</a:t>
                      </a:r>
                      <a:r>
                        <a:rPr lang="en-IE" sz="1700" b="0" kern="1200" dirty="0" err="1">
                          <a:solidFill>
                            <a:srgbClr val="000000"/>
                          </a:solidFill>
                          <a:effectLst/>
                        </a:rPr>
                        <a:t>Grünkohl</a:t>
                      </a:r>
                      <a:r>
                        <a:rPr lang="en-IE" sz="1700" b="0" kern="1200" dirty="0">
                          <a:solidFill>
                            <a:srgbClr val="000000"/>
                          </a:solidFill>
                          <a:effectLst/>
                        </a:rPr>
                        <a:t>, </a:t>
                      </a:r>
                      <a:r>
                        <a:rPr lang="en-IE" sz="1700" b="0" kern="1200" dirty="0" err="1">
                          <a:solidFill>
                            <a:srgbClr val="000000"/>
                          </a:solidFill>
                          <a:effectLst/>
                        </a:rPr>
                        <a:t>Rosenkohl</a:t>
                      </a:r>
                      <a:r>
                        <a:rPr lang="en-IE" sz="1700" b="0" kern="1200" dirty="0">
                          <a:solidFill>
                            <a:srgbClr val="000000"/>
                          </a:solidFill>
                          <a:effectLst/>
                        </a:rPr>
                        <a:t>, Kohl, Kohlrabi, </a:t>
                      </a:r>
                      <a:r>
                        <a:rPr lang="en-IE" sz="1700" b="0" kern="1200" dirty="0" err="1">
                          <a:solidFill>
                            <a:srgbClr val="000000"/>
                          </a:solidFill>
                          <a:effectLst/>
                        </a:rPr>
                        <a:t>Chinakohl</a:t>
                      </a:r>
                      <a:r>
                        <a:rPr lang="en-IE" sz="1700" b="0" kern="1200" dirty="0">
                          <a:solidFill>
                            <a:srgbClr val="000000"/>
                          </a:solidFill>
                          <a:effectLst/>
                        </a:rPr>
                        <a:t>, </a:t>
                      </a:r>
                      <a:r>
                        <a:rPr lang="en-IE" sz="1700" b="0" kern="1200" dirty="0" err="1">
                          <a:solidFill>
                            <a:srgbClr val="000000"/>
                          </a:solidFill>
                          <a:effectLst/>
                        </a:rPr>
                        <a:t>Brokkoli</a:t>
                      </a:r>
                      <a:r>
                        <a:rPr lang="en-IE" sz="1700" b="0" kern="1200" dirty="0">
                          <a:solidFill>
                            <a:srgbClr val="000000"/>
                          </a:solidFill>
                          <a:effectLst/>
                        </a:rPr>
                        <a:t>), </a:t>
                      </a:r>
                      <a:r>
                        <a:rPr lang="en-IE" sz="1700" b="0" kern="1200" dirty="0" err="1">
                          <a:solidFill>
                            <a:srgbClr val="000000"/>
                          </a:solidFill>
                          <a:effectLst/>
                        </a:rPr>
                        <a:t>Hirse</a:t>
                      </a:r>
                      <a:r>
                        <a:rPr lang="en-IE" sz="1700" b="0" kern="1200" dirty="0">
                          <a:solidFill>
                            <a:srgbClr val="000000"/>
                          </a:solidFill>
                          <a:effectLst/>
                        </a:rPr>
                        <a:t>, </a:t>
                      </a:r>
                      <a:r>
                        <a:rPr lang="en-IE" sz="1700" b="0" kern="1200" dirty="0" err="1">
                          <a:solidFill>
                            <a:srgbClr val="000000"/>
                          </a:solidFill>
                          <a:effectLst/>
                        </a:rPr>
                        <a:t>Maniok</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b="0" kern="1200" dirty="0">
                          <a:solidFill>
                            <a:srgbClr val="000000"/>
                          </a:solidFill>
                          <a:effectLst/>
                        </a:rPr>
                        <a:t>Hypothyreose und/oder Kropf; hemmt die Jodaufnahme</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835352165"/>
                  </a:ext>
                </a:extLst>
              </a:tr>
              <a:tr h="370840">
                <a:tc>
                  <a:txBody>
                    <a:bodyPr/>
                    <a:lstStyle/>
                    <a:p>
                      <a:r>
                        <a:rPr lang="en-US" sz="1700" dirty="0" err="1">
                          <a:solidFill>
                            <a:srgbClr val="000000"/>
                          </a:solidFill>
                        </a:rPr>
                        <a:t>Phytoöstrogene</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b="0" kern="1200" dirty="0">
                          <a:solidFill>
                            <a:srgbClr val="000000"/>
                          </a:solidFill>
                          <a:effectLst/>
                        </a:rPr>
                        <a:t>Soja und Sojaprodukte, Leinsamen, Nüsse (vernachlässigbar), Obst und Gemüse (vernachlässigbar)</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b="0" kern="1200" dirty="0">
                          <a:solidFill>
                            <a:srgbClr val="000000"/>
                          </a:solidFill>
                          <a:effectLst/>
                        </a:rPr>
                        <a:t>Störungen des Hormonsystems; höheres Risiko für östrogenempfindliche Krebsarten</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43041759"/>
                  </a:ext>
                </a:extLst>
              </a:tr>
              <a:tr h="370840">
                <a:tc>
                  <a:txBody>
                    <a:bodyPr/>
                    <a:lstStyle/>
                    <a:p>
                      <a:r>
                        <a:rPr lang="en-US" sz="1700" dirty="0" err="1">
                          <a:solidFill>
                            <a:srgbClr val="000000"/>
                          </a:solidFill>
                        </a:rPr>
                        <a:t>Gerbstoffe</a:t>
                      </a:r>
                      <a:endParaRPr lang="en-US"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700" b="0" kern="1200" dirty="0">
                          <a:solidFill>
                            <a:srgbClr val="000000"/>
                          </a:solidFill>
                          <a:effectLst/>
                        </a:rPr>
                        <a:t>Tee, Kakao, </a:t>
                      </a:r>
                      <a:r>
                        <a:rPr lang="en-US" sz="1700" b="0" kern="1200" dirty="0" err="1">
                          <a:solidFill>
                            <a:srgbClr val="000000"/>
                          </a:solidFill>
                          <a:effectLst/>
                        </a:rPr>
                        <a:t>Trauben</a:t>
                      </a:r>
                      <a:r>
                        <a:rPr lang="en-US" sz="1700" b="0" kern="1200" dirty="0">
                          <a:solidFill>
                            <a:srgbClr val="000000"/>
                          </a:solidFill>
                          <a:effectLst/>
                        </a:rPr>
                        <a:t>, </a:t>
                      </a:r>
                      <a:r>
                        <a:rPr lang="en-US" sz="1700" b="0" kern="1200" dirty="0" err="1">
                          <a:solidFill>
                            <a:srgbClr val="000000"/>
                          </a:solidFill>
                          <a:effectLst/>
                        </a:rPr>
                        <a:t>Beeren</a:t>
                      </a:r>
                      <a:r>
                        <a:rPr lang="en-US" sz="1700" b="0" kern="1200" dirty="0">
                          <a:solidFill>
                            <a:srgbClr val="000000"/>
                          </a:solidFill>
                          <a:effectLst/>
                        </a:rPr>
                        <a:t>, </a:t>
                      </a:r>
                      <a:r>
                        <a:rPr lang="en-US" sz="1700" b="0" kern="1200" dirty="0" err="1">
                          <a:solidFill>
                            <a:srgbClr val="000000"/>
                          </a:solidFill>
                          <a:effectLst/>
                        </a:rPr>
                        <a:t>Äpfel</a:t>
                      </a:r>
                      <a:r>
                        <a:rPr lang="en-US" sz="1700" b="0" kern="1200" dirty="0">
                          <a:solidFill>
                            <a:srgbClr val="000000"/>
                          </a:solidFill>
                          <a:effectLst/>
                        </a:rPr>
                        <a:t>, </a:t>
                      </a:r>
                      <a:r>
                        <a:rPr lang="en-US" sz="1700" b="0" kern="1200" dirty="0" err="1">
                          <a:solidFill>
                            <a:srgbClr val="000000"/>
                          </a:solidFill>
                          <a:effectLst/>
                        </a:rPr>
                        <a:t>Steinobst</a:t>
                      </a:r>
                      <a:r>
                        <a:rPr lang="en-US" sz="1700" b="0" kern="1200" dirty="0">
                          <a:solidFill>
                            <a:srgbClr val="000000"/>
                          </a:solidFill>
                          <a:effectLst/>
                        </a:rPr>
                        <a:t>, </a:t>
                      </a:r>
                      <a:r>
                        <a:rPr lang="en-US" sz="1700" b="0" kern="1200" dirty="0" err="1">
                          <a:solidFill>
                            <a:srgbClr val="000000"/>
                          </a:solidFill>
                          <a:effectLst/>
                        </a:rPr>
                        <a:t>Nüsse</a:t>
                      </a:r>
                      <a:r>
                        <a:rPr lang="en-US" sz="1700" b="0" kern="1200" dirty="0">
                          <a:solidFill>
                            <a:srgbClr val="000000"/>
                          </a:solidFill>
                          <a:effectLst/>
                        </a:rPr>
                        <a:t>, </a:t>
                      </a:r>
                      <a:r>
                        <a:rPr lang="en-US" sz="1700" b="0" kern="1200" dirty="0" err="1">
                          <a:solidFill>
                            <a:srgbClr val="000000"/>
                          </a:solidFill>
                          <a:effectLst/>
                        </a:rPr>
                        <a:t>Bohnen</a:t>
                      </a:r>
                      <a:r>
                        <a:rPr lang="en-US" sz="1700" b="0" kern="1200" dirty="0">
                          <a:solidFill>
                            <a:srgbClr val="000000"/>
                          </a:solidFill>
                          <a:effectLst/>
                        </a:rPr>
                        <a:t>, </a:t>
                      </a:r>
                      <a:r>
                        <a:rPr lang="en-US" sz="1700" b="0" kern="1200" dirty="0" err="1">
                          <a:solidFill>
                            <a:srgbClr val="000000"/>
                          </a:solidFill>
                          <a:effectLst/>
                        </a:rPr>
                        <a:t>Vollkornprodukte</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de-DE" sz="1700" b="0" kern="1200" dirty="0">
                          <a:solidFill>
                            <a:srgbClr val="000000"/>
                          </a:solidFill>
                          <a:effectLst/>
                        </a:rPr>
                        <a:t>Hemmt die Eisenaufnahme; wirkt sich negativ auf die Eisenspeicher aus</a:t>
                      </a:r>
                      <a:endParaRPr lang="en-IE" sz="170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97522844"/>
                  </a:ext>
                </a:extLst>
              </a:tr>
            </a:tbl>
          </a:graphicData>
        </a:graphic>
      </p:graphicFrame>
      <p:sp>
        <p:nvSpPr>
          <p:cNvPr id="5" name="Text Placeholder 2">
            <a:extLst>
              <a:ext uri="{FF2B5EF4-FFF2-40B4-BE49-F238E27FC236}">
                <a16:creationId xmlns:a16="http://schemas.microsoft.com/office/drawing/2014/main" id="{C003F4F1-9367-4E1D-8D1D-F024C20ED513}"/>
              </a:ext>
            </a:extLst>
          </p:cNvPr>
          <p:cNvSpPr>
            <a:spLocks noGrp="1"/>
          </p:cNvSpPr>
          <p:nvPr>
            <p:ph type="body" sz="quarter" idx="16"/>
          </p:nvPr>
        </p:nvSpPr>
        <p:spPr>
          <a:xfrm>
            <a:off x="0" y="0"/>
            <a:ext cx="12192000" cy="854357"/>
          </a:xfrm>
          <a:solidFill>
            <a:srgbClr val="85D2E1"/>
          </a:solidFill>
        </p:spPr>
        <p:txBody>
          <a:bodyPr anchor="ctr">
            <a:normAutofit/>
          </a:bodyPr>
          <a:lstStyle/>
          <a:p>
            <a:r>
              <a:rPr lang="de-DE" b="1" dirty="0"/>
              <a:t>Anti-Nährstoffe: </a:t>
            </a:r>
            <a:r>
              <a:rPr lang="de-DE" dirty="0"/>
              <a:t>Quellen und vermutete Wirkungen</a:t>
            </a:r>
          </a:p>
        </p:txBody>
      </p:sp>
      <p:sp>
        <p:nvSpPr>
          <p:cNvPr id="6" name="TextBox 5">
            <a:extLst>
              <a:ext uri="{FF2B5EF4-FFF2-40B4-BE49-F238E27FC236}">
                <a16:creationId xmlns:a16="http://schemas.microsoft.com/office/drawing/2014/main" id="{B4E923E8-E68D-4855-A073-99A6D942EFFB}"/>
              </a:ext>
            </a:extLst>
          </p:cNvPr>
          <p:cNvSpPr txBox="1"/>
          <p:nvPr/>
        </p:nvSpPr>
        <p:spPr>
          <a:xfrm>
            <a:off x="11087633" y="6448925"/>
            <a:ext cx="609600" cy="276999"/>
          </a:xfrm>
          <a:prstGeom prst="rect">
            <a:avLst/>
          </a:prstGeom>
          <a:noFill/>
        </p:spPr>
        <p:txBody>
          <a:bodyPr wrap="square" rtlCol="0">
            <a:spAutoFit/>
          </a:bodyPr>
          <a:lstStyle/>
          <a:p>
            <a:r>
              <a:rPr lang="en-US" sz="1200" dirty="0">
                <a:solidFill>
                  <a:srgbClr val="1188A3"/>
                </a:solidFill>
                <a:hlinkClick r:id="rId2">
                  <a:extLst>
                    <a:ext uri="{A12FA001-AC4F-418D-AE19-62706E023703}">
                      <ahyp:hlinkClr xmlns:ahyp="http://schemas.microsoft.com/office/drawing/2018/hyperlinkcolor" val="tx"/>
                    </a:ext>
                  </a:extLst>
                </a:hlinkClick>
              </a:rPr>
              <a:t>Quelle</a:t>
            </a:r>
            <a:endParaRPr lang="en-IE" sz="1200" dirty="0">
              <a:solidFill>
                <a:srgbClr val="1188A3"/>
              </a:solidFill>
            </a:endParaRPr>
          </a:p>
        </p:txBody>
      </p:sp>
    </p:spTree>
    <p:extLst>
      <p:ext uri="{BB962C8B-B14F-4D97-AF65-F5344CB8AC3E}">
        <p14:creationId xmlns:p14="http://schemas.microsoft.com/office/powerpoint/2010/main" val="9956627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151D0-0B37-46FC-819F-5B5FFF90EE56}"/>
              </a:ext>
            </a:extLst>
          </p:cNvPr>
          <p:cNvSpPr>
            <a:spLocks noGrp="1"/>
          </p:cNvSpPr>
          <p:nvPr>
            <p:ph type="body" sz="quarter" idx="16"/>
          </p:nvPr>
        </p:nvSpPr>
        <p:spPr>
          <a:xfrm>
            <a:off x="2149154" y="934084"/>
            <a:ext cx="5124482" cy="2723516"/>
          </a:xfrm>
        </p:spPr>
        <p:txBody>
          <a:bodyPr>
            <a:normAutofit lnSpcReduction="10000"/>
          </a:bodyPr>
          <a:lstStyle/>
          <a:p>
            <a:r>
              <a:rPr lang="de-DE"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Natürliche Ernährung und Funktionalität der Inhaltsstoffe</a:t>
            </a:r>
            <a:endParaRPr lang="en-IE" dirty="0"/>
          </a:p>
        </p:txBody>
      </p:sp>
      <p:sp>
        <p:nvSpPr>
          <p:cNvPr id="3" name="Text Placeholder 2">
            <a:extLst>
              <a:ext uri="{FF2B5EF4-FFF2-40B4-BE49-F238E27FC236}">
                <a16:creationId xmlns:a16="http://schemas.microsoft.com/office/drawing/2014/main" id="{7F322F34-8AD9-4B60-B6B0-9E63D78E918F}"/>
              </a:ext>
            </a:extLst>
          </p:cNvPr>
          <p:cNvSpPr>
            <a:spLocks noGrp="1"/>
          </p:cNvSpPr>
          <p:nvPr>
            <p:ph type="body" sz="quarter" idx="17"/>
          </p:nvPr>
        </p:nvSpPr>
        <p:spPr/>
        <p:txBody>
          <a:bodyPr>
            <a:normAutofit fontScale="85000" lnSpcReduction="20000"/>
          </a:bodyPr>
          <a:lstStyle/>
          <a:p>
            <a:r>
              <a:rPr lang="en-US" dirty="0"/>
              <a:t>4</a:t>
            </a:r>
            <a:endParaRPr lang="en-IE" dirty="0"/>
          </a:p>
        </p:txBody>
      </p:sp>
    </p:spTree>
    <p:extLst>
      <p:ext uri="{BB962C8B-B14F-4D97-AF65-F5344CB8AC3E}">
        <p14:creationId xmlns:p14="http://schemas.microsoft.com/office/powerpoint/2010/main" val="2023972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E98B8-2E23-4F5D-A1C9-A3BD01575FAA}"/>
              </a:ext>
            </a:extLst>
          </p:cNvPr>
          <p:cNvSpPr>
            <a:spLocks noGrp="1"/>
          </p:cNvSpPr>
          <p:nvPr>
            <p:ph type="body" sz="quarter" idx="18"/>
          </p:nvPr>
        </p:nvSpPr>
        <p:spPr>
          <a:xfrm>
            <a:off x="561474" y="1461331"/>
            <a:ext cx="5439245" cy="4163384"/>
          </a:xfrm>
        </p:spPr>
        <p:txBody>
          <a:bodyPr>
            <a:normAutofit fontScale="92500" lnSpcReduction="10000"/>
          </a:bodyPr>
          <a:lstStyle/>
          <a:p>
            <a:pPr indent="0"/>
            <a:r>
              <a:rPr lang="de-DE" b="0" i="0" dirty="0">
                <a:effectLst/>
              </a:rPr>
              <a:t>In unserer modernen Gesellschaft erwacht ein neues und vitales Interesse an der Ernährung. Diese Neugier richtet sich nicht auf die traditionellen diätetischen und wissenschaftlichen Bereiche. Vielmehr handelt es sich um eine neue Sphäre der Ernährung, die nicht nur die </a:t>
            </a:r>
            <a:r>
              <a:rPr lang="de-DE" b="1" i="0" dirty="0">
                <a:effectLst/>
              </a:rPr>
              <a:t>Eigenschaften von Lebensmitteln </a:t>
            </a:r>
            <a:r>
              <a:rPr lang="de-DE" b="0" i="0" dirty="0">
                <a:effectLst/>
              </a:rPr>
              <a:t>umfasst, sondern auch die </a:t>
            </a:r>
            <a:r>
              <a:rPr lang="de-DE" b="1" i="0" dirty="0">
                <a:effectLst/>
              </a:rPr>
              <a:t>Qualität der Nahrungsquelle </a:t>
            </a:r>
            <a:r>
              <a:rPr lang="de-DE" b="0" i="0" dirty="0">
                <a:effectLst/>
              </a:rPr>
              <a:t>und die </a:t>
            </a:r>
            <a:r>
              <a:rPr lang="de-DE" b="1" i="0" dirty="0">
                <a:effectLst/>
              </a:rPr>
              <a:t>"Back-</a:t>
            </a:r>
            <a:r>
              <a:rPr lang="de-DE" b="1" i="0" dirty="0" err="1">
                <a:effectLst/>
              </a:rPr>
              <a:t>to</a:t>
            </a:r>
            <a:r>
              <a:rPr lang="de-DE" b="1" i="0" dirty="0">
                <a:effectLst/>
              </a:rPr>
              <a:t>-Basics"-Einstellung </a:t>
            </a:r>
            <a:r>
              <a:rPr lang="de-DE" b="0" i="0" dirty="0">
                <a:effectLst/>
              </a:rPr>
              <a:t>des Verbrauchers erforscht</a:t>
            </a:r>
            <a:r>
              <a:rPr lang="en-US" b="0" i="0" dirty="0">
                <a:effectLst/>
              </a:rPr>
              <a:t>. </a:t>
            </a:r>
          </a:p>
          <a:p>
            <a:pPr indent="0"/>
            <a:endParaRPr lang="en-US" b="0" i="0" dirty="0">
              <a:effectLst/>
            </a:endParaRPr>
          </a:p>
          <a:p>
            <a:pPr indent="0"/>
            <a:r>
              <a:rPr lang="de-DE" b="0" i="0" dirty="0">
                <a:effectLst/>
              </a:rPr>
              <a:t>Dieser Bereich wird als </a:t>
            </a:r>
            <a:r>
              <a:rPr lang="de-DE" sz="2600" b="1" i="0" dirty="0">
                <a:effectLst/>
              </a:rPr>
              <a:t>Natürliche Ernährung </a:t>
            </a:r>
            <a:r>
              <a:rPr lang="de-DE" b="0" i="0" dirty="0">
                <a:effectLst/>
              </a:rPr>
              <a:t>bezeichnet.</a:t>
            </a:r>
          </a:p>
        </p:txBody>
      </p:sp>
      <p:sp>
        <p:nvSpPr>
          <p:cNvPr id="3" name="Text Placeholder 2">
            <a:extLst>
              <a:ext uri="{FF2B5EF4-FFF2-40B4-BE49-F238E27FC236}">
                <a16:creationId xmlns:a16="http://schemas.microsoft.com/office/drawing/2014/main" id="{4431DF75-CB4E-41E9-97E7-8B0F903865B0}"/>
              </a:ext>
            </a:extLst>
          </p:cNvPr>
          <p:cNvSpPr>
            <a:spLocks noGrp="1"/>
          </p:cNvSpPr>
          <p:nvPr>
            <p:ph type="body" sz="quarter" idx="16"/>
          </p:nvPr>
        </p:nvSpPr>
        <p:spPr/>
        <p:txBody>
          <a:bodyPr>
            <a:normAutofit lnSpcReduction="10000"/>
          </a:bodyPr>
          <a:lstStyle/>
          <a:p>
            <a:r>
              <a:rPr lang="en-US" dirty="0" err="1"/>
              <a:t>Natürliche</a:t>
            </a:r>
            <a:r>
              <a:rPr lang="en-US" dirty="0"/>
              <a:t> </a:t>
            </a:r>
            <a:r>
              <a:rPr lang="en-US" dirty="0" err="1"/>
              <a:t>Ernährung</a:t>
            </a:r>
            <a:r>
              <a:rPr lang="en-US" dirty="0"/>
              <a:t>...</a:t>
            </a:r>
            <a:endParaRPr lang="en-IE" dirty="0"/>
          </a:p>
        </p:txBody>
      </p:sp>
      <p:pic>
        <p:nvPicPr>
          <p:cNvPr id="6" name="Picture Placeholder 5" descr="Food in a picnic">
            <a:extLst>
              <a:ext uri="{FF2B5EF4-FFF2-40B4-BE49-F238E27FC236}">
                <a16:creationId xmlns:a16="http://schemas.microsoft.com/office/drawing/2014/main" id="{840234B7-96AC-44A1-995F-8703580DDE9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9826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8E1A8-3FF1-44B0-A779-6E96C8B0B0B1}"/>
              </a:ext>
            </a:extLst>
          </p:cNvPr>
          <p:cNvSpPr>
            <a:spLocks noGrp="1"/>
          </p:cNvSpPr>
          <p:nvPr>
            <p:ph type="body" sz="quarter" idx="14"/>
          </p:nvPr>
        </p:nvSpPr>
        <p:spPr>
          <a:xfrm>
            <a:off x="10960821" y="4215333"/>
            <a:ext cx="785328" cy="1056986"/>
          </a:xfrm>
        </p:spPr>
        <p:txBody>
          <a:bodyPr>
            <a:noAutofit/>
          </a:bodyPr>
          <a:lstStyle/>
          <a:p>
            <a:r>
              <a:rPr lang="en-US" dirty="0"/>
              <a:t>”</a:t>
            </a:r>
            <a:endParaRPr lang="en-IE" dirty="0"/>
          </a:p>
        </p:txBody>
      </p:sp>
      <p:sp>
        <p:nvSpPr>
          <p:cNvPr id="3" name="Text Placeholder 2">
            <a:extLst>
              <a:ext uri="{FF2B5EF4-FFF2-40B4-BE49-F238E27FC236}">
                <a16:creationId xmlns:a16="http://schemas.microsoft.com/office/drawing/2014/main" id="{AF97A8EA-562B-4DB6-8406-5BC67E32E569}"/>
              </a:ext>
            </a:extLst>
          </p:cNvPr>
          <p:cNvSpPr>
            <a:spLocks noGrp="1"/>
          </p:cNvSpPr>
          <p:nvPr>
            <p:ph type="body" sz="quarter" idx="13"/>
          </p:nvPr>
        </p:nvSpPr>
        <p:spPr>
          <a:xfrm>
            <a:off x="6905450" y="778344"/>
            <a:ext cx="4448035" cy="4493975"/>
          </a:xfrm>
        </p:spPr>
        <p:txBody>
          <a:bodyPr>
            <a:normAutofit/>
          </a:bodyPr>
          <a:lstStyle/>
          <a:p>
            <a:r>
              <a:rPr lang="de-DE" sz="2800" b="0" i="0" dirty="0">
                <a:effectLst/>
              </a:rPr>
              <a:t>Die informierten Verbraucher von heute wissen, dass sie sind, was sie essen. </a:t>
            </a:r>
          </a:p>
          <a:p>
            <a:r>
              <a:rPr lang="de-DE" sz="2800" b="0" i="0" dirty="0">
                <a:effectLst/>
              </a:rPr>
              <a:t>Sie erkennen auch, dass Lebensmittel nicht nur den physischen Körper ernähren. Geist und Bewusstsein sind nicht vom physischen Selbst getrennt</a:t>
            </a:r>
          </a:p>
        </p:txBody>
      </p:sp>
      <p:sp>
        <p:nvSpPr>
          <p:cNvPr id="4" name="Text Placeholder 3">
            <a:extLst>
              <a:ext uri="{FF2B5EF4-FFF2-40B4-BE49-F238E27FC236}">
                <a16:creationId xmlns:a16="http://schemas.microsoft.com/office/drawing/2014/main" id="{BB74BF2C-507A-4B8F-9075-8B1A108A90D8}"/>
              </a:ext>
            </a:extLst>
          </p:cNvPr>
          <p:cNvSpPr>
            <a:spLocks noGrp="1"/>
          </p:cNvSpPr>
          <p:nvPr>
            <p:ph type="body" sz="quarter" idx="15"/>
          </p:nvPr>
        </p:nvSpPr>
        <p:spPr>
          <a:xfrm>
            <a:off x="6237248" y="346737"/>
            <a:ext cx="2613204" cy="1221666"/>
          </a:xfrm>
        </p:spPr>
        <p:txBody>
          <a:bodyPr/>
          <a:lstStyle/>
          <a:p>
            <a:r>
              <a:rPr lang="en-US" dirty="0"/>
              <a:t>“</a:t>
            </a:r>
            <a:endParaRPr lang="en-IE" dirty="0"/>
          </a:p>
        </p:txBody>
      </p:sp>
      <p:pic>
        <p:nvPicPr>
          <p:cNvPr id="11" name="Picture Placeholder 10" descr="Field of white flowers">
            <a:extLst>
              <a:ext uri="{FF2B5EF4-FFF2-40B4-BE49-F238E27FC236}">
                <a16:creationId xmlns:a16="http://schemas.microsoft.com/office/drawing/2014/main" id="{C4734D51-8F4C-40A4-BE70-C106BB3AB3DD}"/>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b="-1390"/>
          <a:stretch/>
        </p:blipFill>
        <p:spPr>
          <a:xfrm>
            <a:off x="705779" y="0"/>
            <a:ext cx="5248975" cy="6858001"/>
          </a:xfrm>
        </p:spPr>
      </p:pic>
    </p:spTree>
    <p:extLst>
      <p:ext uri="{BB962C8B-B14F-4D97-AF65-F5344CB8AC3E}">
        <p14:creationId xmlns:p14="http://schemas.microsoft.com/office/powerpoint/2010/main" val="217453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ndelion on a green background">
            <a:extLst>
              <a:ext uri="{FF2B5EF4-FFF2-40B4-BE49-F238E27FC236}">
                <a16:creationId xmlns:a16="http://schemas.microsoft.com/office/drawing/2014/main" id="{3EDAE4E1-1EF2-4647-BF78-EDFB24F5513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B06FE57-F9AA-4B8A-B90B-848174F5610B}"/>
              </a:ext>
            </a:extLst>
          </p:cNvPr>
          <p:cNvSpPr>
            <a:spLocks noGrp="1"/>
          </p:cNvSpPr>
          <p:nvPr>
            <p:ph type="body" sz="quarter" idx="18"/>
          </p:nvPr>
        </p:nvSpPr>
        <p:spPr>
          <a:xfrm>
            <a:off x="1498600" y="1773240"/>
            <a:ext cx="4925951" cy="4818059"/>
          </a:xfrm>
        </p:spPr>
        <p:txBody>
          <a:bodyPr vert="horz" lIns="91440" tIns="45720" rIns="91440" bIns="45720" rtlCol="0" anchor="t">
            <a:normAutofit fontScale="85000" lnSpcReduction="20000"/>
          </a:bodyPr>
          <a:lstStyle/>
          <a:p>
            <a:pPr indent="0">
              <a:lnSpc>
                <a:spcPct val="100000"/>
              </a:lnSpc>
            </a:pPr>
            <a:r>
              <a:rPr lang="de-DE" dirty="0"/>
              <a:t>Alternde/ältere Menschen erleben eine Reihe physiologischer Veränderungen, darunter</a:t>
            </a:r>
            <a:r>
              <a:rPr lang="en-US" dirty="0"/>
              <a:t>:</a:t>
            </a:r>
            <a:endParaRPr lang="en-IE" dirty="0">
              <a:cs typeface="Calibri"/>
            </a:endParaRPr>
          </a:p>
          <a:p>
            <a:pPr marL="571500" indent="-342900">
              <a:lnSpc>
                <a:spcPct val="100000"/>
              </a:lnSpc>
              <a:buChar char="•"/>
            </a:pPr>
            <a:r>
              <a:rPr lang="de-DE" dirty="0"/>
              <a:t>Schwierigkeiten beim Kauen und Schlucken</a:t>
            </a:r>
          </a:p>
          <a:p>
            <a:pPr marL="571500" indent="-342900">
              <a:lnSpc>
                <a:spcPct val="100000"/>
              </a:lnSpc>
              <a:buChar char="•"/>
            </a:pPr>
            <a:r>
              <a:rPr lang="en-US" dirty="0" err="1"/>
              <a:t>Mundtrockenheit</a:t>
            </a:r>
            <a:r>
              <a:rPr lang="en-US" dirty="0"/>
              <a:t> und </a:t>
            </a:r>
            <a:r>
              <a:rPr lang="en-US" dirty="0" err="1"/>
              <a:t>Dehydrierung</a:t>
            </a:r>
            <a:endParaRPr lang="en-US" dirty="0"/>
          </a:p>
          <a:p>
            <a:pPr marL="571500" indent="-342900">
              <a:lnSpc>
                <a:spcPct val="100000"/>
              </a:lnSpc>
              <a:buChar char="•"/>
            </a:pPr>
            <a:r>
              <a:rPr lang="de-DE" dirty="0"/>
              <a:t>Verlust von Geschmack und Geruch</a:t>
            </a:r>
          </a:p>
          <a:p>
            <a:pPr marL="571500" indent="-342900">
              <a:lnSpc>
                <a:spcPct val="100000"/>
              </a:lnSpc>
              <a:buChar char="•"/>
            </a:pPr>
            <a:r>
              <a:rPr lang="en-US" dirty="0" err="1"/>
              <a:t>Verlust</a:t>
            </a:r>
            <a:r>
              <a:rPr lang="en-US" dirty="0"/>
              <a:t> des </a:t>
            </a:r>
            <a:r>
              <a:rPr lang="en-US" dirty="0" err="1"/>
              <a:t>Appetits</a:t>
            </a:r>
            <a:endParaRPr lang="en-US" dirty="0"/>
          </a:p>
          <a:p>
            <a:pPr marL="571500" indent="-342900">
              <a:lnSpc>
                <a:spcPct val="100000"/>
              </a:lnSpc>
              <a:buChar char="•"/>
            </a:pPr>
            <a:r>
              <a:rPr lang="en-US" dirty="0" err="1"/>
              <a:t>Verdauungsschwäche</a:t>
            </a:r>
            <a:endParaRPr lang="en-US" dirty="0"/>
          </a:p>
          <a:p>
            <a:pPr marL="571500" indent="-342900">
              <a:lnSpc>
                <a:spcPct val="100000"/>
              </a:lnSpc>
              <a:buChar char="•"/>
            </a:pPr>
            <a:r>
              <a:rPr lang="en-US" dirty="0" err="1"/>
              <a:t>Verminderte</a:t>
            </a:r>
            <a:r>
              <a:rPr lang="en-US" dirty="0"/>
              <a:t> </a:t>
            </a:r>
            <a:r>
              <a:rPr lang="en-US" dirty="0" err="1"/>
              <a:t>orale</a:t>
            </a:r>
            <a:r>
              <a:rPr lang="en-US" dirty="0"/>
              <a:t> </a:t>
            </a:r>
            <a:r>
              <a:rPr lang="en-US" dirty="0" err="1"/>
              <a:t>Verarbeitungsfähigkeit</a:t>
            </a:r>
            <a:endParaRPr lang="en-US" dirty="0"/>
          </a:p>
          <a:p>
            <a:pPr marL="571500" indent="-342900">
              <a:lnSpc>
                <a:spcPct val="100000"/>
              </a:lnSpc>
              <a:buChar char="•"/>
            </a:pPr>
            <a:r>
              <a:rPr lang="en-US" dirty="0" err="1"/>
              <a:t>Muskelverlust</a:t>
            </a:r>
            <a:endParaRPr lang="en-US" dirty="0"/>
          </a:p>
          <a:p>
            <a:pPr marL="571500" indent="-342900">
              <a:lnSpc>
                <a:spcPct val="100000"/>
              </a:lnSpc>
              <a:buChar char="•"/>
            </a:pPr>
            <a:r>
              <a:rPr lang="en-US" dirty="0" err="1"/>
              <a:t>Verlust</a:t>
            </a:r>
            <a:r>
              <a:rPr lang="en-US" dirty="0"/>
              <a:t> der </a:t>
            </a:r>
            <a:r>
              <a:rPr lang="en-US" dirty="0" err="1"/>
              <a:t>Knochenstärke</a:t>
            </a:r>
            <a:endParaRPr lang="en-US" dirty="0"/>
          </a:p>
          <a:p>
            <a:pPr marL="571500" indent="-342900">
              <a:lnSpc>
                <a:spcPct val="100000"/>
              </a:lnSpc>
              <a:buChar char="•"/>
            </a:pPr>
            <a:r>
              <a:rPr lang="en-US" dirty="0" err="1"/>
              <a:t>Verdauungsschwäche</a:t>
            </a:r>
            <a:endParaRPr lang="en-IE" dirty="0">
              <a:cs typeface="Calibri"/>
            </a:endParaRPr>
          </a:p>
        </p:txBody>
      </p:sp>
      <p:sp>
        <p:nvSpPr>
          <p:cNvPr id="4" name="Text Placeholder 3">
            <a:extLst>
              <a:ext uri="{FF2B5EF4-FFF2-40B4-BE49-F238E27FC236}">
                <a16:creationId xmlns:a16="http://schemas.microsoft.com/office/drawing/2014/main" id="{DD12C397-DFF9-4B59-874E-5F573DF2162C}"/>
              </a:ext>
            </a:extLst>
          </p:cNvPr>
          <p:cNvSpPr>
            <a:spLocks noGrp="1"/>
          </p:cNvSpPr>
          <p:nvPr>
            <p:ph type="body" sz="quarter" idx="16"/>
          </p:nvPr>
        </p:nvSpPr>
        <p:spPr>
          <a:xfrm>
            <a:off x="1382423" y="558805"/>
            <a:ext cx="5469639" cy="836231"/>
          </a:xfrm>
        </p:spPr>
        <p:txBody>
          <a:bodyPr>
            <a:normAutofit fontScale="92500"/>
          </a:bodyPr>
          <a:lstStyle/>
          <a:p>
            <a:r>
              <a:rPr lang="en-US" sz="3200" b="1" dirty="0"/>
              <a:t>1. </a:t>
            </a:r>
            <a:r>
              <a:rPr lang="en-US" sz="3200" b="1" dirty="0" err="1"/>
              <a:t>Physiologische</a:t>
            </a:r>
            <a:r>
              <a:rPr lang="en-US" sz="3200" b="1" dirty="0"/>
              <a:t> </a:t>
            </a:r>
            <a:r>
              <a:rPr lang="en-US" sz="3200" b="1" dirty="0" err="1"/>
              <a:t>Veränderungen</a:t>
            </a:r>
            <a:endParaRPr lang="en-IE" sz="3200" b="1" dirty="0"/>
          </a:p>
        </p:txBody>
      </p:sp>
    </p:spTree>
    <p:extLst>
      <p:ext uri="{BB962C8B-B14F-4D97-AF65-F5344CB8AC3E}">
        <p14:creationId xmlns:p14="http://schemas.microsoft.com/office/powerpoint/2010/main" val="29593528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D23B40-9E03-4316-B20D-B37C3E868EF2}"/>
              </a:ext>
            </a:extLst>
          </p:cNvPr>
          <p:cNvSpPr>
            <a:spLocks noGrp="1"/>
          </p:cNvSpPr>
          <p:nvPr>
            <p:ph type="body" sz="quarter" idx="18"/>
          </p:nvPr>
        </p:nvSpPr>
        <p:spPr>
          <a:xfrm>
            <a:off x="596634" y="1512606"/>
            <a:ext cx="5693071" cy="4112109"/>
          </a:xfrm>
        </p:spPr>
        <p:txBody>
          <a:bodyPr>
            <a:normAutofit fontScale="92500"/>
          </a:bodyPr>
          <a:lstStyle/>
          <a:p>
            <a:pPr marL="0"/>
            <a:r>
              <a:rPr lang="de-DE" dirty="0"/>
              <a:t>Inzwischen wissen wir, dass es keine Diät gibt, die immer und für jeden das Richtige ist.</a:t>
            </a:r>
          </a:p>
          <a:p>
            <a:pPr marL="0"/>
            <a:r>
              <a:rPr lang="de-DE" dirty="0"/>
              <a:t>Es gibt auch keine Wundernährstoffe, die alle Krankheiten heilen. Jeder Mensch ist einzigartig, und das muss bei der Planung neuer Produkte, Menüs oder Speisepläne für ältere Erwachsene berücksichtigt werden.</a:t>
            </a:r>
          </a:p>
          <a:p>
            <a:pPr marL="0"/>
            <a:r>
              <a:rPr lang="de-DE" b="1" dirty="0"/>
              <a:t>Der Ansatz der Natürlichen Ernährung geht davon aus, dass die Qualität der verzehrten Lebensmittel den Grad des Wohlbefindens beeinflusst.</a:t>
            </a:r>
            <a:endParaRPr lang="en-US" b="1" dirty="0"/>
          </a:p>
        </p:txBody>
      </p:sp>
      <p:sp>
        <p:nvSpPr>
          <p:cNvPr id="3" name="Text Placeholder 2">
            <a:extLst>
              <a:ext uri="{FF2B5EF4-FFF2-40B4-BE49-F238E27FC236}">
                <a16:creationId xmlns:a16="http://schemas.microsoft.com/office/drawing/2014/main" id="{12B8E80B-9EB1-4453-9698-65FF55289D90}"/>
              </a:ext>
            </a:extLst>
          </p:cNvPr>
          <p:cNvSpPr>
            <a:spLocks noGrp="1"/>
          </p:cNvSpPr>
          <p:nvPr>
            <p:ph type="body" sz="quarter" idx="16"/>
          </p:nvPr>
        </p:nvSpPr>
        <p:spPr>
          <a:xfrm>
            <a:off x="596634" y="486031"/>
            <a:ext cx="5085159" cy="582221"/>
          </a:xfrm>
        </p:spPr>
        <p:txBody>
          <a:bodyPr>
            <a:normAutofit lnSpcReduction="10000"/>
          </a:bodyPr>
          <a:lstStyle/>
          <a:p>
            <a:r>
              <a:rPr lang="en-US" dirty="0"/>
              <a:t>Das </a:t>
            </a:r>
            <a:r>
              <a:rPr lang="en-US" dirty="0" err="1"/>
              <a:t>komplette</a:t>
            </a:r>
            <a:r>
              <a:rPr lang="en-US" dirty="0"/>
              <a:t> Bild...</a:t>
            </a:r>
            <a:endParaRPr lang="en-IE" dirty="0"/>
          </a:p>
        </p:txBody>
      </p:sp>
      <p:graphicFrame>
        <p:nvGraphicFramePr>
          <p:cNvPr id="8" name="Diagram 7">
            <a:extLst>
              <a:ext uri="{FF2B5EF4-FFF2-40B4-BE49-F238E27FC236}">
                <a16:creationId xmlns:a16="http://schemas.microsoft.com/office/drawing/2014/main" id="{F4D5D4F1-DB70-44BF-9E4A-7542D8ED3B66}"/>
              </a:ext>
            </a:extLst>
          </p:cNvPr>
          <p:cNvGraphicFramePr/>
          <p:nvPr>
            <p:extLst>
              <p:ext uri="{D42A27DB-BD31-4B8C-83A1-F6EECF244321}">
                <p14:modId xmlns:p14="http://schemas.microsoft.com/office/powerpoint/2010/main" val="797680511"/>
              </p:ext>
            </p:extLst>
          </p:nvPr>
        </p:nvGraphicFramePr>
        <p:xfrm>
          <a:off x="5202491" y="6297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646C263-9D1F-4EB5-A57C-57E91292A5F5}"/>
              </a:ext>
            </a:extLst>
          </p:cNvPr>
          <p:cNvSpPr txBox="1"/>
          <p:nvPr/>
        </p:nvSpPr>
        <p:spPr>
          <a:xfrm>
            <a:off x="6372050" y="168072"/>
            <a:ext cx="5788881" cy="461665"/>
          </a:xfrm>
          <a:prstGeom prst="rect">
            <a:avLst/>
          </a:prstGeom>
          <a:noFill/>
        </p:spPr>
        <p:txBody>
          <a:bodyPr wrap="square">
            <a:spAutoFit/>
          </a:bodyPr>
          <a:lstStyle/>
          <a:p>
            <a:r>
              <a:rPr lang="en-IE" sz="2400" b="1" dirty="0" err="1">
                <a:solidFill>
                  <a:srgbClr val="000000"/>
                </a:solidFill>
              </a:rPr>
              <a:t>Eigenschaften</a:t>
            </a:r>
            <a:r>
              <a:rPr lang="en-IE" sz="2400" b="1" dirty="0">
                <a:solidFill>
                  <a:srgbClr val="000000"/>
                </a:solidFill>
              </a:rPr>
              <a:t> von </a:t>
            </a:r>
            <a:r>
              <a:rPr lang="en-IE" sz="2400" b="1" dirty="0" err="1">
                <a:solidFill>
                  <a:srgbClr val="000000"/>
                </a:solidFill>
              </a:rPr>
              <a:t>natürlichen</a:t>
            </a:r>
            <a:r>
              <a:rPr lang="en-IE" sz="2400" b="1" dirty="0">
                <a:solidFill>
                  <a:srgbClr val="000000"/>
                </a:solidFill>
              </a:rPr>
              <a:t> </a:t>
            </a:r>
            <a:r>
              <a:rPr lang="en-IE" sz="2400" b="1" dirty="0" err="1">
                <a:solidFill>
                  <a:srgbClr val="000000"/>
                </a:solidFill>
              </a:rPr>
              <a:t>Nährstoffen</a:t>
            </a:r>
            <a:endParaRPr lang="en-IE" sz="2400" b="1" dirty="0">
              <a:solidFill>
                <a:srgbClr val="000000"/>
              </a:solidFill>
            </a:endParaRPr>
          </a:p>
        </p:txBody>
      </p:sp>
    </p:spTree>
    <p:extLst>
      <p:ext uri="{BB962C8B-B14F-4D97-AF65-F5344CB8AC3E}">
        <p14:creationId xmlns:p14="http://schemas.microsoft.com/office/powerpoint/2010/main" val="3058644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EBE11C-C186-4635-B0FB-4621A10DF33C}"/>
              </a:ext>
            </a:extLst>
          </p:cNvPr>
          <p:cNvSpPr>
            <a:spLocks noGrp="1"/>
          </p:cNvSpPr>
          <p:nvPr>
            <p:ph type="body" sz="quarter" idx="31"/>
          </p:nvPr>
        </p:nvSpPr>
        <p:spPr>
          <a:xfrm>
            <a:off x="1796903" y="4050707"/>
            <a:ext cx="2478345" cy="2238998"/>
          </a:xfrm>
        </p:spPr>
        <p:txBody>
          <a:bodyPr vert="horz" lIns="91440" tIns="45720" rIns="91440" bIns="45720" rtlCol="0" anchor="t">
            <a:normAutofit/>
          </a:bodyPr>
          <a:lstStyle/>
          <a:p>
            <a:pPr marL="0"/>
            <a:r>
              <a:rPr lang="de-DE" sz="1900" b="1" dirty="0">
                <a:latin typeface="+mn-lt"/>
              </a:rPr>
              <a:t>WIE  UNVERARBEITETE, NICHT VERFEINERTE LEBENSMITTEL</a:t>
            </a:r>
          </a:p>
          <a:p>
            <a:pPr marL="0"/>
            <a:r>
              <a:rPr lang="de-DE" sz="1900" dirty="0">
                <a:latin typeface="+mn-lt"/>
              </a:rPr>
              <a:t>SO WIE VOLLKORNPRODUKTE UND HÜLSENFRÜCHTE</a:t>
            </a:r>
            <a:endParaRPr lang="en-IE" sz="1900" dirty="0">
              <a:latin typeface="+mn-lt"/>
            </a:endParaRPr>
          </a:p>
        </p:txBody>
      </p:sp>
      <p:sp>
        <p:nvSpPr>
          <p:cNvPr id="5" name="Text Placeholder 4">
            <a:extLst>
              <a:ext uri="{FF2B5EF4-FFF2-40B4-BE49-F238E27FC236}">
                <a16:creationId xmlns:a16="http://schemas.microsoft.com/office/drawing/2014/main" id="{F4150389-EB27-4EEA-AB2F-10D3EEC06AA6}"/>
              </a:ext>
            </a:extLst>
          </p:cNvPr>
          <p:cNvSpPr>
            <a:spLocks noGrp="1"/>
          </p:cNvSpPr>
          <p:nvPr>
            <p:ph type="body" sz="quarter" idx="33"/>
          </p:nvPr>
        </p:nvSpPr>
        <p:spPr>
          <a:xfrm>
            <a:off x="4948014" y="4050707"/>
            <a:ext cx="2358639" cy="2107148"/>
          </a:xfrm>
        </p:spPr>
        <p:txBody>
          <a:bodyPr>
            <a:normAutofit/>
          </a:bodyPr>
          <a:lstStyle/>
          <a:p>
            <a:pPr marL="0"/>
            <a:r>
              <a:rPr lang="de-DE" sz="1900" b="1" dirty="0">
                <a:latin typeface="+mn-lt"/>
              </a:rPr>
              <a:t>WAS BEDEUTET, DASS ES NOCH LEBENDE ENZYME ENTHÄLT</a:t>
            </a:r>
          </a:p>
          <a:p>
            <a:pPr marL="0"/>
            <a:r>
              <a:rPr lang="de-DE" sz="1900" dirty="0">
                <a:latin typeface="+mn-lt"/>
              </a:rPr>
              <a:t> WIE OBST, GEMÜSE UND SPROSSEN</a:t>
            </a:r>
            <a:endParaRPr lang="en-IE" sz="1900" dirty="0">
              <a:latin typeface="+mn-lt"/>
            </a:endParaRPr>
          </a:p>
        </p:txBody>
      </p:sp>
      <p:sp>
        <p:nvSpPr>
          <p:cNvPr id="7" name="Text Placeholder 6">
            <a:extLst>
              <a:ext uri="{FF2B5EF4-FFF2-40B4-BE49-F238E27FC236}">
                <a16:creationId xmlns:a16="http://schemas.microsoft.com/office/drawing/2014/main" id="{5458D4FE-E39F-4DD5-AAE8-C070907CBDC3}"/>
              </a:ext>
            </a:extLst>
          </p:cNvPr>
          <p:cNvSpPr>
            <a:spLocks noGrp="1"/>
          </p:cNvSpPr>
          <p:nvPr>
            <p:ph type="body" sz="quarter" idx="35"/>
          </p:nvPr>
        </p:nvSpPr>
        <p:spPr>
          <a:xfrm>
            <a:off x="8330294" y="4050707"/>
            <a:ext cx="2478345" cy="2238998"/>
          </a:xfrm>
        </p:spPr>
        <p:txBody>
          <a:bodyPr>
            <a:normAutofit fontScale="92500"/>
          </a:bodyPr>
          <a:lstStyle/>
          <a:p>
            <a:pPr marL="0"/>
            <a:r>
              <a:rPr lang="de-DE" sz="1900" b="1" dirty="0">
                <a:latin typeface="+mn-lt"/>
              </a:rPr>
              <a:t>BEDEUTET, DASS SIE IN EINEM BODEN GEWACHSEN SIND, DER REICH AN WICHTIGEN NÄHRSTOFFEN IST</a:t>
            </a:r>
          </a:p>
          <a:p>
            <a:pPr marL="0"/>
            <a:r>
              <a:rPr lang="de-DE" sz="1900" dirty="0">
                <a:latin typeface="+mn-lt"/>
              </a:rPr>
              <a:t> WIE Z.B. BIOLOGISCH ANGEBAUTE LEBENSMITTEL</a:t>
            </a:r>
            <a:endParaRPr lang="en-IE" sz="1900" dirty="0">
              <a:latin typeface="+mn-lt"/>
            </a:endParaRPr>
          </a:p>
        </p:txBody>
      </p:sp>
      <p:sp>
        <p:nvSpPr>
          <p:cNvPr id="8" name="Text Placeholder 7">
            <a:extLst>
              <a:ext uri="{FF2B5EF4-FFF2-40B4-BE49-F238E27FC236}">
                <a16:creationId xmlns:a16="http://schemas.microsoft.com/office/drawing/2014/main" id="{101D4EBC-061B-43C6-8164-6FBEE75F7ED0}"/>
              </a:ext>
            </a:extLst>
          </p:cNvPr>
          <p:cNvSpPr>
            <a:spLocks noGrp="1"/>
          </p:cNvSpPr>
          <p:nvPr>
            <p:ph type="body" sz="quarter" idx="29"/>
          </p:nvPr>
        </p:nvSpPr>
        <p:spPr>
          <a:xfrm>
            <a:off x="-11100" y="0"/>
            <a:ext cx="12181236" cy="1028423"/>
          </a:xfrm>
          <a:solidFill>
            <a:srgbClr val="85D2E1"/>
          </a:solidFill>
        </p:spPr>
        <p:txBody>
          <a:bodyPr anchor="ctr">
            <a:normAutofit/>
          </a:bodyPr>
          <a:lstStyle/>
          <a:p>
            <a:r>
              <a:rPr lang="en-US" dirty="0" err="1"/>
              <a:t>Erläuterung</a:t>
            </a:r>
            <a:r>
              <a:rPr lang="en-US" dirty="0"/>
              <a:t> der </a:t>
            </a:r>
            <a:r>
              <a:rPr lang="en-US" dirty="0" err="1"/>
              <a:t>natürlichen</a:t>
            </a:r>
            <a:r>
              <a:rPr lang="en-US" dirty="0"/>
              <a:t> </a:t>
            </a:r>
            <a:r>
              <a:rPr lang="en-US" dirty="0" err="1"/>
              <a:t>Eigenschaften</a:t>
            </a:r>
            <a:endParaRPr lang="en-IE" dirty="0"/>
          </a:p>
        </p:txBody>
      </p:sp>
      <p:sp>
        <p:nvSpPr>
          <p:cNvPr id="9" name="TextBox 8">
            <a:extLst>
              <a:ext uri="{FF2B5EF4-FFF2-40B4-BE49-F238E27FC236}">
                <a16:creationId xmlns:a16="http://schemas.microsoft.com/office/drawing/2014/main" id="{DB33B02D-FE75-450F-B836-12D7252ABB16}"/>
              </a:ext>
            </a:extLst>
          </p:cNvPr>
          <p:cNvSpPr txBox="1"/>
          <p:nvPr/>
        </p:nvSpPr>
        <p:spPr>
          <a:xfrm>
            <a:off x="2349662" y="2017545"/>
            <a:ext cx="1307966" cy="369332"/>
          </a:xfrm>
          <a:prstGeom prst="rect">
            <a:avLst/>
          </a:prstGeom>
          <a:noFill/>
        </p:spPr>
        <p:txBody>
          <a:bodyPr wrap="square" rtlCol="0">
            <a:spAutoFit/>
          </a:bodyPr>
          <a:lstStyle/>
          <a:p>
            <a:r>
              <a:rPr lang="en-US" b="1" dirty="0">
                <a:solidFill>
                  <a:srgbClr val="000000"/>
                </a:solidFill>
              </a:rPr>
              <a:t>NATÜRLICH</a:t>
            </a:r>
            <a:endParaRPr lang="en-IE" b="1" dirty="0">
              <a:solidFill>
                <a:srgbClr val="000000"/>
              </a:solidFill>
            </a:endParaRPr>
          </a:p>
        </p:txBody>
      </p:sp>
      <p:sp>
        <p:nvSpPr>
          <p:cNvPr id="10" name="TextBox 9">
            <a:extLst>
              <a:ext uri="{FF2B5EF4-FFF2-40B4-BE49-F238E27FC236}">
                <a16:creationId xmlns:a16="http://schemas.microsoft.com/office/drawing/2014/main" id="{67214836-E5F9-401F-BB54-9A472520B157}"/>
              </a:ext>
            </a:extLst>
          </p:cNvPr>
          <p:cNvSpPr txBox="1"/>
          <p:nvPr/>
        </p:nvSpPr>
        <p:spPr>
          <a:xfrm>
            <a:off x="5509445" y="1956755"/>
            <a:ext cx="1225015" cy="369332"/>
          </a:xfrm>
          <a:prstGeom prst="rect">
            <a:avLst/>
          </a:prstGeom>
          <a:noFill/>
        </p:spPr>
        <p:txBody>
          <a:bodyPr wrap="square" rtlCol="0">
            <a:spAutoFit/>
          </a:bodyPr>
          <a:lstStyle/>
          <a:p>
            <a:pPr algn="ctr"/>
            <a:r>
              <a:rPr lang="en-US" b="1" dirty="0">
                <a:solidFill>
                  <a:srgbClr val="000000"/>
                </a:solidFill>
              </a:rPr>
              <a:t>LEBENDIG</a:t>
            </a:r>
            <a:endParaRPr lang="en-IE" b="1" dirty="0">
              <a:solidFill>
                <a:srgbClr val="000000"/>
              </a:solidFill>
            </a:endParaRPr>
          </a:p>
        </p:txBody>
      </p:sp>
      <p:sp>
        <p:nvSpPr>
          <p:cNvPr id="11" name="TextBox 10">
            <a:extLst>
              <a:ext uri="{FF2B5EF4-FFF2-40B4-BE49-F238E27FC236}">
                <a16:creationId xmlns:a16="http://schemas.microsoft.com/office/drawing/2014/main" id="{BA5764D8-17CE-4F9D-8877-3F4058B9D887}"/>
              </a:ext>
            </a:extLst>
          </p:cNvPr>
          <p:cNvSpPr txBox="1"/>
          <p:nvPr/>
        </p:nvSpPr>
        <p:spPr>
          <a:xfrm>
            <a:off x="8882907" y="1838006"/>
            <a:ext cx="1307966" cy="646331"/>
          </a:xfrm>
          <a:prstGeom prst="rect">
            <a:avLst/>
          </a:prstGeom>
          <a:noFill/>
        </p:spPr>
        <p:txBody>
          <a:bodyPr wrap="square" rtlCol="0">
            <a:spAutoFit/>
          </a:bodyPr>
          <a:lstStyle/>
          <a:p>
            <a:pPr algn="ctr"/>
            <a:r>
              <a:rPr lang="en-US" b="1" dirty="0">
                <a:solidFill>
                  <a:srgbClr val="000000"/>
                </a:solidFill>
              </a:rPr>
              <a:t>GUTE QUALITÄT</a:t>
            </a:r>
            <a:endParaRPr lang="en-IE" b="1" dirty="0">
              <a:solidFill>
                <a:srgbClr val="000000"/>
              </a:solidFill>
            </a:endParaRPr>
          </a:p>
        </p:txBody>
      </p:sp>
      <p:grpSp>
        <p:nvGrpSpPr>
          <p:cNvPr id="12" name="Group 11">
            <a:extLst>
              <a:ext uri="{FF2B5EF4-FFF2-40B4-BE49-F238E27FC236}">
                <a16:creationId xmlns:a16="http://schemas.microsoft.com/office/drawing/2014/main" id="{85EC1623-903F-44E9-B8FE-9D3C7900D51A}"/>
              </a:ext>
            </a:extLst>
          </p:cNvPr>
          <p:cNvGrpSpPr/>
          <p:nvPr/>
        </p:nvGrpSpPr>
        <p:grpSpPr>
          <a:xfrm>
            <a:off x="9094582" y="2552711"/>
            <a:ext cx="853466" cy="542372"/>
            <a:chOff x="3454400" y="159975"/>
            <a:chExt cx="4578885" cy="3280548"/>
          </a:xfrm>
        </p:grpSpPr>
        <p:sp>
          <p:nvSpPr>
            <p:cNvPr id="13" name="Freeform 403">
              <a:extLst>
                <a:ext uri="{FF2B5EF4-FFF2-40B4-BE49-F238E27FC236}">
                  <a16:creationId xmlns:a16="http://schemas.microsoft.com/office/drawing/2014/main" id="{1C7BC738-7600-4618-92FA-BB17B09769B8}"/>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807B38A-8E9D-441D-AC36-0CE4617D0661}"/>
                </a:ext>
              </a:extLst>
            </p:cNvPr>
            <p:cNvGrpSpPr/>
            <p:nvPr/>
          </p:nvGrpSpPr>
          <p:grpSpPr>
            <a:xfrm>
              <a:off x="3454400" y="159975"/>
              <a:ext cx="4578885" cy="3280548"/>
              <a:chOff x="3454400" y="159975"/>
              <a:chExt cx="4578885" cy="3280548"/>
            </a:xfrm>
          </p:grpSpPr>
          <p:sp>
            <p:nvSpPr>
              <p:cNvPr id="15" name="Freeform 405">
                <a:extLst>
                  <a:ext uri="{FF2B5EF4-FFF2-40B4-BE49-F238E27FC236}">
                    <a16:creationId xmlns:a16="http://schemas.microsoft.com/office/drawing/2014/main" id="{772CD636-4DA4-4253-8E77-41ACFCC6C734}"/>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16" name="Freeform 406">
                <a:extLst>
                  <a:ext uri="{FF2B5EF4-FFF2-40B4-BE49-F238E27FC236}">
                    <a16:creationId xmlns:a16="http://schemas.microsoft.com/office/drawing/2014/main" id="{65F4EEDE-06A1-4C54-95D5-2B75475BAF4C}"/>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17" name="Freeform 407">
                <a:extLst>
                  <a:ext uri="{FF2B5EF4-FFF2-40B4-BE49-F238E27FC236}">
                    <a16:creationId xmlns:a16="http://schemas.microsoft.com/office/drawing/2014/main" id="{52370A7E-BEA8-440D-BC94-F64D30FB1AB0}"/>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18" name="Freeform 408">
                <a:extLst>
                  <a:ext uri="{FF2B5EF4-FFF2-40B4-BE49-F238E27FC236}">
                    <a16:creationId xmlns:a16="http://schemas.microsoft.com/office/drawing/2014/main" id="{0AB8C068-48CF-4EB9-9776-EEC0F51D1938}"/>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19" name="Freeform 409">
                <a:extLst>
                  <a:ext uri="{FF2B5EF4-FFF2-40B4-BE49-F238E27FC236}">
                    <a16:creationId xmlns:a16="http://schemas.microsoft.com/office/drawing/2014/main" id="{F9EBB711-BB39-42CA-B388-88CFB4BEEA49}"/>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0" name="Freeform 410">
                <a:extLst>
                  <a:ext uri="{FF2B5EF4-FFF2-40B4-BE49-F238E27FC236}">
                    <a16:creationId xmlns:a16="http://schemas.microsoft.com/office/drawing/2014/main" id="{09C79ED6-7D45-45F2-8FFB-5D815280CCC8}"/>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1" name="Freeform 411">
                <a:extLst>
                  <a:ext uri="{FF2B5EF4-FFF2-40B4-BE49-F238E27FC236}">
                    <a16:creationId xmlns:a16="http://schemas.microsoft.com/office/drawing/2014/main" id="{ABC3A6B3-031D-4C1F-A491-2A91BCE7E60F}"/>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30D3D66A-850F-4AAC-9ECE-1D8B9D03D7B0}"/>
              </a:ext>
            </a:extLst>
          </p:cNvPr>
          <p:cNvGrpSpPr/>
          <p:nvPr/>
        </p:nvGrpSpPr>
        <p:grpSpPr>
          <a:xfrm>
            <a:off x="2640322" y="2377634"/>
            <a:ext cx="699964" cy="717449"/>
            <a:chOff x="5614841" y="786428"/>
            <a:chExt cx="901130" cy="901727"/>
          </a:xfrm>
        </p:grpSpPr>
        <p:grpSp>
          <p:nvGrpSpPr>
            <p:cNvPr id="23" name="Graphic 2">
              <a:extLst>
                <a:ext uri="{FF2B5EF4-FFF2-40B4-BE49-F238E27FC236}">
                  <a16:creationId xmlns:a16="http://schemas.microsoft.com/office/drawing/2014/main" id="{EA2BF10B-F693-4DA8-AD68-791EBC5BF2DF}"/>
                </a:ext>
              </a:extLst>
            </p:cNvPr>
            <p:cNvGrpSpPr/>
            <p:nvPr/>
          </p:nvGrpSpPr>
          <p:grpSpPr>
            <a:xfrm>
              <a:off x="5715019" y="1058540"/>
              <a:ext cx="543506" cy="445337"/>
              <a:chOff x="5715019" y="1058540"/>
              <a:chExt cx="543506" cy="445337"/>
            </a:xfrm>
            <a:solidFill>
              <a:srgbClr val="60A9DD"/>
            </a:solidFill>
          </p:grpSpPr>
          <p:sp>
            <p:nvSpPr>
              <p:cNvPr id="25" name="Freeform 210">
                <a:extLst>
                  <a:ext uri="{FF2B5EF4-FFF2-40B4-BE49-F238E27FC236}">
                    <a16:creationId xmlns:a16="http://schemas.microsoft.com/office/drawing/2014/main" id="{B699A05B-807D-43AF-B0AA-EB985C82937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00BADE"/>
              </a:solidFill>
              <a:ln w="9028" cap="flat">
                <a:noFill/>
                <a:prstDash val="solid"/>
                <a:miter/>
              </a:ln>
            </p:spPr>
            <p:txBody>
              <a:bodyPr rtlCol="0" anchor="ctr"/>
              <a:lstStyle/>
              <a:p>
                <a:endParaRPr lang="en-US"/>
              </a:p>
            </p:txBody>
          </p:sp>
          <p:sp>
            <p:nvSpPr>
              <p:cNvPr id="26" name="Freeform 211">
                <a:extLst>
                  <a:ext uri="{FF2B5EF4-FFF2-40B4-BE49-F238E27FC236}">
                    <a16:creationId xmlns:a16="http://schemas.microsoft.com/office/drawing/2014/main" id="{4600760F-CF7C-46F7-9B90-6D49B9D2EA3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00BADE"/>
              </a:solidFill>
              <a:ln w="9028" cap="flat">
                <a:noFill/>
                <a:prstDash val="solid"/>
                <a:miter/>
              </a:ln>
            </p:spPr>
            <p:txBody>
              <a:bodyPr rtlCol="0" anchor="ctr"/>
              <a:lstStyle/>
              <a:p>
                <a:endParaRPr lang="en-US"/>
              </a:p>
            </p:txBody>
          </p:sp>
        </p:grpSp>
        <p:sp>
          <p:nvSpPr>
            <p:cNvPr id="24" name="Freeform 209">
              <a:extLst>
                <a:ext uri="{FF2B5EF4-FFF2-40B4-BE49-F238E27FC236}">
                  <a16:creationId xmlns:a16="http://schemas.microsoft.com/office/drawing/2014/main" id="{35502820-CCE6-49DA-9F21-A4CFE5126B2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EAEE392A-56A1-489B-A21C-6514A407BF29}"/>
              </a:ext>
            </a:extLst>
          </p:cNvPr>
          <p:cNvGrpSpPr/>
          <p:nvPr/>
        </p:nvGrpSpPr>
        <p:grpSpPr>
          <a:xfrm>
            <a:off x="5771971" y="2335227"/>
            <a:ext cx="699964" cy="717450"/>
            <a:chOff x="5591874" y="2370217"/>
            <a:chExt cx="948345" cy="850874"/>
          </a:xfrm>
        </p:grpSpPr>
        <p:sp>
          <p:nvSpPr>
            <p:cNvPr id="28" name="Freeform 213">
              <a:extLst>
                <a:ext uri="{FF2B5EF4-FFF2-40B4-BE49-F238E27FC236}">
                  <a16:creationId xmlns:a16="http://schemas.microsoft.com/office/drawing/2014/main" id="{F1736F89-E646-4145-AE4A-DCF4405C9718}"/>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00BADE"/>
            </a:solidFill>
            <a:ln w="9028" cap="flat">
              <a:noFill/>
              <a:prstDash val="solid"/>
              <a:miter/>
            </a:ln>
          </p:spPr>
          <p:txBody>
            <a:bodyPr rtlCol="0" anchor="ctr"/>
            <a:lstStyle/>
            <a:p>
              <a:endParaRPr lang="en-US"/>
            </a:p>
          </p:txBody>
        </p:sp>
        <p:sp>
          <p:nvSpPr>
            <p:cNvPr id="29" name="Freeform 214">
              <a:extLst>
                <a:ext uri="{FF2B5EF4-FFF2-40B4-BE49-F238E27FC236}">
                  <a16:creationId xmlns:a16="http://schemas.microsoft.com/office/drawing/2014/main" id="{F487B55E-1988-45CA-B275-B2A007D546C1}"/>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00BADE"/>
            </a:solidFill>
            <a:ln w="9028" cap="flat">
              <a:noFill/>
              <a:prstDash val="solid"/>
              <a:miter/>
            </a:ln>
          </p:spPr>
          <p:txBody>
            <a:bodyPr rtlCol="0" anchor="ctr"/>
            <a:lstStyle/>
            <a:p>
              <a:endParaRPr lang="en-US"/>
            </a:p>
          </p:txBody>
        </p:sp>
        <p:grpSp>
          <p:nvGrpSpPr>
            <p:cNvPr id="30" name="Graphic 2">
              <a:extLst>
                <a:ext uri="{FF2B5EF4-FFF2-40B4-BE49-F238E27FC236}">
                  <a16:creationId xmlns:a16="http://schemas.microsoft.com/office/drawing/2014/main" id="{77ED662D-875C-4F72-BF82-668F067BAA29}"/>
                </a:ext>
              </a:extLst>
            </p:cNvPr>
            <p:cNvGrpSpPr/>
            <p:nvPr/>
          </p:nvGrpSpPr>
          <p:grpSpPr>
            <a:xfrm>
              <a:off x="5591874" y="2370217"/>
              <a:ext cx="948345" cy="850874"/>
              <a:chOff x="5591874" y="2370217"/>
              <a:chExt cx="948345" cy="850874"/>
            </a:xfrm>
            <a:solidFill>
              <a:srgbClr val="010101"/>
            </a:solidFill>
          </p:grpSpPr>
          <p:sp>
            <p:nvSpPr>
              <p:cNvPr id="31" name="Freeform 216">
                <a:extLst>
                  <a:ext uri="{FF2B5EF4-FFF2-40B4-BE49-F238E27FC236}">
                    <a16:creationId xmlns:a16="http://schemas.microsoft.com/office/drawing/2014/main" id="{CAB5991E-5F18-4254-A894-BF877B9D9B41}"/>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endParaRPr lang="en-US"/>
              </a:p>
            </p:txBody>
          </p:sp>
          <p:sp>
            <p:nvSpPr>
              <p:cNvPr id="32" name="Freeform 217">
                <a:extLst>
                  <a:ext uri="{FF2B5EF4-FFF2-40B4-BE49-F238E27FC236}">
                    <a16:creationId xmlns:a16="http://schemas.microsoft.com/office/drawing/2014/main" id="{32942634-B227-4096-81D4-0233C2286A7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endParaRPr lang="en-US"/>
              </a:p>
            </p:txBody>
          </p:sp>
          <p:sp>
            <p:nvSpPr>
              <p:cNvPr id="33" name="Freeform 218">
                <a:extLst>
                  <a:ext uri="{FF2B5EF4-FFF2-40B4-BE49-F238E27FC236}">
                    <a16:creationId xmlns:a16="http://schemas.microsoft.com/office/drawing/2014/main" id="{C2BE5D33-8799-42B2-9A30-7DF0C79F07A1}"/>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endParaRPr lang="en-US"/>
              </a:p>
            </p:txBody>
          </p:sp>
          <p:sp>
            <p:nvSpPr>
              <p:cNvPr id="34" name="Freeform 219">
                <a:extLst>
                  <a:ext uri="{FF2B5EF4-FFF2-40B4-BE49-F238E27FC236}">
                    <a16:creationId xmlns:a16="http://schemas.microsoft.com/office/drawing/2014/main" id="{1656E98C-7A24-4AE1-A057-DD9D13103760}"/>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endParaRPr lang="en-US"/>
              </a:p>
            </p:txBody>
          </p:sp>
          <p:sp>
            <p:nvSpPr>
              <p:cNvPr id="35" name="Freeform 220">
                <a:extLst>
                  <a:ext uri="{FF2B5EF4-FFF2-40B4-BE49-F238E27FC236}">
                    <a16:creationId xmlns:a16="http://schemas.microsoft.com/office/drawing/2014/main" id="{17B73997-D4D4-48F9-B25E-2E4D6C96908C}"/>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32017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C204-D45E-4F3E-9F03-C26D9524041B}"/>
              </a:ext>
            </a:extLst>
          </p:cNvPr>
          <p:cNvSpPr>
            <a:spLocks noGrp="1"/>
          </p:cNvSpPr>
          <p:nvPr>
            <p:ph type="body" sz="quarter" idx="18"/>
          </p:nvPr>
        </p:nvSpPr>
        <p:spPr>
          <a:xfrm>
            <a:off x="579683" y="1510429"/>
            <a:ext cx="5792446" cy="4426722"/>
          </a:xfrm>
        </p:spPr>
        <p:txBody>
          <a:bodyPr>
            <a:normAutofit/>
          </a:bodyPr>
          <a:lstStyle/>
          <a:p>
            <a:pPr marL="0"/>
            <a:r>
              <a:rPr lang="de-DE" sz="2200" dirty="0"/>
              <a:t>Da es für funktionelle Zutaten keine strenge Definition gibt, werden wir sie für die Zwecke dieses Kurses als Zutaten beschreiben, die das Potenzial haben, die Gesundheit über ihren grundlegenden Nährwert hinaus zu beeinflussen, und für die eine gezielte und anerkannte positive gesundheitliche Wirkung durch eine </a:t>
            </a:r>
            <a:r>
              <a:rPr lang="en-US" sz="2200" dirty="0" err="1">
                <a:solidFill>
                  <a:srgbClr val="1188A3"/>
                </a:solidFill>
                <a:hlinkClick r:id="rId2">
                  <a:extLst>
                    <a:ext uri="{A12FA001-AC4F-418D-AE19-62706E023703}">
                      <ahyp:hlinkClr xmlns:ahyp="http://schemas.microsoft.com/office/drawing/2018/hyperlinkcolor" val="tx"/>
                    </a:ext>
                  </a:extLst>
                </a:hlinkClick>
              </a:rPr>
              <a:t>regulierte</a:t>
            </a:r>
            <a:r>
              <a:rPr lang="en-US" sz="2200" dirty="0">
                <a:solidFill>
                  <a:srgbClr val="1188A3"/>
                </a:solidFill>
                <a:hlinkClick r:id="rId2">
                  <a:extLst>
                    <a:ext uri="{A12FA001-AC4F-418D-AE19-62706E023703}">
                      <ahyp:hlinkClr xmlns:ahyp="http://schemas.microsoft.com/office/drawing/2018/hyperlinkcolor" val="tx"/>
                    </a:ext>
                  </a:extLst>
                </a:hlinkClick>
              </a:rPr>
              <a:t> </a:t>
            </a:r>
            <a:r>
              <a:rPr lang="en-US" sz="2200" dirty="0" err="1">
                <a:solidFill>
                  <a:srgbClr val="1188A3"/>
                </a:solidFill>
                <a:hlinkClick r:id="rId2">
                  <a:extLst>
                    <a:ext uri="{A12FA001-AC4F-418D-AE19-62706E023703}">
                      <ahyp:hlinkClr xmlns:ahyp="http://schemas.microsoft.com/office/drawing/2018/hyperlinkcolor" val="tx"/>
                    </a:ext>
                  </a:extLst>
                </a:hlinkClick>
              </a:rPr>
              <a:t>gesundheitsbezogene</a:t>
            </a:r>
            <a:r>
              <a:rPr lang="en-US" sz="2200" dirty="0">
                <a:solidFill>
                  <a:srgbClr val="1188A3"/>
                </a:solidFill>
                <a:hlinkClick r:id="rId2">
                  <a:extLst>
                    <a:ext uri="{A12FA001-AC4F-418D-AE19-62706E023703}">
                      <ahyp:hlinkClr xmlns:ahyp="http://schemas.microsoft.com/office/drawing/2018/hyperlinkcolor" val="tx"/>
                    </a:ext>
                  </a:extLst>
                </a:hlinkClick>
              </a:rPr>
              <a:t> </a:t>
            </a:r>
            <a:r>
              <a:rPr lang="en-US" sz="2200" dirty="0" err="1">
                <a:solidFill>
                  <a:srgbClr val="1188A3"/>
                </a:solidFill>
                <a:hlinkClick r:id="rId2">
                  <a:extLst>
                    <a:ext uri="{A12FA001-AC4F-418D-AE19-62706E023703}">
                      <ahyp:hlinkClr xmlns:ahyp="http://schemas.microsoft.com/office/drawing/2018/hyperlinkcolor" val="tx"/>
                    </a:ext>
                  </a:extLst>
                </a:hlinkClick>
              </a:rPr>
              <a:t>Angabe</a:t>
            </a:r>
            <a:r>
              <a:rPr lang="en-US" sz="2200" dirty="0">
                <a:solidFill>
                  <a:srgbClr val="1188A3"/>
                </a:solidFill>
              </a:rPr>
              <a:t> </a:t>
            </a:r>
            <a:r>
              <a:rPr lang="en-US" sz="2200" dirty="0" err="1"/>
              <a:t>belegt</a:t>
            </a:r>
            <a:r>
              <a:rPr lang="en-US" sz="2200" dirty="0"/>
              <a:t> </a:t>
            </a:r>
            <a:r>
              <a:rPr lang="en-US" sz="2200" dirty="0" err="1"/>
              <a:t>wurde</a:t>
            </a:r>
            <a:r>
              <a:rPr lang="en-US" sz="2200" dirty="0"/>
              <a:t>.</a:t>
            </a:r>
          </a:p>
          <a:p>
            <a:pPr marL="0"/>
            <a:r>
              <a:rPr lang="de-DE" sz="2200" dirty="0"/>
              <a:t>Lebensmittel, die eine funktionelle Zutat enthalten (funktionelle Lebensmittel), können dann als </a:t>
            </a:r>
            <a:r>
              <a:rPr lang="de-DE" sz="2200" b="1" dirty="0"/>
              <a:t>Lebensmittel definiert werden, die über ihren Nährwert hinaus gesundheitsfördernde Eigenschaften aufweisen</a:t>
            </a:r>
            <a:r>
              <a:rPr lang="en-US" sz="2200" b="1" dirty="0"/>
              <a:t>.</a:t>
            </a:r>
            <a:endParaRPr lang="en-IE" sz="2200" b="1" dirty="0"/>
          </a:p>
        </p:txBody>
      </p:sp>
      <p:sp>
        <p:nvSpPr>
          <p:cNvPr id="3" name="Text Placeholder 2">
            <a:extLst>
              <a:ext uri="{FF2B5EF4-FFF2-40B4-BE49-F238E27FC236}">
                <a16:creationId xmlns:a16="http://schemas.microsoft.com/office/drawing/2014/main" id="{1AA781BA-4A3D-4F81-A80F-3AFDB97F646F}"/>
              </a:ext>
            </a:extLst>
          </p:cNvPr>
          <p:cNvSpPr>
            <a:spLocks noGrp="1"/>
          </p:cNvSpPr>
          <p:nvPr>
            <p:ph type="body" sz="quarter" idx="16"/>
          </p:nvPr>
        </p:nvSpPr>
        <p:spPr>
          <a:xfrm>
            <a:off x="579683" y="451780"/>
            <a:ext cx="5085159" cy="582221"/>
          </a:xfrm>
        </p:spPr>
        <p:txBody>
          <a:bodyPr>
            <a:normAutofit fontScale="92500"/>
          </a:bodyPr>
          <a:lstStyle/>
          <a:p>
            <a:r>
              <a:rPr lang="en-US" b="1" dirty="0" err="1"/>
              <a:t>Funktionelle</a:t>
            </a:r>
            <a:r>
              <a:rPr lang="en-US" b="1" dirty="0"/>
              <a:t> </a:t>
            </a:r>
            <a:r>
              <a:rPr lang="en-US" b="1" dirty="0" err="1"/>
              <a:t>Lebensmittel</a:t>
            </a:r>
            <a:endParaRPr lang="en-IE" b="1" dirty="0"/>
          </a:p>
        </p:txBody>
      </p:sp>
      <p:pic>
        <p:nvPicPr>
          <p:cNvPr id="6" name="Picture Placeholder 5">
            <a:extLst>
              <a:ext uri="{FF2B5EF4-FFF2-40B4-BE49-F238E27FC236}">
                <a16:creationId xmlns:a16="http://schemas.microsoft.com/office/drawing/2014/main" id="{D2827058-BC80-4A87-814A-62BEA36C3B13}"/>
              </a:ext>
            </a:extLst>
          </p:cNvPr>
          <p:cNvPicPr>
            <a:picLocks noGrp="1" noChangeAspect="1"/>
          </p:cNvPicPr>
          <p:nvPr>
            <p:ph type="pic" sz="quarter" idx="10"/>
          </p:nvPr>
        </p:nvPicPr>
        <p:blipFill rotWithShape="1">
          <a:blip r:embed="rId3"/>
          <a:srcRect/>
          <a:stretch/>
        </p:blipFill>
        <p:spPr>
          <a:xfrm>
            <a:off x="7026129" y="1106664"/>
            <a:ext cx="4744694" cy="4644672"/>
          </a:xfrm>
        </p:spPr>
      </p:pic>
      <p:sp>
        <p:nvSpPr>
          <p:cNvPr id="7" name="TextBox 6">
            <a:extLst>
              <a:ext uri="{FF2B5EF4-FFF2-40B4-BE49-F238E27FC236}">
                <a16:creationId xmlns:a16="http://schemas.microsoft.com/office/drawing/2014/main" id="{9B8E29F5-3D09-47CA-BBA6-FED91BA137BE}"/>
              </a:ext>
            </a:extLst>
          </p:cNvPr>
          <p:cNvSpPr txBox="1"/>
          <p:nvPr/>
        </p:nvSpPr>
        <p:spPr>
          <a:xfrm>
            <a:off x="6372129" y="212332"/>
            <a:ext cx="5819871" cy="923330"/>
          </a:xfrm>
          <a:prstGeom prst="rect">
            <a:avLst/>
          </a:prstGeom>
          <a:solidFill>
            <a:srgbClr val="FFC000"/>
          </a:solidFill>
        </p:spPr>
        <p:txBody>
          <a:bodyPr wrap="square" rtlCol="0">
            <a:spAutoFit/>
          </a:bodyPr>
          <a:lstStyle/>
          <a:p>
            <a:pPr algn="ctr"/>
            <a:r>
              <a:rPr lang="de-DE" dirty="0">
                <a:solidFill>
                  <a:srgbClr val="000000"/>
                </a:solidFill>
              </a:rPr>
              <a:t>Die Bilder hier sind Beispiele für funktionelle Lebensmittel mit gesundheitsbezogenen Angaben zur </a:t>
            </a:r>
            <a:r>
              <a:rPr lang="de-DE" b="1" dirty="0">
                <a:solidFill>
                  <a:srgbClr val="000000"/>
                </a:solidFill>
              </a:rPr>
              <a:t>Cholesterinabsorption</a:t>
            </a:r>
            <a:endParaRPr lang="en-IE" b="1" dirty="0">
              <a:solidFill>
                <a:srgbClr val="000000"/>
              </a:solidFill>
            </a:endParaRPr>
          </a:p>
        </p:txBody>
      </p:sp>
    </p:spTree>
    <p:extLst>
      <p:ext uri="{BB962C8B-B14F-4D97-AF65-F5344CB8AC3E}">
        <p14:creationId xmlns:p14="http://schemas.microsoft.com/office/powerpoint/2010/main" val="91040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730CB-3939-465D-A8EB-D02A962AF2D9}"/>
              </a:ext>
            </a:extLst>
          </p:cNvPr>
          <p:cNvSpPr>
            <a:spLocks noGrp="1"/>
          </p:cNvSpPr>
          <p:nvPr>
            <p:ph type="body" sz="quarter" idx="18"/>
          </p:nvPr>
        </p:nvSpPr>
        <p:spPr>
          <a:xfrm>
            <a:off x="785800" y="1525528"/>
            <a:ext cx="4688989" cy="4366739"/>
          </a:xfrm>
        </p:spPr>
        <p:txBody>
          <a:bodyPr>
            <a:normAutofit/>
          </a:bodyPr>
          <a:lstStyle/>
          <a:p>
            <a:r>
              <a:rPr lang="en-US" b="1" dirty="0" err="1">
                <a:highlight>
                  <a:srgbClr val="FED100"/>
                </a:highlight>
              </a:rPr>
              <a:t>Konventionelle</a:t>
            </a:r>
            <a:r>
              <a:rPr lang="en-US" b="1" dirty="0">
                <a:highlight>
                  <a:srgbClr val="FED100"/>
                </a:highlight>
              </a:rPr>
              <a:t> </a:t>
            </a:r>
            <a:r>
              <a:rPr lang="en-US" b="1" dirty="0" err="1">
                <a:highlight>
                  <a:srgbClr val="FED100"/>
                </a:highlight>
              </a:rPr>
              <a:t>Lebensmittel</a:t>
            </a:r>
            <a:endParaRPr lang="en-IE" sz="1200" b="1" dirty="0">
              <a:highlight>
                <a:srgbClr val="FED100"/>
              </a:highlight>
            </a:endParaRPr>
          </a:p>
          <a:p>
            <a:r>
              <a:rPr lang="en-IE" b="1" dirty="0" err="1">
                <a:highlight>
                  <a:srgbClr val="FED100"/>
                </a:highlight>
              </a:rPr>
              <a:t>Modifizierte</a:t>
            </a:r>
            <a:r>
              <a:rPr lang="en-IE" b="1" dirty="0">
                <a:highlight>
                  <a:srgbClr val="FED100"/>
                </a:highlight>
              </a:rPr>
              <a:t> </a:t>
            </a:r>
            <a:r>
              <a:rPr lang="en-IE" b="1" dirty="0" err="1">
                <a:highlight>
                  <a:srgbClr val="FED100"/>
                </a:highlight>
              </a:rPr>
              <a:t>Lebensmittel</a:t>
            </a:r>
            <a:r>
              <a:rPr lang="en-IE" b="1" dirty="0">
                <a:highlight>
                  <a:srgbClr val="FED100"/>
                </a:highlight>
              </a:rPr>
              <a:t> Foods:</a:t>
            </a:r>
            <a:br>
              <a:rPr lang="en-IE" b="1" dirty="0"/>
            </a:br>
            <a:r>
              <a:rPr lang="en-IE" b="1" dirty="0"/>
              <a:t>		</a:t>
            </a:r>
            <a:r>
              <a:rPr lang="en-IE" b="1" dirty="0" err="1"/>
              <a:t>Verstärkt</a:t>
            </a:r>
            <a:endParaRPr lang="en-IE" b="1" dirty="0"/>
          </a:p>
          <a:p>
            <a:r>
              <a:rPr lang="en-IE" b="1" dirty="0"/>
              <a:t>			</a:t>
            </a:r>
            <a:r>
              <a:rPr lang="en-IE" b="1" dirty="0" err="1"/>
              <a:t>Angereichert</a:t>
            </a:r>
            <a:endParaRPr lang="en-IE" b="1" dirty="0"/>
          </a:p>
          <a:p>
            <a:r>
              <a:rPr lang="en-IE" b="1" dirty="0"/>
              <a:t>			</a:t>
            </a:r>
            <a:r>
              <a:rPr lang="en-IE" b="1" dirty="0" err="1"/>
              <a:t>Erweitert</a:t>
            </a:r>
            <a:endParaRPr lang="en-IE" b="1" dirty="0"/>
          </a:p>
          <a:p>
            <a:endParaRPr lang="en-IE" sz="800" b="1" dirty="0"/>
          </a:p>
          <a:p>
            <a:r>
              <a:rPr lang="en-IE" b="1" dirty="0" err="1">
                <a:highlight>
                  <a:srgbClr val="FED100"/>
                </a:highlight>
              </a:rPr>
              <a:t>Medizinische</a:t>
            </a:r>
            <a:r>
              <a:rPr lang="en-IE" b="1" dirty="0">
                <a:highlight>
                  <a:srgbClr val="FED100"/>
                </a:highlight>
              </a:rPr>
              <a:t> </a:t>
            </a:r>
            <a:r>
              <a:rPr lang="en-IE" b="1" dirty="0" err="1">
                <a:highlight>
                  <a:srgbClr val="FED100"/>
                </a:highlight>
              </a:rPr>
              <a:t>Lebensmittel</a:t>
            </a:r>
            <a:r>
              <a:rPr lang="en-IE" b="1" dirty="0">
                <a:highlight>
                  <a:srgbClr val="FED100"/>
                </a:highlight>
              </a:rPr>
              <a:t>:</a:t>
            </a:r>
          </a:p>
          <a:p>
            <a:endParaRPr lang="en-IE" b="1" dirty="0">
              <a:highlight>
                <a:srgbClr val="FED100"/>
              </a:highlight>
            </a:endParaRPr>
          </a:p>
          <a:p>
            <a:r>
              <a:rPr lang="de-DE" b="1" dirty="0">
                <a:highlight>
                  <a:srgbClr val="FED100"/>
                </a:highlight>
              </a:rPr>
              <a:t>Lebensmittel für besondere </a:t>
            </a:r>
          </a:p>
          <a:p>
            <a:r>
              <a:rPr lang="de-DE" b="1" dirty="0">
                <a:highlight>
                  <a:srgbClr val="FED100"/>
                </a:highlight>
              </a:rPr>
              <a:t>diätetische Verwendung</a:t>
            </a:r>
          </a:p>
          <a:p>
            <a:endParaRPr lang="en-IE" b="1" dirty="0"/>
          </a:p>
        </p:txBody>
      </p:sp>
      <p:sp>
        <p:nvSpPr>
          <p:cNvPr id="3" name="Text Placeholder 2">
            <a:extLst>
              <a:ext uri="{FF2B5EF4-FFF2-40B4-BE49-F238E27FC236}">
                <a16:creationId xmlns:a16="http://schemas.microsoft.com/office/drawing/2014/main" id="{43B4E7FB-13AE-4AF1-B99A-3AA26984EBB2}"/>
              </a:ext>
            </a:extLst>
          </p:cNvPr>
          <p:cNvSpPr>
            <a:spLocks noGrp="1"/>
          </p:cNvSpPr>
          <p:nvPr>
            <p:ph type="body" sz="quarter" idx="16"/>
          </p:nvPr>
        </p:nvSpPr>
        <p:spPr/>
        <p:txBody>
          <a:bodyPr>
            <a:normAutofit/>
          </a:bodyPr>
          <a:lstStyle/>
          <a:p>
            <a:r>
              <a:rPr lang="en-US" sz="3500" b="1" dirty="0" err="1"/>
              <a:t>Funktionelle</a:t>
            </a:r>
            <a:r>
              <a:rPr lang="en-US" sz="3500" b="1" dirty="0"/>
              <a:t> </a:t>
            </a:r>
            <a:r>
              <a:rPr lang="en-US" sz="3500" b="1" dirty="0" err="1"/>
              <a:t>Lebensmittelkategorien</a:t>
            </a:r>
            <a:r>
              <a:rPr lang="en-US" sz="3500" b="1" dirty="0"/>
              <a:t> &amp; </a:t>
            </a:r>
            <a:r>
              <a:rPr lang="en-US" sz="3500" b="1" dirty="0" err="1"/>
              <a:t>Beispiele</a:t>
            </a:r>
            <a:r>
              <a:rPr lang="en-US" sz="3500" b="1" dirty="0"/>
              <a:t>...</a:t>
            </a:r>
            <a:endParaRPr lang="en-IE" sz="3500" b="1" dirty="0"/>
          </a:p>
        </p:txBody>
      </p:sp>
      <p:cxnSp>
        <p:nvCxnSpPr>
          <p:cNvPr id="5" name="Straight Arrow Connector 4">
            <a:extLst>
              <a:ext uri="{FF2B5EF4-FFF2-40B4-BE49-F238E27FC236}">
                <a16:creationId xmlns:a16="http://schemas.microsoft.com/office/drawing/2014/main" id="{8A90B763-D2EF-41E9-8292-262F5C211464}"/>
              </a:ext>
            </a:extLst>
          </p:cNvPr>
          <p:cNvCxnSpPr>
            <a:cxnSpLocks/>
          </p:cNvCxnSpPr>
          <p:nvPr/>
        </p:nvCxnSpPr>
        <p:spPr>
          <a:xfrm flipH="1">
            <a:off x="4668240" y="1710194"/>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DE1980-0BB2-4602-B208-D42AEA3766C0}"/>
              </a:ext>
            </a:extLst>
          </p:cNvPr>
          <p:cNvSpPr txBox="1"/>
          <p:nvPr/>
        </p:nvSpPr>
        <p:spPr>
          <a:xfrm>
            <a:off x="6037169" y="1563073"/>
            <a:ext cx="4688989" cy="369332"/>
          </a:xfrm>
          <a:prstGeom prst="rect">
            <a:avLst/>
          </a:prstGeom>
          <a:noFill/>
        </p:spPr>
        <p:txBody>
          <a:bodyPr wrap="square" rtlCol="0">
            <a:spAutoFit/>
          </a:bodyPr>
          <a:lstStyle/>
          <a:p>
            <a:r>
              <a:rPr lang="en-US" dirty="0">
                <a:solidFill>
                  <a:srgbClr val="000000"/>
                </a:solidFill>
              </a:rPr>
              <a:t>Knoblauch, </a:t>
            </a:r>
            <a:r>
              <a:rPr lang="en-US" dirty="0" err="1">
                <a:solidFill>
                  <a:srgbClr val="000000"/>
                </a:solidFill>
              </a:rPr>
              <a:t>Nüsse</a:t>
            </a:r>
            <a:r>
              <a:rPr lang="en-US" dirty="0">
                <a:solidFill>
                  <a:srgbClr val="000000"/>
                </a:solidFill>
              </a:rPr>
              <a:t>, </a:t>
            </a:r>
            <a:r>
              <a:rPr lang="en-US" dirty="0" err="1">
                <a:solidFill>
                  <a:srgbClr val="000000"/>
                </a:solidFill>
              </a:rPr>
              <a:t>Tomaten</a:t>
            </a:r>
            <a:r>
              <a:rPr lang="en-US" dirty="0">
                <a:solidFill>
                  <a:srgbClr val="000000"/>
                </a:solidFill>
              </a:rPr>
              <a:t> (</a:t>
            </a:r>
            <a:r>
              <a:rPr lang="en-US" dirty="0" err="1">
                <a:solidFill>
                  <a:srgbClr val="000000"/>
                </a:solidFill>
              </a:rPr>
              <a:t>Vollwertkost</a:t>
            </a:r>
            <a:r>
              <a:rPr lang="en-US" dirty="0">
                <a:solidFill>
                  <a:srgbClr val="000000"/>
                </a:solidFill>
              </a:rPr>
              <a:t>)</a:t>
            </a:r>
            <a:endParaRPr lang="en-IE" dirty="0">
              <a:solidFill>
                <a:srgbClr val="000000"/>
              </a:solidFill>
            </a:endParaRPr>
          </a:p>
        </p:txBody>
      </p:sp>
      <p:cxnSp>
        <p:nvCxnSpPr>
          <p:cNvPr id="10" name="Straight Arrow Connector 9">
            <a:extLst>
              <a:ext uri="{FF2B5EF4-FFF2-40B4-BE49-F238E27FC236}">
                <a16:creationId xmlns:a16="http://schemas.microsoft.com/office/drawing/2014/main" id="{C8DFA6E2-E2F3-45CE-ADEC-D5D02FA4C817}"/>
              </a:ext>
            </a:extLst>
          </p:cNvPr>
          <p:cNvCxnSpPr>
            <a:cxnSpLocks/>
          </p:cNvCxnSpPr>
          <p:nvPr/>
        </p:nvCxnSpPr>
        <p:spPr>
          <a:xfrm flipH="1">
            <a:off x="4668240" y="5266253"/>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850030-F501-444A-B561-3D6F664F1C51}"/>
              </a:ext>
            </a:extLst>
          </p:cNvPr>
          <p:cNvCxnSpPr>
            <a:cxnSpLocks/>
          </p:cNvCxnSpPr>
          <p:nvPr/>
        </p:nvCxnSpPr>
        <p:spPr>
          <a:xfrm flipH="1">
            <a:off x="4668240" y="2557093"/>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CA4960-1D65-496B-ABD7-5E4314066697}"/>
              </a:ext>
            </a:extLst>
          </p:cNvPr>
          <p:cNvCxnSpPr>
            <a:cxnSpLocks/>
          </p:cNvCxnSpPr>
          <p:nvPr/>
        </p:nvCxnSpPr>
        <p:spPr>
          <a:xfrm flipH="1">
            <a:off x="4668240" y="4146971"/>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2C3B63-46BB-43EC-87E2-D3ABB4601151}"/>
              </a:ext>
            </a:extLst>
          </p:cNvPr>
          <p:cNvCxnSpPr>
            <a:cxnSpLocks/>
          </p:cNvCxnSpPr>
          <p:nvPr/>
        </p:nvCxnSpPr>
        <p:spPr>
          <a:xfrm flipH="1">
            <a:off x="4668240" y="3424824"/>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D2CD22-842A-4BD7-91BD-C459DD74FC7F}"/>
              </a:ext>
            </a:extLst>
          </p:cNvPr>
          <p:cNvCxnSpPr>
            <a:cxnSpLocks/>
          </p:cNvCxnSpPr>
          <p:nvPr/>
        </p:nvCxnSpPr>
        <p:spPr>
          <a:xfrm flipH="1">
            <a:off x="4668240" y="2986371"/>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71BF53-D135-47A2-893F-02AA5B71D29B}"/>
              </a:ext>
            </a:extLst>
          </p:cNvPr>
          <p:cNvSpPr txBox="1"/>
          <p:nvPr/>
        </p:nvSpPr>
        <p:spPr>
          <a:xfrm>
            <a:off x="6020719" y="2313731"/>
            <a:ext cx="6244521" cy="1295868"/>
          </a:xfrm>
          <a:prstGeom prst="rect">
            <a:avLst/>
          </a:prstGeom>
          <a:noFill/>
        </p:spPr>
        <p:txBody>
          <a:bodyPr wrap="square" rtlCol="0">
            <a:spAutoFit/>
          </a:bodyPr>
          <a:lstStyle/>
          <a:p>
            <a:pPr>
              <a:lnSpc>
                <a:spcPct val="150000"/>
              </a:lnSpc>
            </a:pPr>
            <a:r>
              <a:rPr lang="de-DE" dirty="0">
                <a:solidFill>
                  <a:srgbClr val="000000"/>
                </a:solidFill>
              </a:rPr>
              <a:t>Jodiertes Salz</a:t>
            </a:r>
          </a:p>
          <a:p>
            <a:pPr>
              <a:lnSpc>
                <a:spcPct val="150000"/>
              </a:lnSpc>
            </a:pPr>
            <a:r>
              <a:rPr lang="de-DE" dirty="0">
                <a:solidFill>
                  <a:srgbClr val="000000"/>
                </a:solidFill>
              </a:rPr>
              <a:t>Mit Folsäure angereicherte Brote</a:t>
            </a:r>
          </a:p>
          <a:p>
            <a:pPr>
              <a:lnSpc>
                <a:spcPct val="150000"/>
              </a:lnSpc>
            </a:pPr>
            <a:r>
              <a:rPr lang="de-DE" dirty="0">
                <a:solidFill>
                  <a:srgbClr val="000000"/>
                </a:solidFill>
              </a:rPr>
              <a:t>Riegel, Snacks und Joghurts mit bioaktiven Bestandteilen</a:t>
            </a:r>
          </a:p>
        </p:txBody>
      </p:sp>
      <p:sp>
        <p:nvSpPr>
          <p:cNvPr id="16" name="TextBox 15">
            <a:extLst>
              <a:ext uri="{FF2B5EF4-FFF2-40B4-BE49-F238E27FC236}">
                <a16:creationId xmlns:a16="http://schemas.microsoft.com/office/drawing/2014/main" id="{F60C5BFF-DA0D-4A70-A053-C3440AB52DC6}"/>
              </a:ext>
            </a:extLst>
          </p:cNvPr>
          <p:cNvSpPr txBox="1"/>
          <p:nvPr/>
        </p:nvSpPr>
        <p:spPr>
          <a:xfrm>
            <a:off x="6020719" y="3990925"/>
            <a:ext cx="5460763" cy="369332"/>
          </a:xfrm>
          <a:prstGeom prst="rect">
            <a:avLst/>
          </a:prstGeom>
          <a:noFill/>
        </p:spPr>
        <p:txBody>
          <a:bodyPr wrap="square" rtlCol="0">
            <a:spAutoFit/>
          </a:bodyPr>
          <a:lstStyle/>
          <a:p>
            <a:r>
              <a:rPr lang="en-US" dirty="0" err="1">
                <a:solidFill>
                  <a:srgbClr val="000000"/>
                </a:solidFill>
              </a:rPr>
              <a:t>Phenylketonurie</a:t>
            </a:r>
            <a:r>
              <a:rPr lang="en-US" dirty="0">
                <a:solidFill>
                  <a:srgbClr val="000000"/>
                </a:solidFill>
              </a:rPr>
              <a:t> (PKU) - </a:t>
            </a:r>
            <a:r>
              <a:rPr lang="en-US" dirty="0" err="1">
                <a:solidFill>
                  <a:srgbClr val="000000"/>
                </a:solidFill>
              </a:rPr>
              <a:t>Formeln</a:t>
            </a:r>
            <a:r>
              <a:rPr lang="en-US" dirty="0">
                <a:solidFill>
                  <a:srgbClr val="000000"/>
                </a:solidFill>
              </a:rPr>
              <a:t> </a:t>
            </a:r>
            <a:r>
              <a:rPr lang="en-US" dirty="0" err="1">
                <a:solidFill>
                  <a:srgbClr val="000000"/>
                </a:solidFill>
              </a:rPr>
              <a:t>frei</a:t>
            </a:r>
            <a:r>
              <a:rPr lang="en-US" dirty="0">
                <a:solidFill>
                  <a:srgbClr val="000000"/>
                </a:solidFill>
              </a:rPr>
              <a:t> von </a:t>
            </a:r>
            <a:r>
              <a:rPr lang="en-US" dirty="0" err="1">
                <a:solidFill>
                  <a:srgbClr val="000000"/>
                </a:solidFill>
              </a:rPr>
              <a:t>Phenylalanin</a:t>
            </a:r>
            <a:endParaRPr lang="en-IE" dirty="0">
              <a:solidFill>
                <a:srgbClr val="000000"/>
              </a:solidFill>
            </a:endParaRPr>
          </a:p>
        </p:txBody>
      </p:sp>
      <p:sp>
        <p:nvSpPr>
          <p:cNvPr id="17" name="TextBox 16">
            <a:extLst>
              <a:ext uri="{FF2B5EF4-FFF2-40B4-BE49-F238E27FC236}">
                <a16:creationId xmlns:a16="http://schemas.microsoft.com/office/drawing/2014/main" id="{B0AAA0C6-9FE0-4468-8440-0631B1FCA682}"/>
              </a:ext>
            </a:extLst>
          </p:cNvPr>
          <p:cNvSpPr txBox="1"/>
          <p:nvPr/>
        </p:nvSpPr>
        <p:spPr>
          <a:xfrm>
            <a:off x="6020719" y="5017725"/>
            <a:ext cx="6244521" cy="646331"/>
          </a:xfrm>
          <a:prstGeom prst="rect">
            <a:avLst/>
          </a:prstGeom>
          <a:noFill/>
        </p:spPr>
        <p:txBody>
          <a:bodyPr wrap="square" rtlCol="0">
            <a:spAutoFit/>
          </a:bodyPr>
          <a:lstStyle/>
          <a:p>
            <a:r>
              <a:rPr lang="de-DE" dirty="0">
                <a:solidFill>
                  <a:schemeClr val="accent1">
                    <a:lumMod val="50000"/>
                  </a:schemeClr>
                </a:solidFill>
              </a:rPr>
              <a:t>Lebensmittel zum Abnehmen, Lebensmittel mit hohem Proteingehalt und 'Free-</a:t>
            </a:r>
            <a:r>
              <a:rPr lang="de-DE" dirty="0" err="1">
                <a:solidFill>
                  <a:schemeClr val="accent1">
                    <a:lumMod val="50000"/>
                  </a:schemeClr>
                </a:solidFill>
              </a:rPr>
              <a:t>from</a:t>
            </a:r>
            <a:r>
              <a:rPr lang="de-DE" dirty="0">
                <a:solidFill>
                  <a:schemeClr val="accent1">
                    <a:lumMod val="50000"/>
                  </a:schemeClr>
                </a:solidFill>
              </a:rPr>
              <a:t>'-Lebensmittel</a:t>
            </a:r>
          </a:p>
        </p:txBody>
      </p:sp>
      <p:grpSp>
        <p:nvGrpSpPr>
          <p:cNvPr id="18" name="Graphic 3">
            <a:extLst>
              <a:ext uri="{FF2B5EF4-FFF2-40B4-BE49-F238E27FC236}">
                <a16:creationId xmlns:a16="http://schemas.microsoft.com/office/drawing/2014/main" id="{67EF5CB0-D23E-4611-956C-CDC0F14F38E4}"/>
              </a:ext>
            </a:extLst>
          </p:cNvPr>
          <p:cNvGrpSpPr/>
          <p:nvPr/>
        </p:nvGrpSpPr>
        <p:grpSpPr>
          <a:xfrm>
            <a:off x="10453824" y="519275"/>
            <a:ext cx="1088992" cy="1047735"/>
            <a:chOff x="2451513" y="5314516"/>
            <a:chExt cx="1088992" cy="1047735"/>
          </a:xfrm>
        </p:grpSpPr>
        <p:grpSp>
          <p:nvGrpSpPr>
            <p:cNvPr id="19" name="Graphic 3">
              <a:extLst>
                <a:ext uri="{FF2B5EF4-FFF2-40B4-BE49-F238E27FC236}">
                  <a16:creationId xmlns:a16="http://schemas.microsoft.com/office/drawing/2014/main" id="{13B0BE74-9232-43F8-90EC-9FD22B8ACCBD}"/>
                </a:ext>
              </a:extLst>
            </p:cNvPr>
            <p:cNvGrpSpPr/>
            <p:nvPr/>
          </p:nvGrpSpPr>
          <p:grpSpPr>
            <a:xfrm>
              <a:off x="2451513" y="5314516"/>
              <a:ext cx="1088992" cy="1047735"/>
              <a:chOff x="2451513" y="5314516"/>
              <a:chExt cx="1088992" cy="1047735"/>
            </a:xfrm>
            <a:solidFill>
              <a:srgbClr val="000000"/>
            </a:solidFill>
          </p:grpSpPr>
          <p:sp>
            <p:nvSpPr>
              <p:cNvPr id="21" name="Freeform 1312">
                <a:extLst>
                  <a:ext uri="{FF2B5EF4-FFF2-40B4-BE49-F238E27FC236}">
                    <a16:creationId xmlns:a16="http://schemas.microsoft.com/office/drawing/2014/main" id="{258C2AE2-56EE-4466-9F1B-121F61C6BE26}"/>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22" name="Freeform 1313">
                <a:extLst>
                  <a:ext uri="{FF2B5EF4-FFF2-40B4-BE49-F238E27FC236}">
                    <a16:creationId xmlns:a16="http://schemas.microsoft.com/office/drawing/2014/main" id="{EBA6CA19-9E53-4AB5-A6EF-240758AE5C0B}"/>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23" name="Freeform 1314">
                <a:extLst>
                  <a:ext uri="{FF2B5EF4-FFF2-40B4-BE49-F238E27FC236}">
                    <a16:creationId xmlns:a16="http://schemas.microsoft.com/office/drawing/2014/main" id="{51C094C1-26B1-4FB5-8AA4-82E5C6374F27}"/>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20" name="Freeform 1311">
              <a:extLst>
                <a:ext uri="{FF2B5EF4-FFF2-40B4-BE49-F238E27FC236}">
                  <a16:creationId xmlns:a16="http://schemas.microsoft.com/office/drawing/2014/main" id="{89EA51DD-A9FD-469C-9870-34524114B2B3}"/>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1188A3"/>
            </a:solidFill>
            <a:ln w="27426"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476547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p:txBody>
          <a:bodyPr>
            <a:normAutofit fontScale="92500"/>
          </a:bodyPr>
          <a:lstStyle/>
          <a:p>
            <a:pPr marL="0" indent="0"/>
            <a:r>
              <a:rPr lang="de-DE" dirty="0"/>
              <a:t>Notieren Sie sich die </a:t>
            </a:r>
            <a:r>
              <a:rPr lang="de-DE" b="1" dirty="0"/>
              <a:t>5 wichtigsten Punkte</a:t>
            </a:r>
            <a:r>
              <a:rPr lang="de-DE" dirty="0"/>
              <a:t>, die Ihrer Meinung nach bei der Entwicklung eines Lebensmittelprodukts/einer Dienstleistung für Senioren berücksichtigt werden müssen</a:t>
            </a:r>
            <a:r>
              <a:rPr lang="en-US" dirty="0"/>
              <a:t>.</a:t>
            </a:r>
          </a:p>
          <a:p>
            <a:endParaRPr lang="en-US" dirty="0"/>
          </a:p>
          <a:p>
            <a:pPr marL="342900" indent="-342900">
              <a:buFont typeface="Arial" panose="020B0604020202020204" pitchFamily="34" charset="0"/>
              <a:buChar char="•"/>
            </a:pPr>
            <a:r>
              <a:rPr lang="en-US" dirty="0" err="1"/>
              <a:t>Fragen</a:t>
            </a:r>
            <a:r>
              <a:rPr lang="en-US" dirty="0"/>
              <a:t> Sie </a:t>
            </a:r>
            <a:r>
              <a:rPr lang="en-US" dirty="0" err="1"/>
              <a:t>sich</a:t>
            </a:r>
            <a:r>
              <a:rPr lang="en-US" dirty="0"/>
              <a:t> </a:t>
            </a:r>
            <a:r>
              <a:rPr lang="en-US" b="1" dirty="0" err="1"/>
              <a:t>warum</a:t>
            </a:r>
            <a:r>
              <a:rPr lang="en-US" dirty="0"/>
              <a:t>?</a:t>
            </a:r>
          </a:p>
          <a:p>
            <a:pPr marL="342900" indent="-342900">
              <a:buFont typeface="Arial" panose="020B0604020202020204" pitchFamily="34" charset="0"/>
              <a:buChar char="•"/>
            </a:pPr>
            <a:r>
              <a:rPr lang="de-DE" dirty="0"/>
              <a:t>Entscheiden Sie dann, </a:t>
            </a:r>
            <a:r>
              <a:rPr lang="de-DE" b="1" dirty="0"/>
              <a:t>ob und wie </a:t>
            </a:r>
            <a:r>
              <a:rPr lang="de-DE" dirty="0"/>
              <a:t>Sie etwas davon in Ihr Produktdesign einbauen können</a:t>
            </a:r>
            <a:r>
              <a:rPr lang="en-US" dirty="0"/>
              <a:t>.</a:t>
            </a:r>
          </a:p>
          <a:p>
            <a:endParaRPr lang="en-US" dirty="0"/>
          </a:p>
          <a:p>
            <a:endParaRPr lang="en-US" dirty="0"/>
          </a:p>
          <a:p>
            <a:pPr marL="0" indent="0"/>
            <a:r>
              <a:rPr lang="de-DE" dirty="0"/>
              <a:t>Sie sind auf dem Weg zur Entwicklung neuer Produkte und entdecken das Einfühlungsvermögen für Ihren Endverbraucher (Der Design Thinking Prozess hat begonnen!)</a:t>
            </a:r>
            <a:endParaRPr lang="en-IE" dirty="0"/>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p:txBody>
          <a:bodyPr>
            <a:normAutofit lnSpcReduction="10000"/>
          </a:bodyPr>
          <a:lstStyle/>
          <a:p>
            <a:r>
              <a:rPr lang="en-US" dirty="0" err="1"/>
              <a:t>Unternehmensübung</a:t>
            </a:r>
            <a:r>
              <a:rPr lang="en-US" dirty="0"/>
              <a:t>:</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9469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7EEB7-0875-4CC1-87D5-F1AB1E284755}"/>
              </a:ext>
            </a:extLst>
          </p:cNvPr>
          <p:cNvSpPr>
            <a:spLocks noGrp="1"/>
          </p:cNvSpPr>
          <p:nvPr>
            <p:ph type="body" sz="quarter" idx="18"/>
          </p:nvPr>
        </p:nvSpPr>
        <p:spPr>
          <a:xfrm>
            <a:off x="454245" y="1509183"/>
            <a:ext cx="5651842" cy="4284866"/>
          </a:xfrm>
        </p:spPr>
        <p:txBody>
          <a:bodyPr>
            <a:normAutofit fontScale="92500"/>
          </a:bodyPr>
          <a:lstStyle/>
          <a:p>
            <a:pPr marL="2286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de-DE" sz="2200" dirty="0">
                <a:latin typeface="Calibri" panose="020F0502020204030204"/>
              </a:rPr>
              <a:t>In Modul 2 haben wir erfahren, dass es viele Faktoren gibt, die die Entwicklung altersbedingter Krankheiten beeinflussen können. </a:t>
            </a:r>
          </a:p>
          <a:p>
            <a:pPr marL="2286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de-DE" sz="2200" dirty="0">
                <a:latin typeface="Calibri" panose="020F0502020204030204"/>
              </a:rPr>
              <a:t>Innerhalb dieser Faktoren gibt es </a:t>
            </a:r>
            <a:r>
              <a:rPr lang="de-DE" sz="2200" b="1" dirty="0">
                <a:latin typeface="Calibri" panose="020F0502020204030204"/>
              </a:rPr>
              <a:t>mehrere Möglichkeiten </a:t>
            </a:r>
            <a:r>
              <a:rPr lang="de-DE" sz="2200" dirty="0">
                <a:latin typeface="Calibri" panose="020F0502020204030204"/>
              </a:rPr>
              <a:t>für Sie als Lebensmittelunternehmen, die Bedürfnisse älterer Menschen durch eine </a:t>
            </a:r>
            <a:r>
              <a:rPr lang="de-DE" sz="2200" b="1" dirty="0">
                <a:latin typeface="Calibri" panose="020F0502020204030204"/>
              </a:rPr>
              <a:t>gute oder verbesserte Ernährung zu erfüllen</a:t>
            </a:r>
            <a:r>
              <a:rPr lang="de-DE" sz="2200" dirty="0">
                <a:latin typeface="Calibri" panose="020F0502020204030204"/>
              </a:rPr>
              <a:t>, insbesondere jetzt, da Sie deren Bedürfnisse besser verstehen und wissen, wie Lebensmittel und Ernährung diese beeinflussen können.</a:t>
            </a:r>
            <a:endParaRPr lang="en-IE" dirty="0"/>
          </a:p>
        </p:txBody>
      </p:sp>
      <p:sp>
        <p:nvSpPr>
          <p:cNvPr id="3" name="Text Placeholder 2">
            <a:extLst>
              <a:ext uri="{FF2B5EF4-FFF2-40B4-BE49-F238E27FC236}">
                <a16:creationId xmlns:a16="http://schemas.microsoft.com/office/drawing/2014/main" id="{90D5F0B3-DF8F-4C52-9834-CBF5707CAE7C}"/>
              </a:ext>
            </a:extLst>
          </p:cNvPr>
          <p:cNvSpPr>
            <a:spLocks noGrp="1"/>
          </p:cNvSpPr>
          <p:nvPr>
            <p:ph type="body" sz="quarter" idx="16"/>
          </p:nvPr>
        </p:nvSpPr>
        <p:spPr/>
        <p:txBody>
          <a:bodyPr>
            <a:normAutofit lnSpcReduction="10000"/>
          </a:bodyPr>
          <a:lstStyle/>
          <a:p>
            <a:r>
              <a:rPr lang="en-US" dirty="0"/>
              <a:t>Was </a:t>
            </a:r>
            <a:r>
              <a:rPr lang="en-US" dirty="0" err="1"/>
              <a:t>wir</a:t>
            </a:r>
            <a:r>
              <a:rPr lang="en-US" dirty="0"/>
              <a:t> </a:t>
            </a:r>
            <a:r>
              <a:rPr lang="en-US" dirty="0" err="1"/>
              <a:t>gelernt</a:t>
            </a:r>
            <a:r>
              <a:rPr lang="en-US" dirty="0"/>
              <a:t> </a:t>
            </a:r>
            <a:r>
              <a:rPr lang="en-US" dirty="0" err="1"/>
              <a:t>haben</a:t>
            </a:r>
            <a:r>
              <a:rPr lang="en-US" dirty="0"/>
              <a:t>…</a:t>
            </a:r>
            <a:endParaRPr lang="en-IE" dirty="0"/>
          </a:p>
        </p:txBody>
      </p:sp>
      <p:pic>
        <p:nvPicPr>
          <p:cNvPr id="7" name="Picture Placeholder 6" descr="Old women in retirement home">
            <a:extLst>
              <a:ext uri="{FF2B5EF4-FFF2-40B4-BE49-F238E27FC236}">
                <a16:creationId xmlns:a16="http://schemas.microsoft.com/office/drawing/2014/main" id="{8BF551FB-7C74-459A-901D-579AF5B943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C937167B-3F8B-4EBB-B945-1DA10EA0E826}"/>
              </a:ext>
            </a:extLst>
          </p:cNvPr>
          <p:cNvSpPr txBox="1"/>
          <p:nvPr/>
        </p:nvSpPr>
        <p:spPr>
          <a:xfrm>
            <a:off x="6195701" y="5416313"/>
            <a:ext cx="4224206" cy="1200329"/>
          </a:xfrm>
          <a:prstGeom prst="rect">
            <a:avLst/>
          </a:prstGeom>
          <a:solidFill>
            <a:srgbClr val="FED100"/>
          </a:solidFill>
        </p:spPr>
        <p:txBody>
          <a:bodyPr wrap="square" rtlCol="0" anchor="ctr">
            <a:spAutoFit/>
          </a:bodyPr>
          <a:lstStyle/>
          <a:p>
            <a:pPr algn="ctr"/>
            <a:endParaRPr lang="en-US" sz="2400" b="1" dirty="0">
              <a:solidFill>
                <a:srgbClr val="000000"/>
              </a:solidFill>
            </a:endParaRPr>
          </a:p>
          <a:p>
            <a:pPr algn="ctr"/>
            <a:r>
              <a:rPr lang="de-DE" sz="2400" b="1" dirty="0">
                <a:solidFill>
                  <a:srgbClr val="000000"/>
                </a:solidFill>
              </a:rPr>
              <a:t>Lasst uns ihr Leben verbessern</a:t>
            </a:r>
            <a:r>
              <a:rPr lang="en-US" sz="2400" b="1" dirty="0">
                <a:solidFill>
                  <a:srgbClr val="000000"/>
                </a:solidFill>
              </a:rPr>
              <a:t>!</a:t>
            </a:r>
          </a:p>
          <a:p>
            <a:pPr algn="ctr"/>
            <a:endParaRPr lang="en-IE" sz="2400" b="1" dirty="0">
              <a:solidFill>
                <a:srgbClr val="000000"/>
              </a:solidFill>
            </a:endParaRPr>
          </a:p>
        </p:txBody>
      </p:sp>
    </p:spTree>
    <p:extLst>
      <p:ext uri="{BB962C8B-B14F-4D97-AF65-F5344CB8AC3E}">
        <p14:creationId xmlns:p14="http://schemas.microsoft.com/office/powerpoint/2010/main" val="1994206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dirty="0"/>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a:xfrm>
            <a:off x="7953972" y="1124765"/>
            <a:ext cx="3195485" cy="837258"/>
          </a:xfrm>
        </p:spPr>
        <p:txBody>
          <a:bodyPr>
            <a:normAutofit fontScale="85000" lnSpcReduction="10000"/>
          </a:bodyPr>
          <a:lstStyle/>
          <a:p>
            <a:r>
              <a:rPr lang="en-US" dirty="0" err="1"/>
              <a:t>Vielen</a:t>
            </a:r>
            <a:r>
              <a:rPr lang="en-US" dirty="0"/>
              <a:t> Dank!</a:t>
            </a:r>
          </a:p>
        </p:txBody>
      </p:sp>
    </p:spTree>
    <p:extLst>
      <p:ext uri="{BB962C8B-B14F-4D97-AF65-F5344CB8AC3E}">
        <p14:creationId xmlns:p14="http://schemas.microsoft.com/office/powerpoint/2010/main" val="379465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629D43-3218-4484-9A4B-015CBC00D606}"/>
              </a:ext>
            </a:extLst>
          </p:cNvPr>
          <p:cNvSpPr>
            <a:spLocks noGrp="1"/>
          </p:cNvSpPr>
          <p:nvPr>
            <p:ph type="body" sz="quarter" idx="18"/>
          </p:nvPr>
        </p:nvSpPr>
        <p:spPr>
          <a:xfrm>
            <a:off x="495300" y="1524000"/>
            <a:ext cx="11404600" cy="4241799"/>
          </a:xfrm>
        </p:spPr>
        <p:txBody>
          <a:bodyPr>
            <a:normAutofit fontScale="92500" lnSpcReduction="20000"/>
          </a:bodyPr>
          <a:lstStyle/>
          <a:p>
            <a:pPr indent="0"/>
            <a:r>
              <a:rPr lang="de-DE" dirty="0">
                <a:latin typeface="+mj-lt"/>
              </a:rPr>
              <a:t>Einige altersbedingte körperliche Veränderungen, die sich auf den Genuss von Lebensmitteln auswirken (Aromafreisetzung und Geschmackswahrnehmung) und zu einem Risiko für Unterernährung führen, sind Veränderungen im Mund- und Nasenraum, wie z. B</a:t>
            </a:r>
            <a:r>
              <a:rPr lang="en-US" dirty="0">
                <a:latin typeface="+mj-lt"/>
              </a:rPr>
              <a:t>:</a:t>
            </a:r>
          </a:p>
          <a:p>
            <a:pPr indent="0"/>
            <a:endParaRPr lang="en-US" dirty="0">
              <a:latin typeface="+mj-lt"/>
            </a:endParaRPr>
          </a:p>
          <a:p>
            <a:pPr indent="0"/>
            <a:endParaRPr lang="en-US" dirty="0">
              <a:latin typeface="+mj-lt"/>
            </a:endParaRPr>
          </a:p>
          <a:p>
            <a:pPr indent="0"/>
            <a:endParaRPr lang="en-US" dirty="0">
              <a:latin typeface="+mj-lt"/>
            </a:endParaRPr>
          </a:p>
          <a:p>
            <a:pPr indent="0"/>
            <a:endParaRPr lang="en-US" dirty="0">
              <a:latin typeface="+mj-lt"/>
            </a:endParaRPr>
          </a:p>
          <a:p>
            <a:pPr indent="0"/>
            <a:br>
              <a:rPr lang="de-DE" dirty="0">
                <a:latin typeface="+mj-lt"/>
              </a:rPr>
            </a:br>
            <a:r>
              <a:rPr lang="de-DE" dirty="0">
                <a:latin typeface="+mj-lt"/>
              </a:rPr>
              <a:t>Dr. Sophie Lester von der Abteilung für Lebensmittel, Ernährung und Diätetik der Universität Nottingham hat dieses Thema untersucht und ist zu dem Ergebnis gekommen, dass</a:t>
            </a:r>
            <a:r>
              <a:rPr lang="en-US" dirty="0">
                <a:latin typeface="+mj-lt"/>
              </a:rPr>
              <a:t>:</a:t>
            </a:r>
          </a:p>
          <a:p>
            <a:pPr indent="0"/>
            <a:r>
              <a:rPr lang="de-DE" b="1" dirty="0">
                <a:solidFill>
                  <a:srgbClr val="1188A3"/>
                </a:solidFill>
              </a:rPr>
              <a:t>Die Entwicklung von Lebensmitteln, die den sensorischen Ansprüchen der alternden Bevölkerung gerecht werden, ist eine anspruchsvolle Aufgabe, aber angesichts der sozialen und wirtschaftlichen Belastung durch Unterernährung lohnt es sich, diese Herausforderung anzunehmen. </a:t>
            </a:r>
            <a:endParaRPr lang="en-IE" b="1" dirty="0">
              <a:solidFill>
                <a:srgbClr val="1188A3"/>
              </a:solidFill>
              <a:highlight>
                <a:srgbClr val="FFFF00"/>
              </a:highlight>
            </a:endParaRPr>
          </a:p>
        </p:txBody>
      </p:sp>
      <p:sp>
        <p:nvSpPr>
          <p:cNvPr id="3" name="Text Placeholder 2">
            <a:extLst>
              <a:ext uri="{FF2B5EF4-FFF2-40B4-BE49-F238E27FC236}">
                <a16:creationId xmlns:a16="http://schemas.microsoft.com/office/drawing/2014/main" id="{723B8DBC-57A5-4DA5-A267-185F6BB1CF00}"/>
              </a:ext>
            </a:extLst>
          </p:cNvPr>
          <p:cNvSpPr>
            <a:spLocks noGrp="1"/>
          </p:cNvSpPr>
          <p:nvPr>
            <p:ph type="body" sz="quarter" idx="16"/>
          </p:nvPr>
        </p:nvSpPr>
        <p:spPr>
          <a:xfrm>
            <a:off x="734714" y="228600"/>
            <a:ext cx="11165186" cy="1185511"/>
          </a:xfrm>
        </p:spPr>
        <p:txBody>
          <a:bodyPr>
            <a:normAutofit fontScale="62500" lnSpcReduction="20000"/>
          </a:bodyPr>
          <a:lstStyle/>
          <a:p>
            <a:pPr>
              <a:lnSpc>
                <a:spcPct val="120000"/>
              </a:lnSpc>
            </a:pPr>
            <a:r>
              <a:rPr lang="de-DE" b="1" dirty="0"/>
              <a:t>Beispiel von physiologischen Veränderungen: </a:t>
            </a:r>
            <a:r>
              <a:rPr lang="de-DE" dirty="0"/>
              <a:t>"Altersbedingte Veränderungen in der oralen und nasalen Physiologie und ihre Bedeutung für die Freisetzung und Wahrnehmung von Aromen"</a:t>
            </a:r>
            <a:endParaRPr lang="en-IE" dirty="0"/>
          </a:p>
        </p:txBody>
      </p:sp>
      <p:graphicFrame>
        <p:nvGraphicFramePr>
          <p:cNvPr id="4" name="Object 3">
            <a:extLst>
              <a:ext uri="{FF2B5EF4-FFF2-40B4-BE49-F238E27FC236}">
                <a16:creationId xmlns:a16="http://schemas.microsoft.com/office/drawing/2014/main" id="{41F5D932-AA02-4CF2-B39A-959D13192256}"/>
              </a:ext>
            </a:extLst>
          </p:cNvPr>
          <p:cNvGraphicFramePr>
            <a:graphicFrameLocks noChangeAspect="1"/>
          </p:cNvGraphicFramePr>
          <p:nvPr>
            <p:extLst>
              <p:ext uri="{D42A27DB-BD31-4B8C-83A1-F6EECF244321}">
                <p14:modId xmlns:p14="http://schemas.microsoft.com/office/powerpoint/2010/main" val="775381601"/>
              </p:ext>
            </p:extLst>
          </p:nvPr>
        </p:nvGraphicFramePr>
        <p:xfrm>
          <a:off x="9424736" y="5635975"/>
          <a:ext cx="1411706" cy="479425"/>
        </p:xfrm>
        <a:graphic>
          <a:graphicData uri="http://schemas.openxmlformats.org/presentationml/2006/ole">
            <mc:AlternateContent xmlns:mc="http://schemas.openxmlformats.org/markup-compatibility/2006">
              <mc:Choice xmlns:v="urn:schemas-microsoft-com:vml" Requires="v">
                <p:oleObj name="Packager Shell Object" showAsIcon="1" r:id="rId3" imgW="3128760" imgH="478800" progId="Package">
                  <p:embed/>
                </p:oleObj>
              </mc:Choice>
              <mc:Fallback>
                <p:oleObj name="Packager Shell Object" showAsIcon="1" r:id="rId3" imgW="3128760" imgH="478800" progId="Package">
                  <p:embed/>
                  <p:pic>
                    <p:nvPicPr>
                      <p:cNvPr id="4" name="Object 3">
                        <a:extLst>
                          <a:ext uri="{FF2B5EF4-FFF2-40B4-BE49-F238E27FC236}">
                            <a16:creationId xmlns:a16="http://schemas.microsoft.com/office/drawing/2014/main" id="{41F5D932-AA02-4CF2-B39A-959D13192256}"/>
                          </a:ext>
                        </a:extLst>
                      </p:cNvPr>
                      <p:cNvPicPr/>
                      <p:nvPr/>
                    </p:nvPicPr>
                    <p:blipFill>
                      <a:blip r:embed="rId4"/>
                      <a:stretch>
                        <a:fillRect/>
                      </a:stretch>
                    </p:blipFill>
                    <p:spPr>
                      <a:xfrm>
                        <a:off x="9424736" y="5635975"/>
                        <a:ext cx="1411706" cy="479425"/>
                      </a:xfrm>
                      <a:prstGeom prst="rect">
                        <a:avLst/>
                      </a:prstGeom>
                    </p:spPr>
                  </p:pic>
                </p:oleObj>
              </mc:Fallback>
            </mc:AlternateContent>
          </a:graphicData>
        </a:graphic>
      </p:graphicFrame>
      <p:sp>
        <p:nvSpPr>
          <p:cNvPr id="5" name="Rectangle: Rounded Corners 4">
            <a:hlinkClick r:id="rId5"/>
            <a:extLst>
              <a:ext uri="{FF2B5EF4-FFF2-40B4-BE49-F238E27FC236}">
                <a16:creationId xmlns:a16="http://schemas.microsoft.com/office/drawing/2014/main" id="{92A3A826-99B3-49E0-88DC-3990FDAF2B8C}"/>
              </a:ext>
            </a:extLst>
          </p:cNvPr>
          <p:cNvSpPr/>
          <p:nvPr/>
        </p:nvSpPr>
        <p:spPr>
          <a:xfrm>
            <a:off x="9192125" y="5555589"/>
            <a:ext cx="1876927" cy="116584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Für den vollständigen Bericht KLICKEN Sie hier!</a:t>
            </a:r>
          </a:p>
        </p:txBody>
      </p:sp>
      <p:sp>
        <p:nvSpPr>
          <p:cNvPr id="6" name="TextBox 5">
            <a:extLst>
              <a:ext uri="{FF2B5EF4-FFF2-40B4-BE49-F238E27FC236}">
                <a16:creationId xmlns:a16="http://schemas.microsoft.com/office/drawing/2014/main" id="{34F7F1C1-C0CA-4A51-85F1-7C87296D8781}"/>
              </a:ext>
            </a:extLst>
          </p:cNvPr>
          <p:cNvSpPr txBox="1"/>
          <p:nvPr/>
        </p:nvSpPr>
        <p:spPr>
          <a:xfrm>
            <a:off x="2660846" y="2394285"/>
            <a:ext cx="6870307" cy="1567609"/>
          </a:xfrm>
          <a:prstGeom prst="rect">
            <a:avLst/>
          </a:prstGeom>
          <a:solidFill>
            <a:schemeClr val="bg2"/>
          </a:solidFill>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FFC000"/>
                </a:solidFill>
                <a:effectLst/>
                <a:uLnTx/>
                <a:uFillTx/>
                <a:latin typeface="Calibri" panose="020F0502020204030204"/>
                <a:ea typeface="+mn-ea"/>
                <a:cs typeface="+mn-cs"/>
              </a:rPr>
              <a:t>a. Der gestörte Geruchssinn, bekannt als olfaktorisch</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FFC000"/>
                </a:solidFill>
                <a:effectLst/>
                <a:uLnTx/>
                <a:uFillTx/>
                <a:latin typeface="Calibri" panose="020F0502020204030204"/>
                <a:ea typeface="+mn-ea"/>
                <a:cs typeface="+mn-cs"/>
              </a:rPr>
              <a:t>b. Verminderter Speichelfluss</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200" b="0" i="0" u="none" strike="noStrike" kern="1200" cap="none" spc="0" normalizeH="0" baseline="0" noProof="0" dirty="0">
                <a:ln>
                  <a:noFill/>
                </a:ln>
                <a:solidFill>
                  <a:srgbClr val="FFC000"/>
                </a:solidFill>
                <a:effectLst/>
                <a:uLnTx/>
                <a:uFillTx/>
                <a:latin typeface="Calibri" panose="020F0502020204030204"/>
                <a:ea typeface="+mn-ea"/>
                <a:cs typeface="+mn-cs"/>
              </a:rPr>
              <a:t>c. Beeinträchtigung des Zahnstatus und der Zahnfunktion.</a:t>
            </a:r>
            <a:endParaRPr kumimoji="0" lang="en-US" sz="22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88398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528721-5720-4685-9465-3DAD63865409}">
  <ds:schemaRefs>
    <ds:schemaRef ds:uri="http://schemas.microsoft.com/office/infopath/2007/PartnerControls"/>
    <ds:schemaRef ds:uri="539e4a8c-7e7c-4ea1-8c2e-f9bf51a8ca20"/>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http://www.w3.org/XML/1998/namespace"/>
    <ds:schemaRef ds:uri="41f5c9df-7cea-428a-8452-da6b62a57c0f"/>
    <ds:schemaRef ds:uri="http://purl.org/dc/dcmitype/"/>
  </ds:schemaRefs>
</ds:datastoreItem>
</file>

<file path=customXml/itemProps2.xml><?xml version="1.0" encoding="utf-8"?>
<ds:datastoreItem xmlns:ds="http://schemas.openxmlformats.org/officeDocument/2006/customXml" ds:itemID="{1113621A-E926-41F4-A138-598324713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3F211F-C700-4503-83B8-ABED53BB6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7763</Words>
  <Application>Microsoft Office PowerPoint</Application>
  <PresentationFormat>寬螢幕</PresentationFormat>
  <Paragraphs>663</Paragraphs>
  <Slides>86</Slides>
  <Notes>0</Notes>
  <HiddenSlides>0</HiddenSlides>
  <MMClips>3</MMClips>
  <ScaleCrop>false</ScaleCrop>
  <HeadingPairs>
    <vt:vector size="8" baseType="variant">
      <vt:variant>
        <vt:lpstr>使用字型</vt:lpstr>
      </vt:variant>
      <vt:variant>
        <vt:i4>14</vt:i4>
      </vt:variant>
      <vt:variant>
        <vt:lpstr>佈景主題</vt:lpstr>
      </vt:variant>
      <vt:variant>
        <vt:i4>2</vt:i4>
      </vt:variant>
      <vt:variant>
        <vt:lpstr>內嵌 OLE 伺服程式</vt:lpstr>
      </vt:variant>
      <vt:variant>
        <vt:i4>1</vt:i4>
      </vt:variant>
      <vt:variant>
        <vt:lpstr>投影片標題</vt:lpstr>
      </vt:variant>
      <vt:variant>
        <vt:i4>86</vt:i4>
      </vt:variant>
    </vt:vector>
  </HeadingPairs>
  <TitlesOfParts>
    <vt:vector size="103" baseType="lpstr">
      <vt:lpstr>-apple-system</vt:lpstr>
      <vt:lpstr>gilroy</vt:lpstr>
      <vt:lpstr>Lato Regular</vt:lpstr>
      <vt:lpstr>Arial</vt:lpstr>
      <vt:lpstr>Calibri</vt:lpstr>
      <vt:lpstr>Calibri Light</vt:lpstr>
      <vt:lpstr>Comic Sans MS</vt:lpstr>
      <vt:lpstr>Montserrat</vt:lpstr>
      <vt:lpstr>Montserrat Light</vt:lpstr>
      <vt:lpstr>Montserrat Medium</vt:lpstr>
      <vt:lpstr>Quattrocento Sans</vt:lpstr>
      <vt:lpstr>Roboto</vt:lpstr>
      <vt:lpstr>Times New Roman</vt:lpstr>
      <vt:lpstr>Wingdings</vt:lpstr>
      <vt:lpstr>Office Theme</vt:lpstr>
      <vt:lpstr>1_Office Theme</vt:lpstr>
      <vt:lpstr>Packager Shell Object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Choiwai Maggie Chak</cp:lastModifiedBy>
  <cp:revision>284</cp:revision>
  <dcterms:created xsi:type="dcterms:W3CDTF">2020-10-14T13:32:04Z</dcterms:created>
  <dcterms:modified xsi:type="dcterms:W3CDTF">2022-07-18T12:26:27Z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