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4"/>
  </p:sldMasterIdLst>
  <p:sldIdLst>
    <p:sldId id="4300" r:id="rId5"/>
    <p:sldId id="4308" r:id="rId6"/>
    <p:sldId id="4309" r:id="rId7"/>
    <p:sldId id="4310" r:id="rId8"/>
    <p:sldId id="4270" r:id="rId9"/>
    <p:sldId id="4388" r:id="rId10"/>
    <p:sldId id="4272" r:id="rId11"/>
    <p:sldId id="4301" r:id="rId12"/>
    <p:sldId id="4303" r:id="rId13"/>
    <p:sldId id="4370" r:id="rId14"/>
    <p:sldId id="4312" r:id="rId15"/>
    <p:sldId id="4311" r:id="rId16"/>
    <p:sldId id="4386" r:id="rId17"/>
    <p:sldId id="4314" r:id="rId18"/>
    <p:sldId id="4389" r:id="rId19"/>
    <p:sldId id="4373" r:id="rId20"/>
    <p:sldId id="4375" r:id="rId21"/>
    <p:sldId id="4374" r:id="rId22"/>
    <p:sldId id="4376" r:id="rId23"/>
    <p:sldId id="4377" r:id="rId24"/>
    <p:sldId id="4378" r:id="rId25"/>
    <p:sldId id="4379" r:id="rId26"/>
    <p:sldId id="4315" r:id="rId27"/>
    <p:sldId id="4316" r:id="rId28"/>
    <p:sldId id="4306" r:id="rId29"/>
    <p:sldId id="4319" r:id="rId30"/>
    <p:sldId id="4318" r:id="rId31"/>
    <p:sldId id="4320" r:id="rId32"/>
    <p:sldId id="4317" r:id="rId33"/>
    <p:sldId id="4326" r:id="rId34"/>
    <p:sldId id="4325" r:id="rId35"/>
    <p:sldId id="4327" r:id="rId36"/>
    <p:sldId id="4321" r:id="rId37"/>
    <p:sldId id="4322" r:id="rId38"/>
    <p:sldId id="4323" r:id="rId39"/>
    <p:sldId id="4324" r:id="rId40"/>
    <p:sldId id="4328" r:id="rId41"/>
    <p:sldId id="4329" r:id="rId42"/>
    <p:sldId id="4330" r:id="rId43"/>
    <p:sldId id="4331" r:id="rId44"/>
    <p:sldId id="4332" r:id="rId45"/>
    <p:sldId id="4334" r:id="rId46"/>
    <p:sldId id="4335" r:id="rId47"/>
    <p:sldId id="4343" r:id="rId48"/>
    <p:sldId id="4338" r:id="rId49"/>
    <p:sldId id="4346" r:id="rId50"/>
    <p:sldId id="4305" r:id="rId51"/>
    <p:sldId id="4350" r:id="rId52"/>
    <p:sldId id="4351" r:id="rId53"/>
    <p:sldId id="4352" r:id="rId54"/>
    <p:sldId id="4390" r:id="rId55"/>
    <p:sldId id="4349" r:id="rId56"/>
    <p:sldId id="4357" r:id="rId57"/>
    <p:sldId id="4364" r:id="rId58"/>
    <p:sldId id="4353" r:id="rId59"/>
    <p:sldId id="4358" r:id="rId60"/>
    <p:sldId id="4348" r:id="rId61"/>
    <p:sldId id="4347" r:id="rId62"/>
    <p:sldId id="4360" r:id="rId63"/>
    <p:sldId id="4359" r:id="rId64"/>
    <p:sldId id="4401" r:id="rId65"/>
    <p:sldId id="4354" r:id="rId66"/>
    <p:sldId id="4361" r:id="rId67"/>
    <p:sldId id="4391" r:id="rId68"/>
    <p:sldId id="4392" r:id="rId69"/>
    <p:sldId id="4393" r:id="rId70"/>
    <p:sldId id="4394" r:id="rId71"/>
    <p:sldId id="4395" r:id="rId72"/>
    <p:sldId id="4396" r:id="rId73"/>
    <p:sldId id="4402" r:id="rId74"/>
    <p:sldId id="4362" r:id="rId75"/>
    <p:sldId id="4355" r:id="rId76"/>
    <p:sldId id="4363" r:id="rId77"/>
    <p:sldId id="4397" r:id="rId78"/>
    <p:sldId id="4366" r:id="rId79"/>
    <p:sldId id="4356" r:id="rId80"/>
    <p:sldId id="4365" r:id="rId81"/>
    <p:sldId id="4367" r:id="rId82"/>
    <p:sldId id="4368" r:id="rId83"/>
    <p:sldId id="4369" r:id="rId84"/>
    <p:sldId id="4371" r:id="rId85"/>
    <p:sldId id="4382" r:id="rId86"/>
    <p:sldId id="4384" r:id="rId87"/>
    <p:sldId id="4400" r:id="rId88"/>
    <p:sldId id="4398" r:id="rId89"/>
    <p:sldId id="4399" r:id="rId90"/>
    <p:sldId id="4385" r:id="rId91"/>
    <p:sldId id="4387" r:id="rId92"/>
    <p:sldId id="4263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028828-71F9-AC6A-2530-900C1D1B1206}" name="Nelli Scharapow" initials="NS" userId="S::ns705428@fh-muenster.de::35373589-627a-4dca-88ef-5153a1e2b3f8" providerId="AD"/>
  <p188:author id="{3A646A2A-5463-31BB-24B8-887E45DDAF69}" name="Orla Casey" initials="OC" userId="S::orla@momentumconsulting.ie::ee9f56f0-43a2-47ae-a5b8-d4a7d2f5cec3" providerId="AD"/>
  <p188:author id="{90511B58-02FD-6C94-014C-9151877396E6}" name="jose.gimenez" initials="jo" userId="S::jose.gimenez_ageinglab.org#ext#@fhmuenster183.onmicrosoft.com::3b48b8cc-5da6-4cc1-aa1d-9ccff84f653f" providerId="AD"/>
  <p188:author id="{8FAFDFEB-FD77-9450-5FF2-745CF7472800}" name="Choiwai Maggie Chak" initials="CC" userId="S::cc310225@fh-muenster.de::08e8c75d-bfd7-417f-aa1e-397742fdee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100"/>
    <a:srgbClr val="1188A3"/>
    <a:srgbClr val="85D2E1"/>
    <a:srgbClr val="E78E0B"/>
    <a:srgbClr val="1D599B"/>
    <a:srgbClr val="1BA19A"/>
    <a:srgbClr val="C32F79"/>
    <a:srgbClr val="FA6AEC"/>
    <a:srgbClr val="8CB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E193A6-2F66-43BB-9988-7258BCA6AA08}" v="1" dt="2022-06-14T13:14:42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08"/>
    <p:restoredTop sz="94617"/>
  </p:normalViewPr>
  <p:slideViewPr>
    <p:cSldViewPr snapToGrid="0">
      <p:cViewPr varScale="1">
        <p:scale>
          <a:sx n="48" d="100"/>
          <a:sy n="48" d="100"/>
        </p:scale>
        <p:origin x="3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presProps" Target="presProps.xml"/><Relationship Id="rId9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Whyte ( Momentum Consulting )" userId="a1b8e930-d272-4933-b1a2-fcb29f5bf117" providerId="ADAL" clId="{2AE193A6-2F66-43BB-9988-7258BCA6AA08}"/>
    <pc:docChg chg="modSld">
      <pc:chgData name="Paula Whyte ( Momentum Consulting )" userId="a1b8e930-d272-4933-b1a2-fcb29f5bf117" providerId="ADAL" clId="{2AE193A6-2F66-43BB-9988-7258BCA6AA08}" dt="2022-06-14T13:14:30.676" v="2" actId="1076"/>
      <pc:docMkLst>
        <pc:docMk/>
      </pc:docMkLst>
      <pc:sldChg chg="modSp mod">
        <pc:chgData name="Paula Whyte ( Momentum Consulting )" userId="a1b8e930-d272-4933-b1a2-fcb29f5bf117" providerId="ADAL" clId="{2AE193A6-2F66-43BB-9988-7258BCA6AA08}" dt="2022-06-14T13:13:33.919" v="0" actId="13926"/>
        <pc:sldMkLst>
          <pc:docMk/>
          <pc:sldMk cId="406591868" sldId="4300"/>
        </pc:sldMkLst>
        <pc:spChg chg="mod">
          <ac:chgData name="Paula Whyte ( Momentum Consulting )" userId="a1b8e930-d272-4933-b1a2-fcb29f5bf117" providerId="ADAL" clId="{2AE193A6-2F66-43BB-9988-7258BCA6AA08}" dt="2022-06-14T13:13:33.919" v="0" actId="13926"/>
          <ac:spMkLst>
            <pc:docMk/>
            <pc:sldMk cId="406591868" sldId="4300"/>
            <ac:spMk id="2" creationId="{D9C69E4B-DF5E-452F-BA57-E595AE6ED9F3}"/>
          </ac:spMkLst>
        </pc:spChg>
      </pc:sldChg>
      <pc:sldChg chg="modSp mod">
        <pc:chgData name="Paula Whyte ( Momentum Consulting )" userId="a1b8e930-d272-4933-b1a2-fcb29f5bf117" providerId="ADAL" clId="{2AE193A6-2F66-43BB-9988-7258BCA6AA08}" dt="2022-06-14T13:14:30.676" v="2" actId="1076"/>
        <pc:sldMkLst>
          <pc:docMk/>
          <pc:sldMk cId="18324773" sldId="4308"/>
        </pc:sldMkLst>
        <pc:picChg chg="mod">
          <ac:chgData name="Paula Whyte ( Momentum Consulting )" userId="a1b8e930-d272-4933-b1a2-fcb29f5bf117" providerId="ADAL" clId="{2AE193A6-2F66-43BB-9988-7258BCA6AA08}" dt="2022-06-14T13:14:30.676" v="2" actId="1076"/>
          <ac:picMkLst>
            <pc:docMk/>
            <pc:sldMk cId="18324773" sldId="4308"/>
            <ac:picMk id="6" creationId="{371BDF0B-6DC0-44EF-BA41-E928642C883F}"/>
          </ac:picMkLst>
        </pc:picChg>
      </pc:sldChg>
    </pc:docChg>
  </pc:docChgLst>
  <pc:docChgLst>
    <pc:chgData name="paula" userId="S::paula_momentumconsulting.ie#ext#@fhmuenster183.onmicrosoft.com::fc69c271-b269-4cfc-b647-ef8bba578a68" providerId="AD" clId="Web-{D61DE417-125E-4948-A02E-C9917E74834C}"/>
    <pc:docChg chg="modSld">
      <pc:chgData name="paula" userId="S::paula_momentumconsulting.ie#ext#@fhmuenster183.onmicrosoft.com::fc69c271-b269-4cfc-b647-ef8bba578a68" providerId="AD" clId="Web-{D61DE417-125E-4948-A02E-C9917E74834C}" dt="2022-06-09T13:10:05.555" v="1" actId="1076"/>
      <pc:docMkLst>
        <pc:docMk/>
      </pc:docMkLst>
      <pc:sldChg chg="addSp modSp">
        <pc:chgData name="paula" userId="S::paula_momentumconsulting.ie#ext#@fhmuenster183.onmicrosoft.com::fc69c271-b269-4cfc-b647-ef8bba578a68" providerId="AD" clId="Web-{D61DE417-125E-4948-A02E-C9917E74834C}" dt="2022-06-09T13:10:05.555" v="1" actId="1076"/>
        <pc:sldMkLst>
          <pc:docMk/>
          <pc:sldMk cId="406591868" sldId="4300"/>
        </pc:sldMkLst>
        <pc:picChg chg="add mod">
          <ac:chgData name="paula" userId="S::paula_momentumconsulting.ie#ext#@fhmuenster183.onmicrosoft.com::fc69c271-b269-4cfc-b647-ef8bba578a68" providerId="AD" clId="Web-{D61DE417-125E-4948-A02E-C9917E74834C}" dt="2022-06-09T13:10:05.555" v="1" actId="1076"/>
          <ac:picMkLst>
            <pc:docMk/>
            <pc:sldMk cId="406591868" sldId="4300"/>
            <ac:picMk id="5" creationId="{7402D6AE-C96D-953B-4258-66407E40C2D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632EB-E4F1-4CFF-B171-FF62B7240F1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4A8022D-A02D-4845-9D0C-8EF597C162B1}">
      <dgm:prSet phldrT="[Text]" custT="1"/>
      <dgm:spPr/>
      <dgm:t>
        <a:bodyPr/>
        <a:lstStyle/>
        <a:p>
          <a:r>
            <a:rPr lang="en-US" sz="1600" b="1" dirty="0" err="1">
              <a:solidFill>
                <a:srgbClr val="1BA19A"/>
              </a:solidFill>
            </a:rPr>
            <a:t>Rohmaterialien</a:t>
          </a:r>
          <a:endParaRPr lang="en-IE" sz="1600" b="1" dirty="0">
            <a:solidFill>
              <a:srgbClr val="1BA19A"/>
            </a:solidFill>
          </a:endParaRPr>
        </a:p>
      </dgm:t>
    </dgm:pt>
    <dgm:pt modelId="{134DEB9A-9044-4A4E-88ED-2D86C7177F88}" type="parTrans" cxnId="{724E1E96-8D50-47B6-9DA4-2F7CB110C5CD}">
      <dgm:prSet/>
      <dgm:spPr/>
      <dgm:t>
        <a:bodyPr/>
        <a:lstStyle/>
        <a:p>
          <a:endParaRPr lang="en-IE" sz="1600"/>
        </a:p>
      </dgm:t>
    </dgm:pt>
    <dgm:pt modelId="{C72AA101-B806-474D-846A-DCFBA64D2BD6}" type="sibTrans" cxnId="{724E1E96-8D50-47B6-9DA4-2F7CB110C5CD}">
      <dgm:prSet/>
      <dgm:spPr/>
      <dgm:t>
        <a:bodyPr/>
        <a:lstStyle/>
        <a:p>
          <a:endParaRPr lang="en-IE" sz="1600"/>
        </a:p>
      </dgm:t>
    </dgm:pt>
    <dgm:pt modelId="{A79EA46E-A83D-4900-A475-53B38A7FDA5E}">
      <dgm:prSet phldrT="[Text]" custT="1"/>
      <dgm:spPr/>
      <dgm:t>
        <a:bodyPr/>
        <a:lstStyle/>
        <a:p>
          <a:r>
            <a:rPr lang="de-DE" sz="1600" b="1" dirty="0">
              <a:solidFill>
                <a:srgbClr val="E78E0B"/>
              </a:solidFill>
            </a:rPr>
            <a:t>Verarbeitungs-technik</a:t>
          </a:r>
          <a:endParaRPr lang="en-IE" sz="1600" b="1" dirty="0">
            <a:solidFill>
              <a:srgbClr val="E78E0B"/>
            </a:solidFill>
          </a:endParaRPr>
        </a:p>
      </dgm:t>
    </dgm:pt>
    <dgm:pt modelId="{83B73369-5880-465D-8B6D-AB12BEB2A48A}" type="parTrans" cxnId="{E9A0456E-0AC2-4E8D-9DC5-8446F386848A}">
      <dgm:prSet/>
      <dgm:spPr/>
      <dgm:t>
        <a:bodyPr/>
        <a:lstStyle/>
        <a:p>
          <a:endParaRPr lang="en-IE" sz="1600"/>
        </a:p>
      </dgm:t>
    </dgm:pt>
    <dgm:pt modelId="{F4FA2D7C-2C09-4B43-9314-5C682A226891}" type="sibTrans" cxnId="{E9A0456E-0AC2-4E8D-9DC5-8446F386848A}">
      <dgm:prSet/>
      <dgm:spPr>
        <a:solidFill>
          <a:srgbClr val="FFC000"/>
        </a:solidFill>
      </dgm:spPr>
      <dgm:t>
        <a:bodyPr/>
        <a:lstStyle/>
        <a:p>
          <a:endParaRPr lang="en-IE" sz="1600"/>
        </a:p>
      </dgm:t>
    </dgm:pt>
    <dgm:pt modelId="{BF95E7E1-7F2F-4F06-8A73-39BA1A9297D4}">
      <dgm:prSet phldrT="[Text]" custT="1"/>
      <dgm:spPr/>
      <dgm:t>
        <a:bodyPr/>
        <a:lstStyle/>
        <a:p>
          <a:r>
            <a:rPr lang="en-US" sz="1600" b="1" dirty="0" err="1">
              <a:solidFill>
                <a:srgbClr val="85D2E1"/>
              </a:solidFill>
            </a:rPr>
            <a:t>Anwendung</a:t>
          </a:r>
          <a:endParaRPr lang="en-IE" sz="1600" b="1" dirty="0">
            <a:solidFill>
              <a:srgbClr val="85D2E1"/>
            </a:solidFill>
          </a:endParaRPr>
        </a:p>
      </dgm:t>
    </dgm:pt>
    <dgm:pt modelId="{8321C278-C65C-49C4-8057-1B5FB377F149}" type="parTrans" cxnId="{3B831442-0A6E-4287-8FC9-2EF2F42BE17D}">
      <dgm:prSet/>
      <dgm:spPr/>
      <dgm:t>
        <a:bodyPr/>
        <a:lstStyle/>
        <a:p>
          <a:endParaRPr lang="en-IE" sz="1600"/>
        </a:p>
      </dgm:t>
    </dgm:pt>
    <dgm:pt modelId="{9E7EA3B6-BD65-4F73-8ECF-8F34BE6F5B2D}" type="sibTrans" cxnId="{3B831442-0A6E-4287-8FC9-2EF2F42BE17D}">
      <dgm:prSet/>
      <dgm:spPr>
        <a:solidFill>
          <a:srgbClr val="1188A3"/>
        </a:solidFill>
      </dgm:spPr>
      <dgm:t>
        <a:bodyPr/>
        <a:lstStyle/>
        <a:p>
          <a:endParaRPr lang="en-IE" sz="1600"/>
        </a:p>
      </dgm:t>
    </dgm:pt>
    <dgm:pt modelId="{7D39DFFF-5AF9-48F2-98C3-E5BF388DC0A5}">
      <dgm:prSet phldrT="[Text]" custT="1"/>
      <dgm:spPr/>
      <dgm:t>
        <a:bodyPr/>
        <a:lstStyle/>
        <a:p>
          <a:r>
            <a:rPr lang="en-US" sz="1600" b="1" dirty="0" err="1">
              <a:solidFill>
                <a:srgbClr val="1D599B"/>
              </a:solidFill>
            </a:rPr>
            <a:t>Vorschriften</a:t>
          </a:r>
          <a:r>
            <a:rPr lang="en-US" sz="1600" b="1" dirty="0">
              <a:solidFill>
                <a:srgbClr val="1D599B"/>
              </a:solidFill>
            </a:rPr>
            <a:t> &amp; </a:t>
          </a:r>
          <a:r>
            <a:rPr lang="en-US" sz="1600" b="1" dirty="0" err="1">
              <a:solidFill>
                <a:srgbClr val="1D599B"/>
              </a:solidFill>
            </a:rPr>
            <a:t>Einschränkungen</a:t>
          </a:r>
          <a:endParaRPr lang="en-IE" sz="1600" b="1" dirty="0">
            <a:solidFill>
              <a:srgbClr val="1D599B"/>
            </a:solidFill>
          </a:endParaRPr>
        </a:p>
      </dgm:t>
    </dgm:pt>
    <dgm:pt modelId="{30277618-CE93-4E55-95E9-98B359403E4C}" type="parTrans" cxnId="{20014205-B17A-495B-BAD5-9F1A57E55BCC}">
      <dgm:prSet/>
      <dgm:spPr/>
      <dgm:t>
        <a:bodyPr/>
        <a:lstStyle/>
        <a:p>
          <a:endParaRPr lang="en-IE" sz="1600"/>
        </a:p>
      </dgm:t>
    </dgm:pt>
    <dgm:pt modelId="{29C22455-1BCF-4C53-B8DE-FC4A3B61F438}" type="sibTrans" cxnId="{20014205-B17A-495B-BAD5-9F1A57E55BCC}">
      <dgm:prSet/>
      <dgm:spPr/>
      <dgm:t>
        <a:bodyPr/>
        <a:lstStyle/>
        <a:p>
          <a:endParaRPr lang="en-IE" sz="1600"/>
        </a:p>
      </dgm:t>
    </dgm:pt>
    <dgm:pt modelId="{3C5D96D4-B678-4BFD-81AB-CDB90A1C5C47}">
      <dgm:prSet phldrT="[Text]" custT="1"/>
      <dgm:spPr/>
      <dgm:t>
        <a:bodyPr/>
        <a:lstStyle/>
        <a:p>
          <a:r>
            <a:rPr lang="en-US" sz="1600" b="1" dirty="0" err="1">
              <a:solidFill>
                <a:srgbClr val="1188A3"/>
              </a:solidFill>
            </a:rPr>
            <a:t>Sinnliche</a:t>
          </a:r>
          <a:r>
            <a:rPr lang="en-US" sz="1600" b="1" dirty="0">
              <a:solidFill>
                <a:srgbClr val="1188A3"/>
              </a:solidFill>
            </a:rPr>
            <a:t> Inspiration</a:t>
          </a:r>
          <a:endParaRPr lang="en-IE" sz="1600" b="1" dirty="0">
            <a:solidFill>
              <a:srgbClr val="1188A3"/>
            </a:solidFill>
          </a:endParaRPr>
        </a:p>
      </dgm:t>
    </dgm:pt>
    <dgm:pt modelId="{A7296189-4F04-4903-9077-1C97F2D6B295}" type="parTrans" cxnId="{5847FB2E-F927-4B84-9AB5-A741681FECB4}">
      <dgm:prSet/>
      <dgm:spPr/>
      <dgm:t>
        <a:bodyPr/>
        <a:lstStyle/>
        <a:p>
          <a:endParaRPr lang="en-IE" sz="1600"/>
        </a:p>
      </dgm:t>
    </dgm:pt>
    <dgm:pt modelId="{D8B329FE-0E38-4551-BE95-ACD076BDDB66}" type="sibTrans" cxnId="{5847FB2E-F927-4B84-9AB5-A741681FECB4}">
      <dgm:prSet/>
      <dgm:spPr>
        <a:solidFill>
          <a:srgbClr val="FFC000"/>
        </a:solidFill>
      </dgm:spPr>
      <dgm:t>
        <a:bodyPr/>
        <a:lstStyle/>
        <a:p>
          <a:endParaRPr lang="en-IE" sz="1600"/>
        </a:p>
      </dgm:t>
    </dgm:pt>
    <dgm:pt modelId="{E3531216-DE1B-4D37-9AF0-0513EA532E27}" type="pres">
      <dgm:prSet presAssocID="{8C9632EB-E4F1-4CFF-B171-FF62B7240F19}" presName="cycle" presStyleCnt="0">
        <dgm:presLayoutVars>
          <dgm:dir/>
          <dgm:resizeHandles val="exact"/>
        </dgm:presLayoutVars>
      </dgm:prSet>
      <dgm:spPr/>
    </dgm:pt>
    <dgm:pt modelId="{6FD1DBB4-B05F-4D6A-BA84-E58A08B54F37}" type="pres">
      <dgm:prSet presAssocID="{34A8022D-A02D-4845-9D0C-8EF597C162B1}" presName="dummy" presStyleCnt="0"/>
      <dgm:spPr/>
    </dgm:pt>
    <dgm:pt modelId="{055903FC-DFE5-46A3-8D01-B19087A2D918}" type="pres">
      <dgm:prSet presAssocID="{34A8022D-A02D-4845-9D0C-8EF597C162B1}" presName="node" presStyleLbl="revTx" presStyleIdx="0" presStyleCnt="5">
        <dgm:presLayoutVars>
          <dgm:bulletEnabled val="1"/>
        </dgm:presLayoutVars>
      </dgm:prSet>
      <dgm:spPr/>
    </dgm:pt>
    <dgm:pt modelId="{38E1D2FC-4FF8-4D7C-8C93-156C9B36016B}" type="pres">
      <dgm:prSet presAssocID="{C72AA101-B806-474D-846A-DCFBA64D2BD6}" presName="sibTrans" presStyleLbl="node1" presStyleIdx="0" presStyleCnt="5"/>
      <dgm:spPr/>
    </dgm:pt>
    <dgm:pt modelId="{FBE5531F-F81A-4107-801B-DD7F6C0EF90B}" type="pres">
      <dgm:prSet presAssocID="{A79EA46E-A83D-4900-A475-53B38A7FDA5E}" presName="dummy" presStyleCnt="0"/>
      <dgm:spPr/>
    </dgm:pt>
    <dgm:pt modelId="{92173E38-36CC-4494-81D0-A6CF07420BEC}" type="pres">
      <dgm:prSet presAssocID="{A79EA46E-A83D-4900-A475-53B38A7FDA5E}" presName="node" presStyleLbl="revTx" presStyleIdx="1" presStyleCnt="5">
        <dgm:presLayoutVars>
          <dgm:bulletEnabled val="1"/>
        </dgm:presLayoutVars>
      </dgm:prSet>
      <dgm:spPr/>
    </dgm:pt>
    <dgm:pt modelId="{E885429F-05D3-4A39-B43A-B4659535DE3D}" type="pres">
      <dgm:prSet presAssocID="{F4FA2D7C-2C09-4B43-9314-5C682A226891}" presName="sibTrans" presStyleLbl="node1" presStyleIdx="1" presStyleCnt="5"/>
      <dgm:spPr/>
    </dgm:pt>
    <dgm:pt modelId="{D758E0E6-D5FA-4E0A-8671-27DDC8E209F8}" type="pres">
      <dgm:prSet presAssocID="{BF95E7E1-7F2F-4F06-8A73-39BA1A9297D4}" presName="dummy" presStyleCnt="0"/>
      <dgm:spPr/>
    </dgm:pt>
    <dgm:pt modelId="{139B1868-CF45-4A7E-BE28-D0A3655F9D44}" type="pres">
      <dgm:prSet presAssocID="{BF95E7E1-7F2F-4F06-8A73-39BA1A9297D4}" presName="node" presStyleLbl="revTx" presStyleIdx="2" presStyleCnt="5">
        <dgm:presLayoutVars>
          <dgm:bulletEnabled val="1"/>
        </dgm:presLayoutVars>
      </dgm:prSet>
      <dgm:spPr/>
    </dgm:pt>
    <dgm:pt modelId="{63660EC7-4E42-46D3-885B-AD193B0B804A}" type="pres">
      <dgm:prSet presAssocID="{9E7EA3B6-BD65-4F73-8ECF-8F34BE6F5B2D}" presName="sibTrans" presStyleLbl="node1" presStyleIdx="2" presStyleCnt="5"/>
      <dgm:spPr/>
    </dgm:pt>
    <dgm:pt modelId="{161EC7EF-8C12-4331-90BA-7D4221D582D3}" type="pres">
      <dgm:prSet presAssocID="{7D39DFFF-5AF9-48F2-98C3-E5BF388DC0A5}" presName="dummy" presStyleCnt="0"/>
      <dgm:spPr/>
    </dgm:pt>
    <dgm:pt modelId="{FFFC7329-718F-489D-BD9B-BB2094DF4601}" type="pres">
      <dgm:prSet presAssocID="{7D39DFFF-5AF9-48F2-98C3-E5BF388DC0A5}" presName="node" presStyleLbl="revTx" presStyleIdx="3" presStyleCnt="5" custScaleX="132190" custRadScaleRad="107529" custRadScaleInc="8775">
        <dgm:presLayoutVars>
          <dgm:bulletEnabled val="1"/>
        </dgm:presLayoutVars>
      </dgm:prSet>
      <dgm:spPr/>
    </dgm:pt>
    <dgm:pt modelId="{EF7359D0-7567-429A-89BF-BA828D59C9A4}" type="pres">
      <dgm:prSet presAssocID="{29C22455-1BCF-4C53-B8DE-FC4A3B61F438}" presName="sibTrans" presStyleLbl="node1" presStyleIdx="3" presStyleCnt="5"/>
      <dgm:spPr/>
    </dgm:pt>
    <dgm:pt modelId="{6665E5C6-3AA2-4BCB-9880-3629BDE84F9D}" type="pres">
      <dgm:prSet presAssocID="{3C5D96D4-B678-4BFD-81AB-CDB90A1C5C47}" presName="dummy" presStyleCnt="0"/>
      <dgm:spPr/>
    </dgm:pt>
    <dgm:pt modelId="{63BB031E-9F03-4717-9C7C-73D8BD1A2F72}" type="pres">
      <dgm:prSet presAssocID="{3C5D96D4-B678-4BFD-81AB-CDB90A1C5C47}" presName="node" presStyleLbl="revTx" presStyleIdx="4" presStyleCnt="5">
        <dgm:presLayoutVars>
          <dgm:bulletEnabled val="1"/>
        </dgm:presLayoutVars>
      </dgm:prSet>
      <dgm:spPr/>
    </dgm:pt>
    <dgm:pt modelId="{BA204AC6-4E57-49FC-87B1-79D69F5FCA26}" type="pres">
      <dgm:prSet presAssocID="{D8B329FE-0E38-4551-BE95-ACD076BDDB66}" presName="sibTrans" presStyleLbl="node1" presStyleIdx="4" presStyleCnt="5"/>
      <dgm:spPr/>
    </dgm:pt>
  </dgm:ptLst>
  <dgm:cxnLst>
    <dgm:cxn modelId="{20014205-B17A-495B-BAD5-9F1A57E55BCC}" srcId="{8C9632EB-E4F1-4CFF-B171-FF62B7240F19}" destId="{7D39DFFF-5AF9-48F2-98C3-E5BF388DC0A5}" srcOrd="3" destOrd="0" parTransId="{30277618-CE93-4E55-95E9-98B359403E4C}" sibTransId="{29C22455-1BCF-4C53-B8DE-FC4A3B61F438}"/>
    <dgm:cxn modelId="{61747F21-DB7A-402E-A03E-F3976EC4B7DA}" type="presOf" srcId="{8C9632EB-E4F1-4CFF-B171-FF62B7240F19}" destId="{E3531216-DE1B-4D37-9AF0-0513EA532E27}" srcOrd="0" destOrd="0" presId="urn:microsoft.com/office/officeart/2005/8/layout/cycle1"/>
    <dgm:cxn modelId="{5847FB2E-F927-4B84-9AB5-A741681FECB4}" srcId="{8C9632EB-E4F1-4CFF-B171-FF62B7240F19}" destId="{3C5D96D4-B678-4BFD-81AB-CDB90A1C5C47}" srcOrd="4" destOrd="0" parTransId="{A7296189-4F04-4903-9077-1C97F2D6B295}" sibTransId="{D8B329FE-0E38-4551-BE95-ACD076BDDB66}"/>
    <dgm:cxn modelId="{A8D0C63B-873A-4C5D-8580-9B27E6148C45}" type="presOf" srcId="{BF95E7E1-7F2F-4F06-8A73-39BA1A9297D4}" destId="{139B1868-CF45-4A7E-BE28-D0A3655F9D44}" srcOrd="0" destOrd="0" presId="urn:microsoft.com/office/officeart/2005/8/layout/cycle1"/>
    <dgm:cxn modelId="{A6852C3C-AD20-4F2B-BB04-17633BC83768}" type="presOf" srcId="{7D39DFFF-5AF9-48F2-98C3-E5BF388DC0A5}" destId="{FFFC7329-718F-489D-BD9B-BB2094DF4601}" srcOrd="0" destOrd="0" presId="urn:microsoft.com/office/officeart/2005/8/layout/cycle1"/>
    <dgm:cxn modelId="{3A52515D-533C-4526-8116-A3B40DE09F99}" type="presOf" srcId="{3C5D96D4-B678-4BFD-81AB-CDB90A1C5C47}" destId="{63BB031E-9F03-4717-9C7C-73D8BD1A2F72}" srcOrd="0" destOrd="0" presId="urn:microsoft.com/office/officeart/2005/8/layout/cycle1"/>
    <dgm:cxn modelId="{3B831442-0A6E-4287-8FC9-2EF2F42BE17D}" srcId="{8C9632EB-E4F1-4CFF-B171-FF62B7240F19}" destId="{BF95E7E1-7F2F-4F06-8A73-39BA1A9297D4}" srcOrd="2" destOrd="0" parTransId="{8321C278-C65C-49C4-8057-1B5FB377F149}" sibTransId="{9E7EA3B6-BD65-4F73-8ECF-8F34BE6F5B2D}"/>
    <dgm:cxn modelId="{E9A0456E-0AC2-4E8D-9DC5-8446F386848A}" srcId="{8C9632EB-E4F1-4CFF-B171-FF62B7240F19}" destId="{A79EA46E-A83D-4900-A475-53B38A7FDA5E}" srcOrd="1" destOrd="0" parTransId="{83B73369-5880-465D-8B6D-AB12BEB2A48A}" sibTransId="{F4FA2D7C-2C09-4B43-9314-5C682A226891}"/>
    <dgm:cxn modelId="{99FFA552-179C-44FB-9D40-6DD51AE00845}" type="presOf" srcId="{29C22455-1BCF-4C53-B8DE-FC4A3B61F438}" destId="{EF7359D0-7567-429A-89BF-BA828D59C9A4}" srcOrd="0" destOrd="0" presId="urn:microsoft.com/office/officeart/2005/8/layout/cycle1"/>
    <dgm:cxn modelId="{86FB6456-FB89-494B-8241-8CEE10982947}" type="presOf" srcId="{34A8022D-A02D-4845-9D0C-8EF597C162B1}" destId="{055903FC-DFE5-46A3-8D01-B19087A2D918}" srcOrd="0" destOrd="0" presId="urn:microsoft.com/office/officeart/2005/8/layout/cycle1"/>
    <dgm:cxn modelId="{5D3F0A7B-2B34-4A27-9443-4E7FF02F5D7A}" type="presOf" srcId="{D8B329FE-0E38-4551-BE95-ACD076BDDB66}" destId="{BA204AC6-4E57-49FC-87B1-79D69F5FCA26}" srcOrd="0" destOrd="0" presId="urn:microsoft.com/office/officeart/2005/8/layout/cycle1"/>
    <dgm:cxn modelId="{FB471680-B7E6-46A6-B4BA-BE8733856D19}" type="presOf" srcId="{9E7EA3B6-BD65-4F73-8ECF-8F34BE6F5B2D}" destId="{63660EC7-4E42-46D3-885B-AD193B0B804A}" srcOrd="0" destOrd="0" presId="urn:microsoft.com/office/officeart/2005/8/layout/cycle1"/>
    <dgm:cxn modelId="{724E1E96-8D50-47B6-9DA4-2F7CB110C5CD}" srcId="{8C9632EB-E4F1-4CFF-B171-FF62B7240F19}" destId="{34A8022D-A02D-4845-9D0C-8EF597C162B1}" srcOrd="0" destOrd="0" parTransId="{134DEB9A-9044-4A4E-88ED-2D86C7177F88}" sibTransId="{C72AA101-B806-474D-846A-DCFBA64D2BD6}"/>
    <dgm:cxn modelId="{9A591599-FF0B-4C11-ADA9-42B5EADA6940}" type="presOf" srcId="{C72AA101-B806-474D-846A-DCFBA64D2BD6}" destId="{38E1D2FC-4FF8-4D7C-8C93-156C9B36016B}" srcOrd="0" destOrd="0" presId="urn:microsoft.com/office/officeart/2005/8/layout/cycle1"/>
    <dgm:cxn modelId="{DE3D2B9B-DFFC-4DBC-8943-0948D2725355}" type="presOf" srcId="{A79EA46E-A83D-4900-A475-53B38A7FDA5E}" destId="{92173E38-36CC-4494-81D0-A6CF07420BEC}" srcOrd="0" destOrd="0" presId="urn:microsoft.com/office/officeart/2005/8/layout/cycle1"/>
    <dgm:cxn modelId="{637374A3-5ADD-4E92-9554-E33F5E5075D6}" type="presOf" srcId="{F4FA2D7C-2C09-4B43-9314-5C682A226891}" destId="{E885429F-05D3-4A39-B43A-B4659535DE3D}" srcOrd="0" destOrd="0" presId="urn:microsoft.com/office/officeart/2005/8/layout/cycle1"/>
    <dgm:cxn modelId="{46FD91DC-1FDB-4008-A0E4-1BA6EBDE0094}" type="presParOf" srcId="{E3531216-DE1B-4D37-9AF0-0513EA532E27}" destId="{6FD1DBB4-B05F-4D6A-BA84-E58A08B54F37}" srcOrd="0" destOrd="0" presId="urn:microsoft.com/office/officeart/2005/8/layout/cycle1"/>
    <dgm:cxn modelId="{3B8026F4-021A-40F6-B8E8-9BB7A8AD83E3}" type="presParOf" srcId="{E3531216-DE1B-4D37-9AF0-0513EA532E27}" destId="{055903FC-DFE5-46A3-8D01-B19087A2D918}" srcOrd="1" destOrd="0" presId="urn:microsoft.com/office/officeart/2005/8/layout/cycle1"/>
    <dgm:cxn modelId="{00046C87-271C-4671-A57E-93D1344E1FD4}" type="presParOf" srcId="{E3531216-DE1B-4D37-9AF0-0513EA532E27}" destId="{38E1D2FC-4FF8-4D7C-8C93-156C9B36016B}" srcOrd="2" destOrd="0" presId="urn:microsoft.com/office/officeart/2005/8/layout/cycle1"/>
    <dgm:cxn modelId="{A521697D-4E9F-4EAF-B623-93FA8902FFE9}" type="presParOf" srcId="{E3531216-DE1B-4D37-9AF0-0513EA532E27}" destId="{FBE5531F-F81A-4107-801B-DD7F6C0EF90B}" srcOrd="3" destOrd="0" presId="urn:microsoft.com/office/officeart/2005/8/layout/cycle1"/>
    <dgm:cxn modelId="{B8421E25-7943-4A44-8941-4B33E27C63D7}" type="presParOf" srcId="{E3531216-DE1B-4D37-9AF0-0513EA532E27}" destId="{92173E38-36CC-4494-81D0-A6CF07420BEC}" srcOrd="4" destOrd="0" presId="urn:microsoft.com/office/officeart/2005/8/layout/cycle1"/>
    <dgm:cxn modelId="{C55A8860-DFC6-4F91-9862-A551FBC37C35}" type="presParOf" srcId="{E3531216-DE1B-4D37-9AF0-0513EA532E27}" destId="{E885429F-05D3-4A39-B43A-B4659535DE3D}" srcOrd="5" destOrd="0" presId="urn:microsoft.com/office/officeart/2005/8/layout/cycle1"/>
    <dgm:cxn modelId="{C092E249-1C4C-4424-ACA6-6EF827FF9C2C}" type="presParOf" srcId="{E3531216-DE1B-4D37-9AF0-0513EA532E27}" destId="{D758E0E6-D5FA-4E0A-8671-27DDC8E209F8}" srcOrd="6" destOrd="0" presId="urn:microsoft.com/office/officeart/2005/8/layout/cycle1"/>
    <dgm:cxn modelId="{EEED8A85-E731-4EDF-8201-4DCA509CACCC}" type="presParOf" srcId="{E3531216-DE1B-4D37-9AF0-0513EA532E27}" destId="{139B1868-CF45-4A7E-BE28-D0A3655F9D44}" srcOrd="7" destOrd="0" presId="urn:microsoft.com/office/officeart/2005/8/layout/cycle1"/>
    <dgm:cxn modelId="{3D32AD5B-AF80-41DF-8E73-D30BD0BFF161}" type="presParOf" srcId="{E3531216-DE1B-4D37-9AF0-0513EA532E27}" destId="{63660EC7-4E42-46D3-885B-AD193B0B804A}" srcOrd="8" destOrd="0" presId="urn:microsoft.com/office/officeart/2005/8/layout/cycle1"/>
    <dgm:cxn modelId="{7DCA7F6C-38EB-461C-90E0-59CC71CA4DD6}" type="presParOf" srcId="{E3531216-DE1B-4D37-9AF0-0513EA532E27}" destId="{161EC7EF-8C12-4331-90BA-7D4221D582D3}" srcOrd="9" destOrd="0" presId="urn:microsoft.com/office/officeart/2005/8/layout/cycle1"/>
    <dgm:cxn modelId="{E360DCA1-8204-4F75-B904-92FE895CC57D}" type="presParOf" srcId="{E3531216-DE1B-4D37-9AF0-0513EA532E27}" destId="{FFFC7329-718F-489D-BD9B-BB2094DF4601}" srcOrd="10" destOrd="0" presId="urn:microsoft.com/office/officeart/2005/8/layout/cycle1"/>
    <dgm:cxn modelId="{0836708E-0F9D-40F1-B3B2-4A3612B1848F}" type="presParOf" srcId="{E3531216-DE1B-4D37-9AF0-0513EA532E27}" destId="{EF7359D0-7567-429A-89BF-BA828D59C9A4}" srcOrd="11" destOrd="0" presId="urn:microsoft.com/office/officeart/2005/8/layout/cycle1"/>
    <dgm:cxn modelId="{B64E4ED8-6F92-43FC-A8B2-8C9FC0986563}" type="presParOf" srcId="{E3531216-DE1B-4D37-9AF0-0513EA532E27}" destId="{6665E5C6-3AA2-4BCB-9880-3629BDE84F9D}" srcOrd="12" destOrd="0" presId="urn:microsoft.com/office/officeart/2005/8/layout/cycle1"/>
    <dgm:cxn modelId="{34CFBA28-44E1-450E-B631-AF06E66E87B5}" type="presParOf" srcId="{E3531216-DE1B-4D37-9AF0-0513EA532E27}" destId="{63BB031E-9F03-4717-9C7C-73D8BD1A2F72}" srcOrd="13" destOrd="0" presId="urn:microsoft.com/office/officeart/2005/8/layout/cycle1"/>
    <dgm:cxn modelId="{FE21FE6A-B2CE-4289-B7ED-70717B867F8D}" type="presParOf" srcId="{E3531216-DE1B-4D37-9AF0-0513EA532E27}" destId="{BA204AC6-4E57-49FC-87B1-79D69F5FCA2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903FC-DFE5-46A3-8D01-B19087A2D918}">
      <dsp:nvSpPr>
        <dsp:cNvPr id="0" name=""/>
        <dsp:cNvSpPr/>
      </dsp:nvSpPr>
      <dsp:spPr>
        <a:xfrm>
          <a:off x="4812617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1BA19A"/>
              </a:solidFill>
            </a:rPr>
            <a:t>Rohmaterialien</a:t>
          </a:r>
          <a:endParaRPr lang="en-IE" sz="1600" b="1" kern="1200" dirty="0">
            <a:solidFill>
              <a:srgbClr val="1BA19A"/>
            </a:solidFill>
          </a:endParaRPr>
        </a:p>
      </dsp:txBody>
      <dsp:txXfrm>
        <a:off x="4812617" y="39140"/>
        <a:ext cx="1341437" cy="1341437"/>
      </dsp:txXfrm>
    </dsp:sp>
    <dsp:sp modelId="{38E1D2FC-4FF8-4D7C-8C93-156C9B36016B}">
      <dsp:nvSpPr>
        <dsp:cNvPr id="0" name=""/>
        <dsp:cNvSpPr/>
      </dsp:nvSpPr>
      <dsp:spPr>
        <a:xfrm>
          <a:off x="1657513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73E38-36CC-4494-81D0-A6CF07420BEC}">
      <dsp:nvSpPr>
        <dsp:cNvPr id="0" name=""/>
        <dsp:cNvSpPr/>
      </dsp:nvSpPr>
      <dsp:spPr>
        <a:xfrm>
          <a:off x="5623098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rgbClr val="E78E0B"/>
              </a:solidFill>
            </a:rPr>
            <a:t>Verarbeitungs-technik</a:t>
          </a:r>
          <a:endParaRPr lang="en-IE" sz="1600" b="1" kern="1200" dirty="0">
            <a:solidFill>
              <a:srgbClr val="E78E0B"/>
            </a:solidFill>
          </a:endParaRPr>
        </a:p>
      </dsp:txBody>
      <dsp:txXfrm>
        <a:off x="5623098" y="2533541"/>
        <a:ext cx="1341437" cy="1341437"/>
      </dsp:txXfrm>
    </dsp:sp>
    <dsp:sp modelId="{E885429F-05D3-4A39-B43A-B4659535DE3D}">
      <dsp:nvSpPr>
        <dsp:cNvPr id="0" name=""/>
        <dsp:cNvSpPr/>
      </dsp:nvSpPr>
      <dsp:spPr>
        <a:xfrm>
          <a:off x="1657513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B1868-CF45-4A7E-BE28-D0A3655F9D44}">
      <dsp:nvSpPr>
        <dsp:cNvPr id="0" name=""/>
        <dsp:cNvSpPr/>
      </dsp:nvSpPr>
      <dsp:spPr>
        <a:xfrm>
          <a:off x="3501233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85D2E1"/>
              </a:solidFill>
            </a:rPr>
            <a:t>Anwendung</a:t>
          </a:r>
          <a:endParaRPr lang="en-IE" sz="1600" b="1" kern="1200" dirty="0">
            <a:solidFill>
              <a:srgbClr val="85D2E1"/>
            </a:solidFill>
          </a:endParaRPr>
        </a:p>
      </dsp:txBody>
      <dsp:txXfrm>
        <a:off x="3501233" y="4075166"/>
        <a:ext cx="1341437" cy="1341437"/>
      </dsp:txXfrm>
    </dsp:sp>
    <dsp:sp modelId="{63660EC7-4E42-46D3-885B-AD193B0B804A}">
      <dsp:nvSpPr>
        <dsp:cNvPr id="0" name=""/>
        <dsp:cNvSpPr/>
      </dsp:nvSpPr>
      <dsp:spPr>
        <a:xfrm>
          <a:off x="1403143" y="-63626"/>
          <a:ext cx="5028878" cy="5028878"/>
        </a:xfrm>
        <a:prstGeom prst="circularArrow">
          <a:avLst>
            <a:gd name="adj1" fmla="val 5202"/>
            <a:gd name="adj2" fmla="val 336015"/>
            <a:gd name="adj3" fmla="val 8148349"/>
            <a:gd name="adj4" fmla="val 6045318"/>
            <a:gd name="adj5" fmla="val 6068"/>
          </a:avLst>
        </a:prstGeom>
        <a:solidFill>
          <a:srgbClr val="1188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C7329-718F-489D-BD9B-BB2094DF4601}">
      <dsp:nvSpPr>
        <dsp:cNvPr id="0" name=""/>
        <dsp:cNvSpPr/>
      </dsp:nvSpPr>
      <dsp:spPr>
        <a:xfrm>
          <a:off x="978007" y="2501102"/>
          <a:ext cx="1773246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1D599B"/>
              </a:solidFill>
            </a:rPr>
            <a:t>Vorschriften</a:t>
          </a:r>
          <a:r>
            <a:rPr lang="en-US" sz="1600" b="1" kern="1200" dirty="0">
              <a:solidFill>
                <a:srgbClr val="1D599B"/>
              </a:solidFill>
            </a:rPr>
            <a:t> &amp; </a:t>
          </a:r>
          <a:r>
            <a:rPr lang="en-US" sz="1600" b="1" kern="1200" dirty="0" err="1">
              <a:solidFill>
                <a:srgbClr val="1D599B"/>
              </a:solidFill>
            </a:rPr>
            <a:t>Einschränkungen</a:t>
          </a:r>
          <a:endParaRPr lang="en-IE" sz="1600" b="1" kern="1200" dirty="0">
            <a:solidFill>
              <a:srgbClr val="1D599B"/>
            </a:solidFill>
          </a:endParaRPr>
        </a:p>
      </dsp:txBody>
      <dsp:txXfrm>
        <a:off x="978007" y="2501102"/>
        <a:ext cx="1773246" cy="1341437"/>
      </dsp:txXfrm>
    </dsp:sp>
    <dsp:sp modelId="{EF7359D0-7567-429A-89BF-BA828D59C9A4}">
      <dsp:nvSpPr>
        <dsp:cNvPr id="0" name=""/>
        <dsp:cNvSpPr/>
      </dsp:nvSpPr>
      <dsp:spPr>
        <a:xfrm>
          <a:off x="1471738" y="268221"/>
          <a:ext cx="5028878" cy="5028878"/>
        </a:xfrm>
        <a:prstGeom prst="circularArrow">
          <a:avLst>
            <a:gd name="adj1" fmla="val 5202"/>
            <a:gd name="adj2" fmla="val 336015"/>
            <a:gd name="adj3" fmla="val 12800082"/>
            <a:gd name="adj4" fmla="val 1123500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B031E-9F03-4717-9C7C-73D8BD1A2F72}">
      <dsp:nvSpPr>
        <dsp:cNvPr id="0" name=""/>
        <dsp:cNvSpPr/>
      </dsp:nvSpPr>
      <dsp:spPr>
        <a:xfrm>
          <a:off x="2189848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1188A3"/>
              </a:solidFill>
            </a:rPr>
            <a:t>Sinnliche</a:t>
          </a:r>
          <a:r>
            <a:rPr lang="en-US" sz="1600" b="1" kern="1200" dirty="0">
              <a:solidFill>
                <a:srgbClr val="1188A3"/>
              </a:solidFill>
            </a:rPr>
            <a:t> Inspiration</a:t>
          </a:r>
          <a:endParaRPr lang="en-IE" sz="1600" b="1" kern="1200" dirty="0">
            <a:solidFill>
              <a:srgbClr val="1188A3"/>
            </a:solidFill>
          </a:endParaRPr>
        </a:p>
      </dsp:txBody>
      <dsp:txXfrm>
        <a:off x="2189848" y="39140"/>
        <a:ext cx="1341437" cy="1341437"/>
      </dsp:txXfrm>
    </dsp:sp>
    <dsp:sp modelId="{BA204AC6-4E57-49FC-87B1-79D69F5FCA26}">
      <dsp:nvSpPr>
        <dsp:cNvPr id="0" name=""/>
        <dsp:cNvSpPr/>
      </dsp:nvSpPr>
      <dsp:spPr>
        <a:xfrm>
          <a:off x="1657513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Typecae &amp;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0528C90-8FB6-F54E-876D-66758057196D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3FAD45-FEC6-9B49-BB64-104A34D479C8}"/>
              </a:ext>
            </a:extLst>
          </p:cNvPr>
          <p:cNvSpPr/>
          <p:nvPr userDrawn="1"/>
        </p:nvSpPr>
        <p:spPr>
          <a:xfrm>
            <a:off x="424670" y="528535"/>
            <a:ext cx="61810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INNOVATING FOOD </a:t>
            </a:r>
          </a:p>
          <a:p>
            <a:pPr fontAlgn="base"/>
            <a:r>
              <a:rPr lang="en-IE" sz="4400" b="1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FOR SENIORS </a:t>
            </a:r>
          </a:p>
          <a:p>
            <a:pPr fontAlgn="base"/>
            <a:r>
              <a:rPr lang="en-IE" sz="44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>
              <a:solidFill>
                <a:srgbClr val="000000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A0D91F-9AAA-0042-B178-C546D9741BAA}"/>
              </a:ext>
            </a:extLst>
          </p:cNvPr>
          <p:cNvSpPr/>
          <p:nvPr userDrawn="1"/>
        </p:nvSpPr>
        <p:spPr>
          <a:xfrm>
            <a:off x="7347983" y="564843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>
              <a:solidFill>
                <a:srgbClr val="000000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>
              <a:solidFill>
                <a:srgbClr val="000000"/>
              </a:solidFill>
            </a:endParaRPr>
          </a:p>
          <a:p>
            <a:pPr fontAlgn="base"/>
            <a:endParaRPr lang="en-IE" sz="3000" b="0" i="0" u="none" strike="noStrike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5BD91F-BFF7-9F43-A600-A65624CBC8F8}"/>
              </a:ext>
            </a:extLst>
          </p:cNvPr>
          <p:cNvSpPr/>
          <p:nvPr userDrawn="1"/>
        </p:nvSpPr>
        <p:spPr>
          <a:xfrm>
            <a:off x="424668" y="2883583"/>
            <a:ext cx="6419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INNOVATING FOOD FOR SENIORS </a:t>
            </a:r>
            <a:r>
              <a:rPr lang="en-IE" sz="24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  <a:endParaRPr lang="en-IE" sz="3600" baseline="0">
              <a:solidFill>
                <a:srgbClr val="000000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1401F6-C867-FF4E-87E1-B8E8D08D90B0}"/>
              </a:ext>
            </a:extLst>
          </p:cNvPr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B2F022-2514-6E40-833E-C1FA2AF4AA82}"/>
              </a:ext>
            </a:extLst>
          </p:cNvPr>
          <p:cNvCxnSpPr/>
          <p:nvPr userDrawn="1"/>
        </p:nvCxnSpPr>
        <p:spPr>
          <a:xfrm flipH="1">
            <a:off x="1" y="2864720"/>
            <a:ext cx="709871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178C5C5-CBFD-7149-B94A-32501F585BC9}"/>
              </a:ext>
            </a:extLst>
          </p:cNvPr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8ABF36-234A-9D43-948C-5242E9FB8B60}"/>
              </a:ext>
            </a:extLst>
          </p:cNvPr>
          <p:cNvCxnSpPr/>
          <p:nvPr userDrawn="1"/>
        </p:nvCxnSpPr>
        <p:spPr>
          <a:xfrm flipH="1">
            <a:off x="2" y="5808420"/>
            <a:ext cx="1219199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6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C3F487-F604-4546-B7CE-1F7FE26D0DFD}"/>
              </a:ext>
            </a:extLst>
          </p:cNvPr>
          <p:cNvSpPr/>
          <p:nvPr userDrawn="1"/>
        </p:nvSpPr>
        <p:spPr>
          <a:xfrm flipV="1">
            <a:off x="1356632" y="-2"/>
            <a:ext cx="5495430" cy="6892757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Light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EFE2F3-1083-6042-8E1A-CF09DF7F7B14}"/>
              </a:ext>
            </a:extLst>
          </p:cNvPr>
          <p:cNvSpPr/>
          <p:nvPr userDrawn="1"/>
        </p:nvSpPr>
        <p:spPr>
          <a:xfrm flipV="1">
            <a:off x="10087" y="6555301"/>
            <a:ext cx="79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8105646A-9E0C-4145-97C2-3734A31A2B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2062" y="228600"/>
            <a:ext cx="5105121" cy="6362700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327CD189-A588-D340-AEE6-ABA0AF7E6B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2710" y="1773241"/>
            <a:ext cx="4621841" cy="4525954"/>
          </a:xfrm>
        </p:spPr>
        <p:txBody>
          <a:bodyPr/>
          <a:lstStyle>
            <a:lvl1pPr indent="0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A06ABD-A133-8D42-8B38-636B873ACE6A}"/>
              </a:ext>
            </a:extLst>
          </p:cNvPr>
          <p:cNvSpPr/>
          <p:nvPr userDrawn="1"/>
        </p:nvSpPr>
        <p:spPr>
          <a:xfrm>
            <a:off x="1802710" y="1292864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1C4A4EBF-8A47-914B-A531-A68FE8F2B6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8561" y="595510"/>
            <a:ext cx="4716425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71A97C-0468-6444-8032-86D1D6051187}"/>
              </a:ext>
            </a:extLst>
          </p:cNvPr>
          <p:cNvSpPr txBox="1"/>
          <p:nvPr userDrawn="1"/>
        </p:nvSpPr>
        <p:spPr>
          <a:xfrm rot="16200000">
            <a:off x="-3040291" y="2832024"/>
            <a:ext cx="689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4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14470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9C9E11-D7A0-D14F-9240-B81BF8424F91}"/>
              </a:ext>
            </a:extLst>
          </p:cNvPr>
          <p:cNvSpPr/>
          <p:nvPr userDrawn="1"/>
        </p:nvSpPr>
        <p:spPr>
          <a:xfrm flipV="1">
            <a:off x="1356632" y="-2"/>
            <a:ext cx="5495430" cy="6892757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Light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85817-372F-5F45-807C-3F480679EC4B}"/>
              </a:ext>
            </a:extLst>
          </p:cNvPr>
          <p:cNvSpPr/>
          <p:nvPr userDrawn="1"/>
        </p:nvSpPr>
        <p:spPr>
          <a:xfrm flipV="1">
            <a:off x="10087" y="6555301"/>
            <a:ext cx="79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073F117C-ACDF-B74C-97E8-CAE9AEF32E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2062" y="228600"/>
            <a:ext cx="5105121" cy="6362700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7BC4A55-72C2-1D4D-A63F-67A32FF815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08128" y="1773241"/>
            <a:ext cx="4716424" cy="4525954"/>
          </a:xfrm>
        </p:spPr>
        <p:txBody>
          <a:bodyPr/>
          <a:lstStyle>
            <a:lvl1pPr marL="72000" indent="0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CCFAFC-F1E8-0449-B779-878024054E6C}"/>
              </a:ext>
            </a:extLst>
          </p:cNvPr>
          <p:cNvSpPr/>
          <p:nvPr userDrawn="1"/>
        </p:nvSpPr>
        <p:spPr>
          <a:xfrm>
            <a:off x="1802710" y="1292864"/>
            <a:ext cx="792000" cy="214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35518029-19B8-DF4A-A8E3-BA3D92CD7B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18561" y="595510"/>
            <a:ext cx="4716425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D35E4D-190C-6042-9B94-DDCF67E8C77C}"/>
              </a:ext>
            </a:extLst>
          </p:cNvPr>
          <p:cNvSpPr txBox="1"/>
          <p:nvPr userDrawn="1"/>
        </p:nvSpPr>
        <p:spPr>
          <a:xfrm rot="16200000">
            <a:off x="-3040291" y="2832024"/>
            <a:ext cx="689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4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313542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AAA5544-825C-D843-82F7-011BA29F10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7650" y="1587500"/>
            <a:ext cx="11696699" cy="4699000"/>
          </a:xfrm>
          <a:custGeom>
            <a:avLst/>
            <a:gdLst>
              <a:gd name="connsiteX0" fmla="*/ 0 w 11696699"/>
              <a:gd name="connsiteY0" fmla="*/ 0 h 4699000"/>
              <a:gd name="connsiteX1" fmla="*/ 11696699 w 11696699"/>
              <a:gd name="connsiteY1" fmla="*/ 0 h 4699000"/>
              <a:gd name="connsiteX2" fmla="*/ 11696699 w 11696699"/>
              <a:gd name="connsiteY2" fmla="*/ 1498601 h 4699000"/>
              <a:gd name="connsiteX3" fmla="*/ 7029451 w 11696699"/>
              <a:gd name="connsiteY3" fmla="*/ 1498601 h 4699000"/>
              <a:gd name="connsiteX4" fmla="*/ 7029451 w 11696699"/>
              <a:gd name="connsiteY4" fmla="*/ 2971529 h 4699000"/>
              <a:gd name="connsiteX5" fmla="*/ 11696699 w 11696699"/>
              <a:gd name="connsiteY5" fmla="*/ 2971529 h 4699000"/>
              <a:gd name="connsiteX6" fmla="*/ 11696699 w 11696699"/>
              <a:gd name="connsiteY6" fmla="*/ 4699000 h 4699000"/>
              <a:gd name="connsiteX7" fmla="*/ 536121 w 11696699"/>
              <a:gd name="connsiteY7" fmla="*/ 4699000 h 4699000"/>
              <a:gd name="connsiteX8" fmla="*/ 216546 w 11696699"/>
              <a:gd name="connsiteY8" fmla="*/ 4699000 h 4699000"/>
              <a:gd name="connsiteX9" fmla="*/ 180546 w 11696699"/>
              <a:gd name="connsiteY9" fmla="*/ 4699000 h 4699000"/>
              <a:gd name="connsiteX10" fmla="*/ 0 w 11696699"/>
              <a:gd name="connsiteY10" fmla="*/ 4699000 h 4699000"/>
              <a:gd name="connsiteX11" fmla="*/ 0 w 11696699"/>
              <a:gd name="connsiteY11" fmla="*/ 4278910 h 46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96699" h="4699000">
                <a:moveTo>
                  <a:pt x="0" y="0"/>
                </a:moveTo>
                <a:lnTo>
                  <a:pt x="11696699" y="0"/>
                </a:lnTo>
                <a:lnTo>
                  <a:pt x="11696699" y="1498601"/>
                </a:lnTo>
                <a:lnTo>
                  <a:pt x="7029451" y="1498601"/>
                </a:lnTo>
                <a:lnTo>
                  <a:pt x="7029451" y="2971529"/>
                </a:lnTo>
                <a:lnTo>
                  <a:pt x="11696699" y="2971529"/>
                </a:lnTo>
                <a:lnTo>
                  <a:pt x="11696699" y="4699000"/>
                </a:lnTo>
                <a:lnTo>
                  <a:pt x="536121" y="4699000"/>
                </a:lnTo>
                <a:lnTo>
                  <a:pt x="216546" y="4699000"/>
                </a:lnTo>
                <a:lnTo>
                  <a:pt x="180546" y="4699000"/>
                </a:lnTo>
                <a:lnTo>
                  <a:pt x="0" y="4699000"/>
                </a:lnTo>
                <a:lnTo>
                  <a:pt x="0" y="427891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3A59673-F743-3548-A224-DA318708FD70}"/>
              </a:ext>
            </a:extLst>
          </p:cNvPr>
          <p:cNvSpPr txBox="1">
            <a:spLocks/>
          </p:cNvSpPr>
          <p:nvPr userDrawn="1"/>
        </p:nvSpPr>
        <p:spPr>
          <a:xfrm>
            <a:off x="7619999" y="3435786"/>
            <a:ext cx="4019670" cy="773557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Refers to a good or service being offered by a company.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BB73D2-4537-B849-87DD-438424FEBE62}"/>
              </a:ext>
            </a:extLst>
          </p:cNvPr>
          <p:cNvSpPr/>
          <p:nvPr userDrawn="1"/>
        </p:nvSpPr>
        <p:spPr>
          <a:xfrm rot="10800000" flipV="1">
            <a:off x="7277100" y="3086101"/>
            <a:ext cx="4914900" cy="1472928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Light" charset="0"/>
            </a:endParaRP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76282472-56C2-8A48-86C5-1BC4F9E9B0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77100" y="3092586"/>
            <a:ext cx="4667249" cy="1466443"/>
          </a:xfrm>
        </p:spPr>
        <p:txBody>
          <a:bodyPr anchor="ctr"/>
          <a:lstStyle>
            <a:lvl1pPr algn="ctr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79D8CF-5187-5A40-90C4-720D4B6776D8}"/>
              </a:ext>
            </a:extLst>
          </p:cNvPr>
          <p:cNvSpPr/>
          <p:nvPr userDrawn="1"/>
        </p:nvSpPr>
        <p:spPr>
          <a:xfrm>
            <a:off x="548344" y="1141653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07B26C4-2A6B-404D-B6DF-133DAE8902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95" y="444299"/>
            <a:ext cx="5113283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FEFDE-FAC8-AB4F-9957-3BABBF6BF2C8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FC6CBC-8DC5-6644-9D36-9FC466DD6727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6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E062918E-84FF-9547-A16A-383E59F88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300" y="228600"/>
            <a:ext cx="11696700" cy="5946816"/>
          </a:xfrm>
          <a:custGeom>
            <a:avLst/>
            <a:gdLst>
              <a:gd name="connsiteX0" fmla="*/ 0 w 11696700"/>
              <a:gd name="connsiteY0" fmla="*/ 0 h 5943600"/>
              <a:gd name="connsiteX1" fmla="*/ 11696700 w 11696700"/>
              <a:gd name="connsiteY1" fmla="*/ 0 h 5943600"/>
              <a:gd name="connsiteX2" fmla="*/ 11696700 w 11696700"/>
              <a:gd name="connsiteY2" fmla="*/ 757264 h 5943600"/>
              <a:gd name="connsiteX3" fmla="*/ 5956300 w 11696700"/>
              <a:gd name="connsiteY3" fmla="*/ 757264 h 5943600"/>
              <a:gd name="connsiteX4" fmla="*/ 5956300 w 11696700"/>
              <a:gd name="connsiteY4" fmla="*/ 3182964 h 5943600"/>
              <a:gd name="connsiteX5" fmla="*/ 11696700 w 11696700"/>
              <a:gd name="connsiteY5" fmla="*/ 3182964 h 5943600"/>
              <a:gd name="connsiteX6" fmla="*/ 11696700 w 11696700"/>
              <a:gd name="connsiteY6" fmla="*/ 5943600 h 5943600"/>
              <a:gd name="connsiteX7" fmla="*/ 226308 w 11696700"/>
              <a:gd name="connsiteY7" fmla="*/ 5943600 h 5943600"/>
              <a:gd name="connsiteX8" fmla="*/ 226308 w 11696700"/>
              <a:gd name="connsiteY8" fmla="*/ 5837400 h 5943600"/>
              <a:gd name="connsiteX9" fmla="*/ 190308 w 11696700"/>
              <a:gd name="connsiteY9" fmla="*/ 5837400 h 5943600"/>
              <a:gd name="connsiteX10" fmla="*/ 190308 w 11696700"/>
              <a:gd name="connsiteY10" fmla="*/ 5943600 h 5943600"/>
              <a:gd name="connsiteX11" fmla="*/ 0 w 11696700"/>
              <a:gd name="connsiteY11" fmla="*/ 5943600 h 5943600"/>
              <a:gd name="connsiteX0" fmla="*/ 0 w 11696700"/>
              <a:gd name="connsiteY0" fmla="*/ 0 h 5943600"/>
              <a:gd name="connsiteX1" fmla="*/ 11696700 w 11696700"/>
              <a:gd name="connsiteY1" fmla="*/ 0 h 5943600"/>
              <a:gd name="connsiteX2" fmla="*/ 11696700 w 11696700"/>
              <a:gd name="connsiteY2" fmla="*/ 757264 h 5943600"/>
              <a:gd name="connsiteX3" fmla="*/ 5956300 w 11696700"/>
              <a:gd name="connsiteY3" fmla="*/ 757264 h 5943600"/>
              <a:gd name="connsiteX4" fmla="*/ 5956300 w 11696700"/>
              <a:gd name="connsiteY4" fmla="*/ 3182964 h 5943600"/>
              <a:gd name="connsiteX5" fmla="*/ 11696700 w 11696700"/>
              <a:gd name="connsiteY5" fmla="*/ 3182964 h 5943600"/>
              <a:gd name="connsiteX6" fmla="*/ 11696700 w 11696700"/>
              <a:gd name="connsiteY6" fmla="*/ 5943600 h 5943600"/>
              <a:gd name="connsiteX7" fmla="*/ 226308 w 11696700"/>
              <a:gd name="connsiteY7" fmla="*/ 5943600 h 5943600"/>
              <a:gd name="connsiteX8" fmla="*/ 219585 w 11696700"/>
              <a:gd name="connsiteY8" fmla="*/ 5938253 h 5943600"/>
              <a:gd name="connsiteX9" fmla="*/ 190308 w 11696700"/>
              <a:gd name="connsiteY9" fmla="*/ 5837400 h 5943600"/>
              <a:gd name="connsiteX10" fmla="*/ 190308 w 11696700"/>
              <a:gd name="connsiteY10" fmla="*/ 5943600 h 5943600"/>
              <a:gd name="connsiteX11" fmla="*/ 0 w 11696700"/>
              <a:gd name="connsiteY11" fmla="*/ 5943600 h 5943600"/>
              <a:gd name="connsiteX12" fmla="*/ 0 w 11696700"/>
              <a:gd name="connsiteY12" fmla="*/ 0 h 5943600"/>
              <a:gd name="connsiteX0" fmla="*/ 0 w 11696700"/>
              <a:gd name="connsiteY0" fmla="*/ 0 h 5943600"/>
              <a:gd name="connsiteX1" fmla="*/ 11696700 w 11696700"/>
              <a:gd name="connsiteY1" fmla="*/ 0 h 5943600"/>
              <a:gd name="connsiteX2" fmla="*/ 11696700 w 11696700"/>
              <a:gd name="connsiteY2" fmla="*/ 757264 h 5943600"/>
              <a:gd name="connsiteX3" fmla="*/ 5956300 w 11696700"/>
              <a:gd name="connsiteY3" fmla="*/ 757264 h 5943600"/>
              <a:gd name="connsiteX4" fmla="*/ 5956300 w 11696700"/>
              <a:gd name="connsiteY4" fmla="*/ 3182964 h 5943600"/>
              <a:gd name="connsiteX5" fmla="*/ 11696700 w 11696700"/>
              <a:gd name="connsiteY5" fmla="*/ 3182964 h 5943600"/>
              <a:gd name="connsiteX6" fmla="*/ 11696700 w 11696700"/>
              <a:gd name="connsiteY6" fmla="*/ 5943600 h 5943600"/>
              <a:gd name="connsiteX7" fmla="*/ 226308 w 11696700"/>
              <a:gd name="connsiteY7" fmla="*/ 5943600 h 5943600"/>
              <a:gd name="connsiteX8" fmla="*/ 219585 w 11696700"/>
              <a:gd name="connsiteY8" fmla="*/ 5938253 h 5943600"/>
              <a:gd name="connsiteX9" fmla="*/ 221569 w 11696700"/>
              <a:gd name="connsiteY9" fmla="*/ 5935093 h 5943600"/>
              <a:gd name="connsiteX10" fmla="*/ 190308 w 11696700"/>
              <a:gd name="connsiteY10" fmla="*/ 5943600 h 5943600"/>
              <a:gd name="connsiteX11" fmla="*/ 0 w 11696700"/>
              <a:gd name="connsiteY11" fmla="*/ 5943600 h 5943600"/>
              <a:gd name="connsiteX12" fmla="*/ 0 w 11696700"/>
              <a:gd name="connsiteY12" fmla="*/ 0 h 5943600"/>
              <a:gd name="connsiteX0" fmla="*/ 0 w 11696700"/>
              <a:gd name="connsiteY0" fmla="*/ 0 h 5946816"/>
              <a:gd name="connsiteX1" fmla="*/ 11696700 w 11696700"/>
              <a:gd name="connsiteY1" fmla="*/ 0 h 5946816"/>
              <a:gd name="connsiteX2" fmla="*/ 11696700 w 11696700"/>
              <a:gd name="connsiteY2" fmla="*/ 757264 h 5946816"/>
              <a:gd name="connsiteX3" fmla="*/ 5956300 w 11696700"/>
              <a:gd name="connsiteY3" fmla="*/ 757264 h 5946816"/>
              <a:gd name="connsiteX4" fmla="*/ 5956300 w 11696700"/>
              <a:gd name="connsiteY4" fmla="*/ 3182964 h 5946816"/>
              <a:gd name="connsiteX5" fmla="*/ 11696700 w 11696700"/>
              <a:gd name="connsiteY5" fmla="*/ 3182964 h 5946816"/>
              <a:gd name="connsiteX6" fmla="*/ 11696700 w 11696700"/>
              <a:gd name="connsiteY6" fmla="*/ 5943600 h 5946816"/>
              <a:gd name="connsiteX7" fmla="*/ 226308 w 11696700"/>
              <a:gd name="connsiteY7" fmla="*/ 5943600 h 5946816"/>
              <a:gd name="connsiteX8" fmla="*/ 219585 w 11696700"/>
              <a:gd name="connsiteY8" fmla="*/ 5938253 h 5946816"/>
              <a:gd name="connsiteX9" fmla="*/ 350523 w 11696700"/>
              <a:gd name="connsiteY9" fmla="*/ 5946816 h 5946816"/>
              <a:gd name="connsiteX10" fmla="*/ 190308 w 11696700"/>
              <a:gd name="connsiteY10" fmla="*/ 5943600 h 5946816"/>
              <a:gd name="connsiteX11" fmla="*/ 0 w 11696700"/>
              <a:gd name="connsiteY11" fmla="*/ 5943600 h 5946816"/>
              <a:gd name="connsiteX12" fmla="*/ 0 w 11696700"/>
              <a:gd name="connsiteY12" fmla="*/ 0 h 594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96700" h="5946816">
                <a:moveTo>
                  <a:pt x="0" y="0"/>
                </a:moveTo>
                <a:lnTo>
                  <a:pt x="11696700" y="0"/>
                </a:lnTo>
                <a:lnTo>
                  <a:pt x="11696700" y="757264"/>
                </a:lnTo>
                <a:lnTo>
                  <a:pt x="5956300" y="757264"/>
                </a:lnTo>
                <a:lnTo>
                  <a:pt x="5956300" y="3182964"/>
                </a:lnTo>
                <a:lnTo>
                  <a:pt x="11696700" y="3182964"/>
                </a:lnTo>
                <a:lnTo>
                  <a:pt x="11696700" y="5943600"/>
                </a:lnTo>
                <a:lnTo>
                  <a:pt x="226308" y="5943600"/>
                </a:lnTo>
                <a:lnTo>
                  <a:pt x="219585" y="5938253"/>
                </a:lnTo>
                <a:lnTo>
                  <a:pt x="350523" y="5946816"/>
                </a:lnTo>
                <a:lnTo>
                  <a:pt x="190308" y="5943600"/>
                </a:lnTo>
                <a:lnTo>
                  <a:pt x="0" y="59436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/>
              <a:t>    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        </a:t>
            </a:r>
          </a:p>
          <a:p>
            <a:endParaRPr lang="en-US"/>
          </a:p>
          <a:p>
            <a:r>
              <a:rPr lang="en-US"/>
              <a:t>                             Click to add photo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72C2A-8F5D-5741-9D36-B642CB2931C5}"/>
              </a:ext>
            </a:extLst>
          </p:cNvPr>
          <p:cNvSpPr/>
          <p:nvPr userDrawn="1"/>
        </p:nvSpPr>
        <p:spPr>
          <a:xfrm>
            <a:off x="6197600" y="985864"/>
            <a:ext cx="5994400" cy="24257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86CA7-9F9D-8D44-B94F-5A2669C8F7B2}"/>
              </a:ext>
            </a:extLst>
          </p:cNvPr>
          <p:cNvSpPr txBox="1"/>
          <p:nvPr userDrawn="1"/>
        </p:nvSpPr>
        <p:spPr>
          <a:xfrm>
            <a:off x="6637283" y="-8040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0117BF-7B8F-804D-9B62-BFDC2DE5B730}"/>
              </a:ext>
            </a:extLst>
          </p:cNvPr>
          <p:cNvSpPr/>
          <p:nvPr userDrawn="1"/>
        </p:nvSpPr>
        <p:spPr>
          <a:xfrm>
            <a:off x="6504644" y="2026088"/>
            <a:ext cx="792000" cy="214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89FD262A-DB5E-AA46-B482-A1055545E6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0495" y="1328734"/>
            <a:ext cx="5113283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11F92C0B-314B-1D4F-96FF-2837F718CF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0495" y="2346524"/>
            <a:ext cx="5029134" cy="851567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43F897-78A4-0B4B-8573-94D145B62A08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6C0A3D-C15F-7940-B357-97E643E480E1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6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E062918E-84FF-9547-A16A-383E59F88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300" y="228600"/>
            <a:ext cx="11696700" cy="5946816"/>
          </a:xfrm>
          <a:custGeom>
            <a:avLst/>
            <a:gdLst>
              <a:gd name="connsiteX0" fmla="*/ 0 w 11696700"/>
              <a:gd name="connsiteY0" fmla="*/ 0 h 5943600"/>
              <a:gd name="connsiteX1" fmla="*/ 11696700 w 11696700"/>
              <a:gd name="connsiteY1" fmla="*/ 0 h 5943600"/>
              <a:gd name="connsiteX2" fmla="*/ 11696700 w 11696700"/>
              <a:gd name="connsiteY2" fmla="*/ 757264 h 5943600"/>
              <a:gd name="connsiteX3" fmla="*/ 5956300 w 11696700"/>
              <a:gd name="connsiteY3" fmla="*/ 757264 h 5943600"/>
              <a:gd name="connsiteX4" fmla="*/ 5956300 w 11696700"/>
              <a:gd name="connsiteY4" fmla="*/ 3182964 h 5943600"/>
              <a:gd name="connsiteX5" fmla="*/ 11696700 w 11696700"/>
              <a:gd name="connsiteY5" fmla="*/ 3182964 h 5943600"/>
              <a:gd name="connsiteX6" fmla="*/ 11696700 w 11696700"/>
              <a:gd name="connsiteY6" fmla="*/ 5943600 h 5943600"/>
              <a:gd name="connsiteX7" fmla="*/ 226308 w 11696700"/>
              <a:gd name="connsiteY7" fmla="*/ 5943600 h 5943600"/>
              <a:gd name="connsiteX8" fmla="*/ 226308 w 11696700"/>
              <a:gd name="connsiteY8" fmla="*/ 5837400 h 5943600"/>
              <a:gd name="connsiteX9" fmla="*/ 190308 w 11696700"/>
              <a:gd name="connsiteY9" fmla="*/ 5837400 h 5943600"/>
              <a:gd name="connsiteX10" fmla="*/ 190308 w 11696700"/>
              <a:gd name="connsiteY10" fmla="*/ 5943600 h 5943600"/>
              <a:gd name="connsiteX11" fmla="*/ 0 w 11696700"/>
              <a:gd name="connsiteY11" fmla="*/ 5943600 h 5943600"/>
              <a:gd name="connsiteX0" fmla="*/ 0 w 11696700"/>
              <a:gd name="connsiteY0" fmla="*/ 0 h 5943600"/>
              <a:gd name="connsiteX1" fmla="*/ 11696700 w 11696700"/>
              <a:gd name="connsiteY1" fmla="*/ 0 h 5943600"/>
              <a:gd name="connsiteX2" fmla="*/ 11696700 w 11696700"/>
              <a:gd name="connsiteY2" fmla="*/ 757264 h 5943600"/>
              <a:gd name="connsiteX3" fmla="*/ 5956300 w 11696700"/>
              <a:gd name="connsiteY3" fmla="*/ 757264 h 5943600"/>
              <a:gd name="connsiteX4" fmla="*/ 5956300 w 11696700"/>
              <a:gd name="connsiteY4" fmla="*/ 3182964 h 5943600"/>
              <a:gd name="connsiteX5" fmla="*/ 11696700 w 11696700"/>
              <a:gd name="connsiteY5" fmla="*/ 3182964 h 5943600"/>
              <a:gd name="connsiteX6" fmla="*/ 11696700 w 11696700"/>
              <a:gd name="connsiteY6" fmla="*/ 5943600 h 5943600"/>
              <a:gd name="connsiteX7" fmla="*/ 226308 w 11696700"/>
              <a:gd name="connsiteY7" fmla="*/ 5943600 h 5943600"/>
              <a:gd name="connsiteX8" fmla="*/ 219585 w 11696700"/>
              <a:gd name="connsiteY8" fmla="*/ 5938253 h 5943600"/>
              <a:gd name="connsiteX9" fmla="*/ 190308 w 11696700"/>
              <a:gd name="connsiteY9" fmla="*/ 5837400 h 5943600"/>
              <a:gd name="connsiteX10" fmla="*/ 190308 w 11696700"/>
              <a:gd name="connsiteY10" fmla="*/ 5943600 h 5943600"/>
              <a:gd name="connsiteX11" fmla="*/ 0 w 11696700"/>
              <a:gd name="connsiteY11" fmla="*/ 5943600 h 5943600"/>
              <a:gd name="connsiteX12" fmla="*/ 0 w 11696700"/>
              <a:gd name="connsiteY12" fmla="*/ 0 h 5943600"/>
              <a:gd name="connsiteX0" fmla="*/ 0 w 11696700"/>
              <a:gd name="connsiteY0" fmla="*/ 0 h 5943600"/>
              <a:gd name="connsiteX1" fmla="*/ 11696700 w 11696700"/>
              <a:gd name="connsiteY1" fmla="*/ 0 h 5943600"/>
              <a:gd name="connsiteX2" fmla="*/ 11696700 w 11696700"/>
              <a:gd name="connsiteY2" fmla="*/ 757264 h 5943600"/>
              <a:gd name="connsiteX3" fmla="*/ 5956300 w 11696700"/>
              <a:gd name="connsiteY3" fmla="*/ 757264 h 5943600"/>
              <a:gd name="connsiteX4" fmla="*/ 5956300 w 11696700"/>
              <a:gd name="connsiteY4" fmla="*/ 3182964 h 5943600"/>
              <a:gd name="connsiteX5" fmla="*/ 11696700 w 11696700"/>
              <a:gd name="connsiteY5" fmla="*/ 3182964 h 5943600"/>
              <a:gd name="connsiteX6" fmla="*/ 11696700 w 11696700"/>
              <a:gd name="connsiteY6" fmla="*/ 5943600 h 5943600"/>
              <a:gd name="connsiteX7" fmla="*/ 226308 w 11696700"/>
              <a:gd name="connsiteY7" fmla="*/ 5943600 h 5943600"/>
              <a:gd name="connsiteX8" fmla="*/ 219585 w 11696700"/>
              <a:gd name="connsiteY8" fmla="*/ 5938253 h 5943600"/>
              <a:gd name="connsiteX9" fmla="*/ 221569 w 11696700"/>
              <a:gd name="connsiteY9" fmla="*/ 5935093 h 5943600"/>
              <a:gd name="connsiteX10" fmla="*/ 190308 w 11696700"/>
              <a:gd name="connsiteY10" fmla="*/ 5943600 h 5943600"/>
              <a:gd name="connsiteX11" fmla="*/ 0 w 11696700"/>
              <a:gd name="connsiteY11" fmla="*/ 5943600 h 5943600"/>
              <a:gd name="connsiteX12" fmla="*/ 0 w 11696700"/>
              <a:gd name="connsiteY12" fmla="*/ 0 h 5943600"/>
              <a:gd name="connsiteX0" fmla="*/ 0 w 11696700"/>
              <a:gd name="connsiteY0" fmla="*/ 0 h 5946816"/>
              <a:gd name="connsiteX1" fmla="*/ 11696700 w 11696700"/>
              <a:gd name="connsiteY1" fmla="*/ 0 h 5946816"/>
              <a:gd name="connsiteX2" fmla="*/ 11696700 w 11696700"/>
              <a:gd name="connsiteY2" fmla="*/ 757264 h 5946816"/>
              <a:gd name="connsiteX3" fmla="*/ 5956300 w 11696700"/>
              <a:gd name="connsiteY3" fmla="*/ 757264 h 5946816"/>
              <a:gd name="connsiteX4" fmla="*/ 5956300 w 11696700"/>
              <a:gd name="connsiteY4" fmla="*/ 3182964 h 5946816"/>
              <a:gd name="connsiteX5" fmla="*/ 11696700 w 11696700"/>
              <a:gd name="connsiteY5" fmla="*/ 3182964 h 5946816"/>
              <a:gd name="connsiteX6" fmla="*/ 11696700 w 11696700"/>
              <a:gd name="connsiteY6" fmla="*/ 5943600 h 5946816"/>
              <a:gd name="connsiteX7" fmla="*/ 226308 w 11696700"/>
              <a:gd name="connsiteY7" fmla="*/ 5943600 h 5946816"/>
              <a:gd name="connsiteX8" fmla="*/ 219585 w 11696700"/>
              <a:gd name="connsiteY8" fmla="*/ 5938253 h 5946816"/>
              <a:gd name="connsiteX9" fmla="*/ 350523 w 11696700"/>
              <a:gd name="connsiteY9" fmla="*/ 5946816 h 5946816"/>
              <a:gd name="connsiteX10" fmla="*/ 190308 w 11696700"/>
              <a:gd name="connsiteY10" fmla="*/ 5943600 h 5946816"/>
              <a:gd name="connsiteX11" fmla="*/ 0 w 11696700"/>
              <a:gd name="connsiteY11" fmla="*/ 5943600 h 5946816"/>
              <a:gd name="connsiteX12" fmla="*/ 0 w 11696700"/>
              <a:gd name="connsiteY12" fmla="*/ 0 h 594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96700" h="5946816">
                <a:moveTo>
                  <a:pt x="0" y="0"/>
                </a:moveTo>
                <a:lnTo>
                  <a:pt x="11696700" y="0"/>
                </a:lnTo>
                <a:lnTo>
                  <a:pt x="11696700" y="757264"/>
                </a:lnTo>
                <a:lnTo>
                  <a:pt x="5956300" y="757264"/>
                </a:lnTo>
                <a:lnTo>
                  <a:pt x="5956300" y="3182964"/>
                </a:lnTo>
                <a:lnTo>
                  <a:pt x="11696700" y="3182964"/>
                </a:lnTo>
                <a:lnTo>
                  <a:pt x="11696700" y="5943600"/>
                </a:lnTo>
                <a:lnTo>
                  <a:pt x="226308" y="5943600"/>
                </a:lnTo>
                <a:lnTo>
                  <a:pt x="219585" y="5938253"/>
                </a:lnTo>
                <a:lnTo>
                  <a:pt x="350523" y="5946816"/>
                </a:lnTo>
                <a:lnTo>
                  <a:pt x="190308" y="5943600"/>
                </a:lnTo>
                <a:lnTo>
                  <a:pt x="0" y="59436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/>
              <a:t>    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        </a:t>
            </a:r>
          </a:p>
          <a:p>
            <a:endParaRPr lang="en-US"/>
          </a:p>
          <a:p>
            <a:r>
              <a:rPr lang="en-US"/>
              <a:t>                             Click to add photo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72C2A-8F5D-5741-9D36-B642CB2931C5}"/>
              </a:ext>
            </a:extLst>
          </p:cNvPr>
          <p:cNvSpPr/>
          <p:nvPr userDrawn="1"/>
        </p:nvSpPr>
        <p:spPr>
          <a:xfrm>
            <a:off x="6197600" y="985864"/>
            <a:ext cx="5994400" cy="24257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86CA7-9F9D-8D44-B94F-5A2669C8F7B2}"/>
              </a:ext>
            </a:extLst>
          </p:cNvPr>
          <p:cNvSpPr txBox="1"/>
          <p:nvPr userDrawn="1"/>
        </p:nvSpPr>
        <p:spPr>
          <a:xfrm>
            <a:off x="6637283" y="-8040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11F92C0B-314B-1D4F-96FF-2837F718CF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20494" y="1243914"/>
            <a:ext cx="5530205" cy="1954177"/>
          </a:xfrm>
        </p:spPr>
        <p:txBody>
          <a:bodyPr/>
          <a:lstStyle>
            <a:lvl1pPr marL="72000" indent="0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43F897-78A4-0B4B-8573-94D145B62A08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6C0A3D-C15F-7940-B357-97E643E480E1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3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Photo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740006-F160-C44D-89FA-19A0B2F5D62F}"/>
              </a:ext>
            </a:extLst>
          </p:cNvPr>
          <p:cNvSpPr/>
          <p:nvPr userDrawn="1"/>
        </p:nvSpPr>
        <p:spPr>
          <a:xfrm>
            <a:off x="241300" y="0"/>
            <a:ext cx="6151000" cy="5923917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AB2E43A-01A9-034A-94FD-65F98C9802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5" y="1757011"/>
            <a:ext cx="4983180" cy="386770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0CC3DF-08FC-104A-96EE-39401CA6BF0E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50BB21B-863E-E545-BC10-366FC83CCA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5085159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67F66838-2DC1-A242-BFEE-D223249239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2300" y="228600"/>
            <a:ext cx="5564883" cy="5447571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BC500-C4C9-D84E-8F6E-A42A850108C5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A2A4D1-C2F9-7246-A6D4-B8E78FBB3B85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66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Photo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740006-F160-C44D-89FA-19A0B2F5D62F}"/>
              </a:ext>
            </a:extLst>
          </p:cNvPr>
          <p:cNvSpPr/>
          <p:nvPr userDrawn="1"/>
        </p:nvSpPr>
        <p:spPr>
          <a:xfrm>
            <a:off x="241300" y="0"/>
            <a:ext cx="6151000" cy="5923917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AB2E43A-01A9-034A-94FD-65F98C9802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5" y="1757011"/>
            <a:ext cx="4983180" cy="386770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0CC3DF-08FC-104A-96EE-39401CA6BF0E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50BB21B-863E-E545-BC10-366FC83CCA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5085159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67F66838-2DC1-A242-BFEE-D223249239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2300" y="228600"/>
            <a:ext cx="5564883" cy="5447571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B058E9-0FDE-DA4E-BF5B-474E1E98B113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9D4803-1384-0040-B823-EB6E174D03FA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91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BE0517-C9C1-5E4E-BC03-C7E36B3D33D3}"/>
              </a:ext>
            </a:extLst>
          </p:cNvPr>
          <p:cNvSpPr/>
          <p:nvPr userDrawn="1"/>
        </p:nvSpPr>
        <p:spPr>
          <a:xfrm>
            <a:off x="241300" y="228600"/>
            <a:ext cx="11696700" cy="27178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0054DF-81C6-D345-BE64-D6FEB13B6C91}"/>
              </a:ext>
            </a:extLst>
          </p:cNvPr>
          <p:cNvSpPr/>
          <p:nvPr userDrawn="1"/>
        </p:nvSpPr>
        <p:spPr>
          <a:xfrm>
            <a:off x="5571778" y="1314450"/>
            <a:ext cx="792000" cy="214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F70575B2-ECB2-3B4B-8C90-3CB13894D8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9684" y="2043172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Click to add   photo</a:t>
            </a:r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597B8BAB-AD5C-574C-8BBB-7F077692D3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67471" y="2052565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Click to add   photo</a:t>
            </a:r>
          </a:p>
        </p:txBody>
      </p:sp>
      <p:sp>
        <p:nvSpPr>
          <p:cNvPr id="32" name="Picture Placeholder 23">
            <a:extLst>
              <a:ext uri="{FF2B5EF4-FFF2-40B4-BE49-F238E27FC236}">
                <a16:creationId xmlns:a16="http://schemas.microsoft.com/office/drawing/2014/main" id="{8CBF548A-8484-5248-B085-F53D405FB0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43647" y="2048263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Click to add   photo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39A13ABC-6CD4-9246-A71F-B0D3E1916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31434" y="2057654"/>
            <a:ext cx="1723877" cy="1723877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14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Click to add   photo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87A5D6E2-FCB8-A749-81EA-BC7F9A176A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4405" y="4462702"/>
            <a:ext cx="2289837" cy="1237497"/>
          </a:xfrm>
        </p:spPr>
        <p:txBody>
          <a:bodyPr/>
          <a:lstStyle>
            <a:lvl1pPr algn="ctr">
              <a:buNone/>
              <a:defRPr sz="18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AB58A5CB-AB27-844F-B28D-2E3D2232E3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4404" y="3931189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4B2C2646-153F-D446-A6C4-E96058A5C0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3613" y="4480397"/>
            <a:ext cx="2289837" cy="1237497"/>
          </a:xfrm>
        </p:spPr>
        <p:txBody>
          <a:bodyPr/>
          <a:lstStyle>
            <a:lvl1pPr algn="ctr">
              <a:buNone/>
              <a:defRPr sz="18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35687AA8-029A-4A4F-B7FF-65AD204712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12" y="3948884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60085004-ECA1-184B-A4C3-081718D98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8550" y="4450949"/>
            <a:ext cx="2289837" cy="1237497"/>
          </a:xfrm>
        </p:spPr>
        <p:txBody>
          <a:bodyPr/>
          <a:lstStyle>
            <a:lvl1pPr algn="ctr">
              <a:buNone/>
              <a:defRPr sz="18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8A39FB91-3EAB-8D46-823F-121EE62189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49" y="3919436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732096D6-82F4-EF4D-B0DE-F90EE786C9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37758" y="4468644"/>
            <a:ext cx="2289837" cy="1237497"/>
          </a:xfrm>
        </p:spPr>
        <p:txBody>
          <a:bodyPr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</a:t>
            </a:r>
            <a:endParaRPr lang="en-US"/>
          </a:p>
          <a:p>
            <a:pPr lvl="0"/>
            <a:endParaRPr lang="en-US"/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1159E417-4740-EB49-8F54-BE28E96730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37757" y="3937131"/>
            <a:ext cx="2289838" cy="34470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34C31F06-6858-834A-95DF-B384103939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90455"/>
            <a:ext cx="11696700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Meet Our Team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4AD41C-3661-F040-90A1-EC23C041ED4E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CCB233-79D4-BF49-8A14-B41B68CEBFD1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996481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- Soli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175AD5-38F4-AC46-8AF7-45BB6FF87659}"/>
              </a:ext>
            </a:extLst>
          </p:cNvPr>
          <p:cNvSpPr/>
          <p:nvPr userDrawn="1"/>
        </p:nvSpPr>
        <p:spPr>
          <a:xfrm>
            <a:off x="241300" y="228600"/>
            <a:ext cx="11696700" cy="5695317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659DBA4-11D3-454A-86FC-4757741D00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4" y="1757011"/>
            <a:ext cx="10808102" cy="386770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06C5BC-7DA1-284B-92AA-35E0A7B11036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D98BC0B-2770-5D4E-9AC3-A1CD2CA60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10808102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002AF-64BD-CD41-A435-AEB60B75F245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05CB0-6500-A84A-BB2B-4EB8B4FCD445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01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- Soli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175AD5-38F4-AC46-8AF7-45BB6FF87659}"/>
              </a:ext>
            </a:extLst>
          </p:cNvPr>
          <p:cNvSpPr/>
          <p:nvPr userDrawn="1"/>
        </p:nvSpPr>
        <p:spPr>
          <a:xfrm>
            <a:off x="241300" y="228600"/>
            <a:ext cx="11696700" cy="5695317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659DBA4-11D3-454A-86FC-4757741D00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4" y="1757011"/>
            <a:ext cx="10808102" cy="386770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06C5BC-7DA1-284B-92AA-35E0A7B11036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D98BC0B-2770-5D4E-9AC3-A1CD2CA60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10808102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5C685-035F-D041-9D04-C86F332F6C3A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854967-F50B-DA42-BB7D-5265DB15FE01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3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85EF887-6C4A-6C45-9223-72AC0A02DE77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1E469D-3F5C-A04D-A9C2-78BABD88DEC9}"/>
              </a:ext>
            </a:extLst>
          </p:cNvPr>
          <p:cNvSpPr/>
          <p:nvPr userDrawn="1"/>
        </p:nvSpPr>
        <p:spPr>
          <a:xfrm>
            <a:off x="391177" y="248191"/>
            <a:ext cx="43634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INNOVATING FOOD FOR SENIORS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baseline="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>
              <a:solidFill>
                <a:srgbClr val="000000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</a:t>
            </a: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endParaRPr lang="en-IE" sz="2400" i="1" baseline="0">
              <a:solidFill>
                <a:srgbClr val="000000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" sz="2400">
                <a:solidFill>
                  <a:srgbClr val="000000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AA4A83-B7D5-A14E-B458-86954DB983B8}"/>
              </a:ext>
            </a:extLst>
          </p:cNvPr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EE4BE0-47F6-1145-83C0-FC05478AA3C0}"/>
              </a:ext>
            </a:extLst>
          </p:cNvPr>
          <p:cNvCxnSpPr/>
          <p:nvPr userDrawn="1"/>
        </p:nvCxnSpPr>
        <p:spPr>
          <a:xfrm flipH="1">
            <a:off x="2" y="5808420"/>
            <a:ext cx="1219199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4CE0F0-878D-BF47-92A6-182E26DD430D}"/>
              </a:ext>
            </a:extLst>
          </p:cNvPr>
          <p:cNvCxnSpPr/>
          <p:nvPr userDrawn="1"/>
        </p:nvCxnSpPr>
        <p:spPr>
          <a:xfrm>
            <a:off x="5145818" y="0"/>
            <a:ext cx="0" cy="554040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3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659DBA4-11D3-454A-86FC-4757741D00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4" y="1757011"/>
            <a:ext cx="10594346" cy="386770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06C5BC-7DA1-284B-92AA-35E0A7B11036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D98BC0B-2770-5D4E-9AC3-A1CD2CA60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3" y="642972"/>
            <a:ext cx="10594345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08906-42A7-E148-9BB7-CC17F5321A0F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0BAE96-0814-3E40-B9F4-107E0EE7446B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20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5B56A7-C850-004E-A218-494C6390142F}"/>
              </a:ext>
            </a:extLst>
          </p:cNvPr>
          <p:cNvSpPr/>
          <p:nvPr userDrawn="1"/>
        </p:nvSpPr>
        <p:spPr>
          <a:xfrm>
            <a:off x="241300" y="228600"/>
            <a:ext cx="11696700" cy="3035300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C33563-74D4-9C45-B16E-EE9771603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867"/>
          <a:stretch/>
        </p:blipFill>
        <p:spPr>
          <a:xfrm>
            <a:off x="3752900" y="1030385"/>
            <a:ext cx="8439100" cy="5375657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B270587-869E-A549-98E4-0E2F24D7CB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1200" y="1203325"/>
            <a:ext cx="5130800" cy="3913188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1FBF693-83D1-B940-B0C1-1DEE220BC2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1350" y="3594101"/>
            <a:ext cx="5029134" cy="223351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4C5354-097E-9047-BF0C-BF358C2BBAC7}"/>
              </a:ext>
            </a:extLst>
          </p:cNvPr>
          <p:cNvSpPr/>
          <p:nvPr userDrawn="1"/>
        </p:nvSpPr>
        <p:spPr>
          <a:xfrm>
            <a:off x="831350" y="1502804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3F1B5D6A-BD23-A34A-8A53-F5A2A2FE1C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201" y="805450"/>
            <a:ext cx="5113283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303A5-D1EB-C442-9E2A-6A8EC00F0AF9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A5A6C8-69EF-E842-8837-B1A42CF4CED9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4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5B56A7-C850-004E-A218-494C6390142F}"/>
              </a:ext>
            </a:extLst>
          </p:cNvPr>
          <p:cNvSpPr/>
          <p:nvPr userDrawn="1"/>
        </p:nvSpPr>
        <p:spPr>
          <a:xfrm>
            <a:off x="241300" y="228600"/>
            <a:ext cx="11696700" cy="2102708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C33563-74D4-9C45-B16E-EE9771603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5611" y="1030385"/>
            <a:ext cx="8116389" cy="5375657"/>
          </a:xfrm>
          <a:prstGeom prst="rect">
            <a:avLst/>
          </a:prstGeom>
        </p:spPr>
      </p:pic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1FBF693-83D1-B940-B0C1-1DEE220BC2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1300" y="2545710"/>
            <a:ext cx="4025900" cy="3281905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4C5354-097E-9047-BF0C-BF358C2BBAC7}"/>
              </a:ext>
            </a:extLst>
          </p:cNvPr>
          <p:cNvSpPr/>
          <p:nvPr userDrawn="1"/>
        </p:nvSpPr>
        <p:spPr>
          <a:xfrm>
            <a:off x="413869" y="1481394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3F1B5D6A-BD23-A34A-8A53-F5A2A2FE1C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4000" y="815983"/>
            <a:ext cx="4431211" cy="582221"/>
          </a:xfrm>
        </p:spPr>
        <p:txBody>
          <a:bodyPr>
            <a:normAutofit/>
          </a:bodyPr>
          <a:lstStyle>
            <a:lvl1pPr marL="0" indent="0" algn="l">
              <a:buNone/>
              <a:defRPr sz="33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303A5-D1EB-C442-9E2A-6A8EC00F0AF9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A5A6C8-69EF-E842-8837-B1A42CF4CED9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08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D8B85E0-90B8-664A-BD1F-A9AD778E0147}"/>
              </a:ext>
            </a:extLst>
          </p:cNvPr>
          <p:cNvSpPr/>
          <p:nvPr userDrawn="1"/>
        </p:nvSpPr>
        <p:spPr>
          <a:xfrm>
            <a:off x="241300" y="228600"/>
            <a:ext cx="11696700" cy="30353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B98100-E25F-DD4B-AB20-A31F0F0B548B}"/>
              </a:ext>
            </a:extLst>
          </p:cNvPr>
          <p:cNvSpPr/>
          <p:nvPr userDrawn="1"/>
        </p:nvSpPr>
        <p:spPr>
          <a:xfrm>
            <a:off x="831350" y="1502804"/>
            <a:ext cx="792000" cy="2141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B2A2B2-F2DF-8F49-B350-611FE13388E1}"/>
              </a:ext>
            </a:extLst>
          </p:cNvPr>
          <p:cNvGrpSpPr/>
          <p:nvPr userDrawn="1"/>
        </p:nvGrpSpPr>
        <p:grpSpPr>
          <a:xfrm>
            <a:off x="2530564" y="336687"/>
            <a:ext cx="9078210" cy="5854425"/>
            <a:chOff x="3152299" y="635855"/>
            <a:chExt cx="19296834" cy="12444290"/>
          </a:xfrm>
        </p:grpSpPr>
        <p:pic>
          <p:nvPicPr>
            <p:cNvPr id="4" name="Picture 3" descr="iPhone6_mockup_front_white.png">
              <a:extLst>
                <a:ext uri="{FF2B5EF4-FFF2-40B4-BE49-F238E27FC236}">
                  <a16:creationId xmlns:a16="http://schemas.microsoft.com/office/drawing/2014/main" id="{190C133D-22F4-4847-8C19-ACF8FBE17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93359" y="635855"/>
              <a:ext cx="7955774" cy="1244429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1E791A-E387-3F4F-AFE7-F887E52C4AFD}"/>
                </a:ext>
              </a:extLst>
            </p:cNvPr>
            <p:cNvSpPr txBox="1"/>
            <p:nvPr/>
          </p:nvSpPr>
          <p:spPr>
            <a:xfrm>
              <a:off x="3152299" y="9384825"/>
              <a:ext cx="22621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Title One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E49ED8-2282-8C44-B0B1-7EA16E4F64F7}"/>
                </a:ext>
              </a:extLst>
            </p:cNvPr>
            <p:cNvSpPr txBox="1"/>
            <p:nvPr/>
          </p:nvSpPr>
          <p:spPr>
            <a:xfrm>
              <a:off x="9842014" y="9384825"/>
              <a:ext cx="22429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Title Two</a:t>
              </a:r>
            </a:p>
          </p:txBody>
        </p:sp>
      </p:grp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DDF094EB-EB5D-7A4F-9743-1045AC7D2D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02116" y="1265033"/>
            <a:ext cx="2266512" cy="3978298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4BBFAB6-D383-334C-9E99-388F133C90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5" y="3594101"/>
            <a:ext cx="4983180" cy="2030614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47C562BD-9CD8-BD45-8B53-0DEC6988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4" y="642972"/>
            <a:ext cx="5085159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Phone Preview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940463-2A23-8345-AD61-ABC2D3CD881B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038921-4423-A348-BAE6-EA21AC34FFDE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75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325A458D-4CD1-F749-A7CA-2DB4DA3E26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3299" y="2066544"/>
            <a:ext cx="5132263" cy="3722513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D89B6699-41C2-A647-B805-477AD8D41E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6940" y="708094"/>
            <a:ext cx="5158622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E7E2D0-5766-184D-B066-151C0BDA9313}"/>
              </a:ext>
            </a:extLst>
          </p:cNvPr>
          <p:cNvCxnSpPr>
            <a:cxnSpLocks/>
          </p:cNvCxnSpPr>
          <p:nvPr userDrawn="1"/>
        </p:nvCxnSpPr>
        <p:spPr>
          <a:xfrm>
            <a:off x="5346936" y="-25722"/>
            <a:ext cx="0" cy="6853558"/>
          </a:xfrm>
          <a:prstGeom prst="line">
            <a:avLst/>
          </a:prstGeom>
          <a:ln w="12700">
            <a:solidFill>
              <a:srgbClr val="85D2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2EEC70AB-BD27-9D40-B51B-A5A6EB572E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03474" y="708094"/>
            <a:ext cx="3452394" cy="3433969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BULLET POINT SLIDE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80E57C5-9F44-1743-A089-B6D51064BBCD}"/>
              </a:ext>
            </a:extLst>
          </p:cNvPr>
          <p:cNvSpPr/>
          <p:nvPr userDrawn="1"/>
        </p:nvSpPr>
        <p:spPr>
          <a:xfrm>
            <a:off x="4783395" y="415207"/>
            <a:ext cx="1154422" cy="1154422"/>
          </a:xfrm>
          <a:prstGeom prst="ellipse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774BE65-A9FD-8447-B8DC-01E0E3F156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3395" y="712471"/>
            <a:ext cx="1154422" cy="857158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360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A6BAF8-3E93-D34F-9B9C-95DE2FD94B3F}"/>
              </a:ext>
            </a:extLst>
          </p:cNvPr>
          <p:cNvSpPr/>
          <p:nvPr userDrawn="1"/>
        </p:nvSpPr>
        <p:spPr>
          <a:xfrm flipV="1">
            <a:off x="10087" y="6555301"/>
            <a:ext cx="79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269288-D184-204D-B338-FA18411E6F45}"/>
              </a:ext>
            </a:extLst>
          </p:cNvPr>
          <p:cNvSpPr txBox="1"/>
          <p:nvPr userDrawn="1"/>
        </p:nvSpPr>
        <p:spPr>
          <a:xfrm rot="16200000">
            <a:off x="-3040291" y="2832024"/>
            <a:ext cx="689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4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3947335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3DB52097-B5CF-FE4E-A743-E196714B98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3299" y="2066544"/>
            <a:ext cx="5132263" cy="3722513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E8EDE465-2BD1-F542-A065-62DD2C1F54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6940" y="708094"/>
            <a:ext cx="5158622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64C6AB-4D9A-B948-95D4-9F23D84240A0}"/>
              </a:ext>
            </a:extLst>
          </p:cNvPr>
          <p:cNvCxnSpPr>
            <a:cxnSpLocks/>
          </p:cNvCxnSpPr>
          <p:nvPr userDrawn="1"/>
        </p:nvCxnSpPr>
        <p:spPr>
          <a:xfrm>
            <a:off x="5346936" y="-25722"/>
            <a:ext cx="0" cy="6853558"/>
          </a:xfrm>
          <a:prstGeom prst="line">
            <a:avLst/>
          </a:prstGeom>
          <a:ln w="1270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C3FB9919-1563-AB44-AAC3-B34BFC4BB0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03474" y="708094"/>
            <a:ext cx="3452394" cy="3433969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BULLET POINT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98C6E4-CC84-5445-A6A2-3BFC532C82BB}"/>
              </a:ext>
            </a:extLst>
          </p:cNvPr>
          <p:cNvSpPr/>
          <p:nvPr userDrawn="1"/>
        </p:nvSpPr>
        <p:spPr>
          <a:xfrm>
            <a:off x="4783395" y="415207"/>
            <a:ext cx="1154422" cy="1154422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252DE36E-64EA-E745-8D9A-4444A2C571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3395" y="712471"/>
            <a:ext cx="1154422" cy="857158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360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55CA2E-E3A9-2C44-A07D-20A2D9A8B0AA}"/>
              </a:ext>
            </a:extLst>
          </p:cNvPr>
          <p:cNvSpPr/>
          <p:nvPr userDrawn="1"/>
        </p:nvSpPr>
        <p:spPr>
          <a:xfrm flipV="1">
            <a:off x="10087" y="6555301"/>
            <a:ext cx="79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83011E-EBF4-AA4A-AF6A-2700E052B2D4}"/>
              </a:ext>
            </a:extLst>
          </p:cNvPr>
          <p:cNvSpPr txBox="1"/>
          <p:nvPr userDrawn="1"/>
        </p:nvSpPr>
        <p:spPr>
          <a:xfrm rot="16200000">
            <a:off x="-3040291" y="2832024"/>
            <a:ext cx="689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4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1089787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445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Journ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DFEFB84-F567-D648-B64F-EE8CC90AA5FD}"/>
              </a:ext>
            </a:extLst>
          </p:cNvPr>
          <p:cNvSpPr txBox="1"/>
          <p:nvPr userDrawn="1"/>
        </p:nvSpPr>
        <p:spPr>
          <a:xfrm>
            <a:off x="4396800" y="809464"/>
            <a:ext cx="339840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spc="15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Poppins Medium" pitchFamily="2" charset="77"/>
              </a:rPr>
              <a:t>OUR TIMELINE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620474-398A-C642-97C5-6FFB0DF43052}"/>
              </a:ext>
            </a:extLst>
          </p:cNvPr>
          <p:cNvCxnSpPr>
            <a:cxnSpLocks/>
          </p:cNvCxnSpPr>
          <p:nvPr/>
        </p:nvCxnSpPr>
        <p:spPr>
          <a:xfrm>
            <a:off x="2718910" y="3448776"/>
            <a:ext cx="94715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6E4A766-FED1-894B-A889-823A4FF75411}"/>
              </a:ext>
            </a:extLst>
          </p:cNvPr>
          <p:cNvSpPr/>
          <p:nvPr/>
        </p:nvSpPr>
        <p:spPr>
          <a:xfrm>
            <a:off x="2102383" y="2832249"/>
            <a:ext cx="1233055" cy="1233055"/>
          </a:xfrm>
          <a:prstGeom prst="ellipse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8C6878-4402-894E-8E64-73E151411DC6}"/>
              </a:ext>
            </a:extLst>
          </p:cNvPr>
          <p:cNvSpPr/>
          <p:nvPr/>
        </p:nvSpPr>
        <p:spPr>
          <a:xfrm>
            <a:off x="5969765" y="3362570"/>
            <a:ext cx="172412" cy="172412"/>
          </a:xfrm>
          <a:prstGeom prst="ellipse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B83E75-E0C9-714E-9E45-509D3F33090F}"/>
              </a:ext>
            </a:extLst>
          </p:cNvPr>
          <p:cNvSpPr/>
          <p:nvPr/>
        </p:nvSpPr>
        <p:spPr>
          <a:xfrm>
            <a:off x="9383674" y="3362570"/>
            <a:ext cx="172412" cy="172412"/>
          </a:xfrm>
          <a:prstGeom prst="ellipse">
            <a:avLst/>
          </a:prstGeom>
          <a:solidFill>
            <a:srgbClr val="85D2E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62D4D3-21EB-0349-B504-782647ECA544}"/>
              </a:ext>
            </a:extLst>
          </p:cNvPr>
          <p:cNvSpPr/>
          <p:nvPr/>
        </p:nvSpPr>
        <p:spPr>
          <a:xfrm>
            <a:off x="4956904" y="3803693"/>
            <a:ext cx="21981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52E7C6-64EF-FA4A-987B-05E44539FB1E}"/>
              </a:ext>
            </a:extLst>
          </p:cNvPr>
          <p:cNvSpPr/>
          <p:nvPr/>
        </p:nvSpPr>
        <p:spPr>
          <a:xfrm>
            <a:off x="8370812" y="1818770"/>
            <a:ext cx="21981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6AA091-4676-F84E-93FF-824FF1A4B10B}"/>
              </a:ext>
            </a:extLst>
          </p:cNvPr>
          <p:cNvSpPr/>
          <p:nvPr userDrawn="1"/>
        </p:nvSpPr>
        <p:spPr>
          <a:xfrm>
            <a:off x="548344" y="1141653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74BB04E-437D-4E46-9A57-B72EEF075E6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64195" y="444299"/>
            <a:ext cx="5113283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Our Journey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CCD767BA-B79C-2543-AA9A-86E634722F0F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785825" y="4220738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3BC6FB8B-D15D-3340-8F2D-D5BC2FD4D66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216766" y="1608539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19348E07-20A7-F740-8715-43EB023172A2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102383" y="3228214"/>
            <a:ext cx="1233055" cy="441123"/>
          </a:xfrm>
        </p:spPr>
        <p:txBody>
          <a:bodyPr anchor="ctr"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START</a:t>
            </a:r>
            <a:endParaRPr lang="en-US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BD72605F-29B1-4242-93F3-3F37AA42DC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85825" y="2823339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2016</a:t>
            </a:r>
            <a:endParaRPr lang="en-US"/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A04A4060-643D-BB44-93F7-B288E25220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16766" y="3843245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2017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62F972-D907-984B-A889-E139C7730029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B5A83F-00A9-4446-B7FF-17C0C15E6CDB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00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Journ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59BEB2-8918-8740-99A7-553D0D414983}"/>
              </a:ext>
            </a:extLst>
          </p:cNvPr>
          <p:cNvCxnSpPr>
            <a:cxnSpLocks/>
          </p:cNvCxnSpPr>
          <p:nvPr userDrawn="1"/>
        </p:nvCxnSpPr>
        <p:spPr>
          <a:xfrm>
            <a:off x="1588" y="3448776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D4A19C4-1947-4349-9457-0ACFFBA4FC07}"/>
              </a:ext>
            </a:extLst>
          </p:cNvPr>
          <p:cNvSpPr/>
          <p:nvPr/>
        </p:nvSpPr>
        <p:spPr>
          <a:xfrm>
            <a:off x="6040275" y="3362570"/>
            <a:ext cx="172412" cy="172412"/>
          </a:xfrm>
          <a:prstGeom prst="ellipse">
            <a:avLst/>
          </a:prstGeom>
          <a:solidFill>
            <a:srgbClr val="85D2E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7DE787-8DE7-3C4E-8EB8-423F070D8AFF}"/>
              </a:ext>
            </a:extLst>
          </p:cNvPr>
          <p:cNvSpPr/>
          <p:nvPr/>
        </p:nvSpPr>
        <p:spPr>
          <a:xfrm>
            <a:off x="2626366" y="3362571"/>
            <a:ext cx="172412" cy="172412"/>
          </a:xfrm>
          <a:prstGeom prst="ellipse">
            <a:avLst/>
          </a:prstGeom>
          <a:solidFill>
            <a:srgbClr val="85D2E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55B83A-4FE7-254B-BB23-DA5834F3C561}"/>
              </a:ext>
            </a:extLst>
          </p:cNvPr>
          <p:cNvSpPr/>
          <p:nvPr userDrawn="1"/>
        </p:nvSpPr>
        <p:spPr>
          <a:xfrm>
            <a:off x="5027413" y="1818770"/>
            <a:ext cx="21981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tx2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rPr>
              <a:t>Your 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49088C-C99A-C54C-8067-8456BF21657E}"/>
              </a:ext>
            </a:extLst>
          </p:cNvPr>
          <p:cNvSpPr/>
          <p:nvPr/>
        </p:nvSpPr>
        <p:spPr>
          <a:xfrm>
            <a:off x="9393224" y="3362571"/>
            <a:ext cx="172412" cy="172412"/>
          </a:xfrm>
          <a:prstGeom prst="ellipse">
            <a:avLst/>
          </a:prstGeom>
          <a:solidFill>
            <a:srgbClr val="85D2E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FF92472D-9633-1B41-8BB1-3CE8FDF598F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459184" y="4206951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4FA104B9-3949-7046-BD33-D672B145979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4890125" y="1594752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4170B2DE-1D76-D746-B4E0-1DF37E4C7538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223426" y="4210067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00BAA056-DFBD-584F-9273-7D94010335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59184" y="2837148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2018</a:t>
            </a:r>
            <a:endParaRPr lang="en-US"/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6BF9179A-0AB3-E042-BD2E-A24FBC624C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90125" y="3857054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2019</a:t>
            </a:r>
            <a:endParaRPr lang="en-US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5D05B818-03D6-0C48-A4A4-879D1B8573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23426" y="2825658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2020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26421F-3E17-FF47-92D5-AE8B9BF847B2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918C0E-ED0A-D748-88E5-BE3A2DEDEB97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3941567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Journe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99EA92-8C6E-B84F-B459-728079F0C1CC}"/>
              </a:ext>
            </a:extLst>
          </p:cNvPr>
          <p:cNvGrpSpPr/>
          <p:nvPr userDrawn="1"/>
        </p:nvGrpSpPr>
        <p:grpSpPr>
          <a:xfrm flipH="1">
            <a:off x="-87112" y="2832249"/>
            <a:ext cx="10088030" cy="1233055"/>
            <a:chOff x="4201590" y="5664497"/>
            <a:chExt cx="20176060" cy="2466109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7ED26DD-7AEB-9E44-8FF6-C477D8C00C2B}"/>
                </a:ext>
              </a:extLst>
            </p:cNvPr>
            <p:cNvCxnSpPr>
              <a:cxnSpLocks/>
            </p:cNvCxnSpPr>
            <p:nvPr/>
          </p:nvCxnSpPr>
          <p:spPr>
            <a:xfrm>
              <a:off x="5434644" y="6897551"/>
              <a:ext cx="1894300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0BA1181-B947-D246-AEDB-8D5690586889}"/>
                </a:ext>
              </a:extLst>
            </p:cNvPr>
            <p:cNvSpPr/>
            <p:nvPr/>
          </p:nvSpPr>
          <p:spPr>
            <a:xfrm>
              <a:off x="4201590" y="5664497"/>
              <a:ext cx="2466109" cy="2466109"/>
            </a:xfrm>
            <a:prstGeom prst="ellipse">
              <a:avLst/>
            </a:prstGeom>
            <a:solidFill>
              <a:srgbClr val="85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3279403-2DD6-294E-8653-2A42ED9EBD96}"/>
                </a:ext>
              </a:extLst>
            </p:cNvPr>
            <p:cNvSpPr/>
            <p:nvPr/>
          </p:nvSpPr>
          <p:spPr>
            <a:xfrm>
              <a:off x="11936354" y="6725140"/>
              <a:ext cx="344824" cy="344824"/>
            </a:xfrm>
            <a:prstGeom prst="ellipse">
              <a:avLst/>
            </a:prstGeom>
            <a:solidFill>
              <a:srgbClr val="85D2E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1A0B9AD-E1B8-4A47-B627-580D076FD190}"/>
                </a:ext>
              </a:extLst>
            </p:cNvPr>
            <p:cNvSpPr/>
            <p:nvPr/>
          </p:nvSpPr>
          <p:spPr>
            <a:xfrm>
              <a:off x="18764171" y="6725140"/>
              <a:ext cx="344824" cy="344824"/>
            </a:xfrm>
            <a:prstGeom prst="ellipse">
              <a:avLst/>
            </a:prstGeom>
            <a:solidFill>
              <a:srgbClr val="85D2E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000000"/>
                </a:solidFill>
              </a:endParaRPr>
            </a:p>
          </p:txBody>
        </p:sp>
      </p:grp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EE27F43F-5131-7247-81C7-14B1147E8D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4900" y="1617548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FA701368-7F3A-D942-9086-74C5BC9A1A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8201" y="4232863"/>
            <a:ext cx="2506226" cy="1237497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19E93A3E-D93B-6746-924C-B809E688CD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7864" y="3228214"/>
            <a:ext cx="1233055" cy="441123"/>
          </a:xfrm>
        </p:spPr>
        <p:txBody>
          <a:bodyPr anchor="ctr"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END</a:t>
            </a:r>
            <a:endParaRPr lang="en-US"/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4EC00ED-B9B5-564F-A2BD-E9361B35ED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6515" y="3842694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2021</a:t>
            </a:r>
            <a:endParaRPr lang="en-US"/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3BB708B1-BD9F-3D4B-A3F2-DAAACD7B96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08201" y="2797420"/>
            <a:ext cx="2506226" cy="335052"/>
          </a:xfrm>
        </p:spPr>
        <p:txBody>
          <a:bodyPr/>
          <a:lstStyle>
            <a:lvl1pPr algn="ctr">
              <a:buNone/>
              <a:defRPr sz="2000" b="0" i="0" spc="30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2022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AE23B-5966-D043-B5CA-4F97DC3963FC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3DD942-702D-3645-AFD5-CC083E31395F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413343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F8AD40A-108B-5846-858D-C7B9F7A01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54745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AEC8C81-1228-634A-A794-E7C603C00625}"/>
              </a:ext>
            </a:extLst>
          </p:cNvPr>
          <p:cNvGrpSpPr/>
          <p:nvPr userDrawn="1"/>
        </p:nvGrpSpPr>
        <p:grpSpPr>
          <a:xfrm>
            <a:off x="237726" y="5888182"/>
            <a:ext cx="2645594" cy="656899"/>
            <a:chOff x="0" y="0"/>
            <a:chExt cx="2301694" cy="5715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869F886-5497-4144-A9AE-E6C2F639A7D5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F16DD5D-1738-B545-90A2-60DAA7083A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4449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FEE206B0-D9B7-0D4E-8581-4F2B31738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760" y="4172994"/>
            <a:ext cx="5278651" cy="697353"/>
          </a:xfrm>
        </p:spPr>
        <p:txBody>
          <a:bodyPr>
            <a:noAutofit/>
          </a:bodyPr>
          <a:lstStyle>
            <a:lvl1pPr marL="0" indent="0" algn="l">
              <a:buNone/>
              <a:defRPr sz="5400" b="1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POWERPIONT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59FC3FD8-D2E4-9344-BB18-A0E8935AA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760" y="3554471"/>
            <a:ext cx="5278651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Cover Design 1</a:t>
            </a:r>
          </a:p>
        </p:txBody>
      </p:sp>
    </p:spTree>
    <p:extLst>
      <p:ext uri="{BB962C8B-B14F-4D97-AF65-F5344CB8AC3E}">
        <p14:creationId xmlns:p14="http://schemas.microsoft.com/office/powerpoint/2010/main" val="4220865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A7EC3A-FA50-904B-839F-2B92D5166DD5}"/>
              </a:ext>
            </a:extLst>
          </p:cNvPr>
          <p:cNvSpPr/>
          <p:nvPr userDrawn="1"/>
        </p:nvSpPr>
        <p:spPr>
          <a:xfrm>
            <a:off x="0" y="482371"/>
            <a:ext cx="6113604" cy="2855598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6976CB-0B76-DD49-AA4D-4F230C256467}"/>
              </a:ext>
            </a:extLst>
          </p:cNvPr>
          <p:cNvSpPr/>
          <p:nvPr userDrawn="1"/>
        </p:nvSpPr>
        <p:spPr>
          <a:xfrm>
            <a:off x="6113604" y="482371"/>
            <a:ext cx="6113604" cy="2855598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80F2D74-8F18-9F49-A166-16ACDC1D11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715" y="3843119"/>
            <a:ext cx="4957908" cy="1680348"/>
          </a:xfrm>
        </p:spPr>
        <p:txBody>
          <a:bodyPr/>
          <a:lstStyle>
            <a:lvl1pPr algn="ctr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8C1B99A3-E2FF-264E-947B-7183A27F95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715" y="2505507"/>
            <a:ext cx="4957908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2E7D4CC-063A-6D45-92B2-EC8AC4E32A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20771" y="3880875"/>
            <a:ext cx="4957908" cy="1680348"/>
          </a:xfrm>
        </p:spPr>
        <p:txBody>
          <a:bodyPr/>
          <a:lstStyle>
            <a:lvl1pPr algn="ctr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A04C066A-035C-0341-9527-E538DEB478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771" y="2543263"/>
            <a:ext cx="4957908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CA5999-94EF-5047-863C-92AD3F2C1BC6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B3D228-BEB5-3D4C-B205-D25168DA218F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138772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295640-5B5F-6E47-808F-2F2FB8B377B6}"/>
              </a:ext>
            </a:extLst>
          </p:cNvPr>
          <p:cNvGrpSpPr/>
          <p:nvPr userDrawn="1"/>
        </p:nvGrpSpPr>
        <p:grpSpPr>
          <a:xfrm>
            <a:off x="13492" y="1875084"/>
            <a:ext cx="12165015" cy="3041254"/>
            <a:chOff x="0" y="4738255"/>
            <a:chExt cx="21169744" cy="5292436"/>
          </a:xfrm>
          <a:solidFill>
            <a:srgbClr val="FFD10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287D99-39F7-274E-881D-B1205E86882D}"/>
                </a:ext>
              </a:extLst>
            </p:cNvPr>
            <p:cNvSpPr/>
            <p:nvPr/>
          </p:nvSpPr>
          <p:spPr>
            <a:xfrm>
              <a:off x="0" y="4738255"/>
              <a:ext cx="5292436" cy="52924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255414-C2BD-294E-A843-C1E85CBB702D}"/>
                </a:ext>
              </a:extLst>
            </p:cNvPr>
            <p:cNvSpPr/>
            <p:nvPr/>
          </p:nvSpPr>
          <p:spPr>
            <a:xfrm>
              <a:off x="5292436" y="4738255"/>
              <a:ext cx="5292436" cy="52924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AF4D0D-CD86-1943-BD02-89B10E71AB04}"/>
                </a:ext>
              </a:extLst>
            </p:cNvPr>
            <p:cNvSpPr/>
            <p:nvPr/>
          </p:nvSpPr>
          <p:spPr>
            <a:xfrm>
              <a:off x="10584872" y="4738255"/>
              <a:ext cx="5292436" cy="52924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3D836D-4100-D44A-83B0-51B97203CAA2}"/>
                </a:ext>
              </a:extLst>
            </p:cNvPr>
            <p:cNvSpPr/>
            <p:nvPr/>
          </p:nvSpPr>
          <p:spPr>
            <a:xfrm>
              <a:off x="15877308" y="4738255"/>
              <a:ext cx="5292436" cy="52924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40B2C6C4-135F-5946-B876-EA9B72EF09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4743" y="2963737"/>
            <a:ext cx="3024340" cy="442916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February</a:t>
            </a:r>
            <a:endParaRPr lang="en-US"/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BDA90A0E-F434-DE4E-802E-4F8D967084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9026" y="2332384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E4E3947D-3C0D-864E-A378-E86B96AB3A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69574" y="3694013"/>
            <a:ext cx="3024340" cy="44291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7A61D601-8E58-BD42-BBBF-581E5B4321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979" y="2966833"/>
            <a:ext cx="3024340" cy="442916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January</a:t>
            </a:r>
            <a:endParaRPr lang="en-US"/>
          </a:p>
        </p:txBody>
      </p:sp>
      <p:sp>
        <p:nvSpPr>
          <p:cNvPr id="39" name="Text Placeholder 23">
            <a:extLst>
              <a:ext uri="{FF2B5EF4-FFF2-40B4-BE49-F238E27FC236}">
                <a16:creationId xmlns:a16="http://schemas.microsoft.com/office/drawing/2014/main" id="{FBF15F1B-8908-F446-91BA-B6025A5D96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04" y="2335480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20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8DA24536-E652-E647-BC3C-200CC55782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852" y="3697109"/>
            <a:ext cx="3024340" cy="44291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87F5E8E1-032A-ED43-93E9-DB20B4563F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24512" y="2950422"/>
            <a:ext cx="3024340" cy="442916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April</a:t>
            </a:r>
            <a:endParaRPr lang="en-US"/>
          </a:p>
        </p:txBody>
      </p:sp>
      <p:sp>
        <p:nvSpPr>
          <p:cNvPr id="42" name="Text Placeholder 23">
            <a:extLst>
              <a:ext uri="{FF2B5EF4-FFF2-40B4-BE49-F238E27FC236}">
                <a16:creationId xmlns:a16="http://schemas.microsoft.com/office/drawing/2014/main" id="{76204B1D-FD93-534C-86DB-6D09C95456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8795" y="2319069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4D63AE9-5CEC-9F4B-96A5-3F0DB00BF3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39343" y="3680698"/>
            <a:ext cx="3024340" cy="44291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18449C84-980B-324B-B217-BB2EDFA5B2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68790" y="2953518"/>
            <a:ext cx="3024340" cy="442916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March</a:t>
            </a:r>
            <a:endParaRPr lang="en-US"/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DB432D93-6FEA-AC42-83B9-779DFF3A77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73073" y="2322165"/>
            <a:ext cx="3049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17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23980425-5596-AE4F-A5E0-1E8D36188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83621" y="3683794"/>
            <a:ext cx="3024340" cy="44291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B53804-765C-C642-92ED-7E167F7FC3E2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931F17A9-1990-CB4F-B6F6-4BB13F4AD5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D0E4C4-9A1C-7C42-B6AE-D6B72ACB0F1B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AAE17C-D830-5C45-85EA-04CAF242AA8E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504065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icon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B9635948-5A8E-DA49-8402-87460CCA36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68968" y="4828013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Montserrat Ligh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F8D16C6E-0FEF-E949-9F8E-AD42CE6382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56271" y="4333339"/>
            <a:ext cx="2061046" cy="335052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125FFF2B-E58E-DA48-B8D2-900F36A687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91430" y="4865859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Montserrat Ligh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03C080F9-4843-5C45-9B7C-3FF59B8138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78733" y="4371185"/>
            <a:ext cx="2061046" cy="335052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B3393FE8-8E7A-8648-9B7F-DD063536F36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91788" y="4865859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7F7F7F"/>
                </a:solidFill>
                <a:latin typeface="Montserrat Ligh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FA8BB5AD-0DE3-1B4E-A424-802043EDCC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79091" y="4371185"/>
            <a:ext cx="2061046" cy="335052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5B885F-F1D5-CF48-A406-1D7B1455708D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C979FF8E-2FF0-A342-B688-0AFAC42113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D55487-933C-5146-9897-55B5E37FAF85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32CE13-138D-E149-8986-EF12E05E1F94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53DD29A-3B44-3440-992D-5C5AC4CA3A40}"/>
              </a:ext>
            </a:extLst>
          </p:cNvPr>
          <p:cNvSpPr/>
          <p:nvPr userDrawn="1"/>
        </p:nvSpPr>
        <p:spPr>
          <a:xfrm>
            <a:off x="5348401" y="1768904"/>
            <a:ext cx="1521426" cy="2214649"/>
          </a:xfrm>
          <a:custGeom>
            <a:avLst/>
            <a:gdLst>
              <a:gd name="connsiteX0" fmla="*/ 759049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7321 w 1521426"/>
              <a:gd name="connsiteY4" fmla="*/ 2169690 h 2214649"/>
              <a:gd name="connsiteX5" fmla="*/ 759049 w 1521426"/>
              <a:gd name="connsiteY5" fmla="*/ 2214649 h 2214649"/>
              <a:gd name="connsiteX6" fmla="*/ 714105 w 1521426"/>
              <a:gd name="connsiteY6" fmla="*/ 2169690 h 2214649"/>
              <a:gd name="connsiteX7" fmla="*/ 747397 w 1521426"/>
              <a:gd name="connsiteY7" fmla="*/ 2124731 h 2214649"/>
              <a:gd name="connsiteX8" fmla="*/ 747397 w 1521426"/>
              <a:gd name="connsiteY8" fmla="*/ 1520282 h 2214649"/>
              <a:gd name="connsiteX9" fmla="*/ 0 w 1521426"/>
              <a:gd name="connsiteY9" fmla="*/ 757643 h 2214649"/>
              <a:gd name="connsiteX10" fmla="*/ 759049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59049" y="0"/>
                </a:moveTo>
                <a:cubicBezTo>
                  <a:pt x="1180187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4005" y="2131392"/>
                  <a:pt x="807321" y="2146378"/>
                  <a:pt x="807321" y="2169690"/>
                </a:cubicBezTo>
                <a:cubicBezTo>
                  <a:pt x="807321" y="2191337"/>
                  <a:pt x="787346" y="2214649"/>
                  <a:pt x="759049" y="2214649"/>
                </a:cubicBezTo>
                <a:cubicBezTo>
                  <a:pt x="735744" y="2214649"/>
                  <a:pt x="714105" y="2191337"/>
                  <a:pt x="714105" y="2169690"/>
                </a:cubicBezTo>
                <a:cubicBezTo>
                  <a:pt x="714105" y="2146378"/>
                  <a:pt x="729086" y="2131392"/>
                  <a:pt x="747397" y="2124731"/>
                </a:cubicBezTo>
                <a:lnTo>
                  <a:pt x="747397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39574" y="0"/>
                  <a:pt x="759049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A0297F2-56FC-8C4B-A295-66B5958C74C8}"/>
              </a:ext>
            </a:extLst>
          </p:cNvPr>
          <p:cNvSpPr/>
          <p:nvPr userDrawn="1"/>
        </p:nvSpPr>
        <p:spPr>
          <a:xfrm>
            <a:off x="8762431" y="1768903"/>
            <a:ext cx="1519759" cy="2214649"/>
          </a:xfrm>
          <a:custGeom>
            <a:avLst/>
            <a:gdLst>
              <a:gd name="connsiteX0" fmla="*/ 757383 w 1519759"/>
              <a:gd name="connsiteY0" fmla="*/ 0 h 2214649"/>
              <a:gd name="connsiteX1" fmla="*/ 1519759 w 1519759"/>
              <a:gd name="connsiteY1" fmla="*/ 757643 h 2214649"/>
              <a:gd name="connsiteX2" fmla="*/ 774029 w 1519759"/>
              <a:gd name="connsiteY2" fmla="*/ 1520282 h 2214649"/>
              <a:gd name="connsiteX3" fmla="*/ 774029 w 1519759"/>
              <a:gd name="connsiteY3" fmla="*/ 2124731 h 2214649"/>
              <a:gd name="connsiteX4" fmla="*/ 805656 w 1519759"/>
              <a:gd name="connsiteY4" fmla="*/ 2169690 h 2214649"/>
              <a:gd name="connsiteX5" fmla="*/ 757383 w 1519759"/>
              <a:gd name="connsiteY5" fmla="*/ 2214649 h 2214649"/>
              <a:gd name="connsiteX6" fmla="*/ 714104 w 1519759"/>
              <a:gd name="connsiteY6" fmla="*/ 2169690 h 2214649"/>
              <a:gd name="connsiteX7" fmla="*/ 742402 w 1519759"/>
              <a:gd name="connsiteY7" fmla="*/ 2124731 h 2214649"/>
              <a:gd name="connsiteX8" fmla="*/ 742402 w 1519759"/>
              <a:gd name="connsiteY8" fmla="*/ 1520282 h 2214649"/>
              <a:gd name="connsiteX9" fmla="*/ 0 w 1519759"/>
              <a:gd name="connsiteY9" fmla="*/ 757643 h 2214649"/>
              <a:gd name="connsiteX10" fmla="*/ 757383 w 1519759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9759" h="2214649">
                <a:moveTo>
                  <a:pt x="757383" y="0"/>
                </a:moveTo>
                <a:cubicBezTo>
                  <a:pt x="1178521" y="0"/>
                  <a:pt x="1519759" y="338026"/>
                  <a:pt x="1519759" y="757643"/>
                </a:cubicBezTo>
                <a:cubicBezTo>
                  <a:pt x="1519759" y="1173931"/>
                  <a:pt x="1186844" y="1510291"/>
                  <a:pt x="774029" y="1520282"/>
                </a:cubicBezTo>
                <a:lnTo>
                  <a:pt x="774029" y="2124731"/>
                </a:lnTo>
                <a:cubicBezTo>
                  <a:pt x="792339" y="2131392"/>
                  <a:pt x="805656" y="2146378"/>
                  <a:pt x="805656" y="2169690"/>
                </a:cubicBezTo>
                <a:cubicBezTo>
                  <a:pt x="805656" y="2191337"/>
                  <a:pt x="784016" y="2214649"/>
                  <a:pt x="757383" y="2214649"/>
                </a:cubicBezTo>
                <a:cubicBezTo>
                  <a:pt x="734079" y="2214649"/>
                  <a:pt x="714104" y="2191337"/>
                  <a:pt x="714104" y="2169690"/>
                </a:cubicBezTo>
                <a:cubicBezTo>
                  <a:pt x="714104" y="2146378"/>
                  <a:pt x="724091" y="2131392"/>
                  <a:pt x="742402" y="2124731"/>
                </a:cubicBezTo>
                <a:lnTo>
                  <a:pt x="742402" y="1520282"/>
                </a:lnTo>
                <a:cubicBezTo>
                  <a:pt x="331251" y="1510291"/>
                  <a:pt x="0" y="1173931"/>
                  <a:pt x="0" y="757643"/>
                </a:cubicBezTo>
                <a:cubicBezTo>
                  <a:pt x="0" y="338026"/>
                  <a:pt x="337909" y="0"/>
                  <a:pt x="757383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2CBBE60E-F66A-DA48-9E5A-FE49730E791F}"/>
              </a:ext>
            </a:extLst>
          </p:cNvPr>
          <p:cNvSpPr/>
          <p:nvPr userDrawn="1"/>
        </p:nvSpPr>
        <p:spPr>
          <a:xfrm>
            <a:off x="2225374" y="1735972"/>
            <a:ext cx="1521426" cy="2214649"/>
          </a:xfrm>
          <a:custGeom>
            <a:avLst/>
            <a:gdLst>
              <a:gd name="connsiteX0" fmla="*/ 762378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7321 w 1521426"/>
              <a:gd name="connsiteY4" fmla="*/ 2169690 h 2214649"/>
              <a:gd name="connsiteX5" fmla="*/ 762378 w 1521426"/>
              <a:gd name="connsiteY5" fmla="*/ 2214649 h 2214649"/>
              <a:gd name="connsiteX6" fmla="*/ 714105 w 1521426"/>
              <a:gd name="connsiteY6" fmla="*/ 2169690 h 2214649"/>
              <a:gd name="connsiteX7" fmla="*/ 745732 w 1521426"/>
              <a:gd name="connsiteY7" fmla="*/ 2124731 h 2214649"/>
              <a:gd name="connsiteX8" fmla="*/ 745732 w 1521426"/>
              <a:gd name="connsiteY8" fmla="*/ 1520282 h 2214649"/>
              <a:gd name="connsiteX9" fmla="*/ 0 w 1521426"/>
              <a:gd name="connsiteY9" fmla="*/ 757643 h 2214649"/>
              <a:gd name="connsiteX10" fmla="*/ 762378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62378" y="0"/>
                </a:moveTo>
                <a:cubicBezTo>
                  <a:pt x="1181852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2340" y="2131392"/>
                  <a:pt x="807321" y="2146378"/>
                  <a:pt x="807321" y="2169690"/>
                </a:cubicBezTo>
                <a:cubicBezTo>
                  <a:pt x="807321" y="2191337"/>
                  <a:pt x="787346" y="2214649"/>
                  <a:pt x="762378" y="2214649"/>
                </a:cubicBezTo>
                <a:cubicBezTo>
                  <a:pt x="734080" y="2214649"/>
                  <a:pt x="714105" y="2191337"/>
                  <a:pt x="714105" y="2169690"/>
                </a:cubicBezTo>
                <a:cubicBezTo>
                  <a:pt x="714105" y="2146378"/>
                  <a:pt x="729086" y="2131392"/>
                  <a:pt x="745732" y="2124731"/>
                </a:cubicBezTo>
                <a:lnTo>
                  <a:pt x="745732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42904" y="0"/>
                  <a:pt x="762378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68254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point icon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B9635948-5A8E-DA49-8402-87460CCA36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8445" y="4410998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Montserrat Ligh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F8D16C6E-0FEF-E949-9F8E-AD42CE6382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8445" y="3896302"/>
            <a:ext cx="2061046" cy="335052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125FFF2B-E58E-DA48-B8D2-900F36A687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74966" y="4410998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Montserrat Ligh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03C080F9-4843-5C45-9B7C-3FF59B8138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91430" y="3896302"/>
            <a:ext cx="2061046" cy="335052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B3393FE8-8E7A-8648-9B7F-DD063536F36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44415" y="4424771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7F7F7F"/>
                </a:solidFill>
                <a:latin typeface="Montserrat Ligh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FA8BB5AD-0DE3-1B4E-A424-802043EDCC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44415" y="3898775"/>
            <a:ext cx="2061046" cy="335052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5B885F-F1D5-CF48-A406-1D7B1455708D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C979FF8E-2FF0-A342-B688-0AFAC42113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D55487-933C-5146-9897-55B5E37FAF85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53DD29A-3B44-3440-992D-5C5AC4CA3A40}"/>
              </a:ext>
            </a:extLst>
          </p:cNvPr>
          <p:cNvSpPr/>
          <p:nvPr userDrawn="1"/>
        </p:nvSpPr>
        <p:spPr>
          <a:xfrm>
            <a:off x="5361240" y="1569200"/>
            <a:ext cx="1521426" cy="2214649"/>
          </a:xfrm>
          <a:custGeom>
            <a:avLst/>
            <a:gdLst>
              <a:gd name="connsiteX0" fmla="*/ 759049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7321 w 1521426"/>
              <a:gd name="connsiteY4" fmla="*/ 2169690 h 2214649"/>
              <a:gd name="connsiteX5" fmla="*/ 759049 w 1521426"/>
              <a:gd name="connsiteY5" fmla="*/ 2214649 h 2214649"/>
              <a:gd name="connsiteX6" fmla="*/ 714105 w 1521426"/>
              <a:gd name="connsiteY6" fmla="*/ 2169690 h 2214649"/>
              <a:gd name="connsiteX7" fmla="*/ 747397 w 1521426"/>
              <a:gd name="connsiteY7" fmla="*/ 2124731 h 2214649"/>
              <a:gd name="connsiteX8" fmla="*/ 747397 w 1521426"/>
              <a:gd name="connsiteY8" fmla="*/ 1520282 h 2214649"/>
              <a:gd name="connsiteX9" fmla="*/ 0 w 1521426"/>
              <a:gd name="connsiteY9" fmla="*/ 757643 h 2214649"/>
              <a:gd name="connsiteX10" fmla="*/ 759049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59049" y="0"/>
                </a:moveTo>
                <a:cubicBezTo>
                  <a:pt x="1180187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4005" y="2131392"/>
                  <a:pt x="807321" y="2146378"/>
                  <a:pt x="807321" y="2169690"/>
                </a:cubicBezTo>
                <a:cubicBezTo>
                  <a:pt x="807321" y="2191337"/>
                  <a:pt x="787346" y="2214649"/>
                  <a:pt x="759049" y="2214649"/>
                </a:cubicBezTo>
                <a:cubicBezTo>
                  <a:pt x="735744" y="2214649"/>
                  <a:pt x="714105" y="2191337"/>
                  <a:pt x="714105" y="2169690"/>
                </a:cubicBezTo>
                <a:cubicBezTo>
                  <a:pt x="714105" y="2146378"/>
                  <a:pt x="729086" y="2131392"/>
                  <a:pt x="747397" y="2124731"/>
                </a:cubicBezTo>
                <a:lnTo>
                  <a:pt x="747397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39574" y="0"/>
                  <a:pt x="759049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A0297F2-56FC-8C4B-A295-66B5958C74C8}"/>
              </a:ext>
            </a:extLst>
          </p:cNvPr>
          <p:cNvSpPr/>
          <p:nvPr userDrawn="1"/>
        </p:nvSpPr>
        <p:spPr>
          <a:xfrm>
            <a:off x="9509614" y="1592479"/>
            <a:ext cx="1519759" cy="2214649"/>
          </a:xfrm>
          <a:custGeom>
            <a:avLst/>
            <a:gdLst>
              <a:gd name="connsiteX0" fmla="*/ 757383 w 1519759"/>
              <a:gd name="connsiteY0" fmla="*/ 0 h 2214649"/>
              <a:gd name="connsiteX1" fmla="*/ 1519759 w 1519759"/>
              <a:gd name="connsiteY1" fmla="*/ 757643 h 2214649"/>
              <a:gd name="connsiteX2" fmla="*/ 774029 w 1519759"/>
              <a:gd name="connsiteY2" fmla="*/ 1520282 h 2214649"/>
              <a:gd name="connsiteX3" fmla="*/ 774029 w 1519759"/>
              <a:gd name="connsiteY3" fmla="*/ 2124731 h 2214649"/>
              <a:gd name="connsiteX4" fmla="*/ 805656 w 1519759"/>
              <a:gd name="connsiteY4" fmla="*/ 2169690 h 2214649"/>
              <a:gd name="connsiteX5" fmla="*/ 757383 w 1519759"/>
              <a:gd name="connsiteY5" fmla="*/ 2214649 h 2214649"/>
              <a:gd name="connsiteX6" fmla="*/ 714104 w 1519759"/>
              <a:gd name="connsiteY6" fmla="*/ 2169690 h 2214649"/>
              <a:gd name="connsiteX7" fmla="*/ 742402 w 1519759"/>
              <a:gd name="connsiteY7" fmla="*/ 2124731 h 2214649"/>
              <a:gd name="connsiteX8" fmla="*/ 742402 w 1519759"/>
              <a:gd name="connsiteY8" fmla="*/ 1520282 h 2214649"/>
              <a:gd name="connsiteX9" fmla="*/ 0 w 1519759"/>
              <a:gd name="connsiteY9" fmla="*/ 757643 h 2214649"/>
              <a:gd name="connsiteX10" fmla="*/ 757383 w 1519759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9759" h="2214649">
                <a:moveTo>
                  <a:pt x="757383" y="0"/>
                </a:moveTo>
                <a:cubicBezTo>
                  <a:pt x="1178521" y="0"/>
                  <a:pt x="1519759" y="338026"/>
                  <a:pt x="1519759" y="757643"/>
                </a:cubicBezTo>
                <a:cubicBezTo>
                  <a:pt x="1519759" y="1173931"/>
                  <a:pt x="1186844" y="1510291"/>
                  <a:pt x="774029" y="1520282"/>
                </a:cubicBezTo>
                <a:lnTo>
                  <a:pt x="774029" y="2124731"/>
                </a:lnTo>
                <a:cubicBezTo>
                  <a:pt x="792339" y="2131392"/>
                  <a:pt x="805656" y="2146378"/>
                  <a:pt x="805656" y="2169690"/>
                </a:cubicBezTo>
                <a:cubicBezTo>
                  <a:pt x="805656" y="2191337"/>
                  <a:pt x="784016" y="2214649"/>
                  <a:pt x="757383" y="2214649"/>
                </a:cubicBezTo>
                <a:cubicBezTo>
                  <a:pt x="734079" y="2214649"/>
                  <a:pt x="714104" y="2191337"/>
                  <a:pt x="714104" y="2169690"/>
                </a:cubicBezTo>
                <a:cubicBezTo>
                  <a:pt x="714104" y="2146378"/>
                  <a:pt x="724091" y="2131392"/>
                  <a:pt x="742402" y="2124731"/>
                </a:cubicBezTo>
                <a:lnTo>
                  <a:pt x="742402" y="1520282"/>
                </a:lnTo>
                <a:cubicBezTo>
                  <a:pt x="331251" y="1510291"/>
                  <a:pt x="0" y="1173931"/>
                  <a:pt x="0" y="757643"/>
                </a:cubicBezTo>
                <a:cubicBezTo>
                  <a:pt x="0" y="338026"/>
                  <a:pt x="337909" y="0"/>
                  <a:pt x="757383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2CBBE60E-F66A-DA48-9E5A-FE49730E791F}"/>
              </a:ext>
            </a:extLst>
          </p:cNvPr>
          <p:cNvSpPr/>
          <p:nvPr userDrawn="1"/>
        </p:nvSpPr>
        <p:spPr>
          <a:xfrm>
            <a:off x="1208255" y="1569201"/>
            <a:ext cx="1521426" cy="2214649"/>
          </a:xfrm>
          <a:custGeom>
            <a:avLst/>
            <a:gdLst>
              <a:gd name="connsiteX0" fmla="*/ 762378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7321 w 1521426"/>
              <a:gd name="connsiteY4" fmla="*/ 2169690 h 2214649"/>
              <a:gd name="connsiteX5" fmla="*/ 762378 w 1521426"/>
              <a:gd name="connsiteY5" fmla="*/ 2214649 h 2214649"/>
              <a:gd name="connsiteX6" fmla="*/ 714105 w 1521426"/>
              <a:gd name="connsiteY6" fmla="*/ 2169690 h 2214649"/>
              <a:gd name="connsiteX7" fmla="*/ 745732 w 1521426"/>
              <a:gd name="connsiteY7" fmla="*/ 2124731 h 2214649"/>
              <a:gd name="connsiteX8" fmla="*/ 745732 w 1521426"/>
              <a:gd name="connsiteY8" fmla="*/ 1520282 h 2214649"/>
              <a:gd name="connsiteX9" fmla="*/ 0 w 1521426"/>
              <a:gd name="connsiteY9" fmla="*/ 757643 h 2214649"/>
              <a:gd name="connsiteX10" fmla="*/ 762378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62378" y="0"/>
                </a:moveTo>
                <a:cubicBezTo>
                  <a:pt x="1181852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2340" y="2131392"/>
                  <a:pt x="807321" y="2146378"/>
                  <a:pt x="807321" y="2169690"/>
                </a:cubicBezTo>
                <a:cubicBezTo>
                  <a:pt x="807321" y="2191337"/>
                  <a:pt x="787346" y="2214649"/>
                  <a:pt x="762378" y="2214649"/>
                </a:cubicBezTo>
                <a:cubicBezTo>
                  <a:pt x="734080" y="2214649"/>
                  <a:pt x="714105" y="2191337"/>
                  <a:pt x="714105" y="2169690"/>
                </a:cubicBezTo>
                <a:cubicBezTo>
                  <a:pt x="714105" y="2146378"/>
                  <a:pt x="729086" y="2131392"/>
                  <a:pt x="745732" y="2124731"/>
                </a:cubicBezTo>
                <a:lnTo>
                  <a:pt x="745732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42904" y="0"/>
                  <a:pt x="762378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43971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oint icon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F8D16C6E-0FEF-E949-9F8E-AD42CE6382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90663" y="4247581"/>
            <a:ext cx="2390847" cy="1988058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03C080F9-4843-5C45-9B7C-3FF59B8138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10064" y="4246550"/>
            <a:ext cx="2390847" cy="1988058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FA8BB5AD-0DE3-1B4E-A424-802043EDCC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26886" y="4224200"/>
            <a:ext cx="2390847" cy="1988058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5B885F-F1D5-CF48-A406-1D7B1455708D}"/>
              </a:ext>
            </a:extLst>
          </p:cNvPr>
          <p:cNvSpPr/>
          <p:nvPr userDrawn="1"/>
        </p:nvSpPr>
        <p:spPr>
          <a:xfrm>
            <a:off x="5691489" y="1636245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C979FF8E-2FF0-A342-B688-0AFAC42113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2812" y="856791"/>
            <a:ext cx="11025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D55487-933C-5146-9897-55B5E37FAF85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32CE13-138D-E149-8986-EF12E05E1F94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53DD29A-3B44-3440-992D-5C5AC4CA3A40}"/>
              </a:ext>
            </a:extLst>
          </p:cNvPr>
          <p:cNvSpPr/>
          <p:nvPr userDrawn="1"/>
        </p:nvSpPr>
        <p:spPr>
          <a:xfrm>
            <a:off x="5348401" y="1768904"/>
            <a:ext cx="1521426" cy="2214649"/>
          </a:xfrm>
          <a:custGeom>
            <a:avLst/>
            <a:gdLst>
              <a:gd name="connsiteX0" fmla="*/ 759049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7321 w 1521426"/>
              <a:gd name="connsiteY4" fmla="*/ 2169690 h 2214649"/>
              <a:gd name="connsiteX5" fmla="*/ 759049 w 1521426"/>
              <a:gd name="connsiteY5" fmla="*/ 2214649 h 2214649"/>
              <a:gd name="connsiteX6" fmla="*/ 714105 w 1521426"/>
              <a:gd name="connsiteY6" fmla="*/ 2169690 h 2214649"/>
              <a:gd name="connsiteX7" fmla="*/ 747397 w 1521426"/>
              <a:gd name="connsiteY7" fmla="*/ 2124731 h 2214649"/>
              <a:gd name="connsiteX8" fmla="*/ 747397 w 1521426"/>
              <a:gd name="connsiteY8" fmla="*/ 1520282 h 2214649"/>
              <a:gd name="connsiteX9" fmla="*/ 0 w 1521426"/>
              <a:gd name="connsiteY9" fmla="*/ 757643 h 2214649"/>
              <a:gd name="connsiteX10" fmla="*/ 759049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59049" y="0"/>
                </a:moveTo>
                <a:cubicBezTo>
                  <a:pt x="1180187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4005" y="2131392"/>
                  <a:pt x="807321" y="2146378"/>
                  <a:pt x="807321" y="2169690"/>
                </a:cubicBezTo>
                <a:cubicBezTo>
                  <a:pt x="807321" y="2191337"/>
                  <a:pt x="787346" y="2214649"/>
                  <a:pt x="759049" y="2214649"/>
                </a:cubicBezTo>
                <a:cubicBezTo>
                  <a:pt x="735744" y="2214649"/>
                  <a:pt x="714105" y="2191337"/>
                  <a:pt x="714105" y="2169690"/>
                </a:cubicBezTo>
                <a:cubicBezTo>
                  <a:pt x="714105" y="2146378"/>
                  <a:pt x="729086" y="2131392"/>
                  <a:pt x="747397" y="2124731"/>
                </a:cubicBezTo>
                <a:lnTo>
                  <a:pt x="747397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39574" y="0"/>
                  <a:pt x="759049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A0297F2-56FC-8C4B-A295-66B5958C74C8}"/>
              </a:ext>
            </a:extLst>
          </p:cNvPr>
          <p:cNvSpPr/>
          <p:nvPr userDrawn="1"/>
        </p:nvSpPr>
        <p:spPr>
          <a:xfrm>
            <a:off x="8762431" y="1768903"/>
            <a:ext cx="1519759" cy="2214649"/>
          </a:xfrm>
          <a:custGeom>
            <a:avLst/>
            <a:gdLst>
              <a:gd name="connsiteX0" fmla="*/ 757383 w 1519759"/>
              <a:gd name="connsiteY0" fmla="*/ 0 h 2214649"/>
              <a:gd name="connsiteX1" fmla="*/ 1519759 w 1519759"/>
              <a:gd name="connsiteY1" fmla="*/ 757643 h 2214649"/>
              <a:gd name="connsiteX2" fmla="*/ 774029 w 1519759"/>
              <a:gd name="connsiteY2" fmla="*/ 1520282 h 2214649"/>
              <a:gd name="connsiteX3" fmla="*/ 774029 w 1519759"/>
              <a:gd name="connsiteY3" fmla="*/ 2124731 h 2214649"/>
              <a:gd name="connsiteX4" fmla="*/ 805656 w 1519759"/>
              <a:gd name="connsiteY4" fmla="*/ 2169690 h 2214649"/>
              <a:gd name="connsiteX5" fmla="*/ 757383 w 1519759"/>
              <a:gd name="connsiteY5" fmla="*/ 2214649 h 2214649"/>
              <a:gd name="connsiteX6" fmla="*/ 714104 w 1519759"/>
              <a:gd name="connsiteY6" fmla="*/ 2169690 h 2214649"/>
              <a:gd name="connsiteX7" fmla="*/ 742402 w 1519759"/>
              <a:gd name="connsiteY7" fmla="*/ 2124731 h 2214649"/>
              <a:gd name="connsiteX8" fmla="*/ 742402 w 1519759"/>
              <a:gd name="connsiteY8" fmla="*/ 1520282 h 2214649"/>
              <a:gd name="connsiteX9" fmla="*/ 0 w 1519759"/>
              <a:gd name="connsiteY9" fmla="*/ 757643 h 2214649"/>
              <a:gd name="connsiteX10" fmla="*/ 757383 w 1519759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9759" h="2214649">
                <a:moveTo>
                  <a:pt x="757383" y="0"/>
                </a:moveTo>
                <a:cubicBezTo>
                  <a:pt x="1178521" y="0"/>
                  <a:pt x="1519759" y="338026"/>
                  <a:pt x="1519759" y="757643"/>
                </a:cubicBezTo>
                <a:cubicBezTo>
                  <a:pt x="1519759" y="1173931"/>
                  <a:pt x="1186844" y="1510291"/>
                  <a:pt x="774029" y="1520282"/>
                </a:cubicBezTo>
                <a:lnTo>
                  <a:pt x="774029" y="2124731"/>
                </a:lnTo>
                <a:cubicBezTo>
                  <a:pt x="792339" y="2131392"/>
                  <a:pt x="805656" y="2146378"/>
                  <a:pt x="805656" y="2169690"/>
                </a:cubicBezTo>
                <a:cubicBezTo>
                  <a:pt x="805656" y="2191337"/>
                  <a:pt x="784016" y="2214649"/>
                  <a:pt x="757383" y="2214649"/>
                </a:cubicBezTo>
                <a:cubicBezTo>
                  <a:pt x="734079" y="2214649"/>
                  <a:pt x="714104" y="2191337"/>
                  <a:pt x="714104" y="2169690"/>
                </a:cubicBezTo>
                <a:cubicBezTo>
                  <a:pt x="714104" y="2146378"/>
                  <a:pt x="724091" y="2131392"/>
                  <a:pt x="742402" y="2124731"/>
                </a:cubicBezTo>
                <a:lnTo>
                  <a:pt x="742402" y="1520282"/>
                </a:lnTo>
                <a:cubicBezTo>
                  <a:pt x="331251" y="1510291"/>
                  <a:pt x="0" y="1173931"/>
                  <a:pt x="0" y="757643"/>
                </a:cubicBezTo>
                <a:cubicBezTo>
                  <a:pt x="0" y="338026"/>
                  <a:pt x="337909" y="0"/>
                  <a:pt x="757383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2CBBE60E-F66A-DA48-9E5A-FE49730E791F}"/>
              </a:ext>
            </a:extLst>
          </p:cNvPr>
          <p:cNvSpPr/>
          <p:nvPr userDrawn="1"/>
        </p:nvSpPr>
        <p:spPr>
          <a:xfrm>
            <a:off x="2225374" y="1735972"/>
            <a:ext cx="1521426" cy="2214649"/>
          </a:xfrm>
          <a:custGeom>
            <a:avLst/>
            <a:gdLst>
              <a:gd name="connsiteX0" fmla="*/ 762378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7321 w 1521426"/>
              <a:gd name="connsiteY4" fmla="*/ 2169690 h 2214649"/>
              <a:gd name="connsiteX5" fmla="*/ 762378 w 1521426"/>
              <a:gd name="connsiteY5" fmla="*/ 2214649 h 2214649"/>
              <a:gd name="connsiteX6" fmla="*/ 714105 w 1521426"/>
              <a:gd name="connsiteY6" fmla="*/ 2169690 h 2214649"/>
              <a:gd name="connsiteX7" fmla="*/ 745732 w 1521426"/>
              <a:gd name="connsiteY7" fmla="*/ 2124731 h 2214649"/>
              <a:gd name="connsiteX8" fmla="*/ 745732 w 1521426"/>
              <a:gd name="connsiteY8" fmla="*/ 1520282 h 2214649"/>
              <a:gd name="connsiteX9" fmla="*/ 0 w 1521426"/>
              <a:gd name="connsiteY9" fmla="*/ 757643 h 2214649"/>
              <a:gd name="connsiteX10" fmla="*/ 762378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62378" y="0"/>
                </a:moveTo>
                <a:cubicBezTo>
                  <a:pt x="1181852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2340" y="2131392"/>
                  <a:pt x="807321" y="2146378"/>
                  <a:pt x="807321" y="2169690"/>
                </a:cubicBezTo>
                <a:cubicBezTo>
                  <a:pt x="807321" y="2191337"/>
                  <a:pt x="787346" y="2214649"/>
                  <a:pt x="762378" y="2214649"/>
                </a:cubicBezTo>
                <a:cubicBezTo>
                  <a:pt x="734080" y="2214649"/>
                  <a:pt x="714105" y="2191337"/>
                  <a:pt x="714105" y="2169690"/>
                </a:cubicBezTo>
                <a:cubicBezTo>
                  <a:pt x="714105" y="2146378"/>
                  <a:pt x="729086" y="2131392"/>
                  <a:pt x="745732" y="2124731"/>
                </a:cubicBezTo>
                <a:lnTo>
                  <a:pt x="745732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42904" y="0"/>
                  <a:pt x="762378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58868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point icon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F8D16C6E-0FEF-E949-9F8E-AD42CE6382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90663" y="4247581"/>
            <a:ext cx="2390847" cy="1988058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03C080F9-4843-5C45-9B7C-3FF59B8138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10064" y="4246550"/>
            <a:ext cx="2390847" cy="1988058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FA8BB5AD-0DE3-1B4E-A424-802043EDCC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26886" y="4224200"/>
            <a:ext cx="2390847" cy="1988058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Montserrat" pitchFamily="2" charset="77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5B885F-F1D5-CF48-A406-1D7B1455708D}"/>
              </a:ext>
            </a:extLst>
          </p:cNvPr>
          <p:cNvSpPr/>
          <p:nvPr userDrawn="1"/>
        </p:nvSpPr>
        <p:spPr>
          <a:xfrm>
            <a:off x="5691489" y="1636245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C979FF8E-2FF0-A342-B688-0AFAC42113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2812" y="856791"/>
            <a:ext cx="11025353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D55487-933C-5146-9897-55B5E37FAF85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32CE13-138D-E149-8986-EF12E05E1F94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53DD29A-3B44-3440-992D-5C5AC4CA3A40}"/>
              </a:ext>
            </a:extLst>
          </p:cNvPr>
          <p:cNvSpPr/>
          <p:nvPr userDrawn="1"/>
        </p:nvSpPr>
        <p:spPr>
          <a:xfrm>
            <a:off x="5348401" y="1768904"/>
            <a:ext cx="1521426" cy="2259003"/>
          </a:xfrm>
          <a:custGeom>
            <a:avLst/>
            <a:gdLst>
              <a:gd name="connsiteX0" fmla="*/ 759049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7321 w 1521426"/>
              <a:gd name="connsiteY4" fmla="*/ 2169690 h 2214649"/>
              <a:gd name="connsiteX5" fmla="*/ 759049 w 1521426"/>
              <a:gd name="connsiteY5" fmla="*/ 2214649 h 2214649"/>
              <a:gd name="connsiteX6" fmla="*/ 714105 w 1521426"/>
              <a:gd name="connsiteY6" fmla="*/ 2169690 h 2214649"/>
              <a:gd name="connsiteX7" fmla="*/ 747397 w 1521426"/>
              <a:gd name="connsiteY7" fmla="*/ 2124731 h 2214649"/>
              <a:gd name="connsiteX8" fmla="*/ 747397 w 1521426"/>
              <a:gd name="connsiteY8" fmla="*/ 1520282 h 2214649"/>
              <a:gd name="connsiteX9" fmla="*/ 0 w 1521426"/>
              <a:gd name="connsiteY9" fmla="*/ 757643 h 2214649"/>
              <a:gd name="connsiteX10" fmla="*/ 759049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59049" y="0"/>
                </a:moveTo>
                <a:cubicBezTo>
                  <a:pt x="1180187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4005" y="2131392"/>
                  <a:pt x="807321" y="2146378"/>
                  <a:pt x="807321" y="2169690"/>
                </a:cubicBezTo>
                <a:cubicBezTo>
                  <a:pt x="807321" y="2191337"/>
                  <a:pt x="787346" y="2214649"/>
                  <a:pt x="759049" y="2214649"/>
                </a:cubicBezTo>
                <a:cubicBezTo>
                  <a:pt x="735744" y="2214649"/>
                  <a:pt x="714105" y="2191337"/>
                  <a:pt x="714105" y="2169690"/>
                </a:cubicBezTo>
                <a:cubicBezTo>
                  <a:pt x="714105" y="2146378"/>
                  <a:pt x="729086" y="2131392"/>
                  <a:pt x="747397" y="2124731"/>
                </a:cubicBezTo>
                <a:lnTo>
                  <a:pt x="747397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39574" y="0"/>
                  <a:pt x="759049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A0297F2-56FC-8C4B-A295-66B5958C74C8}"/>
              </a:ext>
            </a:extLst>
          </p:cNvPr>
          <p:cNvSpPr/>
          <p:nvPr userDrawn="1"/>
        </p:nvSpPr>
        <p:spPr>
          <a:xfrm>
            <a:off x="8762431" y="1768903"/>
            <a:ext cx="1519759" cy="2214649"/>
          </a:xfrm>
          <a:custGeom>
            <a:avLst/>
            <a:gdLst>
              <a:gd name="connsiteX0" fmla="*/ 757383 w 1519759"/>
              <a:gd name="connsiteY0" fmla="*/ 0 h 2214649"/>
              <a:gd name="connsiteX1" fmla="*/ 1519759 w 1519759"/>
              <a:gd name="connsiteY1" fmla="*/ 757643 h 2214649"/>
              <a:gd name="connsiteX2" fmla="*/ 774029 w 1519759"/>
              <a:gd name="connsiteY2" fmla="*/ 1520282 h 2214649"/>
              <a:gd name="connsiteX3" fmla="*/ 774029 w 1519759"/>
              <a:gd name="connsiteY3" fmla="*/ 2124731 h 2214649"/>
              <a:gd name="connsiteX4" fmla="*/ 805656 w 1519759"/>
              <a:gd name="connsiteY4" fmla="*/ 2169690 h 2214649"/>
              <a:gd name="connsiteX5" fmla="*/ 757383 w 1519759"/>
              <a:gd name="connsiteY5" fmla="*/ 2214649 h 2214649"/>
              <a:gd name="connsiteX6" fmla="*/ 714104 w 1519759"/>
              <a:gd name="connsiteY6" fmla="*/ 2169690 h 2214649"/>
              <a:gd name="connsiteX7" fmla="*/ 742402 w 1519759"/>
              <a:gd name="connsiteY7" fmla="*/ 2124731 h 2214649"/>
              <a:gd name="connsiteX8" fmla="*/ 742402 w 1519759"/>
              <a:gd name="connsiteY8" fmla="*/ 1520282 h 2214649"/>
              <a:gd name="connsiteX9" fmla="*/ 0 w 1519759"/>
              <a:gd name="connsiteY9" fmla="*/ 757643 h 2214649"/>
              <a:gd name="connsiteX10" fmla="*/ 757383 w 1519759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9759" h="2214649">
                <a:moveTo>
                  <a:pt x="757383" y="0"/>
                </a:moveTo>
                <a:cubicBezTo>
                  <a:pt x="1178521" y="0"/>
                  <a:pt x="1519759" y="338026"/>
                  <a:pt x="1519759" y="757643"/>
                </a:cubicBezTo>
                <a:cubicBezTo>
                  <a:pt x="1519759" y="1173931"/>
                  <a:pt x="1186844" y="1510291"/>
                  <a:pt x="774029" y="1520282"/>
                </a:cubicBezTo>
                <a:lnTo>
                  <a:pt x="774029" y="2124731"/>
                </a:lnTo>
                <a:cubicBezTo>
                  <a:pt x="792339" y="2131392"/>
                  <a:pt x="805656" y="2146378"/>
                  <a:pt x="805656" y="2169690"/>
                </a:cubicBezTo>
                <a:cubicBezTo>
                  <a:pt x="805656" y="2191337"/>
                  <a:pt x="784016" y="2214649"/>
                  <a:pt x="757383" y="2214649"/>
                </a:cubicBezTo>
                <a:cubicBezTo>
                  <a:pt x="734079" y="2214649"/>
                  <a:pt x="714104" y="2191337"/>
                  <a:pt x="714104" y="2169690"/>
                </a:cubicBezTo>
                <a:cubicBezTo>
                  <a:pt x="714104" y="2146378"/>
                  <a:pt x="724091" y="2131392"/>
                  <a:pt x="742402" y="2124731"/>
                </a:cubicBezTo>
                <a:lnTo>
                  <a:pt x="742402" y="1520282"/>
                </a:lnTo>
                <a:cubicBezTo>
                  <a:pt x="331251" y="1510291"/>
                  <a:pt x="0" y="1173931"/>
                  <a:pt x="0" y="757643"/>
                </a:cubicBezTo>
                <a:cubicBezTo>
                  <a:pt x="0" y="338026"/>
                  <a:pt x="337909" y="0"/>
                  <a:pt x="757383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2CBBE60E-F66A-DA48-9E5A-FE49730E791F}"/>
              </a:ext>
            </a:extLst>
          </p:cNvPr>
          <p:cNvSpPr/>
          <p:nvPr userDrawn="1"/>
        </p:nvSpPr>
        <p:spPr>
          <a:xfrm>
            <a:off x="2225374" y="1735972"/>
            <a:ext cx="1521426" cy="2214649"/>
          </a:xfrm>
          <a:custGeom>
            <a:avLst/>
            <a:gdLst>
              <a:gd name="connsiteX0" fmla="*/ 762378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7321 w 1521426"/>
              <a:gd name="connsiteY4" fmla="*/ 2169690 h 2214649"/>
              <a:gd name="connsiteX5" fmla="*/ 762378 w 1521426"/>
              <a:gd name="connsiteY5" fmla="*/ 2214649 h 2214649"/>
              <a:gd name="connsiteX6" fmla="*/ 714105 w 1521426"/>
              <a:gd name="connsiteY6" fmla="*/ 2169690 h 2214649"/>
              <a:gd name="connsiteX7" fmla="*/ 745732 w 1521426"/>
              <a:gd name="connsiteY7" fmla="*/ 2124731 h 2214649"/>
              <a:gd name="connsiteX8" fmla="*/ 745732 w 1521426"/>
              <a:gd name="connsiteY8" fmla="*/ 1520282 h 2214649"/>
              <a:gd name="connsiteX9" fmla="*/ 0 w 1521426"/>
              <a:gd name="connsiteY9" fmla="*/ 757643 h 2214649"/>
              <a:gd name="connsiteX10" fmla="*/ 762378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62378" y="0"/>
                </a:moveTo>
                <a:cubicBezTo>
                  <a:pt x="1181852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2340" y="2131392"/>
                  <a:pt x="807321" y="2146378"/>
                  <a:pt x="807321" y="2169690"/>
                </a:cubicBezTo>
                <a:cubicBezTo>
                  <a:pt x="807321" y="2191337"/>
                  <a:pt x="787346" y="2214649"/>
                  <a:pt x="762378" y="2214649"/>
                </a:cubicBezTo>
                <a:cubicBezTo>
                  <a:pt x="734080" y="2214649"/>
                  <a:pt x="714105" y="2191337"/>
                  <a:pt x="714105" y="2169690"/>
                </a:cubicBezTo>
                <a:cubicBezTo>
                  <a:pt x="714105" y="2146378"/>
                  <a:pt x="729086" y="2131392"/>
                  <a:pt x="745732" y="2124731"/>
                </a:cubicBezTo>
                <a:lnTo>
                  <a:pt x="745732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42904" y="0"/>
                  <a:pt x="762378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CFF5C9-5448-4E2F-8B19-9AC97F3B3781}"/>
              </a:ext>
            </a:extLst>
          </p:cNvPr>
          <p:cNvSpPr txBox="1"/>
          <p:nvPr userDrawn="1"/>
        </p:nvSpPr>
        <p:spPr>
          <a:xfrm>
            <a:off x="2840477" y="3268494"/>
            <a:ext cx="330740" cy="7594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E719A5-D536-4D94-82C6-533C40948E0C}"/>
              </a:ext>
            </a:extLst>
          </p:cNvPr>
          <p:cNvSpPr txBox="1"/>
          <p:nvPr userDrawn="1"/>
        </p:nvSpPr>
        <p:spPr>
          <a:xfrm>
            <a:off x="5810416" y="3311386"/>
            <a:ext cx="410213" cy="7594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928A9A-E9C1-4215-908D-270C055A5C1C}"/>
              </a:ext>
            </a:extLst>
          </p:cNvPr>
          <p:cNvSpPr txBox="1"/>
          <p:nvPr userDrawn="1"/>
        </p:nvSpPr>
        <p:spPr>
          <a:xfrm>
            <a:off x="9343657" y="3311385"/>
            <a:ext cx="330740" cy="7594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A245C1-A4E8-4871-92C7-FA7E98039DDB}"/>
              </a:ext>
            </a:extLst>
          </p:cNvPr>
          <p:cNvSpPr txBox="1"/>
          <p:nvPr userDrawn="1"/>
        </p:nvSpPr>
        <p:spPr>
          <a:xfrm>
            <a:off x="2992877" y="3420894"/>
            <a:ext cx="330740" cy="7594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/>
          </a:p>
        </p:txBody>
      </p:sp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D71ACC0C-66CB-4F48-979F-785CA698C805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021" y="1592414"/>
            <a:ext cx="2050328" cy="2759225"/>
          </a:xfrm>
          <a:prstGeom prst="rect">
            <a:avLst/>
          </a:prstGeom>
        </p:spPr>
      </p:pic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91FD4154-6179-436E-8EB1-4D8B26BD2C4B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32" y="1592414"/>
            <a:ext cx="2107713" cy="2845840"/>
          </a:xfrm>
          <a:prstGeom prst="rect">
            <a:avLst/>
          </a:prstGeom>
        </p:spPr>
      </p:pic>
      <p:pic>
        <p:nvPicPr>
          <p:cNvPr id="18" name="Picture 17" descr="Icon&#10;&#10;Description automatically generated with medium confidence">
            <a:extLst>
              <a:ext uri="{FF2B5EF4-FFF2-40B4-BE49-F238E27FC236}">
                <a16:creationId xmlns:a16="http://schemas.microsoft.com/office/drawing/2014/main" id="{3991B584-3233-4C9B-BE0F-96833526B1C1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170" y="1592414"/>
            <a:ext cx="2107713" cy="28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53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icon graph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BDE66C52-CD1F-C645-B3DD-BCA573C31CC3}"/>
              </a:ext>
            </a:extLst>
          </p:cNvPr>
          <p:cNvSpPr/>
          <p:nvPr userDrawn="1"/>
        </p:nvSpPr>
        <p:spPr>
          <a:xfrm>
            <a:off x="3184089" y="1773769"/>
            <a:ext cx="1521426" cy="2214649"/>
          </a:xfrm>
          <a:custGeom>
            <a:avLst/>
            <a:gdLst>
              <a:gd name="connsiteX0" fmla="*/ 759049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7321 w 1521426"/>
              <a:gd name="connsiteY4" fmla="*/ 2169690 h 2214649"/>
              <a:gd name="connsiteX5" fmla="*/ 759049 w 1521426"/>
              <a:gd name="connsiteY5" fmla="*/ 2214649 h 2214649"/>
              <a:gd name="connsiteX6" fmla="*/ 714105 w 1521426"/>
              <a:gd name="connsiteY6" fmla="*/ 2169690 h 2214649"/>
              <a:gd name="connsiteX7" fmla="*/ 747397 w 1521426"/>
              <a:gd name="connsiteY7" fmla="*/ 2124731 h 2214649"/>
              <a:gd name="connsiteX8" fmla="*/ 747397 w 1521426"/>
              <a:gd name="connsiteY8" fmla="*/ 1520282 h 2214649"/>
              <a:gd name="connsiteX9" fmla="*/ 0 w 1521426"/>
              <a:gd name="connsiteY9" fmla="*/ 757643 h 2214649"/>
              <a:gd name="connsiteX10" fmla="*/ 759049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59049" y="0"/>
                </a:moveTo>
                <a:cubicBezTo>
                  <a:pt x="1180187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4005" y="2131392"/>
                  <a:pt x="807321" y="2146378"/>
                  <a:pt x="807321" y="2169690"/>
                </a:cubicBezTo>
                <a:cubicBezTo>
                  <a:pt x="807321" y="2191337"/>
                  <a:pt x="787346" y="2214649"/>
                  <a:pt x="759049" y="2214649"/>
                </a:cubicBezTo>
                <a:cubicBezTo>
                  <a:pt x="735744" y="2214649"/>
                  <a:pt x="714105" y="2191337"/>
                  <a:pt x="714105" y="2169690"/>
                </a:cubicBezTo>
                <a:cubicBezTo>
                  <a:pt x="714105" y="2146378"/>
                  <a:pt x="729086" y="2131392"/>
                  <a:pt x="747397" y="2124731"/>
                </a:cubicBezTo>
                <a:lnTo>
                  <a:pt x="747397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39574" y="0"/>
                  <a:pt x="759049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17D5D243-BECF-4247-8022-6467B42FD98B}"/>
              </a:ext>
            </a:extLst>
          </p:cNvPr>
          <p:cNvSpPr/>
          <p:nvPr userDrawn="1"/>
        </p:nvSpPr>
        <p:spPr>
          <a:xfrm>
            <a:off x="5348401" y="1773769"/>
            <a:ext cx="1519759" cy="2214649"/>
          </a:xfrm>
          <a:custGeom>
            <a:avLst/>
            <a:gdLst>
              <a:gd name="connsiteX0" fmla="*/ 757383 w 1519759"/>
              <a:gd name="connsiteY0" fmla="*/ 0 h 2214649"/>
              <a:gd name="connsiteX1" fmla="*/ 1519759 w 1519759"/>
              <a:gd name="connsiteY1" fmla="*/ 757643 h 2214649"/>
              <a:gd name="connsiteX2" fmla="*/ 774029 w 1519759"/>
              <a:gd name="connsiteY2" fmla="*/ 1520282 h 2214649"/>
              <a:gd name="connsiteX3" fmla="*/ 774029 w 1519759"/>
              <a:gd name="connsiteY3" fmla="*/ 2124731 h 2214649"/>
              <a:gd name="connsiteX4" fmla="*/ 805656 w 1519759"/>
              <a:gd name="connsiteY4" fmla="*/ 2169690 h 2214649"/>
              <a:gd name="connsiteX5" fmla="*/ 757383 w 1519759"/>
              <a:gd name="connsiteY5" fmla="*/ 2214649 h 2214649"/>
              <a:gd name="connsiteX6" fmla="*/ 714104 w 1519759"/>
              <a:gd name="connsiteY6" fmla="*/ 2169690 h 2214649"/>
              <a:gd name="connsiteX7" fmla="*/ 742402 w 1519759"/>
              <a:gd name="connsiteY7" fmla="*/ 2124731 h 2214649"/>
              <a:gd name="connsiteX8" fmla="*/ 742402 w 1519759"/>
              <a:gd name="connsiteY8" fmla="*/ 1520282 h 2214649"/>
              <a:gd name="connsiteX9" fmla="*/ 0 w 1519759"/>
              <a:gd name="connsiteY9" fmla="*/ 757643 h 2214649"/>
              <a:gd name="connsiteX10" fmla="*/ 757383 w 1519759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9759" h="2214649">
                <a:moveTo>
                  <a:pt x="757383" y="0"/>
                </a:moveTo>
                <a:cubicBezTo>
                  <a:pt x="1178521" y="0"/>
                  <a:pt x="1519759" y="338026"/>
                  <a:pt x="1519759" y="757643"/>
                </a:cubicBezTo>
                <a:cubicBezTo>
                  <a:pt x="1519759" y="1173931"/>
                  <a:pt x="1186844" y="1510291"/>
                  <a:pt x="774029" y="1520282"/>
                </a:cubicBezTo>
                <a:lnTo>
                  <a:pt x="774029" y="2124731"/>
                </a:lnTo>
                <a:cubicBezTo>
                  <a:pt x="792339" y="2131392"/>
                  <a:pt x="805656" y="2146378"/>
                  <a:pt x="805656" y="2169690"/>
                </a:cubicBezTo>
                <a:cubicBezTo>
                  <a:pt x="805656" y="2191337"/>
                  <a:pt x="784016" y="2214649"/>
                  <a:pt x="757383" y="2214649"/>
                </a:cubicBezTo>
                <a:cubicBezTo>
                  <a:pt x="734079" y="2214649"/>
                  <a:pt x="714104" y="2191337"/>
                  <a:pt x="714104" y="2169690"/>
                </a:cubicBezTo>
                <a:cubicBezTo>
                  <a:pt x="714104" y="2146378"/>
                  <a:pt x="724091" y="2131392"/>
                  <a:pt x="742402" y="2124731"/>
                </a:cubicBezTo>
                <a:lnTo>
                  <a:pt x="742402" y="1520282"/>
                </a:lnTo>
                <a:cubicBezTo>
                  <a:pt x="331251" y="1510291"/>
                  <a:pt x="0" y="1173931"/>
                  <a:pt x="0" y="757643"/>
                </a:cubicBezTo>
                <a:cubicBezTo>
                  <a:pt x="0" y="338026"/>
                  <a:pt x="337909" y="0"/>
                  <a:pt x="757383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C6BF562B-3F3A-6640-B4EF-37D5504DB157}"/>
              </a:ext>
            </a:extLst>
          </p:cNvPr>
          <p:cNvSpPr/>
          <p:nvPr userDrawn="1"/>
        </p:nvSpPr>
        <p:spPr>
          <a:xfrm>
            <a:off x="1019776" y="1773769"/>
            <a:ext cx="1521426" cy="2214649"/>
          </a:xfrm>
          <a:custGeom>
            <a:avLst/>
            <a:gdLst>
              <a:gd name="connsiteX0" fmla="*/ 762378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7321 w 1521426"/>
              <a:gd name="connsiteY4" fmla="*/ 2169690 h 2214649"/>
              <a:gd name="connsiteX5" fmla="*/ 762378 w 1521426"/>
              <a:gd name="connsiteY5" fmla="*/ 2214649 h 2214649"/>
              <a:gd name="connsiteX6" fmla="*/ 714105 w 1521426"/>
              <a:gd name="connsiteY6" fmla="*/ 2169690 h 2214649"/>
              <a:gd name="connsiteX7" fmla="*/ 745732 w 1521426"/>
              <a:gd name="connsiteY7" fmla="*/ 2124731 h 2214649"/>
              <a:gd name="connsiteX8" fmla="*/ 745732 w 1521426"/>
              <a:gd name="connsiteY8" fmla="*/ 1520282 h 2214649"/>
              <a:gd name="connsiteX9" fmla="*/ 0 w 1521426"/>
              <a:gd name="connsiteY9" fmla="*/ 757643 h 2214649"/>
              <a:gd name="connsiteX10" fmla="*/ 762378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62378" y="0"/>
                </a:moveTo>
                <a:cubicBezTo>
                  <a:pt x="1181852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2340" y="2131392"/>
                  <a:pt x="807321" y="2146378"/>
                  <a:pt x="807321" y="2169690"/>
                </a:cubicBezTo>
                <a:cubicBezTo>
                  <a:pt x="807321" y="2191337"/>
                  <a:pt x="787346" y="2214649"/>
                  <a:pt x="762378" y="2214649"/>
                </a:cubicBezTo>
                <a:cubicBezTo>
                  <a:pt x="734080" y="2214649"/>
                  <a:pt x="714105" y="2191337"/>
                  <a:pt x="714105" y="2169690"/>
                </a:cubicBezTo>
                <a:cubicBezTo>
                  <a:pt x="714105" y="2146378"/>
                  <a:pt x="729086" y="2131392"/>
                  <a:pt x="745732" y="2124731"/>
                </a:cubicBezTo>
                <a:lnTo>
                  <a:pt x="745732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42904" y="0"/>
                  <a:pt x="762378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254CE7AE-212C-9440-B746-7CE16413648E}"/>
              </a:ext>
            </a:extLst>
          </p:cNvPr>
          <p:cNvSpPr/>
          <p:nvPr userDrawn="1"/>
        </p:nvSpPr>
        <p:spPr>
          <a:xfrm>
            <a:off x="9675359" y="1773769"/>
            <a:ext cx="1518092" cy="2214649"/>
          </a:xfrm>
          <a:custGeom>
            <a:avLst/>
            <a:gdLst>
              <a:gd name="connsiteX0" fmla="*/ 757381 w 1518092"/>
              <a:gd name="connsiteY0" fmla="*/ 0 h 2214649"/>
              <a:gd name="connsiteX1" fmla="*/ 1518092 w 1518092"/>
              <a:gd name="connsiteY1" fmla="*/ 757643 h 2214649"/>
              <a:gd name="connsiteX2" fmla="*/ 774027 w 1518092"/>
              <a:gd name="connsiteY2" fmla="*/ 1520282 h 2214649"/>
              <a:gd name="connsiteX3" fmla="*/ 774027 w 1518092"/>
              <a:gd name="connsiteY3" fmla="*/ 2124731 h 2214649"/>
              <a:gd name="connsiteX4" fmla="*/ 803989 w 1518092"/>
              <a:gd name="connsiteY4" fmla="*/ 2169690 h 2214649"/>
              <a:gd name="connsiteX5" fmla="*/ 757381 w 1518092"/>
              <a:gd name="connsiteY5" fmla="*/ 2214649 h 2214649"/>
              <a:gd name="connsiteX6" fmla="*/ 712438 w 1518092"/>
              <a:gd name="connsiteY6" fmla="*/ 2169690 h 2214649"/>
              <a:gd name="connsiteX7" fmla="*/ 744065 w 1518092"/>
              <a:gd name="connsiteY7" fmla="*/ 2124731 h 2214649"/>
              <a:gd name="connsiteX8" fmla="*/ 744065 w 1518092"/>
              <a:gd name="connsiteY8" fmla="*/ 1520282 h 2214649"/>
              <a:gd name="connsiteX9" fmla="*/ 0 w 1518092"/>
              <a:gd name="connsiteY9" fmla="*/ 757643 h 2214649"/>
              <a:gd name="connsiteX10" fmla="*/ 757381 w 1518092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8092" h="2214649">
                <a:moveTo>
                  <a:pt x="757381" y="0"/>
                </a:moveTo>
                <a:cubicBezTo>
                  <a:pt x="1178519" y="0"/>
                  <a:pt x="1518092" y="338026"/>
                  <a:pt x="1518092" y="757643"/>
                </a:cubicBezTo>
                <a:cubicBezTo>
                  <a:pt x="1518092" y="1173931"/>
                  <a:pt x="1186842" y="1510291"/>
                  <a:pt x="774027" y="1520282"/>
                </a:cubicBezTo>
                <a:lnTo>
                  <a:pt x="774027" y="2124731"/>
                </a:lnTo>
                <a:cubicBezTo>
                  <a:pt x="792337" y="2131392"/>
                  <a:pt x="803989" y="2146378"/>
                  <a:pt x="803989" y="2169690"/>
                </a:cubicBezTo>
                <a:cubicBezTo>
                  <a:pt x="803989" y="2191337"/>
                  <a:pt x="784015" y="2214649"/>
                  <a:pt x="757381" y="2214649"/>
                </a:cubicBezTo>
                <a:cubicBezTo>
                  <a:pt x="734077" y="2214649"/>
                  <a:pt x="712438" y="2191337"/>
                  <a:pt x="712438" y="2169690"/>
                </a:cubicBezTo>
                <a:cubicBezTo>
                  <a:pt x="712438" y="2146378"/>
                  <a:pt x="725755" y="2131392"/>
                  <a:pt x="744065" y="2124731"/>
                </a:cubicBezTo>
                <a:lnTo>
                  <a:pt x="744065" y="1520282"/>
                </a:lnTo>
                <a:cubicBezTo>
                  <a:pt x="331250" y="1510291"/>
                  <a:pt x="0" y="1173931"/>
                  <a:pt x="0" y="757643"/>
                </a:cubicBezTo>
                <a:cubicBezTo>
                  <a:pt x="0" y="338026"/>
                  <a:pt x="337909" y="0"/>
                  <a:pt x="757381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6208503D-9B7B-2143-8977-B436C464238B}"/>
              </a:ext>
            </a:extLst>
          </p:cNvPr>
          <p:cNvSpPr/>
          <p:nvPr userDrawn="1"/>
        </p:nvSpPr>
        <p:spPr>
          <a:xfrm>
            <a:off x="7511047" y="1773769"/>
            <a:ext cx="1521426" cy="2214649"/>
          </a:xfrm>
          <a:custGeom>
            <a:avLst/>
            <a:gdLst>
              <a:gd name="connsiteX0" fmla="*/ 760713 w 1521426"/>
              <a:gd name="connsiteY0" fmla="*/ 0 h 2214649"/>
              <a:gd name="connsiteX1" fmla="*/ 1521426 w 1521426"/>
              <a:gd name="connsiteY1" fmla="*/ 757643 h 2214649"/>
              <a:gd name="connsiteX2" fmla="*/ 775694 w 1521426"/>
              <a:gd name="connsiteY2" fmla="*/ 1520282 h 2214649"/>
              <a:gd name="connsiteX3" fmla="*/ 775694 w 1521426"/>
              <a:gd name="connsiteY3" fmla="*/ 2124731 h 2214649"/>
              <a:gd name="connsiteX4" fmla="*/ 805657 w 1521426"/>
              <a:gd name="connsiteY4" fmla="*/ 2169690 h 2214649"/>
              <a:gd name="connsiteX5" fmla="*/ 760713 w 1521426"/>
              <a:gd name="connsiteY5" fmla="*/ 2214649 h 2214649"/>
              <a:gd name="connsiteX6" fmla="*/ 714105 w 1521426"/>
              <a:gd name="connsiteY6" fmla="*/ 2169690 h 2214649"/>
              <a:gd name="connsiteX7" fmla="*/ 745732 w 1521426"/>
              <a:gd name="connsiteY7" fmla="*/ 2124731 h 2214649"/>
              <a:gd name="connsiteX8" fmla="*/ 745732 w 1521426"/>
              <a:gd name="connsiteY8" fmla="*/ 1520282 h 2214649"/>
              <a:gd name="connsiteX9" fmla="*/ 0 w 1521426"/>
              <a:gd name="connsiteY9" fmla="*/ 757643 h 2214649"/>
              <a:gd name="connsiteX10" fmla="*/ 760713 w 1521426"/>
              <a:gd name="connsiteY10" fmla="*/ 0 h 221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1426" h="2214649">
                <a:moveTo>
                  <a:pt x="760713" y="0"/>
                </a:moveTo>
                <a:cubicBezTo>
                  <a:pt x="1181852" y="0"/>
                  <a:pt x="1521426" y="338026"/>
                  <a:pt x="1521426" y="757643"/>
                </a:cubicBezTo>
                <a:cubicBezTo>
                  <a:pt x="1521426" y="1173931"/>
                  <a:pt x="1188510" y="1510291"/>
                  <a:pt x="775694" y="1520282"/>
                </a:cubicBezTo>
                <a:lnTo>
                  <a:pt x="775694" y="2124731"/>
                </a:lnTo>
                <a:cubicBezTo>
                  <a:pt x="794005" y="2131392"/>
                  <a:pt x="805657" y="2146378"/>
                  <a:pt x="805657" y="2169690"/>
                </a:cubicBezTo>
                <a:cubicBezTo>
                  <a:pt x="805657" y="2191337"/>
                  <a:pt x="785682" y="2214649"/>
                  <a:pt x="760713" y="2214649"/>
                </a:cubicBezTo>
                <a:cubicBezTo>
                  <a:pt x="734080" y="2214649"/>
                  <a:pt x="714105" y="2191337"/>
                  <a:pt x="714105" y="2169690"/>
                </a:cubicBezTo>
                <a:cubicBezTo>
                  <a:pt x="714105" y="2146378"/>
                  <a:pt x="727422" y="2131392"/>
                  <a:pt x="745732" y="2124731"/>
                </a:cubicBezTo>
                <a:lnTo>
                  <a:pt x="745732" y="1520282"/>
                </a:lnTo>
                <a:cubicBezTo>
                  <a:pt x="332916" y="1510291"/>
                  <a:pt x="0" y="1173931"/>
                  <a:pt x="0" y="757643"/>
                </a:cubicBezTo>
                <a:cubicBezTo>
                  <a:pt x="0" y="338026"/>
                  <a:pt x="341239" y="0"/>
                  <a:pt x="760713" y="0"/>
                </a:cubicBezTo>
                <a:close/>
              </a:path>
            </a:pathLst>
          </a:custGeom>
          <a:solidFill>
            <a:srgbClr val="FF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u="none" strike="noStrike" kern="1200">
              <a:ln>
                <a:noFill/>
              </a:ln>
              <a:solidFill>
                <a:srgbClr val="85D2E1"/>
              </a:solidFill>
              <a:latin typeface="Lato Regular" charset="0"/>
              <a:ea typeface="Arial Unicode MS" pitchFamily="2"/>
              <a:cs typeface="Arial Unicode MS" pitchFamily="2"/>
            </a:endParaRPr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128E9ECD-6E05-7C40-AE3A-58DA7B5240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670" y="4880563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18990701-AC9F-534B-8665-6B063C6FD2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8973" y="4385889"/>
            <a:ext cx="2061046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B9635948-5A8E-DA49-8402-87460CCA36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27683" y="4874313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F8D16C6E-0FEF-E949-9F8E-AD42CE6382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14986" y="4379639"/>
            <a:ext cx="2061046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125FFF2B-E58E-DA48-B8D2-900F36A687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91430" y="4865859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03C080F9-4843-5C45-9B7C-3FF59B8138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78733" y="4371185"/>
            <a:ext cx="2061046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B3393FE8-8E7A-8648-9B7F-DD063536F36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57443" y="4859609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FA8BB5AD-0DE3-1B4E-A424-802043EDCC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44746" y="4364935"/>
            <a:ext cx="2061046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1E385F24-AB91-1644-9C17-F5DD6576CF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12021" y="4848034"/>
            <a:ext cx="2061046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400557A9-F756-6A47-95B0-B225A7B2B4D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99324" y="4353360"/>
            <a:ext cx="2061046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 One</a:t>
            </a: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53813B-F067-314E-B8E7-88B0B3E4857E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98F821B7-EAB6-F546-8E25-040E6E2F35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1A0019-B7B1-0448-A451-E17167AB6F94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AF041E-7267-C846-B834-5AE13A126E1E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3791680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icon Graph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75">
            <a:extLst>
              <a:ext uri="{FF2B5EF4-FFF2-40B4-BE49-F238E27FC236}">
                <a16:creationId xmlns:a16="http://schemas.microsoft.com/office/drawing/2014/main" id="{8C0B3D42-2317-6946-847C-DF2D8C7082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2077" y="3024269"/>
            <a:ext cx="1921262" cy="2081780"/>
          </a:xfrm>
          <a:custGeom>
            <a:avLst/>
            <a:gdLst>
              <a:gd name="T0" fmla="*/ 3123 w 3430"/>
              <a:gd name="T1" fmla="*/ 642 h 3719"/>
              <a:gd name="T2" fmla="*/ 3123 w 3430"/>
              <a:gd name="T3" fmla="*/ 642 h 3719"/>
              <a:gd name="T4" fmla="*/ 2090 w 3430"/>
              <a:gd name="T5" fmla="*/ 642 h 3719"/>
              <a:gd name="T6" fmla="*/ 1715 w 3430"/>
              <a:gd name="T7" fmla="*/ 0 h 3719"/>
              <a:gd name="T8" fmla="*/ 1347 w 3430"/>
              <a:gd name="T9" fmla="*/ 642 h 3719"/>
              <a:gd name="T10" fmla="*/ 307 w 3430"/>
              <a:gd name="T11" fmla="*/ 642 h 3719"/>
              <a:gd name="T12" fmla="*/ 0 w 3430"/>
              <a:gd name="T13" fmla="*/ 948 h 3719"/>
              <a:gd name="T14" fmla="*/ 0 w 3430"/>
              <a:gd name="T15" fmla="*/ 3420 h 3719"/>
              <a:gd name="T16" fmla="*/ 307 w 3430"/>
              <a:gd name="T17" fmla="*/ 3718 h 3719"/>
              <a:gd name="T18" fmla="*/ 3123 w 3430"/>
              <a:gd name="T19" fmla="*/ 3718 h 3719"/>
              <a:gd name="T20" fmla="*/ 3429 w 3430"/>
              <a:gd name="T21" fmla="*/ 3420 h 3719"/>
              <a:gd name="T22" fmla="*/ 3429 w 3430"/>
              <a:gd name="T23" fmla="*/ 948 h 3719"/>
              <a:gd name="T24" fmla="*/ 3123 w 3430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30" h="3719">
                <a:moveTo>
                  <a:pt x="3123" y="642"/>
                </a:moveTo>
                <a:lnTo>
                  <a:pt x="3123" y="642"/>
                </a:lnTo>
                <a:cubicBezTo>
                  <a:pt x="2090" y="642"/>
                  <a:pt x="2090" y="642"/>
                  <a:pt x="2090" y="642"/>
                </a:cubicBezTo>
                <a:cubicBezTo>
                  <a:pt x="1715" y="0"/>
                  <a:pt x="1715" y="0"/>
                  <a:pt x="1715" y="0"/>
                </a:cubicBezTo>
                <a:cubicBezTo>
                  <a:pt x="1347" y="642"/>
                  <a:pt x="1347" y="642"/>
                  <a:pt x="1347" y="642"/>
                </a:cubicBezTo>
                <a:cubicBezTo>
                  <a:pt x="307" y="642"/>
                  <a:pt x="307" y="642"/>
                  <a:pt x="307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7" y="3718"/>
                </a:cubicBezTo>
                <a:cubicBezTo>
                  <a:pt x="3123" y="3718"/>
                  <a:pt x="3123" y="3718"/>
                  <a:pt x="3123" y="3718"/>
                </a:cubicBezTo>
                <a:cubicBezTo>
                  <a:pt x="3291" y="3718"/>
                  <a:pt x="3429" y="3588"/>
                  <a:pt x="3429" y="3420"/>
                </a:cubicBezTo>
                <a:cubicBezTo>
                  <a:pt x="3429" y="948"/>
                  <a:pt x="3429" y="948"/>
                  <a:pt x="3429" y="948"/>
                </a:cubicBezTo>
                <a:cubicBezTo>
                  <a:pt x="3429" y="780"/>
                  <a:pt x="3291" y="642"/>
                  <a:pt x="3123" y="642"/>
                </a:cubicBezTo>
              </a:path>
            </a:pathLst>
          </a:custGeom>
          <a:solidFill>
            <a:srgbClr val="FF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176">
            <a:extLst>
              <a:ext uri="{FF2B5EF4-FFF2-40B4-BE49-F238E27FC236}">
                <a16:creationId xmlns:a16="http://schemas.microsoft.com/office/drawing/2014/main" id="{40053DCA-CDEC-8B4D-B8F3-C1EF890EF0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70654" y="3024269"/>
            <a:ext cx="1916323" cy="2081780"/>
          </a:xfrm>
          <a:custGeom>
            <a:avLst/>
            <a:gdLst>
              <a:gd name="T0" fmla="*/ 3122 w 3421"/>
              <a:gd name="T1" fmla="*/ 642 h 3719"/>
              <a:gd name="T2" fmla="*/ 3122 w 3421"/>
              <a:gd name="T3" fmla="*/ 642 h 3719"/>
              <a:gd name="T4" fmla="*/ 2089 w 3421"/>
              <a:gd name="T5" fmla="*/ 642 h 3719"/>
              <a:gd name="T6" fmla="*/ 1722 w 3421"/>
              <a:gd name="T7" fmla="*/ 0 h 3719"/>
              <a:gd name="T8" fmla="*/ 1347 w 3421"/>
              <a:gd name="T9" fmla="*/ 642 h 3719"/>
              <a:gd name="T10" fmla="*/ 306 w 3421"/>
              <a:gd name="T11" fmla="*/ 642 h 3719"/>
              <a:gd name="T12" fmla="*/ 0 w 3421"/>
              <a:gd name="T13" fmla="*/ 948 h 3719"/>
              <a:gd name="T14" fmla="*/ 0 w 3421"/>
              <a:gd name="T15" fmla="*/ 3420 h 3719"/>
              <a:gd name="T16" fmla="*/ 306 w 3421"/>
              <a:gd name="T17" fmla="*/ 3718 h 3719"/>
              <a:gd name="T18" fmla="*/ 3122 w 3421"/>
              <a:gd name="T19" fmla="*/ 3718 h 3719"/>
              <a:gd name="T20" fmla="*/ 3420 w 3421"/>
              <a:gd name="T21" fmla="*/ 3420 h 3719"/>
              <a:gd name="T22" fmla="*/ 3420 w 3421"/>
              <a:gd name="T23" fmla="*/ 948 h 3719"/>
              <a:gd name="T24" fmla="*/ 3122 w 3421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1" h="3719">
                <a:moveTo>
                  <a:pt x="3122" y="642"/>
                </a:moveTo>
                <a:lnTo>
                  <a:pt x="3122" y="642"/>
                </a:lnTo>
                <a:cubicBezTo>
                  <a:pt x="2089" y="642"/>
                  <a:pt x="2089" y="642"/>
                  <a:pt x="2089" y="642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347" y="642"/>
                  <a:pt x="1347" y="642"/>
                  <a:pt x="1347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2" y="3718"/>
                  <a:pt x="3122" y="3718"/>
                  <a:pt x="3122" y="3718"/>
                </a:cubicBezTo>
                <a:cubicBezTo>
                  <a:pt x="3290" y="3718"/>
                  <a:pt x="3420" y="3588"/>
                  <a:pt x="3420" y="3420"/>
                </a:cubicBezTo>
                <a:cubicBezTo>
                  <a:pt x="3420" y="948"/>
                  <a:pt x="3420" y="948"/>
                  <a:pt x="3420" y="948"/>
                </a:cubicBezTo>
                <a:cubicBezTo>
                  <a:pt x="3420" y="780"/>
                  <a:pt x="3290" y="642"/>
                  <a:pt x="3122" y="642"/>
                </a:cubicBezTo>
              </a:path>
            </a:pathLst>
          </a:custGeom>
          <a:solidFill>
            <a:srgbClr val="FF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177">
            <a:extLst>
              <a:ext uri="{FF2B5EF4-FFF2-40B4-BE49-F238E27FC236}">
                <a16:creationId xmlns:a16="http://schemas.microsoft.com/office/drawing/2014/main" id="{10B1012D-1247-0E4A-BFFD-D8F52FAEDE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04293" y="3024269"/>
            <a:ext cx="1918793" cy="2081780"/>
          </a:xfrm>
          <a:custGeom>
            <a:avLst/>
            <a:gdLst>
              <a:gd name="T0" fmla="*/ 3121 w 3428"/>
              <a:gd name="T1" fmla="*/ 642 h 3719"/>
              <a:gd name="T2" fmla="*/ 3121 w 3428"/>
              <a:gd name="T3" fmla="*/ 642 h 3719"/>
              <a:gd name="T4" fmla="*/ 2103 w 3428"/>
              <a:gd name="T5" fmla="*/ 642 h 3719"/>
              <a:gd name="T6" fmla="*/ 1729 w 3428"/>
              <a:gd name="T7" fmla="*/ 0 h 3719"/>
              <a:gd name="T8" fmla="*/ 1362 w 3428"/>
              <a:gd name="T9" fmla="*/ 642 h 3719"/>
              <a:gd name="T10" fmla="*/ 306 w 3428"/>
              <a:gd name="T11" fmla="*/ 642 h 3719"/>
              <a:gd name="T12" fmla="*/ 0 w 3428"/>
              <a:gd name="T13" fmla="*/ 948 h 3719"/>
              <a:gd name="T14" fmla="*/ 0 w 3428"/>
              <a:gd name="T15" fmla="*/ 3420 h 3719"/>
              <a:gd name="T16" fmla="*/ 306 w 3428"/>
              <a:gd name="T17" fmla="*/ 3718 h 3719"/>
              <a:gd name="T18" fmla="*/ 3121 w 3428"/>
              <a:gd name="T19" fmla="*/ 3718 h 3719"/>
              <a:gd name="T20" fmla="*/ 3427 w 3428"/>
              <a:gd name="T21" fmla="*/ 3420 h 3719"/>
              <a:gd name="T22" fmla="*/ 3427 w 3428"/>
              <a:gd name="T23" fmla="*/ 948 h 3719"/>
              <a:gd name="T24" fmla="*/ 3121 w 3428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8" h="3719">
                <a:moveTo>
                  <a:pt x="3121" y="642"/>
                </a:moveTo>
                <a:lnTo>
                  <a:pt x="3121" y="642"/>
                </a:lnTo>
                <a:cubicBezTo>
                  <a:pt x="2103" y="642"/>
                  <a:pt x="2103" y="642"/>
                  <a:pt x="2103" y="642"/>
                </a:cubicBezTo>
                <a:cubicBezTo>
                  <a:pt x="1729" y="0"/>
                  <a:pt x="1729" y="0"/>
                  <a:pt x="1729" y="0"/>
                </a:cubicBezTo>
                <a:cubicBezTo>
                  <a:pt x="1362" y="642"/>
                  <a:pt x="1362" y="642"/>
                  <a:pt x="1362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1" y="3718"/>
                  <a:pt x="3121" y="3718"/>
                  <a:pt x="3121" y="3718"/>
                </a:cubicBezTo>
                <a:cubicBezTo>
                  <a:pt x="3289" y="3718"/>
                  <a:pt x="3427" y="3588"/>
                  <a:pt x="3427" y="3420"/>
                </a:cubicBezTo>
                <a:cubicBezTo>
                  <a:pt x="3427" y="948"/>
                  <a:pt x="3427" y="948"/>
                  <a:pt x="3427" y="948"/>
                </a:cubicBezTo>
                <a:cubicBezTo>
                  <a:pt x="3427" y="780"/>
                  <a:pt x="3289" y="642"/>
                  <a:pt x="3121" y="642"/>
                </a:cubicBezTo>
              </a:path>
            </a:pathLst>
          </a:custGeom>
          <a:solidFill>
            <a:srgbClr val="FF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178">
            <a:extLst>
              <a:ext uri="{FF2B5EF4-FFF2-40B4-BE49-F238E27FC236}">
                <a16:creationId xmlns:a16="http://schemas.microsoft.com/office/drawing/2014/main" id="{65CDE706-10CF-2F43-88C1-BCEBF0BED0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42870" y="3024269"/>
            <a:ext cx="1916323" cy="2081780"/>
          </a:xfrm>
          <a:custGeom>
            <a:avLst/>
            <a:gdLst>
              <a:gd name="T0" fmla="*/ 3115 w 3422"/>
              <a:gd name="T1" fmla="*/ 642 h 3719"/>
              <a:gd name="T2" fmla="*/ 3115 w 3422"/>
              <a:gd name="T3" fmla="*/ 642 h 3719"/>
              <a:gd name="T4" fmla="*/ 2105 w 3422"/>
              <a:gd name="T5" fmla="*/ 642 h 3719"/>
              <a:gd name="T6" fmla="*/ 1737 w 3422"/>
              <a:gd name="T7" fmla="*/ 0 h 3719"/>
              <a:gd name="T8" fmla="*/ 1362 w 3422"/>
              <a:gd name="T9" fmla="*/ 642 h 3719"/>
              <a:gd name="T10" fmla="*/ 299 w 3422"/>
              <a:gd name="T11" fmla="*/ 642 h 3719"/>
              <a:gd name="T12" fmla="*/ 0 w 3422"/>
              <a:gd name="T13" fmla="*/ 948 h 3719"/>
              <a:gd name="T14" fmla="*/ 0 w 3422"/>
              <a:gd name="T15" fmla="*/ 3420 h 3719"/>
              <a:gd name="T16" fmla="*/ 299 w 3422"/>
              <a:gd name="T17" fmla="*/ 3718 h 3719"/>
              <a:gd name="T18" fmla="*/ 3115 w 3422"/>
              <a:gd name="T19" fmla="*/ 3718 h 3719"/>
              <a:gd name="T20" fmla="*/ 3421 w 3422"/>
              <a:gd name="T21" fmla="*/ 3420 h 3719"/>
              <a:gd name="T22" fmla="*/ 3421 w 3422"/>
              <a:gd name="T23" fmla="*/ 948 h 3719"/>
              <a:gd name="T24" fmla="*/ 3115 w 3422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2" h="3719">
                <a:moveTo>
                  <a:pt x="3115" y="642"/>
                </a:moveTo>
                <a:lnTo>
                  <a:pt x="3115" y="642"/>
                </a:lnTo>
                <a:cubicBezTo>
                  <a:pt x="2105" y="642"/>
                  <a:pt x="2105" y="642"/>
                  <a:pt x="2105" y="642"/>
                </a:cubicBezTo>
                <a:cubicBezTo>
                  <a:pt x="1737" y="0"/>
                  <a:pt x="1737" y="0"/>
                  <a:pt x="1737" y="0"/>
                </a:cubicBezTo>
                <a:cubicBezTo>
                  <a:pt x="1362" y="642"/>
                  <a:pt x="1362" y="642"/>
                  <a:pt x="136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130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0" y="3718"/>
                  <a:pt x="299" y="3718"/>
                </a:cubicBezTo>
                <a:cubicBezTo>
                  <a:pt x="3115" y="3718"/>
                  <a:pt x="3115" y="3718"/>
                  <a:pt x="3115" y="3718"/>
                </a:cubicBezTo>
                <a:cubicBezTo>
                  <a:pt x="3283" y="3718"/>
                  <a:pt x="3421" y="3588"/>
                  <a:pt x="3421" y="3420"/>
                </a:cubicBezTo>
                <a:cubicBezTo>
                  <a:pt x="3421" y="948"/>
                  <a:pt x="3421" y="948"/>
                  <a:pt x="3421" y="948"/>
                </a:cubicBezTo>
                <a:cubicBezTo>
                  <a:pt x="3421" y="780"/>
                  <a:pt x="3283" y="642"/>
                  <a:pt x="3115" y="642"/>
                </a:cubicBezTo>
              </a:path>
            </a:pathLst>
          </a:custGeom>
          <a:solidFill>
            <a:srgbClr val="FF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Freeform 179">
            <a:extLst>
              <a:ext uri="{FF2B5EF4-FFF2-40B4-BE49-F238E27FC236}">
                <a16:creationId xmlns:a16="http://schemas.microsoft.com/office/drawing/2014/main" id="{832BCD4D-201E-8748-B1F7-9CE73C83B4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76508" y="3024269"/>
            <a:ext cx="1921262" cy="2081780"/>
          </a:xfrm>
          <a:custGeom>
            <a:avLst/>
            <a:gdLst>
              <a:gd name="T0" fmla="*/ 3122 w 3429"/>
              <a:gd name="T1" fmla="*/ 642 h 3719"/>
              <a:gd name="T2" fmla="*/ 3122 w 3429"/>
              <a:gd name="T3" fmla="*/ 642 h 3719"/>
              <a:gd name="T4" fmla="*/ 2120 w 3429"/>
              <a:gd name="T5" fmla="*/ 642 h 3719"/>
              <a:gd name="T6" fmla="*/ 1745 w 3429"/>
              <a:gd name="T7" fmla="*/ 0 h 3719"/>
              <a:gd name="T8" fmla="*/ 1377 w 3429"/>
              <a:gd name="T9" fmla="*/ 642 h 3719"/>
              <a:gd name="T10" fmla="*/ 306 w 3429"/>
              <a:gd name="T11" fmla="*/ 642 h 3719"/>
              <a:gd name="T12" fmla="*/ 0 w 3429"/>
              <a:gd name="T13" fmla="*/ 948 h 3719"/>
              <a:gd name="T14" fmla="*/ 0 w 3429"/>
              <a:gd name="T15" fmla="*/ 3420 h 3719"/>
              <a:gd name="T16" fmla="*/ 306 w 3429"/>
              <a:gd name="T17" fmla="*/ 3718 h 3719"/>
              <a:gd name="T18" fmla="*/ 3122 w 3429"/>
              <a:gd name="T19" fmla="*/ 3718 h 3719"/>
              <a:gd name="T20" fmla="*/ 3428 w 3429"/>
              <a:gd name="T21" fmla="*/ 3420 h 3719"/>
              <a:gd name="T22" fmla="*/ 3428 w 3429"/>
              <a:gd name="T23" fmla="*/ 948 h 3719"/>
              <a:gd name="T24" fmla="*/ 3122 w 3429"/>
              <a:gd name="T25" fmla="*/ 642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29" h="3719">
                <a:moveTo>
                  <a:pt x="3122" y="642"/>
                </a:moveTo>
                <a:lnTo>
                  <a:pt x="3122" y="642"/>
                </a:lnTo>
                <a:cubicBezTo>
                  <a:pt x="2120" y="642"/>
                  <a:pt x="2120" y="642"/>
                  <a:pt x="2120" y="642"/>
                </a:cubicBezTo>
                <a:cubicBezTo>
                  <a:pt x="1745" y="0"/>
                  <a:pt x="1745" y="0"/>
                  <a:pt x="1745" y="0"/>
                </a:cubicBezTo>
                <a:cubicBezTo>
                  <a:pt x="1377" y="642"/>
                  <a:pt x="1377" y="642"/>
                  <a:pt x="1377" y="642"/>
                </a:cubicBezTo>
                <a:cubicBezTo>
                  <a:pt x="306" y="642"/>
                  <a:pt x="306" y="642"/>
                  <a:pt x="306" y="642"/>
                </a:cubicBezTo>
                <a:cubicBezTo>
                  <a:pt x="138" y="642"/>
                  <a:pt x="0" y="780"/>
                  <a:pt x="0" y="948"/>
                </a:cubicBezTo>
                <a:cubicBezTo>
                  <a:pt x="0" y="3420"/>
                  <a:pt x="0" y="3420"/>
                  <a:pt x="0" y="3420"/>
                </a:cubicBezTo>
                <a:cubicBezTo>
                  <a:pt x="0" y="3588"/>
                  <a:pt x="138" y="3718"/>
                  <a:pt x="306" y="3718"/>
                </a:cubicBezTo>
                <a:cubicBezTo>
                  <a:pt x="3122" y="3718"/>
                  <a:pt x="3122" y="3718"/>
                  <a:pt x="3122" y="3718"/>
                </a:cubicBezTo>
                <a:cubicBezTo>
                  <a:pt x="3291" y="3718"/>
                  <a:pt x="3428" y="3588"/>
                  <a:pt x="3428" y="3420"/>
                </a:cubicBezTo>
                <a:cubicBezTo>
                  <a:pt x="3428" y="948"/>
                  <a:pt x="3428" y="948"/>
                  <a:pt x="3428" y="948"/>
                </a:cubicBezTo>
                <a:cubicBezTo>
                  <a:pt x="3428" y="780"/>
                  <a:pt x="3291" y="642"/>
                  <a:pt x="3122" y="642"/>
                </a:cubicBezTo>
              </a:path>
            </a:pathLst>
          </a:custGeom>
          <a:solidFill>
            <a:srgbClr val="FF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2DC3FE-D517-4045-A81C-97480C4BB5BC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929DE76E-73B1-9148-AD97-229EAA47B07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128E9ECD-6E05-7C40-AE3A-58DA7B5240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7141" y="4267105"/>
            <a:ext cx="1903851" cy="1237497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18990701-AC9F-534B-8665-6B063C6FD2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6019" y="3772431"/>
            <a:ext cx="1903851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B9635948-5A8E-DA49-8402-87460CCA36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97293" y="4260855"/>
            <a:ext cx="1921263" cy="1237497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F8D16C6E-0FEF-E949-9F8E-AD42CE6382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73021" y="3766181"/>
            <a:ext cx="1921263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125FFF2B-E58E-DA48-B8D2-900F36A687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9645" y="4252401"/>
            <a:ext cx="1908506" cy="1237497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03C080F9-4843-5C45-9B7C-3FF59B8138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16948" y="3757727"/>
            <a:ext cx="1908506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B3393FE8-8E7A-8648-9B7F-DD063536F36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72508" y="4246151"/>
            <a:ext cx="1890175" cy="1237497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FA8BB5AD-0DE3-1B4E-A424-802043EDCC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71386" y="3751477"/>
            <a:ext cx="1890175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1E385F24-AB91-1644-9C17-F5DD6576CF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03936" y="4234576"/>
            <a:ext cx="1921262" cy="1237497"/>
          </a:xfrm>
        </p:spPr>
        <p:txBody>
          <a:bodyPr/>
          <a:lstStyle>
            <a:lvl1pPr algn="ctr">
              <a:buNone/>
              <a:defRPr sz="20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400557A9-F756-6A47-95B0-B225A7B2B4D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91239" y="3739902"/>
            <a:ext cx="1921262" cy="335052"/>
          </a:xfrm>
        </p:spPr>
        <p:txBody>
          <a:bodyPr/>
          <a:lstStyle>
            <a:lvl1pPr algn="ctr">
              <a:buNone/>
              <a:defRPr sz="20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Title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E42E70-6F24-2B4F-8D45-F63BD7D21801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Montserrat Light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E23BC9-D46E-6942-BD7D-F82B42708EAE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4050595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icon Graph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9D47C539-7E1F-9A4D-A0E2-0874E257D47F}"/>
              </a:ext>
            </a:extLst>
          </p:cNvPr>
          <p:cNvGrpSpPr/>
          <p:nvPr userDrawn="1"/>
        </p:nvGrpSpPr>
        <p:grpSpPr>
          <a:xfrm>
            <a:off x="1154562" y="1887157"/>
            <a:ext cx="9882876" cy="2798187"/>
            <a:chOff x="1875859" y="4907106"/>
            <a:chExt cx="20625932" cy="5839921"/>
          </a:xfrm>
        </p:grpSpPr>
        <p:sp>
          <p:nvSpPr>
            <p:cNvPr id="101" name="Block Arc 100">
              <a:extLst>
                <a:ext uri="{FF2B5EF4-FFF2-40B4-BE49-F238E27FC236}">
                  <a16:creationId xmlns:a16="http://schemas.microsoft.com/office/drawing/2014/main" id="{DFBD3BC9-7E5A-4643-90E7-A5CDC7C6EAC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875859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2" name="Block Arc 101">
              <a:extLst>
                <a:ext uri="{FF2B5EF4-FFF2-40B4-BE49-F238E27FC236}">
                  <a16:creationId xmlns:a16="http://schemas.microsoft.com/office/drawing/2014/main" id="{2A55FCAE-3E0F-C648-A867-D49B2D13DB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6227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>
              <a:extLst>
                <a:ext uri="{FF2B5EF4-FFF2-40B4-BE49-F238E27FC236}">
                  <a16:creationId xmlns:a16="http://schemas.microsoft.com/office/drawing/2014/main" id="{67B40F74-0334-F94D-A4A6-FC1A645B201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956596" y="4907108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4" name="Block Arc 103">
              <a:extLst>
                <a:ext uri="{FF2B5EF4-FFF2-40B4-BE49-F238E27FC236}">
                  <a16:creationId xmlns:a16="http://schemas.microsoft.com/office/drawing/2014/main" id="{EA89031A-4F1E-3B4B-B3FD-73BD6969A5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96964" y="4907111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5" name="Block Arc 104">
              <a:extLst>
                <a:ext uri="{FF2B5EF4-FFF2-40B4-BE49-F238E27FC236}">
                  <a16:creationId xmlns:a16="http://schemas.microsoft.com/office/drawing/2014/main" id="{BC102F9A-7693-8547-8518-EFB5ADD85C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75859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FD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6" name="Block Arc 105">
              <a:extLst>
                <a:ext uri="{FF2B5EF4-FFF2-40B4-BE49-F238E27FC236}">
                  <a16:creationId xmlns:a16="http://schemas.microsoft.com/office/drawing/2014/main" id="{2CC5A5AC-8BF0-BA45-9D0A-A9E2B4F5D89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8037332" y="4907111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EFF1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7" name="Block Arc 106">
              <a:extLst>
                <a:ext uri="{FF2B5EF4-FFF2-40B4-BE49-F238E27FC236}">
                  <a16:creationId xmlns:a16="http://schemas.microsoft.com/office/drawing/2014/main" id="{9C353EB8-D92A-1B42-9A1B-48051A61B7B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6227" y="4907106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FD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>
              <a:extLst>
                <a:ext uri="{FF2B5EF4-FFF2-40B4-BE49-F238E27FC236}">
                  <a16:creationId xmlns:a16="http://schemas.microsoft.com/office/drawing/2014/main" id="{1C402117-6053-504C-8052-7EAC0B33EB8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3996964" y="4907111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FD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>
              <a:extLst>
                <a:ext uri="{FF2B5EF4-FFF2-40B4-BE49-F238E27FC236}">
                  <a16:creationId xmlns:a16="http://schemas.microsoft.com/office/drawing/2014/main" id="{46571C6C-6A6A-DC4C-938E-3A996BFCD1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56596" y="4907108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FD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10" name="Block Arc 109">
              <a:extLst>
                <a:ext uri="{FF2B5EF4-FFF2-40B4-BE49-F238E27FC236}">
                  <a16:creationId xmlns:a16="http://schemas.microsoft.com/office/drawing/2014/main" id="{1937D021-BEEA-E74F-9D71-6852BF32CF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037332" y="4907110"/>
              <a:ext cx="4464459" cy="463150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rgbClr val="FFD1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598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8C7850B-F149-0E41-9A41-F0D02FB2B9C3}"/>
                </a:ext>
              </a:extLst>
            </p:cNvPr>
            <p:cNvSpPr txBox="1"/>
            <p:nvPr/>
          </p:nvSpPr>
          <p:spPr>
            <a:xfrm>
              <a:off x="3248482" y="10100696"/>
              <a:ext cx="19271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Mission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9C4BC7A-7D43-1647-99AE-68CD5E078683}"/>
                </a:ext>
              </a:extLst>
            </p:cNvPr>
            <p:cNvSpPr txBox="1"/>
            <p:nvPr/>
          </p:nvSpPr>
          <p:spPr>
            <a:xfrm>
              <a:off x="7357215" y="10100696"/>
              <a:ext cx="15824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Vision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21B2BCF-57D6-7E49-8B6A-8CE063146E7B}"/>
                </a:ext>
              </a:extLst>
            </p:cNvPr>
            <p:cNvSpPr txBox="1"/>
            <p:nvPr/>
          </p:nvSpPr>
          <p:spPr>
            <a:xfrm>
              <a:off x="11461705" y="10100696"/>
              <a:ext cx="14542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Goals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239597B-95B4-224B-8092-02E83F685D0A}"/>
                </a:ext>
              </a:extLst>
            </p:cNvPr>
            <p:cNvSpPr txBox="1"/>
            <p:nvPr/>
          </p:nvSpPr>
          <p:spPr>
            <a:xfrm>
              <a:off x="15369825" y="10100696"/>
              <a:ext cx="1718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Values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32B747A-D6C1-1A44-B024-63125FA7FE49}"/>
                </a:ext>
              </a:extLst>
            </p:cNvPr>
            <p:cNvSpPr txBox="1"/>
            <p:nvPr/>
          </p:nvSpPr>
          <p:spPr>
            <a:xfrm>
              <a:off x="19196192" y="10100696"/>
              <a:ext cx="2146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Lato Light" panose="020F0502020204030203" pitchFamily="34" charset="0"/>
                  <a:cs typeface="Lato Light" panose="020F0502020204030203" pitchFamily="34" charset="0"/>
                </a:rPr>
                <a:t>Strategy</a:t>
              </a:r>
            </a:p>
          </p:txBody>
        </p:sp>
      </p:grpSp>
      <p:sp>
        <p:nvSpPr>
          <p:cNvPr id="131" name="Text Placeholder 17">
            <a:extLst>
              <a:ext uri="{FF2B5EF4-FFF2-40B4-BE49-F238E27FC236}">
                <a16:creationId xmlns:a16="http://schemas.microsoft.com/office/drawing/2014/main" id="{CD6CCE6C-B4E3-C149-902E-39BDA11B0F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9110" y="4533160"/>
            <a:ext cx="1732731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32" name="Text Placeholder 17">
            <a:extLst>
              <a:ext uri="{FF2B5EF4-FFF2-40B4-BE49-F238E27FC236}">
                <a16:creationId xmlns:a16="http://schemas.microsoft.com/office/drawing/2014/main" id="{11104F8E-2BBD-8841-8033-FB61C44CE6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33175" y="4539912"/>
            <a:ext cx="1732731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33" name="Text Placeholder 17">
            <a:extLst>
              <a:ext uri="{FF2B5EF4-FFF2-40B4-BE49-F238E27FC236}">
                <a16:creationId xmlns:a16="http://schemas.microsoft.com/office/drawing/2014/main" id="{ADA8F331-B773-9A48-9C92-B8D80C9D5D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5569" y="4535946"/>
            <a:ext cx="1732731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34" name="Text Placeholder 17">
            <a:extLst>
              <a:ext uri="{FF2B5EF4-FFF2-40B4-BE49-F238E27FC236}">
                <a16:creationId xmlns:a16="http://schemas.microsoft.com/office/drawing/2014/main" id="{8C6EB927-6876-364B-9D8E-642E2160F1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29634" y="4542698"/>
            <a:ext cx="1732731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35" name="Text Placeholder 17">
            <a:extLst>
              <a:ext uri="{FF2B5EF4-FFF2-40B4-BE49-F238E27FC236}">
                <a16:creationId xmlns:a16="http://schemas.microsoft.com/office/drawing/2014/main" id="{01736E27-5CA5-014F-B907-7522BA18CB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1503" y="4557649"/>
            <a:ext cx="1732731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330E2F-4ADA-404E-95C6-4C647BF456B9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74CE074A-C461-B741-A948-84D85A8206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A74766-696A-6C4B-A355-CF04F123444B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08D508-E347-A04E-94FD-E5E28C096AD0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5927624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graph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3BA184A-023C-D741-95F2-5828F3502BB6}"/>
              </a:ext>
            </a:extLst>
          </p:cNvPr>
          <p:cNvGrpSpPr/>
          <p:nvPr userDrawn="1"/>
        </p:nvGrpSpPr>
        <p:grpSpPr>
          <a:xfrm>
            <a:off x="958611" y="1840131"/>
            <a:ext cx="10383759" cy="2382415"/>
            <a:chOff x="2122935" y="4949396"/>
            <a:chExt cx="20123405" cy="5001613"/>
          </a:xfrm>
        </p:grpSpPr>
        <p:sp>
          <p:nvSpPr>
            <p:cNvPr id="30" name="Shape 493">
              <a:extLst>
                <a:ext uri="{FF2B5EF4-FFF2-40B4-BE49-F238E27FC236}">
                  <a16:creationId xmlns:a16="http://schemas.microsoft.com/office/drawing/2014/main" id="{FA93A623-AC46-CA41-AB39-3D0015516C37}"/>
                </a:ext>
              </a:extLst>
            </p:cNvPr>
            <p:cNvSpPr/>
            <p:nvPr/>
          </p:nvSpPr>
          <p:spPr>
            <a:xfrm>
              <a:off x="2122935" y="4949396"/>
              <a:ext cx="3790687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36" name="Shape 493">
              <a:extLst>
                <a:ext uri="{FF2B5EF4-FFF2-40B4-BE49-F238E27FC236}">
                  <a16:creationId xmlns:a16="http://schemas.microsoft.com/office/drawing/2014/main" id="{38C420ED-6E9F-674D-A99A-935C1707DBD8}"/>
                </a:ext>
              </a:extLst>
            </p:cNvPr>
            <p:cNvSpPr/>
            <p:nvPr/>
          </p:nvSpPr>
          <p:spPr>
            <a:xfrm>
              <a:off x="7490990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38" name="Shape 493">
              <a:extLst>
                <a:ext uri="{FF2B5EF4-FFF2-40B4-BE49-F238E27FC236}">
                  <a16:creationId xmlns:a16="http://schemas.microsoft.com/office/drawing/2014/main" id="{AC29EF66-7866-244A-901E-6F9DA32957D7}"/>
                </a:ext>
              </a:extLst>
            </p:cNvPr>
            <p:cNvSpPr/>
            <p:nvPr/>
          </p:nvSpPr>
          <p:spPr>
            <a:xfrm>
              <a:off x="12851432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40" name="Shape 493">
              <a:extLst>
                <a:ext uri="{FF2B5EF4-FFF2-40B4-BE49-F238E27FC236}">
                  <a16:creationId xmlns:a16="http://schemas.microsoft.com/office/drawing/2014/main" id="{092AE388-879D-3241-A548-3530A2E53D68}"/>
                </a:ext>
              </a:extLst>
            </p:cNvPr>
            <p:cNvSpPr/>
            <p:nvPr/>
          </p:nvSpPr>
          <p:spPr>
            <a:xfrm>
              <a:off x="18219487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8835238-EF0F-C945-85D9-9B4D8000EB04}"/>
                </a:ext>
              </a:extLst>
            </p:cNvPr>
            <p:cNvSpPr txBox="1"/>
            <p:nvPr/>
          </p:nvSpPr>
          <p:spPr>
            <a:xfrm>
              <a:off x="12638765" y="9304679"/>
              <a:ext cx="421602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Title Three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39C8343-8EBC-0249-A505-2B9597148B52}"/>
                </a:ext>
              </a:extLst>
            </p:cNvPr>
            <p:cNvSpPr txBox="1"/>
            <p:nvPr/>
          </p:nvSpPr>
          <p:spPr>
            <a:xfrm>
              <a:off x="18030317" y="9304679"/>
              <a:ext cx="421602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Montserrat" pitchFamily="2" charset="77"/>
                  <a:ea typeface="Montserrat" charset="0"/>
                  <a:cs typeface="Montserrat" charset="0"/>
                </a:rPr>
                <a:t>Title Four</a:t>
              </a:r>
            </a:p>
          </p:txBody>
        </p:sp>
      </p:grp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45DC1254-EFA2-0246-97A8-B695C82306D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3815" y="4265990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1CCAFBB9-7E7E-5240-A8B6-015D5A5457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60245" y="4251141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B76C1A38-EC9E-5E4C-8AA6-04B4158CC28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27562" y="4217367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A7D1C48-2B49-5F45-B3A3-A718156361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93992" y="4202518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6" name="Text Placeholder 17">
            <a:extLst>
              <a:ext uri="{FF2B5EF4-FFF2-40B4-BE49-F238E27FC236}">
                <a16:creationId xmlns:a16="http://schemas.microsoft.com/office/drawing/2014/main" id="{BF0A50F1-0099-544E-BA47-5E868B197C6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4742" y="2534899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15%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1D253296-4B46-D842-847C-C71F08289F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97637" y="2534899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75%</a:t>
            </a:r>
            <a:endParaRPr lang="en-US"/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1163A095-438E-3846-9D31-7BCF50AB9F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77675" y="2534899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40%</a:t>
            </a:r>
            <a:endParaRPr lang="en-US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0D07E6F6-7E43-1545-B543-F570FB3E17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270570" y="2534899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60%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079E60-4EF5-D444-8818-35BE149DC18D}"/>
              </a:ext>
            </a:extLst>
          </p:cNvPr>
          <p:cNvSpPr/>
          <p:nvPr userDrawn="1"/>
        </p:nvSpPr>
        <p:spPr>
          <a:xfrm rot="16200000" flipV="1">
            <a:off x="5961489" y="6719111"/>
            <a:ext cx="252000" cy="36000"/>
          </a:xfrm>
          <a:prstGeom prst="rect">
            <a:avLst/>
          </a:prstGeom>
          <a:solidFill>
            <a:srgbClr val="8C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A3EF24-9E9D-D248-8659-6E5A57A70690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1456C76-F262-BA4E-8DBF-271FB5AB03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9D4AFD-F476-7141-AFB9-4C0A18D77615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CF8409-BD6B-E24D-9125-FE7BB665090B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190370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2FF19B-F26A-EC40-9F99-C10D1E505E59}"/>
              </a:ext>
            </a:extLst>
          </p:cNvPr>
          <p:cNvSpPr/>
          <p:nvPr userDrawn="1"/>
        </p:nvSpPr>
        <p:spPr>
          <a:xfrm>
            <a:off x="6361479" y="1232267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CAF61B17-26D4-B14D-97CA-EAAECA6A7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9807" y="1289462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522547-A08F-EE44-A9AD-5FABBDCD549F}"/>
              </a:ext>
            </a:extLst>
          </p:cNvPr>
          <p:cNvCxnSpPr>
            <a:cxnSpLocks/>
          </p:cNvCxnSpPr>
          <p:nvPr userDrawn="1"/>
        </p:nvCxnSpPr>
        <p:spPr>
          <a:xfrm>
            <a:off x="5769762" y="1622238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F3840-EDCD-4B47-B492-D9F24116159A}"/>
              </a:ext>
            </a:extLst>
          </p:cNvPr>
          <p:cNvSpPr/>
          <p:nvPr userDrawn="1"/>
        </p:nvSpPr>
        <p:spPr>
          <a:xfrm flipV="1">
            <a:off x="511072" y="-2"/>
            <a:ext cx="5240006" cy="6892757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Light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E207A2-7B0E-2F46-8515-2531113C9151}"/>
              </a:ext>
            </a:extLst>
          </p:cNvPr>
          <p:cNvSpPr/>
          <p:nvPr userDrawn="1"/>
        </p:nvSpPr>
        <p:spPr>
          <a:xfrm>
            <a:off x="918629" y="1527801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Montserrat Light" charset="0"/>
            </a:endParaRP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8EC99E19-5C6F-0E42-9D44-703CC975D6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6478" y="1899687"/>
            <a:ext cx="4306395" cy="3280643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type…</a:t>
            </a:r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5BC66613-CDA2-A74A-9395-2463EF11F2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8629" y="628636"/>
            <a:ext cx="4378451" cy="60363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Overview Slide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5A1E8056-B0BB-444E-9F56-12D2DD4B85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9716" y="1232267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359091-EF1E-5347-86A8-664FF906AFA2}"/>
              </a:ext>
            </a:extLst>
          </p:cNvPr>
          <p:cNvSpPr/>
          <p:nvPr userDrawn="1"/>
        </p:nvSpPr>
        <p:spPr>
          <a:xfrm>
            <a:off x="6361479" y="2306893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29FF15AB-A467-5248-AA8B-EA7E9FC37B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807" y="2364088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453B8E-02A0-D945-99F3-A46F3D8AA698}"/>
              </a:ext>
            </a:extLst>
          </p:cNvPr>
          <p:cNvCxnSpPr>
            <a:cxnSpLocks/>
          </p:cNvCxnSpPr>
          <p:nvPr userDrawn="1"/>
        </p:nvCxnSpPr>
        <p:spPr>
          <a:xfrm>
            <a:off x="5769762" y="2696864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F2455212-2D5D-E648-802A-B9EB354595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9716" y="2306893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DF1992D-B7D5-8E4B-BDA5-761CB37D3675}"/>
              </a:ext>
            </a:extLst>
          </p:cNvPr>
          <p:cNvSpPr/>
          <p:nvPr userDrawn="1"/>
        </p:nvSpPr>
        <p:spPr>
          <a:xfrm>
            <a:off x="6361479" y="3366657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D5D057F3-7821-E04C-AEF9-9BAF88BFC8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9807" y="3423852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01686CB-AFC3-2E42-8385-6797A30142D9}"/>
              </a:ext>
            </a:extLst>
          </p:cNvPr>
          <p:cNvCxnSpPr>
            <a:cxnSpLocks/>
          </p:cNvCxnSpPr>
          <p:nvPr userDrawn="1"/>
        </p:nvCxnSpPr>
        <p:spPr>
          <a:xfrm>
            <a:off x="5769762" y="3756628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EBAF954-82F2-CC42-82E9-A190647556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29716" y="3366657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212A528-3E55-3E4C-A29B-933FD36CD4AA}"/>
              </a:ext>
            </a:extLst>
          </p:cNvPr>
          <p:cNvSpPr/>
          <p:nvPr userDrawn="1"/>
        </p:nvSpPr>
        <p:spPr>
          <a:xfrm>
            <a:off x="6347624" y="4424843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5C41E408-2BE8-184D-BAE4-AEB73C241B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5952" y="4482038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B1EA6CF-9EE0-6148-AA67-CE0598A3805A}"/>
              </a:ext>
            </a:extLst>
          </p:cNvPr>
          <p:cNvCxnSpPr>
            <a:cxnSpLocks/>
          </p:cNvCxnSpPr>
          <p:nvPr userDrawn="1"/>
        </p:nvCxnSpPr>
        <p:spPr>
          <a:xfrm>
            <a:off x="5755907" y="4814814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5A47AF7F-E736-2640-98D0-99CBD669AF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15861" y="4424843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CA01ECA-9BBA-EE4B-8E28-5EE6A1A3E11D}"/>
              </a:ext>
            </a:extLst>
          </p:cNvPr>
          <p:cNvSpPr/>
          <p:nvPr userDrawn="1"/>
        </p:nvSpPr>
        <p:spPr>
          <a:xfrm>
            <a:off x="6361479" y="5502145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981C64DC-4A52-6744-8327-31289AFCBA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807" y="5559340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5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2514181-21FC-3442-AF04-713C37001620}"/>
              </a:ext>
            </a:extLst>
          </p:cNvPr>
          <p:cNvCxnSpPr>
            <a:cxnSpLocks/>
          </p:cNvCxnSpPr>
          <p:nvPr userDrawn="1"/>
        </p:nvCxnSpPr>
        <p:spPr>
          <a:xfrm>
            <a:off x="5769762" y="5892116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41215D43-08A5-AA4E-8D46-F8BEBABD63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29716" y="5502145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2476502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graph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88C34B6-84E1-EA48-95DB-C1BCC7B3E351}"/>
              </a:ext>
            </a:extLst>
          </p:cNvPr>
          <p:cNvSpPr/>
          <p:nvPr userDrawn="1"/>
        </p:nvSpPr>
        <p:spPr>
          <a:xfrm rot="16200000" flipV="1">
            <a:off x="5961489" y="6719111"/>
            <a:ext cx="252000" cy="3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Montserrat Light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BA184A-023C-D741-95F2-5828F3502BB6}"/>
              </a:ext>
            </a:extLst>
          </p:cNvPr>
          <p:cNvGrpSpPr/>
          <p:nvPr userDrawn="1"/>
        </p:nvGrpSpPr>
        <p:grpSpPr>
          <a:xfrm>
            <a:off x="2282521" y="1805252"/>
            <a:ext cx="7491958" cy="1805615"/>
            <a:chOff x="7490990" y="4949396"/>
            <a:chExt cx="14519185" cy="3790686"/>
          </a:xfrm>
        </p:grpSpPr>
        <p:sp>
          <p:nvSpPr>
            <p:cNvPr id="36" name="Shape 493">
              <a:extLst>
                <a:ext uri="{FF2B5EF4-FFF2-40B4-BE49-F238E27FC236}">
                  <a16:creationId xmlns:a16="http://schemas.microsoft.com/office/drawing/2014/main" id="{38C420ED-6E9F-674D-A99A-935C1707DBD8}"/>
                </a:ext>
              </a:extLst>
            </p:cNvPr>
            <p:cNvSpPr/>
            <p:nvPr/>
          </p:nvSpPr>
          <p:spPr>
            <a:xfrm>
              <a:off x="7490990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38" name="Shape 493">
              <a:extLst>
                <a:ext uri="{FF2B5EF4-FFF2-40B4-BE49-F238E27FC236}">
                  <a16:creationId xmlns:a16="http://schemas.microsoft.com/office/drawing/2014/main" id="{AC29EF66-7866-244A-901E-6F9DA32957D7}"/>
                </a:ext>
              </a:extLst>
            </p:cNvPr>
            <p:cNvSpPr/>
            <p:nvPr/>
          </p:nvSpPr>
          <p:spPr>
            <a:xfrm>
              <a:off x="12851432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  <p:sp>
          <p:nvSpPr>
            <p:cNvPr id="40" name="Shape 493">
              <a:extLst>
                <a:ext uri="{FF2B5EF4-FFF2-40B4-BE49-F238E27FC236}">
                  <a16:creationId xmlns:a16="http://schemas.microsoft.com/office/drawing/2014/main" id="{092AE388-879D-3241-A548-3530A2E53D68}"/>
                </a:ext>
              </a:extLst>
            </p:cNvPr>
            <p:cNvSpPr/>
            <p:nvPr/>
          </p:nvSpPr>
          <p:spPr>
            <a:xfrm>
              <a:off x="18219487" y="4949396"/>
              <a:ext cx="3790688" cy="3790686"/>
            </a:xfrm>
            <a:prstGeom prst="ellipse">
              <a:avLst/>
            </a:prstGeom>
            <a:solidFill>
              <a:schemeClr val="bg2"/>
            </a:solidFill>
            <a:ln w="190500" cap="flat" cmpd="sng">
              <a:solidFill>
                <a:srgbClr val="EFF1F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389" tIns="45682" rIns="91389" bIns="45682" anchor="ctr" anchorCtr="0">
              <a:noAutofit/>
            </a:bodyPr>
            <a:lstStyle/>
            <a:p>
              <a:pPr algn="ctr"/>
              <a:endParaRPr sz="1349">
                <a:solidFill>
                  <a:schemeClr val="lt1"/>
                </a:solidFill>
                <a:latin typeface="Montserrat Light" charset="0"/>
                <a:ea typeface="Montserrat Light" charset="0"/>
                <a:cs typeface="Montserrat Light" charset="0"/>
                <a:sym typeface="Calibri"/>
              </a:endParaRPr>
            </a:p>
          </p:txBody>
        </p:sp>
      </p:grp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1CCAFBB9-7E7E-5240-A8B6-015D5A5457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14217" y="4216262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B76C1A38-EC9E-5E4C-8AA6-04B4158CC28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81534" y="4182488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A7D1C48-2B49-5F45-B3A3-A718156361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47964" y="4167639"/>
            <a:ext cx="2106525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1D253296-4B46-D842-847C-C71F08289F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51609" y="2500020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75%</a:t>
            </a:r>
            <a:endParaRPr lang="en-US"/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1163A095-438E-3846-9D31-7BCF50AB9F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31647" y="2500020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40%</a:t>
            </a:r>
            <a:endParaRPr lang="en-US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0D07E6F6-7E43-1545-B543-F570FB3E17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24542" y="2500020"/>
            <a:ext cx="2106525" cy="1237497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60%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0333AF-81AF-A34B-94F1-14F67111D644}"/>
              </a:ext>
            </a:extLst>
          </p:cNvPr>
          <p:cNvSpPr/>
          <p:nvPr userDrawn="1"/>
        </p:nvSpPr>
        <p:spPr>
          <a:xfrm>
            <a:off x="5650339" y="1213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BEB2F77E-FE48-FF4C-81F1-260AA71B06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64" y="446202"/>
            <a:ext cx="12181236" cy="582221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130239-26A4-FD46-98D9-9BA50A98E00C}"/>
              </a:ext>
            </a:extLst>
          </p:cNvPr>
          <p:cNvSpPr/>
          <p:nvPr userDrawn="1"/>
        </p:nvSpPr>
        <p:spPr>
          <a:xfrm rot="16200000" flipV="1">
            <a:off x="5925489" y="6683111"/>
            <a:ext cx="324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0BF02F-C4D7-594B-8513-C00BB5065733}"/>
              </a:ext>
            </a:extLst>
          </p:cNvPr>
          <p:cNvSpPr txBox="1"/>
          <p:nvPr userDrawn="1"/>
        </p:nvSpPr>
        <p:spPr>
          <a:xfrm>
            <a:off x="10764" y="6234608"/>
            <a:ext cx="12167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1902107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con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BCDD55-1DF7-884A-BB9D-948AA2579F83}"/>
              </a:ext>
            </a:extLst>
          </p:cNvPr>
          <p:cNvGrpSpPr/>
          <p:nvPr userDrawn="1"/>
        </p:nvGrpSpPr>
        <p:grpSpPr>
          <a:xfrm flipH="1">
            <a:off x="8729578" y="863758"/>
            <a:ext cx="3462422" cy="4621568"/>
            <a:chOff x="1333421" y="1575267"/>
            <a:chExt cx="7926559" cy="10580207"/>
          </a:xfrm>
          <a:solidFill>
            <a:srgbClr val="FFD100"/>
          </a:solidFill>
        </p:grpSpPr>
        <p:sp>
          <p:nvSpPr>
            <p:cNvPr id="3" name="Freeform 360">
              <a:extLst>
                <a:ext uri="{FF2B5EF4-FFF2-40B4-BE49-F238E27FC236}">
                  <a16:creationId xmlns:a16="http://schemas.microsoft.com/office/drawing/2014/main" id="{444920D1-2F08-AC4B-8699-90F0CFC61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4524" y="5167524"/>
              <a:ext cx="1120431" cy="3380949"/>
            </a:xfrm>
            <a:custGeom>
              <a:avLst/>
              <a:gdLst>
                <a:gd name="T0" fmla="*/ 0 w 1005"/>
                <a:gd name="T1" fmla="*/ 2794 h 3034"/>
                <a:gd name="T2" fmla="*/ 0 w 1005"/>
                <a:gd name="T3" fmla="*/ 2794 h 3034"/>
                <a:gd name="T4" fmla="*/ 16 w 1005"/>
                <a:gd name="T5" fmla="*/ 2738 h 3034"/>
                <a:gd name="T6" fmla="*/ 207 w 1005"/>
                <a:gd name="T7" fmla="*/ 1520 h 3034"/>
                <a:gd name="T8" fmla="*/ 16 w 1005"/>
                <a:gd name="T9" fmla="*/ 294 h 3034"/>
                <a:gd name="T10" fmla="*/ 0 w 1005"/>
                <a:gd name="T11" fmla="*/ 247 h 3034"/>
                <a:gd name="T12" fmla="*/ 757 w 1005"/>
                <a:gd name="T13" fmla="*/ 0 h 3034"/>
                <a:gd name="T14" fmla="*/ 773 w 1005"/>
                <a:gd name="T15" fmla="*/ 48 h 3034"/>
                <a:gd name="T16" fmla="*/ 1004 w 1005"/>
                <a:gd name="T17" fmla="*/ 1520 h 3034"/>
                <a:gd name="T18" fmla="*/ 773 w 1005"/>
                <a:gd name="T19" fmla="*/ 2985 h 3034"/>
                <a:gd name="T20" fmla="*/ 757 w 1005"/>
                <a:gd name="T21" fmla="*/ 3033 h 3034"/>
                <a:gd name="T22" fmla="*/ 0 w 1005"/>
                <a:gd name="T23" fmla="*/ 2794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5" h="3034">
                  <a:moveTo>
                    <a:pt x="0" y="2794"/>
                  </a:moveTo>
                  <a:lnTo>
                    <a:pt x="0" y="2794"/>
                  </a:lnTo>
                  <a:cubicBezTo>
                    <a:pt x="16" y="2738"/>
                    <a:pt x="16" y="2738"/>
                    <a:pt x="16" y="2738"/>
                  </a:cubicBezTo>
                  <a:cubicBezTo>
                    <a:pt x="144" y="2348"/>
                    <a:pt x="207" y="1934"/>
                    <a:pt x="207" y="1520"/>
                  </a:cubicBezTo>
                  <a:cubicBezTo>
                    <a:pt x="207" y="1099"/>
                    <a:pt x="144" y="693"/>
                    <a:pt x="16" y="294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757" y="0"/>
                    <a:pt x="757" y="0"/>
                    <a:pt x="757" y="0"/>
                  </a:cubicBezTo>
                  <a:cubicBezTo>
                    <a:pt x="773" y="48"/>
                    <a:pt x="773" y="48"/>
                    <a:pt x="773" y="48"/>
                  </a:cubicBezTo>
                  <a:cubicBezTo>
                    <a:pt x="932" y="526"/>
                    <a:pt x="1004" y="1019"/>
                    <a:pt x="1004" y="1520"/>
                  </a:cubicBezTo>
                  <a:cubicBezTo>
                    <a:pt x="1004" y="2022"/>
                    <a:pt x="932" y="2515"/>
                    <a:pt x="773" y="2985"/>
                  </a:cubicBezTo>
                  <a:cubicBezTo>
                    <a:pt x="757" y="3033"/>
                    <a:pt x="757" y="3033"/>
                    <a:pt x="757" y="3033"/>
                  </a:cubicBezTo>
                  <a:lnTo>
                    <a:pt x="0" y="2794"/>
                  </a:lnTo>
                </a:path>
              </a:pathLst>
            </a:custGeom>
            <a:solidFill>
              <a:srgbClr val="FED100">
                <a:alpha val="6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Freeform 362">
              <a:extLst>
                <a:ext uri="{FF2B5EF4-FFF2-40B4-BE49-F238E27FC236}">
                  <a16:creationId xmlns:a16="http://schemas.microsoft.com/office/drawing/2014/main" id="{7CCCF227-4B75-8E43-B1E3-6224CB19C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421" y="1575267"/>
              <a:ext cx="3223696" cy="1759273"/>
            </a:xfrm>
            <a:custGeom>
              <a:avLst/>
              <a:gdLst>
                <a:gd name="T0" fmla="*/ 2381 w 2891"/>
                <a:gd name="T1" fmla="*/ 1545 h 1577"/>
                <a:gd name="T2" fmla="*/ 2381 w 2891"/>
                <a:gd name="T3" fmla="*/ 1545 h 1577"/>
                <a:gd name="T4" fmla="*/ 55 w 2891"/>
                <a:gd name="T5" fmla="*/ 796 h 1577"/>
                <a:gd name="T6" fmla="*/ 0 w 2891"/>
                <a:gd name="T7" fmla="*/ 796 h 1577"/>
                <a:gd name="T8" fmla="*/ 0 w 2891"/>
                <a:gd name="T9" fmla="*/ 0 h 1577"/>
                <a:gd name="T10" fmla="*/ 55 w 2891"/>
                <a:gd name="T11" fmla="*/ 0 h 1577"/>
                <a:gd name="T12" fmla="*/ 2851 w 2891"/>
                <a:gd name="T13" fmla="*/ 900 h 1577"/>
                <a:gd name="T14" fmla="*/ 2890 w 2891"/>
                <a:gd name="T15" fmla="*/ 931 h 1577"/>
                <a:gd name="T16" fmla="*/ 2420 w 2891"/>
                <a:gd name="T17" fmla="*/ 1576 h 1577"/>
                <a:gd name="T18" fmla="*/ 2381 w 2891"/>
                <a:gd name="T19" fmla="*/ 1545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1" h="1577">
                  <a:moveTo>
                    <a:pt x="2381" y="1545"/>
                  </a:moveTo>
                  <a:lnTo>
                    <a:pt x="2381" y="1545"/>
                  </a:lnTo>
                  <a:cubicBezTo>
                    <a:pt x="1704" y="1051"/>
                    <a:pt x="900" y="796"/>
                    <a:pt x="55" y="796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067" y="0"/>
                    <a:pt x="2030" y="311"/>
                    <a:pt x="2851" y="900"/>
                  </a:cubicBezTo>
                  <a:cubicBezTo>
                    <a:pt x="2890" y="931"/>
                    <a:pt x="2890" y="931"/>
                    <a:pt x="2890" y="931"/>
                  </a:cubicBezTo>
                  <a:cubicBezTo>
                    <a:pt x="2420" y="1576"/>
                    <a:pt x="2420" y="1576"/>
                    <a:pt x="2420" y="1576"/>
                  </a:cubicBezTo>
                  <a:lnTo>
                    <a:pt x="2381" y="1545"/>
                  </a:lnTo>
                </a:path>
              </a:pathLst>
            </a:custGeom>
            <a:solidFill>
              <a:srgbClr val="FFD1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Freeform 364">
              <a:extLst>
                <a:ext uri="{FF2B5EF4-FFF2-40B4-BE49-F238E27FC236}">
                  <a16:creationId xmlns:a16="http://schemas.microsoft.com/office/drawing/2014/main" id="{202302F4-CC55-1B49-AF69-5DF0D0B8B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019" y="2543357"/>
              <a:ext cx="2511140" cy="3017301"/>
            </a:xfrm>
            <a:custGeom>
              <a:avLst/>
              <a:gdLst>
                <a:gd name="T0" fmla="*/ 1481 w 2255"/>
                <a:gd name="T1" fmla="*/ 2651 h 2708"/>
                <a:gd name="T2" fmla="*/ 1481 w 2255"/>
                <a:gd name="T3" fmla="*/ 2651 h 2708"/>
                <a:gd name="T4" fmla="*/ 916 w 2255"/>
                <a:gd name="T5" fmla="*/ 1553 h 2708"/>
                <a:gd name="T6" fmla="*/ 48 w 2255"/>
                <a:gd name="T7" fmla="*/ 677 h 2708"/>
                <a:gd name="T8" fmla="*/ 0 w 2255"/>
                <a:gd name="T9" fmla="*/ 645 h 2708"/>
                <a:gd name="T10" fmla="*/ 470 w 2255"/>
                <a:gd name="T11" fmla="*/ 0 h 2708"/>
                <a:gd name="T12" fmla="*/ 518 w 2255"/>
                <a:gd name="T13" fmla="*/ 32 h 2708"/>
                <a:gd name="T14" fmla="*/ 1561 w 2255"/>
                <a:gd name="T15" fmla="*/ 1083 h 2708"/>
                <a:gd name="T16" fmla="*/ 2238 w 2255"/>
                <a:gd name="T17" fmla="*/ 2405 h 2708"/>
                <a:gd name="T18" fmla="*/ 2254 w 2255"/>
                <a:gd name="T19" fmla="*/ 2460 h 2708"/>
                <a:gd name="T20" fmla="*/ 1497 w 2255"/>
                <a:gd name="T21" fmla="*/ 2707 h 2708"/>
                <a:gd name="T22" fmla="*/ 1481 w 2255"/>
                <a:gd name="T23" fmla="*/ 2651 h 2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5" h="2708">
                  <a:moveTo>
                    <a:pt x="1481" y="2651"/>
                  </a:moveTo>
                  <a:lnTo>
                    <a:pt x="1481" y="2651"/>
                  </a:lnTo>
                  <a:cubicBezTo>
                    <a:pt x="1354" y="2261"/>
                    <a:pt x="1163" y="1887"/>
                    <a:pt x="916" y="1553"/>
                  </a:cubicBezTo>
                  <a:cubicBezTo>
                    <a:pt x="669" y="1218"/>
                    <a:pt x="382" y="923"/>
                    <a:pt x="48" y="677"/>
                  </a:cubicBezTo>
                  <a:cubicBezTo>
                    <a:pt x="0" y="645"/>
                    <a:pt x="0" y="645"/>
                    <a:pt x="0" y="645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518" y="32"/>
                    <a:pt x="518" y="32"/>
                    <a:pt x="518" y="32"/>
                  </a:cubicBezTo>
                  <a:cubicBezTo>
                    <a:pt x="916" y="326"/>
                    <a:pt x="1266" y="677"/>
                    <a:pt x="1561" y="1083"/>
                  </a:cubicBezTo>
                  <a:cubicBezTo>
                    <a:pt x="1855" y="1489"/>
                    <a:pt x="2086" y="1935"/>
                    <a:pt x="2238" y="2405"/>
                  </a:cubicBezTo>
                  <a:cubicBezTo>
                    <a:pt x="2254" y="2460"/>
                    <a:pt x="2254" y="2460"/>
                    <a:pt x="2254" y="2460"/>
                  </a:cubicBezTo>
                  <a:cubicBezTo>
                    <a:pt x="1497" y="2707"/>
                    <a:pt x="1497" y="2707"/>
                    <a:pt x="1497" y="2707"/>
                  </a:cubicBezTo>
                  <a:lnTo>
                    <a:pt x="1481" y="2651"/>
                  </a:lnTo>
                </a:path>
              </a:pathLst>
            </a:custGeom>
            <a:solidFill>
              <a:srgbClr val="FED100">
                <a:alpha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366">
              <a:extLst>
                <a:ext uri="{FF2B5EF4-FFF2-40B4-BE49-F238E27FC236}">
                  <a16:creationId xmlns:a16="http://schemas.microsoft.com/office/drawing/2014/main" id="{CB9C6474-133B-844D-9BD8-3E0B449C8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421" y="10386373"/>
              <a:ext cx="3223696" cy="1769101"/>
            </a:xfrm>
            <a:custGeom>
              <a:avLst/>
              <a:gdLst>
                <a:gd name="T0" fmla="*/ 0 w 2891"/>
                <a:gd name="T1" fmla="*/ 1585 h 1586"/>
                <a:gd name="T2" fmla="*/ 0 w 2891"/>
                <a:gd name="T3" fmla="*/ 1585 h 1586"/>
                <a:gd name="T4" fmla="*/ 0 w 2891"/>
                <a:gd name="T5" fmla="*/ 788 h 1586"/>
                <a:gd name="T6" fmla="*/ 55 w 2891"/>
                <a:gd name="T7" fmla="*/ 788 h 1586"/>
                <a:gd name="T8" fmla="*/ 2381 w 2891"/>
                <a:gd name="T9" fmla="*/ 32 h 1586"/>
                <a:gd name="T10" fmla="*/ 2420 w 2891"/>
                <a:gd name="T11" fmla="*/ 0 h 1586"/>
                <a:gd name="T12" fmla="*/ 2890 w 2891"/>
                <a:gd name="T13" fmla="*/ 645 h 1586"/>
                <a:gd name="T14" fmla="*/ 2851 w 2891"/>
                <a:gd name="T15" fmla="*/ 677 h 1586"/>
                <a:gd name="T16" fmla="*/ 55 w 2891"/>
                <a:gd name="T17" fmla="*/ 1585 h 1586"/>
                <a:gd name="T18" fmla="*/ 0 w 2891"/>
                <a:gd name="T19" fmla="*/ 1585 h 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1" h="1586">
                  <a:moveTo>
                    <a:pt x="0" y="1585"/>
                  </a:moveTo>
                  <a:lnTo>
                    <a:pt x="0" y="1585"/>
                  </a:lnTo>
                  <a:cubicBezTo>
                    <a:pt x="0" y="788"/>
                    <a:pt x="0" y="788"/>
                    <a:pt x="0" y="788"/>
                  </a:cubicBezTo>
                  <a:cubicBezTo>
                    <a:pt x="55" y="788"/>
                    <a:pt x="55" y="788"/>
                    <a:pt x="55" y="788"/>
                  </a:cubicBezTo>
                  <a:cubicBezTo>
                    <a:pt x="900" y="788"/>
                    <a:pt x="1704" y="526"/>
                    <a:pt x="2381" y="32"/>
                  </a:cubicBezTo>
                  <a:cubicBezTo>
                    <a:pt x="2420" y="0"/>
                    <a:pt x="2420" y="0"/>
                    <a:pt x="2420" y="0"/>
                  </a:cubicBezTo>
                  <a:cubicBezTo>
                    <a:pt x="2890" y="645"/>
                    <a:pt x="2890" y="645"/>
                    <a:pt x="2890" y="645"/>
                  </a:cubicBezTo>
                  <a:cubicBezTo>
                    <a:pt x="2851" y="677"/>
                    <a:pt x="2851" y="677"/>
                    <a:pt x="2851" y="677"/>
                  </a:cubicBezTo>
                  <a:cubicBezTo>
                    <a:pt x="2030" y="1274"/>
                    <a:pt x="1067" y="1585"/>
                    <a:pt x="55" y="1585"/>
                  </a:cubicBezTo>
                  <a:lnTo>
                    <a:pt x="0" y="1585"/>
                  </a:lnTo>
                </a:path>
              </a:pathLst>
            </a:custGeom>
            <a:solidFill>
              <a:srgbClr val="FED100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68">
              <a:extLst>
                <a:ext uri="{FF2B5EF4-FFF2-40B4-BE49-F238E27FC236}">
                  <a16:creationId xmlns:a16="http://schemas.microsoft.com/office/drawing/2014/main" id="{0A55155F-2169-8148-86C8-080AF2EBA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019" y="8165168"/>
              <a:ext cx="2511140" cy="3012388"/>
            </a:xfrm>
            <a:custGeom>
              <a:avLst/>
              <a:gdLst>
                <a:gd name="T0" fmla="*/ 0 w 2255"/>
                <a:gd name="T1" fmla="*/ 2055 h 2701"/>
                <a:gd name="T2" fmla="*/ 0 w 2255"/>
                <a:gd name="T3" fmla="*/ 2055 h 2701"/>
                <a:gd name="T4" fmla="*/ 48 w 2255"/>
                <a:gd name="T5" fmla="*/ 2023 h 2701"/>
                <a:gd name="T6" fmla="*/ 916 w 2255"/>
                <a:gd name="T7" fmla="*/ 1155 h 2701"/>
                <a:gd name="T8" fmla="*/ 1481 w 2255"/>
                <a:gd name="T9" fmla="*/ 48 h 2701"/>
                <a:gd name="T10" fmla="*/ 1497 w 2255"/>
                <a:gd name="T11" fmla="*/ 0 h 2701"/>
                <a:gd name="T12" fmla="*/ 2254 w 2255"/>
                <a:gd name="T13" fmla="*/ 247 h 2701"/>
                <a:gd name="T14" fmla="*/ 2238 w 2255"/>
                <a:gd name="T15" fmla="*/ 295 h 2701"/>
                <a:gd name="T16" fmla="*/ 1561 w 2255"/>
                <a:gd name="T17" fmla="*/ 1625 h 2701"/>
                <a:gd name="T18" fmla="*/ 518 w 2255"/>
                <a:gd name="T19" fmla="*/ 2668 h 2701"/>
                <a:gd name="T20" fmla="*/ 470 w 2255"/>
                <a:gd name="T21" fmla="*/ 2700 h 2701"/>
                <a:gd name="T22" fmla="*/ 0 w 2255"/>
                <a:gd name="T23" fmla="*/ 2055 h 2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5" h="2701">
                  <a:moveTo>
                    <a:pt x="0" y="2055"/>
                  </a:moveTo>
                  <a:lnTo>
                    <a:pt x="0" y="2055"/>
                  </a:lnTo>
                  <a:cubicBezTo>
                    <a:pt x="48" y="2023"/>
                    <a:pt x="48" y="2023"/>
                    <a:pt x="48" y="2023"/>
                  </a:cubicBezTo>
                  <a:cubicBezTo>
                    <a:pt x="382" y="1784"/>
                    <a:pt x="669" y="1489"/>
                    <a:pt x="916" y="1155"/>
                  </a:cubicBezTo>
                  <a:cubicBezTo>
                    <a:pt x="1163" y="820"/>
                    <a:pt x="1354" y="446"/>
                    <a:pt x="1481" y="48"/>
                  </a:cubicBezTo>
                  <a:cubicBezTo>
                    <a:pt x="1497" y="0"/>
                    <a:pt x="1497" y="0"/>
                    <a:pt x="1497" y="0"/>
                  </a:cubicBezTo>
                  <a:cubicBezTo>
                    <a:pt x="2254" y="247"/>
                    <a:pt x="2254" y="247"/>
                    <a:pt x="2254" y="247"/>
                  </a:cubicBezTo>
                  <a:cubicBezTo>
                    <a:pt x="2238" y="295"/>
                    <a:pt x="2238" y="295"/>
                    <a:pt x="2238" y="295"/>
                  </a:cubicBezTo>
                  <a:cubicBezTo>
                    <a:pt x="2086" y="773"/>
                    <a:pt x="1855" y="1219"/>
                    <a:pt x="1561" y="1625"/>
                  </a:cubicBezTo>
                  <a:cubicBezTo>
                    <a:pt x="1266" y="2023"/>
                    <a:pt x="916" y="2381"/>
                    <a:pt x="518" y="2668"/>
                  </a:cubicBezTo>
                  <a:cubicBezTo>
                    <a:pt x="470" y="2700"/>
                    <a:pt x="470" y="2700"/>
                    <a:pt x="470" y="2700"/>
                  </a:cubicBezTo>
                  <a:lnTo>
                    <a:pt x="0" y="2055"/>
                  </a:lnTo>
                </a:path>
              </a:pathLst>
            </a:custGeom>
            <a:solidFill>
              <a:srgbClr val="FED100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370">
              <a:extLst>
                <a:ext uri="{FF2B5EF4-FFF2-40B4-BE49-F238E27FC236}">
                  <a16:creationId xmlns:a16="http://schemas.microsoft.com/office/drawing/2014/main" id="{32F6DF3F-2938-BD4D-BF51-EE02DE58C7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34567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71">
              <a:extLst>
                <a:ext uri="{FF2B5EF4-FFF2-40B4-BE49-F238E27FC236}">
                  <a16:creationId xmlns:a16="http://schemas.microsoft.com/office/drawing/2014/main" id="{FD695B73-B2F8-604F-9235-05D969A31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54458" y="1678463"/>
              <a:ext cx="152341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72">
              <a:extLst>
                <a:ext uri="{FF2B5EF4-FFF2-40B4-BE49-F238E27FC236}">
                  <a16:creationId xmlns:a16="http://schemas.microsoft.com/office/drawing/2014/main" id="{CE8F5863-1C31-E94A-872C-236AA0936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9436" y="1678463"/>
              <a:ext cx="152341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73">
              <a:extLst>
                <a:ext uri="{FF2B5EF4-FFF2-40B4-BE49-F238E27FC236}">
                  <a16:creationId xmlns:a16="http://schemas.microsoft.com/office/drawing/2014/main" id="{3F78E116-88BE-424F-8426-F5289049A1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4414" y="1678463"/>
              <a:ext cx="152341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74">
              <a:extLst>
                <a:ext uri="{FF2B5EF4-FFF2-40B4-BE49-F238E27FC236}">
                  <a16:creationId xmlns:a16="http://schemas.microsoft.com/office/drawing/2014/main" id="{6ECB9C51-5512-D341-8DEE-25BC594A98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9393" y="1678463"/>
              <a:ext cx="152341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75">
              <a:extLst>
                <a:ext uri="{FF2B5EF4-FFF2-40B4-BE49-F238E27FC236}">
                  <a16:creationId xmlns:a16="http://schemas.microsoft.com/office/drawing/2014/main" id="{60BBF185-F8E8-A64F-9824-29CD570133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9286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76">
              <a:extLst>
                <a:ext uri="{FF2B5EF4-FFF2-40B4-BE49-F238E27FC236}">
                  <a16:creationId xmlns:a16="http://schemas.microsoft.com/office/drawing/2014/main" id="{0B44548D-0436-1B4D-82BA-3F36597C0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4264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77">
              <a:extLst>
                <a:ext uri="{FF2B5EF4-FFF2-40B4-BE49-F238E27FC236}">
                  <a16:creationId xmlns:a16="http://schemas.microsoft.com/office/drawing/2014/main" id="{1B930512-8211-0549-8411-C7237814C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49243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78">
              <a:extLst>
                <a:ext uri="{FF2B5EF4-FFF2-40B4-BE49-F238E27FC236}">
                  <a16:creationId xmlns:a16="http://schemas.microsoft.com/office/drawing/2014/main" id="{97AF0131-21D4-1D48-8255-173B0EE6F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4221" y="1678463"/>
              <a:ext cx="152338" cy="4916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79">
              <a:extLst>
                <a:ext uri="{FF2B5EF4-FFF2-40B4-BE49-F238E27FC236}">
                  <a16:creationId xmlns:a16="http://schemas.microsoft.com/office/drawing/2014/main" id="{E06F29DA-7B97-804D-A43F-12391EF18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768" y="1678463"/>
              <a:ext cx="127768" cy="44229"/>
            </a:xfrm>
            <a:custGeom>
              <a:avLst/>
              <a:gdLst>
                <a:gd name="T0" fmla="*/ 112 w 113"/>
                <a:gd name="T1" fmla="*/ 0 h 41"/>
                <a:gd name="T2" fmla="*/ 40 w 113"/>
                <a:gd name="T3" fmla="*/ 0 h 41"/>
                <a:gd name="T4" fmla="*/ 0 w 113"/>
                <a:gd name="T5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41">
                  <a:moveTo>
                    <a:pt x="112" y="0"/>
                  </a:moveTo>
                  <a:lnTo>
                    <a:pt x="40" y="0"/>
                  </a:lnTo>
                  <a:lnTo>
                    <a:pt x="0" y="40"/>
                  </a:lnTo>
                </a:path>
              </a:pathLst>
            </a:cu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80">
              <a:extLst>
                <a:ext uri="{FF2B5EF4-FFF2-40B4-BE49-F238E27FC236}">
                  <a16:creationId xmlns:a16="http://schemas.microsoft.com/office/drawing/2014/main" id="{39489DCB-CD4C-5840-B2C1-7D81D07BE5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2117" y="1830804"/>
              <a:ext cx="98283" cy="108112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81">
              <a:extLst>
                <a:ext uri="{FF2B5EF4-FFF2-40B4-BE49-F238E27FC236}">
                  <a16:creationId xmlns:a16="http://schemas.microsoft.com/office/drawing/2014/main" id="{95643E82-7587-DC49-BC30-C0E6E404B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6861" y="3924240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2">
              <a:extLst>
                <a:ext uri="{FF2B5EF4-FFF2-40B4-BE49-F238E27FC236}">
                  <a16:creationId xmlns:a16="http://schemas.microsoft.com/office/drawing/2014/main" id="{D358734F-B9C8-BE43-A8DC-AC5B032EB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1883" y="3924240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83">
              <a:extLst>
                <a:ext uri="{FF2B5EF4-FFF2-40B4-BE49-F238E27FC236}">
                  <a16:creationId xmlns:a16="http://schemas.microsoft.com/office/drawing/2014/main" id="{AA567CB0-C7D0-4546-8B67-2094E0252F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1993" y="3924240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4">
              <a:extLst>
                <a:ext uri="{FF2B5EF4-FFF2-40B4-BE49-F238E27FC236}">
                  <a16:creationId xmlns:a16="http://schemas.microsoft.com/office/drawing/2014/main" id="{EA681CC9-5ABA-3248-A4A7-CB9CD72FD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14" y="3924240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85">
              <a:extLst>
                <a:ext uri="{FF2B5EF4-FFF2-40B4-BE49-F238E27FC236}">
                  <a16:creationId xmlns:a16="http://schemas.microsoft.com/office/drawing/2014/main" id="{91F26741-DBCE-384F-B4F7-C04E11D09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2036" y="3924240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86">
              <a:extLst>
                <a:ext uri="{FF2B5EF4-FFF2-40B4-BE49-F238E27FC236}">
                  <a16:creationId xmlns:a16="http://schemas.microsoft.com/office/drawing/2014/main" id="{6F66E14C-E7D6-D147-95EB-7B8BEE4DDF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058" y="3924240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87">
              <a:extLst>
                <a:ext uri="{FF2B5EF4-FFF2-40B4-BE49-F238E27FC236}">
                  <a16:creationId xmlns:a16="http://schemas.microsoft.com/office/drawing/2014/main" id="{7AE857E7-44C1-BA4F-8375-C42C5C52C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080" y="3924240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88">
              <a:extLst>
                <a:ext uri="{FF2B5EF4-FFF2-40B4-BE49-F238E27FC236}">
                  <a16:creationId xmlns:a16="http://schemas.microsoft.com/office/drawing/2014/main" id="{A214FDBA-4EC5-5241-8B30-1FE689861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2186" y="3924240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89">
              <a:extLst>
                <a:ext uri="{FF2B5EF4-FFF2-40B4-BE49-F238E27FC236}">
                  <a16:creationId xmlns:a16="http://schemas.microsoft.com/office/drawing/2014/main" id="{7C5E9A8F-8FDD-1A44-BF04-D0F310267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7208" y="3924240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90">
              <a:extLst>
                <a:ext uri="{FF2B5EF4-FFF2-40B4-BE49-F238E27FC236}">
                  <a16:creationId xmlns:a16="http://schemas.microsoft.com/office/drawing/2014/main" id="{0EA9B8C0-EDFD-1046-AD55-42F87E617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2230" y="3924240"/>
              <a:ext cx="78627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91">
              <a:extLst>
                <a:ext uri="{FF2B5EF4-FFF2-40B4-BE49-F238E27FC236}">
                  <a16:creationId xmlns:a16="http://schemas.microsoft.com/office/drawing/2014/main" id="{6A9289EF-1274-C94D-8B8B-4554E3135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0897" y="6862914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92">
              <a:extLst>
                <a:ext uri="{FF2B5EF4-FFF2-40B4-BE49-F238E27FC236}">
                  <a16:creationId xmlns:a16="http://schemas.microsoft.com/office/drawing/2014/main" id="{ED83F3A6-9F88-3742-A5D4-543111D2D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5919" y="6862914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93">
              <a:extLst>
                <a:ext uri="{FF2B5EF4-FFF2-40B4-BE49-F238E27FC236}">
                  <a16:creationId xmlns:a16="http://schemas.microsoft.com/office/drawing/2014/main" id="{16BB54F5-8C56-B548-B2EF-F47C4745E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0941" y="6862914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94">
              <a:extLst>
                <a:ext uri="{FF2B5EF4-FFF2-40B4-BE49-F238E27FC236}">
                  <a16:creationId xmlns:a16="http://schemas.microsoft.com/office/drawing/2014/main" id="{9C62878D-2275-144A-8646-33C664400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1050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95">
              <a:extLst>
                <a:ext uri="{FF2B5EF4-FFF2-40B4-BE49-F238E27FC236}">
                  <a16:creationId xmlns:a16="http://schemas.microsoft.com/office/drawing/2014/main" id="{6A2E1EEE-E9D7-8046-88D4-F7BD7218B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6072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96">
              <a:extLst>
                <a:ext uri="{FF2B5EF4-FFF2-40B4-BE49-F238E27FC236}">
                  <a16:creationId xmlns:a16="http://schemas.microsoft.com/office/drawing/2014/main" id="{0BAC68DC-5BAC-B440-B154-FC2AB78A8D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1094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97">
              <a:extLst>
                <a:ext uri="{FF2B5EF4-FFF2-40B4-BE49-F238E27FC236}">
                  <a16:creationId xmlns:a16="http://schemas.microsoft.com/office/drawing/2014/main" id="{C84BCC2E-BE5E-1245-AA45-C11AA6F0B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6116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98">
              <a:extLst>
                <a:ext uri="{FF2B5EF4-FFF2-40B4-BE49-F238E27FC236}">
                  <a16:creationId xmlns:a16="http://schemas.microsoft.com/office/drawing/2014/main" id="{8024D14E-8A2F-384A-96B7-48EC820B6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1138" y="6862914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99">
              <a:extLst>
                <a:ext uri="{FF2B5EF4-FFF2-40B4-BE49-F238E27FC236}">
                  <a16:creationId xmlns:a16="http://schemas.microsoft.com/office/drawing/2014/main" id="{FC644DFB-6F5B-9846-8E31-E325594B7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1244" y="6862914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00">
              <a:extLst>
                <a:ext uri="{FF2B5EF4-FFF2-40B4-BE49-F238E27FC236}">
                  <a16:creationId xmlns:a16="http://schemas.microsoft.com/office/drawing/2014/main" id="{8CFFFD75-3458-AA4C-837A-8E3E1FEA5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86266" y="6862914"/>
              <a:ext cx="73714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01">
              <a:extLst>
                <a:ext uri="{FF2B5EF4-FFF2-40B4-BE49-F238E27FC236}">
                  <a16:creationId xmlns:a16="http://schemas.microsoft.com/office/drawing/2014/main" id="{64DA56AE-9533-3946-8D43-552F0D722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6861" y="9663991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02">
              <a:extLst>
                <a:ext uri="{FF2B5EF4-FFF2-40B4-BE49-F238E27FC236}">
                  <a16:creationId xmlns:a16="http://schemas.microsoft.com/office/drawing/2014/main" id="{23E0164A-EDFA-D947-9627-70AE9E22B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1883" y="9663991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03">
              <a:extLst>
                <a:ext uri="{FF2B5EF4-FFF2-40B4-BE49-F238E27FC236}">
                  <a16:creationId xmlns:a16="http://schemas.microsoft.com/office/drawing/2014/main" id="{55D7BF5B-A0F1-5B45-8A0C-513859E3C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1993" y="9663991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04">
              <a:extLst>
                <a:ext uri="{FF2B5EF4-FFF2-40B4-BE49-F238E27FC236}">
                  <a16:creationId xmlns:a16="http://schemas.microsoft.com/office/drawing/2014/main" id="{9226F207-3C9C-4A4E-AC2F-68AF8098A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14" y="9663991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05">
              <a:extLst>
                <a:ext uri="{FF2B5EF4-FFF2-40B4-BE49-F238E27FC236}">
                  <a16:creationId xmlns:a16="http://schemas.microsoft.com/office/drawing/2014/main" id="{8AE3256E-6B01-E94F-83AD-0640469CB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2036" y="9663991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6">
              <a:extLst>
                <a:ext uri="{FF2B5EF4-FFF2-40B4-BE49-F238E27FC236}">
                  <a16:creationId xmlns:a16="http://schemas.microsoft.com/office/drawing/2014/main" id="{CFE84471-1439-E24B-8F5F-88A991330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7058" y="9663991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07">
              <a:extLst>
                <a:ext uri="{FF2B5EF4-FFF2-40B4-BE49-F238E27FC236}">
                  <a16:creationId xmlns:a16="http://schemas.microsoft.com/office/drawing/2014/main" id="{7CDC9049-3589-0A4F-8C41-0B15E6E51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080" y="9663991"/>
              <a:ext cx="142509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08">
              <a:extLst>
                <a:ext uri="{FF2B5EF4-FFF2-40B4-BE49-F238E27FC236}">
                  <a16:creationId xmlns:a16="http://schemas.microsoft.com/office/drawing/2014/main" id="{9FCE5874-AB01-B548-8426-B63F8BD5E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2186" y="9663991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09">
              <a:extLst>
                <a:ext uri="{FF2B5EF4-FFF2-40B4-BE49-F238E27FC236}">
                  <a16:creationId xmlns:a16="http://schemas.microsoft.com/office/drawing/2014/main" id="{5B0A45E2-43F1-4245-BE74-B8DDB9149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7208" y="9663991"/>
              <a:ext cx="142512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10">
              <a:extLst>
                <a:ext uri="{FF2B5EF4-FFF2-40B4-BE49-F238E27FC236}">
                  <a16:creationId xmlns:a16="http://schemas.microsoft.com/office/drawing/2014/main" id="{A4325D27-2F2A-4549-9938-093400ED8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2230" y="9663991"/>
              <a:ext cx="78627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11">
              <a:extLst>
                <a:ext uri="{FF2B5EF4-FFF2-40B4-BE49-F238E27FC236}">
                  <a16:creationId xmlns:a16="http://schemas.microsoft.com/office/drawing/2014/main" id="{D2CE3B69-9FD0-8644-BCD2-6DA75B4E1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09995" y="12042450"/>
              <a:ext cx="152341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12">
              <a:extLst>
                <a:ext uri="{FF2B5EF4-FFF2-40B4-BE49-F238E27FC236}">
                  <a16:creationId xmlns:a16="http://schemas.microsoft.com/office/drawing/2014/main" id="{A694A40C-F6C2-E148-9EC3-A2A831B333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24973" y="12042450"/>
              <a:ext cx="152341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13">
              <a:extLst>
                <a:ext uri="{FF2B5EF4-FFF2-40B4-BE49-F238E27FC236}">
                  <a16:creationId xmlns:a16="http://schemas.microsoft.com/office/drawing/2014/main" id="{41F59115-16B6-2E43-AC26-21E4ACD6C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44867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14">
              <a:extLst>
                <a:ext uri="{FF2B5EF4-FFF2-40B4-BE49-F238E27FC236}">
                  <a16:creationId xmlns:a16="http://schemas.microsoft.com/office/drawing/2014/main" id="{0537ECC0-D32A-764E-A96A-3552CAE6D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9845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15">
              <a:extLst>
                <a:ext uri="{FF2B5EF4-FFF2-40B4-BE49-F238E27FC236}">
                  <a16:creationId xmlns:a16="http://schemas.microsoft.com/office/drawing/2014/main" id="{15FAE838-7622-654D-AED9-C2EB0B6AA9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74823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16">
              <a:extLst>
                <a:ext uri="{FF2B5EF4-FFF2-40B4-BE49-F238E27FC236}">
                  <a16:creationId xmlns:a16="http://schemas.microsoft.com/office/drawing/2014/main" id="{6972A018-20F0-EF44-AE4C-DF35274893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89801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17">
              <a:extLst>
                <a:ext uri="{FF2B5EF4-FFF2-40B4-BE49-F238E27FC236}">
                  <a16:creationId xmlns:a16="http://schemas.microsoft.com/office/drawing/2014/main" id="{420F8A13-E165-CE4F-9717-74AA01E94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04779" y="12042450"/>
              <a:ext cx="152338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18">
              <a:extLst>
                <a:ext uri="{FF2B5EF4-FFF2-40B4-BE49-F238E27FC236}">
                  <a16:creationId xmlns:a16="http://schemas.microsoft.com/office/drawing/2014/main" id="{290207CA-790D-4F42-A915-852BFBF8A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4670" y="12042450"/>
              <a:ext cx="152341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19">
              <a:extLst>
                <a:ext uri="{FF2B5EF4-FFF2-40B4-BE49-F238E27FC236}">
                  <a16:creationId xmlns:a16="http://schemas.microsoft.com/office/drawing/2014/main" id="{AEDEFB3B-2FE6-0849-AB96-115C6B0DD2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9648" y="12042450"/>
              <a:ext cx="152341" cy="4913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20">
              <a:extLst>
                <a:ext uri="{FF2B5EF4-FFF2-40B4-BE49-F238E27FC236}">
                  <a16:creationId xmlns:a16="http://schemas.microsoft.com/office/drawing/2014/main" id="{826C0850-C623-2B48-916E-BC3BE18BE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940" y="11988392"/>
              <a:ext cx="108112" cy="54057"/>
            </a:xfrm>
            <a:custGeom>
              <a:avLst/>
              <a:gdLst>
                <a:gd name="T0" fmla="*/ 96 w 97"/>
                <a:gd name="T1" fmla="*/ 48 h 49"/>
                <a:gd name="T2" fmla="*/ 32 w 97"/>
                <a:gd name="T3" fmla="*/ 48 h 49"/>
                <a:gd name="T4" fmla="*/ 0 w 9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49">
                  <a:moveTo>
                    <a:pt x="96" y="48"/>
                  </a:moveTo>
                  <a:lnTo>
                    <a:pt x="32" y="48"/>
                  </a:lnTo>
                  <a:lnTo>
                    <a:pt x="0" y="0"/>
                  </a:lnTo>
                </a:path>
              </a:pathLst>
            </a:cu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421">
              <a:extLst>
                <a:ext uri="{FF2B5EF4-FFF2-40B4-BE49-F238E27FC236}">
                  <a16:creationId xmlns:a16="http://schemas.microsoft.com/office/drawing/2014/main" id="{E52B94A8-404A-0D4F-812A-80BA84B13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41602" y="11737771"/>
              <a:ext cx="88455" cy="132681"/>
            </a:xfrm>
            <a:prstGeom prst="line">
              <a:avLst/>
            </a:prstGeom>
            <a:grpFill/>
            <a:ln w="14400" cap="flat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34F0C302-0D8D-5843-989D-B63B49CEDB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715" y="1476869"/>
            <a:ext cx="4312551" cy="4147846"/>
          </a:xfrm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B45A437-6B55-9146-AED4-CA97F69F3CC4}"/>
              </a:ext>
            </a:extLst>
          </p:cNvPr>
          <p:cNvSpPr/>
          <p:nvPr userDrawn="1"/>
        </p:nvSpPr>
        <p:spPr>
          <a:xfrm>
            <a:off x="818862" y="1340326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B4FF05A9-F886-404C-B3C2-76E4EDBDF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4715" y="642972"/>
            <a:ext cx="4308887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01" name="Text Placeholder 17">
            <a:extLst>
              <a:ext uri="{FF2B5EF4-FFF2-40B4-BE49-F238E27FC236}">
                <a16:creationId xmlns:a16="http://schemas.microsoft.com/office/drawing/2014/main" id="{20D53A06-A470-E043-A7C1-9D4483F896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3588" y="3262474"/>
            <a:ext cx="2212737" cy="651123"/>
          </a:xfrm>
        </p:spPr>
        <p:txBody>
          <a:bodyPr/>
          <a:lstStyle>
            <a:lvl1pPr algn="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2" name="Text Placeholder 23">
            <a:extLst>
              <a:ext uri="{FF2B5EF4-FFF2-40B4-BE49-F238E27FC236}">
                <a16:creationId xmlns:a16="http://schemas.microsoft.com/office/drawing/2014/main" id="{4F90DD39-208A-0846-AC92-FAC36CE191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3588" y="2854742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3" name="Text Placeholder 17">
            <a:extLst>
              <a:ext uri="{FF2B5EF4-FFF2-40B4-BE49-F238E27FC236}">
                <a16:creationId xmlns:a16="http://schemas.microsoft.com/office/drawing/2014/main" id="{CF75D89D-1D17-D04C-8A25-58DADB17A5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5379" y="927252"/>
            <a:ext cx="2212737" cy="651123"/>
          </a:xfrm>
        </p:spPr>
        <p:txBody>
          <a:bodyPr anchor="t"/>
          <a:lstStyle>
            <a:lvl1pPr algn="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4" name="Text Placeholder 23">
            <a:extLst>
              <a:ext uri="{FF2B5EF4-FFF2-40B4-BE49-F238E27FC236}">
                <a16:creationId xmlns:a16="http://schemas.microsoft.com/office/drawing/2014/main" id="{DFCB3FD5-E40F-CE48-A411-1E3CAE3E9A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379" y="565819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5" name="Text Placeholder 17">
            <a:extLst>
              <a:ext uri="{FF2B5EF4-FFF2-40B4-BE49-F238E27FC236}">
                <a16:creationId xmlns:a16="http://schemas.microsoft.com/office/drawing/2014/main" id="{23CD4274-1A62-C44F-9D93-D9C507ADC2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67060" y="5501098"/>
            <a:ext cx="2212737" cy="651123"/>
          </a:xfrm>
        </p:spPr>
        <p:txBody>
          <a:bodyPr anchor="t"/>
          <a:lstStyle>
            <a:lvl1pPr algn="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6" name="Text Placeholder 23">
            <a:extLst>
              <a:ext uri="{FF2B5EF4-FFF2-40B4-BE49-F238E27FC236}">
                <a16:creationId xmlns:a16="http://schemas.microsoft.com/office/drawing/2014/main" id="{3C479639-2B37-234D-B21C-737A15B076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67060" y="5139665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7" name="Text Placeholder 17">
            <a:extLst>
              <a:ext uri="{FF2B5EF4-FFF2-40B4-BE49-F238E27FC236}">
                <a16:creationId xmlns:a16="http://schemas.microsoft.com/office/drawing/2014/main" id="{43320795-46BC-AF4D-BEC0-E2B432C9F1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31326" y="4447206"/>
            <a:ext cx="2212737" cy="651123"/>
          </a:xfrm>
        </p:spPr>
        <p:txBody>
          <a:bodyPr anchor="t"/>
          <a:lstStyle>
            <a:lvl1pPr algn="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8" name="Text Placeholder 23">
            <a:extLst>
              <a:ext uri="{FF2B5EF4-FFF2-40B4-BE49-F238E27FC236}">
                <a16:creationId xmlns:a16="http://schemas.microsoft.com/office/drawing/2014/main" id="{AF91F0CE-C7DF-B74F-B4D7-25C7ADC904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31326" y="4085773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9" name="Text Placeholder 17">
            <a:extLst>
              <a:ext uri="{FF2B5EF4-FFF2-40B4-BE49-F238E27FC236}">
                <a16:creationId xmlns:a16="http://schemas.microsoft.com/office/drawing/2014/main" id="{8FB2940C-DB12-FC4B-AE30-0A6B11AD18B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79231" y="1959718"/>
            <a:ext cx="2212737" cy="651123"/>
          </a:xfrm>
        </p:spPr>
        <p:txBody>
          <a:bodyPr anchor="t"/>
          <a:lstStyle>
            <a:lvl1pPr algn="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10" name="Text Placeholder 23">
            <a:extLst>
              <a:ext uri="{FF2B5EF4-FFF2-40B4-BE49-F238E27FC236}">
                <a16:creationId xmlns:a16="http://schemas.microsoft.com/office/drawing/2014/main" id="{9D34396D-AAEA-8941-B9FA-2158B9F5BC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79231" y="1598285"/>
            <a:ext cx="2219219" cy="442320"/>
          </a:xfrm>
        </p:spPr>
        <p:txBody>
          <a:bodyPr>
            <a:normAutofit/>
          </a:bodyPr>
          <a:lstStyle>
            <a:lvl1pPr marL="0" indent="0" algn="r">
              <a:buNone/>
              <a:defRPr sz="2200" b="1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3145B51-3D35-5945-82BB-92B736D68EB5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5431EF6-A46B-2847-B85F-33968397620D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312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number graph with icon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34F0C302-0D8D-5843-989D-B63B49CEDB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1246" y="1263516"/>
            <a:ext cx="4312551" cy="748242"/>
          </a:xfrm>
        </p:spPr>
        <p:txBody>
          <a:bodyPr/>
          <a:lstStyle>
            <a:lvl1pPr>
              <a:buNone/>
              <a:defRPr sz="22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B45A437-6B55-9146-AED4-CA97F69F3CC4}"/>
              </a:ext>
            </a:extLst>
          </p:cNvPr>
          <p:cNvSpPr/>
          <p:nvPr userDrawn="1"/>
        </p:nvSpPr>
        <p:spPr>
          <a:xfrm>
            <a:off x="495393" y="1126973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B4FF05A9-F886-404C-B3C2-76E4EDBDF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246" y="429619"/>
            <a:ext cx="4308887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76" name="Freeform 169">
            <a:extLst>
              <a:ext uri="{FF2B5EF4-FFF2-40B4-BE49-F238E27FC236}">
                <a16:creationId xmlns:a16="http://schemas.microsoft.com/office/drawing/2014/main" id="{38720E63-EB1C-BB42-A9BC-BBD00E84B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303" y="2144026"/>
            <a:ext cx="2066436" cy="2071148"/>
          </a:xfrm>
          <a:custGeom>
            <a:avLst/>
            <a:gdLst>
              <a:gd name="T0" fmla="*/ 3867 w 3868"/>
              <a:gd name="T1" fmla="*/ 1932 h 3876"/>
              <a:gd name="T2" fmla="*/ 3867 w 3868"/>
              <a:gd name="T3" fmla="*/ 1932 h 3876"/>
              <a:gd name="T4" fmla="*/ 1933 w 3868"/>
              <a:gd name="T5" fmla="*/ 3875 h 3876"/>
              <a:gd name="T6" fmla="*/ 0 w 3868"/>
              <a:gd name="T7" fmla="*/ 1932 h 3876"/>
              <a:gd name="T8" fmla="*/ 1933 w 3868"/>
              <a:gd name="T9" fmla="*/ 0 h 3876"/>
              <a:gd name="T10" fmla="*/ 3867 w 3868"/>
              <a:gd name="T11" fmla="*/ 1932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8" h="3876">
                <a:moveTo>
                  <a:pt x="3867" y="1932"/>
                </a:moveTo>
                <a:lnTo>
                  <a:pt x="3867" y="1932"/>
                </a:lnTo>
                <a:cubicBezTo>
                  <a:pt x="3867" y="3007"/>
                  <a:pt x="3000" y="3875"/>
                  <a:pt x="1933" y="3875"/>
                </a:cubicBezTo>
                <a:cubicBezTo>
                  <a:pt x="867" y="3875"/>
                  <a:pt x="0" y="3007"/>
                  <a:pt x="0" y="1932"/>
                </a:cubicBezTo>
                <a:cubicBezTo>
                  <a:pt x="0" y="866"/>
                  <a:pt x="867" y="0"/>
                  <a:pt x="1933" y="0"/>
                </a:cubicBezTo>
                <a:cubicBezTo>
                  <a:pt x="3000" y="0"/>
                  <a:pt x="3867" y="866"/>
                  <a:pt x="3867" y="1932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C8AC7C2A-FE0D-1E46-AEF1-1CC40CA8D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127" y="1536112"/>
            <a:ext cx="2728008" cy="2687953"/>
          </a:xfrm>
          <a:custGeom>
            <a:avLst/>
            <a:gdLst>
              <a:gd name="connsiteX0" fmla="*/ 1347559 w 2728008"/>
              <a:gd name="connsiteY0" fmla="*/ 0 h 2687953"/>
              <a:gd name="connsiteX1" fmla="*/ 1986565 w 2728008"/>
              <a:gd name="connsiteY1" fmla="*/ 161435 h 2687953"/>
              <a:gd name="connsiteX2" fmla="*/ 2048138 w 2728008"/>
              <a:gd name="connsiteY2" fmla="*/ 198721 h 2687953"/>
              <a:gd name="connsiteX3" fmla="*/ 2055744 w 2728008"/>
              <a:gd name="connsiteY3" fmla="*/ 189369 h 2687953"/>
              <a:gd name="connsiteX4" fmla="*/ 2332912 w 2728008"/>
              <a:gd name="connsiteY4" fmla="*/ 73044 h 2687953"/>
              <a:gd name="connsiteX5" fmla="*/ 2728008 w 2728008"/>
              <a:gd name="connsiteY5" fmla="*/ 468361 h 2687953"/>
              <a:gd name="connsiteX6" fmla="*/ 2613550 w 2728008"/>
              <a:gd name="connsiteY6" fmla="*/ 747820 h 2687953"/>
              <a:gd name="connsiteX7" fmla="*/ 2568525 w 2728008"/>
              <a:gd name="connsiteY7" fmla="*/ 785283 h 2687953"/>
              <a:gd name="connsiteX8" fmla="*/ 2584461 w 2728008"/>
              <a:gd name="connsiteY8" fmla="*/ 818260 h 2687953"/>
              <a:gd name="connsiteX9" fmla="*/ 2690307 w 2728008"/>
              <a:gd name="connsiteY9" fmla="*/ 1341306 h 2687953"/>
              <a:gd name="connsiteX10" fmla="*/ 1347559 w 2728008"/>
              <a:gd name="connsiteY10" fmla="*/ 2687953 h 2687953"/>
              <a:gd name="connsiteX11" fmla="*/ 0 w 2728008"/>
              <a:gd name="connsiteY11" fmla="*/ 1341306 h 2687953"/>
              <a:gd name="connsiteX12" fmla="*/ 1347559 w 2728008"/>
              <a:gd name="connsiteY12" fmla="*/ 0 h 268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28008" h="2687953">
                <a:moveTo>
                  <a:pt x="1347559" y="0"/>
                </a:moveTo>
                <a:cubicBezTo>
                  <a:pt x="1578578" y="0"/>
                  <a:pt x="1796338" y="58425"/>
                  <a:pt x="1986565" y="161435"/>
                </a:cubicBezTo>
                <a:lnTo>
                  <a:pt x="2048138" y="198721"/>
                </a:lnTo>
                <a:lnTo>
                  <a:pt x="2055744" y="189369"/>
                </a:lnTo>
                <a:cubicBezTo>
                  <a:pt x="2126421" y="117651"/>
                  <a:pt x="2224261" y="73044"/>
                  <a:pt x="2332912" y="73044"/>
                </a:cubicBezTo>
                <a:cubicBezTo>
                  <a:pt x="2554486" y="73044"/>
                  <a:pt x="2728008" y="251471"/>
                  <a:pt x="2728008" y="468361"/>
                </a:cubicBezTo>
                <a:cubicBezTo>
                  <a:pt x="2728008" y="577073"/>
                  <a:pt x="2684627" y="676036"/>
                  <a:pt x="2613550" y="747820"/>
                </a:cubicBezTo>
                <a:lnTo>
                  <a:pt x="2568525" y="785283"/>
                </a:lnTo>
                <a:lnTo>
                  <a:pt x="2584461" y="818260"/>
                </a:lnTo>
                <a:cubicBezTo>
                  <a:pt x="2652589" y="978837"/>
                  <a:pt x="2690307" y="1155547"/>
                  <a:pt x="2690307" y="1341306"/>
                </a:cubicBezTo>
                <a:cubicBezTo>
                  <a:pt x="2690307" y="2084339"/>
                  <a:pt x="2086819" y="2687953"/>
                  <a:pt x="1347559" y="2687953"/>
                </a:cubicBezTo>
                <a:cubicBezTo>
                  <a:pt x="604023" y="2687953"/>
                  <a:pt x="0" y="2084339"/>
                  <a:pt x="0" y="1341306"/>
                </a:cubicBezTo>
                <a:cubicBezTo>
                  <a:pt x="0" y="598273"/>
                  <a:pt x="604023" y="0"/>
                  <a:pt x="1347559" y="0"/>
                </a:cubicBezTo>
                <a:close/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721E85CF-10E5-434A-B411-502B2961E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546" y="1342899"/>
            <a:ext cx="2030557" cy="2134233"/>
          </a:xfrm>
          <a:custGeom>
            <a:avLst/>
            <a:gdLst>
              <a:gd name="connsiteX0" fmla="*/ 395584 w 2030557"/>
              <a:gd name="connsiteY0" fmla="*/ 0 h 2134233"/>
              <a:gd name="connsiteX1" fmla="*/ 723293 w 2030557"/>
              <a:gd name="connsiteY1" fmla="*/ 171657 h 2134233"/>
              <a:gd name="connsiteX2" fmla="*/ 740101 w 2030557"/>
              <a:gd name="connsiteY2" fmla="*/ 202116 h 2134233"/>
              <a:gd name="connsiteX3" fmla="*/ 745673 w 2030557"/>
              <a:gd name="connsiteY3" fmla="*/ 200085 h 2134233"/>
              <a:gd name="connsiteX4" fmla="*/ 1041779 w 2030557"/>
              <a:gd name="connsiteY4" fmla="*/ 155513 h 2134233"/>
              <a:gd name="connsiteX5" fmla="*/ 2030557 w 2030557"/>
              <a:gd name="connsiteY5" fmla="*/ 1144606 h 2134233"/>
              <a:gd name="connsiteX6" fmla="*/ 1041779 w 2030557"/>
              <a:gd name="connsiteY6" fmla="*/ 2134233 h 2134233"/>
              <a:gd name="connsiteX7" fmla="*/ 47125 w 2030557"/>
              <a:gd name="connsiteY7" fmla="*/ 1144606 h 2134233"/>
              <a:gd name="connsiteX8" fmla="*/ 125166 w 2030557"/>
              <a:gd name="connsiteY8" fmla="*/ 760120 h 2134233"/>
              <a:gd name="connsiteX9" fmla="*/ 153261 w 2030557"/>
              <a:gd name="connsiteY9" fmla="*/ 702068 h 2134233"/>
              <a:gd name="connsiteX10" fmla="*/ 116313 w 2030557"/>
              <a:gd name="connsiteY10" fmla="*/ 671853 h 2134233"/>
              <a:gd name="connsiteX11" fmla="*/ 0 w 2030557"/>
              <a:gd name="connsiteY11" fmla="*/ 390556 h 2134233"/>
              <a:gd name="connsiteX12" fmla="*/ 395584 w 2030557"/>
              <a:gd name="connsiteY12" fmla="*/ 0 h 2134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0557" h="2134233">
                <a:moveTo>
                  <a:pt x="395584" y="0"/>
                </a:moveTo>
                <a:cubicBezTo>
                  <a:pt x="531383" y="0"/>
                  <a:pt x="651958" y="67828"/>
                  <a:pt x="723293" y="171657"/>
                </a:cubicBezTo>
                <a:lnTo>
                  <a:pt x="740101" y="202116"/>
                </a:lnTo>
                <a:lnTo>
                  <a:pt x="745673" y="200085"/>
                </a:lnTo>
                <a:cubicBezTo>
                  <a:pt x="839168" y="171124"/>
                  <a:pt x="938615" y="155513"/>
                  <a:pt x="1041779" y="155513"/>
                </a:cubicBezTo>
                <a:cubicBezTo>
                  <a:pt x="1587183" y="155513"/>
                  <a:pt x="2030557" y="599563"/>
                  <a:pt x="2030557" y="1144606"/>
                </a:cubicBezTo>
                <a:cubicBezTo>
                  <a:pt x="2030557" y="1690183"/>
                  <a:pt x="1587183" y="2134233"/>
                  <a:pt x="1041779" y="2134233"/>
                </a:cubicBezTo>
                <a:cubicBezTo>
                  <a:pt x="491568" y="2134233"/>
                  <a:pt x="47125" y="1690183"/>
                  <a:pt x="47125" y="1144606"/>
                </a:cubicBezTo>
                <a:cubicBezTo>
                  <a:pt x="47125" y="1008345"/>
                  <a:pt x="74903" y="878396"/>
                  <a:pt x="125166" y="760120"/>
                </a:cubicBezTo>
                <a:lnTo>
                  <a:pt x="153261" y="702068"/>
                </a:lnTo>
                <a:lnTo>
                  <a:pt x="116313" y="671853"/>
                </a:lnTo>
                <a:cubicBezTo>
                  <a:pt x="44576" y="600660"/>
                  <a:pt x="0" y="501686"/>
                  <a:pt x="0" y="390556"/>
                </a:cubicBezTo>
                <a:cubicBezTo>
                  <a:pt x="0" y="173640"/>
                  <a:pt x="178307" y="0"/>
                  <a:pt x="395584" y="0"/>
                </a:cubicBezTo>
                <a:close/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81" name="Freeform 174">
            <a:extLst>
              <a:ext uri="{FF2B5EF4-FFF2-40B4-BE49-F238E27FC236}">
                <a16:creationId xmlns:a16="http://schemas.microsoft.com/office/drawing/2014/main" id="{4A9CE79B-4F97-2642-817C-4F0E7F93E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622" y="3272672"/>
            <a:ext cx="791702" cy="791702"/>
          </a:xfrm>
          <a:custGeom>
            <a:avLst/>
            <a:gdLst>
              <a:gd name="T0" fmla="*/ 1482 w 1483"/>
              <a:gd name="T1" fmla="*/ 740 h 1482"/>
              <a:gd name="T2" fmla="*/ 1482 w 1483"/>
              <a:gd name="T3" fmla="*/ 740 h 1482"/>
              <a:gd name="T4" fmla="*/ 741 w 1483"/>
              <a:gd name="T5" fmla="*/ 1481 h 1482"/>
              <a:gd name="T6" fmla="*/ 0 w 1483"/>
              <a:gd name="T7" fmla="*/ 740 h 1482"/>
              <a:gd name="T8" fmla="*/ 741 w 1483"/>
              <a:gd name="T9" fmla="*/ 0 h 1482"/>
              <a:gd name="T10" fmla="*/ 1482 w 1483"/>
              <a:gd name="T11" fmla="*/ 74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3" h="1482">
                <a:moveTo>
                  <a:pt x="1482" y="740"/>
                </a:moveTo>
                <a:lnTo>
                  <a:pt x="1482" y="740"/>
                </a:lnTo>
                <a:cubicBezTo>
                  <a:pt x="1482" y="1147"/>
                  <a:pt x="1147" y="1481"/>
                  <a:pt x="741" y="1481"/>
                </a:cubicBezTo>
                <a:cubicBezTo>
                  <a:pt x="334" y="1481"/>
                  <a:pt x="0" y="1147"/>
                  <a:pt x="0" y="740"/>
                </a:cubicBezTo>
                <a:cubicBezTo>
                  <a:pt x="0" y="334"/>
                  <a:pt x="334" y="0"/>
                  <a:pt x="741" y="0"/>
                </a:cubicBezTo>
                <a:cubicBezTo>
                  <a:pt x="1147" y="0"/>
                  <a:pt x="1482" y="334"/>
                  <a:pt x="1482" y="740"/>
                </a:cubicBezTo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0DDA54A1-C5F5-DF42-9617-EAE5E4AEAC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24538" y="3013484"/>
            <a:ext cx="2490027" cy="2313308"/>
          </a:xfrm>
          <a:custGeom>
            <a:avLst/>
            <a:gdLst>
              <a:gd name="connsiteX0" fmla="*/ 1159058 w 2490027"/>
              <a:gd name="connsiteY0" fmla="*/ 0 h 2313308"/>
              <a:gd name="connsiteX1" fmla="*/ 2313308 w 2490027"/>
              <a:gd name="connsiteY1" fmla="*/ 1158792 h 2313308"/>
              <a:gd name="connsiteX2" fmla="*/ 2261418 w 2490027"/>
              <a:gd name="connsiteY2" fmla="*/ 1502123 h 2313308"/>
              <a:gd name="connsiteX3" fmla="*/ 2255744 w 2490027"/>
              <a:gd name="connsiteY3" fmla="*/ 1517630 h 2313308"/>
              <a:gd name="connsiteX4" fmla="*/ 2315092 w 2490027"/>
              <a:gd name="connsiteY4" fmla="*/ 1550005 h 2313308"/>
              <a:gd name="connsiteX5" fmla="*/ 2490027 w 2490027"/>
              <a:gd name="connsiteY5" fmla="*/ 1877935 h 2313308"/>
              <a:gd name="connsiteX6" fmla="*/ 2094443 w 2490027"/>
              <a:gd name="connsiteY6" fmla="*/ 2273252 h 2313308"/>
              <a:gd name="connsiteX7" fmla="*/ 1815172 w 2490027"/>
              <a:gd name="connsiteY7" fmla="*/ 2156927 h 2313308"/>
              <a:gd name="connsiteX8" fmla="*/ 1789139 w 2490027"/>
              <a:gd name="connsiteY8" fmla="*/ 2125433 h 2313308"/>
              <a:gd name="connsiteX9" fmla="*/ 1709258 w 2490027"/>
              <a:gd name="connsiteY9" fmla="*/ 2173971 h 2313308"/>
              <a:gd name="connsiteX10" fmla="*/ 1159058 w 2490027"/>
              <a:gd name="connsiteY10" fmla="*/ 2313308 h 2313308"/>
              <a:gd name="connsiteX11" fmla="*/ 0 w 2490027"/>
              <a:gd name="connsiteY11" fmla="*/ 1158792 h 2313308"/>
              <a:gd name="connsiteX12" fmla="*/ 1159058 w 2490027"/>
              <a:gd name="connsiteY12" fmla="*/ 0 h 231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0027" h="2313308">
                <a:moveTo>
                  <a:pt x="1159058" y="0"/>
                </a:moveTo>
                <a:cubicBezTo>
                  <a:pt x="1796568" y="0"/>
                  <a:pt x="2313308" y="521670"/>
                  <a:pt x="2313308" y="1158792"/>
                </a:cubicBezTo>
                <a:cubicBezTo>
                  <a:pt x="2313308" y="1278352"/>
                  <a:pt x="2295142" y="1393666"/>
                  <a:pt x="2261418" y="1502123"/>
                </a:cubicBezTo>
                <a:lnTo>
                  <a:pt x="2255744" y="1517630"/>
                </a:lnTo>
                <a:lnTo>
                  <a:pt x="2315092" y="1550005"/>
                </a:lnTo>
                <a:cubicBezTo>
                  <a:pt x="2420376" y="1621388"/>
                  <a:pt x="2490027" y="1742045"/>
                  <a:pt x="2490027" y="1877935"/>
                </a:cubicBezTo>
                <a:cubicBezTo>
                  <a:pt x="2490027" y="2094825"/>
                  <a:pt x="2311721" y="2273252"/>
                  <a:pt x="2094443" y="2273252"/>
                </a:cubicBezTo>
                <a:cubicBezTo>
                  <a:pt x="1985805" y="2273252"/>
                  <a:pt x="1886909" y="2228646"/>
                  <a:pt x="1815172" y="2156927"/>
                </a:cubicBezTo>
                <a:lnTo>
                  <a:pt x="1789139" y="2125433"/>
                </a:lnTo>
                <a:lnTo>
                  <a:pt x="1709258" y="2173971"/>
                </a:lnTo>
                <a:cubicBezTo>
                  <a:pt x="1545708" y="2262833"/>
                  <a:pt x="1358280" y="2313308"/>
                  <a:pt x="1159058" y="2313308"/>
                </a:cubicBezTo>
                <a:cubicBezTo>
                  <a:pt x="516740" y="2313308"/>
                  <a:pt x="0" y="1796448"/>
                  <a:pt x="0" y="1158792"/>
                </a:cubicBezTo>
                <a:cubicBezTo>
                  <a:pt x="0" y="521670"/>
                  <a:pt x="516740" y="0"/>
                  <a:pt x="1159058" y="0"/>
                </a:cubicBezTo>
                <a:close/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6DC177C8-3E5A-3E4A-AD37-257F768878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5323" y="2400858"/>
            <a:ext cx="2365146" cy="2697377"/>
          </a:xfrm>
          <a:custGeom>
            <a:avLst/>
            <a:gdLst>
              <a:gd name="connsiteX0" fmla="*/ 1578470 w 2365146"/>
              <a:gd name="connsiteY0" fmla="*/ 0 h 2697377"/>
              <a:gd name="connsiteX1" fmla="*/ 1969295 w 2365146"/>
              <a:gd name="connsiteY1" fmla="*/ 395365 h 2697377"/>
              <a:gd name="connsiteX2" fmla="*/ 1938712 w 2365146"/>
              <a:gd name="connsiteY2" fmla="*/ 548209 h 2697377"/>
              <a:gd name="connsiteX3" fmla="*/ 1916962 w 2365146"/>
              <a:gd name="connsiteY3" fmla="*/ 588450 h 2697377"/>
              <a:gd name="connsiteX4" fmla="*/ 1934090 w 2365146"/>
              <a:gd name="connsiteY4" fmla="*/ 601213 h 2697377"/>
              <a:gd name="connsiteX5" fmla="*/ 2365146 w 2365146"/>
              <a:gd name="connsiteY5" fmla="*/ 1514537 h 2697377"/>
              <a:gd name="connsiteX6" fmla="*/ 1182306 w 2365146"/>
              <a:gd name="connsiteY6" fmla="*/ 2697377 h 2697377"/>
              <a:gd name="connsiteX7" fmla="*/ 0 w 2365146"/>
              <a:gd name="connsiteY7" fmla="*/ 1514537 h 2697377"/>
              <a:gd name="connsiteX8" fmla="*/ 1182306 w 2365146"/>
              <a:gd name="connsiteY8" fmla="*/ 332231 h 2697377"/>
              <a:gd name="connsiteX9" fmla="*/ 1188984 w 2365146"/>
              <a:gd name="connsiteY9" fmla="*/ 332567 h 2697377"/>
              <a:gd name="connsiteX10" fmla="*/ 1190730 w 2365146"/>
              <a:gd name="connsiteY10" fmla="*/ 314717 h 2697377"/>
              <a:gd name="connsiteX11" fmla="*/ 1578470 w 2365146"/>
              <a:gd name="connsiteY11" fmla="*/ 0 h 269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5146" h="2697377">
                <a:moveTo>
                  <a:pt x="1578470" y="0"/>
                </a:moveTo>
                <a:cubicBezTo>
                  <a:pt x="1795239" y="0"/>
                  <a:pt x="1969295" y="173640"/>
                  <a:pt x="1969295" y="395365"/>
                </a:cubicBezTo>
                <a:cubicBezTo>
                  <a:pt x="1969295" y="449727"/>
                  <a:pt x="1958416" y="501352"/>
                  <a:pt x="1938712" y="548209"/>
                </a:cubicBezTo>
                <a:lnTo>
                  <a:pt x="1916962" y="588450"/>
                </a:lnTo>
                <a:lnTo>
                  <a:pt x="1934090" y="601213"/>
                </a:lnTo>
                <a:cubicBezTo>
                  <a:pt x="2197118" y="817541"/>
                  <a:pt x="2365146" y="1145500"/>
                  <a:pt x="2365146" y="1514537"/>
                </a:cubicBezTo>
                <a:cubicBezTo>
                  <a:pt x="2365146" y="2166328"/>
                  <a:pt x="1834096" y="2697377"/>
                  <a:pt x="1182306" y="2697377"/>
                </a:cubicBezTo>
                <a:cubicBezTo>
                  <a:pt x="525706" y="2697377"/>
                  <a:pt x="0" y="2166328"/>
                  <a:pt x="0" y="1514537"/>
                </a:cubicBezTo>
                <a:cubicBezTo>
                  <a:pt x="0" y="858472"/>
                  <a:pt x="525706" y="332231"/>
                  <a:pt x="1182306" y="332231"/>
                </a:cubicBezTo>
                <a:lnTo>
                  <a:pt x="1188984" y="332567"/>
                </a:lnTo>
                <a:lnTo>
                  <a:pt x="1190730" y="314717"/>
                </a:lnTo>
                <a:cubicBezTo>
                  <a:pt x="1226980" y="132943"/>
                  <a:pt x="1384126" y="0"/>
                  <a:pt x="1578470" y="0"/>
                </a:cubicBezTo>
                <a:close/>
              </a:path>
            </a:pathLst>
          </a:custGeom>
          <a:solidFill>
            <a:srgbClr val="FED100"/>
          </a:solidFill>
          <a:ln w="9525" cap="flat">
            <a:noFill/>
            <a:bevel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44" name="Text Placeholder 17">
            <a:extLst>
              <a:ext uri="{FF2B5EF4-FFF2-40B4-BE49-F238E27FC236}">
                <a16:creationId xmlns:a16="http://schemas.microsoft.com/office/drawing/2014/main" id="{43A9646D-E0E8-9B4E-9F77-3E844CAD8BD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505115" y="2803265"/>
            <a:ext cx="1740791" cy="697634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45" name="Text Placeholder 17">
            <a:extLst>
              <a:ext uri="{FF2B5EF4-FFF2-40B4-BE49-F238E27FC236}">
                <a16:creationId xmlns:a16="http://schemas.microsoft.com/office/drawing/2014/main" id="{DAE6D4C0-6899-EF4D-9FAF-4D8C3B217C65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2519373" y="2476787"/>
            <a:ext cx="1740791" cy="23846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Your Title</a:t>
            </a:r>
            <a:endParaRPr lang="en-US"/>
          </a:p>
        </p:txBody>
      </p:sp>
      <p:sp>
        <p:nvSpPr>
          <p:cNvPr id="146" name="Text Placeholder 17">
            <a:extLst>
              <a:ext uri="{FF2B5EF4-FFF2-40B4-BE49-F238E27FC236}">
                <a16:creationId xmlns:a16="http://schemas.microsoft.com/office/drawing/2014/main" id="{4967DA91-F81D-4447-97B2-6C673397EF5C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4451914" y="3788978"/>
            <a:ext cx="1853076" cy="839438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47" name="Text Placeholder 17">
            <a:extLst>
              <a:ext uri="{FF2B5EF4-FFF2-40B4-BE49-F238E27FC236}">
                <a16:creationId xmlns:a16="http://schemas.microsoft.com/office/drawing/2014/main" id="{4A7B02EF-9D32-9E4D-A155-FD8D2BEEF1E8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466172" y="3462500"/>
            <a:ext cx="1853076" cy="23846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Your Title</a:t>
            </a:r>
            <a:endParaRPr lang="en-US"/>
          </a:p>
        </p:txBody>
      </p:sp>
      <p:sp>
        <p:nvSpPr>
          <p:cNvPr id="148" name="Text Placeholder 17">
            <a:extLst>
              <a:ext uri="{FF2B5EF4-FFF2-40B4-BE49-F238E27FC236}">
                <a16:creationId xmlns:a16="http://schemas.microsoft.com/office/drawing/2014/main" id="{B53006D1-ED98-8C47-8186-B2BFCF6FB790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950565" y="3500899"/>
            <a:ext cx="2130961" cy="880763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49" name="Text Placeholder 17">
            <a:extLst>
              <a:ext uri="{FF2B5EF4-FFF2-40B4-BE49-F238E27FC236}">
                <a16:creationId xmlns:a16="http://schemas.microsoft.com/office/drawing/2014/main" id="{01D6DD52-2A8D-8647-9F45-DD38BF8C4284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964823" y="3174422"/>
            <a:ext cx="2130961" cy="23846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Your Title</a:t>
            </a:r>
            <a:endParaRPr lang="en-US"/>
          </a:p>
        </p:txBody>
      </p:sp>
      <p:sp>
        <p:nvSpPr>
          <p:cNvPr id="150" name="Text Placeholder 17">
            <a:extLst>
              <a:ext uri="{FF2B5EF4-FFF2-40B4-BE49-F238E27FC236}">
                <a16:creationId xmlns:a16="http://schemas.microsoft.com/office/drawing/2014/main" id="{FD8DCD0D-631E-D748-A38B-01AB4591DC09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9067268" y="2446428"/>
            <a:ext cx="2333958" cy="880763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51" name="Text Placeholder 17">
            <a:extLst>
              <a:ext uri="{FF2B5EF4-FFF2-40B4-BE49-F238E27FC236}">
                <a16:creationId xmlns:a16="http://schemas.microsoft.com/office/drawing/2014/main" id="{42BCEFC7-1896-1542-AF5C-B298DDD04ECF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9081526" y="2119951"/>
            <a:ext cx="2333958" cy="23846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Your Title</a:t>
            </a:r>
            <a:endParaRPr lang="en-US"/>
          </a:p>
        </p:txBody>
      </p:sp>
      <p:sp>
        <p:nvSpPr>
          <p:cNvPr id="152" name="Text Placeholder 17">
            <a:extLst>
              <a:ext uri="{FF2B5EF4-FFF2-40B4-BE49-F238E27FC236}">
                <a16:creationId xmlns:a16="http://schemas.microsoft.com/office/drawing/2014/main" id="{504933AA-9772-824C-B12A-884D2266FA72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645112" y="2214208"/>
            <a:ext cx="1740791" cy="880763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53" name="Text Placeholder 17">
            <a:extLst>
              <a:ext uri="{FF2B5EF4-FFF2-40B4-BE49-F238E27FC236}">
                <a16:creationId xmlns:a16="http://schemas.microsoft.com/office/drawing/2014/main" id="{6F3EB50C-D614-9148-BADE-CDDF657537E1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659370" y="1887731"/>
            <a:ext cx="1740791" cy="238466"/>
          </a:xfrm>
        </p:spPr>
        <p:txBody>
          <a:bodyPr/>
          <a:lstStyle>
            <a:lvl1pPr algn="ctr">
              <a:buNone/>
              <a:defRPr sz="16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Your Title</a:t>
            </a:r>
            <a:endParaRPr lang="en-US"/>
          </a:p>
        </p:txBody>
      </p:sp>
      <p:sp>
        <p:nvSpPr>
          <p:cNvPr id="154" name="Text Placeholder 17">
            <a:extLst>
              <a:ext uri="{FF2B5EF4-FFF2-40B4-BE49-F238E27FC236}">
                <a16:creationId xmlns:a16="http://schemas.microsoft.com/office/drawing/2014/main" id="{43222CA0-2E78-6A40-979E-1DAE10272C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38039" y="3421579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1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B4D899-F43C-EC44-8EB1-CEA82F5C4C53}"/>
              </a:ext>
            </a:extLst>
          </p:cNvPr>
          <p:cNvSpPr txBox="1"/>
          <p:nvPr userDrawn="1"/>
        </p:nvSpPr>
        <p:spPr>
          <a:xfrm>
            <a:off x="483594" y="6462600"/>
            <a:ext cx="10973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9A91D2-A44C-4342-AE03-2656FE964C85}"/>
              </a:ext>
            </a:extLst>
          </p:cNvPr>
          <p:cNvSpPr/>
          <p:nvPr userDrawn="1"/>
        </p:nvSpPr>
        <p:spPr>
          <a:xfrm rot="16200000" flipV="1">
            <a:off x="215869" y="6622959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8932391A-3E85-5C4B-AA4E-79577549F4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03355" y="4641816"/>
            <a:ext cx="695250" cy="734798"/>
          </a:xfrm>
          <a:noFill/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</a:t>
            </a:r>
            <a:endParaRPr lang="en-US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41A708D5-6ED7-584C-A312-A0003D781BB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75772" y="1390066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3</a:t>
            </a:r>
            <a:endParaRPr lang="en-US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C52B84AE-8040-EF45-A293-68EFFEED64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19887" y="2463875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4</a:t>
            </a:r>
            <a:endParaRPr lang="en-US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DCB3084C-9E7F-2641-91E5-6D90EB06B11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942078" y="1707788"/>
            <a:ext cx="695250" cy="734798"/>
          </a:xfrm>
        </p:spPr>
        <p:txBody>
          <a:bodyPr/>
          <a:lstStyle>
            <a:lvl1pPr algn="ctr">
              <a:buNone/>
              <a:defRPr sz="36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14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number graph with ic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FB45A437-6B55-9146-AED4-CA97F69F3CC4}"/>
              </a:ext>
            </a:extLst>
          </p:cNvPr>
          <p:cNvSpPr/>
          <p:nvPr userDrawn="1"/>
        </p:nvSpPr>
        <p:spPr>
          <a:xfrm>
            <a:off x="495393" y="1126973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90" name="Text Placeholder 23">
            <a:extLst>
              <a:ext uri="{FF2B5EF4-FFF2-40B4-BE49-F238E27FC236}">
                <a16:creationId xmlns:a16="http://schemas.microsoft.com/office/drawing/2014/main" id="{B4FF05A9-F886-404C-B3C2-76E4EDBDF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246" y="429619"/>
            <a:ext cx="4308887" cy="58222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998E3230-A060-8148-8AC8-CD958C65B8D0}"/>
              </a:ext>
            </a:extLst>
          </p:cNvPr>
          <p:cNvSpPr/>
          <p:nvPr/>
        </p:nvSpPr>
        <p:spPr>
          <a:xfrm>
            <a:off x="2089889" y="1698686"/>
            <a:ext cx="2664102" cy="3460628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179359 w 2664102"/>
              <a:gd name="connsiteY5" fmla="*/ 2802334 h 3460628"/>
              <a:gd name="connsiteX6" fmla="*/ 2169170 w 2664102"/>
              <a:gd name="connsiteY6" fmla="*/ 2809954 h 3460628"/>
              <a:gd name="connsiteX7" fmla="*/ 2190659 w 2664102"/>
              <a:gd name="connsiteY7" fmla="*/ 2849544 h 3460628"/>
              <a:gd name="connsiteX8" fmla="*/ 2225226 w 2664102"/>
              <a:gd name="connsiteY8" fmla="*/ 3020760 h 3460628"/>
              <a:gd name="connsiteX9" fmla="*/ 1785358 w 2664102"/>
              <a:gd name="connsiteY9" fmla="*/ 3460628 h 3460628"/>
              <a:gd name="connsiteX10" fmla="*/ 1354427 w 2664102"/>
              <a:gd name="connsiteY10" fmla="*/ 3109409 h 3460628"/>
              <a:gd name="connsiteX11" fmla="*/ 1354023 w 2664102"/>
              <a:gd name="connsiteY11" fmla="*/ 3105401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6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88274"/>
                  <a:pt x="2475404" y="2558017"/>
                  <a:pt x="2179359" y="2802334"/>
                </a:cubicBezTo>
                <a:lnTo>
                  <a:pt x="2169170" y="2809954"/>
                </a:lnTo>
                <a:lnTo>
                  <a:pt x="2190659" y="2849544"/>
                </a:lnTo>
                <a:cubicBezTo>
                  <a:pt x="2212918" y="2902169"/>
                  <a:pt x="2225226" y="2960027"/>
                  <a:pt x="2225226" y="3020760"/>
                </a:cubicBezTo>
                <a:cubicBezTo>
                  <a:pt x="2225226" y="3263692"/>
                  <a:pt x="2028290" y="3460628"/>
                  <a:pt x="1785358" y="3460628"/>
                </a:cubicBezTo>
                <a:cubicBezTo>
                  <a:pt x="1572793" y="3460628"/>
                  <a:pt x="1395443" y="3309849"/>
                  <a:pt x="1354427" y="3109409"/>
                </a:cubicBezTo>
                <a:lnTo>
                  <a:pt x="1354023" y="3105401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FE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6B9FF562-9BD5-2B44-B1B7-94C288C0D6F6}"/>
              </a:ext>
            </a:extLst>
          </p:cNvPr>
          <p:cNvSpPr/>
          <p:nvPr/>
        </p:nvSpPr>
        <p:spPr>
          <a:xfrm>
            <a:off x="4385115" y="1698686"/>
            <a:ext cx="2664102" cy="3460628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273953 w 2664102"/>
              <a:gd name="connsiteY5" fmla="*/ 2716361 h 3460628"/>
              <a:gd name="connsiteX6" fmla="*/ 2214624 w 2664102"/>
              <a:gd name="connsiteY6" fmla="*/ 2770284 h 3460628"/>
              <a:gd name="connsiteX7" fmla="*/ 2218372 w 2664102"/>
              <a:gd name="connsiteY7" fmla="*/ 2774826 h 3460628"/>
              <a:gd name="connsiteX8" fmla="*/ 2293494 w 2664102"/>
              <a:gd name="connsiteY8" fmla="*/ 3020760 h 3460628"/>
              <a:gd name="connsiteX9" fmla="*/ 1853626 w 2664102"/>
              <a:gd name="connsiteY9" fmla="*/ 3460628 h 3460628"/>
              <a:gd name="connsiteX10" fmla="*/ 1422695 w 2664102"/>
              <a:gd name="connsiteY10" fmla="*/ 3109409 h 3460628"/>
              <a:gd name="connsiteX11" fmla="*/ 1421945 w 2664102"/>
              <a:gd name="connsiteY11" fmla="*/ 3101971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7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42295"/>
                  <a:pt x="2515007" y="2475307"/>
                  <a:pt x="2273953" y="2716361"/>
                </a:cubicBezTo>
                <a:lnTo>
                  <a:pt x="2214624" y="2770284"/>
                </a:lnTo>
                <a:lnTo>
                  <a:pt x="2218372" y="2774826"/>
                </a:lnTo>
                <a:cubicBezTo>
                  <a:pt x="2265800" y="2845029"/>
                  <a:pt x="2293494" y="2929661"/>
                  <a:pt x="2293494" y="3020760"/>
                </a:cubicBezTo>
                <a:cubicBezTo>
                  <a:pt x="2293494" y="3263692"/>
                  <a:pt x="2096558" y="3460628"/>
                  <a:pt x="1853626" y="3460628"/>
                </a:cubicBezTo>
                <a:cubicBezTo>
                  <a:pt x="1641061" y="3460628"/>
                  <a:pt x="1463711" y="3309849"/>
                  <a:pt x="1422695" y="3109409"/>
                </a:cubicBezTo>
                <a:lnTo>
                  <a:pt x="1421945" y="3101971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FE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F78C72C1-BBB8-B14F-A70E-D1EB0561C42B}"/>
              </a:ext>
            </a:extLst>
          </p:cNvPr>
          <p:cNvSpPr/>
          <p:nvPr userDrawn="1"/>
        </p:nvSpPr>
        <p:spPr>
          <a:xfrm>
            <a:off x="6680341" y="1698686"/>
            <a:ext cx="2664102" cy="3460628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2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273953 w 2664102"/>
              <a:gd name="connsiteY5" fmla="*/ 2716361 h 3460628"/>
              <a:gd name="connsiteX6" fmla="*/ 2215613 w 2664102"/>
              <a:gd name="connsiteY6" fmla="*/ 2769384 h 3460628"/>
              <a:gd name="connsiteX7" fmla="*/ 2220103 w 2664102"/>
              <a:gd name="connsiteY7" fmla="*/ 2774826 h 3460628"/>
              <a:gd name="connsiteX8" fmla="*/ 2295226 w 2664102"/>
              <a:gd name="connsiteY8" fmla="*/ 3020760 h 3460628"/>
              <a:gd name="connsiteX9" fmla="*/ 1855358 w 2664102"/>
              <a:gd name="connsiteY9" fmla="*/ 3460628 h 3460628"/>
              <a:gd name="connsiteX10" fmla="*/ 1424427 w 2664102"/>
              <a:gd name="connsiteY10" fmla="*/ 3109409 h 3460628"/>
              <a:gd name="connsiteX11" fmla="*/ 1423668 w 2664102"/>
              <a:gd name="connsiteY11" fmla="*/ 3101884 h 3460628"/>
              <a:gd name="connsiteX12" fmla="*/ 1332051 w 2664102"/>
              <a:gd name="connsiteY12" fmla="*/ 3106510 h 3460628"/>
              <a:gd name="connsiteX13" fmla="*/ 0 w 2664102"/>
              <a:gd name="connsiteY13" fmla="*/ 1774459 h 3460628"/>
              <a:gd name="connsiteX14" fmla="*/ 390149 w 2664102"/>
              <a:gd name="connsiteY14" fmla="*/ 832557 h 3460628"/>
              <a:gd name="connsiteX15" fmla="*/ 400718 w 2664102"/>
              <a:gd name="connsiteY15" fmla="*/ 822951 h 3460628"/>
              <a:gd name="connsiteX16" fmla="*/ 381759 w 2664102"/>
              <a:gd name="connsiteY16" fmla="*/ 761874 h 3460628"/>
              <a:gd name="connsiteX17" fmla="*/ 368876 w 2664102"/>
              <a:gd name="connsiteY17" fmla="*/ 634084 h 3460628"/>
              <a:gd name="connsiteX18" fmla="*/ 1002960 w 2664102"/>
              <a:gd name="connsiteY18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7" y="0"/>
                  <a:pt x="1490956" y="159688"/>
                  <a:pt x="1587215" y="387270"/>
                </a:cubicBezTo>
                <a:lnTo>
                  <a:pt x="1613792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142295"/>
                  <a:pt x="2515007" y="2475307"/>
                  <a:pt x="2273953" y="2716361"/>
                </a:cubicBezTo>
                <a:lnTo>
                  <a:pt x="2215613" y="2769384"/>
                </a:lnTo>
                <a:lnTo>
                  <a:pt x="2220103" y="2774826"/>
                </a:lnTo>
                <a:cubicBezTo>
                  <a:pt x="2267532" y="2845029"/>
                  <a:pt x="2295226" y="2929661"/>
                  <a:pt x="2295226" y="3020760"/>
                </a:cubicBezTo>
                <a:cubicBezTo>
                  <a:pt x="2295226" y="3263692"/>
                  <a:pt x="2098290" y="3460628"/>
                  <a:pt x="1855358" y="3460628"/>
                </a:cubicBezTo>
                <a:cubicBezTo>
                  <a:pt x="1642793" y="3460628"/>
                  <a:pt x="1465443" y="3309849"/>
                  <a:pt x="1424427" y="3109409"/>
                </a:cubicBezTo>
                <a:lnTo>
                  <a:pt x="1423668" y="3101884"/>
                </a:lnTo>
                <a:lnTo>
                  <a:pt x="1332051" y="3106510"/>
                </a:ln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9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FE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5322CBE2-C8DB-9445-B2BF-307CEC7D4467}"/>
              </a:ext>
            </a:extLst>
          </p:cNvPr>
          <p:cNvSpPr/>
          <p:nvPr/>
        </p:nvSpPr>
        <p:spPr>
          <a:xfrm>
            <a:off x="8975567" y="1698686"/>
            <a:ext cx="2664102" cy="3460628"/>
          </a:xfrm>
          <a:custGeom>
            <a:avLst/>
            <a:gdLst>
              <a:gd name="connsiteX0" fmla="*/ 1002960 w 2664102"/>
              <a:gd name="connsiteY0" fmla="*/ 0 h 3460628"/>
              <a:gd name="connsiteX1" fmla="*/ 1587215 w 2664102"/>
              <a:gd name="connsiteY1" fmla="*/ 387270 h 3460628"/>
              <a:gd name="connsiteX2" fmla="*/ 1613791 w 2664102"/>
              <a:gd name="connsiteY2" fmla="*/ 472887 h 3460628"/>
              <a:gd name="connsiteX3" fmla="*/ 1728162 w 2664102"/>
              <a:gd name="connsiteY3" fmla="*/ 502295 h 3460628"/>
              <a:gd name="connsiteX4" fmla="*/ 2664102 w 2664102"/>
              <a:gd name="connsiteY4" fmla="*/ 1774459 h 3460628"/>
              <a:gd name="connsiteX5" fmla="*/ 2359926 w 2664102"/>
              <a:gd name="connsiteY5" fmla="*/ 2621767 h 3460628"/>
              <a:gd name="connsiteX6" fmla="*/ 2289236 w 2664102"/>
              <a:gd name="connsiteY6" fmla="*/ 2699546 h 3460628"/>
              <a:gd name="connsiteX7" fmla="*/ 2301574 w 2664102"/>
              <a:gd name="connsiteY7" fmla="*/ 2709727 h 3460628"/>
              <a:gd name="connsiteX8" fmla="*/ 2430409 w 2664102"/>
              <a:gd name="connsiteY8" fmla="*/ 3020760 h 3460628"/>
              <a:gd name="connsiteX9" fmla="*/ 1990541 w 2664102"/>
              <a:gd name="connsiteY9" fmla="*/ 3460628 h 3460628"/>
              <a:gd name="connsiteX10" fmla="*/ 1559610 w 2664102"/>
              <a:gd name="connsiteY10" fmla="*/ 3109409 h 3460628"/>
              <a:gd name="connsiteX11" fmla="*/ 1557255 w 2664102"/>
              <a:gd name="connsiteY11" fmla="*/ 3086049 h 3460628"/>
              <a:gd name="connsiteX12" fmla="*/ 1468245 w 2664102"/>
              <a:gd name="connsiteY12" fmla="*/ 3099633 h 3460628"/>
              <a:gd name="connsiteX13" fmla="*/ 1332051 w 2664102"/>
              <a:gd name="connsiteY13" fmla="*/ 3106510 h 3460628"/>
              <a:gd name="connsiteX14" fmla="*/ 0 w 2664102"/>
              <a:gd name="connsiteY14" fmla="*/ 1774459 h 3460628"/>
              <a:gd name="connsiteX15" fmla="*/ 390149 w 2664102"/>
              <a:gd name="connsiteY15" fmla="*/ 832557 h 3460628"/>
              <a:gd name="connsiteX16" fmla="*/ 400718 w 2664102"/>
              <a:gd name="connsiteY16" fmla="*/ 822951 h 3460628"/>
              <a:gd name="connsiteX17" fmla="*/ 381758 w 2664102"/>
              <a:gd name="connsiteY17" fmla="*/ 761874 h 3460628"/>
              <a:gd name="connsiteX18" fmla="*/ 368876 w 2664102"/>
              <a:gd name="connsiteY18" fmla="*/ 634084 h 3460628"/>
              <a:gd name="connsiteX19" fmla="*/ 1002960 w 2664102"/>
              <a:gd name="connsiteY19" fmla="*/ 0 h 346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64102" h="3460628">
                <a:moveTo>
                  <a:pt x="1002960" y="0"/>
                </a:moveTo>
                <a:cubicBezTo>
                  <a:pt x="1265606" y="0"/>
                  <a:pt x="1490955" y="159688"/>
                  <a:pt x="1587215" y="387270"/>
                </a:cubicBezTo>
                <a:lnTo>
                  <a:pt x="1613791" y="472887"/>
                </a:lnTo>
                <a:lnTo>
                  <a:pt x="1728162" y="502295"/>
                </a:lnTo>
                <a:cubicBezTo>
                  <a:pt x="2270398" y="670948"/>
                  <a:pt x="2664102" y="1176726"/>
                  <a:pt x="2664102" y="1774459"/>
                </a:cubicBezTo>
                <a:cubicBezTo>
                  <a:pt x="2664102" y="2096315"/>
                  <a:pt x="2549951" y="2391510"/>
                  <a:pt x="2359926" y="2621767"/>
                </a:cubicBezTo>
                <a:lnTo>
                  <a:pt x="2289236" y="2699546"/>
                </a:lnTo>
                <a:lnTo>
                  <a:pt x="2301574" y="2709727"/>
                </a:lnTo>
                <a:cubicBezTo>
                  <a:pt x="2381175" y="2789327"/>
                  <a:pt x="2430409" y="2899294"/>
                  <a:pt x="2430409" y="3020760"/>
                </a:cubicBezTo>
                <a:cubicBezTo>
                  <a:pt x="2430409" y="3263692"/>
                  <a:pt x="2233473" y="3460628"/>
                  <a:pt x="1990541" y="3460628"/>
                </a:cubicBezTo>
                <a:cubicBezTo>
                  <a:pt x="1777975" y="3460628"/>
                  <a:pt x="1600626" y="3309849"/>
                  <a:pt x="1559610" y="3109409"/>
                </a:cubicBezTo>
                <a:lnTo>
                  <a:pt x="1557255" y="3086049"/>
                </a:lnTo>
                <a:lnTo>
                  <a:pt x="1468245" y="3099633"/>
                </a:lnTo>
                <a:cubicBezTo>
                  <a:pt x="1423466" y="3104181"/>
                  <a:pt x="1378030" y="3106510"/>
                  <a:pt x="1332051" y="3106510"/>
                </a:cubicBezTo>
                <a:cubicBezTo>
                  <a:pt x="596380" y="3106510"/>
                  <a:pt x="0" y="2510130"/>
                  <a:pt x="0" y="1774459"/>
                </a:cubicBezTo>
                <a:cubicBezTo>
                  <a:pt x="0" y="1406624"/>
                  <a:pt x="149095" y="1073611"/>
                  <a:pt x="390149" y="832557"/>
                </a:cubicBezTo>
                <a:lnTo>
                  <a:pt x="400718" y="822951"/>
                </a:lnTo>
                <a:lnTo>
                  <a:pt x="381758" y="761874"/>
                </a:lnTo>
                <a:cubicBezTo>
                  <a:pt x="373312" y="720597"/>
                  <a:pt x="368876" y="677859"/>
                  <a:pt x="368876" y="634084"/>
                </a:cubicBezTo>
                <a:cubicBezTo>
                  <a:pt x="368876" y="283889"/>
                  <a:pt x="652765" y="0"/>
                  <a:pt x="1002960" y="0"/>
                </a:cubicBezTo>
                <a:close/>
              </a:path>
            </a:pathLst>
          </a:custGeom>
          <a:solidFill>
            <a:srgbClr val="FE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Text Placeholder 17">
            <a:extLst>
              <a:ext uri="{FF2B5EF4-FFF2-40B4-BE49-F238E27FC236}">
                <a16:creationId xmlns:a16="http://schemas.microsoft.com/office/drawing/2014/main" id="{084B4BE7-DD1C-1743-85E4-D3ED17FE67F2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291885" y="3135867"/>
            <a:ext cx="2093228" cy="1202080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5E862C59-ABDF-FB45-866F-C33FB45F9EE7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4623112" y="3117069"/>
            <a:ext cx="2093228" cy="1202080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16252092-110B-DF41-BAA1-24D8CA1DA645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878370" y="3121537"/>
            <a:ext cx="2093228" cy="1202080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6BE3560E-17BA-CF47-9892-C7DA0E586994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9209597" y="3102739"/>
            <a:ext cx="2093228" cy="1202080"/>
          </a:xfrm>
        </p:spPr>
        <p:txBody>
          <a:bodyPr/>
          <a:lstStyle>
            <a:lvl1pPr algn="ctr">
              <a:buNone/>
              <a:defRPr sz="1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B96E93-12A7-0543-B8EE-9285E103FDF4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52A1B4-9317-CA4F-8010-A831C931E180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13E1DCE-8617-FE49-9D50-215190C95744}"/>
              </a:ext>
            </a:extLst>
          </p:cNvPr>
          <p:cNvSpPr/>
          <p:nvPr userDrawn="1"/>
        </p:nvSpPr>
        <p:spPr>
          <a:xfrm>
            <a:off x="2562014" y="1786976"/>
            <a:ext cx="1054660" cy="1054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CF0B779-49F1-BD40-A379-6E82ED7A8EA5}"/>
              </a:ext>
            </a:extLst>
          </p:cNvPr>
          <p:cNvSpPr/>
          <p:nvPr userDrawn="1"/>
        </p:nvSpPr>
        <p:spPr>
          <a:xfrm>
            <a:off x="4860745" y="1805440"/>
            <a:ext cx="1054660" cy="1054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1B6F19E-6C02-7B40-813C-4C605D3E627A}"/>
              </a:ext>
            </a:extLst>
          </p:cNvPr>
          <p:cNvSpPr/>
          <p:nvPr userDrawn="1"/>
        </p:nvSpPr>
        <p:spPr>
          <a:xfrm>
            <a:off x="7155971" y="1805439"/>
            <a:ext cx="1054660" cy="10546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A601DA3-31CF-EE49-AC34-35907C8E7C67}"/>
              </a:ext>
            </a:extLst>
          </p:cNvPr>
          <p:cNvSpPr/>
          <p:nvPr userDrawn="1"/>
        </p:nvSpPr>
        <p:spPr>
          <a:xfrm>
            <a:off x="9451197" y="1805439"/>
            <a:ext cx="1054660" cy="1054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1FA3C6B8-1B91-3C45-ABF9-38614C60D8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47941" y="1946907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1</a:t>
            </a:r>
            <a:endParaRPr lang="en-US"/>
          </a:p>
        </p:txBody>
      </p:sp>
      <p:sp>
        <p:nvSpPr>
          <p:cNvPr id="62" name="Text Placeholder 17">
            <a:extLst>
              <a:ext uri="{FF2B5EF4-FFF2-40B4-BE49-F238E27FC236}">
                <a16:creationId xmlns:a16="http://schemas.microsoft.com/office/drawing/2014/main" id="{A458E8DF-54E7-064A-9CDB-051A735469F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64548" y="1949503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2</a:t>
            </a:r>
            <a:endParaRPr lang="en-US"/>
          </a:p>
        </p:txBody>
      </p:sp>
      <p:sp>
        <p:nvSpPr>
          <p:cNvPr id="66" name="Text Placeholder 17">
            <a:extLst>
              <a:ext uri="{FF2B5EF4-FFF2-40B4-BE49-F238E27FC236}">
                <a16:creationId xmlns:a16="http://schemas.microsoft.com/office/drawing/2014/main" id="{FDFA3651-9899-9946-9C5D-81AF4B51CA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38393" y="1962861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3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4790CDE1-298B-B145-BA4E-F6881FB7FA9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55000" y="1965457"/>
            <a:ext cx="695250" cy="734798"/>
          </a:xfrm>
        </p:spPr>
        <p:txBody>
          <a:bodyPr/>
          <a:lstStyle>
            <a:lvl1pPr algn="ctr">
              <a:buNone/>
              <a:defRPr sz="4800" b="1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96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icon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>
            <a:extLst>
              <a:ext uri="{FF2B5EF4-FFF2-40B4-BE49-F238E27FC236}">
                <a16:creationId xmlns:a16="http://schemas.microsoft.com/office/drawing/2014/main" id="{C2DB8636-C798-AD47-8DC9-47814E3387DD}"/>
              </a:ext>
            </a:extLst>
          </p:cNvPr>
          <p:cNvSpPr/>
          <p:nvPr/>
        </p:nvSpPr>
        <p:spPr>
          <a:xfrm>
            <a:off x="4292836" y="2475929"/>
            <a:ext cx="1660392" cy="23370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8" h="154">
                <a:moveTo>
                  <a:pt x="1066" y="76"/>
                </a:moveTo>
                <a:cubicBezTo>
                  <a:pt x="1066" y="49"/>
                  <a:pt x="1073" y="23"/>
                  <a:pt x="1087" y="0"/>
                </a:cubicBezTo>
                <a:lnTo>
                  <a:pt x="1" y="0"/>
                </a:lnTo>
                <a:cubicBezTo>
                  <a:pt x="14" y="23"/>
                  <a:pt x="22" y="49"/>
                  <a:pt x="22" y="76"/>
                </a:cubicBezTo>
                <a:cubicBezTo>
                  <a:pt x="22" y="106"/>
                  <a:pt x="14" y="131"/>
                  <a:pt x="0" y="154"/>
                </a:cubicBezTo>
                <a:lnTo>
                  <a:pt x="1088" y="154"/>
                </a:lnTo>
                <a:cubicBezTo>
                  <a:pt x="1075" y="131"/>
                  <a:pt x="1066" y="106"/>
                  <a:pt x="1066" y="76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A5ECD853-1DE4-6A49-83BF-BE872511E6E0}"/>
              </a:ext>
            </a:extLst>
          </p:cNvPr>
          <p:cNvSpPr/>
          <p:nvPr/>
        </p:nvSpPr>
        <p:spPr>
          <a:xfrm>
            <a:off x="3846806" y="2428576"/>
            <a:ext cx="323830" cy="3268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3" h="215">
                <a:moveTo>
                  <a:pt x="213" y="107"/>
                </a:moveTo>
                <a:cubicBezTo>
                  <a:pt x="213" y="166"/>
                  <a:pt x="166" y="215"/>
                  <a:pt x="106" y="215"/>
                </a:cubicBezTo>
                <a:cubicBezTo>
                  <a:pt x="48" y="215"/>
                  <a:pt x="0" y="166"/>
                  <a:pt x="0" y="107"/>
                </a:cubicBezTo>
                <a:cubicBezTo>
                  <a:pt x="0" y="48"/>
                  <a:pt x="48" y="0"/>
                  <a:pt x="106" y="0"/>
                </a:cubicBezTo>
                <a:cubicBezTo>
                  <a:pt x="166" y="0"/>
                  <a:pt x="213" y="48"/>
                  <a:pt x="213" y="107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FB605EC-FC6D-3D40-A5B0-5C7A5B28222F}"/>
              </a:ext>
            </a:extLst>
          </p:cNvPr>
          <p:cNvSpPr/>
          <p:nvPr/>
        </p:nvSpPr>
        <p:spPr>
          <a:xfrm>
            <a:off x="3912488" y="2494259"/>
            <a:ext cx="192465" cy="1939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7" h="128">
                <a:moveTo>
                  <a:pt x="127" y="64"/>
                </a:moveTo>
                <a:cubicBezTo>
                  <a:pt x="127" y="100"/>
                  <a:pt x="99" y="128"/>
                  <a:pt x="63" y="128"/>
                </a:cubicBezTo>
                <a:cubicBezTo>
                  <a:pt x="28" y="128"/>
                  <a:pt x="0" y="100"/>
                  <a:pt x="0" y="64"/>
                </a:cubicBezTo>
                <a:cubicBezTo>
                  <a:pt x="0" y="30"/>
                  <a:pt x="28" y="0"/>
                  <a:pt x="63" y="0"/>
                </a:cubicBezTo>
                <a:cubicBezTo>
                  <a:pt x="99" y="0"/>
                  <a:pt x="127" y="30"/>
                  <a:pt x="127" y="6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813784D3-D312-744B-8BF6-8D3D764C1FF8}"/>
              </a:ext>
            </a:extLst>
          </p:cNvPr>
          <p:cNvSpPr/>
          <p:nvPr/>
        </p:nvSpPr>
        <p:spPr>
          <a:xfrm>
            <a:off x="3324401" y="800258"/>
            <a:ext cx="1370167" cy="15106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8" h="990">
                <a:moveTo>
                  <a:pt x="898" y="447"/>
                </a:moveTo>
                <a:cubicBezTo>
                  <a:pt x="898" y="649"/>
                  <a:pt x="765" y="819"/>
                  <a:pt x="583" y="875"/>
                </a:cubicBezTo>
                <a:cubicBezTo>
                  <a:pt x="541" y="889"/>
                  <a:pt x="471" y="936"/>
                  <a:pt x="448" y="990"/>
                </a:cubicBezTo>
                <a:cubicBezTo>
                  <a:pt x="427" y="941"/>
                  <a:pt x="357" y="889"/>
                  <a:pt x="314" y="875"/>
                </a:cubicBezTo>
                <a:cubicBezTo>
                  <a:pt x="131" y="817"/>
                  <a:pt x="0" y="649"/>
                  <a:pt x="0" y="447"/>
                </a:cubicBezTo>
                <a:cubicBezTo>
                  <a:pt x="0" y="200"/>
                  <a:pt x="201" y="0"/>
                  <a:pt x="448" y="0"/>
                </a:cubicBezTo>
                <a:cubicBezTo>
                  <a:pt x="696" y="0"/>
                  <a:pt x="898" y="200"/>
                  <a:pt x="898" y="447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C952250C-2D0F-064B-B9BE-BB9EECA238E4}"/>
              </a:ext>
            </a:extLst>
          </p:cNvPr>
          <p:cNvSpPr/>
          <p:nvPr/>
        </p:nvSpPr>
        <p:spPr>
          <a:xfrm>
            <a:off x="6055570" y="2428576"/>
            <a:ext cx="325357" cy="3268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4" h="215">
                <a:moveTo>
                  <a:pt x="214" y="107"/>
                </a:moveTo>
                <a:cubicBezTo>
                  <a:pt x="214" y="166"/>
                  <a:pt x="165" y="215"/>
                  <a:pt x="106" y="215"/>
                </a:cubicBezTo>
                <a:cubicBezTo>
                  <a:pt x="46" y="215"/>
                  <a:pt x="0" y="166"/>
                  <a:pt x="0" y="107"/>
                </a:cubicBezTo>
                <a:cubicBezTo>
                  <a:pt x="0" y="48"/>
                  <a:pt x="46" y="0"/>
                  <a:pt x="106" y="0"/>
                </a:cubicBezTo>
                <a:cubicBezTo>
                  <a:pt x="165" y="0"/>
                  <a:pt x="214" y="48"/>
                  <a:pt x="214" y="107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1383608B-3ED7-074D-A0C2-469C4A907A53}"/>
              </a:ext>
            </a:extLst>
          </p:cNvPr>
          <p:cNvSpPr/>
          <p:nvPr/>
        </p:nvSpPr>
        <p:spPr>
          <a:xfrm>
            <a:off x="6119725" y="2494259"/>
            <a:ext cx="193993" cy="1939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" h="128">
                <a:moveTo>
                  <a:pt x="128" y="64"/>
                </a:moveTo>
                <a:cubicBezTo>
                  <a:pt x="128" y="100"/>
                  <a:pt x="100" y="128"/>
                  <a:pt x="64" y="128"/>
                </a:cubicBezTo>
                <a:cubicBezTo>
                  <a:pt x="28" y="128"/>
                  <a:pt x="0" y="100"/>
                  <a:pt x="0" y="64"/>
                </a:cubicBezTo>
                <a:cubicBezTo>
                  <a:pt x="0" y="30"/>
                  <a:pt x="28" y="0"/>
                  <a:pt x="64" y="0"/>
                </a:cubicBezTo>
                <a:cubicBezTo>
                  <a:pt x="100" y="0"/>
                  <a:pt x="128" y="30"/>
                  <a:pt x="128" y="6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49B34B02-D6BF-B143-85D1-021CEA346336}"/>
              </a:ext>
            </a:extLst>
          </p:cNvPr>
          <p:cNvSpPr/>
          <p:nvPr/>
        </p:nvSpPr>
        <p:spPr>
          <a:xfrm>
            <a:off x="5531638" y="2921959"/>
            <a:ext cx="1368640" cy="151222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7" h="991">
                <a:moveTo>
                  <a:pt x="897" y="542"/>
                </a:moveTo>
                <a:cubicBezTo>
                  <a:pt x="897" y="341"/>
                  <a:pt x="766" y="172"/>
                  <a:pt x="584" y="114"/>
                </a:cubicBezTo>
                <a:cubicBezTo>
                  <a:pt x="541" y="101"/>
                  <a:pt x="471" y="54"/>
                  <a:pt x="449" y="0"/>
                </a:cubicBezTo>
                <a:cubicBezTo>
                  <a:pt x="426" y="50"/>
                  <a:pt x="357" y="101"/>
                  <a:pt x="315" y="114"/>
                </a:cubicBezTo>
                <a:cubicBezTo>
                  <a:pt x="132" y="172"/>
                  <a:pt x="0" y="342"/>
                  <a:pt x="0" y="542"/>
                </a:cubicBezTo>
                <a:cubicBezTo>
                  <a:pt x="0" y="789"/>
                  <a:pt x="202" y="991"/>
                  <a:pt x="449" y="991"/>
                </a:cubicBezTo>
                <a:cubicBezTo>
                  <a:pt x="697" y="991"/>
                  <a:pt x="897" y="789"/>
                  <a:pt x="897" y="542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8BCF563E-9283-AC4E-8512-9E60AF0E8397}"/>
              </a:ext>
            </a:extLst>
          </p:cNvPr>
          <p:cNvSpPr/>
          <p:nvPr/>
        </p:nvSpPr>
        <p:spPr>
          <a:xfrm>
            <a:off x="6489380" y="2475929"/>
            <a:ext cx="1660392" cy="23370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8" h="154">
                <a:moveTo>
                  <a:pt x="1066" y="76"/>
                </a:moveTo>
                <a:cubicBezTo>
                  <a:pt x="1066" y="49"/>
                  <a:pt x="1074" y="23"/>
                  <a:pt x="1087" y="0"/>
                </a:cubicBezTo>
                <a:lnTo>
                  <a:pt x="1" y="0"/>
                </a:lnTo>
                <a:cubicBezTo>
                  <a:pt x="14" y="23"/>
                  <a:pt x="22" y="49"/>
                  <a:pt x="22" y="76"/>
                </a:cubicBezTo>
                <a:cubicBezTo>
                  <a:pt x="22" y="106"/>
                  <a:pt x="14" y="131"/>
                  <a:pt x="0" y="154"/>
                </a:cubicBezTo>
                <a:lnTo>
                  <a:pt x="1088" y="154"/>
                </a:lnTo>
                <a:cubicBezTo>
                  <a:pt x="1075" y="131"/>
                  <a:pt x="1066" y="106"/>
                  <a:pt x="1066" y="76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017F71C7-97C2-574F-826D-B09EC5C3194C}"/>
              </a:ext>
            </a:extLst>
          </p:cNvPr>
          <p:cNvSpPr/>
          <p:nvPr/>
        </p:nvSpPr>
        <p:spPr>
          <a:xfrm>
            <a:off x="8249060" y="2428576"/>
            <a:ext cx="326885" cy="3268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5" h="215">
                <a:moveTo>
                  <a:pt x="215" y="107"/>
                </a:moveTo>
                <a:cubicBezTo>
                  <a:pt x="215" y="166"/>
                  <a:pt x="167" y="215"/>
                  <a:pt x="108" y="215"/>
                </a:cubicBezTo>
                <a:cubicBezTo>
                  <a:pt x="49" y="215"/>
                  <a:pt x="0" y="166"/>
                  <a:pt x="0" y="107"/>
                </a:cubicBezTo>
                <a:cubicBezTo>
                  <a:pt x="0" y="48"/>
                  <a:pt x="49" y="0"/>
                  <a:pt x="108" y="0"/>
                </a:cubicBezTo>
                <a:cubicBezTo>
                  <a:pt x="167" y="0"/>
                  <a:pt x="215" y="48"/>
                  <a:pt x="215" y="107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96F4A2A0-18C8-F044-A431-537EB66CDFB7}"/>
              </a:ext>
            </a:extLst>
          </p:cNvPr>
          <p:cNvSpPr/>
          <p:nvPr/>
        </p:nvSpPr>
        <p:spPr>
          <a:xfrm>
            <a:off x="8316270" y="2494259"/>
            <a:ext cx="192465" cy="1939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7" h="128">
                <a:moveTo>
                  <a:pt x="127" y="64"/>
                </a:moveTo>
                <a:cubicBezTo>
                  <a:pt x="127" y="100"/>
                  <a:pt x="98" y="128"/>
                  <a:pt x="64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30"/>
                  <a:pt x="29" y="0"/>
                  <a:pt x="64" y="0"/>
                </a:cubicBezTo>
                <a:cubicBezTo>
                  <a:pt x="98" y="0"/>
                  <a:pt x="127" y="30"/>
                  <a:pt x="127" y="6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4EE984EA-0E9E-E246-B144-9A6FBED36A0D}"/>
              </a:ext>
            </a:extLst>
          </p:cNvPr>
          <p:cNvSpPr/>
          <p:nvPr/>
        </p:nvSpPr>
        <p:spPr>
          <a:xfrm>
            <a:off x="7728183" y="800258"/>
            <a:ext cx="1367112" cy="151069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6" h="990">
                <a:moveTo>
                  <a:pt x="896" y="447"/>
                </a:moveTo>
                <a:cubicBezTo>
                  <a:pt x="896" y="649"/>
                  <a:pt x="764" y="819"/>
                  <a:pt x="582" y="875"/>
                </a:cubicBezTo>
                <a:cubicBezTo>
                  <a:pt x="541" y="889"/>
                  <a:pt x="471" y="936"/>
                  <a:pt x="449" y="990"/>
                </a:cubicBezTo>
                <a:cubicBezTo>
                  <a:pt x="427" y="941"/>
                  <a:pt x="357" y="889"/>
                  <a:pt x="314" y="875"/>
                </a:cubicBezTo>
                <a:cubicBezTo>
                  <a:pt x="132" y="817"/>
                  <a:pt x="0" y="649"/>
                  <a:pt x="0" y="447"/>
                </a:cubicBezTo>
                <a:cubicBezTo>
                  <a:pt x="0" y="200"/>
                  <a:pt x="202" y="0"/>
                  <a:pt x="449" y="0"/>
                </a:cubicBezTo>
                <a:cubicBezTo>
                  <a:pt x="696" y="0"/>
                  <a:pt x="896" y="200"/>
                  <a:pt x="896" y="447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33B7BA85-0535-9D4E-9ABA-CAF119D02F9C}"/>
              </a:ext>
            </a:extLst>
          </p:cNvPr>
          <p:cNvSpPr/>
          <p:nvPr/>
        </p:nvSpPr>
        <p:spPr>
          <a:xfrm>
            <a:off x="8684398" y="2475929"/>
            <a:ext cx="1661920" cy="23370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9" h="154">
                <a:moveTo>
                  <a:pt x="1067" y="76"/>
                </a:moveTo>
                <a:cubicBezTo>
                  <a:pt x="1067" y="49"/>
                  <a:pt x="1074" y="23"/>
                  <a:pt x="1088" y="0"/>
                </a:cubicBezTo>
                <a:lnTo>
                  <a:pt x="2" y="0"/>
                </a:lnTo>
                <a:cubicBezTo>
                  <a:pt x="16" y="23"/>
                  <a:pt x="23" y="49"/>
                  <a:pt x="23" y="76"/>
                </a:cubicBezTo>
                <a:cubicBezTo>
                  <a:pt x="23" y="106"/>
                  <a:pt x="14" y="131"/>
                  <a:pt x="0" y="154"/>
                </a:cubicBezTo>
                <a:lnTo>
                  <a:pt x="1089" y="154"/>
                </a:lnTo>
                <a:cubicBezTo>
                  <a:pt x="1074" y="131"/>
                  <a:pt x="1067" y="106"/>
                  <a:pt x="1067" y="76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02BE76FA-A18A-5C43-8289-F22F35416D17}"/>
              </a:ext>
            </a:extLst>
          </p:cNvPr>
          <p:cNvSpPr/>
          <p:nvPr/>
        </p:nvSpPr>
        <p:spPr>
          <a:xfrm>
            <a:off x="10445605" y="2428576"/>
            <a:ext cx="325357" cy="32688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4" h="215">
                <a:moveTo>
                  <a:pt x="214" y="107"/>
                </a:moveTo>
                <a:cubicBezTo>
                  <a:pt x="214" y="166"/>
                  <a:pt x="167" y="215"/>
                  <a:pt x="108" y="215"/>
                </a:cubicBezTo>
                <a:cubicBezTo>
                  <a:pt x="49" y="215"/>
                  <a:pt x="0" y="166"/>
                  <a:pt x="0" y="107"/>
                </a:cubicBezTo>
                <a:cubicBezTo>
                  <a:pt x="0" y="48"/>
                  <a:pt x="49" y="0"/>
                  <a:pt x="108" y="0"/>
                </a:cubicBezTo>
                <a:cubicBezTo>
                  <a:pt x="167" y="0"/>
                  <a:pt x="214" y="48"/>
                  <a:pt x="214" y="107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30B312E8-A919-B644-AE39-4333DF830601}"/>
              </a:ext>
            </a:extLst>
          </p:cNvPr>
          <p:cNvSpPr/>
          <p:nvPr/>
        </p:nvSpPr>
        <p:spPr>
          <a:xfrm>
            <a:off x="10512815" y="2494259"/>
            <a:ext cx="190937" cy="19399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" h="128">
                <a:moveTo>
                  <a:pt x="126" y="64"/>
                </a:moveTo>
                <a:cubicBezTo>
                  <a:pt x="126" y="100"/>
                  <a:pt x="98" y="128"/>
                  <a:pt x="64" y="128"/>
                </a:cubicBezTo>
                <a:cubicBezTo>
                  <a:pt x="28" y="128"/>
                  <a:pt x="0" y="100"/>
                  <a:pt x="0" y="64"/>
                </a:cubicBezTo>
                <a:cubicBezTo>
                  <a:pt x="0" y="30"/>
                  <a:pt x="28" y="0"/>
                  <a:pt x="64" y="0"/>
                </a:cubicBezTo>
                <a:cubicBezTo>
                  <a:pt x="98" y="0"/>
                  <a:pt x="126" y="30"/>
                  <a:pt x="126" y="6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F46B9467-BABF-064B-910D-2C704D814251}"/>
              </a:ext>
            </a:extLst>
          </p:cNvPr>
          <p:cNvSpPr/>
          <p:nvPr/>
        </p:nvSpPr>
        <p:spPr>
          <a:xfrm>
            <a:off x="9924727" y="2921959"/>
            <a:ext cx="1367112" cy="151222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6" h="991">
                <a:moveTo>
                  <a:pt x="896" y="542"/>
                </a:moveTo>
                <a:cubicBezTo>
                  <a:pt x="896" y="341"/>
                  <a:pt x="764" y="172"/>
                  <a:pt x="582" y="114"/>
                </a:cubicBezTo>
                <a:cubicBezTo>
                  <a:pt x="541" y="101"/>
                  <a:pt x="471" y="54"/>
                  <a:pt x="449" y="0"/>
                </a:cubicBezTo>
                <a:cubicBezTo>
                  <a:pt x="427" y="50"/>
                  <a:pt x="355" y="101"/>
                  <a:pt x="314" y="114"/>
                </a:cubicBezTo>
                <a:cubicBezTo>
                  <a:pt x="132" y="172"/>
                  <a:pt x="0" y="342"/>
                  <a:pt x="0" y="542"/>
                </a:cubicBezTo>
                <a:cubicBezTo>
                  <a:pt x="0" y="789"/>
                  <a:pt x="200" y="991"/>
                  <a:pt x="449" y="991"/>
                </a:cubicBezTo>
                <a:cubicBezTo>
                  <a:pt x="696" y="991"/>
                  <a:pt x="896" y="789"/>
                  <a:pt x="896" y="542"/>
                </a:cubicBez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4634976-744C-254F-BE6F-6EB202B92360}"/>
              </a:ext>
            </a:extLst>
          </p:cNvPr>
          <p:cNvSpPr txBox="1"/>
          <p:nvPr/>
        </p:nvSpPr>
        <p:spPr>
          <a:xfrm>
            <a:off x="5691808" y="1322650"/>
            <a:ext cx="1045245" cy="28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Montserrat" pitchFamily="2" charset="77"/>
                <a:ea typeface="Roboto Medium" panose="02000000000000000000" pitchFamily="2" charset="0"/>
                <a:cs typeface="Lato" panose="020F0502020204030203" pitchFamily="34" charset="0"/>
              </a:rPr>
              <a:t>Your Title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0E5118A-8174-6649-9B3B-D77A8707F876}"/>
              </a:ext>
            </a:extLst>
          </p:cNvPr>
          <p:cNvSpPr txBox="1"/>
          <p:nvPr/>
        </p:nvSpPr>
        <p:spPr>
          <a:xfrm>
            <a:off x="10092535" y="1322650"/>
            <a:ext cx="1045245" cy="28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Montserrat" pitchFamily="2" charset="77"/>
                <a:ea typeface="Roboto Medium" panose="02000000000000000000" pitchFamily="2" charset="0"/>
                <a:cs typeface="Lato" panose="020F0502020204030203" pitchFamily="34" charset="0"/>
              </a:rPr>
              <a:t>Your Title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E9F9D0-9E26-264C-AEC8-09904D07E9EC}"/>
              </a:ext>
            </a:extLst>
          </p:cNvPr>
          <p:cNvSpPr txBox="1"/>
          <p:nvPr/>
        </p:nvSpPr>
        <p:spPr>
          <a:xfrm>
            <a:off x="3477661" y="3013347"/>
            <a:ext cx="106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+mn-lt"/>
                <a:ea typeface="Roboto Medium" panose="02000000000000000000" pitchFamily="2" charset="0"/>
                <a:cs typeface="Lato" panose="020F0502020204030203" pitchFamily="34" charset="0"/>
              </a:rPr>
              <a:t>Your Title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3C43E96-4B36-3748-B67A-4817918F0204}"/>
              </a:ext>
            </a:extLst>
          </p:cNvPr>
          <p:cNvSpPr txBox="1"/>
          <p:nvPr/>
        </p:nvSpPr>
        <p:spPr>
          <a:xfrm>
            <a:off x="7895149" y="3013347"/>
            <a:ext cx="1045245" cy="28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Montserrat" pitchFamily="2" charset="77"/>
                <a:ea typeface="Roboto Medium" panose="02000000000000000000" pitchFamily="2" charset="0"/>
                <a:cs typeface="Lato" panose="020F0502020204030203" pitchFamily="34" charset="0"/>
              </a:rPr>
              <a:t>Your Title</a:t>
            </a:r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3DED761C-20FA-594A-9976-CFD8D1D382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33955" y="2984923"/>
            <a:ext cx="2253709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ADC51583-6324-9C45-9B98-7374A9499F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61647" y="2951026"/>
            <a:ext cx="2253709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5D6484B6-6A23-DA4C-AFB8-4A3877BAEB9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51398" y="1028522"/>
            <a:ext cx="2253709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01" name="Text Placeholder 17">
            <a:extLst>
              <a:ext uri="{FF2B5EF4-FFF2-40B4-BE49-F238E27FC236}">
                <a16:creationId xmlns:a16="http://schemas.microsoft.com/office/drawing/2014/main" id="{17E014FD-573A-CD4A-8E06-A12C82D41C3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77489" y="994625"/>
            <a:ext cx="2253709" cy="1237497"/>
          </a:xfrm>
        </p:spPr>
        <p:txBody>
          <a:bodyPr/>
          <a:lstStyle>
            <a:lvl1pPr algn="ctr">
              <a:buNone/>
              <a:defRPr sz="15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</a:t>
            </a:r>
            <a:endParaRPr lang="en-US"/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337311E9-3EFE-D343-B68E-E469AF748125}"/>
              </a:ext>
            </a:extLst>
          </p:cNvPr>
          <p:cNvSpPr/>
          <p:nvPr userDrawn="1"/>
        </p:nvSpPr>
        <p:spPr>
          <a:xfrm>
            <a:off x="0" y="2489789"/>
            <a:ext cx="3733642" cy="233707"/>
          </a:xfrm>
          <a:custGeom>
            <a:avLst/>
            <a:gdLst>
              <a:gd name="connsiteX0" fmla="*/ 0 w 3733642"/>
              <a:gd name="connsiteY0" fmla="*/ 0 h 233707"/>
              <a:gd name="connsiteX1" fmla="*/ 2074776 w 3733642"/>
              <a:gd name="connsiteY1" fmla="*/ 0 h 233707"/>
              <a:gd name="connsiteX2" fmla="*/ 2492280 w 3733642"/>
              <a:gd name="connsiteY2" fmla="*/ 0 h 233707"/>
              <a:gd name="connsiteX3" fmla="*/ 3732116 w 3733642"/>
              <a:gd name="connsiteY3" fmla="*/ 0 h 233707"/>
              <a:gd name="connsiteX4" fmla="*/ 3700068 w 3733642"/>
              <a:gd name="connsiteY4" fmla="*/ 115336 h 233707"/>
              <a:gd name="connsiteX5" fmla="*/ 3733642 w 3733642"/>
              <a:gd name="connsiteY5" fmla="*/ 233707 h 233707"/>
              <a:gd name="connsiteX6" fmla="*/ 2494674 w 3733642"/>
              <a:gd name="connsiteY6" fmla="*/ 233707 h 233707"/>
              <a:gd name="connsiteX7" fmla="*/ 2073250 w 3733642"/>
              <a:gd name="connsiteY7" fmla="*/ 233707 h 233707"/>
              <a:gd name="connsiteX8" fmla="*/ 0 w 3733642"/>
              <a:gd name="connsiteY8" fmla="*/ 233707 h 23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642" h="233707">
                <a:moveTo>
                  <a:pt x="0" y="0"/>
                </a:moveTo>
                <a:lnTo>
                  <a:pt x="2074776" y="0"/>
                </a:lnTo>
                <a:lnTo>
                  <a:pt x="2492280" y="0"/>
                </a:lnTo>
                <a:lnTo>
                  <a:pt x="3732116" y="0"/>
                </a:lnTo>
                <a:cubicBezTo>
                  <a:pt x="3710751" y="34904"/>
                  <a:pt x="3700068" y="74361"/>
                  <a:pt x="3700068" y="115336"/>
                </a:cubicBezTo>
                <a:cubicBezTo>
                  <a:pt x="3700068" y="160863"/>
                  <a:pt x="3713803" y="198803"/>
                  <a:pt x="3733642" y="233707"/>
                </a:cubicBezTo>
                <a:lnTo>
                  <a:pt x="2494674" y="233707"/>
                </a:lnTo>
                <a:lnTo>
                  <a:pt x="2073250" y="233707"/>
                </a:lnTo>
                <a:lnTo>
                  <a:pt x="0" y="233707"/>
                </a:lnTo>
                <a:close/>
              </a:path>
            </a:pathLst>
          </a:custGeom>
          <a:solidFill>
            <a:srgbClr val="FED100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453934-7B62-4644-A627-15E6F071BCE9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3C83FA-5939-4A4D-8F14-DBDF6C3C824C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2202688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8D471C-0C8F-0146-83F3-CAF71642C847}"/>
              </a:ext>
            </a:extLst>
          </p:cNvPr>
          <p:cNvSpPr/>
          <p:nvPr userDrawn="1"/>
        </p:nvSpPr>
        <p:spPr>
          <a:xfrm flipV="1">
            <a:off x="1808067" y="0"/>
            <a:ext cx="5567770" cy="6932300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Light" charset="0"/>
            </a:endParaRPr>
          </a:p>
        </p:txBody>
      </p:sp>
      <p:grpSp>
        <p:nvGrpSpPr>
          <p:cNvPr id="6" name="Google Shape;664;p39">
            <a:extLst>
              <a:ext uri="{FF2B5EF4-FFF2-40B4-BE49-F238E27FC236}">
                <a16:creationId xmlns:a16="http://schemas.microsoft.com/office/drawing/2014/main" id="{CC85109A-A3EC-3D46-89F2-96E07506BA98}"/>
              </a:ext>
            </a:extLst>
          </p:cNvPr>
          <p:cNvGrpSpPr/>
          <p:nvPr userDrawn="1"/>
        </p:nvGrpSpPr>
        <p:grpSpPr>
          <a:xfrm>
            <a:off x="2228342" y="5863147"/>
            <a:ext cx="233548" cy="233548"/>
            <a:chOff x="5941025" y="3634400"/>
            <a:chExt cx="467650" cy="467650"/>
          </a:xfrm>
        </p:grpSpPr>
        <p:sp>
          <p:nvSpPr>
            <p:cNvPr id="7" name="Google Shape;665;p39">
              <a:extLst>
                <a:ext uri="{FF2B5EF4-FFF2-40B4-BE49-F238E27FC236}">
                  <a16:creationId xmlns:a16="http://schemas.microsoft.com/office/drawing/2014/main" id="{8AE5DE59-CD7E-C247-8CC4-585D7EEC5EE4}"/>
                </a:ext>
              </a:extLst>
            </p:cNvPr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6;p39">
              <a:extLst>
                <a:ext uri="{FF2B5EF4-FFF2-40B4-BE49-F238E27FC236}">
                  <a16:creationId xmlns:a16="http://schemas.microsoft.com/office/drawing/2014/main" id="{141E336F-B4CC-8243-BF7F-1553C0EA509D}"/>
                </a:ext>
              </a:extLst>
            </p:cNvPr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7;p39">
              <a:extLst>
                <a:ext uri="{FF2B5EF4-FFF2-40B4-BE49-F238E27FC236}">
                  <a16:creationId xmlns:a16="http://schemas.microsoft.com/office/drawing/2014/main" id="{B7F1A6A5-0657-E242-BDC1-9059DBA33F9C}"/>
                </a:ext>
              </a:extLst>
            </p:cNvPr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68;p39">
              <a:extLst>
                <a:ext uri="{FF2B5EF4-FFF2-40B4-BE49-F238E27FC236}">
                  <a16:creationId xmlns:a16="http://schemas.microsoft.com/office/drawing/2014/main" id="{C110D7FA-7DD5-4C43-80F0-95CFFA5A8617}"/>
                </a:ext>
              </a:extLst>
            </p:cNvPr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9;p39">
              <a:extLst>
                <a:ext uri="{FF2B5EF4-FFF2-40B4-BE49-F238E27FC236}">
                  <a16:creationId xmlns:a16="http://schemas.microsoft.com/office/drawing/2014/main" id="{695A813B-B96B-044E-9680-414DFC05A657}"/>
                </a:ext>
              </a:extLst>
            </p:cNvPr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70;p39">
              <a:extLst>
                <a:ext uri="{FF2B5EF4-FFF2-40B4-BE49-F238E27FC236}">
                  <a16:creationId xmlns:a16="http://schemas.microsoft.com/office/drawing/2014/main" id="{FF65CAE6-8287-454E-9FEF-03CB5CBA73CB}"/>
                </a:ext>
              </a:extLst>
            </p:cNvPr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C149A2ED-4CA8-C043-B50B-8D1817BB1A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55617" y="4585634"/>
            <a:ext cx="3704362" cy="361924"/>
          </a:xfrm>
        </p:spPr>
        <p:txBody>
          <a:bodyPr anchor="t"/>
          <a:lstStyle>
            <a:lvl1pPr algn="l">
              <a:buNone/>
              <a:defRPr sz="1400" b="0" i="0" spc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3B235D2-8B53-D94D-AB40-46FCD68B0F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55617" y="5208593"/>
            <a:ext cx="3704362" cy="361924"/>
          </a:xfrm>
        </p:spPr>
        <p:txBody>
          <a:bodyPr anchor="t"/>
          <a:lstStyle>
            <a:lvl1pPr algn="l">
              <a:buNone/>
              <a:defRPr sz="1400" b="0" i="0" spc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38C72918-A963-5543-BE47-6799D21FAF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63781" y="5852156"/>
            <a:ext cx="3704362" cy="361924"/>
          </a:xfrm>
        </p:spPr>
        <p:txBody>
          <a:bodyPr anchor="t"/>
          <a:lstStyle>
            <a:lvl1pPr algn="l">
              <a:buNone/>
              <a:defRPr sz="1400" b="0" i="0" spc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E1B388D9-79A8-4F4E-A699-E4B798FB46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23928" y="1515712"/>
            <a:ext cx="3195486" cy="73114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Any Questions?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A262A524-87DB-9447-BD5C-C79347DB3C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23928" y="706136"/>
            <a:ext cx="3195485" cy="837258"/>
          </a:xfrm>
        </p:spPr>
        <p:txBody>
          <a:bodyPr anchor="ctr">
            <a:normAutofit/>
          </a:bodyPr>
          <a:lstStyle>
            <a:lvl1pPr marL="0" indent="0" algn="r">
              <a:buNone/>
              <a:defRPr sz="5000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FCAF4E6-72DB-E649-B092-C010328005F1}"/>
              </a:ext>
            </a:extLst>
          </p:cNvPr>
          <p:cNvGrpSpPr/>
          <p:nvPr userDrawn="1"/>
        </p:nvGrpSpPr>
        <p:grpSpPr>
          <a:xfrm>
            <a:off x="9203809" y="5757022"/>
            <a:ext cx="2735993" cy="679345"/>
            <a:chOff x="0" y="0"/>
            <a:chExt cx="2301694" cy="5715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1740294-4308-8F46-B6E3-2486ADA5C515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7A8314D-532F-284C-8D90-022E08B7A7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4449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0B53E92-EEA2-C244-A0DE-E8A8BB45245B}"/>
              </a:ext>
            </a:extLst>
          </p:cNvPr>
          <p:cNvSpPr/>
          <p:nvPr userDrawn="1"/>
        </p:nvSpPr>
        <p:spPr>
          <a:xfrm flipV="1">
            <a:off x="10087" y="6555301"/>
            <a:ext cx="79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ECD463-CACA-A245-ABB8-C2DAD3A70862}"/>
              </a:ext>
            </a:extLst>
          </p:cNvPr>
          <p:cNvSpPr txBox="1"/>
          <p:nvPr userDrawn="1"/>
        </p:nvSpPr>
        <p:spPr>
          <a:xfrm rot="16200000">
            <a:off x="-3040291" y="2832024"/>
            <a:ext cx="689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400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8EB78B0B-4981-7A4C-ADF6-A56308048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8068" y="385987"/>
            <a:ext cx="5567769" cy="253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682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4816-4301-EA49-A854-EFF7B06B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B0B7E-5192-F941-94C5-AA4F5EB3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D578-4D8C-F94D-9569-CDE05732EE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BEBE4-8EEC-6844-B51E-A3F43CE9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CA9F6-92D0-2B46-B53F-6568F55B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60C49-C21F-C349-B509-93C281143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7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2FF19B-F26A-EC40-9F99-C10D1E505E59}"/>
              </a:ext>
            </a:extLst>
          </p:cNvPr>
          <p:cNvSpPr/>
          <p:nvPr userDrawn="1"/>
        </p:nvSpPr>
        <p:spPr>
          <a:xfrm>
            <a:off x="6361479" y="1232267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CAF61B17-26D4-B14D-97CA-EAAECA6A74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9807" y="1289462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522547-A08F-EE44-A9AD-5FABBDCD549F}"/>
              </a:ext>
            </a:extLst>
          </p:cNvPr>
          <p:cNvCxnSpPr>
            <a:cxnSpLocks/>
          </p:cNvCxnSpPr>
          <p:nvPr userDrawn="1"/>
        </p:nvCxnSpPr>
        <p:spPr>
          <a:xfrm>
            <a:off x="5769762" y="1622238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F3840-EDCD-4B47-B492-D9F24116159A}"/>
              </a:ext>
            </a:extLst>
          </p:cNvPr>
          <p:cNvSpPr/>
          <p:nvPr userDrawn="1"/>
        </p:nvSpPr>
        <p:spPr>
          <a:xfrm flipV="1">
            <a:off x="511072" y="-2"/>
            <a:ext cx="5240006" cy="6892757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Light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E207A2-7B0E-2F46-8515-2531113C9151}"/>
              </a:ext>
            </a:extLst>
          </p:cNvPr>
          <p:cNvSpPr/>
          <p:nvPr userDrawn="1"/>
        </p:nvSpPr>
        <p:spPr>
          <a:xfrm>
            <a:off x="918629" y="1527801"/>
            <a:ext cx="792000" cy="2141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Montserrat Light" charset="0"/>
            </a:endParaRP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8EC99E19-5C6F-0E42-9D44-703CC975D6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6478" y="1899687"/>
            <a:ext cx="4306395" cy="3280643"/>
          </a:xfrm>
        </p:spPr>
        <p:txBody>
          <a:bodyPr/>
          <a:lstStyle>
            <a:lvl1pPr indent="0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type…</a:t>
            </a:r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5BC66613-CDA2-A74A-9395-2463EF11F2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8629" y="628636"/>
            <a:ext cx="4378451" cy="603631"/>
          </a:xfr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Overview Slide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5A1E8056-B0BB-444E-9F56-12D2DD4B85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9716" y="1232267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 baseline="0">
                <a:solidFill>
                  <a:srgbClr val="003366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359091-EF1E-5347-86A8-664FF906AFA2}"/>
              </a:ext>
            </a:extLst>
          </p:cNvPr>
          <p:cNvSpPr/>
          <p:nvPr userDrawn="1"/>
        </p:nvSpPr>
        <p:spPr>
          <a:xfrm>
            <a:off x="6361479" y="2306893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29FF15AB-A467-5248-AA8B-EA7E9FC37B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807" y="2364088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453B8E-02A0-D945-99F3-A46F3D8AA698}"/>
              </a:ext>
            </a:extLst>
          </p:cNvPr>
          <p:cNvCxnSpPr>
            <a:cxnSpLocks/>
          </p:cNvCxnSpPr>
          <p:nvPr userDrawn="1"/>
        </p:nvCxnSpPr>
        <p:spPr>
          <a:xfrm>
            <a:off x="5769762" y="2696864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F2455212-2D5D-E648-802A-B9EB354595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9716" y="2306893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 baseline="0">
                <a:solidFill>
                  <a:srgbClr val="003366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DF1992D-B7D5-8E4B-BDA5-761CB37D3675}"/>
              </a:ext>
            </a:extLst>
          </p:cNvPr>
          <p:cNvSpPr/>
          <p:nvPr userDrawn="1"/>
        </p:nvSpPr>
        <p:spPr>
          <a:xfrm>
            <a:off x="6361479" y="3366657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D5D057F3-7821-E04C-AEF9-9BAF88BFC8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9807" y="3423852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3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01686CB-AFC3-2E42-8385-6797A30142D9}"/>
              </a:ext>
            </a:extLst>
          </p:cNvPr>
          <p:cNvCxnSpPr>
            <a:cxnSpLocks/>
          </p:cNvCxnSpPr>
          <p:nvPr userDrawn="1"/>
        </p:nvCxnSpPr>
        <p:spPr>
          <a:xfrm>
            <a:off x="5769762" y="3756628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EBAF954-82F2-CC42-82E9-A190647556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29716" y="3366657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 baseline="0">
                <a:solidFill>
                  <a:srgbClr val="003366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212A528-3E55-3E4C-A29B-933FD36CD4AA}"/>
              </a:ext>
            </a:extLst>
          </p:cNvPr>
          <p:cNvSpPr/>
          <p:nvPr userDrawn="1"/>
        </p:nvSpPr>
        <p:spPr>
          <a:xfrm>
            <a:off x="6347624" y="4424843"/>
            <a:ext cx="771474" cy="771474"/>
          </a:xfrm>
          <a:prstGeom prst="ellipse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5C41E408-2BE8-184D-BAE4-AEB73C241B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5952" y="4482038"/>
            <a:ext cx="511077" cy="6350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B1EA6CF-9EE0-6148-AA67-CE0598A3805A}"/>
              </a:ext>
            </a:extLst>
          </p:cNvPr>
          <p:cNvCxnSpPr>
            <a:cxnSpLocks/>
          </p:cNvCxnSpPr>
          <p:nvPr userDrawn="1"/>
        </p:nvCxnSpPr>
        <p:spPr>
          <a:xfrm>
            <a:off x="5755907" y="4814814"/>
            <a:ext cx="591717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5A47AF7F-E736-2640-98D0-99CBD669AF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15861" y="4424843"/>
            <a:ext cx="4465067" cy="822373"/>
          </a:xfrm>
        </p:spPr>
        <p:txBody>
          <a:bodyPr anchor="ctr">
            <a:noAutofit/>
          </a:bodyPr>
          <a:lstStyle>
            <a:lvl1pPr marL="0" indent="0" algn="l">
              <a:buNone/>
              <a:defRPr sz="2200" b="1" baseline="0">
                <a:solidFill>
                  <a:srgbClr val="003366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232306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547002-8F3C-694D-AEC8-99454AAD7BD4}"/>
              </a:ext>
            </a:extLst>
          </p:cNvPr>
          <p:cNvSpPr/>
          <p:nvPr userDrawn="1"/>
        </p:nvSpPr>
        <p:spPr>
          <a:xfrm>
            <a:off x="241300" y="228600"/>
            <a:ext cx="11696700" cy="5695316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A2064B40-8E53-2147-8361-55B49BB4CC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91462" y="4473027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13000" b="1" i="0" baseline="0">
                <a:solidFill>
                  <a:srgbClr val="FFD1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90A7F5E5-04A0-824D-9112-6F0C0B78D2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7398" y="795622"/>
            <a:ext cx="4369392" cy="449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Quote Slide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26B802C5-E509-C045-949B-B5202FF5A3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8982" y="598304"/>
            <a:ext cx="2613204" cy="1221666"/>
          </a:xfrm>
        </p:spPr>
        <p:txBody>
          <a:bodyPr anchor="t">
            <a:noAutofit/>
          </a:bodyPr>
          <a:lstStyle>
            <a:lvl1pPr marL="0" indent="0" algn="l">
              <a:buNone/>
              <a:defRPr sz="13000" b="1" i="0" baseline="0">
                <a:solidFill>
                  <a:srgbClr val="FFD1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6AC81E1-C41A-BB46-B49A-3C3F2326F5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5779" y="0"/>
            <a:ext cx="5248975" cy="685800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E79E08-121F-EF40-B68F-2326DCD6818A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C3C04-E420-5945-9FD1-6F6B40B5823A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64932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65D64E-6DB1-4A41-947D-6D77DB334755}"/>
              </a:ext>
            </a:extLst>
          </p:cNvPr>
          <p:cNvSpPr/>
          <p:nvPr userDrawn="1"/>
        </p:nvSpPr>
        <p:spPr>
          <a:xfrm>
            <a:off x="241300" y="228600"/>
            <a:ext cx="11696700" cy="5695316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60C79254-DD04-7E4B-828C-5CA56E48C9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91462" y="4473027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13000" b="1" i="0" baseline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A4E5A449-A8FD-D544-B3D3-37354D5B0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7398" y="795622"/>
            <a:ext cx="4369392" cy="449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Quote Slide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A180F79E-6991-EC4B-A8D6-4F047C14D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8982" y="598304"/>
            <a:ext cx="2613204" cy="1221666"/>
          </a:xfrm>
        </p:spPr>
        <p:txBody>
          <a:bodyPr anchor="t">
            <a:noAutofit/>
          </a:bodyPr>
          <a:lstStyle>
            <a:lvl1pPr marL="0" indent="0" algn="l">
              <a:buNone/>
              <a:defRPr sz="13000" b="1" i="0" baseline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5B0059D-F32E-414A-BAC6-0279DA5761B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5779" y="0"/>
            <a:ext cx="5248975" cy="6858001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 to add photo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FFB4B-FE6E-1445-9086-98AA1C167CB4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3EE403-BF92-5C4B-963E-1DEB80475324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4920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A2AA6-883F-854A-8546-F99F3B503C78}"/>
              </a:ext>
            </a:extLst>
          </p:cNvPr>
          <p:cNvSpPr/>
          <p:nvPr userDrawn="1"/>
        </p:nvSpPr>
        <p:spPr>
          <a:xfrm>
            <a:off x="241300" y="228600"/>
            <a:ext cx="11696700" cy="5695316"/>
          </a:xfrm>
          <a:prstGeom prst="rect">
            <a:avLst/>
          </a:prstGeom>
          <a:solidFill>
            <a:srgbClr val="85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3864A3C8-D9B2-6D4F-8AF6-446AA2B021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49154" y="934084"/>
            <a:ext cx="4235894" cy="582221"/>
          </a:xfrm>
        </p:spPr>
        <p:txBody>
          <a:bodyPr>
            <a:normAutofit/>
          </a:bodyPr>
          <a:lstStyle>
            <a:lvl1pPr marL="0" indent="0" algn="l">
              <a:buNone/>
              <a:defRPr sz="48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Divider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85D7608D-36AC-F749-962E-A70668D2E0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603" y="934085"/>
            <a:ext cx="904551" cy="582221"/>
          </a:xfrm>
        </p:spPr>
        <p:txBody>
          <a:bodyPr>
            <a:normAutofit/>
          </a:bodyPr>
          <a:lstStyle>
            <a:lvl1pPr marL="0" indent="0" algn="l">
              <a:buNone/>
              <a:defRPr sz="48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50FDCB-F35B-6E4C-894D-A4695AE5E749}"/>
              </a:ext>
            </a:extLst>
          </p:cNvPr>
          <p:cNvSpPr/>
          <p:nvPr userDrawn="1"/>
        </p:nvSpPr>
        <p:spPr>
          <a:xfrm rot="5400000" flipV="1">
            <a:off x="1375154" y="1210306"/>
            <a:ext cx="1008000" cy="3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401573-3136-B04E-AB48-47CA1061F3EB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22325080-AF67-C14B-9DA7-CE376BEEC2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959" y="295269"/>
            <a:ext cx="4161378" cy="5695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66157-FFB2-4A4F-AA24-0864D8EE6AEE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22041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2FE68-7CC8-1646-9C36-2C3C69C0A393}"/>
              </a:ext>
            </a:extLst>
          </p:cNvPr>
          <p:cNvSpPr/>
          <p:nvPr userDrawn="1"/>
        </p:nvSpPr>
        <p:spPr>
          <a:xfrm>
            <a:off x="241300" y="228600"/>
            <a:ext cx="11696700" cy="5695316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B8417EBC-A29A-3844-B4F5-D498899BAC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49154" y="934084"/>
            <a:ext cx="4235894" cy="582221"/>
          </a:xfrm>
        </p:spPr>
        <p:txBody>
          <a:bodyPr>
            <a:normAutofit/>
          </a:bodyPr>
          <a:lstStyle>
            <a:lvl1pPr marL="0" indent="0" algn="l">
              <a:buNone/>
              <a:defRPr sz="48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Divider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F6458FEC-C951-8642-A3B9-1DA1AC213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603" y="934085"/>
            <a:ext cx="904551" cy="582221"/>
          </a:xfrm>
        </p:spPr>
        <p:txBody>
          <a:bodyPr>
            <a:normAutofit/>
          </a:bodyPr>
          <a:lstStyle>
            <a:lvl1pPr marL="0" indent="0" algn="l">
              <a:buNone/>
              <a:defRPr sz="48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E951DA-E70F-1B41-A73A-ACA59D805E7B}"/>
              </a:ext>
            </a:extLst>
          </p:cNvPr>
          <p:cNvSpPr/>
          <p:nvPr userDrawn="1"/>
        </p:nvSpPr>
        <p:spPr>
          <a:xfrm rot="5400000" flipV="1">
            <a:off x="1375154" y="1210306"/>
            <a:ext cx="1008000" cy="3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CA8DF-9E90-C84C-AD0D-9A398781FE1B}"/>
              </a:ext>
            </a:extLst>
          </p:cNvPr>
          <p:cNvSpPr/>
          <p:nvPr userDrawn="1"/>
        </p:nvSpPr>
        <p:spPr>
          <a:xfrm rot="16200000" flipV="1">
            <a:off x="11591456" y="6622960"/>
            <a:ext cx="432000" cy="36000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 Light" charset="0"/>
            </a:endParaRPr>
          </a:p>
        </p:txBody>
      </p:sp>
      <p:pic>
        <p:nvPicPr>
          <p:cNvPr id="14" name="Picture 13" descr="Icon&#10;&#10;Description automatically generated with medium confidence">
            <a:extLst>
              <a:ext uri="{FF2B5EF4-FFF2-40B4-BE49-F238E27FC236}">
                <a16:creationId xmlns:a16="http://schemas.microsoft.com/office/drawing/2014/main" id="{35BFF2BC-D3C8-7647-A662-02D7A1E3CC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959" y="295269"/>
            <a:ext cx="4161378" cy="56953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EEDFD3-46C8-FE4A-99B2-441927A90781}"/>
              </a:ext>
            </a:extLst>
          </p:cNvPr>
          <p:cNvSpPr txBox="1"/>
          <p:nvPr userDrawn="1"/>
        </p:nvSpPr>
        <p:spPr>
          <a:xfrm>
            <a:off x="363851" y="6461565"/>
            <a:ext cx="11425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kern="1000" spc="110" baseline="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Calibri" panose="020F0502020204030204" pitchFamily="34" charset="0"/>
              </a:rPr>
              <a:t>Innovating food </a:t>
            </a:r>
            <a:r>
              <a:rPr lang="en-US" sz="1100" kern="1000" spc="110" baseline="0">
                <a:solidFill>
                  <a:srgbClr val="000000"/>
                </a:solidFill>
                <a:latin typeface="+mj-lt"/>
                <a:ea typeface="Lato Medium" panose="020F0502020204030203" pitchFamily="34" charset="0"/>
                <a:cs typeface="Calibri" panose="020F0502020204030204" pitchFamily="34" charset="0"/>
              </a:rPr>
              <a:t>for seniors</a:t>
            </a:r>
          </a:p>
        </p:txBody>
      </p:sp>
    </p:spTree>
    <p:extLst>
      <p:ext uri="{BB962C8B-B14F-4D97-AF65-F5344CB8AC3E}">
        <p14:creationId xmlns:p14="http://schemas.microsoft.com/office/powerpoint/2010/main" val="353394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337BB-9F57-1B43-913A-21BC65FF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57024-83C6-E440-928C-6196DF32B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4A238-6532-A840-B650-EB91262EE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D578-4D8C-F94D-9569-CDE05732EEA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9FE06-AD7A-EE46-8712-1181F535E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DBF10-9497-BF4E-8AAE-86407B918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60C49-C21F-C349-B509-93C281143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29" r:id="rId3"/>
    <p:sldLayoutId id="2147483842" r:id="rId4"/>
    <p:sldLayoutId id="2147483875" r:id="rId5"/>
    <p:sldLayoutId id="2147483840" r:id="rId6"/>
    <p:sldLayoutId id="2147483841" r:id="rId7"/>
    <p:sldLayoutId id="2147483861" r:id="rId8"/>
    <p:sldLayoutId id="2147483862" r:id="rId9"/>
    <p:sldLayoutId id="2147483863" r:id="rId10"/>
    <p:sldLayoutId id="2147483835" r:id="rId11"/>
    <p:sldLayoutId id="2147483836" r:id="rId12"/>
    <p:sldLayoutId id="2147483831" r:id="rId13"/>
    <p:sldLayoutId id="2147483877" r:id="rId14"/>
    <p:sldLayoutId id="2147483846" r:id="rId15"/>
    <p:sldLayoutId id="2147483873" r:id="rId16"/>
    <p:sldLayoutId id="2147483834" r:id="rId17"/>
    <p:sldLayoutId id="2147483845" r:id="rId18"/>
    <p:sldLayoutId id="2147483869" r:id="rId19"/>
    <p:sldLayoutId id="2147483866" r:id="rId20"/>
    <p:sldLayoutId id="2147483833" r:id="rId21"/>
    <p:sldLayoutId id="2147483876" r:id="rId22"/>
    <p:sldLayoutId id="2147483847" r:id="rId23"/>
    <p:sldLayoutId id="2147483871" r:id="rId24"/>
    <p:sldLayoutId id="2147483870" r:id="rId25"/>
    <p:sldLayoutId id="2147483872" r:id="rId26"/>
    <p:sldLayoutId id="2147483837" r:id="rId27"/>
    <p:sldLayoutId id="2147483838" r:id="rId28"/>
    <p:sldLayoutId id="2147483844" r:id="rId29"/>
    <p:sldLayoutId id="2147483848" r:id="rId30"/>
    <p:sldLayoutId id="2147483849" r:id="rId31"/>
    <p:sldLayoutId id="2147483851" r:id="rId32"/>
    <p:sldLayoutId id="2147483880" r:id="rId33"/>
    <p:sldLayoutId id="2147483878" r:id="rId34"/>
    <p:sldLayoutId id="2147483879" r:id="rId35"/>
    <p:sldLayoutId id="2147483854" r:id="rId36"/>
    <p:sldLayoutId id="2147483855" r:id="rId37"/>
    <p:sldLayoutId id="2147483856" r:id="rId38"/>
    <p:sldLayoutId id="2147483857" r:id="rId39"/>
    <p:sldLayoutId id="2147483864" r:id="rId40"/>
    <p:sldLayoutId id="2147483852" r:id="rId41"/>
    <p:sldLayoutId id="2147483858" r:id="rId42"/>
    <p:sldLayoutId id="2147483859" r:id="rId43"/>
    <p:sldLayoutId id="2147483860" r:id="rId44"/>
    <p:sldLayoutId id="2147483853" r:id="rId45"/>
    <p:sldLayoutId id="2147483874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en/publication-detail/-/publication/a9efa929-3ec7-11e8-b5fe-01aa75ed71a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nia.nih.gov/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who.int/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ractual.com/media/mayoractuals/files/2018/09/11/Silver-Economy.pd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who.int/iris/bitstream/handle/10665/67215/WHO_NMH_NPH_02.8.pdf;jsessionid=DD57EF0B04D75C0E5CC70A78C78ABBAD?sequence=1" TargetMode="Externa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apetito.de/essen-fuer/senioren/essen-auf-raedern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isionworks.brilliantassessments.com/Home/Index/?responseCode=XEgOuolYVGjMeMxUw4ricw%3d%3d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XjL6t6LlcHs?start=577&amp;feature=oembed" TargetMode="External"/><Relationship Id="rId4" Type="http://schemas.openxmlformats.org/officeDocument/2006/relationships/hyperlink" Target="https://www.youtube.com/watch?v=XjL6t6LlcHs&amp;t=577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1995/01/disruptive-technologies-catching-the-wave" TargetMode="External"/><Relationship Id="rId2" Type="http://schemas.openxmlformats.org/officeDocument/2006/relationships/hyperlink" Target="https://www.viima.com/blog/disruptive-innovation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s://www.amazon.com/Innovators-Dilemma-Revolutionary-Change-Business/dp/0062060244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ima.com/blog/innovation-management-models?_ga=2.20736376.1988751669.1570174223-1644858992.1569407703#innovators-dilemma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ark-invest.com/big-ideas-2019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sa.org/content/jay-doblin-fidsa" TargetMode="Externa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r0VX-aU_T8" TargetMode="External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_r0VX-aU_T8?feature=oembed" TargetMode="External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l0iJ7P2OtkU?feature=oembed" TargetMode="External"/><Relationship Id="rId4" Type="http://schemas.openxmlformats.org/officeDocument/2006/relationships/hyperlink" Target="https://www.youtube.com/watch?v=l0iJ7P2OtkU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Qz7EwkprvFE?feature=oembed" TargetMode="External"/><Relationship Id="rId4" Type="http://schemas.openxmlformats.org/officeDocument/2006/relationships/hyperlink" Target="https://www.youtube.com/watch?v=Qz7EwkprvF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start.mural.co/free-forever?utm_adgroupid=109231331743" TargetMode="External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action-design.org/literature/article/learn-how-to-use-the-best-ideation-methods-brainstorming-braindumping-brainwriting-and-brainwalking" TargetMode="External"/><Relationship Id="rId2" Type="http://schemas.openxmlformats.org/officeDocument/2006/relationships/hyperlink" Target="https://miro.com/guides/online-brainstorming/techniques-methods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lucidchart.com/blog/swot-analysis-vs-pest-analysis" TargetMode="External"/><Relationship Id="rId4" Type="http://schemas.openxmlformats.org/officeDocument/2006/relationships/hyperlink" Target="http://www.edwarddebonofoundation.com/Creative-Thinking-Techniques/Six-Thinking-Hats.html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jXYL-ysXrs" TargetMode="External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gjXYL-ysXrs?feature=oembed" TargetMode="External"/><Relationship Id="rId4" Type="http://schemas.openxmlformats.org/officeDocument/2006/relationships/image" Target="../media/image62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obe.com/ie/products/xd.html" TargetMode="External"/><Relationship Id="rId2" Type="http://schemas.openxmlformats.org/officeDocument/2006/relationships/hyperlink" Target="https://www.figma.com/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froghop.co.uk/food-prototype-service/" TargetMode="External"/><Relationship Id="rId4" Type="http://schemas.openxmlformats.org/officeDocument/2006/relationships/hyperlink" Target="https://www.invisionapp.com/lp/enterprise-getstarted-new-gen?utm_source=google&amp;utm_campaign=DG_ENT_G_EMEA_Search_Brand_Audience&amp;utm_medium=paid_search&amp;utm_term=&amp;hsa_mt=b&amp;hsa_acc=6415086463&amp;hsa_grp=126365641671&amp;hsa_net=adwords&amp;hsa_tgt=kwd-299139273066&amp;hsa_kw=in%20vision&amp;hsa_ad=527292903593&amp;hsa_ver=3&amp;hsa_src=g&amp;hsa_cam=916512610&amp;gclid=Cj0KCQiAoNWOBhCwARIsAAiHnEjye52CUClmhRctA0_i4pmsG_KBSUk-Zu-44NKR43qo91dmofIlqhYaAghuEALw_wcB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FoqUvDN8tFA?feature=oembed" TargetMode="External"/><Relationship Id="rId4" Type="http://schemas.openxmlformats.org/officeDocument/2006/relationships/hyperlink" Target="https://www.youtube.com/watch?v=FoqUvDN8tFA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OrYYdVyyc8s?feature=oembed" TargetMode="External"/><Relationship Id="rId4" Type="http://schemas.openxmlformats.org/officeDocument/2006/relationships/hyperlink" Target="https://www.youtube.com/watch?v=OrYYdVyyc8s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ovatingfoodforseniors.eu/good-practice-guide-for-smes/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ventro.mx/ventro/" TargetMode="Externa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s://www.nlg.nhs.uk/?s=fingerfood+to+encourage+better+eating+for+patients" TargetMode="Externa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s://www.meals4health.ie/meals4health/#/home" TargetMode="Externa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designthinking.org/" TargetMode="External"/><Relationship Id="rId2" Type="http://schemas.openxmlformats.org/officeDocument/2006/relationships/hyperlink" Target="https://www.foodnavigator.com/Article/2019/03/07/Healthy-ageing-Innovate-to-meet-the-needs-of-elderly-consumers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8.jpeg"/><Relationship Id="rId4" Type="http://schemas.openxmlformats.org/officeDocument/2006/relationships/hyperlink" Target="http://centmapress.ilb.uni-bonn.de/ojs/index.php/proceedings/article/viewFile/385/382" TargetMode="Externa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C69E4B-DF5E-452F-BA57-E595AE6ED9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760" y="4172994"/>
            <a:ext cx="10402167" cy="697353"/>
          </a:xfrm>
        </p:spPr>
        <p:txBody>
          <a:bodyPr/>
          <a:lstStyle/>
          <a:p>
            <a:r>
              <a:rPr lang="en-IE" sz="5400" dirty="0" err="1"/>
              <a:t>Offene</a:t>
            </a:r>
            <a:r>
              <a:rPr lang="en-IE" sz="5400" dirty="0"/>
              <a:t> </a:t>
            </a:r>
            <a:r>
              <a:rPr lang="en-IE" sz="5400" dirty="0" err="1"/>
              <a:t>Bildungsressourcen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C7079-051A-45C6-A393-C423D0323A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2760" y="3281120"/>
            <a:ext cx="6611247" cy="115117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b="1" dirty="0" err="1"/>
              <a:t>Herzlich</a:t>
            </a:r>
            <a:r>
              <a:rPr lang="en-US" sz="2800" b="1" dirty="0"/>
              <a:t> </a:t>
            </a:r>
            <a:r>
              <a:rPr lang="en-US" sz="2800" b="1" dirty="0" err="1"/>
              <a:t>Willkommen</a:t>
            </a:r>
            <a:r>
              <a:rPr lang="en-US" sz="2800" b="1" dirty="0"/>
              <a:t> </a:t>
            </a:r>
            <a:r>
              <a:rPr lang="en-US" sz="2800" b="1" dirty="0" err="1"/>
              <a:t>zu</a:t>
            </a:r>
            <a:r>
              <a:rPr lang="en-US" sz="2800" b="1" dirty="0"/>
              <a:t> dem “Pioneering Innovative Food for Seniors” Trainings-</a:t>
            </a:r>
            <a:r>
              <a:rPr lang="en-US" sz="2800" b="1" dirty="0" err="1"/>
              <a:t>Programm</a:t>
            </a:r>
            <a:endParaRPr lang="en-IE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5C14A-B0AA-44D3-8BC4-4BDFD13A3F85}"/>
              </a:ext>
            </a:extLst>
          </p:cNvPr>
          <p:cNvSpPr txBox="1"/>
          <p:nvPr/>
        </p:nvSpPr>
        <p:spPr>
          <a:xfrm>
            <a:off x="7355558" y="5838143"/>
            <a:ext cx="46738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1100" dirty="0">
                <a:solidFill>
                  <a:srgbClr val="000000"/>
                </a:solidFill>
              </a:rPr>
              <a:t>Dieses Programm wurde mit Unterstützung der Europäischen Kommission finanziert (2020-1-DE02-KA202-007612). Die Verantwortung für diese Veröffentlichung (Mitteilung) trägt allein der Verfasser; die Kommission haftet nicht für die weitere Verwendung der darin enthaltenen Angaben.   </a:t>
            </a:r>
            <a:endParaRPr lang="en-GB" sz="500" dirty="0">
              <a:solidFill>
                <a:srgbClr val="000000"/>
              </a:solidFill>
            </a:endParaRPr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402D6AE-C96D-953B-4258-66407E40C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283" y="5832355"/>
            <a:ext cx="152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D0F07D-0B80-4D84-B627-A0E12C4B6B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49154" y="934084"/>
            <a:ext cx="4235894" cy="2334633"/>
          </a:xfrm>
        </p:spPr>
        <p:txBody>
          <a:bodyPr>
            <a:normAutofit fontScale="92500"/>
          </a:bodyPr>
          <a:lstStyle/>
          <a:p>
            <a:r>
              <a:rPr lang="en-US" dirty="0"/>
              <a:t>Die </a:t>
            </a:r>
            <a:r>
              <a:rPr lang="en-US" dirty="0" err="1"/>
              <a:t>Chancen</a:t>
            </a:r>
            <a:r>
              <a:rPr lang="en-US" dirty="0"/>
              <a:t> des </a:t>
            </a:r>
            <a:r>
              <a:rPr lang="en-US" dirty="0" err="1"/>
              <a:t>Seniorenmarktes</a:t>
            </a:r>
            <a:r>
              <a:rPr lang="en-US" dirty="0"/>
              <a:t> in Europa</a:t>
            </a:r>
            <a:endParaRPr lang="en-IE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B46EF17-ECA3-42EA-B306-497B411DE2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4850" y="933450"/>
            <a:ext cx="904875" cy="582613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1</a:t>
            </a: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765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ED841E-5A4A-4A85-8ECF-9931008C4D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84126" y="4499952"/>
            <a:ext cx="785328" cy="1056986"/>
          </a:xfrm>
        </p:spPr>
        <p:txBody>
          <a:bodyPr>
            <a:noAutofit/>
          </a:bodyPr>
          <a:lstStyle/>
          <a:p>
            <a:r>
              <a:rPr lang="en-US" sz="8000" dirty="0"/>
              <a:t>”</a:t>
            </a:r>
            <a:endParaRPr lang="en-IE" sz="8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4B8E7-2060-4EED-825E-9DA21813BD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die </a:t>
            </a:r>
            <a:r>
              <a:rPr lang="en-US" dirty="0" err="1"/>
              <a:t>Summe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en-US" dirty="0" err="1"/>
              <a:t>Wirtschaftstätigkeiten</a:t>
            </a:r>
            <a:r>
              <a:rPr lang="en-US" dirty="0"/>
              <a:t>, die den </a:t>
            </a:r>
            <a:r>
              <a:rPr lang="en-US" dirty="0" err="1"/>
              <a:t>Bedürfnissen</a:t>
            </a:r>
            <a:r>
              <a:rPr lang="en-US" dirty="0"/>
              <a:t> der </a:t>
            </a:r>
            <a:r>
              <a:rPr lang="en-US" b="1" dirty="0" err="1"/>
              <a:t>über</a:t>
            </a:r>
            <a:r>
              <a:rPr lang="en-US" b="1" dirty="0"/>
              <a:t> 50-Jährigen</a:t>
            </a:r>
            <a:r>
              <a:rPr lang="en-US" dirty="0"/>
              <a:t> </a:t>
            </a:r>
            <a:r>
              <a:rPr lang="en-US" dirty="0" err="1"/>
              <a:t>dienen</a:t>
            </a:r>
            <a:r>
              <a:rPr lang="en-US" dirty="0"/>
              <a:t>, </a:t>
            </a:r>
            <a:r>
              <a:rPr lang="en-US" dirty="0" err="1"/>
              <a:t>einschließlich</a:t>
            </a:r>
            <a:r>
              <a:rPr lang="en-US" dirty="0"/>
              <a:t> der </a:t>
            </a:r>
            <a:r>
              <a:rPr lang="en-US" dirty="0" err="1"/>
              <a:t>Produkte</a:t>
            </a:r>
            <a:r>
              <a:rPr lang="en-US" dirty="0"/>
              <a:t> und </a:t>
            </a:r>
            <a:r>
              <a:rPr lang="en-US" dirty="0" err="1"/>
              <a:t>Dienstleistungen</a:t>
            </a:r>
            <a:r>
              <a:rPr lang="en-US" dirty="0"/>
              <a:t>, die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kaufen</a:t>
            </a:r>
            <a:r>
              <a:rPr lang="en-US" dirty="0"/>
              <a:t>, und der </a:t>
            </a:r>
            <a:r>
              <a:rPr lang="en-US" dirty="0" err="1"/>
              <a:t>weiteren</a:t>
            </a:r>
            <a:r>
              <a:rPr lang="en-US" dirty="0"/>
              <a:t> </a:t>
            </a:r>
            <a:r>
              <a:rPr lang="en-US" dirty="0" err="1"/>
              <a:t>Wirtschaftstätigkeit</a:t>
            </a:r>
            <a:r>
              <a:rPr lang="en-US" dirty="0"/>
              <a:t>, die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Ausgaben</a:t>
            </a:r>
            <a:r>
              <a:rPr lang="en-US" dirty="0"/>
              <a:t> </a:t>
            </a:r>
            <a:r>
              <a:rPr lang="en-US" dirty="0" err="1"/>
              <a:t>ausgelöst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. 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3EBBB-A3F2-4673-A117-600A1B272C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3306" y="528281"/>
            <a:ext cx="888184" cy="1221666"/>
          </a:xfrm>
        </p:spPr>
        <p:txBody>
          <a:bodyPr/>
          <a:lstStyle/>
          <a:p>
            <a:r>
              <a:rPr lang="en-US" sz="8000" dirty="0"/>
              <a:t>“</a:t>
            </a:r>
            <a:endParaRPr lang="en-IE" sz="8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B7D27E-FF34-494B-86C6-601035B55788}"/>
              </a:ext>
            </a:extLst>
          </p:cNvPr>
          <p:cNvSpPr txBox="1"/>
          <p:nvPr/>
        </p:nvSpPr>
        <p:spPr>
          <a:xfrm>
            <a:off x="1189608" y="1749947"/>
            <a:ext cx="4741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000000"/>
                </a:solidFill>
              </a:rPr>
              <a:t>Die</a:t>
            </a:r>
            <a:r>
              <a:rPr lang="en-US" sz="5400" b="0" i="0" dirty="0">
                <a:solidFill>
                  <a:srgbClr val="000000"/>
                </a:solidFill>
                <a:effectLst/>
              </a:rPr>
              <a:t> EU </a:t>
            </a:r>
            <a:r>
              <a:rPr lang="en-US" sz="5400" b="0" i="0" dirty="0" err="1">
                <a:solidFill>
                  <a:srgbClr val="000000"/>
                </a:solidFill>
                <a:effectLst/>
              </a:rPr>
              <a:t>definiert</a:t>
            </a:r>
            <a:r>
              <a:rPr lang="en-US" sz="5400" b="0" i="0" dirty="0">
                <a:solidFill>
                  <a:srgbClr val="000000"/>
                </a:solidFill>
                <a:effectLst/>
              </a:rPr>
              <a:t> die </a:t>
            </a:r>
            <a:r>
              <a:rPr lang="en-US" sz="5400" b="1" i="1" dirty="0" err="1">
                <a:solidFill>
                  <a:srgbClr val="000000"/>
                </a:solidFill>
                <a:effectLst/>
              </a:rPr>
              <a:t>Silberwirtschaft</a:t>
            </a:r>
            <a:r>
              <a:rPr lang="en-US" sz="5400" b="1" i="1" dirty="0">
                <a:solidFill>
                  <a:srgbClr val="000000"/>
                </a:solidFill>
                <a:effectLst/>
              </a:rPr>
              <a:t> </a:t>
            </a:r>
            <a:r>
              <a:rPr lang="en-US" sz="5400" i="1" dirty="0" err="1">
                <a:solidFill>
                  <a:srgbClr val="000000"/>
                </a:solidFill>
                <a:effectLst/>
              </a:rPr>
              <a:t>als</a:t>
            </a:r>
            <a:r>
              <a:rPr lang="en-US" sz="5400" b="1" i="1" dirty="0">
                <a:solidFill>
                  <a:srgbClr val="000000"/>
                </a:solidFill>
              </a:rPr>
              <a:t>…</a:t>
            </a:r>
            <a:endParaRPr lang="en-IE" sz="5400" dirty="0"/>
          </a:p>
        </p:txBody>
      </p:sp>
    </p:spTree>
    <p:extLst>
      <p:ext uri="{BB962C8B-B14F-4D97-AF65-F5344CB8AC3E}">
        <p14:creationId xmlns:p14="http://schemas.microsoft.com/office/powerpoint/2010/main" val="415910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aper planes formed a triangle with one yellow paper plane on top">
            <a:extLst>
              <a:ext uri="{FF2B5EF4-FFF2-40B4-BE49-F238E27FC236}">
                <a16:creationId xmlns:a16="http://schemas.microsoft.com/office/drawing/2014/main" id="{943E2365-5FF6-4C9C-9528-C0859F03F9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062" y="228600"/>
            <a:ext cx="5105121" cy="63627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C9F7A-DEF6-4C57-A61F-574B25A178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70886" y="1566041"/>
            <a:ext cx="5105121" cy="48557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Die </a:t>
            </a:r>
            <a:r>
              <a:rPr lang="en-US" dirty="0" err="1"/>
              <a:t>Silberwirtschaft</a:t>
            </a:r>
            <a:r>
              <a:rPr lang="en-US" dirty="0"/>
              <a:t> </a:t>
            </a:r>
            <a:r>
              <a:rPr lang="en-US" dirty="0" err="1"/>
              <a:t>erstreckt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auf alle </a:t>
            </a:r>
            <a:r>
              <a:rPr lang="en-US" dirty="0" err="1"/>
              <a:t>Wirtschaftsbereiche</a:t>
            </a:r>
            <a:r>
              <a:rPr lang="en-US" dirty="0"/>
              <a:t>, </a:t>
            </a:r>
            <a:r>
              <a:rPr lang="en-US" dirty="0" err="1"/>
              <a:t>einschließlich</a:t>
            </a:r>
            <a:r>
              <a:rPr lang="en-US" dirty="0"/>
              <a:t> Gesundheit und </a:t>
            </a:r>
            <a:r>
              <a:rPr lang="en-US" dirty="0" err="1"/>
              <a:t>Ernährung</a:t>
            </a:r>
            <a:r>
              <a:rPr lang="en-US" dirty="0"/>
              <a:t>, </a:t>
            </a:r>
            <a:r>
              <a:rPr lang="en-US" dirty="0" err="1"/>
              <a:t>Freizeit</a:t>
            </a:r>
            <a:r>
              <a:rPr lang="en-US" dirty="0"/>
              <a:t> und </a:t>
            </a:r>
            <a:r>
              <a:rPr lang="en-US" dirty="0" err="1"/>
              <a:t>Wohlbefinden</a:t>
            </a:r>
            <a:r>
              <a:rPr lang="en-US" dirty="0"/>
              <a:t>, </a:t>
            </a:r>
            <a:r>
              <a:rPr lang="en-US" dirty="0" err="1"/>
              <a:t>Finanzen</a:t>
            </a:r>
            <a:r>
              <a:rPr lang="en-US" dirty="0"/>
              <a:t> und </a:t>
            </a:r>
            <a:r>
              <a:rPr lang="en-US" dirty="0" err="1"/>
              <a:t>Verkehr</a:t>
            </a:r>
            <a:r>
              <a:rPr lang="en-US" dirty="0"/>
              <a:t>, </a:t>
            </a:r>
            <a:r>
              <a:rPr lang="en-US" dirty="0" err="1"/>
              <a:t>Wohnen</a:t>
            </a:r>
            <a:r>
              <a:rPr lang="en-US" dirty="0"/>
              <a:t>, </a:t>
            </a:r>
            <a:r>
              <a:rPr lang="en-US" dirty="0" err="1"/>
              <a:t>Bildung</a:t>
            </a:r>
            <a:r>
              <a:rPr lang="en-US" dirty="0"/>
              <a:t> und </a:t>
            </a:r>
            <a:r>
              <a:rPr lang="en-US" dirty="0" err="1"/>
              <a:t>Beschäftigung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Eine </a:t>
            </a:r>
            <a:r>
              <a:rPr lang="en-US" dirty="0">
                <a:solidFill>
                  <a:srgbClr val="00336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 </a:t>
            </a:r>
            <a:r>
              <a:rPr lang="en-US" dirty="0"/>
              <a:t>der </a:t>
            </a:r>
            <a:r>
              <a:rPr lang="en-US" dirty="0" err="1"/>
              <a:t>Europäischen</a:t>
            </a:r>
            <a:r>
              <a:rPr lang="en-US" dirty="0"/>
              <a:t> </a:t>
            </a:r>
            <a:r>
              <a:rPr lang="en-US" dirty="0" err="1"/>
              <a:t>Kommission</a:t>
            </a:r>
            <a:r>
              <a:rPr lang="en-US" dirty="0"/>
              <a:t> </a:t>
            </a:r>
            <a:r>
              <a:rPr lang="en-US" dirty="0" err="1"/>
              <a:t>schätzte</a:t>
            </a:r>
            <a:r>
              <a:rPr lang="en-US" dirty="0"/>
              <a:t> den </a:t>
            </a:r>
            <a:r>
              <a:rPr lang="en-US" dirty="0" err="1"/>
              <a:t>Basiswert</a:t>
            </a:r>
            <a:r>
              <a:rPr lang="en-US" dirty="0"/>
              <a:t> der </a:t>
            </a:r>
            <a:r>
              <a:rPr lang="en-US" dirty="0" err="1"/>
              <a:t>Silberwirtschaft</a:t>
            </a:r>
            <a:r>
              <a:rPr lang="en-US" dirty="0"/>
              <a:t> in Europa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Jahr</a:t>
            </a:r>
            <a:r>
              <a:rPr lang="en-US" dirty="0"/>
              <a:t> 2015 auf 3,7 </a:t>
            </a:r>
            <a:r>
              <a:rPr lang="en-US" dirty="0" err="1"/>
              <a:t>Billionen</a:t>
            </a:r>
            <a:r>
              <a:rPr lang="en-US" dirty="0"/>
              <a:t> Euro, die </a:t>
            </a:r>
            <a:r>
              <a:rPr lang="en-US" dirty="0" err="1"/>
              <a:t>hauptsächlich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den </a:t>
            </a:r>
            <a:r>
              <a:rPr lang="en-US" dirty="0" err="1"/>
              <a:t>privaten</a:t>
            </a:r>
            <a:r>
              <a:rPr lang="en-US" dirty="0"/>
              <a:t> </a:t>
            </a:r>
            <a:r>
              <a:rPr lang="en-US" dirty="0" err="1"/>
              <a:t>Ausgaben</a:t>
            </a:r>
            <a:r>
              <a:rPr lang="en-US" dirty="0"/>
              <a:t> </a:t>
            </a:r>
            <a:r>
              <a:rPr lang="en-US" dirty="0" err="1"/>
              <a:t>älterer</a:t>
            </a:r>
            <a:r>
              <a:rPr lang="en-US" dirty="0"/>
              <a:t> Menschen (50+)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verschiedene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 und </a:t>
            </a:r>
            <a:r>
              <a:rPr lang="en-US" dirty="0" err="1"/>
              <a:t>Dienstleistungen</a:t>
            </a:r>
            <a:r>
              <a:rPr lang="en-US" dirty="0"/>
              <a:t> </a:t>
            </a:r>
            <a:r>
              <a:rPr lang="en-US" dirty="0" err="1"/>
              <a:t>stammen</a:t>
            </a:r>
            <a:r>
              <a:rPr lang="en-US" dirty="0"/>
              <a:t>. Die </a:t>
            </a:r>
            <a:r>
              <a:rPr lang="en-US" dirty="0" err="1"/>
              <a:t>Studie</a:t>
            </a:r>
            <a:r>
              <a:rPr lang="en-US" dirty="0"/>
              <a:t> </a:t>
            </a:r>
            <a:r>
              <a:rPr lang="en-US" dirty="0" err="1"/>
              <a:t>prognostizierte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dieser</a:t>
            </a:r>
            <a:r>
              <a:rPr lang="en-US" dirty="0"/>
              <a:t> </a:t>
            </a:r>
            <a:r>
              <a:rPr lang="en-US" dirty="0" err="1"/>
              <a:t>Markt</a:t>
            </a:r>
            <a:r>
              <a:rPr lang="en-US" dirty="0"/>
              <a:t> bis 2025 um ca. 5 % pro </a:t>
            </a:r>
            <a:r>
              <a:rPr lang="en-US" dirty="0" err="1"/>
              <a:t>Jahr</a:t>
            </a:r>
            <a:r>
              <a:rPr lang="en-US" dirty="0"/>
              <a:t> </a:t>
            </a:r>
            <a:r>
              <a:rPr lang="en-US" dirty="0" err="1"/>
              <a:t>wachsen</a:t>
            </a:r>
            <a:r>
              <a:rPr lang="en-US" dirty="0"/>
              <a:t> und 5,7 </a:t>
            </a:r>
            <a:r>
              <a:rPr lang="en-US" dirty="0" err="1"/>
              <a:t>Billionen</a:t>
            </a:r>
            <a:r>
              <a:rPr lang="en-US" dirty="0"/>
              <a:t> Euro </a:t>
            </a:r>
            <a:r>
              <a:rPr lang="en-US" dirty="0" err="1"/>
              <a:t>erreichen</a:t>
            </a:r>
            <a:r>
              <a:rPr lang="en-US" dirty="0"/>
              <a:t> </a:t>
            </a:r>
            <a:r>
              <a:rPr lang="en-US" dirty="0" err="1"/>
              <a:t>würde</a:t>
            </a:r>
            <a:r>
              <a:rPr lang="en-US" dirty="0"/>
              <a:t>.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FE2DA-B228-46ED-81D6-4F8AA17B6A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8561" y="595510"/>
            <a:ext cx="4957447" cy="582221"/>
          </a:xfrm>
        </p:spPr>
        <p:txBody>
          <a:bodyPr>
            <a:normAutofit fontScale="85000" lnSpcReduction="10000"/>
          </a:bodyPr>
          <a:lstStyle/>
          <a:p>
            <a:r>
              <a:rPr lang="en-US" sz="3300" b="1" dirty="0"/>
              <a:t>Eine Quelle der </a:t>
            </a:r>
            <a:r>
              <a:rPr lang="en-US" sz="3300" b="1" dirty="0" err="1"/>
              <a:t>Möglichkeiten</a:t>
            </a:r>
            <a:endParaRPr lang="en-IE" sz="3300" b="1" dirty="0"/>
          </a:p>
        </p:txBody>
      </p:sp>
    </p:spTree>
    <p:extLst>
      <p:ext uri="{BB962C8B-B14F-4D97-AF65-F5344CB8AC3E}">
        <p14:creationId xmlns:p14="http://schemas.microsoft.com/office/powerpoint/2010/main" val="339783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D2A2B-E8B7-4906-B4FC-1BACC67DF5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89969" y="1339307"/>
            <a:ext cx="5105121" cy="54210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Europa </a:t>
            </a:r>
            <a:r>
              <a:rPr lang="en-US" dirty="0" err="1"/>
              <a:t>beherbergt</a:t>
            </a:r>
            <a:r>
              <a:rPr lang="en-US" dirty="0"/>
              <a:t> die </a:t>
            </a:r>
            <a:r>
              <a:rPr lang="en-US" dirty="0" err="1"/>
              <a:t>älteste</a:t>
            </a:r>
            <a:r>
              <a:rPr lang="en-US" dirty="0"/>
              <a:t> </a:t>
            </a:r>
            <a:r>
              <a:rPr lang="en-US" dirty="0" err="1"/>
              <a:t>Bevölkerung</a:t>
            </a:r>
            <a:r>
              <a:rPr lang="en-US" dirty="0"/>
              <a:t> der Welt: </a:t>
            </a:r>
            <a:r>
              <a:rPr lang="en-US" dirty="0" err="1"/>
              <a:t>Jeder</a:t>
            </a:r>
            <a:r>
              <a:rPr lang="en-US" dirty="0"/>
              <a:t> </a:t>
            </a:r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Europäer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60 Jahre und </a:t>
            </a:r>
            <a:r>
              <a:rPr lang="en-US" dirty="0" err="1"/>
              <a:t>älter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Nach</a:t>
            </a:r>
            <a:r>
              <a:rPr lang="en-US" dirty="0"/>
              <a:t> den </a:t>
            </a:r>
            <a:r>
              <a:rPr lang="en-US" dirty="0" err="1"/>
              <a:t>Statistiken</a:t>
            </a:r>
            <a:r>
              <a:rPr lang="en-US" dirty="0"/>
              <a:t> des </a:t>
            </a:r>
            <a:r>
              <a:rPr lang="en-US" dirty="0">
                <a:solidFill>
                  <a:srgbClr val="00336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Institute on Ageing </a:t>
            </a:r>
            <a:r>
              <a:rPr lang="en-US" dirty="0" err="1"/>
              <a:t>wird</a:t>
            </a:r>
            <a:r>
              <a:rPr lang="en-US" dirty="0"/>
              <a:t> in Europa bis 2060...</a:t>
            </a:r>
          </a:p>
          <a:p>
            <a:pPr marL="414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der </a:t>
            </a:r>
            <a:r>
              <a:rPr lang="en-US" dirty="0" err="1"/>
              <a:t>Anteil</a:t>
            </a:r>
            <a:r>
              <a:rPr lang="en-US" dirty="0"/>
              <a:t> der </a:t>
            </a:r>
            <a:r>
              <a:rPr lang="en-US" dirty="0" err="1"/>
              <a:t>über</a:t>
            </a:r>
            <a:r>
              <a:rPr lang="en-US" dirty="0"/>
              <a:t> 65-Jährigen auf 30 % </a:t>
            </a:r>
            <a:r>
              <a:rPr lang="en-US" dirty="0" err="1"/>
              <a:t>steigen</a:t>
            </a:r>
            <a:r>
              <a:rPr lang="en-US" dirty="0"/>
              <a:t> und</a:t>
            </a:r>
          </a:p>
          <a:p>
            <a:pPr marL="414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die </a:t>
            </a:r>
            <a:r>
              <a:rPr lang="en-US" dirty="0" err="1"/>
              <a:t>über</a:t>
            </a:r>
            <a:r>
              <a:rPr lang="en-US" dirty="0"/>
              <a:t> 80-Jährigen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von 5 % auf 12 %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verdoppeln</a:t>
            </a:r>
            <a:r>
              <a:rPr lang="en-US" dirty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08BA2C4-9813-4BAD-9288-9A996A58FB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2109" y="403645"/>
            <a:ext cx="4716462" cy="582612"/>
          </a:xfrm>
        </p:spPr>
        <p:txBody>
          <a:bodyPr>
            <a:normAutofit/>
          </a:bodyPr>
          <a:lstStyle/>
          <a:p>
            <a:r>
              <a:rPr lang="en-US" sz="2800" b="1" dirty="0"/>
              <a:t>Ein </a:t>
            </a:r>
            <a:r>
              <a:rPr lang="en-US" sz="2800" b="1" dirty="0" err="1"/>
              <a:t>wachsender</a:t>
            </a:r>
            <a:r>
              <a:rPr lang="en-US" sz="2800" b="1" dirty="0"/>
              <a:t> </a:t>
            </a:r>
            <a:r>
              <a:rPr lang="en-US" sz="2800" b="1" dirty="0" err="1"/>
              <a:t>Markt</a:t>
            </a:r>
            <a:endParaRPr lang="en-IE" sz="2800" b="1" dirty="0"/>
          </a:p>
        </p:txBody>
      </p:sp>
      <p:pic>
        <p:nvPicPr>
          <p:cNvPr id="8" name="Picture Placeholder 7" descr="Multi-colored graph blocks">
            <a:extLst>
              <a:ext uri="{FF2B5EF4-FFF2-40B4-BE49-F238E27FC236}">
                <a16:creationId xmlns:a16="http://schemas.microsoft.com/office/drawing/2014/main" id="{EA2CC4D8-45F7-4A93-B6A5-157860A12C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5482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D2A2B-E8B7-4906-B4FC-1BACC67DF5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8063" y="1436909"/>
            <a:ext cx="5303999" cy="54210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 err="1"/>
              <a:t>Im</a:t>
            </a:r>
            <a:r>
              <a:rPr lang="en-US" sz="2200" dirty="0"/>
              <a:t> Europa des </a:t>
            </a:r>
            <a:r>
              <a:rPr lang="en-US" sz="2200" dirty="0" err="1"/>
              <a:t>Jahres</a:t>
            </a:r>
            <a:r>
              <a:rPr lang="en-US" sz="2200" dirty="0"/>
              <a:t> 2060 </a:t>
            </a:r>
            <a:r>
              <a:rPr lang="en-US" sz="2200" dirty="0" err="1"/>
              <a:t>wird</a:t>
            </a:r>
            <a:r>
              <a:rPr lang="en-US" sz="2200" dirty="0"/>
              <a:t> </a:t>
            </a:r>
            <a:r>
              <a:rPr lang="en-US" sz="2200" dirty="0" err="1"/>
              <a:t>einer</a:t>
            </a:r>
            <a:r>
              <a:rPr lang="en-US" sz="2200" dirty="0"/>
              <a:t> von </a:t>
            </a:r>
            <a:r>
              <a:rPr lang="en-US" sz="2200" dirty="0" err="1"/>
              <a:t>drei</a:t>
            </a:r>
            <a:r>
              <a:rPr lang="en-US" sz="2200" dirty="0"/>
              <a:t> </a:t>
            </a:r>
            <a:r>
              <a:rPr lang="en-US" sz="2200" dirty="0" err="1"/>
              <a:t>Einwohnern</a:t>
            </a:r>
            <a:r>
              <a:rPr lang="en-US" sz="2200" dirty="0"/>
              <a:t> </a:t>
            </a:r>
            <a:r>
              <a:rPr lang="en-US" sz="2200" dirty="0" err="1"/>
              <a:t>über</a:t>
            </a:r>
            <a:r>
              <a:rPr lang="en-US" sz="2200" dirty="0"/>
              <a:t> 65 Jahre alt sein. Ein </a:t>
            </a:r>
            <a:r>
              <a:rPr lang="en-US" sz="2200" dirty="0" err="1"/>
              <a:t>ähnlicher</a:t>
            </a:r>
            <a:r>
              <a:rPr lang="en-US" sz="2200" dirty="0"/>
              <a:t> Trend der </a:t>
            </a:r>
            <a:r>
              <a:rPr lang="en-US" sz="2200" dirty="0" err="1"/>
              <a:t>steigenden</a:t>
            </a:r>
            <a:r>
              <a:rPr lang="en-US" sz="2200" dirty="0"/>
              <a:t> </a:t>
            </a:r>
            <a:r>
              <a:rPr lang="en-US" sz="2200" dirty="0" err="1"/>
              <a:t>Lebenserwartung</a:t>
            </a:r>
            <a:r>
              <a:rPr lang="en-US" sz="2200" dirty="0"/>
              <a:t> und </a:t>
            </a:r>
            <a:r>
              <a:rPr lang="en-US" sz="2200" dirty="0" err="1"/>
              <a:t>eine</a:t>
            </a:r>
            <a:r>
              <a:rPr lang="en-US" sz="2200" dirty="0"/>
              <a:t> </a:t>
            </a:r>
            <a:r>
              <a:rPr lang="en-US" sz="2200" dirty="0" err="1"/>
              <a:t>Umkehrung</a:t>
            </a:r>
            <a:r>
              <a:rPr lang="en-US" sz="2200" dirty="0"/>
              <a:t> der </a:t>
            </a:r>
            <a:r>
              <a:rPr lang="en-US" sz="2200" dirty="0" err="1"/>
              <a:t>Bevölkerungspyramide</a:t>
            </a:r>
            <a:r>
              <a:rPr lang="en-US" sz="2200" dirty="0"/>
              <a:t> </a:t>
            </a:r>
            <a:r>
              <a:rPr lang="en-US" sz="2200" dirty="0" err="1"/>
              <a:t>wird</a:t>
            </a:r>
            <a:r>
              <a:rPr lang="en-US" sz="2200" dirty="0"/>
              <a:t> </a:t>
            </a:r>
            <a:r>
              <a:rPr lang="en-US" sz="2200" dirty="0" err="1"/>
              <a:t>auch</a:t>
            </a:r>
            <a:r>
              <a:rPr lang="en-US" sz="2200" dirty="0"/>
              <a:t> in den </a:t>
            </a:r>
            <a:r>
              <a:rPr lang="en-US" sz="2200" dirty="0" err="1"/>
              <a:t>übrigen</a:t>
            </a:r>
            <a:r>
              <a:rPr lang="en-US" sz="2200" dirty="0"/>
              <a:t> </a:t>
            </a:r>
            <a:r>
              <a:rPr lang="en-US" sz="2200" dirty="0" err="1"/>
              <a:t>Industrieländern</a:t>
            </a:r>
            <a:r>
              <a:rPr lang="en-US" sz="2200" dirty="0"/>
              <a:t> der </a:t>
            </a:r>
            <a:r>
              <a:rPr lang="en-US" sz="2200" dirty="0" err="1"/>
              <a:t>Erde</a:t>
            </a:r>
            <a:r>
              <a:rPr lang="en-US" sz="2200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beobachten</a:t>
            </a:r>
            <a:r>
              <a:rPr lang="en-US" sz="2200" dirty="0"/>
              <a:t> sein. Dies </a:t>
            </a:r>
            <a:r>
              <a:rPr lang="en-US" sz="2200" dirty="0" err="1"/>
              <a:t>geht</a:t>
            </a:r>
            <a:r>
              <a:rPr lang="en-US" sz="2200" dirty="0"/>
              <a:t> </a:t>
            </a:r>
            <a:r>
              <a:rPr lang="en-US" sz="2200" dirty="0" err="1"/>
              <a:t>aus</a:t>
            </a:r>
            <a:r>
              <a:rPr lang="en-US" sz="2200" dirty="0"/>
              <a:t> den </a:t>
            </a:r>
            <a:r>
              <a:rPr lang="en-US" sz="2200" dirty="0" err="1"/>
              <a:t>Statistiken</a:t>
            </a:r>
            <a:r>
              <a:rPr lang="en-US" sz="2200" dirty="0"/>
              <a:t> der </a:t>
            </a:r>
            <a:r>
              <a:rPr lang="en-US" sz="2200" dirty="0" err="1"/>
              <a:t>Weltbank</a:t>
            </a:r>
            <a:r>
              <a:rPr lang="en-US" sz="2200" dirty="0"/>
              <a:t> und der </a:t>
            </a:r>
            <a:r>
              <a:rPr lang="en-US" sz="2200" dirty="0">
                <a:solidFill>
                  <a:srgbClr val="00336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 Health Organisation (WHO) </a:t>
            </a:r>
            <a:r>
              <a:rPr lang="en-US" sz="2200" dirty="0" err="1"/>
              <a:t>hervor</a:t>
            </a:r>
            <a:r>
              <a:rPr lang="en-US" sz="2200" dirty="0"/>
              <a:t>:</a:t>
            </a:r>
          </a:p>
          <a:p>
            <a:pPr marL="414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im</a:t>
            </a:r>
            <a:r>
              <a:rPr lang="en-US" sz="2200" dirty="0"/>
              <a:t> </a:t>
            </a:r>
            <a:r>
              <a:rPr lang="en-US" sz="2200" dirty="0" err="1"/>
              <a:t>Jahr</a:t>
            </a:r>
            <a:r>
              <a:rPr lang="en-US" sz="2200" dirty="0"/>
              <a:t> 2020 </a:t>
            </a:r>
            <a:r>
              <a:rPr lang="en-US" sz="2200" dirty="0" err="1"/>
              <a:t>wurden</a:t>
            </a:r>
            <a:r>
              <a:rPr lang="en-US" sz="2200" dirty="0"/>
              <a:t> die Menschen </a:t>
            </a:r>
            <a:r>
              <a:rPr lang="en-US" sz="2200" dirty="0" err="1"/>
              <a:t>im</a:t>
            </a:r>
            <a:r>
              <a:rPr lang="en-US" sz="2200" dirty="0"/>
              <a:t> </a:t>
            </a:r>
            <a:r>
              <a:rPr lang="en-US" sz="2200" dirty="0" err="1"/>
              <a:t>Durchschnitt</a:t>
            </a:r>
            <a:r>
              <a:rPr lang="en-US" sz="2200" dirty="0"/>
              <a:t> 72,5 Jahre alt, 20 Jahre </a:t>
            </a:r>
            <a:r>
              <a:rPr lang="en-US" sz="2200" dirty="0" err="1"/>
              <a:t>älter</a:t>
            </a:r>
            <a:r>
              <a:rPr lang="en-US" sz="2200" dirty="0"/>
              <a:t> </a:t>
            </a:r>
            <a:r>
              <a:rPr lang="en-US" sz="2200" dirty="0" err="1"/>
              <a:t>als</a:t>
            </a:r>
            <a:r>
              <a:rPr lang="en-US" sz="2200" dirty="0"/>
              <a:t> 1960,</a:t>
            </a:r>
          </a:p>
          <a:p>
            <a:pPr marL="414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die </a:t>
            </a:r>
            <a:r>
              <a:rPr lang="en-US" sz="2200" dirty="0" err="1"/>
              <a:t>Gesamtbevölkerung</a:t>
            </a:r>
            <a:r>
              <a:rPr lang="en-US" sz="2200" dirty="0"/>
              <a:t> </a:t>
            </a:r>
            <a:r>
              <a:rPr lang="en-US" sz="2200" dirty="0" err="1"/>
              <a:t>über</a:t>
            </a:r>
            <a:r>
              <a:rPr lang="en-US" sz="2200" dirty="0"/>
              <a:t> 60 Jahre </a:t>
            </a:r>
            <a:r>
              <a:rPr lang="en-US" sz="2200" dirty="0" err="1"/>
              <a:t>wird</a:t>
            </a:r>
            <a:r>
              <a:rPr lang="en-US" sz="2200" dirty="0"/>
              <a:t> </a:t>
            </a:r>
            <a:r>
              <a:rPr lang="en-US" sz="2200" dirty="0" err="1"/>
              <a:t>sich</a:t>
            </a:r>
            <a:r>
              <a:rPr lang="en-US" sz="2200" dirty="0"/>
              <a:t> bis 2050 </a:t>
            </a:r>
            <a:r>
              <a:rPr lang="en-US" sz="2200" dirty="0" err="1"/>
              <a:t>im</a:t>
            </a:r>
            <a:r>
              <a:rPr lang="en-US" sz="2200" dirty="0"/>
              <a:t> </a:t>
            </a:r>
            <a:r>
              <a:rPr lang="en-US" sz="2200" dirty="0" err="1"/>
              <a:t>Vergleich</a:t>
            </a:r>
            <a:r>
              <a:rPr lang="en-US" sz="2200" dirty="0"/>
              <a:t> </a:t>
            </a:r>
            <a:r>
              <a:rPr lang="en-US" sz="2200" dirty="0" err="1"/>
              <a:t>zum</a:t>
            </a:r>
            <a:r>
              <a:rPr lang="en-US" sz="2200" dirty="0"/>
              <a:t> </a:t>
            </a:r>
            <a:r>
              <a:rPr lang="en-US" sz="2200" dirty="0" err="1"/>
              <a:t>Jahr</a:t>
            </a:r>
            <a:r>
              <a:rPr lang="en-US" sz="2200" dirty="0"/>
              <a:t> 2000 </a:t>
            </a:r>
            <a:r>
              <a:rPr lang="en-US" sz="2200" dirty="0" err="1"/>
              <a:t>verdoppelt</a:t>
            </a:r>
            <a:r>
              <a:rPr lang="en-US" sz="2200" dirty="0"/>
              <a:t> </a:t>
            </a:r>
            <a:r>
              <a:rPr lang="en-US" sz="2200" dirty="0" err="1"/>
              <a:t>haben</a:t>
            </a:r>
            <a:r>
              <a:rPr lang="en-US" sz="2200" dirty="0"/>
              <a:t>.</a:t>
            </a:r>
            <a:endParaRPr lang="en-IE" sz="22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08BA2C4-9813-4BAD-9288-9A996A58FB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9263" y="595313"/>
            <a:ext cx="4716462" cy="582612"/>
          </a:xfrm>
        </p:spPr>
        <p:txBody>
          <a:bodyPr>
            <a:normAutofit/>
          </a:bodyPr>
          <a:lstStyle/>
          <a:p>
            <a:r>
              <a:rPr lang="en-US" sz="2800" b="1" dirty="0"/>
              <a:t>Ein </a:t>
            </a:r>
            <a:r>
              <a:rPr lang="en-US" sz="2800" b="1" dirty="0" err="1"/>
              <a:t>wachsender</a:t>
            </a:r>
            <a:r>
              <a:rPr lang="en-US" sz="2800" b="1" dirty="0"/>
              <a:t> </a:t>
            </a:r>
            <a:r>
              <a:rPr lang="en-US" sz="2800" b="1" dirty="0" err="1"/>
              <a:t>Markt</a:t>
            </a:r>
            <a:endParaRPr lang="en-IE" sz="2800" b="1" dirty="0"/>
          </a:p>
        </p:txBody>
      </p:sp>
      <p:pic>
        <p:nvPicPr>
          <p:cNvPr id="8" name="Picture Placeholder 7" descr="Field of white flowers">
            <a:extLst>
              <a:ext uri="{FF2B5EF4-FFF2-40B4-BE49-F238E27FC236}">
                <a16:creationId xmlns:a16="http://schemas.microsoft.com/office/drawing/2014/main" id="{845D3E4F-3889-47F3-9DD6-6913575BB5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7704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Hand counting coins">
            <a:extLst>
              <a:ext uri="{FF2B5EF4-FFF2-40B4-BE49-F238E27FC236}">
                <a16:creationId xmlns:a16="http://schemas.microsoft.com/office/drawing/2014/main" id="{D49B694E-ADA3-49D9-B2CE-58AC5B6C7C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062" y="228600"/>
            <a:ext cx="5105121" cy="63627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044AA-DCF5-4228-BAF0-72D3924835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92036" y="1502229"/>
            <a:ext cx="5105120" cy="4796966"/>
          </a:xfrm>
        </p:spPr>
        <p:txBody>
          <a:bodyPr>
            <a:normAutofit/>
          </a:bodyPr>
          <a:lstStyle/>
          <a:p>
            <a:r>
              <a:rPr lang="en-US" sz="2200" dirty="0"/>
              <a:t>Die </a:t>
            </a:r>
            <a:r>
              <a:rPr lang="en-US" sz="2200" dirty="0" err="1"/>
              <a:t>Silberwirtschaft</a:t>
            </a:r>
            <a:r>
              <a:rPr lang="en-US" sz="2200" dirty="0"/>
              <a:t> hat </a:t>
            </a:r>
            <a:r>
              <a:rPr lang="en-US" sz="2200" dirty="0" err="1"/>
              <a:t>heute</a:t>
            </a:r>
            <a:r>
              <a:rPr lang="en-US" sz="2200" dirty="0"/>
              <a:t> </a:t>
            </a:r>
            <a:r>
              <a:rPr lang="en-US" sz="2200" dirty="0" err="1"/>
              <a:t>noch</a:t>
            </a:r>
            <a:r>
              <a:rPr lang="en-US" sz="2200" dirty="0"/>
              <a:t> </a:t>
            </a:r>
            <a:r>
              <a:rPr lang="en-US" sz="2200" dirty="0" err="1"/>
              <a:t>viele</a:t>
            </a:r>
            <a:r>
              <a:rPr lang="en-US" sz="2200" dirty="0"/>
              <a:t> </a:t>
            </a:r>
            <a:r>
              <a:rPr lang="en-US" sz="2200" dirty="0" err="1"/>
              <a:t>Herausforderungen</a:t>
            </a:r>
            <a:r>
              <a:rPr lang="en-US" sz="2200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bewältigen</a:t>
            </a:r>
            <a:r>
              <a:rPr lang="en-US" sz="2200" dirty="0"/>
              <a:t>, um </a:t>
            </a:r>
            <a:r>
              <a:rPr lang="en-US" sz="2200" dirty="0" err="1"/>
              <a:t>ein</a:t>
            </a:r>
            <a:r>
              <a:rPr lang="en-US" sz="2200" dirty="0"/>
              <a:t> </a:t>
            </a:r>
            <a:r>
              <a:rPr lang="en-US" sz="2200" dirty="0" err="1"/>
              <a:t>echter</a:t>
            </a:r>
            <a:r>
              <a:rPr lang="en-US" sz="2200" dirty="0"/>
              <a:t> Motor der </a:t>
            </a:r>
            <a:r>
              <a:rPr lang="en-US" sz="2200" dirty="0" err="1"/>
              <a:t>Wirtschaft</a:t>
            </a:r>
            <a:r>
              <a:rPr lang="en-US" sz="2200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werden</a:t>
            </a:r>
            <a:r>
              <a:rPr lang="en-US" sz="2200" dirty="0"/>
              <a:t>, </a:t>
            </a:r>
            <a:r>
              <a:rPr lang="en-US" sz="2200" dirty="0" err="1"/>
              <a:t>aber</a:t>
            </a:r>
            <a:r>
              <a:rPr lang="en-US" sz="2200" dirty="0"/>
              <a:t> die </a:t>
            </a:r>
            <a:r>
              <a:rPr lang="en-US" sz="2200" dirty="0" err="1"/>
              <a:t>Wirtschaft</a:t>
            </a:r>
            <a:r>
              <a:rPr lang="en-US" sz="2200" dirty="0"/>
              <a:t> der Zukunft </a:t>
            </a:r>
            <a:r>
              <a:rPr lang="en-US" sz="2200" dirty="0" err="1"/>
              <a:t>wird</a:t>
            </a:r>
            <a:r>
              <a:rPr lang="en-US" sz="2200" dirty="0"/>
              <a:t> von </a:t>
            </a:r>
            <a:r>
              <a:rPr lang="en-US" sz="2200" dirty="0" err="1"/>
              <a:t>älteren</a:t>
            </a:r>
            <a:r>
              <a:rPr lang="en-US" sz="2200" dirty="0"/>
              <a:t> Menschen </a:t>
            </a:r>
            <a:r>
              <a:rPr lang="en-US" sz="2200" dirty="0" err="1"/>
              <a:t>geführt</a:t>
            </a:r>
            <a:r>
              <a:rPr lang="en-US" sz="2200" dirty="0"/>
              <a:t> </a:t>
            </a:r>
            <a:r>
              <a:rPr lang="en-US" sz="2200" dirty="0" err="1"/>
              <a:t>werden</a:t>
            </a:r>
            <a:r>
              <a:rPr lang="en-US" sz="2200" dirty="0"/>
              <a:t>.  Die </a:t>
            </a:r>
            <a:r>
              <a:rPr lang="en-US" sz="2200" dirty="0" err="1"/>
              <a:t>Silberwirtschaft</a:t>
            </a:r>
            <a:r>
              <a:rPr lang="en-US" sz="2200" dirty="0"/>
              <a:t> </a:t>
            </a:r>
            <a:r>
              <a:rPr lang="en-US" sz="2200" dirty="0" err="1"/>
              <a:t>ist</a:t>
            </a:r>
            <a:r>
              <a:rPr lang="en-US" sz="2200" dirty="0"/>
              <a:t> </a:t>
            </a:r>
            <a:r>
              <a:rPr lang="en-US" sz="2200" dirty="0" err="1"/>
              <a:t>ein</a:t>
            </a:r>
            <a:r>
              <a:rPr lang="en-US" sz="2200" dirty="0"/>
              <a:t> </a:t>
            </a:r>
            <a:r>
              <a:rPr lang="en-US" sz="2200" dirty="0" err="1"/>
              <a:t>wichtiger</a:t>
            </a:r>
            <a:r>
              <a:rPr lang="en-US" sz="2200" dirty="0"/>
              <a:t> </a:t>
            </a:r>
            <a:r>
              <a:rPr lang="en-US" sz="2200" dirty="0" err="1"/>
              <a:t>Verbraucher</a:t>
            </a:r>
            <a:r>
              <a:rPr lang="en-US" sz="2200" dirty="0"/>
              <a:t> von </a:t>
            </a:r>
            <a:r>
              <a:rPr lang="en-US" sz="2200" dirty="0" err="1"/>
              <a:t>Gesundheitsdienstleistungen</a:t>
            </a:r>
            <a:r>
              <a:rPr lang="en-US" sz="2200" dirty="0"/>
              <a:t>, auf die </a:t>
            </a:r>
            <a:r>
              <a:rPr lang="en-US" sz="2200" u="sng" dirty="0">
                <a:solidFill>
                  <a:srgbClr val="1D599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53% </a:t>
            </a:r>
            <a:r>
              <a:rPr lang="en-US" sz="2200" u="sng" dirty="0" err="1">
                <a:solidFill>
                  <a:srgbClr val="1D599B"/>
                </a:solidFill>
              </a:rPr>
              <a:t>aller</a:t>
            </a:r>
            <a:r>
              <a:rPr lang="en-US" sz="2200" u="sng" dirty="0">
                <a:solidFill>
                  <a:srgbClr val="1D599B"/>
                </a:solidFill>
              </a:rPr>
              <a:t> </a:t>
            </a:r>
            <a:r>
              <a:rPr lang="en-US" sz="2200" u="sng" dirty="0" err="1">
                <a:solidFill>
                  <a:srgbClr val="1D599B"/>
                </a:solidFill>
              </a:rPr>
              <a:t>Gesundheitsausgaben</a:t>
            </a:r>
            <a:r>
              <a:rPr lang="en-US" sz="2200" u="sng" dirty="0">
                <a:solidFill>
                  <a:srgbClr val="1D599B"/>
                </a:solidFill>
              </a:rPr>
              <a:t> </a:t>
            </a:r>
            <a:r>
              <a:rPr lang="en-US" sz="2200" dirty="0"/>
              <a:t>in der EU </a:t>
            </a:r>
            <a:r>
              <a:rPr lang="en-US" sz="2200" dirty="0" err="1"/>
              <a:t>entfallen</a:t>
            </a:r>
            <a:r>
              <a:rPr lang="en-US" sz="2200" dirty="0"/>
              <a:t>. Der </a:t>
            </a:r>
            <a:r>
              <a:rPr lang="en-US" sz="2200" dirty="0" err="1"/>
              <a:t>Konsum</a:t>
            </a:r>
            <a:r>
              <a:rPr lang="en-US" sz="2200" dirty="0"/>
              <a:t> von </a:t>
            </a:r>
            <a:r>
              <a:rPr lang="en-US" sz="2200" b="1" dirty="0" err="1"/>
              <a:t>Lebensmitteln</a:t>
            </a:r>
            <a:r>
              <a:rPr lang="en-US" sz="2200" b="1" dirty="0"/>
              <a:t> und </a:t>
            </a:r>
            <a:r>
              <a:rPr lang="en-US" sz="2200" b="1" dirty="0" err="1"/>
              <a:t>Getränken</a:t>
            </a:r>
            <a:r>
              <a:rPr lang="en-US" sz="2200" b="1" dirty="0"/>
              <a:t> </a:t>
            </a:r>
            <a:r>
              <a:rPr lang="en-US" sz="2200" b="1" dirty="0" err="1"/>
              <a:t>ist</a:t>
            </a:r>
            <a:r>
              <a:rPr lang="en-US" sz="2200" b="1" dirty="0"/>
              <a:t> die </a:t>
            </a:r>
            <a:r>
              <a:rPr lang="en-US" sz="2200" b="1" dirty="0" err="1"/>
              <a:t>zweitgrößte</a:t>
            </a:r>
            <a:r>
              <a:rPr lang="en-US" sz="2200" b="1" dirty="0"/>
              <a:t> </a:t>
            </a:r>
            <a:r>
              <a:rPr lang="en-US" sz="2200" b="1" dirty="0" err="1"/>
              <a:t>Produktgruppe</a:t>
            </a:r>
            <a:r>
              <a:rPr lang="en-US" sz="2200" b="1" dirty="0"/>
              <a:t> und </a:t>
            </a:r>
            <a:r>
              <a:rPr lang="en-US" sz="2200" b="1" dirty="0" err="1"/>
              <a:t>wird</a:t>
            </a:r>
            <a:r>
              <a:rPr lang="en-US" sz="2200" b="1" dirty="0"/>
              <a:t> von der </a:t>
            </a:r>
            <a:r>
              <a:rPr lang="en-US" sz="2200" b="1" dirty="0" err="1"/>
              <a:t>Silberwirtschaft</a:t>
            </a:r>
            <a:r>
              <a:rPr lang="en-US" sz="2200" b="1" dirty="0"/>
              <a:t> </a:t>
            </a:r>
            <a:r>
              <a:rPr lang="en-US" sz="2200" b="1" dirty="0" err="1"/>
              <a:t>überproportional</a:t>
            </a:r>
            <a:r>
              <a:rPr lang="en-US" sz="2200" b="1" dirty="0"/>
              <a:t> </a:t>
            </a:r>
            <a:r>
              <a:rPr lang="en-US" sz="2200" b="1" dirty="0" err="1"/>
              <a:t>häufiger</a:t>
            </a:r>
            <a:r>
              <a:rPr lang="en-US" sz="2200" b="1" dirty="0"/>
              <a:t> </a:t>
            </a:r>
            <a:r>
              <a:rPr lang="en-US" sz="2200" b="1" dirty="0" err="1"/>
              <a:t>konsumiert</a:t>
            </a:r>
            <a:r>
              <a:rPr lang="en-US" sz="2200" b="1" dirty="0"/>
              <a:t> </a:t>
            </a:r>
            <a:r>
              <a:rPr lang="en-US" sz="2200" b="1" dirty="0" err="1"/>
              <a:t>als</a:t>
            </a:r>
            <a:r>
              <a:rPr lang="en-US" sz="2200" b="1" dirty="0"/>
              <a:t> von </a:t>
            </a:r>
            <a:r>
              <a:rPr lang="en-US" sz="2200" b="1" dirty="0" err="1"/>
              <a:t>jüngeren</a:t>
            </a:r>
            <a:r>
              <a:rPr lang="en-US" sz="2200" b="1" dirty="0"/>
              <a:t> </a:t>
            </a:r>
            <a:r>
              <a:rPr lang="en-US" sz="2200" b="1" dirty="0" err="1"/>
              <a:t>Altersgruppen</a:t>
            </a:r>
            <a:r>
              <a:rPr lang="en-US" sz="2200" dirty="0"/>
              <a:t>. </a:t>
            </a:r>
            <a:endParaRPr lang="en-US" sz="2200" b="1" dirty="0"/>
          </a:p>
          <a:p>
            <a:endParaRPr lang="en-IE" sz="22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D7D80B1-35DD-40F6-9908-9635756BDE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9263" y="595313"/>
            <a:ext cx="4716462" cy="582612"/>
          </a:xfrm>
        </p:spPr>
        <p:txBody>
          <a:bodyPr>
            <a:normAutofit/>
          </a:bodyPr>
          <a:lstStyle/>
          <a:p>
            <a:r>
              <a:rPr lang="en-US" sz="2800" b="1" dirty="0"/>
              <a:t>Die </a:t>
            </a:r>
            <a:r>
              <a:rPr lang="en-US" sz="2800" b="1" dirty="0" err="1"/>
              <a:t>Wirtschaft</a:t>
            </a:r>
            <a:r>
              <a:rPr lang="en-US" sz="2800" b="1" dirty="0"/>
              <a:t> der Zukunft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372977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45FECD-8B32-4DFF-A13E-7F05C7A891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840" y="1534510"/>
            <a:ext cx="5749159" cy="4330262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00000"/>
              </a:lnSpc>
            </a:pPr>
            <a:r>
              <a:rPr lang="en-GB" b="1" u="sng" dirty="0">
                <a:latin typeface="Avenir Blac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 World Health Organisation (WHO) </a:t>
            </a:r>
            <a:r>
              <a:rPr lang="en-GB" b="1" u="sng" dirty="0" err="1">
                <a:latin typeface="Avenir Black" panose="02000503020000020003" pitchFamily="2" charset="0"/>
              </a:rPr>
              <a:t>entwickelte</a:t>
            </a:r>
            <a:r>
              <a:rPr lang="en-GB" b="1" u="sng" dirty="0">
                <a:latin typeface="Avenir Black" panose="02000503020000020003" pitchFamily="2" charset="0"/>
              </a:rPr>
              <a:t> </a:t>
            </a:r>
            <a:r>
              <a:rPr lang="en-GB" b="1" u="sng" dirty="0" err="1">
                <a:latin typeface="Avenir Black" panose="02000503020000020003" pitchFamily="2" charset="0"/>
              </a:rPr>
              <a:t>ein</a:t>
            </a:r>
            <a:r>
              <a:rPr lang="en-GB" b="1" u="sng" dirty="0">
                <a:latin typeface="Avenir Black" panose="02000503020000020003" pitchFamily="2" charset="0"/>
              </a:rPr>
              <a:t> System </a:t>
            </a:r>
            <a:r>
              <a:rPr lang="en-GB" b="1" u="sng" dirty="0" err="1">
                <a:latin typeface="Avenir Black" panose="02000503020000020003" pitchFamily="2" charset="0"/>
              </a:rPr>
              <a:t>zum</a:t>
            </a:r>
            <a:r>
              <a:rPr lang="en-GB" b="1" u="sng" dirty="0">
                <a:latin typeface="Avenir Black" panose="02000503020000020003" pitchFamily="2" charset="0"/>
              </a:rPr>
              <a:t> </a:t>
            </a:r>
            <a:r>
              <a:rPr lang="en-GB" b="1" u="sng" dirty="0" err="1">
                <a:latin typeface="Avenir Black" panose="02000503020000020003" pitchFamily="2" charset="0"/>
              </a:rPr>
              <a:t>Verständnis</a:t>
            </a:r>
            <a:r>
              <a:rPr lang="en-GB" b="1" u="sng" dirty="0">
                <a:latin typeface="Avenir Black" panose="02000503020000020003" pitchFamily="2" charset="0"/>
              </a:rPr>
              <a:t> der </a:t>
            </a:r>
            <a:r>
              <a:rPr lang="en-GB" b="1" u="sng" dirty="0" err="1">
                <a:latin typeface="Avenir Black" panose="02000503020000020003" pitchFamily="2" charset="0"/>
              </a:rPr>
              <a:t>Determinanten</a:t>
            </a:r>
            <a:r>
              <a:rPr lang="en-GB" b="1" u="sng" dirty="0">
                <a:latin typeface="Avenir Black" panose="02000503020000020003" pitchFamily="2" charset="0"/>
              </a:rPr>
              <a:t> des </a:t>
            </a:r>
            <a:r>
              <a:rPr lang="en-GB" b="1" u="sng" dirty="0" err="1">
                <a:latin typeface="Avenir Black" panose="02000503020000020003" pitchFamily="2" charset="0"/>
              </a:rPr>
              <a:t>aktiven</a:t>
            </a:r>
            <a:r>
              <a:rPr lang="en-GB" b="1" u="sng" dirty="0">
                <a:latin typeface="Avenir Black" panose="02000503020000020003" pitchFamily="2" charset="0"/>
              </a:rPr>
              <a:t> </a:t>
            </a:r>
            <a:r>
              <a:rPr lang="en-GB" b="1" u="sng" dirty="0" err="1">
                <a:latin typeface="Avenir Black" panose="02000503020000020003" pitchFamily="2" charset="0"/>
              </a:rPr>
              <a:t>Alterns</a:t>
            </a:r>
            <a:r>
              <a:rPr lang="en-GB" b="1" u="sng" dirty="0">
                <a:latin typeface="Avenir Black" panose="02000503020000020003" pitchFamily="2" charset="0"/>
              </a:rPr>
              <a:t> </a:t>
            </a:r>
            <a:r>
              <a:rPr lang="en-GB" dirty="0"/>
              <a:t>Die </a:t>
            </a:r>
            <a:r>
              <a:rPr lang="en-GB" dirty="0" err="1"/>
              <a:t>sechs</a:t>
            </a:r>
            <a:r>
              <a:rPr lang="en-GB" dirty="0"/>
              <a:t> </a:t>
            </a:r>
            <a:r>
              <a:rPr lang="en-GB" dirty="0" err="1"/>
              <a:t>Dimensionen</a:t>
            </a:r>
            <a:r>
              <a:rPr lang="en-GB" dirty="0"/>
              <a:t> dieses Systems </a:t>
            </a:r>
            <a:r>
              <a:rPr lang="en-GB" dirty="0" err="1"/>
              <a:t>werden</a:t>
            </a:r>
            <a:r>
              <a:rPr lang="en-GB" dirty="0"/>
              <a:t> </a:t>
            </a:r>
            <a:r>
              <a:rPr lang="en-GB" dirty="0" err="1"/>
              <a:t>verwendet</a:t>
            </a:r>
            <a:r>
              <a:rPr lang="en-GB" dirty="0"/>
              <a:t>, um die </a:t>
            </a:r>
            <a:r>
              <a:rPr lang="en-GB" dirty="0" err="1"/>
              <a:t>Herausforderungen</a:t>
            </a:r>
            <a:r>
              <a:rPr lang="en-GB" dirty="0"/>
              <a:t> und </a:t>
            </a:r>
            <a:r>
              <a:rPr lang="en-GB" dirty="0" err="1"/>
              <a:t>Chancen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das </a:t>
            </a:r>
            <a:r>
              <a:rPr lang="en-GB" dirty="0" err="1"/>
              <a:t>Wachstum</a:t>
            </a:r>
            <a:r>
              <a:rPr lang="en-GB" dirty="0"/>
              <a:t> der </a:t>
            </a:r>
            <a:r>
              <a:rPr lang="en-GB" dirty="0" err="1"/>
              <a:t>Silberwirtschaft</a:t>
            </a:r>
            <a:r>
              <a:rPr lang="en-GB" dirty="0"/>
              <a:t> in der EU </a:t>
            </a:r>
            <a:r>
              <a:rPr lang="en-GB" dirty="0" err="1"/>
              <a:t>vorzustellen</a:t>
            </a:r>
            <a:r>
              <a:rPr lang="en-GB" dirty="0"/>
              <a:t>. Da </a:t>
            </a:r>
            <a:r>
              <a:rPr lang="en-GB" dirty="0" err="1"/>
              <a:t>diese</a:t>
            </a:r>
            <a:r>
              <a:rPr lang="en-GB" dirty="0"/>
              <a:t> </a:t>
            </a:r>
            <a:r>
              <a:rPr lang="en-GB" dirty="0" err="1"/>
              <a:t>sechs</a:t>
            </a:r>
            <a:r>
              <a:rPr lang="en-GB" dirty="0"/>
              <a:t> </a:t>
            </a:r>
            <a:r>
              <a:rPr lang="en-GB" dirty="0" err="1"/>
              <a:t>Dimensionen</a:t>
            </a:r>
            <a:r>
              <a:rPr lang="en-GB" dirty="0"/>
              <a:t> </a:t>
            </a:r>
            <a:r>
              <a:rPr lang="en-GB" dirty="0" err="1"/>
              <a:t>miteinander</a:t>
            </a:r>
            <a:r>
              <a:rPr lang="en-GB" dirty="0"/>
              <a:t> </a:t>
            </a:r>
            <a:r>
              <a:rPr lang="en-GB" dirty="0" err="1"/>
              <a:t>verbunden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,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 die </a:t>
            </a:r>
            <a:r>
              <a:rPr lang="en-GB" dirty="0" err="1"/>
              <a:t>Herausforderungen</a:t>
            </a:r>
            <a:r>
              <a:rPr lang="en-GB" dirty="0"/>
              <a:t> und </a:t>
            </a:r>
            <a:r>
              <a:rPr lang="en-GB" dirty="0" err="1"/>
              <a:t>Chancen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das </a:t>
            </a:r>
            <a:r>
              <a:rPr lang="en-GB" dirty="0" err="1"/>
              <a:t>Wachstum</a:t>
            </a:r>
            <a:r>
              <a:rPr lang="en-GB" dirty="0"/>
              <a:t> der </a:t>
            </a:r>
            <a:r>
              <a:rPr lang="en-GB" dirty="0" err="1"/>
              <a:t>Silberwirtschaft</a:t>
            </a:r>
            <a:r>
              <a:rPr lang="en-GB" dirty="0"/>
              <a:t> </a:t>
            </a:r>
            <a:r>
              <a:rPr lang="en-GB" dirty="0" err="1"/>
              <a:t>miteinander</a:t>
            </a:r>
            <a:r>
              <a:rPr lang="en-GB" dirty="0"/>
              <a:t> </a:t>
            </a:r>
            <a:r>
              <a:rPr lang="en-GB" dirty="0" err="1"/>
              <a:t>verknüpft</a:t>
            </a:r>
            <a:r>
              <a:rPr lang="en-GB" dirty="0"/>
              <a:t>. </a:t>
            </a:r>
            <a:r>
              <a:rPr lang="en-GB" dirty="0" err="1"/>
              <a:t>Geschlecht</a:t>
            </a:r>
            <a:r>
              <a:rPr lang="en-GB" dirty="0"/>
              <a:t> und Kultur </a:t>
            </a:r>
            <a:r>
              <a:rPr lang="en-GB" dirty="0" err="1"/>
              <a:t>werden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übergreifende</a:t>
            </a:r>
            <a:r>
              <a:rPr lang="en-GB" dirty="0"/>
              <a:t> </a:t>
            </a:r>
            <a:r>
              <a:rPr lang="en-GB" dirty="0" err="1"/>
              <a:t>Determinanten</a:t>
            </a:r>
            <a:r>
              <a:rPr lang="en-GB" dirty="0"/>
              <a:t> des </a:t>
            </a:r>
            <a:r>
              <a:rPr lang="en-GB" dirty="0" err="1"/>
              <a:t>Aktiven</a:t>
            </a:r>
            <a:r>
              <a:rPr lang="en-GB" dirty="0"/>
              <a:t> </a:t>
            </a:r>
            <a:r>
              <a:rPr lang="en-GB" dirty="0" err="1"/>
              <a:t>Alterns</a:t>
            </a:r>
            <a:r>
              <a:rPr lang="en-GB" dirty="0"/>
              <a:t> </a:t>
            </a:r>
            <a:r>
              <a:rPr lang="en-GB" dirty="0" err="1"/>
              <a:t>betrachtet</a:t>
            </a:r>
            <a:r>
              <a:rPr lang="en-GB" dirty="0"/>
              <a:t>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309B-7E0B-4F6C-AA35-8DBE2BF01F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8839" y="516848"/>
            <a:ext cx="5085159" cy="582221"/>
          </a:xfrm>
        </p:spPr>
        <p:txBody>
          <a:bodyPr>
            <a:normAutofit/>
          </a:bodyPr>
          <a:lstStyle/>
          <a:p>
            <a:r>
              <a:rPr lang="en-US" sz="3300" b="1" dirty="0"/>
              <a:t>Active Ageing Framework</a:t>
            </a:r>
            <a:endParaRPr lang="en-IE" sz="33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04150-9D55-4EBE-8967-0DAB4A566DDE}"/>
              </a:ext>
            </a:extLst>
          </p:cNvPr>
          <p:cNvGrpSpPr/>
          <p:nvPr/>
        </p:nvGrpSpPr>
        <p:grpSpPr>
          <a:xfrm>
            <a:off x="7062952" y="1261241"/>
            <a:ext cx="4655989" cy="3515487"/>
            <a:chOff x="2544706" y="2975843"/>
            <a:chExt cx="4358060" cy="3104575"/>
          </a:xfrm>
        </p:grpSpPr>
        <p:grpSp>
          <p:nvGrpSpPr>
            <p:cNvPr id="6" name="Graphic 1533">
              <a:extLst>
                <a:ext uri="{FF2B5EF4-FFF2-40B4-BE49-F238E27FC236}">
                  <a16:creationId xmlns:a16="http://schemas.microsoft.com/office/drawing/2014/main" id="{2267310E-3960-4B79-983F-3FC19277BCF0}"/>
                </a:ext>
              </a:extLst>
            </p:cNvPr>
            <p:cNvGrpSpPr/>
            <p:nvPr/>
          </p:nvGrpSpPr>
          <p:grpSpPr>
            <a:xfrm>
              <a:off x="3664666" y="3433894"/>
              <a:ext cx="2119791" cy="2096793"/>
              <a:chOff x="3664666" y="3433894"/>
              <a:chExt cx="2119791" cy="2096793"/>
            </a:xfrm>
          </p:grpSpPr>
          <p:grpSp>
            <p:nvGrpSpPr>
              <p:cNvPr id="147" name="Graphic 1533">
                <a:extLst>
                  <a:ext uri="{FF2B5EF4-FFF2-40B4-BE49-F238E27FC236}">
                    <a16:creationId xmlns:a16="http://schemas.microsoft.com/office/drawing/2014/main" id="{28B65114-B6ED-409C-8AAB-D578808E74E2}"/>
                  </a:ext>
                </a:extLst>
              </p:cNvPr>
              <p:cNvGrpSpPr/>
              <p:nvPr/>
            </p:nvGrpSpPr>
            <p:grpSpPr>
              <a:xfrm>
                <a:off x="3664666" y="3438020"/>
                <a:ext cx="2119791" cy="2086476"/>
                <a:chOff x="3664666" y="3438020"/>
                <a:chExt cx="2119791" cy="2086476"/>
              </a:xfrm>
              <a:solidFill>
                <a:srgbClr val="FFFFFF"/>
              </a:solidFill>
            </p:grpSpPr>
            <p:sp>
              <p:nvSpPr>
                <p:cNvPr id="152" name="Freeform 311">
                  <a:extLst>
                    <a:ext uri="{FF2B5EF4-FFF2-40B4-BE49-F238E27FC236}">
                      <a16:creationId xmlns:a16="http://schemas.microsoft.com/office/drawing/2014/main" id="{10D975CB-7B77-4F00-A029-CBB74EAF31D3}"/>
                    </a:ext>
                  </a:extLst>
                </p:cNvPr>
                <p:cNvSpPr/>
                <p:nvPr/>
              </p:nvSpPr>
              <p:spPr>
                <a:xfrm>
                  <a:off x="3664666" y="3693465"/>
                  <a:ext cx="771947" cy="1734053"/>
                </a:xfrm>
                <a:custGeom>
                  <a:avLst/>
                  <a:gdLst>
                    <a:gd name="connsiteX0" fmla="*/ 597339 w 771947"/>
                    <a:gd name="connsiteY0" fmla="*/ 1625520 h 1734053"/>
                    <a:gd name="connsiteX1" fmla="*/ 647702 w 771947"/>
                    <a:gd name="connsiteY1" fmla="*/ 1462927 h 1734053"/>
                    <a:gd name="connsiteX2" fmla="*/ 679902 w 771947"/>
                    <a:gd name="connsiteY2" fmla="*/ 1273097 h 1734053"/>
                    <a:gd name="connsiteX3" fmla="*/ 689397 w 771947"/>
                    <a:gd name="connsiteY3" fmla="*/ 1077490 h 1734053"/>
                    <a:gd name="connsiteX4" fmla="*/ 728614 w 771947"/>
                    <a:gd name="connsiteY4" fmla="*/ 1069237 h 1734053"/>
                    <a:gd name="connsiteX5" fmla="*/ 769895 w 771947"/>
                    <a:gd name="connsiteY5" fmla="*/ 978449 h 1734053"/>
                    <a:gd name="connsiteX6" fmla="*/ 756272 w 771947"/>
                    <a:gd name="connsiteY6" fmla="*/ 862074 h 1734053"/>
                    <a:gd name="connsiteX7" fmla="*/ 652244 w 771947"/>
                    <a:gd name="connsiteY7" fmla="*/ 664404 h 1734053"/>
                    <a:gd name="connsiteX8" fmla="*/ 525097 w 771947"/>
                    <a:gd name="connsiteY8" fmla="*/ 434132 h 1734053"/>
                    <a:gd name="connsiteX9" fmla="*/ 477212 w 771947"/>
                    <a:gd name="connsiteY9" fmla="*/ 305791 h 1734053"/>
                    <a:gd name="connsiteX10" fmla="*/ 423546 w 771947"/>
                    <a:gd name="connsiteY10" fmla="*/ 175386 h 1734053"/>
                    <a:gd name="connsiteX11" fmla="*/ 364926 w 771947"/>
                    <a:gd name="connsiteY11" fmla="*/ 0 h 1734053"/>
                    <a:gd name="connsiteX12" fmla="*/ 0 w 771947"/>
                    <a:gd name="connsiteY12" fmla="*/ 787793 h 1734053"/>
                    <a:gd name="connsiteX13" fmla="*/ 612201 w 771947"/>
                    <a:gd name="connsiteY13" fmla="*/ 1734053 h 1734053"/>
                    <a:gd name="connsiteX14" fmla="*/ 597339 w 771947"/>
                    <a:gd name="connsiteY14" fmla="*/ 1625520 h 1734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71947" h="1734053">
                      <a:moveTo>
                        <a:pt x="597339" y="1625520"/>
                      </a:moveTo>
                      <a:cubicBezTo>
                        <a:pt x="603119" y="1568571"/>
                        <a:pt x="629126" y="1516574"/>
                        <a:pt x="647702" y="1462927"/>
                      </a:cubicBezTo>
                      <a:cubicBezTo>
                        <a:pt x="668756" y="1402264"/>
                        <a:pt x="673710" y="1336649"/>
                        <a:pt x="679902" y="1273097"/>
                      </a:cubicBezTo>
                      <a:cubicBezTo>
                        <a:pt x="686094" y="1208307"/>
                        <a:pt x="689397" y="1143105"/>
                        <a:pt x="689397" y="1077490"/>
                      </a:cubicBezTo>
                      <a:cubicBezTo>
                        <a:pt x="689397" y="1053555"/>
                        <a:pt x="719944" y="1051492"/>
                        <a:pt x="728614" y="1069237"/>
                      </a:cubicBezTo>
                      <a:cubicBezTo>
                        <a:pt x="749668" y="1042825"/>
                        <a:pt x="764942" y="1012700"/>
                        <a:pt x="769895" y="978449"/>
                      </a:cubicBezTo>
                      <a:cubicBezTo>
                        <a:pt x="775674" y="939245"/>
                        <a:pt x="768656" y="899215"/>
                        <a:pt x="756272" y="862074"/>
                      </a:cubicBezTo>
                      <a:cubicBezTo>
                        <a:pt x="733155" y="791095"/>
                        <a:pt x="691874" y="727543"/>
                        <a:pt x="652244" y="664404"/>
                      </a:cubicBezTo>
                      <a:cubicBezTo>
                        <a:pt x="605183" y="589710"/>
                        <a:pt x="558535" y="516254"/>
                        <a:pt x="525097" y="434132"/>
                      </a:cubicBezTo>
                      <a:cubicBezTo>
                        <a:pt x="507759" y="392039"/>
                        <a:pt x="494136" y="348296"/>
                        <a:pt x="477212" y="305791"/>
                      </a:cubicBezTo>
                      <a:cubicBezTo>
                        <a:pt x="459873" y="262047"/>
                        <a:pt x="441296" y="219130"/>
                        <a:pt x="423546" y="175386"/>
                      </a:cubicBezTo>
                      <a:cubicBezTo>
                        <a:pt x="400428" y="118025"/>
                        <a:pt x="378962" y="60250"/>
                        <a:pt x="364926" y="0"/>
                      </a:cubicBezTo>
                      <a:cubicBezTo>
                        <a:pt x="141595" y="191480"/>
                        <a:pt x="0" y="473336"/>
                        <a:pt x="0" y="787793"/>
                      </a:cubicBezTo>
                      <a:cubicBezTo>
                        <a:pt x="0" y="1206657"/>
                        <a:pt x="250577" y="1567746"/>
                        <a:pt x="612201" y="1734053"/>
                      </a:cubicBezTo>
                      <a:cubicBezTo>
                        <a:pt x="603119" y="1698976"/>
                        <a:pt x="593211" y="1663899"/>
                        <a:pt x="597339" y="16255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 312">
                  <a:extLst>
                    <a:ext uri="{FF2B5EF4-FFF2-40B4-BE49-F238E27FC236}">
                      <a16:creationId xmlns:a16="http://schemas.microsoft.com/office/drawing/2014/main" id="{2F43B8FB-B617-4AC1-9247-89A1DEE9C274}"/>
                    </a:ext>
                  </a:extLst>
                </p:cNvPr>
                <p:cNvSpPr/>
                <p:nvPr/>
              </p:nvSpPr>
              <p:spPr>
                <a:xfrm>
                  <a:off x="5174451" y="3735145"/>
                  <a:ext cx="610006" cy="1674627"/>
                </a:xfrm>
                <a:custGeom>
                  <a:avLst/>
                  <a:gdLst>
                    <a:gd name="connsiteX0" fmla="*/ 289664 w 610006"/>
                    <a:gd name="connsiteY0" fmla="*/ 0 h 1674627"/>
                    <a:gd name="connsiteX1" fmla="*/ 272326 w 610006"/>
                    <a:gd name="connsiteY1" fmla="*/ 14444 h 1674627"/>
                    <a:gd name="connsiteX2" fmla="*/ 243843 w 610006"/>
                    <a:gd name="connsiteY2" fmla="*/ 148149 h 1674627"/>
                    <a:gd name="connsiteX3" fmla="*/ 80368 w 610006"/>
                    <a:gd name="connsiteY3" fmla="*/ 491494 h 1674627"/>
                    <a:gd name="connsiteX4" fmla="*/ 23400 w 610006"/>
                    <a:gd name="connsiteY4" fmla="*/ 697830 h 1674627"/>
                    <a:gd name="connsiteX5" fmla="*/ 54774 w 610006"/>
                    <a:gd name="connsiteY5" fmla="*/ 760969 h 1674627"/>
                    <a:gd name="connsiteX6" fmla="*/ 19272 w 610006"/>
                    <a:gd name="connsiteY6" fmla="*/ 781603 h 1674627"/>
                    <a:gd name="connsiteX7" fmla="*/ 13493 w 610006"/>
                    <a:gd name="connsiteY7" fmla="*/ 770873 h 1674627"/>
                    <a:gd name="connsiteX8" fmla="*/ 3173 w 610006"/>
                    <a:gd name="connsiteY8" fmla="*/ 895914 h 1674627"/>
                    <a:gd name="connsiteX9" fmla="*/ 36611 w 610006"/>
                    <a:gd name="connsiteY9" fmla="*/ 1674628 h 1674627"/>
                    <a:gd name="connsiteX10" fmla="*/ 610007 w 610006"/>
                    <a:gd name="connsiteY10" fmla="*/ 747351 h 1674627"/>
                    <a:gd name="connsiteX11" fmla="*/ 289664 w 610006"/>
                    <a:gd name="connsiteY11" fmla="*/ 0 h 1674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0006" h="1674627">
                      <a:moveTo>
                        <a:pt x="289664" y="0"/>
                      </a:moveTo>
                      <a:cubicBezTo>
                        <a:pt x="288013" y="8253"/>
                        <a:pt x="280170" y="13205"/>
                        <a:pt x="272326" y="14444"/>
                      </a:cubicBezTo>
                      <a:cubicBezTo>
                        <a:pt x="267786" y="59838"/>
                        <a:pt x="259116" y="105232"/>
                        <a:pt x="243843" y="148149"/>
                      </a:cubicBezTo>
                      <a:cubicBezTo>
                        <a:pt x="200909" y="268238"/>
                        <a:pt x="129494" y="374294"/>
                        <a:pt x="80368" y="491494"/>
                      </a:cubicBezTo>
                      <a:cubicBezTo>
                        <a:pt x="52710" y="557109"/>
                        <a:pt x="34959" y="626850"/>
                        <a:pt x="23400" y="697830"/>
                      </a:cubicBezTo>
                      <a:cubicBezTo>
                        <a:pt x="32895" y="719289"/>
                        <a:pt x="43215" y="740336"/>
                        <a:pt x="54774" y="760969"/>
                      </a:cubicBezTo>
                      <a:cubicBezTo>
                        <a:pt x="67984" y="784079"/>
                        <a:pt x="32483" y="804713"/>
                        <a:pt x="19272" y="781603"/>
                      </a:cubicBezTo>
                      <a:cubicBezTo>
                        <a:pt x="17208" y="777889"/>
                        <a:pt x="15144" y="774588"/>
                        <a:pt x="13493" y="770873"/>
                      </a:cubicBezTo>
                      <a:cubicBezTo>
                        <a:pt x="8539" y="812553"/>
                        <a:pt x="5650" y="854646"/>
                        <a:pt x="3173" y="895914"/>
                      </a:cubicBezTo>
                      <a:cubicBezTo>
                        <a:pt x="-10450" y="1155898"/>
                        <a:pt x="23400" y="1415056"/>
                        <a:pt x="36611" y="1674628"/>
                      </a:cubicBezTo>
                      <a:cubicBezTo>
                        <a:pt x="377181" y="1500893"/>
                        <a:pt x="610007" y="1150945"/>
                        <a:pt x="610007" y="747351"/>
                      </a:cubicBezTo>
                      <a:cubicBezTo>
                        <a:pt x="609594" y="454353"/>
                        <a:pt x="486989" y="189417"/>
                        <a:pt x="2896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4" name="Freeform 313">
                  <a:extLst>
                    <a:ext uri="{FF2B5EF4-FFF2-40B4-BE49-F238E27FC236}">
                      <a16:creationId xmlns:a16="http://schemas.microsoft.com/office/drawing/2014/main" id="{9EF12386-C440-4EBF-93D8-B384EE150794}"/>
                    </a:ext>
                  </a:extLst>
                </p:cNvPr>
                <p:cNvSpPr/>
                <p:nvPr/>
              </p:nvSpPr>
              <p:spPr>
                <a:xfrm>
                  <a:off x="4079543" y="3438020"/>
                  <a:ext cx="1086935" cy="2086476"/>
                </a:xfrm>
                <a:custGeom>
                  <a:avLst/>
                  <a:gdLst>
                    <a:gd name="connsiteX0" fmla="*/ 1086935 w 1086935"/>
                    <a:gd name="connsiteY0" fmla="*/ 1919344 h 2086476"/>
                    <a:gd name="connsiteX1" fmla="*/ 1062166 w 1086935"/>
                    <a:gd name="connsiteY1" fmla="*/ 1564032 h 2086476"/>
                    <a:gd name="connsiteX2" fmla="*/ 1059689 w 1086935"/>
                    <a:gd name="connsiteY2" fmla="*/ 1147232 h 2086476"/>
                    <a:gd name="connsiteX3" fmla="*/ 1076202 w 1086935"/>
                    <a:gd name="connsiteY3" fmla="*/ 1001146 h 2086476"/>
                    <a:gd name="connsiteX4" fmla="*/ 1031206 w 1086935"/>
                    <a:gd name="connsiteY4" fmla="*/ 855472 h 2086476"/>
                    <a:gd name="connsiteX5" fmla="*/ 999419 w 1086935"/>
                    <a:gd name="connsiteY5" fmla="*/ 423816 h 2086476"/>
                    <a:gd name="connsiteX6" fmla="*/ 1008088 w 1086935"/>
                    <a:gd name="connsiteY6" fmla="*/ 63139 h 2086476"/>
                    <a:gd name="connsiteX7" fmla="*/ 645226 w 1086935"/>
                    <a:gd name="connsiteY7" fmla="*/ 0 h 2086476"/>
                    <a:gd name="connsiteX8" fmla="*/ 0 w 1086935"/>
                    <a:gd name="connsiteY8" fmla="*/ 215828 h 2086476"/>
                    <a:gd name="connsiteX9" fmla="*/ 71829 w 1086935"/>
                    <a:gd name="connsiteY9" fmla="*/ 418864 h 2086476"/>
                    <a:gd name="connsiteX10" fmla="*/ 238606 w 1086935"/>
                    <a:gd name="connsiteY10" fmla="*/ 718052 h 2086476"/>
                    <a:gd name="connsiteX11" fmla="*/ 203103 w 1086935"/>
                    <a:gd name="connsiteY11" fmla="*/ 738685 h 2086476"/>
                    <a:gd name="connsiteX12" fmla="*/ 124669 w 1086935"/>
                    <a:gd name="connsiteY12" fmla="*/ 607868 h 2086476"/>
                    <a:gd name="connsiteX13" fmla="*/ 178748 w 1086935"/>
                    <a:gd name="connsiteY13" fmla="*/ 739923 h 2086476"/>
                    <a:gd name="connsiteX14" fmla="*/ 309609 w 1086935"/>
                    <a:gd name="connsiteY14" fmla="*/ 956989 h 2086476"/>
                    <a:gd name="connsiteX15" fmla="*/ 395887 w 1086935"/>
                    <a:gd name="connsiteY15" fmla="*/ 1169929 h 2086476"/>
                    <a:gd name="connsiteX16" fmla="*/ 319104 w 1086935"/>
                    <a:gd name="connsiteY16" fmla="*/ 1379567 h 2086476"/>
                    <a:gd name="connsiteX17" fmla="*/ 314976 w 1086935"/>
                    <a:gd name="connsiteY17" fmla="*/ 1382456 h 2086476"/>
                    <a:gd name="connsiteX18" fmla="*/ 306307 w 1086935"/>
                    <a:gd name="connsiteY18" fmla="*/ 1527717 h 2086476"/>
                    <a:gd name="connsiteX19" fmla="*/ 276998 w 1086935"/>
                    <a:gd name="connsiteY19" fmla="*/ 1715483 h 2086476"/>
                    <a:gd name="connsiteX20" fmla="*/ 223744 w 1086935"/>
                    <a:gd name="connsiteY20" fmla="*/ 1879727 h 2086476"/>
                    <a:gd name="connsiteX21" fmla="*/ 241908 w 1086935"/>
                    <a:gd name="connsiteY21" fmla="*/ 2001878 h 2086476"/>
                    <a:gd name="connsiteX22" fmla="*/ 246449 w 1086935"/>
                    <a:gd name="connsiteY22" fmla="*/ 1972991 h 2086476"/>
                    <a:gd name="connsiteX23" fmla="*/ 276171 w 1086935"/>
                    <a:gd name="connsiteY23" fmla="*/ 1954833 h 2086476"/>
                    <a:gd name="connsiteX24" fmla="*/ 379374 w 1086935"/>
                    <a:gd name="connsiteY24" fmla="*/ 1800081 h 2086476"/>
                    <a:gd name="connsiteX25" fmla="*/ 414876 w 1086935"/>
                    <a:gd name="connsiteY25" fmla="*/ 1820715 h 2086476"/>
                    <a:gd name="connsiteX26" fmla="*/ 282776 w 1086935"/>
                    <a:gd name="connsiteY26" fmla="*/ 2023750 h 2086476"/>
                    <a:gd name="connsiteX27" fmla="*/ 644813 w 1086935"/>
                    <a:gd name="connsiteY27" fmla="*/ 2086476 h 2086476"/>
                    <a:gd name="connsiteX28" fmla="*/ 1083219 w 1086935"/>
                    <a:gd name="connsiteY28" fmla="*/ 1993212 h 2086476"/>
                    <a:gd name="connsiteX29" fmla="*/ 1058038 w 1086935"/>
                    <a:gd name="connsiteY29" fmla="*/ 1946167 h 2086476"/>
                    <a:gd name="connsiteX30" fmla="*/ 1086935 w 1086935"/>
                    <a:gd name="connsiteY30" fmla="*/ 1919344 h 2086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086935" h="2086476">
                      <a:moveTo>
                        <a:pt x="1086935" y="1919344"/>
                      </a:moveTo>
                      <a:cubicBezTo>
                        <a:pt x="1079918" y="1800906"/>
                        <a:pt x="1069184" y="1682469"/>
                        <a:pt x="1062166" y="1564032"/>
                      </a:cubicBezTo>
                      <a:cubicBezTo>
                        <a:pt x="1053497" y="1425373"/>
                        <a:pt x="1048957" y="1285890"/>
                        <a:pt x="1059689" y="1147232"/>
                      </a:cubicBezTo>
                      <a:cubicBezTo>
                        <a:pt x="1063405" y="1098536"/>
                        <a:pt x="1068771" y="1049841"/>
                        <a:pt x="1076202" y="1001146"/>
                      </a:cubicBezTo>
                      <a:cubicBezTo>
                        <a:pt x="1056800" y="954101"/>
                        <a:pt x="1041938" y="905405"/>
                        <a:pt x="1031206" y="855472"/>
                      </a:cubicBezTo>
                      <a:cubicBezTo>
                        <a:pt x="1000657" y="713925"/>
                        <a:pt x="999419" y="567839"/>
                        <a:pt x="999419" y="423816"/>
                      </a:cubicBezTo>
                      <a:cubicBezTo>
                        <a:pt x="999831" y="303728"/>
                        <a:pt x="997767" y="182814"/>
                        <a:pt x="1008088" y="63139"/>
                      </a:cubicBezTo>
                      <a:cubicBezTo>
                        <a:pt x="894977" y="22284"/>
                        <a:pt x="772785" y="0"/>
                        <a:pt x="645226" y="0"/>
                      </a:cubicBezTo>
                      <a:cubicBezTo>
                        <a:pt x="402492" y="0"/>
                        <a:pt x="178748" y="80471"/>
                        <a:pt x="0" y="215828"/>
                      </a:cubicBezTo>
                      <a:cubicBezTo>
                        <a:pt x="15274" y="285983"/>
                        <a:pt x="42107" y="354074"/>
                        <a:pt x="71829" y="418864"/>
                      </a:cubicBezTo>
                      <a:cubicBezTo>
                        <a:pt x="119716" y="522445"/>
                        <a:pt x="178748" y="620661"/>
                        <a:pt x="238606" y="718052"/>
                      </a:cubicBezTo>
                      <a:cubicBezTo>
                        <a:pt x="252641" y="740749"/>
                        <a:pt x="216726" y="761382"/>
                        <a:pt x="203103" y="738685"/>
                      </a:cubicBezTo>
                      <a:cubicBezTo>
                        <a:pt x="176684" y="695355"/>
                        <a:pt x="149851" y="652024"/>
                        <a:pt x="124669" y="607868"/>
                      </a:cubicBezTo>
                      <a:cubicBezTo>
                        <a:pt x="140769" y="652849"/>
                        <a:pt x="157282" y="697418"/>
                        <a:pt x="178748" y="739923"/>
                      </a:cubicBezTo>
                      <a:cubicBezTo>
                        <a:pt x="216726" y="815443"/>
                        <a:pt x="266264" y="884359"/>
                        <a:pt x="309609" y="956989"/>
                      </a:cubicBezTo>
                      <a:cubicBezTo>
                        <a:pt x="348826" y="1022604"/>
                        <a:pt x="385980" y="1093171"/>
                        <a:pt x="395887" y="1169929"/>
                      </a:cubicBezTo>
                      <a:cubicBezTo>
                        <a:pt x="406207" y="1250400"/>
                        <a:pt x="377310" y="1323443"/>
                        <a:pt x="319104" y="1379567"/>
                      </a:cubicBezTo>
                      <a:cubicBezTo>
                        <a:pt x="317866" y="1380805"/>
                        <a:pt x="316627" y="1381630"/>
                        <a:pt x="314976" y="1382456"/>
                      </a:cubicBezTo>
                      <a:cubicBezTo>
                        <a:pt x="313737" y="1431151"/>
                        <a:pt x="310848" y="1479434"/>
                        <a:pt x="306307" y="1527717"/>
                      </a:cubicBezTo>
                      <a:cubicBezTo>
                        <a:pt x="300528" y="1590030"/>
                        <a:pt x="295986" y="1656058"/>
                        <a:pt x="276998" y="1715483"/>
                      </a:cubicBezTo>
                      <a:cubicBezTo>
                        <a:pt x="259659" y="1769956"/>
                        <a:pt x="230350" y="1822778"/>
                        <a:pt x="223744" y="1879727"/>
                      </a:cubicBezTo>
                      <a:cubicBezTo>
                        <a:pt x="218791" y="1921820"/>
                        <a:pt x="232000" y="1961436"/>
                        <a:pt x="241908" y="2001878"/>
                      </a:cubicBezTo>
                      <a:cubicBezTo>
                        <a:pt x="244798" y="1992799"/>
                        <a:pt x="246037" y="1982895"/>
                        <a:pt x="246449" y="1972991"/>
                      </a:cubicBezTo>
                      <a:cubicBezTo>
                        <a:pt x="246862" y="1955659"/>
                        <a:pt x="264200" y="1949882"/>
                        <a:pt x="276171" y="1954833"/>
                      </a:cubicBezTo>
                      <a:cubicBezTo>
                        <a:pt x="308784" y="1902424"/>
                        <a:pt x="345524" y="1851665"/>
                        <a:pt x="379374" y="1800081"/>
                      </a:cubicBezTo>
                      <a:cubicBezTo>
                        <a:pt x="393823" y="1777797"/>
                        <a:pt x="429738" y="1798430"/>
                        <a:pt x="414876" y="1820715"/>
                      </a:cubicBezTo>
                      <a:cubicBezTo>
                        <a:pt x="371118" y="1887981"/>
                        <a:pt x="321168" y="1952770"/>
                        <a:pt x="282776" y="2023750"/>
                      </a:cubicBezTo>
                      <a:cubicBezTo>
                        <a:pt x="395887" y="2064192"/>
                        <a:pt x="517666" y="2086476"/>
                        <a:pt x="644813" y="2086476"/>
                      </a:cubicBezTo>
                      <a:cubicBezTo>
                        <a:pt x="801269" y="2086476"/>
                        <a:pt x="949468" y="2053050"/>
                        <a:pt x="1083219" y="1993212"/>
                      </a:cubicBezTo>
                      <a:cubicBezTo>
                        <a:pt x="1074963" y="1977531"/>
                        <a:pt x="1066707" y="1961849"/>
                        <a:pt x="1058038" y="1946167"/>
                      </a:cubicBezTo>
                      <a:cubicBezTo>
                        <a:pt x="1047305" y="1928010"/>
                        <a:pt x="1071661" y="1909852"/>
                        <a:pt x="1086935" y="19193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5" name="Freeform 314">
                  <a:extLst>
                    <a:ext uri="{FF2B5EF4-FFF2-40B4-BE49-F238E27FC236}">
                      <a16:creationId xmlns:a16="http://schemas.microsoft.com/office/drawing/2014/main" id="{A9D4D846-9A60-40AC-B71E-709EE426D31C}"/>
                    </a:ext>
                  </a:extLst>
                </p:cNvPr>
                <p:cNvSpPr/>
                <p:nvPr/>
              </p:nvSpPr>
              <p:spPr>
                <a:xfrm>
                  <a:off x="5118815" y="3516428"/>
                  <a:ext cx="290808" cy="843504"/>
                </a:xfrm>
                <a:custGeom>
                  <a:avLst/>
                  <a:gdLst>
                    <a:gd name="connsiteX0" fmla="*/ 282966 w 290808"/>
                    <a:gd name="connsiteY0" fmla="*/ 189004 h 843504"/>
                    <a:gd name="connsiteX1" fmla="*/ 249528 w 290808"/>
                    <a:gd name="connsiteY1" fmla="*/ 242652 h 843504"/>
                    <a:gd name="connsiteX2" fmla="*/ 211962 w 290808"/>
                    <a:gd name="connsiteY2" fmla="*/ 226557 h 843504"/>
                    <a:gd name="connsiteX3" fmla="*/ 225998 w 290808"/>
                    <a:gd name="connsiteY3" fmla="*/ 119675 h 843504"/>
                    <a:gd name="connsiteX4" fmla="*/ 8446 w 290808"/>
                    <a:gd name="connsiteY4" fmla="*/ 0 h 843504"/>
                    <a:gd name="connsiteX5" fmla="*/ 2253 w 290808"/>
                    <a:gd name="connsiteY5" fmla="*/ 146499 h 843504"/>
                    <a:gd name="connsiteX6" fmla="*/ 6794 w 290808"/>
                    <a:gd name="connsiteY6" fmla="*/ 578981 h 843504"/>
                    <a:gd name="connsiteX7" fmla="*/ 51791 w 290808"/>
                    <a:gd name="connsiteY7" fmla="*/ 843504 h 843504"/>
                    <a:gd name="connsiteX8" fmla="*/ 106695 w 290808"/>
                    <a:gd name="connsiteY8" fmla="*/ 674721 h 843504"/>
                    <a:gd name="connsiteX9" fmla="*/ 265628 w 290808"/>
                    <a:gd name="connsiteY9" fmla="*/ 337154 h 843504"/>
                    <a:gd name="connsiteX10" fmla="*/ 290809 w 290808"/>
                    <a:gd name="connsiteY10" fmla="*/ 196433 h 843504"/>
                    <a:gd name="connsiteX11" fmla="*/ 282966 w 290808"/>
                    <a:gd name="connsiteY11" fmla="*/ 189004 h 843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90808" h="843504">
                      <a:moveTo>
                        <a:pt x="282966" y="189004"/>
                      </a:moveTo>
                      <a:cubicBezTo>
                        <a:pt x="268104" y="203861"/>
                        <a:pt x="259023" y="224494"/>
                        <a:pt x="249528" y="242652"/>
                      </a:cubicBezTo>
                      <a:cubicBezTo>
                        <a:pt x="238382" y="264936"/>
                        <a:pt x="207834" y="248429"/>
                        <a:pt x="211962" y="226557"/>
                      </a:cubicBezTo>
                      <a:cubicBezTo>
                        <a:pt x="218567" y="192718"/>
                        <a:pt x="221044" y="155990"/>
                        <a:pt x="225998" y="119675"/>
                      </a:cubicBezTo>
                      <a:cubicBezTo>
                        <a:pt x="158709" y="71805"/>
                        <a:pt x="86055" y="31776"/>
                        <a:pt x="8446" y="0"/>
                      </a:cubicBezTo>
                      <a:cubicBezTo>
                        <a:pt x="4730" y="48695"/>
                        <a:pt x="3079" y="97391"/>
                        <a:pt x="2253" y="146499"/>
                      </a:cubicBezTo>
                      <a:cubicBezTo>
                        <a:pt x="-224" y="290109"/>
                        <a:pt x="-2700" y="435371"/>
                        <a:pt x="6794" y="578981"/>
                      </a:cubicBezTo>
                      <a:cubicBezTo>
                        <a:pt x="12574" y="668118"/>
                        <a:pt x="25370" y="758081"/>
                        <a:pt x="51791" y="843504"/>
                      </a:cubicBezTo>
                      <a:cubicBezTo>
                        <a:pt x="65001" y="785730"/>
                        <a:pt x="82339" y="729194"/>
                        <a:pt x="106695" y="674721"/>
                      </a:cubicBezTo>
                      <a:cubicBezTo>
                        <a:pt x="157058" y="560823"/>
                        <a:pt x="229300" y="456829"/>
                        <a:pt x="265628" y="337154"/>
                      </a:cubicBezTo>
                      <a:cubicBezTo>
                        <a:pt x="279250" y="292998"/>
                        <a:pt x="287919" y="245128"/>
                        <a:pt x="290809" y="196433"/>
                      </a:cubicBezTo>
                      <a:cubicBezTo>
                        <a:pt x="288333" y="193956"/>
                        <a:pt x="285855" y="191481"/>
                        <a:pt x="282966" y="1890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8" name="Graphic 1533">
                <a:extLst>
                  <a:ext uri="{FF2B5EF4-FFF2-40B4-BE49-F238E27FC236}">
                    <a16:creationId xmlns:a16="http://schemas.microsoft.com/office/drawing/2014/main" id="{7B5BBF78-9F59-4B03-8A2B-86C8A3E994D9}"/>
                  </a:ext>
                </a:extLst>
              </p:cNvPr>
              <p:cNvGrpSpPr/>
              <p:nvPr/>
            </p:nvGrpSpPr>
            <p:grpSpPr>
              <a:xfrm>
                <a:off x="4214945" y="3433894"/>
                <a:ext cx="1131105" cy="2096793"/>
                <a:chOff x="4214945" y="3433894"/>
                <a:chExt cx="1131105" cy="2096793"/>
              </a:xfrm>
              <a:solidFill>
                <a:srgbClr val="000000"/>
              </a:solidFill>
            </p:grpSpPr>
            <p:sp>
              <p:nvSpPr>
                <p:cNvPr id="149" name="Freeform 308">
                  <a:extLst>
                    <a:ext uri="{FF2B5EF4-FFF2-40B4-BE49-F238E27FC236}">
                      <a16:creationId xmlns:a16="http://schemas.microsoft.com/office/drawing/2014/main" id="{D0C86E20-06EF-41A1-82EC-9FF070F650E3}"/>
                    </a:ext>
                  </a:extLst>
                </p:cNvPr>
                <p:cNvSpPr/>
                <p:nvPr/>
              </p:nvSpPr>
              <p:spPr>
                <a:xfrm>
                  <a:off x="4360255" y="5427931"/>
                  <a:ext cx="804570" cy="102755"/>
                </a:xfrm>
                <a:custGeom>
                  <a:avLst/>
                  <a:gdLst>
                    <a:gd name="connsiteX0" fmla="*/ 364100 w 804570"/>
                    <a:gd name="connsiteY0" fmla="*/ 93264 h 102755"/>
                    <a:gd name="connsiteX1" fmla="*/ 4541 w 804570"/>
                    <a:gd name="connsiteY1" fmla="*/ 30950 h 102755"/>
                    <a:gd name="connsiteX2" fmla="*/ 0 w 804570"/>
                    <a:gd name="connsiteY2" fmla="*/ 39617 h 102755"/>
                    <a:gd name="connsiteX3" fmla="*/ 364100 w 804570"/>
                    <a:gd name="connsiteY3" fmla="*/ 102756 h 102755"/>
                    <a:gd name="connsiteX4" fmla="*/ 804571 w 804570"/>
                    <a:gd name="connsiteY4" fmla="*/ 8666 h 102755"/>
                    <a:gd name="connsiteX5" fmla="*/ 800031 w 804570"/>
                    <a:gd name="connsiteY5" fmla="*/ 0 h 102755"/>
                    <a:gd name="connsiteX6" fmla="*/ 364100 w 804570"/>
                    <a:gd name="connsiteY6" fmla="*/ 93264 h 102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4570" h="102755">
                      <a:moveTo>
                        <a:pt x="364100" y="93264"/>
                      </a:moveTo>
                      <a:cubicBezTo>
                        <a:pt x="237780" y="93264"/>
                        <a:pt x="116826" y="71393"/>
                        <a:pt x="4541" y="30950"/>
                      </a:cubicBezTo>
                      <a:cubicBezTo>
                        <a:pt x="2889" y="33839"/>
                        <a:pt x="1239" y="36728"/>
                        <a:pt x="0" y="39617"/>
                      </a:cubicBezTo>
                      <a:cubicBezTo>
                        <a:pt x="113523" y="80471"/>
                        <a:pt x="236128" y="102756"/>
                        <a:pt x="364100" y="102756"/>
                      </a:cubicBezTo>
                      <a:cubicBezTo>
                        <a:pt x="520969" y="102756"/>
                        <a:pt x="669995" y="68916"/>
                        <a:pt x="804571" y="8666"/>
                      </a:cubicBezTo>
                      <a:cubicBezTo>
                        <a:pt x="802920" y="5778"/>
                        <a:pt x="801681" y="2889"/>
                        <a:pt x="800031" y="0"/>
                      </a:cubicBezTo>
                      <a:cubicBezTo>
                        <a:pt x="667105" y="59838"/>
                        <a:pt x="519730" y="93264"/>
                        <a:pt x="364100" y="9326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 309">
                  <a:extLst>
                    <a:ext uri="{FF2B5EF4-FFF2-40B4-BE49-F238E27FC236}">
                      <a16:creationId xmlns:a16="http://schemas.microsoft.com/office/drawing/2014/main" id="{A00310EE-B69F-49E0-ABB7-C8D38D165121}"/>
                    </a:ext>
                  </a:extLst>
                </p:cNvPr>
                <p:cNvSpPr/>
                <p:nvPr/>
              </p:nvSpPr>
              <p:spPr>
                <a:xfrm>
                  <a:off x="4214945" y="3433894"/>
                  <a:ext cx="872684" cy="137832"/>
                </a:xfrm>
                <a:custGeom>
                  <a:avLst/>
                  <a:gdLst>
                    <a:gd name="connsiteX0" fmla="*/ 509410 w 872684"/>
                    <a:gd name="connsiteY0" fmla="*/ 0 h 137832"/>
                    <a:gd name="connsiteX1" fmla="*/ 0 w 872684"/>
                    <a:gd name="connsiteY1" fmla="*/ 128342 h 137832"/>
                    <a:gd name="connsiteX2" fmla="*/ 2889 w 872684"/>
                    <a:gd name="connsiteY2" fmla="*/ 137833 h 137832"/>
                    <a:gd name="connsiteX3" fmla="*/ 509410 w 872684"/>
                    <a:gd name="connsiteY3" fmla="*/ 9904 h 137832"/>
                    <a:gd name="connsiteX4" fmla="*/ 871860 w 872684"/>
                    <a:gd name="connsiteY4" fmla="*/ 73456 h 137832"/>
                    <a:gd name="connsiteX5" fmla="*/ 872685 w 872684"/>
                    <a:gd name="connsiteY5" fmla="*/ 63552 h 137832"/>
                    <a:gd name="connsiteX6" fmla="*/ 509410 w 872684"/>
                    <a:gd name="connsiteY6" fmla="*/ 0 h 137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2684" h="137832">
                      <a:moveTo>
                        <a:pt x="509410" y="0"/>
                      </a:moveTo>
                      <a:cubicBezTo>
                        <a:pt x="324883" y="0"/>
                        <a:pt x="151089" y="46632"/>
                        <a:pt x="0" y="128342"/>
                      </a:cubicBezTo>
                      <a:cubicBezTo>
                        <a:pt x="1651" y="131230"/>
                        <a:pt x="2476" y="134532"/>
                        <a:pt x="2889" y="137833"/>
                      </a:cubicBezTo>
                      <a:cubicBezTo>
                        <a:pt x="153153" y="56124"/>
                        <a:pt x="326122" y="9904"/>
                        <a:pt x="509410" y="9904"/>
                      </a:cubicBezTo>
                      <a:cubicBezTo>
                        <a:pt x="636970" y="9904"/>
                        <a:pt x="758749" y="32188"/>
                        <a:pt x="871860" y="73456"/>
                      </a:cubicBezTo>
                      <a:cubicBezTo>
                        <a:pt x="872273" y="70154"/>
                        <a:pt x="872273" y="66853"/>
                        <a:pt x="872685" y="63552"/>
                      </a:cubicBezTo>
                      <a:cubicBezTo>
                        <a:pt x="759575" y="22284"/>
                        <a:pt x="636970" y="0"/>
                        <a:pt x="50941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 310">
                  <a:extLst>
                    <a:ext uri="{FF2B5EF4-FFF2-40B4-BE49-F238E27FC236}">
                      <a16:creationId xmlns:a16="http://schemas.microsoft.com/office/drawing/2014/main" id="{19513FF7-76F6-4889-B0EF-5074D00F3805}"/>
                    </a:ext>
                  </a:extLst>
                </p:cNvPr>
                <p:cNvSpPr/>
                <p:nvPr/>
              </p:nvSpPr>
              <p:spPr>
                <a:xfrm>
                  <a:off x="5126848" y="3511889"/>
                  <a:ext cx="219203" cy="130404"/>
                </a:xfrm>
                <a:custGeom>
                  <a:avLst/>
                  <a:gdLst>
                    <a:gd name="connsiteX0" fmla="*/ 825 w 219203"/>
                    <a:gd name="connsiteY0" fmla="*/ 0 h 130404"/>
                    <a:gd name="connsiteX1" fmla="*/ 0 w 219203"/>
                    <a:gd name="connsiteY1" fmla="*/ 10317 h 130404"/>
                    <a:gd name="connsiteX2" fmla="*/ 217552 w 219203"/>
                    <a:gd name="connsiteY2" fmla="*/ 130405 h 130404"/>
                    <a:gd name="connsiteX3" fmla="*/ 219204 w 219203"/>
                    <a:gd name="connsiteY3" fmla="*/ 119675 h 130404"/>
                    <a:gd name="connsiteX4" fmla="*/ 825 w 219203"/>
                    <a:gd name="connsiteY4" fmla="*/ 0 h 130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203" h="130404">
                      <a:moveTo>
                        <a:pt x="825" y="0"/>
                      </a:moveTo>
                      <a:cubicBezTo>
                        <a:pt x="413" y="3301"/>
                        <a:pt x="413" y="6603"/>
                        <a:pt x="0" y="10317"/>
                      </a:cubicBezTo>
                      <a:cubicBezTo>
                        <a:pt x="77609" y="42093"/>
                        <a:pt x="150264" y="82535"/>
                        <a:pt x="217552" y="130405"/>
                      </a:cubicBezTo>
                      <a:cubicBezTo>
                        <a:pt x="217965" y="126691"/>
                        <a:pt x="218378" y="122977"/>
                        <a:pt x="219204" y="119675"/>
                      </a:cubicBezTo>
                      <a:cubicBezTo>
                        <a:pt x="151502" y="71805"/>
                        <a:pt x="78434" y="31363"/>
                        <a:pt x="82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aphic 1533">
              <a:extLst>
                <a:ext uri="{FF2B5EF4-FFF2-40B4-BE49-F238E27FC236}">
                  <a16:creationId xmlns:a16="http://schemas.microsoft.com/office/drawing/2014/main" id="{64229245-04E1-46D2-9B6F-D0CEA1D64907}"/>
                </a:ext>
              </a:extLst>
            </p:cNvPr>
            <p:cNvGrpSpPr/>
            <p:nvPr/>
          </p:nvGrpSpPr>
          <p:grpSpPr>
            <a:xfrm>
              <a:off x="5381140" y="3047632"/>
              <a:ext cx="627474" cy="684436"/>
              <a:chOff x="5381140" y="3047632"/>
              <a:chExt cx="627474" cy="684436"/>
            </a:xfrm>
          </p:grpSpPr>
          <p:sp>
            <p:nvSpPr>
              <p:cNvPr id="145" name="Freeform 304">
                <a:extLst>
                  <a:ext uri="{FF2B5EF4-FFF2-40B4-BE49-F238E27FC236}">
                    <a16:creationId xmlns:a16="http://schemas.microsoft.com/office/drawing/2014/main" id="{ED0792AD-660D-4494-8211-2B31AD73C26F}"/>
                  </a:ext>
                </a:extLst>
              </p:cNvPr>
              <p:cNvSpPr/>
              <p:nvPr/>
            </p:nvSpPr>
            <p:spPr>
              <a:xfrm>
                <a:off x="5384855" y="3052996"/>
                <a:ext cx="622934" cy="679072"/>
              </a:xfrm>
              <a:custGeom>
                <a:avLst/>
                <a:gdLst>
                  <a:gd name="connsiteX0" fmla="*/ 340983 w 622934"/>
                  <a:gd name="connsiteY0" fmla="*/ 583933 h 679072"/>
                  <a:gd name="connsiteX1" fmla="*/ 336855 w 622934"/>
                  <a:gd name="connsiteY1" fmla="*/ 620661 h 679072"/>
                  <a:gd name="connsiteX2" fmla="*/ 366164 w 622934"/>
                  <a:gd name="connsiteY2" fmla="*/ 638406 h 679072"/>
                  <a:gd name="connsiteX3" fmla="*/ 459874 w 622934"/>
                  <a:gd name="connsiteY3" fmla="*/ 675546 h 679072"/>
                  <a:gd name="connsiteX4" fmla="*/ 520557 w 622934"/>
                  <a:gd name="connsiteY4" fmla="*/ 602503 h 679072"/>
                  <a:gd name="connsiteX5" fmla="*/ 554820 w 622934"/>
                  <a:gd name="connsiteY5" fmla="*/ 482002 h 679072"/>
                  <a:gd name="connsiteX6" fmla="*/ 587845 w 622934"/>
                  <a:gd name="connsiteY6" fmla="*/ 247191 h 679072"/>
                  <a:gd name="connsiteX7" fmla="*/ 622934 w 622934"/>
                  <a:gd name="connsiteY7" fmla="*/ 21872 h 679072"/>
                  <a:gd name="connsiteX8" fmla="*/ 474734 w 622934"/>
                  <a:gd name="connsiteY8" fmla="*/ 0 h 679072"/>
                  <a:gd name="connsiteX9" fmla="*/ 0 w 622934"/>
                  <a:gd name="connsiteY9" fmla="*/ 317758 h 679072"/>
                  <a:gd name="connsiteX10" fmla="*/ 340983 w 622934"/>
                  <a:gd name="connsiteY10" fmla="*/ 583933 h 67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2934" h="679072">
                    <a:moveTo>
                      <a:pt x="340983" y="583933"/>
                    </a:moveTo>
                    <a:cubicBezTo>
                      <a:pt x="359147" y="592599"/>
                      <a:pt x="351716" y="614883"/>
                      <a:pt x="336855" y="620661"/>
                    </a:cubicBezTo>
                    <a:cubicBezTo>
                      <a:pt x="346762" y="626438"/>
                      <a:pt x="356257" y="632216"/>
                      <a:pt x="366164" y="638406"/>
                    </a:cubicBezTo>
                    <a:cubicBezTo>
                      <a:pt x="396300" y="656563"/>
                      <a:pt x="422720" y="689990"/>
                      <a:pt x="459874" y="675546"/>
                    </a:cubicBezTo>
                    <a:cubicBezTo>
                      <a:pt x="490008" y="663579"/>
                      <a:pt x="508172" y="630565"/>
                      <a:pt x="520557" y="602503"/>
                    </a:cubicBezTo>
                    <a:cubicBezTo>
                      <a:pt x="537482" y="564124"/>
                      <a:pt x="546976" y="522857"/>
                      <a:pt x="554820" y="482002"/>
                    </a:cubicBezTo>
                    <a:cubicBezTo>
                      <a:pt x="569681" y="404420"/>
                      <a:pt x="577112" y="325187"/>
                      <a:pt x="587845" y="247191"/>
                    </a:cubicBezTo>
                    <a:cubicBezTo>
                      <a:pt x="598166" y="172497"/>
                      <a:pt x="606009" y="95740"/>
                      <a:pt x="622934" y="21872"/>
                    </a:cubicBezTo>
                    <a:cubicBezTo>
                      <a:pt x="575873" y="7841"/>
                      <a:pt x="526336" y="0"/>
                      <a:pt x="474734" y="0"/>
                    </a:cubicBezTo>
                    <a:cubicBezTo>
                      <a:pt x="261724" y="0"/>
                      <a:pt x="78848" y="130817"/>
                      <a:pt x="0" y="317758"/>
                    </a:cubicBezTo>
                    <a:cubicBezTo>
                      <a:pt x="107744" y="414737"/>
                      <a:pt x="208883" y="520381"/>
                      <a:pt x="340983" y="5839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 305">
                <a:extLst>
                  <a:ext uri="{FF2B5EF4-FFF2-40B4-BE49-F238E27FC236}">
                    <a16:creationId xmlns:a16="http://schemas.microsoft.com/office/drawing/2014/main" id="{476B3003-B24A-41B4-A06E-E609CB855292}"/>
                  </a:ext>
                </a:extLst>
              </p:cNvPr>
              <p:cNvSpPr/>
              <p:nvPr/>
            </p:nvSpPr>
            <p:spPr>
              <a:xfrm>
                <a:off x="5381140" y="3047632"/>
                <a:ext cx="627474" cy="326424"/>
              </a:xfrm>
              <a:custGeom>
                <a:avLst/>
                <a:gdLst>
                  <a:gd name="connsiteX0" fmla="*/ 7843 w 627474"/>
                  <a:gd name="connsiteY0" fmla="*/ 326424 h 326424"/>
                  <a:gd name="connsiteX1" fmla="*/ 478449 w 627474"/>
                  <a:gd name="connsiteY1" fmla="*/ 9904 h 326424"/>
                  <a:gd name="connsiteX2" fmla="*/ 625411 w 627474"/>
                  <a:gd name="connsiteY2" fmla="*/ 31776 h 326424"/>
                  <a:gd name="connsiteX3" fmla="*/ 627475 w 627474"/>
                  <a:gd name="connsiteY3" fmla="*/ 22284 h 326424"/>
                  <a:gd name="connsiteX4" fmla="*/ 478449 w 627474"/>
                  <a:gd name="connsiteY4" fmla="*/ 0 h 326424"/>
                  <a:gd name="connsiteX5" fmla="*/ 0 w 627474"/>
                  <a:gd name="connsiteY5" fmla="*/ 319409 h 326424"/>
                  <a:gd name="connsiteX6" fmla="*/ 7843 w 627474"/>
                  <a:gd name="connsiteY6" fmla="*/ 326424 h 32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7474" h="326424">
                    <a:moveTo>
                      <a:pt x="7843" y="326424"/>
                    </a:moveTo>
                    <a:cubicBezTo>
                      <a:pt x="85452" y="140721"/>
                      <a:pt x="267503" y="9904"/>
                      <a:pt x="478449" y="9904"/>
                    </a:cubicBezTo>
                    <a:cubicBezTo>
                      <a:pt x="529638" y="9904"/>
                      <a:pt x="578763" y="17745"/>
                      <a:pt x="625411" y="31776"/>
                    </a:cubicBezTo>
                    <a:cubicBezTo>
                      <a:pt x="626236" y="28474"/>
                      <a:pt x="627062" y="25586"/>
                      <a:pt x="627475" y="22284"/>
                    </a:cubicBezTo>
                    <a:cubicBezTo>
                      <a:pt x="580001" y="7841"/>
                      <a:pt x="530051" y="0"/>
                      <a:pt x="478449" y="0"/>
                    </a:cubicBezTo>
                    <a:cubicBezTo>
                      <a:pt x="264200" y="0"/>
                      <a:pt x="80085" y="131643"/>
                      <a:pt x="0" y="319409"/>
                    </a:cubicBezTo>
                    <a:cubicBezTo>
                      <a:pt x="2889" y="321885"/>
                      <a:pt x="5367" y="323949"/>
                      <a:pt x="7843" y="32642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1533">
              <a:extLst>
                <a:ext uri="{FF2B5EF4-FFF2-40B4-BE49-F238E27FC236}">
                  <a16:creationId xmlns:a16="http://schemas.microsoft.com/office/drawing/2014/main" id="{A503092C-538A-4A60-96A7-E08A0A64D525}"/>
                </a:ext>
              </a:extLst>
            </p:cNvPr>
            <p:cNvGrpSpPr/>
            <p:nvPr/>
          </p:nvGrpSpPr>
          <p:grpSpPr>
            <a:xfrm>
              <a:off x="2856793" y="3006364"/>
              <a:ext cx="1372188" cy="1351917"/>
              <a:chOff x="2856793" y="3006364"/>
              <a:chExt cx="1372188" cy="1351917"/>
            </a:xfrm>
          </p:grpSpPr>
          <p:sp>
            <p:nvSpPr>
              <p:cNvPr id="143" name="Freeform 302">
                <a:extLst>
                  <a:ext uri="{FF2B5EF4-FFF2-40B4-BE49-F238E27FC236}">
                    <a16:creationId xmlns:a16="http://schemas.microsoft.com/office/drawing/2014/main" id="{D167D299-288D-43BD-BCD3-BAA718E20E79}"/>
                  </a:ext>
                </a:extLst>
              </p:cNvPr>
              <p:cNvSpPr/>
              <p:nvPr/>
            </p:nvSpPr>
            <p:spPr>
              <a:xfrm>
                <a:off x="2856793" y="3006364"/>
                <a:ext cx="1372188" cy="1351917"/>
              </a:xfrm>
              <a:custGeom>
                <a:avLst/>
                <a:gdLst>
                  <a:gd name="connsiteX0" fmla="*/ 1372188 w 1372188"/>
                  <a:gd name="connsiteY0" fmla="*/ 675959 h 1351917"/>
                  <a:gd name="connsiteX1" fmla="*/ 686094 w 1372188"/>
                  <a:gd name="connsiteY1" fmla="*/ 1351918 h 1351917"/>
                  <a:gd name="connsiteX2" fmla="*/ 0 w 1372188"/>
                  <a:gd name="connsiteY2" fmla="*/ 675959 h 1351917"/>
                  <a:gd name="connsiteX3" fmla="*/ 686094 w 1372188"/>
                  <a:gd name="connsiteY3" fmla="*/ 0 h 1351917"/>
                  <a:gd name="connsiteX4" fmla="*/ 1372188 w 1372188"/>
                  <a:gd name="connsiteY4" fmla="*/ 675959 h 135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2188" h="1351917">
                    <a:moveTo>
                      <a:pt x="1372188" y="675959"/>
                    </a:moveTo>
                    <a:cubicBezTo>
                      <a:pt x="1372188" y="1049281"/>
                      <a:pt x="1065014" y="1351918"/>
                      <a:pt x="686094" y="1351918"/>
                    </a:cubicBezTo>
                    <a:cubicBezTo>
                      <a:pt x="307175" y="1351918"/>
                      <a:pt x="0" y="1049281"/>
                      <a:pt x="0" y="675959"/>
                    </a:cubicBezTo>
                    <a:cubicBezTo>
                      <a:pt x="0" y="302637"/>
                      <a:pt x="307175" y="0"/>
                      <a:pt x="686094" y="0"/>
                    </a:cubicBezTo>
                    <a:cubicBezTo>
                      <a:pt x="1065014" y="0"/>
                      <a:pt x="1372188" y="302637"/>
                      <a:pt x="1372188" y="6759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 303">
                <a:extLst>
                  <a:ext uri="{FF2B5EF4-FFF2-40B4-BE49-F238E27FC236}">
                    <a16:creationId xmlns:a16="http://schemas.microsoft.com/office/drawing/2014/main" id="{A78F22CF-AC18-49FC-A24B-2ABEC5B6A0BA}"/>
                  </a:ext>
                </a:extLst>
              </p:cNvPr>
              <p:cNvSpPr/>
              <p:nvPr/>
            </p:nvSpPr>
            <p:spPr>
              <a:xfrm>
                <a:off x="2886102" y="3013792"/>
                <a:ext cx="599816" cy="489843"/>
              </a:xfrm>
              <a:custGeom>
                <a:avLst/>
                <a:gdLst>
                  <a:gd name="connsiteX0" fmla="*/ 599817 w 599816"/>
                  <a:gd name="connsiteY0" fmla="*/ 0 h 489843"/>
                  <a:gd name="connsiteX1" fmla="*/ 0 w 599816"/>
                  <a:gd name="connsiteY1" fmla="*/ 489843 h 48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9816" h="489843">
                    <a:moveTo>
                      <a:pt x="599817" y="0"/>
                    </a:moveTo>
                    <a:cubicBezTo>
                      <a:pt x="312087" y="23522"/>
                      <a:pt x="74719" y="223669"/>
                      <a:pt x="0" y="489843"/>
                    </a:cubicBezTo>
                  </a:path>
                </a:pathLst>
              </a:custGeom>
              <a:noFill/>
              <a:ln w="87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aphic 1533">
              <a:extLst>
                <a:ext uri="{FF2B5EF4-FFF2-40B4-BE49-F238E27FC236}">
                  <a16:creationId xmlns:a16="http://schemas.microsoft.com/office/drawing/2014/main" id="{F1B00344-7DED-49CB-A858-D3C6FC23A08A}"/>
                </a:ext>
              </a:extLst>
            </p:cNvPr>
            <p:cNvGrpSpPr/>
            <p:nvPr/>
          </p:nvGrpSpPr>
          <p:grpSpPr>
            <a:xfrm>
              <a:off x="6170851" y="3994716"/>
              <a:ext cx="731915" cy="1119582"/>
              <a:chOff x="6170851" y="3994716"/>
              <a:chExt cx="731915" cy="1119582"/>
            </a:xfrm>
          </p:grpSpPr>
          <p:grpSp>
            <p:nvGrpSpPr>
              <p:cNvPr id="136" name="Graphic 1533">
                <a:extLst>
                  <a:ext uri="{FF2B5EF4-FFF2-40B4-BE49-F238E27FC236}">
                    <a16:creationId xmlns:a16="http://schemas.microsoft.com/office/drawing/2014/main" id="{E0B77144-823B-4131-8D5C-3DFB65119C2A}"/>
                  </a:ext>
                </a:extLst>
              </p:cNvPr>
              <p:cNvGrpSpPr/>
              <p:nvPr/>
            </p:nvGrpSpPr>
            <p:grpSpPr>
              <a:xfrm>
                <a:off x="6170851" y="3997605"/>
                <a:ext cx="726549" cy="1112567"/>
                <a:chOff x="6170851" y="3997605"/>
                <a:chExt cx="726549" cy="1112567"/>
              </a:xfrm>
              <a:solidFill>
                <a:srgbClr val="FFFFFF"/>
              </a:solidFill>
            </p:grpSpPr>
            <p:sp>
              <p:nvSpPr>
                <p:cNvPr id="140" name="Freeform 299">
                  <a:extLst>
                    <a:ext uri="{FF2B5EF4-FFF2-40B4-BE49-F238E27FC236}">
                      <a16:creationId xmlns:a16="http://schemas.microsoft.com/office/drawing/2014/main" id="{D0670C45-1791-4EC7-9680-5AF2A69C05E2}"/>
                    </a:ext>
                  </a:extLst>
                </p:cNvPr>
                <p:cNvSpPr/>
                <p:nvPr/>
              </p:nvSpPr>
              <p:spPr>
                <a:xfrm>
                  <a:off x="6170851" y="4358282"/>
                  <a:ext cx="726549" cy="751890"/>
                </a:xfrm>
                <a:custGeom>
                  <a:avLst/>
                  <a:gdLst>
                    <a:gd name="connsiteX0" fmla="*/ 674535 w 726549"/>
                    <a:gd name="connsiteY0" fmla="*/ 3301 h 751890"/>
                    <a:gd name="connsiteX1" fmla="*/ 673296 w 726549"/>
                    <a:gd name="connsiteY1" fmla="*/ 0 h 751890"/>
                    <a:gd name="connsiteX2" fmla="*/ 248513 w 726549"/>
                    <a:gd name="connsiteY2" fmla="*/ 54885 h 751890"/>
                    <a:gd name="connsiteX3" fmla="*/ 18163 w 726549"/>
                    <a:gd name="connsiteY3" fmla="*/ 92438 h 751890"/>
                    <a:gd name="connsiteX4" fmla="*/ 4540 w 726549"/>
                    <a:gd name="connsiteY4" fmla="*/ 87487 h 751890"/>
                    <a:gd name="connsiteX5" fmla="*/ 0 w 726549"/>
                    <a:gd name="connsiteY5" fmla="*/ 94502 h 751890"/>
                    <a:gd name="connsiteX6" fmla="*/ 356669 w 726549"/>
                    <a:gd name="connsiteY6" fmla="*/ 751891 h 751890"/>
                    <a:gd name="connsiteX7" fmla="*/ 726550 w 726549"/>
                    <a:gd name="connsiteY7" fmla="*/ 151863 h 751890"/>
                    <a:gd name="connsiteX8" fmla="*/ 709624 w 726549"/>
                    <a:gd name="connsiteY8" fmla="*/ 2476 h 751890"/>
                    <a:gd name="connsiteX9" fmla="*/ 674535 w 726549"/>
                    <a:gd name="connsiteY9" fmla="*/ 3301 h 751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6549" h="751890">
                      <a:moveTo>
                        <a:pt x="674535" y="3301"/>
                      </a:moveTo>
                      <a:cubicBezTo>
                        <a:pt x="674122" y="2063"/>
                        <a:pt x="673710" y="1238"/>
                        <a:pt x="673296" y="0"/>
                      </a:cubicBezTo>
                      <a:cubicBezTo>
                        <a:pt x="533766" y="32188"/>
                        <a:pt x="391345" y="45807"/>
                        <a:pt x="248513" y="54885"/>
                      </a:cubicBezTo>
                      <a:cubicBezTo>
                        <a:pt x="173381" y="76345"/>
                        <a:pt x="97423" y="92026"/>
                        <a:pt x="18163" y="92438"/>
                      </a:cubicBezTo>
                      <a:cubicBezTo>
                        <a:pt x="12384" y="92438"/>
                        <a:pt x="7843" y="90375"/>
                        <a:pt x="4540" y="87487"/>
                      </a:cubicBezTo>
                      <a:cubicBezTo>
                        <a:pt x="3302" y="89962"/>
                        <a:pt x="1651" y="92026"/>
                        <a:pt x="0" y="94502"/>
                      </a:cubicBezTo>
                      <a:cubicBezTo>
                        <a:pt x="131274" y="306203"/>
                        <a:pt x="250989" y="525745"/>
                        <a:pt x="356669" y="751891"/>
                      </a:cubicBezTo>
                      <a:cubicBezTo>
                        <a:pt x="576699" y="639231"/>
                        <a:pt x="726550" y="412673"/>
                        <a:pt x="726550" y="151863"/>
                      </a:cubicBezTo>
                      <a:cubicBezTo>
                        <a:pt x="726550" y="100692"/>
                        <a:pt x="720770" y="50759"/>
                        <a:pt x="709624" y="2476"/>
                      </a:cubicBezTo>
                      <a:cubicBezTo>
                        <a:pt x="702193" y="14856"/>
                        <a:pt x="681553" y="18983"/>
                        <a:pt x="674535" y="33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 300">
                  <a:extLst>
                    <a:ext uri="{FF2B5EF4-FFF2-40B4-BE49-F238E27FC236}">
                      <a16:creationId xmlns:a16="http://schemas.microsoft.com/office/drawing/2014/main" id="{F8F3D321-2346-4775-BEBA-71FE4889AF6F}"/>
                    </a:ext>
                  </a:extLst>
                </p:cNvPr>
                <p:cNvSpPr/>
                <p:nvPr/>
              </p:nvSpPr>
              <p:spPr>
                <a:xfrm>
                  <a:off x="6199747" y="3997605"/>
                  <a:ext cx="641923" cy="411435"/>
                </a:xfrm>
                <a:custGeom>
                  <a:avLst/>
                  <a:gdLst>
                    <a:gd name="connsiteX0" fmla="*/ 199801 w 641923"/>
                    <a:gd name="connsiteY0" fmla="*/ 379659 h 411435"/>
                    <a:gd name="connsiteX1" fmla="*/ 212185 w 641923"/>
                    <a:gd name="connsiteY1" fmla="*/ 374707 h 411435"/>
                    <a:gd name="connsiteX2" fmla="*/ 218791 w 641923"/>
                    <a:gd name="connsiteY2" fmla="*/ 374294 h 411435"/>
                    <a:gd name="connsiteX3" fmla="*/ 641923 w 641923"/>
                    <a:gd name="connsiteY3" fmla="*/ 245541 h 411435"/>
                    <a:gd name="connsiteX4" fmla="*/ 458634 w 641923"/>
                    <a:gd name="connsiteY4" fmla="*/ 0 h 411435"/>
                    <a:gd name="connsiteX5" fmla="*/ 365339 w 641923"/>
                    <a:gd name="connsiteY5" fmla="*/ 83772 h 411435"/>
                    <a:gd name="connsiteX6" fmla="*/ 220028 w 641923"/>
                    <a:gd name="connsiteY6" fmla="*/ 199734 h 411435"/>
                    <a:gd name="connsiteX7" fmla="*/ 0 w 641923"/>
                    <a:gd name="connsiteY7" fmla="*/ 411435 h 411435"/>
                    <a:gd name="connsiteX8" fmla="*/ 199801 w 641923"/>
                    <a:gd name="connsiteY8" fmla="*/ 379659 h 411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1923" h="411435">
                      <a:moveTo>
                        <a:pt x="199801" y="379659"/>
                      </a:moveTo>
                      <a:cubicBezTo>
                        <a:pt x="203103" y="376770"/>
                        <a:pt x="207232" y="375120"/>
                        <a:pt x="212185" y="374707"/>
                      </a:cubicBezTo>
                      <a:cubicBezTo>
                        <a:pt x="214249" y="374707"/>
                        <a:pt x="216726" y="374294"/>
                        <a:pt x="218791" y="374294"/>
                      </a:cubicBezTo>
                      <a:cubicBezTo>
                        <a:pt x="360384" y="333440"/>
                        <a:pt x="497439" y="270301"/>
                        <a:pt x="641923" y="245541"/>
                      </a:cubicBezTo>
                      <a:cubicBezTo>
                        <a:pt x="600229" y="150626"/>
                        <a:pt x="537482" y="66853"/>
                        <a:pt x="458634" y="0"/>
                      </a:cubicBezTo>
                      <a:cubicBezTo>
                        <a:pt x="428498" y="28887"/>
                        <a:pt x="397538" y="56949"/>
                        <a:pt x="365339" y="83772"/>
                      </a:cubicBezTo>
                      <a:cubicBezTo>
                        <a:pt x="317452" y="123389"/>
                        <a:pt x="268328" y="160943"/>
                        <a:pt x="220028" y="199734"/>
                      </a:cubicBezTo>
                      <a:cubicBezTo>
                        <a:pt x="141594" y="262460"/>
                        <a:pt x="59858" y="329313"/>
                        <a:pt x="0" y="411435"/>
                      </a:cubicBezTo>
                      <a:cubicBezTo>
                        <a:pt x="68526" y="410197"/>
                        <a:pt x="134576" y="397404"/>
                        <a:pt x="199801" y="3796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 301">
                  <a:extLst>
                    <a:ext uri="{FF2B5EF4-FFF2-40B4-BE49-F238E27FC236}">
                      <a16:creationId xmlns:a16="http://schemas.microsoft.com/office/drawing/2014/main" id="{A836862B-36F2-40C2-8FCB-B8A1C1E9BC67}"/>
                    </a:ext>
                  </a:extLst>
                </p:cNvPr>
                <p:cNvSpPr/>
                <p:nvPr/>
              </p:nvSpPr>
              <p:spPr>
                <a:xfrm>
                  <a:off x="6584488" y="4282763"/>
                  <a:ext cx="267914" cy="75931"/>
                </a:xfrm>
                <a:custGeom>
                  <a:avLst/>
                  <a:gdLst>
                    <a:gd name="connsiteX0" fmla="*/ 267915 w 267914"/>
                    <a:gd name="connsiteY0" fmla="*/ 0 h 75931"/>
                    <a:gd name="connsiteX1" fmla="*/ 0 w 267914"/>
                    <a:gd name="connsiteY1" fmla="*/ 75932 h 75931"/>
                    <a:gd name="connsiteX2" fmla="*/ 252228 w 267914"/>
                    <a:gd name="connsiteY2" fmla="*/ 35077 h 75931"/>
                    <a:gd name="connsiteX3" fmla="*/ 267915 w 267914"/>
                    <a:gd name="connsiteY3" fmla="*/ 0 h 7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7914" h="75931">
                      <a:moveTo>
                        <a:pt x="267915" y="0"/>
                      </a:moveTo>
                      <a:cubicBezTo>
                        <a:pt x="176684" y="14444"/>
                        <a:pt x="88341" y="44981"/>
                        <a:pt x="0" y="75932"/>
                      </a:cubicBezTo>
                      <a:cubicBezTo>
                        <a:pt x="84627" y="66853"/>
                        <a:pt x="169253" y="54473"/>
                        <a:pt x="252228" y="35077"/>
                      </a:cubicBezTo>
                      <a:cubicBezTo>
                        <a:pt x="253466" y="21872"/>
                        <a:pt x="258420" y="9904"/>
                        <a:pt x="26791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" name="Graphic 1533">
                <a:extLst>
                  <a:ext uri="{FF2B5EF4-FFF2-40B4-BE49-F238E27FC236}">
                    <a16:creationId xmlns:a16="http://schemas.microsoft.com/office/drawing/2014/main" id="{E5D3A5C9-DEDF-4CC2-A34A-7E691938F5E1}"/>
                  </a:ext>
                </a:extLst>
              </p:cNvPr>
              <p:cNvGrpSpPr/>
              <p:nvPr/>
            </p:nvGrpSpPr>
            <p:grpSpPr>
              <a:xfrm>
                <a:off x="6525456" y="3994716"/>
                <a:ext cx="377310" cy="1119582"/>
                <a:chOff x="6525456" y="3994716"/>
                <a:chExt cx="377310" cy="1119582"/>
              </a:xfrm>
              <a:solidFill>
                <a:srgbClr val="000000"/>
              </a:solidFill>
            </p:grpSpPr>
            <p:sp>
              <p:nvSpPr>
                <p:cNvPr id="138" name="Freeform 297">
                  <a:extLst>
                    <a:ext uri="{FF2B5EF4-FFF2-40B4-BE49-F238E27FC236}">
                      <a16:creationId xmlns:a16="http://schemas.microsoft.com/office/drawing/2014/main" id="{DE6110F7-0DF0-4E33-8ECF-5675DE80AF47}"/>
                    </a:ext>
                  </a:extLst>
                </p:cNvPr>
                <p:cNvSpPr/>
                <p:nvPr/>
              </p:nvSpPr>
              <p:spPr>
                <a:xfrm>
                  <a:off x="6525456" y="4352092"/>
                  <a:ext cx="377310" cy="762207"/>
                </a:xfrm>
                <a:custGeom>
                  <a:avLst/>
                  <a:gdLst>
                    <a:gd name="connsiteX0" fmla="*/ 351304 w 377310"/>
                    <a:gd name="connsiteY0" fmla="*/ 13618 h 762207"/>
                    <a:gd name="connsiteX1" fmla="*/ 367403 w 377310"/>
                    <a:gd name="connsiteY1" fmla="*/ 158054 h 762207"/>
                    <a:gd name="connsiteX2" fmla="*/ 0 w 377310"/>
                    <a:gd name="connsiteY2" fmla="*/ 753541 h 762207"/>
                    <a:gd name="connsiteX3" fmla="*/ 4128 w 377310"/>
                    <a:gd name="connsiteY3" fmla="*/ 762207 h 762207"/>
                    <a:gd name="connsiteX4" fmla="*/ 377310 w 377310"/>
                    <a:gd name="connsiteY4" fmla="*/ 158054 h 762207"/>
                    <a:gd name="connsiteX5" fmla="*/ 358321 w 377310"/>
                    <a:gd name="connsiteY5" fmla="*/ 0 h 762207"/>
                    <a:gd name="connsiteX6" fmla="*/ 351304 w 377310"/>
                    <a:gd name="connsiteY6" fmla="*/ 13618 h 76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7310" h="762207">
                      <a:moveTo>
                        <a:pt x="351304" y="13618"/>
                      </a:moveTo>
                      <a:cubicBezTo>
                        <a:pt x="361624" y="60250"/>
                        <a:pt x="367403" y="108533"/>
                        <a:pt x="367403" y="158054"/>
                      </a:cubicBezTo>
                      <a:cubicBezTo>
                        <a:pt x="367403" y="416800"/>
                        <a:pt x="217965" y="641294"/>
                        <a:pt x="0" y="753541"/>
                      </a:cubicBezTo>
                      <a:cubicBezTo>
                        <a:pt x="1239" y="756430"/>
                        <a:pt x="2889" y="759319"/>
                        <a:pt x="4128" y="762207"/>
                      </a:cubicBezTo>
                      <a:cubicBezTo>
                        <a:pt x="225396" y="648722"/>
                        <a:pt x="377310" y="420514"/>
                        <a:pt x="377310" y="158054"/>
                      </a:cubicBezTo>
                      <a:cubicBezTo>
                        <a:pt x="377310" y="103581"/>
                        <a:pt x="370706" y="50759"/>
                        <a:pt x="358321" y="0"/>
                      </a:cubicBezTo>
                      <a:cubicBezTo>
                        <a:pt x="357908" y="5364"/>
                        <a:pt x="355432" y="9904"/>
                        <a:pt x="351304" y="1361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 298">
                  <a:extLst>
                    <a:ext uri="{FF2B5EF4-FFF2-40B4-BE49-F238E27FC236}">
                      <a16:creationId xmlns:a16="http://schemas.microsoft.com/office/drawing/2014/main" id="{DFF3C0F2-4095-4576-B65B-EE5308E04683}"/>
                    </a:ext>
                  </a:extLst>
                </p:cNvPr>
                <p:cNvSpPr/>
                <p:nvPr/>
              </p:nvSpPr>
              <p:spPr>
                <a:xfrm>
                  <a:off x="6655079" y="3994716"/>
                  <a:ext cx="191545" cy="249254"/>
                </a:xfrm>
                <a:custGeom>
                  <a:avLst/>
                  <a:gdLst>
                    <a:gd name="connsiteX0" fmla="*/ 181637 w 191545"/>
                    <a:gd name="connsiteY0" fmla="*/ 249255 h 249254"/>
                    <a:gd name="connsiteX1" fmla="*/ 191546 w 191545"/>
                    <a:gd name="connsiteY1" fmla="*/ 247604 h 249254"/>
                    <a:gd name="connsiteX2" fmla="*/ 7019 w 191545"/>
                    <a:gd name="connsiteY2" fmla="*/ 0 h 249254"/>
                    <a:gd name="connsiteX3" fmla="*/ 0 w 191545"/>
                    <a:gd name="connsiteY3" fmla="*/ 6603 h 249254"/>
                    <a:gd name="connsiteX4" fmla="*/ 181637 w 191545"/>
                    <a:gd name="connsiteY4" fmla="*/ 249255 h 249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545" h="249254">
                      <a:moveTo>
                        <a:pt x="181637" y="249255"/>
                      </a:moveTo>
                      <a:cubicBezTo>
                        <a:pt x="184940" y="248842"/>
                        <a:pt x="188243" y="248017"/>
                        <a:pt x="191546" y="247604"/>
                      </a:cubicBezTo>
                      <a:cubicBezTo>
                        <a:pt x="149851" y="151864"/>
                        <a:pt x="86278" y="66853"/>
                        <a:pt x="7019" y="0"/>
                      </a:cubicBezTo>
                      <a:cubicBezTo>
                        <a:pt x="4541" y="2063"/>
                        <a:pt x="2477" y="4540"/>
                        <a:pt x="0" y="6603"/>
                      </a:cubicBezTo>
                      <a:cubicBezTo>
                        <a:pt x="77609" y="72218"/>
                        <a:pt x="140356" y="155166"/>
                        <a:pt x="181637" y="2492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aphic 1533">
              <a:extLst>
                <a:ext uri="{FF2B5EF4-FFF2-40B4-BE49-F238E27FC236}">
                  <a16:creationId xmlns:a16="http://schemas.microsoft.com/office/drawing/2014/main" id="{8F22866E-21A3-4C9F-99C9-E75B4C79CE0E}"/>
                </a:ext>
              </a:extLst>
            </p:cNvPr>
            <p:cNvGrpSpPr/>
            <p:nvPr/>
          </p:nvGrpSpPr>
          <p:grpSpPr>
            <a:xfrm>
              <a:off x="4997683" y="4576800"/>
              <a:ext cx="1475509" cy="1456845"/>
              <a:chOff x="4997683" y="4576800"/>
              <a:chExt cx="1475509" cy="1456845"/>
            </a:xfrm>
          </p:grpSpPr>
          <p:sp>
            <p:nvSpPr>
              <p:cNvPr id="134" name="Freeform 293">
                <a:extLst>
                  <a:ext uri="{FF2B5EF4-FFF2-40B4-BE49-F238E27FC236}">
                    <a16:creationId xmlns:a16="http://schemas.microsoft.com/office/drawing/2014/main" id="{708521BC-B72B-4E03-9805-622F883DFD28}"/>
                  </a:ext>
                </a:extLst>
              </p:cNvPr>
              <p:cNvSpPr/>
              <p:nvPr/>
            </p:nvSpPr>
            <p:spPr>
              <a:xfrm rot="-274103">
                <a:off x="5049359" y="4629279"/>
                <a:ext cx="1372156" cy="1351886"/>
              </a:xfrm>
              <a:custGeom>
                <a:avLst/>
                <a:gdLst>
                  <a:gd name="connsiteX0" fmla="*/ 1372156 w 1372156"/>
                  <a:gd name="connsiteY0" fmla="*/ 675943 h 1351886"/>
                  <a:gd name="connsiteX1" fmla="*/ 686078 w 1372156"/>
                  <a:gd name="connsiteY1" fmla="*/ 1351887 h 1351886"/>
                  <a:gd name="connsiteX2" fmla="*/ 0 w 1372156"/>
                  <a:gd name="connsiteY2" fmla="*/ 675943 h 1351886"/>
                  <a:gd name="connsiteX3" fmla="*/ 686078 w 1372156"/>
                  <a:gd name="connsiteY3" fmla="*/ 0 h 1351886"/>
                  <a:gd name="connsiteX4" fmla="*/ 1372156 w 1372156"/>
                  <a:gd name="connsiteY4" fmla="*/ 675943 h 135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2156" h="1351886">
                    <a:moveTo>
                      <a:pt x="1372156" y="675943"/>
                    </a:moveTo>
                    <a:cubicBezTo>
                      <a:pt x="1372156" y="1049257"/>
                      <a:pt x="1064989" y="1351887"/>
                      <a:pt x="686078" y="1351887"/>
                    </a:cubicBezTo>
                    <a:cubicBezTo>
                      <a:pt x="307167" y="1351887"/>
                      <a:pt x="0" y="1049257"/>
                      <a:pt x="0" y="675943"/>
                    </a:cubicBezTo>
                    <a:cubicBezTo>
                      <a:pt x="0" y="302630"/>
                      <a:pt x="307167" y="0"/>
                      <a:pt x="686078" y="0"/>
                    </a:cubicBezTo>
                    <a:cubicBezTo>
                      <a:pt x="1064989" y="0"/>
                      <a:pt x="1372156" y="302630"/>
                      <a:pt x="1372156" y="6759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294">
                <a:extLst>
                  <a:ext uri="{FF2B5EF4-FFF2-40B4-BE49-F238E27FC236}">
                    <a16:creationId xmlns:a16="http://schemas.microsoft.com/office/drawing/2014/main" id="{02E2901B-FB60-44D2-9013-DA5E6AA6D8B5}"/>
                  </a:ext>
                </a:extLst>
              </p:cNvPr>
              <p:cNvSpPr/>
              <p:nvPr/>
            </p:nvSpPr>
            <p:spPr>
              <a:xfrm>
                <a:off x="5845554" y="5431645"/>
                <a:ext cx="558947" cy="536062"/>
              </a:xfrm>
              <a:custGeom>
                <a:avLst/>
                <a:gdLst>
                  <a:gd name="connsiteX0" fmla="*/ 0 w 558947"/>
                  <a:gd name="connsiteY0" fmla="*/ 536063 h 536062"/>
                  <a:gd name="connsiteX1" fmla="*/ 558948 w 558947"/>
                  <a:gd name="connsiteY1" fmla="*/ 0 h 536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8947" h="536062">
                    <a:moveTo>
                      <a:pt x="0" y="536063"/>
                    </a:moveTo>
                    <a:cubicBezTo>
                      <a:pt x="284841" y="489843"/>
                      <a:pt x="505695" y="271126"/>
                      <a:pt x="558948" y="0"/>
                    </a:cubicBezTo>
                  </a:path>
                </a:pathLst>
              </a:custGeom>
              <a:noFill/>
              <a:ln w="8774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reeform 170">
              <a:extLst>
                <a:ext uri="{FF2B5EF4-FFF2-40B4-BE49-F238E27FC236}">
                  <a16:creationId xmlns:a16="http://schemas.microsoft.com/office/drawing/2014/main" id="{A0345DC1-5EE9-4188-B813-059C1D12D42D}"/>
                </a:ext>
              </a:extLst>
            </p:cNvPr>
            <p:cNvSpPr/>
            <p:nvPr/>
          </p:nvSpPr>
          <p:spPr>
            <a:xfrm>
              <a:off x="3844240" y="3606391"/>
              <a:ext cx="1779221" cy="1752210"/>
            </a:xfrm>
            <a:custGeom>
              <a:avLst/>
              <a:gdLst>
                <a:gd name="connsiteX0" fmla="*/ 889611 w 1779221"/>
                <a:gd name="connsiteY0" fmla="*/ 1752211 h 1752210"/>
                <a:gd name="connsiteX1" fmla="*/ 0 w 1779221"/>
                <a:gd name="connsiteY1" fmla="*/ 876106 h 1752210"/>
                <a:gd name="connsiteX2" fmla="*/ 889611 w 1779221"/>
                <a:gd name="connsiteY2" fmla="*/ 0 h 1752210"/>
                <a:gd name="connsiteX3" fmla="*/ 1779221 w 1779221"/>
                <a:gd name="connsiteY3" fmla="*/ 876106 h 1752210"/>
                <a:gd name="connsiteX4" fmla="*/ 889611 w 1779221"/>
                <a:gd name="connsiteY4" fmla="*/ 1752211 h 175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9221" h="1752210">
                  <a:moveTo>
                    <a:pt x="889611" y="1752211"/>
                  </a:moveTo>
                  <a:cubicBezTo>
                    <a:pt x="399189" y="1752211"/>
                    <a:pt x="0" y="1359346"/>
                    <a:pt x="0" y="876106"/>
                  </a:cubicBezTo>
                  <a:cubicBezTo>
                    <a:pt x="0" y="392865"/>
                    <a:pt x="399189" y="0"/>
                    <a:pt x="889611" y="0"/>
                  </a:cubicBezTo>
                  <a:cubicBezTo>
                    <a:pt x="1380032" y="0"/>
                    <a:pt x="1779221" y="392865"/>
                    <a:pt x="1779221" y="876106"/>
                  </a:cubicBezTo>
                  <a:cubicBezTo>
                    <a:pt x="1778808" y="1358933"/>
                    <a:pt x="1380032" y="1752211"/>
                    <a:pt x="889611" y="1752211"/>
                  </a:cubicBezTo>
                  <a:close/>
                </a:path>
              </a:pathLst>
            </a:custGeom>
            <a:noFill/>
            <a:ln w="877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aphic 1533">
              <a:extLst>
                <a:ext uri="{FF2B5EF4-FFF2-40B4-BE49-F238E27FC236}">
                  <a16:creationId xmlns:a16="http://schemas.microsoft.com/office/drawing/2014/main" id="{7ED3E22B-CD89-41DF-B1CA-B50252A8DE2C}"/>
                </a:ext>
              </a:extLst>
            </p:cNvPr>
            <p:cNvGrpSpPr/>
            <p:nvPr/>
          </p:nvGrpSpPr>
          <p:grpSpPr>
            <a:xfrm>
              <a:off x="4101422" y="3399229"/>
              <a:ext cx="146961" cy="68916"/>
              <a:chOff x="4101422" y="3399229"/>
              <a:chExt cx="146961" cy="68916"/>
            </a:xfrm>
            <a:solidFill>
              <a:srgbClr val="000000"/>
            </a:solidFill>
          </p:grpSpPr>
          <p:grpSp>
            <p:nvGrpSpPr>
              <p:cNvPr id="125" name="Graphic 1533">
                <a:extLst>
                  <a:ext uri="{FF2B5EF4-FFF2-40B4-BE49-F238E27FC236}">
                    <a16:creationId xmlns:a16="http://schemas.microsoft.com/office/drawing/2014/main" id="{D21F991A-CA47-4F71-A896-6EFC09B80969}"/>
                  </a:ext>
                </a:extLst>
              </p:cNvPr>
              <p:cNvGrpSpPr/>
              <p:nvPr/>
            </p:nvGrpSpPr>
            <p:grpSpPr>
              <a:xfrm>
                <a:off x="4101422" y="3458654"/>
                <a:ext cx="49124" cy="9491"/>
                <a:chOff x="4101422" y="3458654"/>
                <a:chExt cx="49124" cy="9491"/>
              </a:xfrm>
              <a:solidFill>
                <a:srgbClr val="000000"/>
              </a:solidFill>
            </p:grpSpPr>
            <p:sp>
              <p:nvSpPr>
                <p:cNvPr id="132" name="Freeform 291">
                  <a:extLst>
                    <a:ext uri="{FF2B5EF4-FFF2-40B4-BE49-F238E27FC236}">
                      <a16:creationId xmlns:a16="http://schemas.microsoft.com/office/drawing/2014/main" id="{3026B324-7264-4A49-AA28-AC2997C2D5F7}"/>
                    </a:ext>
                  </a:extLst>
                </p:cNvPr>
                <p:cNvSpPr/>
                <p:nvPr/>
              </p:nvSpPr>
              <p:spPr>
                <a:xfrm>
                  <a:off x="4101422" y="3463193"/>
                  <a:ext cx="49124" cy="4126"/>
                </a:xfrm>
                <a:custGeom>
                  <a:avLst/>
                  <a:gdLst>
                    <a:gd name="connsiteX0" fmla="*/ 0 w 49124"/>
                    <a:gd name="connsiteY0" fmla="*/ 0 h 4126"/>
                    <a:gd name="connsiteX1" fmla="*/ 49124 w 49124"/>
                    <a:gd name="connsiteY1" fmla="*/ 0 h 4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9124" h="4126">
                      <a:moveTo>
                        <a:pt x="0" y="0"/>
                      </a:moveTo>
                      <a:lnTo>
                        <a:pt x="49124" y="0"/>
                      </a:lnTo>
                    </a:path>
                  </a:pathLst>
                </a:custGeom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Freeform 292">
                  <a:extLst>
                    <a:ext uri="{FF2B5EF4-FFF2-40B4-BE49-F238E27FC236}">
                      <a16:creationId xmlns:a16="http://schemas.microsoft.com/office/drawing/2014/main" id="{78DD411A-B92C-4C30-9A6E-A48754B0D692}"/>
                    </a:ext>
                  </a:extLst>
                </p:cNvPr>
                <p:cNvSpPr/>
                <p:nvPr/>
              </p:nvSpPr>
              <p:spPr>
                <a:xfrm>
                  <a:off x="4101422" y="3458654"/>
                  <a:ext cx="49124" cy="9491"/>
                </a:xfrm>
                <a:custGeom>
                  <a:avLst/>
                  <a:gdLst>
                    <a:gd name="connsiteX0" fmla="*/ 0 w 49124"/>
                    <a:gd name="connsiteY0" fmla="*/ 0 h 9491"/>
                    <a:gd name="connsiteX1" fmla="*/ 49124 w 49124"/>
                    <a:gd name="connsiteY1" fmla="*/ 0 h 9491"/>
                    <a:gd name="connsiteX2" fmla="*/ 49124 w 49124"/>
                    <a:gd name="connsiteY2" fmla="*/ 9491 h 9491"/>
                    <a:gd name="connsiteX3" fmla="*/ 0 w 49124"/>
                    <a:gd name="connsiteY3" fmla="*/ 9491 h 9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124" h="9491">
                      <a:moveTo>
                        <a:pt x="0" y="0"/>
                      </a:moveTo>
                      <a:lnTo>
                        <a:pt x="49124" y="0"/>
                      </a:lnTo>
                      <a:lnTo>
                        <a:pt x="49124" y="9491"/>
                      </a:lnTo>
                      <a:lnTo>
                        <a:pt x="0" y="94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" name="Graphic 1533">
                <a:extLst>
                  <a:ext uri="{FF2B5EF4-FFF2-40B4-BE49-F238E27FC236}">
                    <a16:creationId xmlns:a16="http://schemas.microsoft.com/office/drawing/2014/main" id="{11017ABB-57E4-4030-92F8-BC6AAF363B35}"/>
                  </a:ext>
                </a:extLst>
              </p:cNvPr>
              <p:cNvGrpSpPr/>
              <p:nvPr/>
            </p:nvGrpSpPr>
            <p:grpSpPr>
              <a:xfrm>
                <a:off x="4101422" y="3428942"/>
                <a:ext cx="98249" cy="9491"/>
                <a:chOff x="4101422" y="3428942"/>
                <a:chExt cx="98249" cy="9491"/>
              </a:xfrm>
              <a:solidFill>
                <a:srgbClr val="000000"/>
              </a:solidFill>
            </p:grpSpPr>
            <p:sp>
              <p:nvSpPr>
                <p:cNvPr id="130" name="Freeform 289">
                  <a:extLst>
                    <a:ext uri="{FF2B5EF4-FFF2-40B4-BE49-F238E27FC236}">
                      <a16:creationId xmlns:a16="http://schemas.microsoft.com/office/drawing/2014/main" id="{BFB00CFF-9923-4BC2-8A2F-AC35DBCEBDC1}"/>
                    </a:ext>
                  </a:extLst>
                </p:cNvPr>
                <p:cNvSpPr/>
                <p:nvPr/>
              </p:nvSpPr>
              <p:spPr>
                <a:xfrm>
                  <a:off x="4101422" y="3433894"/>
                  <a:ext cx="97836" cy="4126"/>
                </a:xfrm>
                <a:custGeom>
                  <a:avLst/>
                  <a:gdLst>
                    <a:gd name="connsiteX0" fmla="*/ 0 w 97836"/>
                    <a:gd name="connsiteY0" fmla="*/ 0 h 4126"/>
                    <a:gd name="connsiteX1" fmla="*/ 97837 w 97836"/>
                    <a:gd name="connsiteY1" fmla="*/ 0 h 4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7836" h="4126">
                      <a:moveTo>
                        <a:pt x="0" y="0"/>
                      </a:moveTo>
                      <a:lnTo>
                        <a:pt x="97837" y="0"/>
                      </a:lnTo>
                    </a:path>
                  </a:pathLst>
                </a:custGeom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 290">
                  <a:extLst>
                    <a:ext uri="{FF2B5EF4-FFF2-40B4-BE49-F238E27FC236}">
                      <a16:creationId xmlns:a16="http://schemas.microsoft.com/office/drawing/2014/main" id="{B6EAEC50-E989-4022-9069-03B98AE560E1}"/>
                    </a:ext>
                  </a:extLst>
                </p:cNvPr>
                <p:cNvSpPr/>
                <p:nvPr/>
              </p:nvSpPr>
              <p:spPr>
                <a:xfrm>
                  <a:off x="4101422" y="3428942"/>
                  <a:ext cx="98249" cy="9491"/>
                </a:xfrm>
                <a:custGeom>
                  <a:avLst/>
                  <a:gdLst>
                    <a:gd name="connsiteX0" fmla="*/ 0 w 98249"/>
                    <a:gd name="connsiteY0" fmla="*/ 0 h 9491"/>
                    <a:gd name="connsiteX1" fmla="*/ 98250 w 98249"/>
                    <a:gd name="connsiteY1" fmla="*/ 0 h 9491"/>
                    <a:gd name="connsiteX2" fmla="*/ 98250 w 98249"/>
                    <a:gd name="connsiteY2" fmla="*/ 9491 h 9491"/>
                    <a:gd name="connsiteX3" fmla="*/ 0 w 98249"/>
                    <a:gd name="connsiteY3" fmla="*/ 9491 h 9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249" h="9491">
                      <a:moveTo>
                        <a:pt x="0" y="0"/>
                      </a:moveTo>
                      <a:lnTo>
                        <a:pt x="98250" y="0"/>
                      </a:lnTo>
                      <a:lnTo>
                        <a:pt x="98250" y="9491"/>
                      </a:lnTo>
                      <a:lnTo>
                        <a:pt x="0" y="94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" name="Graphic 1533">
                <a:extLst>
                  <a:ext uri="{FF2B5EF4-FFF2-40B4-BE49-F238E27FC236}">
                    <a16:creationId xmlns:a16="http://schemas.microsoft.com/office/drawing/2014/main" id="{356E9BE9-0908-4D10-9CF0-E1A3DD8C8251}"/>
                  </a:ext>
                </a:extLst>
              </p:cNvPr>
              <p:cNvGrpSpPr/>
              <p:nvPr/>
            </p:nvGrpSpPr>
            <p:grpSpPr>
              <a:xfrm>
                <a:off x="4101422" y="3399229"/>
                <a:ext cx="146961" cy="9491"/>
                <a:chOff x="4101422" y="3399229"/>
                <a:chExt cx="146961" cy="9491"/>
              </a:xfrm>
              <a:solidFill>
                <a:srgbClr val="000000"/>
              </a:solidFill>
            </p:grpSpPr>
            <p:sp>
              <p:nvSpPr>
                <p:cNvPr id="128" name="Freeform 287">
                  <a:extLst>
                    <a:ext uri="{FF2B5EF4-FFF2-40B4-BE49-F238E27FC236}">
                      <a16:creationId xmlns:a16="http://schemas.microsoft.com/office/drawing/2014/main" id="{7005D7D4-7F03-49CE-BB9D-2B8A6F932E1C}"/>
                    </a:ext>
                  </a:extLst>
                </p:cNvPr>
                <p:cNvSpPr/>
                <p:nvPr/>
              </p:nvSpPr>
              <p:spPr>
                <a:xfrm>
                  <a:off x="4101422" y="3404181"/>
                  <a:ext cx="146961" cy="4126"/>
                </a:xfrm>
                <a:custGeom>
                  <a:avLst/>
                  <a:gdLst>
                    <a:gd name="connsiteX0" fmla="*/ 0 w 146961"/>
                    <a:gd name="connsiteY0" fmla="*/ 0 h 4126"/>
                    <a:gd name="connsiteX1" fmla="*/ 146961 w 146961"/>
                    <a:gd name="connsiteY1" fmla="*/ 0 h 4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6961" h="4126">
                      <a:moveTo>
                        <a:pt x="0" y="0"/>
                      </a:moveTo>
                      <a:lnTo>
                        <a:pt x="146961" y="0"/>
                      </a:lnTo>
                    </a:path>
                  </a:pathLst>
                </a:custGeom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 288">
                  <a:extLst>
                    <a:ext uri="{FF2B5EF4-FFF2-40B4-BE49-F238E27FC236}">
                      <a16:creationId xmlns:a16="http://schemas.microsoft.com/office/drawing/2014/main" id="{EF8E293C-17A5-423F-A2EA-6D84F85E3E60}"/>
                    </a:ext>
                  </a:extLst>
                </p:cNvPr>
                <p:cNvSpPr/>
                <p:nvPr/>
              </p:nvSpPr>
              <p:spPr>
                <a:xfrm>
                  <a:off x="4101422" y="3399229"/>
                  <a:ext cx="146961" cy="9491"/>
                </a:xfrm>
                <a:custGeom>
                  <a:avLst/>
                  <a:gdLst>
                    <a:gd name="connsiteX0" fmla="*/ 0 w 146961"/>
                    <a:gd name="connsiteY0" fmla="*/ 0 h 9491"/>
                    <a:gd name="connsiteX1" fmla="*/ 146962 w 146961"/>
                    <a:gd name="connsiteY1" fmla="*/ 0 h 9491"/>
                    <a:gd name="connsiteX2" fmla="*/ 146962 w 146961"/>
                    <a:gd name="connsiteY2" fmla="*/ 9492 h 9491"/>
                    <a:gd name="connsiteX3" fmla="*/ 0 w 146961"/>
                    <a:gd name="connsiteY3" fmla="*/ 9492 h 9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6961" h="9491">
                      <a:moveTo>
                        <a:pt x="0" y="0"/>
                      </a:moveTo>
                      <a:lnTo>
                        <a:pt x="146962" y="0"/>
                      </a:lnTo>
                      <a:lnTo>
                        <a:pt x="146962" y="9492"/>
                      </a:lnTo>
                      <a:lnTo>
                        <a:pt x="0" y="94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EF804C-51CD-4A78-B6F0-B410C6BF3FB9}"/>
                </a:ext>
              </a:extLst>
            </p:cNvPr>
            <p:cNvSpPr txBox="1"/>
            <p:nvPr/>
          </p:nvSpPr>
          <p:spPr>
            <a:xfrm>
              <a:off x="4240166" y="4167466"/>
              <a:ext cx="821035" cy="328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20" b="1" spc="0" baseline="0">
                  <a:solidFill>
                    <a:srgbClr val="000000"/>
                  </a:solidFill>
                  <a:latin typeface="Avenir-Medium"/>
                  <a:sym typeface="Avenir-Medium"/>
                  <a:rtl val="0"/>
                </a:rPr>
                <a:t>ACTIVE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523858-607D-4C22-BB00-936D5958D6B1}"/>
                </a:ext>
              </a:extLst>
            </p:cNvPr>
            <p:cNvSpPr txBox="1"/>
            <p:nvPr/>
          </p:nvSpPr>
          <p:spPr>
            <a:xfrm>
              <a:off x="4188977" y="4410943"/>
              <a:ext cx="890415" cy="328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20" b="1" spc="0" baseline="0">
                  <a:solidFill>
                    <a:srgbClr val="000000"/>
                  </a:solidFill>
                  <a:latin typeface="Avenir-Medium"/>
                  <a:sym typeface="Avenir-Medium"/>
                  <a:rtl val="0"/>
                </a:rPr>
                <a:t>AGEING</a:t>
              </a:r>
            </a:p>
          </p:txBody>
        </p:sp>
        <p:grpSp>
          <p:nvGrpSpPr>
            <p:cNvPr id="15" name="Graphic 1533">
              <a:extLst>
                <a:ext uri="{FF2B5EF4-FFF2-40B4-BE49-F238E27FC236}">
                  <a16:creationId xmlns:a16="http://schemas.microsoft.com/office/drawing/2014/main" id="{CB3CD9CF-D1ED-44E8-B9CB-1A17C2105D84}"/>
                </a:ext>
              </a:extLst>
            </p:cNvPr>
            <p:cNvGrpSpPr/>
            <p:nvPr/>
          </p:nvGrpSpPr>
          <p:grpSpPr>
            <a:xfrm>
              <a:off x="5683319" y="3990177"/>
              <a:ext cx="1056799" cy="1040762"/>
              <a:chOff x="5683319" y="3990177"/>
              <a:chExt cx="1056799" cy="1040762"/>
            </a:xfrm>
          </p:grpSpPr>
          <p:sp>
            <p:nvSpPr>
              <p:cNvPr id="123" name="Freeform 282">
                <a:extLst>
                  <a:ext uri="{FF2B5EF4-FFF2-40B4-BE49-F238E27FC236}">
                    <a16:creationId xmlns:a16="http://schemas.microsoft.com/office/drawing/2014/main" id="{A6E97D9D-C9E8-4BCF-8ABA-0DB36B553964}"/>
                  </a:ext>
                </a:extLst>
              </p:cNvPr>
              <p:cNvSpPr/>
              <p:nvPr/>
            </p:nvSpPr>
            <p:spPr>
              <a:xfrm>
                <a:off x="5688273" y="3994304"/>
                <a:ext cx="1046892" cy="1031683"/>
              </a:xfrm>
              <a:custGeom>
                <a:avLst/>
                <a:gdLst>
                  <a:gd name="connsiteX0" fmla="*/ 1046892 w 1046892"/>
                  <a:gd name="connsiteY0" fmla="*/ 515842 h 1031683"/>
                  <a:gd name="connsiteX1" fmla="*/ 523446 w 1046892"/>
                  <a:gd name="connsiteY1" fmla="*/ 1031683 h 1031683"/>
                  <a:gd name="connsiteX2" fmla="*/ 0 w 1046892"/>
                  <a:gd name="connsiteY2" fmla="*/ 515842 h 1031683"/>
                  <a:gd name="connsiteX3" fmla="*/ 523446 w 1046892"/>
                  <a:gd name="connsiteY3" fmla="*/ 0 h 1031683"/>
                  <a:gd name="connsiteX4" fmla="*/ 1046892 w 1046892"/>
                  <a:gd name="connsiteY4" fmla="*/ 515842 h 1031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892" h="1031683">
                    <a:moveTo>
                      <a:pt x="1046892" y="515842"/>
                    </a:moveTo>
                    <a:cubicBezTo>
                      <a:pt x="1046892" y="800733"/>
                      <a:pt x="812538" y="1031683"/>
                      <a:pt x="523446" y="1031683"/>
                    </a:cubicBezTo>
                    <a:cubicBezTo>
                      <a:pt x="234354" y="1031683"/>
                      <a:pt x="0" y="800733"/>
                      <a:pt x="0" y="515842"/>
                    </a:cubicBezTo>
                    <a:cubicBezTo>
                      <a:pt x="0" y="230950"/>
                      <a:pt x="234354" y="0"/>
                      <a:pt x="523446" y="0"/>
                    </a:cubicBezTo>
                    <a:cubicBezTo>
                      <a:pt x="812538" y="0"/>
                      <a:pt x="1046892" y="230950"/>
                      <a:pt x="1046892" y="5158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283">
                <a:extLst>
                  <a:ext uri="{FF2B5EF4-FFF2-40B4-BE49-F238E27FC236}">
                    <a16:creationId xmlns:a16="http://schemas.microsoft.com/office/drawing/2014/main" id="{6B36CA9A-061A-45A9-B4E5-CEE9A0AD9FE4}"/>
                  </a:ext>
                </a:extLst>
              </p:cNvPr>
              <p:cNvSpPr/>
              <p:nvPr/>
            </p:nvSpPr>
            <p:spPr>
              <a:xfrm>
                <a:off x="5683319" y="3990177"/>
                <a:ext cx="1056799" cy="1040762"/>
              </a:xfrm>
              <a:custGeom>
                <a:avLst/>
                <a:gdLst>
                  <a:gd name="connsiteX0" fmla="*/ 528400 w 1056799"/>
                  <a:gd name="connsiteY0" fmla="*/ 1040762 h 1040762"/>
                  <a:gd name="connsiteX1" fmla="*/ 0 w 1056799"/>
                  <a:gd name="connsiteY1" fmla="*/ 520381 h 1040762"/>
                  <a:gd name="connsiteX2" fmla="*/ 528400 w 1056799"/>
                  <a:gd name="connsiteY2" fmla="*/ 0 h 1040762"/>
                  <a:gd name="connsiteX3" fmla="*/ 1056800 w 1056799"/>
                  <a:gd name="connsiteY3" fmla="*/ 520381 h 1040762"/>
                  <a:gd name="connsiteX4" fmla="*/ 528400 w 1056799"/>
                  <a:gd name="connsiteY4" fmla="*/ 1040762 h 1040762"/>
                  <a:gd name="connsiteX5" fmla="*/ 528400 w 1056799"/>
                  <a:gd name="connsiteY5" fmla="*/ 9079 h 1040762"/>
                  <a:gd name="connsiteX6" fmla="*/ 9907 w 1056799"/>
                  <a:gd name="connsiteY6" fmla="*/ 519968 h 1040762"/>
                  <a:gd name="connsiteX7" fmla="*/ 528400 w 1056799"/>
                  <a:gd name="connsiteY7" fmla="*/ 1030858 h 1040762"/>
                  <a:gd name="connsiteX8" fmla="*/ 1046893 w 1056799"/>
                  <a:gd name="connsiteY8" fmla="*/ 519968 h 1040762"/>
                  <a:gd name="connsiteX9" fmla="*/ 528400 w 1056799"/>
                  <a:gd name="connsiteY9" fmla="*/ 9079 h 10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6799" h="1040762">
                    <a:moveTo>
                      <a:pt x="528400" y="1040762"/>
                    </a:moveTo>
                    <a:cubicBezTo>
                      <a:pt x="236954" y="1040762"/>
                      <a:pt x="0" y="807189"/>
                      <a:pt x="0" y="520381"/>
                    </a:cubicBezTo>
                    <a:cubicBezTo>
                      <a:pt x="0" y="233160"/>
                      <a:pt x="236954" y="0"/>
                      <a:pt x="528400" y="0"/>
                    </a:cubicBezTo>
                    <a:cubicBezTo>
                      <a:pt x="819846" y="0"/>
                      <a:pt x="1056800" y="233573"/>
                      <a:pt x="1056800" y="520381"/>
                    </a:cubicBezTo>
                    <a:cubicBezTo>
                      <a:pt x="1056800" y="807189"/>
                      <a:pt x="819433" y="1040762"/>
                      <a:pt x="528400" y="1040762"/>
                    </a:cubicBezTo>
                    <a:close/>
                    <a:moveTo>
                      <a:pt x="528400" y="9079"/>
                    </a:moveTo>
                    <a:cubicBezTo>
                      <a:pt x="242321" y="9079"/>
                      <a:pt x="9907" y="238113"/>
                      <a:pt x="9907" y="519968"/>
                    </a:cubicBezTo>
                    <a:cubicBezTo>
                      <a:pt x="9907" y="801824"/>
                      <a:pt x="242734" y="1030858"/>
                      <a:pt x="528400" y="1030858"/>
                    </a:cubicBezTo>
                    <a:cubicBezTo>
                      <a:pt x="814479" y="1030858"/>
                      <a:pt x="1046893" y="801824"/>
                      <a:pt x="1046893" y="519968"/>
                    </a:cubicBezTo>
                    <a:cubicBezTo>
                      <a:pt x="1046893" y="238525"/>
                      <a:pt x="814066" y="9079"/>
                      <a:pt x="528400" y="90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593385-0BE4-4D50-988F-58F7008EB598}"/>
                </a:ext>
              </a:extLst>
            </p:cNvPr>
            <p:cNvSpPr txBox="1"/>
            <p:nvPr/>
          </p:nvSpPr>
          <p:spPr>
            <a:xfrm>
              <a:off x="5707012" y="4352092"/>
              <a:ext cx="918841" cy="237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42" b="1" spc="0" baseline="0">
                  <a:solidFill>
                    <a:srgbClr val="000000"/>
                  </a:solidFill>
                  <a:latin typeface="Avenir-Medium"/>
                  <a:sym typeface="Avenir-Medium"/>
                  <a:rtl val="0"/>
                </a:rPr>
                <a:t>BEHAVIOURAL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290E3F-3131-4929-A716-4EA127526234}"/>
                </a:ext>
              </a:extLst>
            </p:cNvPr>
            <p:cNvSpPr txBox="1"/>
            <p:nvPr/>
          </p:nvSpPr>
          <p:spPr>
            <a:xfrm>
              <a:off x="5845884" y="4516724"/>
              <a:ext cx="995785" cy="237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42" b="1" spc="0" baseline="0">
                  <a:solidFill>
                    <a:srgbClr val="000000"/>
                  </a:solidFill>
                  <a:latin typeface="Avenir-Medium"/>
                  <a:sym typeface="Avenir-Medium"/>
                  <a:rtl val="0"/>
                </a:rPr>
                <a:t>DETERMINANTS</a:t>
              </a:r>
            </a:p>
          </p:txBody>
        </p:sp>
        <p:grpSp>
          <p:nvGrpSpPr>
            <p:cNvPr id="18" name="Graphic 1533">
              <a:extLst>
                <a:ext uri="{FF2B5EF4-FFF2-40B4-BE49-F238E27FC236}">
                  <a16:creationId xmlns:a16="http://schemas.microsoft.com/office/drawing/2014/main" id="{D6E13B3A-5D9A-441E-AE5B-14C4477A5606}"/>
                </a:ext>
              </a:extLst>
            </p:cNvPr>
            <p:cNvGrpSpPr/>
            <p:nvPr/>
          </p:nvGrpSpPr>
          <p:grpSpPr>
            <a:xfrm>
              <a:off x="5412513" y="3172671"/>
              <a:ext cx="1056799" cy="1040761"/>
              <a:chOff x="5412513" y="3172671"/>
              <a:chExt cx="1056799" cy="1040761"/>
            </a:xfrm>
          </p:grpSpPr>
          <p:sp>
            <p:nvSpPr>
              <p:cNvPr id="121" name="Freeform 280">
                <a:extLst>
                  <a:ext uri="{FF2B5EF4-FFF2-40B4-BE49-F238E27FC236}">
                    <a16:creationId xmlns:a16="http://schemas.microsoft.com/office/drawing/2014/main" id="{5F461655-17BA-44BA-8321-3BC8F2E9A39F}"/>
                  </a:ext>
                </a:extLst>
              </p:cNvPr>
              <p:cNvSpPr/>
              <p:nvPr/>
            </p:nvSpPr>
            <p:spPr>
              <a:xfrm>
                <a:off x="5417468" y="3176798"/>
                <a:ext cx="1046892" cy="1031683"/>
              </a:xfrm>
              <a:custGeom>
                <a:avLst/>
                <a:gdLst>
                  <a:gd name="connsiteX0" fmla="*/ 1046892 w 1046892"/>
                  <a:gd name="connsiteY0" fmla="*/ 515842 h 1031683"/>
                  <a:gd name="connsiteX1" fmla="*/ 523446 w 1046892"/>
                  <a:gd name="connsiteY1" fmla="*/ 1031683 h 1031683"/>
                  <a:gd name="connsiteX2" fmla="*/ -1 w 1046892"/>
                  <a:gd name="connsiteY2" fmla="*/ 515842 h 1031683"/>
                  <a:gd name="connsiteX3" fmla="*/ 523446 w 1046892"/>
                  <a:gd name="connsiteY3" fmla="*/ 0 h 1031683"/>
                  <a:gd name="connsiteX4" fmla="*/ 1046892 w 1046892"/>
                  <a:gd name="connsiteY4" fmla="*/ 515842 h 1031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892" h="1031683">
                    <a:moveTo>
                      <a:pt x="1046892" y="515842"/>
                    </a:moveTo>
                    <a:cubicBezTo>
                      <a:pt x="1046892" y="800733"/>
                      <a:pt x="812537" y="1031683"/>
                      <a:pt x="523446" y="1031683"/>
                    </a:cubicBezTo>
                    <a:cubicBezTo>
                      <a:pt x="234354" y="1031683"/>
                      <a:pt x="-1" y="800733"/>
                      <a:pt x="-1" y="515842"/>
                    </a:cubicBezTo>
                    <a:cubicBezTo>
                      <a:pt x="-1" y="230950"/>
                      <a:pt x="234354" y="0"/>
                      <a:pt x="523446" y="0"/>
                    </a:cubicBezTo>
                    <a:cubicBezTo>
                      <a:pt x="812537" y="0"/>
                      <a:pt x="1046892" y="230950"/>
                      <a:pt x="1046892" y="5158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281">
                <a:extLst>
                  <a:ext uri="{FF2B5EF4-FFF2-40B4-BE49-F238E27FC236}">
                    <a16:creationId xmlns:a16="http://schemas.microsoft.com/office/drawing/2014/main" id="{890EEFC5-C591-4838-9F64-EC2CF4E0D4C1}"/>
                  </a:ext>
                </a:extLst>
              </p:cNvPr>
              <p:cNvSpPr/>
              <p:nvPr/>
            </p:nvSpPr>
            <p:spPr>
              <a:xfrm>
                <a:off x="5412513" y="3172671"/>
                <a:ext cx="1056799" cy="1040761"/>
              </a:xfrm>
              <a:custGeom>
                <a:avLst/>
                <a:gdLst>
                  <a:gd name="connsiteX0" fmla="*/ 528400 w 1056799"/>
                  <a:gd name="connsiteY0" fmla="*/ 1040762 h 1040761"/>
                  <a:gd name="connsiteX1" fmla="*/ 0 w 1056799"/>
                  <a:gd name="connsiteY1" fmla="*/ 520381 h 1040761"/>
                  <a:gd name="connsiteX2" fmla="*/ 528400 w 1056799"/>
                  <a:gd name="connsiteY2" fmla="*/ 0 h 1040761"/>
                  <a:gd name="connsiteX3" fmla="*/ 1056800 w 1056799"/>
                  <a:gd name="connsiteY3" fmla="*/ 520381 h 1040761"/>
                  <a:gd name="connsiteX4" fmla="*/ 528400 w 1056799"/>
                  <a:gd name="connsiteY4" fmla="*/ 1040762 h 1040761"/>
                  <a:gd name="connsiteX5" fmla="*/ 528400 w 1056799"/>
                  <a:gd name="connsiteY5" fmla="*/ 9079 h 1040761"/>
                  <a:gd name="connsiteX6" fmla="*/ 9908 w 1056799"/>
                  <a:gd name="connsiteY6" fmla="*/ 519968 h 1040761"/>
                  <a:gd name="connsiteX7" fmla="*/ 528400 w 1056799"/>
                  <a:gd name="connsiteY7" fmla="*/ 1030858 h 1040761"/>
                  <a:gd name="connsiteX8" fmla="*/ 1046893 w 1056799"/>
                  <a:gd name="connsiteY8" fmla="*/ 519968 h 1040761"/>
                  <a:gd name="connsiteX9" fmla="*/ 528400 w 1056799"/>
                  <a:gd name="connsiteY9" fmla="*/ 9079 h 104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6799" h="1040761">
                    <a:moveTo>
                      <a:pt x="528400" y="1040762"/>
                    </a:moveTo>
                    <a:cubicBezTo>
                      <a:pt x="236955" y="1040762"/>
                      <a:pt x="0" y="807189"/>
                      <a:pt x="0" y="520381"/>
                    </a:cubicBezTo>
                    <a:cubicBezTo>
                      <a:pt x="0" y="233160"/>
                      <a:pt x="236955" y="0"/>
                      <a:pt x="528400" y="0"/>
                    </a:cubicBezTo>
                    <a:cubicBezTo>
                      <a:pt x="819846" y="0"/>
                      <a:pt x="1056800" y="233573"/>
                      <a:pt x="1056800" y="520381"/>
                    </a:cubicBezTo>
                    <a:cubicBezTo>
                      <a:pt x="1056800" y="807189"/>
                      <a:pt x="819846" y="1040762"/>
                      <a:pt x="528400" y="1040762"/>
                    </a:cubicBezTo>
                    <a:close/>
                    <a:moveTo>
                      <a:pt x="528400" y="9079"/>
                    </a:moveTo>
                    <a:cubicBezTo>
                      <a:pt x="242322" y="9079"/>
                      <a:pt x="9908" y="238113"/>
                      <a:pt x="9908" y="519968"/>
                    </a:cubicBezTo>
                    <a:cubicBezTo>
                      <a:pt x="9908" y="801824"/>
                      <a:pt x="242734" y="1030858"/>
                      <a:pt x="528400" y="1030858"/>
                    </a:cubicBezTo>
                    <a:cubicBezTo>
                      <a:pt x="814479" y="1030858"/>
                      <a:pt x="1046893" y="801824"/>
                      <a:pt x="1046893" y="519968"/>
                    </a:cubicBezTo>
                    <a:cubicBezTo>
                      <a:pt x="1046893" y="238113"/>
                      <a:pt x="814479" y="9079"/>
                      <a:pt x="528400" y="90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39155E-6886-4C03-B238-D30E315540EA}"/>
                </a:ext>
              </a:extLst>
            </p:cNvPr>
            <p:cNvSpPr txBox="1"/>
            <p:nvPr/>
          </p:nvSpPr>
          <p:spPr>
            <a:xfrm>
              <a:off x="5562817" y="3411436"/>
              <a:ext cx="670376" cy="237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42" b="1" spc="0" baseline="0">
                  <a:solidFill>
                    <a:srgbClr val="000000"/>
                  </a:solidFill>
                  <a:latin typeface="Avenir-Medium"/>
                  <a:sym typeface="Avenir-Medium"/>
                  <a:rtl val="0"/>
                </a:rPr>
                <a:t>HEALTH</a:t>
              </a:r>
              <a:r>
                <a:rPr lang="en-US" sz="942" spc="0" baseline="0">
                  <a:solidFill>
                    <a:srgbClr val="000000"/>
                  </a:solidFill>
                  <a:latin typeface="Avenir-Medium"/>
                  <a:sym typeface="Avenir-Medium"/>
                  <a:rtl val="0"/>
                </a:rPr>
                <a:t> +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2CD658-F8F1-49C3-A86F-E6335613C50D}"/>
                </a:ext>
              </a:extLst>
            </p:cNvPr>
            <p:cNvSpPr txBox="1"/>
            <p:nvPr/>
          </p:nvSpPr>
          <p:spPr>
            <a:xfrm>
              <a:off x="5636297" y="3553808"/>
              <a:ext cx="545342" cy="237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42" b="1" spc="0" baseline="0">
                  <a:solidFill>
                    <a:srgbClr val="000000"/>
                  </a:solidFill>
                  <a:latin typeface="Avenir-Medium"/>
                  <a:sym typeface="Avenir-Medium"/>
                  <a:rtl val="0"/>
                </a:rPr>
                <a:t>SOCIAL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CC6292-B729-48E8-9F07-6FB98CBA6E63}"/>
                </a:ext>
              </a:extLst>
            </p:cNvPr>
            <p:cNvSpPr txBox="1"/>
            <p:nvPr/>
          </p:nvSpPr>
          <p:spPr>
            <a:xfrm>
              <a:off x="5794965" y="3696181"/>
              <a:ext cx="654346" cy="237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42" b="1" spc="0" baseline="0">
                  <a:solidFill>
                    <a:srgbClr val="000000"/>
                  </a:solidFill>
                  <a:latin typeface="Avenir-Medium"/>
                  <a:sym typeface="Avenir-Medium"/>
                  <a:rtl val="0"/>
                </a:rPr>
                <a:t>SERVICES</a:t>
              </a:r>
            </a:p>
          </p:txBody>
        </p:sp>
        <p:grpSp>
          <p:nvGrpSpPr>
            <p:cNvPr id="22" name="Graphic 1533">
              <a:extLst>
                <a:ext uri="{FF2B5EF4-FFF2-40B4-BE49-F238E27FC236}">
                  <a16:creationId xmlns:a16="http://schemas.microsoft.com/office/drawing/2014/main" id="{76C592F2-6716-4C27-8B14-A8DF6EA4050B}"/>
                </a:ext>
              </a:extLst>
            </p:cNvPr>
            <p:cNvGrpSpPr/>
            <p:nvPr/>
          </p:nvGrpSpPr>
          <p:grpSpPr>
            <a:xfrm>
              <a:off x="2707355" y="4020303"/>
              <a:ext cx="1056799" cy="1040761"/>
              <a:chOff x="2707355" y="4020303"/>
              <a:chExt cx="1056799" cy="1040761"/>
            </a:xfrm>
          </p:grpSpPr>
          <p:sp>
            <p:nvSpPr>
              <p:cNvPr id="119" name="Freeform 278">
                <a:extLst>
                  <a:ext uri="{FF2B5EF4-FFF2-40B4-BE49-F238E27FC236}">
                    <a16:creationId xmlns:a16="http://schemas.microsoft.com/office/drawing/2014/main" id="{00A22655-9368-461A-A547-B97F476D20C8}"/>
                  </a:ext>
                </a:extLst>
              </p:cNvPr>
              <p:cNvSpPr/>
              <p:nvPr/>
            </p:nvSpPr>
            <p:spPr>
              <a:xfrm>
                <a:off x="2712308" y="4024842"/>
                <a:ext cx="1046892" cy="1031683"/>
              </a:xfrm>
              <a:custGeom>
                <a:avLst/>
                <a:gdLst>
                  <a:gd name="connsiteX0" fmla="*/ 1046892 w 1046892"/>
                  <a:gd name="connsiteY0" fmla="*/ 515842 h 1031683"/>
                  <a:gd name="connsiteX1" fmla="*/ 523445 w 1046892"/>
                  <a:gd name="connsiteY1" fmla="*/ 1031683 h 1031683"/>
                  <a:gd name="connsiteX2" fmla="*/ -1 w 1046892"/>
                  <a:gd name="connsiteY2" fmla="*/ 515842 h 1031683"/>
                  <a:gd name="connsiteX3" fmla="*/ 523445 w 1046892"/>
                  <a:gd name="connsiteY3" fmla="*/ 0 h 1031683"/>
                  <a:gd name="connsiteX4" fmla="*/ 1046892 w 1046892"/>
                  <a:gd name="connsiteY4" fmla="*/ 515842 h 1031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892" h="1031683">
                    <a:moveTo>
                      <a:pt x="1046892" y="515842"/>
                    </a:moveTo>
                    <a:cubicBezTo>
                      <a:pt x="1046892" y="800733"/>
                      <a:pt x="812537" y="1031683"/>
                      <a:pt x="523445" y="1031683"/>
                    </a:cubicBezTo>
                    <a:cubicBezTo>
                      <a:pt x="234354" y="1031683"/>
                      <a:pt x="-1" y="800733"/>
                      <a:pt x="-1" y="515842"/>
                    </a:cubicBezTo>
                    <a:cubicBezTo>
                      <a:pt x="-1" y="230950"/>
                      <a:pt x="234354" y="0"/>
                      <a:pt x="523445" y="0"/>
                    </a:cubicBezTo>
                    <a:cubicBezTo>
                      <a:pt x="812537" y="0"/>
                      <a:pt x="1046892" y="230950"/>
                      <a:pt x="1046892" y="5158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279">
                <a:extLst>
                  <a:ext uri="{FF2B5EF4-FFF2-40B4-BE49-F238E27FC236}">
                    <a16:creationId xmlns:a16="http://schemas.microsoft.com/office/drawing/2014/main" id="{09EE3B3A-C707-40A0-A271-F98B8DF57436}"/>
                  </a:ext>
                </a:extLst>
              </p:cNvPr>
              <p:cNvSpPr/>
              <p:nvPr/>
            </p:nvSpPr>
            <p:spPr>
              <a:xfrm>
                <a:off x="2707355" y="4020303"/>
                <a:ext cx="1056799" cy="1040761"/>
              </a:xfrm>
              <a:custGeom>
                <a:avLst/>
                <a:gdLst>
                  <a:gd name="connsiteX0" fmla="*/ 528400 w 1056799"/>
                  <a:gd name="connsiteY0" fmla="*/ 1040762 h 1040761"/>
                  <a:gd name="connsiteX1" fmla="*/ 0 w 1056799"/>
                  <a:gd name="connsiteY1" fmla="*/ 520381 h 1040761"/>
                  <a:gd name="connsiteX2" fmla="*/ 528400 w 1056799"/>
                  <a:gd name="connsiteY2" fmla="*/ 0 h 1040761"/>
                  <a:gd name="connsiteX3" fmla="*/ 1056800 w 1056799"/>
                  <a:gd name="connsiteY3" fmla="*/ 520381 h 1040761"/>
                  <a:gd name="connsiteX4" fmla="*/ 528400 w 1056799"/>
                  <a:gd name="connsiteY4" fmla="*/ 1040762 h 1040761"/>
                  <a:gd name="connsiteX5" fmla="*/ 528400 w 1056799"/>
                  <a:gd name="connsiteY5" fmla="*/ 9491 h 1040761"/>
                  <a:gd name="connsiteX6" fmla="*/ 9907 w 1056799"/>
                  <a:gd name="connsiteY6" fmla="*/ 520381 h 1040761"/>
                  <a:gd name="connsiteX7" fmla="*/ 528400 w 1056799"/>
                  <a:gd name="connsiteY7" fmla="*/ 1031271 h 1040761"/>
                  <a:gd name="connsiteX8" fmla="*/ 1046892 w 1056799"/>
                  <a:gd name="connsiteY8" fmla="*/ 520381 h 1040761"/>
                  <a:gd name="connsiteX9" fmla="*/ 528400 w 1056799"/>
                  <a:gd name="connsiteY9" fmla="*/ 9491 h 104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6799" h="1040761">
                    <a:moveTo>
                      <a:pt x="528400" y="1040762"/>
                    </a:moveTo>
                    <a:cubicBezTo>
                      <a:pt x="236954" y="1040762"/>
                      <a:pt x="0" y="807189"/>
                      <a:pt x="0" y="520381"/>
                    </a:cubicBezTo>
                    <a:cubicBezTo>
                      <a:pt x="0" y="233160"/>
                      <a:pt x="236954" y="0"/>
                      <a:pt x="528400" y="0"/>
                    </a:cubicBezTo>
                    <a:cubicBezTo>
                      <a:pt x="819845" y="0"/>
                      <a:pt x="1056800" y="233573"/>
                      <a:pt x="1056800" y="520381"/>
                    </a:cubicBezTo>
                    <a:cubicBezTo>
                      <a:pt x="1056800" y="807189"/>
                      <a:pt x="819845" y="1040762"/>
                      <a:pt x="528400" y="1040762"/>
                    </a:cubicBezTo>
                    <a:close/>
                    <a:moveTo>
                      <a:pt x="528400" y="9491"/>
                    </a:moveTo>
                    <a:cubicBezTo>
                      <a:pt x="242321" y="9491"/>
                      <a:pt x="9907" y="238525"/>
                      <a:pt x="9907" y="520381"/>
                    </a:cubicBezTo>
                    <a:cubicBezTo>
                      <a:pt x="9907" y="802237"/>
                      <a:pt x="242733" y="1031271"/>
                      <a:pt x="528400" y="1031271"/>
                    </a:cubicBezTo>
                    <a:cubicBezTo>
                      <a:pt x="814478" y="1031271"/>
                      <a:pt x="1046892" y="802237"/>
                      <a:pt x="1046892" y="520381"/>
                    </a:cubicBezTo>
                    <a:cubicBezTo>
                      <a:pt x="1047305" y="238525"/>
                      <a:pt x="814478" y="9491"/>
                      <a:pt x="528400" y="9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FC593E-5745-480F-A2EC-5E81F8B75807}"/>
                </a:ext>
              </a:extLst>
            </p:cNvPr>
            <p:cNvSpPr txBox="1"/>
            <p:nvPr/>
          </p:nvSpPr>
          <p:spPr>
            <a:xfrm>
              <a:off x="2931303" y="4330472"/>
              <a:ext cx="545342" cy="237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42" b="1" spc="0" baseline="0">
                  <a:solidFill>
                    <a:srgbClr val="000000"/>
                  </a:solidFill>
                  <a:latin typeface="Avenir-Medium"/>
                  <a:sym typeface="Avenir-Medium"/>
                  <a:rtl val="0"/>
                </a:rPr>
                <a:t>SOCIAL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BFD864-0EFE-4168-99DF-3B8FF2AF332F}"/>
                </a:ext>
              </a:extLst>
            </p:cNvPr>
            <p:cNvSpPr txBox="1"/>
            <p:nvPr/>
          </p:nvSpPr>
          <p:spPr>
            <a:xfrm>
              <a:off x="2684441" y="4472844"/>
              <a:ext cx="995785" cy="237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42" b="1" spc="0" baseline="0">
                  <a:solidFill>
                    <a:srgbClr val="000000"/>
                  </a:solidFill>
                  <a:latin typeface="Avenir-Medium"/>
                  <a:sym typeface="Avenir-Medium"/>
                  <a:rtl val="0"/>
                </a:rPr>
                <a:t>DETERMINANTS</a:t>
              </a:r>
            </a:p>
          </p:txBody>
        </p:sp>
        <p:grpSp>
          <p:nvGrpSpPr>
            <p:cNvPr id="25" name="Graphic 1533">
              <a:extLst>
                <a:ext uri="{FF2B5EF4-FFF2-40B4-BE49-F238E27FC236}">
                  <a16:creationId xmlns:a16="http://schemas.microsoft.com/office/drawing/2014/main" id="{C44310D5-E134-488E-8313-1B68C5AA8149}"/>
                </a:ext>
              </a:extLst>
            </p:cNvPr>
            <p:cNvGrpSpPr/>
            <p:nvPr/>
          </p:nvGrpSpPr>
          <p:grpSpPr>
            <a:xfrm>
              <a:off x="3014487" y="3162355"/>
              <a:ext cx="1056799" cy="1040761"/>
              <a:chOff x="3014487" y="3162355"/>
              <a:chExt cx="1056799" cy="1040761"/>
            </a:xfrm>
          </p:grpSpPr>
          <p:sp>
            <p:nvSpPr>
              <p:cNvPr id="117" name="Freeform 276">
                <a:extLst>
                  <a:ext uri="{FF2B5EF4-FFF2-40B4-BE49-F238E27FC236}">
                    <a16:creationId xmlns:a16="http://schemas.microsoft.com/office/drawing/2014/main" id="{52D3D852-9783-47DB-8CCE-6C1E9FDA85D4}"/>
                  </a:ext>
                </a:extLst>
              </p:cNvPr>
              <p:cNvSpPr/>
              <p:nvPr/>
            </p:nvSpPr>
            <p:spPr>
              <a:xfrm>
                <a:off x="3019441" y="3166481"/>
                <a:ext cx="1046892" cy="1031683"/>
              </a:xfrm>
              <a:custGeom>
                <a:avLst/>
                <a:gdLst>
                  <a:gd name="connsiteX0" fmla="*/ 1046892 w 1046892"/>
                  <a:gd name="connsiteY0" fmla="*/ 515842 h 1031683"/>
                  <a:gd name="connsiteX1" fmla="*/ 523446 w 1046892"/>
                  <a:gd name="connsiteY1" fmla="*/ 1031683 h 1031683"/>
                  <a:gd name="connsiteX2" fmla="*/ 0 w 1046892"/>
                  <a:gd name="connsiteY2" fmla="*/ 515842 h 1031683"/>
                  <a:gd name="connsiteX3" fmla="*/ 523446 w 1046892"/>
                  <a:gd name="connsiteY3" fmla="*/ 0 h 1031683"/>
                  <a:gd name="connsiteX4" fmla="*/ 1046892 w 1046892"/>
                  <a:gd name="connsiteY4" fmla="*/ 515842 h 1031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892" h="1031683">
                    <a:moveTo>
                      <a:pt x="1046892" y="515842"/>
                    </a:moveTo>
                    <a:cubicBezTo>
                      <a:pt x="1046892" y="800733"/>
                      <a:pt x="812538" y="1031683"/>
                      <a:pt x="523446" y="1031683"/>
                    </a:cubicBezTo>
                    <a:cubicBezTo>
                      <a:pt x="234354" y="1031683"/>
                      <a:pt x="0" y="800733"/>
                      <a:pt x="0" y="515842"/>
                    </a:cubicBezTo>
                    <a:cubicBezTo>
                      <a:pt x="0" y="230950"/>
                      <a:pt x="234354" y="0"/>
                      <a:pt x="523446" y="0"/>
                    </a:cubicBezTo>
                    <a:cubicBezTo>
                      <a:pt x="812538" y="0"/>
                      <a:pt x="1046892" y="230950"/>
                      <a:pt x="1046892" y="5158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277">
                <a:extLst>
                  <a:ext uri="{FF2B5EF4-FFF2-40B4-BE49-F238E27FC236}">
                    <a16:creationId xmlns:a16="http://schemas.microsoft.com/office/drawing/2014/main" id="{46330C69-C778-4474-BEF2-D13DAACD2F41}"/>
                  </a:ext>
                </a:extLst>
              </p:cNvPr>
              <p:cNvSpPr/>
              <p:nvPr/>
            </p:nvSpPr>
            <p:spPr>
              <a:xfrm>
                <a:off x="3014487" y="3162355"/>
                <a:ext cx="1056799" cy="1040761"/>
              </a:xfrm>
              <a:custGeom>
                <a:avLst/>
                <a:gdLst>
                  <a:gd name="connsiteX0" fmla="*/ 528400 w 1056799"/>
                  <a:gd name="connsiteY0" fmla="*/ 1040762 h 1040761"/>
                  <a:gd name="connsiteX1" fmla="*/ 0 w 1056799"/>
                  <a:gd name="connsiteY1" fmla="*/ 520381 h 1040761"/>
                  <a:gd name="connsiteX2" fmla="*/ 528400 w 1056799"/>
                  <a:gd name="connsiteY2" fmla="*/ 0 h 1040761"/>
                  <a:gd name="connsiteX3" fmla="*/ 1056800 w 1056799"/>
                  <a:gd name="connsiteY3" fmla="*/ 520381 h 1040761"/>
                  <a:gd name="connsiteX4" fmla="*/ 528400 w 1056799"/>
                  <a:gd name="connsiteY4" fmla="*/ 1040762 h 1040761"/>
                  <a:gd name="connsiteX5" fmla="*/ 528400 w 1056799"/>
                  <a:gd name="connsiteY5" fmla="*/ 9079 h 1040761"/>
                  <a:gd name="connsiteX6" fmla="*/ 9907 w 1056799"/>
                  <a:gd name="connsiteY6" fmla="*/ 519968 h 1040761"/>
                  <a:gd name="connsiteX7" fmla="*/ 528400 w 1056799"/>
                  <a:gd name="connsiteY7" fmla="*/ 1030858 h 1040761"/>
                  <a:gd name="connsiteX8" fmla="*/ 1046893 w 1056799"/>
                  <a:gd name="connsiteY8" fmla="*/ 519968 h 1040761"/>
                  <a:gd name="connsiteX9" fmla="*/ 528400 w 1056799"/>
                  <a:gd name="connsiteY9" fmla="*/ 9079 h 104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6799" h="1040761">
                    <a:moveTo>
                      <a:pt x="528400" y="1040762"/>
                    </a:moveTo>
                    <a:cubicBezTo>
                      <a:pt x="236954" y="1040762"/>
                      <a:pt x="0" y="807189"/>
                      <a:pt x="0" y="520381"/>
                    </a:cubicBezTo>
                    <a:cubicBezTo>
                      <a:pt x="0" y="233160"/>
                      <a:pt x="236954" y="0"/>
                      <a:pt x="528400" y="0"/>
                    </a:cubicBezTo>
                    <a:cubicBezTo>
                      <a:pt x="819846" y="0"/>
                      <a:pt x="1056800" y="233573"/>
                      <a:pt x="1056800" y="520381"/>
                    </a:cubicBezTo>
                    <a:cubicBezTo>
                      <a:pt x="1056800" y="807189"/>
                      <a:pt x="819433" y="1040762"/>
                      <a:pt x="528400" y="1040762"/>
                    </a:cubicBezTo>
                    <a:close/>
                    <a:moveTo>
                      <a:pt x="528400" y="9079"/>
                    </a:moveTo>
                    <a:cubicBezTo>
                      <a:pt x="242321" y="9079"/>
                      <a:pt x="9907" y="238113"/>
                      <a:pt x="9907" y="519968"/>
                    </a:cubicBezTo>
                    <a:cubicBezTo>
                      <a:pt x="9907" y="801824"/>
                      <a:pt x="242734" y="1030858"/>
                      <a:pt x="528400" y="1030858"/>
                    </a:cubicBezTo>
                    <a:cubicBezTo>
                      <a:pt x="814479" y="1030858"/>
                      <a:pt x="1046893" y="801824"/>
                      <a:pt x="1046893" y="519968"/>
                    </a:cubicBezTo>
                    <a:cubicBezTo>
                      <a:pt x="1046893" y="238113"/>
                      <a:pt x="814066" y="9079"/>
                      <a:pt x="528400" y="90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C664ED-37E6-4937-B90A-5A4E8BE1ABFB}"/>
                </a:ext>
              </a:extLst>
            </p:cNvPr>
            <p:cNvSpPr txBox="1"/>
            <p:nvPr/>
          </p:nvSpPr>
          <p:spPr>
            <a:xfrm>
              <a:off x="3126867" y="3435154"/>
              <a:ext cx="753732" cy="237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42" b="1" spc="0" baseline="0">
                  <a:solidFill>
                    <a:srgbClr val="000000"/>
                  </a:solidFill>
                  <a:latin typeface="Avenir-Medium"/>
                  <a:sym typeface="Avenir-Medium"/>
                  <a:rtl val="0"/>
                </a:rPr>
                <a:t>ECONOMIC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16880F-F9A7-4503-9161-A974F6E59499}"/>
                </a:ext>
              </a:extLst>
            </p:cNvPr>
            <p:cNvSpPr txBox="1"/>
            <p:nvPr/>
          </p:nvSpPr>
          <p:spPr>
            <a:xfrm>
              <a:off x="2991078" y="3614608"/>
              <a:ext cx="995785" cy="237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42" b="1" spc="0" baseline="0" dirty="0">
                  <a:solidFill>
                    <a:srgbClr val="000000"/>
                  </a:solidFill>
                  <a:latin typeface="Avenir-Medium"/>
                  <a:sym typeface="Avenir-Medium"/>
                  <a:rtl val="0"/>
                </a:rPr>
                <a:t>DETERMINANTS</a:t>
              </a:r>
            </a:p>
          </p:txBody>
        </p:sp>
        <p:grpSp>
          <p:nvGrpSpPr>
            <p:cNvPr id="28" name="Graphic 1533">
              <a:extLst>
                <a:ext uri="{FF2B5EF4-FFF2-40B4-BE49-F238E27FC236}">
                  <a16:creationId xmlns:a16="http://schemas.microsoft.com/office/drawing/2014/main" id="{1F374DCB-2C95-4E10-912C-642CDE71589A}"/>
                </a:ext>
              </a:extLst>
            </p:cNvPr>
            <p:cNvGrpSpPr/>
            <p:nvPr/>
          </p:nvGrpSpPr>
          <p:grpSpPr>
            <a:xfrm>
              <a:off x="2985900" y="3906405"/>
              <a:ext cx="246964" cy="246778"/>
              <a:chOff x="2985900" y="3906405"/>
              <a:chExt cx="246964" cy="246778"/>
            </a:xfrm>
          </p:grpSpPr>
          <p:sp>
            <p:nvSpPr>
              <p:cNvPr id="102" name="Freeform 261">
                <a:extLst>
                  <a:ext uri="{FF2B5EF4-FFF2-40B4-BE49-F238E27FC236}">
                    <a16:creationId xmlns:a16="http://schemas.microsoft.com/office/drawing/2014/main" id="{4AB3BD31-1BDD-47E2-9896-494ED93F1F69}"/>
                  </a:ext>
                </a:extLst>
              </p:cNvPr>
              <p:cNvSpPr/>
              <p:nvPr/>
            </p:nvSpPr>
            <p:spPr>
              <a:xfrm>
                <a:off x="3009946" y="3906405"/>
                <a:ext cx="222918" cy="219542"/>
              </a:xfrm>
              <a:custGeom>
                <a:avLst/>
                <a:gdLst>
                  <a:gd name="connsiteX0" fmla="*/ 222918 w 222918"/>
                  <a:gd name="connsiteY0" fmla="*/ 109771 h 219542"/>
                  <a:gd name="connsiteX1" fmla="*/ 111459 w 222918"/>
                  <a:gd name="connsiteY1" fmla="*/ 219542 h 219542"/>
                  <a:gd name="connsiteX2" fmla="*/ 0 w 222918"/>
                  <a:gd name="connsiteY2" fmla="*/ 109771 h 219542"/>
                  <a:gd name="connsiteX3" fmla="*/ 111459 w 222918"/>
                  <a:gd name="connsiteY3" fmla="*/ 0 h 219542"/>
                  <a:gd name="connsiteX4" fmla="*/ 222918 w 222918"/>
                  <a:gd name="connsiteY4" fmla="*/ 109771 h 21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18" h="219542">
                    <a:moveTo>
                      <a:pt x="222918" y="109771"/>
                    </a:moveTo>
                    <a:cubicBezTo>
                      <a:pt x="222918" y="170396"/>
                      <a:pt x="173016" y="219542"/>
                      <a:pt x="111459" y="219542"/>
                    </a:cubicBezTo>
                    <a:cubicBezTo>
                      <a:pt x="49902" y="219542"/>
                      <a:pt x="0" y="170396"/>
                      <a:pt x="0" y="109771"/>
                    </a:cubicBezTo>
                    <a:cubicBezTo>
                      <a:pt x="0" y="49146"/>
                      <a:pt x="49902" y="0"/>
                      <a:pt x="111459" y="0"/>
                    </a:cubicBezTo>
                    <a:cubicBezTo>
                      <a:pt x="173016" y="0"/>
                      <a:pt x="222918" y="49146"/>
                      <a:pt x="222918" y="109771"/>
                    </a:cubicBezTo>
                    <a:close/>
                  </a:path>
                </a:pathLst>
              </a:custGeom>
              <a:solidFill>
                <a:srgbClr val="85D2E1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3" name="Graphic 1533">
                <a:extLst>
                  <a:ext uri="{FF2B5EF4-FFF2-40B4-BE49-F238E27FC236}">
                    <a16:creationId xmlns:a16="http://schemas.microsoft.com/office/drawing/2014/main" id="{1ED9867E-99B0-4613-BEF6-B34017BE520B}"/>
                  </a:ext>
                </a:extLst>
              </p:cNvPr>
              <p:cNvGrpSpPr/>
              <p:nvPr/>
            </p:nvGrpSpPr>
            <p:grpSpPr>
              <a:xfrm>
                <a:off x="2988479" y="3924149"/>
                <a:ext cx="229936" cy="226557"/>
                <a:chOff x="2988479" y="3924149"/>
                <a:chExt cx="229936" cy="226557"/>
              </a:xfrm>
              <a:solidFill>
                <a:srgbClr val="000000"/>
              </a:solidFill>
            </p:grpSpPr>
            <p:grpSp>
              <p:nvGrpSpPr>
                <p:cNvPr id="105" name="Graphic 1533">
                  <a:extLst>
                    <a:ext uri="{FF2B5EF4-FFF2-40B4-BE49-F238E27FC236}">
                      <a16:creationId xmlns:a16="http://schemas.microsoft.com/office/drawing/2014/main" id="{A9B18887-7A46-426C-A601-C8BCF64A0E8B}"/>
                    </a:ext>
                  </a:extLst>
                </p:cNvPr>
                <p:cNvGrpSpPr/>
                <p:nvPr/>
              </p:nvGrpSpPr>
              <p:grpSpPr>
                <a:xfrm>
                  <a:off x="2988479" y="3924149"/>
                  <a:ext cx="134164" cy="132055"/>
                  <a:chOff x="2988479" y="3924149"/>
                  <a:chExt cx="134164" cy="132055"/>
                </a:xfrm>
                <a:solidFill>
                  <a:srgbClr val="000000"/>
                </a:solidFill>
              </p:grpSpPr>
              <p:sp>
                <p:nvSpPr>
                  <p:cNvPr id="115" name="Freeform 274">
                    <a:extLst>
                      <a:ext uri="{FF2B5EF4-FFF2-40B4-BE49-F238E27FC236}">
                        <a16:creationId xmlns:a16="http://schemas.microsoft.com/office/drawing/2014/main" id="{34FFA271-6EF8-4816-8477-ECB563D716C0}"/>
                      </a:ext>
                    </a:extLst>
                  </p:cNvPr>
                  <p:cNvSpPr/>
                  <p:nvPr/>
                </p:nvSpPr>
                <p:spPr>
                  <a:xfrm>
                    <a:off x="2991782" y="3927864"/>
                    <a:ext cx="127146" cy="125040"/>
                  </a:xfrm>
                  <a:custGeom>
                    <a:avLst/>
                    <a:gdLst>
                      <a:gd name="connsiteX0" fmla="*/ 127146 w 127146"/>
                      <a:gd name="connsiteY0" fmla="*/ 0 h 125040"/>
                      <a:gd name="connsiteX1" fmla="*/ 0 w 127146"/>
                      <a:gd name="connsiteY1" fmla="*/ 125040 h 125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146" h="125040">
                        <a:moveTo>
                          <a:pt x="127146" y="0"/>
                        </a:moveTo>
                        <a:lnTo>
                          <a:pt x="0" y="125040"/>
                        </a:lnTo>
                      </a:path>
                    </a:pathLst>
                  </a:custGeom>
                  <a:ln w="41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275">
                    <a:extLst>
                      <a:ext uri="{FF2B5EF4-FFF2-40B4-BE49-F238E27FC236}">
                        <a16:creationId xmlns:a16="http://schemas.microsoft.com/office/drawing/2014/main" id="{F7850F1A-32CA-4848-82A3-81718D39B744}"/>
                      </a:ext>
                    </a:extLst>
                  </p:cNvPr>
                  <p:cNvSpPr/>
                  <p:nvPr/>
                </p:nvSpPr>
                <p:spPr>
                  <a:xfrm>
                    <a:off x="2988479" y="3924149"/>
                    <a:ext cx="134164" cy="132055"/>
                  </a:xfrm>
                  <a:custGeom>
                    <a:avLst/>
                    <a:gdLst>
                      <a:gd name="connsiteX0" fmla="*/ 7018 w 134164"/>
                      <a:gd name="connsiteY0" fmla="*/ 132055 h 132055"/>
                      <a:gd name="connsiteX1" fmla="*/ 0 w 134164"/>
                      <a:gd name="connsiteY1" fmla="*/ 125453 h 132055"/>
                      <a:gd name="connsiteX2" fmla="*/ 127146 w 134164"/>
                      <a:gd name="connsiteY2" fmla="*/ 0 h 132055"/>
                      <a:gd name="connsiteX3" fmla="*/ 134164 w 134164"/>
                      <a:gd name="connsiteY3" fmla="*/ 7016 h 132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164" h="132055">
                        <a:moveTo>
                          <a:pt x="7018" y="132055"/>
                        </a:moveTo>
                        <a:lnTo>
                          <a:pt x="0" y="125453"/>
                        </a:lnTo>
                        <a:lnTo>
                          <a:pt x="127146" y="0"/>
                        </a:lnTo>
                        <a:lnTo>
                          <a:pt x="134164" y="70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1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aphic 1533">
                  <a:extLst>
                    <a:ext uri="{FF2B5EF4-FFF2-40B4-BE49-F238E27FC236}">
                      <a16:creationId xmlns:a16="http://schemas.microsoft.com/office/drawing/2014/main" id="{CF07872C-486B-46CF-8B48-8BC0D4F359B8}"/>
                    </a:ext>
                  </a:extLst>
                </p:cNvPr>
                <p:cNvGrpSpPr/>
                <p:nvPr/>
              </p:nvGrpSpPr>
              <p:grpSpPr>
                <a:xfrm>
                  <a:off x="3006231" y="3941482"/>
                  <a:ext cx="162647" cy="160529"/>
                  <a:chOff x="3006231" y="3941482"/>
                  <a:chExt cx="162647" cy="160529"/>
                </a:xfrm>
                <a:solidFill>
                  <a:srgbClr val="000000"/>
                </a:solidFill>
              </p:grpSpPr>
              <p:sp>
                <p:nvSpPr>
                  <p:cNvPr id="113" name="Freeform 272">
                    <a:extLst>
                      <a:ext uri="{FF2B5EF4-FFF2-40B4-BE49-F238E27FC236}">
                        <a16:creationId xmlns:a16="http://schemas.microsoft.com/office/drawing/2014/main" id="{A99AD57D-1802-4071-BC4D-15D5ED1AC39F}"/>
                      </a:ext>
                    </a:extLst>
                  </p:cNvPr>
                  <p:cNvSpPr/>
                  <p:nvPr/>
                </p:nvSpPr>
                <p:spPr>
                  <a:xfrm>
                    <a:off x="3009533" y="3944783"/>
                    <a:ext cx="156043" cy="153514"/>
                  </a:xfrm>
                  <a:custGeom>
                    <a:avLst/>
                    <a:gdLst>
                      <a:gd name="connsiteX0" fmla="*/ 156043 w 156043"/>
                      <a:gd name="connsiteY0" fmla="*/ 0 h 153514"/>
                      <a:gd name="connsiteX1" fmla="*/ 0 w 156043"/>
                      <a:gd name="connsiteY1" fmla="*/ 153515 h 153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6043" h="153514">
                        <a:moveTo>
                          <a:pt x="156043" y="0"/>
                        </a:moveTo>
                        <a:lnTo>
                          <a:pt x="0" y="153515"/>
                        </a:lnTo>
                      </a:path>
                    </a:pathLst>
                  </a:custGeom>
                  <a:ln w="41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273">
                    <a:extLst>
                      <a:ext uri="{FF2B5EF4-FFF2-40B4-BE49-F238E27FC236}">
                        <a16:creationId xmlns:a16="http://schemas.microsoft.com/office/drawing/2014/main" id="{14F9F555-45D4-42E0-AACB-B0F0787678DC}"/>
                      </a:ext>
                    </a:extLst>
                  </p:cNvPr>
                  <p:cNvSpPr/>
                  <p:nvPr/>
                </p:nvSpPr>
                <p:spPr>
                  <a:xfrm>
                    <a:off x="3006231" y="3941482"/>
                    <a:ext cx="162647" cy="160529"/>
                  </a:xfrm>
                  <a:custGeom>
                    <a:avLst/>
                    <a:gdLst>
                      <a:gd name="connsiteX0" fmla="*/ 6605 w 162647"/>
                      <a:gd name="connsiteY0" fmla="*/ 160530 h 160529"/>
                      <a:gd name="connsiteX1" fmla="*/ 0 w 162647"/>
                      <a:gd name="connsiteY1" fmla="*/ 153514 h 160529"/>
                      <a:gd name="connsiteX2" fmla="*/ 155630 w 162647"/>
                      <a:gd name="connsiteY2" fmla="*/ 0 h 160529"/>
                      <a:gd name="connsiteX3" fmla="*/ 162648 w 162647"/>
                      <a:gd name="connsiteY3" fmla="*/ 7015 h 160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2647" h="160529">
                        <a:moveTo>
                          <a:pt x="6605" y="160530"/>
                        </a:moveTo>
                        <a:lnTo>
                          <a:pt x="0" y="153514"/>
                        </a:lnTo>
                        <a:lnTo>
                          <a:pt x="155630" y="0"/>
                        </a:lnTo>
                        <a:lnTo>
                          <a:pt x="162648" y="70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1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" name="Graphic 1533">
                  <a:extLst>
                    <a:ext uri="{FF2B5EF4-FFF2-40B4-BE49-F238E27FC236}">
                      <a16:creationId xmlns:a16="http://schemas.microsoft.com/office/drawing/2014/main" id="{84A0AE95-AB99-4042-AAFD-DBABF614506A}"/>
                    </a:ext>
                  </a:extLst>
                </p:cNvPr>
                <p:cNvGrpSpPr/>
                <p:nvPr/>
              </p:nvGrpSpPr>
              <p:grpSpPr>
                <a:xfrm>
                  <a:off x="3038017" y="3972845"/>
                  <a:ext cx="162648" cy="160530"/>
                  <a:chOff x="3038017" y="3972845"/>
                  <a:chExt cx="162648" cy="160530"/>
                </a:xfrm>
                <a:solidFill>
                  <a:srgbClr val="000000"/>
                </a:solidFill>
              </p:grpSpPr>
              <p:sp>
                <p:nvSpPr>
                  <p:cNvPr id="111" name="Freeform 270">
                    <a:extLst>
                      <a:ext uri="{FF2B5EF4-FFF2-40B4-BE49-F238E27FC236}">
                        <a16:creationId xmlns:a16="http://schemas.microsoft.com/office/drawing/2014/main" id="{81D9AE47-B2C7-464F-B97F-7A452D04A70E}"/>
                      </a:ext>
                    </a:extLst>
                  </p:cNvPr>
                  <p:cNvSpPr/>
                  <p:nvPr/>
                </p:nvSpPr>
                <p:spPr>
                  <a:xfrm>
                    <a:off x="3041320" y="3976146"/>
                    <a:ext cx="156043" cy="153927"/>
                  </a:xfrm>
                  <a:custGeom>
                    <a:avLst/>
                    <a:gdLst>
                      <a:gd name="connsiteX0" fmla="*/ 156043 w 156043"/>
                      <a:gd name="connsiteY0" fmla="*/ 0 h 153927"/>
                      <a:gd name="connsiteX1" fmla="*/ 0 w 156043"/>
                      <a:gd name="connsiteY1" fmla="*/ 153927 h 153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6043" h="153927">
                        <a:moveTo>
                          <a:pt x="156043" y="0"/>
                        </a:moveTo>
                        <a:lnTo>
                          <a:pt x="0" y="153927"/>
                        </a:lnTo>
                      </a:path>
                    </a:pathLst>
                  </a:custGeom>
                  <a:ln w="41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271">
                    <a:extLst>
                      <a:ext uri="{FF2B5EF4-FFF2-40B4-BE49-F238E27FC236}">
                        <a16:creationId xmlns:a16="http://schemas.microsoft.com/office/drawing/2014/main" id="{43EE58CC-EFEC-4682-B3CE-69ED1EAE38AA}"/>
                      </a:ext>
                    </a:extLst>
                  </p:cNvPr>
                  <p:cNvSpPr/>
                  <p:nvPr/>
                </p:nvSpPr>
                <p:spPr>
                  <a:xfrm>
                    <a:off x="3038017" y="3972845"/>
                    <a:ext cx="162648" cy="160530"/>
                  </a:xfrm>
                  <a:custGeom>
                    <a:avLst/>
                    <a:gdLst>
                      <a:gd name="connsiteX0" fmla="*/ 7018 w 162648"/>
                      <a:gd name="connsiteY0" fmla="*/ 160530 h 160530"/>
                      <a:gd name="connsiteX1" fmla="*/ 0 w 162648"/>
                      <a:gd name="connsiteY1" fmla="*/ 153514 h 160530"/>
                      <a:gd name="connsiteX2" fmla="*/ 156043 w 162648"/>
                      <a:gd name="connsiteY2" fmla="*/ 0 h 160530"/>
                      <a:gd name="connsiteX3" fmla="*/ 162649 w 162648"/>
                      <a:gd name="connsiteY3" fmla="*/ 7015 h 160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2648" h="160530">
                        <a:moveTo>
                          <a:pt x="7018" y="160530"/>
                        </a:moveTo>
                        <a:lnTo>
                          <a:pt x="0" y="153514"/>
                        </a:lnTo>
                        <a:lnTo>
                          <a:pt x="156043" y="0"/>
                        </a:lnTo>
                        <a:lnTo>
                          <a:pt x="162649" y="70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1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" name="Graphic 1533">
                  <a:extLst>
                    <a:ext uri="{FF2B5EF4-FFF2-40B4-BE49-F238E27FC236}">
                      <a16:creationId xmlns:a16="http://schemas.microsoft.com/office/drawing/2014/main" id="{F259E41B-F6C5-442A-A505-5563913C608D}"/>
                    </a:ext>
                  </a:extLst>
                </p:cNvPr>
                <p:cNvGrpSpPr/>
                <p:nvPr/>
              </p:nvGrpSpPr>
              <p:grpSpPr>
                <a:xfrm>
                  <a:off x="3084252" y="4018652"/>
                  <a:ext cx="134164" cy="132055"/>
                  <a:chOff x="3084252" y="4018652"/>
                  <a:chExt cx="134164" cy="132055"/>
                </a:xfrm>
                <a:solidFill>
                  <a:srgbClr val="000000"/>
                </a:solidFill>
              </p:grpSpPr>
              <p:sp>
                <p:nvSpPr>
                  <p:cNvPr id="109" name="Freeform 268">
                    <a:extLst>
                      <a:ext uri="{FF2B5EF4-FFF2-40B4-BE49-F238E27FC236}">
                        <a16:creationId xmlns:a16="http://schemas.microsoft.com/office/drawing/2014/main" id="{A2EF86EA-A40D-428E-8D0E-83C61F49439E}"/>
                      </a:ext>
                    </a:extLst>
                  </p:cNvPr>
                  <p:cNvSpPr/>
                  <p:nvPr/>
                </p:nvSpPr>
                <p:spPr>
                  <a:xfrm>
                    <a:off x="3087555" y="4021953"/>
                    <a:ext cx="127146" cy="125040"/>
                  </a:xfrm>
                  <a:custGeom>
                    <a:avLst/>
                    <a:gdLst>
                      <a:gd name="connsiteX0" fmla="*/ 127146 w 127146"/>
                      <a:gd name="connsiteY0" fmla="*/ 0 h 125040"/>
                      <a:gd name="connsiteX1" fmla="*/ 0 w 127146"/>
                      <a:gd name="connsiteY1" fmla="*/ 125040 h 125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7146" h="125040">
                        <a:moveTo>
                          <a:pt x="127146" y="0"/>
                        </a:moveTo>
                        <a:lnTo>
                          <a:pt x="0" y="125040"/>
                        </a:lnTo>
                      </a:path>
                    </a:pathLst>
                  </a:custGeom>
                  <a:ln w="41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269">
                    <a:extLst>
                      <a:ext uri="{FF2B5EF4-FFF2-40B4-BE49-F238E27FC236}">
                        <a16:creationId xmlns:a16="http://schemas.microsoft.com/office/drawing/2014/main" id="{98E7AC45-A20F-4888-8598-9E71BB7CBC5A}"/>
                      </a:ext>
                    </a:extLst>
                  </p:cNvPr>
                  <p:cNvSpPr/>
                  <p:nvPr/>
                </p:nvSpPr>
                <p:spPr>
                  <a:xfrm>
                    <a:off x="3084252" y="4018652"/>
                    <a:ext cx="134164" cy="132055"/>
                  </a:xfrm>
                  <a:custGeom>
                    <a:avLst/>
                    <a:gdLst>
                      <a:gd name="connsiteX0" fmla="*/ 7019 w 134164"/>
                      <a:gd name="connsiteY0" fmla="*/ 132055 h 132055"/>
                      <a:gd name="connsiteX1" fmla="*/ 0 w 134164"/>
                      <a:gd name="connsiteY1" fmla="*/ 125040 h 132055"/>
                      <a:gd name="connsiteX2" fmla="*/ 127146 w 134164"/>
                      <a:gd name="connsiteY2" fmla="*/ 0 h 132055"/>
                      <a:gd name="connsiteX3" fmla="*/ 134164 w 134164"/>
                      <a:gd name="connsiteY3" fmla="*/ 6603 h 132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164" h="132055">
                        <a:moveTo>
                          <a:pt x="7019" y="132055"/>
                        </a:moveTo>
                        <a:lnTo>
                          <a:pt x="0" y="125040"/>
                        </a:lnTo>
                        <a:lnTo>
                          <a:pt x="127146" y="0"/>
                        </a:lnTo>
                        <a:lnTo>
                          <a:pt x="134164" y="66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1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4" name="Freeform 263">
                <a:extLst>
                  <a:ext uri="{FF2B5EF4-FFF2-40B4-BE49-F238E27FC236}">
                    <a16:creationId xmlns:a16="http://schemas.microsoft.com/office/drawing/2014/main" id="{20B6404B-D2AA-4824-AE26-6B8FB1438EEA}"/>
                  </a:ext>
                </a:extLst>
              </p:cNvPr>
              <p:cNvSpPr/>
              <p:nvPr/>
            </p:nvSpPr>
            <p:spPr>
              <a:xfrm>
                <a:off x="2985900" y="3922189"/>
                <a:ext cx="234683" cy="230993"/>
              </a:xfrm>
              <a:custGeom>
                <a:avLst/>
                <a:gdLst>
                  <a:gd name="connsiteX0" fmla="*/ 117342 w 234683"/>
                  <a:gd name="connsiteY0" fmla="*/ 230994 h 230993"/>
                  <a:gd name="connsiteX1" fmla="*/ 34366 w 234683"/>
                  <a:gd name="connsiteY1" fmla="*/ 197155 h 230993"/>
                  <a:gd name="connsiteX2" fmla="*/ 34366 w 234683"/>
                  <a:gd name="connsiteY2" fmla="*/ 33736 h 230993"/>
                  <a:gd name="connsiteX3" fmla="*/ 200318 w 234683"/>
                  <a:gd name="connsiteY3" fmla="*/ 33736 h 230993"/>
                  <a:gd name="connsiteX4" fmla="*/ 200318 w 234683"/>
                  <a:gd name="connsiteY4" fmla="*/ 197155 h 230993"/>
                  <a:gd name="connsiteX5" fmla="*/ 200318 w 234683"/>
                  <a:gd name="connsiteY5" fmla="*/ 197155 h 230993"/>
                  <a:gd name="connsiteX6" fmla="*/ 117342 w 234683"/>
                  <a:gd name="connsiteY6" fmla="*/ 230994 h 230993"/>
                  <a:gd name="connsiteX7" fmla="*/ 117342 w 234683"/>
                  <a:gd name="connsiteY7" fmla="*/ 9388 h 230993"/>
                  <a:gd name="connsiteX8" fmla="*/ 41385 w 234683"/>
                  <a:gd name="connsiteY8" fmla="*/ 40339 h 230993"/>
                  <a:gd name="connsiteX9" fmla="*/ 41385 w 234683"/>
                  <a:gd name="connsiteY9" fmla="*/ 190139 h 230993"/>
                  <a:gd name="connsiteX10" fmla="*/ 193712 w 234683"/>
                  <a:gd name="connsiteY10" fmla="*/ 190139 h 230993"/>
                  <a:gd name="connsiteX11" fmla="*/ 193712 w 234683"/>
                  <a:gd name="connsiteY11" fmla="*/ 40339 h 230993"/>
                  <a:gd name="connsiteX12" fmla="*/ 117342 w 234683"/>
                  <a:gd name="connsiteY12" fmla="*/ 9388 h 230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4683" h="230993">
                    <a:moveTo>
                      <a:pt x="117342" y="230994"/>
                    </a:moveTo>
                    <a:cubicBezTo>
                      <a:pt x="87206" y="230994"/>
                      <a:pt x="57071" y="219852"/>
                      <a:pt x="34366" y="197155"/>
                    </a:cubicBezTo>
                    <a:cubicBezTo>
                      <a:pt x="-11455" y="152173"/>
                      <a:pt x="-11455" y="78717"/>
                      <a:pt x="34366" y="33736"/>
                    </a:cubicBezTo>
                    <a:cubicBezTo>
                      <a:pt x="80189" y="-11245"/>
                      <a:pt x="154495" y="-11245"/>
                      <a:pt x="200318" y="33736"/>
                    </a:cubicBezTo>
                    <a:cubicBezTo>
                      <a:pt x="246139" y="78717"/>
                      <a:pt x="246139" y="152173"/>
                      <a:pt x="200318" y="197155"/>
                    </a:cubicBezTo>
                    <a:lnTo>
                      <a:pt x="200318" y="197155"/>
                    </a:lnTo>
                    <a:cubicBezTo>
                      <a:pt x="177613" y="219439"/>
                      <a:pt x="147477" y="230994"/>
                      <a:pt x="117342" y="230994"/>
                    </a:cubicBezTo>
                    <a:close/>
                    <a:moveTo>
                      <a:pt x="117342" y="9388"/>
                    </a:moveTo>
                    <a:cubicBezTo>
                      <a:pt x="89684" y="9388"/>
                      <a:pt x="62025" y="19705"/>
                      <a:pt x="41385" y="40339"/>
                    </a:cubicBezTo>
                    <a:cubicBezTo>
                      <a:pt x="-723" y="81606"/>
                      <a:pt x="-723" y="148872"/>
                      <a:pt x="41385" y="190139"/>
                    </a:cubicBezTo>
                    <a:cubicBezTo>
                      <a:pt x="83491" y="231406"/>
                      <a:pt x="151605" y="231406"/>
                      <a:pt x="193712" y="190139"/>
                    </a:cubicBezTo>
                    <a:cubicBezTo>
                      <a:pt x="235819" y="148872"/>
                      <a:pt x="235819" y="81606"/>
                      <a:pt x="193712" y="40339"/>
                    </a:cubicBezTo>
                    <a:cubicBezTo>
                      <a:pt x="172658" y="19705"/>
                      <a:pt x="145000" y="9388"/>
                      <a:pt x="117342" y="93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aphic 1533">
              <a:extLst>
                <a:ext uri="{FF2B5EF4-FFF2-40B4-BE49-F238E27FC236}">
                  <a16:creationId xmlns:a16="http://schemas.microsoft.com/office/drawing/2014/main" id="{4165509C-78BD-4B40-8FC8-0EEBAB5E15F0}"/>
                </a:ext>
              </a:extLst>
            </p:cNvPr>
            <p:cNvGrpSpPr/>
            <p:nvPr/>
          </p:nvGrpSpPr>
          <p:grpSpPr>
            <a:xfrm>
              <a:off x="3226260" y="4773019"/>
              <a:ext cx="1056799" cy="1040761"/>
              <a:chOff x="3226260" y="4773019"/>
              <a:chExt cx="1056799" cy="1040761"/>
            </a:xfrm>
          </p:grpSpPr>
          <p:sp>
            <p:nvSpPr>
              <p:cNvPr id="100" name="Freeform 259">
                <a:extLst>
                  <a:ext uri="{FF2B5EF4-FFF2-40B4-BE49-F238E27FC236}">
                    <a16:creationId xmlns:a16="http://schemas.microsoft.com/office/drawing/2014/main" id="{BA7C15B9-FC84-42E5-AD14-8B82B862E235}"/>
                  </a:ext>
                </a:extLst>
              </p:cNvPr>
              <p:cNvSpPr/>
              <p:nvPr/>
            </p:nvSpPr>
            <p:spPr>
              <a:xfrm>
                <a:off x="3231213" y="4777145"/>
                <a:ext cx="1046892" cy="1031683"/>
              </a:xfrm>
              <a:custGeom>
                <a:avLst/>
                <a:gdLst>
                  <a:gd name="connsiteX0" fmla="*/ 1046893 w 1046892"/>
                  <a:gd name="connsiteY0" fmla="*/ 515842 h 1031683"/>
                  <a:gd name="connsiteX1" fmla="*/ 523446 w 1046892"/>
                  <a:gd name="connsiteY1" fmla="*/ 1031683 h 1031683"/>
                  <a:gd name="connsiteX2" fmla="*/ 0 w 1046892"/>
                  <a:gd name="connsiteY2" fmla="*/ 515842 h 1031683"/>
                  <a:gd name="connsiteX3" fmla="*/ 523446 w 1046892"/>
                  <a:gd name="connsiteY3" fmla="*/ 0 h 1031683"/>
                  <a:gd name="connsiteX4" fmla="*/ 1046893 w 1046892"/>
                  <a:gd name="connsiteY4" fmla="*/ 515842 h 1031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892" h="1031683">
                    <a:moveTo>
                      <a:pt x="1046893" y="515842"/>
                    </a:moveTo>
                    <a:cubicBezTo>
                      <a:pt x="1046893" y="800734"/>
                      <a:pt x="812538" y="1031683"/>
                      <a:pt x="523446" y="1031683"/>
                    </a:cubicBezTo>
                    <a:cubicBezTo>
                      <a:pt x="234355" y="1031683"/>
                      <a:pt x="0" y="800734"/>
                      <a:pt x="0" y="515842"/>
                    </a:cubicBezTo>
                    <a:cubicBezTo>
                      <a:pt x="0" y="230950"/>
                      <a:pt x="234355" y="0"/>
                      <a:pt x="523446" y="0"/>
                    </a:cubicBezTo>
                    <a:cubicBezTo>
                      <a:pt x="812538" y="0"/>
                      <a:pt x="1046893" y="230950"/>
                      <a:pt x="1046893" y="5158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260">
                <a:extLst>
                  <a:ext uri="{FF2B5EF4-FFF2-40B4-BE49-F238E27FC236}">
                    <a16:creationId xmlns:a16="http://schemas.microsoft.com/office/drawing/2014/main" id="{C71A915D-9310-458A-A4F1-163973B396A4}"/>
                  </a:ext>
                </a:extLst>
              </p:cNvPr>
              <p:cNvSpPr/>
              <p:nvPr/>
            </p:nvSpPr>
            <p:spPr>
              <a:xfrm>
                <a:off x="3226260" y="4773019"/>
                <a:ext cx="1056799" cy="1040761"/>
              </a:xfrm>
              <a:custGeom>
                <a:avLst/>
                <a:gdLst>
                  <a:gd name="connsiteX0" fmla="*/ 528400 w 1056799"/>
                  <a:gd name="connsiteY0" fmla="*/ 1040762 h 1040761"/>
                  <a:gd name="connsiteX1" fmla="*/ 0 w 1056799"/>
                  <a:gd name="connsiteY1" fmla="*/ 520381 h 1040761"/>
                  <a:gd name="connsiteX2" fmla="*/ 528400 w 1056799"/>
                  <a:gd name="connsiteY2" fmla="*/ 0 h 1040761"/>
                  <a:gd name="connsiteX3" fmla="*/ 1056800 w 1056799"/>
                  <a:gd name="connsiteY3" fmla="*/ 520381 h 1040761"/>
                  <a:gd name="connsiteX4" fmla="*/ 528400 w 1056799"/>
                  <a:gd name="connsiteY4" fmla="*/ 1040762 h 1040761"/>
                  <a:gd name="connsiteX5" fmla="*/ 528400 w 1056799"/>
                  <a:gd name="connsiteY5" fmla="*/ 9079 h 1040761"/>
                  <a:gd name="connsiteX6" fmla="*/ 9907 w 1056799"/>
                  <a:gd name="connsiteY6" fmla="*/ 519968 h 1040761"/>
                  <a:gd name="connsiteX7" fmla="*/ 528400 w 1056799"/>
                  <a:gd name="connsiteY7" fmla="*/ 1030858 h 1040761"/>
                  <a:gd name="connsiteX8" fmla="*/ 1046892 w 1056799"/>
                  <a:gd name="connsiteY8" fmla="*/ 519968 h 1040761"/>
                  <a:gd name="connsiteX9" fmla="*/ 528400 w 1056799"/>
                  <a:gd name="connsiteY9" fmla="*/ 9079 h 104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6799" h="1040761">
                    <a:moveTo>
                      <a:pt x="528400" y="1040762"/>
                    </a:moveTo>
                    <a:cubicBezTo>
                      <a:pt x="236954" y="1040762"/>
                      <a:pt x="0" y="807189"/>
                      <a:pt x="0" y="520381"/>
                    </a:cubicBezTo>
                    <a:cubicBezTo>
                      <a:pt x="0" y="233160"/>
                      <a:pt x="236954" y="0"/>
                      <a:pt x="528400" y="0"/>
                    </a:cubicBezTo>
                    <a:cubicBezTo>
                      <a:pt x="819845" y="0"/>
                      <a:pt x="1056800" y="233573"/>
                      <a:pt x="1056800" y="520381"/>
                    </a:cubicBezTo>
                    <a:cubicBezTo>
                      <a:pt x="1056800" y="807189"/>
                      <a:pt x="819845" y="1040762"/>
                      <a:pt x="528400" y="1040762"/>
                    </a:cubicBezTo>
                    <a:close/>
                    <a:moveTo>
                      <a:pt x="528400" y="9079"/>
                    </a:moveTo>
                    <a:cubicBezTo>
                      <a:pt x="242321" y="9079"/>
                      <a:pt x="9907" y="238112"/>
                      <a:pt x="9907" y="519968"/>
                    </a:cubicBezTo>
                    <a:cubicBezTo>
                      <a:pt x="9907" y="801824"/>
                      <a:pt x="242734" y="1030858"/>
                      <a:pt x="528400" y="1030858"/>
                    </a:cubicBezTo>
                    <a:cubicBezTo>
                      <a:pt x="814479" y="1030858"/>
                      <a:pt x="1046892" y="801824"/>
                      <a:pt x="1046892" y="519968"/>
                    </a:cubicBezTo>
                    <a:cubicBezTo>
                      <a:pt x="1046892" y="238112"/>
                      <a:pt x="814479" y="9079"/>
                      <a:pt x="528400" y="90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E9350E-64FD-4848-A849-03CADA757ADD}"/>
                </a:ext>
              </a:extLst>
            </p:cNvPr>
            <p:cNvSpPr txBox="1"/>
            <p:nvPr/>
          </p:nvSpPr>
          <p:spPr>
            <a:xfrm>
              <a:off x="3383911" y="5083889"/>
              <a:ext cx="667170" cy="237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42" b="1" spc="0" baseline="0">
                  <a:solidFill>
                    <a:srgbClr val="000000"/>
                  </a:solidFill>
                  <a:latin typeface="Avenir-Medium"/>
                  <a:sym typeface="Avenir-Medium"/>
                  <a:rtl val="0"/>
                </a:rPr>
                <a:t>PHYSICAL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C99987-2C1A-404E-B569-DC952044D09E}"/>
                </a:ext>
              </a:extLst>
            </p:cNvPr>
            <p:cNvSpPr txBox="1"/>
            <p:nvPr/>
          </p:nvSpPr>
          <p:spPr>
            <a:xfrm>
              <a:off x="3221675" y="5226262"/>
              <a:ext cx="962123" cy="237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42" b="1" spc="0" baseline="0">
                  <a:solidFill>
                    <a:srgbClr val="000000"/>
                  </a:solidFill>
                  <a:latin typeface="Avenir-Medium"/>
                  <a:sym typeface="Avenir-Medium"/>
                  <a:rtl val="0"/>
                </a:rPr>
                <a:t>ENVIRONMENT</a:t>
              </a:r>
            </a:p>
          </p:txBody>
        </p:sp>
        <p:grpSp>
          <p:nvGrpSpPr>
            <p:cNvPr id="32" name="Graphic 1533">
              <a:extLst>
                <a:ext uri="{FF2B5EF4-FFF2-40B4-BE49-F238E27FC236}">
                  <a16:creationId xmlns:a16="http://schemas.microsoft.com/office/drawing/2014/main" id="{5A855F77-564D-4EB9-B8A2-A9D81723E57F}"/>
                </a:ext>
              </a:extLst>
            </p:cNvPr>
            <p:cNvGrpSpPr/>
            <p:nvPr/>
          </p:nvGrpSpPr>
          <p:grpSpPr>
            <a:xfrm>
              <a:off x="3033476" y="5644172"/>
              <a:ext cx="345111" cy="9491"/>
              <a:chOff x="3033476" y="5644172"/>
              <a:chExt cx="345111" cy="9491"/>
            </a:xfrm>
            <a:solidFill>
              <a:srgbClr val="000000"/>
            </a:solidFill>
          </p:grpSpPr>
          <p:sp>
            <p:nvSpPr>
              <p:cNvPr id="98" name="Freeform 257">
                <a:extLst>
                  <a:ext uri="{FF2B5EF4-FFF2-40B4-BE49-F238E27FC236}">
                    <a16:creationId xmlns:a16="http://schemas.microsoft.com/office/drawing/2014/main" id="{A014DE5D-E545-4C9C-BF06-54E88F04C464}"/>
                  </a:ext>
                </a:extLst>
              </p:cNvPr>
              <p:cNvSpPr/>
              <p:nvPr/>
            </p:nvSpPr>
            <p:spPr>
              <a:xfrm>
                <a:off x="3033476" y="5648711"/>
                <a:ext cx="345111" cy="4126"/>
              </a:xfrm>
              <a:custGeom>
                <a:avLst/>
                <a:gdLst>
                  <a:gd name="connsiteX0" fmla="*/ 0 w 345111"/>
                  <a:gd name="connsiteY0" fmla="*/ 0 h 4126"/>
                  <a:gd name="connsiteX1" fmla="*/ 345111 w 345111"/>
                  <a:gd name="connsiteY1" fmla="*/ 0 h 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5111" h="4126">
                    <a:moveTo>
                      <a:pt x="0" y="0"/>
                    </a:moveTo>
                    <a:lnTo>
                      <a:pt x="345111" y="0"/>
                    </a:lnTo>
                  </a:path>
                </a:pathLst>
              </a:custGeom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258">
                <a:extLst>
                  <a:ext uri="{FF2B5EF4-FFF2-40B4-BE49-F238E27FC236}">
                    <a16:creationId xmlns:a16="http://schemas.microsoft.com/office/drawing/2014/main" id="{B414202E-44AE-4D18-A372-AF46D5836A37}"/>
                  </a:ext>
                </a:extLst>
              </p:cNvPr>
              <p:cNvSpPr/>
              <p:nvPr/>
            </p:nvSpPr>
            <p:spPr>
              <a:xfrm>
                <a:off x="3033476" y="5644172"/>
                <a:ext cx="345111" cy="9491"/>
              </a:xfrm>
              <a:custGeom>
                <a:avLst/>
                <a:gdLst>
                  <a:gd name="connsiteX0" fmla="*/ 0 w 345111"/>
                  <a:gd name="connsiteY0" fmla="*/ 0 h 9491"/>
                  <a:gd name="connsiteX1" fmla="*/ 345112 w 345111"/>
                  <a:gd name="connsiteY1" fmla="*/ 0 h 9491"/>
                  <a:gd name="connsiteX2" fmla="*/ 345112 w 345111"/>
                  <a:gd name="connsiteY2" fmla="*/ 9492 h 9491"/>
                  <a:gd name="connsiteX3" fmla="*/ 0 w 345111"/>
                  <a:gd name="connsiteY3" fmla="*/ 9492 h 9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5111" h="9491">
                    <a:moveTo>
                      <a:pt x="0" y="0"/>
                    </a:moveTo>
                    <a:lnTo>
                      <a:pt x="345112" y="0"/>
                    </a:lnTo>
                    <a:lnTo>
                      <a:pt x="345112" y="9492"/>
                    </a:lnTo>
                    <a:lnTo>
                      <a:pt x="0" y="9492"/>
                    </a:lnTo>
                    <a:close/>
                  </a:path>
                </a:pathLst>
              </a:custGeom>
              <a:solidFill>
                <a:srgbClr val="000000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aphic 1533">
              <a:extLst>
                <a:ext uri="{FF2B5EF4-FFF2-40B4-BE49-F238E27FC236}">
                  <a16:creationId xmlns:a16="http://schemas.microsoft.com/office/drawing/2014/main" id="{DBDACEC8-A9F2-4566-A604-32D388F6A330}"/>
                </a:ext>
              </a:extLst>
            </p:cNvPr>
            <p:cNvGrpSpPr/>
            <p:nvPr/>
          </p:nvGrpSpPr>
          <p:grpSpPr>
            <a:xfrm>
              <a:off x="2893120" y="5583509"/>
              <a:ext cx="145412" cy="142372"/>
              <a:chOff x="2893120" y="5583509"/>
              <a:chExt cx="145412" cy="142372"/>
            </a:xfrm>
          </p:grpSpPr>
          <p:sp>
            <p:nvSpPr>
              <p:cNvPr id="85" name="Freeform 244">
                <a:extLst>
                  <a:ext uri="{FF2B5EF4-FFF2-40B4-BE49-F238E27FC236}">
                    <a16:creationId xmlns:a16="http://schemas.microsoft.com/office/drawing/2014/main" id="{195E9358-B683-4184-8D8B-2B4B13A8DC89}"/>
                  </a:ext>
                </a:extLst>
              </p:cNvPr>
              <p:cNvSpPr/>
              <p:nvPr/>
            </p:nvSpPr>
            <p:spPr>
              <a:xfrm>
                <a:off x="2893120" y="5600428"/>
                <a:ext cx="127146" cy="125452"/>
              </a:xfrm>
              <a:custGeom>
                <a:avLst/>
                <a:gdLst>
                  <a:gd name="connsiteX0" fmla="*/ 127146 w 127146"/>
                  <a:gd name="connsiteY0" fmla="*/ 62726 h 125452"/>
                  <a:gd name="connsiteX1" fmla="*/ 63573 w 127146"/>
                  <a:gd name="connsiteY1" fmla="*/ 125452 h 125452"/>
                  <a:gd name="connsiteX2" fmla="*/ 0 w 127146"/>
                  <a:gd name="connsiteY2" fmla="*/ 62726 h 125452"/>
                  <a:gd name="connsiteX3" fmla="*/ 63573 w 127146"/>
                  <a:gd name="connsiteY3" fmla="*/ 0 h 125452"/>
                  <a:gd name="connsiteX4" fmla="*/ 127146 w 127146"/>
                  <a:gd name="connsiteY4" fmla="*/ 62726 h 12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146" h="125452">
                    <a:moveTo>
                      <a:pt x="127146" y="62726"/>
                    </a:moveTo>
                    <a:cubicBezTo>
                      <a:pt x="127146" y="97369"/>
                      <a:pt x="98683" y="125452"/>
                      <a:pt x="63573" y="125452"/>
                    </a:cubicBezTo>
                    <a:cubicBezTo>
                      <a:pt x="28463" y="125452"/>
                      <a:pt x="0" y="97369"/>
                      <a:pt x="0" y="62726"/>
                    </a:cubicBezTo>
                    <a:cubicBezTo>
                      <a:pt x="0" y="28083"/>
                      <a:pt x="28463" y="0"/>
                      <a:pt x="63573" y="0"/>
                    </a:cubicBezTo>
                    <a:cubicBezTo>
                      <a:pt x="98683" y="0"/>
                      <a:pt x="127146" y="28084"/>
                      <a:pt x="127146" y="62726"/>
                    </a:cubicBezTo>
                    <a:close/>
                  </a:path>
                </a:pathLst>
              </a:custGeom>
              <a:solidFill>
                <a:srgbClr val="FFD100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6" name="Graphic 1533">
                <a:extLst>
                  <a:ext uri="{FF2B5EF4-FFF2-40B4-BE49-F238E27FC236}">
                    <a16:creationId xmlns:a16="http://schemas.microsoft.com/office/drawing/2014/main" id="{B2AC1919-7511-404A-88D7-DACB6DA24873}"/>
                  </a:ext>
                </a:extLst>
              </p:cNvPr>
              <p:cNvGrpSpPr/>
              <p:nvPr/>
            </p:nvGrpSpPr>
            <p:grpSpPr>
              <a:xfrm>
                <a:off x="2905814" y="5583509"/>
                <a:ext cx="132718" cy="130611"/>
                <a:chOff x="2905814" y="5583509"/>
                <a:chExt cx="132718" cy="130611"/>
              </a:xfrm>
              <a:solidFill>
                <a:srgbClr val="000000"/>
              </a:solidFill>
            </p:grpSpPr>
            <p:sp>
              <p:nvSpPr>
                <p:cNvPr id="87" name="Freeform 246">
                  <a:extLst>
                    <a:ext uri="{FF2B5EF4-FFF2-40B4-BE49-F238E27FC236}">
                      <a16:creationId xmlns:a16="http://schemas.microsoft.com/office/drawing/2014/main" id="{58CC8BCB-0294-4044-9E8A-E2FADF01D634}"/>
                    </a:ext>
                  </a:extLst>
                </p:cNvPr>
                <p:cNvSpPr/>
                <p:nvPr/>
              </p:nvSpPr>
              <p:spPr>
                <a:xfrm>
                  <a:off x="2905814" y="5583509"/>
                  <a:ext cx="132718" cy="130611"/>
                </a:xfrm>
                <a:custGeom>
                  <a:avLst/>
                  <a:gdLst>
                    <a:gd name="connsiteX0" fmla="*/ 66153 w 132718"/>
                    <a:gd name="connsiteY0" fmla="*/ 0 h 130611"/>
                    <a:gd name="connsiteX1" fmla="*/ 113214 w 132718"/>
                    <a:gd name="connsiteY1" fmla="*/ 18983 h 130611"/>
                    <a:gd name="connsiteX2" fmla="*/ 113214 w 132718"/>
                    <a:gd name="connsiteY2" fmla="*/ 111422 h 130611"/>
                    <a:gd name="connsiteX3" fmla="*/ 19505 w 132718"/>
                    <a:gd name="connsiteY3" fmla="*/ 111422 h 130611"/>
                    <a:gd name="connsiteX4" fmla="*/ 19505 w 132718"/>
                    <a:gd name="connsiteY4" fmla="*/ 18983 h 130611"/>
                    <a:gd name="connsiteX5" fmla="*/ 66153 w 132718"/>
                    <a:gd name="connsiteY5" fmla="*/ 0 h 130611"/>
                    <a:gd name="connsiteX6" fmla="*/ 66153 w 132718"/>
                    <a:gd name="connsiteY6" fmla="*/ 120913 h 130611"/>
                    <a:gd name="connsiteX7" fmla="*/ 106195 w 132718"/>
                    <a:gd name="connsiteY7" fmla="*/ 104819 h 130611"/>
                    <a:gd name="connsiteX8" fmla="*/ 106195 w 132718"/>
                    <a:gd name="connsiteY8" fmla="*/ 25999 h 130611"/>
                    <a:gd name="connsiteX9" fmla="*/ 26110 w 132718"/>
                    <a:gd name="connsiteY9" fmla="*/ 25999 h 130611"/>
                    <a:gd name="connsiteX10" fmla="*/ 26110 w 132718"/>
                    <a:gd name="connsiteY10" fmla="*/ 104819 h 130611"/>
                    <a:gd name="connsiteX11" fmla="*/ 66153 w 132718"/>
                    <a:gd name="connsiteY11" fmla="*/ 120913 h 130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2718" h="130611">
                      <a:moveTo>
                        <a:pt x="66153" y="0"/>
                      </a:moveTo>
                      <a:cubicBezTo>
                        <a:pt x="83078" y="0"/>
                        <a:pt x="100003" y="6190"/>
                        <a:pt x="113214" y="18983"/>
                      </a:cubicBezTo>
                      <a:cubicBezTo>
                        <a:pt x="139220" y="44569"/>
                        <a:pt x="139220" y="85836"/>
                        <a:pt x="113214" y="111422"/>
                      </a:cubicBezTo>
                      <a:cubicBezTo>
                        <a:pt x="87207" y="137008"/>
                        <a:pt x="45100" y="137008"/>
                        <a:pt x="19505" y="111422"/>
                      </a:cubicBezTo>
                      <a:cubicBezTo>
                        <a:pt x="-6502" y="85836"/>
                        <a:pt x="-6502" y="44569"/>
                        <a:pt x="19505" y="18983"/>
                      </a:cubicBezTo>
                      <a:cubicBezTo>
                        <a:pt x="32302" y="6190"/>
                        <a:pt x="49228" y="0"/>
                        <a:pt x="66153" y="0"/>
                      </a:cubicBezTo>
                      <a:close/>
                      <a:moveTo>
                        <a:pt x="66153" y="120913"/>
                      </a:moveTo>
                      <a:cubicBezTo>
                        <a:pt x="80601" y="120913"/>
                        <a:pt x="95050" y="115549"/>
                        <a:pt x="106195" y="104819"/>
                      </a:cubicBezTo>
                      <a:cubicBezTo>
                        <a:pt x="128075" y="82948"/>
                        <a:pt x="128075" y="47871"/>
                        <a:pt x="106195" y="25999"/>
                      </a:cubicBezTo>
                      <a:cubicBezTo>
                        <a:pt x="84317" y="4127"/>
                        <a:pt x="48402" y="4127"/>
                        <a:pt x="26110" y="25999"/>
                      </a:cubicBezTo>
                      <a:cubicBezTo>
                        <a:pt x="4231" y="47871"/>
                        <a:pt x="4231" y="82948"/>
                        <a:pt x="26110" y="104819"/>
                      </a:cubicBezTo>
                      <a:cubicBezTo>
                        <a:pt x="37256" y="115549"/>
                        <a:pt x="51704" y="120913"/>
                        <a:pt x="66153" y="1209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88" name="Graphic 1533">
                  <a:extLst>
                    <a:ext uri="{FF2B5EF4-FFF2-40B4-BE49-F238E27FC236}">
                      <a16:creationId xmlns:a16="http://schemas.microsoft.com/office/drawing/2014/main" id="{67DF889B-B329-4AF5-A317-813C27E02404}"/>
                    </a:ext>
                  </a:extLst>
                </p:cNvPr>
                <p:cNvGrpSpPr/>
                <p:nvPr/>
              </p:nvGrpSpPr>
              <p:grpSpPr>
                <a:xfrm>
                  <a:off x="2907569" y="5585572"/>
                  <a:ext cx="129209" cy="125452"/>
                  <a:chOff x="2907569" y="5585572"/>
                  <a:chExt cx="129209" cy="125452"/>
                </a:xfrm>
                <a:solidFill>
                  <a:srgbClr val="000000"/>
                </a:solidFill>
              </p:grpSpPr>
              <p:grpSp>
                <p:nvGrpSpPr>
                  <p:cNvPr id="89" name="Graphic 1533">
                    <a:extLst>
                      <a:ext uri="{FF2B5EF4-FFF2-40B4-BE49-F238E27FC236}">
                        <a16:creationId xmlns:a16="http://schemas.microsoft.com/office/drawing/2014/main" id="{4D7818EE-750C-4ED1-88B0-4585988E2B14}"/>
                      </a:ext>
                    </a:extLst>
                  </p:cNvPr>
                  <p:cNvGrpSpPr/>
                  <p:nvPr/>
                </p:nvGrpSpPr>
                <p:grpSpPr>
                  <a:xfrm>
                    <a:off x="2958757" y="5633855"/>
                    <a:ext cx="78021" cy="77169"/>
                    <a:chOff x="2958757" y="5633855"/>
                    <a:chExt cx="78021" cy="77169"/>
                  </a:xfrm>
                  <a:solidFill>
                    <a:srgbClr val="000000"/>
                  </a:solidFill>
                </p:grpSpPr>
                <p:sp>
                  <p:nvSpPr>
                    <p:cNvPr id="96" name="Freeform 255">
                      <a:extLst>
                        <a:ext uri="{FF2B5EF4-FFF2-40B4-BE49-F238E27FC236}">
                          <a16:creationId xmlns:a16="http://schemas.microsoft.com/office/drawing/2014/main" id="{055E5D76-B419-4C59-B2E0-6B26520845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2060" y="5637569"/>
                      <a:ext cx="71416" cy="70154"/>
                    </a:xfrm>
                    <a:custGeom>
                      <a:avLst/>
                      <a:gdLst>
                        <a:gd name="connsiteX0" fmla="*/ 0 w 71416"/>
                        <a:gd name="connsiteY0" fmla="*/ 70155 h 70154"/>
                        <a:gd name="connsiteX1" fmla="*/ 71417 w 71416"/>
                        <a:gd name="connsiteY1" fmla="*/ 0 h 701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1416" h="70154">
                          <a:moveTo>
                            <a:pt x="0" y="70155"/>
                          </a:moveTo>
                          <a:lnTo>
                            <a:pt x="71417" y="0"/>
                          </a:lnTo>
                        </a:path>
                      </a:pathLst>
                    </a:custGeom>
                    <a:ln w="412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Freeform 256">
                      <a:extLst>
                        <a:ext uri="{FF2B5EF4-FFF2-40B4-BE49-F238E27FC236}">
                          <a16:creationId xmlns:a16="http://schemas.microsoft.com/office/drawing/2014/main" id="{DB150681-41E0-4D33-9B68-378646E24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8757" y="5633855"/>
                      <a:ext cx="78021" cy="77169"/>
                    </a:xfrm>
                    <a:custGeom>
                      <a:avLst/>
                      <a:gdLst>
                        <a:gd name="connsiteX0" fmla="*/ 71417 w 78021"/>
                        <a:gd name="connsiteY0" fmla="*/ 0 h 77169"/>
                        <a:gd name="connsiteX1" fmla="*/ 78021 w 78021"/>
                        <a:gd name="connsiteY1" fmla="*/ 7015 h 77169"/>
                        <a:gd name="connsiteX2" fmla="*/ 7018 w 78021"/>
                        <a:gd name="connsiteY2" fmla="*/ 77170 h 77169"/>
                        <a:gd name="connsiteX3" fmla="*/ 0 w 78021"/>
                        <a:gd name="connsiteY3" fmla="*/ 70567 h 77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8021" h="77169">
                          <a:moveTo>
                            <a:pt x="71417" y="0"/>
                          </a:moveTo>
                          <a:lnTo>
                            <a:pt x="78021" y="7015"/>
                          </a:lnTo>
                          <a:lnTo>
                            <a:pt x="7018" y="77170"/>
                          </a:lnTo>
                          <a:lnTo>
                            <a:pt x="0" y="705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12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" name="Graphic 1533">
                    <a:extLst>
                      <a:ext uri="{FF2B5EF4-FFF2-40B4-BE49-F238E27FC236}">
                        <a16:creationId xmlns:a16="http://schemas.microsoft.com/office/drawing/2014/main" id="{01C3CBF2-D033-4FB0-94E2-A9AF568B6BF2}"/>
                      </a:ext>
                    </a:extLst>
                  </p:cNvPr>
                  <p:cNvGrpSpPr/>
                  <p:nvPr/>
                </p:nvGrpSpPr>
                <p:grpSpPr>
                  <a:xfrm>
                    <a:off x="2925319" y="5602905"/>
                    <a:ext cx="92057" cy="90788"/>
                    <a:chOff x="2925319" y="5602905"/>
                    <a:chExt cx="92057" cy="90788"/>
                  </a:xfrm>
                  <a:solidFill>
                    <a:srgbClr val="000000"/>
                  </a:solidFill>
                </p:grpSpPr>
                <p:sp>
                  <p:nvSpPr>
                    <p:cNvPr id="94" name="Freeform 253">
                      <a:extLst>
                        <a:ext uri="{FF2B5EF4-FFF2-40B4-BE49-F238E27FC236}">
                          <a16:creationId xmlns:a16="http://schemas.microsoft.com/office/drawing/2014/main" id="{705A7518-9BD6-4B9E-BC55-8D4407DED6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28622" y="5606206"/>
                      <a:ext cx="85452" cy="84185"/>
                    </a:xfrm>
                    <a:custGeom>
                      <a:avLst/>
                      <a:gdLst>
                        <a:gd name="connsiteX0" fmla="*/ 0 w 85452"/>
                        <a:gd name="connsiteY0" fmla="*/ 84185 h 84185"/>
                        <a:gd name="connsiteX1" fmla="*/ 85452 w 85452"/>
                        <a:gd name="connsiteY1" fmla="*/ 0 h 841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5452" h="84185">
                          <a:moveTo>
                            <a:pt x="0" y="84185"/>
                          </a:moveTo>
                          <a:lnTo>
                            <a:pt x="85452" y="0"/>
                          </a:lnTo>
                        </a:path>
                      </a:pathLst>
                    </a:custGeom>
                    <a:ln w="412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Freeform 254">
                      <a:extLst>
                        <a:ext uri="{FF2B5EF4-FFF2-40B4-BE49-F238E27FC236}">
                          <a16:creationId xmlns:a16="http://schemas.microsoft.com/office/drawing/2014/main" id="{8464A12D-510A-4AE2-8598-E7A70100D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25319" y="5602905"/>
                      <a:ext cx="92057" cy="90788"/>
                    </a:xfrm>
                    <a:custGeom>
                      <a:avLst/>
                      <a:gdLst>
                        <a:gd name="connsiteX0" fmla="*/ 85040 w 92057"/>
                        <a:gd name="connsiteY0" fmla="*/ 0 h 90788"/>
                        <a:gd name="connsiteX1" fmla="*/ 92057 w 92057"/>
                        <a:gd name="connsiteY1" fmla="*/ 6603 h 90788"/>
                        <a:gd name="connsiteX2" fmla="*/ 7019 w 92057"/>
                        <a:gd name="connsiteY2" fmla="*/ 90788 h 90788"/>
                        <a:gd name="connsiteX3" fmla="*/ 0 w 92057"/>
                        <a:gd name="connsiteY3" fmla="*/ 83772 h 90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2057" h="90788">
                          <a:moveTo>
                            <a:pt x="85040" y="0"/>
                          </a:moveTo>
                          <a:lnTo>
                            <a:pt x="92057" y="6603"/>
                          </a:lnTo>
                          <a:lnTo>
                            <a:pt x="7019" y="90788"/>
                          </a:lnTo>
                          <a:lnTo>
                            <a:pt x="0" y="8377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12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1" name="Graphic 1533">
                    <a:extLst>
                      <a:ext uri="{FF2B5EF4-FFF2-40B4-BE49-F238E27FC236}">
                        <a16:creationId xmlns:a16="http://schemas.microsoft.com/office/drawing/2014/main" id="{2606D474-69DB-4CCF-93B7-9D9C06C28693}"/>
                      </a:ext>
                    </a:extLst>
                  </p:cNvPr>
                  <p:cNvGrpSpPr/>
                  <p:nvPr/>
                </p:nvGrpSpPr>
                <p:grpSpPr>
                  <a:xfrm>
                    <a:off x="2907569" y="5585572"/>
                    <a:ext cx="76370" cy="75106"/>
                    <a:chOff x="2907569" y="5585572"/>
                    <a:chExt cx="76370" cy="75106"/>
                  </a:xfrm>
                  <a:solidFill>
                    <a:srgbClr val="000000"/>
                  </a:solidFill>
                </p:grpSpPr>
                <p:sp>
                  <p:nvSpPr>
                    <p:cNvPr id="92" name="Freeform 251">
                      <a:extLst>
                        <a:ext uri="{FF2B5EF4-FFF2-40B4-BE49-F238E27FC236}">
                          <a16:creationId xmlns:a16="http://schemas.microsoft.com/office/drawing/2014/main" id="{EDE28C7B-BBA0-4FFD-9FCE-9E6D62D9CC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0871" y="5588874"/>
                      <a:ext cx="69765" cy="68503"/>
                    </a:xfrm>
                    <a:custGeom>
                      <a:avLst/>
                      <a:gdLst>
                        <a:gd name="connsiteX0" fmla="*/ 0 w 69765"/>
                        <a:gd name="connsiteY0" fmla="*/ 68504 h 68503"/>
                        <a:gd name="connsiteX1" fmla="*/ 69765 w 69765"/>
                        <a:gd name="connsiteY1" fmla="*/ 0 h 685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9765" h="68503">
                          <a:moveTo>
                            <a:pt x="0" y="68504"/>
                          </a:moveTo>
                          <a:lnTo>
                            <a:pt x="69765" y="0"/>
                          </a:lnTo>
                        </a:path>
                      </a:pathLst>
                    </a:custGeom>
                    <a:ln w="412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Freeform 252">
                      <a:extLst>
                        <a:ext uri="{FF2B5EF4-FFF2-40B4-BE49-F238E27FC236}">
                          <a16:creationId xmlns:a16="http://schemas.microsoft.com/office/drawing/2014/main" id="{F775B849-5C91-486E-8B67-750AF13721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07569" y="5585572"/>
                      <a:ext cx="76370" cy="75106"/>
                    </a:xfrm>
                    <a:custGeom>
                      <a:avLst/>
                      <a:gdLst>
                        <a:gd name="connsiteX0" fmla="*/ 69352 w 76370"/>
                        <a:gd name="connsiteY0" fmla="*/ 0 h 75106"/>
                        <a:gd name="connsiteX1" fmla="*/ 76370 w 76370"/>
                        <a:gd name="connsiteY1" fmla="*/ 6603 h 75106"/>
                        <a:gd name="connsiteX2" fmla="*/ 7018 w 76370"/>
                        <a:gd name="connsiteY2" fmla="*/ 75107 h 75106"/>
                        <a:gd name="connsiteX3" fmla="*/ 0 w 76370"/>
                        <a:gd name="connsiteY3" fmla="*/ 68091 h 75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6370" h="75106">
                          <a:moveTo>
                            <a:pt x="69352" y="0"/>
                          </a:moveTo>
                          <a:lnTo>
                            <a:pt x="76370" y="6603"/>
                          </a:lnTo>
                          <a:lnTo>
                            <a:pt x="7018" y="75107"/>
                          </a:lnTo>
                          <a:lnTo>
                            <a:pt x="0" y="6809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412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34" name="Graphic 1533">
              <a:extLst>
                <a:ext uri="{FF2B5EF4-FFF2-40B4-BE49-F238E27FC236}">
                  <a16:creationId xmlns:a16="http://schemas.microsoft.com/office/drawing/2014/main" id="{75DC7840-0653-4035-A953-9E1BFF0D8AEC}"/>
                </a:ext>
              </a:extLst>
            </p:cNvPr>
            <p:cNvGrpSpPr/>
            <p:nvPr/>
          </p:nvGrpSpPr>
          <p:grpSpPr>
            <a:xfrm>
              <a:off x="2717262" y="5341682"/>
              <a:ext cx="392171" cy="68916"/>
              <a:chOff x="2717262" y="5341682"/>
              <a:chExt cx="392171" cy="68916"/>
            </a:xfrm>
            <a:solidFill>
              <a:srgbClr val="000000"/>
            </a:solidFill>
          </p:grpSpPr>
          <p:grpSp>
            <p:nvGrpSpPr>
              <p:cNvPr id="76" name="Graphic 1533">
                <a:extLst>
                  <a:ext uri="{FF2B5EF4-FFF2-40B4-BE49-F238E27FC236}">
                    <a16:creationId xmlns:a16="http://schemas.microsoft.com/office/drawing/2014/main" id="{1DA15227-899B-4856-8A9E-4EBAED1AEA1E}"/>
                  </a:ext>
                </a:extLst>
              </p:cNvPr>
              <p:cNvGrpSpPr/>
              <p:nvPr/>
            </p:nvGrpSpPr>
            <p:grpSpPr>
              <a:xfrm>
                <a:off x="2815099" y="5341682"/>
                <a:ext cx="196498" cy="9491"/>
                <a:chOff x="2815099" y="5341682"/>
                <a:chExt cx="196498" cy="9491"/>
              </a:xfrm>
              <a:solidFill>
                <a:srgbClr val="000000"/>
              </a:solidFill>
            </p:grpSpPr>
            <p:sp>
              <p:nvSpPr>
                <p:cNvPr id="83" name="Freeform 242">
                  <a:extLst>
                    <a:ext uri="{FF2B5EF4-FFF2-40B4-BE49-F238E27FC236}">
                      <a16:creationId xmlns:a16="http://schemas.microsoft.com/office/drawing/2014/main" id="{F6EB4B43-5D77-4079-868C-15B276F369C8}"/>
                    </a:ext>
                  </a:extLst>
                </p:cNvPr>
                <p:cNvSpPr/>
                <p:nvPr/>
              </p:nvSpPr>
              <p:spPr>
                <a:xfrm>
                  <a:off x="2815099" y="5346634"/>
                  <a:ext cx="196498" cy="4126"/>
                </a:xfrm>
                <a:custGeom>
                  <a:avLst/>
                  <a:gdLst>
                    <a:gd name="connsiteX0" fmla="*/ 196499 w 196498"/>
                    <a:gd name="connsiteY0" fmla="*/ 0 h 4126"/>
                    <a:gd name="connsiteX1" fmla="*/ 0 w 196498"/>
                    <a:gd name="connsiteY1" fmla="*/ 0 h 4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6498" h="4126">
                      <a:moveTo>
                        <a:pt x="196499" y="0"/>
                      </a:moveTo>
                      <a:lnTo>
                        <a:pt x="0" y="0"/>
                      </a:lnTo>
                    </a:path>
                  </a:pathLst>
                </a:custGeom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 243">
                  <a:extLst>
                    <a:ext uri="{FF2B5EF4-FFF2-40B4-BE49-F238E27FC236}">
                      <a16:creationId xmlns:a16="http://schemas.microsoft.com/office/drawing/2014/main" id="{1D3BA229-E698-4BCB-896E-18004F311704}"/>
                    </a:ext>
                  </a:extLst>
                </p:cNvPr>
                <p:cNvSpPr/>
                <p:nvPr/>
              </p:nvSpPr>
              <p:spPr>
                <a:xfrm>
                  <a:off x="2815099" y="5341682"/>
                  <a:ext cx="196085" cy="9491"/>
                </a:xfrm>
                <a:custGeom>
                  <a:avLst/>
                  <a:gdLst>
                    <a:gd name="connsiteX0" fmla="*/ 0 w 196085"/>
                    <a:gd name="connsiteY0" fmla="*/ 0 h 9491"/>
                    <a:gd name="connsiteX1" fmla="*/ 196086 w 196085"/>
                    <a:gd name="connsiteY1" fmla="*/ 0 h 9491"/>
                    <a:gd name="connsiteX2" fmla="*/ 196086 w 196085"/>
                    <a:gd name="connsiteY2" fmla="*/ 9492 h 9491"/>
                    <a:gd name="connsiteX3" fmla="*/ 0 w 196085"/>
                    <a:gd name="connsiteY3" fmla="*/ 9492 h 9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085" h="9491">
                      <a:moveTo>
                        <a:pt x="0" y="0"/>
                      </a:moveTo>
                      <a:lnTo>
                        <a:pt x="196086" y="0"/>
                      </a:lnTo>
                      <a:lnTo>
                        <a:pt x="196086" y="9492"/>
                      </a:lnTo>
                      <a:lnTo>
                        <a:pt x="0" y="94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7" name="Graphic 1533">
                <a:extLst>
                  <a:ext uri="{FF2B5EF4-FFF2-40B4-BE49-F238E27FC236}">
                    <a16:creationId xmlns:a16="http://schemas.microsoft.com/office/drawing/2014/main" id="{3D0688B9-91C1-4C11-97A7-2747E407B670}"/>
                  </a:ext>
                </a:extLst>
              </p:cNvPr>
              <p:cNvGrpSpPr/>
              <p:nvPr/>
            </p:nvGrpSpPr>
            <p:grpSpPr>
              <a:xfrm>
                <a:off x="2766387" y="5371395"/>
                <a:ext cx="294335" cy="9491"/>
                <a:chOff x="2766387" y="5371395"/>
                <a:chExt cx="294335" cy="9491"/>
              </a:xfrm>
              <a:solidFill>
                <a:srgbClr val="000000"/>
              </a:solidFill>
            </p:grpSpPr>
            <p:sp>
              <p:nvSpPr>
                <p:cNvPr id="81" name="Freeform 240">
                  <a:extLst>
                    <a:ext uri="{FF2B5EF4-FFF2-40B4-BE49-F238E27FC236}">
                      <a16:creationId xmlns:a16="http://schemas.microsoft.com/office/drawing/2014/main" id="{020494F4-C386-45DC-BF09-74807D0DDBD1}"/>
                    </a:ext>
                  </a:extLst>
                </p:cNvPr>
                <p:cNvSpPr/>
                <p:nvPr/>
              </p:nvSpPr>
              <p:spPr>
                <a:xfrm>
                  <a:off x="2766387" y="5376347"/>
                  <a:ext cx="293922" cy="4126"/>
                </a:xfrm>
                <a:custGeom>
                  <a:avLst/>
                  <a:gdLst>
                    <a:gd name="connsiteX0" fmla="*/ 293923 w 293922"/>
                    <a:gd name="connsiteY0" fmla="*/ 0 h 4126"/>
                    <a:gd name="connsiteX1" fmla="*/ 0 w 293922"/>
                    <a:gd name="connsiteY1" fmla="*/ 0 h 4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3922" h="4126">
                      <a:moveTo>
                        <a:pt x="293923" y="0"/>
                      </a:moveTo>
                      <a:lnTo>
                        <a:pt x="0" y="0"/>
                      </a:lnTo>
                    </a:path>
                  </a:pathLst>
                </a:custGeom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 241">
                  <a:extLst>
                    <a:ext uri="{FF2B5EF4-FFF2-40B4-BE49-F238E27FC236}">
                      <a16:creationId xmlns:a16="http://schemas.microsoft.com/office/drawing/2014/main" id="{0475EBC7-9A51-4A78-AD78-76E6DBA3C9A6}"/>
                    </a:ext>
                  </a:extLst>
                </p:cNvPr>
                <p:cNvSpPr/>
                <p:nvPr/>
              </p:nvSpPr>
              <p:spPr>
                <a:xfrm>
                  <a:off x="2766387" y="5371395"/>
                  <a:ext cx="294335" cy="9491"/>
                </a:xfrm>
                <a:custGeom>
                  <a:avLst/>
                  <a:gdLst>
                    <a:gd name="connsiteX0" fmla="*/ 0 w 294335"/>
                    <a:gd name="connsiteY0" fmla="*/ 0 h 9491"/>
                    <a:gd name="connsiteX1" fmla="*/ 294335 w 294335"/>
                    <a:gd name="connsiteY1" fmla="*/ 0 h 9491"/>
                    <a:gd name="connsiteX2" fmla="*/ 294335 w 294335"/>
                    <a:gd name="connsiteY2" fmla="*/ 9492 h 9491"/>
                    <a:gd name="connsiteX3" fmla="*/ 0 w 294335"/>
                    <a:gd name="connsiteY3" fmla="*/ 9492 h 9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4335" h="9491">
                      <a:moveTo>
                        <a:pt x="0" y="0"/>
                      </a:moveTo>
                      <a:lnTo>
                        <a:pt x="294335" y="0"/>
                      </a:lnTo>
                      <a:lnTo>
                        <a:pt x="294335" y="9492"/>
                      </a:lnTo>
                      <a:lnTo>
                        <a:pt x="0" y="94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" name="Graphic 1533">
                <a:extLst>
                  <a:ext uri="{FF2B5EF4-FFF2-40B4-BE49-F238E27FC236}">
                    <a16:creationId xmlns:a16="http://schemas.microsoft.com/office/drawing/2014/main" id="{25820967-DEF2-462A-95C8-DFBDE144F8B3}"/>
                  </a:ext>
                </a:extLst>
              </p:cNvPr>
              <p:cNvGrpSpPr/>
              <p:nvPr/>
            </p:nvGrpSpPr>
            <p:grpSpPr>
              <a:xfrm>
                <a:off x="2717262" y="5401107"/>
                <a:ext cx="392171" cy="9491"/>
                <a:chOff x="2717262" y="5401107"/>
                <a:chExt cx="392171" cy="9491"/>
              </a:xfrm>
              <a:solidFill>
                <a:srgbClr val="000000"/>
              </a:solidFill>
            </p:grpSpPr>
            <p:sp>
              <p:nvSpPr>
                <p:cNvPr id="79" name="Freeform 238">
                  <a:extLst>
                    <a:ext uri="{FF2B5EF4-FFF2-40B4-BE49-F238E27FC236}">
                      <a16:creationId xmlns:a16="http://schemas.microsoft.com/office/drawing/2014/main" id="{3184D6CE-0809-42F9-B89C-A3F5EB009C34}"/>
                    </a:ext>
                  </a:extLst>
                </p:cNvPr>
                <p:cNvSpPr/>
                <p:nvPr/>
              </p:nvSpPr>
              <p:spPr>
                <a:xfrm>
                  <a:off x="2717262" y="5406059"/>
                  <a:ext cx="392171" cy="4126"/>
                </a:xfrm>
                <a:custGeom>
                  <a:avLst/>
                  <a:gdLst>
                    <a:gd name="connsiteX0" fmla="*/ 392172 w 392171"/>
                    <a:gd name="connsiteY0" fmla="*/ 0 h 4126"/>
                    <a:gd name="connsiteX1" fmla="*/ 0 w 392171"/>
                    <a:gd name="connsiteY1" fmla="*/ 0 h 4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2171" h="4126">
                      <a:moveTo>
                        <a:pt x="392172" y="0"/>
                      </a:moveTo>
                      <a:lnTo>
                        <a:pt x="0" y="0"/>
                      </a:lnTo>
                    </a:path>
                  </a:pathLst>
                </a:custGeom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 239">
                  <a:extLst>
                    <a:ext uri="{FF2B5EF4-FFF2-40B4-BE49-F238E27FC236}">
                      <a16:creationId xmlns:a16="http://schemas.microsoft.com/office/drawing/2014/main" id="{50FD3752-5BA5-4B2A-84FC-D369565501F7}"/>
                    </a:ext>
                  </a:extLst>
                </p:cNvPr>
                <p:cNvSpPr/>
                <p:nvPr/>
              </p:nvSpPr>
              <p:spPr>
                <a:xfrm>
                  <a:off x="2717262" y="5401107"/>
                  <a:ext cx="392171" cy="9491"/>
                </a:xfrm>
                <a:custGeom>
                  <a:avLst/>
                  <a:gdLst>
                    <a:gd name="connsiteX0" fmla="*/ 0 w 392171"/>
                    <a:gd name="connsiteY0" fmla="*/ 0 h 9491"/>
                    <a:gd name="connsiteX1" fmla="*/ 392172 w 392171"/>
                    <a:gd name="connsiteY1" fmla="*/ 0 h 9491"/>
                    <a:gd name="connsiteX2" fmla="*/ 392172 w 392171"/>
                    <a:gd name="connsiteY2" fmla="*/ 9492 h 9491"/>
                    <a:gd name="connsiteX3" fmla="*/ 0 w 392171"/>
                    <a:gd name="connsiteY3" fmla="*/ 9492 h 9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171" h="9491">
                      <a:moveTo>
                        <a:pt x="0" y="0"/>
                      </a:moveTo>
                      <a:lnTo>
                        <a:pt x="392172" y="0"/>
                      </a:lnTo>
                      <a:lnTo>
                        <a:pt x="392172" y="9492"/>
                      </a:lnTo>
                      <a:lnTo>
                        <a:pt x="0" y="94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" name="Graphic 1533">
              <a:extLst>
                <a:ext uri="{FF2B5EF4-FFF2-40B4-BE49-F238E27FC236}">
                  <a16:creationId xmlns:a16="http://schemas.microsoft.com/office/drawing/2014/main" id="{7FF0E45A-9C20-4EAA-879B-6DBDE7D69C7A}"/>
                </a:ext>
              </a:extLst>
            </p:cNvPr>
            <p:cNvGrpSpPr/>
            <p:nvPr/>
          </p:nvGrpSpPr>
          <p:grpSpPr>
            <a:xfrm>
              <a:off x="5207346" y="4780447"/>
              <a:ext cx="1056799" cy="1040762"/>
              <a:chOff x="5207346" y="4780447"/>
              <a:chExt cx="1056799" cy="1040762"/>
            </a:xfrm>
          </p:grpSpPr>
          <p:sp>
            <p:nvSpPr>
              <p:cNvPr id="74" name="Freeform 233">
                <a:extLst>
                  <a:ext uri="{FF2B5EF4-FFF2-40B4-BE49-F238E27FC236}">
                    <a16:creationId xmlns:a16="http://schemas.microsoft.com/office/drawing/2014/main" id="{A03D750F-BB69-4A76-AF2B-32C6E4D62C61}"/>
                  </a:ext>
                </a:extLst>
              </p:cNvPr>
              <p:cNvSpPr/>
              <p:nvPr/>
            </p:nvSpPr>
            <p:spPr>
              <a:xfrm>
                <a:off x="5212300" y="4784986"/>
                <a:ext cx="1046892" cy="1031683"/>
              </a:xfrm>
              <a:custGeom>
                <a:avLst/>
                <a:gdLst>
                  <a:gd name="connsiteX0" fmla="*/ 1046892 w 1046892"/>
                  <a:gd name="connsiteY0" fmla="*/ 515841 h 1031683"/>
                  <a:gd name="connsiteX1" fmla="*/ 523446 w 1046892"/>
                  <a:gd name="connsiteY1" fmla="*/ 1031683 h 1031683"/>
                  <a:gd name="connsiteX2" fmla="*/ 0 w 1046892"/>
                  <a:gd name="connsiteY2" fmla="*/ 515841 h 1031683"/>
                  <a:gd name="connsiteX3" fmla="*/ 523446 w 1046892"/>
                  <a:gd name="connsiteY3" fmla="*/ 0 h 1031683"/>
                  <a:gd name="connsiteX4" fmla="*/ 1046892 w 1046892"/>
                  <a:gd name="connsiteY4" fmla="*/ 515841 h 1031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6892" h="1031683">
                    <a:moveTo>
                      <a:pt x="1046892" y="515841"/>
                    </a:moveTo>
                    <a:cubicBezTo>
                      <a:pt x="1046892" y="800733"/>
                      <a:pt x="812538" y="1031683"/>
                      <a:pt x="523446" y="1031683"/>
                    </a:cubicBezTo>
                    <a:cubicBezTo>
                      <a:pt x="234354" y="1031683"/>
                      <a:pt x="0" y="800733"/>
                      <a:pt x="0" y="515841"/>
                    </a:cubicBezTo>
                    <a:cubicBezTo>
                      <a:pt x="0" y="230950"/>
                      <a:pt x="234354" y="0"/>
                      <a:pt x="523446" y="0"/>
                    </a:cubicBezTo>
                    <a:cubicBezTo>
                      <a:pt x="812538" y="0"/>
                      <a:pt x="1046892" y="230950"/>
                      <a:pt x="1046892" y="5158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234">
                <a:extLst>
                  <a:ext uri="{FF2B5EF4-FFF2-40B4-BE49-F238E27FC236}">
                    <a16:creationId xmlns:a16="http://schemas.microsoft.com/office/drawing/2014/main" id="{18518CD7-31C1-4105-8813-BE3C9F574572}"/>
                  </a:ext>
                </a:extLst>
              </p:cNvPr>
              <p:cNvSpPr/>
              <p:nvPr/>
            </p:nvSpPr>
            <p:spPr>
              <a:xfrm>
                <a:off x="5207346" y="4780447"/>
                <a:ext cx="1056799" cy="1040762"/>
              </a:xfrm>
              <a:custGeom>
                <a:avLst/>
                <a:gdLst>
                  <a:gd name="connsiteX0" fmla="*/ 528400 w 1056799"/>
                  <a:gd name="connsiteY0" fmla="*/ 1040762 h 1040762"/>
                  <a:gd name="connsiteX1" fmla="*/ 0 w 1056799"/>
                  <a:gd name="connsiteY1" fmla="*/ 520381 h 1040762"/>
                  <a:gd name="connsiteX2" fmla="*/ 528400 w 1056799"/>
                  <a:gd name="connsiteY2" fmla="*/ 0 h 1040762"/>
                  <a:gd name="connsiteX3" fmla="*/ 1056800 w 1056799"/>
                  <a:gd name="connsiteY3" fmla="*/ 520381 h 1040762"/>
                  <a:gd name="connsiteX4" fmla="*/ 528400 w 1056799"/>
                  <a:gd name="connsiteY4" fmla="*/ 1040762 h 1040762"/>
                  <a:gd name="connsiteX5" fmla="*/ 528400 w 1056799"/>
                  <a:gd name="connsiteY5" fmla="*/ 9492 h 1040762"/>
                  <a:gd name="connsiteX6" fmla="*/ 9908 w 1056799"/>
                  <a:gd name="connsiteY6" fmla="*/ 520381 h 1040762"/>
                  <a:gd name="connsiteX7" fmla="*/ 528400 w 1056799"/>
                  <a:gd name="connsiteY7" fmla="*/ 1031271 h 1040762"/>
                  <a:gd name="connsiteX8" fmla="*/ 1046893 w 1056799"/>
                  <a:gd name="connsiteY8" fmla="*/ 520381 h 1040762"/>
                  <a:gd name="connsiteX9" fmla="*/ 528400 w 1056799"/>
                  <a:gd name="connsiteY9" fmla="*/ 9492 h 10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6799" h="1040762">
                    <a:moveTo>
                      <a:pt x="528400" y="1040762"/>
                    </a:moveTo>
                    <a:cubicBezTo>
                      <a:pt x="236955" y="1040762"/>
                      <a:pt x="0" y="807189"/>
                      <a:pt x="0" y="520381"/>
                    </a:cubicBezTo>
                    <a:cubicBezTo>
                      <a:pt x="0" y="233160"/>
                      <a:pt x="236955" y="0"/>
                      <a:pt x="528400" y="0"/>
                    </a:cubicBezTo>
                    <a:cubicBezTo>
                      <a:pt x="819846" y="0"/>
                      <a:pt x="1056800" y="233573"/>
                      <a:pt x="1056800" y="520381"/>
                    </a:cubicBezTo>
                    <a:cubicBezTo>
                      <a:pt x="1056800" y="807189"/>
                      <a:pt x="819846" y="1040762"/>
                      <a:pt x="528400" y="1040762"/>
                    </a:cubicBezTo>
                    <a:close/>
                    <a:moveTo>
                      <a:pt x="528400" y="9492"/>
                    </a:moveTo>
                    <a:cubicBezTo>
                      <a:pt x="242321" y="9492"/>
                      <a:pt x="9908" y="238525"/>
                      <a:pt x="9908" y="520381"/>
                    </a:cubicBezTo>
                    <a:cubicBezTo>
                      <a:pt x="9908" y="802237"/>
                      <a:pt x="242734" y="1031271"/>
                      <a:pt x="528400" y="1031271"/>
                    </a:cubicBezTo>
                    <a:cubicBezTo>
                      <a:pt x="814479" y="1031271"/>
                      <a:pt x="1046893" y="802237"/>
                      <a:pt x="1046893" y="520381"/>
                    </a:cubicBezTo>
                    <a:cubicBezTo>
                      <a:pt x="1046893" y="238525"/>
                      <a:pt x="814479" y="9492"/>
                      <a:pt x="528400" y="94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1C7188-D596-4F7F-9A32-2441A9836535}"/>
                </a:ext>
              </a:extLst>
            </p:cNvPr>
            <p:cNvSpPr txBox="1"/>
            <p:nvPr/>
          </p:nvSpPr>
          <p:spPr>
            <a:xfrm>
              <a:off x="5334449" y="5091441"/>
              <a:ext cx="720069" cy="237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42" b="1" spc="0" baseline="0">
                  <a:solidFill>
                    <a:srgbClr val="000000"/>
                  </a:solidFill>
                  <a:latin typeface="Avenir-Medium"/>
                  <a:sym typeface="Avenir-Medium"/>
                  <a:rtl val="0"/>
                </a:rPr>
                <a:t>PERSONAL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8F9A35-C6F4-4AC8-80A1-12EE2C7CA148}"/>
                </a:ext>
              </a:extLst>
            </p:cNvPr>
            <p:cNvSpPr txBox="1"/>
            <p:nvPr/>
          </p:nvSpPr>
          <p:spPr>
            <a:xfrm>
              <a:off x="5312305" y="5289274"/>
              <a:ext cx="995785" cy="237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42" b="1" spc="0" baseline="0">
                  <a:solidFill>
                    <a:srgbClr val="000000"/>
                  </a:solidFill>
                  <a:latin typeface="Avenir-Medium"/>
                  <a:sym typeface="Avenir-Medium"/>
                  <a:rtl val="0"/>
                </a:rPr>
                <a:t>DETERMINANTS</a:t>
              </a:r>
            </a:p>
          </p:txBody>
        </p:sp>
        <p:grpSp>
          <p:nvGrpSpPr>
            <p:cNvPr id="38" name="Graphic 1533">
              <a:extLst>
                <a:ext uri="{FF2B5EF4-FFF2-40B4-BE49-F238E27FC236}">
                  <a16:creationId xmlns:a16="http://schemas.microsoft.com/office/drawing/2014/main" id="{80486E0E-6688-48A1-BA9A-3C948DA362D7}"/>
                </a:ext>
              </a:extLst>
            </p:cNvPr>
            <p:cNvGrpSpPr/>
            <p:nvPr/>
          </p:nvGrpSpPr>
          <p:grpSpPr>
            <a:xfrm>
              <a:off x="4759032" y="4982244"/>
              <a:ext cx="553581" cy="9491"/>
              <a:chOff x="4759032" y="4982244"/>
              <a:chExt cx="553581" cy="9491"/>
            </a:xfrm>
            <a:solidFill>
              <a:srgbClr val="000000"/>
            </a:solidFill>
          </p:grpSpPr>
          <p:sp>
            <p:nvSpPr>
              <p:cNvPr id="72" name="Freeform 231">
                <a:extLst>
                  <a:ext uri="{FF2B5EF4-FFF2-40B4-BE49-F238E27FC236}">
                    <a16:creationId xmlns:a16="http://schemas.microsoft.com/office/drawing/2014/main" id="{88973CA7-8DA8-4D6B-BCE1-CFEC27A60608}"/>
                  </a:ext>
                </a:extLst>
              </p:cNvPr>
              <p:cNvSpPr/>
              <p:nvPr/>
            </p:nvSpPr>
            <p:spPr>
              <a:xfrm>
                <a:off x="4759032" y="4987196"/>
                <a:ext cx="553581" cy="4126"/>
              </a:xfrm>
              <a:custGeom>
                <a:avLst/>
                <a:gdLst>
                  <a:gd name="connsiteX0" fmla="*/ 0 w 553581"/>
                  <a:gd name="connsiteY0" fmla="*/ 0 h 4126"/>
                  <a:gd name="connsiteX1" fmla="*/ 553581 w 553581"/>
                  <a:gd name="connsiteY1" fmla="*/ 0 h 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3581" h="4126">
                    <a:moveTo>
                      <a:pt x="0" y="0"/>
                    </a:moveTo>
                    <a:lnTo>
                      <a:pt x="553581" y="0"/>
                    </a:lnTo>
                  </a:path>
                </a:pathLst>
              </a:custGeom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232">
                <a:extLst>
                  <a:ext uri="{FF2B5EF4-FFF2-40B4-BE49-F238E27FC236}">
                    <a16:creationId xmlns:a16="http://schemas.microsoft.com/office/drawing/2014/main" id="{DC5C272F-02FB-4F97-BF58-816957823B47}"/>
                  </a:ext>
                </a:extLst>
              </p:cNvPr>
              <p:cNvSpPr/>
              <p:nvPr/>
            </p:nvSpPr>
            <p:spPr>
              <a:xfrm>
                <a:off x="4759032" y="4982244"/>
                <a:ext cx="553581" cy="9491"/>
              </a:xfrm>
              <a:custGeom>
                <a:avLst/>
                <a:gdLst>
                  <a:gd name="connsiteX0" fmla="*/ 0 w 553581"/>
                  <a:gd name="connsiteY0" fmla="*/ 0 h 9491"/>
                  <a:gd name="connsiteX1" fmla="*/ 553582 w 553581"/>
                  <a:gd name="connsiteY1" fmla="*/ 0 h 9491"/>
                  <a:gd name="connsiteX2" fmla="*/ 553582 w 553581"/>
                  <a:gd name="connsiteY2" fmla="*/ 9492 h 9491"/>
                  <a:gd name="connsiteX3" fmla="*/ 0 w 553581"/>
                  <a:gd name="connsiteY3" fmla="*/ 9492 h 9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581" h="9491">
                    <a:moveTo>
                      <a:pt x="0" y="0"/>
                    </a:moveTo>
                    <a:lnTo>
                      <a:pt x="553582" y="0"/>
                    </a:lnTo>
                    <a:lnTo>
                      <a:pt x="553582" y="9492"/>
                    </a:lnTo>
                    <a:lnTo>
                      <a:pt x="0" y="9492"/>
                    </a:lnTo>
                    <a:close/>
                  </a:path>
                </a:pathLst>
              </a:custGeom>
              <a:solidFill>
                <a:srgbClr val="000000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aphic 1533">
              <a:extLst>
                <a:ext uri="{FF2B5EF4-FFF2-40B4-BE49-F238E27FC236}">
                  <a16:creationId xmlns:a16="http://schemas.microsoft.com/office/drawing/2014/main" id="{CA6AF451-C354-456E-9832-0EECFE9896FE}"/>
                </a:ext>
              </a:extLst>
            </p:cNvPr>
            <p:cNvGrpSpPr/>
            <p:nvPr/>
          </p:nvGrpSpPr>
          <p:grpSpPr>
            <a:xfrm>
              <a:off x="4674406" y="4943040"/>
              <a:ext cx="89992" cy="88312"/>
              <a:chOff x="4674406" y="4943040"/>
              <a:chExt cx="89992" cy="88312"/>
            </a:xfrm>
          </p:grpSpPr>
          <p:sp>
            <p:nvSpPr>
              <p:cNvPr id="70" name="Freeform 229">
                <a:extLst>
                  <a:ext uri="{FF2B5EF4-FFF2-40B4-BE49-F238E27FC236}">
                    <a16:creationId xmlns:a16="http://schemas.microsoft.com/office/drawing/2014/main" id="{E79481E0-95D5-4870-BF32-5EEBE74A0717}"/>
                  </a:ext>
                </a:extLst>
              </p:cNvPr>
              <p:cNvSpPr/>
              <p:nvPr/>
            </p:nvSpPr>
            <p:spPr>
              <a:xfrm>
                <a:off x="4679359" y="4947992"/>
                <a:ext cx="80085" cy="78407"/>
              </a:xfrm>
              <a:custGeom>
                <a:avLst/>
                <a:gdLst>
                  <a:gd name="connsiteX0" fmla="*/ 80085 w 80085"/>
                  <a:gd name="connsiteY0" fmla="*/ 39204 h 78407"/>
                  <a:gd name="connsiteX1" fmla="*/ 40043 w 80085"/>
                  <a:gd name="connsiteY1" fmla="*/ 78408 h 78407"/>
                  <a:gd name="connsiteX2" fmla="*/ 0 w 80085"/>
                  <a:gd name="connsiteY2" fmla="*/ 39204 h 78407"/>
                  <a:gd name="connsiteX3" fmla="*/ 40043 w 80085"/>
                  <a:gd name="connsiteY3" fmla="*/ 0 h 78407"/>
                  <a:gd name="connsiteX4" fmla="*/ 80085 w 80085"/>
                  <a:gd name="connsiteY4" fmla="*/ 39204 h 7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085" h="78407">
                    <a:moveTo>
                      <a:pt x="80085" y="39204"/>
                    </a:moveTo>
                    <a:cubicBezTo>
                      <a:pt x="80085" y="60856"/>
                      <a:pt x="62158" y="78408"/>
                      <a:pt x="40043" y="78408"/>
                    </a:cubicBezTo>
                    <a:cubicBezTo>
                      <a:pt x="17928" y="78408"/>
                      <a:pt x="0" y="60856"/>
                      <a:pt x="0" y="39204"/>
                    </a:cubicBezTo>
                    <a:cubicBezTo>
                      <a:pt x="0" y="17552"/>
                      <a:pt x="17928" y="0"/>
                      <a:pt x="40043" y="0"/>
                    </a:cubicBezTo>
                    <a:cubicBezTo>
                      <a:pt x="62158" y="0"/>
                      <a:pt x="80085" y="17552"/>
                      <a:pt x="80085" y="392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230">
                <a:extLst>
                  <a:ext uri="{FF2B5EF4-FFF2-40B4-BE49-F238E27FC236}">
                    <a16:creationId xmlns:a16="http://schemas.microsoft.com/office/drawing/2014/main" id="{AF5DC147-2F7E-458E-ACEC-CB21A9FB9652}"/>
                  </a:ext>
                </a:extLst>
              </p:cNvPr>
              <p:cNvSpPr/>
              <p:nvPr/>
            </p:nvSpPr>
            <p:spPr>
              <a:xfrm>
                <a:off x="4674406" y="4943040"/>
                <a:ext cx="89992" cy="88312"/>
              </a:xfrm>
              <a:custGeom>
                <a:avLst/>
                <a:gdLst>
                  <a:gd name="connsiteX0" fmla="*/ 44996 w 89992"/>
                  <a:gd name="connsiteY0" fmla="*/ 88312 h 88312"/>
                  <a:gd name="connsiteX1" fmla="*/ 0 w 89992"/>
                  <a:gd name="connsiteY1" fmla="*/ 44156 h 88312"/>
                  <a:gd name="connsiteX2" fmla="*/ 44996 w 89992"/>
                  <a:gd name="connsiteY2" fmla="*/ 0 h 88312"/>
                  <a:gd name="connsiteX3" fmla="*/ 89992 w 89992"/>
                  <a:gd name="connsiteY3" fmla="*/ 44156 h 88312"/>
                  <a:gd name="connsiteX4" fmla="*/ 44996 w 89992"/>
                  <a:gd name="connsiteY4" fmla="*/ 88312 h 88312"/>
                  <a:gd name="connsiteX5" fmla="*/ 44996 w 89992"/>
                  <a:gd name="connsiteY5" fmla="*/ 9492 h 88312"/>
                  <a:gd name="connsiteX6" fmla="*/ 9907 w 89992"/>
                  <a:gd name="connsiteY6" fmla="*/ 44156 h 88312"/>
                  <a:gd name="connsiteX7" fmla="*/ 44996 w 89992"/>
                  <a:gd name="connsiteY7" fmla="*/ 78821 h 88312"/>
                  <a:gd name="connsiteX8" fmla="*/ 80085 w 89992"/>
                  <a:gd name="connsiteY8" fmla="*/ 44156 h 88312"/>
                  <a:gd name="connsiteX9" fmla="*/ 44996 w 89992"/>
                  <a:gd name="connsiteY9" fmla="*/ 9492 h 88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992" h="88312">
                    <a:moveTo>
                      <a:pt x="44996" y="88312"/>
                    </a:moveTo>
                    <a:cubicBezTo>
                      <a:pt x="20227" y="88312"/>
                      <a:pt x="0" y="68504"/>
                      <a:pt x="0" y="44156"/>
                    </a:cubicBezTo>
                    <a:cubicBezTo>
                      <a:pt x="0" y="19809"/>
                      <a:pt x="20227" y="0"/>
                      <a:pt x="44996" y="0"/>
                    </a:cubicBezTo>
                    <a:cubicBezTo>
                      <a:pt x="69765" y="0"/>
                      <a:pt x="89992" y="19809"/>
                      <a:pt x="89992" y="44156"/>
                    </a:cubicBezTo>
                    <a:cubicBezTo>
                      <a:pt x="89992" y="68504"/>
                      <a:pt x="69352" y="88312"/>
                      <a:pt x="44996" y="88312"/>
                    </a:cubicBezTo>
                    <a:close/>
                    <a:moveTo>
                      <a:pt x="44996" y="9492"/>
                    </a:moveTo>
                    <a:cubicBezTo>
                      <a:pt x="25594" y="9492"/>
                      <a:pt x="9907" y="25173"/>
                      <a:pt x="9907" y="44156"/>
                    </a:cubicBezTo>
                    <a:cubicBezTo>
                      <a:pt x="9907" y="63139"/>
                      <a:pt x="25594" y="78821"/>
                      <a:pt x="44996" y="78821"/>
                    </a:cubicBezTo>
                    <a:cubicBezTo>
                      <a:pt x="64398" y="78821"/>
                      <a:pt x="80085" y="63139"/>
                      <a:pt x="80085" y="44156"/>
                    </a:cubicBezTo>
                    <a:cubicBezTo>
                      <a:pt x="80085" y="25173"/>
                      <a:pt x="63986" y="9492"/>
                      <a:pt x="44996" y="94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Graphic 1533">
              <a:extLst>
                <a:ext uri="{FF2B5EF4-FFF2-40B4-BE49-F238E27FC236}">
                  <a16:creationId xmlns:a16="http://schemas.microsoft.com/office/drawing/2014/main" id="{4E767C69-01EF-4503-9D21-E66AC51950ED}"/>
                </a:ext>
              </a:extLst>
            </p:cNvPr>
            <p:cNvGrpSpPr/>
            <p:nvPr/>
          </p:nvGrpSpPr>
          <p:grpSpPr>
            <a:xfrm>
              <a:off x="2544706" y="3930340"/>
              <a:ext cx="388869" cy="1217386"/>
              <a:chOff x="2544706" y="3930340"/>
              <a:chExt cx="388869" cy="1217386"/>
            </a:xfrm>
            <a:solidFill>
              <a:srgbClr val="000000"/>
            </a:solidFill>
          </p:grpSpPr>
          <p:sp>
            <p:nvSpPr>
              <p:cNvPr id="67" name="Freeform 226">
                <a:extLst>
                  <a:ext uri="{FF2B5EF4-FFF2-40B4-BE49-F238E27FC236}">
                    <a16:creationId xmlns:a16="http://schemas.microsoft.com/office/drawing/2014/main" id="{F37D99D8-17C9-41C6-8AE4-D1AF2B607891}"/>
                  </a:ext>
                </a:extLst>
              </p:cNvPr>
              <p:cNvSpPr/>
              <p:nvPr/>
            </p:nvSpPr>
            <p:spPr>
              <a:xfrm>
                <a:off x="2544706" y="4100361"/>
                <a:ext cx="348001" cy="1027143"/>
              </a:xfrm>
              <a:custGeom>
                <a:avLst/>
                <a:gdLst>
                  <a:gd name="connsiteX0" fmla="*/ 9908 w 348001"/>
                  <a:gd name="connsiteY0" fmla="*/ 440322 h 1027143"/>
                  <a:gd name="connsiteX1" fmla="*/ 170078 w 348001"/>
                  <a:gd name="connsiteY1" fmla="*/ 8253 h 1027143"/>
                  <a:gd name="connsiteX2" fmla="*/ 164300 w 348001"/>
                  <a:gd name="connsiteY2" fmla="*/ 0 h 1027143"/>
                  <a:gd name="connsiteX3" fmla="*/ 0 w 348001"/>
                  <a:gd name="connsiteY3" fmla="*/ 439910 h 1027143"/>
                  <a:gd name="connsiteX4" fmla="*/ 341809 w 348001"/>
                  <a:gd name="connsiteY4" fmla="*/ 1027143 h 1027143"/>
                  <a:gd name="connsiteX5" fmla="*/ 348001 w 348001"/>
                  <a:gd name="connsiteY5" fmla="*/ 1019716 h 1027143"/>
                  <a:gd name="connsiteX6" fmla="*/ 9908 w 348001"/>
                  <a:gd name="connsiteY6" fmla="*/ 440322 h 102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001" h="1027143">
                    <a:moveTo>
                      <a:pt x="9908" y="440322"/>
                    </a:moveTo>
                    <a:cubicBezTo>
                      <a:pt x="9908" y="276078"/>
                      <a:pt x="70178" y="125040"/>
                      <a:pt x="170078" y="8253"/>
                    </a:cubicBezTo>
                    <a:cubicBezTo>
                      <a:pt x="168014" y="5364"/>
                      <a:pt x="165950" y="2889"/>
                      <a:pt x="164300" y="0"/>
                    </a:cubicBezTo>
                    <a:cubicBezTo>
                      <a:pt x="61922" y="118850"/>
                      <a:pt x="0" y="272364"/>
                      <a:pt x="0" y="439910"/>
                    </a:cubicBezTo>
                    <a:cubicBezTo>
                      <a:pt x="0" y="689990"/>
                      <a:pt x="137467" y="908706"/>
                      <a:pt x="341809" y="1027143"/>
                    </a:cubicBezTo>
                    <a:cubicBezTo>
                      <a:pt x="343873" y="1024668"/>
                      <a:pt x="345937" y="1022192"/>
                      <a:pt x="348001" y="1019716"/>
                    </a:cubicBezTo>
                    <a:cubicBezTo>
                      <a:pt x="146136" y="903341"/>
                      <a:pt x="9908" y="687101"/>
                      <a:pt x="9908" y="4403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227">
                <a:extLst>
                  <a:ext uri="{FF2B5EF4-FFF2-40B4-BE49-F238E27FC236}">
                    <a16:creationId xmlns:a16="http://schemas.microsoft.com/office/drawing/2014/main" id="{3E154660-395B-4C85-8A9C-8F9AB0A882A3}"/>
                  </a:ext>
                </a:extLst>
              </p:cNvPr>
              <p:cNvSpPr/>
              <p:nvPr/>
            </p:nvSpPr>
            <p:spPr>
              <a:xfrm>
                <a:off x="2737489" y="3930340"/>
                <a:ext cx="196085" cy="147324"/>
              </a:xfrm>
              <a:custGeom>
                <a:avLst/>
                <a:gdLst>
                  <a:gd name="connsiteX0" fmla="*/ 192371 w 196085"/>
                  <a:gd name="connsiteY0" fmla="*/ 0 h 147324"/>
                  <a:gd name="connsiteX1" fmla="*/ 0 w 196085"/>
                  <a:gd name="connsiteY1" fmla="*/ 139071 h 147324"/>
                  <a:gd name="connsiteX2" fmla="*/ 5780 w 196085"/>
                  <a:gd name="connsiteY2" fmla="*/ 147325 h 147324"/>
                  <a:gd name="connsiteX3" fmla="*/ 196086 w 196085"/>
                  <a:gd name="connsiteY3" fmla="*/ 9079 h 147324"/>
                  <a:gd name="connsiteX4" fmla="*/ 192371 w 196085"/>
                  <a:gd name="connsiteY4" fmla="*/ 0 h 147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085" h="147324">
                    <a:moveTo>
                      <a:pt x="192371" y="0"/>
                    </a:moveTo>
                    <a:cubicBezTo>
                      <a:pt x="120129" y="35077"/>
                      <a:pt x="55317" y="82535"/>
                      <a:pt x="0" y="139071"/>
                    </a:cubicBezTo>
                    <a:cubicBezTo>
                      <a:pt x="2064" y="141960"/>
                      <a:pt x="3716" y="144436"/>
                      <a:pt x="5780" y="147325"/>
                    </a:cubicBezTo>
                    <a:cubicBezTo>
                      <a:pt x="60271" y="91201"/>
                      <a:pt x="124670" y="44156"/>
                      <a:pt x="196086" y="9079"/>
                    </a:cubicBezTo>
                    <a:cubicBezTo>
                      <a:pt x="194848" y="5778"/>
                      <a:pt x="193610" y="2889"/>
                      <a:pt x="1923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228">
                <a:extLst>
                  <a:ext uri="{FF2B5EF4-FFF2-40B4-BE49-F238E27FC236}">
                    <a16:creationId xmlns:a16="http://schemas.microsoft.com/office/drawing/2014/main" id="{4AE81C59-065B-4DC2-BBB2-48BDF8096042}"/>
                  </a:ext>
                </a:extLst>
              </p:cNvPr>
              <p:cNvSpPr/>
              <p:nvPr/>
            </p:nvSpPr>
            <p:spPr>
              <a:xfrm>
                <a:off x="2923255" y="5140298"/>
                <a:ext cx="6605" cy="7427"/>
              </a:xfrm>
              <a:custGeom>
                <a:avLst/>
                <a:gdLst>
                  <a:gd name="connsiteX0" fmla="*/ 6605 w 6605"/>
                  <a:gd name="connsiteY0" fmla="*/ 0 h 7427"/>
                  <a:gd name="connsiteX1" fmla="*/ 0 w 6605"/>
                  <a:gd name="connsiteY1" fmla="*/ 7428 h 7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05" h="7427">
                    <a:moveTo>
                      <a:pt x="6605" y="0"/>
                    </a:moveTo>
                    <a:cubicBezTo>
                      <a:pt x="4541" y="2476"/>
                      <a:pt x="2064" y="4952"/>
                      <a:pt x="0" y="7428"/>
                    </a:cubicBezTo>
                  </a:path>
                </a:pathLst>
              </a:custGeom>
              <a:solidFill>
                <a:srgbClr val="000000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aphic 1533">
              <a:extLst>
                <a:ext uri="{FF2B5EF4-FFF2-40B4-BE49-F238E27FC236}">
                  <a16:creationId xmlns:a16="http://schemas.microsoft.com/office/drawing/2014/main" id="{D78B0E14-579A-4991-9135-A9D3CF5ABA66}"/>
                </a:ext>
              </a:extLst>
            </p:cNvPr>
            <p:cNvGrpSpPr/>
            <p:nvPr/>
          </p:nvGrpSpPr>
          <p:grpSpPr>
            <a:xfrm>
              <a:off x="6107071" y="4945929"/>
              <a:ext cx="190925" cy="190655"/>
              <a:chOff x="6107071" y="4945929"/>
              <a:chExt cx="190925" cy="190655"/>
            </a:xfrm>
          </p:grpSpPr>
          <p:sp>
            <p:nvSpPr>
              <p:cNvPr id="52" name="Freeform 211">
                <a:extLst>
                  <a:ext uri="{FF2B5EF4-FFF2-40B4-BE49-F238E27FC236}">
                    <a16:creationId xmlns:a16="http://schemas.microsoft.com/office/drawing/2014/main" id="{81DE73FB-3871-4AE2-BDCA-C30B551C49FE}"/>
                  </a:ext>
                </a:extLst>
              </p:cNvPr>
              <p:cNvSpPr/>
              <p:nvPr/>
            </p:nvSpPr>
            <p:spPr>
              <a:xfrm>
                <a:off x="6125441" y="4945929"/>
                <a:ext cx="172555" cy="170021"/>
              </a:xfrm>
              <a:custGeom>
                <a:avLst/>
                <a:gdLst>
                  <a:gd name="connsiteX0" fmla="*/ 172555 w 172555"/>
                  <a:gd name="connsiteY0" fmla="*/ 85011 h 170021"/>
                  <a:gd name="connsiteX1" fmla="*/ 86278 w 172555"/>
                  <a:gd name="connsiteY1" fmla="*/ 170022 h 170021"/>
                  <a:gd name="connsiteX2" fmla="*/ 0 w 172555"/>
                  <a:gd name="connsiteY2" fmla="*/ 85011 h 170021"/>
                  <a:gd name="connsiteX3" fmla="*/ 86278 w 172555"/>
                  <a:gd name="connsiteY3" fmla="*/ 0 h 170021"/>
                  <a:gd name="connsiteX4" fmla="*/ 172555 w 172555"/>
                  <a:gd name="connsiteY4" fmla="*/ 85011 h 17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555" h="170021">
                    <a:moveTo>
                      <a:pt x="172555" y="85011"/>
                    </a:moveTo>
                    <a:cubicBezTo>
                      <a:pt x="172555" y="131961"/>
                      <a:pt x="133928" y="170022"/>
                      <a:pt x="86278" y="170022"/>
                    </a:cubicBezTo>
                    <a:cubicBezTo>
                      <a:pt x="38628" y="170022"/>
                      <a:pt x="0" y="131961"/>
                      <a:pt x="0" y="85011"/>
                    </a:cubicBezTo>
                    <a:cubicBezTo>
                      <a:pt x="0" y="38061"/>
                      <a:pt x="38628" y="0"/>
                      <a:pt x="86278" y="0"/>
                    </a:cubicBezTo>
                    <a:cubicBezTo>
                      <a:pt x="133928" y="0"/>
                      <a:pt x="172555" y="38061"/>
                      <a:pt x="172555" y="85011"/>
                    </a:cubicBezTo>
                    <a:close/>
                  </a:path>
                </a:pathLst>
              </a:custGeom>
              <a:solidFill>
                <a:srgbClr val="85D2E1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3" name="Graphic 1533">
                <a:extLst>
                  <a:ext uri="{FF2B5EF4-FFF2-40B4-BE49-F238E27FC236}">
                    <a16:creationId xmlns:a16="http://schemas.microsoft.com/office/drawing/2014/main" id="{0986C26A-95FF-451A-9701-BFA9D42E2029}"/>
                  </a:ext>
                </a:extLst>
              </p:cNvPr>
              <p:cNvGrpSpPr/>
              <p:nvPr/>
            </p:nvGrpSpPr>
            <p:grpSpPr>
              <a:xfrm>
                <a:off x="6108929" y="4959547"/>
                <a:ext cx="177509" cy="174973"/>
                <a:chOff x="6108929" y="4959547"/>
                <a:chExt cx="177509" cy="174973"/>
              </a:xfrm>
              <a:solidFill>
                <a:srgbClr val="000000"/>
              </a:solidFill>
            </p:grpSpPr>
            <p:grpSp>
              <p:nvGrpSpPr>
                <p:cNvPr id="55" name="Graphic 1533">
                  <a:extLst>
                    <a:ext uri="{FF2B5EF4-FFF2-40B4-BE49-F238E27FC236}">
                      <a16:creationId xmlns:a16="http://schemas.microsoft.com/office/drawing/2014/main" id="{D4C54FE3-2654-441D-91C3-1F7DE26763AF}"/>
                    </a:ext>
                  </a:extLst>
                </p:cNvPr>
                <p:cNvGrpSpPr/>
                <p:nvPr/>
              </p:nvGrpSpPr>
              <p:grpSpPr>
                <a:xfrm>
                  <a:off x="6108929" y="4959547"/>
                  <a:ext cx="103615" cy="102343"/>
                  <a:chOff x="6108929" y="4959547"/>
                  <a:chExt cx="103615" cy="102343"/>
                </a:xfrm>
                <a:solidFill>
                  <a:srgbClr val="000000"/>
                </a:solidFill>
              </p:grpSpPr>
              <p:sp>
                <p:nvSpPr>
                  <p:cNvPr id="65" name="Freeform 224">
                    <a:extLst>
                      <a:ext uri="{FF2B5EF4-FFF2-40B4-BE49-F238E27FC236}">
                        <a16:creationId xmlns:a16="http://schemas.microsoft.com/office/drawing/2014/main" id="{378C7193-890A-4B7F-8748-E8D610EDF1BD}"/>
                      </a:ext>
                    </a:extLst>
                  </p:cNvPr>
                  <p:cNvSpPr/>
                  <p:nvPr/>
                </p:nvSpPr>
                <p:spPr>
                  <a:xfrm>
                    <a:off x="6111405" y="4962436"/>
                    <a:ext cx="98249" cy="96565"/>
                  </a:xfrm>
                  <a:custGeom>
                    <a:avLst/>
                    <a:gdLst>
                      <a:gd name="connsiteX0" fmla="*/ 98249 w 98249"/>
                      <a:gd name="connsiteY0" fmla="*/ 0 h 96565"/>
                      <a:gd name="connsiteX1" fmla="*/ 0 w 98249"/>
                      <a:gd name="connsiteY1" fmla="*/ 96565 h 96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8249" h="96565">
                        <a:moveTo>
                          <a:pt x="98249" y="0"/>
                        </a:moveTo>
                        <a:lnTo>
                          <a:pt x="0" y="96565"/>
                        </a:lnTo>
                      </a:path>
                    </a:pathLst>
                  </a:custGeom>
                  <a:ln w="41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225">
                    <a:extLst>
                      <a:ext uri="{FF2B5EF4-FFF2-40B4-BE49-F238E27FC236}">
                        <a16:creationId xmlns:a16="http://schemas.microsoft.com/office/drawing/2014/main" id="{3075D0F3-3DA0-4803-8277-A8A18FF32A78}"/>
                      </a:ext>
                    </a:extLst>
                  </p:cNvPr>
                  <p:cNvSpPr/>
                  <p:nvPr/>
                </p:nvSpPr>
                <p:spPr>
                  <a:xfrm>
                    <a:off x="6108929" y="4959547"/>
                    <a:ext cx="103615" cy="102343"/>
                  </a:xfrm>
                  <a:custGeom>
                    <a:avLst/>
                    <a:gdLst>
                      <a:gd name="connsiteX0" fmla="*/ 5366 w 103615"/>
                      <a:gd name="connsiteY0" fmla="*/ 102343 h 102343"/>
                      <a:gd name="connsiteX1" fmla="*/ 0 w 103615"/>
                      <a:gd name="connsiteY1" fmla="*/ 96978 h 102343"/>
                      <a:gd name="connsiteX2" fmla="*/ 98249 w 103615"/>
                      <a:gd name="connsiteY2" fmla="*/ 0 h 102343"/>
                      <a:gd name="connsiteX3" fmla="*/ 103615 w 103615"/>
                      <a:gd name="connsiteY3" fmla="*/ 5365 h 102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3615" h="102343">
                        <a:moveTo>
                          <a:pt x="5366" y="102343"/>
                        </a:moveTo>
                        <a:lnTo>
                          <a:pt x="0" y="96978"/>
                        </a:lnTo>
                        <a:lnTo>
                          <a:pt x="98249" y="0"/>
                        </a:lnTo>
                        <a:lnTo>
                          <a:pt x="103615" y="53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1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" name="Graphic 1533">
                  <a:extLst>
                    <a:ext uri="{FF2B5EF4-FFF2-40B4-BE49-F238E27FC236}">
                      <a16:creationId xmlns:a16="http://schemas.microsoft.com/office/drawing/2014/main" id="{62B33397-F7C6-4D32-B51B-A49248830C1C}"/>
                    </a:ext>
                  </a:extLst>
                </p:cNvPr>
                <p:cNvGrpSpPr/>
                <p:nvPr/>
              </p:nvGrpSpPr>
              <p:grpSpPr>
                <a:xfrm>
                  <a:off x="6122139" y="4973165"/>
                  <a:ext cx="125907" cy="123801"/>
                  <a:chOff x="6122139" y="4973165"/>
                  <a:chExt cx="125907" cy="123801"/>
                </a:xfrm>
                <a:solidFill>
                  <a:srgbClr val="000000"/>
                </a:solidFill>
              </p:grpSpPr>
              <p:sp>
                <p:nvSpPr>
                  <p:cNvPr id="63" name="Freeform 222">
                    <a:extLst>
                      <a:ext uri="{FF2B5EF4-FFF2-40B4-BE49-F238E27FC236}">
                        <a16:creationId xmlns:a16="http://schemas.microsoft.com/office/drawing/2014/main" id="{CB16EAD8-C37A-4C8A-954B-0385B4AAD55B}"/>
                      </a:ext>
                    </a:extLst>
                  </p:cNvPr>
                  <p:cNvSpPr/>
                  <p:nvPr/>
                </p:nvSpPr>
                <p:spPr>
                  <a:xfrm>
                    <a:off x="6125028" y="4975641"/>
                    <a:ext cx="120541" cy="118849"/>
                  </a:xfrm>
                  <a:custGeom>
                    <a:avLst/>
                    <a:gdLst>
                      <a:gd name="connsiteX0" fmla="*/ 120541 w 120541"/>
                      <a:gd name="connsiteY0" fmla="*/ 0 h 118849"/>
                      <a:gd name="connsiteX1" fmla="*/ 0 w 120541"/>
                      <a:gd name="connsiteY1" fmla="*/ 118850 h 118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0541" h="118849">
                        <a:moveTo>
                          <a:pt x="120541" y="0"/>
                        </a:moveTo>
                        <a:lnTo>
                          <a:pt x="0" y="118850"/>
                        </a:lnTo>
                      </a:path>
                    </a:pathLst>
                  </a:custGeom>
                  <a:ln w="41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223">
                    <a:extLst>
                      <a:ext uri="{FF2B5EF4-FFF2-40B4-BE49-F238E27FC236}">
                        <a16:creationId xmlns:a16="http://schemas.microsoft.com/office/drawing/2014/main" id="{95440D7E-A330-4238-9274-5C86CA9D7D93}"/>
                      </a:ext>
                    </a:extLst>
                  </p:cNvPr>
                  <p:cNvSpPr/>
                  <p:nvPr/>
                </p:nvSpPr>
                <p:spPr>
                  <a:xfrm>
                    <a:off x="6122139" y="4973165"/>
                    <a:ext cx="125907" cy="123801"/>
                  </a:xfrm>
                  <a:custGeom>
                    <a:avLst/>
                    <a:gdLst>
                      <a:gd name="connsiteX0" fmla="*/ 5367 w 125907"/>
                      <a:gd name="connsiteY0" fmla="*/ 123802 h 123801"/>
                      <a:gd name="connsiteX1" fmla="*/ 0 w 125907"/>
                      <a:gd name="connsiteY1" fmla="*/ 118437 h 123801"/>
                      <a:gd name="connsiteX2" fmla="*/ 120541 w 125907"/>
                      <a:gd name="connsiteY2" fmla="*/ 0 h 123801"/>
                      <a:gd name="connsiteX3" fmla="*/ 125908 w 125907"/>
                      <a:gd name="connsiteY3" fmla="*/ 5364 h 1238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5907" h="123801">
                        <a:moveTo>
                          <a:pt x="5367" y="123802"/>
                        </a:moveTo>
                        <a:lnTo>
                          <a:pt x="0" y="118437"/>
                        </a:lnTo>
                        <a:lnTo>
                          <a:pt x="120541" y="0"/>
                        </a:lnTo>
                        <a:lnTo>
                          <a:pt x="125908" y="53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1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" name="Graphic 1533">
                  <a:extLst>
                    <a:ext uri="{FF2B5EF4-FFF2-40B4-BE49-F238E27FC236}">
                      <a16:creationId xmlns:a16="http://schemas.microsoft.com/office/drawing/2014/main" id="{25762CAF-42BF-4A8A-82BD-47AFBC32869D}"/>
                    </a:ext>
                  </a:extLst>
                </p:cNvPr>
                <p:cNvGrpSpPr/>
                <p:nvPr/>
              </p:nvGrpSpPr>
              <p:grpSpPr>
                <a:xfrm>
                  <a:off x="6146907" y="4997513"/>
                  <a:ext cx="125907" cy="123801"/>
                  <a:chOff x="6146907" y="4997513"/>
                  <a:chExt cx="125907" cy="123801"/>
                </a:xfrm>
                <a:solidFill>
                  <a:srgbClr val="000000"/>
                </a:solidFill>
              </p:grpSpPr>
              <p:sp>
                <p:nvSpPr>
                  <p:cNvPr id="61" name="Freeform 220">
                    <a:extLst>
                      <a:ext uri="{FF2B5EF4-FFF2-40B4-BE49-F238E27FC236}">
                        <a16:creationId xmlns:a16="http://schemas.microsoft.com/office/drawing/2014/main" id="{CDAF1E63-607F-450A-8A4C-D81C35851EBC}"/>
                      </a:ext>
                    </a:extLst>
                  </p:cNvPr>
                  <p:cNvSpPr/>
                  <p:nvPr/>
                </p:nvSpPr>
                <p:spPr>
                  <a:xfrm>
                    <a:off x="6149797" y="4999989"/>
                    <a:ext cx="120541" cy="118849"/>
                  </a:xfrm>
                  <a:custGeom>
                    <a:avLst/>
                    <a:gdLst>
                      <a:gd name="connsiteX0" fmla="*/ 120541 w 120541"/>
                      <a:gd name="connsiteY0" fmla="*/ 0 h 118849"/>
                      <a:gd name="connsiteX1" fmla="*/ 0 w 120541"/>
                      <a:gd name="connsiteY1" fmla="*/ 118850 h 118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0541" h="118849">
                        <a:moveTo>
                          <a:pt x="120541" y="0"/>
                        </a:moveTo>
                        <a:lnTo>
                          <a:pt x="0" y="118850"/>
                        </a:lnTo>
                      </a:path>
                    </a:pathLst>
                  </a:custGeom>
                  <a:ln w="41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21">
                    <a:extLst>
                      <a:ext uri="{FF2B5EF4-FFF2-40B4-BE49-F238E27FC236}">
                        <a16:creationId xmlns:a16="http://schemas.microsoft.com/office/drawing/2014/main" id="{000BD2A9-8EC9-4BE2-AFBE-27E49906F734}"/>
                      </a:ext>
                    </a:extLst>
                  </p:cNvPr>
                  <p:cNvSpPr/>
                  <p:nvPr/>
                </p:nvSpPr>
                <p:spPr>
                  <a:xfrm>
                    <a:off x="6146907" y="4997513"/>
                    <a:ext cx="125907" cy="123801"/>
                  </a:xfrm>
                  <a:custGeom>
                    <a:avLst/>
                    <a:gdLst>
                      <a:gd name="connsiteX0" fmla="*/ 5367 w 125907"/>
                      <a:gd name="connsiteY0" fmla="*/ 123802 h 123801"/>
                      <a:gd name="connsiteX1" fmla="*/ 0 w 125907"/>
                      <a:gd name="connsiteY1" fmla="*/ 118438 h 123801"/>
                      <a:gd name="connsiteX2" fmla="*/ 120541 w 125907"/>
                      <a:gd name="connsiteY2" fmla="*/ 0 h 123801"/>
                      <a:gd name="connsiteX3" fmla="*/ 125908 w 125907"/>
                      <a:gd name="connsiteY3" fmla="*/ 4952 h 1238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5907" h="123801">
                        <a:moveTo>
                          <a:pt x="5367" y="123802"/>
                        </a:moveTo>
                        <a:lnTo>
                          <a:pt x="0" y="118438"/>
                        </a:lnTo>
                        <a:lnTo>
                          <a:pt x="120541" y="0"/>
                        </a:lnTo>
                        <a:lnTo>
                          <a:pt x="125908" y="49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1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" name="Graphic 1533">
                  <a:extLst>
                    <a:ext uri="{FF2B5EF4-FFF2-40B4-BE49-F238E27FC236}">
                      <a16:creationId xmlns:a16="http://schemas.microsoft.com/office/drawing/2014/main" id="{93FA270C-55DF-424C-A18F-16755D2D9908}"/>
                    </a:ext>
                  </a:extLst>
                </p:cNvPr>
                <p:cNvGrpSpPr/>
                <p:nvPr/>
              </p:nvGrpSpPr>
              <p:grpSpPr>
                <a:xfrm>
                  <a:off x="6182822" y="5032590"/>
                  <a:ext cx="103616" cy="101930"/>
                  <a:chOff x="6182822" y="5032590"/>
                  <a:chExt cx="103616" cy="101930"/>
                </a:xfrm>
                <a:solidFill>
                  <a:srgbClr val="000000"/>
                </a:solidFill>
              </p:grpSpPr>
              <p:sp>
                <p:nvSpPr>
                  <p:cNvPr id="59" name="Freeform 218">
                    <a:extLst>
                      <a:ext uri="{FF2B5EF4-FFF2-40B4-BE49-F238E27FC236}">
                        <a16:creationId xmlns:a16="http://schemas.microsoft.com/office/drawing/2014/main" id="{99B8FDE7-A9B2-4B4D-840B-602BADB26BC8}"/>
                      </a:ext>
                    </a:extLst>
                  </p:cNvPr>
                  <p:cNvSpPr/>
                  <p:nvPr/>
                </p:nvSpPr>
                <p:spPr>
                  <a:xfrm>
                    <a:off x="6185299" y="5035066"/>
                    <a:ext cx="98249" cy="96978"/>
                  </a:xfrm>
                  <a:custGeom>
                    <a:avLst/>
                    <a:gdLst>
                      <a:gd name="connsiteX0" fmla="*/ 98249 w 98249"/>
                      <a:gd name="connsiteY0" fmla="*/ 0 h 96978"/>
                      <a:gd name="connsiteX1" fmla="*/ 0 w 98249"/>
                      <a:gd name="connsiteY1" fmla="*/ 96978 h 96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8249" h="96978">
                        <a:moveTo>
                          <a:pt x="98249" y="0"/>
                        </a:moveTo>
                        <a:lnTo>
                          <a:pt x="0" y="96978"/>
                        </a:lnTo>
                      </a:path>
                    </a:pathLst>
                  </a:custGeom>
                  <a:ln w="41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19">
                    <a:extLst>
                      <a:ext uri="{FF2B5EF4-FFF2-40B4-BE49-F238E27FC236}">
                        <a16:creationId xmlns:a16="http://schemas.microsoft.com/office/drawing/2014/main" id="{21A8E752-7977-4971-8A03-2F13E444BF72}"/>
                      </a:ext>
                    </a:extLst>
                  </p:cNvPr>
                  <p:cNvSpPr/>
                  <p:nvPr/>
                </p:nvSpPr>
                <p:spPr>
                  <a:xfrm>
                    <a:off x="6182822" y="5032590"/>
                    <a:ext cx="103616" cy="101930"/>
                  </a:xfrm>
                  <a:custGeom>
                    <a:avLst/>
                    <a:gdLst>
                      <a:gd name="connsiteX0" fmla="*/ 5367 w 103616"/>
                      <a:gd name="connsiteY0" fmla="*/ 101931 h 101930"/>
                      <a:gd name="connsiteX1" fmla="*/ 0 w 103616"/>
                      <a:gd name="connsiteY1" fmla="*/ 96978 h 101930"/>
                      <a:gd name="connsiteX2" fmla="*/ 98250 w 103616"/>
                      <a:gd name="connsiteY2" fmla="*/ 0 h 101930"/>
                      <a:gd name="connsiteX3" fmla="*/ 103616 w 103616"/>
                      <a:gd name="connsiteY3" fmla="*/ 5365 h 10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3616" h="101930">
                        <a:moveTo>
                          <a:pt x="5367" y="101931"/>
                        </a:moveTo>
                        <a:lnTo>
                          <a:pt x="0" y="96978"/>
                        </a:lnTo>
                        <a:lnTo>
                          <a:pt x="98250" y="0"/>
                        </a:lnTo>
                        <a:lnTo>
                          <a:pt x="103616" y="53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412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4" name="Freeform 213">
                <a:extLst>
                  <a:ext uri="{FF2B5EF4-FFF2-40B4-BE49-F238E27FC236}">
                    <a16:creationId xmlns:a16="http://schemas.microsoft.com/office/drawing/2014/main" id="{D561A895-234A-4A30-BD45-4622623A8BE5}"/>
                  </a:ext>
                </a:extLst>
              </p:cNvPr>
              <p:cNvSpPr/>
              <p:nvPr/>
            </p:nvSpPr>
            <p:spPr>
              <a:xfrm>
                <a:off x="6107071" y="4958309"/>
                <a:ext cx="181637" cy="178275"/>
              </a:xfrm>
              <a:custGeom>
                <a:avLst/>
                <a:gdLst>
                  <a:gd name="connsiteX0" fmla="*/ 90613 w 181637"/>
                  <a:gd name="connsiteY0" fmla="*/ 178275 h 178275"/>
                  <a:gd name="connsiteX1" fmla="*/ 26627 w 181637"/>
                  <a:gd name="connsiteY1" fmla="*/ 152276 h 178275"/>
                  <a:gd name="connsiteX2" fmla="*/ 26627 w 181637"/>
                  <a:gd name="connsiteY2" fmla="*/ 25998 h 178275"/>
                  <a:gd name="connsiteX3" fmla="*/ 155011 w 181637"/>
                  <a:gd name="connsiteY3" fmla="*/ 25998 h 178275"/>
                  <a:gd name="connsiteX4" fmla="*/ 155011 w 181637"/>
                  <a:gd name="connsiteY4" fmla="*/ 152276 h 178275"/>
                  <a:gd name="connsiteX5" fmla="*/ 155011 w 181637"/>
                  <a:gd name="connsiteY5" fmla="*/ 152276 h 178275"/>
                  <a:gd name="connsiteX6" fmla="*/ 90613 w 181637"/>
                  <a:gd name="connsiteY6" fmla="*/ 178275 h 178275"/>
                  <a:gd name="connsiteX7" fmla="*/ 90613 w 181637"/>
                  <a:gd name="connsiteY7" fmla="*/ 7016 h 178275"/>
                  <a:gd name="connsiteX8" fmla="*/ 31992 w 181637"/>
                  <a:gd name="connsiteY8" fmla="*/ 30950 h 178275"/>
                  <a:gd name="connsiteX9" fmla="*/ 31992 w 181637"/>
                  <a:gd name="connsiteY9" fmla="*/ 146912 h 178275"/>
                  <a:gd name="connsiteX10" fmla="*/ 149644 w 181637"/>
                  <a:gd name="connsiteY10" fmla="*/ 146912 h 178275"/>
                  <a:gd name="connsiteX11" fmla="*/ 149644 w 181637"/>
                  <a:gd name="connsiteY11" fmla="*/ 30950 h 178275"/>
                  <a:gd name="connsiteX12" fmla="*/ 90613 w 181637"/>
                  <a:gd name="connsiteY12" fmla="*/ 7016 h 17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1637" h="178275">
                    <a:moveTo>
                      <a:pt x="90613" y="178275"/>
                    </a:moveTo>
                    <a:cubicBezTo>
                      <a:pt x="67495" y="178275"/>
                      <a:pt x="43965" y="169609"/>
                      <a:pt x="26627" y="152276"/>
                    </a:cubicBezTo>
                    <a:cubicBezTo>
                      <a:pt x="-8876" y="117612"/>
                      <a:pt x="-8876" y="60663"/>
                      <a:pt x="26627" y="25998"/>
                    </a:cubicBezTo>
                    <a:cubicBezTo>
                      <a:pt x="62128" y="-8666"/>
                      <a:pt x="119509" y="-8666"/>
                      <a:pt x="155011" y="25998"/>
                    </a:cubicBezTo>
                    <a:cubicBezTo>
                      <a:pt x="190513" y="60663"/>
                      <a:pt x="190513" y="117612"/>
                      <a:pt x="155011" y="152276"/>
                    </a:cubicBezTo>
                    <a:lnTo>
                      <a:pt x="155011" y="152276"/>
                    </a:lnTo>
                    <a:cubicBezTo>
                      <a:pt x="136847" y="169609"/>
                      <a:pt x="113730" y="178275"/>
                      <a:pt x="90613" y="178275"/>
                    </a:cubicBezTo>
                    <a:close/>
                    <a:moveTo>
                      <a:pt x="90613" y="7016"/>
                    </a:moveTo>
                    <a:cubicBezTo>
                      <a:pt x="69146" y="7016"/>
                      <a:pt x="48093" y="14857"/>
                      <a:pt x="31992" y="30950"/>
                    </a:cubicBezTo>
                    <a:cubicBezTo>
                      <a:pt x="-619" y="62727"/>
                      <a:pt x="-619" y="114723"/>
                      <a:pt x="31992" y="146912"/>
                    </a:cubicBezTo>
                    <a:cubicBezTo>
                      <a:pt x="64605" y="178688"/>
                      <a:pt x="117032" y="178688"/>
                      <a:pt x="149644" y="146912"/>
                    </a:cubicBezTo>
                    <a:cubicBezTo>
                      <a:pt x="182257" y="115136"/>
                      <a:pt x="182257" y="63139"/>
                      <a:pt x="149644" y="30950"/>
                    </a:cubicBezTo>
                    <a:cubicBezTo>
                      <a:pt x="133131" y="14857"/>
                      <a:pt x="111665" y="7016"/>
                      <a:pt x="90613" y="70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" name="Graphic 1533">
              <a:extLst>
                <a:ext uri="{FF2B5EF4-FFF2-40B4-BE49-F238E27FC236}">
                  <a16:creationId xmlns:a16="http://schemas.microsoft.com/office/drawing/2014/main" id="{B60CA136-3661-4782-8AE3-E1B62DD3F3CE}"/>
                </a:ext>
              </a:extLst>
            </p:cNvPr>
            <p:cNvGrpSpPr/>
            <p:nvPr/>
          </p:nvGrpSpPr>
          <p:grpSpPr>
            <a:xfrm>
              <a:off x="4922093" y="4888567"/>
              <a:ext cx="345111" cy="9491"/>
              <a:chOff x="4922093" y="4888567"/>
              <a:chExt cx="345111" cy="9491"/>
            </a:xfrm>
            <a:solidFill>
              <a:srgbClr val="000000"/>
            </a:solidFill>
          </p:grpSpPr>
          <p:sp>
            <p:nvSpPr>
              <p:cNvPr id="50" name="Freeform 209">
                <a:extLst>
                  <a:ext uri="{FF2B5EF4-FFF2-40B4-BE49-F238E27FC236}">
                    <a16:creationId xmlns:a16="http://schemas.microsoft.com/office/drawing/2014/main" id="{400A19F3-C5A8-47C1-B2EC-5180823056FD}"/>
                  </a:ext>
                </a:extLst>
              </p:cNvPr>
              <p:cNvSpPr/>
              <p:nvPr/>
            </p:nvSpPr>
            <p:spPr>
              <a:xfrm>
                <a:off x="4922093" y="4893106"/>
                <a:ext cx="345111" cy="4126"/>
              </a:xfrm>
              <a:custGeom>
                <a:avLst/>
                <a:gdLst>
                  <a:gd name="connsiteX0" fmla="*/ 345111 w 345111"/>
                  <a:gd name="connsiteY0" fmla="*/ 0 h 4126"/>
                  <a:gd name="connsiteX1" fmla="*/ 0 w 345111"/>
                  <a:gd name="connsiteY1" fmla="*/ 0 h 4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5111" h="4126">
                    <a:moveTo>
                      <a:pt x="345111" y="0"/>
                    </a:moveTo>
                    <a:lnTo>
                      <a:pt x="0" y="0"/>
                    </a:lnTo>
                  </a:path>
                </a:pathLst>
              </a:custGeom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210">
                <a:extLst>
                  <a:ext uri="{FF2B5EF4-FFF2-40B4-BE49-F238E27FC236}">
                    <a16:creationId xmlns:a16="http://schemas.microsoft.com/office/drawing/2014/main" id="{66F9AAAE-D333-4897-A085-478C1E07771B}"/>
                  </a:ext>
                </a:extLst>
              </p:cNvPr>
              <p:cNvSpPr/>
              <p:nvPr/>
            </p:nvSpPr>
            <p:spPr>
              <a:xfrm>
                <a:off x="4922093" y="4888567"/>
                <a:ext cx="345111" cy="9491"/>
              </a:xfrm>
              <a:custGeom>
                <a:avLst/>
                <a:gdLst>
                  <a:gd name="connsiteX0" fmla="*/ 0 w 345111"/>
                  <a:gd name="connsiteY0" fmla="*/ 0 h 9491"/>
                  <a:gd name="connsiteX1" fmla="*/ 345112 w 345111"/>
                  <a:gd name="connsiteY1" fmla="*/ 0 h 9491"/>
                  <a:gd name="connsiteX2" fmla="*/ 345112 w 345111"/>
                  <a:gd name="connsiteY2" fmla="*/ 9492 h 9491"/>
                  <a:gd name="connsiteX3" fmla="*/ 0 w 345111"/>
                  <a:gd name="connsiteY3" fmla="*/ 9492 h 9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5111" h="9491">
                    <a:moveTo>
                      <a:pt x="0" y="0"/>
                    </a:moveTo>
                    <a:lnTo>
                      <a:pt x="345112" y="0"/>
                    </a:lnTo>
                    <a:lnTo>
                      <a:pt x="345112" y="9492"/>
                    </a:lnTo>
                    <a:lnTo>
                      <a:pt x="0" y="9492"/>
                    </a:lnTo>
                    <a:close/>
                  </a:path>
                </a:pathLst>
              </a:custGeom>
              <a:solidFill>
                <a:srgbClr val="000000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aphic 1533">
              <a:extLst>
                <a:ext uri="{FF2B5EF4-FFF2-40B4-BE49-F238E27FC236}">
                  <a16:creationId xmlns:a16="http://schemas.microsoft.com/office/drawing/2014/main" id="{44859DEC-278C-47F5-8B70-C0891C1627EB}"/>
                </a:ext>
              </a:extLst>
            </p:cNvPr>
            <p:cNvGrpSpPr/>
            <p:nvPr/>
          </p:nvGrpSpPr>
          <p:grpSpPr>
            <a:xfrm>
              <a:off x="5253994" y="3510651"/>
              <a:ext cx="321168" cy="316932"/>
              <a:chOff x="5253994" y="3510651"/>
              <a:chExt cx="321168" cy="316932"/>
            </a:xfrm>
          </p:grpSpPr>
          <p:grpSp>
            <p:nvGrpSpPr>
              <p:cNvPr id="46" name="Graphic 1533">
                <a:extLst>
                  <a:ext uri="{FF2B5EF4-FFF2-40B4-BE49-F238E27FC236}">
                    <a16:creationId xmlns:a16="http://schemas.microsoft.com/office/drawing/2014/main" id="{3939B584-1E63-4914-B361-9F7A7CE6C410}"/>
                  </a:ext>
                </a:extLst>
              </p:cNvPr>
              <p:cNvGrpSpPr/>
              <p:nvPr/>
            </p:nvGrpSpPr>
            <p:grpSpPr>
              <a:xfrm>
                <a:off x="5253994" y="3510651"/>
                <a:ext cx="321168" cy="316932"/>
                <a:chOff x="5253994" y="3510651"/>
                <a:chExt cx="321168" cy="316932"/>
              </a:xfrm>
            </p:grpSpPr>
            <p:sp>
              <p:nvSpPr>
                <p:cNvPr id="48" name="Freeform 207">
                  <a:extLst>
                    <a:ext uri="{FF2B5EF4-FFF2-40B4-BE49-F238E27FC236}">
                      <a16:creationId xmlns:a16="http://schemas.microsoft.com/office/drawing/2014/main" id="{6A29BF8B-DE15-4FA3-8E97-1A180DAA311C}"/>
                    </a:ext>
                  </a:extLst>
                </p:cNvPr>
                <p:cNvSpPr/>
                <p:nvPr/>
              </p:nvSpPr>
              <p:spPr>
                <a:xfrm>
                  <a:off x="5258535" y="3515603"/>
                  <a:ext cx="312086" cy="307028"/>
                </a:xfrm>
                <a:custGeom>
                  <a:avLst/>
                  <a:gdLst>
                    <a:gd name="connsiteX0" fmla="*/ 312086 w 312086"/>
                    <a:gd name="connsiteY0" fmla="*/ 153514 h 307028"/>
                    <a:gd name="connsiteX1" fmla="*/ 156043 w 312086"/>
                    <a:gd name="connsiteY1" fmla="*/ 307029 h 307028"/>
                    <a:gd name="connsiteX2" fmla="*/ -1 w 312086"/>
                    <a:gd name="connsiteY2" fmla="*/ 153514 h 307028"/>
                    <a:gd name="connsiteX3" fmla="*/ 156043 w 312086"/>
                    <a:gd name="connsiteY3" fmla="*/ 0 h 307028"/>
                    <a:gd name="connsiteX4" fmla="*/ 312086 w 312086"/>
                    <a:gd name="connsiteY4" fmla="*/ 153514 h 307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2086" h="307028">
                      <a:moveTo>
                        <a:pt x="312086" y="153514"/>
                      </a:moveTo>
                      <a:cubicBezTo>
                        <a:pt x="312086" y="238298"/>
                        <a:pt x="242223" y="307029"/>
                        <a:pt x="156043" y="307029"/>
                      </a:cubicBezTo>
                      <a:cubicBezTo>
                        <a:pt x="69862" y="307029"/>
                        <a:pt x="-1" y="238298"/>
                        <a:pt x="-1" y="153514"/>
                      </a:cubicBezTo>
                      <a:cubicBezTo>
                        <a:pt x="-1" y="68731"/>
                        <a:pt x="69862" y="0"/>
                        <a:pt x="156043" y="0"/>
                      </a:cubicBezTo>
                      <a:cubicBezTo>
                        <a:pt x="242223" y="0"/>
                        <a:pt x="312086" y="68731"/>
                        <a:pt x="312086" y="1535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 208">
                  <a:extLst>
                    <a:ext uri="{FF2B5EF4-FFF2-40B4-BE49-F238E27FC236}">
                      <a16:creationId xmlns:a16="http://schemas.microsoft.com/office/drawing/2014/main" id="{59DB8B0F-E61B-4E4E-86FC-E4ED370EDF4B}"/>
                    </a:ext>
                  </a:extLst>
                </p:cNvPr>
                <p:cNvSpPr/>
                <p:nvPr/>
              </p:nvSpPr>
              <p:spPr>
                <a:xfrm>
                  <a:off x="5253994" y="3510651"/>
                  <a:ext cx="321168" cy="316932"/>
                </a:xfrm>
                <a:custGeom>
                  <a:avLst/>
                  <a:gdLst>
                    <a:gd name="connsiteX0" fmla="*/ 160584 w 321168"/>
                    <a:gd name="connsiteY0" fmla="*/ 316933 h 316932"/>
                    <a:gd name="connsiteX1" fmla="*/ 0 w 321168"/>
                    <a:gd name="connsiteY1" fmla="*/ 158466 h 316932"/>
                    <a:gd name="connsiteX2" fmla="*/ 160584 w 321168"/>
                    <a:gd name="connsiteY2" fmla="*/ 0 h 316932"/>
                    <a:gd name="connsiteX3" fmla="*/ 321168 w 321168"/>
                    <a:gd name="connsiteY3" fmla="*/ 158466 h 316932"/>
                    <a:gd name="connsiteX4" fmla="*/ 160584 w 321168"/>
                    <a:gd name="connsiteY4" fmla="*/ 316933 h 316932"/>
                    <a:gd name="connsiteX5" fmla="*/ 160584 w 321168"/>
                    <a:gd name="connsiteY5" fmla="*/ 9904 h 316932"/>
                    <a:gd name="connsiteX6" fmla="*/ 9495 w 321168"/>
                    <a:gd name="connsiteY6" fmla="*/ 158466 h 316932"/>
                    <a:gd name="connsiteX7" fmla="*/ 160584 w 321168"/>
                    <a:gd name="connsiteY7" fmla="*/ 307029 h 316932"/>
                    <a:gd name="connsiteX8" fmla="*/ 311673 w 321168"/>
                    <a:gd name="connsiteY8" fmla="*/ 158466 h 316932"/>
                    <a:gd name="connsiteX9" fmla="*/ 160584 w 321168"/>
                    <a:gd name="connsiteY9" fmla="*/ 9904 h 316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1168" h="316932">
                      <a:moveTo>
                        <a:pt x="160584" y="316933"/>
                      </a:moveTo>
                      <a:cubicBezTo>
                        <a:pt x="71829" y="316933"/>
                        <a:pt x="0" y="245953"/>
                        <a:pt x="0" y="158466"/>
                      </a:cubicBezTo>
                      <a:cubicBezTo>
                        <a:pt x="0" y="70980"/>
                        <a:pt x="72242" y="0"/>
                        <a:pt x="160584" y="0"/>
                      </a:cubicBezTo>
                      <a:cubicBezTo>
                        <a:pt x="248926" y="0"/>
                        <a:pt x="321168" y="70980"/>
                        <a:pt x="321168" y="158466"/>
                      </a:cubicBezTo>
                      <a:cubicBezTo>
                        <a:pt x="321168" y="245953"/>
                        <a:pt x="249338" y="316933"/>
                        <a:pt x="160584" y="316933"/>
                      </a:cubicBezTo>
                      <a:close/>
                      <a:moveTo>
                        <a:pt x="160584" y="9904"/>
                      </a:moveTo>
                      <a:cubicBezTo>
                        <a:pt x="77196" y="9904"/>
                        <a:pt x="9495" y="76757"/>
                        <a:pt x="9495" y="158466"/>
                      </a:cubicBezTo>
                      <a:cubicBezTo>
                        <a:pt x="9495" y="240588"/>
                        <a:pt x="77196" y="307029"/>
                        <a:pt x="160584" y="307029"/>
                      </a:cubicBezTo>
                      <a:cubicBezTo>
                        <a:pt x="243973" y="307029"/>
                        <a:pt x="311673" y="240176"/>
                        <a:pt x="311673" y="158466"/>
                      </a:cubicBezTo>
                      <a:cubicBezTo>
                        <a:pt x="311673" y="76757"/>
                        <a:pt x="243973" y="9904"/>
                        <a:pt x="160584" y="99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12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7" name="Freeform 206">
                <a:extLst>
                  <a:ext uri="{FF2B5EF4-FFF2-40B4-BE49-F238E27FC236}">
                    <a16:creationId xmlns:a16="http://schemas.microsoft.com/office/drawing/2014/main" id="{1D226534-C34A-4042-9C17-C2C8ACEB6F58}"/>
                  </a:ext>
                </a:extLst>
              </p:cNvPr>
              <p:cNvSpPr/>
              <p:nvPr/>
            </p:nvSpPr>
            <p:spPr>
              <a:xfrm>
                <a:off x="5293624" y="3549855"/>
                <a:ext cx="241908" cy="238525"/>
              </a:xfrm>
              <a:custGeom>
                <a:avLst/>
                <a:gdLst>
                  <a:gd name="connsiteX0" fmla="*/ 241908 w 241908"/>
                  <a:gd name="connsiteY0" fmla="*/ 119263 h 238525"/>
                  <a:gd name="connsiteX1" fmla="*/ 120954 w 241908"/>
                  <a:gd name="connsiteY1" fmla="*/ 238525 h 238525"/>
                  <a:gd name="connsiteX2" fmla="*/ -1 w 241908"/>
                  <a:gd name="connsiteY2" fmla="*/ 119262 h 238525"/>
                  <a:gd name="connsiteX3" fmla="*/ 120954 w 241908"/>
                  <a:gd name="connsiteY3" fmla="*/ 0 h 238525"/>
                  <a:gd name="connsiteX4" fmla="*/ 241908 w 241908"/>
                  <a:gd name="connsiteY4" fmla="*/ 119263 h 238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908" h="238525">
                    <a:moveTo>
                      <a:pt x="241908" y="119263"/>
                    </a:moveTo>
                    <a:cubicBezTo>
                      <a:pt x="241908" y="185129"/>
                      <a:pt x="187754" y="238525"/>
                      <a:pt x="120954" y="238525"/>
                    </a:cubicBezTo>
                    <a:cubicBezTo>
                      <a:pt x="54153" y="238525"/>
                      <a:pt x="-1" y="185129"/>
                      <a:pt x="-1" y="119262"/>
                    </a:cubicBezTo>
                    <a:cubicBezTo>
                      <a:pt x="-1" y="53395"/>
                      <a:pt x="54153" y="0"/>
                      <a:pt x="120954" y="0"/>
                    </a:cubicBezTo>
                    <a:cubicBezTo>
                      <a:pt x="187754" y="0"/>
                      <a:pt x="241908" y="53395"/>
                      <a:pt x="241908" y="119263"/>
                    </a:cubicBezTo>
                    <a:close/>
                  </a:path>
                </a:pathLst>
              </a:custGeom>
              <a:solidFill>
                <a:srgbClr val="FFD100"/>
              </a:solidFill>
              <a:ln w="41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0DF46FD-40A6-4C28-A7A1-AB2FFC562366}"/>
                </a:ext>
              </a:extLst>
            </p:cNvPr>
            <p:cNvSpPr txBox="1"/>
            <p:nvPr/>
          </p:nvSpPr>
          <p:spPr>
            <a:xfrm>
              <a:off x="4350882" y="2975843"/>
              <a:ext cx="808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spc="0" baseline="0" dirty="0">
                  <a:solidFill>
                    <a:srgbClr val="000000"/>
                  </a:solidFill>
                  <a:latin typeface="Avenir-Medium"/>
                  <a:sym typeface="Avenir-Medium"/>
                  <a:rtl val="0"/>
                </a:rPr>
                <a:t>GENDER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AFA1D5-4178-482A-9BF4-E0363E66E9F2}"/>
                </a:ext>
              </a:extLst>
            </p:cNvPr>
            <p:cNvSpPr txBox="1"/>
            <p:nvPr/>
          </p:nvSpPr>
          <p:spPr>
            <a:xfrm>
              <a:off x="4331315" y="5772641"/>
              <a:ext cx="8527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spc="0" baseline="0">
                  <a:solidFill>
                    <a:srgbClr val="000000"/>
                  </a:solidFill>
                  <a:latin typeface="Avenir-Medium"/>
                  <a:sym typeface="Avenir-Medium"/>
                  <a:rtl val="0"/>
                </a:rPr>
                <a:t>CULTURE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4FC080C0-65F6-4B3F-8A11-EC346DF05C4E}"/>
              </a:ext>
            </a:extLst>
          </p:cNvPr>
          <p:cNvSpPr txBox="1"/>
          <p:nvPr/>
        </p:nvSpPr>
        <p:spPr>
          <a:xfrm>
            <a:off x="6554864" y="5304671"/>
            <a:ext cx="6096000" cy="6789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latin typeface="Avenir Book"/>
                <a:ea typeface="Calibri" panose="020F0502020204030204" pitchFamily="34" charset="0"/>
                <a:cs typeface="Times New Roman"/>
              </a:rPr>
              <a:t>(</a:t>
            </a:r>
            <a:r>
              <a:rPr lang="en-GB" sz="1800" i="1" dirty="0" err="1">
                <a:latin typeface="Avenir Book"/>
                <a:ea typeface="Calibri" panose="020F0502020204030204" pitchFamily="34" charset="0"/>
                <a:cs typeface="Times New Roman"/>
              </a:rPr>
              <a:t>Übernommen</a:t>
            </a:r>
            <a:r>
              <a:rPr lang="en-GB" sz="1800" i="1" dirty="0">
                <a:latin typeface="Avenir Book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1800" i="1" dirty="0" err="1">
                <a:latin typeface="Avenir Book"/>
                <a:ea typeface="Calibri" panose="020F0502020204030204" pitchFamily="34" charset="0"/>
                <a:cs typeface="Times New Roman"/>
              </a:rPr>
              <a:t>aus</a:t>
            </a:r>
            <a:r>
              <a:rPr lang="en-GB" i="1" dirty="0">
                <a:latin typeface="Avenir Book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1800" i="1" dirty="0">
                <a:latin typeface="Avenir Book"/>
                <a:ea typeface="Calibri" panose="020F0502020204030204" pitchFamily="34" charset="0"/>
                <a:cs typeface="Times New Roman"/>
              </a:rPr>
              <a:t>Active </a:t>
            </a:r>
            <a:r>
              <a:rPr lang="en-GB" i="1" dirty="0">
                <a:latin typeface="Avenir Book"/>
                <a:ea typeface="Calibri" panose="020F0502020204030204" pitchFamily="34" charset="0"/>
                <a:cs typeface="Times New Roman"/>
              </a:rPr>
              <a:t>Ageing</a:t>
            </a:r>
            <a:r>
              <a:rPr lang="en-GB" sz="1800" i="1" dirty="0">
                <a:latin typeface="Avenir Book"/>
                <a:ea typeface="Calibri" panose="020F0502020204030204" pitchFamily="34" charset="0"/>
                <a:cs typeface="Times New Roman"/>
              </a:rPr>
              <a:t>: Policy Framework, 2002)</a:t>
            </a:r>
          </a:p>
        </p:txBody>
      </p:sp>
    </p:spTree>
    <p:extLst>
      <p:ext uri="{BB962C8B-B14F-4D97-AF65-F5344CB8AC3E}">
        <p14:creationId xmlns:p14="http://schemas.microsoft.com/office/powerpoint/2010/main" val="189228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085F6C-952E-46B8-8474-1E116D0EA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326" y="1675866"/>
            <a:ext cx="5553055" cy="4361793"/>
          </a:xfrm>
        </p:spPr>
        <p:txBody>
          <a:bodyPr>
            <a:normAutofit/>
          </a:bodyPr>
          <a:lstStyle/>
          <a:p>
            <a:pPr indent="0"/>
            <a:r>
              <a:rPr lang="en-US" dirty="0"/>
              <a:t>Die </a:t>
            </a:r>
            <a:r>
              <a:rPr lang="en-US" dirty="0" err="1"/>
              <a:t>Determinanten</a:t>
            </a:r>
            <a:r>
              <a:rPr lang="en-US" dirty="0"/>
              <a:t> des </a:t>
            </a:r>
            <a:r>
              <a:rPr lang="en-US" dirty="0" err="1"/>
              <a:t>aktiven</a:t>
            </a:r>
            <a:r>
              <a:rPr lang="en-US" dirty="0"/>
              <a:t> </a:t>
            </a:r>
            <a:r>
              <a:rPr lang="en-US" dirty="0" err="1"/>
              <a:t>Alterns</a:t>
            </a:r>
            <a:r>
              <a:rPr lang="en-US" dirty="0"/>
              <a:t> in </a:t>
            </a:r>
            <a:r>
              <a:rPr lang="en-US" dirty="0" err="1"/>
              <a:t>Bezug</a:t>
            </a:r>
            <a:r>
              <a:rPr lang="en-US" dirty="0"/>
              <a:t> auf </a:t>
            </a:r>
            <a:r>
              <a:rPr lang="en-US" dirty="0" err="1"/>
              <a:t>wirtschaftliche</a:t>
            </a:r>
            <a:r>
              <a:rPr lang="en-US" dirty="0"/>
              <a:t> </a:t>
            </a:r>
            <a:r>
              <a:rPr lang="en-US" dirty="0" err="1"/>
              <a:t>Aspekte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b="1" dirty="0" err="1"/>
              <a:t>Einkommen</a:t>
            </a:r>
            <a:r>
              <a:rPr lang="en-US" b="1" dirty="0"/>
              <a:t>, Arbeit und </a:t>
            </a:r>
            <a:r>
              <a:rPr lang="en-US" b="1" dirty="0" err="1"/>
              <a:t>Sozialschutz</a:t>
            </a:r>
            <a:r>
              <a:rPr lang="en-US" dirty="0"/>
              <a:t>. In </a:t>
            </a:r>
            <a:r>
              <a:rPr lang="en-US" dirty="0" err="1"/>
              <a:t>einigen</a:t>
            </a:r>
            <a:r>
              <a:rPr lang="en-US" dirty="0"/>
              <a:t> EU-</a:t>
            </a:r>
            <a:r>
              <a:rPr lang="en-US" dirty="0" err="1"/>
              <a:t>Ländern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es </a:t>
            </a:r>
            <a:r>
              <a:rPr lang="en-US" dirty="0" err="1"/>
              <a:t>strukturelle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/>
              <a:t>Angleichung</a:t>
            </a:r>
            <a:r>
              <a:rPr lang="en-US" dirty="0"/>
              <a:t> von </a:t>
            </a:r>
            <a:r>
              <a:rPr lang="en-US" dirty="0" err="1"/>
              <a:t>Rentenansprüchen</a:t>
            </a:r>
            <a:r>
              <a:rPr lang="en-US" dirty="0"/>
              <a:t>. </a:t>
            </a:r>
            <a:r>
              <a:rPr lang="en-US" dirty="0" err="1"/>
              <a:t>Obwohl</a:t>
            </a:r>
            <a:r>
              <a:rPr lang="en-US" dirty="0"/>
              <a:t> die </a:t>
            </a:r>
            <a:r>
              <a:rPr lang="en-US" dirty="0" err="1"/>
              <a:t>Armut</a:t>
            </a:r>
            <a:r>
              <a:rPr lang="en-US" dirty="0"/>
              <a:t> </a:t>
            </a:r>
            <a:r>
              <a:rPr lang="en-US" dirty="0" err="1"/>
              <a:t>unter</a:t>
            </a:r>
            <a:r>
              <a:rPr lang="en-US" dirty="0"/>
              <a:t> der </a:t>
            </a:r>
            <a:r>
              <a:rPr lang="en-US" dirty="0" err="1"/>
              <a:t>älteren</a:t>
            </a:r>
            <a:r>
              <a:rPr lang="en-US" dirty="0"/>
              <a:t> </a:t>
            </a:r>
            <a:r>
              <a:rPr lang="en-US" dirty="0" err="1"/>
              <a:t>Bevölkerung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unterschätzt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sollte</a:t>
            </a:r>
            <a:r>
              <a:rPr lang="en-US" dirty="0"/>
              <a:t>, </a:t>
            </a:r>
            <a:r>
              <a:rPr lang="en-US" dirty="0" err="1"/>
              <a:t>verfügen</a:t>
            </a:r>
            <a:r>
              <a:rPr lang="en-US" dirty="0"/>
              <a:t> </a:t>
            </a:r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ältere</a:t>
            </a:r>
            <a:r>
              <a:rPr lang="en-US" dirty="0"/>
              <a:t> Menschen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erhebliches</a:t>
            </a:r>
            <a:r>
              <a:rPr lang="en-US" dirty="0"/>
              <a:t> </a:t>
            </a:r>
            <a:r>
              <a:rPr lang="en-US" dirty="0" err="1"/>
              <a:t>verfügbares</a:t>
            </a:r>
            <a:r>
              <a:rPr lang="en-US" dirty="0"/>
              <a:t> </a:t>
            </a:r>
            <a:r>
              <a:rPr lang="en-US" dirty="0" err="1"/>
              <a:t>Einkommen</a:t>
            </a:r>
            <a:r>
              <a:rPr lang="en-US" dirty="0"/>
              <a:t>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38468-6370-44ED-9FC9-8209663A1C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3300" b="1" dirty="0" err="1"/>
              <a:t>Wirtschaft</a:t>
            </a:r>
            <a:endParaRPr lang="en-IE" sz="3300" b="1" dirty="0"/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2978004E-0CE6-423B-904A-B402F2748F0E}"/>
              </a:ext>
            </a:extLst>
          </p:cNvPr>
          <p:cNvGrpSpPr/>
          <p:nvPr/>
        </p:nvGrpSpPr>
        <p:grpSpPr>
          <a:xfrm>
            <a:off x="10247299" y="521128"/>
            <a:ext cx="1209987" cy="825908"/>
            <a:chOff x="8782406" y="5397193"/>
            <a:chExt cx="872121" cy="595289"/>
          </a:xfrm>
        </p:grpSpPr>
        <p:sp>
          <p:nvSpPr>
            <p:cNvPr id="5" name="Freeform 388">
              <a:extLst>
                <a:ext uri="{FF2B5EF4-FFF2-40B4-BE49-F238E27FC236}">
                  <a16:creationId xmlns:a16="http://schemas.microsoft.com/office/drawing/2014/main" id="{4DC8D117-DB5E-4C18-99DC-91DEDD3C4B83}"/>
                </a:ext>
              </a:extLst>
            </p:cNvPr>
            <p:cNvSpPr/>
            <p:nvPr/>
          </p:nvSpPr>
          <p:spPr>
            <a:xfrm>
              <a:off x="8782406" y="5635670"/>
              <a:ext cx="125561" cy="294482"/>
            </a:xfrm>
            <a:custGeom>
              <a:avLst/>
              <a:gdLst>
                <a:gd name="connsiteX0" fmla="*/ 0 w 125561"/>
                <a:gd name="connsiteY0" fmla="*/ 0 h 294482"/>
                <a:gd name="connsiteX1" fmla="*/ 125562 w 125561"/>
                <a:gd name="connsiteY1" fmla="*/ 0 h 294482"/>
                <a:gd name="connsiteX2" fmla="*/ 125562 w 125561"/>
                <a:gd name="connsiteY2" fmla="*/ 294483 h 294482"/>
                <a:gd name="connsiteX3" fmla="*/ 0 w 125561"/>
                <a:gd name="connsiteY3" fmla="*/ 294483 h 29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61" h="294482">
                  <a:moveTo>
                    <a:pt x="0" y="0"/>
                  </a:moveTo>
                  <a:lnTo>
                    <a:pt x="125562" y="0"/>
                  </a:lnTo>
                  <a:lnTo>
                    <a:pt x="125562" y="294483"/>
                  </a:lnTo>
                  <a:lnTo>
                    <a:pt x="0" y="294483"/>
                  </a:lnTo>
                  <a:close/>
                </a:path>
              </a:pathLst>
            </a:custGeom>
            <a:solidFill>
              <a:srgbClr val="FFD1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389">
              <a:extLst>
                <a:ext uri="{FF2B5EF4-FFF2-40B4-BE49-F238E27FC236}">
                  <a16:creationId xmlns:a16="http://schemas.microsoft.com/office/drawing/2014/main" id="{689CF432-A6E6-4694-9627-79B8364D69C5}"/>
                </a:ext>
              </a:extLst>
            </p:cNvPr>
            <p:cNvSpPr/>
            <p:nvPr/>
          </p:nvSpPr>
          <p:spPr>
            <a:xfrm>
              <a:off x="8782406" y="5623023"/>
              <a:ext cx="872121" cy="369458"/>
            </a:xfrm>
            <a:custGeom>
              <a:avLst/>
              <a:gdLst>
                <a:gd name="connsiteX0" fmla="*/ 820216 w 872121"/>
                <a:gd name="connsiteY0" fmla="*/ 125562 h 369458"/>
                <a:gd name="connsiteX1" fmla="*/ 494117 w 872121"/>
                <a:gd name="connsiteY1" fmla="*/ 315259 h 369458"/>
                <a:gd name="connsiteX2" fmla="*/ 470630 w 872121"/>
                <a:gd name="connsiteY2" fmla="*/ 320679 h 369458"/>
                <a:gd name="connsiteX3" fmla="*/ 343262 w 872121"/>
                <a:gd name="connsiteY3" fmla="*/ 320679 h 369458"/>
                <a:gd name="connsiteX4" fmla="*/ 331519 w 872121"/>
                <a:gd name="connsiteY4" fmla="*/ 320679 h 369458"/>
                <a:gd name="connsiteX5" fmla="*/ 224927 w 872121"/>
                <a:gd name="connsiteY5" fmla="*/ 294483 h 369458"/>
                <a:gd name="connsiteX6" fmla="*/ 207764 w 872121"/>
                <a:gd name="connsiteY6" fmla="*/ 291773 h 369458"/>
                <a:gd name="connsiteX7" fmla="*/ 184277 w 872121"/>
                <a:gd name="connsiteY7" fmla="*/ 291773 h 369458"/>
                <a:gd name="connsiteX8" fmla="*/ 184277 w 872121"/>
                <a:gd name="connsiteY8" fmla="*/ 93946 h 369458"/>
                <a:gd name="connsiteX9" fmla="*/ 236670 w 872121"/>
                <a:gd name="connsiteY9" fmla="*/ 93946 h 369458"/>
                <a:gd name="connsiteX10" fmla="*/ 260156 w 872121"/>
                <a:gd name="connsiteY10" fmla="*/ 91235 h 369458"/>
                <a:gd name="connsiteX11" fmla="*/ 323389 w 872121"/>
                <a:gd name="connsiteY11" fmla="*/ 70460 h 369458"/>
                <a:gd name="connsiteX12" fmla="*/ 349586 w 872121"/>
                <a:gd name="connsiteY12" fmla="*/ 70460 h 369458"/>
                <a:gd name="connsiteX13" fmla="*/ 537476 w 872121"/>
                <a:gd name="connsiteY13" fmla="*/ 120142 h 369458"/>
                <a:gd name="connsiteX14" fmla="*/ 569093 w 872121"/>
                <a:gd name="connsiteY14" fmla="*/ 175245 h 369458"/>
                <a:gd name="connsiteX15" fmla="*/ 513990 w 872121"/>
                <a:gd name="connsiteY15" fmla="*/ 206861 h 369458"/>
                <a:gd name="connsiteX16" fmla="*/ 369458 w 872121"/>
                <a:gd name="connsiteY16" fmla="*/ 171631 h 369458"/>
                <a:gd name="connsiteX17" fmla="*/ 364038 w 872121"/>
                <a:gd name="connsiteY17" fmla="*/ 200537 h 369458"/>
                <a:gd name="connsiteX18" fmla="*/ 505860 w 872121"/>
                <a:gd name="connsiteY18" fmla="*/ 235767 h 369458"/>
                <a:gd name="connsiteX19" fmla="*/ 580836 w 872121"/>
                <a:gd name="connsiteY19" fmla="*/ 214991 h 369458"/>
                <a:gd name="connsiteX20" fmla="*/ 597999 w 872121"/>
                <a:gd name="connsiteY20" fmla="*/ 139112 h 369458"/>
                <a:gd name="connsiteX21" fmla="*/ 776856 w 872121"/>
                <a:gd name="connsiteY21" fmla="*/ 46069 h 369458"/>
                <a:gd name="connsiteX22" fmla="*/ 822926 w 872121"/>
                <a:gd name="connsiteY22" fmla="*/ 46069 h 369458"/>
                <a:gd name="connsiteX23" fmla="*/ 846412 w 872121"/>
                <a:gd name="connsiteY23" fmla="*/ 86719 h 369458"/>
                <a:gd name="connsiteX24" fmla="*/ 820216 w 872121"/>
                <a:gd name="connsiteY24" fmla="*/ 125562 h 369458"/>
                <a:gd name="connsiteX25" fmla="*/ 863575 w 872121"/>
                <a:gd name="connsiteY25" fmla="*/ 46972 h 369458"/>
                <a:gd name="connsiteX26" fmla="*/ 759693 w 872121"/>
                <a:gd name="connsiteY26" fmla="*/ 18066 h 369458"/>
                <a:gd name="connsiteX27" fmla="*/ 580836 w 872121"/>
                <a:gd name="connsiteY27" fmla="*/ 111109 h 369458"/>
                <a:gd name="connsiteX28" fmla="*/ 542896 w 872121"/>
                <a:gd name="connsiteY28" fmla="*/ 87622 h 369458"/>
                <a:gd name="connsiteX29" fmla="*/ 355005 w 872121"/>
                <a:gd name="connsiteY29" fmla="*/ 37939 h 369458"/>
                <a:gd name="connsiteX30" fmla="*/ 311646 w 872121"/>
                <a:gd name="connsiteY30" fmla="*/ 37939 h 369458"/>
                <a:gd name="connsiteX31" fmla="*/ 248413 w 872121"/>
                <a:gd name="connsiteY31" fmla="*/ 58716 h 369458"/>
                <a:gd name="connsiteX32" fmla="*/ 233960 w 872121"/>
                <a:gd name="connsiteY32" fmla="*/ 61426 h 369458"/>
                <a:gd name="connsiteX33" fmla="*/ 181567 w 872121"/>
                <a:gd name="connsiteY33" fmla="*/ 61426 h 369458"/>
                <a:gd name="connsiteX34" fmla="*/ 181567 w 872121"/>
                <a:gd name="connsiteY34" fmla="*/ 0 h 369458"/>
                <a:gd name="connsiteX35" fmla="*/ 0 w 872121"/>
                <a:gd name="connsiteY35" fmla="*/ 0 h 369458"/>
                <a:gd name="connsiteX36" fmla="*/ 0 w 872121"/>
                <a:gd name="connsiteY36" fmla="*/ 31616 h 369458"/>
                <a:gd name="connsiteX37" fmla="*/ 152661 w 872121"/>
                <a:gd name="connsiteY37" fmla="*/ 31616 h 369458"/>
                <a:gd name="connsiteX38" fmla="*/ 152661 w 872121"/>
                <a:gd name="connsiteY38" fmla="*/ 337842 h 369458"/>
                <a:gd name="connsiteX39" fmla="*/ 0 w 872121"/>
                <a:gd name="connsiteY39" fmla="*/ 337842 h 369458"/>
                <a:gd name="connsiteX40" fmla="*/ 0 w 872121"/>
                <a:gd name="connsiteY40" fmla="*/ 369459 h 369458"/>
                <a:gd name="connsiteX41" fmla="*/ 181567 w 872121"/>
                <a:gd name="connsiteY41" fmla="*/ 369459 h 369458"/>
                <a:gd name="connsiteX42" fmla="*/ 181567 w 872121"/>
                <a:gd name="connsiteY42" fmla="*/ 322485 h 369458"/>
                <a:gd name="connsiteX43" fmla="*/ 205054 w 872121"/>
                <a:gd name="connsiteY43" fmla="*/ 322485 h 369458"/>
                <a:gd name="connsiteX44" fmla="*/ 216797 w 872121"/>
                <a:gd name="connsiteY44" fmla="*/ 322485 h 369458"/>
                <a:gd name="connsiteX45" fmla="*/ 323389 w 872121"/>
                <a:gd name="connsiteY45" fmla="*/ 348682 h 369458"/>
                <a:gd name="connsiteX46" fmla="*/ 340552 w 872121"/>
                <a:gd name="connsiteY46" fmla="*/ 351392 h 369458"/>
                <a:gd name="connsiteX47" fmla="*/ 467920 w 872121"/>
                <a:gd name="connsiteY47" fmla="*/ 351392 h 369458"/>
                <a:gd name="connsiteX48" fmla="*/ 505860 w 872121"/>
                <a:gd name="connsiteY48" fmla="*/ 339649 h 369458"/>
                <a:gd name="connsiteX49" fmla="*/ 831959 w 872121"/>
                <a:gd name="connsiteY49" fmla="*/ 149951 h 369458"/>
                <a:gd name="connsiteX50" fmla="*/ 869898 w 872121"/>
                <a:gd name="connsiteY50" fmla="*/ 83105 h 369458"/>
                <a:gd name="connsiteX51" fmla="*/ 863575 w 872121"/>
                <a:gd name="connsiteY51" fmla="*/ 46972 h 36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872121" h="369458">
                  <a:moveTo>
                    <a:pt x="820216" y="125562"/>
                  </a:moveTo>
                  <a:lnTo>
                    <a:pt x="494117" y="315259"/>
                  </a:lnTo>
                  <a:cubicBezTo>
                    <a:pt x="488697" y="317969"/>
                    <a:pt x="479663" y="320679"/>
                    <a:pt x="470630" y="320679"/>
                  </a:cubicBezTo>
                  <a:lnTo>
                    <a:pt x="343262" y="320679"/>
                  </a:lnTo>
                  <a:cubicBezTo>
                    <a:pt x="340552" y="320679"/>
                    <a:pt x="334229" y="320679"/>
                    <a:pt x="331519" y="320679"/>
                  </a:cubicBezTo>
                  <a:lnTo>
                    <a:pt x="224927" y="294483"/>
                  </a:lnTo>
                  <a:cubicBezTo>
                    <a:pt x="219507" y="291773"/>
                    <a:pt x="213184" y="291773"/>
                    <a:pt x="207764" y="291773"/>
                  </a:cubicBezTo>
                  <a:lnTo>
                    <a:pt x="184277" y="291773"/>
                  </a:lnTo>
                  <a:lnTo>
                    <a:pt x="184277" y="93946"/>
                  </a:lnTo>
                  <a:lnTo>
                    <a:pt x="236670" y="93946"/>
                  </a:lnTo>
                  <a:cubicBezTo>
                    <a:pt x="245704" y="93946"/>
                    <a:pt x="253833" y="93946"/>
                    <a:pt x="260156" y="91235"/>
                  </a:cubicBezTo>
                  <a:lnTo>
                    <a:pt x="323389" y="70460"/>
                  </a:lnTo>
                  <a:cubicBezTo>
                    <a:pt x="332422" y="67749"/>
                    <a:pt x="340552" y="67749"/>
                    <a:pt x="349586" y="70460"/>
                  </a:cubicBezTo>
                  <a:lnTo>
                    <a:pt x="537476" y="120142"/>
                  </a:lnTo>
                  <a:cubicBezTo>
                    <a:pt x="560962" y="125562"/>
                    <a:pt x="575416" y="151758"/>
                    <a:pt x="569093" y="175245"/>
                  </a:cubicBezTo>
                  <a:cubicBezTo>
                    <a:pt x="563672" y="198731"/>
                    <a:pt x="537476" y="213184"/>
                    <a:pt x="513990" y="206861"/>
                  </a:cubicBezTo>
                  <a:lnTo>
                    <a:pt x="369458" y="171631"/>
                  </a:lnTo>
                  <a:lnTo>
                    <a:pt x="364038" y="200537"/>
                  </a:lnTo>
                  <a:lnTo>
                    <a:pt x="505860" y="235767"/>
                  </a:lnTo>
                  <a:cubicBezTo>
                    <a:pt x="532056" y="241186"/>
                    <a:pt x="560962" y="235767"/>
                    <a:pt x="580836" y="214991"/>
                  </a:cubicBezTo>
                  <a:cubicBezTo>
                    <a:pt x="600709" y="194214"/>
                    <a:pt x="607032" y="165308"/>
                    <a:pt x="597999" y="139112"/>
                  </a:cubicBezTo>
                  <a:lnTo>
                    <a:pt x="776856" y="46069"/>
                  </a:lnTo>
                  <a:cubicBezTo>
                    <a:pt x="791309" y="37036"/>
                    <a:pt x="808473" y="37036"/>
                    <a:pt x="822926" y="46069"/>
                  </a:cubicBezTo>
                  <a:cubicBezTo>
                    <a:pt x="837379" y="55102"/>
                    <a:pt x="846412" y="69555"/>
                    <a:pt x="846412" y="86719"/>
                  </a:cubicBezTo>
                  <a:cubicBezTo>
                    <a:pt x="843702" y="102076"/>
                    <a:pt x="834669" y="116529"/>
                    <a:pt x="820216" y="125562"/>
                  </a:cubicBezTo>
                  <a:close/>
                  <a:moveTo>
                    <a:pt x="863575" y="46972"/>
                  </a:moveTo>
                  <a:cubicBezTo>
                    <a:pt x="843702" y="11744"/>
                    <a:pt x="796730" y="-2710"/>
                    <a:pt x="759693" y="18066"/>
                  </a:cubicBezTo>
                  <a:lnTo>
                    <a:pt x="580836" y="111109"/>
                  </a:lnTo>
                  <a:cubicBezTo>
                    <a:pt x="571802" y="99365"/>
                    <a:pt x="557349" y="90332"/>
                    <a:pt x="542896" y="87622"/>
                  </a:cubicBezTo>
                  <a:lnTo>
                    <a:pt x="355005" y="37939"/>
                  </a:lnTo>
                  <a:cubicBezTo>
                    <a:pt x="340552" y="35230"/>
                    <a:pt x="326099" y="35230"/>
                    <a:pt x="311646" y="37939"/>
                  </a:cubicBezTo>
                  <a:lnTo>
                    <a:pt x="248413" y="58716"/>
                  </a:lnTo>
                  <a:cubicBezTo>
                    <a:pt x="242993" y="61426"/>
                    <a:pt x="239380" y="61426"/>
                    <a:pt x="233960" y="61426"/>
                  </a:cubicBezTo>
                  <a:lnTo>
                    <a:pt x="181567" y="61426"/>
                  </a:lnTo>
                  <a:lnTo>
                    <a:pt x="181567" y="0"/>
                  </a:lnTo>
                  <a:lnTo>
                    <a:pt x="0" y="0"/>
                  </a:lnTo>
                  <a:lnTo>
                    <a:pt x="0" y="31616"/>
                  </a:lnTo>
                  <a:lnTo>
                    <a:pt x="152661" y="31616"/>
                  </a:lnTo>
                  <a:lnTo>
                    <a:pt x="152661" y="337842"/>
                  </a:lnTo>
                  <a:lnTo>
                    <a:pt x="0" y="337842"/>
                  </a:lnTo>
                  <a:lnTo>
                    <a:pt x="0" y="369459"/>
                  </a:lnTo>
                  <a:lnTo>
                    <a:pt x="181567" y="369459"/>
                  </a:lnTo>
                  <a:lnTo>
                    <a:pt x="181567" y="322485"/>
                  </a:lnTo>
                  <a:lnTo>
                    <a:pt x="205054" y="322485"/>
                  </a:lnTo>
                  <a:cubicBezTo>
                    <a:pt x="207764" y="322485"/>
                    <a:pt x="214087" y="322485"/>
                    <a:pt x="216797" y="322485"/>
                  </a:cubicBezTo>
                  <a:lnTo>
                    <a:pt x="323389" y="348682"/>
                  </a:lnTo>
                  <a:cubicBezTo>
                    <a:pt x="328809" y="351392"/>
                    <a:pt x="335132" y="351392"/>
                    <a:pt x="340552" y="351392"/>
                  </a:cubicBezTo>
                  <a:lnTo>
                    <a:pt x="467920" y="351392"/>
                  </a:lnTo>
                  <a:cubicBezTo>
                    <a:pt x="482373" y="351392"/>
                    <a:pt x="494117" y="348682"/>
                    <a:pt x="505860" y="339649"/>
                  </a:cubicBezTo>
                  <a:lnTo>
                    <a:pt x="831959" y="149951"/>
                  </a:lnTo>
                  <a:cubicBezTo>
                    <a:pt x="855446" y="135498"/>
                    <a:pt x="869898" y="112012"/>
                    <a:pt x="869898" y="83105"/>
                  </a:cubicBezTo>
                  <a:cubicBezTo>
                    <a:pt x="875318" y="73169"/>
                    <a:pt x="869898" y="58716"/>
                    <a:pt x="863575" y="46972"/>
                  </a:cubicBez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390">
              <a:extLst>
                <a:ext uri="{FF2B5EF4-FFF2-40B4-BE49-F238E27FC236}">
                  <a16:creationId xmlns:a16="http://schemas.microsoft.com/office/drawing/2014/main" id="{921C43DC-78BE-4640-8C51-45D92EC6701A}"/>
                </a:ext>
              </a:extLst>
            </p:cNvPr>
            <p:cNvSpPr/>
            <p:nvPr/>
          </p:nvSpPr>
          <p:spPr>
            <a:xfrm>
              <a:off x="9178060" y="5397193"/>
              <a:ext cx="281836" cy="289062"/>
            </a:xfrm>
            <a:custGeom>
              <a:avLst/>
              <a:gdLst>
                <a:gd name="connsiteX0" fmla="*/ 140918 w 281836"/>
                <a:gd name="connsiteY0" fmla="*/ 264674 h 289062"/>
                <a:gd name="connsiteX1" fmla="*/ 22583 w 281836"/>
                <a:gd name="connsiteY1" fmla="*/ 143628 h 289062"/>
                <a:gd name="connsiteX2" fmla="*/ 140918 w 281836"/>
                <a:gd name="connsiteY2" fmla="*/ 22583 h 289062"/>
                <a:gd name="connsiteX3" fmla="*/ 259253 w 281836"/>
                <a:gd name="connsiteY3" fmla="*/ 143628 h 289062"/>
                <a:gd name="connsiteX4" fmla="*/ 140918 w 281836"/>
                <a:gd name="connsiteY4" fmla="*/ 264674 h 289062"/>
                <a:gd name="connsiteX5" fmla="*/ 140918 w 281836"/>
                <a:gd name="connsiteY5" fmla="*/ 0 h 289062"/>
                <a:gd name="connsiteX6" fmla="*/ 0 w 281836"/>
                <a:gd name="connsiteY6" fmla="*/ 144531 h 289062"/>
                <a:gd name="connsiteX7" fmla="*/ 140918 w 281836"/>
                <a:gd name="connsiteY7" fmla="*/ 289063 h 289062"/>
                <a:gd name="connsiteX8" fmla="*/ 281836 w 281836"/>
                <a:gd name="connsiteY8" fmla="*/ 144531 h 289062"/>
                <a:gd name="connsiteX9" fmla="*/ 140918 w 281836"/>
                <a:gd name="connsiteY9" fmla="*/ 0 h 2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836" h="289062">
                  <a:moveTo>
                    <a:pt x="140918" y="264674"/>
                  </a:moveTo>
                  <a:cubicBezTo>
                    <a:pt x="77685" y="264674"/>
                    <a:pt x="22583" y="211377"/>
                    <a:pt x="22583" y="143628"/>
                  </a:cubicBezTo>
                  <a:cubicBezTo>
                    <a:pt x="22583" y="75879"/>
                    <a:pt x="74072" y="22583"/>
                    <a:pt x="140918" y="22583"/>
                  </a:cubicBezTo>
                  <a:cubicBezTo>
                    <a:pt x="204150" y="22583"/>
                    <a:pt x="259253" y="75879"/>
                    <a:pt x="259253" y="143628"/>
                  </a:cubicBezTo>
                  <a:cubicBezTo>
                    <a:pt x="259253" y="211377"/>
                    <a:pt x="204150" y="264674"/>
                    <a:pt x="140918" y="264674"/>
                  </a:cubicBezTo>
                  <a:close/>
                  <a:moveTo>
                    <a:pt x="140918" y="0"/>
                  </a:moveTo>
                  <a:cubicBezTo>
                    <a:pt x="63233" y="0"/>
                    <a:pt x="0" y="65039"/>
                    <a:pt x="0" y="144531"/>
                  </a:cubicBezTo>
                  <a:cubicBezTo>
                    <a:pt x="0" y="224024"/>
                    <a:pt x="63233" y="289063"/>
                    <a:pt x="140918" y="289063"/>
                  </a:cubicBezTo>
                  <a:cubicBezTo>
                    <a:pt x="218604" y="289063"/>
                    <a:pt x="281836" y="224024"/>
                    <a:pt x="281836" y="144531"/>
                  </a:cubicBezTo>
                  <a:cubicBezTo>
                    <a:pt x="281836" y="65039"/>
                    <a:pt x="218604" y="0"/>
                    <a:pt x="140918" y="0"/>
                  </a:cubicBez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391">
              <a:extLst>
                <a:ext uri="{FF2B5EF4-FFF2-40B4-BE49-F238E27FC236}">
                  <a16:creationId xmlns:a16="http://schemas.microsoft.com/office/drawing/2014/main" id="{A1F1D262-B63C-4B0F-A333-74005ADF8773}"/>
                </a:ext>
              </a:extLst>
            </p:cNvPr>
            <p:cNvSpPr/>
            <p:nvPr/>
          </p:nvSpPr>
          <p:spPr>
            <a:xfrm>
              <a:off x="9240390" y="5465845"/>
              <a:ext cx="125561" cy="149048"/>
            </a:xfrm>
            <a:custGeom>
              <a:avLst/>
              <a:gdLst>
                <a:gd name="connsiteX0" fmla="*/ 2710 w 125561"/>
                <a:gd name="connsiteY0" fmla="*/ 54199 h 149048"/>
                <a:gd name="connsiteX1" fmla="*/ 2710 w 125561"/>
                <a:gd name="connsiteY1" fmla="*/ 54199 h 149048"/>
                <a:gd name="connsiteX2" fmla="*/ 17163 w 125561"/>
                <a:gd name="connsiteY2" fmla="*/ 51490 h 149048"/>
                <a:gd name="connsiteX3" fmla="*/ 90332 w 125561"/>
                <a:gd name="connsiteY3" fmla="*/ 0 h 149048"/>
                <a:gd name="connsiteX4" fmla="*/ 125561 w 125561"/>
                <a:gd name="connsiteY4" fmla="*/ 8130 h 149048"/>
                <a:gd name="connsiteX5" fmla="*/ 125561 w 125561"/>
                <a:gd name="connsiteY5" fmla="*/ 10840 h 149048"/>
                <a:gd name="connsiteX6" fmla="*/ 113818 w 125561"/>
                <a:gd name="connsiteY6" fmla="*/ 33424 h 149048"/>
                <a:gd name="connsiteX7" fmla="*/ 111108 w 125561"/>
                <a:gd name="connsiteY7" fmla="*/ 33424 h 149048"/>
                <a:gd name="connsiteX8" fmla="*/ 90332 w 125561"/>
                <a:gd name="connsiteY8" fmla="*/ 28003 h 149048"/>
                <a:gd name="connsiteX9" fmla="*/ 49683 w 125561"/>
                <a:gd name="connsiteY9" fmla="*/ 50586 h 149048"/>
                <a:gd name="connsiteX10" fmla="*/ 84912 w 125561"/>
                <a:gd name="connsiteY10" fmla="*/ 50586 h 149048"/>
                <a:gd name="connsiteX11" fmla="*/ 87622 w 125561"/>
                <a:gd name="connsiteY11" fmla="*/ 53296 h 149048"/>
                <a:gd name="connsiteX12" fmla="*/ 87622 w 125561"/>
                <a:gd name="connsiteY12" fmla="*/ 70460 h 149048"/>
                <a:gd name="connsiteX13" fmla="*/ 84912 w 125561"/>
                <a:gd name="connsiteY13" fmla="*/ 73169 h 149048"/>
                <a:gd name="connsiteX14" fmla="*/ 44262 w 125561"/>
                <a:gd name="connsiteY14" fmla="*/ 73169 h 149048"/>
                <a:gd name="connsiteX15" fmla="*/ 44262 w 125561"/>
                <a:gd name="connsiteY15" fmla="*/ 81299 h 149048"/>
                <a:gd name="connsiteX16" fmla="*/ 84912 w 125561"/>
                <a:gd name="connsiteY16" fmla="*/ 81299 h 149048"/>
                <a:gd name="connsiteX17" fmla="*/ 87622 w 125561"/>
                <a:gd name="connsiteY17" fmla="*/ 84009 h 149048"/>
                <a:gd name="connsiteX18" fmla="*/ 87622 w 125561"/>
                <a:gd name="connsiteY18" fmla="*/ 101173 h 149048"/>
                <a:gd name="connsiteX19" fmla="*/ 84912 w 125561"/>
                <a:gd name="connsiteY19" fmla="*/ 103882 h 149048"/>
                <a:gd name="connsiteX20" fmla="*/ 52393 w 125561"/>
                <a:gd name="connsiteY20" fmla="*/ 103882 h 149048"/>
                <a:gd name="connsiteX21" fmla="*/ 90332 w 125561"/>
                <a:gd name="connsiteY21" fmla="*/ 123756 h 149048"/>
                <a:gd name="connsiteX22" fmla="*/ 113818 w 125561"/>
                <a:gd name="connsiteY22" fmla="*/ 118335 h 149048"/>
                <a:gd name="connsiteX23" fmla="*/ 116528 w 125561"/>
                <a:gd name="connsiteY23" fmla="*/ 118335 h 149048"/>
                <a:gd name="connsiteX24" fmla="*/ 125561 w 125561"/>
                <a:gd name="connsiteY24" fmla="*/ 140918 h 149048"/>
                <a:gd name="connsiteX25" fmla="*/ 125561 w 125561"/>
                <a:gd name="connsiteY25" fmla="*/ 143628 h 149048"/>
                <a:gd name="connsiteX26" fmla="*/ 93042 w 125561"/>
                <a:gd name="connsiteY26" fmla="*/ 149048 h 149048"/>
                <a:gd name="connsiteX27" fmla="*/ 19873 w 125561"/>
                <a:gd name="connsiteY27" fmla="*/ 101173 h 149048"/>
                <a:gd name="connsiteX28" fmla="*/ 2710 w 125561"/>
                <a:gd name="connsiteY28" fmla="*/ 101173 h 149048"/>
                <a:gd name="connsiteX29" fmla="*/ 0 w 125561"/>
                <a:gd name="connsiteY29" fmla="*/ 98462 h 149048"/>
                <a:gd name="connsiteX30" fmla="*/ 0 w 125561"/>
                <a:gd name="connsiteY30" fmla="*/ 81299 h 149048"/>
                <a:gd name="connsiteX31" fmla="*/ 2710 w 125561"/>
                <a:gd name="connsiteY31" fmla="*/ 78590 h 149048"/>
                <a:gd name="connsiteX32" fmla="*/ 11743 w 125561"/>
                <a:gd name="connsiteY32" fmla="*/ 78590 h 149048"/>
                <a:gd name="connsiteX33" fmla="*/ 11743 w 125561"/>
                <a:gd name="connsiteY33" fmla="*/ 70460 h 149048"/>
                <a:gd name="connsiteX34" fmla="*/ 2710 w 125561"/>
                <a:gd name="connsiteY34" fmla="*/ 70460 h 149048"/>
                <a:gd name="connsiteX35" fmla="*/ 0 w 125561"/>
                <a:gd name="connsiteY35" fmla="*/ 67749 h 149048"/>
                <a:gd name="connsiteX36" fmla="*/ 0 w 125561"/>
                <a:gd name="connsiteY36" fmla="*/ 53296 h 149048"/>
                <a:gd name="connsiteX37" fmla="*/ 2710 w 125561"/>
                <a:gd name="connsiteY37" fmla="*/ 53296 h 14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5561" h="149048">
                  <a:moveTo>
                    <a:pt x="2710" y="54199"/>
                  </a:moveTo>
                  <a:lnTo>
                    <a:pt x="2710" y="54199"/>
                  </a:lnTo>
                  <a:lnTo>
                    <a:pt x="17163" y="51490"/>
                  </a:lnTo>
                  <a:cubicBezTo>
                    <a:pt x="26196" y="23487"/>
                    <a:pt x="49683" y="0"/>
                    <a:pt x="90332" y="0"/>
                  </a:cubicBezTo>
                  <a:cubicBezTo>
                    <a:pt x="104785" y="0"/>
                    <a:pt x="113818" y="2710"/>
                    <a:pt x="125561" y="8130"/>
                  </a:cubicBezTo>
                  <a:lnTo>
                    <a:pt x="125561" y="10840"/>
                  </a:lnTo>
                  <a:lnTo>
                    <a:pt x="113818" y="33424"/>
                  </a:lnTo>
                  <a:lnTo>
                    <a:pt x="111108" y="33424"/>
                  </a:lnTo>
                  <a:cubicBezTo>
                    <a:pt x="105688" y="30713"/>
                    <a:pt x="99365" y="28003"/>
                    <a:pt x="90332" y="28003"/>
                  </a:cubicBezTo>
                  <a:cubicBezTo>
                    <a:pt x="69555" y="28003"/>
                    <a:pt x="57812" y="36133"/>
                    <a:pt x="49683" y="50586"/>
                  </a:cubicBezTo>
                  <a:lnTo>
                    <a:pt x="84912" y="50586"/>
                  </a:lnTo>
                  <a:cubicBezTo>
                    <a:pt x="84912" y="50586"/>
                    <a:pt x="87622" y="50586"/>
                    <a:pt x="87622" y="53296"/>
                  </a:cubicBezTo>
                  <a:lnTo>
                    <a:pt x="87622" y="70460"/>
                  </a:lnTo>
                  <a:cubicBezTo>
                    <a:pt x="87622" y="70460"/>
                    <a:pt x="87622" y="73169"/>
                    <a:pt x="84912" y="73169"/>
                  </a:cubicBezTo>
                  <a:lnTo>
                    <a:pt x="44262" y="73169"/>
                  </a:lnTo>
                  <a:cubicBezTo>
                    <a:pt x="44262" y="75879"/>
                    <a:pt x="44262" y="78590"/>
                    <a:pt x="44262" y="81299"/>
                  </a:cubicBezTo>
                  <a:lnTo>
                    <a:pt x="84912" y="81299"/>
                  </a:lnTo>
                  <a:cubicBezTo>
                    <a:pt x="84912" y="81299"/>
                    <a:pt x="87622" y="81299"/>
                    <a:pt x="87622" y="84009"/>
                  </a:cubicBezTo>
                  <a:lnTo>
                    <a:pt x="87622" y="101173"/>
                  </a:lnTo>
                  <a:cubicBezTo>
                    <a:pt x="87622" y="101173"/>
                    <a:pt x="87622" y="103882"/>
                    <a:pt x="84912" y="103882"/>
                  </a:cubicBezTo>
                  <a:lnTo>
                    <a:pt x="52393" y="103882"/>
                  </a:lnTo>
                  <a:cubicBezTo>
                    <a:pt x="61426" y="115626"/>
                    <a:pt x="73169" y="123756"/>
                    <a:pt x="90332" y="123756"/>
                  </a:cubicBezTo>
                  <a:cubicBezTo>
                    <a:pt x="99365" y="123756"/>
                    <a:pt x="107495" y="121045"/>
                    <a:pt x="113818" y="118335"/>
                  </a:cubicBezTo>
                  <a:lnTo>
                    <a:pt x="116528" y="118335"/>
                  </a:lnTo>
                  <a:lnTo>
                    <a:pt x="125561" y="140918"/>
                  </a:lnTo>
                  <a:lnTo>
                    <a:pt x="125561" y="143628"/>
                  </a:lnTo>
                  <a:cubicBezTo>
                    <a:pt x="116528" y="149048"/>
                    <a:pt x="102075" y="149048"/>
                    <a:pt x="93042" y="149048"/>
                  </a:cubicBezTo>
                  <a:cubicBezTo>
                    <a:pt x="52393" y="149048"/>
                    <a:pt x="31616" y="129175"/>
                    <a:pt x="19873" y="101173"/>
                  </a:cubicBezTo>
                  <a:lnTo>
                    <a:pt x="2710" y="101173"/>
                  </a:lnTo>
                  <a:cubicBezTo>
                    <a:pt x="2710" y="101173"/>
                    <a:pt x="0" y="101173"/>
                    <a:pt x="0" y="98462"/>
                  </a:cubicBezTo>
                  <a:lnTo>
                    <a:pt x="0" y="81299"/>
                  </a:lnTo>
                  <a:cubicBezTo>
                    <a:pt x="0" y="81299"/>
                    <a:pt x="0" y="78590"/>
                    <a:pt x="2710" y="78590"/>
                  </a:cubicBezTo>
                  <a:lnTo>
                    <a:pt x="11743" y="78590"/>
                  </a:lnTo>
                  <a:cubicBezTo>
                    <a:pt x="11743" y="75879"/>
                    <a:pt x="11743" y="73169"/>
                    <a:pt x="11743" y="70460"/>
                  </a:cubicBezTo>
                  <a:lnTo>
                    <a:pt x="2710" y="70460"/>
                  </a:lnTo>
                  <a:cubicBezTo>
                    <a:pt x="2710" y="70460"/>
                    <a:pt x="0" y="70460"/>
                    <a:pt x="0" y="67749"/>
                  </a:cubicBezTo>
                  <a:lnTo>
                    <a:pt x="0" y="53296"/>
                  </a:lnTo>
                  <a:lnTo>
                    <a:pt x="2710" y="53296"/>
                  </a:lnTo>
                  <a:close/>
                </a:path>
              </a:pathLst>
            </a:custGeom>
            <a:solidFill>
              <a:srgbClr val="0000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" name="Picture 9" descr="A stack of bank cards">
            <a:extLst>
              <a:ext uri="{FF2B5EF4-FFF2-40B4-BE49-F238E27FC236}">
                <a16:creationId xmlns:a16="http://schemas.microsoft.com/office/drawing/2014/main" id="{44C32828-5187-42B5-9063-95BEA3256F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619" y="1675866"/>
            <a:ext cx="3625985" cy="34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50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9F066D-2330-4BC7-A9C6-F8E98EB68F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15244" y="598780"/>
            <a:ext cx="5969078" cy="3867704"/>
          </a:xfrm>
        </p:spPr>
        <p:txBody>
          <a:bodyPr>
            <a:noAutofit/>
          </a:bodyPr>
          <a:lstStyle/>
          <a:p>
            <a:pPr indent="0"/>
            <a:r>
              <a:rPr lang="en-US" dirty="0" err="1"/>
              <a:t>Soziale</a:t>
            </a:r>
            <a:r>
              <a:rPr lang="en-US" dirty="0"/>
              <a:t> Isolation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besondere</a:t>
            </a:r>
            <a:r>
              <a:rPr lang="en-US" dirty="0"/>
              <a:t> </a:t>
            </a:r>
            <a:r>
              <a:rPr lang="en-US" dirty="0" err="1"/>
              <a:t>Herausforderung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Alter, </a:t>
            </a:r>
            <a:r>
              <a:rPr lang="en-US" dirty="0" err="1"/>
              <a:t>wobei</a:t>
            </a:r>
            <a:r>
              <a:rPr lang="en-US" dirty="0"/>
              <a:t> der </a:t>
            </a:r>
            <a:r>
              <a:rPr lang="en-US" dirty="0" err="1"/>
              <a:t>Ruhestand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der </a:t>
            </a:r>
            <a:r>
              <a:rPr lang="en-US" dirty="0" err="1"/>
              <a:t>Ursachen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. </a:t>
            </a:r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Vorteile</a:t>
            </a:r>
            <a:r>
              <a:rPr lang="en-US" dirty="0"/>
              <a:t> der </a:t>
            </a:r>
            <a:r>
              <a:rPr lang="en-US" dirty="0" err="1"/>
              <a:t>allgemeinen</a:t>
            </a:r>
            <a:r>
              <a:rPr lang="en-US" dirty="0"/>
              <a:t> und </a:t>
            </a:r>
            <a:r>
              <a:rPr lang="en-US" dirty="0" err="1"/>
              <a:t>beruflichen</a:t>
            </a:r>
            <a:r>
              <a:rPr lang="en-US" dirty="0"/>
              <a:t> </a:t>
            </a:r>
            <a:r>
              <a:rPr lang="en-US" dirty="0" err="1"/>
              <a:t>Bildung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ältere</a:t>
            </a:r>
            <a:r>
              <a:rPr lang="en-US" dirty="0"/>
              <a:t> Menschen </a:t>
            </a:r>
            <a:r>
              <a:rPr lang="en-US" dirty="0" err="1"/>
              <a:t>sind</a:t>
            </a:r>
            <a:r>
              <a:rPr lang="en-US" dirty="0"/>
              <a:t> die </a:t>
            </a:r>
            <a:r>
              <a:rPr lang="en-US" dirty="0" err="1"/>
              <a:t>Verbesserung</a:t>
            </a:r>
            <a:r>
              <a:rPr lang="en-US" dirty="0"/>
              <a:t> der </a:t>
            </a:r>
            <a:r>
              <a:rPr lang="en-US" dirty="0" err="1"/>
              <a:t>psychischen</a:t>
            </a:r>
            <a:r>
              <a:rPr lang="en-US" dirty="0"/>
              <a:t> Gesundheit </a:t>
            </a:r>
            <a:r>
              <a:rPr lang="en-US" dirty="0" err="1"/>
              <a:t>sowie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stärkere</a:t>
            </a:r>
            <a:r>
              <a:rPr lang="en-US" dirty="0"/>
              <a:t> </a:t>
            </a:r>
            <a:r>
              <a:rPr lang="en-US" dirty="0" err="1"/>
              <a:t>Sozialisierung</a:t>
            </a:r>
            <a:r>
              <a:rPr lang="en-US" dirty="0"/>
              <a:t> und </a:t>
            </a:r>
            <a:r>
              <a:rPr lang="en-US" dirty="0" err="1"/>
              <a:t>Interaktion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der Gemeinschaft, was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weniger</a:t>
            </a:r>
            <a:r>
              <a:rPr lang="en-US" dirty="0"/>
              <a:t> </a:t>
            </a:r>
            <a:r>
              <a:rPr lang="en-US" dirty="0" err="1"/>
              <a:t>sozialer</a:t>
            </a:r>
            <a:r>
              <a:rPr lang="en-US" dirty="0"/>
              <a:t> </a:t>
            </a:r>
            <a:r>
              <a:rPr lang="en-US" dirty="0" err="1"/>
              <a:t>Benachteiligung</a:t>
            </a:r>
            <a:r>
              <a:rPr lang="en-US" dirty="0"/>
              <a:t> und </a:t>
            </a:r>
            <a:r>
              <a:rPr lang="en-US" dirty="0" err="1"/>
              <a:t>damit</a:t>
            </a:r>
            <a:r>
              <a:rPr lang="en-US" dirty="0"/>
              <a:t> </a:t>
            </a:r>
            <a:r>
              <a:rPr lang="en-US" dirty="0" err="1"/>
              <a:t>verbundenen</a:t>
            </a:r>
            <a:r>
              <a:rPr lang="en-US" dirty="0"/>
              <a:t> </a:t>
            </a:r>
            <a:r>
              <a:rPr lang="en-US" dirty="0" err="1"/>
              <a:t>Gesundheits</a:t>
            </a:r>
            <a:r>
              <a:rPr lang="en-US" dirty="0"/>
              <a:t>- und </a:t>
            </a:r>
            <a:r>
              <a:rPr lang="en-US" dirty="0" err="1"/>
              <a:t>Wohlbefindensproblemen</a:t>
            </a:r>
            <a:r>
              <a:rPr lang="en-US" dirty="0"/>
              <a:t> </a:t>
            </a:r>
            <a:r>
              <a:rPr lang="en-US" dirty="0" err="1"/>
              <a:t>führt</a:t>
            </a:r>
            <a:r>
              <a:rPr lang="en-US" dirty="0"/>
              <a:t>. Die </a:t>
            </a:r>
            <a:r>
              <a:rPr lang="en-US" dirty="0" err="1"/>
              <a:t>Erhaltung</a:t>
            </a:r>
            <a:r>
              <a:rPr lang="en-US" dirty="0"/>
              <a:t> und </a:t>
            </a:r>
            <a:r>
              <a:rPr lang="en-US" dirty="0" err="1"/>
              <a:t>Verbesserung</a:t>
            </a:r>
            <a:r>
              <a:rPr lang="en-US" dirty="0"/>
              <a:t> der </a:t>
            </a:r>
            <a:r>
              <a:rPr lang="en-US" dirty="0" err="1"/>
              <a:t>Mobilität</a:t>
            </a:r>
            <a:r>
              <a:rPr lang="en-US" dirty="0"/>
              <a:t> der </a:t>
            </a:r>
            <a:r>
              <a:rPr lang="en-US" dirty="0" err="1"/>
              <a:t>älteren</a:t>
            </a:r>
            <a:r>
              <a:rPr lang="en-US" dirty="0"/>
              <a:t> </a:t>
            </a:r>
            <a:r>
              <a:rPr lang="en-US" dirty="0" err="1"/>
              <a:t>Bevölkerung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der </a:t>
            </a:r>
            <a:r>
              <a:rPr lang="en-US" dirty="0" err="1"/>
              <a:t>Schlüssel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gesunden</a:t>
            </a:r>
            <a:r>
              <a:rPr lang="en-US" dirty="0"/>
              <a:t> und </a:t>
            </a:r>
            <a:r>
              <a:rPr lang="en-US" dirty="0" err="1"/>
              <a:t>aktiven</a:t>
            </a:r>
            <a:r>
              <a:rPr lang="en-US" dirty="0"/>
              <a:t> </a:t>
            </a:r>
            <a:r>
              <a:rPr lang="en-US" dirty="0" err="1"/>
              <a:t>Lebensstil</a:t>
            </a:r>
            <a:r>
              <a:rPr lang="en-US" dirty="0"/>
              <a:t>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4EDF3-ECDD-49C5-A83A-9B91C2EEEA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3300" b="1" dirty="0" err="1"/>
              <a:t>Sozial</a:t>
            </a:r>
            <a:endParaRPr lang="en-IE" sz="33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6BBDCB-82D8-4077-A1E1-154ACAC1386F}"/>
              </a:ext>
            </a:extLst>
          </p:cNvPr>
          <p:cNvGrpSpPr/>
          <p:nvPr/>
        </p:nvGrpSpPr>
        <p:grpSpPr>
          <a:xfrm>
            <a:off x="10571752" y="486118"/>
            <a:ext cx="885534" cy="895928"/>
            <a:chOff x="7190753" y="5365577"/>
            <a:chExt cx="745522" cy="754273"/>
          </a:xfrm>
        </p:grpSpPr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3F1076BC-2DD3-4FBE-A709-700F74203C2D}"/>
                </a:ext>
              </a:extLst>
            </p:cNvPr>
            <p:cNvGrpSpPr/>
            <p:nvPr/>
          </p:nvGrpSpPr>
          <p:grpSpPr>
            <a:xfrm>
              <a:off x="7353351" y="5647412"/>
              <a:ext cx="420044" cy="75879"/>
              <a:chOff x="7353351" y="5647412"/>
              <a:chExt cx="420044" cy="75879"/>
            </a:xfrm>
            <a:solidFill>
              <a:srgbClr val="00BADE"/>
            </a:solidFill>
          </p:grpSpPr>
          <p:sp>
            <p:nvSpPr>
              <p:cNvPr id="16" name="Freeform 385">
                <a:extLst>
                  <a:ext uri="{FF2B5EF4-FFF2-40B4-BE49-F238E27FC236}">
                    <a16:creationId xmlns:a16="http://schemas.microsoft.com/office/drawing/2014/main" id="{C2455DBB-5CBE-461A-85F8-5888ADEA06BC}"/>
                  </a:ext>
                </a:extLst>
              </p:cNvPr>
              <p:cNvSpPr/>
              <p:nvPr/>
            </p:nvSpPr>
            <p:spPr>
              <a:xfrm>
                <a:off x="7353351" y="5649220"/>
                <a:ext cx="131884" cy="74071"/>
              </a:xfrm>
              <a:custGeom>
                <a:avLst/>
                <a:gdLst>
                  <a:gd name="connsiteX0" fmla="*/ 123755 w 131884"/>
                  <a:gd name="connsiteY0" fmla="*/ 23486 h 74071"/>
                  <a:gd name="connsiteX1" fmla="*/ 60523 w 131884"/>
                  <a:gd name="connsiteY1" fmla="*/ 74072 h 74071"/>
                  <a:gd name="connsiteX2" fmla="*/ 0 w 131884"/>
                  <a:gd name="connsiteY2" fmla="*/ 74072 h 74071"/>
                  <a:gd name="connsiteX3" fmla="*/ 0 w 131884"/>
                  <a:gd name="connsiteY3" fmla="*/ 63233 h 74071"/>
                  <a:gd name="connsiteX4" fmla="*/ 31616 w 131884"/>
                  <a:gd name="connsiteY4" fmla="*/ 27100 h 74071"/>
                  <a:gd name="connsiteX5" fmla="*/ 68652 w 131884"/>
                  <a:gd name="connsiteY5" fmla="*/ 18970 h 74071"/>
                  <a:gd name="connsiteX6" fmla="*/ 80396 w 131884"/>
                  <a:gd name="connsiteY6" fmla="*/ 5420 h 74071"/>
                  <a:gd name="connsiteX7" fmla="*/ 80396 w 131884"/>
                  <a:gd name="connsiteY7" fmla="*/ 0 h 74071"/>
                  <a:gd name="connsiteX8" fmla="*/ 89429 w 131884"/>
                  <a:gd name="connsiteY8" fmla="*/ 0 h 74071"/>
                  <a:gd name="connsiteX9" fmla="*/ 98462 w 131884"/>
                  <a:gd name="connsiteY9" fmla="*/ 0 h 74071"/>
                  <a:gd name="connsiteX10" fmla="*/ 98462 w 131884"/>
                  <a:gd name="connsiteY10" fmla="*/ 2709 h 74071"/>
                  <a:gd name="connsiteX11" fmla="*/ 103882 w 131884"/>
                  <a:gd name="connsiteY11" fmla="*/ 13550 h 74071"/>
                  <a:gd name="connsiteX12" fmla="*/ 109302 w 131884"/>
                  <a:gd name="connsiteY12" fmla="*/ 16259 h 74071"/>
                  <a:gd name="connsiteX13" fmla="*/ 131885 w 131884"/>
                  <a:gd name="connsiteY13" fmla="*/ 21680 h 74071"/>
                  <a:gd name="connsiteX14" fmla="*/ 123755 w 131884"/>
                  <a:gd name="connsiteY14" fmla="*/ 23486 h 74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1884" h="74071">
                    <a:moveTo>
                      <a:pt x="123755" y="23486"/>
                    </a:moveTo>
                    <a:cubicBezTo>
                      <a:pt x="94849" y="28906"/>
                      <a:pt x="72266" y="48780"/>
                      <a:pt x="60523" y="74072"/>
                    </a:cubicBezTo>
                    <a:lnTo>
                      <a:pt x="0" y="74072"/>
                    </a:lnTo>
                    <a:lnTo>
                      <a:pt x="0" y="63233"/>
                    </a:lnTo>
                    <a:cubicBezTo>
                      <a:pt x="0" y="46069"/>
                      <a:pt x="11743" y="29809"/>
                      <a:pt x="31616" y="27100"/>
                    </a:cubicBezTo>
                    <a:lnTo>
                      <a:pt x="68652" y="18970"/>
                    </a:lnTo>
                    <a:cubicBezTo>
                      <a:pt x="74072" y="16259"/>
                      <a:pt x="80396" y="10839"/>
                      <a:pt x="80396" y="5420"/>
                    </a:cubicBezTo>
                    <a:lnTo>
                      <a:pt x="80396" y="0"/>
                    </a:lnTo>
                    <a:cubicBezTo>
                      <a:pt x="83106" y="0"/>
                      <a:pt x="85816" y="0"/>
                      <a:pt x="89429" y="0"/>
                    </a:cubicBezTo>
                    <a:cubicBezTo>
                      <a:pt x="93042" y="0"/>
                      <a:pt x="94849" y="0"/>
                      <a:pt x="98462" y="0"/>
                    </a:cubicBezTo>
                    <a:lnTo>
                      <a:pt x="98462" y="2709"/>
                    </a:lnTo>
                    <a:cubicBezTo>
                      <a:pt x="98462" y="8130"/>
                      <a:pt x="101172" y="10839"/>
                      <a:pt x="103882" y="13550"/>
                    </a:cubicBezTo>
                    <a:cubicBezTo>
                      <a:pt x="106592" y="13550"/>
                      <a:pt x="106592" y="16259"/>
                      <a:pt x="109302" y="16259"/>
                    </a:cubicBezTo>
                    <a:lnTo>
                      <a:pt x="131885" y="21680"/>
                    </a:lnTo>
                    <a:lnTo>
                      <a:pt x="123755" y="23486"/>
                    </a:lnTo>
                    <a:close/>
                  </a:path>
                </a:pathLst>
              </a:custGeom>
              <a:grpFill/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386">
                <a:extLst>
                  <a:ext uri="{FF2B5EF4-FFF2-40B4-BE49-F238E27FC236}">
                    <a16:creationId xmlns:a16="http://schemas.microsoft.com/office/drawing/2014/main" id="{C8B322C2-0D8B-4430-94DD-77CFA72E720B}"/>
                  </a:ext>
                </a:extLst>
              </p:cNvPr>
              <p:cNvSpPr/>
              <p:nvPr/>
            </p:nvSpPr>
            <p:spPr>
              <a:xfrm>
                <a:off x="7640607" y="5647412"/>
                <a:ext cx="132788" cy="75879"/>
              </a:xfrm>
              <a:custGeom>
                <a:avLst/>
                <a:gdLst>
                  <a:gd name="connsiteX0" fmla="*/ 132788 w 132788"/>
                  <a:gd name="connsiteY0" fmla="*/ 75879 h 75879"/>
                  <a:gd name="connsiteX1" fmla="*/ 72266 w 132788"/>
                  <a:gd name="connsiteY1" fmla="*/ 75879 h 75879"/>
                  <a:gd name="connsiteX2" fmla="*/ 9033 w 132788"/>
                  <a:gd name="connsiteY2" fmla="*/ 27100 h 75879"/>
                  <a:gd name="connsiteX3" fmla="*/ 0 w 132788"/>
                  <a:gd name="connsiteY3" fmla="*/ 24390 h 75879"/>
                  <a:gd name="connsiteX4" fmla="*/ 22583 w 132788"/>
                  <a:gd name="connsiteY4" fmla="*/ 18971 h 75879"/>
                  <a:gd name="connsiteX5" fmla="*/ 28003 w 132788"/>
                  <a:gd name="connsiteY5" fmla="*/ 16260 h 75879"/>
                  <a:gd name="connsiteX6" fmla="*/ 33423 w 132788"/>
                  <a:gd name="connsiteY6" fmla="*/ 5421 h 75879"/>
                  <a:gd name="connsiteX7" fmla="*/ 33423 w 132788"/>
                  <a:gd name="connsiteY7" fmla="*/ 0 h 75879"/>
                  <a:gd name="connsiteX8" fmla="*/ 42456 w 132788"/>
                  <a:gd name="connsiteY8" fmla="*/ 0 h 75879"/>
                  <a:gd name="connsiteX9" fmla="*/ 51489 w 132788"/>
                  <a:gd name="connsiteY9" fmla="*/ 0 h 75879"/>
                  <a:gd name="connsiteX10" fmla="*/ 51489 w 132788"/>
                  <a:gd name="connsiteY10" fmla="*/ 5421 h 75879"/>
                  <a:gd name="connsiteX11" fmla="*/ 63233 w 132788"/>
                  <a:gd name="connsiteY11" fmla="*/ 18971 h 75879"/>
                  <a:gd name="connsiteX12" fmla="*/ 100269 w 132788"/>
                  <a:gd name="connsiteY12" fmla="*/ 27100 h 75879"/>
                  <a:gd name="connsiteX13" fmla="*/ 131885 w 132788"/>
                  <a:gd name="connsiteY13" fmla="*/ 62329 h 75879"/>
                  <a:gd name="connsiteX14" fmla="*/ 131885 w 132788"/>
                  <a:gd name="connsiteY14" fmla="*/ 75879 h 75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788" h="75879">
                    <a:moveTo>
                      <a:pt x="132788" y="75879"/>
                    </a:moveTo>
                    <a:lnTo>
                      <a:pt x="72266" y="75879"/>
                    </a:lnTo>
                    <a:cubicBezTo>
                      <a:pt x="60523" y="51490"/>
                      <a:pt x="37940" y="32520"/>
                      <a:pt x="9033" y="27100"/>
                    </a:cubicBezTo>
                    <a:lnTo>
                      <a:pt x="0" y="24390"/>
                    </a:lnTo>
                    <a:lnTo>
                      <a:pt x="22583" y="18971"/>
                    </a:lnTo>
                    <a:cubicBezTo>
                      <a:pt x="25293" y="18971"/>
                      <a:pt x="25293" y="18971"/>
                      <a:pt x="28003" y="16260"/>
                    </a:cubicBezTo>
                    <a:cubicBezTo>
                      <a:pt x="33423" y="13550"/>
                      <a:pt x="33423" y="8130"/>
                      <a:pt x="33423" y="5421"/>
                    </a:cubicBezTo>
                    <a:lnTo>
                      <a:pt x="33423" y="0"/>
                    </a:lnTo>
                    <a:cubicBezTo>
                      <a:pt x="36133" y="0"/>
                      <a:pt x="38843" y="0"/>
                      <a:pt x="42456" y="0"/>
                    </a:cubicBezTo>
                    <a:cubicBezTo>
                      <a:pt x="45166" y="0"/>
                      <a:pt x="47876" y="0"/>
                      <a:pt x="51489" y="0"/>
                    </a:cubicBezTo>
                    <a:lnTo>
                      <a:pt x="51489" y="5421"/>
                    </a:lnTo>
                    <a:cubicBezTo>
                      <a:pt x="51489" y="10841"/>
                      <a:pt x="56909" y="16260"/>
                      <a:pt x="63233" y="18971"/>
                    </a:cubicBezTo>
                    <a:lnTo>
                      <a:pt x="100269" y="27100"/>
                    </a:lnTo>
                    <a:cubicBezTo>
                      <a:pt x="117432" y="29810"/>
                      <a:pt x="131885" y="46070"/>
                      <a:pt x="131885" y="62329"/>
                    </a:cubicBezTo>
                    <a:lnTo>
                      <a:pt x="131885" y="75879"/>
                    </a:lnTo>
                    <a:close/>
                  </a:path>
                </a:pathLst>
              </a:custGeom>
              <a:grpFill/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482B8347-F430-466A-8F09-8892BB9C6E66}"/>
                </a:ext>
              </a:extLst>
            </p:cNvPr>
            <p:cNvGrpSpPr/>
            <p:nvPr/>
          </p:nvGrpSpPr>
          <p:grpSpPr>
            <a:xfrm>
              <a:off x="7190753" y="5365577"/>
              <a:ext cx="745522" cy="754273"/>
              <a:chOff x="7190753" y="5365577"/>
              <a:chExt cx="745522" cy="754273"/>
            </a:xfrm>
            <a:solidFill>
              <a:srgbClr val="000000"/>
            </a:solidFill>
          </p:grpSpPr>
          <p:sp>
            <p:nvSpPr>
              <p:cNvPr id="7" name="Freeform 376">
                <a:extLst>
                  <a:ext uri="{FF2B5EF4-FFF2-40B4-BE49-F238E27FC236}">
                    <a16:creationId xmlns:a16="http://schemas.microsoft.com/office/drawing/2014/main" id="{594252CB-D3A0-4062-8DA0-C17CB0C3C8C2}"/>
                  </a:ext>
                </a:extLst>
              </p:cNvPr>
              <p:cNvSpPr/>
              <p:nvPr/>
            </p:nvSpPr>
            <p:spPr>
              <a:xfrm>
                <a:off x="7304327" y="6055729"/>
                <a:ext cx="49268" cy="63218"/>
              </a:xfrm>
              <a:custGeom>
                <a:avLst/>
                <a:gdLst>
                  <a:gd name="connsiteX0" fmla="*/ 46314 w 49268"/>
                  <a:gd name="connsiteY0" fmla="*/ 38828 h 63218"/>
                  <a:gd name="connsiteX1" fmla="*/ 24634 w 49268"/>
                  <a:gd name="connsiteY1" fmla="*/ 6309 h 63218"/>
                  <a:gd name="connsiteX2" fmla="*/ 5664 w 49268"/>
                  <a:gd name="connsiteY2" fmla="*/ 3599 h 63218"/>
                  <a:gd name="connsiteX3" fmla="*/ 2955 w 49268"/>
                  <a:gd name="connsiteY3" fmla="*/ 24375 h 63218"/>
                  <a:gd name="connsiteX4" fmla="*/ 24634 w 49268"/>
                  <a:gd name="connsiteY4" fmla="*/ 56894 h 63218"/>
                  <a:gd name="connsiteX5" fmla="*/ 35474 w 49268"/>
                  <a:gd name="connsiteY5" fmla="*/ 63218 h 63218"/>
                  <a:gd name="connsiteX6" fmla="*/ 43604 w 49268"/>
                  <a:gd name="connsiteY6" fmla="*/ 60508 h 63218"/>
                  <a:gd name="connsiteX7" fmla="*/ 46314 w 49268"/>
                  <a:gd name="connsiteY7" fmla="*/ 38828 h 6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268" h="63218">
                    <a:moveTo>
                      <a:pt x="46314" y="38828"/>
                    </a:moveTo>
                    <a:lnTo>
                      <a:pt x="24634" y="6309"/>
                    </a:lnTo>
                    <a:cubicBezTo>
                      <a:pt x="19214" y="-14"/>
                      <a:pt x="11084" y="-2725"/>
                      <a:pt x="5664" y="3599"/>
                    </a:cubicBezTo>
                    <a:cubicBezTo>
                      <a:pt x="244" y="9922"/>
                      <a:pt x="-2466" y="18052"/>
                      <a:pt x="2955" y="24375"/>
                    </a:cubicBezTo>
                    <a:lnTo>
                      <a:pt x="24634" y="56894"/>
                    </a:lnTo>
                    <a:cubicBezTo>
                      <a:pt x="27344" y="59605"/>
                      <a:pt x="32764" y="63218"/>
                      <a:pt x="35474" y="63218"/>
                    </a:cubicBezTo>
                    <a:cubicBezTo>
                      <a:pt x="38184" y="63218"/>
                      <a:pt x="40894" y="63218"/>
                      <a:pt x="43604" y="60508"/>
                    </a:cubicBezTo>
                    <a:cubicBezTo>
                      <a:pt x="49024" y="53282"/>
                      <a:pt x="51734" y="44249"/>
                      <a:pt x="46314" y="388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 377">
                <a:extLst>
                  <a:ext uri="{FF2B5EF4-FFF2-40B4-BE49-F238E27FC236}">
                    <a16:creationId xmlns:a16="http://schemas.microsoft.com/office/drawing/2014/main" id="{AB2CF0CC-6B0A-44FF-A725-EC582844C2A7}"/>
                  </a:ext>
                </a:extLst>
              </p:cNvPr>
              <p:cNvSpPr/>
              <p:nvPr/>
            </p:nvSpPr>
            <p:spPr>
              <a:xfrm>
                <a:off x="7190753" y="5591308"/>
                <a:ext cx="332214" cy="524928"/>
              </a:xfrm>
              <a:custGeom>
                <a:avLst/>
                <a:gdLst>
                  <a:gd name="connsiteX0" fmla="*/ 331519 w 332214"/>
                  <a:gd name="connsiteY0" fmla="*/ 506862 h 524928"/>
                  <a:gd name="connsiteX1" fmla="*/ 308032 w 332214"/>
                  <a:gd name="connsiteY1" fmla="*/ 392141 h 524928"/>
                  <a:gd name="connsiteX2" fmla="*/ 214990 w 332214"/>
                  <a:gd name="connsiteY2" fmla="*/ 257546 h 524928"/>
                  <a:gd name="connsiteX3" fmla="*/ 162598 w 332214"/>
                  <a:gd name="connsiteY3" fmla="*/ 223219 h 524928"/>
                  <a:gd name="connsiteX4" fmla="*/ 95752 w 332214"/>
                  <a:gd name="connsiteY4" fmla="*/ 228640 h 524928"/>
                  <a:gd name="connsiteX5" fmla="*/ 95752 w 332214"/>
                  <a:gd name="connsiteY5" fmla="*/ 49782 h 524928"/>
                  <a:gd name="connsiteX6" fmla="*/ 57813 w 332214"/>
                  <a:gd name="connsiteY6" fmla="*/ 1002 h 524928"/>
                  <a:gd name="connsiteX7" fmla="*/ 17163 w 332214"/>
                  <a:gd name="connsiteY7" fmla="*/ 10035 h 524928"/>
                  <a:gd name="connsiteX8" fmla="*/ 0 w 332214"/>
                  <a:gd name="connsiteY8" fmla="*/ 47071 h 524928"/>
                  <a:gd name="connsiteX9" fmla="*/ 0 w 332214"/>
                  <a:gd name="connsiteY9" fmla="*/ 273806 h 524928"/>
                  <a:gd name="connsiteX10" fmla="*/ 26197 w 332214"/>
                  <a:gd name="connsiteY10" fmla="*/ 356911 h 524928"/>
                  <a:gd name="connsiteX11" fmla="*/ 52393 w 332214"/>
                  <a:gd name="connsiteY11" fmla="*/ 393947 h 524928"/>
                  <a:gd name="connsiteX12" fmla="*/ 64136 w 332214"/>
                  <a:gd name="connsiteY12" fmla="*/ 399367 h 524928"/>
                  <a:gd name="connsiteX13" fmla="*/ 73169 w 332214"/>
                  <a:gd name="connsiteY13" fmla="*/ 396658 h 524928"/>
                  <a:gd name="connsiteX14" fmla="*/ 75879 w 332214"/>
                  <a:gd name="connsiteY14" fmla="*/ 376784 h 524928"/>
                  <a:gd name="connsiteX15" fmla="*/ 49683 w 332214"/>
                  <a:gd name="connsiteY15" fmla="*/ 339748 h 524928"/>
                  <a:gd name="connsiteX16" fmla="*/ 28906 w 332214"/>
                  <a:gd name="connsiteY16" fmla="*/ 273806 h 524928"/>
                  <a:gd name="connsiteX17" fmla="*/ 28906 w 332214"/>
                  <a:gd name="connsiteY17" fmla="*/ 47071 h 524928"/>
                  <a:gd name="connsiteX18" fmla="*/ 37940 w 332214"/>
                  <a:gd name="connsiteY18" fmla="*/ 32619 h 524928"/>
                  <a:gd name="connsiteX19" fmla="*/ 55102 w 332214"/>
                  <a:gd name="connsiteY19" fmla="*/ 29909 h 524928"/>
                  <a:gd name="connsiteX20" fmla="*/ 69556 w 332214"/>
                  <a:gd name="connsiteY20" fmla="*/ 49782 h 524928"/>
                  <a:gd name="connsiteX21" fmla="*/ 69556 w 332214"/>
                  <a:gd name="connsiteY21" fmla="*/ 230446 h 524928"/>
                  <a:gd name="connsiteX22" fmla="*/ 95752 w 332214"/>
                  <a:gd name="connsiteY22" fmla="*/ 299098 h 524928"/>
                  <a:gd name="connsiteX23" fmla="*/ 98462 w 332214"/>
                  <a:gd name="connsiteY23" fmla="*/ 301809 h 524928"/>
                  <a:gd name="connsiteX24" fmla="*/ 130079 w 332214"/>
                  <a:gd name="connsiteY24" fmla="*/ 336134 h 524928"/>
                  <a:gd name="connsiteX25" fmla="*/ 144531 w 332214"/>
                  <a:gd name="connsiteY25" fmla="*/ 353298 h 524928"/>
                  <a:gd name="connsiteX26" fmla="*/ 168018 w 332214"/>
                  <a:gd name="connsiteY26" fmla="*/ 375881 h 524928"/>
                  <a:gd name="connsiteX27" fmla="*/ 188794 w 332214"/>
                  <a:gd name="connsiteY27" fmla="*/ 375881 h 524928"/>
                  <a:gd name="connsiteX28" fmla="*/ 188794 w 332214"/>
                  <a:gd name="connsiteY28" fmla="*/ 356008 h 524928"/>
                  <a:gd name="connsiteX29" fmla="*/ 150855 w 332214"/>
                  <a:gd name="connsiteY29" fmla="*/ 315359 h 524928"/>
                  <a:gd name="connsiteX30" fmla="*/ 115625 w 332214"/>
                  <a:gd name="connsiteY30" fmla="*/ 281032 h 524928"/>
                  <a:gd name="connsiteX31" fmla="*/ 115625 w 332214"/>
                  <a:gd name="connsiteY31" fmla="*/ 249416 h 524928"/>
                  <a:gd name="connsiteX32" fmla="*/ 144531 w 332214"/>
                  <a:gd name="connsiteY32" fmla="*/ 246706 h 524928"/>
                  <a:gd name="connsiteX33" fmla="*/ 196924 w 332214"/>
                  <a:gd name="connsiteY33" fmla="*/ 281032 h 524928"/>
                  <a:gd name="connsiteX34" fmla="*/ 278223 w 332214"/>
                  <a:gd name="connsiteY34" fmla="*/ 398464 h 524928"/>
                  <a:gd name="connsiteX35" fmla="*/ 301710 w 332214"/>
                  <a:gd name="connsiteY35" fmla="*/ 513186 h 524928"/>
                  <a:gd name="connsiteX36" fmla="*/ 316163 w 332214"/>
                  <a:gd name="connsiteY36" fmla="*/ 524929 h 524928"/>
                  <a:gd name="connsiteX37" fmla="*/ 318872 w 332214"/>
                  <a:gd name="connsiteY37" fmla="*/ 524929 h 524928"/>
                  <a:gd name="connsiteX38" fmla="*/ 331519 w 332214"/>
                  <a:gd name="connsiteY38" fmla="*/ 506862 h 524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32214" h="524928">
                    <a:moveTo>
                      <a:pt x="331519" y="506862"/>
                    </a:moveTo>
                    <a:lnTo>
                      <a:pt x="308032" y="392141"/>
                    </a:lnTo>
                    <a:cubicBezTo>
                      <a:pt x="296289" y="337942"/>
                      <a:pt x="264673" y="289162"/>
                      <a:pt x="214990" y="257546"/>
                    </a:cubicBezTo>
                    <a:lnTo>
                      <a:pt x="162598" y="223219"/>
                    </a:lnTo>
                    <a:cubicBezTo>
                      <a:pt x="141822" y="208766"/>
                      <a:pt x="112915" y="211477"/>
                      <a:pt x="95752" y="228640"/>
                    </a:cubicBezTo>
                    <a:lnTo>
                      <a:pt x="95752" y="49782"/>
                    </a:lnTo>
                    <a:cubicBezTo>
                      <a:pt x="95752" y="27199"/>
                      <a:pt x="78589" y="6422"/>
                      <a:pt x="57813" y="1002"/>
                    </a:cubicBezTo>
                    <a:cubicBezTo>
                      <a:pt x="43359" y="-1707"/>
                      <a:pt x="28906" y="1002"/>
                      <a:pt x="17163" y="10035"/>
                    </a:cubicBezTo>
                    <a:cubicBezTo>
                      <a:pt x="5420" y="19069"/>
                      <a:pt x="0" y="32619"/>
                      <a:pt x="0" y="47071"/>
                    </a:cubicBezTo>
                    <a:lnTo>
                      <a:pt x="0" y="273806"/>
                    </a:lnTo>
                    <a:cubicBezTo>
                      <a:pt x="0" y="302712"/>
                      <a:pt x="9033" y="331618"/>
                      <a:pt x="26197" y="356911"/>
                    </a:cubicBezTo>
                    <a:lnTo>
                      <a:pt x="52393" y="393947"/>
                    </a:lnTo>
                    <a:cubicBezTo>
                      <a:pt x="55102" y="396658"/>
                      <a:pt x="61426" y="399367"/>
                      <a:pt x="64136" y="399367"/>
                    </a:cubicBezTo>
                    <a:cubicBezTo>
                      <a:pt x="66846" y="399367"/>
                      <a:pt x="69556" y="399367"/>
                      <a:pt x="73169" y="396658"/>
                    </a:cubicBezTo>
                    <a:cubicBezTo>
                      <a:pt x="78589" y="391238"/>
                      <a:pt x="82202" y="382205"/>
                      <a:pt x="75879" y="376784"/>
                    </a:cubicBezTo>
                    <a:lnTo>
                      <a:pt x="49683" y="339748"/>
                    </a:lnTo>
                    <a:cubicBezTo>
                      <a:pt x="35230" y="319875"/>
                      <a:pt x="28906" y="296389"/>
                      <a:pt x="28906" y="273806"/>
                    </a:cubicBezTo>
                    <a:lnTo>
                      <a:pt x="28906" y="47071"/>
                    </a:lnTo>
                    <a:cubicBezTo>
                      <a:pt x="28906" y="41652"/>
                      <a:pt x="31616" y="35329"/>
                      <a:pt x="37940" y="32619"/>
                    </a:cubicBezTo>
                    <a:cubicBezTo>
                      <a:pt x="43359" y="29909"/>
                      <a:pt x="49683" y="27199"/>
                      <a:pt x="55102" y="29909"/>
                    </a:cubicBezTo>
                    <a:cubicBezTo>
                      <a:pt x="64136" y="32619"/>
                      <a:pt x="69556" y="38942"/>
                      <a:pt x="69556" y="49782"/>
                    </a:cubicBezTo>
                    <a:lnTo>
                      <a:pt x="69556" y="230446"/>
                    </a:lnTo>
                    <a:cubicBezTo>
                      <a:pt x="69556" y="256643"/>
                      <a:pt x="78589" y="279226"/>
                      <a:pt x="95752" y="299098"/>
                    </a:cubicBezTo>
                    <a:lnTo>
                      <a:pt x="98462" y="301809"/>
                    </a:lnTo>
                    <a:cubicBezTo>
                      <a:pt x="107495" y="313551"/>
                      <a:pt x="119239" y="324392"/>
                      <a:pt x="130079" y="336134"/>
                    </a:cubicBezTo>
                    <a:lnTo>
                      <a:pt x="144531" y="353298"/>
                    </a:lnTo>
                    <a:cubicBezTo>
                      <a:pt x="158984" y="367751"/>
                      <a:pt x="168018" y="375881"/>
                      <a:pt x="168018" y="375881"/>
                    </a:cubicBezTo>
                    <a:cubicBezTo>
                      <a:pt x="173438" y="381300"/>
                      <a:pt x="182471" y="381300"/>
                      <a:pt x="188794" y="375881"/>
                    </a:cubicBezTo>
                    <a:cubicBezTo>
                      <a:pt x="194214" y="370461"/>
                      <a:pt x="194214" y="361428"/>
                      <a:pt x="188794" y="356008"/>
                    </a:cubicBezTo>
                    <a:cubicBezTo>
                      <a:pt x="188794" y="356008"/>
                      <a:pt x="171631" y="338845"/>
                      <a:pt x="150855" y="315359"/>
                    </a:cubicBezTo>
                    <a:lnTo>
                      <a:pt x="115625" y="281032"/>
                    </a:lnTo>
                    <a:cubicBezTo>
                      <a:pt x="106592" y="271999"/>
                      <a:pt x="106592" y="258449"/>
                      <a:pt x="115625" y="249416"/>
                    </a:cubicBezTo>
                    <a:cubicBezTo>
                      <a:pt x="124658" y="240382"/>
                      <a:pt x="136401" y="240382"/>
                      <a:pt x="144531" y="246706"/>
                    </a:cubicBezTo>
                    <a:lnTo>
                      <a:pt x="196924" y="281032"/>
                    </a:lnTo>
                    <a:cubicBezTo>
                      <a:pt x="237573" y="309939"/>
                      <a:pt x="266480" y="349684"/>
                      <a:pt x="278223" y="398464"/>
                    </a:cubicBezTo>
                    <a:lnTo>
                      <a:pt x="301710" y="513186"/>
                    </a:lnTo>
                    <a:cubicBezTo>
                      <a:pt x="304419" y="518606"/>
                      <a:pt x="310743" y="524929"/>
                      <a:pt x="316163" y="524929"/>
                    </a:cubicBezTo>
                    <a:lnTo>
                      <a:pt x="318872" y="524929"/>
                    </a:lnTo>
                    <a:cubicBezTo>
                      <a:pt x="328809" y="521315"/>
                      <a:pt x="334229" y="512282"/>
                      <a:pt x="331519" y="5068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 378">
                <a:extLst>
                  <a:ext uri="{FF2B5EF4-FFF2-40B4-BE49-F238E27FC236}">
                    <a16:creationId xmlns:a16="http://schemas.microsoft.com/office/drawing/2014/main" id="{9856376D-A382-43E2-81C8-B9AF72478FB7}"/>
                  </a:ext>
                </a:extLst>
              </p:cNvPr>
              <p:cNvSpPr/>
              <p:nvPr/>
            </p:nvSpPr>
            <p:spPr>
              <a:xfrm>
                <a:off x="7272067" y="6011466"/>
                <a:ext cx="31338" cy="31602"/>
              </a:xfrm>
              <a:custGeom>
                <a:avLst/>
                <a:gdLst>
                  <a:gd name="connsiteX0" fmla="*/ 27988 w 31338"/>
                  <a:gd name="connsiteY0" fmla="*/ 6309 h 31602"/>
                  <a:gd name="connsiteX1" fmla="*/ 27988 w 31338"/>
                  <a:gd name="connsiteY1" fmla="*/ 6309 h 31602"/>
                  <a:gd name="connsiteX2" fmla="*/ 6309 w 31338"/>
                  <a:gd name="connsiteY2" fmla="*/ 3599 h 31602"/>
                  <a:gd name="connsiteX3" fmla="*/ 3599 w 31338"/>
                  <a:gd name="connsiteY3" fmla="*/ 25279 h 31602"/>
                  <a:gd name="connsiteX4" fmla="*/ 16245 w 31338"/>
                  <a:gd name="connsiteY4" fmla="*/ 31602 h 31602"/>
                  <a:gd name="connsiteX5" fmla="*/ 25278 w 31338"/>
                  <a:gd name="connsiteY5" fmla="*/ 28892 h 31602"/>
                  <a:gd name="connsiteX6" fmla="*/ 27988 w 31338"/>
                  <a:gd name="connsiteY6" fmla="*/ 6309 h 3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8" h="31602">
                    <a:moveTo>
                      <a:pt x="27988" y="6309"/>
                    </a:moveTo>
                    <a:lnTo>
                      <a:pt x="27988" y="6309"/>
                    </a:lnTo>
                    <a:cubicBezTo>
                      <a:pt x="21666" y="-14"/>
                      <a:pt x="12632" y="-2725"/>
                      <a:pt x="6309" y="3599"/>
                    </a:cubicBezTo>
                    <a:cubicBezTo>
                      <a:pt x="-14" y="9922"/>
                      <a:pt x="-2724" y="18955"/>
                      <a:pt x="3599" y="25279"/>
                    </a:cubicBezTo>
                    <a:cubicBezTo>
                      <a:pt x="6309" y="27989"/>
                      <a:pt x="12632" y="31602"/>
                      <a:pt x="16245" y="31602"/>
                    </a:cubicBezTo>
                    <a:cubicBezTo>
                      <a:pt x="18955" y="31602"/>
                      <a:pt x="22569" y="31602"/>
                      <a:pt x="25278" y="28892"/>
                    </a:cubicBezTo>
                    <a:cubicBezTo>
                      <a:pt x="30699" y="22569"/>
                      <a:pt x="34312" y="12633"/>
                      <a:pt x="27988" y="63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379">
                <a:extLst>
                  <a:ext uri="{FF2B5EF4-FFF2-40B4-BE49-F238E27FC236}">
                    <a16:creationId xmlns:a16="http://schemas.microsoft.com/office/drawing/2014/main" id="{7385337A-23DD-45CA-B5B1-A45D654DACBA}"/>
                  </a:ext>
                </a:extLst>
              </p:cNvPr>
              <p:cNvSpPr/>
              <p:nvPr/>
            </p:nvSpPr>
            <p:spPr>
              <a:xfrm>
                <a:off x="7610098" y="5598136"/>
                <a:ext cx="326177" cy="521713"/>
              </a:xfrm>
              <a:custGeom>
                <a:avLst/>
                <a:gdLst>
                  <a:gd name="connsiteX0" fmla="*/ 308732 w 326177"/>
                  <a:gd name="connsiteY0" fmla="*/ 9531 h 521713"/>
                  <a:gd name="connsiteX1" fmla="*/ 268987 w 326177"/>
                  <a:gd name="connsiteY1" fmla="*/ 1401 h 521713"/>
                  <a:gd name="connsiteX2" fmla="*/ 231950 w 326177"/>
                  <a:gd name="connsiteY2" fmla="*/ 50180 h 521713"/>
                  <a:gd name="connsiteX3" fmla="*/ 231950 w 326177"/>
                  <a:gd name="connsiteY3" fmla="*/ 227231 h 521713"/>
                  <a:gd name="connsiteX4" fmla="*/ 166008 w 326177"/>
                  <a:gd name="connsiteY4" fmla="*/ 221811 h 521713"/>
                  <a:gd name="connsiteX5" fmla="*/ 114518 w 326177"/>
                  <a:gd name="connsiteY5" fmla="*/ 256137 h 521713"/>
                  <a:gd name="connsiteX6" fmla="*/ 23283 w 326177"/>
                  <a:gd name="connsiteY6" fmla="*/ 390732 h 521713"/>
                  <a:gd name="connsiteX7" fmla="*/ 700 w 326177"/>
                  <a:gd name="connsiteY7" fmla="*/ 504550 h 521713"/>
                  <a:gd name="connsiteX8" fmla="*/ 12443 w 326177"/>
                  <a:gd name="connsiteY8" fmla="*/ 521714 h 521713"/>
                  <a:gd name="connsiteX9" fmla="*/ 15153 w 326177"/>
                  <a:gd name="connsiteY9" fmla="*/ 521714 h 521713"/>
                  <a:gd name="connsiteX10" fmla="*/ 29606 w 326177"/>
                  <a:gd name="connsiteY10" fmla="*/ 509970 h 521713"/>
                  <a:gd name="connsiteX11" fmla="*/ 52189 w 326177"/>
                  <a:gd name="connsiteY11" fmla="*/ 396152 h 521713"/>
                  <a:gd name="connsiteX12" fmla="*/ 131682 w 326177"/>
                  <a:gd name="connsiteY12" fmla="*/ 278720 h 521713"/>
                  <a:gd name="connsiteX13" fmla="*/ 183171 w 326177"/>
                  <a:gd name="connsiteY13" fmla="*/ 244394 h 521713"/>
                  <a:gd name="connsiteX14" fmla="*/ 212077 w 326177"/>
                  <a:gd name="connsiteY14" fmla="*/ 247104 h 521713"/>
                  <a:gd name="connsiteX15" fmla="*/ 212077 w 326177"/>
                  <a:gd name="connsiteY15" fmla="*/ 278720 h 521713"/>
                  <a:gd name="connsiteX16" fmla="*/ 140715 w 326177"/>
                  <a:gd name="connsiteY16" fmla="*/ 352793 h 521713"/>
                  <a:gd name="connsiteX17" fmla="*/ 140715 w 326177"/>
                  <a:gd name="connsiteY17" fmla="*/ 372666 h 521713"/>
                  <a:gd name="connsiteX18" fmla="*/ 160588 w 326177"/>
                  <a:gd name="connsiteY18" fmla="*/ 372666 h 521713"/>
                  <a:gd name="connsiteX19" fmla="*/ 229240 w 326177"/>
                  <a:gd name="connsiteY19" fmla="*/ 298594 h 521713"/>
                  <a:gd name="connsiteX20" fmla="*/ 231950 w 326177"/>
                  <a:gd name="connsiteY20" fmla="*/ 295883 h 521713"/>
                  <a:gd name="connsiteX21" fmla="*/ 257243 w 326177"/>
                  <a:gd name="connsiteY21" fmla="*/ 227231 h 521713"/>
                  <a:gd name="connsiteX22" fmla="*/ 257243 w 326177"/>
                  <a:gd name="connsiteY22" fmla="*/ 47470 h 521713"/>
                  <a:gd name="connsiteX23" fmla="*/ 271696 w 326177"/>
                  <a:gd name="connsiteY23" fmla="*/ 27597 h 521713"/>
                  <a:gd name="connsiteX24" fmla="*/ 288860 w 326177"/>
                  <a:gd name="connsiteY24" fmla="*/ 30307 h 521713"/>
                  <a:gd name="connsiteX25" fmla="*/ 296989 w 326177"/>
                  <a:gd name="connsiteY25" fmla="*/ 44759 h 521713"/>
                  <a:gd name="connsiteX26" fmla="*/ 296989 w 326177"/>
                  <a:gd name="connsiteY26" fmla="*/ 270590 h 521713"/>
                  <a:gd name="connsiteX27" fmla="*/ 277116 w 326177"/>
                  <a:gd name="connsiteY27" fmla="*/ 336533 h 521713"/>
                  <a:gd name="connsiteX28" fmla="*/ 166008 w 326177"/>
                  <a:gd name="connsiteY28" fmla="*/ 491001 h 521713"/>
                  <a:gd name="connsiteX29" fmla="*/ 168718 w 326177"/>
                  <a:gd name="connsiteY29" fmla="*/ 510874 h 521713"/>
                  <a:gd name="connsiteX30" fmla="*/ 176848 w 326177"/>
                  <a:gd name="connsiteY30" fmla="*/ 513584 h 521713"/>
                  <a:gd name="connsiteX31" fmla="*/ 188591 w 326177"/>
                  <a:gd name="connsiteY31" fmla="*/ 508164 h 521713"/>
                  <a:gd name="connsiteX32" fmla="*/ 299699 w 326177"/>
                  <a:gd name="connsiteY32" fmla="*/ 353696 h 521713"/>
                  <a:gd name="connsiteX33" fmla="*/ 324993 w 326177"/>
                  <a:gd name="connsiteY33" fmla="*/ 270590 h 521713"/>
                  <a:gd name="connsiteX34" fmla="*/ 324993 w 326177"/>
                  <a:gd name="connsiteY34" fmla="*/ 44759 h 521713"/>
                  <a:gd name="connsiteX35" fmla="*/ 308732 w 326177"/>
                  <a:gd name="connsiteY35" fmla="*/ 9531 h 521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26177" h="521713">
                    <a:moveTo>
                      <a:pt x="308732" y="9531"/>
                    </a:moveTo>
                    <a:cubicBezTo>
                      <a:pt x="296989" y="1401"/>
                      <a:pt x="283439" y="-2213"/>
                      <a:pt x="268987" y="1401"/>
                    </a:cubicBezTo>
                    <a:cubicBezTo>
                      <a:pt x="246404" y="6820"/>
                      <a:pt x="231950" y="26693"/>
                      <a:pt x="231950" y="50180"/>
                    </a:cubicBezTo>
                    <a:lnTo>
                      <a:pt x="231950" y="227231"/>
                    </a:lnTo>
                    <a:cubicBezTo>
                      <a:pt x="214787" y="210068"/>
                      <a:pt x="186784" y="207357"/>
                      <a:pt x="166008" y="221811"/>
                    </a:cubicBezTo>
                    <a:lnTo>
                      <a:pt x="114518" y="256137"/>
                    </a:lnTo>
                    <a:cubicBezTo>
                      <a:pt x="69352" y="287753"/>
                      <a:pt x="35026" y="335630"/>
                      <a:pt x="23283" y="390732"/>
                    </a:cubicBezTo>
                    <a:lnTo>
                      <a:pt x="700" y="504550"/>
                    </a:lnTo>
                    <a:cubicBezTo>
                      <a:pt x="-2010" y="512680"/>
                      <a:pt x="3410" y="519003"/>
                      <a:pt x="12443" y="521714"/>
                    </a:cubicBezTo>
                    <a:lnTo>
                      <a:pt x="15153" y="521714"/>
                    </a:lnTo>
                    <a:cubicBezTo>
                      <a:pt x="20573" y="521714"/>
                      <a:pt x="26897" y="516294"/>
                      <a:pt x="29606" y="509970"/>
                    </a:cubicBezTo>
                    <a:lnTo>
                      <a:pt x="52189" y="396152"/>
                    </a:lnTo>
                    <a:cubicBezTo>
                      <a:pt x="63932" y="347372"/>
                      <a:pt x="89225" y="307627"/>
                      <a:pt x="131682" y="278720"/>
                    </a:cubicBezTo>
                    <a:lnTo>
                      <a:pt x="183171" y="244394"/>
                    </a:lnTo>
                    <a:cubicBezTo>
                      <a:pt x="191301" y="238974"/>
                      <a:pt x="205754" y="238974"/>
                      <a:pt x="212077" y="247104"/>
                    </a:cubicBezTo>
                    <a:cubicBezTo>
                      <a:pt x="220207" y="255234"/>
                      <a:pt x="220207" y="269687"/>
                      <a:pt x="212077" y="278720"/>
                    </a:cubicBezTo>
                    <a:lnTo>
                      <a:pt x="140715" y="352793"/>
                    </a:lnTo>
                    <a:cubicBezTo>
                      <a:pt x="135295" y="358213"/>
                      <a:pt x="135295" y="367246"/>
                      <a:pt x="140715" y="372666"/>
                    </a:cubicBezTo>
                    <a:cubicBezTo>
                      <a:pt x="146135" y="378085"/>
                      <a:pt x="155168" y="378085"/>
                      <a:pt x="160588" y="372666"/>
                    </a:cubicBezTo>
                    <a:cubicBezTo>
                      <a:pt x="160588" y="372666"/>
                      <a:pt x="220207" y="309433"/>
                      <a:pt x="229240" y="298594"/>
                    </a:cubicBezTo>
                    <a:lnTo>
                      <a:pt x="231950" y="295883"/>
                    </a:lnTo>
                    <a:cubicBezTo>
                      <a:pt x="249113" y="276011"/>
                      <a:pt x="257243" y="253428"/>
                      <a:pt x="257243" y="227231"/>
                    </a:cubicBezTo>
                    <a:lnTo>
                      <a:pt x="257243" y="47470"/>
                    </a:lnTo>
                    <a:cubicBezTo>
                      <a:pt x="257243" y="39340"/>
                      <a:pt x="262663" y="30307"/>
                      <a:pt x="271696" y="27597"/>
                    </a:cubicBezTo>
                    <a:cubicBezTo>
                      <a:pt x="277116" y="27597"/>
                      <a:pt x="283439" y="27597"/>
                      <a:pt x="288860" y="30307"/>
                    </a:cubicBezTo>
                    <a:cubicBezTo>
                      <a:pt x="294279" y="33017"/>
                      <a:pt x="296989" y="38437"/>
                      <a:pt x="296989" y="44759"/>
                    </a:cubicBezTo>
                    <a:lnTo>
                      <a:pt x="296989" y="270590"/>
                    </a:lnTo>
                    <a:cubicBezTo>
                      <a:pt x="296989" y="293173"/>
                      <a:pt x="288860" y="316660"/>
                      <a:pt x="277116" y="336533"/>
                    </a:cubicBezTo>
                    <a:lnTo>
                      <a:pt x="166008" y="491001"/>
                    </a:lnTo>
                    <a:cubicBezTo>
                      <a:pt x="160588" y="496420"/>
                      <a:pt x="163298" y="505453"/>
                      <a:pt x="168718" y="510874"/>
                    </a:cubicBezTo>
                    <a:cubicBezTo>
                      <a:pt x="171428" y="513584"/>
                      <a:pt x="174138" y="513584"/>
                      <a:pt x="176848" y="513584"/>
                    </a:cubicBezTo>
                    <a:cubicBezTo>
                      <a:pt x="182267" y="513584"/>
                      <a:pt x="184978" y="510874"/>
                      <a:pt x="188591" y="508164"/>
                    </a:cubicBezTo>
                    <a:lnTo>
                      <a:pt x="299699" y="353696"/>
                    </a:lnTo>
                    <a:cubicBezTo>
                      <a:pt x="316862" y="331113"/>
                      <a:pt x="324993" y="302206"/>
                      <a:pt x="324993" y="270590"/>
                    </a:cubicBezTo>
                    <a:lnTo>
                      <a:pt x="324993" y="44759"/>
                    </a:lnTo>
                    <a:cubicBezTo>
                      <a:pt x="329509" y="32114"/>
                      <a:pt x="320476" y="17660"/>
                      <a:pt x="308732" y="95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380">
                <a:extLst>
                  <a:ext uri="{FF2B5EF4-FFF2-40B4-BE49-F238E27FC236}">
                    <a16:creationId xmlns:a16="http://schemas.microsoft.com/office/drawing/2014/main" id="{DA4A84D5-D510-42D2-A5B9-F385D91BF4A4}"/>
                  </a:ext>
                </a:extLst>
              </p:cNvPr>
              <p:cNvSpPr/>
              <p:nvPr/>
            </p:nvSpPr>
            <p:spPr>
              <a:xfrm>
                <a:off x="7328058" y="5441456"/>
                <a:ext cx="477856" cy="383008"/>
              </a:xfrm>
              <a:custGeom>
                <a:avLst/>
                <a:gdLst>
                  <a:gd name="connsiteX0" fmla="*/ 448047 w 477856"/>
                  <a:gd name="connsiteY0" fmla="*/ 284546 h 383008"/>
                  <a:gd name="connsiteX1" fmla="*/ 387525 w 477856"/>
                  <a:gd name="connsiteY1" fmla="*/ 284546 h 383008"/>
                  <a:gd name="connsiteX2" fmla="*/ 324292 w 477856"/>
                  <a:gd name="connsiteY2" fmla="*/ 233056 h 383008"/>
                  <a:gd name="connsiteX3" fmla="*/ 315259 w 477856"/>
                  <a:gd name="connsiteY3" fmla="*/ 230347 h 383008"/>
                  <a:gd name="connsiteX4" fmla="*/ 337842 w 477856"/>
                  <a:gd name="connsiteY4" fmla="*/ 224927 h 383008"/>
                  <a:gd name="connsiteX5" fmla="*/ 343262 w 477856"/>
                  <a:gd name="connsiteY5" fmla="*/ 222217 h 383008"/>
                  <a:gd name="connsiteX6" fmla="*/ 348682 w 477856"/>
                  <a:gd name="connsiteY6" fmla="*/ 210473 h 383008"/>
                  <a:gd name="connsiteX7" fmla="*/ 348682 w 477856"/>
                  <a:gd name="connsiteY7" fmla="*/ 205054 h 383008"/>
                  <a:gd name="connsiteX8" fmla="*/ 357715 w 477856"/>
                  <a:gd name="connsiteY8" fmla="*/ 205054 h 383008"/>
                  <a:gd name="connsiteX9" fmla="*/ 366748 w 477856"/>
                  <a:gd name="connsiteY9" fmla="*/ 205054 h 383008"/>
                  <a:gd name="connsiteX10" fmla="*/ 366748 w 477856"/>
                  <a:gd name="connsiteY10" fmla="*/ 210473 h 383008"/>
                  <a:gd name="connsiteX11" fmla="*/ 378491 w 477856"/>
                  <a:gd name="connsiteY11" fmla="*/ 224927 h 383008"/>
                  <a:gd name="connsiteX12" fmla="*/ 415528 w 477856"/>
                  <a:gd name="connsiteY12" fmla="*/ 233056 h 383008"/>
                  <a:gd name="connsiteX13" fmla="*/ 447144 w 477856"/>
                  <a:gd name="connsiteY13" fmla="*/ 270093 h 383008"/>
                  <a:gd name="connsiteX14" fmla="*/ 447144 w 477856"/>
                  <a:gd name="connsiteY14" fmla="*/ 284546 h 383008"/>
                  <a:gd name="connsiteX15" fmla="*/ 284546 w 477856"/>
                  <a:gd name="connsiteY15" fmla="*/ 207764 h 383008"/>
                  <a:gd name="connsiteX16" fmla="*/ 284546 w 477856"/>
                  <a:gd name="connsiteY16" fmla="*/ 207764 h 383008"/>
                  <a:gd name="connsiteX17" fmla="*/ 310742 w 477856"/>
                  <a:gd name="connsiteY17" fmla="*/ 182471 h 383008"/>
                  <a:gd name="connsiteX18" fmla="*/ 322486 w 477856"/>
                  <a:gd name="connsiteY18" fmla="*/ 194214 h 383008"/>
                  <a:gd name="connsiteX19" fmla="*/ 322486 w 477856"/>
                  <a:gd name="connsiteY19" fmla="*/ 199634 h 383008"/>
                  <a:gd name="connsiteX20" fmla="*/ 296289 w 477856"/>
                  <a:gd name="connsiteY20" fmla="*/ 205054 h 383008"/>
                  <a:gd name="connsiteX21" fmla="*/ 284546 w 477856"/>
                  <a:gd name="connsiteY21" fmla="*/ 207764 h 383008"/>
                  <a:gd name="connsiteX22" fmla="*/ 238477 w 477856"/>
                  <a:gd name="connsiteY22" fmla="*/ 193311 h 383008"/>
                  <a:gd name="connsiteX23" fmla="*/ 180664 w 477856"/>
                  <a:gd name="connsiteY23" fmla="*/ 136401 h 383008"/>
                  <a:gd name="connsiteX24" fmla="*/ 180664 w 477856"/>
                  <a:gd name="connsiteY24" fmla="*/ 121948 h 383008"/>
                  <a:gd name="connsiteX25" fmla="*/ 200537 w 477856"/>
                  <a:gd name="connsiteY25" fmla="*/ 121948 h 383008"/>
                  <a:gd name="connsiteX26" fmla="*/ 263770 w 477856"/>
                  <a:gd name="connsiteY26" fmla="*/ 99365 h 383008"/>
                  <a:gd name="connsiteX27" fmla="*/ 295386 w 477856"/>
                  <a:gd name="connsiteY27" fmla="*/ 116529 h 383008"/>
                  <a:gd name="connsiteX28" fmla="*/ 295386 w 477856"/>
                  <a:gd name="connsiteY28" fmla="*/ 139112 h 383008"/>
                  <a:gd name="connsiteX29" fmla="*/ 238477 w 477856"/>
                  <a:gd name="connsiteY29" fmla="*/ 193311 h 383008"/>
                  <a:gd name="connsiteX30" fmla="*/ 255640 w 477856"/>
                  <a:gd name="connsiteY30" fmla="*/ 230347 h 383008"/>
                  <a:gd name="connsiteX31" fmla="*/ 238477 w 477856"/>
                  <a:gd name="connsiteY31" fmla="*/ 270093 h 383008"/>
                  <a:gd name="connsiteX32" fmla="*/ 221314 w 477856"/>
                  <a:gd name="connsiteY32" fmla="*/ 230347 h 383008"/>
                  <a:gd name="connsiteX33" fmla="*/ 221314 w 477856"/>
                  <a:gd name="connsiteY33" fmla="*/ 218603 h 383008"/>
                  <a:gd name="connsiteX34" fmla="*/ 238477 w 477856"/>
                  <a:gd name="connsiteY34" fmla="*/ 221314 h 383008"/>
                  <a:gd name="connsiteX35" fmla="*/ 255640 w 477856"/>
                  <a:gd name="connsiteY35" fmla="*/ 218603 h 383008"/>
                  <a:gd name="connsiteX36" fmla="*/ 255640 w 477856"/>
                  <a:gd name="connsiteY36" fmla="*/ 230347 h 383008"/>
                  <a:gd name="connsiteX37" fmla="*/ 193310 w 477856"/>
                  <a:gd name="connsiteY37" fmla="*/ 207764 h 383008"/>
                  <a:gd name="connsiteX38" fmla="*/ 181567 w 477856"/>
                  <a:gd name="connsiteY38" fmla="*/ 205054 h 383008"/>
                  <a:gd name="connsiteX39" fmla="*/ 155371 w 477856"/>
                  <a:gd name="connsiteY39" fmla="*/ 199634 h 383008"/>
                  <a:gd name="connsiteX40" fmla="*/ 155371 w 477856"/>
                  <a:gd name="connsiteY40" fmla="*/ 194214 h 383008"/>
                  <a:gd name="connsiteX41" fmla="*/ 167114 w 477856"/>
                  <a:gd name="connsiteY41" fmla="*/ 182471 h 383008"/>
                  <a:gd name="connsiteX42" fmla="*/ 193310 w 477856"/>
                  <a:gd name="connsiteY42" fmla="*/ 207764 h 383008"/>
                  <a:gd name="connsiteX43" fmla="*/ 149951 w 477856"/>
                  <a:gd name="connsiteY43" fmla="*/ 230347 h 383008"/>
                  <a:gd name="connsiteX44" fmla="*/ 86719 w 477856"/>
                  <a:gd name="connsiteY44" fmla="*/ 281836 h 383008"/>
                  <a:gd name="connsiteX45" fmla="*/ 26196 w 477856"/>
                  <a:gd name="connsiteY45" fmla="*/ 281836 h 383008"/>
                  <a:gd name="connsiteX46" fmla="*/ 26196 w 477856"/>
                  <a:gd name="connsiteY46" fmla="*/ 270093 h 383008"/>
                  <a:gd name="connsiteX47" fmla="*/ 57812 w 477856"/>
                  <a:gd name="connsiteY47" fmla="*/ 233056 h 383008"/>
                  <a:gd name="connsiteX48" fmla="*/ 94849 w 477856"/>
                  <a:gd name="connsiteY48" fmla="*/ 224927 h 383008"/>
                  <a:gd name="connsiteX49" fmla="*/ 106592 w 477856"/>
                  <a:gd name="connsiteY49" fmla="*/ 210473 h 383008"/>
                  <a:gd name="connsiteX50" fmla="*/ 106592 w 477856"/>
                  <a:gd name="connsiteY50" fmla="*/ 205054 h 383008"/>
                  <a:gd name="connsiteX51" fmla="*/ 115625 w 477856"/>
                  <a:gd name="connsiteY51" fmla="*/ 205054 h 383008"/>
                  <a:gd name="connsiteX52" fmla="*/ 124658 w 477856"/>
                  <a:gd name="connsiteY52" fmla="*/ 205054 h 383008"/>
                  <a:gd name="connsiteX53" fmla="*/ 124658 w 477856"/>
                  <a:gd name="connsiteY53" fmla="*/ 207764 h 383008"/>
                  <a:gd name="connsiteX54" fmla="*/ 130078 w 477856"/>
                  <a:gd name="connsiteY54" fmla="*/ 219506 h 383008"/>
                  <a:gd name="connsiteX55" fmla="*/ 135498 w 477856"/>
                  <a:gd name="connsiteY55" fmla="*/ 222217 h 383008"/>
                  <a:gd name="connsiteX56" fmla="*/ 158081 w 477856"/>
                  <a:gd name="connsiteY56" fmla="*/ 227637 h 383008"/>
                  <a:gd name="connsiteX57" fmla="*/ 149951 w 477856"/>
                  <a:gd name="connsiteY57" fmla="*/ 230347 h 383008"/>
                  <a:gd name="connsiteX58" fmla="*/ 81299 w 477856"/>
                  <a:gd name="connsiteY58" fmla="*/ 133691 h 383008"/>
                  <a:gd name="connsiteX59" fmla="*/ 101172 w 477856"/>
                  <a:gd name="connsiteY59" fmla="*/ 133691 h 383008"/>
                  <a:gd name="connsiteX60" fmla="*/ 152661 w 477856"/>
                  <a:gd name="connsiteY60" fmla="*/ 121948 h 383008"/>
                  <a:gd name="connsiteX61" fmla="*/ 152661 w 477856"/>
                  <a:gd name="connsiteY61" fmla="*/ 139112 h 383008"/>
                  <a:gd name="connsiteX62" fmla="*/ 115625 w 477856"/>
                  <a:gd name="connsiteY62" fmla="*/ 176148 h 383008"/>
                  <a:gd name="connsiteX63" fmla="*/ 78589 w 477856"/>
                  <a:gd name="connsiteY63" fmla="*/ 139112 h 383008"/>
                  <a:gd name="connsiteX64" fmla="*/ 78589 w 477856"/>
                  <a:gd name="connsiteY64" fmla="*/ 133691 h 383008"/>
                  <a:gd name="connsiteX65" fmla="*/ 81299 w 477856"/>
                  <a:gd name="connsiteY65" fmla="*/ 133691 h 383008"/>
                  <a:gd name="connsiteX66" fmla="*/ 115625 w 477856"/>
                  <a:gd name="connsiteY66" fmla="*/ 70458 h 383008"/>
                  <a:gd name="connsiteX67" fmla="*/ 149951 w 477856"/>
                  <a:gd name="connsiteY67" fmla="*/ 93041 h 383008"/>
                  <a:gd name="connsiteX68" fmla="*/ 101172 w 477856"/>
                  <a:gd name="connsiteY68" fmla="*/ 104785 h 383008"/>
                  <a:gd name="connsiteX69" fmla="*/ 81299 w 477856"/>
                  <a:gd name="connsiteY69" fmla="*/ 104785 h 383008"/>
                  <a:gd name="connsiteX70" fmla="*/ 115625 w 477856"/>
                  <a:gd name="connsiteY70" fmla="*/ 70458 h 383008"/>
                  <a:gd name="connsiteX71" fmla="*/ 181567 w 477856"/>
                  <a:gd name="connsiteY71" fmla="*/ 87622 h 383008"/>
                  <a:gd name="connsiteX72" fmla="*/ 181567 w 477856"/>
                  <a:gd name="connsiteY72" fmla="*/ 87622 h 383008"/>
                  <a:gd name="connsiteX73" fmla="*/ 239380 w 477856"/>
                  <a:gd name="connsiteY73" fmla="*/ 30713 h 383008"/>
                  <a:gd name="connsiteX74" fmla="*/ 293579 w 477856"/>
                  <a:gd name="connsiteY74" fmla="*/ 79492 h 383008"/>
                  <a:gd name="connsiteX75" fmla="*/ 267383 w 477856"/>
                  <a:gd name="connsiteY75" fmla="*/ 65039 h 383008"/>
                  <a:gd name="connsiteX76" fmla="*/ 247510 w 477856"/>
                  <a:gd name="connsiteY76" fmla="*/ 67749 h 383008"/>
                  <a:gd name="connsiteX77" fmla="*/ 198731 w 477856"/>
                  <a:gd name="connsiteY77" fmla="*/ 90332 h 383008"/>
                  <a:gd name="connsiteX78" fmla="*/ 181567 w 477856"/>
                  <a:gd name="connsiteY78" fmla="*/ 87622 h 383008"/>
                  <a:gd name="connsiteX79" fmla="*/ 325196 w 477856"/>
                  <a:gd name="connsiteY79" fmla="*/ 139112 h 383008"/>
                  <a:gd name="connsiteX80" fmla="*/ 325196 w 477856"/>
                  <a:gd name="connsiteY80" fmla="*/ 139112 h 383008"/>
                  <a:gd name="connsiteX81" fmla="*/ 325196 w 477856"/>
                  <a:gd name="connsiteY81" fmla="*/ 124658 h 383008"/>
                  <a:gd name="connsiteX82" fmla="*/ 376685 w 477856"/>
                  <a:gd name="connsiteY82" fmla="*/ 136401 h 383008"/>
                  <a:gd name="connsiteX83" fmla="*/ 396558 w 477856"/>
                  <a:gd name="connsiteY83" fmla="*/ 136401 h 383008"/>
                  <a:gd name="connsiteX84" fmla="*/ 396558 w 477856"/>
                  <a:gd name="connsiteY84" fmla="*/ 141821 h 383008"/>
                  <a:gd name="connsiteX85" fmla="*/ 359522 w 477856"/>
                  <a:gd name="connsiteY85" fmla="*/ 178857 h 383008"/>
                  <a:gd name="connsiteX86" fmla="*/ 325196 w 477856"/>
                  <a:gd name="connsiteY86" fmla="*/ 139112 h 383008"/>
                  <a:gd name="connsiteX87" fmla="*/ 359522 w 477856"/>
                  <a:gd name="connsiteY87" fmla="*/ 70458 h 383008"/>
                  <a:gd name="connsiteX88" fmla="*/ 396558 w 477856"/>
                  <a:gd name="connsiteY88" fmla="*/ 104785 h 383008"/>
                  <a:gd name="connsiteX89" fmla="*/ 376685 w 477856"/>
                  <a:gd name="connsiteY89" fmla="*/ 104785 h 383008"/>
                  <a:gd name="connsiteX90" fmla="*/ 327906 w 477856"/>
                  <a:gd name="connsiteY90" fmla="*/ 93041 h 383008"/>
                  <a:gd name="connsiteX91" fmla="*/ 359522 w 477856"/>
                  <a:gd name="connsiteY91" fmla="*/ 70458 h 383008"/>
                  <a:gd name="connsiteX92" fmla="*/ 425464 w 477856"/>
                  <a:gd name="connsiteY92" fmla="*/ 205054 h 383008"/>
                  <a:gd name="connsiteX93" fmla="*/ 399268 w 477856"/>
                  <a:gd name="connsiteY93" fmla="*/ 199634 h 383008"/>
                  <a:gd name="connsiteX94" fmla="*/ 399268 w 477856"/>
                  <a:gd name="connsiteY94" fmla="*/ 194214 h 383008"/>
                  <a:gd name="connsiteX95" fmla="*/ 428174 w 477856"/>
                  <a:gd name="connsiteY95" fmla="*/ 140015 h 383008"/>
                  <a:gd name="connsiteX96" fmla="*/ 428174 w 477856"/>
                  <a:gd name="connsiteY96" fmla="*/ 105688 h 383008"/>
                  <a:gd name="connsiteX97" fmla="*/ 362232 w 477856"/>
                  <a:gd name="connsiteY97" fmla="*/ 39746 h 383008"/>
                  <a:gd name="connsiteX98" fmla="*/ 318872 w 477856"/>
                  <a:gd name="connsiteY98" fmla="*/ 54199 h 383008"/>
                  <a:gd name="connsiteX99" fmla="*/ 238477 w 477856"/>
                  <a:gd name="connsiteY99" fmla="*/ 0 h 383008"/>
                  <a:gd name="connsiteX100" fmla="*/ 158081 w 477856"/>
                  <a:gd name="connsiteY100" fmla="*/ 54199 h 383008"/>
                  <a:gd name="connsiteX101" fmla="*/ 114722 w 477856"/>
                  <a:gd name="connsiteY101" fmla="*/ 37036 h 383008"/>
                  <a:gd name="connsiteX102" fmla="*/ 48779 w 477856"/>
                  <a:gd name="connsiteY102" fmla="*/ 102979 h 383008"/>
                  <a:gd name="connsiteX103" fmla="*/ 48779 w 477856"/>
                  <a:gd name="connsiteY103" fmla="*/ 105688 h 383008"/>
                  <a:gd name="connsiteX104" fmla="*/ 48779 w 477856"/>
                  <a:gd name="connsiteY104" fmla="*/ 137304 h 383008"/>
                  <a:gd name="connsiteX105" fmla="*/ 77685 w 477856"/>
                  <a:gd name="connsiteY105" fmla="*/ 191504 h 383008"/>
                  <a:gd name="connsiteX106" fmla="*/ 77685 w 477856"/>
                  <a:gd name="connsiteY106" fmla="*/ 196923 h 383008"/>
                  <a:gd name="connsiteX107" fmla="*/ 51489 w 477856"/>
                  <a:gd name="connsiteY107" fmla="*/ 202344 h 383008"/>
                  <a:gd name="connsiteX108" fmla="*/ 0 w 477856"/>
                  <a:gd name="connsiteY108" fmla="*/ 268286 h 383008"/>
                  <a:gd name="connsiteX109" fmla="*/ 0 w 477856"/>
                  <a:gd name="connsiteY109" fmla="*/ 297193 h 383008"/>
                  <a:gd name="connsiteX110" fmla="*/ 14453 w 477856"/>
                  <a:gd name="connsiteY110" fmla="*/ 311646 h 383008"/>
                  <a:gd name="connsiteX111" fmla="*/ 80395 w 477856"/>
                  <a:gd name="connsiteY111" fmla="*/ 311646 h 383008"/>
                  <a:gd name="connsiteX112" fmla="*/ 80395 w 477856"/>
                  <a:gd name="connsiteY112" fmla="*/ 317066 h 383008"/>
                  <a:gd name="connsiteX113" fmla="*/ 80395 w 477856"/>
                  <a:gd name="connsiteY113" fmla="*/ 368555 h 383008"/>
                  <a:gd name="connsiteX114" fmla="*/ 94849 w 477856"/>
                  <a:gd name="connsiteY114" fmla="*/ 383009 h 383008"/>
                  <a:gd name="connsiteX115" fmla="*/ 184277 w 477856"/>
                  <a:gd name="connsiteY115" fmla="*/ 383009 h 383008"/>
                  <a:gd name="connsiteX116" fmla="*/ 198731 w 477856"/>
                  <a:gd name="connsiteY116" fmla="*/ 368555 h 383008"/>
                  <a:gd name="connsiteX117" fmla="*/ 184277 w 477856"/>
                  <a:gd name="connsiteY117" fmla="*/ 354102 h 383008"/>
                  <a:gd name="connsiteX118" fmla="*/ 169824 w 477856"/>
                  <a:gd name="connsiteY118" fmla="*/ 354102 h 383008"/>
                  <a:gd name="connsiteX119" fmla="*/ 169824 w 477856"/>
                  <a:gd name="connsiteY119" fmla="*/ 322485 h 383008"/>
                  <a:gd name="connsiteX120" fmla="*/ 155371 w 477856"/>
                  <a:gd name="connsiteY120" fmla="*/ 308032 h 383008"/>
                  <a:gd name="connsiteX121" fmla="*/ 140918 w 477856"/>
                  <a:gd name="connsiteY121" fmla="*/ 322485 h 383008"/>
                  <a:gd name="connsiteX122" fmla="*/ 140918 w 477856"/>
                  <a:gd name="connsiteY122" fmla="*/ 354102 h 383008"/>
                  <a:gd name="connsiteX123" fmla="*/ 112012 w 477856"/>
                  <a:gd name="connsiteY123" fmla="*/ 354102 h 383008"/>
                  <a:gd name="connsiteX124" fmla="*/ 112012 w 477856"/>
                  <a:gd name="connsiteY124" fmla="*/ 317066 h 383008"/>
                  <a:gd name="connsiteX125" fmla="*/ 158081 w 477856"/>
                  <a:gd name="connsiteY125" fmla="*/ 257447 h 383008"/>
                  <a:gd name="connsiteX126" fmla="*/ 197827 w 477856"/>
                  <a:gd name="connsiteY126" fmla="*/ 249317 h 383008"/>
                  <a:gd name="connsiteX127" fmla="*/ 224024 w 477856"/>
                  <a:gd name="connsiteY127" fmla="*/ 308936 h 383008"/>
                  <a:gd name="connsiteX128" fmla="*/ 238477 w 477856"/>
                  <a:gd name="connsiteY128" fmla="*/ 317066 h 383008"/>
                  <a:gd name="connsiteX129" fmla="*/ 252930 w 477856"/>
                  <a:gd name="connsiteY129" fmla="*/ 308936 h 383008"/>
                  <a:gd name="connsiteX130" fmla="*/ 279126 w 477856"/>
                  <a:gd name="connsiteY130" fmla="*/ 249317 h 383008"/>
                  <a:gd name="connsiteX131" fmla="*/ 319775 w 477856"/>
                  <a:gd name="connsiteY131" fmla="*/ 257447 h 383008"/>
                  <a:gd name="connsiteX132" fmla="*/ 365845 w 477856"/>
                  <a:gd name="connsiteY132" fmla="*/ 317066 h 383008"/>
                  <a:gd name="connsiteX133" fmla="*/ 365845 w 477856"/>
                  <a:gd name="connsiteY133" fmla="*/ 354102 h 383008"/>
                  <a:gd name="connsiteX134" fmla="*/ 336939 w 477856"/>
                  <a:gd name="connsiteY134" fmla="*/ 354102 h 383008"/>
                  <a:gd name="connsiteX135" fmla="*/ 336939 w 477856"/>
                  <a:gd name="connsiteY135" fmla="*/ 322485 h 383008"/>
                  <a:gd name="connsiteX136" fmla="*/ 322486 w 477856"/>
                  <a:gd name="connsiteY136" fmla="*/ 308032 h 383008"/>
                  <a:gd name="connsiteX137" fmla="*/ 308032 w 477856"/>
                  <a:gd name="connsiteY137" fmla="*/ 322485 h 383008"/>
                  <a:gd name="connsiteX138" fmla="*/ 308032 w 477856"/>
                  <a:gd name="connsiteY138" fmla="*/ 354102 h 383008"/>
                  <a:gd name="connsiteX139" fmla="*/ 290870 w 477856"/>
                  <a:gd name="connsiteY139" fmla="*/ 354102 h 383008"/>
                  <a:gd name="connsiteX140" fmla="*/ 276416 w 477856"/>
                  <a:gd name="connsiteY140" fmla="*/ 368555 h 383008"/>
                  <a:gd name="connsiteX141" fmla="*/ 290870 w 477856"/>
                  <a:gd name="connsiteY141" fmla="*/ 383009 h 383008"/>
                  <a:gd name="connsiteX142" fmla="*/ 380298 w 477856"/>
                  <a:gd name="connsiteY142" fmla="*/ 383009 h 383008"/>
                  <a:gd name="connsiteX143" fmla="*/ 394752 w 477856"/>
                  <a:gd name="connsiteY143" fmla="*/ 368555 h 383008"/>
                  <a:gd name="connsiteX144" fmla="*/ 394752 w 477856"/>
                  <a:gd name="connsiteY144" fmla="*/ 317066 h 383008"/>
                  <a:gd name="connsiteX145" fmla="*/ 394752 w 477856"/>
                  <a:gd name="connsiteY145" fmla="*/ 311646 h 383008"/>
                  <a:gd name="connsiteX146" fmla="*/ 463404 w 477856"/>
                  <a:gd name="connsiteY146" fmla="*/ 311646 h 383008"/>
                  <a:gd name="connsiteX147" fmla="*/ 477857 w 477856"/>
                  <a:gd name="connsiteY147" fmla="*/ 297193 h 383008"/>
                  <a:gd name="connsiteX148" fmla="*/ 477857 w 477856"/>
                  <a:gd name="connsiteY148" fmla="*/ 268286 h 383008"/>
                  <a:gd name="connsiteX149" fmla="*/ 425464 w 477856"/>
                  <a:gd name="connsiteY149" fmla="*/ 205054 h 38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477856" h="383008">
                    <a:moveTo>
                      <a:pt x="448047" y="284546"/>
                    </a:moveTo>
                    <a:lnTo>
                      <a:pt x="387525" y="284546"/>
                    </a:lnTo>
                    <a:cubicBezTo>
                      <a:pt x="375782" y="259253"/>
                      <a:pt x="353198" y="238477"/>
                      <a:pt x="324292" y="233056"/>
                    </a:cubicBezTo>
                    <a:lnTo>
                      <a:pt x="315259" y="230347"/>
                    </a:lnTo>
                    <a:lnTo>
                      <a:pt x="337842" y="224927"/>
                    </a:lnTo>
                    <a:cubicBezTo>
                      <a:pt x="340552" y="224927"/>
                      <a:pt x="340552" y="224927"/>
                      <a:pt x="343262" y="222217"/>
                    </a:cubicBezTo>
                    <a:cubicBezTo>
                      <a:pt x="348682" y="219506"/>
                      <a:pt x="348682" y="214087"/>
                      <a:pt x="348682" y="210473"/>
                    </a:cubicBezTo>
                    <a:lnTo>
                      <a:pt x="348682" y="205054"/>
                    </a:lnTo>
                    <a:cubicBezTo>
                      <a:pt x="351392" y="205054"/>
                      <a:pt x="354102" y="205054"/>
                      <a:pt x="357715" y="205054"/>
                    </a:cubicBezTo>
                    <a:cubicBezTo>
                      <a:pt x="361329" y="205054"/>
                      <a:pt x="363135" y="205054"/>
                      <a:pt x="366748" y="205054"/>
                    </a:cubicBezTo>
                    <a:lnTo>
                      <a:pt x="366748" y="210473"/>
                    </a:lnTo>
                    <a:cubicBezTo>
                      <a:pt x="366748" y="215894"/>
                      <a:pt x="372169" y="222217"/>
                      <a:pt x="378491" y="224927"/>
                    </a:cubicBezTo>
                    <a:lnTo>
                      <a:pt x="415528" y="233056"/>
                    </a:lnTo>
                    <a:cubicBezTo>
                      <a:pt x="432691" y="235767"/>
                      <a:pt x="447144" y="252930"/>
                      <a:pt x="447144" y="270093"/>
                    </a:cubicBezTo>
                    <a:lnTo>
                      <a:pt x="447144" y="284546"/>
                    </a:lnTo>
                    <a:close/>
                    <a:moveTo>
                      <a:pt x="284546" y="207764"/>
                    </a:moveTo>
                    <a:lnTo>
                      <a:pt x="284546" y="207764"/>
                    </a:lnTo>
                    <a:cubicBezTo>
                      <a:pt x="296289" y="199634"/>
                      <a:pt x="304419" y="190601"/>
                      <a:pt x="310742" y="182471"/>
                    </a:cubicBezTo>
                    <a:cubicBezTo>
                      <a:pt x="313453" y="187890"/>
                      <a:pt x="319775" y="190601"/>
                      <a:pt x="322486" y="194214"/>
                    </a:cubicBezTo>
                    <a:lnTo>
                      <a:pt x="322486" y="199634"/>
                    </a:lnTo>
                    <a:lnTo>
                      <a:pt x="296289" y="205054"/>
                    </a:lnTo>
                    <a:cubicBezTo>
                      <a:pt x="293579" y="205054"/>
                      <a:pt x="287256" y="207764"/>
                      <a:pt x="284546" y="207764"/>
                    </a:cubicBezTo>
                    <a:close/>
                    <a:moveTo>
                      <a:pt x="238477" y="193311"/>
                    </a:moveTo>
                    <a:cubicBezTo>
                      <a:pt x="206860" y="193311"/>
                      <a:pt x="180664" y="168018"/>
                      <a:pt x="180664" y="136401"/>
                    </a:cubicBezTo>
                    <a:lnTo>
                      <a:pt x="180664" y="121948"/>
                    </a:lnTo>
                    <a:lnTo>
                      <a:pt x="200537" y="121948"/>
                    </a:lnTo>
                    <a:cubicBezTo>
                      <a:pt x="223121" y="121948"/>
                      <a:pt x="246607" y="113818"/>
                      <a:pt x="263770" y="99365"/>
                    </a:cubicBezTo>
                    <a:lnTo>
                      <a:pt x="295386" y="116529"/>
                    </a:lnTo>
                    <a:lnTo>
                      <a:pt x="295386" y="139112"/>
                    </a:lnTo>
                    <a:cubicBezTo>
                      <a:pt x="293579" y="168018"/>
                      <a:pt x="270093" y="193311"/>
                      <a:pt x="238477" y="193311"/>
                    </a:cubicBezTo>
                    <a:close/>
                    <a:moveTo>
                      <a:pt x="255640" y="230347"/>
                    </a:moveTo>
                    <a:lnTo>
                      <a:pt x="238477" y="270093"/>
                    </a:lnTo>
                    <a:lnTo>
                      <a:pt x="221314" y="230347"/>
                    </a:lnTo>
                    <a:lnTo>
                      <a:pt x="221314" y="218603"/>
                    </a:lnTo>
                    <a:cubicBezTo>
                      <a:pt x="226733" y="218603"/>
                      <a:pt x="233057" y="221314"/>
                      <a:pt x="238477" y="221314"/>
                    </a:cubicBezTo>
                    <a:cubicBezTo>
                      <a:pt x="243897" y="221314"/>
                      <a:pt x="250220" y="221314"/>
                      <a:pt x="255640" y="218603"/>
                    </a:cubicBezTo>
                    <a:lnTo>
                      <a:pt x="255640" y="230347"/>
                    </a:lnTo>
                    <a:close/>
                    <a:moveTo>
                      <a:pt x="193310" y="207764"/>
                    </a:moveTo>
                    <a:cubicBezTo>
                      <a:pt x="190601" y="205054"/>
                      <a:pt x="184277" y="205054"/>
                      <a:pt x="181567" y="205054"/>
                    </a:cubicBezTo>
                    <a:lnTo>
                      <a:pt x="155371" y="199634"/>
                    </a:lnTo>
                    <a:lnTo>
                      <a:pt x="155371" y="194214"/>
                    </a:lnTo>
                    <a:cubicBezTo>
                      <a:pt x="160791" y="191504"/>
                      <a:pt x="164405" y="186084"/>
                      <a:pt x="167114" y="182471"/>
                    </a:cubicBezTo>
                    <a:cubicBezTo>
                      <a:pt x="172534" y="193311"/>
                      <a:pt x="181567" y="202344"/>
                      <a:pt x="193310" y="207764"/>
                    </a:cubicBezTo>
                    <a:close/>
                    <a:moveTo>
                      <a:pt x="149951" y="230347"/>
                    </a:moveTo>
                    <a:cubicBezTo>
                      <a:pt x="121045" y="235767"/>
                      <a:pt x="98462" y="255639"/>
                      <a:pt x="86719" y="281836"/>
                    </a:cubicBezTo>
                    <a:lnTo>
                      <a:pt x="26196" y="281836"/>
                    </a:lnTo>
                    <a:lnTo>
                      <a:pt x="26196" y="270093"/>
                    </a:lnTo>
                    <a:cubicBezTo>
                      <a:pt x="26196" y="252930"/>
                      <a:pt x="37940" y="235767"/>
                      <a:pt x="57812" y="233056"/>
                    </a:cubicBezTo>
                    <a:lnTo>
                      <a:pt x="94849" y="224927"/>
                    </a:lnTo>
                    <a:cubicBezTo>
                      <a:pt x="100268" y="222217"/>
                      <a:pt x="106592" y="216797"/>
                      <a:pt x="106592" y="210473"/>
                    </a:cubicBezTo>
                    <a:lnTo>
                      <a:pt x="106592" y="205054"/>
                    </a:lnTo>
                    <a:cubicBezTo>
                      <a:pt x="109302" y="205054"/>
                      <a:pt x="112012" y="205054"/>
                      <a:pt x="115625" y="205054"/>
                    </a:cubicBezTo>
                    <a:cubicBezTo>
                      <a:pt x="118335" y="205054"/>
                      <a:pt x="121045" y="205054"/>
                      <a:pt x="124658" y="205054"/>
                    </a:cubicBezTo>
                    <a:lnTo>
                      <a:pt x="124658" y="207764"/>
                    </a:lnTo>
                    <a:cubicBezTo>
                      <a:pt x="124658" y="213184"/>
                      <a:pt x="127368" y="215894"/>
                      <a:pt x="130078" y="219506"/>
                    </a:cubicBezTo>
                    <a:cubicBezTo>
                      <a:pt x="132788" y="219506"/>
                      <a:pt x="132788" y="222217"/>
                      <a:pt x="135498" y="222217"/>
                    </a:cubicBezTo>
                    <a:lnTo>
                      <a:pt x="158081" y="227637"/>
                    </a:lnTo>
                    <a:lnTo>
                      <a:pt x="149951" y="230347"/>
                    </a:lnTo>
                    <a:close/>
                    <a:moveTo>
                      <a:pt x="81299" y="133691"/>
                    </a:moveTo>
                    <a:lnTo>
                      <a:pt x="101172" y="133691"/>
                    </a:lnTo>
                    <a:cubicBezTo>
                      <a:pt x="118335" y="133691"/>
                      <a:pt x="135498" y="130982"/>
                      <a:pt x="152661" y="121948"/>
                    </a:cubicBezTo>
                    <a:lnTo>
                      <a:pt x="152661" y="139112"/>
                    </a:lnTo>
                    <a:cubicBezTo>
                      <a:pt x="152661" y="158984"/>
                      <a:pt x="135498" y="176148"/>
                      <a:pt x="115625" y="176148"/>
                    </a:cubicBezTo>
                    <a:cubicBezTo>
                      <a:pt x="95752" y="176148"/>
                      <a:pt x="78589" y="158984"/>
                      <a:pt x="78589" y="139112"/>
                    </a:cubicBezTo>
                    <a:lnTo>
                      <a:pt x="78589" y="133691"/>
                    </a:lnTo>
                    <a:lnTo>
                      <a:pt x="81299" y="133691"/>
                    </a:lnTo>
                    <a:close/>
                    <a:moveTo>
                      <a:pt x="115625" y="70458"/>
                    </a:moveTo>
                    <a:cubicBezTo>
                      <a:pt x="130078" y="70458"/>
                      <a:pt x="144531" y="78589"/>
                      <a:pt x="149951" y="93041"/>
                    </a:cubicBezTo>
                    <a:cubicBezTo>
                      <a:pt x="135498" y="101172"/>
                      <a:pt x="118335" y="104785"/>
                      <a:pt x="101172" y="104785"/>
                    </a:cubicBezTo>
                    <a:lnTo>
                      <a:pt x="81299" y="104785"/>
                    </a:lnTo>
                    <a:cubicBezTo>
                      <a:pt x="81299" y="84912"/>
                      <a:pt x="98462" y="70458"/>
                      <a:pt x="115625" y="70458"/>
                    </a:cubicBezTo>
                    <a:close/>
                    <a:moveTo>
                      <a:pt x="181567" y="87622"/>
                    </a:moveTo>
                    <a:lnTo>
                      <a:pt x="181567" y="87622"/>
                    </a:lnTo>
                    <a:cubicBezTo>
                      <a:pt x="181567" y="56005"/>
                      <a:pt x="207764" y="30713"/>
                      <a:pt x="239380" y="30713"/>
                    </a:cubicBezTo>
                    <a:cubicBezTo>
                      <a:pt x="268287" y="30713"/>
                      <a:pt x="290870" y="50586"/>
                      <a:pt x="293579" y="79492"/>
                    </a:cubicBezTo>
                    <a:lnTo>
                      <a:pt x="267383" y="65039"/>
                    </a:lnTo>
                    <a:cubicBezTo>
                      <a:pt x="261963" y="62329"/>
                      <a:pt x="252930" y="62329"/>
                      <a:pt x="247510" y="67749"/>
                    </a:cubicBezTo>
                    <a:cubicBezTo>
                      <a:pt x="235767" y="82202"/>
                      <a:pt x="218604" y="90332"/>
                      <a:pt x="198731" y="90332"/>
                    </a:cubicBezTo>
                    <a:lnTo>
                      <a:pt x="181567" y="87622"/>
                    </a:lnTo>
                    <a:close/>
                    <a:moveTo>
                      <a:pt x="325196" y="139112"/>
                    </a:moveTo>
                    <a:cubicBezTo>
                      <a:pt x="325196" y="136401"/>
                      <a:pt x="325196" y="136401"/>
                      <a:pt x="325196" y="139112"/>
                    </a:cubicBezTo>
                    <a:lnTo>
                      <a:pt x="325196" y="124658"/>
                    </a:lnTo>
                    <a:cubicBezTo>
                      <a:pt x="342359" y="130079"/>
                      <a:pt x="359522" y="136401"/>
                      <a:pt x="376685" y="136401"/>
                    </a:cubicBezTo>
                    <a:lnTo>
                      <a:pt x="396558" y="136401"/>
                    </a:lnTo>
                    <a:lnTo>
                      <a:pt x="396558" y="141821"/>
                    </a:lnTo>
                    <a:cubicBezTo>
                      <a:pt x="396558" y="161695"/>
                      <a:pt x="379395" y="178857"/>
                      <a:pt x="359522" y="178857"/>
                    </a:cubicBezTo>
                    <a:cubicBezTo>
                      <a:pt x="339649" y="178857"/>
                      <a:pt x="325196" y="158984"/>
                      <a:pt x="325196" y="139112"/>
                    </a:cubicBezTo>
                    <a:close/>
                    <a:moveTo>
                      <a:pt x="359522" y="70458"/>
                    </a:moveTo>
                    <a:cubicBezTo>
                      <a:pt x="379395" y="70458"/>
                      <a:pt x="393848" y="84912"/>
                      <a:pt x="396558" y="104785"/>
                    </a:cubicBezTo>
                    <a:lnTo>
                      <a:pt x="376685" y="104785"/>
                    </a:lnTo>
                    <a:cubicBezTo>
                      <a:pt x="359522" y="104785"/>
                      <a:pt x="342359" y="102075"/>
                      <a:pt x="327906" y="93041"/>
                    </a:cubicBezTo>
                    <a:cubicBezTo>
                      <a:pt x="333325" y="79492"/>
                      <a:pt x="345069" y="70458"/>
                      <a:pt x="359522" y="70458"/>
                    </a:cubicBezTo>
                    <a:close/>
                    <a:moveTo>
                      <a:pt x="425464" y="205054"/>
                    </a:moveTo>
                    <a:lnTo>
                      <a:pt x="399268" y="199634"/>
                    </a:lnTo>
                    <a:lnTo>
                      <a:pt x="399268" y="194214"/>
                    </a:lnTo>
                    <a:cubicBezTo>
                      <a:pt x="416431" y="182471"/>
                      <a:pt x="428174" y="162598"/>
                      <a:pt x="428174" y="140015"/>
                    </a:cubicBezTo>
                    <a:lnTo>
                      <a:pt x="428174" y="105688"/>
                    </a:lnTo>
                    <a:cubicBezTo>
                      <a:pt x="428174" y="68652"/>
                      <a:pt x="399268" y="39746"/>
                      <a:pt x="362232" y="39746"/>
                    </a:cubicBezTo>
                    <a:cubicBezTo>
                      <a:pt x="345069" y="39746"/>
                      <a:pt x="330615" y="45166"/>
                      <a:pt x="318872" y="54199"/>
                    </a:cubicBezTo>
                    <a:cubicBezTo>
                      <a:pt x="307129" y="22583"/>
                      <a:pt x="275513" y="0"/>
                      <a:pt x="238477" y="0"/>
                    </a:cubicBezTo>
                    <a:cubicBezTo>
                      <a:pt x="204150" y="0"/>
                      <a:pt x="172534" y="22583"/>
                      <a:pt x="158081" y="54199"/>
                    </a:cubicBezTo>
                    <a:cubicBezTo>
                      <a:pt x="146338" y="46069"/>
                      <a:pt x="131885" y="37036"/>
                      <a:pt x="114722" y="37036"/>
                    </a:cubicBezTo>
                    <a:cubicBezTo>
                      <a:pt x="77685" y="37036"/>
                      <a:pt x="48779" y="65942"/>
                      <a:pt x="48779" y="102979"/>
                    </a:cubicBezTo>
                    <a:lnTo>
                      <a:pt x="48779" y="105688"/>
                    </a:lnTo>
                    <a:lnTo>
                      <a:pt x="48779" y="137304"/>
                    </a:lnTo>
                    <a:cubicBezTo>
                      <a:pt x="48779" y="159887"/>
                      <a:pt x="60523" y="179761"/>
                      <a:pt x="77685" y="191504"/>
                    </a:cubicBezTo>
                    <a:lnTo>
                      <a:pt x="77685" y="196923"/>
                    </a:lnTo>
                    <a:lnTo>
                      <a:pt x="51489" y="202344"/>
                    </a:lnTo>
                    <a:cubicBezTo>
                      <a:pt x="19873" y="210473"/>
                      <a:pt x="0" y="236670"/>
                      <a:pt x="0" y="268286"/>
                    </a:cubicBezTo>
                    <a:lnTo>
                      <a:pt x="0" y="297193"/>
                    </a:lnTo>
                    <a:cubicBezTo>
                      <a:pt x="0" y="305322"/>
                      <a:pt x="5420" y="311646"/>
                      <a:pt x="14453" y="311646"/>
                    </a:cubicBezTo>
                    <a:lnTo>
                      <a:pt x="80395" y="311646"/>
                    </a:lnTo>
                    <a:cubicBezTo>
                      <a:pt x="80395" y="314355"/>
                      <a:pt x="80395" y="314355"/>
                      <a:pt x="80395" y="317066"/>
                    </a:cubicBezTo>
                    <a:lnTo>
                      <a:pt x="80395" y="368555"/>
                    </a:lnTo>
                    <a:cubicBezTo>
                      <a:pt x="80395" y="376685"/>
                      <a:pt x="85816" y="383009"/>
                      <a:pt x="94849" y="383009"/>
                    </a:cubicBezTo>
                    <a:lnTo>
                      <a:pt x="184277" y="383009"/>
                    </a:lnTo>
                    <a:cubicBezTo>
                      <a:pt x="193310" y="383009"/>
                      <a:pt x="198731" y="377588"/>
                      <a:pt x="198731" y="368555"/>
                    </a:cubicBezTo>
                    <a:cubicBezTo>
                      <a:pt x="198731" y="360425"/>
                      <a:pt x="193310" y="354102"/>
                      <a:pt x="184277" y="354102"/>
                    </a:cubicBezTo>
                    <a:lnTo>
                      <a:pt x="169824" y="354102"/>
                    </a:lnTo>
                    <a:lnTo>
                      <a:pt x="169824" y="322485"/>
                    </a:lnTo>
                    <a:cubicBezTo>
                      <a:pt x="169824" y="314355"/>
                      <a:pt x="164405" y="308032"/>
                      <a:pt x="155371" y="308032"/>
                    </a:cubicBezTo>
                    <a:cubicBezTo>
                      <a:pt x="146338" y="308032"/>
                      <a:pt x="140918" y="313452"/>
                      <a:pt x="140918" y="322485"/>
                    </a:cubicBezTo>
                    <a:lnTo>
                      <a:pt x="140918" y="354102"/>
                    </a:lnTo>
                    <a:lnTo>
                      <a:pt x="112012" y="354102"/>
                    </a:lnTo>
                    <a:lnTo>
                      <a:pt x="112012" y="317066"/>
                    </a:lnTo>
                    <a:cubicBezTo>
                      <a:pt x="112012" y="288160"/>
                      <a:pt x="131885" y="265577"/>
                      <a:pt x="158081" y="257447"/>
                    </a:cubicBezTo>
                    <a:lnTo>
                      <a:pt x="197827" y="249317"/>
                    </a:lnTo>
                    <a:lnTo>
                      <a:pt x="224024" y="308936"/>
                    </a:lnTo>
                    <a:cubicBezTo>
                      <a:pt x="226733" y="314355"/>
                      <a:pt x="233057" y="317066"/>
                      <a:pt x="238477" y="317066"/>
                    </a:cubicBezTo>
                    <a:cubicBezTo>
                      <a:pt x="243897" y="317066"/>
                      <a:pt x="250220" y="314355"/>
                      <a:pt x="252930" y="308936"/>
                    </a:cubicBezTo>
                    <a:lnTo>
                      <a:pt x="279126" y="249317"/>
                    </a:lnTo>
                    <a:lnTo>
                      <a:pt x="319775" y="257447"/>
                    </a:lnTo>
                    <a:cubicBezTo>
                      <a:pt x="348682" y="262866"/>
                      <a:pt x="365845" y="289063"/>
                      <a:pt x="365845" y="317066"/>
                    </a:cubicBezTo>
                    <a:lnTo>
                      <a:pt x="365845" y="354102"/>
                    </a:lnTo>
                    <a:lnTo>
                      <a:pt x="336939" y="354102"/>
                    </a:lnTo>
                    <a:lnTo>
                      <a:pt x="336939" y="322485"/>
                    </a:lnTo>
                    <a:cubicBezTo>
                      <a:pt x="336939" y="314355"/>
                      <a:pt x="331519" y="308032"/>
                      <a:pt x="322486" y="308032"/>
                    </a:cubicBezTo>
                    <a:cubicBezTo>
                      <a:pt x="313453" y="308032"/>
                      <a:pt x="308032" y="313452"/>
                      <a:pt x="308032" y="322485"/>
                    </a:cubicBezTo>
                    <a:lnTo>
                      <a:pt x="308032" y="354102"/>
                    </a:lnTo>
                    <a:lnTo>
                      <a:pt x="290870" y="354102"/>
                    </a:lnTo>
                    <a:cubicBezTo>
                      <a:pt x="281836" y="354102"/>
                      <a:pt x="276416" y="359521"/>
                      <a:pt x="276416" y="368555"/>
                    </a:cubicBezTo>
                    <a:cubicBezTo>
                      <a:pt x="276416" y="376685"/>
                      <a:pt x="281836" y="383009"/>
                      <a:pt x="290870" y="383009"/>
                    </a:cubicBezTo>
                    <a:lnTo>
                      <a:pt x="380298" y="383009"/>
                    </a:lnTo>
                    <a:cubicBezTo>
                      <a:pt x="389331" y="383009"/>
                      <a:pt x="394752" y="377588"/>
                      <a:pt x="394752" y="368555"/>
                    </a:cubicBezTo>
                    <a:lnTo>
                      <a:pt x="394752" y="317066"/>
                    </a:lnTo>
                    <a:cubicBezTo>
                      <a:pt x="394752" y="314355"/>
                      <a:pt x="394752" y="314355"/>
                      <a:pt x="394752" y="311646"/>
                    </a:cubicBezTo>
                    <a:lnTo>
                      <a:pt x="463404" y="311646"/>
                    </a:lnTo>
                    <a:cubicBezTo>
                      <a:pt x="472437" y="311646"/>
                      <a:pt x="477857" y="306226"/>
                      <a:pt x="477857" y="297193"/>
                    </a:cubicBezTo>
                    <a:lnTo>
                      <a:pt x="477857" y="268286"/>
                    </a:lnTo>
                    <a:cubicBezTo>
                      <a:pt x="476954" y="239380"/>
                      <a:pt x="454371" y="213184"/>
                      <a:pt x="425464" y="2050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381">
                <a:extLst>
                  <a:ext uri="{FF2B5EF4-FFF2-40B4-BE49-F238E27FC236}">
                    <a16:creationId xmlns:a16="http://schemas.microsoft.com/office/drawing/2014/main" id="{7FC6425D-3C49-4E3D-95DD-F9CA8D5B2CFB}"/>
                  </a:ext>
                </a:extLst>
              </p:cNvPr>
              <p:cNvSpPr/>
              <p:nvPr/>
            </p:nvSpPr>
            <p:spPr>
              <a:xfrm>
                <a:off x="7549372" y="5799171"/>
                <a:ext cx="30028" cy="30713"/>
              </a:xfrm>
              <a:custGeom>
                <a:avLst/>
                <a:gdLst>
                  <a:gd name="connsiteX0" fmla="*/ 26196 w 30028"/>
                  <a:gd name="connsiteY0" fmla="*/ 2710 h 30713"/>
                  <a:gd name="connsiteX1" fmla="*/ 14453 w 30028"/>
                  <a:gd name="connsiteY1" fmla="*/ 0 h 30713"/>
                  <a:gd name="connsiteX2" fmla="*/ 2710 w 30028"/>
                  <a:gd name="connsiteY2" fmla="*/ 2710 h 30713"/>
                  <a:gd name="connsiteX3" fmla="*/ 0 w 30028"/>
                  <a:gd name="connsiteY3" fmla="*/ 15356 h 30713"/>
                  <a:gd name="connsiteX4" fmla="*/ 2710 w 30028"/>
                  <a:gd name="connsiteY4" fmla="*/ 28003 h 30713"/>
                  <a:gd name="connsiteX5" fmla="*/ 14453 w 30028"/>
                  <a:gd name="connsiteY5" fmla="*/ 30713 h 30713"/>
                  <a:gd name="connsiteX6" fmla="*/ 26196 w 30028"/>
                  <a:gd name="connsiteY6" fmla="*/ 28003 h 30713"/>
                  <a:gd name="connsiteX7" fmla="*/ 28906 w 30028"/>
                  <a:gd name="connsiteY7" fmla="*/ 15356 h 30713"/>
                  <a:gd name="connsiteX8" fmla="*/ 26196 w 30028"/>
                  <a:gd name="connsiteY8" fmla="*/ 2710 h 3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28" h="30713">
                    <a:moveTo>
                      <a:pt x="26196" y="2710"/>
                    </a:moveTo>
                    <a:cubicBezTo>
                      <a:pt x="23486" y="0"/>
                      <a:pt x="19873" y="0"/>
                      <a:pt x="14453" y="0"/>
                    </a:cubicBezTo>
                    <a:cubicBezTo>
                      <a:pt x="11743" y="0"/>
                      <a:pt x="5420" y="2710"/>
                      <a:pt x="2710" y="2710"/>
                    </a:cubicBezTo>
                    <a:cubicBezTo>
                      <a:pt x="0" y="5420"/>
                      <a:pt x="0" y="9033"/>
                      <a:pt x="0" y="15356"/>
                    </a:cubicBezTo>
                    <a:cubicBezTo>
                      <a:pt x="0" y="18066"/>
                      <a:pt x="2710" y="24389"/>
                      <a:pt x="2710" y="28003"/>
                    </a:cubicBezTo>
                    <a:cubicBezTo>
                      <a:pt x="5420" y="30713"/>
                      <a:pt x="9033" y="30713"/>
                      <a:pt x="14453" y="30713"/>
                    </a:cubicBezTo>
                    <a:cubicBezTo>
                      <a:pt x="17163" y="30713"/>
                      <a:pt x="23486" y="28003"/>
                      <a:pt x="26196" y="28003"/>
                    </a:cubicBezTo>
                    <a:cubicBezTo>
                      <a:pt x="28906" y="25293"/>
                      <a:pt x="28906" y="21680"/>
                      <a:pt x="28906" y="15356"/>
                    </a:cubicBezTo>
                    <a:cubicBezTo>
                      <a:pt x="31616" y="9033"/>
                      <a:pt x="28906" y="5420"/>
                      <a:pt x="26196" y="27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382">
                <a:extLst>
                  <a:ext uri="{FF2B5EF4-FFF2-40B4-BE49-F238E27FC236}">
                    <a16:creationId xmlns:a16="http://schemas.microsoft.com/office/drawing/2014/main" id="{BF644F18-E794-4A0B-A495-D5414DB075E0}"/>
                  </a:ext>
                </a:extLst>
              </p:cNvPr>
              <p:cNvSpPr/>
              <p:nvPr/>
            </p:nvSpPr>
            <p:spPr>
              <a:xfrm>
                <a:off x="7553889" y="5365577"/>
                <a:ext cx="25292" cy="49682"/>
              </a:xfrm>
              <a:custGeom>
                <a:avLst/>
                <a:gdLst>
                  <a:gd name="connsiteX0" fmla="*/ 12646 w 25292"/>
                  <a:gd name="connsiteY0" fmla="*/ 0 h 49682"/>
                  <a:gd name="connsiteX1" fmla="*/ 0 w 25292"/>
                  <a:gd name="connsiteY1" fmla="*/ 13550 h 49682"/>
                  <a:gd name="connsiteX2" fmla="*/ 0 w 25292"/>
                  <a:gd name="connsiteY2" fmla="*/ 36133 h 49682"/>
                  <a:gd name="connsiteX3" fmla="*/ 12646 w 25292"/>
                  <a:gd name="connsiteY3" fmla="*/ 49683 h 49682"/>
                  <a:gd name="connsiteX4" fmla="*/ 25293 w 25292"/>
                  <a:gd name="connsiteY4" fmla="*/ 36133 h 49682"/>
                  <a:gd name="connsiteX5" fmla="*/ 25293 w 25292"/>
                  <a:gd name="connsiteY5" fmla="*/ 13550 h 49682"/>
                  <a:gd name="connsiteX6" fmla="*/ 12646 w 25292"/>
                  <a:gd name="connsiteY6" fmla="*/ 0 h 49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2" h="49682">
                    <a:moveTo>
                      <a:pt x="12646" y="0"/>
                    </a:moveTo>
                    <a:cubicBezTo>
                      <a:pt x="5420" y="0"/>
                      <a:pt x="0" y="5420"/>
                      <a:pt x="0" y="13550"/>
                    </a:cubicBezTo>
                    <a:lnTo>
                      <a:pt x="0" y="36133"/>
                    </a:lnTo>
                    <a:cubicBezTo>
                      <a:pt x="0" y="44263"/>
                      <a:pt x="5420" y="49683"/>
                      <a:pt x="12646" y="49683"/>
                    </a:cubicBezTo>
                    <a:cubicBezTo>
                      <a:pt x="19873" y="49683"/>
                      <a:pt x="25293" y="44263"/>
                      <a:pt x="25293" y="36133"/>
                    </a:cubicBezTo>
                    <a:lnTo>
                      <a:pt x="25293" y="13550"/>
                    </a:lnTo>
                    <a:cubicBezTo>
                      <a:pt x="25293" y="5420"/>
                      <a:pt x="20776" y="0"/>
                      <a:pt x="126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383">
                <a:extLst>
                  <a:ext uri="{FF2B5EF4-FFF2-40B4-BE49-F238E27FC236}">
                    <a16:creationId xmlns:a16="http://schemas.microsoft.com/office/drawing/2014/main" id="{09DABA73-D7C0-470F-84F8-4EDE0CAAC75E}"/>
                  </a:ext>
                </a:extLst>
              </p:cNvPr>
              <p:cNvSpPr/>
              <p:nvPr/>
            </p:nvSpPr>
            <p:spPr>
              <a:xfrm>
                <a:off x="7473945" y="5390644"/>
                <a:ext cx="43084" cy="43585"/>
              </a:xfrm>
              <a:custGeom>
                <a:avLst/>
                <a:gdLst>
                  <a:gd name="connsiteX0" fmla="*/ 38391 w 43084"/>
                  <a:gd name="connsiteY0" fmla="*/ 20099 h 43585"/>
                  <a:gd name="connsiteX1" fmla="*/ 23938 w 43084"/>
                  <a:gd name="connsiteY1" fmla="*/ 4743 h 43585"/>
                  <a:gd name="connsiteX2" fmla="*/ 4065 w 43084"/>
                  <a:gd name="connsiteY2" fmla="*/ 4743 h 43585"/>
                  <a:gd name="connsiteX3" fmla="*/ 4065 w 43084"/>
                  <a:gd name="connsiteY3" fmla="*/ 25519 h 43585"/>
                  <a:gd name="connsiteX4" fmla="*/ 18518 w 43084"/>
                  <a:gd name="connsiteY4" fmla="*/ 40875 h 43585"/>
                  <a:gd name="connsiteX5" fmla="*/ 30261 w 43084"/>
                  <a:gd name="connsiteY5" fmla="*/ 43585 h 43585"/>
                  <a:gd name="connsiteX6" fmla="*/ 42004 w 43084"/>
                  <a:gd name="connsiteY6" fmla="*/ 40875 h 43585"/>
                  <a:gd name="connsiteX7" fmla="*/ 38391 w 43084"/>
                  <a:gd name="connsiteY7" fmla="*/ 20099 h 4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084" h="43585">
                    <a:moveTo>
                      <a:pt x="38391" y="20099"/>
                    </a:moveTo>
                    <a:lnTo>
                      <a:pt x="23938" y="4743"/>
                    </a:lnTo>
                    <a:cubicBezTo>
                      <a:pt x="18518" y="-1581"/>
                      <a:pt x="9485" y="-1581"/>
                      <a:pt x="4065" y="4743"/>
                    </a:cubicBezTo>
                    <a:cubicBezTo>
                      <a:pt x="-1355" y="11066"/>
                      <a:pt x="-1355" y="20099"/>
                      <a:pt x="4065" y="25519"/>
                    </a:cubicBezTo>
                    <a:lnTo>
                      <a:pt x="18518" y="40875"/>
                    </a:lnTo>
                    <a:cubicBezTo>
                      <a:pt x="21228" y="43585"/>
                      <a:pt x="23938" y="43585"/>
                      <a:pt x="30261" y="43585"/>
                    </a:cubicBezTo>
                    <a:cubicBezTo>
                      <a:pt x="32971" y="43585"/>
                      <a:pt x="39295" y="40875"/>
                      <a:pt x="42004" y="40875"/>
                    </a:cubicBezTo>
                    <a:cubicBezTo>
                      <a:pt x="43811" y="34552"/>
                      <a:pt x="43811" y="25519"/>
                      <a:pt x="38391" y="20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384">
                <a:extLst>
                  <a:ext uri="{FF2B5EF4-FFF2-40B4-BE49-F238E27FC236}">
                    <a16:creationId xmlns:a16="http://schemas.microsoft.com/office/drawing/2014/main" id="{689EFC00-0A74-462E-88C4-08DEF4B714CB}"/>
                  </a:ext>
                </a:extLst>
              </p:cNvPr>
              <p:cNvSpPr/>
              <p:nvPr/>
            </p:nvSpPr>
            <p:spPr>
              <a:xfrm>
                <a:off x="7617572" y="5390644"/>
                <a:ext cx="43724" cy="43585"/>
              </a:xfrm>
              <a:custGeom>
                <a:avLst/>
                <a:gdLst>
                  <a:gd name="connsiteX0" fmla="*/ 38391 w 43724"/>
                  <a:gd name="connsiteY0" fmla="*/ 4743 h 43585"/>
                  <a:gd name="connsiteX1" fmla="*/ 18518 w 43724"/>
                  <a:gd name="connsiteY1" fmla="*/ 4743 h 43585"/>
                  <a:gd name="connsiteX2" fmla="*/ 4065 w 43724"/>
                  <a:gd name="connsiteY2" fmla="*/ 20099 h 43585"/>
                  <a:gd name="connsiteX3" fmla="*/ 4065 w 43724"/>
                  <a:gd name="connsiteY3" fmla="*/ 40875 h 43585"/>
                  <a:gd name="connsiteX4" fmla="*/ 15808 w 43724"/>
                  <a:gd name="connsiteY4" fmla="*/ 43585 h 43585"/>
                  <a:gd name="connsiteX5" fmla="*/ 27551 w 43724"/>
                  <a:gd name="connsiteY5" fmla="*/ 40875 h 43585"/>
                  <a:gd name="connsiteX6" fmla="*/ 42005 w 43724"/>
                  <a:gd name="connsiteY6" fmla="*/ 25519 h 43585"/>
                  <a:gd name="connsiteX7" fmla="*/ 38391 w 43724"/>
                  <a:gd name="connsiteY7" fmla="*/ 4743 h 4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724" h="43585">
                    <a:moveTo>
                      <a:pt x="38391" y="4743"/>
                    </a:moveTo>
                    <a:cubicBezTo>
                      <a:pt x="32972" y="-1581"/>
                      <a:pt x="23938" y="-1581"/>
                      <a:pt x="18518" y="4743"/>
                    </a:cubicBezTo>
                    <a:lnTo>
                      <a:pt x="4065" y="20099"/>
                    </a:lnTo>
                    <a:cubicBezTo>
                      <a:pt x="-1355" y="26422"/>
                      <a:pt x="-1355" y="35456"/>
                      <a:pt x="4065" y="40875"/>
                    </a:cubicBezTo>
                    <a:cubicBezTo>
                      <a:pt x="6775" y="43585"/>
                      <a:pt x="9485" y="43585"/>
                      <a:pt x="15808" y="43585"/>
                    </a:cubicBezTo>
                    <a:cubicBezTo>
                      <a:pt x="18518" y="43585"/>
                      <a:pt x="24841" y="43585"/>
                      <a:pt x="27551" y="40875"/>
                    </a:cubicBezTo>
                    <a:lnTo>
                      <a:pt x="42005" y="25519"/>
                    </a:lnTo>
                    <a:cubicBezTo>
                      <a:pt x="44715" y="22809"/>
                      <a:pt x="44715" y="11066"/>
                      <a:pt x="38391" y="47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9" name="Picture 18" descr="Old gay couple in coffee shop">
            <a:extLst>
              <a:ext uri="{FF2B5EF4-FFF2-40B4-BE49-F238E27FC236}">
                <a16:creationId xmlns:a16="http://schemas.microsoft.com/office/drawing/2014/main" id="{2BD3CBDE-7428-465F-A079-4125D6CBDE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714" y="1723254"/>
            <a:ext cx="4090737" cy="341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55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8EE678-8437-4031-8593-82E342C2AB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415" y="1576552"/>
            <a:ext cx="11424744" cy="4141076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0"/>
            <a:r>
              <a:rPr lang="en-US" sz="2200" dirty="0"/>
              <a:t>Zu den </a:t>
            </a:r>
            <a:r>
              <a:rPr lang="en-US" sz="2200" dirty="0" err="1"/>
              <a:t>Faktoren</a:t>
            </a:r>
            <a:r>
              <a:rPr lang="en-US" sz="2200" dirty="0"/>
              <a:t> des </a:t>
            </a:r>
            <a:r>
              <a:rPr lang="en-US" sz="2200" dirty="0" err="1"/>
              <a:t>aktiven</a:t>
            </a:r>
            <a:r>
              <a:rPr lang="en-US" sz="2200" dirty="0"/>
              <a:t> </a:t>
            </a:r>
            <a:r>
              <a:rPr lang="en-US" sz="2200" dirty="0" err="1"/>
              <a:t>Alterns</a:t>
            </a:r>
            <a:r>
              <a:rPr lang="en-US" sz="2200" dirty="0"/>
              <a:t>, die </a:t>
            </a:r>
            <a:r>
              <a:rPr lang="en-US" sz="2200" dirty="0" err="1"/>
              <a:t>sich</a:t>
            </a:r>
            <a:r>
              <a:rPr lang="en-US" sz="2200" dirty="0"/>
              <a:t> auf das </a:t>
            </a:r>
            <a:r>
              <a:rPr lang="en-US" sz="2200" dirty="0" err="1"/>
              <a:t>physische</a:t>
            </a:r>
            <a:r>
              <a:rPr lang="en-US" sz="2200" dirty="0"/>
              <a:t> </a:t>
            </a:r>
            <a:r>
              <a:rPr lang="en-US" sz="2200" dirty="0" err="1"/>
              <a:t>Umfeld</a:t>
            </a:r>
            <a:r>
              <a:rPr lang="en-US" sz="2200" dirty="0"/>
              <a:t> </a:t>
            </a:r>
            <a:r>
              <a:rPr lang="en-US" sz="2200" dirty="0" err="1"/>
              <a:t>beziehen</a:t>
            </a:r>
            <a:r>
              <a:rPr lang="en-US" sz="2200" dirty="0"/>
              <a:t>, </a:t>
            </a:r>
            <a:r>
              <a:rPr lang="en-US" sz="2200" dirty="0" err="1"/>
              <a:t>gehören</a:t>
            </a:r>
            <a:r>
              <a:rPr lang="en-US" sz="2200" dirty="0"/>
              <a:t> </a:t>
            </a:r>
            <a:r>
              <a:rPr lang="en-US" sz="2200" dirty="0" err="1"/>
              <a:t>Verkehr</a:t>
            </a:r>
            <a:r>
              <a:rPr lang="en-US" sz="2200" dirty="0"/>
              <a:t> und </a:t>
            </a:r>
            <a:r>
              <a:rPr lang="en-US" sz="2200" dirty="0" err="1"/>
              <a:t>Wohnen</a:t>
            </a:r>
            <a:r>
              <a:rPr lang="en-US" sz="2200" dirty="0"/>
              <a:t>. Ein </a:t>
            </a:r>
            <a:r>
              <a:rPr lang="en-US" sz="2200" dirty="0" err="1"/>
              <a:t>Großteil</a:t>
            </a:r>
            <a:r>
              <a:rPr lang="en-US" sz="2200" dirty="0"/>
              <a:t> der </a:t>
            </a:r>
            <a:r>
              <a:rPr lang="en-US" sz="2200" dirty="0" err="1"/>
              <a:t>bestehenden</a:t>
            </a:r>
            <a:r>
              <a:rPr lang="en-US" sz="2200" dirty="0"/>
              <a:t> </a:t>
            </a:r>
            <a:r>
              <a:rPr lang="en-US" sz="2200" dirty="0" err="1"/>
              <a:t>Verkehrsdienste</a:t>
            </a:r>
            <a:r>
              <a:rPr lang="en-US" sz="2200" dirty="0"/>
              <a:t> </a:t>
            </a:r>
            <a:r>
              <a:rPr lang="en-US" sz="2200" dirty="0" err="1"/>
              <a:t>für</a:t>
            </a:r>
            <a:r>
              <a:rPr lang="en-US" sz="2200" dirty="0"/>
              <a:t> </a:t>
            </a:r>
            <a:r>
              <a:rPr lang="en-US" sz="2200" dirty="0" err="1"/>
              <a:t>ältere</a:t>
            </a:r>
            <a:r>
              <a:rPr lang="en-US" sz="2200" dirty="0"/>
              <a:t> und </a:t>
            </a:r>
            <a:r>
              <a:rPr lang="en-US" sz="2200" dirty="0" err="1"/>
              <a:t>behinderte</a:t>
            </a:r>
            <a:r>
              <a:rPr lang="en-US" sz="2200" dirty="0"/>
              <a:t> Menschen </a:t>
            </a:r>
            <a:r>
              <a:rPr lang="en-US" sz="2200" dirty="0" err="1"/>
              <a:t>ist</a:t>
            </a:r>
            <a:r>
              <a:rPr lang="en-US" sz="2200" dirty="0"/>
              <a:t> in </a:t>
            </a:r>
            <a:r>
              <a:rPr lang="en-US" sz="2200" dirty="0" err="1"/>
              <a:t>hohem</a:t>
            </a:r>
            <a:r>
              <a:rPr lang="en-US" sz="2200" dirty="0"/>
              <a:t> </a:t>
            </a:r>
            <a:r>
              <a:rPr lang="en-US" sz="2200" dirty="0" err="1"/>
              <a:t>Maße</a:t>
            </a:r>
            <a:r>
              <a:rPr lang="en-US" sz="2200" dirty="0"/>
              <a:t> von </a:t>
            </a:r>
            <a:r>
              <a:rPr lang="en-US" sz="2200" dirty="0" err="1"/>
              <a:t>Freiwilligen</a:t>
            </a:r>
            <a:r>
              <a:rPr lang="en-US" sz="2200" dirty="0"/>
              <a:t> </a:t>
            </a:r>
            <a:r>
              <a:rPr lang="en-US" sz="2200" dirty="0" err="1"/>
              <a:t>abhängig</a:t>
            </a:r>
            <a:r>
              <a:rPr lang="en-US" sz="2200" dirty="0"/>
              <a:t>. Dies </a:t>
            </a:r>
            <a:r>
              <a:rPr lang="en-US" sz="2200" dirty="0" err="1"/>
              <a:t>ist</a:t>
            </a:r>
            <a:r>
              <a:rPr lang="en-US" sz="2200" dirty="0"/>
              <a:t> </a:t>
            </a:r>
            <a:r>
              <a:rPr lang="en-US" sz="2200" dirty="0" err="1"/>
              <a:t>im</a:t>
            </a:r>
            <a:r>
              <a:rPr lang="en-US" sz="2200" dirty="0"/>
              <a:t> </a:t>
            </a:r>
            <a:r>
              <a:rPr lang="en-US" sz="2200" dirty="0" err="1"/>
              <a:t>Zusammenhang</a:t>
            </a:r>
            <a:r>
              <a:rPr lang="en-US" sz="2200" dirty="0"/>
              <a:t> </a:t>
            </a:r>
            <a:r>
              <a:rPr lang="en-US" sz="2200" dirty="0" err="1"/>
              <a:t>mit</a:t>
            </a:r>
            <a:r>
              <a:rPr lang="en-US" sz="2200" dirty="0"/>
              <a:t> dem </a:t>
            </a:r>
            <a:r>
              <a:rPr lang="en-US" sz="2200" dirty="0" err="1"/>
              <a:t>Einkaufsverhalten</a:t>
            </a:r>
            <a:r>
              <a:rPr lang="en-US" sz="2200" dirty="0"/>
              <a:t> von </a:t>
            </a:r>
            <a:r>
              <a:rPr lang="en-US" sz="2200" dirty="0" err="1"/>
              <a:t>Senioren</a:t>
            </a:r>
            <a:r>
              <a:rPr lang="en-US" sz="2200" dirty="0"/>
              <a:t> </a:t>
            </a:r>
            <a:r>
              <a:rPr lang="en-US" sz="2200" dirty="0" err="1"/>
              <a:t>wichtig</a:t>
            </a:r>
            <a:r>
              <a:rPr lang="en-US" sz="2200" dirty="0"/>
              <a:t>. </a:t>
            </a:r>
          </a:p>
          <a:p>
            <a:pPr indent="0"/>
            <a:r>
              <a:rPr lang="en-US" sz="2200" dirty="0"/>
              <a:t>Die </a:t>
            </a:r>
            <a:r>
              <a:rPr lang="en-US" sz="2200" dirty="0" err="1"/>
              <a:t>meisten</a:t>
            </a:r>
            <a:r>
              <a:rPr lang="en-US" sz="2200" dirty="0"/>
              <a:t> </a:t>
            </a:r>
            <a:r>
              <a:rPr lang="en-US" sz="2200" dirty="0" err="1"/>
              <a:t>älteren</a:t>
            </a:r>
            <a:r>
              <a:rPr lang="en-US" sz="2200" dirty="0"/>
              <a:t> Menschen </a:t>
            </a:r>
            <a:r>
              <a:rPr lang="en-US" sz="2200" dirty="0" err="1"/>
              <a:t>ziehen</a:t>
            </a:r>
            <a:r>
              <a:rPr lang="en-US" sz="2200" dirty="0"/>
              <a:t> es </a:t>
            </a:r>
            <a:r>
              <a:rPr lang="en-US" sz="2200" dirty="0" err="1"/>
              <a:t>vor</a:t>
            </a:r>
            <a:r>
              <a:rPr lang="en-US" sz="2200" dirty="0"/>
              <a:t>, </a:t>
            </a:r>
            <a:r>
              <a:rPr lang="en-US" sz="2200" dirty="0" err="1"/>
              <a:t>im</a:t>
            </a:r>
            <a:r>
              <a:rPr lang="en-US" sz="2200" dirty="0"/>
              <a:t> Alter in </a:t>
            </a:r>
            <a:r>
              <a:rPr lang="en-US" sz="2200" dirty="0" err="1"/>
              <a:t>ihrer</a:t>
            </a:r>
            <a:r>
              <a:rPr lang="en-US" sz="2200" dirty="0"/>
              <a:t> </a:t>
            </a:r>
            <a:r>
              <a:rPr lang="en-US" sz="2200" dirty="0" err="1"/>
              <a:t>eigenen</a:t>
            </a:r>
            <a:r>
              <a:rPr lang="en-US" sz="2200" dirty="0"/>
              <a:t> </a:t>
            </a:r>
            <a:r>
              <a:rPr lang="en-US" sz="2200" dirty="0" err="1"/>
              <a:t>Wohnung</a:t>
            </a:r>
            <a:r>
              <a:rPr lang="en-US" sz="2200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bleiben</a:t>
            </a:r>
            <a:r>
              <a:rPr lang="en-US" sz="2200" dirty="0"/>
              <a:t>. </a:t>
            </a:r>
            <a:r>
              <a:rPr lang="en-US" sz="2200" dirty="0" err="1"/>
              <a:t>Viele</a:t>
            </a:r>
            <a:r>
              <a:rPr lang="en-US" sz="2200" dirty="0"/>
              <a:t> </a:t>
            </a:r>
            <a:r>
              <a:rPr lang="en-US" sz="2200" dirty="0" err="1"/>
              <a:t>Häuser</a:t>
            </a:r>
            <a:r>
              <a:rPr lang="en-US" sz="2200" dirty="0"/>
              <a:t> </a:t>
            </a:r>
            <a:r>
              <a:rPr lang="en-US" sz="2200" dirty="0" err="1"/>
              <a:t>sind</a:t>
            </a:r>
            <a:r>
              <a:rPr lang="en-US" sz="2200" dirty="0"/>
              <a:t> </a:t>
            </a:r>
            <a:r>
              <a:rPr lang="en-US" sz="2200" dirty="0" err="1"/>
              <a:t>derzeit</a:t>
            </a:r>
            <a:r>
              <a:rPr lang="en-US" sz="2200" dirty="0"/>
              <a:t> </a:t>
            </a:r>
            <a:r>
              <a:rPr lang="en-US" sz="2200" dirty="0" err="1"/>
              <a:t>nicht</a:t>
            </a:r>
            <a:r>
              <a:rPr lang="en-US" sz="2200" dirty="0"/>
              <a:t> so </a:t>
            </a:r>
            <a:r>
              <a:rPr lang="en-US" sz="2200" dirty="0" err="1"/>
              <a:t>gebaut</a:t>
            </a:r>
            <a:r>
              <a:rPr lang="en-US" sz="2200" dirty="0"/>
              <a:t>, </a:t>
            </a:r>
            <a:r>
              <a:rPr lang="en-US" sz="2200" dirty="0" err="1"/>
              <a:t>dass</a:t>
            </a:r>
            <a:r>
              <a:rPr lang="en-US" sz="2200" dirty="0"/>
              <a:t> </a:t>
            </a:r>
            <a:r>
              <a:rPr lang="en-US" sz="2200" dirty="0" err="1"/>
              <a:t>sie</a:t>
            </a:r>
            <a:r>
              <a:rPr lang="en-US" sz="2200" dirty="0"/>
              <a:t> </a:t>
            </a:r>
            <a:r>
              <a:rPr lang="en-US" sz="2200" dirty="0" err="1"/>
              <a:t>sich</a:t>
            </a:r>
            <a:r>
              <a:rPr lang="en-US" sz="2200" dirty="0"/>
              <a:t> an </a:t>
            </a:r>
            <a:r>
              <a:rPr lang="en-US" sz="2200" dirty="0" err="1"/>
              <a:t>solche</a:t>
            </a:r>
            <a:r>
              <a:rPr lang="en-US" sz="2200" dirty="0"/>
              <a:t> </a:t>
            </a:r>
            <a:r>
              <a:rPr lang="en-US" sz="2200" dirty="0" err="1"/>
              <a:t>Veränderungen</a:t>
            </a:r>
            <a:r>
              <a:rPr lang="en-US" sz="2200" dirty="0"/>
              <a:t> </a:t>
            </a:r>
            <a:r>
              <a:rPr lang="en-US" sz="2200" dirty="0" err="1"/>
              <a:t>anpassen</a:t>
            </a:r>
            <a:r>
              <a:rPr lang="en-US" sz="2200" dirty="0"/>
              <a:t> </a:t>
            </a:r>
            <a:r>
              <a:rPr lang="en-US" sz="2200" dirty="0" err="1"/>
              <a:t>lassen</a:t>
            </a:r>
            <a:r>
              <a:rPr lang="en-US" sz="2200" dirty="0"/>
              <a:t>, und </a:t>
            </a:r>
            <a:r>
              <a:rPr lang="en-US" sz="2200" dirty="0" err="1"/>
              <a:t>enthalten</a:t>
            </a:r>
            <a:r>
              <a:rPr lang="en-US" sz="2200" dirty="0"/>
              <a:t> </a:t>
            </a:r>
            <a:r>
              <a:rPr lang="en-US" sz="2200" dirty="0" err="1"/>
              <a:t>auch</a:t>
            </a:r>
            <a:r>
              <a:rPr lang="en-US" sz="2200" dirty="0"/>
              <a:t> </a:t>
            </a:r>
            <a:r>
              <a:rPr lang="en-US" sz="2200" dirty="0" err="1"/>
              <a:t>keine</a:t>
            </a:r>
            <a:r>
              <a:rPr lang="en-US" sz="2200" dirty="0"/>
              <a:t> </a:t>
            </a:r>
            <a:r>
              <a:rPr lang="en-US" sz="2200" dirty="0" err="1"/>
              <a:t>intelligenten</a:t>
            </a:r>
            <a:r>
              <a:rPr lang="en-US" sz="2200" dirty="0"/>
              <a:t> </a:t>
            </a:r>
            <a:r>
              <a:rPr lang="en-US" sz="2200" dirty="0" err="1"/>
              <a:t>Lösungen</a:t>
            </a:r>
            <a:r>
              <a:rPr lang="en-US" sz="2200" dirty="0"/>
              <a:t> </a:t>
            </a:r>
            <a:r>
              <a:rPr lang="en-US" sz="2200" dirty="0" err="1"/>
              <a:t>für</a:t>
            </a:r>
            <a:r>
              <a:rPr lang="en-US" sz="2200" dirty="0"/>
              <a:t> das </a:t>
            </a:r>
            <a:r>
              <a:rPr lang="en-US" sz="2200" dirty="0" err="1"/>
              <a:t>Zuhause</a:t>
            </a:r>
            <a:r>
              <a:rPr lang="en-US" sz="2200" dirty="0"/>
              <a:t>. </a:t>
            </a:r>
            <a:r>
              <a:rPr lang="en-US" sz="2200" dirty="0" err="1"/>
              <a:t>Anpassungsfähige</a:t>
            </a:r>
            <a:r>
              <a:rPr lang="en-US" sz="2200" dirty="0"/>
              <a:t> und </a:t>
            </a:r>
            <a:r>
              <a:rPr lang="en-US" sz="2200" dirty="0" err="1"/>
              <a:t>intelligente</a:t>
            </a:r>
            <a:r>
              <a:rPr lang="en-US" sz="2200" dirty="0"/>
              <a:t> </a:t>
            </a:r>
            <a:r>
              <a:rPr lang="en-US" sz="2200" dirty="0" err="1"/>
              <a:t>Lösungen</a:t>
            </a:r>
            <a:r>
              <a:rPr lang="en-US" sz="2200" dirty="0"/>
              <a:t> </a:t>
            </a:r>
            <a:r>
              <a:rPr lang="en-US" sz="2200" dirty="0" err="1"/>
              <a:t>können</a:t>
            </a:r>
            <a:r>
              <a:rPr lang="en-US" sz="2200" dirty="0"/>
              <a:t> </a:t>
            </a:r>
            <a:r>
              <a:rPr lang="en-US" sz="2200" dirty="0" err="1"/>
              <a:t>dazu</a:t>
            </a:r>
            <a:r>
              <a:rPr lang="en-US" sz="2200" dirty="0"/>
              <a:t> </a:t>
            </a:r>
            <a:r>
              <a:rPr lang="en-US" sz="2200" dirty="0" err="1"/>
              <a:t>beitragen</a:t>
            </a:r>
            <a:r>
              <a:rPr lang="en-US" sz="2200" dirty="0"/>
              <a:t>, das </a:t>
            </a:r>
            <a:r>
              <a:rPr lang="en-US" sz="2200" dirty="0" err="1"/>
              <a:t>unabhängige</a:t>
            </a:r>
            <a:r>
              <a:rPr lang="en-US" sz="2200" dirty="0"/>
              <a:t> Leben </a:t>
            </a:r>
            <a:r>
              <a:rPr lang="en-US" sz="2200" dirty="0" err="1"/>
              <a:t>älterer</a:t>
            </a:r>
            <a:r>
              <a:rPr lang="en-US" sz="2200" dirty="0"/>
              <a:t> Menschen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aktualisieren</a:t>
            </a:r>
            <a:r>
              <a:rPr lang="en-US" sz="2200" dirty="0"/>
              <a:t> und </a:t>
            </a:r>
            <a:r>
              <a:rPr lang="en-US" sz="2200" dirty="0" err="1"/>
              <a:t>besser</a:t>
            </a:r>
            <a:r>
              <a:rPr lang="en-US" sz="2200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unterstützen</a:t>
            </a:r>
            <a:r>
              <a:rPr lang="en-US" sz="2200" dirty="0"/>
              <a:t>. </a:t>
            </a:r>
            <a:r>
              <a:rPr lang="en-US" sz="2200" dirty="0" err="1"/>
              <a:t>Wenn</a:t>
            </a:r>
            <a:r>
              <a:rPr lang="en-US" sz="2200" dirty="0"/>
              <a:t> </a:t>
            </a:r>
            <a:r>
              <a:rPr lang="en-US" sz="2200" dirty="0" err="1"/>
              <a:t>ältere</a:t>
            </a:r>
            <a:r>
              <a:rPr lang="en-US" sz="2200" dirty="0"/>
              <a:t> Menschen in </a:t>
            </a:r>
            <a:r>
              <a:rPr lang="en-US" sz="2200" dirty="0" err="1"/>
              <a:t>ihren</a:t>
            </a:r>
            <a:r>
              <a:rPr lang="en-US" sz="2200" dirty="0"/>
              <a:t> </a:t>
            </a:r>
            <a:r>
              <a:rPr lang="en-US" sz="2200" dirty="0" err="1"/>
              <a:t>eigenen</a:t>
            </a:r>
            <a:r>
              <a:rPr lang="en-US" sz="2200" dirty="0"/>
              <a:t> </a:t>
            </a:r>
            <a:r>
              <a:rPr lang="en-US" sz="2200" dirty="0" err="1"/>
              <a:t>vier</a:t>
            </a:r>
            <a:r>
              <a:rPr lang="en-US" sz="2200" dirty="0"/>
              <a:t> </a:t>
            </a:r>
            <a:r>
              <a:rPr lang="en-US" sz="2200" dirty="0" err="1"/>
              <a:t>Wänden</a:t>
            </a:r>
            <a:r>
              <a:rPr lang="en-US" sz="2200" dirty="0"/>
              <a:t> </a:t>
            </a:r>
            <a:r>
              <a:rPr lang="en-US" sz="2200" dirty="0" err="1"/>
              <a:t>bleiben</a:t>
            </a:r>
            <a:r>
              <a:rPr lang="en-US" sz="2200" dirty="0"/>
              <a:t> </a:t>
            </a:r>
            <a:r>
              <a:rPr lang="en-US" sz="2200" dirty="0" err="1"/>
              <a:t>können</a:t>
            </a:r>
            <a:r>
              <a:rPr lang="en-US" sz="2200" dirty="0"/>
              <a:t>, </a:t>
            </a:r>
            <a:r>
              <a:rPr lang="en-US" sz="2200" dirty="0" err="1"/>
              <a:t>verringert</a:t>
            </a:r>
            <a:r>
              <a:rPr lang="en-US" sz="2200" dirty="0"/>
              <a:t> </a:t>
            </a:r>
            <a:r>
              <a:rPr lang="en-US" sz="2200" dirty="0" err="1"/>
              <a:t>sich</a:t>
            </a:r>
            <a:r>
              <a:rPr lang="en-US" sz="2200" dirty="0"/>
              <a:t> der </a:t>
            </a:r>
            <a:r>
              <a:rPr lang="en-US" sz="2200" dirty="0" err="1"/>
              <a:t>Druck</a:t>
            </a:r>
            <a:r>
              <a:rPr lang="en-US" sz="2200" dirty="0"/>
              <a:t> auf den </a:t>
            </a:r>
            <a:r>
              <a:rPr lang="en-US" sz="2200" dirty="0" err="1"/>
              <a:t>Gesundheits</a:t>
            </a:r>
            <a:r>
              <a:rPr lang="en-US" sz="2200" dirty="0"/>
              <a:t>- und </a:t>
            </a:r>
            <a:r>
              <a:rPr lang="en-US" sz="2200" dirty="0" err="1"/>
              <a:t>Pflegesektor</a:t>
            </a:r>
            <a:r>
              <a:rPr lang="en-US" sz="2200" dirty="0"/>
              <a:t>, da der </a:t>
            </a:r>
            <a:r>
              <a:rPr lang="en-US" sz="2200" dirty="0" err="1"/>
              <a:t>Umzug</a:t>
            </a:r>
            <a:r>
              <a:rPr lang="en-US" sz="2200" dirty="0"/>
              <a:t> in </a:t>
            </a:r>
            <a:r>
              <a:rPr lang="en-US" sz="2200" dirty="0" err="1"/>
              <a:t>ein</a:t>
            </a:r>
            <a:r>
              <a:rPr lang="en-US" sz="2200" dirty="0"/>
              <a:t> </a:t>
            </a:r>
            <a:r>
              <a:rPr lang="en-US" sz="2200" dirty="0" err="1"/>
              <a:t>Pflegeheim</a:t>
            </a:r>
            <a:r>
              <a:rPr lang="en-US" sz="2200" dirty="0"/>
              <a:t> </a:t>
            </a:r>
            <a:r>
              <a:rPr lang="en-US" sz="2200" dirty="0" err="1"/>
              <a:t>verzögert</a:t>
            </a:r>
            <a:r>
              <a:rPr lang="en-US" sz="2200" dirty="0"/>
              <a:t> </a:t>
            </a:r>
            <a:r>
              <a:rPr lang="en-US" sz="2200" dirty="0" err="1"/>
              <a:t>wird</a:t>
            </a:r>
            <a:r>
              <a:rPr lang="en-US" sz="2200" dirty="0"/>
              <a:t>. In </a:t>
            </a:r>
            <a:r>
              <a:rPr lang="en-US" sz="2200" dirty="0" err="1"/>
              <a:t>unseren</a:t>
            </a:r>
            <a:r>
              <a:rPr lang="en-US" sz="2200" dirty="0"/>
              <a:t> </a:t>
            </a:r>
            <a:r>
              <a:rPr lang="en-US" sz="2200" dirty="0" err="1"/>
              <a:t>Fallstudien</a:t>
            </a:r>
            <a:r>
              <a:rPr lang="en-US" sz="2200" dirty="0"/>
              <a:t> </a:t>
            </a:r>
            <a:r>
              <a:rPr lang="en-US" sz="2200" dirty="0" err="1"/>
              <a:t>sehen</a:t>
            </a:r>
            <a:r>
              <a:rPr lang="en-US" sz="2200" dirty="0"/>
              <a:t> </a:t>
            </a:r>
            <a:r>
              <a:rPr lang="en-US" sz="2200" dirty="0" err="1"/>
              <a:t>wir</a:t>
            </a:r>
            <a:r>
              <a:rPr lang="en-US" sz="2200" dirty="0"/>
              <a:t>, </a:t>
            </a:r>
            <a:r>
              <a:rPr lang="en-US" sz="2200" dirty="0" err="1"/>
              <a:t>dass</a:t>
            </a:r>
            <a:r>
              <a:rPr lang="en-US" sz="2200" dirty="0"/>
              <a:t> innovative </a:t>
            </a:r>
            <a:r>
              <a:rPr lang="en-US" sz="2200" dirty="0" err="1"/>
              <a:t>Wege</a:t>
            </a:r>
            <a:r>
              <a:rPr lang="en-US" sz="2200" dirty="0"/>
              <a:t> der </a:t>
            </a:r>
            <a:r>
              <a:rPr lang="en-US" sz="2200" dirty="0" err="1"/>
              <a:t>Lebensmittelzustellung</a:t>
            </a:r>
            <a:r>
              <a:rPr lang="en-US" sz="2200" dirty="0"/>
              <a:t> </a:t>
            </a:r>
            <a:r>
              <a:rPr lang="en-US" sz="2200" dirty="0" err="1"/>
              <a:t>nach</a:t>
            </a:r>
            <a:r>
              <a:rPr lang="en-US" sz="2200" dirty="0"/>
              <a:t> </a:t>
            </a:r>
            <a:r>
              <a:rPr lang="en-US" sz="2200" dirty="0" err="1"/>
              <a:t>Hause</a:t>
            </a:r>
            <a:r>
              <a:rPr lang="en-US" sz="2200" dirty="0"/>
              <a:t> </a:t>
            </a:r>
            <a:r>
              <a:rPr lang="en-US" sz="2200" dirty="0" err="1"/>
              <a:t>ein</a:t>
            </a:r>
            <a:r>
              <a:rPr lang="en-US" sz="2200" dirty="0"/>
              <a:t> </a:t>
            </a:r>
            <a:r>
              <a:rPr lang="en-US" sz="2200" dirty="0" err="1"/>
              <a:t>Wachstumsbereich</a:t>
            </a:r>
            <a:r>
              <a:rPr lang="en-US" sz="2200" dirty="0"/>
              <a:t> </a:t>
            </a:r>
            <a:r>
              <a:rPr lang="en-US" sz="2200" dirty="0" err="1"/>
              <a:t>für</a:t>
            </a:r>
            <a:r>
              <a:rPr lang="en-US" sz="2200" dirty="0"/>
              <a:t> </a:t>
            </a:r>
            <a:r>
              <a:rPr lang="en-US" sz="2200" dirty="0" err="1"/>
              <a:t>Lebensmittelprodukte</a:t>
            </a:r>
            <a:r>
              <a:rPr lang="en-US" sz="2200" dirty="0"/>
              <a:t> und -</a:t>
            </a:r>
            <a:r>
              <a:rPr lang="en-US" sz="2200" dirty="0" err="1"/>
              <a:t>dienstleistungen</a:t>
            </a:r>
            <a:r>
              <a:rPr lang="en-US" sz="2200" dirty="0"/>
              <a:t> </a:t>
            </a:r>
            <a:r>
              <a:rPr lang="en-US" sz="2200" dirty="0" err="1"/>
              <a:t>sind</a:t>
            </a:r>
            <a:r>
              <a:rPr lang="en-GB" sz="2200" dirty="0"/>
              <a:t>. </a:t>
            </a:r>
            <a:r>
              <a:rPr lang="de-DE" sz="2200" dirty="0" err="1">
                <a:hlinkClick r:id="rId2"/>
              </a:rPr>
              <a:t>Apetito</a:t>
            </a:r>
            <a:endParaRPr lang="en-IE" sz="2200" dirty="0"/>
          </a:p>
          <a:p>
            <a:pPr indent="0"/>
            <a:endParaRPr lang="en-IE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973B5-82D3-44F3-B4D1-78948C57ED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3300" b="1" dirty="0" err="1"/>
              <a:t>Physisches</a:t>
            </a:r>
            <a:r>
              <a:rPr lang="en-US" sz="3300" b="1" dirty="0"/>
              <a:t> </a:t>
            </a:r>
            <a:r>
              <a:rPr lang="en-US" sz="3300" b="1" dirty="0" err="1"/>
              <a:t>Umfeld</a:t>
            </a:r>
            <a:endParaRPr lang="en-IE" sz="3300" b="1" dirty="0"/>
          </a:p>
        </p:txBody>
      </p:sp>
      <p:pic>
        <p:nvPicPr>
          <p:cNvPr id="5" name="Graphic 4" descr="House outline">
            <a:extLst>
              <a:ext uri="{FF2B5EF4-FFF2-40B4-BE49-F238E27FC236}">
                <a16:creationId xmlns:a16="http://schemas.microsoft.com/office/drawing/2014/main" id="{CC907BA2-1090-48F6-9D2C-5588A113A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2886" y="476882"/>
            <a:ext cx="914400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1F7397-E7D4-4EE9-BB2D-079951D4F0C2}"/>
              </a:ext>
            </a:extLst>
          </p:cNvPr>
          <p:cNvSpPr/>
          <p:nvPr/>
        </p:nvSpPr>
        <p:spPr>
          <a:xfrm>
            <a:off x="10787973" y="1070888"/>
            <a:ext cx="85653" cy="69484"/>
          </a:xfrm>
          <a:prstGeom prst="rect">
            <a:avLst/>
          </a:prstGeom>
          <a:solidFill>
            <a:srgbClr val="FFD100"/>
          </a:solidFill>
          <a:ln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AED00F-5CBE-4D4E-BE60-E6DE3079FBBB}"/>
              </a:ext>
            </a:extLst>
          </p:cNvPr>
          <p:cNvSpPr/>
          <p:nvPr/>
        </p:nvSpPr>
        <p:spPr>
          <a:xfrm>
            <a:off x="11118713" y="1069035"/>
            <a:ext cx="85653" cy="71337"/>
          </a:xfrm>
          <a:prstGeom prst="rect">
            <a:avLst/>
          </a:prstGeom>
          <a:solidFill>
            <a:srgbClr val="FFD100"/>
          </a:solidFill>
          <a:ln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504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C44D54-72DE-49BE-B5BC-40C1BC91E2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7149" y="1379530"/>
            <a:ext cx="5678750" cy="3867704"/>
          </a:xfrm>
        </p:spPr>
        <p:txBody>
          <a:bodyPr>
            <a:normAutofit fontScale="92500"/>
          </a:bodyPr>
          <a:lstStyle/>
          <a:p>
            <a:pPr indent="0">
              <a:lnSpc>
                <a:spcPct val="100000"/>
              </a:lnSpc>
            </a:pPr>
            <a:r>
              <a:rPr lang="en-US" dirty="0"/>
              <a:t>Pioneering Innovative Food for Seniors (PIFS)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Open-Source-</a:t>
            </a:r>
            <a:r>
              <a:rPr lang="en-US" dirty="0" err="1"/>
              <a:t>Schulungsprogramm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kleine</a:t>
            </a:r>
            <a:r>
              <a:rPr lang="en-US" dirty="0"/>
              <a:t> und </a:t>
            </a:r>
            <a:r>
              <a:rPr lang="en-US" dirty="0" err="1"/>
              <a:t>mittlere</a:t>
            </a:r>
            <a:r>
              <a:rPr lang="en-US" dirty="0"/>
              <a:t> </a:t>
            </a:r>
            <a:r>
              <a:rPr lang="en-US" dirty="0" err="1"/>
              <a:t>Unternehmen</a:t>
            </a:r>
            <a:r>
              <a:rPr lang="en-US" dirty="0"/>
              <a:t> (KMU)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Lebensmittelbereich</a:t>
            </a:r>
            <a:r>
              <a:rPr lang="en-US" dirty="0"/>
              <a:t>, das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/>
              <a:t>Vermarktung</a:t>
            </a:r>
            <a:r>
              <a:rPr lang="en-US" dirty="0"/>
              <a:t> von </a:t>
            </a:r>
            <a:r>
              <a:rPr lang="en-US" dirty="0" err="1"/>
              <a:t>nährstoffangereicherten</a:t>
            </a:r>
            <a:r>
              <a:rPr lang="en-US" dirty="0"/>
              <a:t> </a:t>
            </a:r>
            <a:r>
              <a:rPr lang="en-US" dirty="0" err="1"/>
              <a:t>Lebensmitteln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ältere</a:t>
            </a:r>
            <a:r>
              <a:rPr lang="en-US" dirty="0"/>
              <a:t> Menschen </a:t>
            </a:r>
            <a:r>
              <a:rPr lang="en-US" dirty="0" err="1"/>
              <a:t>unterstützen</a:t>
            </a:r>
            <a:r>
              <a:rPr lang="en-US" dirty="0"/>
              <a:t> </a:t>
            </a:r>
            <a:r>
              <a:rPr lang="en-US" dirty="0" err="1"/>
              <a:t>soll</a:t>
            </a:r>
            <a:r>
              <a:rPr lang="en-US" dirty="0"/>
              <a:t>.</a:t>
            </a:r>
          </a:p>
          <a:p>
            <a:pPr indent="0" algn="ctr">
              <a:lnSpc>
                <a:spcPct val="100000"/>
              </a:lnSpc>
            </a:pPr>
            <a:r>
              <a:rPr lang="en-US" dirty="0"/>
              <a:t>“</a:t>
            </a:r>
            <a:r>
              <a:rPr lang="en-US" i="1" dirty="0"/>
              <a:t>Our Ageing Population </a:t>
            </a:r>
          </a:p>
          <a:p>
            <a:pPr indent="0" algn="ctr">
              <a:lnSpc>
                <a:spcPct val="100000"/>
              </a:lnSpc>
            </a:pPr>
            <a:r>
              <a:rPr lang="en-US" i="1" dirty="0"/>
              <a:t>Can Be An Economic Powerhouse”</a:t>
            </a:r>
          </a:p>
          <a:p>
            <a:pPr indent="0" algn="ctr">
              <a:lnSpc>
                <a:spcPct val="100000"/>
              </a:lnSpc>
            </a:pPr>
            <a:r>
              <a:rPr lang="en-US" dirty="0"/>
              <a:t>- EU </a:t>
            </a:r>
            <a:r>
              <a:rPr lang="en-US" dirty="0" err="1"/>
              <a:t>Kommission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385E9-05D9-45CE-9F77-A6A4D8C14F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4715" y="370643"/>
            <a:ext cx="4983180" cy="996593"/>
          </a:xfrm>
        </p:spPr>
        <p:txBody>
          <a:bodyPr>
            <a:normAutofit fontScale="92500" lnSpcReduction="10000"/>
          </a:bodyPr>
          <a:lstStyle/>
          <a:p>
            <a:r>
              <a:rPr lang="en-US" b="1"/>
              <a:t>Pioneering Innovative Food for Seniors</a:t>
            </a:r>
            <a:endParaRPr lang="en-IE" b="1"/>
          </a:p>
        </p:txBody>
      </p:sp>
      <p:pic>
        <p:nvPicPr>
          <p:cNvPr id="6" name="Picture Placeholder 5" descr="Smiling mature male food truck employee leaning on counter with pen and pad in food truck">
            <a:extLst>
              <a:ext uri="{FF2B5EF4-FFF2-40B4-BE49-F238E27FC236}">
                <a16:creationId xmlns:a16="http://schemas.microsoft.com/office/drawing/2014/main" id="{371BDF0B-6DC0-44EF-BA41-E928642C88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9046" y="207335"/>
            <a:ext cx="5564883" cy="5447571"/>
          </a:xfrm>
        </p:spPr>
      </p:pic>
    </p:spTree>
    <p:extLst>
      <p:ext uri="{BB962C8B-B14F-4D97-AF65-F5344CB8AC3E}">
        <p14:creationId xmlns:p14="http://schemas.microsoft.com/office/powerpoint/2010/main" val="18324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612AC6-DCD1-487A-8A0F-D6C1948033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8562" y="1757011"/>
            <a:ext cx="11395511" cy="3867704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Durchschnitt</a:t>
            </a:r>
            <a:r>
              <a:rPr lang="en-US" dirty="0"/>
              <a:t> </a:t>
            </a:r>
            <a:r>
              <a:rPr lang="en-US" dirty="0" err="1"/>
              <a:t>nimmt</a:t>
            </a:r>
            <a:r>
              <a:rPr lang="en-US" dirty="0"/>
              <a:t> die </a:t>
            </a:r>
            <a:r>
              <a:rPr lang="en-US" dirty="0" err="1"/>
              <a:t>Inanspruchnahme</a:t>
            </a:r>
            <a:r>
              <a:rPr lang="en-US" dirty="0"/>
              <a:t> der </a:t>
            </a:r>
            <a:r>
              <a:rPr lang="en-US" dirty="0" err="1"/>
              <a:t>Gesundheitsversorgung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dem Alter </a:t>
            </a:r>
            <a:r>
              <a:rPr lang="en-US" dirty="0" err="1"/>
              <a:t>zu</a:t>
            </a:r>
            <a:r>
              <a:rPr lang="en-US" dirty="0"/>
              <a:t>. </a:t>
            </a:r>
            <a:r>
              <a:rPr lang="en-US" dirty="0" err="1"/>
              <a:t>Infolgedessen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die </a:t>
            </a:r>
            <a:r>
              <a:rPr lang="en-US" dirty="0" err="1"/>
              <a:t>Zahl</a:t>
            </a:r>
            <a:r>
              <a:rPr lang="en-US" dirty="0"/>
              <a:t> der </a:t>
            </a:r>
            <a:r>
              <a:rPr lang="en-US" dirty="0" err="1"/>
              <a:t>über</a:t>
            </a:r>
            <a:r>
              <a:rPr lang="en-US" dirty="0"/>
              <a:t> 65-Jährigen, die </a:t>
            </a:r>
            <a:r>
              <a:rPr lang="en-US" dirty="0" err="1"/>
              <a:t>eine</a:t>
            </a:r>
            <a:r>
              <a:rPr lang="en-US" dirty="0"/>
              <a:t> (</a:t>
            </a:r>
            <a:r>
              <a:rPr lang="en-US" dirty="0" err="1"/>
              <a:t>Langzeit</a:t>
            </a:r>
            <a:r>
              <a:rPr lang="en-US" dirty="0"/>
              <a:t>) </a:t>
            </a:r>
            <a:r>
              <a:rPr lang="en-US" dirty="0" err="1"/>
              <a:t>Gesundheitsversorgung</a:t>
            </a:r>
            <a:r>
              <a:rPr lang="en-US" dirty="0"/>
              <a:t> </a:t>
            </a:r>
            <a:r>
              <a:rPr lang="en-US" dirty="0" err="1"/>
              <a:t>benötigen</a:t>
            </a:r>
            <a:r>
              <a:rPr lang="en-US" dirty="0"/>
              <a:t>, in der EU in den </a:t>
            </a:r>
            <a:r>
              <a:rPr lang="en-US" dirty="0" err="1"/>
              <a:t>nächsten</a:t>
            </a:r>
            <a:r>
              <a:rPr lang="en-US" dirty="0"/>
              <a:t> Jahren </a:t>
            </a:r>
            <a:r>
              <a:rPr lang="en-US" dirty="0" err="1"/>
              <a:t>erheblich</a:t>
            </a:r>
            <a:r>
              <a:rPr lang="en-US" dirty="0"/>
              <a:t> </a:t>
            </a:r>
            <a:r>
              <a:rPr lang="en-US" dirty="0" err="1"/>
              <a:t>ansteigen</a:t>
            </a:r>
            <a:r>
              <a:rPr lang="en-US" dirty="0"/>
              <a:t>, was das </a:t>
            </a:r>
            <a:r>
              <a:rPr lang="en-US" dirty="0" err="1"/>
              <a:t>Gesundheitssystem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unter</a:t>
            </a:r>
            <a:r>
              <a:rPr lang="en-US" dirty="0"/>
              <a:t> </a:t>
            </a:r>
            <a:r>
              <a:rPr lang="en-US" dirty="0" err="1"/>
              <a:t>Druck</a:t>
            </a:r>
            <a:r>
              <a:rPr lang="en-US" dirty="0"/>
              <a:t> </a:t>
            </a:r>
            <a:r>
              <a:rPr lang="en-US" dirty="0" err="1"/>
              <a:t>setzt</a:t>
            </a:r>
            <a:r>
              <a:rPr lang="en-US" dirty="0"/>
              <a:t>. </a:t>
            </a:r>
          </a:p>
          <a:p>
            <a:pPr indent="0"/>
            <a:r>
              <a:rPr lang="en-US" dirty="0"/>
              <a:t>Der </a:t>
            </a:r>
            <a:r>
              <a:rPr lang="en-US" dirty="0" err="1"/>
              <a:t>soziale</a:t>
            </a:r>
            <a:r>
              <a:rPr lang="en-US" dirty="0"/>
              <a:t> </a:t>
            </a:r>
            <a:r>
              <a:rPr lang="en-US" dirty="0" err="1"/>
              <a:t>Pflegesektor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ebenfalls</a:t>
            </a:r>
            <a:r>
              <a:rPr lang="en-US" dirty="0"/>
              <a:t> </a:t>
            </a:r>
            <a:r>
              <a:rPr lang="en-US" dirty="0" err="1"/>
              <a:t>unter</a:t>
            </a:r>
            <a:r>
              <a:rPr lang="en-US" dirty="0"/>
              <a:t> </a:t>
            </a:r>
            <a:r>
              <a:rPr lang="en-US" dirty="0" err="1"/>
              <a:t>Druck</a:t>
            </a:r>
            <a:r>
              <a:rPr lang="en-US" dirty="0"/>
              <a:t>, da die Menschen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zunehmendem</a:t>
            </a:r>
            <a:r>
              <a:rPr lang="en-US" dirty="0"/>
              <a:t> Alter in </a:t>
            </a:r>
            <a:r>
              <a:rPr lang="en-US" dirty="0" err="1"/>
              <a:t>ihrer</a:t>
            </a:r>
            <a:r>
              <a:rPr lang="en-US" dirty="0"/>
              <a:t> </a:t>
            </a:r>
            <a:r>
              <a:rPr lang="en-US" dirty="0" err="1"/>
              <a:t>Bewegungsfreiheit</a:t>
            </a:r>
            <a:r>
              <a:rPr lang="en-US" dirty="0"/>
              <a:t> </a:t>
            </a:r>
            <a:r>
              <a:rPr lang="en-US" dirty="0" err="1"/>
              <a:t>stärker</a:t>
            </a:r>
            <a:r>
              <a:rPr lang="en-US" dirty="0"/>
              <a:t> </a:t>
            </a:r>
            <a:r>
              <a:rPr lang="en-US" dirty="0" err="1"/>
              <a:t>eingeschränkt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und </a:t>
            </a:r>
            <a:r>
              <a:rPr lang="en-US" dirty="0" err="1"/>
              <a:t>zusätzliche</a:t>
            </a:r>
            <a:r>
              <a:rPr lang="en-US" dirty="0"/>
              <a:t> </a:t>
            </a:r>
            <a:r>
              <a:rPr lang="en-US" dirty="0" err="1"/>
              <a:t>Unterstützung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den </a:t>
            </a:r>
            <a:r>
              <a:rPr lang="en-US" dirty="0" err="1"/>
              <a:t>täglichen</a:t>
            </a:r>
            <a:r>
              <a:rPr lang="en-US" dirty="0"/>
              <a:t> </a:t>
            </a:r>
            <a:r>
              <a:rPr lang="en-US" dirty="0" err="1"/>
              <a:t>Aufgaben</a:t>
            </a:r>
            <a:r>
              <a:rPr lang="en-US" dirty="0"/>
              <a:t> </a:t>
            </a:r>
            <a:r>
              <a:rPr lang="en-US" dirty="0" err="1"/>
              <a:t>benötigen</a:t>
            </a:r>
            <a:r>
              <a:rPr lang="en-US" dirty="0"/>
              <a:t>. Daher </a:t>
            </a:r>
            <a:r>
              <a:rPr lang="en-US" dirty="0" err="1"/>
              <a:t>kann</a:t>
            </a:r>
            <a:r>
              <a:rPr lang="en-US" dirty="0"/>
              <a:t> die </a:t>
            </a:r>
            <a:r>
              <a:rPr lang="en-US" dirty="0" err="1"/>
              <a:t>Einbeziehung</a:t>
            </a:r>
            <a:r>
              <a:rPr lang="en-US" dirty="0"/>
              <a:t> </a:t>
            </a:r>
            <a:r>
              <a:rPr lang="en-US" dirty="0" err="1"/>
              <a:t>technologischer</a:t>
            </a:r>
            <a:r>
              <a:rPr lang="en-US" dirty="0"/>
              <a:t> und </a:t>
            </a:r>
            <a:r>
              <a:rPr lang="en-US" dirty="0" err="1"/>
              <a:t>digitaler</a:t>
            </a:r>
            <a:r>
              <a:rPr lang="en-US" dirty="0"/>
              <a:t> </a:t>
            </a:r>
            <a:r>
              <a:rPr lang="en-US" dirty="0" err="1"/>
              <a:t>Lösungen</a:t>
            </a:r>
            <a:r>
              <a:rPr lang="en-US" dirty="0"/>
              <a:t> in das </a:t>
            </a:r>
            <a:r>
              <a:rPr lang="en-US" dirty="0" err="1"/>
              <a:t>Gesundheits</a:t>
            </a:r>
            <a:r>
              <a:rPr lang="en-US" dirty="0"/>
              <a:t>- und </a:t>
            </a:r>
            <a:r>
              <a:rPr lang="en-US" dirty="0" err="1"/>
              <a:t>Pflegesystem</a:t>
            </a:r>
            <a:r>
              <a:rPr lang="en-US" dirty="0"/>
              <a:t> </a:t>
            </a:r>
            <a:r>
              <a:rPr lang="en-US" dirty="0" err="1"/>
              <a:t>sowie</a:t>
            </a:r>
            <a:r>
              <a:rPr lang="en-US" dirty="0"/>
              <a:t> in die </a:t>
            </a:r>
            <a:r>
              <a:rPr lang="en-US" dirty="0" err="1"/>
              <a:t>Versorgung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Lebensmitteln</a:t>
            </a:r>
            <a:r>
              <a:rPr lang="en-US" dirty="0"/>
              <a:t> und </a:t>
            </a:r>
            <a:r>
              <a:rPr lang="en-US" dirty="0" err="1"/>
              <a:t>Getränken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Chance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Wirtschaft</a:t>
            </a:r>
            <a:r>
              <a:rPr lang="en-US" dirty="0"/>
              <a:t> </a:t>
            </a:r>
            <a:r>
              <a:rPr lang="en-US" dirty="0" err="1"/>
              <a:t>gesehen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 </a:t>
            </a:r>
            <a:r>
              <a:rPr lang="en-US" dirty="0" err="1"/>
              <a:t>Individuellere</a:t>
            </a:r>
            <a:r>
              <a:rPr lang="en-US" dirty="0"/>
              <a:t> </a:t>
            </a:r>
            <a:r>
              <a:rPr lang="en-US" dirty="0" err="1"/>
              <a:t>Lösungen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bis </a:t>
            </a:r>
            <a:r>
              <a:rPr lang="en-US" dirty="0" err="1"/>
              <a:t>vor</a:t>
            </a:r>
            <a:r>
              <a:rPr lang="en-US" dirty="0"/>
              <a:t> die </a:t>
            </a:r>
            <a:r>
              <a:rPr lang="en-US" dirty="0" err="1"/>
              <a:t>Haustür</a:t>
            </a:r>
            <a:r>
              <a:rPr lang="en-US" dirty="0"/>
              <a:t> </a:t>
            </a:r>
            <a:r>
              <a:rPr lang="en-US" dirty="0" err="1"/>
              <a:t>gebracht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 EU-Länder, die </a:t>
            </a:r>
            <a:r>
              <a:rPr lang="en-US" dirty="0" err="1"/>
              <a:t>solche</a:t>
            </a:r>
            <a:r>
              <a:rPr lang="en-US" dirty="0"/>
              <a:t> </a:t>
            </a:r>
            <a:r>
              <a:rPr lang="en-US" dirty="0" err="1"/>
              <a:t>Lösungen</a:t>
            </a:r>
            <a:r>
              <a:rPr lang="en-US" dirty="0"/>
              <a:t> </a:t>
            </a:r>
            <a:r>
              <a:rPr lang="en-US" dirty="0" err="1"/>
              <a:t>einführen</a:t>
            </a:r>
            <a:r>
              <a:rPr lang="en-US" dirty="0"/>
              <a:t>, </a:t>
            </a:r>
            <a:r>
              <a:rPr lang="en-US" dirty="0" err="1"/>
              <a:t>können</a:t>
            </a:r>
            <a:r>
              <a:rPr lang="en-US" dirty="0"/>
              <a:t> die </a:t>
            </a:r>
            <a:r>
              <a:rPr lang="en-US" dirty="0" err="1"/>
              <a:t>Effizienz</a:t>
            </a:r>
            <a:r>
              <a:rPr lang="en-US" dirty="0"/>
              <a:t> der </a:t>
            </a:r>
            <a:r>
              <a:rPr lang="en-US" dirty="0" err="1"/>
              <a:t>Pflege</a:t>
            </a:r>
            <a:r>
              <a:rPr lang="en-US" dirty="0"/>
              <a:t> </a:t>
            </a:r>
            <a:r>
              <a:rPr lang="en-US" dirty="0" err="1"/>
              <a:t>steigern</a:t>
            </a:r>
            <a:r>
              <a:rPr lang="en-US" dirty="0"/>
              <a:t>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6DB87-F6DB-431F-A43B-13BE3B5CA5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3300" b="1" dirty="0" err="1"/>
              <a:t>Gesundheits</a:t>
            </a:r>
            <a:r>
              <a:rPr lang="en-US" sz="3300" b="1" dirty="0"/>
              <a:t>-und </a:t>
            </a:r>
            <a:r>
              <a:rPr lang="en-US" sz="3300" b="1" dirty="0" err="1"/>
              <a:t>Sozialwesen</a:t>
            </a:r>
            <a:endParaRPr lang="en-IE" sz="3300" b="1" dirty="0"/>
          </a:p>
        </p:txBody>
      </p:sp>
      <p:pic>
        <p:nvPicPr>
          <p:cNvPr id="8" name="Graphic 7" descr="Medical outline">
            <a:extLst>
              <a:ext uri="{FF2B5EF4-FFF2-40B4-BE49-F238E27FC236}">
                <a16:creationId xmlns:a16="http://schemas.microsoft.com/office/drawing/2014/main" id="{33933CE6-7E1D-4D08-BE13-BD27968C5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2886" y="4768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72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FE8E9D-11D1-44E1-B79D-D0F901B998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1757011"/>
            <a:ext cx="11085616" cy="3867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0"/>
            <a:r>
              <a:rPr lang="en-US" dirty="0" err="1"/>
              <a:t>Verhaltensdeterminanten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gesunde</a:t>
            </a:r>
            <a:r>
              <a:rPr lang="en-US" dirty="0"/>
              <a:t> </a:t>
            </a:r>
            <a:r>
              <a:rPr lang="en-US" dirty="0" err="1"/>
              <a:t>Ernährung</a:t>
            </a:r>
            <a:r>
              <a:rPr lang="en-US" dirty="0"/>
              <a:t>, </a:t>
            </a:r>
            <a:r>
              <a:rPr lang="en-US" dirty="0" err="1"/>
              <a:t>körperliche</a:t>
            </a:r>
            <a:r>
              <a:rPr lang="en-US" dirty="0"/>
              <a:t> </a:t>
            </a:r>
            <a:r>
              <a:rPr lang="en-US" dirty="0" err="1"/>
              <a:t>Betätigung</a:t>
            </a:r>
            <a:r>
              <a:rPr lang="en-US" dirty="0"/>
              <a:t> und die </a:t>
            </a:r>
            <a:r>
              <a:rPr lang="en-US" dirty="0" err="1"/>
              <a:t>Einnahme</a:t>
            </a:r>
            <a:r>
              <a:rPr lang="en-US" dirty="0"/>
              <a:t> von </a:t>
            </a:r>
            <a:r>
              <a:rPr lang="en-US" dirty="0" err="1"/>
              <a:t>Medikamenten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der </a:t>
            </a:r>
            <a:r>
              <a:rPr lang="en-US" dirty="0" err="1"/>
              <a:t>Schlüssel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aktiven</a:t>
            </a:r>
            <a:r>
              <a:rPr lang="en-US" dirty="0"/>
              <a:t> und </a:t>
            </a:r>
            <a:r>
              <a:rPr lang="en-US" dirty="0" err="1"/>
              <a:t>gesunden</a:t>
            </a:r>
            <a:r>
              <a:rPr lang="en-US" dirty="0"/>
              <a:t> </a:t>
            </a:r>
            <a:r>
              <a:rPr lang="en-US" dirty="0" err="1"/>
              <a:t>Lebensstil</a:t>
            </a:r>
            <a:r>
              <a:rPr lang="en-US" dirty="0"/>
              <a:t>. Die </a:t>
            </a:r>
            <a:r>
              <a:rPr lang="en-US" dirty="0" err="1"/>
              <a:t>Lebenserwartung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in der </a:t>
            </a:r>
            <a:r>
              <a:rPr lang="en-US" dirty="0" err="1"/>
              <a:t>gesamten</a:t>
            </a:r>
            <a:r>
              <a:rPr lang="en-US" dirty="0"/>
              <a:t> EU </a:t>
            </a:r>
            <a:r>
              <a:rPr lang="en-US" dirty="0" err="1"/>
              <a:t>erheblich</a:t>
            </a:r>
            <a:r>
              <a:rPr lang="en-US" dirty="0"/>
              <a:t> </a:t>
            </a:r>
            <a:r>
              <a:rPr lang="en-US" dirty="0" err="1"/>
              <a:t>gestiegen</a:t>
            </a:r>
            <a:r>
              <a:rPr lang="en-US" dirty="0"/>
              <a:t>, und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Durchschnitt</a:t>
            </a:r>
            <a:r>
              <a:rPr lang="en-US" dirty="0"/>
              <a:t> </a:t>
            </a:r>
            <a:r>
              <a:rPr lang="en-US" dirty="0" err="1"/>
              <a:t>beträgt</a:t>
            </a:r>
            <a:r>
              <a:rPr lang="en-US" dirty="0"/>
              <a:t> die </a:t>
            </a:r>
            <a:r>
              <a:rPr lang="en-US" dirty="0" err="1"/>
              <a:t>Lebenserwartung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/>
              <a:t>Geburt</a:t>
            </a:r>
            <a:r>
              <a:rPr lang="en-US" dirty="0"/>
              <a:t> </a:t>
            </a:r>
            <a:r>
              <a:rPr lang="en-US" dirty="0" err="1"/>
              <a:t>heute</a:t>
            </a:r>
            <a:r>
              <a:rPr lang="en-US" dirty="0"/>
              <a:t> 78 Jahre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Männer</a:t>
            </a:r>
            <a:r>
              <a:rPr lang="en-US" dirty="0"/>
              <a:t> und fast 84 Jahre </a:t>
            </a:r>
            <a:r>
              <a:rPr lang="en-US" dirty="0" err="1"/>
              <a:t>für</a:t>
            </a:r>
            <a:r>
              <a:rPr lang="en-US" dirty="0"/>
              <a:t> Frauen. Die </a:t>
            </a:r>
            <a:r>
              <a:rPr lang="en-US" dirty="0" err="1"/>
              <a:t>gesunde</a:t>
            </a:r>
            <a:r>
              <a:rPr lang="en-US" dirty="0"/>
              <a:t> </a:t>
            </a:r>
            <a:r>
              <a:rPr lang="en-US" dirty="0" err="1"/>
              <a:t>Lebenserwartung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Alter von 65 Jahren </a:t>
            </a:r>
            <a:r>
              <a:rPr lang="en-US" dirty="0" err="1"/>
              <a:t>liegt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Männer</a:t>
            </a:r>
            <a:r>
              <a:rPr lang="en-US" dirty="0"/>
              <a:t> </a:t>
            </a:r>
            <a:r>
              <a:rPr lang="en-US" dirty="0" err="1"/>
              <a:t>jedoch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18 Jahren und </a:t>
            </a:r>
            <a:r>
              <a:rPr lang="en-US" dirty="0" err="1"/>
              <a:t>für</a:t>
            </a:r>
            <a:r>
              <a:rPr lang="en-US" dirty="0"/>
              <a:t> Frauen </a:t>
            </a:r>
            <a:r>
              <a:rPr lang="en-US" dirty="0" err="1"/>
              <a:t>bei</a:t>
            </a:r>
            <a:r>
              <a:rPr lang="en-US" dirty="0"/>
              <a:t> 22 Jahren, </a:t>
            </a:r>
            <a:r>
              <a:rPr lang="en-US" dirty="0" err="1"/>
              <a:t>wobei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beide</a:t>
            </a:r>
            <a:r>
              <a:rPr lang="en-US" dirty="0"/>
              <a:t> 8,6 Jahre </a:t>
            </a:r>
            <a:r>
              <a:rPr lang="en-US" dirty="0" err="1"/>
              <a:t>gesundes</a:t>
            </a:r>
            <a:r>
              <a:rPr lang="en-US" dirty="0"/>
              <a:t> Leben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erwarten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(</a:t>
            </a:r>
            <a:r>
              <a:rPr lang="en-US" u="sng" dirty="0"/>
              <a:t>Eurostat, 2014</a:t>
            </a:r>
            <a:r>
              <a:rPr lang="en-US" dirty="0"/>
              <a:t>). Daher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Lösungen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aktives</a:t>
            </a:r>
            <a:r>
              <a:rPr lang="en-US" dirty="0"/>
              <a:t> und </a:t>
            </a:r>
            <a:r>
              <a:rPr lang="en-US" dirty="0" err="1"/>
              <a:t>gesundes</a:t>
            </a:r>
            <a:r>
              <a:rPr lang="en-US" dirty="0"/>
              <a:t> Altern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/>
              <a:t>Behandlung</a:t>
            </a:r>
            <a:r>
              <a:rPr lang="en-US" dirty="0"/>
              <a:t> von </a:t>
            </a:r>
            <a:r>
              <a:rPr lang="en-US" dirty="0" err="1"/>
              <a:t>Krankheiten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Rolle </a:t>
            </a:r>
            <a:r>
              <a:rPr lang="en-US" dirty="0" err="1"/>
              <a:t>spielen</a:t>
            </a:r>
            <a:r>
              <a:rPr lang="en-US" dirty="0"/>
              <a:t>. Der EU- und </a:t>
            </a:r>
            <a:r>
              <a:rPr lang="en-US" dirty="0" err="1"/>
              <a:t>Weltmarkt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aktives</a:t>
            </a:r>
            <a:r>
              <a:rPr lang="en-US" dirty="0"/>
              <a:t> und </a:t>
            </a:r>
            <a:r>
              <a:rPr lang="en-US" dirty="0" err="1"/>
              <a:t>gesundes</a:t>
            </a:r>
            <a:r>
              <a:rPr lang="en-US" dirty="0"/>
              <a:t> Altern </a:t>
            </a:r>
            <a:r>
              <a:rPr lang="en-US" dirty="0" err="1"/>
              <a:t>dürfte</a:t>
            </a:r>
            <a:r>
              <a:rPr lang="en-US" dirty="0"/>
              <a:t> </a:t>
            </a:r>
            <a:r>
              <a:rPr lang="en-US" dirty="0" err="1"/>
              <a:t>daher</a:t>
            </a:r>
            <a:r>
              <a:rPr lang="en-US" dirty="0"/>
              <a:t> </a:t>
            </a:r>
            <a:r>
              <a:rPr lang="en-US" dirty="0" err="1"/>
              <a:t>beträchtlich</a:t>
            </a:r>
            <a:r>
              <a:rPr lang="en-US" dirty="0"/>
              <a:t> sein und </a:t>
            </a:r>
            <a:r>
              <a:rPr lang="en-US" dirty="0" err="1"/>
              <a:t>weiter</a:t>
            </a:r>
            <a:r>
              <a:rPr lang="en-US" dirty="0"/>
              <a:t> </a:t>
            </a:r>
            <a:r>
              <a:rPr lang="en-US" dirty="0" err="1"/>
              <a:t>wachsen</a:t>
            </a:r>
            <a:r>
              <a:rPr lang="en-US" dirty="0"/>
              <a:t>. 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CB0BD-838C-4D5E-AEFB-18A5BF760B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3300" b="1" dirty="0" err="1"/>
              <a:t>Verhalten</a:t>
            </a:r>
            <a:endParaRPr lang="en-IE" sz="3300" b="1" dirty="0"/>
          </a:p>
        </p:txBody>
      </p:sp>
      <p:pic>
        <p:nvPicPr>
          <p:cNvPr id="4" name="Graphic 3" descr="Lunch Box with solid fill">
            <a:extLst>
              <a:ext uri="{FF2B5EF4-FFF2-40B4-BE49-F238E27FC236}">
                <a16:creationId xmlns:a16="http://schemas.microsoft.com/office/drawing/2014/main" id="{A0B93A30-2821-4E07-82E9-E67E0FC19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8416" y="476882"/>
            <a:ext cx="914400" cy="914400"/>
          </a:xfrm>
          <a:prstGeom prst="rect">
            <a:avLst/>
          </a:prstGeom>
        </p:spPr>
      </p:pic>
      <p:sp>
        <p:nvSpPr>
          <p:cNvPr id="5" name="Minus Sign 4">
            <a:extLst>
              <a:ext uri="{FF2B5EF4-FFF2-40B4-BE49-F238E27FC236}">
                <a16:creationId xmlns:a16="http://schemas.microsoft.com/office/drawing/2014/main" id="{AC822B2F-493B-4C12-8572-FFC1A8C5C874}"/>
              </a:ext>
            </a:extLst>
          </p:cNvPr>
          <p:cNvSpPr/>
          <p:nvPr/>
        </p:nvSpPr>
        <p:spPr>
          <a:xfrm rot="1593491">
            <a:off x="10971171" y="524458"/>
            <a:ext cx="258731" cy="194553"/>
          </a:xfrm>
          <a:prstGeom prst="mathMinus">
            <a:avLst/>
          </a:prstGeom>
          <a:solidFill>
            <a:srgbClr val="FFD100"/>
          </a:solidFill>
          <a:ln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4700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1707CB-0BFF-43FD-A43C-C0FEA70B02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6655" y="1757011"/>
            <a:ext cx="11066161" cy="3867704"/>
          </a:xfrm>
        </p:spPr>
        <p:txBody>
          <a:bodyPr>
            <a:normAutofit/>
          </a:bodyPr>
          <a:lstStyle/>
          <a:p>
            <a:pPr indent="0"/>
            <a:r>
              <a:rPr lang="en-US" dirty="0"/>
              <a:t>Zu den </a:t>
            </a:r>
            <a:r>
              <a:rPr lang="en-US" dirty="0" err="1"/>
              <a:t>persönlichen</a:t>
            </a:r>
            <a:r>
              <a:rPr lang="en-US" dirty="0"/>
              <a:t> </a:t>
            </a:r>
            <a:r>
              <a:rPr lang="en-US" dirty="0" err="1"/>
              <a:t>Determinanten</a:t>
            </a:r>
            <a:r>
              <a:rPr lang="en-US" dirty="0"/>
              <a:t> des </a:t>
            </a:r>
            <a:r>
              <a:rPr lang="en-US" dirty="0" err="1"/>
              <a:t>aktiven</a:t>
            </a:r>
            <a:r>
              <a:rPr lang="en-US" dirty="0"/>
              <a:t> </a:t>
            </a:r>
            <a:r>
              <a:rPr lang="en-US" dirty="0" err="1"/>
              <a:t>Alterns</a:t>
            </a:r>
            <a:r>
              <a:rPr lang="en-US" dirty="0"/>
              <a:t> </a:t>
            </a:r>
            <a:r>
              <a:rPr lang="en-US" dirty="0" err="1"/>
              <a:t>gehören</a:t>
            </a:r>
            <a:r>
              <a:rPr lang="en-US" dirty="0"/>
              <a:t> </a:t>
            </a:r>
            <a:r>
              <a:rPr lang="en-US" dirty="0" err="1"/>
              <a:t>biologische</a:t>
            </a:r>
            <a:r>
              <a:rPr lang="en-US" dirty="0"/>
              <a:t> und </a:t>
            </a:r>
            <a:r>
              <a:rPr lang="en-US" dirty="0" err="1"/>
              <a:t>genetische</a:t>
            </a:r>
            <a:r>
              <a:rPr lang="en-US" dirty="0"/>
              <a:t> </a:t>
            </a:r>
            <a:r>
              <a:rPr lang="en-US" dirty="0" err="1"/>
              <a:t>Merkmale</a:t>
            </a:r>
            <a:r>
              <a:rPr lang="en-US" dirty="0"/>
              <a:t>, die </a:t>
            </a:r>
            <a:r>
              <a:rPr lang="en-US" dirty="0" err="1"/>
              <a:t>beeinflussen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Person </a:t>
            </a:r>
            <a:r>
              <a:rPr lang="en-US" dirty="0" err="1"/>
              <a:t>altert</a:t>
            </a:r>
            <a:r>
              <a:rPr lang="en-US" dirty="0"/>
              <a:t>, </a:t>
            </a:r>
            <a:r>
              <a:rPr lang="en-US" dirty="0" err="1"/>
              <a:t>sowie</a:t>
            </a:r>
            <a:r>
              <a:rPr lang="en-US" dirty="0"/>
              <a:t> </a:t>
            </a:r>
            <a:r>
              <a:rPr lang="en-US" dirty="0" err="1"/>
              <a:t>psychologische</a:t>
            </a:r>
            <a:r>
              <a:rPr lang="en-US" dirty="0"/>
              <a:t> </a:t>
            </a:r>
            <a:r>
              <a:rPr lang="en-US" dirty="0" err="1"/>
              <a:t>Faktoren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die </a:t>
            </a:r>
            <a:r>
              <a:rPr lang="en-US" dirty="0" err="1"/>
              <a:t>kognitiven</a:t>
            </a:r>
            <a:r>
              <a:rPr lang="en-US" dirty="0"/>
              <a:t> </a:t>
            </a:r>
            <a:r>
              <a:rPr lang="en-US" dirty="0" err="1"/>
              <a:t>Fähigkeiten</a:t>
            </a:r>
            <a:r>
              <a:rPr lang="en-US" dirty="0"/>
              <a:t>. Eine </a:t>
            </a:r>
            <a:r>
              <a:rPr lang="en-US" dirty="0" err="1"/>
              <a:t>besondere</a:t>
            </a:r>
            <a:r>
              <a:rPr lang="en-US" dirty="0"/>
              <a:t> </a:t>
            </a:r>
            <a:r>
              <a:rPr lang="en-US" dirty="0" err="1"/>
              <a:t>Herausforderung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Alter </a:t>
            </a:r>
            <a:r>
              <a:rPr lang="en-US" dirty="0" err="1"/>
              <a:t>ist</a:t>
            </a:r>
            <a:r>
              <a:rPr lang="en-US" dirty="0"/>
              <a:t> die </a:t>
            </a:r>
            <a:r>
              <a:rPr lang="en-US" dirty="0" err="1"/>
              <a:t>Demenz</a:t>
            </a:r>
            <a:r>
              <a:rPr lang="en-US" dirty="0"/>
              <a:t>, an der fast 6 % der </a:t>
            </a:r>
            <a:r>
              <a:rPr lang="en-US" dirty="0" err="1"/>
              <a:t>über</a:t>
            </a:r>
            <a:r>
              <a:rPr lang="en-US" dirty="0"/>
              <a:t> 60-jährigen EU-</a:t>
            </a:r>
            <a:r>
              <a:rPr lang="en-US" dirty="0" err="1"/>
              <a:t>Bevölkerung</a:t>
            </a:r>
            <a:r>
              <a:rPr lang="en-US" dirty="0"/>
              <a:t> </a:t>
            </a:r>
            <a:r>
              <a:rPr lang="en-US" dirty="0" err="1"/>
              <a:t>leiden</a:t>
            </a:r>
            <a:r>
              <a:rPr lang="en-US" dirty="0"/>
              <a:t>. Menschen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schweren</a:t>
            </a:r>
            <a:r>
              <a:rPr lang="en-US" dirty="0"/>
              <a:t> </a:t>
            </a:r>
            <a:r>
              <a:rPr lang="en-US" dirty="0" err="1"/>
              <a:t>Demenzsymptomen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oft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allein</a:t>
            </a:r>
            <a:r>
              <a:rPr lang="en-US" dirty="0"/>
              <a:t> leben, da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selbst</a:t>
            </a:r>
            <a:r>
              <a:rPr lang="en-US" dirty="0"/>
              <a:t> </a:t>
            </a:r>
            <a:r>
              <a:rPr lang="en-US" dirty="0" err="1"/>
              <a:t>gefährden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. </a:t>
            </a:r>
          </a:p>
          <a:p>
            <a:pPr indent="0"/>
            <a:r>
              <a:rPr lang="en-US" dirty="0"/>
              <a:t>Es </a:t>
            </a: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Markt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personalisierte</a:t>
            </a:r>
            <a:r>
              <a:rPr lang="en-US" dirty="0"/>
              <a:t> </a:t>
            </a:r>
            <a:r>
              <a:rPr lang="en-US" dirty="0" err="1"/>
              <a:t>Medizin</a:t>
            </a:r>
            <a:r>
              <a:rPr lang="en-US" dirty="0"/>
              <a:t> und </a:t>
            </a:r>
            <a:r>
              <a:rPr lang="en-US" dirty="0" err="1"/>
              <a:t>Ernährung</a:t>
            </a:r>
            <a:r>
              <a:rPr lang="en-US" dirty="0"/>
              <a:t>, die das </a:t>
            </a:r>
            <a:r>
              <a:rPr lang="en-US" dirty="0" err="1"/>
              <a:t>aktive</a:t>
            </a:r>
            <a:r>
              <a:rPr lang="en-US" dirty="0"/>
              <a:t> und </a:t>
            </a:r>
            <a:r>
              <a:rPr lang="en-US" dirty="0" err="1"/>
              <a:t>gesunde</a:t>
            </a:r>
            <a:r>
              <a:rPr lang="en-US" dirty="0"/>
              <a:t> Altern </a:t>
            </a:r>
            <a:r>
              <a:rPr lang="en-US" dirty="0" err="1"/>
              <a:t>unterstützen</a:t>
            </a:r>
            <a:r>
              <a:rPr lang="en-US" dirty="0"/>
              <a:t>. </a:t>
            </a:r>
            <a:r>
              <a:rPr lang="en-US" dirty="0" err="1"/>
              <a:t>Darüber</a:t>
            </a:r>
            <a:r>
              <a:rPr lang="en-US" dirty="0"/>
              <a:t> </a:t>
            </a:r>
            <a:r>
              <a:rPr lang="en-US" dirty="0" err="1"/>
              <a:t>hinaus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die </a:t>
            </a:r>
            <a:r>
              <a:rPr lang="en-US" dirty="0" err="1"/>
              <a:t>Entwicklung</a:t>
            </a:r>
            <a:r>
              <a:rPr lang="en-US" dirty="0"/>
              <a:t> </a:t>
            </a:r>
            <a:r>
              <a:rPr lang="en-US" dirty="0" err="1"/>
              <a:t>neuer</a:t>
            </a:r>
            <a:r>
              <a:rPr lang="en-US" dirty="0"/>
              <a:t> </a:t>
            </a:r>
            <a:r>
              <a:rPr lang="en-US" dirty="0" err="1"/>
              <a:t>integrierter</a:t>
            </a:r>
            <a:r>
              <a:rPr lang="en-US" dirty="0"/>
              <a:t> und/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tragbarer</a:t>
            </a:r>
            <a:r>
              <a:rPr lang="en-US" dirty="0"/>
              <a:t> </a:t>
            </a:r>
            <a:r>
              <a:rPr lang="en-US" dirty="0" err="1"/>
              <a:t>Technologien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Erfassung</a:t>
            </a:r>
            <a:r>
              <a:rPr lang="en-US" dirty="0"/>
              <a:t> von </a:t>
            </a:r>
            <a:r>
              <a:rPr lang="en-US" dirty="0" err="1"/>
              <a:t>Informationen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Gesundheit und </a:t>
            </a:r>
            <a:r>
              <a:rPr lang="en-US" dirty="0" err="1"/>
              <a:t>Wohlbefinden</a:t>
            </a:r>
            <a:r>
              <a:rPr lang="en-US" dirty="0"/>
              <a:t> und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Erteilung</a:t>
            </a:r>
            <a:r>
              <a:rPr lang="en-US" dirty="0"/>
              <a:t> von </a:t>
            </a:r>
            <a:r>
              <a:rPr lang="en-US" dirty="0" err="1"/>
              <a:t>Ratschlägen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weiteren</a:t>
            </a:r>
            <a:r>
              <a:rPr lang="en-US" dirty="0"/>
              <a:t> </a:t>
            </a:r>
            <a:r>
              <a:rPr lang="en-US" dirty="0" err="1"/>
              <a:t>Verbesserung</a:t>
            </a:r>
            <a:r>
              <a:rPr lang="en-US" dirty="0"/>
              <a:t> von Gesundheit und </a:t>
            </a:r>
            <a:r>
              <a:rPr lang="en-US" dirty="0" err="1"/>
              <a:t>Wohlbefinden</a:t>
            </a:r>
            <a:r>
              <a:rPr lang="en-US" dirty="0"/>
              <a:t> </a:t>
            </a:r>
            <a:r>
              <a:rPr lang="en-US" dirty="0" err="1"/>
              <a:t>beitragen</a:t>
            </a:r>
            <a:r>
              <a:rPr lang="en-US" dirty="0"/>
              <a:t>. 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0FF0C-1556-4552-B238-749F17BFE9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3300" b="1" dirty="0" err="1"/>
              <a:t>Persönlich</a:t>
            </a:r>
            <a:endParaRPr lang="en-IE" sz="3300" b="1" dirty="0"/>
          </a:p>
        </p:txBody>
      </p:sp>
      <p:grpSp>
        <p:nvGrpSpPr>
          <p:cNvPr id="4" name="Graphic 3">
            <a:extLst>
              <a:ext uri="{FF2B5EF4-FFF2-40B4-BE49-F238E27FC236}">
                <a16:creationId xmlns:a16="http://schemas.microsoft.com/office/drawing/2014/main" id="{0E4A3BB9-51AD-4023-8603-9FC05A40C9A2}"/>
              </a:ext>
            </a:extLst>
          </p:cNvPr>
          <p:cNvGrpSpPr/>
          <p:nvPr/>
        </p:nvGrpSpPr>
        <p:grpSpPr>
          <a:xfrm>
            <a:off x="10387607" y="399243"/>
            <a:ext cx="1069679" cy="1069677"/>
            <a:chOff x="4621636" y="3685754"/>
            <a:chExt cx="1069679" cy="1069677"/>
          </a:xfrm>
        </p:grpSpPr>
        <p:sp>
          <p:nvSpPr>
            <p:cNvPr id="5" name="Freeform 1160">
              <a:extLst>
                <a:ext uri="{FF2B5EF4-FFF2-40B4-BE49-F238E27FC236}">
                  <a16:creationId xmlns:a16="http://schemas.microsoft.com/office/drawing/2014/main" id="{A9AE6C29-CC8B-460D-8BD1-ABFC9559EDB8}"/>
                </a:ext>
              </a:extLst>
            </p:cNvPr>
            <p:cNvSpPr/>
            <p:nvPr/>
          </p:nvSpPr>
          <p:spPr>
            <a:xfrm>
              <a:off x="4972710" y="3981972"/>
              <a:ext cx="123424" cy="551295"/>
            </a:xfrm>
            <a:custGeom>
              <a:avLst/>
              <a:gdLst>
                <a:gd name="connsiteX0" fmla="*/ 123425 w 123424"/>
                <a:gd name="connsiteY0" fmla="*/ 148109 h 551295"/>
                <a:gd name="connsiteX1" fmla="*/ 123425 w 123424"/>
                <a:gd name="connsiteY1" fmla="*/ 0 h 551295"/>
                <a:gd name="connsiteX2" fmla="*/ 0 w 123424"/>
                <a:gd name="connsiteY2" fmla="*/ 0 h 551295"/>
                <a:gd name="connsiteX3" fmla="*/ 0 w 123424"/>
                <a:gd name="connsiteY3" fmla="*/ 148109 h 551295"/>
                <a:gd name="connsiteX4" fmla="*/ 49369 w 123424"/>
                <a:gd name="connsiteY4" fmla="*/ 197479 h 551295"/>
                <a:gd name="connsiteX5" fmla="*/ 54855 w 123424"/>
                <a:gd name="connsiteY5" fmla="*/ 211193 h 551295"/>
                <a:gd name="connsiteX6" fmla="*/ 38399 w 123424"/>
                <a:gd name="connsiteY6" fmla="*/ 523868 h 551295"/>
                <a:gd name="connsiteX7" fmla="*/ 43885 w 123424"/>
                <a:gd name="connsiteY7" fmla="*/ 543067 h 551295"/>
                <a:gd name="connsiteX8" fmla="*/ 43885 w 123424"/>
                <a:gd name="connsiteY8" fmla="*/ 543067 h 551295"/>
                <a:gd name="connsiteX9" fmla="*/ 79541 w 123424"/>
                <a:gd name="connsiteY9" fmla="*/ 543067 h 551295"/>
                <a:gd name="connsiteX10" fmla="*/ 85027 w 123424"/>
                <a:gd name="connsiteY10" fmla="*/ 523868 h 551295"/>
                <a:gd name="connsiteX11" fmla="*/ 68569 w 123424"/>
                <a:gd name="connsiteY11" fmla="*/ 211193 h 551295"/>
                <a:gd name="connsiteX12" fmla="*/ 74055 w 123424"/>
                <a:gd name="connsiteY12" fmla="*/ 197479 h 551295"/>
                <a:gd name="connsiteX13" fmla="*/ 123425 w 123424"/>
                <a:gd name="connsiteY13" fmla="*/ 148109 h 55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424" h="551295">
                  <a:moveTo>
                    <a:pt x="123425" y="148109"/>
                  </a:moveTo>
                  <a:lnTo>
                    <a:pt x="123425" y="0"/>
                  </a:lnTo>
                  <a:lnTo>
                    <a:pt x="0" y="0"/>
                  </a:lnTo>
                  <a:lnTo>
                    <a:pt x="0" y="148109"/>
                  </a:lnTo>
                  <a:lnTo>
                    <a:pt x="49369" y="197479"/>
                  </a:lnTo>
                  <a:cubicBezTo>
                    <a:pt x="52113" y="200222"/>
                    <a:pt x="54855" y="205707"/>
                    <a:pt x="54855" y="211193"/>
                  </a:cubicBezTo>
                  <a:lnTo>
                    <a:pt x="38399" y="523868"/>
                  </a:lnTo>
                  <a:cubicBezTo>
                    <a:pt x="38399" y="529353"/>
                    <a:pt x="41142" y="537582"/>
                    <a:pt x="43885" y="543067"/>
                  </a:cubicBezTo>
                  <a:cubicBezTo>
                    <a:pt x="43885" y="543067"/>
                    <a:pt x="43885" y="543067"/>
                    <a:pt x="43885" y="543067"/>
                  </a:cubicBezTo>
                  <a:cubicBezTo>
                    <a:pt x="54855" y="554038"/>
                    <a:pt x="68569" y="554038"/>
                    <a:pt x="79541" y="543067"/>
                  </a:cubicBezTo>
                  <a:cubicBezTo>
                    <a:pt x="85027" y="537582"/>
                    <a:pt x="87769" y="532096"/>
                    <a:pt x="85027" y="523868"/>
                  </a:cubicBezTo>
                  <a:lnTo>
                    <a:pt x="68569" y="211193"/>
                  </a:lnTo>
                  <a:cubicBezTo>
                    <a:pt x="68569" y="205707"/>
                    <a:pt x="71313" y="200222"/>
                    <a:pt x="74055" y="197479"/>
                  </a:cubicBezTo>
                  <a:lnTo>
                    <a:pt x="123425" y="148109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aphic 3">
              <a:extLst>
                <a:ext uri="{FF2B5EF4-FFF2-40B4-BE49-F238E27FC236}">
                  <a16:creationId xmlns:a16="http://schemas.microsoft.com/office/drawing/2014/main" id="{B2411E8D-94D5-4907-9921-24B82F5A4050}"/>
                </a:ext>
              </a:extLst>
            </p:cNvPr>
            <p:cNvGrpSpPr/>
            <p:nvPr/>
          </p:nvGrpSpPr>
          <p:grpSpPr>
            <a:xfrm>
              <a:off x="4621636" y="3685754"/>
              <a:ext cx="1069679" cy="1069677"/>
              <a:chOff x="4621636" y="3685754"/>
              <a:chExt cx="1069679" cy="1069677"/>
            </a:xfrm>
          </p:grpSpPr>
          <p:grpSp>
            <p:nvGrpSpPr>
              <p:cNvPr id="7" name="Graphic 3">
                <a:extLst>
                  <a:ext uri="{FF2B5EF4-FFF2-40B4-BE49-F238E27FC236}">
                    <a16:creationId xmlns:a16="http://schemas.microsoft.com/office/drawing/2014/main" id="{993E0B7A-5A46-4582-92C6-2E6C0579D009}"/>
                  </a:ext>
                </a:extLst>
              </p:cNvPr>
              <p:cNvGrpSpPr/>
              <p:nvPr/>
            </p:nvGrpSpPr>
            <p:grpSpPr>
              <a:xfrm>
                <a:off x="4621636" y="3685754"/>
                <a:ext cx="1069679" cy="1069677"/>
                <a:chOff x="4621636" y="3685754"/>
                <a:chExt cx="1069679" cy="1069677"/>
              </a:xfrm>
              <a:solidFill>
                <a:srgbClr val="000000"/>
              </a:solidFill>
            </p:grpSpPr>
            <p:sp>
              <p:nvSpPr>
                <p:cNvPr id="9" name="Freeform 1164">
                  <a:extLst>
                    <a:ext uri="{FF2B5EF4-FFF2-40B4-BE49-F238E27FC236}">
                      <a16:creationId xmlns:a16="http://schemas.microsoft.com/office/drawing/2014/main" id="{0A214FC5-6966-4953-91AC-29E937FCD111}"/>
                    </a:ext>
                  </a:extLst>
                </p:cNvPr>
                <p:cNvSpPr/>
                <p:nvPr/>
              </p:nvSpPr>
              <p:spPr>
                <a:xfrm>
                  <a:off x="5191271" y="3950485"/>
                  <a:ext cx="196653" cy="605466"/>
                </a:xfrm>
                <a:custGeom>
                  <a:avLst/>
                  <a:gdLst>
                    <a:gd name="connsiteX0" fmla="*/ 187368 w 196653"/>
                    <a:gd name="connsiteY0" fmla="*/ 94571 h 605466"/>
                    <a:gd name="connsiteX1" fmla="*/ 176398 w 196653"/>
                    <a:gd name="connsiteY1" fmla="*/ 56172 h 605466"/>
                    <a:gd name="connsiteX2" fmla="*/ 72173 w 196653"/>
                    <a:gd name="connsiteY2" fmla="*/ 4059 h 605466"/>
                    <a:gd name="connsiteX3" fmla="*/ 20059 w 196653"/>
                    <a:gd name="connsiteY3" fmla="*/ 56172 h 605466"/>
                    <a:gd name="connsiteX4" fmla="*/ 9088 w 196653"/>
                    <a:gd name="connsiteY4" fmla="*/ 94571 h 605466"/>
                    <a:gd name="connsiteX5" fmla="*/ 3604 w 196653"/>
                    <a:gd name="connsiteY5" fmla="*/ 193310 h 605466"/>
                    <a:gd name="connsiteX6" fmla="*/ 50229 w 196653"/>
                    <a:gd name="connsiteY6" fmla="*/ 256393 h 605466"/>
                    <a:gd name="connsiteX7" fmla="*/ 36515 w 196653"/>
                    <a:gd name="connsiteY7" fmla="*/ 541641 h 605466"/>
                    <a:gd name="connsiteX8" fmla="*/ 50229 w 196653"/>
                    <a:gd name="connsiteY8" fmla="*/ 585525 h 605466"/>
                    <a:gd name="connsiteX9" fmla="*/ 137998 w 196653"/>
                    <a:gd name="connsiteY9" fmla="*/ 588268 h 605466"/>
                    <a:gd name="connsiteX10" fmla="*/ 140742 w 196653"/>
                    <a:gd name="connsiteY10" fmla="*/ 585525 h 605466"/>
                    <a:gd name="connsiteX11" fmla="*/ 154456 w 196653"/>
                    <a:gd name="connsiteY11" fmla="*/ 541641 h 605466"/>
                    <a:gd name="connsiteX12" fmla="*/ 140742 w 196653"/>
                    <a:gd name="connsiteY12" fmla="*/ 253651 h 605466"/>
                    <a:gd name="connsiteX13" fmla="*/ 187368 w 196653"/>
                    <a:gd name="connsiteY13" fmla="*/ 190567 h 605466"/>
                    <a:gd name="connsiteX14" fmla="*/ 187368 w 196653"/>
                    <a:gd name="connsiteY14" fmla="*/ 94571 h 605466"/>
                    <a:gd name="connsiteX15" fmla="*/ 159940 w 196653"/>
                    <a:gd name="connsiteY15" fmla="*/ 185082 h 605466"/>
                    <a:gd name="connsiteX16" fmla="*/ 124284 w 196653"/>
                    <a:gd name="connsiteY16" fmla="*/ 228966 h 605466"/>
                    <a:gd name="connsiteX17" fmla="*/ 113314 w 196653"/>
                    <a:gd name="connsiteY17" fmla="*/ 245422 h 605466"/>
                    <a:gd name="connsiteX18" fmla="*/ 127028 w 196653"/>
                    <a:gd name="connsiteY18" fmla="*/ 547126 h 605466"/>
                    <a:gd name="connsiteX19" fmla="*/ 121542 w 196653"/>
                    <a:gd name="connsiteY19" fmla="*/ 563583 h 605466"/>
                    <a:gd name="connsiteX20" fmla="*/ 83143 w 196653"/>
                    <a:gd name="connsiteY20" fmla="*/ 563583 h 605466"/>
                    <a:gd name="connsiteX21" fmla="*/ 77657 w 196653"/>
                    <a:gd name="connsiteY21" fmla="*/ 547126 h 605466"/>
                    <a:gd name="connsiteX22" fmla="*/ 91371 w 196653"/>
                    <a:gd name="connsiteY22" fmla="*/ 248165 h 605466"/>
                    <a:gd name="connsiteX23" fmla="*/ 80401 w 196653"/>
                    <a:gd name="connsiteY23" fmla="*/ 231709 h 605466"/>
                    <a:gd name="connsiteX24" fmla="*/ 44745 w 196653"/>
                    <a:gd name="connsiteY24" fmla="*/ 187824 h 605466"/>
                    <a:gd name="connsiteX25" fmla="*/ 50229 w 196653"/>
                    <a:gd name="connsiteY25" fmla="*/ 105541 h 605466"/>
                    <a:gd name="connsiteX26" fmla="*/ 61201 w 196653"/>
                    <a:gd name="connsiteY26" fmla="*/ 67143 h 605466"/>
                    <a:gd name="connsiteX27" fmla="*/ 121542 w 196653"/>
                    <a:gd name="connsiteY27" fmla="*/ 39715 h 605466"/>
                    <a:gd name="connsiteX28" fmla="*/ 148970 w 196653"/>
                    <a:gd name="connsiteY28" fmla="*/ 67143 h 605466"/>
                    <a:gd name="connsiteX29" fmla="*/ 159940 w 196653"/>
                    <a:gd name="connsiteY29" fmla="*/ 105541 h 605466"/>
                    <a:gd name="connsiteX30" fmla="*/ 159940 w 196653"/>
                    <a:gd name="connsiteY30" fmla="*/ 185082 h 605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6653" h="605466">
                      <a:moveTo>
                        <a:pt x="187368" y="94571"/>
                      </a:moveTo>
                      <a:lnTo>
                        <a:pt x="176398" y="56172"/>
                      </a:lnTo>
                      <a:cubicBezTo>
                        <a:pt x="162684" y="12288"/>
                        <a:pt x="116056" y="-9655"/>
                        <a:pt x="72173" y="4059"/>
                      </a:cubicBezTo>
                      <a:cubicBezTo>
                        <a:pt x="47487" y="12288"/>
                        <a:pt x="28287" y="31487"/>
                        <a:pt x="20059" y="56172"/>
                      </a:cubicBezTo>
                      <a:lnTo>
                        <a:pt x="9088" y="94571"/>
                      </a:lnTo>
                      <a:cubicBezTo>
                        <a:pt x="-1882" y="127484"/>
                        <a:pt x="-1882" y="160397"/>
                        <a:pt x="3604" y="193310"/>
                      </a:cubicBezTo>
                      <a:cubicBezTo>
                        <a:pt x="9088" y="220737"/>
                        <a:pt x="25545" y="245422"/>
                        <a:pt x="50229" y="256393"/>
                      </a:cubicBezTo>
                      <a:lnTo>
                        <a:pt x="36515" y="541641"/>
                      </a:lnTo>
                      <a:cubicBezTo>
                        <a:pt x="33773" y="558097"/>
                        <a:pt x="39259" y="574554"/>
                        <a:pt x="50229" y="585525"/>
                      </a:cubicBezTo>
                      <a:cubicBezTo>
                        <a:pt x="72173" y="610210"/>
                        <a:pt x="113314" y="612952"/>
                        <a:pt x="137998" y="588268"/>
                      </a:cubicBezTo>
                      <a:cubicBezTo>
                        <a:pt x="137998" y="588268"/>
                        <a:pt x="140742" y="585525"/>
                        <a:pt x="140742" y="585525"/>
                      </a:cubicBezTo>
                      <a:cubicBezTo>
                        <a:pt x="151712" y="574554"/>
                        <a:pt x="157198" y="558097"/>
                        <a:pt x="154456" y="541641"/>
                      </a:cubicBezTo>
                      <a:lnTo>
                        <a:pt x="140742" y="253651"/>
                      </a:lnTo>
                      <a:cubicBezTo>
                        <a:pt x="165426" y="239937"/>
                        <a:pt x="181883" y="217995"/>
                        <a:pt x="187368" y="190567"/>
                      </a:cubicBezTo>
                      <a:cubicBezTo>
                        <a:pt x="201081" y="160397"/>
                        <a:pt x="198339" y="127484"/>
                        <a:pt x="187368" y="94571"/>
                      </a:cubicBezTo>
                      <a:close/>
                      <a:moveTo>
                        <a:pt x="159940" y="185082"/>
                      </a:moveTo>
                      <a:cubicBezTo>
                        <a:pt x="157198" y="204281"/>
                        <a:pt x="140742" y="220737"/>
                        <a:pt x="124284" y="228966"/>
                      </a:cubicBezTo>
                      <a:cubicBezTo>
                        <a:pt x="116056" y="231709"/>
                        <a:pt x="113314" y="239937"/>
                        <a:pt x="113314" y="245422"/>
                      </a:cubicBezTo>
                      <a:lnTo>
                        <a:pt x="127028" y="547126"/>
                      </a:lnTo>
                      <a:cubicBezTo>
                        <a:pt x="127028" y="552612"/>
                        <a:pt x="127028" y="558097"/>
                        <a:pt x="121542" y="563583"/>
                      </a:cubicBezTo>
                      <a:cubicBezTo>
                        <a:pt x="110570" y="574554"/>
                        <a:pt x="94115" y="574554"/>
                        <a:pt x="83143" y="563583"/>
                      </a:cubicBezTo>
                      <a:cubicBezTo>
                        <a:pt x="77657" y="558097"/>
                        <a:pt x="77657" y="552612"/>
                        <a:pt x="77657" y="547126"/>
                      </a:cubicBezTo>
                      <a:lnTo>
                        <a:pt x="91371" y="248165"/>
                      </a:lnTo>
                      <a:cubicBezTo>
                        <a:pt x="91371" y="239937"/>
                        <a:pt x="85887" y="234451"/>
                        <a:pt x="80401" y="231709"/>
                      </a:cubicBezTo>
                      <a:cubicBezTo>
                        <a:pt x="61201" y="226223"/>
                        <a:pt x="47487" y="209766"/>
                        <a:pt x="44745" y="187824"/>
                      </a:cubicBezTo>
                      <a:cubicBezTo>
                        <a:pt x="39259" y="160397"/>
                        <a:pt x="42001" y="132969"/>
                        <a:pt x="50229" y="105541"/>
                      </a:cubicBezTo>
                      <a:lnTo>
                        <a:pt x="61201" y="67143"/>
                      </a:lnTo>
                      <a:cubicBezTo>
                        <a:pt x="69429" y="42458"/>
                        <a:pt x="96857" y="31487"/>
                        <a:pt x="121542" y="39715"/>
                      </a:cubicBezTo>
                      <a:cubicBezTo>
                        <a:pt x="135256" y="45201"/>
                        <a:pt x="143484" y="53429"/>
                        <a:pt x="148970" y="67143"/>
                      </a:cubicBezTo>
                      <a:lnTo>
                        <a:pt x="159940" y="105541"/>
                      </a:lnTo>
                      <a:cubicBezTo>
                        <a:pt x="162684" y="130227"/>
                        <a:pt x="162684" y="160397"/>
                        <a:pt x="159940" y="1850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 1165">
                  <a:extLst>
                    <a:ext uri="{FF2B5EF4-FFF2-40B4-BE49-F238E27FC236}">
                      <a16:creationId xmlns:a16="http://schemas.microsoft.com/office/drawing/2014/main" id="{6F521D17-6B7E-4491-94BC-024C75BF6092}"/>
                    </a:ext>
                  </a:extLst>
                </p:cNvPr>
                <p:cNvSpPr/>
                <p:nvPr/>
              </p:nvSpPr>
              <p:spPr>
                <a:xfrm>
                  <a:off x="4931568" y="3951802"/>
                  <a:ext cx="191993" cy="603597"/>
                </a:xfrm>
                <a:custGeom>
                  <a:avLst/>
                  <a:gdLst>
                    <a:gd name="connsiteX0" fmla="*/ 172794 w 191993"/>
                    <a:gd name="connsiteY0" fmla="*/ 0 h 603597"/>
                    <a:gd name="connsiteX1" fmla="*/ 156338 w 191993"/>
                    <a:gd name="connsiteY1" fmla="*/ 16457 h 603597"/>
                    <a:gd name="connsiteX2" fmla="*/ 156338 w 191993"/>
                    <a:gd name="connsiteY2" fmla="*/ 170052 h 603597"/>
                    <a:gd name="connsiteX3" fmla="*/ 106969 w 191993"/>
                    <a:gd name="connsiteY3" fmla="*/ 219421 h 603597"/>
                    <a:gd name="connsiteX4" fmla="*/ 101483 w 191993"/>
                    <a:gd name="connsiteY4" fmla="*/ 233135 h 603597"/>
                    <a:gd name="connsiteX5" fmla="*/ 117939 w 191993"/>
                    <a:gd name="connsiteY5" fmla="*/ 545810 h 603597"/>
                    <a:gd name="connsiteX6" fmla="*/ 112454 w 191993"/>
                    <a:gd name="connsiteY6" fmla="*/ 565009 h 603597"/>
                    <a:gd name="connsiteX7" fmla="*/ 76797 w 191993"/>
                    <a:gd name="connsiteY7" fmla="*/ 565009 h 603597"/>
                    <a:gd name="connsiteX8" fmla="*/ 76797 w 191993"/>
                    <a:gd name="connsiteY8" fmla="*/ 565009 h 603597"/>
                    <a:gd name="connsiteX9" fmla="*/ 71313 w 191993"/>
                    <a:gd name="connsiteY9" fmla="*/ 545810 h 603597"/>
                    <a:gd name="connsiteX10" fmla="*/ 87769 w 191993"/>
                    <a:gd name="connsiteY10" fmla="*/ 233135 h 603597"/>
                    <a:gd name="connsiteX11" fmla="*/ 82283 w 191993"/>
                    <a:gd name="connsiteY11" fmla="*/ 219421 h 603597"/>
                    <a:gd name="connsiteX12" fmla="*/ 32914 w 191993"/>
                    <a:gd name="connsiteY12" fmla="*/ 170052 h 603597"/>
                    <a:gd name="connsiteX13" fmla="*/ 32914 w 191993"/>
                    <a:gd name="connsiteY13" fmla="*/ 16457 h 603597"/>
                    <a:gd name="connsiteX14" fmla="*/ 16458 w 191993"/>
                    <a:gd name="connsiteY14" fmla="*/ 0 h 603597"/>
                    <a:gd name="connsiteX15" fmla="*/ 0 w 191993"/>
                    <a:gd name="connsiteY15" fmla="*/ 16457 h 603597"/>
                    <a:gd name="connsiteX16" fmla="*/ 0 w 191993"/>
                    <a:gd name="connsiteY16" fmla="*/ 175537 h 603597"/>
                    <a:gd name="connsiteX17" fmla="*/ 5486 w 191993"/>
                    <a:gd name="connsiteY17" fmla="*/ 189251 h 603597"/>
                    <a:gd name="connsiteX18" fmla="*/ 52113 w 191993"/>
                    <a:gd name="connsiteY18" fmla="*/ 235878 h 603597"/>
                    <a:gd name="connsiteX19" fmla="*/ 35656 w 191993"/>
                    <a:gd name="connsiteY19" fmla="*/ 540325 h 603597"/>
                    <a:gd name="connsiteX20" fmla="*/ 93255 w 191993"/>
                    <a:gd name="connsiteY20" fmla="*/ 603408 h 603597"/>
                    <a:gd name="connsiteX21" fmla="*/ 156338 w 191993"/>
                    <a:gd name="connsiteY21" fmla="*/ 545810 h 603597"/>
                    <a:gd name="connsiteX22" fmla="*/ 156338 w 191993"/>
                    <a:gd name="connsiteY22" fmla="*/ 540325 h 603597"/>
                    <a:gd name="connsiteX23" fmla="*/ 139882 w 191993"/>
                    <a:gd name="connsiteY23" fmla="*/ 235878 h 603597"/>
                    <a:gd name="connsiteX24" fmla="*/ 186508 w 191993"/>
                    <a:gd name="connsiteY24" fmla="*/ 189251 h 603597"/>
                    <a:gd name="connsiteX25" fmla="*/ 191994 w 191993"/>
                    <a:gd name="connsiteY25" fmla="*/ 175537 h 603597"/>
                    <a:gd name="connsiteX26" fmla="*/ 191994 w 191993"/>
                    <a:gd name="connsiteY26" fmla="*/ 16457 h 603597"/>
                    <a:gd name="connsiteX27" fmla="*/ 172794 w 191993"/>
                    <a:gd name="connsiteY27" fmla="*/ 0 h 603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91993" h="603597">
                      <a:moveTo>
                        <a:pt x="172794" y="0"/>
                      </a:moveTo>
                      <a:cubicBezTo>
                        <a:pt x="161824" y="0"/>
                        <a:pt x="156338" y="8228"/>
                        <a:pt x="156338" y="16457"/>
                      </a:cubicBezTo>
                      <a:lnTo>
                        <a:pt x="156338" y="170052"/>
                      </a:lnTo>
                      <a:lnTo>
                        <a:pt x="106969" y="219421"/>
                      </a:lnTo>
                      <a:cubicBezTo>
                        <a:pt x="104225" y="222164"/>
                        <a:pt x="101483" y="227649"/>
                        <a:pt x="101483" y="233135"/>
                      </a:cubicBezTo>
                      <a:lnTo>
                        <a:pt x="117939" y="545810"/>
                      </a:lnTo>
                      <a:cubicBezTo>
                        <a:pt x="117939" y="551295"/>
                        <a:pt x="115197" y="559524"/>
                        <a:pt x="112454" y="565009"/>
                      </a:cubicBezTo>
                      <a:cubicBezTo>
                        <a:pt x="101483" y="575980"/>
                        <a:pt x="87769" y="575980"/>
                        <a:pt x="76797" y="565009"/>
                      </a:cubicBezTo>
                      <a:cubicBezTo>
                        <a:pt x="76797" y="565009"/>
                        <a:pt x="76797" y="565009"/>
                        <a:pt x="76797" y="565009"/>
                      </a:cubicBezTo>
                      <a:cubicBezTo>
                        <a:pt x="71313" y="559524"/>
                        <a:pt x="68569" y="554038"/>
                        <a:pt x="71313" y="545810"/>
                      </a:cubicBezTo>
                      <a:lnTo>
                        <a:pt x="87769" y="233135"/>
                      </a:lnTo>
                      <a:cubicBezTo>
                        <a:pt x="87769" y="227649"/>
                        <a:pt x="85027" y="222164"/>
                        <a:pt x="82283" y="219421"/>
                      </a:cubicBezTo>
                      <a:lnTo>
                        <a:pt x="32914" y="170052"/>
                      </a:lnTo>
                      <a:lnTo>
                        <a:pt x="32914" y="16457"/>
                      </a:lnTo>
                      <a:cubicBezTo>
                        <a:pt x="32914" y="5486"/>
                        <a:pt x="24686" y="0"/>
                        <a:pt x="16458" y="0"/>
                      </a:cubicBezTo>
                      <a:cubicBezTo>
                        <a:pt x="5486" y="0"/>
                        <a:pt x="0" y="8228"/>
                        <a:pt x="0" y="16457"/>
                      </a:cubicBezTo>
                      <a:lnTo>
                        <a:pt x="0" y="175537"/>
                      </a:lnTo>
                      <a:cubicBezTo>
                        <a:pt x="0" y="181022"/>
                        <a:pt x="2744" y="183765"/>
                        <a:pt x="5486" y="189251"/>
                      </a:cubicBezTo>
                      <a:lnTo>
                        <a:pt x="52113" y="235878"/>
                      </a:lnTo>
                      <a:lnTo>
                        <a:pt x="35656" y="540325"/>
                      </a:lnTo>
                      <a:cubicBezTo>
                        <a:pt x="32914" y="573238"/>
                        <a:pt x="60341" y="600665"/>
                        <a:pt x="93255" y="603408"/>
                      </a:cubicBezTo>
                      <a:cubicBezTo>
                        <a:pt x="126168" y="606151"/>
                        <a:pt x="153596" y="578723"/>
                        <a:pt x="156338" y="545810"/>
                      </a:cubicBezTo>
                      <a:cubicBezTo>
                        <a:pt x="156338" y="543067"/>
                        <a:pt x="156338" y="543067"/>
                        <a:pt x="156338" y="540325"/>
                      </a:cubicBezTo>
                      <a:lnTo>
                        <a:pt x="139882" y="235878"/>
                      </a:lnTo>
                      <a:lnTo>
                        <a:pt x="186508" y="189251"/>
                      </a:lnTo>
                      <a:cubicBezTo>
                        <a:pt x="189252" y="186508"/>
                        <a:pt x="191994" y="181022"/>
                        <a:pt x="191994" y="175537"/>
                      </a:cubicBezTo>
                      <a:lnTo>
                        <a:pt x="191994" y="16457"/>
                      </a:lnTo>
                      <a:cubicBezTo>
                        <a:pt x="189252" y="8228"/>
                        <a:pt x="181024" y="0"/>
                        <a:pt x="17279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 1166">
                  <a:extLst>
                    <a:ext uri="{FF2B5EF4-FFF2-40B4-BE49-F238E27FC236}">
                      <a16:creationId xmlns:a16="http://schemas.microsoft.com/office/drawing/2014/main" id="{991078FA-458A-4096-AFF1-067B0FC862A5}"/>
                    </a:ext>
                  </a:extLst>
                </p:cNvPr>
                <p:cNvSpPr/>
                <p:nvPr/>
              </p:nvSpPr>
              <p:spPr>
                <a:xfrm>
                  <a:off x="4980938" y="3951802"/>
                  <a:ext cx="32913" cy="175537"/>
                </a:xfrm>
                <a:custGeom>
                  <a:avLst/>
                  <a:gdLst>
                    <a:gd name="connsiteX0" fmla="*/ 16458 w 32913"/>
                    <a:gd name="connsiteY0" fmla="*/ 0 h 175537"/>
                    <a:gd name="connsiteX1" fmla="*/ 0 w 32913"/>
                    <a:gd name="connsiteY1" fmla="*/ 16457 h 175537"/>
                    <a:gd name="connsiteX2" fmla="*/ 0 w 32913"/>
                    <a:gd name="connsiteY2" fmla="*/ 159080 h 175537"/>
                    <a:gd name="connsiteX3" fmla="*/ 16458 w 32913"/>
                    <a:gd name="connsiteY3" fmla="*/ 175537 h 175537"/>
                    <a:gd name="connsiteX4" fmla="*/ 32914 w 32913"/>
                    <a:gd name="connsiteY4" fmla="*/ 159080 h 175537"/>
                    <a:gd name="connsiteX5" fmla="*/ 32914 w 32913"/>
                    <a:gd name="connsiteY5" fmla="*/ 16457 h 175537"/>
                    <a:gd name="connsiteX6" fmla="*/ 16458 w 32913"/>
                    <a:gd name="connsiteY6" fmla="*/ 0 h 175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13" h="175537">
                      <a:moveTo>
                        <a:pt x="16458" y="0"/>
                      </a:moveTo>
                      <a:cubicBezTo>
                        <a:pt x="5486" y="0"/>
                        <a:pt x="0" y="8228"/>
                        <a:pt x="0" y="16457"/>
                      </a:cubicBezTo>
                      <a:lnTo>
                        <a:pt x="0" y="159080"/>
                      </a:lnTo>
                      <a:cubicBezTo>
                        <a:pt x="0" y="170052"/>
                        <a:pt x="8230" y="175537"/>
                        <a:pt x="16458" y="175537"/>
                      </a:cubicBezTo>
                      <a:cubicBezTo>
                        <a:pt x="27428" y="175537"/>
                        <a:pt x="32914" y="167309"/>
                        <a:pt x="32914" y="159080"/>
                      </a:cubicBezTo>
                      <a:lnTo>
                        <a:pt x="32914" y="16457"/>
                      </a:lnTo>
                      <a:cubicBezTo>
                        <a:pt x="32914" y="8228"/>
                        <a:pt x="24686" y="0"/>
                        <a:pt x="1645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 1167">
                  <a:extLst>
                    <a:ext uri="{FF2B5EF4-FFF2-40B4-BE49-F238E27FC236}">
                      <a16:creationId xmlns:a16="http://schemas.microsoft.com/office/drawing/2014/main" id="{FDC57209-78F0-407C-A1F5-DA820C1968BD}"/>
                    </a:ext>
                  </a:extLst>
                </p:cNvPr>
                <p:cNvSpPr/>
                <p:nvPr/>
              </p:nvSpPr>
              <p:spPr>
                <a:xfrm>
                  <a:off x="5033051" y="3951802"/>
                  <a:ext cx="33444" cy="175537"/>
                </a:xfrm>
                <a:custGeom>
                  <a:avLst/>
                  <a:gdLst>
                    <a:gd name="connsiteX0" fmla="*/ 16456 w 33444"/>
                    <a:gd name="connsiteY0" fmla="*/ 0 h 175537"/>
                    <a:gd name="connsiteX1" fmla="*/ 0 w 33444"/>
                    <a:gd name="connsiteY1" fmla="*/ 16457 h 175537"/>
                    <a:gd name="connsiteX2" fmla="*/ 0 w 33444"/>
                    <a:gd name="connsiteY2" fmla="*/ 159080 h 175537"/>
                    <a:gd name="connsiteX3" fmla="*/ 16456 w 33444"/>
                    <a:gd name="connsiteY3" fmla="*/ 175537 h 175537"/>
                    <a:gd name="connsiteX4" fmla="*/ 32914 w 33444"/>
                    <a:gd name="connsiteY4" fmla="*/ 159080 h 175537"/>
                    <a:gd name="connsiteX5" fmla="*/ 32914 w 33444"/>
                    <a:gd name="connsiteY5" fmla="*/ 16457 h 175537"/>
                    <a:gd name="connsiteX6" fmla="*/ 16456 w 33444"/>
                    <a:gd name="connsiteY6" fmla="*/ 0 h 175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444" h="175537">
                      <a:moveTo>
                        <a:pt x="16456" y="0"/>
                      </a:moveTo>
                      <a:cubicBezTo>
                        <a:pt x="5486" y="0"/>
                        <a:pt x="0" y="8228"/>
                        <a:pt x="0" y="16457"/>
                      </a:cubicBezTo>
                      <a:lnTo>
                        <a:pt x="0" y="159080"/>
                      </a:lnTo>
                      <a:cubicBezTo>
                        <a:pt x="0" y="170052"/>
                        <a:pt x="8228" y="175537"/>
                        <a:pt x="16456" y="175537"/>
                      </a:cubicBezTo>
                      <a:cubicBezTo>
                        <a:pt x="27428" y="175537"/>
                        <a:pt x="32914" y="167309"/>
                        <a:pt x="32914" y="159080"/>
                      </a:cubicBezTo>
                      <a:lnTo>
                        <a:pt x="32914" y="16457"/>
                      </a:lnTo>
                      <a:cubicBezTo>
                        <a:pt x="35656" y="8228"/>
                        <a:pt x="27428" y="0"/>
                        <a:pt x="164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 1168">
                  <a:extLst>
                    <a:ext uri="{FF2B5EF4-FFF2-40B4-BE49-F238E27FC236}">
                      <a16:creationId xmlns:a16="http://schemas.microsoft.com/office/drawing/2014/main" id="{911872F4-55C3-46E4-A574-6AA3234D2F08}"/>
                    </a:ext>
                  </a:extLst>
                </p:cNvPr>
                <p:cNvSpPr/>
                <p:nvPr/>
              </p:nvSpPr>
              <p:spPr>
                <a:xfrm>
                  <a:off x="4621636" y="3685754"/>
                  <a:ext cx="1069679" cy="1069677"/>
                </a:xfrm>
                <a:custGeom>
                  <a:avLst/>
                  <a:gdLst>
                    <a:gd name="connsiteX0" fmla="*/ 534840 w 1069679"/>
                    <a:gd name="connsiteY0" fmla="*/ 0 h 1069677"/>
                    <a:gd name="connsiteX1" fmla="*/ 0 w 1069679"/>
                    <a:gd name="connsiteY1" fmla="*/ 534839 h 1069677"/>
                    <a:gd name="connsiteX2" fmla="*/ 534840 w 1069679"/>
                    <a:gd name="connsiteY2" fmla="*/ 1069677 h 1069677"/>
                    <a:gd name="connsiteX3" fmla="*/ 1069679 w 1069679"/>
                    <a:gd name="connsiteY3" fmla="*/ 534839 h 1069677"/>
                    <a:gd name="connsiteX4" fmla="*/ 534840 w 1069679"/>
                    <a:gd name="connsiteY4" fmla="*/ 0 h 1069677"/>
                    <a:gd name="connsiteX5" fmla="*/ 534840 w 1069679"/>
                    <a:gd name="connsiteY5" fmla="*/ 1031279 h 1069677"/>
                    <a:gd name="connsiteX6" fmla="*/ 35656 w 1069679"/>
                    <a:gd name="connsiteY6" fmla="*/ 532096 h 1069677"/>
                    <a:gd name="connsiteX7" fmla="*/ 534840 w 1069679"/>
                    <a:gd name="connsiteY7" fmla="*/ 32913 h 1069677"/>
                    <a:gd name="connsiteX8" fmla="*/ 1034024 w 1069679"/>
                    <a:gd name="connsiteY8" fmla="*/ 532096 h 1069677"/>
                    <a:gd name="connsiteX9" fmla="*/ 534840 w 1069679"/>
                    <a:gd name="connsiteY9" fmla="*/ 1031279 h 1069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9679" h="1069677">
                      <a:moveTo>
                        <a:pt x="534840" y="0"/>
                      </a:moveTo>
                      <a:cubicBezTo>
                        <a:pt x="238621" y="0"/>
                        <a:pt x="0" y="238620"/>
                        <a:pt x="0" y="534839"/>
                      </a:cubicBezTo>
                      <a:cubicBezTo>
                        <a:pt x="0" y="831057"/>
                        <a:pt x="238621" y="1069677"/>
                        <a:pt x="534840" y="1069677"/>
                      </a:cubicBezTo>
                      <a:cubicBezTo>
                        <a:pt x="831058" y="1069677"/>
                        <a:pt x="1069679" y="831057"/>
                        <a:pt x="1069679" y="534839"/>
                      </a:cubicBezTo>
                      <a:cubicBezTo>
                        <a:pt x="1069679" y="238620"/>
                        <a:pt x="831058" y="0"/>
                        <a:pt x="534840" y="0"/>
                      </a:cubicBezTo>
                      <a:close/>
                      <a:moveTo>
                        <a:pt x="534840" y="1031279"/>
                      </a:moveTo>
                      <a:cubicBezTo>
                        <a:pt x="260563" y="1031279"/>
                        <a:pt x="35656" y="809115"/>
                        <a:pt x="35656" y="532096"/>
                      </a:cubicBezTo>
                      <a:cubicBezTo>
                        <a:pt x="35656" y="257820"/>
                        <a:pt x="257821" y="32913"/>
                        <a:pt x="534840" y="32913"/>
                      </a:cubicBezTo>
                      <a:cubicBezTo>
                        <a:pt x="809116" y="32913"/>
                        <a:pt x="1034024" y="255077"/>
                        <a:pt x="1034024" y="532096"/>
                      </a:cubicBezTo>
                      <a:cubicBezTo>
                        <a:pt x="1034024" y="809115"/>
                        <a:pt x="811858" y="1031279"/>
                        <a:pt x="534840" y="10312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 1169">
                  <a:extLst>
                    <a:ext uri="{FF2B5EF4-FFF2-40B4-BE49-F238E27FC236}">
                      <a16:creationId xmlns:a16="http://schemas.microsoft.com/office/drawing/2014/main" id="{DEEA45A5-D1ED-4ED4-9B37-BE0579F7E4F5}"/>
                    </a:ext>
                  </a:extLst>
                </p:cNvPr>
                <p:cNvSpPr/>
                <p:nvPr/>
              </p:nvSpPr>
              <p:spPr>
                <a:xfrm>
                  <a:off x="5098878" y="4536010"/>
                  <a:ext cx="115733" cy="37713"/>
                </a:xfrm>
                <a:custGeom>
                  <a:avLst/>
                  <a:gdLst>
                    <a:gd name="connsiteX0" fmla="*/ 115195 w 115733"/>
                    <a:gd name="connsiteY0" fmla="*/ 16457 h 37713"/>
                    <a:gd name="connsiteX1" fmla="*/ 95997 w 115733"/>
                    <a:gd name="connsiteY1" fmla="*/ 0 h 37713"/>
                    <a:gd name="connsiteX2" fmla="*/ 95997 w 115733"/>
                    <a:gd name="connsiteY2" fmla="*/ 0 h 37713"/>
                    <a:gd name="connsiteX3" fmla="*/ 95997 w 115733"/>
                    <a:gd name="connsiteY3" fmla="*/ 0 h 37713"/>
                    <a:gd name="connsiteX4" fmla="*/ 19198 w 115733"/>
                    <a:gd name="connsiteY4" fmla="*/ 0 h 37713"/>
                    <a:gd name="connsiteX5" fmla="*/ 0 w 115733"/>
                    <a:gd name="connsiteY5" fmla="*/ 16457 h 37713"/>
                    <a:gd name="connsiteX6" fmla="*/ 16456 w 115733"/>
                    <a:gd name="connsiteY6" fmla="*/ 35656 h 37713"/>
                    <a:gd name="connsiteX7" fmla="*/ 101481 w 115733"/>
                    <a:gd name="connsiteY7" fmla="*/ 35656 h 37713"/>
                    <a:gd name="connsiteX8" fmla="*/ 115195 w 115733"/>
                    <a:gd name="connsiteY8" fmla="*/ 16457 h 37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5733" h="37713">
                      <a:moveTo>
                        <a:pt x="115195" y="16457"/>
                      </a:moveTo>
                      <a:cubicBezTo>
                        <a:pt x="115195" y="5485"/>
                        <a:pt x="104225" y="0"/>
                        <a:pt x="95997" y="0"/>
                      </a:cubicBezTo>
                      <a:cubicBezTo>
                        <a:pt x="95997" y="0"/>
                        <a:pt x="95997" y="0"/>
                        <a:pt x="95997" y="0"/>
                      </a:cubicBezTo>
                      <a:lnTo>
                        <a:pt x="95997" y="0"/>
                      </a:lnTo>
                      <a:cubicBezTo>
                        <a:pt x="71311" y="2743"/>
                        <a:pt x="46626" y="2743"/>
                        <a:pt x="19198" y="0"/>
                      </a:cubicBezTo>
                      <a:cubicBezTo>
                        <a:pt x="8228" y="0"/>
                        <a:pt x="0" y="5485"/>
                        <a:pt x="0" y="16457"/>
                      </a:cubicBezTo>
                      <a:cubicBezTo>
                        <a:pt x="0" y="27428"/>
                        <a:pt x="5484" y="35656"/>
                        <a:pt x="16456" y="35656"/>
                      </a:cubicBezTo>
                      <a:cubicBezTo>
                        <a:pt x="43884" y="38399"/>
                        <a:pt x="71311" y="38399"/>
                        <a:pt x="101481" y="35656"/>
                      </a:cubicBezTo>
                      <a:cubicBezTo>
                        <a:pt x="109711" y="35656"/>
                        <a:pt x="117939" y="27428"/>
                        <a:pt x="115195" y="1645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 1170">
                  <a:extLst>
                    <a:ext uri="{FF2B5EF4-FFF2-40B4-BE49-F238E27FC236}">
                      <a16:creationId xmlns:a16="http://schemas.microsoft.com/office/drawing/2014/main" id="{4A2FBE56-A12C-40B4-9288-847CD2A644A3}"/>
                    </a:ext>
                  </a:extLst>
                </p:cNvPr>
                <p:cNvSpPr/>
                <p:nvPr/>
              </p:nvSpPr>
              <p:spPr>
                <a:xfrm>
                  <a:off x="5377954" y="3983635"/>
                  <a:ext cx="135765" cy="492720"/>
                </a:xfrm>
                <a:custGeom>
                  <a:avLst/>
                  <a:gdLst>
                    <a:gd name="connsiteX0" fmla="*/ 52798 w 135765"/>
                    <a:gd name="connsiteY0" fmla="*/ 6566 h 492720"/>
                    <a:gd name="connsiteX1" fmla="*/ 28113 w 135765"/>
                    <a:gd name="connsiteY1" fmla="*/ 3823 h 492720"/>
                    <a:gd name="connsiteX2" fmla="*/ 28113 w 135765"/>
                    <a:gd name="connsiteY2" fmla="*/ 3823 h 492720"/>
                    <a:gd name="connsiteX3" fmla="*/ 25371 w 135765"/>
                    <a:gd name="connsiteY3" fmla="*/ 28508 h 492720"/>
                    <a:gd name="connsiteX4" fmla="*/ 6171 w 135765"/>
                    <a:gd name="connsiteY4" fmla="*/ 461864 h 492720"/>
                    <a:gd name="connsiteX5" fmla="*/ 6171 w 135765"/>
                    <a:gd name="connsiteY5" fmla="*/ 486549 h 492720"/>
                    <a:gd name="connsiteX6" fmla="*/ 30857 w 135765"/>
                    <a:gd name="connsiteY6" fmla="*/ 486549 h 492720"/>
                    <a:gd name="connsiteX7" fmla="*/ 52798 w 135765"/>
                    <a:gd name="connsiteY7" fmla="*/ 6566 h 492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5765" h="492720">
                      <a:moveTo>
                        <a:pt x="52798" y="6566"/>
                      </a:moveTo>
                      <a:cubicBezTo>
                        <a:pt x="47312" y="-1662"/>
                        <a:pt x="36342" y="-1662"/>
                        <a:pt x="28113" y="3823"/>
                      </a:cubicBezTo>
                      <a:cubicBezTo>
                        <a:pt x="28113" y="3823"/>
                        <a:pt x="28113" y="3823"/>
                        <a:pt x="28113" y="3823"/>
                      </a:cubicBezTo>
                      <a:cubicBezTo>
                        <a:pt x="19885" y="9308"/>
                        <a:pt x="19885" y="20280"/>
                        <a:pt x="25371" y="28508"/>
                      </a:cubicBezTo>
                      <a:cubicBezTo>
                        <a:pt x="132339" y="154675"/>
                        <a:pt x="124110" y="343926"/>
                        <a:pt x="6171" y="461864"/>
                      </a:cubicBezTo>
                      <a:cubicBezTo>
                        <a:pt x="-2057" y="470093"/>
                        <a:pt x="-2057" y="481064"/>
                        <a:pt x="6171" y="486549"/>
                      </a:cubicBezTo>
                      <a:cubicBezTo>
                        <a:pt x="14399" y="494778"/>
                        <a:pt x="25371" y="494778"/>
                        <a:pt x="30857" y="486549"/>
                      </a:cubicBezTo>
                      <a:cubicBezTo>
                        <a:pt x="162509" y="357640"/>
                        <a:pt x="170737" y="146447"/>
                        <a:pt x="52798" y="65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6" name="Graphic 3">
                  <a:extLst>
                    <a:ext uri="{FF2B5EF4-FFF2-40B4-BE49-F238E27FC236}">
                      <a16:creationId xmlns:a16="http://schemas.microsoft.com/office/drawing/2014/main" id="{4549A90C-1A31-48ED-8E33-CDBF9D107939}"/>
                    </a:ext>
                  </a:extLst>
                </p:cNvPr>
                <p:cNvGrpSpPr/>
                <p:nvPr/>
              </p:nvGrpSpPr>
              <p:grpSpPr>
                <a:xfrm>
                  <a:off x="5021366" y="3862855"/>
                  <a:ext cx="233848" cy="56033"/>
                  <a:chOff x="5021366" y="3862855"/>
                  <a:chExt cx="233848" cy="56033"/>
                </a:xfrm>
                <a:solidFill>
                  <a:srgbClr val="000000"/>
                </a:solidFill>
              </p:grpSpPr>
              <p:sp>
                <p:nvSpPr>
                  <p:cNvPr id="18" name="Freeform 1173">
                    <a:extLst>
                      <a:ext uri="{FF2B5EF4-FFF2-40B4-BE49-F238E27FC236}">
                        <a16:creationId xmlns:a16="http://schemas.microsoft.com/office/drawing/2014/main" id="{E8F45CFE-55D1-43B7-ACDC-99D07ED2C74C}"/>
                      </a:ext>
                    </a:extLst>
                  </p:cNvPr>
                  <p:cNvSpPr/>
                  <p:nvPr/>
                </p:nvSpPr>
                <p:spPr>
                  <a:xfrm>
                    <a:off x="5038537" y="3918888"/>
                    <a:ext cx="27427" cy="27427"/>
                  </a:xfrm>
                  <a:custGeom>
                    <a:avLst/>
                    <a:gdLst>
                      <a:gd name="connsiteX0" fmla="*/ 0 w 27427"/>
                      <a:gd name="connsiteY0" fmla="*/ 0 h 27427"/>
                      <a:gd name="connsiteX1" fmla="*/ 0 w 27427"/>
                      <a:gd name="connsiteY1" fmla="*/ 0 h 27427"/>
                      <a:gd name="connsiteX2" fmla="*/ 0 w 27427"/>
                      <a:gd name="connsiteY2" fmla="*/ 0 h 27427"/>
                      <a:gd name="connsiteX3" fmla="*/ 0 w 27427"/>
                      <a:gd name="connsiteY3" fmla="*/ 0 h 27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27" h="27427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74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1174">
                    <a:extLst>
                      <a:ext uri="{FF2B5EF4-FFF2-40B4-BE49-F238E27FC236}">
                        <a16:creationId xmlns:a16="http://schemas.microsoft.com/office/drawing/2014/main" id="{D19E746D-FFCD-44B4-A063-411F417995EB}"/>
                      </a:ext>
                    </a:extLst>
                  </p:cNvPr>
                  <p:cNvSpPr/>
                  <p:nvPr/>
                </p:nvSpPr>
                <p:spPr>
                  <a:xfrm>
                    <a:off x="5021366" y="3862855"/>
                    <a:ext cx="233848" cy="56033"/>
                  </a:xfrm>
                  <a:custGeom>
                    <a:avLst/>
                    <a:gdLst>
                      <a:gd name="connsiteX0" fmla="*/ 220135 w 233848"/>
                      <a:gd name="connsiteY0" fmla="*/ 9407 h 56033"/>
                      <a:gd name="connsiteX1" fmla="*/ 11685 w 233848"/>
                      <a:gd name="connsiteY1" fmla="*/ 23121 h 56033"/>
                      <a:gd name="connsiteX2" fmla="*/ 713 w 233848"/>
                      <a:gd name="connsiteY2" fmla="*/ 45063 h 56033"/>
                      <a:gd name="connsiteX3" fmla="*/ 17171 w 233848"/>
                      <a:gd name="connsiteY3" fmla="*/ 56034 h 56033"/>
                      <a:gd name="connsiteX4" fmla="*/ 22657 w 233848"/>
                      <a:gd name="connsiteY4" fmla="*/ 56034 h 56033"/>
                      <a:gd name="connsiteX5" fmla="*/ 211907 w 233848"/>
                      <a:gd name="connsiteY5" fmla="*/ 45063 h 56033"/>
                      <a:gd name="connsiteX6" fmla="*/ 233848 w 233848"/>
                      <a:gd name="connsiteY6" fmla="*/ 31349 h 56033"/>
                      <a:gd name="connsiteX7" fmla="*/ 220135 w 233848"/>
                      <a:gd name="connsiteY7" fmla="*/ 9407 h 56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3848" h="56033">
                        <a:moveTo>
                          <a:pt x="220135" y="9407"/>
                        </a:moveTo>
                        <a:cubicBezTo>
                          <a:pt x="151565" y="-7050"/>
                          <a:pt x="77512" y="-1564"/>
                          <a:pt x="11685" y="23121"/>
                        </a:cubicBezTo>
                        <a:cubicBezTo>
                          <a:pt x="3457" y="25864"/>
                          <a:pt x="-2029" y="36834"/>
                          <a:pt x="713" y="45063"/>
                        </a:cubicBezTo>
                        <a:cubicBezTo>
                          <a:pt x="3457" y="53291"/>
                          <a:pt x="8943" y="56034"/>
                          <a:pt x="17171" y="56034"/>
                        </a:cubicBezTo>
                        <a:cubicBezTo>
                          <a:pt x="19913" y="56034"/>
                          <a:pt x="22657" y="56034"/>
                          <a:pt x="22657" y="56034"/>
                        </a:cubicBezTo>
                        <a:cubicBezTo>
                          <a:pt x="82996" y="34092"/>
                          <a:pt x="148823" y="28606"/>
                          <a:pt x="211907" y="45063"/>
                        </a:cubicBezTo>
                        <a:cubicBezTo>
                          <a:pt x="220135" y="47805"/>
                          <a:pt x="231106" y="42320"/>
                          <a:pt x="233848" y="31349"/>
                        </a:cubicBezTo>
                        <a:cubicBezTo>
                          <a:pt x="233848" y="23121"/>
                          <a:pt x="228364" y="12150"/>
                          <a:pt x="220135" y="940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742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" name="Freeform 1172">
                  <a:extLst>
                    <a:ext uri="{FF2B5EF4-FFF2-40B4-BE49-F238E27FC236}">
                      <a16:creationId xmlns:a16="http://schemas.microsoft.com/office/drawing/2014/main" id="{EEFDAD6B-340D-436F-8F9B-D4DE05425053}"/>
                    </a:ext>
                  </a:extLst>
                </p:cNvPr>
                <p:cNvSpPr/>
                <p:nvPr/>
              </p:nvSpPr>
              <p:spPr>
                <a:xfrm>
                  <a:off x="4799828" y="4002834"/>
                  <a:ext cx="134190" cy="473521"/>
                </a:xfrm>
                <a:custGeom>
                  <a:avLst/>
                  <a:gdLst>
                    <a:gd name="connsiteX0" fmla="*/ 128998 w 134190"/>
                    <a:gd name="connsiteY0" fmla="*/ 442665 h 473521"/>
                    <a:gd name="connsiteX1" fmla="*/ 35743 w 134190"/>
                    <a:gd name="connsiteY1" fmla="*/ 217759 h 473521"/>
                    <a:gd name="connsiteX2" fmla="*/ 96084 w 134190"/>
                    <a:gd name="connsiteY2" fmla="*/ 28508 h 473521"/>
                    <a:gd name="connsiteX3" fmla="*/ 93342 w 134190"/>
                    <a:gd name="connsiteY3" fmla="*/ 3823 h 473521"/>
                    <a:gd name="connsiteX4" fmla="*/ 68656 w 134190"/>
                    <a:gd name="connsiteY4" fmla="*/ 6566 h 473521"/>
                    <a:gd name="connsiteX5" fmla="*/ 68656 w 134190"/>
                    <a:gd name="connsiteY5" fmla="*/ 6566 h 473521"/>
                    <a:gd name="connsiteX6" fmla="*/ 104312 w 134190"/>
                    <a:gd name="connsiteY6" fmla="*/ 467350 h 473521"/>
                    <a:gd name="connsiteX7" fmla="*/ 128998 w 134190"/>
                    <a:gd name="connsiteY7" fmla="*/ 467350 h 473521"/>
                    <a:gd name="connsiteX8" fmla="*/ 128998 w 134190"/>
                    <a:gd name="connsiteY8" fmla="*/ 442665 h 473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190" h="473521">
                      <a:moveTo>
                        <a:pt x="128998" y="442665"/>
                      </a:moveTo>
                      <a:cubicBezTo>
                        <a:pt x="68656" y="382324"/>
                        <a:pt x="35743" y="300041"/>
                        <a:pt x="35743" y="217759"/>
                      </a:cubicBezTo>
                      <a:cubicBezTo>
                        <a:pt x="35743" y="149189"/>
                        <a:pt x="57685" y="83363"/>
                        <a:pt x="96084" y="28508"/>
                      </a:cubicBezTo>
                      <a:cubicBezTo>
                        <a:pt x="101570" y="20280"/>
                        <a:pt x="101570" y="9309"/>
                        <a:pt x="93342" y="3823"/>
                      </a:cubicBezTo>
                      <a:cubicBezTo>
                        <a:pt x="85112" y="-1662"/>
                        <a:pt x="74142" y="-1662"/>
                        <a:pt x="68656" y="6566"/>
                      </a:cubicBezTo>
                      <a:cubicBezTo>
                        <a:pt x="68656" y="6566"/>
                        <a:pt x="68656" y="6566"/>
                        <a:pt x="68656" y="6566"/>
                      </a:cubicBezTo>
                      <a:cubicBezTo>
                        <a:pt x="-35568" y="149189"/>
                        <a:pt x="-19112" y="343926"/>
                        <a:pt x="104312" y="467350"/>
                      </a:cubicBezTo>
                      <a:cubicBezTo>
                        <a:pt x="112540" y="475578"/>
                        <a:pt x="123512" y="475578"/>
                        <a:pt x="128998" y="467350"/>
                      </a:cubicBezTo>
                      <a:cubicBezTo>
                        <a:pt x="134484" y="459122"/>
                        <a:pt x="137226" y="448151"/>
                        <a:pt x="128998" y="44266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Freeform 1163">
                <a:extLst>
                  <a:ext uri="{FF2B5EF4-FFF2-40B4-BE49-F238E27FC236}">
                    <a16:creationId xmlns:a16="http://schemas.microsoft.com/office/drawing/2014/main" id="{852B63E1-909D-4D83-9001-A13C3EA4BE77}"/>
                  </a:ext>
                </a:extLst>
              </p:cNvPr>
              <p:cNvSpPr/>
              <p:nvPr/>
            </p:nvSpPr>
            <p:spPr>
              <a:xfrm>
                <a:off x="5235905" y="3987499"/>
                <a:ext cx="121217" cy="534797"/>
              </a:xfrm>
              <a:custGeom>
                <a:avLst/>
                <a:gdLst>
                  <a:gd name="connsiteX0" fmla="*/ 118050 w 121217"/>
                  <a:gd name="connsiteY0" fmla="*/ 148068 h 534797"/>
                  <a:gd name="connsiteX1" fmla="*/ 82395 w 121217"/>
                  <a:gd name="connsiteY1" fmla="*/ 191952 h 534797"/>
                  <a:gd name="connsiteX2" fmla="*/ 71423 w 121217"/>
                  <a:gd name="connsiteY2" fmla="*/ 208409 h 534797"/>
                  <a:gd name="connsiteX3" fmla="*/ 85137 w 121217"/>
                  <a:gd name="connsiteY3" fmla="*/ 510113 h 534797"/>
                  <a:gd name="connsiteX4" fmla="*/ 79651 w 121217"/>
                  <a:gd name="connsiteY4" fmla="*/ 526569 h 534797"/>
                  <a:gd name="connsiteX5" fmla="*/ 41253 w 121217"/>
                  <a:gd name="connsiteY5" fmla="*/ 526569 h 534797"/>
                  <a:gd name="connsiteX6" fmla="*/ 35767 w 121217"/>
                  <a:gd name="connsiteY6" fmla="*/ 510113 h 534797"/>
                  <a:gd name="connsiteX7" fmla="*/ 49481 w 121217"/>
                  <a:gd name="connsiteY7" fmla="*/ 211151 h 534797"/>
                  <a:gd name="connsiteX8" fmla="*/ 38510 w 121217"/>
                  <a:gd name="connsiteY8" fmla="*/ 194695 h 534797"/>
                  <a:gd name="connsiteX9" fmla="*/ 2854 w 121217"/>
                  <a:gd name="connsiteY9" fmla="*/ 150810 h 534797"/>
                  <a:gd name="connsiteX10" fmla="*/ 8340 w 121217"/>
                  <a:gd name="connsiteY10" fmla="*/ 68528 h 534797"/>
                  <a:gd name="connsiteX11" fmla="*/ 19310 w 121217"/>
                  <a:gd name="connsiteY11" fmla="*/ 30129 h 534797"/>
                  <a:gd name="connsiteX12" fmla="*/ 79651 w 121217"/>
                  <a:gd name="connsiteY12" fmla="*/ 2701 h 534797"/>
                  <a:gd name="connsiteX13" fmla="*/ 107079 w 121217"/>
                  <a:gd name="connsiteY13" fmla="*/ 30129 h 534797"/>
                  <a:gd name="connsiteX14" fmla="*/ 118050 w 121217"/>
                  <a:gd name="connsiteY14" fmla="*/ 68528 h 534797"/>
                  <a:gd name="connsiteX15" fmla="*/ 118050 w 121217"/>
                  <a:gd name="connsiteY15" fmla="*/ 148068 h 53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1217" h="534797">
                    <a:moveTo>
                      <a:pt x="118050" y="148068"/>
                    </a:moveTo>
                    <a:cubicBezTo>
                      <a:pt x="115307" y="167267"/>
                      <a:pt x="98851" y="183724"/>
                      <a:pt x="82395" y="191952"/>
                    </a:cubicBezTo>
                    <a:cubicBezTo>
                      <a:pt x="74165" y="194695"/>
                      <a:pt x="71423" y="202923"/>
                      <a:pt x="71423" y="208409"/>
                    </a:cubicBezTo>
                    <a:lnTo>
                      <a:pt x="85137" y="510113"/>
                    </a:lnTo>
                    <a:cubicBezTo>
                      <a:pt x="85137" y="515598"/>
                      <a:pt x="85137" y="521083"/>
                      <a:pt x="79651" y="526569"/>
                    </a:cubicBezTo>
                    <a:cubicBezTo>
                      <a:pt x="68681" y="537540"/>
                      <a:pt x="52223" y="537540"/>
                      <a:pt x="41253" y="526569"/>
                    </a:cubicBezTo>
                    <a:cubicBezTo>
                      <a:pt x="35767" y="521083"/>
                      <a:pt x="35767" y="515598"/>
                      <a:pt x="35767" y="510113"/>
                    </a:cubicBezTo>
                    <a:lnTo>
                      <a:pt x="49481" y="211151"/>
                    </a:lnTo>
                    <a:cubicBezTo>
                      <a:pt x="49481" y="202923"/>
                      <a:pt x="43995" y="197437"/>
                      <a:pt x="38510" y="194695"/>
                    </a:cubicBezTo>
                    <a:cubicBezTo>
                      <a:pt x="19310" y="189209"/>
                      <a:pt x="5596" y="172753"/>
                      <a:pt x="2854" y="150810"/>
                    </a:cubicBezTo>
                    <a:cubicBezTo>
                      <a:pt x="-2632" y="123383"/>
                      <a:pt x="112" y="95955"/>
                      <a:pt x="8340" y="68528"/>
                    </a:cubicBezTo>
                    <a:lnTo>
                      <a:pt x="19310" y="30129"/>
                    </a:lnTo>
                    <a:cubicBezTo>
                      <a:pt x="27539" y="5444"/>
                      <a:pt x="54967" y="-5527"/>
                      <a:pt x="79651" y="2701"/>
                    </a:cubicBezTo>
                    <a:cubicBezTo>
                      <a:pt x="93365" y="8187"/>
                      <a:pt x="101593" y="16415"/>
                      <a:pt x="107079" y="30129"/>
                    </a:cubicBezTo>
                    <a:lnTo>
                      <a:pt x="118050" y="68528"/>
                    </a:lnTo>
                    <a:cubicBezTo>
                      <a:pt x="120793" y="93213"/>
                      <a:pt x="123536" y="123383"/>
                      <a:pt x="118050" y="148068"/>
                    </a:cubicBezTo>
                    <a:close/>
                  </a:path>
                </a:pathLst>
              </a:custGeom>
              <a:solidFill>
                <a:srgbClr val="00BADE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8906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owl of food&#10;&#10;Description automatically generated with low confidence">
            <a:extLst>
              <a:ext uri="{FF2B5EF4-FFF2-40B4-BE49-F238E27FC236}">
                <a16:creationId xmlns:a16="http://schemas.microsoft.com/office/drawing/2014/main" id="{8019C897-A932-4D41-A3F6-9A04C563EE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26" r="9226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25424-932E-433D-BC09-0160B26501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55938" y="1408386"/>
            <a:ext cx="5193437" cy="51829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1755">
              <a:lnSpc>
                <a:spcPct val="100000"/>
              </a:lnSpc>
            </a:pPr>
            <a:r>
              <a:rPr lang="en-US" dirty="0"/>
              <a:t>Um auf die </a:t>
            </a:r>
            <a:r>
              <a:rPr lang="en-US" dirty="0" err="1"/>
              <a:t>Alterung</a:t>
            </a:r>
            <a:r>
              <a:rPr lang="en-US" dirty="0"/>
              <a:t> </a:t>
            </a:r>
            <a:r>
              <a:rPr lang="en-US" dirty="0" err="1"/>
              <a:t>unserer</a:t>
            </a:r>
            <a:r>
              <a:rPr lang="en-US" dirty="0"/>
              <a:t> </a:t>
            </a:r>
            <a:r>
              <a:rPr lang="en-US" dirty="0" err="1"/>
              <a:t>europäischen</a:t>
            </a:r>
            <a:r>
              <a:rPr lang="en-US" dirty="0"/>
              <a:t> </a:t>
            </a:r>
            <a:r>
              <a:rPr lang="en-US" dirty="0" err="1"/>
              <a:t>Bevölkerung</a:t>
            </a:r>
            <a:r>
              <a:rPr lang="en-US" dirty="0"/>
              <a:t> </a:t>
            </a:r>
            <a:r>
              <a:rPr lang="en-US" dirty="0" err="1"/>
              <a:t>vorbereitet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sein, </a:t>
            </a:r>
            <a:r>
              <a:rPr lang="en-US" dirty="0" err="1"/>
              <a:t>ist</a:t>
            </a:r>
            <a:r>
              <a:rPr lang="en-US" dirty="0"/>
              <a:t> es </a:t>
            </a:r>
            <a:r>
              <a:rPr lang="en-US" dirty="0" err="1"/>
              <a:t>unerlässlich</a:t>
            </a:r>
            <a:r>
              <a:rPr lang="en-US" dirty="0"/>
              <a:t>,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die </a:t>
            </a:r>
            <a:r>
              <a:rPr lang="en-US" dirty="0" err="1"/>
              <a:t>Herausforderungen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betrachten</a:t>
            </a:r>
            <a:r>
              <a:rPr lang="en-US" dirty="0"/>
              <a:t>, </a:t>
            </a:r>
            <a:r>
              <a:rPr lang="en-US" dirty="0" err="1"/>
              <a:t>sondern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die </a:t>
            </a:r>
            <a:r>
              <a:rPr lang="en-US" dirty="0" err="1"/>
              <a:t>Chancen</a:t>
            </a:r>
            <a:r>
              <a:rPr lang="en-US" dirty="0"/>
              <a:t>, die die </a:t>
            </a:r>
            <a:r>
              <a:rPr lang="en-US" dirty="0" err="1"/>
              <a:t>zunehmende</a:t>
            </a:r>
            <a:r>
              <a:rPr lang="en-US" dirty="0"/>
              <a:t> </a:t>
            </a:r>
            <a:r>
              <a:rPr lang="en-US" dirty="0" err="1"/>
              <a:t>Langlebigkeit</a:t>
            </a:r>
            <a:r>
              <a:rPr lang="en-US" dirty="0"/>
              <a:t> </a:t>
            </a:r>
            <a:r>
              <a:rPr lang="en-US" dirty="0" err="1"/>
              <a:t>bietet</a:t>
            </a:r>
            <a:r>
              <a:rPr lang="en-US" dirty="0"/>
              <a:t>, </a:t>
            </a:r>
            <a:r>
              <a:rPr lang="en-US" dirty="0" err="1"/>
              <a:t>stärker</a:t>
            </a:r>
            <a:r>
              <a:rPr lang="en-US" dirty="0"/>
              <a:t> in den </a:t>
            </a:r>
            <a:r>
              <a:rPr lang="en-US" dirty="0" err="1"/>
              <a:t>Vordergrund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rücken</a:t>
            </a:r>
            <a:r>
              <a:rPr lang="en-US" dirty="0"/>
              <a:t>... </a:t>
            </a:r>
          </a:p>
          <a:p>
            <a:pPr marL="71755" algn="ctr">
              <a:lnSpc>
                <a:spcPct val="100000"/>
              </a:lnSpc>
            </a:pPr>
            <a:r>
              <a:rPr lang="en-US" b="1" dirty="0"/>
              <a:t>- Die </a:t>
            </a:r>
            <a:r>
              <a:rPr lang="en-US" b="1" dirty="0" err="1"/>
              <a:t>Entwicklung</a:t>
            </a:r>
            <a:r>
              <a:rPr lang="en-US" b="1" dirty="0"/>
              <a:t> und </a:t>
            </a:r>
            <a:r>
              <a:rPr lang="en-US" b="1" dirty="0" err="1"/>
              <a:t>Vermarktung</a:t>
            </a:r>
            <a:r>
              <a:rPr lang="en-US" b="1" dirty="0"/>
              <a:t> </a:t>
            </a:r>
            <a:r>
              <a:rPr lang="en-US" b="1" dirty="0" err="1"/>
              <a:t>geeigneter</a:t>
            </a:r>
            <a:r>
              <a:rPr lang="en-US" b="1" dirty="0"/>
              <a:t> </a:t>
            </a:r>
            <a:r>
              <a:rPr lang="en-US" b="1" dirty="0" err="1"/>
              <a:t>oder</a:t>
            </a:r>
            <a:r>
              <a:rPr lang="en-US" b="1" dirty="0"/>
              <a:t>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Nährstoffen</a:t>
            </a:r>
            <a:r>
              <a:rPr lang="en-US" b="1" dirty="0"/>
              <a:t> </a:t>
            </a:r>
            <a:r>
              <a:rPr lang="en-US" b="1" dirty="0" err="1"/>
              <a:t>angereicherter</a:t>
            </a:r>
            <a:r>
              <a:rPr lang="en-US" b="1" dirty="0"/>
              <a:t> </a:t>
            </a:r>
            <a:r>
              <a:rPr lang="en-US" b="1" dirty="0" err="1"/>
              <a:t>Lebensmittel</a:t>
            </a:r>
            <a:r>
              <a:rPr lang="en-US" b="1" dirty="0"/>
              <a:t> und </a:t>
            </a:r>
            <a:r>
              <a:rPr lang="en-US" b="1" dirty="0" err="1"/>
              <a:t>Produkte</a:t>
            </a:r>
            <a:r>
              <a:rPr lang="en-US" b="1" dirty="0"/>
              <a:t> </a:t>
            </a:r>
            <a:r>
              <a:rPr lang="en-US" b="1" dirty="0" err="1"/>
              <a:t>für</a:t>
            </a:r>
            <a:r>
              <a:rPr lang="en-US" b="1" dirty="0"/>
              <a:t> </a:t>
            </a:r>
            <a:r>
              <a:rPr lang="en-US" b="1" dirty="0" err="1"/>
              <a:t>Senioren</a:t>
            </a:r>
            <a:r>
              <a:rPr lang="en-US" b="1" dirty="0"/>
              <a:t>. </a:t>
            </a:r>
            <a:endParaRPr lang="en-US" dirty="0">
              <a:cs typeface="Calibri"/>
            </a:endParaRPr>
          </a:p>
          <a:p>
            <a:pPr marL="71755" indent="0">
              <a:lnSpc>
                <a:spcPct val="100000"/>
              </a:lnSpc>
            </a:pPr>
            <a:endParaRPr lang="en-IE" dirty="0">
              <a:cs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788A0-2728-4B33-80DA-88A02ED86A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60905" y="500917"/>
            <a:ext cx="4716425" cy="582221"/>
          </a:xfrm>
        </p:spPr>
        <p:txBody>
          <a:bodyPr>
            <a:normAutofit/>
          </a:bodyPr>
          <a:lstStyle/>
          <a:p>
            <a:r>
              <a:rPr lang="en-US" sz="3300" b="1" dirty="0" err="1"/>
              <a:t>Vorbereitet</a:t>
            </a:r>
            <a:r>
              <a:rPr lang="en-US" sz="3300" b="1" dirty="0"/>
              <a:t> sein</a:t>
            </a:r>
            <a:endParaRPr lang="en-IE" sz="3300" b="1" dirty="0"/>
          </a:p>
        </p:txBody>
      </p:sp>
    </p:spTree>
    <p:extLst>
      <p:ext uri="{BB962C8B-B14F-4D97-AF65-F5344CB8AC3E}">
        <p14:creationId xmlns:p14="http://schemas.microsoft.com/office/powerpoint/2010/main" val="4109628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right ladder against dull ladders">
            <a:extLst>
              <a:ext uri="{FF2B5EF4-FFF2-40B4-BE49-F238E27FC236}">
                <a16:creationId xmlns:a16="http://schemas.microsoft.com/office/drawing/2014/main" id="{B5825549-2B27-465D-8E33-A6672FA703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062" y="228600"/>
            <a:ext cx="5105121" cy="63627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570EC-F362-4ABA-83BD-45754E47C8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54331" y="1545020"/>
            <a:ext cx="5397731" cy="504627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ea typeface="+mn-lt"/>
                <a:cs typeface="+mn-lt"/>
              </a:rPr>
              <a:t>Die </a:t>
            </a:r>
            <a:r>
              <a:rPr lang="en-US" dirty="0" err="1">
                <a:ea typeface="+mn-lt"/>
                <a:cs typeface="+mn-lt"/>
              </a:rPr>
              <a:t>Entwicklung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erfolgreicher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innovativer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Produkte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eine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Herausforderung</a:t>
            </a:r>
            <a:r>
              <a:rPr lang="en-US" dirty="0">
                <a:ea typeface="+mn-lt"/>
                <a:cs typeface="+mn-lt"/>
              </a:rPr>
              <a:t> - die </a:t>
            </a:r>
            <a:r>
              <a:rPr lang="en-US" dirty="0" err="1">
                <a:ea typeface="+mn-lt"/>
                <a:cs typeface="+mn-lt"/>
              </a:rPr>
              <a:t>Lebensmittelindustrie</a:t>
            </a:r>
            <a:r>
              <a:rPr lang="en-US" dirty="0">
                <a:ea typeface="+mn-lt"/>
                <a:cs typeface="+mn-lt"/>
              </a:rPr>
              <a:t> gilt </a:t>
            </a:r>
            <a:r>
              <a:rPr lang="en-US" dirty="0" err="1">
                <a:ea typeface="+mn-lt"/>
                <a:cs typeface="+mn-lt"/>
              </a:rPr>
              <a:t>traditionell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als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Sektor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mit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geringer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Forschungsintensität</a:t>
            </a:r>
            <a:r>
              <a:rPr lang="en-US" dirty="0">
                <a:ea typeface="+mn-lt"/>
                <a:cs typeface="+mn-lt"/>
              </a:rPr>
              <a:t> und </a:t>
            </a:r>
            <a:r>
              <a:rPr lang="en-US" dirty="0" err="1">
                <a:ea typeface="+mn-lt"/>
                <a:cs typeface="+mn-lt"/>
              </a:rPr>
              <a:t>ist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recht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konservativ</a:t>
            </a:r>
            <a:r>
              <a:rPr lang="en-US" dirty="0">
                <a:ea typeface="+mn-lt"/>
                <a:cs typeface="+mn-lt"/>
              </a:rPr>
              <a:t>, was die Art der auf den </a:t>
            </a:r>
            <a:r>
              <a:rPr lang="en-US" dirty="0" err="1">
                <a:ea typeface="+mn-lt"/>
                <a:cs typeface="+mn-lt"/>
              </a:rPr>
              <a:t>Markt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gebrachten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Innovationen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angeht</a:t>
            </a:r>
            <a:r>
              <a:rPr lang="en-US" dirty="0">
                <a:ea typeface="+mn-lt"/>
                <a:cs typeface="+mn-lt"/>
              </a:rPr>
              <a:t>. </a:t>
            </a:r>
          </a:p>
          <a:p>
            <a:pPr marL="71755">
              <a:lnSpc>
                <a:spcPct val="100000"/>
              </a:lnSpc>
            </a:pPr>
            <a:r>
              <a:rPr lang="en-US" dirty="0"/>
              <a:t>Der </a:t>
            </a:r>
            <a:r>
              <a:rPr lang="en-US" dirty="0" err="1"/>
              <a:t>Einsatz</a:t>
            </a:r>
            <a:r>
              <a:rPr lang="en-US" dirty="0"/>
              <a:t> </a:t>
            </a:r>
            <a:r>
              <a:rPr lang="en-US" dirty="0" err="1"/>
              <a:t>neuer</a:t>
            </a:r>
            <a:r>
              <a:rPr lang="en-US" dirty="0"/>
              <a:t> </a:t>
            </a:r>
            <a:r>
              <a:rPr lang="en-US" dirty="0" err="1"/>
              <a:t>Methoden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Förderung</a:t>
            </a:r>
            <a:r>
              <a:rPr lang="en-US" dirty="0"/>
              <a:t> von Innovation und </a:t>
            </a:r>
            <a:r>
              <a:rPr lang="en-US" dirty="0" err="1"/>
              <a:t>unternehmerischen</a:t>
            </a:r>
            <a:r>
              <a:rPr lang="en-US" dirty="0"/>
              <a:t> </a:t>
            </a:r>
            <a:r>
              <a:rPr lang="en-US" dirty="0" err="1"/>
              <a:t>Fähigkeiten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Unternehmen</a:t>
            </a:r>
            <a:r>
              <a:rPr lang="en-US" dirty="0"/>
              <a:t> von </a:t>
            </a:r>
            <a:r>
              <a:rPr lang="en-US" dirty="0" err="1"/>
              <a:t>entscheidender</a:t>
            </a:r>
            <a:r>
              <a:rPr lang="en-US" dirty="0"/>
              <a:t> </a:t>
            </a:r>
            <a:r>
              <a:rPr lang="en-US" dirty="0" err="1"/>
              <a:t>Bedeutung</a:t>
            </a:r>
            <a:r>
              <a:rPr lang="en-US" dirty="0"/>
              <a:t>, um auf die </a:t>
            </a:r>
            <a:r>
              <a:rPr lang="en-US" dirty="0" err="1"/>
              <a:t>steigende</a:t>
            </a:r>
            <a:r>
              <a:rPr lang="en-US" dirty="0"/>
              <a:t> </a:t>
            </a:r>
            <a:r>
              <a:rPr lang="en-US" dirty="0" err="1"/>
              <a:t>Nachfrage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err="1"/>
              <a:t>Lebensmittelprodukten</a:t>
            </a:r>
            <a:r>
              <a:rPr lang="en-US" dirty="0"/>
              <a:t> und -</a:t>
            </a:r>
            <a:r>
              <a:rPr lang="en-US" dirty="0" err="1"/>
              <a:t>dienstleistungen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Rahmen</a:t>
            </a:r>
            <a:r>
              <a:rPr lang="en-US" dirty="0"/>
              <a:t> der </a:t>
            </a:r>
            <a:r>
              <a:rPr lang="en-US" dirty="0" err="1"/>
              <a:t>Silberwirtschaft</a:t>
            </a:r>
            <a:r>
              <a:rPr lang="en-US" dirty="0"/>
              <a:t> </a:t>
            </a:r>
            <a:r>
              <a:rPr lang="en-US" dirty="0" err="1"/>
              <a:t>reagieren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.</a:t>
            </a:r>
            <a:endParaRPr lang="en-IE" dirty="0">
              <a:cs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12D074-6014-4986-BB26-2293A1E1AD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3300" b="1" dirty="0" err="1"/>
              <a:t>Innovativ</a:t>
            </a:r>
            <a:r>
              <a:rPr lang="en-US" sz="3300" b="1" dirty="0"/>
              <a:t> sein</a:t>
            </a:r>
            <a:endParaRPr lang="en-IE" sz="3300" b="1" dirty="0"/>
          </a:p>
        </p:txBody>
      </p:sp>
    </p:spTree>
    <p:extLst>
      <p:ext uri="{BB962C8B-B14F-4D97-AF65-F5344CB8AC3E}">
        <p14:creationId xmlns:p14="http://schemas.microsoft.com/office/powerpoint/2010/main" val="2542079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57AABE-F8B2-4C22-8C38-A55E443C43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49154" y="934084"/>
            <a:ext cx="4235894" cy="3682304"/>
          </a:xfrm>
        </p:spPr>
        <p:txBody>
          <a:bodyPr>
            <a:normAutofit/>
          </a:bodyPr>
          <a:lstStyle/>
          <a:p>
            <a:r>
              <a:rPr lang="en-US" dirty="0" err="1"/>
              <a:t>Innovationen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Chance </a:t>
            </a:r>
            <a:r>
              <a:rPr lang="en-US" dirty="0" err="1"/>
              <a:t>nutzen</a:t>
            </a:r>
            <a:endParaRPr lang="en-US" dirty="0"/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A8D1E-118D-4511-989E-C166AFA731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2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2280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een peas with one open pea with seeds">
            <a:extLst>
              <a:ext uri="{FF2B5EF4-FFF2-40B4-BE49-F238E27FC236}">
                <a16:creationId xmlns:a16="http://schemas.microsoft.com/office/drawing/2014/main" id="{71DAC84B-8465-4B24-BCC3-31C45976DF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062" y="228600"/>
            <a:ext cx="5105121" cy="63627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F5B38-FAD3-4D81-BEA7-946BAEFBE9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7371" y="1316732"/>
            <a:ext cx="5232188" cy="545554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71755">
              <a:lnSpc>
                <a:spcPct val="120000"/>
              </a:lnSpc>
            </a:pPr>
            <a:r>
              <a:rPr lang="en-US" dirty="0"/>
              <a:t>Wie </a:t>
            </a:r>
            <a:r>
              <a:rPr lang="en-US" dirty="0" err="1"/>
              <a:t>wir</a:t>
            </a:r>
            <a:r>
              <a:rPr lang="en-US" dirty="0"/>
              <a:t> in </a:t>
            </a:r>
            <a:r>
              <a:rPr lang="en-US" dirty="0" err="1"/>
              <a:t>Abschnitt</a:t>
            </a:r>
            <a:r>
              <a:rPr lang="en-US" dirty="0"/>
              <a:t> 1 </a:t>
            </a:r>
            <a:r>
              <a:rPr lang="en-US" dirty="0" err="1"/>
              <a:t>gesehen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, </a:t>
            </a:r>
            <a:r>
              <a:rPr lang="en-US" dirty="0" err="1"/>
              <a:t>entwickeln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die </a:t>
            </a:r>
            <a:r>
              <a:rPr lang="en-US" dirty="0" err="1"/>
              <a:t>Bedürfnisse</a:t>
            </a:r>
            <a:r>
              <a:rPr lang="en-US" dirty="0"/>
              <a:t> der </a:t>
            </a:r>
            <a:r>
              <a:rPr lang="en-US" dirty="0" err="1"/>
              <a:t>Verbraucher</a:t>
            </a:r>
            <a:r>
              <a:rPr lang="en-US" dirty="0"/>
              <a:t> in der </a:t>
            </a:r>
            <a:r>
              <a:rPr lang="en-US" dirty="0" err="1"/>
              <a:t>Silberwirtschaft</a:t>
            </a:r>
            <a:r>
              <a:rPr lang="en-US" dirty="0"/>
              <a:t> </a:t>
            </a:r>
            <a:r>
              <a:rPr lang="en-US" dirty="0" err="1"/>
              <a:t>ständig</a:t>
            </a:r>
            <a:r>
              <a:rPr lang="en-US" dirty="0"/>
              <a:t> </a:t>
            </a:r>
            <a:r>
              <a:rPr lang="en-US" dirty="0" err="1"/>
              <a:t>weiter</a:t>
            </a:r>
            <a:r>
              <a:rPr lang="en-US" dirty="0"/>
              <a:t>. 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Lebensmittel</a:t>
            </a:r>
            <a:r>
              <a:rPr lang="en-US" dirty="0"/>
              <a:t>-KMU </a:t>
            </a:r>
            <a:r>
              <a:rPr lang="en-US" dirty="0" err="1"/>
              <a:t>müssen</a:t>
            </a:r>
            <a:r>
              <a:rPr lang="en-US" dirty="0"/>
              <a:t> Sie in der Lage sein, </a:t>
            </a:r>
            <a:r>
              <a:rPr lang="en-US" dirty="0" err="1"/>
              <a:t>verschiedene</a:t>
            </a:r>
            <a:r>
              <a:rPr lang="en-US" dirty="0"/>
              <a:t> </a:t>
            </a:r>
            <a:r>
              <a:rPr lang="en-US" dirty="0" err="1"/>
              <a:t>Bereiche</a:t>
            </a:r>
            <a:r>
              <a:rPr lang="en-US" dirty="0"/>
              <a:t> </a:t>
            </a:r>
            <a:r>
              <a:rPr lang="en-US" dirty="0" err="1"/>
              <a:t>Ihres</a:t>
            </a:r>
            <a:r>
              <a:rPr lang="en-US" dirty="0"/>
              <a:t> </a:t>
            </a:r>
            <a:r>
              <a:rPr lang="en-US" dirty="0" err="1"/>
              <a:t>Unternehmens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verbessern</a:t>
            </a:r>
            <a:r>
              <a:rPr lang="en-US" dirty="0"/>
              <a:t>, um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lösen</a:t>
            </a:r>
            <a:r>
              <a:rPr lang="en-US" dirty="0"/>
              <a:t> und </a:t>
            </a:r>
            <a:r>
              <a:rPr lang="en-US" dirty="0" err="1"/>
              <a:t>immer</a:t>
            </a:r>
            <a:r>
              <a:rPr lang="en-US" dirty="0"/>
              <a:t> </a:t>
            </a:r>
            <a:r>
              <a:rPr lang="en-US" dirty="0" err="1"/>
              <a:t>wieder</a:t>
            </a:r>
            <a:r>
              <a:rPr lang="en-US" dirty="0"/>
              <a:t> </a:t>
            </a:r>
            <a:r>
              <a:rPr lang="en-US" b="1" dirty="0" err="1"/>
              <a:t>neue</a:t>
            </a:r>
            <a:r>
              <a:rPr lang="en-US" b="1" dirty="0"/>
              <a:t> </a:t>
            </a:r>
            <a:r>
              <a:rPr lang="en-US" b="1" dirty="0" err="1"/>
              <a:t>Werte</a:t>
            </a:r>
            <a:r>
              <a:rPr lang="en-US" b="1" dirty="0"/>
              <a:t> </a:t>
            </a:r>
            <a:r>
              <a:rPr lang="en-US" b="1" dirty="0" err="1"/>
              <a:t>für</a:t>
            </a:r>
            <a:r>
              <a:rPr lang="en-US" b="1" dirty="0"/>
              <a:t> </a:t>
            </a:r>
            <a:r>
              <a:rPr lang="en-US" b="1" dirty="0" err="1"/>
              <a:t>neue</a:t>
            </a:r>
            <a:r>
              <a:rPr lang="en-US" b="1" dirty="0"/>
              <a:t> </a:t>
            </a:r>
            <a:r>
              <a:rPr lang="en-US" b="1" dirty="0" err="1"/>
              <a:t>Kunden</a:t>
            </a:r>
            <a:r>
              <a:rPr lang="en-US" b="1" dirty="0"/>
              <a:t>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schaffen</a:t>
            </a:r>
            <a:r>
              <a:rPr lang="en-US" b="1" dirty="0"/>
              <a:t>.</a:t>
            </a:r>
          </a:p>
          <a:p>
            <a:pPr marL="71755">
              <a:lnSpc>
                <a:spcPct val="120000"/>
              </a:lnSpc>
            </a:pPr>
            <a:r>
              <a:rPr lang="en-US" dirty="0" err="1"/>
              <a:t>Wenn</a:t>
            </a:r>
            <a:r>
              <a:rPr lang="en-US" dirty="0"/>
              <a:t> Sie also </a:t>
            </a:r>
            <a:r>
              <a:rPr lang="en-US" dirty="0" err="1"/>
              <a:t>wissen</a:t>
            </a:r>
            <a:r>
              <a:rPr lang="en-US" dirty="0"/>
              <a:t>, </a:t>
            </a: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Arten</a:t>
            </a:r>
            <a:r>
              <a:rPr lang="en-US" dirty="0"/>
              <a:t> von </a:t>
            </a:r>
            <a:r>
              <a:rPr lang="en-US" dirty="0" err="1"/>
              <a:t>Innovationen</a:t>
            </a:r>
            <a:r>
              <a:rPr lang="en-US" dirty="0"/>
              <a:t> Sie </a:t>
            </a:r>
            <a:r>
              <a:rPr lang="en-US" dirty="0" err="1"/>
              <a:t>verfolgen</a:t>
            </a:r>
            <a:r>
              <a:rPr lang="en-US" dirty="0"/>
              <a:t> </a:t>
            </a:r>
            <a:r>
              <a:rPr lang="en-US" dirty="0" err="1"/>
              <a:t>sollten</a:t>
            </a:r>
            <a:r>
              <a:rPr lang="en-US" dirty="0"/>
              <a:t>, </a:t>
            </a:r>
            <a:r>
              <a:rPr lang="en-US" dirty="0" err="1"/>
              <a:t>können</a:t>
            </a:r>
            <a:r>
              <a:rPr lang="en-US" dirty="0"/>
              <a:t> Sie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Möglichkeiten</a:t>
            </a:r>
            <a:r>
              <a:rPr lang="en-US" dirty="0"/>
              <a:t> </a:t>
            </a:r>
            <a:r>
              <a:rPr lang="en-US" dirty="0" err="1"/>
              <a:t>entdecken</a:t>
            </a:r>
            <a:r>
              <a:rPr lang="en-US" dirty="0"/>
              <a:t>, die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Unternehmen</a:t>
            </a:r>
            <a:r>
              <a:rPr lang="en-US" dirty="0"/>
              <a:t> am </a:t>
            </a:r>
            <a:r>
              <a:rPr lang="en-US" dirty="0" err="1"/>
              <a:t>besten</a:t>
            </a:r>
            <a:r>
              <a:rPr lang="en-US" dirty="0"/>
              <a:t> </a:t>
            </a:r>
            <a:r>
              <a:rPr lang="en-US" dirty="0" err="1"/>
              <a:t>geeignet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.</a:t>
            </a:r>
          </a:p>
          <a:p>
            <a:pPr marL="71755">
              <a:lnSpc>
                <a:spcPct val="120000"/>
              </a:lnSpc>
            </a:pPr>
            <a:r>
              <a:rPr lang="en-US" dirty="0" err="1">
                <a:ea typeface="+mn-lt"/>
                <a:cs typeface="+mn-lt"/>
              </a:rPr>
              <a:t>Testen</a:t>
            </a:r>
            <a:r>
              <a:rPr lang="en-US" dirty="0">
                <a:ea typeface="+mn-lt"/>
                <a:cs typeface="+mn-lt"/>
              </a:rPr>
              <a:t> Sie die </a:t>
            </a:r>
            <a:r>
              <a:rPr lang="en-US" dirty="0" err="1">
                <a:ea typeface="+mn-lt"/>
                <a:cs typeface="+mn-lt"/>
              </a:rPr>
              <a:t>Innovationsbereitschaft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Ihres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Unternehmens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mit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unserem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Selbsteinschätzungs</a:t>
            </a:r>
            <a:r>
              <a:rPr lang="en-US" dirty="0">
                <a:ea typeface="+mn-lt"/>
                <a:cs typeface="+mn-lt"/>
              </a:rPr>
              <a:t>-Tool: </a:t>
            </a:r>
            <a:r>
              <a:rPr lang="en-US" dirty="0" err="1">
                <a:ea typeface="+mn-lt"/>
                <a:cs typeface="+mn-lt"/>
                <a:hlinkClick r:id="rId3"/>
              </a:rPr>
              <a:t>Klicken</a:t>
            </a:r>
            <a:r>
              <a:rPr lang="en-US" dirty="0">
                <a:ea typeface="+mn-lt"/>
                <a:cs typeface="+mn-lt"/>
                <a:hlinkClick r:id="rId3"/>
              </a:rPr>
              <a:t> Sie </a:t>
            </a:r>
            <a:r>
              <a:rPr lang="en-US" dirty="0" err="1">
                <a:ea typeface="+mn-lt"/>
                <a:cs typeface="+mn-lt"/>
                <a:hlinkClick r:id="rId3"/>
              </a:rPr>
              <a:t>hier</a:t>
            </a:r>
            <a:r>
              <a:rPr lang="en-US" dirty="0">
                <a:ea typeface="+mn-lt"/>
                <a:cs typeface="+mn-lt"/>
                <a:hlinkClick r:id="rId3"/>
              </a:rPr>
              <a:t>, um </a:t>
            </a:r>
            <a:r>
              <a:rPr lang="en-US" dirty="0" err="1">
                <a:ea typeface="+mn-lt"/>
                <a:cs typeface="+mn-lt"/>
                <a:hlinkClick r:id="rId3"/>
              </a:rPr>
              <a:t>mehr</a:t>
            </a:r>
            <a:r>
              <a:rPr lang="en-US" dirty="0">
                <a:ea typeface="+mn-lt"/>
                <a:cs typeface="+mn-lt"/>
                <a:hlinkClick r:id="rId3"/>
              </a:rPr>
              <a:t> </a:t>
            </a:r>
            <a:r>
              <a:rPr lang="en-US" dirty="0" err="1">
                <a:ea typeface="+mn-lt"/>
                <a:cs typeface="+mn-lt"/>
                <a:hlinkClick r:id="rId3"/>
              </a:rPr>
              <a:t>zu</a:t>
            </a:r>
            <a:r>
              <a:rPr lang="en-US" dirty="0">
                <a:ea typeface="+mn-lt"/>
                <a:cs typeface="+mn-lt"/>
                <a:hlinkClick r:id="rId3"/>
              </a:rPr>
              <a:t> </a:t>
            </a:r>
            <a:r>
              <a:rPr lang="en-US" dirty="0" err="1">
                <a:ea typeface="+mn-lt"/>
                <a:cs typeface="+mn-lt"/>
                <a:hlinkClick r:id="rId3"/>
              </a:rPr>
              <a:t>erfahren</a:t>
            </a:r>
            <a:endParaRPr lang="en-IE" b="1" dirty="0">
              <a:highlight>
                <a:srgbClr val="85D2E1"/>
              </a:highlight>
              <a:cs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36CD2-C647-4DAD-A2CD-E0CDE142CC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97966" y="228600"/>
            <a:ext cx="4990998" cy="582221"/>
          </a:xfrm>
        </p:spPr>
        <p:txBody>
          <a:bodyPr>
            <a:noAutofit/>
          </a:bodyPr>
          <a:lstStyle/>
          <a:p>
            <a:r>
              <a:rPr lang="en-US" sz="3300" b="1" dirty="0"/>
              <a:t>Die </a:t>
            </a:r>
            <a:r>
              <a:rPr lang="en-US" sz="3300" b="1" dirty="0" err="1"/>
              <a:t>beste</a:t>
            </a:r>
            <a:r>
              <a:rPr lang="en-US" sz="3300" b="1" dirty="0"/>
              <a:t> </a:t>
            </a:r>
            <a:r>
              <a:rPr lang="en-US" sz="3300" b="1" dirty="0" err="1"/>
              <a:t>Lösung</a:t>
            </a:r>
            <a:r>
              <a:rPr lang="en-US" sz="3300" b="1" dirty="0"/>
              <a:t> </a:t>
            </a:r>
            <a:r>
              <a:rPr lang="en-US" sz="3300" b="1" dirty="0" err="1"/>
              <a:t>für</a:t>
            </a:r>
            <a:r>
              <a:rPr lang="en-US" sz="3300" b="1" dirty="0"/>
              <a:t> Sie </a:t>
            </a:r>
            <a:r>
              <a:rPr lang="en-US" sz="3300" b="1" dirty="0" err="1"/>
              <a:t>finden</a:t>
            </a:r>
            <a:endParaRPr lang="en-IE" sz="3300" b="1" dirty="0"/>
          </a:p>
        </p:txBody>
      </p:sp>
    </p:spTree>
    <p:extLst>
      <p:ext uri="{BB962C8B-B14F-4D97-AF65-F5344CB8AC3E}">
        <p14:creationId xmlns:p14="http://schemas.microsoft.com/office/powerpoint/2010/main" val="1620243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rumpled paper light bulb">
            <a:extLst>
              <a:ext uri="{FF2B5EF4-FFF2-40B4-BE49-F238E27FC236}">
                <a16:creationId xmlns:a16="http://schemas.microsoft.com/office/drawing/2014/main" id="{237545D2-25E7-45D9-9F60-271E675C23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062" y="228600"/>
            <a:ext cx="5105121" cy="63627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A0088-593B-4A4B-8AE2-5E7210CFBE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50428" y="1408386"/>
            <a:ext cx="5418018" cy="54496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Innovation </a:t>
            </a:r>
            <a:r>
              <a:rPr lang="en-US" sz="2000" dirty="0" err="1"/>
              <a:t>kann</a:t>
            </a:r>
            <a:r>
              <a:rPr lang="en-US" sz="2000" dirty="0"/>
              <a:t>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verwirrendes</a:t>
            </a:r>
            <a:r>
              <a:rPr lang="en-US" sz="2000" dirty="0"/>
              <a:t> </a:t>
            </a:r>
            <a:r>
              <a:rPr lang="en-US" sz="2000" dirty="0" err="1"/>
              <a:t>Thema</a:t>
            </a:r>
            <a:r>
              <a:rPr lang="en-US" sz="2000" dirty="0"/>
              <a:t> sein, da es so </a:t>
            </a:r>
            <a:r>
              <a:rPr lang="en-US" sz="2000" dirty="0" err="1"/>
              <a:t>viele</a:t>
            </a:r>
            <a:r>
              <a:rPr lang="en-US" sz="2000" dirty="0"/>
              <a:t> </a:t>
            </a:r>
            <a:r>
              <a:rPr lang="en-US" sz="2000" dirty="0" err="1"/>
              <a:t>verschiedene</a:t>
            </a:r>
            <a:r>
              <a:rPr lang="en-US" sz="2000" dirty="0"/>
              <a:t> </a:t>
            </a:r>
            <a:r>
              <a:rPr lang="en-US" sz="2000" dirty="0" err="1"/>
              <a:t>Arten</a:t>
            </a:r>
            <a:r>
              <a:rPr lang="en-US" sz="2000" dirty="0"/>
              <a:t> von </a:t>
            </a:r>
            <a:r>
              <a:rPr lang="en-US" sz="2000" dirty="0" err="1"/>
              <a:t>Innovationen</a:t>
            </a:r>
            <a:r>
              <a:rPr lang="en-US" sz="2000" dirty="0"/>
              <a:t> </a:t>
            </a:r>
            <a:r>
              <a:rPr lang="en-US" sz="2000" dirty="0" err="1"/>
              <a:t>gibt</a:t>
            </a:r>
            <a:r>
              <a:rPr lang="en-US" sz="2000" dirty="0"/>
              <a:t>. Oft </a:t>
            </a:r>
            <a:r>
              <a:rPr lang="en-US" sz="2000" dirty="0" err="1"/>
              <a:t>hört</a:t>
            </a:r>
            <a:r>
              <a:rPr lang="en-US" sz="2000" dirty="0"/>
              <a:t> man von Innovation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Zusammenhang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Technologie</a:t>
            </a:r>
            <a:r>
              <a:rPr lang="en-US" sz="2000" dirty="0"/>
              <a:t>, und </a:t>
            </a:r>
            <a:r>
              <a:rPr lang="en-US" sz="2000" dirty="0" err="1"/>
              <a:t>obwohl</a:t>
            </a:r>
            <a:r>
              <a:rPr lang="en-US" sz="2000" dirty="0"/>
              <a:t> es </a:t>
            </a:r>
            <a:r>
              <a:rPr lang="en-US" sz="2000" dirty="0" err="1"/>
              <a:t>stimmt</a:t>
            </a:r>
            <a:r>
              <a:rPr lang="en-US" sz="2000" dirty="0"/>
              <a:t>, </a:t>
            </a:r>
            <a:r>
              <a:rPr lang="en-US" sz="2000" dirty="0" err="1"/>
              <a:t>dass</a:t>
            </a:r>
            <a:r>
              <a:rPr lang="en-US" sz="2000" dirty="0"/>
              <a:t> die </a:t>
            </a:r>
            <a:r>
              <a:rPr lang="en-US" sz="2000" dirty="0" err="1"/>
              <a:t>technologische</a:t>
            </a:r>
            <a:r>
              <a:rPr lang="en-US" sz="2000" dirty="0"/>
              <a:t> Innovation die </a:t>
            </a:r>
            <a:r>
              <a:rPr lang="en-US" sz="2000" dirty="0" err="1"/>
              <a:t>offensichtlichste</a:t>
            </a:r>
            <a:r>
              <a:rPr lang="en-US" sz="2000" dirty="0"/>
              <a:t> Form der Innovation war und </a:t>
            </a:r>
            <a:r>
              <a:rPr lang="en-US" sz="2000" dirty="0" err="1"/>
              <a:t>wahrscheinlich</a:t>
            </a:r>
            <a:r>
              <a:rPr lang="en-US" sz="2000" dirty="0"/>
              <a:t> </a:t>
            </a:r>
            <a:r>
              <a:rPr lang="en-US" sz="2000" dirty="0" err="1"/>
              <a:t>auch</a:t>
            </a:r>
            <a:r>
              <a:rPr lang="en-US" sz="2000" dirty="0"/>
              <a:t> </a:t>
            </a:r>
            <a:r>
              <a:rPr lang="en-US" sz="2000" dirty="0" err="1"/>
              <a:t>weiterhin</a:t>
            </a:r>
            <a:r>
              <a:rPr lang="en-US" sz="2000" dirty="0"/>
              <a:t> sein </a:t>
            </a:r>
            <a:r>
              <a:rPr lang="en-US" sz="2000" dirty="0" err="1"/>
              <a:t>wird</a:t>
            </a:r>
            <a:r>
              <a:rPr lang="en-US" sz="2000" dirty="0"/>
              <a:t>, </a:t>
            </a:r>
            <a:r>
              <a:rPr lang="en-US" sz="2000" dirty="0" err="1"/>
              <a:t>gibt</a:t>
            </a:r>
            <a:r>
              <a:rPr lang="en-US" sz="2000" dirty="0"/>
              <a:t> es </a:t>
            </a:r>
            <a:r>
              <a:rPr lang="en-US" sz="2000" dirty="0" err="1"/>
              <a:t>auch</a:t>
            </a:r>
            <a:r>
              <a:rPr lang="en-US" sz="2000" dirty="0"/>
              <a:t> </a:t>
            </a:r>
            <a:r>
              <a:rPr lang="en-US" sz="2000" dirty="0" err="1"/>
              <a:t>andere</a:t>
            </a:r>
            <a:r>
              <a:rPr lang="en-US" sz="2000" dirty="0"/>
              <a:t> </a:t>
            </a:r>
            <a:r>
              <a:rPr lang="en-US" sz="2000" dirty="0" err="1"/>
              <a:t>Formen</a:t>
            </a:r>
            <a:r>
              <a:rPr lang="en-US" sz="2000" dirty="0"/>
              <a:t> der Innovation.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Bei den </a:t>
            </a:r>
            <a:r>
              <a:rPr lang="en-US" sz="2000" dirty="0" err="1"/>
              <a:t>meisten</a:t>
            </a:r>
            <a:r>
              <a:rPr lang="en-US" sz="2000" dirty="0"/>
              <a:t> </a:t>
            </a:r>
            <a:r>
              <a:rPr lang="en-US" sz="2000" dirty="0" err="1"/>
              <a:t>Innovationen</a:t>
            </a:r>
            <a:r>
              <a:rPr lang="en-US" sz="2000" dirty="0"/>
              <a:t> </a:t>
            </a:r>
            <a:r>
              <a:rPr lang="en-US" sz="2000" dirty="0" err="1"/>
              <a:t>handelt</a:t>
            </a:r>
            <a:r>
              <a:rPr lang="en-US" sz="2000" dirty="0"/>
              <a:t> es </a:t>
            </a:r>
            <a:r>
              <a:rPr lang="en-US" sz="2000" dirty="0" err="1"/>
              <a:t>sich</a:t>
            </a:r>
            <a:r>
              <a:rPr lang="en-US" sz="2000" dirty="0"/>
              <a:t> um </a:t>
            </a:r>
            <a:r>
              <a:rPr lang="en-US" sz="2000" dirty="0" err="1"/>
              <a:t>kleinere</a:t>
            </a:r>
            <a:r>
              <a:rPr lang="en-US" sz="2000" dirty="0"/>
              <a:t>, </a:t>
            </a:r>
            <a:r>
              <a:rPr lang="en-US" sz="2000" dirty="0" err="1"/>
              <a:t>allmähliche</a:t>
            </a:r>
            <a:r>
              <a:rPr lang="en-US" sz="2000" dirty="0"/>
              <a:t> </a:t>
            </a:r>
            <a:r>
              <a:rPr lang="en-US" sz="2000" dirty="0" err="1"/>
              <a:t>Verbesserungen</a:t>
            </a:r>
            <a:r>
              <a:rPr lang="en-US" sz="2000" dirty="0"/>
              <a:t> </a:t>
            </a:r>
            <a:r>
              <a:rPr lang="en-US" sz="2000" dirty="0" err="1"/>
              <a:t>bestehender</a:t>
            </a:r>
            <a:r>
              <a:rPr lang="en-US" sz="2000" dirty="0"/>
              <a:t> </a:t>
            </a:r>
            <a:r>
              <a:rPr lang="en-US" sz="2000" dirty="0" err="1"/>
              <a:t>Produkte</a:t>
            </a:r>
            <a:r>
              <a:rPr lang="en-US" sz="2000" dirty="0"/>
              <a:t>, </a:t>
            </a:r>
            <a:r>
              <a:rPr lang="en-US" sz="2000" dirty="0" err="1"/>
              <a:t>Verfahren</a:t>
            </a:r>
            <a:r>
              <a:rPr lang="en-US" sz="2000" dirty="0"/>
              <a:t> und </a:t>
            </a:r>
            <a:r>
              <a:rPr lang="en-US" sz="2000" dirty="0" err="1"/>
              <a:t>Dienstleistungen</a:t>
            </a:r>
            <a:r>
              <a:rPr lang="en-US" sz="2000" dirty="0"/>
              <a:t>, </a:t>
            </a:r>
            <a:r>
              <a:rPr lang="en-US" sz="2000" dirty="0" err="1"/>
              <a:t>während</a:t>
            </a:r>
            <a:r>
              <a:rPr lang="en-US" sz="2000" dirty="0"/>
              <a:t> manche </a:t>
            </a:r>
            <a:r>
              <a:rPr lang="en-US" sz="2000" dirty="0" err="1"/>
              <a:t>Innovationen</a:t>
            </a:r>
            <a:r>
              <a:rPr lang="en-US" sz="2000" dirty="0"/>
              <a:t> </a:t>
            </a:r>
            <a:r>
              <a:rPr lang="en-US" sz="2000" dirty="0" err="1"/>
              <a:t>bahnbrechende</a:t>
            </a:r>
            <a:r>
              <a:rPr lang="en-US" sz="2000" dirty="0"/>
              <a:t> </a:t>
            </a:r>
            <a:r>
              <a:rPr lang="en-US" sz="2000" dirty="0" err="1"/>
              <a:t>Erfindungen</a:t>
            </a:r>
            <a:r>
              <a:rPr lang="en-US" sz="2000" dirty="0"/>
              <a:t> </a:t>
            </a:r>
            <a:r>
              <a:rPr lang="en-US" sz="2000" dirty="0" err="1"/>
              <a:t>oder</a:t>
            </a:r>
            <a:r>
              <a:rPr lang="en-US" sz="2000" dirty="0"/>
              <a:t> </a:t>
            </a:r>
            <a:r>
              <a:rPr lang="en-US" sz="2000" dirty="0" err="1"/>
              <a:t>Geschäftsmodelle</a:t>
            </a:r>
            <a:r>
              <a:rPr lang="en-US" sz="2000" dirty="0"/>
              <a:t> </a:t>
            </a:r>
            <a:r>
              <a:rPr lang="en-US" sz="2000" dirty="0" err="1"/>
              <a:t>sind</a:t>
            </a:r>
            <a:r>
              <a:rPr lang="en-US" sz="2000" dirty="0"/>
              <a:t>, die </a:t>
            </a:r>
            <a:r>
              <a:rPr lang="en-US" sz="2000" dirty="0" err="1"/>
              <a:t>ganze</a:t>
            </a:r>
            <a:r>
              <a:rPr lang="en-US" sz="2000" dirty="0"/>
              <a:t> </a:t>
            </a:r>
            <a:r>
              <a:rPr lang="en-US" sz="2000" dirty="0" err="1"/>
              <a:t>Branchen</a:t>
            </a:r>
            <a:r>
              <a:rPr lang="en-US" sz="2000" dirty="0"/>
              <a:t> </a:t>
            </a:r>
            <a:r>
              <a:rPr lang="en-US" sz="2000" dirty="0" err="1"/>
              <a:t>verändern</a:t>
            </a:r>
            <a:r>
              <a:rPr lang="en-US" sz="2000" dirty="0"/>
              <a:t>.</a:t>
            </a:r>
            <a:endParaRPr lang="en-IE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7D05E-CF1F-4D4B-B375-92B1968E9C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36675" y="419668"/>
            <a:ext cx="5215387" cy="582221"/>
          </a:xfrm>
        </p:spPr>
        <p:txBody>
          <a:bodyPr>
            <a:noAutofit/>
          </a:bodyPr>
          <a:lstStyle/>
          <a:p>
            <a:r>
              <a:rPr lang="en-US" sz="3300" b="1" dirty="0"/>
              <a:t>Was </a:t>
            </a:r>
            <a:r>
              <a:rPr lang="en-US" sz="3300" b="1" dirty="0" err="1"/>
              <a:t>bedeutet</a:t>
            </a:r>
            <a:r>
              <a:rPr lang="en-US" sz="3300" b="1" dirty="0"/>
              <a:t> Innovation…</a:t>
            </a:r>
            <a:endParaRPr lang="en-IE" sz="3300" b="1" dirty="0"/>
          </a:p>
        </p:txBody>
      </p:sp>
    </p:spTree>
    <p:extLst>
      <p:ext uri="{BB962C8B-B14F-4D97-AF65-F5344CB8AC3E}">
        <p14:creationId xmlns:p14="http://schemas.microsoft.com/office/powerpoint/2010/main" val="575294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D8DFA-B5AF-40F1-A72D-E5136FDB28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31913" y="1484848"/>
            <a:ext cx="4716424" cy="45259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Eine </a:t>
            </a:r>
            <a:r>
              <a:rPr lang="en-US" dirty="0" err="1"/>
              <a:t>Möglichkeit</a:t>
            </a:r>
            <a:r>
              <a:rPr lang="en-US" dirty="0"/>
              <a:t>, </a:t>
            </a:r>
            <a:r>
              <a:rPr lang="en-US" dirty="0" err="1"/>
              <a:t>Innovationen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kategorisieren</a:t>
            </a:r>
            <a:r>
              <a:rPr lang="en-US" dirty="0"/>
              <a:t>, </a:t>
            </a:r>
            <a:r>
              <a:rPr lang="en-US" dirty="0" err="1"/>
              <a:t>besteht</a:t>
            </a:r>
            <a:r>
              <a:rPr lang="en-US" dirty="0"/>
              <a:t> </a:t>
            </a:r>
            <a:r>
              <a:rPr lang="en-US" dirty="0" err="1"/>
              <a:t>darin</a:t>
            </a:r>
            <a:r>
              <a:rPr lang="en-US" dirty="0"/>
              <a:t>,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anhand</a:t>
            </a:r>
            <a:r>
              <a:rPr lang="en-US" dirty="0"/>
              <a:t> von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Dimensionen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klassifizieren</a:t>
            </a:r>
            <a:r>
              <a:rPr lang="en-US" dirty="0"/>
              <a:t>: </a:t>
            </a:r>
            <a:r>
              <a:rPr lang="en-US" b="1" dirty="0"/>
              <a:t>die </a:t>
            </a:r>
            <a:r>
              <a:rPr lang="en-US" b="1" dirty="0" err="1"/>
              <a:t>verwendete</a:t>
            </a:r>
            <a:r>
              <a:rPr lang="en-US" b="1" dirty="0"/>
              <a:t> </a:t>
            </a:r>
            <a:r>
              <a:rPr lang="en-US" b="1" dirty="0" err="1"/>
              <a:t>Technologie</a:t>
            </a:r>
            <a:r>
              <a:rPr lang="en-US" b="1" dirty="0"/>
              <a:t> und der </a:t>
            </a:r>
            <a:r>
              <a:rPr lang="en-US" b="1" dirty="0" err="1"/>
              <a:t>Markt</a:t>
            </a:r>
            <a:r>
              <a:rPr lang="en-US" b="1" dirty="0"/>
              <a:t>, auf dem </a:t>
            </a:r>
            <a:r>
              <a:rPr lang="en-US" b="1" dirty="0" err="1"/>
              <a:t>sie</a:t>
            </a:r>
            <a:r>
              <a:rPr lang="en-US" b="1" dirty="0"/>
              <a:t> </a:t>
            </a:r>
            <a:r>
              <a:rPr lang="en-US" b="1" dirty="0" err="1"/>
              <a:t>tätig</a:t>
            </a:r>
            <a:r>
              <a:rPr lang="en-US" b="1" dirty="0"/>
              <a:t> </a:t>
            </a:r>
            <a:r>
              <a:rPr lang="en-US" b="1" dirty="0" err="1"/>
              <a:t>ist</a:t>
            </a:r>
            <a:r>
              <a:rPr lang="en-US" b="1" dirty="0"/>
              <a:t>. </a:t>
            </a:r>
            <a:r>
              <a:rPr lang="en-US" dirty="0" err="1"/>
              <a:t>Anhand</a:t>
            </a:r>
            <a:r>
              <a:rPr lang="en-US" dirty="0"/>
              <a:t> der </a:t>
            </a:r>
            <a:r>
              <a:rPr lang="en-US" dirty="0" err="1"/>
              <a:t>Innovationsmatrix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die </a:t>
            </a:r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häufigsten</a:t>
            </a:r>
            <a:r>
              <a:rPr lang="en-US" dirty="0"/>
              <a:t> </a:t>
            </a:r>
            <a:r>
              <a:rPr lang="en-US" dirty="0" err="1"/>
              <a:t>Arten</a:t>
            </a:r>
            <a:r>
              <a:rPr lang="en-US" dirty="0"/>
              <a:t> von </a:t>
            </a:r>
            <a:r>
              <a:rPr lang="en-US" dirty="0" err="1"/>
              <a:t>Innovationen</a:t>
            </a:r>
            <a:r>
              <a:rPr lang="en-US" dirty="0"/>
              <a:t> </a:t>
            </a:r>
            <a:r>
              <a:rPr lang="en-US" dirty="0" err="1"/>
              <a:t>veranschaulichen</a:t>
            </a:r>
            <a:r>
              <a:rPr lang="en-US" dirty="0"/>
              <a:t>: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Inkrementelle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  <a:p>
            <a:pPr marL="1143000" lvl="1" indent="-457200"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+mn-lt"/>
              </a:rPr>
              <a:t>Disruptive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Kontinuierliche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  <a:p>
            <a:pPr marL="1143000" lvl="1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Radikale</a:t>
            </a:r>
            <a:endParaRPr lang="en-IE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A963E-EBDF-4B9F-A0F2-BC2B3AB3F8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Die Innovations - Matrix</a:t>
            </a:r>
            <a:endParaRPr lang="en-IE" sz="33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15E77-28BE-4284-818F-D5D2ECA30651}"/>
              </a:ext>
            </a:extLst>
          </p:cNvPr>
          <p:cNvSpPr txBox="1"/>
          <p:nvPr/>
        </p:nvSpPr>
        <p:spPr>
          <a:xfrm>
            <a:off x="8312727" y="1679171"/>
            <a:ext cx="1504604" cy="127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0BEAEA-A4B6-4575-AE6D-79D00526E4EE}"/>
              </a:ext>
            </a:extLst>
          </p:cNvPr>
          <p:cNvSpPr txBox="1"/>
          <p:nvPr/>
        </p:nvSpPr>
        <p:spPr>
          <a:xfrm>
            <a:off x="8465127" y="1831571"/>
            <a:ext cx="1504604" cy="127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83E16-CCEC-4E59-9F06-BD38EBBE79C1}"/>
              </a:ext>
            </a:extLst>
          </p:cNvPr>
          <p:cNvSpPr txBox="1"/>
          <p:nvPr/>
        </p:nvSpPr>
        <p:spPr>
          <a:xfrm>
            <a:off x="7732589" y="1484848"/>
            <a:ext cx="1790007" cy="1384995"/>
          </a:xfrm>
          <a:prstGeom prst="rect">
            <a:avLst/>
          </a:prstGeom>
          <a:solidFill>
            <a:srgbClr val="85D2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err="1"/>
              <a:t>Kontinuierliche</a:t>
            </a:r>
            <a:endParaRPr lang="en-US" sz="1200" b="1" u="sng" dirty="0"/>
          </a:p>
          <a:p>
            <a:pPr algn="ctr"/>
            <a:r>
              <a:rPr lang="en-US" sz="1200" dirty="0"/>
              <a:t>Eine </a:t>
            </a:r>
            <a:r>
              <a:rPr lang="en-US" sz="1200" dirty="0" err="1"/>
              <a:t>wesentliche</a:t>
            </a:r>
            <a:r>
              <a:rPr lang="en-US" sz="1200" dirty="0"/>
              <a:t> </a:t>
            </a:r>
            <a:r>
              <a:rPr lang="en-US" sz="1200" dirty="0" err="1"/>
              <a:t>Verbesserung</a:t>
            </a:r>
            <a:r>
              <a:rPr lang="en-US" sz="1200" dirty="0"/>
              <a:t> </a:t>
            </a:r>
            <a:r>
              <a:rPr lang="en-US" sz="1200" dirty="0" err="1"/>
              <a:t>eines</a:t>
            </a:r>
            <a:r>
              <a:rPr lang="en-US" sz="1200" dirty="0"/>
              <a:t> </a:t>
            </a:r>
            <a:r>
              <a:rPr lang="en-US" sz="1200" dirty="0" err="1"/>
              <a:t>Produkts</a:t>
            </a:r>
            <a:r>
              <a:rPr lang="en-US" sz="1200" dirty="0"/>
              <a:t>, die </a:t>
            </a:r>
            <a:r>
              <a:rPr lang="en-US" sz="1200" dirty="0" err="1"/>
              <a:t>darauf</a:t>
            </a:r>
            <a:r>
              <a:rPr lang="en-US" sz="1200" dirty="0"/>
              <a:t> </a:t>
            </a:r>
            <a:r>
              <a:rPr lang="en-US" sz="1200" dirty="0" err="1"/>
              <a:t>abzielt</a:t>
            </a:r>
            <a:r>
              <a:rPr lang="en-US" sz="1200" dirty="0"/>
              <a:t>, die Position auf </a:t>
            </a:r>
            <a:r>
              <a:rPr lang="en-US" sz="1200" dirty="0" err="1"/>
              <a:t>einem</a:t>
            </a:r>
            <a:r>
              <a:rPr lang="en-US" sz="1200" dirty="0"/>
              <a:t> </a:t>
            </a:r>
            <a:r>
              <a:rPr lang="en-US" sz="1200" dirty="0" err="1"/>
              <a:t>bestehenden</a:t>
            </a:r>
            <a:r>
              <a:rPr lang="en-US" sz="1200" dirty="0"/>
              <a:t> </a:t>
            </a:r>
            <a:r>
              <a:rPr lang="en-US" sz="1200" dirty="0" err="1"/>
              <a:t>Markt</a:t>
            </a:r>
            <a:r>
              <a:rPr lang="en-US" sz="1200" dirty="0"/>
              <a:t> </a:t>
            </a:r>
            <a:r>
              <a:rPr lang="en-US" sz="1200" dirty="0" err="1"/>
              <a:t>zu</a:t>
            </a:r>
            <a:r>
              <a:rPr lang="en-US" sz="1200" dirty="0"/>
              <a:t> </a:t>
            </a:r>
            <a:r>
              <a:rPr lang="en-US" sz="1200" dirty="0" err="1"/>
              <a:t>halten</a:t>
            </a:r>
            <a:r>
              <a:rPr lang="en-US" sz="1200" dirty="0"/>
              <a:t>.</a:t>
            </a:r>
            <a:endParaRPr lang="en-IE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5717D1-FB5B-4356-9840-E34F50337507}"/>
              </a:ext>
            </a:extLst>
          </p:cNvPr>
          <p:cNvSpPr txBox="1"/>
          <p:nvPr/>
        </p:nvSpPr>
        <p:spPr>
          <a:xfrm>
            <a:off x="9713789" y="1486074"/>
            <a:ext cx="1790007" cy="1384995"/>
          </a:xfrm>
          <a:prstGeom prst="rect">
            <a:avLst/>
          </a:prstGeom>
          <a:solidFill>
            <a:srgbClr val="8CBF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Disruptive</a:t>
            </a:r>
          </a:p>
          <a:p>
            <a:pPr algn="ctr"/>
            <a:r>
              <a:rPr lang="en-US" sz="1200" dirty="0" err="1"/>
              <a:t>Technologie</a:t>
            </a:r>
            <a:r>
              <a:rPr lang="en-US" sz="1200" dirty="0"/>
              <a:t> </a:t>
            </a:r>
            <a:r>
              <a:rPr lang="en-US" sz="1200" dirty="0" err="1"/>
              <a:t>oder</a:t>
            </a:r>
            <a:r>
              <a:rPr lang="en-US" sz="1200" dirty="0"/>
              <a:t> </a:t>
            </a:r>
            <a:r>
              <a:rPr lang="en-US" sz="1200" dirty="0" err="1"/>
              <a:t>neues</a:t>
            </a:r>
            <a:r>
              <a:rPr lang="en-US" sz="1200" dirty="0"/>
              <a:t> </a:t>
            </a:r>
            <a:r>
              <a:rPr lang="en-US" sz="1200" dirty="0" err="1"/>
              <a:t>Geschäftsmodell</a:t>
            </a:r>
            <a:r>
              <a:rPr lang="en-US" sz="1200" dirty="0"/>
              <a:t>, das den </a:t>
            </a:r>
            <a:r>
              <a:rPr lang="en-US" sz="1200" dirty="0" err="1"/>
              <a:t>bestehenden</a:t>
            </a:r>
            <a:r>
              <a:rPr lang="en-US" sz="1200" dirty="0"/>
              <a:t> </a:t>
            </a:r>
            <a:r>
              <a:rPr lang="en-US" sz="1200" dirty="0" err="1"/>
              <a:t>Markt</a:t>
            </a:r>
            <a:r>
              <a:rPr lang="en-US" sz="1200" dirty="0"/>
              <a:t> </a:t>
            </a:r>
            <a:r>
              <a:rPr lang="en-US" sz="1200" dirty="0" err="1"/>
              <a:t>stört</a:t>
            </a:r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ADE65-E71C-42BB-B9F4-B4213771E69C}"/>
              </a:ext>
            </a:extLst>
          </p:cNvPr>
          <p:cNvSpPr txBox="1"/>
          <p:nvPr/>
        </p:nvSpPr>
        <p:spPr>
          <a:xfrm>
            <a:off x="7732589" y="3041999"/>
            <a:ext cx="1773382" cy="1200329"/>
          </a:xfrm>
          <a:prstGeom prst="rect">
            <a:avLst/>
          </a:prstGeom>
          <a:solidFill>
            <a:srgbClr val="FFD1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err="1"/>
              <a:t>Inkrementelle</a:t>
            </a:r>
            <a:endParaRPr lang="en-US" sz="1200" b="1" u="sng" dirty="0"/>
          </a:p>
          <a:p>
            <a:pPr algn="ctr"/>
            <a:r>
              <a:rPr lang="en-US" sz="1200" dirty="0" err="1"/>
              <a:t>Schrittweise</a:t>
            </a:r>
            <a:r>
              <a:rPr lang="en-US" sz="1200" dirty="0"/>
              <a:t> und </a:t>
            </a:r>
            <a:r>
              <a:rPr lang="en-US" sz="1200" dirty="0" err="1"/>
              <a:t>kontinuierliche</a:t>
            </a:r>
            <a:r>
              <a:rPr lang="en-US" sz="1200" dirty="0"/>
              <a:t> </a:t>
            </a:r>
            <a:r>
              <a:rPr lang="en-US" sz="1200" dirty="0" err="1"/>
              <a:t>Verbesserung</a:t>
            </a:r>
            <a:r>
              <a:rPr lang="en-US" sz="1200" dirty="0"/>
              <a:t> der </a:t>
            </a:r>
            <a:r>
              <a:rPr lang="en-US" sz="1200" dirty="0" err="1"/>
              <a:t>bestehenden</a:t>
            </a:r>
            <a:r>
              <a:rPr lang="en-US" sz="1200" dirty="0"/>
              <a:t> </a:t>
            </a:r>
            <a:r>
              <a:rPr lang="en-US" sz="1200" dirty="0" err="1"/>
              <a:t>Produkte</a:t>
            </a:r>
            <a:r>
              <a:rPr lang="en-US" sz="1200" dirty="0"/>
              <a:t> und </a:t>
            </a:r>
            <a:r>
              <a:rPr lang="en-US" sz="1200" dirty="0" err="1"/>
              <a:t>Dienstleistungen</a:t>
            </a:r>
            <a:endParaRPr lang="en-IE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60DC5B-AD6A-4861-B170-F9F2F182F5CC}"/>
              </a:ext>
            </a:extLst>
          </p:cNvPr>
          <p:cNvSpPr txBox="1"/>
          <p:nvPr/>
        </p:nvSpPr>
        <p:spPr>
          <a:xfrm>
            <a:off x="9713789" y="3041999"/>
            <a:ext cx="1773382" cy="1200329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err="1">
                <a:solidFill>
                  <a:srgbClr val="85D2E1"/>
                </a:solidFill>
              </a:rPr>
              <a:t>Radikale</a:t>
            </a:r>
            <a:endParaRPr lang="en-US" sz="1200" b="1" u="sng" dirty="0">
              <a:solidFill>
                <a:srgbClr val="85D2E1"/>
              </a:solidFill>
            </a:endParaRPr>
          </a:p>
          <a:p>
            <a:pPr algn="ctr"/>
            <a:r>
              <a:rPr lang="en-US" sz="1200" dirty="0" err="1">
                <a:solidFill>
                  <a:srgbClr val="85D2E1"/>
                </a:solidFill>
              </a:rPr>
              <a:t>Technologischer</a:t>
            </a:r>
            <a:r>
              <a:rPr lang="en-US" sz="1200" dirty="0">
                <a:solidFill>
                  <a:srgbClr val="85D2E1"/>
                </a:solidFill>
              </a:rPr>
              <a:t> </a:t>
            </a:r>
            <a:r>
              <a:rPr lang="en-US" sz="1200" dirty="0" err="1">
                <a:solidFill>
                  <a:srgbClr val="85D2E1"/>
                </a:solidFill>
              </a:rPr>
              <a:t>Durchbruch</a:t>
            </a:r>
            <a:r>
              <a:rPr lang="en-US" sz="1200" dirty="0">
                <a:solidFill>
                  <a:srgbClr val="85D2E1"/>
                </a:solidFill>
              </a:rPr>
              <a:t>, der </a:t>
            </a:r>
            <a:r>
              <a:rPr lang="en-US" sz="1200" dirty="0" err="1">
                <a:solidFill>
                  <a:srgbClr val="85D2E1"/>
                </a:solidFill>
              </a:rPr>
              <a:t>Branchen</a:t>
            </a:r>
            <a:r>
              <a:rPr lang="en-US" sz="1200" dirty="0">
                <a:solidFill>
                  <a:srgbClr val="85D2E1"/>
                </a:solidFill>
              </a:rPr>
              <a:t> </a:t>
            </a:r>
            <a:r>
              <a:rPr lang="en-US" sz="1200" dirty="0" err="1">
                <a:solidFill>
                  <a:srgbClr val="85D2E1"/>
                </a:solidFill>
              </a:rPr>
              <a:t>verändert</a:t>
            </a:r>
            <a:r>
              <a:rPr lang="en-US" sz="1200" dirty="0">
                <a:solidFill>
                  <a:srgbClr val="85D2E1"/>
                </a:solidFill>
              </a:rPr>
              <a:t> und oft </a:t>
            </a:r>
            <a:r>
              <a:rPr lang="en-US" sz="1200" dirty="0" err="1">
                <a:solidFill>
                  <a:srgbClr val="85D2E1"/>
                </a:solidFill>
              </a:rPr>
              <a:t>einen</a:t>
            </a:r>
            <a:r>
              <a:rPr lang="en-US" sz="1200" dirty="0">
                <a:solidFill>
                  <a:srgbClr val="85D2E1"/>
                </a:solidFill>
              </a:rPr>
              <a:t> </a:t>
            </a:r>
            <a:r>
              <a:rPr lang="en-US" sz="1200" dirty="0" err="1">
                <a:solidFill>
                  <a:srgbClr val="85D2E1"/>
                </a:solidFill>
              </a:rPr>
              <a:t>neuen</a:t>
            </a:r>
            <a:r>
              <a:rPr lang="en-US" sz="1200" dirty="0">
                <a:solidFill>
                  <a:srgbClr val="85D2E1"/>
                </a:solidFill>
              </a:rPr>
              <a:t> </a:t>
            </a:r>
            <a:r>
              <a:rPr lang="en-US" sz="1200" dirty="0" err="1">
                <a:solidFill>
                  <a:srgbClr val="85D2E1"/>
                </a:solidFill>
              </a:rPr>
              <a:t>Markt</a:t>
            </a:r>
            <a:r>
              <a:rPr lang="en-US" sz="1200" dirty="0">
                <a:solidFill>
                  <a:srgbClr val="85D2E1"/>
                </a:solidFill>
              </a:rPr>
              <a:t> </a:t>
            </a:r>
            <a:r>
              <a:rPr lang="en-US" sz="1200" dirty="0" err="1">
                <a:solidFill>
                  <a:srgbClr val="85D2E1"/>
                </a:solidFill>
              </a:rPr>
              <a:t>schafft</a:t>
            </a:r>
            <a:endParaRPr lang="en-IE" sz="1200" dirty="0">
              <a:solidFill>
                <a:srgbClr val="85D2E1"/>
              </a:solidFill>
            </a:endParaRP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B226F1EC-E4E3-4BAD-A4A9-5056A0AB1D52}"/>
              </a:ext>
            </a:extLst>
          </p:cNvPr>
          <p:cNvSpPr/>
          <p:nvPr/>
        </p:nvSpPr>
        <p:spPr>
          <a:xfrm>
            <a:off x="7461040" y="1296785"/>
            <a:ext cx="80356" cy="3399906"/>
          </a:xfrm>
          <a:prstGeom prst="upArrow">
            <a:avLst/>
          </a:prstGeom>
          <a:solidFill>
            <a:srgbClr val="85D2E1"/>
          </a:solidFill>
          <a:ln>
            <a:solidFill>
              <a:srgbClr val="85D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936C8AFD-1336-4DB5-BD16-7B91FCED4F7A}"/>
              </a:ext>
            </a:extLst>
          </p:cNvPr>
          <p:cNvSpPr/>
          <p:nvPr/>
        </p:nvSpPr>
        <p:spPr>
          <a:xfrm rot="5400000">
            <a:off x="9501814" y="2636980"/>
            <a:ext cx="80356" cy="4081549"/>
          </a:xfrm>
          <a:prstGeom prst="upArrow">
            <a:avLst/>
          </a:prstGeom>
          <a:solidFill>
            <a:srgbClr val="85D2E1"/>
          </a:solidFill>
          <a:ln>
            <a:solidFill>
              <a:srgbClr val="85D2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75BE85-5A2B-4A3E-B2B2-2A0D5BBDD1B1}"/>
              </a:ext>
            </a:extLst>
          </p:cNvPr>
          <p:cNvSpPr txBox="1"/>
          <p:nvPr/>
        </p:nvSpPr>
        <p:spPr>
          <a:xfrm rot="16200000">
            <a:off x="5830143" y="2715954"/>
            <a:ext cx="2809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1BA19A"/>
                </a:solidFill>
              </a:rPr>
              <a:t>Auswirkungen</a:t>
            </a:r>
            <a:r>
              <a:rPr lang="en-US" sz="1400" b="1" dirty="0">
                <a:solidFill>
                  <a:srgbClr val="1BA19A"/>
                </a:solidFill>
              </a:rPr>
              <a:t> auf den </a:t>
            </a:r>
            <a:r>
              <a:rPr lang="en-US" sz="1400" b="1" dirty="0" err="1">
                <a:solidFill>
                  <a:srgbClr val="1BA19A"/>
                </a:solidFill>
              </a:rPr>
              <a:t>Markt</a:t>
            </a:r>
            <a:endParaRPr lang="en-IE" sz="1400" b="1" dirty="0">
              <a:solidFill>
                <a:srgbClr val="1BA19A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3CC39C-F363-4696-B0D9-F477DF687EBD}"/>
              </a:ext>
            </a:extLst>
          </p:cNvPr>
          <p:cNvSpPr txBox="1"/>
          <p:nvPr/>
        </p:nvSpPr>
        <p:spPr>
          <a:xfrm>
            <a:off x="8619280" y="5024940"/>
            <a:ext cx="2171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Technologische</a:t>
            </a:r>
            <a:r>
              <a:rPr lang="en-US" sz="1400" b="1" dirty="0"/>
              <a:t> </a:t>
            </a:r>
            <a:r>
              <a:rPr lang="en-US" sz="1400" b="1" dirty="0" err="1"/>
              <a:t>Neuheit</a:t>
            </a:r>
            <a:endParaRPr lang="en-IE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0B9D04-E7A3-488E-ABAE-C91B2A4BF56F}"/>
              </a:ext>
            </a:extLst>
          </p:cNvPr>
          <p:cNvSpPr txBox="1"/>
          <p:nvPr/>
        </p:nvSpPr>
        <p:spPr>
          <a:xfrm>
            <a:off x="7618614" y="4717932"/>
            <a:ext cx="846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Niedrig</a:t>
            </a:r>
            <a:endParaRPr lang="en-IE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784C44-D5FA-4A7F-835E-2F333E8B8601}"/>
              </a:ext>
            </a:extLst>
          </p:cNvPr>
          <p:cNvSpPr txBox="1"/>
          <p:nvPr/>
        </p:nvSpPr>
        <p:spPr>
          <a:xfrm>
            <a:off x="10944072" y="4717931"/>
            <a:ext cx="638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Hoch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823456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413B3E-E826-47F6-A410-9E2931FDBE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2360661"/>
            <a:ext cx="4467496" cy="3892094"/>
          </a:xfrm>
        </p:spPr>
        <p:txBody>
          <a:bodyPr>
            <a:normAutofit fontScale="85000" lnSpcReduction="10000"/>
          </a:bodyPr>
          <a:lstStyle/>
          <a:p>
            <a:pPr indent="0">
              <a:lnSpc>
                <a:spcPct val="120000"/>
              </a:lnSpc>
            </a:pPr>
            <a:r>
              <a:rPr lang="en-US" dirty="0">
                <a:solidFill>
                  <a:srgbClr val="030303"/>
                </a:solidFill>
              </a:rPr>
              <a:t>Es </a:t>
            </a:r>
            <a:r>
              <a:rPr lang="en-US" dirty="0" err="1">
                <a:solidFill>
                  <a:srgbClr val="030303"/>
                </a:solidFill>
              </a:rPr>
              <a:t>gibt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viele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verschiedene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Kategorien</a:t>
            </a:r>
            <a:r>
              <a:rPr lang="en-US" dirty="0">
                <a:solidFill>
                  <a:srgbClr val="030303"/>
                </a:solidFill>
              </a:rPr>
              <a:t> und </a:t>
            </a:r>
            <a:r>
              <a:rPr lang="en-US" dirty="0" err="1">
                <a:solidFill>
                  <a:srgbClr val="030303"/>
                </a:solidFill>
              </a:rPr>
              <a:t>Arten</a:t>
            </a:r>
            <a:r>
              <a:rPr lang="en-US" dirty="0">
                <a:solidFill>
                  <a:srgbClr val="030303"/>
                </a:solidFill>
              </a:rPr>
              <a:t> von Innovation. In </a:t>
            </a:r>
            <a:r>
              <a:rPr lang="en-US" dirty="0" err="1">
                <a:solidFill>
                  <a:srgbClr val="030303"/>
                </a:solidFill>
              </a:rPr>
              <a:t>diesem</a:t>
            </a:r>
            <a:r>
              <a:rPr lang="en-US" dirty="0">
                <a:solidFill>
                  <a:srgbClr val="030303"/>
                </a:solidFill>
              </a:rPr>
              <a:t> Video </a:t>
            </a:r>
            <a:r>
              <a:rPr lang="en-US" dirty="0" err="1">
                <a:solidFill>
                  <a:srgbClr val="030303"/>
                </a:solidFill>
              </a:rPr>
              <a:t>werden</a:t>
            </a:r>
            <a:r>
              <a:rPr lang="en-US" dirty="0">
                <a:solidFill>
                  <a:srgbClr val="030303"/>
                </a:solidFill>
              </a:rPr>
              <a:t> die </a:t>
            </a:r>
            <a:r>
              <a:rPr lang="en-US" dirty="0" err="1">
                <a:solidFill>
                  <a:srgbClr val="030303"/>
                </a:solidFill>
              </a:rPr>
              <a:t>gebräuchlichsten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Arten</a:t>
            </a:r>
            <a:r>
              <a:rPr lang="en-US" dirty="0">
                <a:solidFill>
                  <a:srgbClr val="030303"/>
                </a:solidFill>
              </a:rPr>
              <a:t> der </a:t>
            </a:r>
            <a:r>
              <a:rPr lang="en-US" dirty="0" err="1">
                <a:solidFill>
                  <a:srgbClr val="030303"/>
                </a:solidFill>
              </a:rPr>
              <a:t>Kategorisierung</a:t>
            </a:r>
            <a:r>
              <a:rPr lang="en-US" dirty="0">
                <a:solidFill>
                  <a:srgbClr val="030303"/>
                </a:solidFill>
              </a:rPr>
              <a:t> von </a:t>
            </a:r>
            <a:r>
              <a:rPr lang="en-US" dirty="0" err="1">
                <a:solidFill>
                  <a:srgbClr val="030303"/>
                </a:solidFill>
              </a:rPr>
              <a:t>Innovationen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erläutert</a:t>
            </a:r>
            <a:r>
              <a:rPr lang="en-US" dirty="0">
                <a:solidFill>
                  <a:srgbClr val="030303"/>
                </a:solidFill>
              </a:rPr>
              <a:t>. </a:t>
            </a:r>
            <a:r>
              <a:rPr lang="en-US" dirty="0" err="1">
                <a:solidFill>
                  <a:srgbClr val="030303"/>
                </a:solidFill>
              </a:rPr>
              <a:t>Außerdem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wird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erörtert</a:t>
            </a:r>
            <a:r>
              <a:rPr lang="en-US" dirty="0">
                <a:solidFill>
                  <a:srgbClr val="030303"/>
                </a:solidFill>
              </a:rPr>
              <a:t>, </a:t>
            </a:r>
            <a:r>
              <a:rPr lang="en-US" dirty="0" err="1">
                <a:solidFill>
                  <a:srgbClr val="030303"/>
                </a:solidFill>
              </a:rPr>
              <a:t>wie</a:t>
            </a:r>
            <a:r>
              <a:rPr lang="en-US" dirty="0">
                <a:solidFill>
                  <a:srgbClr val="030303"/>
                </a:solidFill>
              </a:rPr>
              <a:t> die </a:t>
            </a:r>
            <a:r>
              <a:rPr lang="en-US" dirty="0" err="1">
                <a:solidFill>
                  <a:srgbClr val="030303"/>
                </a:solidFill>
              </a:rPr>
              <a:t>Betrachtung</a:t>
            </a:r>
            <a:r>
              <a:rPr lang="en-US" dirty="0">
                <a:solidFill>
                  <a:srgbClr val="030303"/>
                </a:solidFill>
              </a:rPr>
              <a:t> von </a:t>
            </a:r>
            <a:r>
              <a:rPr lang="en-US" dirty="0" err="1">
                <a:solidFill>
                  <a:srgbClr val="030303"/>
                </a:solidFill>
              </a:rPr>
              <a:t>Innovationen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aus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verschiedenen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Blickwinkeln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dazu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beitragen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kann</a:t>
            </a:r>
            <a:r>
              <a:rPr lang="en-US" dirty="0">
                <a:solidFill>
                  <a:srgbClr val="030303"/>
                </a:solidFill>
              </a:rPr>
              <a:t>, </a:t>
            </a:r>
            <a:r>
              <a:rPr lang="en-US" dirty="0" err="1">
                <a:solidFill>
                  <a:srgbClr val="030303"/>
                </a:solidFill>
              </a:rPr>
              <a:t>ihre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Funktionsweise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besser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zu</a:t>
            </a:r>
            <a:r>
              <a:rPr lang="en-US" dirty="0">
                <a:solidFill>
                  <a:srgbClr val="030303"/>
                </a:solidFill>
              </a:rPr>
              <a:t> verstehen und </a:t>
            </a:r>
            <a:r>
              <a:rPr lang="en-US" dirty="0" err="1">
                <a:solidFill>
                  <a:srgbClr val="030303"/>
                </a:solidFill>
              </a:rPr>
              <a:t>ganz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neue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Möglichkeiten</a:t>
            </a:r>
            <a:r>
              <a:rPr lang="en-US" dirty="0">
                <a:solidFill>
                  <a:srgbClr val="030303"/>
                </a:solidFill>
              </a:rPr>
              <a:t> der </a:t>
            </a:r>
            <a:r>
              <a:rPr lang="en-US" dirty="0" err="1">
                <a:solidFill>
                  <a:srgbClr val="030303"/>
                </a:solidFill>
              </a:rPr>
              <a:t>Wertschöpfung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zu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finden</a:t>
            </a:r>
            <a:r>
              <a:rPr lang="en-US" dirty="0">
                <a:solidFill>
                  <a:srgbClr val="030303"/>
                </a:solidFill>
              </a:rPr>
              <a:t>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D9D62-5811-4BFF-B0DD-C5356D918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4000" y="426098"/>
            <a:ext cx="5095922" cy="990723"/>
          </a:xfrm>
        </p:spPr>
        <p:txBody>
          <a:bodyPr>
            <a:noAutofit/>
          </a:bodyPr>
          <a:lstStyle/>
          <a:p>
            <a:r>
              <a:rPr lang="en-US" b="1" dirty="0" err="1"/>
              <a:t>Einführung</a:t>
            </a:r>
            <a:r>
              <a:rPr lang="en-US" b="1" dirty="0"/>
              <a:t> in </a:t>
            </a:r>
            <a:r>
              <a:rPr lang="en-US" b="1" dirty="0" err="1"/>
              <a:t>Innovationen</a:t>
            </a:r>
            <a:r>
              <a:rPr lang="en-US" b="1" dirty="0"/>
              <a:t> (EN)</a:t>
            </a:r>
            <a:endParaRPr lang="en-IE" b="1" dirty="0"/>
          </a:p>
        </p:txBody>
      </p:sp>
      <p:pic>
        <p:nvPicPr>
          <p:cNvPr id="4" name="Online Media 3" title="Different Types of Innovation Explained">
            <a:hlinkClick r:id="" action="ppaction://media"/>
            <a:extLst>
              <a:ext uri="{FF2B5EF4-FFF2-40B4-BE49-F238E27FC236}">
                <a16:creationId xmlns:a16="http://schemas.microsoft.com/office/drawing/2014/main" id="{0AC213EE-0A3C-40EF-B284-77CF2A01B7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90286" y="1234439"/>
            <a:ext cx="6834995" cy="4158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68BD4-4117-4408-96F2-43F699075634}"/>
              </a:ext>
            </a:extLst>
          </p:cNvPr>
          <p:cNvSpPr txBox="1"/>
          <p:nvPr/>
        </p:nvSpPr>
        <p:spPr>
          <a:xfrm>
            <a:off x="4974771" y="6068089"/>
            <a:ext cx="6135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5D2E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Different Types of Innovation Explained - YouTube</a:t>
            </a:r>
            <a:endParaRPr lang="en-IE" dirty="0">
              <a:solidFill>
                <a:srgbClr val="85D2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8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2B5DAD-04A7-4C4C-A7A8-7C2874AE4E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8272" y="1757011"/>
            <a:ext cx="5486400" cy="3867704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00000"/>
              </a:lnSpc>
            </a:pPr>
            <a:r>
              <a:rPr lang="en-US" dirty="0"/>
              <a:t>Die </a:t>
            </a:r>
            <a:r>
              <a:rPr lang="en-US" dirty="0" err="1"/>
              <a:t>demografische</a:t>
            </a:r>
            <a:r>
              <a:rPr lang="en-US" dirty="0"/>
              <a:t> Zukunft </a:t>
            </a:r>
            <a:r>
              <a:rPr lang="en-US" dirty="0" err="1"/>
              <a:t>Europas</a:t>
            </a:r>
            <a:r>
              <a:rPr lang="en-US" dirty="0"/>
              <a:t> </a:t>
            </a:r>
            <a:r>
              <a:rPr lang="en-US" dirty="0" err="1"/>
              <a:t>lässt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in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Farbe</a:t>
            </a:r>
            <a:r>
              <a:rPr lang="en-US" dirty="0"/>
              <a:t> </a:t>
            </a:r>
            <a:r>
              <a:rPr lang="en-US" dirty="0" err="1"/>
              <a:t>zusammenfassen</a:t>
            </a:r>
            <a:r>
              <a:rPr lang="en-US" dirty="0"/>
              <a:t>: </a:t>
            </a:r>
            <a:r>
              <a:rPr lang="en-US" b="1" dirty="0"/>
              <a:t>Silber.</a:t>
            </a:r>
            <a:r>
              <a:rPr lang="en-US" dirty="0"/>
              <a:t> </a:t>
            </a:r>
          </a:p>
          <a:p>
            <a:pPr indent="0">
              <a:lnSpc>
                <a:spcPct val="100000"/>
              </a:lnSpc>
            </a:pP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immer</a:t>
            </a:r>
            <a:r>
              <a:rPr lang="en-US" dirty="0"/>
              <a:t> </a:t>
            </a:r>
            <a:r>
              <a:rPr lang="en-US" dirty="0" err="1"/>
              <a:t>älter</a:t>
            </a:r>
            <a:r>
              <a:rPr lang="en-US" dirty="0"/>
              <a:t>, es </a:t>
            </a: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weniger</a:t>
            </a:r>
            <a:r>
              <a:rPr lang="en-US" dirty="0"/>
              <a:t> </a:t>
            </a:r>
            <a:r>
              <a:rPr lang="en-US" dirty="0" err="1"/>
              <a:t>Geburten</a:t>
            </a:r>
            <a:r>
              <a:rPr lang="en-US" dirty="0"/>
              <a:t> und die </a:t>
            </a:r>
            <a:r>
              <a:rPr lang="en-US" dirty="0" err="1"/>
              <a:t>Lebenserwartung</a:t>
            </a:r>
            <a:r>
              <a:rPr lang="en-US" dirty="0"/>
              <a:t> </a:t>
            </a:r>
            <a:r>
              <a:rPr lang="en-US" dirty="0" err="1"/>
              <a:t>steigt</a:t>
            </a:r>
            <a:r>
              <a:rPr lang="en-US" dirty="0"/>
              <a:t>. </a:t>
            </a:r>
            <a:r>
              <a:rPr lang="en-US" dirty="0" err="1"/>
              <a:t>Ältere</a:t>
            </a:r>
            <a:r>
              <a:rPr lang="en-US" dirty="0"/>
              <a:t> Menschen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jedoch</a:t>
            </a:r>
            <a:r>
              <a:rPr lang="en-US" dirty="0"/>
              <a:t> von </a:t>
            </a:r>
            <a:r>
              <a:rPr lang="en-US" dirty="0" err="1"/>
              <a:t>Ernährungsunsicherheit</a:t>
            </a:r>
            <a:r>
              <a:rPr lang="en-US" dirty="0"/>
              <a:t> </a:t>
            </a:r>
            <a:r>
              <a:rPr lang="en-US" dirty="0" err="1"/>
              <a:t>bedroht</a:t>
            </a:r>
            <a:r>
              <a:rPr lang="en-US" dirty="0"/>
              <a:t>, da die </a:t>
            </a:r>
            <a:r>
              <a:rPr lang="en-US" dirty="0" err="1"/>
              <a:t>Verfügbarkeit</a:t>
            </a:r>
            <a:r>
              <a:rPr lang="en-US" dirty="0"/>
              <a:t> von </a:t>
            </a:r>
            <a:r>
              <a:rPr lang="en-US" dirty="0" err="1"/>
              <a:t>ernährungsphysiologisch</a:t>
            </a:r>
            <a:r>
              <a:rPr lang="en-US" dirty="0"/>
              <a:t> </a:t>
            </a:r>
            <a:r>
              <a:rPr lang="en-US" dirty="0" err="1"/>
              <a:t>adäquaten</a:t>
            </a:r>
            <a:r>
              <a:rPr lang="en-US" dirty="0"/>
              <a:t> und </a:t>
            </a:r>
            <a:r>
              <a:rPr lang="en-US" dirty="0" err="1"/>
              <a:t>sicheren</a:t>
            </a:r>
            <a:r>
              <a:rPr lang="en-US" dirty="0"/>
              <a:t> </a:t>
            </a:r>
            <a:r>
              <a:rPr lang="en-US" dirty="0" err="1"/>
              <a:t>Lebensmitteln</a:t>
            </a:r>
            <a:r>
              <a:rPr lang="en-US" dirty="0"/>
              <a:t> </a:t>
            </a:r>
            <a:r>
              <a:rPr lang="en-US" dirty="0" err="1"/>
              <a:t>begrenzt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ungewiss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bzw</a:t>
            </a:r>
            <a:r>
              <a:rPr lang="en-US" dirty="0"/>
              <a:t>. die </a:t>
            </a:r>
            <a:r>
              <a:rPr lang="en-US" dirty="0" err="1"/>
              <a:t>Fähigkeit</a:t>
            </a:r>
            <a:r>
              <a:rPr lang="en-US" dirty="0"/>
              <a:t>, </a:t>
            </a:r>
            <a:r>
              <a:rPr lang="en-US" dirty="0" err="1"/>
              <a:t>akzeptable</a:t>
            </a:r>
            <a:r>
              <a:rPr lang="en-US" dirty="0"/>
              <a:t> </a:t>
            </a:r>
            <a:r>
              <a:rPr lang="en-US" dirty="0" err="1"/>
              <a:t>Lebensmittel</a:t>
            </a:r>
            <a:r>
              <a:rPr lang="en-US" dirty="0"/>
              <a:t> auf </a:t>
            </a:r>
            <a:r>
              <a:rPr lang="en-US" dirty="0" err="1"/>
              <a:t>sozial</a:t>
            </a:r>
            <a:r>
              <a:rPr lang="en-US" dirty="0"/>
              <a:t> </a:t>
            </a:r>
            <a:r>
              <a:rPr lang="en-US" dirty="0" err="1"/>
              <a:t>akzeptable</a:t>
            </a:r>
            <a:r>
              <a:rPr lang="en-US" dirty="0"/>
              <a:t> Weise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erwerben</a:t>
            </a:r>
            <a:r>
              <a:rPr lang="en-US" dirty="0"/>
              <a:t>, </a:t>
            </a:r>
            <a:r>
              <a:rPr lang="en-US" dirty="0" err="1"/>
              <a:t>begrenzt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ungewiss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.</a:t>
            </a:r>
          </a:p>
          <a:p>
            <a:pPr indent="0">
              <a:lnSpc>
                <a:spcPct val="100000"/>
              </a:lnSpc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61FF0-C1E5-421E-973A-4274F868A4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3300" b="1" dirty="0" err="1"/>
              <a:t>Ermittlung</a:t>
            </a:r>
            <a:r>
              <a:rPr lang="en-US" sz="3300" b="1" dirty="0"/>
              <a:t> des </a:t>
            </a:r>
            <a:r>
              <a:rPr lang="en-US" sz="3300" b="1" dirty="0" err="1"/>
              <a:t>Bedarfs</a:t>
            </a:r>
            <a:r>
              <a:rPr lang="en-US" sz="3300" b="1" dirty="0"/>
              <a:t>:</a:t>
            </a:r>
            <a:endParaRPr lang="en-IE" sz="3300" b="1" dirty="0"/>
          </a:p>
        </p:txBody>
      </p:sp>
      <p:pic>
        <p:nvPicPr>
          <p:cNvPr id="16" name="Picture Placeholder 15" descr="Man wearing old-fashioned hat">
            <a:extLst>
              <a:ext uri="{FF2B5EF4-FFF2-40B4-BE49-F238E27FC236}">
                <a16:creationId xmlns:a16="http://schemas.microsoft.com/office/drawing/2014/main" id="{74D89269-FCB1-4F55-9F96-A3D353A399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300" y="177144"/>
            <a:ext cx="5564883" cy="5447571"/>
          </a:xfrm>
        </p:spPr>
      </p:pic>
    </p:spTree>
    <p:extLst>
      <p:ext uri="{BB962C8B-B14F-4D97-AF65-F5344CB8AC3E}">
        <p14:creationId xmlns:p14="http://schemas.microsoft.com/office/powerpoint/2010/main" val="3696937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31C2F-CC20-448B-B354-330A552003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12669" y="1571104"/>
            <a:ext cx="5029199" cy="502019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Wenn</a:t>
            </a:r>
            <a:r>
              <a:rPr lang="en-US" dirty="0"/>
              <a:t> Menschen und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allem</a:t>
            </a:r>
            <a:r>
              <a:rPr lang="en-US" dirty="0"/>
              <a:t> die Presse </a:t>
            </a:r>
            <a:r>
              <a:rPr lang="en-US" dirty="0" err="1"/>
              <a:t>über</a:t>
            </a:r>
            <a:r>
              <a:rPr lang="en-US" dirty="0"/>
              <a:t> Innovation </a:t>
            </a:r>
            <a:r>
              <a:rPr lang="en-US" dirty="0" err="1"/>
              <a:t>sprechen</a:t>
            </a:r>
            <a:r>
              <a:rPr lang="en-US" dirty="0"/>
              <a:t>, </a:t>
            </a:r>
            <a:r>
              <a:rPr lang="en-US" dirty="0" err="1"/>
              <a:t>beziehen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in der Regel auf disruptive und oft </a:t>
            </a:r>
            <a:r>
              <a:rPr lang="en-US" dirty="0" err="1"/>
              <a:t>technologiebasierte</a:t>
            </a:r>
            <a:r>
              <a:rPr lang="en-US" dirty="0"/>
              <a:t> </a:t>
            </a:r>
            <a:r>
              <a:rPr lang="en-US" dirty="0" err="1"/>
              <a:t>Innovationen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jedoch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kleiner</a:t>
            </a:r>
            <a:r>
              <a:rPr lang="en-US" dirty="0"/>
              <a:t> Teil des </a:t>
            </a:r>
            <a:r>
              <a:rPr lang="en-US" dirty="0" err="1"/>
              <a:t>Innovationspuzzles</a:t>
            </a:r>
            <a:r>
              <a:rPr lang="en-US" dirty="0"/>
              <a:t>. </a:t>
            </a:r>
            <a:r>
              <a:rPr lang="en-US" dirty="0" err="1"/>
              <a:t>Tatsächlich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die </a:t>
            </a:r>
            <a:r>
              <a:rPr lang="en-US" dirty="0" err="1"/>
              <a:t>meisten</a:t>
            </a:r>
            <a:r>
              <a:rPr lang="en-US" dirty="0"/>
              <a:t> </a:t>
            </a:r>
            <a:r>
              <a:rPr lang="en-US" dirty="0" err="1"/>
              <a:t>Innovationen</a:t>
            </a:r>
            <a:r>
              <a:rPr lang="en-US" dirty="0"/>
              <a:t>, die in </a:t>
            </a:r>
            <a:r>
              <a:rPr lang="en-US" dirty="0" err="1"/>
              <a:t>Unternehmen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en-US" dirty="0" err="1"/>
              <a:t>Branchen</a:t>
            </a:r>
            <a:r>
              <a:rPr lang="en-US" dirty="0"/>
              <a:t> </a:t>
            </a:r>
            <a:r>
              <a:rPr lang="en-US" dirty="0" err="1"/>
              <a:t>stattfinden</a:t>
            </a:r>
            <a:r>
              <a:rPr lang="en-US" dirty="0"/>
              <a:t>, </a:t>
            </a:r>
            <a:r>
              <a:rPr lang="en-US" dirty="0" err="1"/>
              <a:t>viel</a:t>
            </a:r>
            <a:r>
              <a:rPr lang="en-US" dirty="0"/>
              <a:t> </a:t>
            </a:r>
            <a:r>
              <a:rPr lang="en-US" dirty="0" err="1"/>
              <a:t>alltäglicher</a:t>
            </a:r>
            <a:r>
              <a:rPr lang="en-US" dirty="0"/>
              <a:t> und </a:t>
            </a:r>
            <a:r>
              <a:rPr lang="en-US" dirty="0" err="1"/>
              <a:t>inkrementeller</a:t>
            </a:r>
            <a:r>
              <a:rPr lang="en-US" dirty="0"/>
              <a:t> </a:t>
            </a:r>
            <a:r>
              <a:rPr lang="en-US" dirty="0" err="1"/>
              <a:t>Natur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Inkrementelle</a:t>
            </a:r>
            <a:r>
              <a:rPr lang="en-US" dirty="0"/>
              <a:t> </a:t>
            </a:r>
            <a:r>
              <a:rPr lang="en-US" dirty="0" err="1"/>
              <a:t>Innovationen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in der Regel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wichtiger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erfolgreichsten</a:t>
            </a:r>
            <a:r>
              <a:rPr lang="en-US" dirty="0"/>
              <a:t> </a:t>
            </a:r>
            <a:r>
              <a:rPr lang="en-US" dirty="0" err="1"/>
              <a:t>Unternehmen</a:t>
            </a:r>
            <a:r>
              <a:rPr lang="en-US" dirty="0"/>
              <a:t>, </a:t>
            </a:r>
            <a:r>
              <a:rPr lang="en-US" dirty="0" err="1"/>
              <a:t>selbst</a:t>
            </a:r>
            <a:r>
              <a:rPr lang="en-US" dirty="0"/>
              <a:t>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Erfolg</a:t>
            </a:r>
            <a:r>
              <a:rPr lang="en-US" dirty="0"/>
              <a:t> auf disruptive </a:t>
            </a:r>
            <a:r>
              <a:rPr lang="en-US" dirty="0" err="1"/>
              <a:t>Innovationen</a:t>
            </a:r>
            <a:r>
              <a:rPr lang="en-US" dirty="0"/>
              <a:t> </a:t>
            </a:r>
            <a:r>
              <a:rPr lang="en-US" dirty="0" err="1"/>
              <a:t>zurückzuführen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.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9E088-9A8E-4F0D-9DD4-14E666C9FF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300" b="1" dirty="0"/>
              <a:t>1.  </a:t>
            </a:r>
            <a:r>
              <a:rPr lang="en-US" sz="3300" b="1" dirty="0" err="1"/>
              <a:t>Inkrementelle</a:t>
            </a:r>
            <a:r>
              <a:rPr lang="en-US" sz="3300" b="1" dirty="0"/>
              <a:t> Innovation</a:t>
            </a:r>
            <a:endParaRPr lang="en-IE" sz="33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57848-87F6-4E20-91A5-3EBF5D4CDA16}"/>
              </a:ext>
            </a:extLst>
          </p:cNvPr>
          <p:cNvSpPr txBox="1"/>
          <p:nvPr/>
        </p:nvSpPr>
        <p:spPr>
          <a:xfrm>
            <a:off x="7410724" y="1047902"/>
            <a:ext cx="457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Danone: </a:t>
            </a:r>
            <a:r>
              <a:rPr lang="en-US" sz="1600" dirty="0">
                <a:solidFill>
                  <a:srgbClr val="000000"/>
                </a:solidFill>
              </a:rPr>
              <a:t>Danone hat </a:t>
            </a:r>
            <a:r>
              <a:rPr lang="en-US" sz="1600" dirty="0" err="1">
                <a:solidFill>
                  <a:srgbClr val="000000"/>
                </a:solidFill>
              </a:rPr>
              <a:t>eine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starke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Führungsposition</a:t>
            </a:r>
            <a:r>
              <a:rPr lang="en-US" sz="1600" dirty="0">
                <a:solidFill>
                  <a:srgbClr val="000000"/>
                </a:solidFill>
              </a:rPr>
              <a:t> auf </a:t>
            </a:r>
            <a:r>
              <a:rPr lang="en-US" sz="1600" dirty="0" err="1">
                <a:solidFill>
                  <a:srgbClr val="000000"/>
                </a:solidFill>
              </a:rPr>
              <a:t>allen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seinen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Märkten</a:t>
            </a:r>
            <a:r>
              <a:rPr lang="en-US" sz="1600" dirty="0">
                <a:solidFill>
                  <a:srgbClr val="000000"/>
                </a:solidFill>
              </a:rPr>
              <a:t>. Das </a:t>
            </a:r>
            <a:r>
              <a:rPr lang="en-US" sz="1600" dirty="0" err="1">
                <a:solidFill>
                  <a:srgbClr val="000000"/>
                </a:solidFill>
              </a:rPr>
              <a:t>Unternehmen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stützt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sich</a:t>
            </a:r>
            <a:r>
              <a:rPr lang="en-US" sz="1600" dirty="0">
                <a:solidFill>
                  <a:srgbClr val="000000"/>
                </a:solidFill>
              </a:rPr>
              <a:t> auf </a:t>
            </a:r>
            <a:r>
              <a:rPr lang="en-US" sz="1600" dirty="0" err="1">
                <a:solidFill>
                  <a:srgbClr val="000000"/>
                </a:solidFill>
              </a:rPr>
              <a:t>ein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einzigartiges</a:t>
            </a:r>
            <a:r>
              <a:rPr lang="en-US" sz="1600" dirty="0">
                <a:solidFill>
                  <a:srgbClr val="000000"/>
                </a:solidFill>
              </a:rPr>
              <a:t> Portfolio starker </a:t>
            </a:r>
            <a:r>
              <a:rPr lang="en-US" sz="1600" dirty="0" err="1">
                <a:solidFill>
                  <a:srgbClr val="000000"/>
                </a:solidFill>
              </a:rPr>
              <a:t>Marken</a:t>
            </a:r>
            <a:r>
              <a:rPr lang="en-US" sz="1600" dirty="0">
                <a:solidFill>
                  <a:srgbClr val="000000"/>
                </a:solidFill>
              </a:rPr>
              <a:t> und auf </a:t>
            </a:r>
            <a:r>
              <a:rPr lang="en-US" sz="1600" dirty="0" err="1">
                <a:solidFill>
                  <a:srgbClr val="000000"/>
                </a:solidFill>
              </a:rPr>
              <a:t>ständige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schrittweise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Innovationen</a:t>
            </a:r>
            <a:r>
              <a:rPr lang="en-US" sz="1600" dirty="0">
                <a:solidFill>
                  <a:srgbClr val="000000"/>
                </a:solidFill>
              </a:rPr>
              <a:t>. Danone hat </a:t>
            </a:r>
            <a:r>
              <a:rPr lang="en-US" sz="1600" dirty="0" err="1">
                <a:solidFill>
                  <a:srgbClr val="000000"/>
                </a:solidFill>
              </a:rPr>
              <a:t>Joghurt</a:t>
            </a:r>
            <a:r>
              <a:rPr lang="en-US" sz="1600" dirty="0">
                <a:solidFill>
                  <a:srgbClr val="000000"/>
                </a:solidFill>
              </a:rPr>
              <a:t> von </a:t>
            </a:r>
            <a:r>
              <a:rPr lang="en-US" sz="1600" dirty="0" err="1">
                <a:solidFill>
                  <a:srgbClr val="000000"/>
                </a:solidFill>
              </a:rPr>
              <a:t>einem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einfachen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fermentierten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Milchprodukt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zu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einer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breiten</a:t>
            </a:r>
            <a:r>
              <a:rPr lang="en-US" sz="1600" dirty="0">
                <a:solidFill>
                  <a:srgbClr val="000000"/>
                </a:solidFill>
              </a:rPr>
              <a:t> Palette von </a:t>
            </a:r>
            <a:r>
              <a:rPr lang="en-US" sz="1600" dirty="0" err="1">
                <a:solidFill>
                  <a:srgbClr val="000000"/>
                </a:solidFill>
              </a:rPr>
              <a:t>Formen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Geschmacksrichtungen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Funktionen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Konsistenzen</a:t>
            </a:r>
            <a:r>
              <a:rPr lang="en-US" sz="1600" dirty="0">
                <a:solidFill>
                  <a:srgbClr val="000000"/>
                </a:solidFill>
              </a:rPr>
              <a:t> und </a:t>
            </a:r>
            <a:r>
              <a:rPr lang="en-US" sz="1600" dirty="0" err="1">
                <a:solidFill>
                  <a:srgbClr val="000000"/>
                </a:solidFill>
              </a:rPr>
              <a:t>jetzt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sogar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zu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milchfreien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Optionen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gebracht</a:t>
            </a:r>
            <a:r>
              <a:rPr lang="en-US" sz="1600" dirty="0">
                <a:solidFill>
                  <a:srgbClr val="000000"/>
                </a:solidFill>
              </a:rPr>
              <a:t>. Sie </a:t>
            </a:r>
            <a:r>
              <a:rPr lang="en-US" sz="1600" dirty="0" err="1">
                <a:solidFill>
                  <a:srgbClr val="000000"/>
                </a:solidFill>
              </a:rPr>
              <a:t>entwickeln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sich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weiter</a:t>
            </a:r>
            <a:r>
              <a:rPr lang="en-US" sz="1600" dirty="0">
                <a:solidFill>
                  <a:srgbClr val="000000"/>
                </a:solidFill>
              </a:rPr>
              <a:t>, um auf </a:t>
            </a:r>
            <a:r>
              <a:rPr lang="en-US" sz="1600" dirty="0" err="1">
                <a:solidFill>
                  <a:srgbClr val="000000"/>
                </a:solidFill>
              </a:rPr>
              <a:t>eine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sich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verändernde</a:t>
            </a:r>
            <a:r>
              <a:rPr lang="en-US" sz="1600" dirty="0">
                <a:solidFill>
                  <a:srgbClr val="000000"/>
                </a:solidFill>
              </a:rPr>
              <a:t> Welt </a:t>
            </a:r>
            <a:r>
              <a:rPr lang="en-US" sz="1600" dirty="0" err="1">
                <a:solidFill>
                  <a:srgbClr val="000000"/>
                </a:solidFill>
              </a:rPr>
              <a:t>zu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reagieren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en-IE" sz="1600" dirty="0">
              <a:solidFill>
                <a:srgbClr val="000000"/>
              </a:solidFill>
            </a:endParaRPr>
          </a:p>
        </p:txBody>
      </p:sp>
      <p:pic>
        <p:nvPicPr>
          <p:cNvPr id="1028" name="Picture 4" descr="Danone overhauls insight offering to 'shape shopper marketing around  customer' – Marketing Week">
            <a:extLst>
              <a:ext uri="{FF2B5EF4-FFF2-40B4-BE49-F238E27FC236}">
                <a16:creationId xmlns:a16="http://schemas.microsoft.com/office/drawing/2014/main" id="{EC6AD9CE-C2A7-4EAA-9442-FDCDF2106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563" y="5205675"/>
            <a:ext cx="4197554" cy="149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none Plans to Boost Growth with Vegan Yogurt | News">
            <a:extLst>
              <a:ext uri="{FF2B5EF4-FFF2-40B4-BE49-F238E27FC236}">
                <a16:creationId xmlns:a16="http://schemas.microsoft.com/office/drawing/2014/main" id="{7F4FEC45-6CFD-41C1-8E40-7AE2F36B7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20163" y="152399"/>
            <a:ext cx="1214437" cy="8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ronology of Danone's yogurts in jars packshots from 1919 to 2017">
            <a:extLst>
              <a:ext uri="{FF2B5EF4-FFF2-40B4-BE49-F238E27FC236}">
                <a16:creationId xmlns:a16="http://schemas.microsoft.com/office/drawing/2014/main" id="{D687BADF-9014-4880-B6BB-478E7FE0F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0724" y="3885900"/>
            <a:ext cx="4572000" cy="13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23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White stairs with a blue arrow drawn in the middle pointing upwards">
            <a:extLst>
              <a:ext uri="{FF2B5EF4-FFF2-40B4-BE49-F238E27FC236}">
                <a16:creationId xmlns:a16="http://schemas.microsoft.com/office/drawing/2014/main" id="{6638418B-EBC4-4257-AD81-05D301E9E5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620EC-CF4E-4C71-B169-3F63D870E1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0042" y="1297262"/>
            <a:ext cx="5206737" cy="52952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Wesentlichen</a:t>
            </a:r>
            <a:r>
              <a:rPr lang="en-US" sz="1800" dirty="0"/>
              <a:t> </a:t>
            </a:r>
            <a:r>
              <a:rPr lang="en-US" sz="1800" dirty="0" err="1"/>
              <a:t>handelt</a:t>
            </a:r>
            <a:r>
              <a:rPr lang="en-US" sz="1800" dirty="0"/>
              <a:t> es </a:t>
            </a:r>
            <a:r>
              <a:rPr lang="en-US" sz="1800" dirty="0" err="1"/>
              <a:t>sich</a:t>
            </a:r>
            <a:r>
              <a:rPr lang="en-US" sz="1800" dirty="0"/>
              <a:t> </a:t>
            </a:r>
            <a:r>
              <a:rPr lang="en-US" sz="1800" dirty="0" err="1"/>
              <a:t>bei</a:t>
            </a:r>
            <a:r>
              <a:rPr lang="en-US" sz="1800" dirty="0"/>
              <a:t> der </a:t>
            </a:r>
            <a:r>
              <a:rPr lang="en-US" sz="1800" dirty="0" err="1"/>
              <a:t>inkrementellen</a:t>
            </a:r>
            <a:r>
              <a:rPr lang="en-US" sz="1800" dirty="0"/>
              <a:t> Innovation um den </a:t>
            </a:r>
            <a:r>
              <a:rPr lang="en-US" sz="1800" dirty="0" err="1"/>
              <a:t>Prozess</a:t>
            </a:r>
            <a:r>
              <a:rPr lang="en-US" sz="1800" dirty="0"/>
              <a:t> der </a:t>
            </a:r>
            <a:r>
              <a:rPr lang="en-US" sz="1800" dirty="0" err="1"/>
              <a:t>geringfügigen</a:t>
            </a:r>
            <a:r>
              <a:rPr lang="en-US" sz="1800" dirty="0"/>
              <a:t> </a:t>
            </a:r>
            <a:r>
              <a:rPr lang="en-US" sz="1800" dirty="0" err="1"/>
              <a:t>Verbesserung</a:t>
            </a:r>
            <a:r>
              <a:rPr lang="en-US" sz="1800" dirty="0"/>
              <a:t> </a:t>
            </a:r>
            <a:r>
              <a:rPr lang="en-US" sz="1800" dirty="0" err="1"/>
              <a:t>bestehender</a:t>
            </a:r>
            <a:r>
              <a:rPr lang="en-US" sz="1800" dirty="0"/>
              <a:t> </a:t>
            </a:r>
            <a:r>
              <a:rPr lang="en-US" sz="1800" dirty="0" err="1"/>
              <a:t>Produkte</a:t>
            </a:r>
            <a:r>
              <a:rPr lang="en-US" sz="1800" dirty="0"/>
              <a:t>, </a:t>
            </a:r>
            <a:r>
              <a:rPr lang="en-US" sz="1800" dirty="0" err="1"/>
              <a:t>Dienstleistungen</a:t>
            </a:r>
            <a:r>
              <a:rPr lang="en-US" sz="1800" dirty="0"/>
              <a:t>, </a:t>
            </a:r>
            <a:r>
              <a:rPr lang="en-US" sz="1800" dirty="0" err="1"/>
              <a:t>Verfahren</a:t>
            </a:r>
            <a:r>
              <a:rPr lang="en-US" sz="1800" dirty="0"/>
              <a:t>, </a:t>
            </a:r>
            <a:r>
              <a:rPr lang="en-US" sz="1800" dirty="0" err="1"/>
              <a:t>Methoden</a:t>
            </a:r>
            <a:r>
              <a:rPr lang="en-US" sz="1800" dirty="0"/>
              <a:t> </a:t>
            </a:r>
            <a:r>
              <a:rPr lang="en-US" sz="1800" dirty="0" err="1"/>
              <a:t>oder</a:t>
            </a:r>
            <a:r>
              <a:rPr lang="en-US" sz="1800" dirty="0"/>
              <a:t> </a:t>
            </a:r>
            <a:r>
              <a:rPr lang="en-US" sz="1800" dirty="0" err="1"/>
              <a:t>sogar</a:t>
            </a:r>
            <a:r>
              <a:rPr lang="en-US" sz="1800" dirty="0"/>
              <a:t> der </a:t>
            </a:r>
            <a:r>
              <a:rPr lang="en-US" sz="1800" dirty="0" err="1"/>
              <a:t>Organisation</a:t>
            </a:r>
            <a:r>
              <a:rPr lang="en-US" sz="1800" dirty="0"/>
              <a:t> </a:t>
            </a:r>
            <a:r>
              <a:rPr lang="en-US" sz="1800" dirty="0" err="1"/>
              <a:t>selbst</a:t>
            </a:r>
            <a:r>
              <a:rPr lang="en-US" sz="1800" dirty="0"/>
              <a:t>. </a:t>
            </a:r>
            <a:r>
              <a:rPr lang="en-US" sz="1800" dirty="0" err="1"/>
              <a:t>Wenn</a:t>
            </a:r>
            <a:r>
              <a:rPr lang="en-US" sz="1800" dirty="0"/>
              <a:t> </a:t>
            </a:r>
            <a:r>
              <a:rPr lang="en-US" sz="1800" dirty="0" err="1"/>
              <a:t>eine</a:t>
            </a:r>
            <a:r>
              <a:rPr lang="en-US" sz="1800" dirty="0"/>
              <a:t> </a:t>
            </a:r>
            <a:r>
              <a:rPr lang="en-US" sz="1800" b="1" dirty="0" err="1"/>
              <a:t>Veränderung</a:t>
            </a:r>
            <a:r>
              <a:rPr lang="en-US" sz="1800" b="1" dirty="0"/>
              <a:t> </a:t>
            </a:r>
            <a:r>
              <a:rPr lang="en-US" sz="1800" b="1" dirty="0" err="1"/>
              <a:t>einen</a:t>
            </a:r>
            <a:r>
              <a:rPr lang="en-US" sz="1800" b="1" dirty="0"/>
              <a:t> Wert </a:t>
            </a:r>
            <a:r>
              <a:rPr lang="en-US" sz="1800" b="1" dirty="0" err="1"/>
              <a:t>schafft</a:t>
            </a:r>
            <a:r>
              <a:rPr lang="en-US" sz="1800" dirty="0"/>
              <a:t> und </a:t>
            </a:r>
            <a:r>
              <a:rPr lang="en-US" sz="1800" dirty="0" err="1"/>
              <a:t>ein</a:t>
            </a:r>
            <a:r>
              <a:rPr lang="en-US" sz="1800" dirty="0"/>
              <a:t> </a:t>
            </a:r>
            <a:r>
              <a:rPr lang="en-US" sz="1800" dirty="0" err="1"/>
              <a:t>gewisses</a:t>
            </a:r>
            <a:r>
              <a:rPr lang="en-US" sz="1800" dirty="0"/>
              <a:t> </a:t>
            </a:r>
            <a:r>
              <a:rPr lang="en-US" sz="1800" b="1" dirty="0"/>
              <a:t>Element der </a:t>
            </a:r>
            <a:r>
              <a:rPr lang="en-US" sz="1800" b="1" dirty="0" err="1"/>
              <a:t>Neuheit</a:t>
            </a:r>
            <a:r>
              <a:rPr lang="en-US" sz="1800" b="1" dirty="0"/>
              <a:t> </a:t>
            </a:r>
            <a:r>
              <a:rPr lang="en-US" sz="1800" dirty="0" err="1"/>
              <a:t>aufweist</a:t>
            </a:r>
            <a:r>
              <a:rPr lang="en-US" sz="1800" dirty="0"/>
              <a:t>, </a:t>
            </a:r>
            <a:r>
              <a:rPr lang="en-US" sz="1800" dirty="0" err="1"/>
              <a:t>kann</a:t>
            </a:r>
            <a:r>
              <a:rPr lang="en-US" sz="1800" dirty="0"/>
              <a:t> </a:t>
            </a:r>
            <a:r>
              <a:rPr lang="en-US" sz="1800" dirty="0" err="1"/>
              <a:t>sie</a:t>
            </a:r>
            <a:r>
              <a:rPr lang="en-US" sz="1800" dirty="0"/>
              <a:t> </a:t>
            </a:r>
            <a:r>
              <a:rPr lang="en-US" sz="1800" dirty="0" err="1"/>
              <a:t>als</a:t>
            </a:r>
            <a:r>
              <a:rPr lang="en-US" sz="1800" dirty="0"/>
              <a:t> </a:t>
            </a:r>
            <a:r>
              <a:rPr lang="en-US" sz="1800" dirty="0" err="1"/>
              <a:t>inkrementelle</a:t>
            </a:r>
            <a:r>
              <a:rPr lang="en-US" sz="1800" dirty="0"/>
              <a:t> Innovation </a:t>
            </a:r>
            <a:r>
              <a:rPr lang="en-US" sz="1800" dirty="0" err="1"/>
              <a:t>eingestuft</a:t>
            </a:r>
            <a:r>
              <a:rPr lang="en-US" sz="1800" dirty="0"/>
              <a:t> </a:t>
            </a:r>
            <a:r>
              <a:rPr lang="en-US" sz="1800" dirty="0" err="1"/>
              <a:t>werden</a:t>
            </a:r>
            <a:r>
              <a:rPr lang="en-US" sz="18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Vergleich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radikalen</a:t>
            </a:r>
            <a:r>
              <a:rPr lang="en-US" sz="1800" dirty="0"/>
              <a:t> </a:t>
            </a:r>
            <a:r>
              <a:rPr lang="en-US" sz="1800" dirty="0" err="1"/>
              <a:t>oder</a:t>
            </a:r>
            <a:r>
              <a:rPr lang="en-US" sz="1800" dirty="0"/>
              <a:t> </a:t>
            </a:r>
            <a:r>
              <a:rPr lang="en-US" sz="1800" dirty="0" err="1"/>
              <a:t>disruptiven</a:t>
            </a:r>
            <a:r>
              <a:rPr lang="en-US" sz="1800" dirty="0"/>
              <a:t> </a:t>
            </a:r>
            <a:r>
              <a:rPr lang="en-US" sz="1800" dirty="0" err="1"/>
              <a:t>Innovationen</a:t>
            </a:r>
            <a:r>
              <a:rPr lang="en-US" sz="1800" dirty="0"/>
              <a:t> </a:t>
            </a:r>
            <a:r>
              <a:rPr lang="en-US" sz="1800" dirty="0" err="1"/>
              <a:t>erfordern</a:t>
            </a:r>
            <a:r>
              <a:rPr lang="en-US" sz="1800" dirty="0"/>
              <a:t> </a:t>
            </a:r>
            <a:r>
              <a:rPr lang="en-US" sz="1800" dirty="0" err="1"/>
              <a:t>inkrementelle</a:t>
            </a:r>
            <a:r>
              <a:rPr lang="en-US" sz="1800" dirty="0"/>
              <a:t> </a:t>
            </a:r>
            <a:r>
              <a:rPr lang="en-US" sz="1800" dirty="0" err="1"/>
              <a:t>Innovationen</a:t>
            </a:r>
            <a:r>
              <a:rPr lang="en-US" sz="1800" dirty="0"/>
              <a:t> </a:t>
            </a:r>
            <a:r>
              <a:rPr lang="en-US" sz="1800" dirty="0" err="1"/>
              <a:t>keine</a:t>
            </a:r>
            <a:r>
              <a:rPr lang="en-US" sz="1800" dirty="0"/>
              <a:t> </a:t>
            </a:r>
            <a:r>
              <a:rPr lang="en-US" sz="1800" dirty="0" err="1"/>
              <a:t>großen</a:t>
            </a:r>
            <a:r>
              <a:rPr lang="en-US" sz="1800" dirty="0"/>
              <a:t> </a:t>
            </a:r>
            <a:r>
              <a:rPr lang="en-US" sz="1800" dirty="0" err="1"/>
              <a:t>Technologiesprünge</a:t>
            </a:r>
            <a:r>
              <a:rPr lang="en-US" sz="1800" dirty="0"/>
              <a:t> und </a:t>
            </a:r>
            <a:r>
              <a:rPr lang="en-US" sz="1800" dirty="0" err="1"/>
              <a:t>nutzen</a:t>
            </a:r>
            <a:r>
              <a:rPr lang="en-US" sz="1800" dirty="0"/>
              <a:t> in der Regel die </a:t>
            </a:r>
            <a:r>
              <a:rPr lang="en-US" sz="1800" dirty="0" err="1"/>
              <a:t>vorhandene</a:t>
            </a:r>
            <a:r>
              <a:rPr lang="en-US" sz="1800" dirty="0"/>
              <a:t> </a:t>
            </a:r>
            <a:r>
              <a:rPr lang="en-US" sz="1800" dirty="0" err="1"/>
              <a:t>Technologie</a:t>
            </a:r>
            <a:r>
              <a:rPr lang="en-US" sz="1800" dirty="0"/>
              <a:t> und das </a:t>
            </a:r>
            <a:r>
              <a:rPr lang="en-US" sz="1800" dirty="0" err="1"/>
              <a:t>Geschäftsmodell</a:t>
            </a:r>
            <a:r>
              <a:rPr lang="en-US" sz="1800" dirty="0"/>
              <a:t>, so </a:t>
            </a:r>
            <a:r>
              <a:rPr lang="en-US" sz="1800" dirty="0" err="1"/>
              <a:t>dass</a:t>
            </a:r>
            <a:r>
              <a:rPr lang="en-US" sz="1800" dirty="0"/>
              <a:t> </a:t>
            </a:r>
            <a:r>
              <a:rPr lang="en-US" sz="1800" dirty="0" err="1"/>
              <a:t>sie</a:t>
            </a:r>
            <a:r>
              <a:rPr lang="en-US" sz="1800" dirty="0"/>
              <a:t> in der Regel </a:t>
            </a:r>
            <a:r>
              <a:rPr lang="en-US" sz="1800" dirty="0" err="1"/>
              <a:t>keine</a:t>
            </a:r>
            <a:r>
              <a:rPr lang="en-US" sz="1800" dirty="0"/>
              <a:t> </a:t>
            </a:r>
            <a:r>
              <a:rPr lang="en-US" sz="1800" dirty="0" err="1"/>
              <a:t>großen</a:t>
            </a:r>
            <a:r>
              <a:rPr lang="en-US" sz="1800" dirty="0"/>
              <a:t> </a:t>
            </a:r>
            <a:r>
              <a:rPr lang="en-US" sz="1800" dirty="0" err="1"/>
              <a:t>Auswirkungen</a:t>
            </a:r>
            <a:r>
              <a:rPr lang="en-US" sz="1800" dirty="0"/>
              <a:t> auf die </a:t>
            </a:r>
            <a:r>
              <a:rPr lang="en-US" sz="1800" dirty="0" err="1"/>
              <a:t>Marktdynamik</a:t>
            </a:r>
            <a:r>
              <a:rPr lang="en-US" sz="1800" dirty="0"/>
              <a:t> </a:t>
            </a:r>
            <a:r>
              <a:rPr lang="en-US" sz="1800" dirty="0" err="1"/>
              <a:t>haben</a:t>
            </a:r>
            <a:r>
              <a:rPr lang="en-US" sz="1800" dirty="0"/>
              <a:t>. Sie </a:t>
            </a:r>
            <a:r>
              <a:rPr lang="en-US" sz="1800" dirty="0" err="1"/>
              <a:t>sind</a:t>
            </a:r>
            <a:r>
              <a:rPr lang="en-US" sz="1800" dirty="0"/>
              <a:t> in der Regel </a:t>
            </a:r>
            <a:r>
              <a:rPr lang="en-US" sz="1800" dirty="0" err="1"/>
              <a:t>viel</a:t>
            </a:r>
            <a:r>
              <a:rPr lang="en-US" sz="1800" dirty="0"/>
              <a:t> </a:t>
            </a:r>
            <a:r>
              <a:rPr lang="en-US" sz="1800" dirty="0" err="1"/>
              <a:t>schneller</a:t>
            </a:r>
            <a:r>
              <a:rPr lang="en-US" sz="1800" dirty="0"/>
              <a:t> und </a:t>
            </a:r>
            <a:r>
              <a:rPr lang="en-US" sz="1800" dirty="0" err="1"/>
              <a:t>einfacher</a:t>
            </a:r>
            <a:r>
              <a:rPr lang="en-US" sz="1800" dirty="0"/>
              <a:t> </a:t>
            </a:r>
            <a:r>
              <a:rPr lang="en-US" sz="1800" dirty="0" err="1"/>
              <a:t>umzusetzen</a:t>
            </a:r>
            <a:r>
              <a:rPr lang="en-US" sz="1800" dirty="0"/>
              <a:t> </a:t>
            </a:r>
            <a:r>
              <a:rPr lang="en-US" sz="1800" dirty="0" err="1"/>
              <a:t>als</a:t>
            </a:r>
            <a:r>
              <a:rPr lang="en-US" sz="1800" dirty="0"/>
              <a:t> </a:t>
            </a:r>
            <a:r>
              <a:rPr lang="en-US" sz="1800" dirty="0" err="1"/>
              <a:t>andere</a:t>
            </a:r>
            <a:r>
              <a:rPr lang="en-US" sz="1800" dirty="0"/>
              <a:t> </a:t>
            </a:r>
            <a:r>
              <a:rPr lang="en-US" sz="1800" dirty="0" err="1"/>
              <a:t>Arten</a:t>
            </a:r>
            <a:r>
              <a:rPr lang="en-US" sz="1800" dirty="0"/>
              <a:t> von </a:t>
            </a:r>
            <a:r>
              <a:rPr lang="en-US" sz="1800" dirty="0" err="1"/>
              <a:t>Innovationen</a:t>
            </a:r>
            <a:r>
              <a:rPr lang="en-US" sz="1800" dirty="0"/>
              <a:t> und </a:t>
            </a:r>
            <a:r>
              <a:rPr lang="en-US" sz="1800" dirty="0" err="1"/>
              <a:t>bergen</a:t>
            </a:r>
            <a:r>
              <a:rPr lang="en-US" sz="1800" dirty="0"/>
              <a:t> </a:t>
            </a:r>
            <a:r>
              <a:rPr lang="en-US" sz="1800" dirty="0" err="1"/>
              <a:t>weniger</a:t>
            </a:r>
            <a:r>
              <a:rPr lang="en-US" sz="1800" dirty="0"/>
              <a:t> </a:t>
            </a:r>
            <a:r>
              <a:rPr lang="en-US" sz="1800" dirty="0" err="1"/>
              <a:t>Unsicherheiten</a:t>
            </a:r>
            <a:r>
              <a:rPr lang="en-US" sz="1800" dirty="0"/>
              <a:t>, was </a:t>
            </a:r>
            <a:r>
              <a:rPr lang="en-US" sz="1800" dirty="0" err="1"/>
              <a:t>sie</a:t>
            </a:r>
            <a:r>
              <a:rPr lang="en-US" sz="1800" dirty="0"/>
              <a:t> </a:t>
            </a:r>
            <a:r>
              <a:rPr lang="en-US" sz="1800" dirty="0" err="1"/>
              <a:t>viel</a:t>
            </a:r>
            <a:r>
              <a:rPr lang="en-US" sz="1800" dirty="0"/>
              <a:t> </a:t>
            </a:r>
            <a:r>
              <a:rPr lang="en-US" sz="1800" dirty="0" err="1"/>
              <a:t>berechenbarer</a:t>
            </a:r>
            <a:r>
              <a:rPr lang="en-US" sz="1800" dirty="0"/>
              <a:t> und </a:t>
            </a:r>
            <a:r>
              <a:rPr lang="en-US" sz="1800" dirty="0" err="1"/>
              <a:t>damit</a:t>
            </a:r>
            <a:r>
              <a:rPr lang="en-US" sz="1800" dirty="0"/>
              <a:t> </a:t>
            </a:r>
            <a:r>
              <a:rPr lang="en-US" sz="1800" dirty="0" err="1"/>
              <a:t>sicherer</a:t>
            </a:r>
            <a:r>
              <a:rPr lang="en-US" sz="1800" dirty="0"/>
              <a:t> </a:t>
            </a:r>
            <a:r>
              <a:rPr lang="en-US" sz="1800" dirty="0" err="1"/>
              <a:t>für</a:t>
            </a:r>
            <a:r>
              <a:rPr lang="en-US" sz="1800" dirty="0"/>
              <a:t> das </a:t>
            </a:r>
            <a:r>
              <a:rPr lang="en-US" sz="1800" dirty="0" err="1"/>
              <a:t>Unternehmen</a:t>
            </a:r>
            <a:r>
              <a:rPr lang="en-US" sz="1800" dirty="0"/>
              <a:t> </a:t>
            </a:r>
            <a:r>
              <a:rPr lang="en-US" sz="1800" dirty="0" err="1"/>
              <a:t>macht</a:t>
            </a:r>
            <a:r>
              <a:rPr lang="en-US" sz="1800" dirty="0"/>
              <a:t>.</a:t>
            </a:r>
            <a:endParaRPr lang="en-IE" sz="18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DB34C07-AA6F-428A-85CF-DCA9C81273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9263" y="595313"/>
            <a:ext cx="4716462" cy="582612"/>
          </a:xfrm>
        </p:spPr>
        <p:txBody>
          <a:bodyPr>
            <a:normAutofit fontScale="85000" lnSpcReduction="10000"/>
          </a:bodyPr>
          <a:lstStyle/>
          <a:p>
            <a:r>
              <a:rPr lang="en-US" sz="3300" b="1" dirty="0"/>
              <a:t>1. </a:t>
            </a:r>
            <a:r>
              <a:rPr lang="en-US" sz="3300" b="1" dirty="0" err="1"/>
              <a:t>Inkrementelle</a:t>
            </a:r>
            <a:r>
              <a:rPr lang="en-US" sz="3300" b="1" dirty="0"/>
              <a:t> Innovation</a:t>
            </a:r>
            <a:endParaRPr lang="en-IE" sz="3300" b="1" dirty="0"/>
          </a:p>
        </p:txBody>
      </p:sp>
    </p:spTree>
    <p:extLst>
      <p:ext uri="{BB962C8B-B14F-4D97-AF65-F5344CB8AC3E}">
        <p14:creationId xmlns:p14="http://schemas.microsoft.com/office/powerpoint/2010/main" val="3674139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19CF3-622F-4D45-878C-D0DB14386C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79418" y="1396538"/>
            <a:ext cx="5187142" cy="54614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/>
              <a:t>Produkte</a:t>
            </a:r>
            <a:r>
              <a:rPr lang="en-US" sz="2000" dirty="0"/>
              <a:t> </a:t>
            </a:r>
            <a:r>
              <a:rPr lang="en-US" sz="2000" dirty="0" err="1"/>
              <a:t>können</a:t>
            </a:r>
            <a:r>
              <a:rPr lang="en-US" sz="2000" dirty="0"/>
              <a:t> </a:t>
            </a:r>
            <a:r>
              <a:rPr lang="en-US" sz="2000" dirty="0" err="1"/>
              <a:t>kleiner</a:t>
            </a:r>
            <a:r>
              <a:rPr lang="en-US" sz="2000" dirty="0"/>
              <a:t>, </a:t>
            </a:r>
            <a:r>
              <a:rPr lang="en-US" sz="2000" dirty="0" err="1"/>
              <a:t>benutzerfreundlicher</a:t>
            </a:r>
            <a:r>
              <a:rPr lang="en-US" sz="2000" dirty="0"/>
              <a:t> </a:t>
            </a:r>
            <a:r>
              <a:rPr lang="en-US" sz="2000" dirty="0" err="1"/>
              <a:t>oder</a:t>
            </a:r>
            <a:r>
              <a:rPr lang="en-US" sz="2000" dirty="0"/>
              <a:t> </a:t>
            </a:r>
            <a:r>
              <a:rPr lang="en-US" sz="2000" dirty="0" err="1"/>
              <a:t>attraktiver</a:t>
            </a:r>
            <a:r>
              <a:rPr lang="en-US" sz="2000" dirty="0"/>
              <a:t> </a:t>
            </a:r>
            <a:r>
              <a:rPr lang="en-US" sz="2000" dirty="0" err="1"/>
              <a:t>gestaltet</a:t>
            </a:r>
            <a:r>
              <a:rPr lang="en-US" sz="2000" dirty="0"/>
              <a:t> </a:t>
            </a:r>
            <a:r>
              <a:rPr lang="en-US" sz="2000" dirty="0" err="1"/>
              <a:t>werden</a:t>
            </a:r>
            <a:r>
              <a:rPr lang="en-US" sz="2000" dirty="0"/>
              <a:t>, </a:t>
            </a:r>
            <a:r>
              <a:rPr lang="en-US" sz="2000" dirty="0" err="1"/>
              <a:t>ohne</a:t>
            </a:r>
            <a:r>
              <a:rPr lang="en-US" sz="2000" dirty="0"/>
              <a:t> </a:t>
            </a:r>
            <a:r>
              <a:rPr lang="en-US" sz="2000" dirty="0" err="1"/>
              <a:t>dass</a:t>
            </a:r>
            <a:r>
              <a:rPr lang="en-US" sz="2000" dirty="0"/>
              <a:t> </a:t>
            </a:r>
            <a:r>
              <a:rPr lang="en-US" sz="2000" dirty="0" err="1"/>
              <a:t>sich</a:t>
            </a:r>
            <a:r>
              <a:rPr lang="en-US" sz="2000" dirty="0"/>
              <a:t> </a:t>
            </a:r>
            <a:r>
              <a:rPr lang="en-US" sz="2000" dirty="0" err="1"/>
              <a:t>ihre</a:t>
            </a:r>
            <a:r>
              <a:rPr lang="en-US" sz="2000" dirty="0"/>
              <a:t> </a:t>
            </a:r>
            <a:r>
              <a:rPr lang="en-US" sz="2000" dirty="0" err="1"/>
              <a:t>Kernfunktionalität</a:t>
            </a:r>
            <a:r>
              <a:rPr lang="en-US" sz="2000" dirty="0"/>
              <a:t> </a:t>
            </a:r>
            <a:r>
              <a:rPr lang="en-US" sz="2000" dirty="0" err="1"/>
              <a:t>ändert</a:t>
            </a:r>
            <a:r>
              <a:rPr lang="en-US" sz="2000" dirty="0"/>
              <a:t>. </a:t>
            </a:r>
            <a:r>
              <a:rPr lang="en-US" sz="2000" dirty="0" err="1"/>
              <a:t>Dienstleistungen</a:t>
            </a:r>
            <a:r>
              <a:rPr lang="en-US" sz="2000" dirty="0"/>
              <a:t> </a:t>
            </a:r>
            <a:r>
              <a:rPr lang="en-US" sz="2000" dirty="0" err="1"/>
              <a:t>werden</a:t>
            </a:r>
            <a:r>
              <a:rPr lang="en-US" sz="2000" dirty="0"/>
              <a:t> oft </a:t>
            </a:r>
            <a:r>
              <a:rPr lang="en-US" sz="2000" dirty="0" err="1"/>
              <a:t>durch</a:t>
            </a:r>
            <a:r>
              <a:rPr lang="en-US" sz="2000" dirty="0"/>
              <a:t> </a:t>
            </a:r>
            <a:r>
              <a:rPr lang="en-US" sz="2000" dirty="0" err="1"/>
              <a:t>ständige</a:t>
            </a:r>
            <a:r>
              <a:rPr lang="en-US" sz="2000" dirty="0"/>
              <a:t> </a:t>
            </a:r>
            <a:r>
              <a:rPr lang="en-US" sz="2000" dirty="0" err="1"/>
              <a:t>Verbesserung</a:t>
            </a:r>
            <a:r>
              <a:rPr lang="en-US" sz="2000" dirty="0"/>
              <a:t> </a:t>
            </a:r>
            <a:r>
              <a:rPr lang="en-US" sz="2000" dirty="0" err="1"/>
              <a:t>effizienter</a:t>
            </a:r>
            <a:r>
              <a:rPr lang="en-US" sz="2000" dirty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/>
              <a:t>Obwohl</a:t>
            </a:r>
            <a:r>
              <a:rPr lang="en-US" sz="2000" dirty="0"/>
              <a:t> die </a:t>
            </a:r>
            <a:r>
              <a:rPr lang="en-US" sz="2000" dirty="0" err="1"/>
              <a:t>inkrementelle</a:t>
            </a:r>
            <a:r>
              <a:rPr lang="en-US" sz="2000" dirty="0"/>
              <a:t> Innovation </a:t>
            </a:r>
            <a:r>
              <a:rPr lang="en-US" sz="2000" b="1" dirty="0" err="1"/>
              <a:t>keine</a:t>
            </a:r>
            <a:r>
              <a:rPr lang="en-US" sz="2000" b="1" dirty="0"/>
              <a:t> </a:t>
            </a:r>
            <a:r>
              <a:rPr lang="en-US" sz="2000" b="1" dirty="0" err="1"/>
              <a:t>neuen</a:t>
            </a:r>
            <a:r>
              <a:rPr lang="en-US" sz="2000" b="1" dirty="0"/>
              <a:t> </a:t>
            </a:r>
            <a:r>
              <a:rPr lang="en-US" sz="2000" b="1" dirty="0" err="1"/>
              <a:t>Märkte</a:t>
            </a:r>
            <a:r>
              <a:rPr lang="en-US" sz="2000" b="1" dirty="0"/>
              <a:t> </a:t>
            </a:r>
            <a:r>
              <a:rPr lang="en-US" sz="2000" b="1" dirty="0" err="1"/>
              <a:t>schafft</a:t>
            </a:r>
            <a:r>
              <a:rPr lang="en-US" sz="2000" dirty="0"/>
              <a:t> und oft </a:t>
            </a:r>
            <a:r>
              <a:rPr lang="en-US" sz="2000" dirty="0" err="1"/>
              <a:t>keine</a:t>
            </a:r>
            <a:r>
              <a:rPr lang="en-US" sz="2000" dirty="0"/>
              <a:t> </a:t>
            </a:r>
            <a:r>
              <a:rPr lang="en-US" sz="2000" dirty="0" err="1"/>
              <a:t>radikal</a:t>
            </a:r>
            <a:r>
              <a:rPr lang="en-US" sz="2000" dirty="0"/>
              <a:t> </a:t>
            </a:r>
            <a:r>
              <a:rPr lang="en-US" sz="2000" dirty="0" err="1"/>
              <a:t>neue</a:t>
            </a:r>
            <a:r>
              <a:rPr lang="en-US" sz="2000" dirty="0"/>
              <a:t> </a:t>
            </a:r>
            <a:r>
              <a:rPr lang="en-US" sz="2000" dirty="0" err="1"/>
              <a:t>Technologie</a:t>
            </a:r>
            <a:r>
              <a:rPr lang="en-US" sz="2000" dirty="0"/>
              <a:t> </a:t>
            </a:r>
            <a:r>
              <a:rPr lang="en-US" sz="2000" dirty="0" err="1"/>
              <a:t>einsetzt</a:t>
            </a:r>
            <a:r>
              <a:rPr lang="en-US" sz="2000" dirty="0"/>
              <a:t>, </a:t>
            </a:r>
            <a:r>
              <a:rPr lang="en-US" sz="2000" dirty="0" err="1"/>
              <a:t>kann</a:t>
            </a:r>
            <a:r>
              <a:rPr lang="en-US" sz="2000" dirty="0"/>
              <a:t> </a:t>
            </a:r>
            <a:r>
              <a:rPr lang="en-US" sz="2000" dirty="0" err="1"/>
              <a:t>sie</a:t>
            </a:r>
            <a:r>
              <a:rPr lang="en-US" sz="2000" dirty="0"/>
              <a:t> </a:t>
            </a:r>
            <a:r>
              <a:rPr lang="en-US" sz="2000" dirty="0" err="1"/>
              <a:t>zahlungskräftigere</a:t>
            </a:r>
            <a:r>
              <a:rPr lang="en-US" sz="2000" dirty="0"/>
              <a:t> </a:t>
            </a:r>
            <a:r>
              <a:rPr lang="en-US" sz="2000" dirty="0" err="1"/>
              <a:t>Kunden</a:t>
            </a:r>
            <a:r>
              <a:rPr lang="en-US" sz="2000" dirty="0"/>
              <a:t> </a:t>
            </a:r>
            <a:r>
              <a:rPr lang="en-US" sz="2000" dirty="0" err="1"/>
              <a:t>anziehen</a:t>
            </a:r>
            <a:r>
              <a:rPr lang="en-US" sz="2000" dirty="0"/>
              <a:t>, da </a:t>
            </a:r>
            <a:r>
              <a:rPr lang="en-US" sz="2000" dirty="0" err="1"/>
              <a:t>sie</a:t>
            </a:r>
            <a:r>
              <a:rPr lang="en-US" sz="2000" dirty="0"/>
              <a:t> die </a:t>
            </a:r>
            <a:r>
              <a:rPr lang="en-US" sz="2000" dirty="0" err="1"/>
              <a:t>ermittelten</a:t>
            </a:r>
            <a:r>
              <a:rPr lang="en-US" sz="2000" dirty="0"/>
              <a:t> </a:t>
            </a:r>
            <a:r>
              <a:rPr lang="en-US" sz="2000" dirty="0" err="1"/>
              <a:t>Kundenbedürfnisse</a:t>
            </a:r>
            <a:r>
              <a:rPr lang="en-US" sz="2000" dirty="0"/>
              <a:t> </a:t>
            </a:r>
            <a:r>
              <a:rPr lang="en-US" sz="2000" dirty="0" err="1"/>
              <a:t>erfüllt</a:t>
            </a:r>
            <a:r>
              <a:rPr lang="en-US" sz="2000" dirty="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Das </a:t>
            </a:r>
            <a:r>
              <a:rPr lang="en-US" sz="2000" dirty="0" err="1"/>
              <a:t>Produkt</a:t>
            </a:r>
            <a:r>
              <a:rPr lang="en-US" sz="2000" dirty="0"/>
              <a:t> </a:t>
            </a:r>
            <a:r>
              <a:rPr lang="en-US" sz="2000" dirty="0" err="1"/>
              <a:t>oder</a:t>
            </a:r>
            <a:r>
              <a:rPr lang="en-US" sz="2000" dirty="0"/>
              <a:t> die </a:t>
            </a:r>
            <a:r>
              <a:rPr lang="en-US" sz="2000" dirty="0" err="1"/>
              <a:t>Dienstleistung</a:t>
            </a:r>
            <a:r>
              <a:rPr lang="en-US" sz="2000" dirty="0"/>
              <a:t> </a:t>
            </a:r>
            <a:r>
              <a:rPr lang="en-US" sz="2000" dirty="0" err="1"/>
              <a:t>kann</a:t>
            </a:r>
            <a:r>
              <a:rPr lang="en-US" sz="2000" dirty="0"/>
              <a:t> </a:t>
            </a:r>
            <a:r>
              <a:rPr lang="en-US" sz="2000" dirty="0" err="1"/>
              <a:t>auch</a:t>
            </a:r>
            <a:r>
              <a:rPr lang="en-US" sz="2000" dirty="0"/>
              <a:t> </a:t>
            </a:r>
            <a:r>
              <a:rPr lang="en-US" sz="2000" dirty="0" err="1"/>
              <a:t>einen</a:t>
            </a:r>
            <a:r>
              <a:rPr lang="en-US" sz="2000" dirty="0"/>
              <a:t> </a:t>
            </a:r>
            <a:r>
              <a:rPr lang="en-US" sz="2000" dirty="0" err="1"/>
              <a:t>größeren</a:t>
            </a:r>
            <a:r>
              <a:rPr lang="en-US" sz="2000" dirty="0"/>
              <a:t> </a:t>
            </a:r>
            <a:r>
              <a:rPr lang="en-US" sz="2000" dirty="0" err="1"/>
              <a:t>Markt</a:t>
            </a:r>
            <a:r>
              <a:rPr lang="en-US" sz="2000" dirty="0"/>
              <a:t> </a:t>
            </a:r>
            <a:r>
              <a:rPr lang="en-US" sz="2000" dirty="0" err="1"/>
              <a:t>ansprechen</a:t>
            </a:r>
            <a:r>
              <a:rPr lang="en-US" sz="2000" dirty="0"/>
              <a:t>, </a:t>
            </a:r>
            <a:r>
              <a:rPr lang="en-US" sz="2000" dirty="0" err="1"/>
              <a:t>wenn</a:t>
            </a:r>
            <a:r>
              <a:rPr lang="en-US" sz="2000" dirty="0"/>
              <a:t> die </a:t>
            </a:r>
            <a:r>
              <a:rPr lang="en-US" sz="2000" dirty="0" err="1"/>
              <a:t>gleichen</a:t>
            </a:r>
            <a:r>
              <a:rPr lang="en-US" sz="2000" dirty="0"/>
              <a:t> </a:t>
            </a:r>
            <a:r>
              <a:rPr lang="en-US" sz="2000" dirty="0" err="1"/>
              <a:t>Funktionen</a:t>
            </a:r>
            <a:r>
              <a:rPr lang="en-US" sz="2000" dirty="0"/>
              <a:t> und der </a:t>
            </a:r>
            <a:r>
              <a:rPr lang="en-US" sz="2000" dirty="0" err="1"/>
              <a:t>gleiche</a:t>
            </a:r>
            <a:r>
              <a:rPr lang="en-US" sz="2000" dirty="0"/>
              <a:t> Wert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niedrigeren</a:t>
            </a:r>
            <a:r>
              <a:rPr lang="en-US" sz="2000" dirty="0"/>
              <a:t> </a:t>
            </a:r>
            <a:r>
              <a:rPr lang="en-US" sz="2000" dirty="0" err="1"/>
              <a:t>Kosten</a:t>
            </a:r>
            <a:r>
              <a:rPr lang="en-US" sz="2000" dirty="0"/>
              <a:t> </a:t>
            </a:r>
            <a:r>
              <a:rPr lang="en-US" sz="2000" dirty="0" err="1"/>
              <a:t>angeboten</a:t>
            </a:r>
            <a:r>
              <a:rPr lang="en-US" sz="2000" dirty="0"/>
              <a:t> </a:t>
            </a:r>
            <a:r>
              <a:rPr lang="en-US" sz="2000" dirty="0" err="1"/>
              <a:t>werden</a:t>
            </a:r>
            <a:r>
              <a:rPr lang="en-US" sz="2000" dirty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A1F4139-4D77-48EB-8BE8-22AE51CD14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52761" y="595313"/>
            <a:ext cx="4716462" cy="582612"/>
          </a:xfrm>
        </p:spPr>
        <p:txBody>
          <a:bodyPr>
            <a:normAutofit fontScale="85000" lnSpcReduction="10000"/>
          </a:bodyPr>
          <a:lstStyle/>
          <a:p>
            <a:r>
              <a:rPr lang="en-US" sz="3300" b="1" dirty="0"/>
              <a:t>1. </a:t>
            </a:r>
            <a:r>
              <a:rPr lang="en-US" sz="3300" b="1" dirty="0" err="1"/>
              <a:t>Inkrementelle</a:t>
            </a:r>
            <a:r>
              <a:rPr lang="en-US" sz="3300" b="1" dirty="0"/>
              <a:t> Innovation</a:t>
            </a:r>
            <a:endParaRPr lang="en-IE" sz="33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CF5454-6235-4238-BD87-38630C2E08ED}"/>
              </a:ext>
            </a:extLst>
          </p:cNvPr>
          <p:cNvSpPr txBox="1"/>
          <p:nvPr/>
        </p:nvSpPr>
        <p:spPr>
          <a:xfrm>
            <a:off x="7444219" y="670846"/>
            <a:ext cx="4222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Cadbury hat </a:t>
            </a:r>
            <a:r>
              <a:rPr lang="en-US" dirty="0" err="1">
                <a:solidFill>
                  <a:srgbClr val="000000"/>
                </a:solidFill>
              </a:rPr>
              <a:t>durch</a:t>
            </a:r>
            <a:r>
              <a:rPr lang="en-US" dirty="0">
                <a:solidFill>
                  <a:srgbClr val="000000"/>
                </a:solidFill>
              </a:rPr>
              <a:t> die </a:t>
            </a:r>
            <a:r>
              <a:rPr lang="en-US" dirty="0" err="1">
                <a:solidFill>
                  <a:srgbClr val="000000"/>
                </a:solidFill>
              </a:rPr>
              <a:t>Einführung</a:t>
            </a:r>
            <a:r>
              <a:rPr lang="en-US" dirty="0">
                <a:solidFill>
                  <a:srgbClr val="000000"/>
                </a:solidFill>
              </a:rPr>
              <a:t> von </a:t>
            </a:r>
            <a:r>
              <a:rPr lang="en-US" dirty="0" err="1">
                <a:solidFill>
                  <a:srgbClr val="000000"/>
                </a:solidFill>
              </a:rPr>
              <a:t>Sortimentserweiterungen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schrittweise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Innovationen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vorgenommen</a:t>
            </a:r>
            <a:r>
              <a:rPr lang="en-US" dirty="0">
                <a:solidFill>
                  <a:srgbClr val="000000"/>
                </a:solidFill>
              </a:rPr>
              <a:t>. Die </a:t>
            </a:r>
            <a:r>
              <a:rPr lang="en-US" dirty="0" err="1">
                <a:solidFill>
                  <a:srgbClr val="000000"/>
                </a:solidFill>
              </a:rPr>
              <a:t>Marke</a:t>
            </a:r>
            <a:r>
              <a:rPr lang="en-US" dirty="0">
                <a:solidFill>
                  <a:srgbClr val="000000"/>
                </a:solidFill>
              </a:rPr>
              <a:t> hat </a:t>
            </a:r>
            <a:r>
              <a:rPr lang="en-US" dirty="0" err="1">
                <a:solidFill>
                  <a:srgbClr val="000000"/>
                </a:solidFill>
              </a:rPr>
              <a:t>nicht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nur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Geschmacksrichtungen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entwickelt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sondern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Formate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geschaffen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Beispiel</a:t>
            </a:r>
            <a:r>
              <a:rPr lang="en-US" dirty="0">
                <a:solidFill>
                  <a:srgbClr val="000000"/>
                </a:solidFill>
              </a:rPr>
              <a:t> Wispa: Der </a:t>
            </a:r>
            <a:r>
              <a:rPr lang="en-US" dirty="0" err="1">
                <a:solidFill>
                  <a:srgbClr val="000000"/>
                </a:solidFill>
              </a:rPr>
              <a:t>beliebte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Schokoriegel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jetzt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heiße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Schokolade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als</a:t>
            </a:r>
            <a:r>
              <a:rPr lang="en-US" dirty="0">
                <a:solidFill>
                  <a:srgbClr val="000000"/>
                </a:solidFill>
              </a:rPr>
              <a:t> Snacking Bag </a:t>
            </a:r>
            <a:r>
              <a:rPr lang="en-US" dirty="0" err="1">
                <a:solidFill>
                  <a:srgbClr val="000000"/>
                </a:solidFill>
              </a:rPr>
              <a:t>erhältlich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Durch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einen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schrittweisen</a:t>
            </a:r>
            <a:r>
              <a:rPr lang="en-US" dirty="0">
                <a:solidFill>
                  <a:srgbClr val="000000"/>
                </a:solidFill>
              </a:rPr>
              <a:t> Ansatz </a:t>
            </a:r>
            <a:r>
              <a:rPr lang="en-US" dirty="0" err="1">
                <a:solidFill>
                  <a:srgbClr val="000000"/>
                </a:solidFill>
              </a:rPr>
              <a:t>bei</a:t>
            </a:r>
            <a:r>
              <a:rPr lang="en-US" dirty="0">
                <a:solidFill>
                  <a:srgbClr val="000000"/>
                </a:solidFill>
              </a:rPr>
              <a:t> der Innovation </a:t>
            </a:r>
            <a:r>
              <a:rPr lang="en-US" dirty="0" err="1">
                <a:solidFill>
                  <a:srgbClr val="000000"/>
                </a:solidFill>
              </a:rPr>
              <a:t>konnte</a:t>
            </a:r>
            <a:r>
              <a:rPr lang="en-US" dirty="0">
                <a:solidFill>
                  <a:srgbClr val="000000"/>
                </a:solidFill>
              </a:rPr>
              <a:t> Cadbury </a:t>
            </a:r>
            <a:r>
              <a:rPr lang="en-US" dirty="0" err="1">
                <a:solidFill>
                  <a:srgbClr val="000000"/>
                </a:solidFill>
              </a:rPr>
              <a:t>zusätzliche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Einnahmequellen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erschließen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4E0AA0-6F0A-4B20-A57C-8D4990529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335" y="4055052"/>
            <a:ext cx="1804034" cy="18040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E65D8B-BE71-4A7E-85E8-A6D262AE0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097" y="4307464"/>
            <a:ext cx="1303627" cy="130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88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889D9-A623-4CAB-A2E0-B1A13C7497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34316" y="1288374"/>
            <a:ext cx="5430586" cy="541989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7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Disruptive innovation</a:t>
            </a:r>
            <a:r>
              <a:rPr lang="en-US" sz="1700" dirty="0"/>
              <a:t> </a:t>
            </a:r>
            <a:r>
              <a:rPr lang="en-US" sz="1700" dirty="0" err="1"/>
              <a:t>ist</a:t>
            </a:r>
            <a:r>
              <a:rPr lang="en-US" sz="1700" dirty="0"/>
              <a:t> </a:t>
            </a:r>
            <a:r>
              <a:rPr lang="en-US" sz="1700" dirty="0" err="1"/>
              <a:t>ein</a:t>
            </a:r>
            <a:r>
              <a:rPr lang="en-US" sz="1700" dirty="0"/>
              <a:t> </a:t>
            </a:r>
            <a:r>
              <a:rPr lang="en-US" sz="1700" dirty="0" err="1"/>
              <a:t>Konzept</a:t>
            </a:r>
            <a:r>
              <a:rPr lang="en-US" sz="1700" dirty="0"/>
              <a:t>, das der Professor, </a:t>
            </a:r>
            <a:r>
              <a:rPr lang="en-US" sz="1700" dirty="0" err="1"/>
              <a:t>Wissenschaftler</a:t>
            </a:r>
            <a:r>
              <a:rPr lang="en-US" sz="1700" dirty="0"/>
              <a:t> und </a:t>
            </a:r>
            <a:r>
              <a:rPr lang="en-US" sz="1700" dirty="0" err="1"/>
              <a:t>Unternehmensberater</a:t>
            </a:r>
            <a:r>
              <a:rPr lang="en-US" sz="1700" dirty="0"/>
              <a:t> Clayton Christensen </a:t>
            </a:r>
            <a:r>
              <a:rPr lang="en-US" sz="1700" dirty="0" err="1"/>
              <a:t>zunächst</a:t>
            </a:r>
            <a:r>
              <a:rPr lang="en-US" sz="1700" dirty="0"/>
              <a:t> in </a:t>
            </a:r>
            <a:r>
              <a:rPr lang="en-US" sz="1700" dirty="0" err="1"/>
              <a:t>einem</a:t>
            </a:r>
            <a:r>
              <a:rPr lang="en-US" sz="1700" dirty="0"/>
              <a:t>  </a:t>
            </a:r>
            <a:r>
              <a:rPr lang="en-US" sz="17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HBR </a:t>
            </a:r>
            <a:r>
              <a:rPr lang="en-US" sz="1700" u="sng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</a:t>
            </a:r>
            <a:r>
              <a:rPr lang="en-US" sz="1700" u="sng" dirty="0" err="1"/>
              <a:t>kel</a:t>
            </a:r>
            <a:r>
              <a:rPr lang="en-US" sz="1700" u="sng" dirty="0"/>
              <a:t>  </a:t>
            </a:r>
            <a:r>
              <a:rPr lang="en-US" sz="1700" dirty="0"/>
              <a:t>und </a:t>
            </a:r>
            <a:r>
              <a:rPr lang="en-US" sz="1700" dirty="0" err="1"/>
              <a:t>später</a:t>
            </a:r>
            <a:r>
              <a:rPr lang="en-US" sz="1700" dirty="0"/>
              <a:t> in </a:t>
            </a:r>
            <a:r>
              <a:rPr lang="en-US" sz="1700" dirty="0" err="1"/>
              <a:t>seinem</a:t>
            </a:r>
            <a:r>
              <a:rPr lang="en-US" sz="1700" dirty="0"/>
              <a:t> Buch </a:t>
            </a:r>
            <a:r>
              <a:rPr lang="en-US" sz="1700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Innovator’s Dilemma</a:t>
            </a:r>
            <a:r>
              <a:rPr lang="en-US" sz="1700" i="1" dirty="0"/>
              <a:t> </a:t>
            </a:r>
            <a:r>
              <a:rPr lang="en-US" sz="1700" dirty="0" err="1"/>
              <a:t>vorstellte</a:t>
            </a:r>
            <a:r>
              <a:rPr lang="en-US" sz="17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1700" dirty="0"/>
              <a:t>Disruptive Innovation </a:t>
            </a:r>
            <a:r>
              <a:rPr lang="en-US" sz="1700" dirty="0" err="1"/>
              <a:t>ist</a:t>
            </a:r>
            <a:r>
              <a:rPr lang="en-US" sz="1700" dirty="0"/>
              <a:t> </a:t>
            </a:r>
            <a:r>
              <a:rPr lang="en-US" sz="1700" dirty="0" err="1"/>
              <a:t>eine</a:t>
            </a:r>
            <a:r>
              <a:rPr lang="en-US" sz="1700" dirty="0"/>
              <a:t> </a:t>
            </a:r>
            <a:r>
              <a:rPr lang="en-US" sz="1700" dirty="0" err="1"/>
              <a:t>Theorie</a:t>
            </a:r>
            <a:r>
              <a:rPr lang="en-US" sz="1700" dirty="0"/>
              <a:t>, die </a:t>
            </a:r>
            <a:r>
              <a:rPr lang="en-US" sz="1700" dirty="0" err="1"/>
              <a:t>sich</a:t>
            </a:r>
            <a:r>
              <a:rPr lang="en-US" sz="1700" dirty="0"/>
              <a:t> auf </a:t>
            </a:r>
            <a:r>
              <a:rPr lang="en-US" sz="1700" dirty="0" err="1"/>
              <a:t>ein</a:t>
            </a:r>
            <a:r>
              <a:rPr lang="en-US" sz="1700" dirty="0"/>
              <a:t> </a:t>
            </a:r>
            <a:r>
              <a:rPr lang="en-US" sz="1700" dirty="0" err="1"/>
              <a:t>Konzept</a:t>
            </a:r>
            <a:r>
              <a:rPr lang="en-US" sz="1700" dirty="0"/>
              <a:t>, </a:t>
            </a:r>
            <a:r>
              <a:rPr lang="en-US" sz="1700" dirty="0" err="1"/>
              <a:t>ein</a:t>
            </a:r>
            <a:r>
              <a:rPr lang="en-US" sz="1700" dirty="0"/>
              <a:t> </a:t>
            </a:r>
            <a:r>
              <a:rPr lang="en-US" sz="1700" dirty="0" err="1"/>
              <a:t>Produkt</a:t>
            </a:r>
            <a:r>
              <a:rPr lang="en-US" sz="1700" dirty="0"/>
              <a:t> </a:t>
            </a:r>
            <a:r>
              <a:rPr lang="en-US" sz="1700" dirty="0" err="1"/>
              <a:t>oder</a:t>
            </a:r>
            <a:r>
              <a:rPr lang="en-US" sz="1700" dirty="0"/>
              <a:t> </a:t>
            </a:r>
            <a:r>
              <a:rPr lang="en-US" sz="1700" dirty="0" err="1"/>
              <a:t>eine</a:t>
            </a:r>
            <a:r>
              <a:rPr lang="en-US" sz="1700" dirty="0"/>
              <a:t> </a:t>
            </a:r>
            <a:r>
              <a:rPr lang="en-US" sz="1700" dirty="0" err="1"/>
              <a:t>Dienstleistung</a:t>
            </a:r>
            <a:r>
              <a:rPr lang="en-US" sz="1700" dirty="0"/>
              <a:t> </a:t>
            </a:r>
            <a:r>
              <a:rPr lang="en-US" sz="1700" dirty="0" err="1"/>
              <a:t>bezieht</a:t>
            </a:r>
            <a:r>
              <a:rPr lang="en-US" sz="1700" dirty="0"/>
              <a:t>, das/die </a:t>
            </a:r>
            <a:r>
              <a:rPr lang="en-US" sz="1700" dirty="0" err="1"/>
              <a:t>ein</a:t>
            </a:r>
            <a:r>
              <a:rPr lang="en-US" sz="1700" dirty="0"/>
              <a:t> </a:t>
            </a:r>
            <a:r>
              <a:rPr lang="en-US" sz="1700" b="1" dirty="0" err="1"/>
              <a:t>neues</a:t>
            </a:r>
            <a:r>
              <a:rPr lang="en-US" sz="1700" b="1" dirty="0"/>
              <a:t> </a:t>
            </a:r>
            <a:r>
              <a:rPr lang="en-US" sz="1700" b="1" dirty="0" err="1"/>
              <a:t>Wertschöpfungsnetz</a:t>
            </a:r>
            <a:r>
              <a:rPr lang="en-US" sz="1700" b="1" dirty="0"/>
              <a:t> </a:t>
            </a:r>
            <a:r>
              <a:rPr lang="en-US" sz="1700" b="1" dirty="0" err="1"/>
              <a:t>schafft</a:t>
            </a:r>
            <a:r>
              <a:rPr lang="en-US" sz="1700" dirty="0"/>
              <a:t>, </a:t>
            </a:r>
            <a:r>
              <a:rPr lang="en-US" sz="1700" dirty="0" err="1"/>
              <a:t>indem</a:t>
            </a:r>
            <a:r>
              <a:rPr lang="en-US" sz="1700" dirty="0"/>
              <a:t> es/</a:t>
            </a:r>
            <a:r>
              <a:rPr lang="en-US" sz="1700" dirty="0" err="1"/>
              <a:t>sie</a:t>
            </a:r>
            <a:r>
              <a:rPr lang="en-US" sz="1700" dirty="0"/>
              <a:t> </a:t>
            </a:r>
            <a:r>
              <a:rPr lang="en-US" sz="1700" dirty="0" err="1"/>
              <a:t>entweder</a:t>
            </a:r>
            <a:r>
              <a:rPr lang="en-US" sz="1700" dirty="0"/>
              <a:t> in </a:t>
            </a:r>
            <a:r>
              <a:rPr lang="en-US" sz="1700" dirty="0" err="1"/>
              <a:t>einen</a:t>
            </a:r>
            <a:r>
              <a:rPr lang="en-US" sz="1700" dirty="0"/>
              <a:t> </a:t>
            </a:r>
            <a:r>
              <a:rPr lang="en-US" sz="1700" dirty="0" err="1"/>
              <a:t>bestehenden</a:t>
            </a:r>
            <a:r>
              <a:rPr lang="en-US" sz="1700" dirty="0"/>
              <a:t> </a:t>
            </a:r>
            <a:r>
              <a:rPr lang="en-US" sz="1700" dirty="0" err="1"/>
              <a:t>Markt</a:t>
            </a:r>
            <a:r>
              <a:rPr lang="en-US" sz="1700" dirty="0"/>
              <a:t> </a:t>
            </a:r>
            <a:r>
              <a:rPr lang="en-US" sz="1700" dirty="0" err="1"/>
              <a:t>eintritt</a:t>
            </a:r>
            <a:r>
              <a:rPr lang="en-US" sz="1700" dirty="0"/>
              <a:t> </a:t>
            </a:r>
            <a:r>
              <a:rPr lang="en-US" sz="1700" dirty="0" err="1"/>
              <a:t>oder</a:t>
            </a:r>
            <a:r>
              <a:rPr lang="en-US" sz="1700" dirty="0"/>
              <a:t> </a:t>
            </a:r>
            <a:r>
              <a:rPr lang="en-US" sz="1700" dirty="0" err="1"/>
              <a:t>einen</a:t>
            </a:r>
            <a:r>
              <a:rPr lang="en-US" sz="1700" dirty="0"/>
              <a:t> </a:t>
            </a:r>
            <a:r>
              <a:rPr lang="en-US" sz="1700" dirty="0" err="1"/>
              <a:t>völlig</a:t>
            </a:r>
            <a:r>
              <a:rPr lang="en-US" sz="1700" dirty="0"/>
              <a:t> </a:t>
            </a:r>
            <a:r>
              <a:rPr lang="en-US" sz="1700" dirty="0" err="1"/>
              <a:t>neuen</a:t>
            </a:r>
            <a:r>
              <a:rPr lang="en-US" sz="1700" dirty="0"/>
              <a:t> </a:t>
            </a:r>
            <a:r>
              <a:rPr lang="en-US" sz="1700" dirty="0" err="1"/>
              <a:t>Markt</a:t>
            </a:r>
            <a:r>
              <a:rPr lang="en-US" sz="1700" dirty="0"/>
              <a:t> </a:t>
            </a:r>
            <a:r>
              <a:rPr lang="en-US" sz="1700" dirty="0" err="1"/>
              <a:t>schafft</a:t>
            </a:r>
            <a:r>
              <a:rPr lang="en-US" sz="1700" dirty="0"/>
              <a:t>. Zu </a:t>
            </a:r>
            <a:r>
              <a:rPr lang="en-US" sz="1700" dirty="0" err="1"/>
              <a:t>Beginn</a:t>
            </a:r>
            <a:r>
              <a:rPr lang="en-US" sz="1700" dirty="0"/>
              <a:t> </a:t>
            </a:r>
            <a:r>
              <a:rPr lang="en-US" sz="1700" dirty="0" err="1"/>
              <a:t>haben</a:t>
            </a:r>
            <a:r>
              <a:rPr lang="en-US" sz="1700" dirty="0"/>
              <a:t> disruptive </a:t>
            </a:r>
            <a:r>
              <a:rPr lang="en-US" sz="1700" dirty="0" err="1"/>
              <a:t>Innovationen</a:t>
            </a:r>
            <a:r>
              <a:rPr lang="en-US" sz="1700" dirty="0"/>
              <a:t> </a:t>
            </a:r>
            <a:r>
              <a:rPr lang="en-US" sz="1700" dirty="0" err="1"/>
              <a:t>eine</a:t>
            </a:r>
            <a:r>
              <a:rPr lang="en-US" sz="1700" dirty="0"/>
              <a:t> </a:t>
            </a:r>
            <a:r>
              <a:rPr lang="en-US" sz="1700" dirty="0" err="1"/>
              <a:t>geringere</a:t>
            </a:r>
            <a:r>
              <a:rPr lang="en-US" sz="1700" dirty="0"/>
              <a:t> </a:t>
            </a:r>
            <a:r>
              <a:rPr lang="en-US" sz="1700" dirty="0" err="1"/>
              <a:t>Leistung</a:t>
            </a:r>
            <a:r>
              <a:rPr lang="en-US" sz="1700" dirty="0"/>
              <a:t>, </a:t>
            </a:r>
            <a:r>
              <a:rPr lang="en-US" sz="1700" dirty="0" err="1"/>
              <a:t>wenn</a:t>
            </a:r>
            <a:r>
              <a:rPr lang="en-US" sz="1700" dirty="0"/>
              <a:t> man </a:t>
            </a:r>
            <a:r>
              <a:rPr lang="en-US" sz="1700" dirty="0" err="1"/>
              <a:t>sie</a:t>
            </a:r>
            <a:r>
              <a:rPr lang="en-US" sz="1700" dirty="0"/>
              <a:t> an </a:t>
            </a:r>
            <a:r>
              <a:rPr lang="en-US" sz="1700" dirty="0" err="1"/>
              <a:t>traditionellen</a:t>
            </a:r>
            <a:r>
              <a:rPr lang="en-US" sz="1700" dirty="0"/>
              <a:t> </a:t>
            </a:r>
            <a:r>
              <a:rPr lang="en-US" sz="1700" dirty="0" err="1"/>
              <a:t>Wertmaßstäben</a:t>
            </a:r>
            <a:r>
              <a:rPr lang="en-US" sz="1700" dirty="0"/>
              <a:t> </a:t>
            </a:r>
            <a:r>
              <a:rPr lang="en-US" sz="1700" dirty="0" err="1"/>
              <a:t>misst</a:t>
            </a:r>
            <a:r>
              <a:rPr lang="en-US" sz="1700" dirty="0"/>
              <a:t>, </a:t>
            </a:r>
            <a:r>
              <a:rPr lang="en-US" sz="1700" dirty="0" err="1"/>
              <a:t>aber</a:t>
            </a:r>
            <a:r>
              <a:rPr lang="en-US" sz="1700" dirty="0"/>
              <a:t> </a:t>
            </a:r>
            <a:r>
              <a:rPr lang="en-US" sz="1700" dirty="0" err="1"/>
              <a:t>sie</a:t>
            </a:r>
            <a:r>
              <a:rPr lang="en-US" sz="1700" dirty="0"/>
              <a:t> </a:t>
            </a:r>
            <a:r>
              <a:rPr lang="en-US" sz="1700" dirty="0" err="1"/>
              <a:t>haben</a:t>
            </a:r>
            <a:r>
              <a:rPr lang="en-US" sz="1700" dirty="0"/>
              <a:t> </a:t>
            </a:r>
            <a:r>
              <a:rPr lang="en-US" sz="1700" dirty="0" err="1"/>
              <a:t>verschiedene</a:t>
            </a:r>
            <a:r>
              <a:rPr lang="en-US" sz="1700" dirty="0"/>
              <a:t> </a:t>
            </a:r>
            <a:r>
              <a:rPr lang="en-US" sz="1700" dirty="0" err="1"/>
              <a:t>Aspekte</a:t>
            </a:r>
            <a:r>
              <a:rPr lang="en-US" sz="1700" dirty="0"/>
              <a:t>, die von </a:t>
            </a:r>
            <a:r>
              <a:rPr lang="en-US" sz="1700" dirty="0" err="1"/>
              <a:t>einem</a:t>
            </a:r>
            <a:r>
              <a:rPr lang="en-US" sz="1700" dirty="0"/>
              <a:t> </a:t>
            </a:r>
            <a:r>
              <a:rPr lang="en-US" sz="1700" dirty="0" err="1"/>
              <a:t>kleinen</a:t>
            </a:r>
            <a:r>
              <a:rPr lang="en-US" sz="1700" dirty="0"/>
              <a:t> Segment des </a:t>
            </a:r>
            <a:r>
              <a:rPr lang="en-US" sz="1700" dirty="0" err="1"/>
              <a:t>Marktes</a:t>
            </a:r>
            <a:r>
              <a:rPr lang="en-US" sz="1700" dirty="0"/>
              <a:t> </a:t>
            </a:r>
            <a:r>
              <a:rPr lang="en-US" sz="1700" dirty="0" err="1"/>
              <a:t>geschätzt</a:t>
            </a:r>
            <a:r>
              <a:rPr lang="en-US" sz="1700" dirty="0"/>
              <a:t> </a:t>
            </a:r>
            <a:r>
              <a:rPr lang="en-US" sz="1700" dirty="0" err="1"/>
              <a:t>werden</a:t>
            </a:r>
            <a:r>
              <a:rPr lang="en-US" sz="1700" dirty="0"/>
              <a:t>. </a:t>
            </a:r>
            <a:r>
              <a:rPr lang="en-US" sz="1700" dirty="0" err="1"/>
              <a:t>Diese</a:t>
            </a:r>
            <a:r>
              <a:rPr lang="en-US" sz="1700" dirty="0"/>
              <a:t> Art von </a:t>
            </a:r>
            <a:r>
              <a:rPr lang="en-US" sz="1700" dirty="0" err="1"/>
              <a:t>Innovationen</a:t>
            </a:r>
            <a:r>
              <a:rPr lang="en-US" sz="1700" dirty="0"/>
              <a:t> </a:t>
            </a:r>
            <a:r>
              <a:rPr lang="en-US" sz="1700" dirty="0" err="1"/>
              <a:t>sind</a:t>
            </a:r>
            <a:r>
              <a:rPr lang="en-US" sz="1700" dirty="0"/>
              <a:t> oft in der Lage, </a:t>
            </a:r>
            <a:r>
              <a:rPr lang="en-US" sz="1700" dirty="0" err="1"/>
              <a:t>Nichtkunden</a:t>
            </a:r>
            <a:r>
              <a:rPr lang="en-US" sz="1700" dirty="0"/>
              <a:t> in </a:t>
            </a:r>
            <a:r>
              <a:rPr lang="en-US" sz="1700" dirty="0" err="1"/>
              <a:t>Kunden</a:t>
            </a:r>
            <a:r>
              <a:rPr lang="en-US" sz="1700" dirty="0"/>
              <a:t> </a:t>
            </a:r>
            <a:r>
              <a:rPr lang="en-US" sz="1700" dirty="0" err="1"/>
              <a:t>zu</a:t>
            </a:r>
            <a:r>
              <a:rPr lang="en-US" sz="1700" dirty="0"/>
              <a:t> </a:t>
            </a:r>
            <a:r>
              <a:rPr lang="en-US" sz="1700" dirty="0" err="1"/>
              <a:t>verwandeln</a:t>
            </a:r>
            <a:r>
              <a:rPr lang="en-US" sz="1700" dirty="0"/>
              <a:t>, </a:t>
            </a:r>
            <a:r>
              <a:rPr lang="en-US" sz="1700" dirty="0" err="1"/>
              <a:t>entsprechen</a:t>
            </a:r>
            <a:r>
              <a:rPr lang="en-US" sz="1700" dirty="0"/>
              <a:t> </a:t>
            </a:r>
            <a:r>
              <a:rPr lang="en-US" sz="1700" dirty="0" err="1"/>
              <a:t>aber</a:t>
            </a:r>
            <a:r>
              <a:rPr lang="en-US" sz="1700" dirty="0"/>
              <a:t> </a:t>
            </a:r>
            <a:r>
              <a:rPr lang="en-US" sz="1700" dirty="0" err="1"/>
              <a:t>nicht</a:t>
            </a:r>
            <a:r>
              <a:rPr lang="en-US" sz="1700" dirty="0"/>
              <a:t> </a:t>
            </a:r>
            <a:r>
              <a:rPr lang="en-US" sz="1700" dirty="0" err="1"/>
              <a:t>unbedingt</a:t>
            </a:r>
            <a:r>
              <a:rPr lang="en-US" sz="1700" dirty="0"/>
              <a:t> den </a:t>
            </a:r>
            <a:r>
              <a:rPr lang="en-US" sz="1700" dirty="0" err="1"/>
              <a:t>Bedürfnissen</a:t>
            </a:r>
            <a:r>
              <a:rPr lang="en-US" sz="1700" dirty="0"/>
              <a:t> und </a:t>
            </a:r>
            <a:r>
              <a:rPr lang="en-US" sz="1700" dirty="0" err="1"/>
              <a:t>Vorlieben</a:t>
            </a:r>
            <a:r>
              <a:rPr lang="en-US" sz="1700" dirty="0"/>
              <a:t> der Mainstream-</a:t>
            </a:r>
            <a:r>
              <a:rPr lang="en-US" sz="1700" dirty="0" err="1"/>
              <a:t>Kunden</a:t>
            </a:r>
            <a:r>
              <a:rPr lang="en-US" sz="1700" dirty="0"/>
              <a:t>, </a:t>
            </a:r>
            <a:r>
              <a:rPr lang="en-US" sz="1700" dirty="0" err="1"/>
              <a:t>zumindest</a:t>
            </a:r>
            <a:r>
              <a:rPr lang="en-US" sz="1700" dirty="0"/>
              <a:t> </a:t>
            </a:r>
            <a:r>
              <a:rPr lang="en-US" sz="1700" dirty="0" err="1"/>
              <a:t>noch</a:t>
            </a:r>
            <a:r>
              <a:rPr lang="en-US" sz="1700" dirty="0"/>
              <a:t> </a:t>
            </a:r>
            <a:r>
              <a:rPr lang="en-US" sz="1700" dirty="0" err="1"/>
              <a:t>nicht</a:t>
            </a:r>
            <a:r>
              <a:rPr lang="en-US" sz="1700" dirty="0"/>
              <a:t>.</a:t>
            </a:r>
          </a:p>
          <a:p>
            <a:pPr indent="0">
              <a:lnSpc>
                <a:spcPct val="120000"/>
              </a:lnSpc>
            </a:pPr>
            <a:endParaRPr lang="en-IE" sz="17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07CDE-A237-4532-B852-EBDB5E8C8D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66161" y="427068"/>
            <a:ext cx="4716425" cy="582221"/>
          </a:xfrm>
        </p:spPr>
        <p:txBody>
          <a:bodyPr>
            <a:normAutofit/>
          </a:bodyPr>
          <a:lstStyle/>
          <a:p>
            <a:r>
              <a:rPr lang="en-US" sz="3300" b="1" dirty="0"/>
              <a:t>2. Disruptive Innovation</a:t>
            </a:r>
            <a:endParaRPr lang="en-IE" sz="33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8C8DC-18C7-486B-A382-C9CEDC96BF0A}"/>
              </a:ext>
            </a:extLst>
          </p:cNvPr>
          <p:cNvSpPr txBox="1"/>
          <p:nvPr/>
        </p:nvSpPr>
        <p:spPr>
          <a:xfrm>
            <a:off x="7108479" y="1713315"/>
            <a:ext cx="489970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Ein </a:t>
            </a:r>
            <a:r>
              <a:rPr lang="en-US" sz="1600" b="1" dirty="0" err="1">
                <a:solidFill>
                  <a:srgbClr val="000000"/>
                </a:solidFill>
              </a:rPr>
              <a:t>Paradebeispiel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für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eine</a:t>
            </a:r>
            <a:r>
              <a:rPr lang="en-US" sz="1600" b="1" dirty="0">
                <a:solidFill>
                  <a:srgbClr val="000000"/>
                </a:solidFill>
              </a:rPr>
              <a:t> DISRUPTIVE INNOVATION in der </a:t>
            </a:r>
            <a:r>
              <a:rPr lang="en-US" sz="1600" b="1" dirty="0" err="1">
                <a:solidFill>
                  <a:srgbClr val="000000"/>
                </a:solidFill>
              </a:rPr>
              <a:t>Lebensmittelindustrie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ist</a:t>
            </a:r>
            <a:r>
              <a:rPr lang="en-US" sz="1600" b="1" dirty="0">
                <a:solidFill>
                  <a:srgbClr val="000000"/>
                </a:solidFill>
              </a:rPr>
              <a:t> die </a:t>
            </a:r>
            <a:r>
              <a:rPr lang="en-US" sz="1600" b="1" dirty="0" err="1">
                <a:solidFill>
                  <a:srgbClr val="000000"/>
                </a:solidFill>
              </a:rPr>
              <a:t>Ersetzung</a:t>
            </a:r>
            <a:r>
              <a:rPr lang="en-US" sz="1600" b="1" dirty="0">
                <a:solidFill>
                  <a:srgbClr val="000000"/>
                </a:solidFill>
              </a:rPr>
              <a:t> von </a:t>
            </a:r>
            <a:r>
              <a:rPr lang="en-US" sz="1600" b="1" dirty="0" err="1">
                <a:solidFill>
                  <a:srgbClr val="000000"/>
                </a:solidFill>
              </a:rPr>
              <a:t>Fleisch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durch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pflanzliche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Proteine</a:t>
            </a:r>
            <a:r>
              <a:rPr lang="en-US" sz="1600" b="1" dirty="0">
                <a:solidFill>
                  <a:srgbClr val="000000"/>
                </a:solidFill>
              </a:rPr>
              <a:t>, die </a:t>
            </a:r>
            <a:r>
              <a:rPr lang="en-US" sz="1600" b="1" dirty="0" err="1">
                <a:solidFill>
                  <a:srgbClr val="000000"/>
                </a:solidFill>
              </a:rPr>
              <a:t>zur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Herstellung</a:t>
            </a:r>
            <a:r>
              <a:rPr lang="en-US" sz="1600" b="1" dirty="0">
                <a:solidFill>
                  <a:srgbClr val="000000"/>
                </a:solidFill>
              </a:rPr>
              <a:t> von </a:t>
            </a:r>
            <a:r>
              <a:rPr lang="en-US" sz="1600" b="1" dirty="0" err="1">
                <a:solidFill>
                  <a:srgbClr val="000000"/>
                </a:solidFill>
              </a:rPr>
              <a:t>fleischfreien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Produkten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führen</a:t>
            </a:r>
            <a:r>
              <a:rPr lang="en-US" sz="1600" b="1" dirty="0">
                <a:solidFill>
                  <a:srgbClr val="000000"/>
                </a:solidFill>
              </a:rPr>
              <a:t>, die dem </a:t>
            </a:r>
            <a:r>
              <a:rPr lang="en-US" sz="1600" b="1" dirty="0" err="1">
                <a:solidFill>
                  <a:srgbClr val="000000"/>
                </a:solidFill>
              </a:rPr>
              <a:t>Tierleben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entsprechen</a:t>
            </a:r>
            <a:r>
              <a:rPr lang="en-US" sz="1600" b="1" dirty="0">
                <a:solidFill>
                  <a:srgbClr val="000000"/>
                </a:solidFill>
              </a:rPr>
              <a:t>..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Startup-</a:t>
            </a:r>
            <a:r>
              <a:rPr lang="en-US" sz="1600" dirty="0" err="1">
                <a:solidFill>
                  <a:srgbClr val="000000"/>
                </a:solidFill>
              </a:rPr>
              <a:t>Unternehmen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wie</a:t>
            </a:r>
            <a:r>
              <a:rPr lang="en-US" sz="1600" dirty="0">
                <a:solidFill>
                  <a:srgbClr val="000000"/>
                </a:solidFill>
              </a:rPr>
              <a:t> Brecks Food (UK) und Impossible Foods (USA) </a:t>
            </a:r>
            <a:r>
              <a:rPr lang="en-US" sz="1600" dirty="0" err="1">
                <a:solidFill>
                  <a:srgbClr val="000000"/>
                </a:solidFill>
              </a:rPr>
              <a:t>nutzen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häufig</a:t>
            </a:r>
            <a:r>
              <a:rPr lang="en-US" sz="1600" dirty="0">
                <a:solidFill>
                  <a:srgbClr val="000000"/>
                </a:solidFill>
              </a:rPr>
              <a:t> die </a:t>
            </a:r>
            <a:r>
              <a:rPr lang="en-US" sz="1600" dirty="0" err="1">
                <a:solidFill>
                  <a:srgbClr val="000000"/>
                </a:solidFill>
              </a:rPr>
              <a:t>Lebensmittelwissenschaft</a:t>
            </a:r>
            <a:r>
              <a:rPr lang="en-US" sz="1600" dirty="0">
                <a:solidFill>
                  <a:srgbClr val="000000"/>
                </a:solidFill>
              </a:rPr>
              <a:t> und die </a:t>
            </a:r>
            <a:r>
              <a:rPr lang="en-US" sz="1600" dirty="0" err="1">
                <a:solidFill>
                  <a:srgbClr val="000000"/>
                </a:solidFill>
              </a:rPr>
              <a:t>Technologie</a:t>
            </a:r>
            <a:r>
              <a:rPr lang="en-US" sz="1600" dirty="0">
                <a:solidFill>
                  <a:srgbClr val="000000"/>
                </a:solidFill>
              </a:rPr>
              <a:t> der </a:t>
            </a:r>
            <a:r>
              <a:rPr lang="en-US" sz="1600" dirty="0" err="1">
                <a:solidFill>
                  <a:srgbClr val="000000"/>
                </a:solidFill>
              </a:rPr>
              <a:t>genetischen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Sequenzierung</a:t>
            </a:r>
            <a:r>
              <a:rPr lang="en-US" sz="1600" dirty="0">
                <a:solidFill>
                  <a:srgbClr val="000000"/>
                </a:solidFill>
              </a:rPr>
              <a:t>, um </a:t>
            </a:r>
            <a:r>
              <a:rPr lang="en-US" sz="1600" dirty="0" err="1">
                <a:solidFill>
                  <a:srgbClr val="000000"/>
                </a:solidFill>
              </a:rPr>
              <a:t>pflanzliche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Eiweißäquivalente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zu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tierischen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Produkten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zu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simulieren</a:t>
            </a:r>
            <a:r>
              <a:rPr lang="en-US" sz="1600" dirty="0">
                <a:solidFill>
                  <a:srgbClr val="000000"/>
                </a:solidFill>
              </a:rPr>
              <a:t>. Der Impossible Burger, der von </a:t>
            </a:r>
            <a:r>
              <a:rPr lang="en-US" sz="1600" dirty="0" err="1">
                <a:solidFill>
                  <a:srgbClr val="000000"/>
                </a:solidFill>
              </a:rPr>
              <a:t>einigen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als</a:t>
            </a:r>
            <a:r>
              <a:rPr lang="en-US" sz="1600" dirty="0">
                <a:solidFill>
                  <a:srgbClr val="000000"/>
                </a:solidFill>
              </a:rPr>
              <a:t> "Game-Changer in der </a:t>
            </a:r>
            <a:r>
              <a:rPr lang="en-US" sz="1600" dirty="0" err="1">
                <a:solidFill>
                  <a:srgbClr val="000000"/>
                </a:solidFill>
              </a:rPr>
              <a:t>Lebensmittelindustrie</a:t>
            </a:r>
            <a:r>
              <a:rPr lang="en-US" sz="1600" dirty="0">
                <a:solidFill>
                  <a:srgbClr val="000000"/>
                </a:solidFill>
              </a:rPr>
              <a:t>" </a:t>
            </a:r>
            <a:r>
              <a:rPr lang="en-US" sz="1600" dirty="0" err="1">
                <a:solidFill>
                  <a:srgbClr val="000000"/>
                </a:solidFill>
              </a:rPr>
              <a:t>bezeichnet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wird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wird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mit</a:t>
            </a:r>
            <a:r>
              <a:rPr lang="en-US" sz="1600" dirty="0">
                <a:solidFill>
                  <a:srgbClr val="000000"/>
                </a:solidFill>
              </a:rPr>
              <a:t> Soja-</a:t>
            </a:r>
            <a:r>
              <a:rPr lang="en-US" sz="1600" dirty="0" err="1">
                <a:solidFill>
                  <a:srgbClr val="000000"/>
                </a:solidFill>
              </a:rPr>
              <a:t>Leghämoglobin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hergestellt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einem</a:t>
            </a:r>
            <a:r>
              <a:rPr lang="en-US" sz="1600" dirty="0">
                <a:solidFill>
                  <a:srgbClr val="000000"/>
                </a:solidFill>
              </a:rPr>
              <a:t> Protein, das </a:t>
            </a:r>
            <a:r>
              <a:rPr lang="en-US" sz="1600" dirty="0" err="1">
                <a:solidFill>
                  <a:srgbClr val="000000"/>
                </a:solidFill>
              </a:rPr>
              <a:t>Häm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enthält</a:t>
            </a:r>
            <a:r>
              <a:rPr lang="en-US" sz="1600" dirty="0">
                <a:solidFill>
                  <a:srgbClr val="000000"/>
                </a:solidFill>
              </a:rPr>
              <a:t> und den </a:t>
            </a:r>
            <a:r>
              <a:rPr lang="en-US" sz="1600" dirty="0" err="1">
                <a:solidFill>
                  <a:srgbClr val="000000"/>
                </a:solidFill>
              </a:rPr>
              <a:t>Geschmack</a:t>
            </a:r>
            <a:r>
              <a:rPr lang="en-US" sz="1600" dirty="0">
                <a:solidFill>
                  <a:srgbClr val="000000"/>
                </a:solidFill>
              </a:rPr>
              <a:t> von </a:t>
            </a:r>
            <a:r>
              <a:rPr lang="en-US" sz="1600" dirty="0" err="1">
                <a:solidFill>
                  <a:srgbClr val="000000"/>
                </a:solidFill>
              </a:rPr>
              <a:t>echtem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Fleisch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imitiert</a:t>
            </a:r>
            <a:r>
              <a:rPr lang="en-US" sz="1600" dirty="0">
                <a:solidFill>
                  <a:srgbClr val="000000"/>
                </a:solidFill>
              </a:rPr>
              <a:t>. So </a:t>
            </a:r>
            <a:r>
              <a:rPr lang="en-US" sz="1600" dirty="0" err="1">
                <a:solidFill>
                  <a:srgbClr val="000000"/>
                </a:solidFill>
              </a:rPr>
              <a:t>wie</a:t>
            </a:r>
            <a:r>
              <a:rPr lang="en-US" sz="1600" dirty="0">
                <a:solidFill>
                  <a:srgbClr val="000000"/>
                </a:solidFill>
              </a:rPr>
              <a:t> die </a:t>
            </a:r>
            <a:r>
              <a:rPr lang="en-US" sz="1600" dirty="0" err="1">
                <a:solidFill>
                  <a:srgbClr val="000000"/>
                </a:solidFill>
              </a:rPr>
              <a:t>Forschung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voranschreitet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wird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erwartet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dass</a:t>
            </a:r>
            <a:r>
              <a:rPr lang="en-US" sz="1600" dirty="0">
                <a:solidFill>
                  <a:srgbClr val="000000"/>
                </a:solidFill>
              </a:rPr>
              <a:t> die </a:t>
            </a:r>
            <a:r>
              <a:rPr lang="en-US" sz="1600" dirty="0" err="1">
                <a:solidFill>
                  <a:srgbClr val="000000"/>
                </a:solidFill>
              </a:rPr>
              <a:t>pflanzlichen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Fleischprodukte</a:t>
            </a:r>
            <a:r>
              <a:rPr lang="en-US" sz="1600" dirty="0">
                <a:solidFill>
                  <a:srgbClr val="000000"/>
                </a:solidFill>
              </a:rPr>
              <a:t> (in </a:t>
            </a:r>
            <a:r>
              <a:rPr lang="en-US" sz="1600" dirty="0" err="1">
                <a:solidFill>
                  <a:srgbClr val="000000"/>
                </a:solidFill>
              </a:rPr>
              <a:t>Blindtests</a:t>
            </a:r>
            <a:r>
              <a:rPr lang="en-US" sz="1600" dirty="0">
                <a:solidFill>
                  <a:srgbClr val="000000"/>
                </a:solidFill>
              </a:rPr>
              <a:t>) </a:t>
            </a:r>
            <a:r>
              <a:rPr lang="en-US" sz="1600" dirty="0" err="1">
                <a:solidFill>
                  <a:srgbClr val="000000"/>
                </a:solidFill>
              </a:rPr>
              <a:t>gleichwertig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sind</a:t>
            </a:r>
            <a:r>
              <a:rPr lang="en-US" sz="1600" dirty="0">
                <a:solidFill>
                  <a:srgbClr val="000000"/>
                </a:solidFill>
              </a:rPr>
              <a:t> und die </a:t>
            </a:r>
            <a:r>
              <a:rPr lang="en-US" sz="1600" dirty="0" err="1">
                <a:solidFill>
                  <a:srgbClr val="000000"/>
                </a:solidFill>
              </a:rPr>
              <a:t>Notwendigkeit</a:t>
            </a:r>
            <a:r>
              <a:rPr lang="en-US" sz="1600" dirty="0">
                <a:solidFill>
                  <a:srgbClr val="000000"/>
                </a:solidFill>
              </a:rPr>
              <a:t> der </a:t>
            </a:r>
            <a:r>
              <a:rPr lang="en-US" sz="1600" dirty="0" err="1">
                <a:solidFill>
                  <a:srgbClr val="000000"/>
                </a:solidFill>
              </a:rPr>
              <a:t>herkömmlichen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intensiven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Tierhaltung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überflüssig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machen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könnten</a:t>
            </a:r>
            <a:r>
              <a:rPr lang="en-US" sz="1600" dirty="0">
                <a:solidFill>
                  <a:srgbClr val="000000"/>
                </a:solidFill>
              </a:rPr>
              <a:t>, was </a:t>
            </a:r>
            <a:r>
              <a:rPr lang="en-US" sz="1600" dirty="0" err="1">
                <a:solidFill>
                  <a:srgbClr val="000000"/>
                </a:solidFill>
              </a:rPr>
              <a:t>einen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ganzen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Industriezweig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umwälzen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würde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en-IE" sz="16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brecks_logo">
            <a:extLst>
              <a:ext uri="{FF2B5EF4-FFF2-40B4-BE49-F238E27FC236}">
                <a16:creationId xmlns:a16="http://schemas.microsoft.com/office/drawing/2014/main" id="{3D1CCE8A-6283-4DDB-9EBF-CDF4DF20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6309" y="794153"/>
            <a:ext cx="1285291" cy="91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possible Logo">
            <a:extLst>
              <a:ext uri="{FF2B5EF4-FFF2-40B4-BE49-F238E27FC236}">
                <a16:creationId xmlns:a16="http://schemas.microsoft.com/office/drawing/2014/main" id="{539695BB-5EC5-4EE3-A52B-7661FC16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0711" y="925997"/>
            <a:ext cx="2171700" cy="49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56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835383C-C632-4944-BC5E-1528260BDB70}"/>
              </a:ext>
            </a:extLst>
          </p:cNvPr>
          <p:cNvSpPr txBox="1"/>
          <p:nvPr/>
        </p:nvSpPr>
        <p:spPr>
          <a:xfrm>
            <a:off x="7040880" y="216132"/>
            <a:ext cx="5039590" cy="1534622"/>
          </a:xfrm>
          <a:prstGeom prst="rect">
            <a:avLst/>
          </a:prstGeom>
          <a:solidFill>
            <a:srgbClr val="85D2E1"/>
          </a:solidFill>
        </p:spPr>
        <p:txBody>
          <a:bodyPr wrap="square" rtlCol="0">
            <a:spAutoFit/>
          </a:bodyPr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C88D4-E805-4222-BD7C-B9047020BF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32911" y="1336302"/>
            <a:ext cx="5245331" cy="507076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Die </a:t>
            </a:r>
            <a:r>
              <a:rPr lang="en-US" sz="1800" dirty="0" err="1"/>
              <a:t>Schwierigkeit</a:t>
            </a:r>
            <a:r>
              <a:rPr lang="en-US" sz="1800" dirty="0"/>
              <a:t> </a:t>
            </a:r>
            <a:r>
              <a:rPr lang="en-US" sz="1800" dirty="0" err="1"/>
              <a:t>bei</a:t>
            </a:r>
            <a:r>
              <a:rPr lang="en-US" sz="1800" dirty="0"/>
              <a:t> </a:t>
            </a:r>
            <a:r>
              <a:rPr lang="en-US" sz="1800" dirty="0" err="1"/>
              <a:t>disruptiven</a:t>
            </a:r>
            <a:r>
              <a:rPr lang="en-US" sz="1800" dirty="0"/>
              <a:t> </a:t>
            </a:r>
            <a:r>
              <a:rPr lang="en-US" sz="1800" dirty="0" err="1"/>
              <a:t>Innovationen</a:t>
            </a:r>
            <a:r>
              <a:rPr lang="en-US" sz="1800" dirty="0"/>
              <a:t> </a:t>
            </a:r>
            <a:r>
              <a:rPr lang="en-US" sz="1800" dirty="0" err="1"/>
              <a:t>besteht</a:t>
            </a:r>
            <a:r>
              <a:rPr lang="en-US" sz="1800" dirty="0"/>
              <a:t> </a:t>
            </a:r>
            <a:r>
              <a:rPr lang="en-US" sz="1800" dirty="0" err="1"/>
              <a:t>darin</a:t>
            </a:r>
            <a:r>
              <a:rPr lang="en-US" sz="1800" dirty="0"/>
              <a:t>, </a:t>
            </a:r>
            <a:r>
              <a:rPr lang="en-US" sz="1800" dirty="0" err="1"/>
              <a:t>dass</a:t>
            </a:r>
            <a:r>
              <a:rPr lang="en-US" sz="1800" dirty="0"/>
              <a:t> </a:t>
            </a:r>
            <a:r>
              <a:rPr lang="en-US" sz="1800" dirty="0" err="1"/>
              <a:t>etablierte</a:t>
            </a:r>
            <a:r>
              <a:rPr lang="en-US" sz="1800" dirty="0"/>
              <a:t> </a:t>
            </a:r>
            <a:r>
              <a:rPr lang="en-US" sz="1800" dirty="0" err="1"/>
              <a:t>Unternehmen</a:t>
            </a:r>
            <a:r>
              <a:rPr lang="en-US" sz="1800" dirty="0"/>
              <a:t> </a:t>
            </a:r>
            <a:r>
              <a:rPr lang="en-US" sz="1800" dirty="0" err="1"/>
              <a:t>bei</a:t>
            </a:r>
            <a:r>
              <a:rPr lang="en-US" sz="1800" dirty="0"/>
              <a:t> </a:t>
            </a:r>
            <a:r>
              <a:rPr lang="en-US" sz="1800" dirty="0" err="1"/>
              <a:t>Entscheidungen</a:t>
            </a:r>
            <a:r>
              <a:rPr lang="en-US" sz="1800" dirty="0"/>
              <a:t> in </a:t>
            </a:r>
            <a:r>
              <a:rPr lang="en-US" sz="1800" dirty="0" err="1"/>
              <a:t>Bezug</a:t>
            </a:r>
            <a:r>
              <a:rPr lang="en-US" sz="1800" dirty="0"/>
              <a:t> auf </a:t>
            </a:r>
            <a:r>
              <a:rPr lang="en-US" sz="1800" dirty="0" err="1"/>
              <a:t>ihr</a:t>
            </a:r>
            <a:r>
              <a:rPr lang="en-US" sz="1800" dirty="0"/>
              <a:t> </a:t>
            </a:r>
            <a:r>
              <a:rPr lang="en-US" sz="1800" dirty="0" err="1"/>
              <a:t>bestehendes</a:t>
            </a:r>
            <a:r>
              <a:rPr lang="en-US" sz="1800" dirty="0"/>
              <a:t> </a:t>
            </a:r>
            <a:r>
              <a:rPr lang="en-US" sz="1800" dirty="0" err="1"/>
              <a:t>Geschäft</a:t>
            </a:r>
            <a:r>
              <a:rPr lang="en-US" sz="1800" dirty="0"/>
              <a:t> </a:t>
            </a:r>
            <a:r>
              <a:rPr lang="en-US" sz="1800" dirty="0" err="1"/>
              <a:t>völlig</a:t>
            </a:r>
            <a:r>
              <a:rPr lang="en-US" sz="1800" dirty="0"/>
              <a:t> rational </a:t>
            </a:r>
            <a:r>
              <a:rPr lang="en-US" sz="1800" dirty="0" err="1"/>
              <a:t>vorgehen</a:t>
            </a:r>
            <a:r>
              <a:rPr lang="en-US" sz="1800" dirty="0"/>
              <a:t>. Sie </a:t>
            </a:r>
            <a:r>
              <a:rPr lang="en-US" sz="1800" dirty="0" err="1"/>
              <a:t>schaffen</a:t>
            </a:r>
            <a:r>
              <a:rPr lang="en-US" sz="1800" dirty="0"/>
              <a:t> es </a:t>
            </a:r>
            <a:r>
              <a:rPr lang="en-US" sz="1800" dirty="0" err="1"/>
              <a:t>dann</a:t>
            </a:r>
            <a:r>
              <a:rPr lang="en-US" sz="1800" dirty="0"/>
              <a:t> </a:t>
            </a:r>
            <a:r>
              <a:rPr lang="en-US" sz="1800" dirty="0" err="1"/>
              <a:t>nicht</a:t>
            </a:r>
            <a:r>
              <a:rPr lang="en-US" sz="1800" dirty="0"/>
              <a:t>, </a:t>
            </a:r>
            <a:r>
              <a:rPr lang="en-US" sz="1800" dirty="0" err="1"/>
              <a:t>sich</a:t>
            </a:r>
            <a:r>
              <a:rPr lang="en-US" sz="1800" dirty="0"/>
              <a:t> auf die </a:t>
            </a:r>
            <a:r>
              <a:rPr lang="en-US" sz="1800" dirty="0" err="1"/>
              <a:t>neue</a:t>
            </a:r>
            <a:r>
              <a:rPr lang="en-US" sz="1800" dirty="0"/>
              <a:t> </a:t>
            </a:r>
            <a:r>
              <a:rPr lang="en-US" sz="1800" dirty="0" err="1"/>
              <a:t>Konkurrenz</a:t>
            </a:r>
            <a:r>
              <a:rPr lang="en-US" sz="1800" dirty="0"/>
              <a:t> </a:t>
            </a:r>
            <a:r>
              <a:rPr lang="en-US" sz="1800" dirty="0" err="1"/>
              <a:t>einzustellen</a:t>
            </a:r>
            <a:r>
              <a:rPr lang="en-US" sz="1800" dirty="0"/>
              <a:t>, </a:t>
            </a:r>
            <a:r>
              <a:rPr lang="en-US" sz="1800" dirty="0" err="1"/>
              <a:t>weil</a:t>
            </a:r>
            <a:r>
              <a:rPr lang="en-US" sz="1800" dirty="0"/>
              <a:t> </a:t>
            </a:r>
            <a:r>
              <a:rPr lang="en-US" sz="1800" dirty="0" err="1"/>
              <a:t>sie</a:t>
            </a:r>
            <a:r>
              <a:rPr lang="en-US" sz="1800" dirty="0"/>
              <a:t> </a:t>
            </a:r>
            <a:r>
              <a:rPr lang="en-US" sz="1800" dirty="0" err="1"/>
              <a:t>sich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sehr</a:t>
            </a:r>
            <a:r>
              <a:rPr lang="en-US" sz="1800" dirty="0"/>
              <a:t> </a:t>
            </a:r>
            <a:r>
              <a:rPr lang="en-US" sz="1800" dirty="0" err="1"/>
              <a:t>darauf</a:t>
            </a:r>
            <a:r>
              <a:rPr lang="en-US" sz="1800" dirty="0"/>
              <a:t> </a:t>
            </a:r>
            <a:r>
              <a:rPr lang="en-US" sz="1800" dirty="0" err="1"/>
              <a:t>konzentrieren</a:t>
            </a:r>
            <a:r>
              <a:rPr lang="en-US" sz="1800" dirty="0"/>
              <a:t>, das </a:t>
            </a:r>
            <a:r>
              <a:rPr lang="en-US" sz="1800" dirty="0" err="1"/>
              <a:t>bestehende</a:t>
            </a:r>
            <a:r>
              <a:rPr lang="en-US" sz="1800" dirty="0"/>
              <a:t> </a:t>
            </a:r>
            <a:r>
              <a:rPr lang="en-US" sz="1800" dirty="0" err="1"/>
              <a:t>Angebot</a:t>
            </a:r>
            <a:r>
              <a:rPr lang="en-US" sz="1800" dirty="0"/>
              <a:t> </a:t>
            </a:r>
            <a:r>
              <a:rPr lang="en-US" sz="1800" dirty="0" err="1"/>
              <a:t>oder</a:t>
            </a:r>
            <a:r>
              <a:rPr lang="en-US" sz="1800" dirty="0"/>
              <a:t> </a:t>
            </a:r>
            <a:r>
              <a:rPr lang="en-US" sz="1800" dirty="0" err="1"/>
              <a:t>Geschäftsmodell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optimieren</a:t>
            </a:r>
            <a:r>
              <a:rPr lang="en-US" sz="1800" dirty="0"/>
              <a:t>, das </a:t>
            </a:r>
            <a:r>
              <a:rPr lang="en-US" sz="1800" dirty="0" err="1"/>
              <a:t>sich</a:t>
            </a:r>
            <a:r>
              <a:rPr lang="en-US" sz="1800" dirty="0"/>
              <a:t> </a:t>
            </a:r>
            <a:r>
              <a:rPr lang="en-US" sz="1800" dirty="0" err="1"/>
              <a:t>bisher</a:t>
            </a:r>
            <a:r>
              <a:rPr lang="en-US" sz="1800" dirty="0"/>
              <a:t> auf dem </a:t>
            </a:r>
            <a:r>
              <a:rPr lang="en-US" sz="1800" dirty="0" err="1"/>
              <a:t>Markt</a:t>
            </a:r>
            <a:r>
              <a:rPr lang="en-US" sz="1800" dirty="0"/>
              <a:t> </a:t>
            </a:r>
            <a:r>
              <a:rPr lang="en-US" sz="1800" dirty="0" err="1"/>
              <a:t>bewährt</a:t>
            </a:r>
            <a:r>
              <a:rPr lang="en-US" sz="1800" dirty="0"/>
              <a:t> hat.</a:t>
            </a:r>
          </a:p>
          <a:p>
            <a:pPr>
              <a:lnSpc>
                <a:spcPct val="110000"/>
              </a:lnSpc>
            </a:pPr>
            <a:r>
              <a:rPr lang="en-US" sz="1800" b="1" dirty="0"/>
              <a:t>Daher </a:t>
            </a:r>
            <a:r>
              <a:rPr lang="en-US" sz="1800" b="1" dirty="0" err="1"/>
              <a:t>wird</a:t>
            </a:r>
            <a:r>
              <a:rPr lang="en-US" sz="1800" b="1" dirty="0"/>
              <a:t> der </a:t>
            </a:r>
            <a:r>
              <a:rPr lang="en-US" sz="1800" b="1" dirty="0" err="1"/>
              <a:t>Markt</a:t>
            </a:r>
            <a:r>
              <a:rPr lang="en-US" sz="1800" b="1" dirty="0"/>
              <a:t> </a:t>
            </a:r>
            <a:r>
              <a:rPr lang="en-US" sz="1800" b="1" dirty="0" err="1"/>
              <a:t>im</a:t>
            </a:r>
            <a:r>
              <a:rPr lang="en-US" sz="1800" b="1" dirty="0"/>
              <a:t> </a:t>
            </a:r>
            <a:r>
              <a:rPr lang="en-US" sz="1800" b="1" dirty="0" err="1"/>
              <a:t>Allgemeinen</a:t>
            </a:r>
            <a:r>
              <a:rPr lang="en-US" sz="1800" b="1" dirty="0"/>
              <a:t> </a:t>
            </a:r>
            <a:r>
              <a:rPr lang="en-US" sz="1800" b="1" dirty="0" err="1"/>
              <a:t>eher</a:t>
            </a:r>
            <a:r>
              <a:rPr lang="en-US" sz="1800" b="1" dirty="0"/>
              <a:t> von </a:t>
            </a:r>
            <a:r>
              <a:rPr lang="en-US" sz="1800" b="1" dirty="0" err="1"/>
              <a:t>einem</a:t>
            </a:r>
            <a:r>
              <a:rPr lang="en-US" sz="1800" b="1" dirty="0"/>
              <a:t> </a:t>
            </a:r>
            <a:r>
              <a:rPr lang="en-US" sz="1800" b="1" dirty="0" err="1"/>
              <a:t>neuen</a:t>
            </a:r>
            <a:r>
              <a:rPr lang="en-US" sz="1800" b="1" dirty="0"/>
              <a:t> </a:t>
            </a:r>
            <a:r>
              <a:rPr lang="en-US" sz="1800" b="1" dirty="0" err="1"/>
              <a:t>Marktteilnehmer</a:t>
            </a:r>
            <a:r>
              <a:rPr lang="en-US" sz="1800" b="1" dirty="0"/>
              <a:t> </a:t>
            </a:r>
            <a:r>
              <a:rPr lang="en-US" sz="1800" b="1" dirty="0" err="1"/>
              <a:t>als</a:t>
            </a:r>
            <a:r>
              <a:rPr lang="en-US" sz="1800" b="1" dirty="0"/>
              <a:t> von </a:t>
            </a:r>
            <a:r>
              <a:rPr lang="en-US" sz="1800" b="1" dirty="0" err="1"/>
              <a:t>einem</a:t>
            </a:r>
            <a:r>
              <a:rPr lang="en-US" sz="1800" b="1" dirty="0"/>
              <a:t> </a:t>
            </a:r>
            <a:r>
              <a:rPr lang="en-US" sz="1800" b="1" dirty="0" err="1"/>
              <a:t>etablierten</a:t>
            </a:r>
            <a:r>
              <a:rPr lang="en-US" sz="1800" b="1" dirty="0"/>
              <a:t> </a:t>
            </a:r>
            <a:r>
              <a:rPr lang="en-US" sz="1800" b="1" dirty="0" err="1"/>
              <a:t>Unternehmen</a:t>
            </a:r>
            <a:r>
              <a:rPr lang="en-US" sz="1800" b="1" dirty="0"/>
              <a:t> </a:t>
            </a:r>
            <a:r>
              <a:rPr lang="en-US" sz="1800" b="1" dirty="0" err="1"/>
              <a:t>gestört</a:t>
            </a:r>
            <a:r>
              <a:rPr lang="en-US" sz="1800" b="1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1800" dirty="0" err="1"/>
              <a:t>Sobald</a:t>
            </a:r>
            <a:r>
              <a:rPr lang="en-US" sz="1800" dirty="0"/>
              <a:t> die </a:t>
            </a:r>
            <a:r>
              <a:rPr lang="en-US" sz="1800" dirty="0" err="1"/>
              <a:t>etablierten</a:t>
            </a:r>
            <a:r>
              <a:rPr lang="en-US" sz="1800" dirty="0"/>
              <a:t> </a:t>
            </a:r>
            <a:r>
              <a:rPr lang="en-US" sz="1800" dirty="0" err="1"/>
              <a:t>Unternehmen</a:t>
            </a:r>
            <a:r>
              <a:rPr lang="en-US" sz="1800" dirty="0"/>
              <a:t> </a:t>
            </a:r>
            <a:r>
              <a:rPr lang="en-US" sz="1800" dirty="0" err="1"/>
              <a:t>erkennen</a:t>
            </a:r>
            <a:r>
              <a:rPr lang="en-US" sz="1800" dirty="0"/>
              <a:t>, </a:t>
            </a:r>
            <a:r>
              <a:rPr lang="en-US" sz="1800" dirty="0" err="1"/>
              <a:t>dass</a:t>
            </a:r>
            <a:r>
              <a:rPr lang="en-US" sz="1800" dirty="0"/>
              <a:t> </a:t>
            </a:r>
            <a:r>
              <a:rPr lang="en-US" sz="1800" dirty="0" err="1"/>
              <a:t>sich</a:t>
            </a:r>
            <a:r>
              <a:rPr lang="en-US" sz="1800" dirty="0"/>
              <a:t> </a:t>
            </a:r>
            <a:r>
              <a:rPr lang="en-US" sz="1800" dirty="0" err="1"/>
              <a:t>neue</a:t>
            </a:r>
            <a:r>
              <a:rPr lang="en-US" sz="1800" dirty="0"/>
              <a:t>, </a:t>
            </a:r>
            <a:r>
              <a:rPr lang="en-US" sz="1800" dirty="0" err="1"/>
              <a:t>bahnbrechende</a:t>
            </a:r>
            <a:r>
              <a:rPr lang="en-US" sz="1800" dirty="0"/>
              <a:t> </a:t>
            </a:r>
            <a:r>
              <a:rPr lang="en-US" sz="1800" dirty="0" err="1"/>
              <a:t>Innovationen</a:t>
            </a:r>
            <a:r>
              <a:rPr lang="en-US" sz="1800" dirty="0"/>
              <a:t> </a:t>
            </a:r>
            <a:r>
              <a:rPr lang="en-US" sz="1800" dirty="0" err="1"/>
              <a:t>durchgesetzt</a:t>
            </a:r>
            <a:r>
              <a:rPr lang="en-US" sz="1800" dirty="0"/>
              <a:t> </a:t>
            </a:r>
            <a:r>
              <a:rPr lang="en-US" sz="1800" dirty="0" err="1"/>
              <a:t>haben</a:t>
            </a:r>
            <a:r>
              <a:rPr lang="en-US" sz="1800" dirty="0"/>
              <a:t>, </a:t>
            </a:r>
            <a:r>
              <a:rPr lang="en-US" sz="1800" dirty="0" err="1"/>
              <a:t>ist</a:t>
            </a:r>
            <a:r>
              <a:rPr lang="en-US" sz="1800" dirty="0"/>
              <a:t> es </a:t>
            </a:r>
            <a:r>
              <a:rPr lang="en-US" sz="1800" dirty="0" err="1"/>
              <a:t>für</a:t>
            </a:r>
            <a:r>
              <a:rPr lang="en-US" sz="1800" dirty="0"/>
              <a:t> </a:t>
            </a:r>
            <a:r>
              <a:rPr lang="en-US" sz="1800" dirty="0" err="1"/>
              <a:t>sie</a:t>
            </a:r>
            <a:r>
              <a:rPr lang="en-US" sz="1800" dirty="0"/>
              <a:t> oft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spät</a:t>
            </a:r>
            <a:r>
              <a:rPr lang="en-US" sz="1800" dirty="0"/>
              <a:t>, um den </a:t>
            </a:r>
            <a:r>
              <a:rPr lang="en-US" sz="1800" dirty="0" err="1"/>
              <a:t>Rückstand</a:t>
            </a:r>
            <a:r>
              <a:rPr lang="en-US" sz="1800" dirty="0"/>
              <a:t> </a:t>
            </a:r>
            <a:r>
              <a:rPr lang="en-US" sz="1800" dirty="0" err="1"/>
              <a:t>aufzuholen</a:t>
            </a:r>
            <a:r>
              <a:rPr lang="en-US" sz="1800" dirty="0"/>
              <a:t>, </a:t>
            </a:r>
            <a:r>
              <a:rPr lang="en-US" sz="1800" dirty="0" err="1"/>
              <a:t>auch</a:t>
            </a:r>
            <a:r>
              <a:rPr lang="en-US" sz="1800" dirty="0"/>
              <a:t> </a:t>
            </a:r>
            <a:r>
              <a:rPr lang="en-US" sz="1800" dirty="0" err="1"/>
              <a:t>wenn</a:t>
            </a:r>
            <a:r>
              <a:rPr lang="en-US" sz="1800" dirty="0"/>
              <a:t> </a:t>
            </a:r>
            <a:r>
              <a:rPr lang="en-US" sz="1800" dirty="0" err="1"/>
              <a:t>sie</a:t>
            </a:r>
            <a:r>
              <a:rPr lang="en-US" sz="1800" dirty="0"/>
              <a:t> </a:t>
            </a:r>
            <a:r>
              <a:rPr lang="en-US" sz="1800" dirty="0" err="1"/>
              <a:t>noch</a:t>
            </a:r>
            <a:r>
              <a:rPr lang="en-US" sz="1800" dirty="0"/>
              <a:t> so </a:t>
            </a:r>
            <a:r>
              <a:rPr lang="en-US" sz="1800" dirty="0" err="1"/>
              <a:t>viele</a:t>
            </a:r>
            <a:r>
              <a:rPr lang="en-US" sz="1800" dirty="0"/>
              <a:t> </a:t>
            </a:r>
            <a:r>
              <a:rPr lang="en-US" sz="1800" dirty="0" err="1"/>
              <a:t>Ressourcen</a:t>
            </a:r>
            <a:r>
              <a:rPr lang="en-US" sz="1800" dirty="0"/>
              <a:t> </a:t>
            </a:r>
            <a:r>
              <a:rPr lang="en-US" sz="1800" dirty="0" err="1"/>
              <a:t>zur</a:t>
            </a:r>
            <a:r>
              <a:rPr lang="en-US" sz="1800" dirty="0"/>
              <a:t> </a:t>
            </a:r>
            <a:r>
              <a:rPr lang="en-US" sz="1800" dirty="0" err="1"/>
              <a:t>Verfügung</a:t>
            </a:r>
            <a:r>
              <a:rPr lang="en-US" sz="1800" dirty="0"/>
              <a:t> </a:t>
            </a:r>
            <a:r>
              <a:rPr lang="en-US" sz="1800" dirty="0" err="1"/>
              <a:t>haben</a:t>
            </a:r>
            <a:r>
              <a:rPr lang="en-US" sz="1800" dirty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C690035-7491-4B13-9A05-F3CACCABB9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23010" y="450934"/>
            <a:ext cx="4716462" cy="582612"/>
          </a:xfrm>
        </p:spPr>
        <p:txBody>
          <a:bodyPr>
            <a:normAutofit/>
          </a:bodyPr>
          <a:lstStyle/>
          <a:p>
            <a:r>
              <a:rPr lang="en-US" sz="3300" b="1" dirty="0"/>
              <a:t>2. Disruptive Innovation</a:t>
            </a:r>
            <a:endParaRPr lang="en-IE" sz="3300" b="1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0AB04CC-E2BD-45A1-AC19-468419A84225}"/>
              </a:ext>
            </a:extLst>
          </p:cNvPr>
          <p:cNvSpPr/>
          <p:nvPr/>
        </p:nvSpPr>
        <p:spPr>
          <a:xfrm>
            <a:off x="8964047" y="5361709"/>
            <a:ext cx="881149" cy="7481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57C2973A-B6DF-4B39-B7F0-826376EB8F6F}"/>
              </a:ext>
            </a:extLst>
          </p:cNvPr>
          <p:cNvSpPr/>
          <p:nvPr/>
        </p:nvSpPr>
        <p:spPr>
          <a:xfrm rot="698713">
            <a:off x="6914959" y="4892040"/>
            <a:ext cx="4979323" cy="80633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6C4F948-0330-41CA-8991-6E0E48357112}"/>
              </a:ext>
            </a:extLst>
          </p:cNvPr>
          <p:cNvSpPr/>
          <p:nvPr/>
        </p:nvSpPr>
        <p:spPr>
          <a:xfrm>
            <a:off x="7606144" y="3480262"/>
            <a:ext cx="1596849" cy="1534622"/>
          </a:xfrm>
          <a:prstGeom prst="flowChartConnector">
            <a:avLst/>
          </a:prstGeom>
          <a:solidFill>
            <a:srgbClr val="8CB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1188A3"/>
                </a:solidFill>
              </a:rPr>
              <a:t>Disruptive</a:t>
            </a:r>
          </a:p>
          <a:p>
            <a:pPr algn="ctr"/>
            <a:r>
              <a:rPr lang="en-US" sz="1400" b="1" dirty="0">
                <a:solidFill>
                  <a:srgbClr val="1188A3"/>
                </a:solidFill>
              </a:rPr>
              <a:t>Innovation</a:t>
            </a:r>
            <a:endParaRPr lang="en-IE" sz="1400" b="1" dirty="0">
              <a:solidFill>
                <a:srgbClr val="1188A3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962CB5A2-9FEF-47CC-98E4-B2D3BC1F1AA7}"/>
              </a:ext>
            </a:extLst>
          </p:cNvPr>
          <p:cNvSpPr/>
          <p:nvPr/>
        </p:nvSpPr>
        <p:spPr>
          <a:xfrm>
            <a:off x="10091571" y="4015047"/>
            <a:ext cx="1956033" cy="1534622"/>
          </a:xfrm>
          <a:prstGeom prst="flowChartConnector">
            <a:avLst/>
          </a:prstGeom>
          <a:solidFill>
            <a:srgbClr val="85D2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1188A3"/>
                </a:solidFill>
              </a:rPr>
              <a:t>Kontinuierliche</a:t>
            </a:r>
            <a:r>
              <a:rPr lang="en-US" sz="1400" b="1" dirty="0">
                <a:solidFill>
                  <a:srgbClr val="1188A3"/>
                </a:solidFill>
              </a:rPr>
              <a:t> Innovation</a:t>
            </a:r>
            <a:endParaRPr lang="en-IE" sz="1400" b="1" dirty="0">
              <a:solidFill>
                <a:srgbClr val="1188A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27B5E-B581-4AC3-8C81-AC5769318036}"/>
              </a:ext>
            </a:extLst>
          </p:cNvPr>
          <p:cNvSpPr txBox="1"/>
          <p:nvPr/>
        </p:nvSpPr>
        <p:spPr>
          <a:xfrm>
            <a:off x="9845196" y="1923009"/>
            <a:ext cx="20144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err="1">
                <a:solidFill>
                  <a:srgbClr val="1188A3"/>
                </a:solidFill>
              </a:rPr>
              <a:t>Ursprünglich</a:t>
            </a:r>
            <a:endParaRPr lang="en-US" sz="1400" b="1" dirty="0">
              <a:solidFill>
                <a:srgbClr val="1188A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1188A3"/>
                </a:solidFill>
              </a:rPr>
              <a:t>Großer</a:t>
            </a:r>
            <a:r>
              <a:rPr lang="en-US" sz="1400" b="1" dirty="0">
                <a:solidFill>
                  <a:srgbClr val="1188A3"/>
                </a:solidFill>
              </a:rPr>
              <a:t> </a:t>
            </a:r>
            <a:r>
              <a:rPr lang="en-US" sz="1400" b="1" dirty="0" err="1">
                <a:solidFill>
                  <a:srgbClr val="1188A3"/>
                </a:solidFill>
              </a:rPr>
              <a:t>Markt</a:t>
            </a:r>
            <a:endParaRPr lang="en-US" sz="1400" b="1" dirty="0">
              <a:solidFill>
                <a:srgbClr val="1188A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1188A3"/>
                </a:solidFill>
              </a:rPr>
              <a:t>Hohe</a:t>
            </a:r>
            <a:r>
              <a:rPr lang="en-US" sz="1400" b="1" dirty="0">
                <a:solidFill>
                  <a:srgbClr val="1188A3"/>
                </a:solidFill>
              </a:rPr>
              <a:t> </a:t>
            </a:r>
            <a:r>
              <a:rPr lang="en-US" sz="1400" b="1" dirty="0" err="1">
                <a:solidFill>
                  <a:srgbClr val="1188A3"/>
                </a:solidFill>
              </a:rPr>
              <a:t>Gewinnspannen</a:t>
            </a:r>
            <a:endParaRPr lang="en-US" sz="1400" b="1" dirty="0">
              <a:solidFill>
                <a:srgbClr val="1188A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1188A3"/>
                </a:solidFill>
              </a:rPr>
              <a:t>Geringeres</a:t>
            </a:r>
            <a:r>
              <a:rPr lang="en-US" sz="1400" b="1" dirty="0">
                <a:solidFill>
                  <a:srgbClr val="1188A3"/>
                </a:solidFill>
              </a:rPr>
              <a:t> </a:t>
            </a:r>
            <a:r>
              <a:rPr lang="en-US" sz="1400" b="1" dirty="0" err="1">
                <a:solidFill>
                  <a:srgbClr val="1188A3"/>
                </a:solidFill>
              </a:rPr>
              <a:t>Risiko</a:t>
            </a:r>
            <a:endParaRPr lang="en-US" sz="1400" b="1" dirty="0">
              <a:solidFill>
                <a:srgbClr val="1188A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1188A3"/>
                </a:solidFill>
              </a:rPr>
              <a:t>Geringes</a:t>
            </a:r>
            <a:r>
              <a:rPr lang="en-US" sz="1400" b="1" dirty="0">
                <a:solidFill>
                  <a:srgbClr val="1188A3"/>
                </a:solidFill>
              </a:rPr>
              <a:t> </a:t>
            </a:r>
            <a:r>
              <a:rPr lang="en-US" sz="1400" b="1" dirty="0" err="1">
                <a:solidFill>
                  <a:srgbClr val="1188A3"/>
                </a:solidFill>
              </a:rPr>
              <a:t>Wachstumspotenzial</a:t>
            </a:r>
            <a:endParaRPr lang="en-US" sz="1400" b="1" dirty="0">
              <a:solidFill>
                <a:srgbClr val="1188A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C31457-CD94-4ED4-9204-9D97195F7835}"/>
              </a:ext>
            </a:extLst>
          </p:cNvPr>
          <p:cNvSpPr txBox="1"/>
          <p:nvPr/>
        </p:nvSpPr>
        <p:spPr>
          <a:xfrm>
            <a:off x="7323512" y="1923009"/>
            <a:ext cx="2014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err="1">
                <a:solidFill>
                  <a:srgbClr val="1188A3"/>
                </a:solidFill>
              </a:rPr>
              <a:t>Ursprünglich</a:t>
            </a:r>
            <a:endParaRPr lang="en-US" sz="1400" b="1" u="sng" dirty="0">
              <a:solidFill>
                <a:srgbClr val="1188A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188A3"/>
                </a:solidFill>
              </a:rPr>
              <a:t>Kleiner </a:t>
            </a:r>
            <a:r>
              <a:rPr lang="en-US" sz="1400" b="1" dirty="0" err="1">
                <a:solidFill>
                  <a:srgbClr val="1188A3"/>
                </a:solidFill>
              </a:rPr>
              <a:t>Markt</a:t>
            </a:r>
            <a:endParaRPr lang="en-US" sz="1400" b="1" dirty="0">
              <a:solidFill>
                <a:srgbClr val="1188A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1188A3"/>
                </a:solidFill>
              </a:rPr>
              <a:t>Niedrigere</a:t>
            </a:r>
            <a:r>
              <a:rPr lang="en-US" sz="1400" b="1" dirty="0">
                <a:solidFill>
                  <a:srgbClr val="1188A3"/>
                </a:solidFill>
              </a:rPr>
              <a:t> </a:t>
            </a:r>
            <a:r>
              <a:rPr lang="en-US" sz="1400" b="1" dirty="0" err="1">
                <a:solidFill>
                  <a:srgbClr val="1188A3"/>
                </a:solidFill>
              </a:rPr>
              <a:t>Margen</a:t>
            </a:r>
            <a:endParaRPr lang="en-US" sz="1400" b="1" dirty="0">
              <a:solidFill>
                <a:srgbClr val="1188A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1188A3"/>
                </a:solidFill>
              </a:rPr>
              <a:t>Höheres</a:t>
            </a:r>
            <a:r>
              <a:rPr lang="en-US" sz="1400" b="1" dirty="0">
                <a:solidFill>
                  <a:srgbClr val="1188A3"/>
                </a:solidFill>
              </a:rPr>
              <a:t> </a:t>
            </a:r>
            <a:r>
              <a:rPr lang="en-US" sz="1400" b="1" dirty="0" err="1">
                <a:solidFill>
                  <a:srgbClr val="1188A3"/>
                </a:solidFill>
              </a:rPr>
              <a:t>Risiko</a:t>
            </a:r>
            <a:endParaRPr lang="en-US" sz="1400" b="1" dirty="0">
              <a:solidFill>
                <a:srgbClr val="1188A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1188A3"/>
                </a:solidFill>
              </a:rPr>
              <a:t>Großes</a:t>
            </a:r>
            <a:r>
              <a:rPr lang="en-US" sz="1400" b="1" dirty="0">
                <a:solidFill>
                  <a:srgbClr val="1188A3"/>
                </a:solidFill>
              </a:rPr>
              <a:t> </a:t>
            </a:r>
            <a:r>
              <a:rPr lang="en-US" sz="1400" b="1" dirty="0" err="1">
                <a:solidFill>
                  <a:srgbClr val="1188A3"/>
                </a:solidFill>
              </a:rPr>
              <a:t>Wachstumspotenzial</a:t>
            </a:r>
            <a:endParaRPr lang="en-IE" sz="1400" b="1" dirty="0">
              <a:solidFill>
                <a:srgbClr val="1188A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6DCD0-060C-4376-8518-FC66667976EA}"/>
              </a:ext>
            </a:extLst>
          </p:cNvPr>
          <p:cNvSpPr txBox="1"/>
          <p:nvPr/>
        </p:nvSpPr>
        <p:spPr>
          <a:xfrm>
            <a:off x="7323512" y="200629"/>
            <a:ext cx="47671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Disruptive Innovation </a:t>
            </a:r>
            <a:r>
              <a:rPr lang="en-US" b="1" dirty="0" err="1"/>
              <a:t>bedeutet</a:t>
            </a:r>
            <a:r>
              <a:rPr lang="en-US" b="1" dirty="0"/>
              <a:t>, </a:t>
            </a:r>
            <a:r>
              <a:rPr lang="en-US" b="1" dirty="0" err="1"/>
              <a:t>dass</a:t>
            </a:r>
            <a:r>
              <a:rPr lang="en-US" b="1" dirty="0"/>
              <a:t> </a:t>
            </a:r>
            <a:r>
              <a:rPr lang="en-US" b="1" dirty="0" err="1"/>
              <a:t>traditionelle</a:t>
            </a:r>
            <a:r>
              <a:rPr lang="en-US" b="1" dirty="0"/>
              <a:t> </a:t>
            </a:r>
            <a:r>
              <a:rPr lang="en-US" b="1" dirty="0" err="1"/>
              <a:t>Geschäftsmethoden</a:t>
            </a:r>
            <a:r>
              <a:rPr lang="en-US" b="1" dirty="0"/>
              <a:t> </a:t>
            </a:r>
            <a:r>
              <a:rPr lang="en-US" b="1" dirty="0" err="1"/>
              <a:t>versagen</a:t>
            </a:r>
            <a:r>
              <a:rPr lang="en-US" b="1" dirty="0"/>
              <a:t> und </a:t>
            </a:r>
            <a:r>
              <a:rPr lang="en-US" b="1" dirty="0" err="1"/>
              <a:t>neue</a:t>
            </a:r>
            <a:r>
              <a:rPr lang="en-US" b="1" dirty="0"/>
              <a:t> </a:t>
            </a:r>
            <a:r>
              <a:rPr lang="en-US" b="1" dirty="0" err="1"/>
              <a:t>Fähigkeiten</a:t>
            </a:r>
            <a:r>
              <a:rPr lang="en-US" b="1" dirty="0"/>
              <a:t> </a:t>
            </a:r>
            <a:r>
              <a:rPr lang="en-US" b="1" dirty="0" err="1"/>
              <a:t>erforderlich</a:t>
            </a:r>
            <a:r>
              <a:rPr lang="en-US" b="1" dirty="0"/>
              <a:t> </a:t>
            </a:r>
            <a:r>
              <a:rPr lang="en-US" b="1" dirty="0" err="1"/>
              <a:t>sind</a:t>
            </a:r>
            <a:r>
              <a:rPr lang="en-US" b="1" dirty="0"/>
              <a:t>. </a:t>
            </a:r>
            <a:r>
              <a:rPr lang="en-US" b="1" dirty="0" err="1"/>
              <a:t>Obwohl</a:t>
            </a:r>
            <a:r>
              <a:rPr lang="en-US" b="1" dirty="0"/>
              <a:t> die </a:t>
            </a:r>
            <a:r>
              <a:rPr lang="en-US" b="1" dirty="0" err="1"/>
              <a:t>Risiken</a:t>
            </a:r>
            <a:r>
              <a:rPr lang="en-US" b="1" dirty="0"/>
              <a:t> </a:t>
            </a:r>
            <a:r>
              <a:rPr lang="en-US" b="1" dirty="0" err="1"/>
              <a:t>groß</a:t>
            </a:r>
            <a:r>
              <a:rPr lang="en-US" b="1" dirty="0"/>
              <a:t> </a:t>
            </a:r>
            <a:r>
              <a:rPr lang="en-US" b="1" dirty="0" err="1"/>
              <a:t>sind</a:t>
            </a:r>
            <a:r>
              <a:rPr lang="en-US" b="1" dirty="0"/>
              <a:t>, </a:t>
            </a:r>
            <a:r>
              <a:rPr lang="en-US" b="1" dirty="0" err="1"/>
              <a:t>gibt</a:t>
            </a:r>
            <a:r>
              <a:rPr lang="en-US" b="1" dirty="0"/>
              <a:t> es </a:t>
            </a:r>
            <a:r>
              <a:rPr lang="en-US" b="1" dirty="0" err="1"/>
              <a:t>ein</a:t>
            </a:r>
            <a:r>
              <a:rPr lang="en-US" b="1" dirty="0"/>
              <a:t> </a:t>
            </a:r>
            <a:r>
              <a:rPr lang="en-US" b="1" dirty="0" err="1"/>
              <a:t>enormes</a:t>
            </a:r>
            <a:r>
              <a:rPr lang="en-US" b="1" dirty="0"/>
              <a:t> </a:t>
            </a:r>
            <a:r>
              <a:rPr lang="en-US" b="1" dirty="0" err="1"/>
              <a:t>Wachstumspotenzial</a:t>
            </a:r>
            <a:r>
              <a:rPr lang="en-US" b="1" dirty="0"/>
              <a:t>, </a:t>
            </a:r>
            <a:r>
              <a:rPr lang="en-US" b="1" dirty="0" err="1"/>
              <a:t>wenn</a:t>
            </a:r>
            <a:r>
              <a:rPr lang="en-US" b="1" dirty="0"/>
              <a:t> </a:t>
            </a:r>
            <a:r>
              <a:rPr lang="en-US" b="1" dirty="0" err="1"/>
              <a:t>alles</a:t>
            </a:r>
            <a:r>
              <a:rPr lang="en-US" b="1" dirty="0"/>
              <a:t> </a:t>
            </a:r>
            <a:r>
              <a:rPr lang="en-US" b="1" dirty="0" err="1"/>
              <a:t>richtig</a:t>
            </a:r>
            <a:r>
              <a:rPr lang="en-US" b="1" dirty="0"/>
              <a:t> </a:t>
            </a:r>
            <a:r>
              <a:rPr lang="en-US" b="1" dirty="0" err="1"/>
              <a:t>läuft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798222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Circular maze labyrinth">
            <a:extLst>
              <a:ext uri="{FF2B5EF4-FFF2-40B4-BE49-F238E27FC236}">
                <a16:creationId xmlns:a16="http://schemas.microsoft.com/office/drawing/2014/main" id="{E165CD32-2F3C-4AB8-88A6-4C25BFB4C8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FF903-4432-4AB0-BBBC-234083A114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06566" y="989215"/>
            <a:ext cx="9585433" cy="4392082"/>
          </a:xfrm>
          <a:solidFill>
            <a:srgbClr val="FFD100"/>
          </a:solidFill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/>
              <a:t>Aufholjagd</a:t>
            </a:r>
            <a:r>
              <a:rPr lang="en-US" sz="2200" b="1" dirty="0"/>
              <a:t>!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Der </a:t>
            </a:r>
            <a:r>
              <a:rPr lang="en-US" sz="2200" dirty="0" err="1"/>
              <a:t>Grund</a:t>
            </a:r>
            <a:r>
              <a:rPr lang="en-US" sz="2200" dirty="0"/>
              <a:t> </a:t>
            </a:r>
            <a:r>
              <a:rPr lang="en-US" sz="2200" dirty="0" err="1"/>
              <a:t>für</a:t>
            </a:r>
            <a:r>
              <a:rPr lang="en-US" sz="2200" dirty="0"/>
              <a:t> dieses Problem </a:t>
            </a:r>
            <a:r>
              <a:rPr lang="en-US" sz="2200" dirty="0" err="1"/>
              <a:t>liegt</a:t>
            </a:r>
            <a:r>
              <a:rPr lang="en-US" sz="2200" dirty="0"/>
              <a:t> </a:t>
            </a:r>
            <a:r>
              <a:rPr lang="en-US" sz="2200" dirty="0" err="1"/>
              <a:t>nicht</a:t>
            </a:r>
            <a:r>
              <a:rPr lang="en-US" sz="2200" dirty="0"/>
              <a:t> </a:t>
            </a:r>
            <a:r>
              <a:rPr lang="en-US" sz="2200" dirty="0" err="1"/>
              <a:t>darin</a:t>
            </a:r>
            <a:r>
              <a:rPr lang="en-US" sz="2200" dirty="0"/>
              <a:t>, </a:t>
            </a:r>
            <a:r>
              <a:rPr lang="en-US" sz="2200" dirty="0" err="1"/>
              <a:t>dass</a:t>
            </a:r>
            <a:r>
              <a:rPr lang="en-US" sz="2200" dirty="0"/>
              <a:t> die </a:t>
            </a:r>
            <a:r>
              <a:rPr lang="en-US" sz="2200" dirty="0" err="1"/>
              <a:t>etablierten</a:t>
            </a:r>
            <a:r>
              <a:rPr lang="en-US" sz="2200" dirty="0"/>
              <a:t> </a:t>
            </a:r>
            <a:r>
              <a:rPr lang="en-US" sz="2200" dirty="0" err="1"/>
              <a:t>Unternehmen</a:t>
            </a:r>
            <a:r>
              <a:rPr lang="en-US" sz="2200" dirty="0"/>
              <a:t> es </a:t>
            </a:r>
            <a:r>
              <a:rPr lang="en-US" sz="2200" dirty="0" err="1"/>
              <a:t>versäumen</a:t>
            </a:r>
            <a:r>
              <a:rPr lang="en-US" sz="2200" dirty="0"/>
              <a:t>, </a:t>
            </a:r>
            <a:r>
              <a:rPr lang="en-US" sz="2200" dirty="0" err="1"/>
              <a:t>bahnbrechende</a:t>
            </a:r>
            <a:r>
              <a:rPr lang="en-US" sz="2200" dirty="0"/>
              <a:t> </a:t>
            </a:r>
            <a:r>
              <a:rPr lang="en-US" sz="2200" dirty="0" err="1"/>
              <a:t>Technologien</a:t>
            </a:r>
            <a:r>
              <a:rPr lang="en-US" sz="2200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entwickeln</a:t>
            </a:r>
            <a:r>
              <a:rPr lang="en-US" sz="2200" dirty="0"/>
              <a:t>. Das Problem </a:t>
            </a:r>
            <a:r>
              <a:rPr lang="en-US" sz="2200" dirty="0" err="1"/>
              <a:t>tritt</a:t>
            </a:r>
            <a:r>
              <a:rPr lang="en-US" sz="2200" dirty="0"/>
              <a:t> </a:t>
            </a:r>
            <a:r>
              <a:rPr lang="en-US" sz="2200" dirty="0" err="1"/>
              <a:t>vielmehr</a:t>
            </a:r>
            <a:r>
              <a:rPr lang="en-US" sz="2200" dirty="0"/>
              <a:t> auf, </a:t>
            </a:r>
            <a:r>
              <a:rPr lang="en-US" sz="2200" dirty="0" err="1"/>
              <a:t>wenn</a:t>
            </a:r>
            <a:r>
              <a:rPr lang="en-US" sz="2200" dirty="0"/>
              <a:t> die </a:t>
            </a:r>
            <a:r>
              <a:rPr lang="en-US" sz="2200" dirty="0" err="1"/>
              <a:t>etablierten</a:t>
            </a:r>
            <a:r>
              <a:rPr lang="en-US" sz="2200" dirty="0"/>
              <a:t> </a:t>
            </a:r>
            <a:r>
              <a:rPr lang="en-US" sz="2200" dirty="0" err="1"/>
              <a:t>Unternehmen</a:t>
            </a:r>
            <a:r>
              <a:rPr lang="en-US" sz="2200" dirty="0"/>
              <a:t> </a:t>
            </a:r>
            <a:r>
              <a:rPr lang="en-US" sz="2200" dirty="0" err="1"/>
              <a:t>versuchen</a:t>
            </a:r>
            <a:r>
              <a:rPr lang="en-US" sz="2200" dirty="0"/>
              <a:t>, </a:t>
            </a:r>
            <a:r>
              <a:rPr lang="en-US" sz="2200" dirty="0" err="1"/>
              <a:t>neue</a:t>
            </a:r>
            <a:r>
              <a:rPr lang="en-US" sz="2200" dirty="0"/>
              <a:t> </a:t>
            </a:r>
            <a:r>
              <a:rPr lang="en-US" sz="2200" dirty="0" err="1"/>
              <a:t>Technologien</a:t>
            </a:r>
            <a:r>
              <a:rPr lang="en-US" sz="2200" dirty="0"/>
              <a:t> auf </a:t>
            </a:r>
            <a:r>
              <a:rPr lang="en-US" sz="2200" dirty="0" err="1"/>
              <a:t>ihre</a:t>
            </a:r>
            <a:r>
              <a:rPr lang="en-US" sz="2200" dirty="0"/>
              <a:t> </a:t>
            </a:r>
            <a:r>
              <a:rPr lang="en-US" sz="2200" dirty="0" err="1"/>
              <a:t>bestehenden</a:t>
            </a:r>
            <a:r>
              <a:rPr lang="en-US" sz="2200" dirty="0"/>
              <a:t> </a:t>
            </a:r>
            <a:r>
              <a:rPr lang="en-US" sz="2200" dirty="0" err="1"/>
              <a:t>Wertschöpfungsnetze</a:t>
            </a:r>
            <a:r>
              <a:rPr lang="en-US" sz="2200" dirty="0"/>
              <a:t> </a:t>
            </a:r>
            <a:r>
              <a:rPr lang="en-US" sz="2200" dirty="0" err="1"/>
              <a:t>anzuwenden</a:t>
            </a:r>
            <a:r>
              <a:rPr lang="en-US" sz="2200" dirty="0"/>
              <a:t>, </a:t>
            </a:r>
            <a:r>
              <a:rPr lang="en-US" sz="2200" dirty="0" err="1"/>
              <a:t>oder</a:t>
            </a:r>
            <a:r>
              <a:rPr lang="en-US" sz="2200" dirty="0"/>
              <a:t> </a:t>
            </a:r>
            <a:r>
              <a:rPr lang="en-US" sz="2200" dirty="0" err="1"/>
              <a:t>wenn</a:t>
            </a:r>
            <a:r>
              <a:rPr lang="en-US" sz="2200" dirty="0"/>
              <a:t> </a:t>
            </a:r>
            <a:r>
              <a:rPr lang="en-US" sz="2200" dirty="0" err="1"/>
              <a:t>sie</a:t>
            </a:r>
            <a:r>
              <a:rPr lang="en-US" sz="2200" dirty="0"/>
              <a:t> den </a:t>
            </a:r>
            <a:r>
              <a:rPr lang="en-US" sz="2200" dirty="0" err="1"/>
              <a:t>Eintritt</a:t>
            </a:r>
            <a:r>
              <a:rPr lang="en-US" sz="2200" dirty="0"/>
              <a:t> in </a:t>
            </a:r>
            <a:r>
              <a:rPr lang="en-US" sz="2200" dirty="0" err="1"/>
              <a:t>neue</a:t>
            </a:r>
            <a:r>
              <a:rPr lang="en-US" sz="2200" dirty="0"/>
              <a:t> </a:t>
            </a:r>
            <a:r>
              <a:rPr lang="en-US" sz="2200" dirty="0" err="1"/>
              <a:t>Märkte</a:t>
            </a:r>
            <a:r>
              <a:rPr lang="en-US" sz="2200" dirty="0"/>
              <a:t> </a:t>
            </a:r>
            <a:r>
              <a:rPr lang="en-US" sz="2200" dirty="0" err="1"/>
              <a:t>ablehnen</a:t>
            </a:r>
            <a:r>
              <a:rPr lang="en-US" sz="2200" dirty="0"/>
              <a:t>, </a:t>
            </a:r>
            <a:r>
              <a:rPr lang="en-US" sz="2200" dirty="0" err="1"/>
              <a:t>weil</a:t>
            </a:r>
            <a:r>
              <a:rPr lang="en-US" sz="2200" dirty="0"/>
              <a:t> </a:t>
            </a:r>
            <a:r>
              <a:rPr lang="en-US" sz="2200" dirty="0" err="1"/>
              <a:t>sie</a:t>
            </a:r>
            <a:r>
              <a:rPr lang="en-US" sz="2200" dirty="0"/>
              <a:t> </a:t>
            </a:r>
            <a:r>
              <a:rPr lang="en-US" sz="2200" dirty="0" err="1"/>
              <a:t>als</a:t>
            </a:r>
            <a:r>
              <a:rPr lang="en-US" sz="2200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klein</a:t>
            </a:r>
            <a:r>
              <a:rPr lang="en-US" sz="2200" dirty="0"/>
              <a:t> </a:t>
            </a:r>
            <a:r>
              <a:rPr lang="en-US" sz="2200" dirty="0" err="1"/>
              <a:t>angesehen</a:t>
            </a:r>
            <a:r>
              <a:rPr lang="en-US" sz="2200" dirty="0"/>
              <a:t> </a:t>
            </a:r>
            <a:r>
              <a:rPr lang="en-US" sz="2200" dirty="0" err="1"/>
              <a:t>werden</a:t>
            </a:r>
            <a:r>
              <a:rPr lang="en-US" sz="2200" dirty="0"/>
              <a:t>, um </a:t>
            </a:r>
            <a:r>
              <a:rPr lang="en-US" sz="2200" dirty="0" err="1"/>
              <a:t>Wachstumsziele</a:t>
            </a:r>
            <a:r>
              <a:rPr lang="en-US" sz="2200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erreichen</a:t>
            </a:r>
            <a:r>
              <a:rPr lang="en-US" sz="2200" dirty="0"/>
              <a:t>, </a:t>
            </a:r>
            <a:r>
              <a:rPr lang="en-US" sz="2200" dirty="0" err="1"/>
              <a:t>oder</a:t>
            </a:r>
            <a:r>
              <a:rPr lang="en-US" sz="2200" dirty="0"/>
              <a:t> </a:t>
            </a:r>
            <a:r>
              <a:rPr lang="en-US" sz="2200" dirty="0" err="1"/>
              <a:t>weil</a:t>
            </a:r>
            <a:r>
              <a:rPr lang="en-US" sz="2200" dirty="0"/>
              <a:t> </a:t>
            </a:r>
            <a:r>
              <a:rPr lang="en-US" sz="2200" dirty="0" err="1"/>
              <a:t>sie</a:t>
            </a:r>
            <a:r>
              <a:rPr lang="en-US" sz="2200" dirty="0"/>
              <a:t> </a:t>
            </a:r>
            <a:r>
              <a:rPr lang="en-US" sz="2200" dirty="0" err="1"/>
              <a:t>einfach</a:t>
            </a:r>
            <a:r>
              <a:rPr lang="en-US" sz="2200" dirty="0"/>
              <a:t> </a:t>
            </a:r>
            <a:r>
              <a:rPr lang="en-US" sz="2200" dirty="0" err="1"/>
              <a:t>als</a:t>
            </a:r>
            <a:r>
              <a:rPr lang="en-US" sz="2200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margenschwach</a:t>
            </a:r>
            <a:r>
              <a:rPr lang="en-US" sz="2200" dirty="0"/>
              <a:t> </a:t>
            </a:r>
            <a:r>
              <a:rPr lang="en-US" sz="2200" dirty="0" err="1"/>
              <a:t>angesehen</a:t>
            </a:r>
            <a:r>
              <a:rPr lang="en-US" sz="2200" dirty="0"/>
              <a:t> </a:t>
            </a:r>
            <a:r>
              <a:rPr lang="en-US" sz="2200" dirty="0" err="1"/>
              <a:t>werden</a:t>
            </a:r>
            <a:r>
              <a:rPr lang="en-US" sz="2200" dirty="0"/>
              <a:t>. </a:t>
            </a:r>
            <a:r>
              <a:rPr lang="en-US" sz="2200" dirty="0">
                <a:hlinkClick r:id="rId3"/>
              </a:rPr>
              <a:t>Quelle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200" b="1" dirty="0" err="1"/>
              <a:t>Wenn</a:t>
            </a:r>
            <a:r>
              <a:rPr lang="en-US" sz="2200" b="1" dirty="0"/>
              <a:t> Sie </a:t>
            </a:r>
            <a:r>
              <a:rPr lang="en-US" sz="2200" b="1" dirty="0" err="1"/>
              <a:t>Innovationen</a:t>
            </a:r>
            <a:r>
              <a:rPr lang="en-US" sz="2200" b="1" dirty="0"/>
              <a:t> in </a:t>
            </a:r>
            <a:r>
              <a:rPr lang="en-US" sz="2200" b="1" dirty="0" err="1"/>
              <a:t>einem</a:t>
            </a:r>
            <a:r>
              <a:rPr lang="en-US" sz="2200" b="1" dirty="0"/>
              <a:t> </a:t>
            </a:r>
            <a:r>
              <a:rPr lang="en-US" sz="2200" b="1" dirty="0" err="1"/>
              <a:t>etablierten</a:t>
            </a:r>
            <a:r>
              <a:rPr lang="en-US" sz="2200" b="1" dirty="0"/>
              <a:t> KMU </a:t>
            </a:r>
            <a:r>
              <a:rPr lang="en-US" sz="2200" b="1" dirty="0" err="1"/>
              <a:t>umsetzen</a:t>
            </a:r>
            <a:r>
              <a:rPr lang="en-US" sz="2200" b="1" dirty="0"/>
              <a:t> </a:t>
            </a:r>
            <a:r>
              <a:rPr lang="en-US" sz="2200" b="1" dirty="0" err="1"/>
              <a:t>wollen</a:t>
            </a:r>
            <a:r>
              <a:rPr lang="en-US" sz="2200" b="1" dirty="0"/>
              <a:t>, </a:t>
            </a:r>
            <a:r>
              <a:rPr lang="en-US" sz="2200" b="1" dirty="0" err="1"/>
              <a:t>ist</a:t>
            </a:r>
            <a:r>
              <a:rPr lang="en-US" sz="2200" b="1" dirty="0"/>
              <a:t> es am </a:t>
            </a:r>
            <a:r>
              <a:rPr lang="en-US" sz="2200" b="1" dirty="0" err="1"/>
              <a:t>besten</a:t>
            </a:r>
            <a:r>
              <a:rPr lang="en-US" sz="2200" b="1" dirty="0"/>
              <a:t>, </a:t>
            </a:r>
            <a:r>
              <a:rPr lang="en-US" sz="2200" b="1" dirty="0" err="1"/>
              <a:t>wenn</a:t>
            </a:r>
            <a:r>
              <a:rPr lang="en-US" sz="2200" b="1" dirty="0"/>
              <a:t> Sie </a:t>
            </a:r>
            <a:r>
              <a:rPr lang="en-US" sz="2200" b="1" dirty="0" err="1"/>
              <a:t>Ihr</a:t>
            </a:r>
            <a:r>
              <a:rPr lang="en-US" sz="2200" b="1" dirty="0"/>
              <a:t> </a:t>
            </a:r>
            <a:r>
              <a:rPr lang="en-US" sz="2200" b="1" dirty="0" err="1"/>
              <a:t>Innovationsprojekt</a:t>
            </a:r>
            <a:r>
              <a:rPr lang="en-US" sz="2200" b="1" dirty="0"/>
              <a:t> </a:t>
            </a:r>
            <a:r>
              <a:rPr lang="en-US" sz="2200" b="1" dirty="0" err="1"/>
              <a:t>als</a:t>
            </a:r>
            <a:r>
              <a:rPr lang="en-US" sz="2200" b="1" dirty="0"/>
              <a:t> </a:t>
            </a:r>
            <a:r>
              <a:rPr lang="en-US" sz="2200" b="1" dirty="0" err="1"/>
              <a:t>eigenständige</a:t>
            </a:r>
            <a:r>
              <a:rPr lang="en-US" sz="2200" b="1" dirty="0"/>
              <a:t> Einheit </a:t>
            </a:r>
            <a:r>
              <a:rPr lang="en-US" sz="2200" b="1" dirty="0" err="1"/>
              <a:t>behandeln</a:t>
            </a:r>
            <a:r>
              <a:rPr lang="en-US" sz="2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6620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DE20-DB43-4B68-A4CB-5174F2008B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52676" y="1400757"/>
            <a:ext cx="5349083" cy="529520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700" dirty="0" err="1"/>
              <a:t>Kontinuierliche</a:t>
            </a:r>
            <a:r>
              <a:rPr lang="en-US" sz="1700" dirty="0"/>
              <a:t> Innovation </a:t>
            </a:r>
            <a:r>
              <a:rPr lang="en-US" sz="1700" dirty="0" err="1"/>
              <a:t>ist</a:t>
            </a:r>
            <a:r>
              <a:rPr lang="en-US" sz="1700" dirty="0"/>
              <a:t> das </a:t>
            </a:r>
            <a:r>
              <a:rPr lang="en-US" sz="1700" dirty="0" err="1"/>
              <a:t>Gegenteil</a:t>
            </a:r>
            <a:r>
              <a:rPr lang="en-US" sz="1700" dirty="0"/>
              <a:t> von </a:t>
            </a:r>
            <a:r>
              <a:rPr lang="en-US" sz="1700" dirty="0" err="1"/>
              <a:t>disruptiver</a:t>
            </a:r>
            <a:r>
              <a:rPr lang="en-US" sz="1700" dirty="0"/>
              <a:t> Innovation, da </a:t>
            </a:r>
            <a:r>
              <a:rPr lang="en-US" sz="1700" dirty="0" err="1"/>
              <a:t>sie</a:t>
            </a:r>
            <a:r>
              <a:rPr lang="en-US" sz="1700" dirty="0"/>
              <a:t> auf dem </a:t>
            </a:r>
            <a:r>
              <a:rPr lang="en-US" sz="1700" dirty="0" err="1"/>
              <a:t>aktuellen</a:t>
            </a:r>
            <a:r>
              <a:rPr lang="en-US" sz="1700" dirty="0"/>
              <a:t> </a:t>
            </a:r>
            <a:r>
              <a:rPr lang="en-US" sz="1700" dirty="0" err="1"/>
              <a:t>Markt</a:t>
            </a:r>
            <a:r>
              <a:rPr lang="en-US" sz="1700" dirty="0"/>
              <a:t> </a:t>
            </a:r>
            <a:r>
              <a:rPr lang="en-US" sz="1700" dirty="0" err="1"/>
              <a:t>existiert</a:t>
            </a:r>
            <a:r>
              <a:rPr lang="en-US" sz="1700" dirty="0"/>
              <a:t> und, </a:t>
            </a:r>
            <a:r>
              <a:rPr lang="en-US" sz="1700" dirty="0" err="1"/>
              <a:t>anstatt</a:t>
            </a:r>
            <a:r>
              <a:rPr lang="en-US" sz="1700" dirty="0"/>
              <a:t> </a:t>
            </a:r>
            <a:r>
              <a:rPr lang="en-US" sz="1700" dirty="0" err="1"/>
              <a:t>neue</a:t>
            </a:r>
            <a:r>
              <a:rPr lang="en-US" sz="1700" dirty="0"/>
              <a:t> </a:t>
            </a:r>
            <a:r>
              <a:rPr lang="en-US" sz="1700" dirty="0" err="1"/>
              <a:t>Wertschöpfungsnetze</a:t>
            </a:r>
            <a:r>
              <a:rPr lang="en-US" sz="1700" dirty="0"/>
              <a:t> </a:t>
            </a:r>
            <a:r>
              <a:rPr lang="en-US" sz="1700" dirty="0" err="1"/>
              <a:t>zu</a:t>
            </a:r>
            <a:r>
              <a:rPr lang="en-US" sz="1700" dirty="0"/>
              <a:t> </a:t>
            </a:r>
            <a:r>
              <a:rPr lang="en-US" sz="1700" dirty="0" err="1"/>
              <a:t>schaffen</a:t>
            </a:r>
            <a:r>
              <a:rPr lang="en-US" sz="1700" dirty="0"/>
              <a:t>, die </a:t>
            </a:r>
            <a:r>
              <a:rPr lang="en-US" sz="1700" dirty="0" err="1"/>
              <a:t>bestehenden</a:t>
            </a:r>
            <a:r>
              <a:rPr lang="en-US" sz="1700" dirty="0"/>
              <a:t> </a:t>
            </a:r>
            <a:r>
              <a:rPr lang="en-US" sz="1700" dirty="0" err="1"/>
              <a:t>verbessert</a:t>
            </a:r>
            <a:r>
              <a:rPr lang="en-US" sz="1700" dirty="0"/>
              <a:t> und </a:t>
            </a:r>
            <a:r>
              <a:rPr lang="en-US" sz="1700" dirty="0" err="1"/>
              <a:t>erweitert</a:t>
            </a:r>
            <a:r>
              <a:rPr lang="en-US" sz="1700" dirty="0"/>
              <a:t>, </a:t>
            </a:r>
            <a:r>
              <a:rPr lang="en-US" sz="1700" dirty="0" err="1"/>
              <a:t>indem</a:t>
            </a:r>
            <a:r>
              <a:rPr lang="en-US" sz="1700" dirty="0"/>
              <a:t> </a:t>
            </a:r>
            <a:r>
              <a:rPr lang="en-US" sz="1700" dirty="0" err="1"/>
              <a:t>sie</a:t>
            </a:r>
            <a:r>
              <a:rPr lang="en-US" sz="1700" dirty="0"/>
              <a:t> die </a:t>
            </a:r>
            <a:r>
              <a:rPr lang="en-US" sz="1700" dirty="0" err="1"/>
              <a:t>Bedürfnisse</a:t>
            </a:r>
            <a:r>
              <a:rPr lang="en-US" sz="1700" dirty="0"/>
              <a:t> </a:t>
            </a:r>
            <a:r>
              <a:rPr lang="en-US" sz="1700" dirty="0" err="1"/>
              <a:t>eines</a:t>
            </a:r>
            <a:r>
              <a:rPr lang="en-US" sz="1700" dirty="0"/>
              <a:t> </a:t>
            </a:r>
            <a:r>
              <a:rPr lang="en-US" sz="1700" dirty="0" err="1"/>
              <a:t>Kunden</a:t>
            </a:r>
            <a:r>
              <a:rPr lang="en-US" sz="1700" dirty="0"/>
              <a:t> </a:t>
            </a:r>
            <a:r>
              <a:rPr lang="en-US" sz="1700" dirty="0" err="1"/>
              <a:t>befriedigt</a:t>
            </a:r>
            <a:r>
              <a:rPr lang="en-US" sz="17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1700" dirty="0" err="1"/>
              <a:t>Genau</a:t>
            </a:r>
            <a:r>
              <a:rPr lang="en-US" sz="1700" dirty="0"/>
              <a:t> </a:t>
            </a:r>
            <a:r>
              <a:rPr lang="en-US" sz="1700" dirty="0" err="1"/>
              <a:t>wie</a:t>
            </a:r>
            <a:r>
              <a:rPr lang="en-US" sz="1700" dirty="0"/>
              <a:t> </a:t>
            </a:r>
            <a:r>
              <a:rPr lang="en-US" sz="1700" dirty="0" err="1"/>
              <a:t>bei</a:t>
            </a:r>
            <a:r>
              <a:rPr lang="en-US" sz="1700" dirty="0"/>
              <a:t> der </a:t>
            </a:r>
            <a:r>
              <a:rPr lang="en-US" sz="1700" dirty="0" err="1"/>
              <a:t>inkrementellen</a:t>
            </a:r>
            <a:r>
              <a:rPr lang="en-US" sz="1700" dirty="0"/>
              <a:t> Innovation </a:t>
            </a:r>
            <a:r>
              <a:rPr lang="en-US" sz="1700" dirty="0" err="1"/>
              <a:t>wird</a:t>
            </a:r>
            <a:r>
              <a:rPr lang="en-US" sz="1700" dirty="0"/>
              <a:t> die </a:t>
            </a:r>
            <a:r>
              <a:rPr lang="en-US" sz="1700" dirty="0" err="1"/>
              <a:t>Produktleistung</a:t>
            </a:r>
            <a:r>
              <a:rPr lang="en-US" sz="1700" dirty="0"/>
              <a:t> </a:t>
            </a:r>
            <a:r>
              <a:rPr lang="en-US" sz="1700" dirty="0" err="1"/>
              <a:t>bei</a:t>
            </a:r>
            <a:r>
              <a:rPr lang="en-US" sz="1700" dirty="0"/>
              <a:t> der </a:t>
            </a:r>
            <a:r>
              <a:rPr lang="en-US" sz="1700" dirty="0" err="1"/>
              <a:t>kontinuierlichen</a:t>
            </a:r>
            <a:r>
              <a:rPr lang="en-US" sz="1700" dirty="0"/>
              <a:t> Innovation </a:t>
            </a:r>
            <a:r>
              <a:rPr lang="en-US" sz="1700" dirty="0" err="1"/>
              <a:t>mit</a:t>
            </a:r>
            <a:r>
              <a:rPr lang="en-US" sz="1700" dirty="0"/>
              <a:t> </a:t>
            </a:r>
            <a:r>
              <a:rPr lang="en-US" sz="1700" dirty="0" err="1"/>
              <a:t>jeder</a:t>
            </a:r>
            <a:r>
              <a:rPr lang="en-US" sz="1700" dirty="0"/>
              <a:t> Iteration </a:t>
            </a:r>
            <a:r>
              <a:rPr lang="en-US" sz="1700" dirty="0" err="1"/>
              <a:t>leicht</a:t>
            </a:r>
            <a:r>
              <a:rPr lang="en-US" sz="1700" dirty="0"/>
              <a:t> </a:t>
            </a:r>
            <a:r>
              <a:rPr lang="en-US" sz="1700" dirty="0" err="1"/>
              <a:t>verbessert</a:t>
            </a:r>
            <a:r>
              <a:rPr lang="en-US" sz="1700" dirty="0"/>
              <a:t> und die </a:t>
            </a:r>
            <a:r>
              <a:rPr lang="en-US" sz="1700" dirty="0" err="1"/>
              <a:t>Fehlerquote</a:t>
            </a:r>
            <a:r>
              <a:rPr lang="en-US" sz="1700" dirty="0"/>
              <a:t> </a:t>
            </a:r>
            <a:r>
              <a:rPr lang="en-US" sz="1700" dirty="0" err="1"/>
              <a:t>verringert</a:t>
            </a:r>
            <a:r>
              <a:rPr lang="en-US" sz="1700" dirty="0"/>
              <a:t>. Die </a:t>
            </a:r>
            <a:r>
              <a:rPr lang="en-US" sz="1700" dirty="0" err="1"/>
              <a:t>neue</a:t>
            </a:r>
            <a:r>
              <a:rPr lang="en-US" sz="1700" dirty="0"/>
              <a:t>, </a:t>
            </a:r>
            <a:r>
              <a:rPr lang="en-US" sz="1700" dirty="0" err="1"/>
              <a:t>verbesserte</a:t>
            </a:r>
            <a:r>
              <a:rPr lang="en-US" sz="1700" dirty="0"/>
              <a:t> Version des </a:t>
            </a:r>
            <a:r>
              <a:rPr lang="en-US" sz="1700" dirty="0" err="1"/>
              <a:t>Produkts</a:t>
            </a:r>
            <a:r>
              <a:rPr lang="en-US" sz="1700" dirty="0"/>
              <a:t> </a:t>
            </a:r>
            <a:r>
              <a:rPr lang="en-US" sz="1700" dirty="0" err="1"/>
              <a:t>kann</a:t>
            </a:r>
            <a:r>
              <a:rPr lang="en-US" sz="1700" dirty="0"/>
              <a:t> </a:t>
            </a:r>
            <a:r>
              <a:rPr lang="en-US" sz="1700" dirty="0" err="1"/>
              <a:t>teurer</a:t>
            </a:r>
            <a:r>
              <a:rPr lang="en-US" sz="1700" dirty="0"/>
              <a:t> sein und </a:t>
            </a:r>
            <a:r>
              <a:rPr lang="en-US" sz="1700" dirty="0" err="1"/>
              <a:t>höhere</a:t>
            </a:r>
            <a:r>
              <a:rPr lang="en-US" sz="1700" dirty="0"/>
              <a:t> </a:t>
            </a:r>
            <a:r>
              <a:rPr lang="en-US" sz="1700" dirty="0" err="1"/>
              <a:t>Gewinnspannen</a:t>
            </a:r>
            <a:r>
              <a:rPr lang="en-US" sz="1700" dirty="0"/>
              <a:t> </a:t>
            </a:r>
            <a:r>
              <a:rPr lang="en-US" sz="1700" dirty="0" err="1"/>
              <a:t>aufweisen</a:t>
            </a:r>
            <a:r>
              <a:rPr lang="en-US" sz="1700" dirty="0"/>
              <a:t> </a:t>
            </a:r>
            <a:r>
              <a:rPr lang="en-US" sz="1700" dirty="0" err="1"/>
              <a:t>als</a:t>
            </a:r>
            <a:r>
              <a:rPr lang="en-US" sz="1700" dirty="0"/>
              <a:t> die </a:t>
            </a:r>
            <a:r>
              <a:rPr lang="en-US" sz="1700" dirty="0" err="1"/>
              <a:t>vorherige</a:t>
            </a:r>
            <a:r>
              <a:rPr lang="en-US" sz="1700" dirty="0"/>
              <a:t>, </a:t>
            </a:r>
            <a:r>
              <a:rPr lang="en-US" sz="1700" dirty="0" err="1"/>
              <a:t>wenn</a:t>
            </a:r>
            <a:r>
              <a:rPr lang="en-US" sz="1700" dirty="0"/>
              <a:t> </a:t>
            </a:r>
            <a:r>
              <a:rPr lang="en-US" sz="1700" dirty="0" err="1"/>
              <a:t>sie</a:t>
            </a:r>
            <a:r>
              <a:rPr lang="en-US" sz="1700" dirty="0"/>
              <a:t> auf </a:t>
            </a:r>
            <a:r>
              <a:rPr lang="en-US" sz="1700" dirty="0" err="1"/>
              <a:t>anspruchsvollere</a:t>
            </a:r>
            <a:r>
              <a:rPr lang="en-US" sz="1700" dirty="0"/>
              <a:t>, </a:t>
            </a:r>
            <a:r>
              <a:rPr lang="en-US" sz="1700" dirty="0" err="1"/>
              <a:t>höherwertige</a:t>
            </a:r>
            <a:r>
              <a:rPr lang="en-US" sz="1700" dirty="0"/>
              <a:t> </a:t>
            </a:r>
            <a:r>
              <a:rPr lang="en-US" sz="1700" dirty="0" err="1"/>
              <a:t>Kunden</a:t>
            </a:r>
            <a:r>
              <a:rPr lang="en-US" sz="1700" dirty="0"/>
              <a:t> </a:t>
            </a:r>
            <a:r>
              <a:rPr lang="en-US" sz="1700" dirty="0" err="1"/>
              <a:t>abzielt</a:t>
            </a:r>
            <a:r>
              <a:rPr lang="en-US" sz="1700" dirty="0"/>
              <a:t> und </a:t>
            </a:r>
            <a:r>
              <a:rPr lang="en-US" sz="1700" dirty="0" err="1"/>
              <a:t>eine</a:t>
            </a:r>
            <a:r>
              <a:rPr lang="en-US" sz="1700" dirty="0"/>
              <a:t> </a:t>
            </a:r>
            <a:r>
              <a:rPr lang="en-US" sz="1700" dirty="0" err="1"/>
              <a:t>bessere</a:t>
            </a:r>
            <a:r>
              <a:rPr lang="en-US" sz="1700" dirty="0"/>
              <a:t> </a:t>
            </a:r>
            <a:r>
              <a:rPr lang="en-US" sz="1700" dirty="0" err="1"/>
              <a:t>Leistung</a:t>
            </a:r>
            <a:r>
              <a:rPr lang="en-US" sz="1700" dirty="0"/>
              <a:t> </a:t>
            </a:r>
            <a:r>
              <a:rPr lang="en-US" sz="1700" dirty="0" err="1"/>
              <a:t>bietet</a:t>
            </a:r>
            <a:r>
              <a:rPr lang="en-US" sz="1700" dirty="0"/>
              <a:t> </a:t>
            </a:r>
            <a:r>
              <a:rPr lang="en-US" sz="1700" dirty="0" err="1"/>
              <a:t>als</a:t>
            </a:r>
            <a:r>
              <a:rPr lang="en-US" sz="1700" dirty="0"/>
              <a:t> das, was </a:t>
            </a:r>
            <a:r>
              <a:rPr lang="en-US" sz="1700" dirty="0" err="1"/>
              <a:t>zuvor</a:t>
            </a:r>
            <a:r>
              <a:rPr lang="en-US" sz="1700" dirty="0"/>
              <a:t> </a:t>
            </a:r>
            <a:r>
              <a:rPr lang="en-US" sz="1700" dirty="0" err="1"/>
              <a:t>verfügbar</a:t>
            </a:r>
            <a:r>
              <a:rPr lang="en-US" sz="1700" dirty="0"/>
              <a:t> war.</a:t>
            </a:r>
          </a:p>
          <a:p>
            <a:pPr>
              <a:lnSpc>
                <a:spcPct val="120000"/>
              </a:lnSpc>
            </a:pPr>
            <a:r>
              <a:rPr lang="en-US" sz="1700" dirty="0"/>
              <a:t>Sie </a:t>
            </a:r>
            <a:r>
              <a:rPr lang="en-US" sz="1700" dirty="0" err="1"/>
              <a:t>kann</a:t>
            </a:r>
            <a:r>
              <a:rPr lang="en-US" sz="1700" dirty="0"/>
              <a:t> </a:t>
            </a:r>
            <a:r>
              <a:rPr lang="en-US" sz="1700" dirty="0" err="1"/>
              <a:t>aber</a:t>
            </a:r>
            <a:r>
              <a:rPr lang="en-US" sz="1700" dirty="0"/>
              <a:t> </a:t>
            </a:r>
            <a:r>
              <a:rPr lang="en-US" sz="1700" dirty="0" err="1"/>
              <a:t>auch</a:t>
            </a:r>
            <a:r>
              <a:rPr lang="en-US" sz="1700" dirty="0"/>
              <a:t> </a:t>
            </a:r>
            <a:r>
              <a:rPr lang="en-US" sz="1700" dirty="0" err="1"/>
              <a:t>günstiger</a:t>
            </a:r>
            <a:r>
              <a:rPr lang="en-US" sz="1700" dirty="0"/>
              <a:t> sein, </a:t>
            </a:r>
            <a:r>
              <a:rPr lang="en-US" sz="1700" dirty="0" err="1"/>
              <a:t>wenn</a:t>
            </a:r>
            <a:r>
              <a:rPr lang="en-US" sz="1700" dirty="0"/>
              <a:t> </a:t>
            </a:r>
            <a:r>
              <a:rPr lang="en-US" sz="1700" dirty="0" err="1"/>
              <a:t>sie</a:t>
            </a:r>
            <a:r>
              <a:rPr lang="en-US" sz="1700" dirty="0"/>
              <a:t> </a:t>
            </a:r>
            <a:r>
              <a:rPr lang="en-US" sz="1700" dirty="0" err="1"/>
              <a:t>zu</a:t>
            </a:r>
            <a:r>
              <a:rPr lang="en-US" sz="1700" dirty="0"/>
              <a:t> </a:t>
            </a:r>
            <a:r>
              <a:rPr lang="en-US" sz="1700" dirty="0" err="1"/>
              <a:t>höheren</a:t>
            </a:r>
            <a:r>
              <a:rPr lang="en-US" sz="1700" dirty="0"/>
              <a:t> </a:t>
            </a:r>
            <a:r>
              <a:rPr lang="en-US" sz="1700" dirty="0" err="1"/>
              <a:t>Stückzahlen</a:t>
            </a:r>
            <a:r>
              <a:rPr lang="en-US" sz="1700" dirty="0"/>
              <a:t> und </a:t>
            </a:r>
            <a:r>
              <a:rPr lang="en-US" sz="1700" dirty="0" err="1"/>
              <a:t>damit</a:t>
            </a:r>
            <a:r>
              <a:rPr lang="en-US" sz="1700" dirty="0"/>
              <a:t> </a:t>
            </a:r>
            <a:r>
              <a:rPr lang="en-US" sz="1700" dirty="0" err="1"/>
              <a:t>zu</a:t>
            </a:r>
            <a:r>
              <a:rPr lang="en-US" sz="1700" dirty="0"/>
              <a:t> </a:t>
            </a:r>
            <a:r>
              <a:rPr lang="en-US" sz="1700" dirty="0" err="1"/>
              <a:t>höheren</a:t>
            </a:r>
            <a:r>
              <a:rPr lang="en-US" sz="1700" dirty="0"/>
              <a:t> </a:t>
            </a:r>
            <a:r>
              <a:rPr lang="en-US" sz="1700" dirty="0" err="1"/>
              <a:t>absoluten</a:t>
            </a:r>
            <a:r>
              <a:rPr lang="en-US" sz="1700" dirty="0"/>
              <a:t> </a:t>
            </a:r>
            <a:r>
              <a:rPr lang="en-US" sz="1700" dirty="0" err="1"/>
              <a:t>Gewinnen</a:t>
            </a:r>
            <a:r>
              <a:rPr lang="en-US" sz="1700" dirty="0"/>
              <a:t> </a:t>
            </a:r>
            <a:r>
              <a:rPr lang="en-US" sz="1700" dirty="0" err="1"/>
              <a:t>führt</a:t>
            </a:r>
            <a:r>
              <a:rPr lang="en-US" sz="1700" dirty="0"/>
              <a:t>.</a:t>
            </a:r>
            <a:endParaRPr lang="en-IE" sz="17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6A34E-A431-43AB-9447-0755FCE9A1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13457" y="443110"/>
            <a:ext cx="4716425" cy="582221"/>
          </a:xfrm>
        </p:spPr>
        <p:txBody>
          <a:bodyPr>
            <a:normAutofit fontScale="85000" lnSpcReduction="10000"/>
          </a:bodyPr>
          <a:lstStyle/>
          <a:p>
            <a:r>
              <a:rPr lang="en-US" sz="3300" b="1" dirty="0"/>
              <a:t>3. </a:t>
            </a:r>
            <a:r>
              <a:rPr lang="en-US" sz="3300" b="1" dirty="0" err="1"/>
              <a:t>Kontinuierliche</a:t>
            </a:r>
            <a:r>
              <a:rPr lang="en-US" sz="3300" b="1" dirty="0"/>
              <a:t> Innovation</a:t>
            </a:r>
            <a:endParaRPr lang="en-IE" sz="33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4847D-3420-418A-91A1-CEFF0D608A28}"/>
              </a:ext>
            </a:extLst>
          </p:cNvPr>
          <p:cNvSpPr txBox="1"/>
          <p:nvPr/>
        </p:nvSpPr>
        <p:spPr>
          <a:xfrm>
            <a:off x="7150807" y="350098"/>
            <a:ext cx="47631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Ein </a:t>
            </a:r>
            <a:r>
              <a:rPr lang="en-US" sz="2000" dirty="0" err="1">
                <a:solidFill>
                  <a:srgbClr val="000000"/>
                </a:solidFill>
              </a:rPr>
              <a:t>Beispiel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für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eine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kontinuierliche</a:t>
            </a:r>
            <a:r>
              <a:rPr lang="en-US" sz="2000" dirty="0">
                <a:solidFill>
                  <a:srgbClr val="000000"/>
                </a:solidFill>
              </a:rPr>
              <a:t> Innovation </a:t>
            </a:r>
            <a:r>
              <a:rPr lang="en-US" sz="2000" dirty="0" err="1">
                <a:solidFill>
                  <a:srgbClr val="000000"/>
                </a:solidFill>
              </a:rPr>
              <a:t>wäre</a:t>
            </a:r>
            <a:r>
              <a:rPr lang="en-US" sz="2000" dirty="0">
                <a:solidFill>
                  <a:srgbClr val="000000"/>
                </a:solidFill>
              </a:rPr>
              <a:t> die </a:t>
            </a:r>
            <a:r>
              <a:rPr lang="en-US" sz="2000" dirty="0" err="1">
                <a:solidFill>
                  <a:srgbClr val="000000"/>
                </a:solidFill>
              </a:rPr>
              <a:t>Einführung</a:t>
            </a:r>
            <a:r>
              <a:rPr lang="en-US" sz="2000" dirty="0">
                <a:solidFill>
                  <a:srgbClr val="000000"/>
                </a:solidFill>
              </a:rPr>
              <a:t> des </a:t>
            </a:r>
            <a:r>
              <a:rPr lang="en-US" sz="2000" dirty="0" err="1">
                <a:solidFill>
                  <a:srgbClr val="000000"/>
                </a:solidFill>
              </a:rPr>
              <a:t>Zugrings</a:t>
            </a:r>
            <a:r>
              <a:rPr lang="en-US" sz="2000" dirty="0">
                <a:solidFill>
                  <a:srgbClr val="000000"/>
                </a:solidFill>
              </a:rPr>
              <a:t> an </a:t>
            </a:r>
            <a:r>
              <a:rPr lang="en-US" sz="2000" dirty="0" err="1">
                <a:solidFill>
                  <a:srgbClr val="000000"/>
                </a:solidFill>
              </a:rPr>
              <a:t>Lebensmitteldosen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Dadurch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wurde</a:t>
            </a:r>
            <a:r>
              <a:rPr lang="en-US" sz="2000" dirty="0">
                <a:solidFill>
                  <a:srgbClr val="000000"/>
                </a:solidFill>
              </a:rPr>
              <a:t> der </a:t>
            </a:r>
            <a:r>
              <a:rPr lang="en-US" sz="2000" dirty="0" err="1">
                <a:solidFill>
                  <a:srgbClr val="000000"/>
                </a:solidFill>
              </a:rPr>
              <a:t>Dosenöffner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überflüssig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aber</a:t>
            </a:r>
            <a:r>
              <a:rPr lang="en-US" sz="2000" dirty="0">
                <a:solidFill>
                  <a:srgbClr val="000000"/>
                </a:solidFill>
              </a:rPr>
              <a:t> das </a:t>
            </a:r>
            <a:r>
              <a:rPr lang="en-US" sz="2000" dirty="0" err="1">
                <a:solidFill>
                  <a:srgbClr val="000000"/>
                </a:solidFill>
              </a:rPr>
              <a:t>Produkt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blieb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dasselbe</a:t>
            </a:r>
            <a:r>
              <a:rPr lang="en-US" sz="2000" dirty="0">
                <a:solidFill>
                  <a:srgbClr val="000000"/>
                </a:solidFill>
              </a:rPr>
              <a:t>... es </a:t>
            </a:r>
            <a:r>
              <a:rPr lang="en-US" sz="2000" dirty="0" err="1">
                <a:solidFill>
                  <a:srgbClr val="000000"/>
                </a:solidFill>
              </a:rPr>
              <a:t>wurde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nur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einfacher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öffnen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zu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benutzen</a:t>
            </a:r>
            <a:r>
              <a:rPr lang="en-US" sz="2000" dirty="0">
                <a:solidFill>
                  <a:srgbClr val="000000"/>
                </a:solidFill>
              </a:rPr>
              <a:t> und </a:t>
            </a:r>
            <a:r>
              <a:rPr lang="en-US" sz="2000" dirty="0" err="1">
                <a:solidFill>
                  <a:srgbClr val="000000"/>
                </a:solidFill>
              </a:rPr>
              <a:t>erfüllt</a:t>
            </a:r>
            <a:r>
              <a:rPr lang="en-US" sz="2000" dirty="0">
                <a:solidFill>
                  <a:srgbClr val="000000"/>
                </a:solidFill>
              </a:rPr>
              <a:t> die </a:t>
            </a:r>
            <a:r>
              <a:rPr lang="en-US" sz="2000" dirty="0" err="1">
                <a:solidFill>
                  <a:srgbClr val="000000"/>
                </a:solidFill>
              </a:rPr>
              <a:t>Bedürfnisse</a:t>
            </a:r>
            <a:r>
              <a:rPr lang="en-US" sz="2000" dirty="0">
                <a:solidFill>
                  <a:srgbClr val="000000"/>
                </a:solidFill>
              </a:rPr>
              <a:t> der </a:t>
            </a:r>
            <a:r>
              <a:rPr lang="en-US" sz="2000" dirty="0" err="1">
                <a:solidFill>
                  <a:srgbClr val="000000"/>
                </a:solidFill>
              </a:rPr>
              <a:t>Verbraucher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effektiver</a:t>
            </a:r>
            <a:r>
              <a:rPr lang="en-US" sz="2000" dirty="0">
                <a:solidFill>
                  <a:srgbClr val="000000"/>
                </a:solidFill>
              </a:rPr>
              <a:t>... </a:t>
            </a:r>
            <a:r>
              <a:rPr lang="en-US" sz="2000" dirty="0" err="1">
                <a:solidFill>
                  <a:srgbClr val="000000"/>
                </a:solidFill>
              </a:rPr>
              <a:t>hier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liegt</a:t>
            </a:r>
            <a:r>
              <a:rPr lang="en-US" sz="2000" dirty="0">
                <a:solidFill>
                  <a:srgbClr val="000000"/>
                </a:solidFill>
              </a:rPr>
              <a:t> der Wert</a:t>
            </a:r>
            <a:endParaRPr lang="en-IE" sz="2000" dirty="0">
              <a:solidFill>
                <a:srgbClr val="000000"/>
              </a:solidFill>
            </a:endParaRPr>
          </a:p>
        </p:txBody>
      </p:sp>
      <p:pic>
        <p:nvPicPr>
          <p:cNvPr id="6" name="Picture Placeholder 12">
            <a:extLst>
              <a:ext uri="{FF2B5EF4-FFF2-40B4-BE49-F238E27FC236}">
                <a16:creationId xmlns:a16="http://schemas.microsoft.com/office/drawing/2014/main" id="{CB0C73F1-882F-4646-AA1E-87518084DD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04414" y="2904643"/>
            <a:ext cx="2821496" cy="351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03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Top view of berries">
            <a:extLst>
              <a:ext uri="{FF2B5EF4-FFF2-40B4-BE49-F238E27FC236}">
                <a16:creationId xmlns:a16="http://schemas.microsoft.com/office/drawing/2014/main" id="{F816786B-3E55-4EE9-AA84-393860A4BF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062" y="228600"/>
            <a:ext cx="5105121" cy="63627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84D5A-7571-4159-AFAD-02AEAFCC2E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3923" y="1514877"/>
            <a:ext cx="5187142" cy="517433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Traditionelle</a:t>
            </a:r>
            <a:r>
              <a:rPr lang="en-US" dirty="0"/>
              <a:t> </a:t>
            </a:r>
            <a:r>
              <a:rPr lang="en-US" dirty="0" err="1"/>
              <a:t>Geschäftsmethoden</a:t>
            </a:r>
            <a:r>
              <a:rPr lang="en-US" dirty="0"/>
              <a:t> und </a:t>
            </a:r>
            <a:r>
              <a:rPr lang="en-US" dirty="0" err="1"/>
              <a:t>kontinuierliche</a:t>
            </a:r>
            <a:r>
              <a:rPr lang="en-US" dirty="0"/>
              <a:t> </a:t>
            </a:r>
            <a:r>
              <a:rPr lang="en-US" dirty="0" err="1"/>
              <a:t>Innovationen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oft </a:t>
            </a:r>
            <a:r>
              <a:rPr lang="en-US" dirty="0" err="1"/>
              <a:t>ausreichend</a:t>
            </a:r>
            <a:r>
              <a:rPr lang="en-US" dirty="0"/>
              <a:t>, </a:t>
            </a:r>
            <a:r>
              <a:rPr lang="en-US" dirty="0" err="1"/>
              <a:t>weil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am </a:t>
            </a:r>
            <a:r>
              <a:rPr lang="en-US" dirty="0" err="1"/>
              <a:t>rentabelsten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und die </a:t>
            </a:r>
            <a:r>
              <a:rPr lang="en-US" dirty="0" err="1"/>
              <a:t>Risiken</a:t>
            </a:r>
            <a:r>
              <a:rPr lang="en-US" dirty="0"/>
              <a:t> </a:t>
            </a:r>
            <a:r>
              <a:rPr lang="en-US" dirty="0" err="1"/>
              <a:t>geringer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. 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Umwälzungen</a:t>
            </a:r>
            <a:r>
              <a:rPr lang="en-US" dirty="0"/>
              <a:t> </a:t>
            </a:r>
            <a:r>
              <a:rPr lang="en-US" dirty="0" err="1"/>
              <a:t>hingegen</a:t>
            </a:r>
            <a:r>
              <a:rPr lang="en-US" dirty="0"/>
              <a:t> </a:t>
            </a:r>
            <a:r>
              <a:rPr lang="en-US" dirty="0" err="1"/>
              <a:t>ermöglichen</a:t>
            </a:r>
            <a:r>
              <a:rPr lang="en-US" dirty="0"/>
              <a:t> in der Regel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Spitzenwachstum</a:t>
            </a:r>
            <a:r>
              <a:rPr lang="en-US" dirty="0"/>
              <a:t>: </a:t>
            </a:r>
            <a:r>
              <a:rPr lang="en-US" dirty="0" err="1"/>
              <a:t>große</a:t>
            </a:r>
            <a:r>
              <a:rPr lang="en-US" dirty="0"/>
              <a:t> </a:t>
            </a:r>
            <a:r>
              <a:rPr lang="en-US" dirty="0" err="1"/>
              <a:t>Marktanteilszuwächse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die </a:t>
            </a:r>
            <a:r>
              <a:rPr lang="en-US" dirty="0" err="1"/>
              <a:t>Schaffung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völlig</a:t>
            </a:r>
            <a:r>
              <a:rPr lang="en-US" dirty="0"/>
              <a:t>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err="1"/>
              <a:t>Marktes</a:t>
            </a:r>
            <a:r>
              <a:rPr lang="en-US" dirty="0"/>
              <a:t>,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aber</a:t>
            </a:r>
            <a:r>
              <a:rPr lang="en-US" dirty="0"/>
              <a:t> in der Regel </a:t>
            </a:r>
            <a:r>
              <a:rPr lang="en-US" dirty="0" err="1"/>
              <a:t>lange</a:t>
            </a:r>
            <a:r>
              <a:rPr lang="en-US" dirty="0"/>
              <a:t> Zeit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rentabel</a:t>
            </a:r>
            <a:r>
              <a:rPr lang="en-US" dirty="0"/>
              <a:t>, da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hohe</a:t>
            </a:r>
            <a:r>
              <a:rPr lang="en-US" dirty="0"/>
              <a:t> </a:t>
            </a:r>
            <a:r>
              <a:rPr lang="en-US" dirty="0" err="1"/>
              <a:t>Anfangsinvestitionen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das </a:t>
            </a:r>
            <a:r>
              <a:rPr lang="en-US" dirty="0" err="1"/>
              <a:t>Wachstum</a:t>
            </a:r>
            <a:r>
              <a:rPr lang="en-US" dirty="0"/>
              <a:t> </a:t>
            </a:r>
            <a:r>
              <a:rPr lang="en-US" dirty="0" err="1"/>
              <a:t>erfordern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Kontinuierliche</a:t>
            </a:r>
            <a:r>
              <a:rPr lang="en-US" dirty="0"/>
              <a:t> </a:t>
            </a:r>
            <a:r>
              <a:rPr lang="en-US" dirty="0" err="1"/>
              <a:t>Innovationen</a:t>
            </a:r>
            <a:r>
              <a:rPr lang="en-US" dirty="0"/>
              <a:t> </a:t>
            </a:r>
            <a:r>
              <a:rPr lang="en-US" dirty="0" err="1"/>
              <a:t>wiederum</a:t>
            </a:r>
            <a:r>
              <a:rPr lang="en-US" dirty="0"/>
              <a:t> </a:t>
            </a:r>
            <a:r>
              <a:rPr lang="en-US" dirty="0" err="1"/>
              <a:t>lassen</a:t>
            </a:r>
            <a:r>
              <a:rPr lang="en-US" dirty="0"/>
              <a:t> den </a:t>
            </a:r>
            <a:r>
              <a:rPr lang="en-US" b="1" dirty="0" err="1"/>
              <a:t>Markt</a:t>
            </a:r>
            <a:r>
              <a:rPr lang="en-US" b="1" dirty="0"/>
              <a:t> </a:t>
            </a:r>
            <a:r>
              <a:rPr lang="en-US" b="1" dirty="0" err="1"/>
              <a:t>langsam</a:t>
            </a:r>
            <a:r>
              <a:rPr lang="en-US" b="1" dirty="0"/>
              <a:t> </a:t>
            </a:r>
            <a:r>
              <a:rPr lang="en-US" b="1" dirty="0" err="1"/>
              <a:t>weiter</a:t>
            </a:r>
            <a:r>
              <a:rPr lang="en-US" b="1" dirty="0"/>
              <a:t> </a:t>
            </a:r>
            <a:r>
              <a:rPr lang="en-US" b="1" dirty="0" err="1"/>
              <a:t>wachsen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in </a:t>
            </a:r>
            <a:r>
              <a:rPr lang="en-US" dirty="0" err="1"/>
              <a:t>gleichem</a:t>
            </a:r>
            <a:r>
              <a:rPr lang="en-US" dirty="0"/>
              <a:t> </a:t>
            </a:r>
            <a:r>
              <a:rPr lang="en-US" dirty="0" err="1"/>
              <a:t>Maße</a:t>
            </a:r>
            <a:r>
              <a:rPr lang="en-US" dirty="0"/>
              <a:t>. An </a:t>
            </a:r>
            <a:r>
              <a:rPr lang="en-US" dirty="0" err="1"/>
              <a:t>diesem</a:t>
            </a:r>
            <a:r>
              <a:rPr lang="en-US" dirty="0"/>
              <a:t> </a:t>
            </a:r>
            <a:r>
              <a:rPr lang="en-US" dirty="0" err="1"/>
              <a:t>Punkt</a:t>
            </a:r>
            <a:r>
              <a:rPr lang="en-US" dirty="0"/>
              <a:t> </a:t>
            </a:r>
            <a:r>
              <a:rPr lang="en-US" dirty="0" err="1"/>
              <a:t>verlagert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der </a:t>
            </a:r>
            <a:r>
              <a:rPr lang="en-US" dirty="0" err="1"/>
              <a:t>Schwerpunkt</a:t>
            </a:r>
            <a:r>
              <a:rPr lang="en-US" dirty="0"/>
              <a:t> auf die </a:t>
            </a:r>
            <a:r>
              <a:rPr lang="en-US" dirty="0" err="1"/>
              <a:t>Steigerung</a:t>
            </a:r>
            <a:r>
              <a:rPr lang="en-US" dirty="0"/>
              <a:t> der </a:t>
            </a:r>
            <a:r>
              <a:rPr lang="en-US" dirty="0" err="1"/>
              <a:t>Gewinne</a:t>
            </a:r>
            <a:r>
              <a:rPr lang="en-US" dirty="0"/>
              <a:t>.</a:t>
            </a:r>
            <a:endParaRPr lang="en-I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F967D3A-9B8E-4047-A597-3B9821D42F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98947" y="410829"/>
            <a:ext cx="5072118" cy="582612"/>
          </a:xfrm>
        </p:spPr>
        <p:txBody>
          <a:bodyPr>
            <a:normAutofit/>
          </a:bodyPr>
          <a:lstStyle/>
          <a:p>
            <a:r>
              <a:rPr lang="en-US" sz="2800" b="1" dirty="0"/>
              <a:t>3. </a:t>
            </a:r>
            <a:r>
              <a:rPr lang="en-US" sz="2800" b="1" dirty="0" err="1"/>
              <a:t>Kontinuierliche</a:t>
            </a:r>
            <a:r>
              <a:rPr lang="en-US" sz="2800" b="1" dirty="0"/>
              <a:t> Innovation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372228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mall white light bulbs with one large yellow light bulb drawn on a black surface">
            <a:extLst>
              <a:ext uri="{FF2B5EF4-FFF2-40B4-BE49-F238E27FC236}">
                <a16:creationId xmlns:a16="http://schemas.microsoft.com/office/drawing/2014/main" id="{E09CE397-58BC-4829-A8FE-A28CE9B88F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5F2AE-C1B5-4FE5-A41D-EF4EED37A9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27586" y="989215"/>
            <a:ext cx="9564413" cy="4505498"/>
          </a:xfrm>
          <a:solidFill>
            <a:srgbClr val="FFD100"/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i="1" dirty="0"/>
              <a:t>“</a:t>
            </a:r>
            <a:r>
              <a:rPr lang="en-US" i="1" dirty="0" err="1"/>
              <a:t>Einige</a:t>
            </a:r>
            <a:r>
              <a:rPr lang="en-US" i="1" dirty="0"/>
              <a:t> </a:t>
            </a:r>
            <a:r>
              <a:rPr lang="en-US" i="1" dirty="0" err="1"/>
              <a:t>nachhaltige</a:t>
            </a:r>
            <a:r>
              <a:rPr lang="en-US" i="1" dirty="0"/>
              <a:t> </a:t>
            </a:r>
            <a:r>
              <a:rPr lang="en-US" i="1" dirty="0" err="1"/>
              <a:t>Innovationen</a:t>
            </a:r>
            <a:r>
              <a:rPr lang="en-US" i="1" dirty="0"/>
              <a:t> </a:t>
            </a:r>
            <a:r>
              <a:rPr lang="en-US" i="1" dirty="0" err="1"/>
              <a:t>sind</a:t>
            </a:r>
            <a:r>
              <a:rPr lang="en-US" i="1" dirty="0"/>
              <a:t> die </a:t>
            </a:r>
            <a:r>
              <a:rPr lang="en-US" i="1" dirty="0" err="1"/>
              <a:t>schrittweisen</a:t>
            </a:r>
            <a:r>
              <a:rPr lang="en-US" i="1" dirty="0"/>
              <a:t> </a:t>
            </a:r>
            <a:r>
              <a:rPr lang="en-US" i="1" dirty="0" err="1"/>
              <a:t>Verbesserungen</a:t>
            </a:r>
            <a:r>
              <a:rPr lang="en-US" i="1" dirty="0"/>
              <a:t>, die alle </a:t>
            </a:r>
            <a:r>
              <a:rPr lang="en-US" i="1" dirty="0" err="1"/>
              <a:t>guten</a:t>
            </a:r>
            <a:r>
              <a:rPr lang="en-US" i="1" dirty="0"/>
              <a:t> </a:t>
            </a:r>
            <a:r>
              <a:rPr lang="en-US" i="1" dirty="0" err="1"/>
              <a:t>Unternehmen</a:t>
            </a:r>
            <a:r>
              <a:rPr lang="en-US" i="1" dirty="0"/>
              <a:t> </a:t>
            </a:r>
            <a:r>
              <a:rPr lang="en-US" i="1" dirty="0" err="1"/>
              <a:t>Jahr</a:t>
            </a:r>
            <a:r>
              <a:rPr lang="en-US" i="1" dirty="0"/>
              <a:t> </a:t>
            </a:r>
            <a:r>
              <a:rPr lang="en-US" i="1" dirty="0" err="1"/>
              <a:t>für</a:t>
            </a:r>
            <a:r>
              <a:rPr lang="en-US" i="1" dirty="0"/>
              <a:t> </a:t>
            </a:r>
            <a:r>
              <a:rPr lang="en-US" i="1" dirty="0" err="1"/>
              <a:t>Jahr</a:t>
            </a:r>
            <a:r>
              <a:rPr lang="en-US" i="1" dirty="0"/>
              <a:t> </a:t>
            </a:r>
            <a:r>
              <a:rPr lang="en-US" i="1" dirty="0" err="1"/>
              <a:t>erzielen</a:t>
            </a:r>
            <a:r>
              <a:rPr lang="en-US" i="1" dirty="0"/>
              <a:t>. </a:t>
            </a:r>
            <a:r>
              <a:rPr lang="en-US" i="1" dirty="0" err="1"/>
              <a:t>Andere</a:t>
            </a:r>
            <a:r>
              <a:rPr lang="en-US" i="1" dirty="0"/>
              <a:t> </a:t>
            </a:r>
            <a:r>
              <a:rPr lang="en-US" i="1" dirty="0" err="1"/>
              <a:t>nachhaltige</a:t>
            </a:r>
            <a:r>
              <a:rPr lang="en-US" i="1" dirty="0"/>
              <a:t> </a:t>
            </a:r>
            <a:r>
              <a:rPr lang="en-US" i="1" dirty="0" err="1"/>
              <a:t>Innovationen</a:t>
            </a:r>
            <a:r>
              <a:rPr lang="en-US" i="1" dirty="0"/>
              <a:t> </a:t>
            </a:r>
            <a:r>
              <a:rPr lang="en-US" i="1" dirty="0" err="1"/>
              <a:t>sind</a:t>
            </a:r>
            <a:r>
              <a:rPr lang="en-US" i="1" dirty="0"/>
              <a:t> </a:t>
            </a:r>
            <a:r>
              <a:rPr lang="en-US" i="1" dirty="0" err="1"/>
              <a:t>bahnbrechende</a:t>
            </a:r>
            <a:r>
              <a:rPr lang="en-US" i="1" dirty="0"/>
              <a:t> </a:t>
            </a:r>
            <a:r>
              <a:rPr lang="en-US" i="1" dirty="0" err="1"/>
              <a:t>Produkte</a:t>
            </a:r>
            <a:r>
              <a:rPr lang="en-US" i="1" dirty="0"/>
              <a:t>, die die </a:t>
            </a:r>
            <a:r>
              <a:rPr lang="en-US" i="1" dirty="0" err="1"/>
              <a:t>Konkurrenz</a:t>
            </a:r>
            <a:r>
              <a:rPr lang="en-US" i="1" dirty="0"/>
              <a:t> in den </a:t>
            </a:r>
            <a:r>
              <a:rPr lang="en-US" i="1" dirty="0" err="1"/>
              <a:t>Schatten</a:t>
            </a:r>
            <a:r>
              <a:rPr lang="en-US" i="1" dirty="0"/>
              <a:t> </a:t>
            </a:r>
            <a:r>
              <a:rPr lang="en-US" i="1" dirty="0" err="1"/>
              <a:t>stellen</a:t>
            </a:r>
            <a:r>
              <a:rPr lang="en-US" i="1" dirty="0"/>
              <a:t>. Es </a:t>
            </a:r>
            <a:r>
              <a:rPr lang="en-US" i="1" dirty="0" err="1"/>
              <a:t>spielt</a:t>
            </a:r>
            <a:r>
              <a:rPr lang="en-US" i="1" dirty="0"/>
              <a:t> </a:t>
            </a:r>
            <a:r>
              <a:rPr lang="en-US" i="1" dirty="0" err="1"/>
              <a:t>jedoch</a:t>
            </a:r>
            <a:r>
              <a:rPr lang="en-US" i="1" dirty="0"/>
              <a:t> </a:t>
            </a:r>
            <a:r>
              <a:rPr lang="en-US" i="1" dirty="0" err="1"/>
              <a:t>keine</a:t>
            </a:r>
            <a:r>
              <a:rPr lang="en-US" i="1" dirty="0"/>
              <a:t> Rolle, </a:t>
            </a:r>
            <a:r>
              <a:rPr lang="en-US" i="1" dirty="0" err="1"/>
              <a:t>wie</a:t>
            </a:r>
            <a:r>
              <a:rPr lang="en-US" i="1" dirty="0"/>
              <a:t> </a:t>
            </a:r>
            <a:r>
              <a:rPr lang="en-US" i="1" dirty="0" err="1"/>
              <a:t>schwierig</a:t>
            </a:r>
            <a:r>
              <a:rPr lang="en-US" i="1" dirty="0"/>
              <a:t> die Innovation </a:t>
            </a:r>
            <a:r>
              <a:rPr lang="en-US" i="1" dirty="0" err="1"/>
              <a:t>technologisch</a:t>
            </a:r>
            <a:r>
              <a:rPr lang="en-US" i="1" dirty="0"/>
              <a:t> </a:t>
            </a:r>
            <a:r>
              <a:rPr lang="en-US" i="1" dirty="0" err="1"/>
              <a:t>ist</a:t>
            </a:r>
            <a:r>
              <a:rPr lang="en-US" i="1" dirty="0"/>
              <a:t>: Die </a:t>
            </a:r>
            <a:r>
              <a:rPr lang="en-US" i="1" dirty="0" err="1"/>
              <a:t>etablierten</a:t>
            </a:r>
            <a:r>
              <a:rPr lang="en-US" i="1" dirty="0"/>
              <a:t> </a:t>
            </a:r>
            <a:r>
              <a:rPr lang="en-US" i="1" dirty="0" err="1"/>
              <a:t>Konkurrenten</a:t>
            </a:r>
            <a:r>
              <a:rPr lang="en-US" i="1" dirty="0"/>
              <a:t> </a:t>
            </a:r>
            <a:r>
              <a:rPr lang="en-US" i="1" dirty="0" err="1"/>
              <a:t>gewinnen</a:t>
            </a:r>
            <a:r>
              <a:rPr lang="en-US" i="1" dirty="0"/>
              <a:t> fast </a:t>
            </a:r>
            <a:r>
              <a:rPr lang="en-US" i="1" dirty="0" err="1"/>
              <a:t>immer</a:t>
            </a:r>
            <a:r>
              <a:rPr lang="en-US" i="1" dirty="0"/>
              <a:t> die </a:t>
            </a:r>
            <a:r>
              <a:rPr lang="en-US" i="1" dirty="0" err="1"/>
              <a:t>Schlachten</a:t>
            </a:r>
            <a:r>
              <a:rPr lang="en-US" i="1" dirty="0"/>
              <a:t> der </a:t>
            </a:r>
            <a:r>
              <a:rPr lang="en-US" i="1" dirty="0" err="1"/>
              <a:t>nachhaltigen</a:t>
            </a:r>
            <a:r>
              <a:rPr lang="en-US" i="1" dirty="0"/>
              <a:t> </a:t>
            </a:r>
            <a:r>
              <a:rPr lang="en-US" i="1" dirty="0" err="1"/>
              <a:t>Technologie</a:t>
            </a:r>
            <a:r>
              <a:rPr lang="en-US" i="1" dirty="0"/>
              <a:t>.</a:t>
            </a:r>
          </a:p>
          <a:p>
            <a:pPr algn="ctr">
              <a:lnSpc>
                <a:spcPct val="100000"/>
              </a:lnSpc>
            </a:pPr>
            <a:r>
              <a:rPr lang="en-US" i="1" dirty="0"/>
              <a:t>Da es </a:t>
            </a:r>
            <a:r>
              <a:rPr lang="en-US" i="1" dirty="0" err="1"/>
              <a:t>bei</a:t>
            </a:r>
            <a:r>
              <a:rPr lang="en-US" i="1" dirty="0"/>
              <a:t> </a:t>
            </a:r>
            <a:r>
              <a:rPr lang="en-US" i="1" dirty="0" err="1"/>
              <a:t>dieser</a:t>
            </a:r>
            <a:r>
              <a:rPr lang="en-US" i="1" dirty="0"/>
              <a:t> </a:t>
            </a:r>
            <a:r>
              <a:rPr lang="en-US" i="1" dirty="0" err="1"/>
              <a:t>Strategie</a:t>
            </a:r>
            <a:r>
              <a:rPr lang="en-US" i="1" dirty="0"/>
              <a:t> </a:t>
            </a:r>
            <a:r>
              <a:rPr lang="en-US" i="1" dirty="0" err="1"/>
              <a:t>darum</a:t>
            </a:r>
            <a:r>
              <a:rPr lang="en-US" i="1" dirty="0"/>
              <a:t> </a:t>
            </a:r>
            <a:r>
              <a:rPr lang="en-US" i="1" dirty="0" err="1"/>
              <a:t>geht</a:t>
            </a:r>
            <a:r>
              <a:rPr lang="en-US" i="1" dirty="0"/>
              <a:t>, </a:t>
            </a:r>
            <a:r>
              <a:rPr lang="en-US" i="1" dirty="0" err="1"/>
              <a:t>ein</a:t>
            </a:r>
            <a:r>
              <a:rPr lang="en-US" i="1" dirty="0"/>
              <a:t> </a:t>
            </a:r>
            <a:r>
              <a:rPr lang="en-US" i="1" dirty="0" err="1"/>
              <a:t>besseres</a:t>
            </a:r>
            <a:r>
              <a:rPr lang="en-US" i="1" dirty="0"/>
              <a:t> </a:t>
            </a:r>
            <a:r>
              <a:rPr lang="en-US" i="1" dirty="0" err="1"/>
              <a:t>Produkt</a:t>
            </a:r>
            <a:r>
              <a:rPr lang="en-US" i="1" dirty="0"/>
              <a:t> </a:t>
            </a:r>
            <a:r>
              <a:rPr lang="en-US" i="1" dirty="0" err="1"/>
              <a:t>herzustellen</a:t>
            </a:r>
            <a:r>
              <a:rPr lang="en-US" i="1" dirty="0"/>
              <a:t>, das </a:t>
            </a:r>
            <a:r>
              <a:rPr lang="en-US" i="1" dirty="0" err="1"/>
              <a:t>sie</a:t>
            </a:r>
            <a:r>
              <a:rPr lang="en-US" i="1" dirty="0"/>
              <a:t> </a:t>
            </a:r>
            <a:r>
              <a:rPr lang="en-US" i="1" dirty="0" err="1"/>
              <a:t>mit</a:t>
            </a:r>
            <a:r>
              <a:rPr lang="en-US" i="1" dirty="0"/>
              <a:t> </a:t>
            </a:r>
            <a:r>
              <a:rPr lang="en-US" i="1" dirty="0" err="1"/>
              <a:t>höheren</a:t>
            </a:r>
            <a:r>
              <a:rPr lang="en-US" i="1" dirty="0"/>
              <a:t> </a:t>
            </a:r>
            <a:r>
              <a:rPr lang="en-US" i="1" dirty="0" err="1"/>
              <a:t>Gewinnspannen</a:t>
            </a:r>
            <a:r>
              <a:rPr lang="en-US" i="1" dirty="0"/>
              <a:t> an </a:t>
            </a:r>
            <a:r>
              <a:rPr lang="en-US" i="1" dirty="0" err="1"/>
              <a:t>ihre</a:t>
            </a:r>
            <a:r>
              <a:rPr lang="en-US" i="1" dirty="0"/>
              <a:t> </a:t>
            </a:r>
            <a:r>
              <a:rPr lang="en-US" i="1" dirty="0" err="1"/>
              <a:t>besten</a:t>
            </a:r>
            <a:r>
              <a:rPr lang="en-US" i="1" dirty="0"/>
              <a:t> </a:t>
            </a:r>
            <a:r>
              <a:rPr lang="en-US" i="1" dirty="0" err="1"/>
              <a:t>Kunden</a:t>
            </a:r>
            <a:r>
              <a:rPr lang="en-US" i="1" dirty="0"/>
              <a:t> </a:t>
            </a:r>
            <a:r>
              <a:rPr lang="en-US" i="1" dirty="0" err="1"/>
              <a:t>verkaufen</a:t>
            </a:r>
            <a:r>
              <a:rPr lang="en-US" i="1" dirty="0"/>
              <a:t> </a:t>
            </a:r>
            <a:r>
              <a:rPr lang="en-US" i="1" dirty="0" err="1"/>
              <a:t>können</a:t>
            </a:r>
            <a:r>
              <a:rPr lang="en-US" i="1" dirty="0"/>
              <a:t>, </a:t>
            </a:r>
            <a:r>
              <a:rPr lang="en-US" i="1" dirty="0" err="1"/>
              <a:t>sind</a:t>
            </a:r>
            <a:r>
              <a:rPr lang="en-US" i="1" dirty="0"/>
              <a:t> die </a:t>
            </a:r>
            <a:r>
              <a:rPr lang="en-US" i="1" dirty="0" err="1"/>
              <a:t>etablierten</a:t>
            </a:r>
            <a:r>
              <a:rPr lang="en-US" i="1" dirty="0"/>
              <a:t> </a:t>
            </a:r>
            <a:r>
              <a:rPr lang="en-US" i="1" dirty="0" err="1"/>
              <a:t>Wettbewerber</a:t>
            </a:r>
            <a:r>
              <a:rPr lang="en-US" i="1" dirty="0"/>
              <a:t> stark </a:t>
            </a:r>
            <a:r>
              <a:rPr lang="en-US" i="1" dirty="0" err="1"/>
              <a:t>motiviert</a:t>
            </a:r>
            <a:r>
              <a:rPr lang="en-US" i="1" dirty="0"/>
              <a:t>, </a:t>
            </a:r>
            <a:r>
              <a:rPr lang="en-US" i="1" dirty="0" err="1"/>
              <a:t>nachhaltige</a:t>
            </a:r>
            <a:r>
              <a:rPr lang="en-US" i="1" dirty="0"/>
              <a:t> </a:t>
            </a:r>
            <a:r>
              <a:rPr lang="en-US" i="1" dirty="0" err="1"/>
              <a:t>Kämpfe</a:t>
            </a:r>
            <a:r>
              <a:rPr lang="en-US" i="1" dirty="0"/>
              <a:t> </a:t>
            </a:r>
            <a:r>
              <a:rPr lang="en-US" i="1" dirty="0" err="1"/>
              <a:t>zu</a:t>
            </a:r>
            <a:r>
              <a:rPr lang="en-US" i="1" dirty="0"/>
              <a:t> </a:t>
            </a:r>
            <a:r>
              <a:rPr lang="en-US" i="1" dirty="0" err="1"/>
              <a:t>führen</a:t>
            </a:r>
            <a:r>
              <a:rPr lang="en-US" i="1" dirty="0"/>
              <a:t>. Und </a:t>
            </a:r>
            <a:r>
              <a:rPr lang="en-US" i="1" dirty="0" err="1"/>
              <a:t>sie</a:t>
            </a:r>
            <a:r>
              <a:rPr lang="en-US" i="1" dirty="0"/>
              <a:t> </a:t>
            </a:r>
            <a:r>
              <a:rPr lang="en-US" i="1" dirty="0" err="1"/>
              <a:t>haben</a:t>
            </a:r>
            <a:r>
              <a:rPr lang="en-US" i="1" dirty="0"/>
              <a:t> die </a:t>
            </a:r>
            <a:r>
              <a:rPr lang="en-US" i="1" dirty="0" err="1"/>
              <a:t>Ressourcen</a:t>
            </a:r>
            <a:r>
              <a:rPr lang="en-US" i="1" dirty="0"/>
              <a:t>, um </a:t>
            </a:r>
            <a:r>
              <a:rPr lang="en-US" i="1" dirty="0" err="1"/>
              <a:t>zu</a:t>
            </a:r>
            <a:r>
              <a:rPr lang="en-US" i="1" dirty="0"/>
              <a:t> </a:t>
            </a:r>
            <a:r>
              <a:rPr lang="en-US" i="1" dirty="0" err="1"/>
              <a:t>gewinnen</a:t>
            </a:r>
            <a:r>
              <a:rPr lang="en-US" i="1" dirty="0"/>
              <a:t>.”</a:t>
            </a:r>
          </a:p>
          <a:p>
            <a:pPr algn="r">
              <a:lnSpc>
                <a:spcPct val="100000"/>
              </a:lnSpc>
            </a:pPr>
            <a:r>
              <a:rPr lang="en-IE" i="1" dirty="0"/>
              <a:t> </a:t>
            </a:r>
            <a:r>
              <a:rPr lang="en-IE" dirty="0"/>
              <a:t>– Clayton Christensen</a:t>
            </a:r>
          </a:p>
        </p:txBody>
      </p:sp>
    </p:spTree>
    <p:extLst>
      <p:ext uri="{BB962C8B-B14F-4D97-AF65-F5344CB8AC3E}">
        <p14:creationId xmlns:p14="http://schemas.microsoft.com/office/powerpoint/2010/main" val="4090817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i-Fi logo art">
            <a:extLst>
              <a:ext uri="{FF2B5EF4-FFF2-40B4-BE49-F238E27FC236}">
                <a16:creationId xmlns:a16="http://schemas.microsoft.com/office/drawing/2014/main" id="{E9528DC0-6069-4FAE-B82C-C3879EE6C3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859" y="3529037"/>
            <a:ext cx="4547645" cy="318335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00125-A8D7-4363-BC9F-90E26892EB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00" y="1429406"/>
            <a:ext cx="5297214" cy="54285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Radikale</a:t>
            </a:r>
            <a:r>
              <a:rPr lang="en-US" dirty="0"/>
              <a:t> </a:t>
            </a:r>
            <a:r>
              <a:rPr lang="en-US" dirty="0" err="1"/>
              <a:t>Innovationen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selten</a:t>
            </a:r>
            <a:r>
              <a:rPr lang="en-US" dirty="0"/>
              <a:t>, da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ähnliche</a:t>
            </a:r>
            <a:r>
              <a:rPr lang="en-US" dirty="0"/>
              <a:t> </a:t>
            </a:r>
            <a:r>
              <a:rPr lang="en-US" dirty="0" err="1"/>
              <a:t>Merkmale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disruptive </a:t>
            </a:r>
            <a:r>
              <a:rPr lang="en-US" dirty="0" err="1"/>
              <a:t>Innovationen</a:t>
            </a:r>
            <a:r>
              <a:rPr lang="en-US" dirty="0"/>
              <a:t> </a:t>
            </a:r>
            <a:r>
              <a:rPr lang="en-US" dirty="0" err="1"/>
              <a:t>aufweisen</a:t>
            </a:r>
            <a:r>
              <a:rPr lang="en-US" dirty="0"/>
              <a:t>,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dadurch</a:t>
            </a:r>
            <a:r>
              <a:rPr lang="en-US" dirty="0"/>
              <a:t> </a:t>
            </a:r>
            <a:r>
              <a:rPr lang="en-US" dirty="0" err="1"/>
              <a:t>unterscheiden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b="1" dirty="0" err="1"/>
              <a:t>gleichzeitig</a:t>
            </a:r>
            <a:r>
              <a:rPr lang="en-US" b="1" dirty="0"/>
              <a:t> </a:t>
            </a:r>
            <a:r>
              <a:rPr lang="en-US" b="1" dirty="0" err="1"/>
              <a:t>revolutionäre</a:t>
            </a:r>
            <a:r>
              <a:rPr lang="en-US" b="1" dirty="0"/>
              <a:t> </a:t>
            </a:r>
            <a:r>
              <a:rPr lang="en-US" b="1" dirty="0" err="1"/>
              <a:t>Technologien</a:t>
            </a:r>
            <a:r>
              <a:rPr lang="en-US" b="1" dirty="0"/>
              <a:t> und </a:t>
            </a:r>
            <a:r>
              <a:rPr lang="en-US" b="1" dirty="0" err="1"/>
              <a:t>ein</a:t>
            </a:r>
            <a:r>
              <a:rPr lang="en-US" b="1" dirty="0"/>
              <a:t> </a:t>
            </a:r>
            <a:r>
              <a:rPr lang="en-US" b="1" dirty="0" err="1"/>
              <a:t>neues</a:t>
            </a:r>
            <a:r>
              <a:rPr lang="en-US" b="1" dirty="0"/>
              <a:t> </a:t>
            </a:r>
            <a:r>
              <a:rPr lang="en-US" b="1" dirty="0" err="1"/>
              <a:t>Geschäftsmodell</a:t>
            </a:r>
            <a:r>
              <a:rPr lang="en-US" b="1" dirty="0"/>
              <a:t> </a:t>
            </a:r>
            <a:r>
              <a:rPr lang="en-US" b="1" dirty="0" err="1"/>
              <a:t>nutzen</a:t>
            </a:r>
            <a:r>
              <a:rPr lang="en-US" b="1" dirty="0"/>
              <a:t>. 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Radikale</a:t>
            </a:r>
            <a:r>
              <a:rPr lang="en-US" dirty="0"/>
              <a:t> </a:t>
            </a:r>
            <a:r>
              <a:rPr lang="en-US" dirty="0" err="1"/>
              <a:t>Innovationen</a:t>
            </a:r>
            <a:r>
              <a:rPr lang="en-US" dirty="0"/>
              <a:t> </a:t>
            </a:r>
            <a:r>
              <a:rPr lang="en-US" dirty="0" err="1"/>
              <a:t>lösen</a:t>
            </a:r>
            <a:r>
              <a:rPr lang="en-US" dirty="0"/>
              <a:t> </a:t>
            </a:r>
            <a:r>
              <a:rPr lang="en-US" dirty="0" err="1"/>
              <a:t>globale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und </a:t>
            </a:r>
            <a:r>
              <a:rPr lang="en-US" dirty="0" err="1"/>
              <a:t>gehen</a:t>
            </a:r>
            <a:r>
              <a:rPr lang="en-US" dirty="0"/>
              <a:t> auf </a:t>
            </a:r>
            <a:r>
              <a:rPr lang="en-US" dirty="0" err="1"/>
              <a:t>völlig</a:t>
            </a:r>
            <a:r>
              <a:rPr lang="en-US" dirty="0"/>
              <a:t> </a:t>
            </a:r>
            <a:r>
              <a:rPr lang="en-US" dirty="0" err="1"/>
              <a:t>neue</a:t>
            </a:r>
            <a:r>
              <a:rPr lang="en-US" dirty="0"/>
              <a:t> Art und Weise auf </a:t>
            </a:r>
            <a:r>
              <a:rPr lang="en-US" dirty="0" err="1"/>
              <a:t>Bedürfnisse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, von </a:t>
            </a:r>
            <a:r>
              <a:rPr lang="en-US" dirty="0" err="1"/>
              <a:t>denen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wussten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existieren</a:t>
            </a:r>
            <a:r>
              <a:rPr lang="en-US" dirty="0"/>
              <a:t>, und </a:t>
            </a:r>
            <a:r>
              <a:rPr lang="en-US" dirty="0" err="1"/>
              <a:t>bieten</a:t>
            </a:r>
            <a:r>
              <a:rPr lang="en-US" dirty="0"/>
              <a:t> </a:t>
            </a:r>
            <a:r>
              <a:rPr lang="en-US" dirty="0" err="1"/>
              <a:t>sogar</a:t>
            </a:r>
            <a:r>
              <a:rPr lang="en-US" dirty="0"/>
              <a:t> </a:t>
            </a:r>
            <a:r>
              <a:rPr lang="en-US" dirty="0" err="1"/>
              <a:t>Lösungen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Bedürfnisse</a:t>
            </a:r>
            <a:r>
              <a:rPr lang="en-US" dirty="0"/>
              <a:t> und </a:t>
            </a:r>
            <a:r>
              <a:rPr lang="en-US" dirty="0" err="1"/>
              <a:t>Probleme</a:t>
            </a:r>
            <a:r>
              <a:rPr lang="en-US" dirty="0"/>
              <a:t>, von </a:t>
            </a:r>
            <a:r>
              <a:rPr lang="en-US" dirty="0" err="1"/>
              <a:t>denen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wussten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existieren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Radikale</a:t>
            </a:r>
            <a:r>
              <a:rPr lang="en-US" dirty="0"/>
              <a:t> </a:t>
            </a:r>
            <a:r>
              <a:rPr lang="en-US" dirty="0" err="1"/>
              <a:t>Innovationen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zwar</a:t>
            </a:r>
            <a:r>
              <a:rPr lang="en-US" dirty="0"/>
              <a:t> </a:t>
            </a:r>
            <a:r>
              <a:rPr lang="en-US" dirty="0" err="1"/>
              <a:t>selten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in </a:t>
            </a:r>
            <a:r>
              <a:rPr lang="en-US" dirty="0" err="1"/>
              <a:t>jüngster</a:t>
            </a:r>
            <a:r>
              <a:rPr lang="en-US" dirty="0"/>
              <a:t> Zeit </a:t>
            </a:r>
            <a:r>
              <a:rPr lang="en-US" dirty="0" err="1"/>
              <a:t>gibt</a:t>
            </a:r>
            <a:r>
              <a:rPr lang="en-US" dirty="0"/>
              <a:t> es </a:t>
            </a:r>
            <a:r>
              <a:rPr lang="en-US" dirty="0" err="1"/>
              <a:t>immer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davon</a:t>
            </a:r>
            <a:r>
              <a:rPr lang="en-US" dirty="0"/>
              <a:t>.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8E49B-20DD-409B-AF58-7970DE08E9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98246" y="442038"/>
            <a:ext cx="4716425" cy="582221"/>
          </a:xfrm>
        </p:spPr>
        <p:txBody>
          <a:bodyPr>
            <a:normAutofit/>
          </a:bodyPr>
          <a:lstStyle/>
          <a:p>
            <a:r>
              <a:rPr lang="en-US" sz="2800" b="1" dirty="0"/>
              <a:t>4. </a:t>
            </a:r>
            <a:r>
              <a:rPr lang="en-US" sz="2800" b="1" dirty="0" err="1"/>
              <a:t>Radikale</a:t>
            </a:r>
            <a:r>
              <a:rPr lang="en-US" sz="2800" b="1" dirty="0"/>
              <a:t> Innovation</a:t>
            </a:r>
            <a:endParaRPr lang="en-IE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0B7AE-9A8E-4F30-8855-3A86C8A127E7}"/>
              </a:ext>
            </a:extLst>
          </p:cNvPr>
          <p:cNvSpPr txBox="1"/>
          <p:nvPr/>
        </p:nvSpPr>
        <p:spPr>
          <a:xfrm>
            <a:off x="7315858" y="442038"/>
            <a:ext cx="45476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Technologische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Innovationen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eigene</a:t>
            </a:r>
            <a:r>
              <a:rPr lang="en-US" dirty="0">
                <a:solidFill>
                  <a:srgbClr val="000000"/>
                </a:solidFill>
              </a:rPr>
              <a:t> Computer und das Internet </a:t>
            </a:r>
            <a:r>
              <a:rPr lang="en-US" dirty="0" err="1">
                <a:solidFill>
                  <a:srgbClr val="000000"/>
                </a:solidFill>
              </a:rPr>
              <a:t>sind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Beispiele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für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radikale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Neuerungen</a:t>
            </a:r>
            <a:r>
              <a:rPr lang="en-US" dirty="0">
                <a:solidFill>
                  <a:srgbClr val="000000"/>
                </a:solidFill>
              </a:rPr>
              <a:t>, die die Art und Weise, </a:t>
            </a:r>
            <a:r>
              <a:rPr lang="en-US" dirty="0" err="1">
                <a:solidFill>
                  <a:srgbClr val="000000"/>
                </a:solidFill>
              </a:rPr>
              <a:t>wie</a:t>
            </a:r>
            <a:r>
              <a:rPr lang="en-US" dirty="0">
                <a:solidFill>
                  <a:srgbClr val="000000"/>
                </a:solidFill>
              </a:rPr>
              <a:t> die </a:t>
            </a:r>
            <a:r>
              <a:rPr lang="en-US" dirty="0" err="1">
                <a:solidFill>
                  <a:srgbClr val="000000"/>
                </a:solidFill>
              </a:rPr>
              <a:t>ganze</a:t>
            </a:r>
            <a:r>
              <a:rPr lang="en-US" dirty="0">
                <a:solidFill>
                  <a:srgbClr val="000000"/>
                </a:solidFill>
              </a:rPr>
              <a:t> Welt </a:t>
            </a:r>
            <a:r>
              <a:rPr lang="en-US" dirty="0" err="1">
                <a:solidFill>
                  <a:srgbClr val="000000"/>
                </a:solidFill>
              </a:rPr>
              <a:t>funktioniert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kommuniziert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verändert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haben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Diese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disruptiven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Innovationen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bieten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unserer</a:t>
            </a:r>
            <a:r>
              <a:rPr lang="en-US" dirty="0">
                <a:solidFill>
                  <a:srgbClr val="000000"/>
                </a:solidFill>
              </a:rPr>
              <a:t> Gesellschaft </a:t>
            </a:r>
            <a:r>
              <a:rPr lang="en-US" dirty="0" err="1">
                <a:solidFill>
                  <a:srgbClr val="000000"/>
                </a:solidFill>
              </a:rPr>
              <a:t>eine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Plattform</a:t>
            </a:r>
            <a:r>
              <a:rPr lang="en-US" dirty="0">
                <a:solidFill>
                  <a:srgbClr val="000000"/>
                </a:solidFill>
              </a:rPr>
              <a:t>, auf der </a:t>
            </a:r>
            <a:r>
              <a:rPr lang="en-US" dirty="0" err="1">
                <a:solidFill>
                  <a:srgbClr val="000000"/>
                </a:solidFill>
              </a:rPr>
              <a:t>sie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aufbauen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kann</a:t>
            </a:r>
            <a:r>
              <a:rPr lang="en-US" dirty="0">
                <a:solidFill>
                  <a:srgbClr val="000000"/>
                </a:solidFill>
              </a:rPr>
              <a:t>, was </a:t>
            </a:r>
            <a:r>
              <a:rPr lang="en-US" dirty="0" err="1">
                <a:solidFill>
                  <a:srgbClr val="000000"/>
                </a:solidFill>
              </a:rPr>
              <a:t>zu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einem</a:t>
            </a:r>
            <a:r>
              <a:rPr lang="en-US" dirty="0">
                <a:solidFill>
                  <a:srgbClr val="000000"/>
                </a:solidFill>
              </a:rPr>
              <a:t> stark </a:t>
            </a:r>
            <a:r>
              <a:rPr lang="en-US" dirty="0" err="1">
                <a:solidFill>
                  <a:srgbClr val="000000"/>
                </a:solidFill>
              </a:rPr>
              <a:t>beschleunigten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Wirtschaftswachstum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führt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IE" dirty="0">
              <a:solidFill>
                <a:srgbClr val="000000"/>
              </a:solidFill>
            </a:endParaRPr>
          </a:p>
        </p:txBody>
      </p:sp>
      <p:pic>
        <p:nvPicPr>
          <p:cNvPr id="9" name="Picture 8" descr="People in a video call">
            <a:extLst>
              <a:ext uri="{FF2B5EF4-FFF2-40B4-BE49-F238E27FC236}">
                <a16:creationId xmlns:a16="http://schemas.microsoft.com/office/drawing/2014/main" id="{259D3DBD-6296-4314-8ADD-C7F79FCF7F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532" y="4262577"/>
            <a:ext cx="2943399" cy="20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0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D172A5-3961-40C5-87D8-CB6D62AEB8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9494" y="1495148"/>
            <a:ext cx="5696505" cy="3867704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00000"/>
              </a:lnSpc>
            </a:pPr>
            <a:r>
              <a:rPr lang="en-US" dirty="0"/>
              <a:t>Die </a:t>
            </a:r>
            <a:r>
              <a:rPr lang="en-US" dirty="0" err="1"/>
              <a:t>Lebensmittelindustrie</a:t>
            </a:r>
            <a:r>
              <a:rPr lang="en-US" dirty="0"/>
              <a:t> muss </a:t>
            </a:r>
            <a:r>
              <a:rPr lang="en-US" dirty="0" err="1"/>
              <a:t>darauf</a:t>
            </a:r>
            <a:r>
              <a:rPr lang="en-US" dirty="0"/>
              <a:t> </a:t>
            </a:r>
            <a:r>
              <a:rPr lang="en-US" dirty="0" err="1"/>
              <a:t>reagieren</a:t>
            </a:r>
            <a:r>
              <a:rPr lang="en-US" dirty="0"/>
              <a:t>, gilt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geringer</a:t>
            </a:r>
            <a:r>
              <a:rPr lang="en-US" dirty="0"/>
              <a:t> </a:t>
            </a:r>
            <a:r>
              <a:rPr lang="en-US" dirty="0" err="1"/>
              <a:t>Forschungsintensität</a:t>
            </a:r>
            <a:r>
              <a:rPr lang="en-US" dirty="0"/>
              <a:t>. PIFS </a:t>
            </a:r>
            <a:r>
              <a:rPr lang="en-US" dirty="0" err="1"/>
              <a:t>setzt</a:t>
            </a:r>
            <a:r>
              <a:rPr lang="en-US" dirty="0"/>
              <a:t> die </a:t>
            </a:r>
            <a:r>
              <a:rPr lang="en-US" dirty="0" err="1"/>
              <a:t>Innovationsstrategie</a:t>
            </a:r>
            <a:r>
              <a:rPr lang="en-US" dirty="0"/>
              <a:t> Europa 2020 um</a:t>
            </a:r>
            <a:r>
              <a:rPr lang="en-US" b="1" dirty="0"/>
              <a:t> “</a:t>
            </a:r>
            <a:r>
              <a:rPr lang="en-US" b="1" dirty="0" err="1"/>
              <a:t>Angesichts</a:t>
            </a:r>
            <a:r>
              <a:rPr lang="en-US" b="1" dirty="0"/>
              <a:t> der </a:t>
            </a:r>
            <a:r>
              <a:rPr lang="en-US" b="1" dirty="0" err="1"/>
              <a:t>alternden</a:t>
            </a:r>
            <a:r>
              <a:rPr lang="en-US" b="1" dirty="0"/>
              <a:t> </a:t>
            </a:r>
            <a:r>
              <a:rPr lang="en-US" b="1" dirty="0" err="1"/>
              <a:t>Bevölkerung</a:t>
            </a:r>
            <a:r>
              <a:rPr lang="en-US" b="1" dirty="0"/>
              <a:t> und des starken </a:t>
            </a:r>
            <a:r>
              <a:rPr lang="en-US" b="1" dirty="0" err="1"/>
              <a:t>Wettbewerbsdrucks</a:t>
            </a:r>
            <a:r>
              <a:rPr lang="en-US" b="1" dirty="0"/>
              <a:t> </a:t>
            </a:r>
            <a:r>
              <a:rPr lang="en-US" b="1" dirty="0" err="1"/>
              <a:t>durch</a:t>
            </a:r>
            <a:r>
              <a:rPr lang="en-US" b="1" dirty="0"/>
              <a:t> die </a:t>
            </a:r>
            <a:r>
              <a:rPr lang="en-US" b="1" dirty="0" err="1"/>
              <a:t>Globalisierung</a:t>
            </a:r>
            <a:r>
              <a:rPr lang="en-US" b="1" dirty="0"/>
              <a:t> </a:t>
            </a:r>
            <a:r>
              <a:rPr lang="en-US" b="1" dirty="0" err="1"/>
              <a:t>werden</a:t>
            </a:r>
            <a:r>
              <a:rPr lang="en-US" b="1" dirty="0"/>
              <a:t> </a:t>
            </a:r>
            <a:r>
              <a:rPr lang="en-US" b="1" dirty="0" err="1"/>
              <a:t>Europas</a:t>
            </a:r>
            <a:r>
              <a:rPr lang="en-US" b="1" dirty="0"/>
              <a:t> </a:t>
            </a:r>
            <a:r>
              <a:rPr lang="en-US" b="1" dirty="0" err="1"/>
              <a:t>künftiges</a:t>
            </a:r>
            <a:r>
              <a:rPr lang="en-US" b="1" dirty="0"/>
              <a:t> </a:t>
            </a:r>
            <a:r>
              <a:rPr lang="en-US" b="1" dirty="0" err="1"/>
              <a:t>Wirtschaftswachstum</a:t>
            </a:r>
            <a:r>
              <a:rPr lang="en-US" b="1" dirty="0"/>
              <a:t> und die </a:t>
            </a:r>
            <a:r>
              <a:rPr lang="en-US" b="1" dirty="0" err="1"/>
              <a:t>Schaffung</a:t>
            </a:r>
            <a:r>
              <a:rPr lang="en-US" b="1" dirty="0"/>
              <a:t> von </a:t>
            </a:r>
            <a:r>
              <a:rPr lang="en-US" b="1" dirty="0" err="1"/>
              <a:t>Arbeitsplätzen</a:t>
            </a:r>
            <a:r>
              <a:rPr lang="en-US" b="1" dirty="0"/>
              <a:t> </a:t>
            </a:r>
            <a:r>
              <a:rPr lang="en-US" b="1" dirty="0" err="1"/>
              <a:t>zunehmend</a:t>
            </a:r>
            <a:r>
              <a:rPr lang="en-US" b="1" dirty="0"/>
              <a:t> </a:t>
            </a:r>
            <a:r>
              <a:rPr lang="en-US" b="1" dirty="0" err="1"/>
              <a:t>durch</a:t>
            </a:r>
            <a:r>
              <a:rPr lang="en-US" b="1" dirty="0"/>
              <a:t> </a:t>
            </a:r>
            <a:r>
              <a:rPr lang="en-US" b="1" dirty="0" err="1"/>
              <a:t>Innovationen</a:t>
            </a:r>
            <a:r>
              <a:rPr lang="en-US" b="1" dirty="0"/>
              <a:t> </a:t>
            </a:r>
            <a:r>
              <a:rPr lang="en-US" b="1" dirty="0" err="1"/>
              <a:t>bei</a:t>
            </a:r>
            <a:r>
              <a:rPr lang="en-US" b="1" dirty="0"/>
              <a:t> </a:t>
            </a:r>
            <a:r>
              <a:rPr lang="en-US" b="1" dirty="0" err="1"/>
              <a:t>Produkten</a:t>
            </a:r>
            <a:r>
              <a:rPr lang="en-US" b="1" dirty="0"/>
              <a:t>, </a:t>
            </a:r>
            <a:r>
              <a:rPr lang="en-US" b="1" dirty="0" err="1"/>
              <a:t>Dienstleistungen</a:t>
            </a:r>
            <a:r>
              <a:rPr lang="en-US" b="1" dirty="0"/>
              <a:t> und </a:t>
            </a:r>
            <a:r>
              <a:rPr lang="en-US" b="1" dirty="0" err="1"/>
              <a:t>Geschäftsmodellen</a:t>
            </a:r>
            <a:r>
              <a:rPr lang="en-US" b="1" dirty="0"/>
              <a:t> </a:t>
            </a:r>
            <a:r>
              <a:rPr lang="en-US" b="1" dirty="0" err="1"/>
              <a:t>entstehen</a:t>
            </a:r>
            <a:r>
              <a:rPr lang="en-US" b="1" dirty="0"/>
              <a:t> </a:t>
            </a:r>
            <a:r>
              <a:rPr lang="en-US" b="1" dirty="0" err="1"/>
              <a:t>müssen</a:t>
            </a:r>
            <a:r>
              <a:rPr lang="en-US" b="1" dirty="0"/>
              <a:t>.”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DDA6B-8365-4932-9EB1-97BC455FCB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4714" y="642972"/>
            <a:ext cx="5361286" cy="582221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Reagieren</a:t>
            </a:r>
            <a:r>
              <a:rPr lang="en-US" b="1" dirty="0"/>
              <a:t> </a:t>
            </a:r>
            <a:r>
              <a:rPr lang="en-US" b="1" dirty="0" err="1"/>
              <a:t>wir</a:t>
            </a:r>
            <a:endParaRPr lang="en-IE" b="1" dirty="0"/>
          </a:p>
        </p:txBody>
      </p:sp>
      <p:pic>
        <p:nvPicPr>
          <p:cNvPr id="6" name="Picture Placeholder 5" descr="Light bulb with hanging lights background">
            <a:extLst>
              <a:ext uri="{FF2B5EF4-FFF2-40B4-BE49-F238E27FC236}">
                <a16:creationId xmlns:a16="http://schemas.microsoft.com/office/drawing/2014/main" id="{9F80DF6D-683B-445F-BCA8-44BF27DA1B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300" y="228600"/>
            <a:ext cx="5564883" cy="5447571"/>
          </a:xfrm>
        </p:spPr>
      </p:pic>
    </p:spTree>
    <p:extLst>
      <p:ext uri="{BB962C8B-B14F-4D97-AF65-F5344CB8AC3E}">
        <p14:creationId xmlns:p14="http://schemas.microsoft.com/office/powerpoint/2010/main" val="1839937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108EDEB-F3C1-475D-A536-2B2B9BF28656}"/>
              </a:ext>
            </a:extLst>
          </p:cNvPr>
          <p:cNvSpPr txBox="1"/>
          <p:nvPr/>
        </p:nvSpPr>
        <p:spPr>
          <a:xfrm>
            <a:off x="11072706" y="2119745"/>
            <a:ext cx="797929" cy="2219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7F2AD-0566-4136-BD6E-581074D3F4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5727" y="1366345"/>
            <a:ext cx="5220150" cy="549165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Derzeit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es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neue</a:t>
            </a:r>
            <a:r>
              <a:rPr lang="en-US" dirty="0"/>
              <a:t>,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größere</a:t>
            </a:r>
            <a:r>
              <a:rPr lang="en-US" dirty="0"/>
              <a:t> </a:t>
            </a:r>
            <a:r>
              <a:rPr lang="en-US" dirty="0" err="1"/>
              <a:t>Welle</a:t>
            </a:r>
            <a:r>
              <a:rPr lang="en-US" dirty="0"/>
              <a:t> </a:t>
            </a:r>
            <a:r>
              <a:rPr lang="en-US" dirty="0" err="1"/>
              <a:t>radikaler</a:t>
            </a:r>
            <a:r>
              <a:rPr lang="en-US" dirty="0"/>
              <a:t> </a:t>
            </a:r>
            <a:r>
              <a:rPr lang="en-US" dirty="0" err="1"/>
              <a:t>Innovationen</a:t>
            </a:r>
            <a:r>
              <a:rPr lang="en-US" dirty="0"/>
              <a:t>, die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kurz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dem </a:t>
            </a:r>
            <a:r>
              <a:rPr lang="en-US" dirty="0" err="1"/>
              <a:t>Durchbruch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Mainstream </a:t>
            </a:r>
            <a:r>
              <a:rPr lang="en-US" dirty="0" err="1"/>
              <a:t>gelten</a:t>
            </a:r>
            <a:r>
              <a:rPr lang="en-US" dirty="0"/>
              <a:t>. Dazu </a:t>
            </a:r>
            <a:r>
              <a:rPr lang="en-US" dirty="0" err="1"/>
              <a:t>gehören</a:t>
            </a:r>
            <a:r>
              <a:rPr lang="en-US" dirty="0"/>
              <a:t> </a:t>
            </a:r>
            <a:r>
              <a:rPr lang="en-US" dirty="0" err="1"/>
              <a:t>Robotik</a:t>
            </a:r>
            <a:r>
              <a:rPr lang="en-US" dirty="0"/>
              <a:t>, </a:t>
            </a:r>
            <a:r>
              <a:rPr lang="en-US" dirty="0" err="1"/>
              <a:t>künstliche</a:t>
            </a:r>
            <a:r>
              <a:rPr lang="en-US" dirty="0"/>
              <a:t> </a:t>
            </a:r>
            <a:r>
              <a:rPr lang="en-US" dirty="0" err="1"/>
              <a:t>Intelligenz</a:t>
            </a:r>
            <a:r>
              <a:rPr lang="en-US" dirty="0"/>
              <a:t> (KI), Blockchain-</a:t>
            </a:r>
            <a:r>
              <a:rPr lang="en-US" dirty="0" err="1"/>
              <a:t>Technologie</a:t>
            </a:r>
            <a:r>
              <a:rPr lang="en-US" dirty="0"/>
              <a:t>, </a:t>
            </a:r>
            <a:r>
              <a:rPr lang="en-US" dirty="0" err="1"/>
              <a:t>Energiespeicherung</a:t>
            </a:r>
            <a:r>
              <a:rPr lang="en-US" dirty="0"/>
              <a:t> und </a:t>
            </a:r>
            <a:r>
              <a:rPr lang="en-US" dirty="0" err="1"/>
              <a:t>Genomsequenzierung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/>
              <a:t>Da </a:t>
            </a:r>
            <a:r>
              <a:rPr lang="en-US" dirty="0" err="1"/>
              <a:t>radikale</a:t>
            </a:r>
            <a:r>
              <a:rPr lang="en-US" dirty="0"/>
              <a:t> </a:t>
            </a:r>
            <a:r>
              <a:rPr lang="en-US" dirty="0" err="1"/>
              <a:t>Innovationen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so </a:t>
            </a:r>
            <a:r>
              <a:rPr lang="en-US" dirty="0" err="1"/>
              <a:t>sehr</a:t>
            </a:r>
            <a:r>
              <a:rPr lang="en-US" dirty="0"/>
              <a:t> von dem </a:t>
            </a:r>
            <a:r>
              <a:rPr lang="en-US" dirty="0" err="1"/>
              <a:t>unterscheiden</a:t>
            </a:r>
            <a:r>
              <a:rPr lang="en-US" dirty="0"/>
              <a:t>, was die Menschen </a:t>
            </a:r>
            <a:r>
              <a:rPr lang="en-US" dirty="0" err="1"/>
              <a:t>gewohnt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, </a:t>
            </a:r>
            <a:r>
              <a:rPr lang="en-US" dirty="0" err="1"/>
              <a:t>stoßen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anfangs</a:t>
            </a:r>
            <a:r>
              <a:rPr lang="en-US" dirty="0"/>
              <a:t> in der Regel auf </a:t>
            </a:r>
            <a:r>
              <a:rPr lang="en-US" dirty="0" err="1"/>
              <a:t>erheblichen</a:t>
            </a:r>
            <a:r>
              <a:rPr lang="en-US" dirty="0"/>
              <a:t> </a:t>
            </a:r>
            <a:r>
              <a:rPr lang="en-US" dirty="0" err="1"/>
              <a:t>Widerstand</a:t>
            </a:r>
            <a:r>
              <a:rPr lang="en-US" dirty="0"/>
              <a:t>. </a:t>
            </a:r>
            <a:r>
              <a:rPr lang="en-US" dirty="0" err="1"/>
              <a:t>Diese</a:t>
            </a:r>
            <a:r>
              <a:rPr lang="en-US" dirty="0"/>
              <a:t> Art von Innovation </a:t>
            </a:r>
            <a:r>
              <a:rPr lang="en-US" dirty="0" err="1"/>
              <a:t>erfordert</a:t>
            </a:r>
            <a:r>
              <a:rPr lang="en-US" dirty="0"/>
              <a:t> in der Regel </a:t>
            </a:r>
            <a:r>
              <a:rPr lang="en-US" dirty="0" err="1"/>
              <a:t>viel</a:t>
            </a:r>
            <a:r>
              <a:rPr lang="en-US" dirty="0"/>
              <a:t> Zeit und </a:t>
            </a:r>
            <a:r>
              <a:rPr lang="en-US" dirty="0" err="1"/>
              <a:t>technologische</a:t>
            </a:r>
            <a:r>
              <a:rPr lang="en-US" dirty="0"/>
              <a:t> </a:t>
            </a:r>
            <a:r>
              <a:rPr lang="en-US" dirty="0" err="1"/>
              <a:t>Entwicklung</a:t>
            </a:r>
            <a:r>
              <a:rPr lang="en-US" dirty="0"/>
              <a:t>, bevor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den Mainstream-</a:t>
            </a:r>
            <a:r>
              <a:rPr lang="en-US" dirty="0" err="1"/>
              <a:t>Markt</a:t>
            </a:r>
            <a:r>
              <a:rPr lang="en-US" dirty="0"/>
              <a:t> </a:t>
            </a:r>
            <a:r>
              <a:rPr lang="en-US" dirty="0" err="1"/>
              <a:t>bereit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jedoch</a:t>
            </a:r>
            <a:r>
              <a:rPr lang="en-US" dirty="0"/>
              <a:t> </a:t>
            </a:r>
            <a:r>
              <a:rPr lang="en-US" dirty="0" err="1"/>
              <a:t>erfolgreich</a:t>
            </a:r>
            <a:r>
              <a:rPr lang="en-US" dirty="0"/>
              <a:t> </a:t>
            </a:r>
            <a:r>
              <a:rPr lang="en-US" dirty="0" err="1"/>
              <a:t>durchgeführt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, </a:t>
            </a:r>
            <a:r>
              <a:rPr lang="en-US" dirty="0" err="1"/>
              <a:t>bedeutet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oft den </a:t>
            </a:r>
            <a:r>
              <a:rPr lang="en-US" dirty="0" err="1"/>
              <a:t>Beginn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err="1"/>
              <a:t>Ära</a:t>
            </a:r>
            <a:r>
              <a:rPr lang="en-US" dirty="0"/>
              <a:t>, die </a:t>
            </a:r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Sektoren</a:t>
            </a:r>
            <a:r>
              <a:rPr lang="en-US" dirty="0"/>
              <a:t> und </a:t>
            </a:r>
            <a:r>
              <a:rPr lang="en-US" dirty="0" err="1"/>
              <a:t>Geografien</a:t>
            </a:r>
            <a:r>
              <a:rPr lang="en-US" dirty="0"/>
              <a:t> </a:t>
            </a:r>
            <a:r>
              <a:rPr lang="en-US" dirty="0" err="1"/>
              <a:t>betrifft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endParaRPr lang="en-I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7980CFE-3BBA-473E-AB21-D992B1578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23010" y="378744"/>
            <a:ext cx="4716462" cy="582612"/>
          </a:xfrm>
        </p:spPr>
        <p:txBody>
          <a:bodyPr>
            <a:normAutofit/>
          </a:bodyPr>
          <a:lstStyle/>
          <a:p>
            <a:r>
              <a:rPr lang="en-US" sz="2800" b="1" dirty="0"/>
              <a:t>4. </a:t>
            </a:r>
            <a:r>
              <a:rPr lang="en-US" sz="2800" b="1" dirty="0" err="1"/>
              <a:t>Radikale</a:t>
            </a:r>
            <a:r>
              <a:rPr lang="en-US" sz="2800" b="1" dirty="0"/>
              <a:t> Innovation</a:t>
            </a:r>
            <a:endParaRPr lang="en-IE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9A2E5-8EA2-4513-AF6F-4E807D647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813" y="1763873"/>
            <a:ext cx="4912822" cy="33532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BB4783-750C-4E39-9895-0DF4FD1DCDDC}"/>
              </a:ext>
            </a:extLst>
          </p:cNvPr>
          <p:cNvSpPr txBox="1"/>
          <p:nvPr/>
        </p:nvSpPr>
        <p:spPr>
          <a:xfrm rot="16200000">
            <a:off x="6131976" y="2768137"/>
            <a:ext cx="18953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/>
              <a:t>Economic Activity</a:t>
            </a:r>
            <a:endParaRPr lang="en-IE" sz="12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5C26C-596A-40D4-88FD-7522E7DB2FCD}"/>
              </a:ext>
            </a:extLst>
          </p:cNvPr>
          <p:cNvSpPr txBox="1"/>
          <p:nvPr/>
        </p:nvSpPr>
        <p:spPr>
          <a:xfrm>
            <a:off x="7218127" y="3325091"/>
            <a:ext cx="5403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Steam Engine</a:t>
            </a: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25128B-2CD2-4943-83A2-7FCE225678D9}"/>
              </a:ext>
            </a:extLst>
          </p:cNvPr>
          <p:cNvSpPr txBox="1"/>
          <p:nvPr/>
        </p:nvSpPr>
        <p:spPr>
          <a:xfrm>
            <a:off x="7694647" y="3405024"/>
            <a:ext cx="66492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Railway</a:t>
            </a: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14088-B57D-4EDE-9A87-D6CE45BDCEDB}"/>
              </a:ext>
            </a:extLst>
          </p:cNvPr>
          <p:cNvSpPr txBox="1"/>
          <p:nvPr/>
        </p:nvSpPr>
        <p:spPr>
          <a:xfrm>
            <a:off x="8359574" y="3129554"/>
            <a:ext cx="75948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Telephone</a:t>
            </a: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4D31FA-B652-4B33-A608-FCA3C51D9485}"/>
              </a:ext>
            </a:extLst>
          </p:cNvPr>
          <p:cNvSpPr txBox="1"/>
          <p:nvPr/>
        </p:nvSpPr>
        <p:spPr>
          <a:xfrm>
            <a:off x="8511974" y="2898722"/>
            <a:ext cx="75948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Automobile</a:t>
            </a: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3C1495-A888-4764-BFDC-EB34FC27AE40}"/>
              </a:ext>
            </a:extLst>
          </p:cNvPr>
          <p:cNvSpPr txBox="1"/>
          <p:nvPr/>
        </p:nvSpPr>
        <p:spPr>
          <a:xfrm>
            <a:off x="8938998" y="2675804"/>
            <a:ext cx="66492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Electricity</a:t>
            </a: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2F7BD1-0549-4644-A75F-8DBCED5D6441}"/>
              </a:ext>
            </a:extLst>
          </p:cNvPr>
          <p:cNvSpPr txBox="1"/>
          <p:nvPr/>
        </p:nvSpPr>
        <p:spPr>
          <a:xfrm>
            <a:off x="9603926" y="3509757"/>
            <a:ext cx="7701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Computers</a:t>
            </a: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E922CB-188B-47FC-95C1-12E1C3CFDE89}"/>
              </a:ext>
            </a:extLst>
          </p:cNvPr>
          <p:cNvSpPr txBox="1"/>
          <p:nvPr/>
        </p:nvSpPr>
        <p:spPr>
          <a:xfrm>
            <a:off x="10231349" y="3325091"/>
            <a:ext cx="66492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Internet</a:t>
            </a:r>
            <a:endParaRPr lang="en-IE" sz="90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B2794C-6354-445E-AB36-39A6CDC6C16E}"/>
              </a:ext>
            </a:extLst>
          </p:cNvPr>
          <p:cNvSpPr txBox="1"/>
          <p:nvPr/>
        </p:nvSpPr>
        <p:spPr>
          <a:xfrm>
            <a:off x="11072706" y="2151399"/>
            <a:ext cx="9726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Blockchain</a:t>
            </a:r>
          </a:p>
          <a:p>
            <a:r>
              <a:rPr lang="en-US" sz="800" b="1" dirty="0">
                <a:solidFill>
                  <a:srgbClr val="000000"/>
                </a:solidFill>
              </a:rPr>
              <a:t>Technology</a:t>
            </a:r>
            <a:endParaRPr lang="en-IE" sz="800" b="1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BA98C2-9401-429C-9ACF-E19FB23F67D9}"/>
              </a:ext>
            </a:extLst>
          </p:cNvPr>
          <p:cNvSpPr txBox="1"/>
          <p:nvPr/>
        </p:nvSpPr>
        <p:spPr>
          <a:xfrm>
            <a:off x="11076680" y="2705503"/>
            <a:ext cx="111532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Genome Sequencing</a:t>
            </a:r>
            <a:endParaRPr lang="en-IE" sz="800" b="1">
              <a:solidFill>
                <a:srgbClr val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D6FBA9-4199-412C-BEEC-C3CAC3585094}"/>
              </a:ext>
            </a:extLst>
          </p:cNvPr>
          <p:cNvSpPr txBox="1"/>
          <p:nvPr/>
        </p:nvSpPr>
        <p:spPr>
          <a:xfrm>
            <a:off x="11072706" y="3050996"/>
            <a:ext cx="97265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Robotics</a:t>
            </a:r>
            <a:endParaRPr lang="en-IE" sz="800" b="1">
              <a:solidFill>
                <a:srgbClr val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7DE4E7-E4D9-41D2-939B-4207058028DE}"/>
              </a:ext>
            </a:extLst>
          </p:cNvPr>
          <p:cNvSpPr txBox="1"/>
          <p:nvPr/>
        </p:nvSpPr>
        <p:spPr>
          <a:xfrm>
            <a:off x="11076680" y="3509757"/>
            <a:ext cx="97265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Energy Storage</a:t>
            </a:r>
            <a:endParaRPr lang="en-IE" sz="800" b="1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A6AFAB-864C-4F05-B954-22CD72C37CBC}"/>
              </a:ext>
            </a:extLst>
          </p:cNvPr>
          <p:cNvSpPr txBox="1"/>
          <p:nvPr/>
        </p:nvSpPr>
        <p:spPr>
          <a:xfrm>
            <a:off x="11076680" y="3878990"/>
            <a:ext cx="9726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Artificial Intelligence</a:t>
            </a:r>
            <a:endParaRPr lang="en-IE" sz="800" b="1" dirty="0">
              <a:solidFill>
                <a:srgbClr val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BAAB03-F1F8-43C2-9F1B-39698E800CBE}"/>
              </a:ext>
            </a:extLst>
          </p:cNvPr>
          <p:cNvSpPr txBox="1"/>
          <p:nvPr/>
        </p:nvSpPr>
        <p:spPr>
          <a:xfrm>
            <a:off x="8419290" y="4978641"/>
            <a:ext cx="21445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/>
              <a:t>Year (in 20-year increments)</a:t>
            </a:r>
            <a:endParaRPr lang="en-IE" sz="1200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2085FB-5520-41F1-8BDB-CCDE99C7F47B}"/>
              </a:ext>
            </a:extLst>
          </p:cNvPr>
          <p:cNvSpPr txBox="1"/>
          <p:nvPr/>
        </p:nvSpPr>
        <p:spPr>
          <a:xfrm>
            <a:off x="9773689" y="5484409"/>
            <a:ext cx="21445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600" i="1" dirty="0">
                <a:solidFill>
                  <a:srgbClr val="999999"/>
                </a:solidFill>
              </a:rPr>
              <a:t>Quelle</a:t>
            </a:r>
            <a:r>
              <a:rPr lang="en-IE" sz="1600" b="0" i="1" dirty="0">
                <a:solidFill>
                  <a:srgbClr val="999999"/>
                </a:solidFill>
                <a:effectLst/>
              </a:rPr>
              <a:t>: </a:t>
            </a:r>
            <a:r>
              <a:rPr lang="en-IE" sz="1600" b="0" i="1" u="none" strike="noStrike" dirty="0">
                <a:solidFill>
                  <a:srgbClr val="999999"/>
                </a:solidFill>
                <a:effectLst/>
                <a:hlinkClick r:id="rId3"/>
              </a:rPr>
              <a:t>ARK Invest</a:t>
            </a:r>
            <a:endParaRPr lang="en-IE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F59507-F42C-482A-A263-F1A4E206589E}"/>
              </a:ext>
            </a:extLst>
          </p:cNvPr>
          <p:cNvSpPr txBox="1"/>
          <p:nvPr/>
        </p:nvSpPr>
        <p:spPr>
          <a:xfrm>
            <a:off x="7465346" y="1096079"/>
            <a:ext cx="4098175" cy="400110"/>
          </a:xfrm>
          <a:prstGeom prst="rect">
            <a:avLst/>
          </a:prstGeom>
          <a:noFill/>
          <a:ln>
            <a:solidFill>
              <a:srgbClr val="1188A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Wave of Radical Innovations</a:t>
            </a:r>
            <a:endParaRPr lang="en-IE" sz="2000" b="1"/>
          </a:p>
        </p:txBody>
      </p:sp>
    </p:spTree>
    <p:extLst>
      <p:ext uri="{BB962C8B-B14F-4D97-AF65-F5344CB8AC3E}">
        <p14:creationId xmlns:p14="http://schemas.microsoft.com/office/powerpoint/2010/main" val="451254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D6A587-570D-41E5-A7EE-5341129F22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7018" y="1460937"/>
            <a:ext cx="11152487" cy="4477407"/>
          </a:xfrm>
        </p:spPr>
        <p:txBody>
          <a:bodyPr>
            <a:normAutofit fontScale="85000" lnSpcReduction="10000"/>
          </a:bodyPr>
          <a:lstStyle/>
          <a:p>
            <a:pPr indent="0">
              <a:lnSpc>
                <a:spcPct val="120000"/>
              </a:lnSpc>
            </a:pPr>
            <a:r>
              <a:rPr lang="en-US" dirty="0" err="1"/>
              <a:t>Wenn</a:t>
            </a:r>
            <a:r>
              <a:rPr lang="en-US" dirty="0"/>
              <a:t> von Innovation die Rede </a:t>
            </a:r>
            <a:r>
              <a:rPr lang="en-US" dirty="0" err="1"/>
              <a:t>ist</a:t>
            </a:r>
            <a:r>
              <a:rPr lang="en-US" dirty="0"/>
              <a:t>,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oft </a:t>
            </a:r>
            <a:r>
              <a:rPr lang="en-US" dirty="0" err="1"/>
              <a:t>als</a:t>
            </a:r>
            <a:r>
              <a:rPr lang="en-US" dirty="0"/>
              <a:t> Synonym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Produkte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vielleicht</a:t>
            </a:r>
            <a:r>
              <a:rPr lang="en-US" dirty="0"/>
              <a:t>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Funktionen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bestehenden</a:t>
            </a:r>
            <a:r>
              <a:rPr lang="en-US" dirty="0"/>
              <a:t> </a:t>
            </a:r>
            <a:r>
              <a:rPr lang="en-US" dirty="0" err="1"/>
              <a:t>Produkten</a:t>
            </a:r>
            <a:r>
              <a:rPr lang="en-US" dirty="0"/>
              <a:t> </a:t>
            </a:r>
            <a:r>
              <a:rPr lang="en-US" dirty="0" err="1"/>
              <a:t>verwendet</a:t>
            </a:r>
            <a:r>
              <a:rPr lang="en-US" dirty="0"/>
              <a:t>. In </a:t>
            </a:r>
            <a:r>
              <a:rPr lang="en-US" dirty="0" err="1"/>
              <a:t>Wirklichkeit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dies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recht</a:t>
            </a:r>
            <a:r>
              <a:rPr lang="en-US" dirty="0"/>
              <a:t> </a:t>
            </a:r>
            <a:r>
              <a:rPr lang="en-US" dirty="0" err="1"/>
              <a:t>enge</a:t>
            </a:r>
            <a:r>
              <a:rPr lang="en-US" dirty="0"/>
              <a:t> </a:t>
            </a:r>
            <a:r>
              <a:rPr lang="en-US" dirty="0" err="1"/>
              <a:t>Sichtweise</a:t>
            </a:r>
            <a:r>
              <a:rPr lang="en-US" dirty="0"/>
              <a:t> von Innovation und </a:t>
            </a:r>
            <a:r>
              <a:rPr lang="en-US" dirty="0" err="1"/>
              <a:t>eine</a:t>
            </a:r>
            <a:r>
              <a:rPr lang="en-US" dirty="0"/>
              <a:t> der </a:t>
            </a:r>
            <a:r>
              <a:rPr lang="en-US" dirty="0" err="1"/>
              <a:t>Hauptursachen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Fehler</a:t>
            </a:r>
            <a:r>
              <a:rPr lang="en-US" dirty="0"/>
              <a:t>, die </a:t>
            </a:r>
            <a:r>
              <a:rPr lang="en-US" dirty="0" err="1"/>
              <a:t>unerfahrene</a:t>
            </a:r>
            <a:r>
              <a:rPr lang="en-US" dirty="0"/>
              <a:t> </a:t>
            </a:r>
            <a:r>
              <a:rPr lang="en-US" dirty="0" err="1"/>
              <a:t>Innovatoren</a:t>
            </a:r>
            <a:r>
              <a:rPr lang="en-US" dirty="0"/>
              <a:t> </a:t>
            </a:r>
            <a:r>
              <a:rPr lang="en-US" dirty="0" err="1"/>
              <a:t>machen</a:t>
            </a:r>
            <a:r>
              <a:rPr lang="en-US" dirty="0"/>
              <a:t>.</a:t>
            </a:r>
          </a:p>
          <a:p>
            <a:pPr indent="0">
              <a:lnSpc>
                <a:spcPct val="120000"/>
              </a:lnSpc>
            </a:pPr>
            <a:r>
              <a:rPr lang="en-US" dirty="0"/>
              <a:t>Die </a:t>
            </a:r>
            <a:r>
              <a:rPr lang="en-US" dirty="0" err="1"/>
              <a:t>Überwindung</a:t>
            </a:r>
            <a:r>
              <a:rPr lang="en-US" dirty="0"/>
              <a:t> der </a:t>
            </a:r>
            <a:r>
              <a:rPr lang="en-US" dirty="0" err="1"/>
              <a:t>dadurch</a:t>
            </a:r>
            <a:r>
              <a:rPr lang="en-US" dirty="0"/>
              <a:t> </a:t>
            </a:r>
            <a:r>
              <a:rPr lang="en-US" dirty="0" err="1"/>
              <a:t>verursachten</a:t>
            </a:r>
            <a:r>
              <a:rPr lang="en-US" dirty="0"/>
              <a:t> </a:t>
            </a:r>
            <a:r>
              <a:rPr lang="en-US" dirty="0" err="1"/>
              <a:t>Auswirkungen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oft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Herausforderung</a:t>
            </a:r>
            <a:r>
              <a:rPr lang="en-US" dirty="0"/>
              <a:t> sein,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allem</a:t>
            </a:r>
            <a:r>
              <a:rPr lang="en-US" dirty="0"/>
              <a:t> in </a:t>
            </a:r>
            <a:r>
              <a:rPr lang="en-US" dirty="0" err="1"/>
              <a:t>größeren</a:t>
            </a:r>
            <a:r>
              <a:rPr lang="en-US" dirty="0"/>
              <a:t> KMU, in </a:t>
            </a:r>
            <a:r>
              <a:rPr lang="en-US" dirty="0" err="1"/>
              <a:t>denen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jeder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Innovationen</a:t>
            </a:r>
            <a:r>
              <a:rPr lang="en-US" dirty="0"/>
              <a:t> </a:t>
            </a:r>
            <a:r>
              <a:rPr lang="en-US" dirty="0" err="1"/>
              <a:t>vertraut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.</a:t>
            </a:r>
          </a:p>
          <a:p>
            <a:pPr indent="0">
              <a:lnSpc>
                <a:spcPct val="120000"/>
              </a:lnSpc>
            </a:pP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Herausforderungen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jedoch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gerade</a:t>
            </a:r>
            <a:r>
              <a:rPr lang="en-US" dirty="0"/>
              <a:t> neu. Die Innovations-</a:t>
            </a:r>
            <a:r>
              <a:rPr lang="en-US" dirty="0" err="1"/>
              <a:t>Beratung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Doblin</a:t>
            </a:r>
            <a:r>
              <a:rPr lang="en-US" dirty="0"/>
              <a:t> </a:t>
            </a:r>
            <a:r>
              <a:rPr lang="en-US" dirty="0" err="1"/>
              <a:t>erkannte</a:t>
            </a:r>
            <a:r>
              <a:rPr lang="en-US" dirty="0"/>
              <a:t> dies </a:t>
            </a:r>
            <a:r>
              <a:rPr lang="en-US" dirty="0" err="1"/>
              <a:t>bereits</a:t>
            </a:r>
            <a:r>
              <a:rPr lang="en-US" dirty="0"/>
              <a:t> in den 90er Jahren und </a:t>
            </a:r>
            <a:r>
              <a:rPr lang="en-US" dirty="0" err="1"/>
              <a:t>entwickelte</a:t>
            </a:r>
            <a:r>
              <a:rPr lang="en-US" dirty="0"/>
              <a:t> das "Ten Types of Innovation Framework", um dieses Problem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lösen</a:t>
            </a:r>
            <a:r>
              <a:rPr lang="en-US" dirty="0"/>
              <a:t>. Es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einfaches</a:t>
            </a:r>
            <a:r>
              <a:rPr lang="en-US" dirty="0"/>
              <a:t>, </a:t>
            </a:r>
            <a:r>
              <a:rPr lang="en-US" dirty="0" err="1"/>
              <a:t>elegantes</a:t>
            </a:r>
            <a:r>
              <a:rPr lang="en-US" dirty="0"/>
              <a:t> und </a:t>
            </a:r>
            <a:r>
              <a:rPr lang="en-US" dirty="0" err="1"/>
              <a:t>praktisches</a:t>
            </a:r>
            <a:r>
              <a:rPr lang="en-US" dirty="0"/>
              <a:t> Instrument, von dem </a:t>
            </a:r>
            <a:r>
              <a:rPr lang="en-US" dirty="0" err="1"/>
              <a:t>jeder</a:t>
            </a:r>
            <a:r>
              <a:rPr lang="en-US" dirty="0"/>
              <a:t> Innovator </a:t>
            </a:r>
            <a:r>
              <a:rPr lang="en-US" dirty="0" err="1"/>
              <a:t>profitieren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!</a:t>
            </a:r>
          </a:p>
          <a:p>
            <a:pPr indent="0">
              <a:lnSpc>
                <a:spcPct val="120000"/>
              </a:lnSpc>
            </a:pP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umfangreichen</a:t>
            </a:r>
            <a:r>
              <a:rPr lang="en-US" dirty="0"/>
              <a:t> </a:t>
            </a:r>
            <a:r>
              <a:rPr lang="en-US" dirty="0" err="1"/>
              <a:t>Recherchen</a:t>
            </a:r>
            <a:r>
              <a:rPr lang="en-US" dirty="0"/>
              <a:t> fand Doblin </a:t>
            </a:r>
            <a:r>
              <a:rPr lang="en-US" dirty="0" err="1"/>
              <a:t>heraus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alle </a:t>
            </a:r>
            <a:r>
              <a:rPr lang="en-US" dirty="0" err="1"/>
              <a:t>Innovationen</a:t>
            </a:r>
            <a:r>
              <a:rPr lang="en-US" dirty="0"/>
              <a:t> </a:t>
            </a:r>
            <a:r>
              <a:rPr lang="en-US" dirty="0" err="1"/>
              <a:t>eigentlich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denselben</a:t>
            </a:r>
            <a:r>
              <a:rPr lang="en-US" dirty="0"/>
              <a:t> 10 </a:t>
            </a:r>
            <a:r>
              <a:rPr lang="en-US" dirty="0" err="1"/>
              <a:t>Grundelementen</a:t>
            </a:r>
            <a:r>
              <a:rPr lang="en-US" dirty="0"/>
              <a:t> </a:t>
            </a:r>
            <a:r>
              <a:rPr lang="en-US" dirty="0" err="1"/>
              <a:t>bestehen</a:t>
            </a:r>
            <a:r>
              <a:rPr lang="en-US" dirty="0"/>
              <a:t>.</a:t>
            </a:r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US" dirty="0"/>
          </a:p>
          <a:p>
            <a:pPr indent="0">
              <a:lnSpc>
                <a:spcPct val="120000"/>
              </a:lnSpc>
            </a:pP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0597D-126B-463E-B634-779B13A427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Doblin’s </a:t>
            </a:r>
            <a:r>
              <a:rPr lang="en-US" sz="3300" b="1" dirty="0" err="1"/>
              <a:t>Zehn</a:t>
            </a:r>
            <a:r>
              <a:rPr lang="en-US" sz="3300" b="1" dirty="0"/>
              <a:t> </a:t>
            </a:r>
            <a:r>
              <a:rPr lang="en-US" sz="3300" b="1" dirty="0" err="1"/>
              <a:t>Arten</a:t>
            </a:r>
            <a:r>
              <a:rPr lang="en-US" sz="3300" b="1" dirty="0"/>
              <a:t> von </a:t>
            </a:r>
            <a:r>
              <a:rPr lang="en-US" sz="3300" b="1" dirty="0" err="1"/>
              <a:t>Innovationen</a:t>
            </a:r>
            <a:endParaRPr lang="en-IE" sz="3300" b="1" dirty="0"/>
          </a:p>
        </p:txBody>
      </p:sp>
    </p:spTree>
    <p:extLst>
      <p:ext uri="{BB962C8B-B14F-4D97-AF65-F5344CB8AC3E}">
        <p14:creationId xmlns:p14="http://schemas.microsoft.com/office/powerpoint/2010/main" val="4167043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A5364-E619-4AD6-9915-C36C0F93E8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8827" y="427310"/>
            <a:ext cx="10594345" cy="582221"/>
          </a:xfrm>
        </p:spPr>
        <p:txBody>
          <a:bodyPr>
            <a:normAutofit/>
          </a:bodyPr>
          <a:lstStyle/>
          <a:p>
            <a:r>
              <a:rPr lang="en-US" sz="3300" b="1" dirty="0"/>
              <a:t>Doblin’s </a:t>
            </a:r>
            <a:r>
              <a:rPr lang="en-US" sz="3300" b="1" dirty="0" err="1"/>
              <a:t>Zehn</a:t>
            </a:r>
            <a:r>
              <a:rPr lang="en-US" sz="3300" b="1" dirty="0"/>
              <a:t> </a:t>
            </a:r>
            <a:r>
              <a:rPr lang="en-US" sz="3300" b="1" dirty="0" err="1"/>
              <a:t>Arten</a:t>
            </a:r>
            <a:r>
              <a:rPr lang="en-US" sz="3300" b="1" dirty="0"/>
              <a:t> von </a:t>
            </a:r>
            <a:r>
              <a:rPr lang="en-US" sz="3300" b="1" dirty="0" err="1"/>
              <a:t>Innovationen</a:t>
            </a:r>
            <a:r>
              <a:rPr lang="en-US" sz="3300" b="1" dirty="0"/>
              <a:t> Modell</a:t>
            </a:r>
            <a:endParaRPr lang="en-IE" sz="33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522C2B-FA95-4004-B33D-9659FC1C5260}"/>
              </a:ext>
            </a:extLst>
          </p:cNvPr>
          <p:cNvSpPr/>
          <p:nvPr/>
        </p:nvSpPr>
        <p:spPr>
          <a:xfrm>
            <a:off x="1813561" y="2448098"/>
            <a:ext cx="640080" cy="8437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Profit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Modell</a:t>
            </a:r>
            <a:endParaRPr lang="en-IE" sz="10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4032F-F65C-4187-AD19-4F4D97D1B7D2}"/>
              </a:ext>
            </a:extLst>
          </p:cNvPr>
          <p:cNvSpPr/>
          <p:nvPr/>
        </p:nvSpPr>
        <p:spPr>
          <a:xfrm>
            <a:off x="2680857" y="2442556"/>
            <a:ext cx="640080" cy="8437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b="1" dirty="0" err="1">
                <a:solidFill>
                  <a:schemeClr val="bg1"/>
                </a:solidFill>
              </a:rPr>
              <a:t>Netz</a:t>
            </a:r>
            <a:r>
              <a:rPr lang="en-US" sz="950" b="1" dirty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en-US" sz="950" b="1" dirty="0" err="1">
                <a:solidFill>
                  <a:schemeClr val="bg1"/>
                </a:solidFill>
              </a:rPr>
              <a:t>werk</a:t>
            </a:r>
            <a:endParaRPr lang="en-IE" sz="95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ED6F8-E755-49B5-8137-6925DDEEEB7F}"/>
              </a:ext>
            </a:extLst>
          </p:cNvPr>
          <p:cNvSpPr/>
          <p:nvPr/>
        </p:nvSpPr>
        <p:spPr>
          <a:xfrm>
            <a:off x="3558541" y="2442556"/>
            <a:ext cx="640080" cy="8437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>
                <a:solidFill>
                  <a:schemeClr val="bg1"/>
                </a:solidFill>
              </a:rPr>
              <a:t>Struktur</a:t>
            </a:r>
            <a:endParaRPr lang="en-IE" sz="9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9E6770-925F-4BE0-8538-23D50A1B6B0F}"/>
              </a:ext>
            </a:extLst>
          </p:cNvPr>
          <p:cNvSpPr/>
          <p:nvPr/>
        </p:nvSpPr>
        <p:spPr>
          <a:xfrm>
            <a:off x="4445924" y="2448098"/>
            <a:ext cx="640080" cy="8437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bg1"/>
                </a:solidFill>
              </a:rPr>
              <a:t>Prozess</a:t>
            </a:r>
            <a:endParaRPr lang="en-IE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9F030A-0E90-41F2-ACF3-81C389E87D88}"/>
              </a:ext>
            </a:extLst>
          </p:cNvPr>
          <p:cNvSpPr/>
          <p:nvPr/>
        </p:nvSpPr>
        <p:spPr>
          <a:xfrm>
            <a:off x="5343699" y="2448098"/>
            <a:ext cx="640080" cy="843742"/>
          </a:xfrm>
          <a:prstGeom prst="rect">
            <a:avLst/>
          </a:prstGeom>
          <a:solidFill>
            <a:srgbClr val="E78E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bg1"/>
                </a:solidFill>
              </a:rPr>
              <a:t>Produkt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Perfor</a:t>
            </a:r>
            <a:r>
              <a:rPr lang="en-US" sz="1000" b="1" dirty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en-US" sz="1000" b="1" dirty="0" err="1">
                <a:solidFill>
                  <a:schemeClr val="bg1"/>
                </a:solidFill>
              </a:rPr>
              <a:t>mance</a:t>
            </a:r>
            <a:endParaRPr lang="en-IE" sz="10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0C90C5-7F76-4D48-BE83-E7ED06C5C653}"/>
              </a:ext>
            </a:extLst>
          </p:cNvPr>
          <p:cNvSpPr/>
          <p:nvPr/>
        </p:nvSpPr>
        <p:spPr>
          <a:xfrm>
            <a:off x="6241474" y="2448098"/>
            <a:ext cx="640080" cy="843742"/>
          </a:xfrm>
          <a:prstGeom prst="rect">
            <a:avLst/>
          </a:prstGeom>
          <a:solidFill>
            <a:srgbClr val="E78E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bg1"/>
                </a:solidFill>
              </a:rPr>
              <a:t>Produkt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System</a:t>
            </a:r>
            <a:endParaRPr lang="en-IE" sz="10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0FE77-7E06-4A57-BEBF-BBBFA26046E1}"/>
              </a:ext>
            </a:extLst>
          </p:cNvPr>
          <p:cNvSpPr/>
          <p:nvPr/>
        </p:nvSpPr>
        <p:spPr>
          <a:xfrm>
            <a:off x="7108770" y="2448098"/>
            <a:ext cx="640080" cy="843742"/>
          </a:xfrm>
          <a:prstGeom prst="rect">
            <a:avLst/>
          </a:prstGeom>
          <a:solidFill>
            <a:srgbClr val="FA6A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Service</a:t>
            </a:r>
            <a:endParaRPr lang="en-IE" sz="10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3343EF-635A-4A88-B7FA-B51D4FFACDE4}"/>
              </a:ext>
            </a:extLst>
          </p:cNvPr>
          <p:cNvSpPr/>
          <p:nvPr/>
        </p:nvSpPr>
        <p:spPr>
          <a:xfrm>
            <a:off x="7949738" y="2442556"/>
            <a:ext cx="640080" cy="843742"/>
          </a:xfrm>
          <a:prstGeom prst="rect">
            <a:avLst/>
          </a:prstGeom>
          <a:solidFill>
            <a:srgbClr val="FA6A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bg1"/>
                </a:solidFill>
              </a:rPr>
              <a:t>Kanal</a:t>
            </a:r>
            <a:endParaRPr lang="en-IE" sz="10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09D30-A8D2-4072-8467-9FB28614C3B3}"/>
              </a:ext>
            </a:extLst>
          </p:cNvPr>
          <p:cNvSpPr/>
          <p:nvPr/>
        </p:nvSpPr>
        <p:spPr>
          <a:xfrm>
            <a:off x="8799025" y="2448098"/>
            <a:ext cx="640080" cy="843742"/>
          </a:xfrm>
          <a:prstGeom prst="rect">
            <a:avLst/>
          </a:prstGeom>
          <a:solidFill>
            <a:srgbClr val="FA6A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bg1"/>
                </a:solidFill>
              </a:rPr>
              <a:t>Marke</a:t>
            </a:r>
            <a:endParaRPr lang="en-IE" sz="10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06BF5A-833B-43B7-83A8-E226984CFF26}"/>
              </a:ext>
            </a:extLst>
          </p:cNvPr>
          <p:cNvSpPr/>
          <p:nvPr/>
        </p:nvSpPr>
        <p:spPr>
          <a:xfrm>
            <a:off x="9639993" y="2442556"/>
            <a:ext cx="640080" cy="843742"/>
          </a:xfrm>
          <a:prstGeom prst="rect">
            <a:avLst/>
          </a:prstGeom>
          <a:solidFill>
            <a:srgbClr val="FA6A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" b="1" dirty="0">
                <a:solidFill>
                  <a:schemeClr val="bg1"/>
                </a:solidFill>
              </a:rPr>
              <a:t>Customer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Engage-</a:t>
            </a:r>
          </a:p>
          <a:p>
            <a:pPr algn="ctr"/>
            <a:r>
              <a:rPr lang="en-US" sz="900" b="1" dirty="0" err="1">
                <a:solidFill>
                  <a:schemeClr val="bg1"/>
                </a:solidFill>
              </a:rPr>
              <a:t>ment</a:t>
            </a:r>
            <a:endParaRPr lang="en-IE" sz="9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0D5B8D-D260-42FF-B51A-CEB1B9632EB9}"/>
              </a:ext>
            </a:extLst>
          </p:cNvPr>
          <p:cNvSpPr/>
          <p:nvPr/>
        </p:nvSpPr>
        <p:spPr>
          <a:xfrm>
            <a:off x="1813561" y="3649287"/>
            <a:ext cx="3272443" cy="2327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bg1"/>
                </a:solidFill>
              </a:rPr>
              <a:t>Konfiguration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73CC71-4AB8-48A0-BB86-6FC60A74531B}"/>
              </a:ext>
            </a:extLst>
          </p:cNvPr>
          <p:cNvSpPr/>
          <p:nvPr/>
        </p:nvSpPr>
        <p:spPr>
          <a:xfrm>
            <a:off x="7105996" y="3649287"/>
            <a:ext cx="3272443" cy="232756"/>
          </a:xfrm>
          <a:prstGeom prst="rect">
            <a:avLst/>
          </a:prstGeom>
          <a:solidFill>
            <a:srgbClr val="FA6A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Experience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A7527D-1AB4-4C8A-90AB-108FB4E2B1A5}"/>
              </a:ext>
            </a:extLst>
          </p:cNvPr>
          <p:cNvSpPr/>
          <p:nvPr/>
        </p:nvSpPr>
        <p:spPr>
          <a:xfrm>
            <a:off x="5343699" y="3652057"/>
            <a:ext cx="1537855" cy="229986"/>
          </a:xfrm>
          <a:prstGeom prst="rect">
            <a:avLst/>
          </a:prstGeom>
          <a:solidFill>
            <a:srgbClr val="E78E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Angebot</a:t>
            </a:r>
            <a:endParaRPr lang="en-IE" sz="1400" b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D07E9F-D2BA-4055-B123-A3D637858EDA}"/>
              </a:ext>
            </a:extLst>
          </p:cNvPr>
          <p:cNvCxnSpPr/>
          <p:nvPr/>
        </p:nvCxnSpPr>
        <p:spPr>
          <a:xfrm>
            <a:off x="2579718" y="2078182"/>
            <a:ext cx="0" cy="364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8681FF-E2AD-449E-BF6B-A0AF92085921}"/>
              </a:ext>
            </a:extLst>
          </p:cNvPr>
          <p:cNvCxnSpPr/>
          <p:nvPr/>
        </p:nvCxnSpPr>
        <p:spPr>
          <a:xfrm>
            <a:off x="7869384" y="2048395"/>
            <a:ext cx="0" cy="364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6C76FC9-232F-4F11-907F-C2B98DAB2290}"/>
              </a:ext>
            </a:extLst>
          </p:cNvPr>
          <p:cNvCxnSpPr/>
          <p:nvPr/>
        </p:nvCxnSpPr>
        <p:spPr>
          <a:xfrm>
            <a:off x="6174972" y="2068484"/>
            <a:ext cx="0" cy="364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AA69E4-2D16-4A78-BD2B-FB5EA1561CE4}"/>
              </a:ext>
            </a:extLst>
          </p:cNvPr>
          <p:cNvCxnSpPr/>
          <p:nvPr/>
        </p:nvCxnSpPr>
        <p:spPr>
          <a:xfrm>
            <a:off x="4387735" y="2068484"/>
            <a:ext cx="0" cy="364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2446B0-A900-4088-872C-8B25BF14A26E}"/>
              </a:ext>
            </a:extLst>
          </p:cNvPr>
          <p:cNvCxnSpPr/>
          <p:nvPr/>
        </p:nvCxnSpPr>
        <p:spPr>
          <a:xfrm>
            <a:off x="9570722" y="2078182"/>
            <a:ext cx="0" cy="364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F480DB-FF56-4521-A893-EC840B122FAA}"/>
              </a:ext>
            </a:extLst>
          </p:cNvPr>
          <p:cNvCxnSpPr/>
          <p:nvPr/>
        </p:nvCxnSpPr>
        <p:spPr>
          <a:xfrm>
            <a:off x="1813561" y="3948546"/>
            <a:ext cx="0" cy="364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7A04E9-5ADD-4B3D-8803-2095359B6EAD}"/>
              </a:ext>
            </a:extLst>
          </p:cNvPr>
          <p:cNvCxnSpPr/>
          <p:nvPr/>
        </p:nvCxnSpPr>
        <p:spPr>
          <a:xfrm>
            <a:off x="3449782" y="3950624"/>
            <a:ext cx="0" cy="364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FE1EBBE-CC9C-47D1-A500-34D6968C2751}"/>
              </a:ext>
            </a:extLst>
          </p:cNvPr>
          <p:cNvCxnSpPr/>
          <p:nvPr/>
        </p:nvCxnSpPr>
        <p:spPr>
          <a:xfrm>
            <a:off x="5268884" y="3950624"/>
            <a:ext cx="0" cy="364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534E23-FEF3-4A55-BDC4-C0B951ABFBE5}"/>
              </a:ext>
            </a:extLst>
          </p:cNvPr>
          <p:cNvCxnSpPr/>
          <p:nvPr/>
        </p:nvCxnSpPr>
        <p:spPr>
          <a:xfrm>
            <a:off x="7108770" y="3950624"/>
            <a:ext cx="0" cy="364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71CDF3-E9F8-4B72-A0F8-D98E0B6DBDC6}"/>
              </a:ext>
            </a:extLst>
          </p:cNvPr>
          <p:cNvCxnSpPr/>
          <p:nvPr/>
        </p:nvCxnSpPr>
        <p:spPr>
          <a:xfrm>
            <a:off x="8907089" y="3950624"/>
            <a:ext cx="0" cy="364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4FB2C34-155C-4423-AA91-9A217075D864}"/>
              </a:ext>
            </a:extLst>
          </p:cNvPr>
          <p:cNvSpPr txBox="1"/>
          <p:nvPr/>
        </p:nvSpPr>
        <p:spPr>
          <a:xfrm>
            <a:off x="1895303" y="4314998"/>
            <a:ext cx="1072342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Profit Modell</a:t>
            </a:r>
          </a:p>
          <a:p>
            <a:endParaRPr lang="en-US" sz="1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Die Art und Weise,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wie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Sie Geld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verdienen</a:t>
            </a:r>
            <a:endParaRPr lang="en-IE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224375-0530-49A3-BCD6-946FE341BF0F}"/>
              </a:ext>
            </a:extLst>
          </p:cNvPr>
          <p:cNvSpPr txBox="1"/>
          <p:nvPr/>
        </p:nvSpPr>
        <p:spPr>
          <a:xfrm>
            <a:off x="3558540" y="4328160"/>
            <a:ext cx="1216659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</a:rPr>
              <a:t>Struktur</a:t>
            </a:r>
            <a:endParaRPr lang="en-US" sz="1200" b="1" dirty="0">
              <a:solidFill>
                <a:srgbClr val="000000"/>
              </a:solidFill>
            </a:endParaRPr>
          </a:p>
          <a:p>
            <a:endParaRPr lang="en-US" sz="1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Ausrichtung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Ihrer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Talente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und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Vermögenswerte</a:t>
            </a:r>
            <a:endParaRPr lang="en-IE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EB4030-F445-44D4-B40F-528028F3C861}"/>
              </a:ext>
            </a:extLst>
          </p:cNvPr>
          <p:cNvSpPr txBox="1"/>
          <p:nvPr/>
        </p:nvSpPr>
        <p:spPr>
          <a:xfrm>
            <a:off x="5348201" y="4312920"/>
            <a:ext cx="109277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</a:rPr>
              <a:t>Produkt</a:t>
            </a:r>
            <a:r>
              <a:rPr lang="en-US" sz="1200" b="1" dirty="0">
                <a:solidFill>
                  <a:srgbClr val="000000"/>
                </a:solidFill>
              </a:rPr>
              <a:t> Performance</a:t>
            </a:r>
          </a:p>
          <a:p>
            <a:endParaRPr lang="en-US" sz="1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Unterscheiduns-merkmale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und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Funktionalität</a:t>
            </a:r>
            <a:endParaRPr lang="en-IE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D757A5-3702-4E10-9840-AB3612BEE1AA}"/>
              </a:ext>
            </a:extLst>
          </p:cNvPr>
          <p:cNvSpPr txBox="1"/>
          <p:nvPr/>
        </p:nvSpPr>
        <p:spPr>
          <a:xfrm>
            <a:off x="7137861" y="4314998"/>
            <a:ext cx="1072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Service</a:t>
            </a:r>
          </a:p>
          <a:p>
            <a:endParaRPr lang="en-US" sz="1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Support-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Erweiterungen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, die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Ihr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Angebot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umgeben</a:t>
            </a:r>
            <a:endParaRPr lang="en-IE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36707D-2957-45F3-B1F1-65BE9BEA209B}"/>
              </a:ext>
            </a:extLst>
          </p:cNvPr>
          <p:cNvSpPr txBox="1"/>
          <p:nvPr/>
        </p:nvSpPr>
        <p:spPr>
          <a:xfrm>
            <a:off x="9069097" y="4328160"/>
            <a:ext cx="1134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</a:rPr>
              <a:t>Marke</a:t>
            </a:r>
            <a:endParaRPr lang="en-US" sz="1200" b="1" dirty="0">
              <a:solidFill>
                <a:srgbClr val="000000"/>
              </a:solidFill>
            </a:endParaRPr>
          </a:p>
          <a:p>
            <a:endParaRPr lang="en-US" sz="1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Repräsentation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Ihrer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Angebote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und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Ihres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Unternehmens</a:t>
            </a:r>
            <a:endParaRPr lang="en-US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E39CC7-2AD3-4C43-91E2-5342BB6FF64A}"/>
              </a:ext>
            </a:extLst>
          </p:cNvPr>
          <p:cNvSpPr txBox="1"/>
          <p:nvPr/>
        </p:nvSpPr>
        <p:spPr>
          <a:xfrm>
            <a:off x="9646919" y="1328429"/>
            <a:ext cx="1364671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Customer Engagement</a:t>
            </a:r>
          </a:p>
          <a:p>
            <a:endParaRPr lang="en-US" sz="8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Unverwechselbare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Interaktionen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, die Sie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fördern</a:t>
            </a:r>
            <a:endParaRPr lang="en-IE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125C5C-79EF-4412-A69C-80F35AE720C6}"/>
              </a:ext>
            </a:extLst>
          </p:cNvPr>
          <p:cNvSpPr txBox="1"/>
          <p:nvPr/>
        </p:nvSpPr>
        <p:spPr>
          <a:xfrm>
            <a:off x="4409903" y="1322628"/>
            <a:ext cx="120811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</a:rPr>
              <a:t>Prozess</a:t>
            </a:r>
            <a:endParaRPr lang="en-US" sz="1200" b="1" dirty="0">
              <a:solidFill>
                <a:srgbClr val="000000"/>
              </a:solidFill>
            </a:endParaRPr>
          </a:p>
          <a:p>
            <a:endParaRPr lang="en-US" sz="7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000" dirty="0" err="1">
                <a:solidFill>
                  <a:schemeClr val="bg2">
                    <a:lumMod val="50000"/>
                  </a:schemeClr>
                </a:solidFill>
              </a:rPr>
              <a:t>Unterschrift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</a:rPr>
              <a:t>oder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</a:rPr>
              <a:t>überlegene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</a:rPr>
              <a:t>Methoden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</a:rPr>
              <a:t>zur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</a:rPr>
              <a:t>Durchführung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</a:rPr>
              <a:t>Ihrer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 Arbeit</a:t>
            </a:r>
            <a:endParaRPr lang="en-IE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9A17FA-9B99-45CD-B71A-6FA1B17B0661}"/>
              </a:ext>
            </a:extLst>
          </p:cNvPr>
          <p:cNvSpPr txBox="1"/>
          <p:nvPr/>
        </p:nvSpPr>
        <p:spPr>
          <a:xfrm>
            <a:off x="6243551" y="1328429"/>
            <a:ext cx="1181097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</a:rPr>
              <a:t>Produktsystem</a:t>
            </a:r>
            <a:endParaRPr lang="en-US" sz="1200" b="1" dirty="0">
              <a:solidFill>
                <a:srgbClr val="000000"/>
              </a:solidFill>
            </a:endParaRPr>
          </a:p>
          <a:p>
            <a:endParaRPr lang="en-US" sz="8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Ergänzende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Produkte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und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Dienstleistungen</a:t>
            </a:r>
            <a:endParaRPr lang="en-US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37A0AE-247C-405F-8477-9E0353F311D3}"/>
              </a:ext>
            </a:extLst>
          </p:cNvPr>
          <p:cNvSpPr txBox="1"/>
          <p:nvPr/>
        </p:nvSpPr>
        <p:spPr>
          <a:xfrm>
            <a:off x="7937962" y="1328702"/>
            <a:ext cx="12642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</a:rPr>
              <a:t>Kanal</a:t>
            </a:r>
            <a:endParaRPr lang="en-US" sz="1200" b="1" dirty="0">
              <a:solidFill>
                <a:srgbClr val="000000"/>
              </a:solidFill>
            </a:endParaRPr>
          </a:p>
          <a:p>
            <a:endParaRPr lang="en-US" sz="8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Wie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Ihre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Angebote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an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Kunden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und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Nutzer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geliefert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werden</a:t>
            </a:r>
            <a:endParaRPr lang="en-IE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482923-0F5F-4AB1-8CA6-F19F96E18E2A}"/>
              </a:ext>
            </a:extLst>
          </p:cNvPr>
          <p:cNvSpPr txBox="1"/>
          <p:nvPr/>
        </p:nvSpPr>
        <p:spPr>
          <a:xfrm>
            <a:off x="2579718" y="1389984"/>
            <a:ext cx="1072342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Profit Modell</a:t>
            </a:r>
          </a:p>
          <a:p>
            <a:endParaRPr lang="en-US" sz="1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Die Art und Weise,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wie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</a:rPr>
              <a:t> Sie Geld </a:t>
            </a:r>
            <a:r>
              <a:rPr lang="en-US" sz="1050" dirty="0" err="1">
                <a:solidFill>
                  <a:schemeClr val="bg2">
                    <a:lumMod val="50000"/>
                  </a:schemeClr>
                </a:solidFill>
              </a:rPr>
              <a:t>verdienen</a:t>
            </a:r>
            <a:endParaRPr lang="en-IE" sz="10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769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2DAC1-7214-468E-86F1-79D5DF163A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64959" y="1381269"/>
            <a:ext cx="5360834" cy="552844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Die </a:t>
            </a:r>
            <a:r>
              <a:rPr lang="en-US" dirty="0" err="1"/>
              <a:t>zehn</a:t>
            </a:r>
            <a:r>
              <a:rPr lang="en-US" dirty="0"/>
              <a:t>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in </a:t>
            </a:r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Hauptbereiche</a:t>
            </a:r>
            <a:r>
              <a:rPr lang="en-US" dirty="0"/>
              <a:t> </a:t>
            </a:r>
            <a:r>
              <a:rPr lang="en-US" dirty="0" err="1"/>
              <a:t>unterteilt</a:t>
            </a:r>
            <a:r>
              <a:rPr lang="en-US" dirty="0"/>
              <a:t>:</a:t>
            </a:r>
          </a:p>
          <a:p>
            <a:pPr marL="529200" indent="-457200">
              <a:lnSpc>
                <a:spcPct val="110000"/>
              </a:lnSpc>
              <a:buFont typeface="+mj-lt"/>
              <a:buAutoNum type="arabicPeriod"/>
            </a:pPr>
            <a:r>
              <a:rPr lang="en-US" b="1" dirty="0"/>
              <a:t>Die </a:t>
            </a:r>
            <a:r>
              <a:rPr lang="en-US" b="1" dirty="0" err="1"/>
              <a:t>Konfiguration</a:t>
            </a:r>
            <a:r>
              <a:rPr lang="en-US" b="1" dirty="0"/>
              <a:t> </a:t>
            </a:r>
            <a:r>
              <a:rPr lang="en-US" dirty="0" err="1"/>
              <a:t>umfasst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Wesentlichen</a:t>
            </a:r>
            <a:r>
              <a:rPr lang="en-US" dirty="0"/>
              <a:t> die interne </a:t>
            </a:r>
            <a:r>
              <a:rPr lang="en-US" dirty="0" err="1"/>
              <a:t>Funktionsweise</a:t>
            </a:r>
            <a:r>
              <a:rPr lang="en-US" dirty="0"/>
              <a:t> der </a:t>
            </a:r>
            <a:r>
              <a:rPr lang="en-US" dirty="0" err="1"/>
              <a:t>Organisation</a:t>
            </a:r>
            <a:r>
              <a:rPr lang="en-US" dirty="0"/>
              <a:t> und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Geschäftsmodell</a:t>
            </a:r>
            <a:r>
              <a:rPr lang="en-US" dirty="0"/>
              <a:t> </a:t>
            </a:r>
            <a:r>
              <a:rPr lang="en-US" dirty="0" err="1"/>
              <a:t>usw</a:t>
            </a:r>
            <a:r>
              <a:rPr lang="en-US" dirty="0"/>
              <a:t>.</a:t>
            </a:r>
          </a:p>
          <a:p>
            <a:pPr marL="565200" indent="-457200">
              <a:lnSpc>
                <a:spcPct val="110000"/>
              </a:lnSpc>
              <a:buFont typeface="+mj-lt"/>
              <a:buAutoNum type="arabicPeriod"/>
            </a:pPr>
            <a:r>
              <a:rPr lang="en-US" b="1" dirty="0"/>
              <a:t>Das </a:t>
            </a:r>
            <a:r>
              <a:rPr lang="en-US" b="1" dirty="0" err="1"/>
              <a:t>Angebot</a:t>
            </a:r>
            <a:r>
              <a:rPr lang="en-US" b="1" dirty="0"/>
              <a:t> </a:t>
            </a:r>
            <a:r>
              <a:rPr lang="en-US" dirty="0" err="1"/>
              <a:t>umfasst</a:t>
            </a:r>
            <a:r>
              <a:rPr lang="en-US" dirty="0"/>
              <a:t> die </a:t>
            </a:r>
            <a:r>
              <a:rPr lang="en-US" dirty="0" err="1"/>
              <a:t>wichtigsten</a:t>
            </a:r>
            <a:r>
              <a:rPr lang="en-US" dirty="0"/>
              <a:t> </a:t>
            </a:r>
            <a:r>
              <a:rPr lang="en-US" dirty="0" err="1"/>
              <a:t>Aspekte</a:t>
            </a:r>
            <a:r>
              <a:rPr lang="en-US" dirty="0"/>
              <a:t> der von der </a:t>
            </a:r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angebotenen</a:t>
            </a:r>
            <a:r>
              <a:rPr lang="en-US" dirty="0"/>
              <a:t> </a:t>
            </a:r>
            <a:r>
              <a:rPr lang="en-US" dirty="0" err="1"/>
              <a:t>Produkte</a:t>
            </a:r>
            <a:r>
              <a:rPr lang="en-US" dirty="0"/>
              <a:t> und/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Dienstleistungen</a:t>
            </a:r>
            <a:r>
              <a:rPr lang="en-US" dirty="0"/>
              <a:t>.</a:t>
            </a:r>
          </a:p>
          <a:p>
            <a:pPr marL="565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Und </a:t>
            </a:r>
            <a:r>
              <a:rPr lang="en-US" dirty="0" err="1"/>
              <a:t>schließlich</a:t>
            </a:r>
            <a:r>
              <a:rPr lang="en-US" dirty="0"/>
              <a:t> die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außen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Elemente</a:t>
            </a:r>
            <a:r>
              <a:rPr lang="en-US" dirty="0"/>
              <a:t> des </a:t>
            </a:r>
            <a:r>
              <a:rPr lang="en-US" dirty="0" err="1"/>
              <a:t>Unternehmens</a:t>
            </a:r>
            <a:r>
              <a:rPr lang="en-US" dirty="0"/>
              <a:t>,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Worten</a:t>
            </a:r>
            <a:r>
              <a:rPr lang="en-US" dirty="0"/>
              <a:t>: das </a:t>
            </a:r>
            <a:r>
              <a:rPr lang="en-US" dirty="0" err="1"/>
              <a:t>gesamte</a:t>
            </a:r>
            <a:r>
              <a:rPr lang="en-US" dirty="0"/>
              <a:t> </a:t>
            </a:r>
            <a:r>
              <a:rPr lang="en-US" b="1" dirty="0" err="1"/>
              <a:t>Kundenerlebnis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IE" dirty="0"/>
              <a:t>Doblin hob </a:t>
            </a:r>
            <a:r>
              <a:rPr lang="en-IE" dirty="0" err="1"/>
              <a:t>hervor</a:t>
            </a:r>
            <a:r>
              <a:rPr lang="en-IE" dirty="0"/>
              <a:t>, </a:t>
            </a:r>
            <a:r>
              <a:rPr lang="en-IE" dirty="0" err="1"/>
              <a:t>dass</a:t>
            </a:r>
            <a:r>
              <a:rPr lang="en-IE" dirty="0"/>
              <a:t> die </a:t>
            </a:r>
            <a:r>
              <a:rPr lang="en-IE" dirty="0" err="1"/>
              <a:t>Leistung</a:t>
            </a:r>
            <a:r>
              <a:rPr lang="en-IE" dirty="0"/>
              <a:t> </a:t>
            </a:r>
            <a:r>
              <a:rPr lang="en-IE" dirty="0" err="1"/>
              <a:t>einer</a:t>
            </a:r>
            <a:r>
              <a:rPr lang="en-IE" dirty="0"/>
              <a:t> Organisation </a:t>
            </a:r>
            <a:r>
              <a:rPr lang="en-IE" dirty="0" err="1"/>
              <a:t>umso</a:t>
            </a:r>
            <a:r>
              <a:rPr lang="en-IE" dirty="0"/>
              <a:t> </a:t>
            </a:r>
            <a:r>
              <a:rPr lang="en-IE" dirty="0" err="1"/>
              <a:t>besser</a:t>
            </a:r>
            <a:r>
              <a:rPr lang="en-IE" dirty="0"/>
              <a:t> </a:t>
            </a:r>
            <a:r>
              <a:rPr lang="en-IE" dirty="0" err="1"/>
              <a:t>ist</a:t>
            </a:r>
            <a:r>
              <a:rPr lang="en-IE" dirty="0"/>
              <a:t>, je </a:t>
            </a:r>
            <a:r>
              <a:rPr lang="en-IE" dirty="0" err="1"/>
              <a:t>mehr</a:t>
            </a:r>
            <a:r>
              <a:rPr lang="en-IE" dirty="0"/>
              <a:t> </a:t>
            </a:r>
            <a:r>
              <a:rPr lang="en-IE" dirty="0" err="1"/>
              <a:t>Innovationsarten</a:t>
            </a:r>
            <a:r>
              <a:rPr lang="en-IE" dirty="0"/>
              <a:t> </a:t>
            </a:r>
            <a:r>
              <a:rPr lang="en-IE" dirty="0" err="1"/>
              <a:t>sie</a:t>
            </a:r>
            <a:r>
              <a:rPr lang="en-IE" dirty="0"/>
              <a:t> </a:t>
            </a:r>
            <a:r>
              <a:rPr lang="en-IE" dirty="0" err="1"/>
              <a:t>einsetzt</a:t>
            </a:r>
            <a:r>
              <a:rPr lang="en-IE" dirty="0"/>
              <a:t>.</a:t>
            </a:r>
          </a:p>
          <a:p>
            <a:pPr>
              <a:lnSpc>
                <a:spcPct val="110000"/>
              </a:lnSpc>
            </a:pPr>
            <a:endParaRPr lang="en-IE" dirty="0"/>
          </a:p>
        </p:txBody>
      </p:sp>
      <p:pic>
        <p:nvPicPr>
          <p:cNvPr id="1026" name="Picture 2" descr="Top Innovator Performance">
            <a:extLst>
              <a:ext uri="{FF2B5EF4-FFF2-40B4-BE49-F238E27FC236}">
                <a16:creationId xmlns:a16="http://schemas.microsoft.com/office/drawing/2014/main" id="{63D464DB-9630-49C1-AF12-4222F7969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933" y="1776967"/>
            <a:ext cx="5287400" cy="34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F7628A-DBE0-42F5-8C52-C323DD68FD4F}"/>
              </a:ext>
            </a:extLst>
          </p:cNvPr>
          <p:cNvSpPr txBox="1"/>
          <p:nvPr/>
        </p:nvSpPr>
        <p:spPr>
          <a:xfrm rot="16200000">
            <a:off x="5516984" y="3448346"/>
            <a:ext cx="3031022" cy="338554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/>
              <a:t>Stock price (indexed to 100)</a:t>
            </a:r>
            <a:endParaRPr lang="en-IE" sz="16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B50A5-6333-4BE2-AD2D-5D9D9F6F4709}"/>
              </a:ext>
            </a:extLst>
          </p:cNvPr>
          <p:cNvSpPr txBox="1"/>
          <p:nvPr/>
        </p:nvSpPr>
        <p:spPr>
          <a:xfrm>
            <a:off x="11666483" y="2490952"/>
            <a:ext cx="52551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00" b="1"/>
              <a:t>5+ Types</a:t>
            </a:r>
            <a:endParaRPr lang="en-IE" sz="9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6B3DA-C4D4-4B18-AABE-00D92722957C}"/>
              </a:ext>
            </a:extLst>
          </p:cNvPr>
          <p:cNvSpPr txBox="1"/>
          <p:nvPr/>
        </p:nvSpPr>
        <p:spPr>
          <a:xfrm>
            <a:off x="11666483" y="3134394"/>
            <a:ext cx="52551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00" b="1"/>
              <a:t>3-4 Types</a:t>
            </a:r>
            <a:endParaRPr lang="en-IE" sz="9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BA592-B9A8-4956-AA02-8218C9F317EE}"/>
              </a:ext>
            </a:extLst>
          </p:cNvPr>
          <p:cNvSpPr txBox="1"/>
          <p:nvPr/>
        </p:nvSpPr>
        <p:spPr>
          <a:xfrm>
            <a:off x="11655973" y="3455276"/>
            <a:ext cx="52551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00" b="1"/>
              <a:t>1 -2 Types</a:t>
            </a:r>
            <a:endParaRPr lang="en-IE" sz="9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470DD4-F112-4987-90E5-B669A8A4EAB9}"/>
              </a:ext>
            </a:extLst>
          </p:cNvPr>
          <p:cNvSpPr txBox="1"/>
          <p:nvPr/>
        </p:nvSpPr>
        <p:spPr>
          <a:xfrm>
            <a:off x="11676993" y="3960824"/>
            <a:ext cx="52551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00" b="1"/>
              <a:t>S&amp;P 500</a:t>
            </a:r>
            <a:endParaRPr lang="en-IE" sz="9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3BC480-4A87-4EEC-B0C6-ED630CDCC872}"/>
              </a:ext>
            </a:extLst>
          </p:cNvPr>
          <p:cNvSpPr txBox="1"/>
          <p:nvPr/>
        </p:nvSpPr>
        <p:spPr>
          <a:xfrm>
            <a:off x="8067655" y="5481890"/>
            <a:ext cx="29612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999999"/>
                </a:solidFill>
                <a:latin typeface="Noto Sans" panose="020B0502040504020204" pitchFamily="34" charset="0"/>
              </a:rPr>
              <a:t>Quelle</a:t>
            </a:r>
            <a:r>
              <a:rPr lang="en-US" sz="1400" b="0" i="1" dirty="0">
                <a:solidFill>
                  <a:srgbClr val="999999"/>
                </a:solidFill>
                <a:effectLst/>
                <a:latin typeface="Noto Sans" panose="020B0502040504020204" pitchFamily="34" charset="0"/>
              </a:rPr>
              <a:t>: Ten Types of Innovation: The Discipline of Building Breakthroughs, 2013, Wiley</a:t>
            </a:r>
            <a:endParaRPr lang="en-IE" sz="14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FB3691A-C0F5-4D38-B321-D31CB37CBF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76401" y="317900"/>
            <a:ext cx="5844994" cy="895374"/>
          </a:xfrm>
        </p:spPr>
        <p:txBody>
          <a:bodyPr>
            <a:normAutofit/>
          </a:bodyPr>
          <a:lstStyle/>
          <a:p>
            <a:r>
              <a:rPr lang="en-US" sz="3300" b="1" dirty="0"/>
              <a:t>Doblin’s Modell </a:t>
            </a:r>
            <a:r>
              <a:rPr lang="en-US" sz="3300" b="1" dirty="0" err="1"/>
              <a:t>erklärt</a:t>
            </a:r>
            <a:endParaRPr lang="en-US" sz="3300" b="1" dirty="0"/>
          </a:p>
          <a:p>
            <a:endParaRPr lang="en-IE" sz="3300" b="1" dirty="0"/>
          </a:p>
        </p:txBody>
      </p:sp>
    </p:spTree>
    <p:extLst>
      <p:ext uri="{BB962C8B-B14F-4D97-AF65-F5344CB8AC3E}">
        <p14:creationId xmlns:p14="http://schemas.microsoft.com/office/powerpoint/2010/main" val="4032463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929625-CE09-42C0-BB8F-5A45E29E2B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378529" y="4114502"/>
            <a:ext cx="3059302" cy="1988058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+mn-lt"/>
              </a:rPr>
              <a:t>Ermitteln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Sie, </a:t>
            </a:r>
            <a:r>
              <a:rPr lang="en-US" dirty="0" err="1">
                <a:latin typeface="+mn-lt"/>
              </a:rPr>
              <a:t>wie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innovativ</a:t>
            </a:r>
            <a:r>
              <a:rPr lang="en-US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Ihr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Unternehmen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und seine </a:t>
            </a:r>
            <a:r>
              <a:rPr lang="en-US" dirty="0" err="1">
                <a:latin typeface="+mn-lt"/>
              </a:rPr>
              <a:t>Dienstleistungen</a:t>
            </a:r>
            <a:r>
              <a:rPr lang="en-US" dirty="0">
                <a:latin typeface="+mn-lt"/>
              </a:rPr>
              <a:t> und </a:t>
            </a:r>
            <a:r>
              <a:rPr lang="en-US" dirty="0" err="1">
                <a:latin typeface="+mn-lt"/>
              </a:rPr>
              <a:t>Produkte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tatsächlich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sind</a:t>
            </a:r>
            <a:r>
              <a:rPr lang="en-US" b="1" dirty="0">
                <a:latin typeface="+mn-lt"/>
              </a:rPr>
              <a:t>.</a:t>
            </a:r>
            <a:endParaRPr lang="en-IE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8451B-8009-4DB8-ADEB-5791586DDC7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32712" y="4101793"/>
            <a:ext cx="3145549" cy="1988058"/>
          </a:xfrm>
        </p:spPr>
        <p:txBody>
          <a:bodyPr>
            <a:noAutofit/>
          </a:bodyPr>
          <a:lstStyle/>
          <a:p>
            <a:r>
              <a:rPr lang="en-US" dirty="0" err="1">
                <a:latin typeface="+mn-lt"/>
              </a:rPr>
              <a:t>Versuchen</a:t>
            </a:r>
            <a:r>
              <a:rPr lang="en-US" dirty="0">
                <a:latin typeface="+mn-lt"/>
              </a:rPr>
              <a:t> Sie, </a:t>
            </a:r>
            <a:r>
              <a:rPr lang="en-US" dirty="0" err="1">
                <a:latin typeface="+mn-lt"/>
              </a:rPr>
              <a:t>einen</a:t>
            </a:r>
            <a:r>
              <a:rPr lang="en-US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Markt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zu</a:t>
            </a:r>
            <a:r>
              <a:rPr lang="en-US" b="1" dirty="0">
                <a:latin typeface="+mn-lt"/>
              </a:rPr>
              <a:t> verstehen </a:t>
            </a:r>
            <a:r>
              <a:rPr lang="en-US" dirty="0">
                <a:latin typeface="+mn-lt"/>
              </a:rPr>
              <a:t>und </a:t>
            </a:r>
            <a:r>
              <a:rPr lang="en-US" b="1" dirty="0" err="1">
                <a:latin typeface="+mn-lt"/>
              </a:rPr>
              <a:t>Möglichkeiten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für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Innovationen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erkennen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endParaRPr lang="en-IE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8BEE6-8AEE-41D0-B958-6FBF89131E8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648188" y="4101793"/>
            <a:ext cx="3951000" cy="2598375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+mn-lt"/>
              </a:rPr>
              <a:t>Bewerten</a:t>
            </a:r>
            <a:r>
              <a:rPr lang="en-US" b="1" dirty="0">
                <a:latin typeface="+mn-lt"/>
              </a:rPr>
              <a:t> Sie </a:t>
            </a:r>
            <a:r>
              <a:rPr lang="en-US" b="1" dirty="0" err="1">
                <a:latin typeface="+mn-lt"/>
              </a:rPr>
              <a:t>Ihr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Angebot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oder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Ihren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Markt</a:t>
            </a:r>
            <a:r>
              <a:rPr lang="en-US" b="1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anhand</a:t>
            </a:r>
            <a:r>
              <a:rPr lang="en-US" dirty="0">
                <a:latin typeface="+mn-lt"/>
              </a:rPr>
              <a:t> der </a:t>
            </a:r>
            <a:r>
              <a:rPr lang="en-US" dirty="0" err="1">
                <a:latin typeface="+mn-lt"/>
              </a:rPr>
              <a:t>zehn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Elemente</a:t>
            </a:r>
            <a:r>
              <a:rPr lang="en-US" dirty="0">
                <a:latin typeface="+mn-lt"/>
              </a:rPr>
              <a:t> und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ermitteln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Sie, was gut </a:t>
            </a:r>
            <a:r>
              <a:rPr lang="en-US" dirty="0" err="1">
                <a:latin typeface="+mn-lt"/>
              </a:rPr>
              <a:t>gemacht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wurde</a:t>
            </a:r>
            <a:r>
              <a:rPr lang="en-US" dirty="0">
                <a:latin typeface="+mn-lt"/>
              </a:rPr>
              <a:t> und wo es </a:t>
            </a:r>
            <a:r>
              <a:rPr lang="en-US" dirty="0" err="1">
                <a:latin typeface="+mn-lt"/>
              </a:rPr>
              <a:t>Raum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für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Verbesserungen</a:t>
            </a:r>
            <a:r>
              <a:rPr lang="en-US" dirty="0">
                <a:latin typeface="+mn-lt"/>
              </a:rPr>
              <a:t> und </a:t>
            </a:r>
            <a:r>
              <a:rPr lang="en-US" dirty="0" err="1">
                <a:latin typeface="+mn-lt"/>
              </a:rPr>
              <a:t>Innovationen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gibt</a:t>
            </a:r>
            <a:r>
              <a:rPr lang="en-US" dirty="0">
                <a:latin typeface="+mn-lt"/>
              </a:rPr>
              <a:t>.</a:t>
            </a:r>
            <a:endParaRPr lang="en-IE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22C9A-8F7B-421F-B07A-0DA343141CA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92812" y="675505"/>
            <a:ext cx="11025353" cy="763507"/>
          </a:xfrm>
          <a:solidFill>
            <a:srgbClr val="85D2E1"/>
          </a:solidFill>
        </p:spPr>
        <p:txBody>
          <a:bodyPr>
            <a:normAutofit fontScale="55000" lnSpcReduction="20000"/>
          </a:bodyPr>
          <a:lstStyle/>
          <a:p>
            <a:r>
              <a:rPr lang="en-US" dirty="0"/>
              <a:t>Das Modell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sehr</a:t>
            </a:r>
            <a:r>
              <a:rPr lang="en-US" dirty="0"/>
              <a:t> </a:t>
            </a:r>
            <a:r>
              <a:rPr lang="en-US" dirty="0" err="1"/>
              <a:t>vielseitiges</a:t>
            </a:r>
            <a:r>
              <a:rPr lang="en-US" dirty="0"/>
              <a:t> und </a:t>
            </a:r>
            <a:r>
              <a:rPr lang="en-US" dirty="0" err="1"/>
              <a:t>praktisches</a:t>
            </a:r>
            <a:r>
              <a:rPr lang="en-US" dirty="0"/>
              <a:t> Instrument, das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Entwicklung</a:t>
            </a:r>
            <a:r>
              <a:rPr lang="en-US" dirty="0"/>
              <a:t> </a:t>
            </a:r>
            <a:r>
              <a:rPr lang="en-US" dirty="0" err="1"/>
              <a:t>neuer</a:t>
            </a:r>
            <a:r>
              <a:rPr lang="en-US" dirty="0"/>
              <a:t> </a:t>
            </a:r>
            <a:r>
              <a:rPr lang="en-US" dirty="0" err="1"/>
              <a:t>Innovationen</a:t>
            </a:r>
            <a:r>
              <a:rPr lang="en-US" dirty="0"/>
              <a:t>, </a:t>
            </a:r>
            <a:r>
              <a:rPr lang="en-US" dirty="0" err="1"/>
              <a:t>sondern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Zwecke</a:t>
            </a:r>
            <a:r>
              <a:rPr lang="en-US" dirty="0"/>
              <a:t> </a:t>
            </a:r>
            <a:r>
              <a:rPr lang="en-US" dirty="0" err="1"/>
              <a:t>verwendet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: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3F281-E17D-45F2-86B8-33DD544E6308}"/>
              </a:ext>
            </a:extLst>
          </p:cNvPr>
          <p:cNvSpPr txBox="1"/>
          <p:nvPr/>
        </p:nvSpPr>
        <p:spPr>
          <a:xfrm>
            <a:off x="592812" y="126124"/>
            <a:ext cx="11006376" cy="549381"/>
          </a:xfrm>
          <a:prstGeom prst="rect">
            <a:avLst/>
          </a:prstGeom>
          <a:solidFill>
            <a:srgbClr val="85D2E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 </a:t>
            </a:r>
            <a:r>
              <a:rPr lang="en-US" sz="3300" b="1" dirty="0">
                <a:solidFill>
                  <a:srgbClr val="000000"/>
                </a:solidFill>
                <a:latin typeface="Calibri" panose="020F0502020204030204"/>
              </a:rPr>
              <a:t>Modell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nutzen</a:t>
            </a:r>
            <a:endParaRPr kumimoji="0" lang="en-IE" sz="3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Badge 1 outline">
            <a:extLst>
              <a:ext uri="{FF2B5EF4-FFF2-40B4-BE49-F238E27FC236}">
                <a16:creationId xmlns:a16="http://schemas.microsoft.com/office/drawing/2014/main" id="{AB29DE07-4A38-41A8-9246-5319A5DB1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0034" y="2057400"/>
            <a:ext cx="914400" cy="914400"/>
          </a:xfrm>
          <a:prstGeom prst="rect">
            <a:avLst/>
          </a:prstGeom>
        </p:spPr>
      </p:pic>
      <p:pic>
        <p:nvPicPr>
          <p:cNvPr id="10" name="Graphic 9" descr="Badge outline">
            <a:extLst>
              <a:ext uri="{FF2B5EF4-FFF2-40B4-BE49-F238E27FC236}">
                <a16:creationId xmlns:a16="http://schemas.microsoft.com/office/drawing/2014/main" id="{5C2F6F88-C495-44AB-A8FC-1933714CE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8287" y="2109952"/>
            <a:ext cx="914400" cy="884244"/>
          </a:xfrm>
          <a:prstGeom prst="rect">
            <a:avLst/>
          </a:prstGeom>
        </p:spPr>
      </p:pic>
      <p:pic>
        <p:nvPicPr>
          <p:cNvPr id="12" name="Graphic 11" descr="Badge 3 outline">
            <a:extLst>
              <a:ext uri="{FF2B5EF4-FFF2-40B4-BE49-F238E27FC236}">
                <a16:creationId xmlns:a16="http://schemas.microsoft.com/office/drawing/2014/main" id="{9E905AD6-AFAC-45B1-8695-84092A75E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06191" y="2109952"/>
            <a:ext cx="914400" cy="884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6AD69D-4FAF-43A7-AE50-531F1E5B535F}"/>
              </a:ext>
            </a:extLst>
          </p:cNvPr>
          <p:cNvSpPr txBox="1"/>
          <p:nvPr/>
        </p:nvSpPr>
        <p:spPr>
          <a:xfrm>
            <a:off x="4884090" y="5934670"/>
            <a:ext cx="234526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5F467-A98A-4F52-8F0B-E09AE66B5866}"/>
              </a:ext>
            </a:extLst>
          </p:cNvPr>
          <p:cNvSpPr txBox="1"/>
          <p:nvPr/>
        </p:nvSpPr>
        <p:spPr>
          <a:xfrm>
            <a:off x="1528184" y="5872038"/>
            <a:ext cx="2918097" cy="923330"/>
          </a:xfrm>
          <a:prstGeom prst="rect">
            <a:avLst/>
          </a:prstGeom>
          <a:solidFill>
            <a:srgbClr val="85D2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Führen</a:t>
            </a:r>
            <a:r>
              <a:rPr lang="en-US" b="1" dirty="0">
                <a:solidFill>
                  <a:srgbClr val="000000"/>
                </a:solidFill>
              </a:rPr>
              <a:t> Sie </a:t>
            </a:r>
            <a:r>
              <a:rPr lang="en-US" b="1" dirty="0" err="1">
                <a:solidFill>
                  <a:srgbClr val="000000"/>
                </a:solidFill>
              </a:rPr>
              <a:t>unseren</a:t>
            </a:r>
            <a:r>
              <a:rPr lang="en-US" b="1" dirty="0">
                <a:solidFill>
                  <a:srgbClr val="000000"/>
                </a:solidFill>
              </a:rPr>
              <a:t> Innovation Readiness Test </a:t>
            </a:r>
            <a:r>
              <a:rPr lang="en-US" b="1" dirty="0" err="1">
                <a:solidFill>
                  <a:srgbClr val="000000"/>
                </a:solidFill>
              </a:rPr>
              <a:t>durch</a:t>
            </a:r>
            <a:r>
              <a:rPr lang="en-US" b="1" dirty="0">
                <a:solidFill>
                  <a:srgbClr val="000000"/>
                </a:solidFill>
              </a:rPr>
              <a:t> - </a:t>
            </a:r>
            <a:r>
              <a:rPr lang="en-US" b="1" dirty="0" err="1">
                <a:solidFill>
                  <a:srgbClr val="000000"/>
                </a:solidFill>
              </a:rPr>
              <a:t>Klicken</a:t>
            </a:r>
            <a:r>
              <a:rPr lang="en-US" b="1" dirty="0">
                <a:solidFill>
                  <a:srgbClr val="000000"/>
                </a:solidFill>
              </a:rPr>
              <a:t> Sie </a:t>
            </a:r>
            <a:r>
              <a:rPr lang="en-US" b="1" dirty="0" err="1">
                <a:solidFill>
                  <a:srgbClr val="000000"/>
                </a:solidFill>
              </a:rPr>
              <a:t>hier</a:t>
            </a:r>
            <a:r>
              <a:rPr lang="en-US" b="1" dirty="0">
                <a:solidFill>
                  <a:srgbClr val="000000"/>
                </a:solidFill>
              </a:rPr>
              <a:t>!</a:t>
            </a:r>
            <a:endParaRPr lang="en-IE" b="1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5B36F6-0F3C-4789-A880-9AE3D819FB42}"/>
              </a:ext>
            </a:extLst>
          </p:cNvPr>
          <p:cNvSpPr txBox="1"/>
          <p:nvPr/>
        </p:nvSpPr>
        <p:spPr>
          <a:xfrm>
            <a:off x="4837107" y="5859329"/>
            <a:ext cx="2918097" cy="923330"/>
          </a:xfrm>
          <a:prstGeom prst="rect">
            <a:avLst/>
          </a:prstGeom>
          <a:solidFill>
            <a:srgbClr val="85D2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Setzen</a:t>
            </a:r>
            <a:r>
              <a:rPr lang="en-US" b="1" dirty="0">
                <a:solidFill>
                  <a:srgbClr val="000000"/>
                </a:solidFill>
              </a:rPr>
              <a:t> Sie </a:t>
            </a:r>
            <a:r>
              <a:rPr lang="en-US" b="1" dirty="0" err="1">
                <a:solidFill>
                  <a:srgbClr val="000000"/>
                </a:solidFill>
              </a:rPr>
              <a:t>Ihre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Lernreise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mit</a:t>
            </a:r>
            <a:r>
              <a:rPr lang="en-US" b="1" dirty="0">
                <a:solidFill>
                  <a:srgbClr val="000000"/>
                </a:solidFill>
              </a:rPr>
              <a:t> den </a:t>
            </a:r>
            <a:r>
              <a:rPr lang="en-US" b="1" dirty="0" err="1">
                <a:solidFill>
                  <a:srgbClr val="000000"/>
                </a:solidFill>
              </a:rPr>
              <a:t>Modulen</a:t>
            </a:r>
            <a:r>
              <a:rPr lang="en-US" b="1" dirty="0">
                <a:solidFill>
                  <a:srgbClr val="000000"/>
                </a:solidFill>
              </a:rPr>
              <a:t> 3 und 6 fort</a:t>
            </a:r>
          </a:p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4E3972-8100-4612-BDD6-6EC05ECD9E97}"/>
              </a:ext>
            </a:extLst>
          </p:cNvPr>
          <p:cNvSpPr txBox="1"/>
          <p:nvPr/>
        </p:nvSpPr>
        <p:spPr>
          <a:xfrm>
            <a:off x="8140099" y="5859328"/>
            <a:ext cx="3145548" cy="923330"/>
          </a:xfrm>
          <a:prstGeom prst="rect">
            <a:avLst/>
          </a:prstGeom>
          <a:solidFill>
            <a:srgbClr val="85D2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Nutzen</a:t>
            </a:r>
            <a:r>
              <a:rPr lang="en-US" b="1" dirty="0">
                <a:solidFill>
                  <a:srgbClr val="000000"/>
                </a:solidFill>
              </a:rPr>
              <a:t> Sie die Module 4 und 5 </a:t>
            </a:r>
            <a:r>
              <a:rPr lang="en-US" b="1" dirty="0" err="1">
                <a:solidFill>
                  <a:srgbClr val="000000"/>
                </a:solidFill>
              </a:rPr>
              <a:t>zur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Unterstützung</a:t>
            </a:r>
            <a:r>
              <a:rPr lang="en-US" b="1" dirty="0">
                <a:solidFill>
                  <a:srgbClr val="000000"/>
                </a:solidFill>
              </a:rPr>
              <a:t> von NPD und </a:t>
            </a:r>
            <a:r>
              <a:rPr lang="en-US" b="1" dirty="0" err="1">
                <a:solidFill>
                  <a:srgbClr val="000000"/>
                </a:solidFill>
              </a:rPr>
              <a:t>Kommerzialisierung</a:t>
            </a:r>
            <a:endParaRPr lang="en-IE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489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1C1AA2-8841-43C8-BB10-0A2CB97134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5310" y="1555531"/>
            <a:ext cx="11729545" cy="434077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indent="0">
              <a:lnSpc>
                <a:spcPct val="120000"/>
              </a:lnSpc>
            </a:pP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davon</a:t>
            </a:r>
            <a:r>
              <a:rPr lang="en-US" dirty="0"/>
              <a:t>, </a:t>
            </a:r>
            <a:r>
              <a:rPr lang="en-US" dirty="0" err="1"/>
              <a:t>ob</a:t>
            </a:r>
            <a:r>
              <a:rPr lang="en-US" dirty="0"/>
              <a:t> Sie </a:t>
            </a:r>
            <a:r>
              <a:rPr lang="en-US" dirty="0" err="1"/>
              <a:t>gerade</a:t>
            </a:r>
            <a:r>
              <a:rPr lang="en-US" dirty="0"/>
              <a:t> erst </a:t>
            </a:r>
            <a:r>
              <a:rPr lang="en-US" dirty="0" err="1"/>
              <a:t>mit</a:t>
            </a:r>
            <a:r>
              <a:rPr lang="en-US" dirty="0"/>
              <a:t> der Innovation </a:t>
            </a:r>
            <a:r>
              <a:rPr lang="en-US" dirty="0" err="1"/>
              <a:t>beginnen</a:t>
            </a:r>
            <a:r>
              <a:rPr lang="en-US" dirty="0"/>
              <a:t>, </a:t>
            </a:r>
            <a:r>
              <a:rPr lang="en-US" dirty="0" err="1"/>
              <a:t>bereits</a:t>
            </a:r>
            <a:r>
              <a:rPr lang="en-US" dirty="0"/>
              <a:t> </a:t>
            </a:r>
            <a:r>
              <a:rPr lang="en-US" dirty="0" err="1"/>
              <a:t>einige</a:t>
            </a:r>
            <a:r>
              <a:rPr lang="en-US" dirty="0"/>
              <a:t> </a:t>
            </a:r>
            <a:r>
              <a:rPr lang="en-US" dirty="0" err="1"/>
              <a:t>erfolgreiche</a:t>
            </a:r>
            <a:r>
              <a:rPr lang="en-US" dirty="0"/>
              <a:t> </a:t>
            </a:r>
            <a:r>
              <a:rPr lang="en-US" dirty="0" err="1"/>
              <a:t>Erfahrungen</a:t>
            </a:r>
            <a:r>
              <a:rPr lang="en-US" dirty="0"/>
              <a:t> </a:t>
            </a:r>
            <a:r>
              <a:rPr lang="en-US" dirty="0" err="1"/>
              <a:t>damit</a:t>
            </a:r>
            <a:r>
              <a:rPr lang="en-US" dirty="0"/>
              <a:t> </a:t>
            </a:r>
            <a:r>
              <a:rPr lang="en-US" dirty="0" err="1"/>
              <a:t>gesammelt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kampferprobter</a:t>
            </a:r>
            <a:r>
              <a:rPr lang="en-US" dirty="0"/>
              <a:t> </a:t>
            </a:r>
            <a:r>
              <a:rPr lang="en-US" dirty="0" err="1"/>
              <a:t>Innovationsveteran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, </a:t>
            </a:r>
            <a:r>
              <a:rPr lang="en-US" b="1" dirty="0" err="1"/>
              <a:t>können</a:t>
            </a:r>
            <a:r>
              <a:rPr lang="en-US" b="1" dirty="0"/>
              <a:t> Sie </a:t>
            </a:r>
            <a:r>
              <a:rPr lang="en-US" b="1" dirty="0" err="1"/>
              <a:t>immer</a:t>
            </a:r>
            <a:r>
              <a:rPr lang="en-US" b="1" dirty="0"/>
              <a:t> </a:t>
            </a:r>
            <a:r>
              <a:rPr lang="en-US" b="1" dirty="0" err="1"/>
              <a:t>noch</a:t>
            </a:r>
            <a:r>
              <a:rPr lang="en-US" b="1" dirty="0"/>
              <a:t> </a:t>
            </a:r>
            <a:r>
              <a:rPr lang="en-US" b="1" dirty="0" err="1"/>
              <a:t>versuchen</a:t>
            </a:r>
            <a:r>
              <a:rPr lang="en-US" b="1" dirty="0"/>
              <a:t>, </a:t>
            </a:r>
            <a:r>
              <a:rPr lang="en-US" b="1" dirty="0" err="1"/>
              <a:t>neue</a:t>
            </a:r>
            <a:r>
              <a:rPr lang="en-US" b="1" dirty="0"/>
              <a:t> </a:t>
            </a:r>
            <a:r>
              <a:rPr lang="en-US" b="1" dirty="0" err="1"/>
              <a:t>Wachstumschancen</a:t>
            </a:r>
            <a:r>
              <a:rPr lang="en-US" b="1" dirty="0"/>
              <a:t> in </a:t>
            </a:r>
            <a:r>
              <a:rPr lang="en-US" b="1" dirty="0" err="1"/>
              <a:t>Ihrem</a:t>
            </a:r>
            <a:r>
              <a:rPr lang="en-US" b="1" dirty="0"/>
              <a:t> </a:t>
            </a:r>
            <a:r>
              <a:rPr lang="en-US" b="1" dirty="0" err="1"/>
              <a:t>Lebensmittel</a:t>
            </a:r>
            <a:r>
              <a:rPr lang="en-US" b="1" dirty="0"/>
              <a:t>-KMU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finden</a:t>
            </a:r>
            <a:r>
              <a:rPr lang="en-US" dirty="0"/>
              <a:t>, </a:t>
            </a:r>
            <a:r>
              <a:rPr lang="en-US" dirty="0" err="1"/>
              <a:t>unabhängig</a:t>
            </a:r>
            <a:r>
              <a:rPr lang="en-US" dirty="0"/>
              <a:t> von </a:t>
            </a:r>
            <a:r>
              <a:rPr lang="en-US" dirty="0" err="1"/>
              <a:t>Ihrem</a:t>
            </a:r>
            <a:r>
              <a:rPr lang="en-US" dirty="0"/>
              <a:t> </a:t>
            </a:r>
            <a:r>
              <a:rPr lang="en-US" dirty="0" err="1"/>
              <a:t>derzeitigen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.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Herangehensweise</a:t>
            </a:r>
            <a:r>
              <a:rPr lang="en-US" dirty="0"/>
              <a:t> an die Innovation </a:t>
            </a:r>
            <a:r>
              <a:rPr lang="en-US" dirty="0" err="1"/>
              <a:t>hängt</a:t>
            </a:r>
            <a:r>
              <a:rPr lang="en-US" dirty="0"/>
              <a:t> </a:t>
            </a:r>
            <a:r>
              <a:rPr lang="en-US" dirty="0" err="1"/>
              <a:t>hauptsächlich</a:t>
            </a:r>
            <a:r>
              <a:rPr lang="en-US" dirty="0"/>
              <a:t> von </a:t>
            </a:r>
            <a:r>
              <a:rPr lang="en-US" dirty="0" err="1"/>
              <a:t>Ihren</a:t>
            </a:r>
            <a:r>
              <a:rPr lang="en-US" dirty="0"/>
              <a:t> </a:t>
            </a:r>
            <a:r>
              <a:rPr lang="en-US" dirty="0" err="1"/>
              <a:t>einzigartigen</a:t>
            </a:r>
            <a:r>
              <a:rPr lang="en-US" dirty="0"/>
              <a:t> </a:t>
            </a:r>
            <a:r>
              <a:rPr lang="en-US" dirty="0" err="1"/>
              <a:t>Fähigkeiten</a:t>
            </a:r>
            <a:r>
              <a:rPr lang="en-US" dirty="0"/>
              <a:t> und </a:t>
            </a:r>
            <a:r>
              <a:rPr lang="en-US" dirty="0" err="1"/>
              <a:t>strategischen</a:t>
            </a:r>
            <a:r>
              <a:rPr lang="en-US" dirty="0"/>
              <a:t> </a:t>
            </a:r>
            <a:r>
              <a:rPr lang="en-US" dirty="0" err="1"/>
              <a:t>Zielen</a:t>
            </a:r>
            <a:r>
              <a:rPr lang="en-US" dirty="0"/>
              <a:t> ab. </a:t>
            </a:r>
            <a:r>
              <a:rPr lang="en-US" dirty="0" err="1"/>
              <a:t>Letzten</a:t>
            </a:r>
            <a:r>
              <a:rPr lang="en-US" dirty="0"/>
              <a:t> </a:t>
            </a:r>
            <a:r>
              <a:rPr lang="en-US" dirty="0" err="1"/>
              <a:t>Endes</a:t>
            </a:r>
            <a:r>
              <a:rPr lang="en-US" dirty="0"/>
              <a:t> </a:t>
            </a:r>
            <a:r>
              <a:rPr lang="en-US" dirty="0" err="1"/>
              <a:t>unterscheidet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das Management von </a:t>
            </a:r>
            <a:r>
              <a:rPr lang="en-US" dirty="0" err="1"/>
              <a:t>Innovationen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Management </a:t>
            </a:r>
            <a:r>
              <a:rPr lang="en-US" dirty="0" err="1"/>
              <a:t>anderer</a:t>
            </a:r>
            <a:r>
              <a:rPr lang="en-US" dirty="0"/>
              <a:t> </a:t>
            </a:r>
            <a:r>
              <a:rPr lang="en-US" dirty="0" err="1"/>
              <a:t>größerer</a:t>
            </a:r>
            <a:r>
              <a:rPr lang="en-US" dirty="0"/>
              <a:t> </a:t>
            </a:r>
            <a:r>
              <a:rPr lang="en-US" dirty="0" err="1"/>
              <a:t>Veränderungen</a:t>
            </a:r>
            <a:r>
              <a:rPr lang="en-US" dirty="0"/>
              <a:t>, und es </a:t>
            </a:r>
            <a:r>
              <a:rPr lang="en-US" dirty="0" err="1"/>
              <a:t>gelten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weniger</a:t>
            </a:r>
            <a:r>
              <a:rPr lang="en-US" dirty="0"/>
              <a:t> die </a:t>
            </a:r>
            <a:r>
              <a:rPr lang="en-US" dirty="0" err="1"/>
              <a:t>gleichen</a:t>
            </a:r>
            <a:r>
              <a:rPr lang="en-US" dirty="0"/>
              <a:t> </a:t>
            </a:r>
            <a:r>
              <a:rPr lang="en-US" dirty="0" err="1"/>
              <a:t>Grundsätze</a:t>
            </a:r>
            <a:r>
              <a:rPr lang="en-US" dirty="0"/>
              <a:t>.</a:t>
            </a:r>
          </a:p>
          <a:p>
            <a:pPr indent="0">
              <a:lnSpc>
                <a:spcPct val="120000"/>
              </a:lnSpc>
            </a:pPr>
            <a:r>
              <a:rPr lang="en-US" dirty="0" err="1"/>
              <a:t>Obwohl</a:t>
            </a:r>
            <a:r>
              <a:rPr lang="en-US" dirty="0"/>
              <a:t> es </a:t>
            </a:r>
            <a:r>
              <a:rPr lang="en-US" dirty="0" err="1"/>
              <a:t>wichtig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, schnell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handeln</a:t>
            </a:r>
            <a:r>
              <a:rPr lang="en-US" dirty="0"/>
              <a:t>, </a:t>
            </a:r>
            <a:r>
              <a:rPr lang="en-US" dirty="0" err="1"/>
              <a:t>sollten</a:t>
            </a:r>
            <a:r>
              <a:rPr lang="en-US" dirty="0"/>
              <a:t> Sie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abbeißen</a:t>
            </a:r>
            <a:r>
              <a:rPr lang="en-US" dirty="0"/>
              <a:t>, </a:t>
            </a:r>
            <a:r>
              <a:rPr lang="en-US" dirty="0" err="1"/>
              <a:t>als</a:t>
            </a:r>
            <a:r>
              <a:rPr lang="en-US" dirty="0"/>
              <a:t> Sie </a:t>
            </a:r>
            <a:r>
              <a:rPr lang="en-US" dirty="0" err="1"/>
              <a:t>kauen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. Um </a:t>
            </a:r>
            <a:r>
              <a:rPr lang="en-US" dirty="0" err="1"/>
              <a:t>unnötigen</a:t>
            </a:r>
            <a:r>
              <a:rPr lang="en-US" dirty="0"/>
              <a:t> </a:t>
            </a:r>
            <a:r>
              <a:rPr lang="en-US" dirty="0" err="1"/>
              <a:t>Ärger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vermeiden</a:t>
            </a:r>
            <a:r>
              <a:rPr lang="en-US" dirty="0"/>
              <a:t>, </a:t>
            </a:r>
            <a:r>
              <a:rPr lang="en-US" dirty="0" err="1"/>
              <a:t>sollten</a:t>
            </a:r>
            <a:r>
              <a:rPr lang="en-US" dirty="0"/>
              <a:t> Sie den </a:t>
            </a:r>
            <a:r>
              <a:rPr lang="en-US" dirty="0" err="1"/>
              <a:t>Rahmen</a:t>
            </a:r>
            <a:r>
              <a:rPr lang="en-US" dirty="0"/>
              <a:t> </a:t>
            </a:r>
            <a:r>
              <a:rPr lang="en-US" dirty="0" err="1"/>
              <a:t>nutzen</a:t>
            </a:r>
            <a:r>
              <a:rPr lang="en-US" dirty="0"/>
              <a:t>, um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Unternehmen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analysieren</a:t>
            </a:r>
            <a:r>
              <a:rPr lang="en-US" dirty="0"/>
              <a:t> und </a:t>
            </a:r>
            <a:r>
              <a:rPr lang="en-US" dirty="0" err="1"/>
              <a:t>dann</a:t>
            </a:r>
            <a:r>
              <a:rPr lang="en-US" dirty="0"/>
              <a:t>:</a:t>
            </a:r>
          </a:p>
          <a:p>
            <a:pPr marL="5715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Zerlegen</a:t>
            </a:r>
            <a:r>
              <a:rPr lang="en-US" b="1" dirty="0"/>
              <a:t> Sie </a:t>
            </a:r>
            <a:r>
              <a:rPr lang="en-US" b="1" dirty="0" err="1"/>
              <a:t>Ihre</a:t>
            </a:r>
            <a:r>
              <a:rPr lang="en-US" b="1" dirty="0"/>
              <a:t> </a:t>
            </a:r>
            <a:r>
              <a:rPr lang="en-US" b="1" dirty="0" err="1"/>
              <a:t>strategischen</a:t>
            </a:r>
            <a:r>
              <a:rPr lang="en-US" b="1" dirty="0"/>
              <a:t> </a:t>
            </a:r>
            <a:r>
              <a:rPr lang="en-US" b="1" dirty="0" err="1"/>
              <a:t>Ziele</a:t>
            </a:r>
            <a:r>
              <a:rPr lang="en-US" b="1" dirty="0"/>
              <a:t> in </a:t>
            </a:r>
            <a:r>
              <a:rPr lang="en-US" b="1" dirty="0" err="1"/>
              <a:t>kleinere</a:t>
            </a:r>
            <a:r>
              <a:rPr lang="en-US" b="1" dirty="0"/>
              <a:t>, </a:t>
            </a:r>
            <a:r>
              <a:rPr lang="en-US" b="1" dirty="0" err="1"/>
              <a:t>leicht</a:t>
            </a:r>
            <a:r>
              <a:rPr lang="en-US" b="1" dirty="0"/>
              <a:t> </a:t>
            </a:r>
            <a:r>
              <a:rPr lang="en-US" b="1" dirty="0" err="1"/>
              <a:t>umzusetzende</a:t>
            </a:r>
            <a:r>
              <a:rPr lang="en-US" b="1" dirty="0"/>
              <a:t> </a:t>
            </a:r>
            <a:r>
              <a:rPr lang="en-US" b="1" dirty="0" err="1"/>
              <a:t>Teile</a:t>
            </a:r>
            <a:endParaRPr lang="en-US" b="1" dirty="0"/>
          </a:p>
          <a:p>
            <a:pPr marL="5715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Engagieren</a:t>
            </a:r>
            <a:r>
              <a:rPr lang="en-US" b="1" dirty="0"/>
              <a:t> Sie </a:t>
            </a:r>
            <a:r>
              <a:rPr lang="en-US" b="1" dirty="0" err="1"/>
              <a:t>sich</a:t>
            </a:r>
            <a:r>
              <a:rPr lang="en-US" b="1" dirty="0"/>
              <a:t> </a:t>
            </a:r>
            <a:r>
              <a:rPr lang="en-US" b="1" dirty="0" err="1"/>
              <a:t>für</a:t>
            </a:r>
            <a:r>
              <a:rPr lang="en-US" b="1" dirty="0"/>
              <a:t> den </a:t>
            </a:r>
            <a:r>
              <a:rPr lang="en-US" b="1" dirty="0" err="1"/>
              <a:t>Prozess</a:t>
            </a:r>
            <a:endParaRPr lang="en-IE" b="1" dirty="0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E85D5-9924-4CB9-81D2-BEEDDE5D2F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" y="670586"/>
            <a:ext cx="10933216" cy="582221"/>
          </a:xfrm>
        </p:spPr>
        <p:txBody>
          <a:bodyPr>
            <a:normAutofit/>
          </a:bodyPr>
          <a:lstStyle/>
          <a:p>
            <a:r>
              <a:rPr lang="en-US" sz="3300" b="1" dirty="0" err="1"/>
              <a:t>Einstieg</a:t>
            </a:r>
            <a:r>
              <a:rPr lang="en-US" sz="3300" b="1" dirty="0"/>
              <a:t> in </a:t>
            </a:r>
            <a:r>
              <a:rPr lang="en-US" sz="3300" b="1" dirty="0" err="1"/>
              <a:t>Innovationen</a:t>
            </a:r>
            <a:r>
              <a:rPr lang="en-US" sz="3300" b="1" dirty="0"/>
              <a:t>…</a:t>
            </a:r>
            <a:endParaRPr lang="en-IE" sz="3300" b="1" dirty="0"/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id="{9F644B26-31C7-4655-88A4-B65364DC2DD7}"/>
              </a:ext>
            </a:extLst>
          </p:cNvPr>
          <p:cNvGrpSpPr/>
          <p:nvPr/>
        </p:nvGrpSpPr>
        <p:grpSpPr>
          <a:xfrm>
            <a:off x="10036153" y="461142"/>
            <a:ext cx="1066935" cy="1001108"/>
            <a:chOff x="6615628" y="2116894"/>
            <a:chExt cx="1066935" cy="1001108"/>
          </a:xfrm>
        </p:grpSpPr>
        <p:sp>
          <p:nvSpPr>
            <p:cNvPr id="8" name="Freeform 1128">
              <a:extLst>
                <a:ext uri="{FF2B5EF4-FFF2-40B4-BE49-F238E27FC236}">
                  <a16:creationId xmlns:a16="http://schemas.microsoft.com/office/drawing/2014/main" id="{9753B257-13B3-40A6-A54A-9B2C88DF8897}"/>
                </a:ext>
              </a:extLst>
            </p:cNvPr>
            <p:cNvSpPr/>
            <p:nvPr/>
          </p:nvSpPr>
          <p:spPr>
            <a:xfrm>
              <a:off x="7183381" y="2256775"/>
              <a:ext cx="285542" cy="320903"/>
            </a:xfrm>
            <a:custGeom>
              <a:avLst/>
              <a:gdLst>
                <a:gd name="connsiteX0" fmla="*/ 0 w 285542"/>
                <a:gd name="connsiteY0" fmla="*/ 148109 h 320903"/>
                <a:gd name="connsiteX1" fmla="*/ 139880 w 285542"/>
                <a:gd name="connsiteY1" fmla="*/ 0 h 320903"/>
                <a:gd name="connsiteX2" fmla="*/ 142623 w 285542"/>
                <a:gd name="connsiteY2" fmla="*/ 0 h 320903"/>
                <a:gd name="connsiteX3" fmla="*/ 241363 w 285542"/>
                <a:gd name="connsiteY3" fmla="*/ 41141 h 320903"/>
                <a:gd name="connsiteX4" fmla="*/ 285247 w 285542"/>
                <a:gd name="connsiteY4" fmla="*/ 159080 h 320903"/>
                <a:gd name="connsiteX5" fmla="*/ 224906 w 285542"/>
                <a:gd name="connsiteY5" fmla="*/ 268790 h 320903"/>
                <a:gd name="connsiteX6" fmla="*/ 205708 w 285542"/>
                <a:gd name="connsiteY6" fmla="*/ 304446 h 320903"/>
                <a:gd name="connsiteX7" fmla="*/ 205708 w 285542"/>
                <a:gd name="connsiteY7" fmla="*/ 320903 h 320903"/>
                <a:gd name="connsiteX8" fmla="*/ 82283 w 285542"/>
                <a:gd name="connsiteY8" fmla="*/ 320903 h 320903"/>
                <a:gd name="connsiteX9" fmla="*/ 82283 w 285542"/>
                <a:gd name="connsiteY9" fmla="*/ 304446 h 320903"/>
                <a:gd name="connsiteX10" fmla="*/ 63083 w 285542"/>
                <a:gd name="connsiteY10" fmla="*/ 268790 h 320903"/>
                <a:gd name="connsiteX11" fmla="*/ 0 w 285542"/>
                <a:gd name="connsiteY11" fmla="*/ 148109 h 320903"/>
                <a:gd name="connsiteX12" fmla="*/ 0 w 285542"/>
                <a:gd name="connsiteY12" fmla="*/ 148109 h 32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542" h="320903">
                  <a:moveTo>
                    <a:pt x="0" y="148109"/>
                  </a:moveTo>
                  <a:cubicBezTo>
                    <a:pt x="0" y="68569"/>
                    <a:pt x="63083" y="2743"/>
                    <a:pt x="139880" y="0"/>
                  </a:cubicBezTo>
                  <a:cubicBezTo>
                    <a:pt x="139880" y="0"/>
                    <a:pt x="139880" y="0"/>
                    <a:pt x="142623" y="0"/>
                  </a:cubicBezTo>
                  <a:cubicBezTo>
                    <a:pt x="178280" y="0"/>
                    <a:pt x="213936" y="13714"/>
                    <a:pt x="241363" y="41141"/>
                  </a:cubicBezTo>
                  <a:cubicBezTo>
                    <a:pt x="271533" y="71312"/>
                    <a:pt x="287991" y="115196"/>
                    <a:pt x="285247" y="159080"/>
                  </a:cubicBezTo>
                  <a:cubicBezTo>
                    <a:pt x="282505" y="202964"/>
                    <a:pt x="260563" y="241363"/>
                    <a:pt x="224906" y="268790"/>
                  </a:cubicBezTo>
                  <a:cubicBezTo>
                    <a:pt x="213936" y="277019"/>
                    <a:pt x="205708" y="290733"/>
                    <a:pt x="205708" y="304446"/>
                  </a:cubicBezTo>
                  <a:lnTo>
                    <a:pt x="205708" y="320903"/>
                  </a:lnTo>
                  <a:lnTo>
                    <a:pt x="82283" y="320903"/>
                  </a:lnTo>
                  <a:lnTo>
                    <a:pt x="82283" y="304446"/>
                  </a:lnTo>
                  <a:cubicBezTo>
                    <a:pt x="82283" y="290733"/>
                    <a:pt x="74053" y="277019"/>
                    <a:pt x="63083" y="268790"/>
                  </a:cubicBezTo>
                  <a:cubicBezTo>
                    <a:pt x="21942" y="241363"/>
                    <a:pt x="0" y="194736"/>
                    <a:pt x="0" y="148109"/>
                  </a:cubicBezTo>
                  <a:lnTo>
                    <a:pt x="0" y="148109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aphic 3">
              <a:extLst>
                <a:ext uri="{FF2B5EF4-FFF2-40B4-BE49-F238E27FC236}">
                  <a16:creationId xmlns:a16="http://schemas.microsoft.com/office/drawing/2014/main" id="{02CD1121-0A0B-4261-9056-25F9E3B71D72}"/>
                </a:ext>
              </a:extLst>
            </p:cNvPr>
            <p:cNvGrpSpPr/>
            <p:nvPr/>
          </p:nvGrpSpPr>
          <p:grpSpPr>
            <a:xfrm>
              <a:off x="6615628" y="2116894"/>
              <a:ext cx="1066935" cy="1001108"/>
              <a:chOff x="6615628" y="2116894"/>
              <a:chExt cx="1066935" cy="1001108"/>
            </a:xfrm>
            <a:solidFill>
              <a:srgbClr val="000000"/>
            </a:solidFill>
          </p:grpSpPr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FE477CD8-ED44-47C5-A0C9-23B9C3584E55}"/>
                  </a:ext>
                </a:extLst>
              </p:cNvPr>
              <p:cNvSpPr/>
              <p:nvPr/>
            </p:nvSpPr>
            <p:spPr>
              <a:xfrm>
                <a:off x="7164181" y="2221119"/>
                <a:ext cx="357393" cy="537581"/>
              </a:xfrm>
              <a:custGeom>
                <a:avLst/>
                <a:gdLst>
                  <a:gd name="connsiteX0" fmla="*/ 279763 w 357393"/>
                  <a:gd name="connsiteY0" fmla="*/ 331874 h 537581"/>
                  <a:gd name="connsiteX1" fmla="*/ 356560 w 357393"/>
                  <a:gd name="connsiteY1" fmla="*/ 197479 h 537581"/>
                  <a:gd name="connsiteX2" fmla="*/ 301704 w 357393"/>
                  <a:gd name="connsiteY2" fmla="*/ 52112 h 537581"/>
                  <a:gd name="connsiteX3" fmla="*/ 175536 w 357393"/>
                  <a:gd name="connsiteY3" fmla="*/ 0 h 537581"/>
                  <a:gd name="connsiteX4" fmla="*/ 0 w 357393"/>
                  <a:gd name="connsiteY4" fmla="*/ 183765 h 537581"/>
                  <a:gd name="connsiteX5" fmla="*/ 76797 w 357393"/>
                  <a:gd name="connsiteY5" fmla="*/ 331874 h 537581"/>
                  <a:gd name="connsiteX6" fmla="*/ 79539 w 357393"/>
                  <a:gd name="connsiteY6" fmla="*/ 340102 h 537581"/>
                  <a:gd name="connsiteX7" fmla="*/ 79539 w 357393"/>
                  <a:gd name="connsiteY7" fmla="*/ 364787 h 537581"/>
                  <a:gd name="connsiteX8" fmla="*/ 52112 w 357393"/>
                  <a:gd name="connsiteY8" fmla="*/ 416900 h 537581"/>
                  <a:gd name="connsiteX9" fmla="*/ 87769 w 357393"/>
                  <a:gd name="connsiteY9" fmla="*/ 463527 h 537581"/>
                  <a:gd name="connsiteX10" fmla="*/ 87769 w 357393"/>
                  <a:gd name="connsiteY10" fmla="*/ 485469 h 537581"/>
                  <a:gd name="connsiteX11" fmla="*/ 139880 w 357393"/>
                  <a:gd name="connsiteY11" fmla="*/ 537581 h 537581"/>
                  <a:gd name="connsiteX12" fmla="*/ 211193 w 357393"/>
                  <a:gd name="connsiteY12" fmla="*/ 537581 h 537581"/>
                  <a:gd name="connsiteX13" fmla="*/ 263305 w 357393"/>
                  <a:gd name="connsiteY13" fmla="*/ 485469 h 537581"/>
                  <a:gd name="connsiteX14" fmla="*/ 263305 w 357393"/>
                  <a:gd name="connsiteY14" fmla="*/ 463527 h 537581"/>
                  <a:gd name="connsiteX15" fmla="*/ 298961 w 357393"/>
                  <a:gd name="connsiteY15" fmla="*/ 416900 h 537581"/>
                  <a:gd name="connsiteX16" fmla="*/ 271533 w 357393"/>
                  <a:gd name="connsiteY16" fmla="*/ 364787 h 537581"/>
                  <a:gd name="connsiteX17" fmla="*/ 271533 w 357393"/>
                  <a:gd name="connsiteY17" fmla="*/ 340102 h 537581"/>
                  <a:gd name="connsiteX18" fmla="*/ 279763 w 357393"/>
                  <a:gd name="connsiteY18" fmla="*/ 331874 h 537581"/>
                  <a:gd name="connsiteX19" fmla="*/ 279763 w 357393"/>
                  <a:gd name="connsiteY19" fmla="*/ 331874 h 537581"/>
                  <a:gd name="connsiteX20" fmla="*/ 35656 w 357393"/>
                  <a:gd name="connsiteY20" fmla="*/ 183765 h 537581"/>
                  <a:gd name="connsiteX21" fmla="*/ 175536 w 357393"/>
                  <a:gd name="connsiteY21" fmla="*/ 35656 h 537581"/>
                  <a:gd name="connsiteX22" fmla="*/ 178280 w 357393"/>
                  <a:gd name="connsiteY22" fmla="*/ 35656 h 537581"/>
                  <a:gd name="connsiteX23" fmla="*/ 277019 w 357393"/>
                  <a:gd name="connsiteY23" fmla="*/ 76797 h 537581"/>
                  <a:gd name="connsiteX24" fmla="*/ 320904 w 357393"/>
                  <a:gd name="connsiteY24" fmla="*/ 194736 h 537581"/>
                  <a:gd name="connsiteX25" fmla="*/ 260563 w 357393"/>
                  <a:gd name="connsiteY25" fmla="*/ 304446 h 537581"/>
                  <a:gd name="connsiteX26" fmla="*/ 241363 w 357393"/>
                  <a:gd name="connsiteY26" fmla="*/ 340102 h 537581"/>
                  <a:gd name="connsiteX27" fmla="*/ 241363 w 357393"/>
                  <a:gd name="connsiteY27" fmla="*/ 356559 h 537581"/>
                  <a:gd name="connsiteX28" fmla="*/ 117939 w 357393"/>
                  <a:gd name="connsiteY28" fmla="*/ 356559 h 537581"/>
                  <a:gd name="connsiteX29" fmla="*/ 117939 w 357393"/>
                  <a:gd name="connsiteY29" fmla="*/ 340102 h 537581"/>
                  <a:gd name="connsiteX30" fmla="*/ 98739 w 357393"/>
                  <a:gd name="connsiteY30" fmla="*/ 304446 h 537581"/>
                  <a:gd name="connsiteX31" fmla="*/ 35656 w 357393"/>
                  <a:gd name="connsiteY31" fmla="*/ 183765 h 537581"/>
                  <a:gd name="connsiteX32" fmla="*/ 35656 w 357393"/>
                  <a:gd name="connsiteY32" fmla="*/ 183765 h 537581"/>
                  <a:gd name="connsiteX33" fmla="*/ 213936 w 357393"/>
                  <a:gd name="connsiteY33" fmla="*/ 499183 h 537581"/>
                  <a:gd name="connsiteX34" fmla="*/ 142624 w 357393"/>
                  <a:gd name="connsiteY34" fmla="*/ 499183 h 537581"/>
                  <a:gd name="connsiteX35" fmla="*/ 126167 w 357393"/>
                  <a:gd name="connsiteY35" fmla="*/ 482726 h 537581"/>
                  <a:gd name="connsiteX36" fmla="*/ 126167 w 357393"/>
                  <a:gd name="connsiteY36" fmla="*/ 466270 h 537581"/>
                  <a:gd name="connsiteX37" fmla="*/ 233135 w 357393"/>
                  <a:gd name="connsiteY37" fmla="*/ 466270 h 537581"/>
                  <a:gd name="connsiteX38" fmla="*/ 233135 w 357393"/>
                  <a:gd name="connsiteY38" fmla="*/ 482726 h 537581"/>
                  <a:gd name="connsiteX39" fmla="*/ 213936 w 357393"/>
                  <a:gd name="connsiteY39" fmla="*/ 499183 h 537581"/>
                  <a:gd name="connsiteX40" fmla="*/ 213936 w 357393"/>
                  <a:gd name="connsiteY40" fmla="*/ 499183 h 537581"/>
                  <a:gd name="connsiteX41" fmla="*/ 249591 w 357393"/>
                  <a:gd name="connsiteY41" fmla="*/ 427871 h 537581"/>
                  <a:gd name="connsiteX42" fmla="*/ 106967 w 357393"/>
                  <a:gd name="connsiteY42" fmla="*/ 427871 h 537581"/>
                  <a:gd name="connsiteX43" fmla="*/ 90511 w 357393"/>
                  <a:gd name="connsiteY43" fmla="*/ 411414 h 537581"/>
                  <a:gd name="connsiteX44" fmla="*/ 106967 w 357393"/>
                  <a:gd name="connsiteY44" fmla="*/ 394958 h 537581"/>
                  <a:gd name="connsiteX45" fmla="*/ 249591 w 357393"/>
                  <a:gd name="connsiteY45" fmla="*/ 394958 h 537581"/>
                  <a:gd name="connsiteX46" fmla="*/ 266049 w 357393"/>
                  <a:gd name="connsiteY46" fmla="*/ 411414 h 537581"/>
                  <a:gd name="connsiteX47" fmla="*/ 249591 w 357393"/>
                  <a:gd name="connsiteY47" fmla="*/ 427871 h 537581"/>
                  <a:gd name="connsiteX48" fmla="*/ 249591 w 357393"/>
                  <a:gd name="connsiteY48" fmla="*/ 427871 h 53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57393" h="537581">
                    <a:moveTo>
                      <a:pt x="279763" y="331874"/>
                    </a:moveTo>
                    <a:cubicBezTo>
                      <a:pt x="323646" y="298961"/>
                      <a:pt x="351074" y="249591"/>
                      <a:pt x="356560" y="197479"/>
                    </a:cubicBezTo>
                    <a:cubicBezTo>
                      <a:pt x="362046" y="142624"/>
                      <a:pt x="340102" y="90511"/>
                      <a:pt x="301704" y="52112"/>
                    </a:cubicBezTo>
                    <a:cubicBezTo>
                      <a:pt x="268791" y="19199"/>
                      <a:pt x="222163" y="0"/>
                      <a:pt x="175536" y="0"/>
                    </a:cubicBezTo>
                    <a:cubicBezTo>
                      <a:pt x="79539" y="2743"/>
                      <a:pt x="0" y="82283"/>
                      <a:pt x="0" y="183765"/>
                    </a:cubicBezTo>
                    <a:cubicBezTo>
                      <a:pt x="0" y="244106"/>
                      <a:pt x="27428" y="298961"/>
                      <a:pt x="76797" y="331874"/>
                    </a:cubicBezTo>
                    <a:cubicBezTo>
                      <a:pt x="79539" y="334617"/>
                      <a:pt x="79539" y="337360"/>
                      <a:pt x="79539" y="340102"/>
                    </a:cubicBezTo>
                    <a:lnTo>
                      <a:pt x="79539" y="364787"/>
                    </a:lnTo>
                    <a:cubicBezTo>
                      <a:pt x="60341" y="375758"/>
                      <a:pt x="52112" y="394958"/>
                      <a:pt x="52112" y="416900"/>
                    </a:cubicBezTo>
                    <a:cubicBezTo>
                      <a:pt x="54855" y="438842"/>
                      <a:pt x="68569" y="455298"/>
                      <a:pt x="87769" y="463527"/>
                    </a:cubicBezTo>
                    <a:lnTo>
                      <a:pt x="87769" y="485469"/>
                    </a:lnTo>
                    <a:cubicBezTo>
                      <a:pt x="87769" y="515639"/>
                      <a:pt x="112453" y="537581"/>
                      <a:pt x="139880" y="537581"/>
                    </a:cubicBezTo>
                    <a:lnTo>
                      <a:pt x="211193" y="537581"/>
                    </a:lnTo>
                    <a:cubicBezTo>
                      <a:pt x="241363" y="537581"/>
                      <a:pt x="263305" y="512896"/>
                      <a:pt x="263305" y="485469"/>
                    </a:cubicBezTo>
                    <a:lnTo>
                      <a:pt x="263305" y="463527"/>
                    </a:lnTo>
                    <a:cubicBezTo>
                      <a:pt x="282505" y="455298"/>
                      <a:pt x="296219" y="438842"/>
                      <a:pt x="298961" y="416900"/>
                    </a:cubicBezTo>
                    <a:cubicBezTo>
                      <a:pt x="301704" y="394958"/>
                      <a:pt x="290733" y="375758"/>
                      <a:pt x="271533" y="364787"/>
                    </a:cubicBezTo>
                    <a:lnTo>
                      <a:pt x="271533" y="340102"/>
                    </a:lnTo>
                    <a:cubicBezTo>
                      <a:pt x="277019" y="337360"/>
                      <a:pt x="277019" y="334617"/>
                      <a:pt x="279763" y="331874"/>
                    </a:cubicBezTo>
                    <a:lnTo>
                      <a:pt x="279763" y="331874"/>
                    </a:lnTo>
                    <a:close/>
                    <a:moveTo>
                      <a:pt x="35656" y="183765"/>
                    </a:moveTo>
                    <a:cubicBezTo>
                      <a:pt x="35656" y="104225"/>
                      <a:pt x="98739" y="38399"/>
                      <a:pt x="175536" y="35656"/>
                    </a:cubicBezTo>
                    <a:cubicBezTo>
                      <a:pt x="175536" y="35656"/>
                      <a:pt x="175536" y="35656"/>
                      <a:pt x="178280" y="35656"/>
                    </a:cubicBezTo>
                    <a:cubicBezTo>
                      <a:pt x="213936" y="35656"/>
                      <a:pt x="249591" y="49370"/>
                      <a:pt x="277019" y="76797"/>
                    </a:cubicBezTo>
                    <a:cubicBezTo>
                      <a:pt x="307190" y="106968"/>
                      <a:pt x="323646" y="150852"/>
                      <a:pt x="320904" y="194736"/>
                    </a:cubicBezTo>
                    <a:cubicBezTo>
                      <a:pt x="318160" y="238620"/>
                      <a:pt x="296219" y="277019"/>
                      <a:pt x="260563" y="304446"/>
                    </a:cubicBezTo>
                    <a:cubicBezTo>
                      <a:pt x="249591" y="312675"/>
                      <a:pt x="241363" y="326389"/>
                      <a:pt x="241363" y="340102"/>
                    </a:cubicBezTo>
                    <a:lnTo>
                      <a:pt x="241363" y="356559"/>
                    </a:lnTo>
                    <a:lnTo>
                      <a:pt x="117939" y="356559"/>
                    </a:lnTo>
                    <a:lnTo>
                      <a:pt x="117939" y="340102"/>
                    </a:lnTo>
                    <a:cubicBezTo>
                      <a:pt x="117939" y="326389"/>
                      <a:pt x="109711" y="312675"/>
                      <a:pt x="98739" y="304446"/>
                    </a:cubicBezTo>
                    <a:cubicBezTo>
                      <a:pt x="57597" y="277019"/>
                      <a:pt x="35656" y="230392"/>
                      <a:pt x="35656" y="183765"/>
                    </a:cubicBezTo>
                    <a:lnTo>
                      <a:pt x="35656" y="183765"/>
                    </a:lnTo>
                    <a:close/>
                    <a:moveTo>
                      <a:pt x="213936" y="499183"/>
                    </a:moveTo>
                    <a:lnTo>
                      <a:pt x="142624" y="499183"/>
                    </a:lnTo>
                    <a:cubicBezTo>
                      <a:pt x="131653" y="499183"/>
                      <a:pt x="126167" y="490954"/>
                      <a:pt x="126167" y="482726"/>
                    </a:cubicBezTo>
                    <a:lnTo>
                      <a:pt x="126167" y="466270"/>
                    </a:lnTo>
                    <a:lnTo>
                      <a:pt x="233135" y="466270"/>
                    </a:lnTo>
                    <a:lnTo>
                      <a:pt x="233135" y="482726"/>
                    </a:lnTo>
                    <a:cubicBezTo>
                      <a:pt x="233135" y="490954"/>
                      <a:pt x="224907" y="499183"/>
                      <a:pt x="213936" y="499183"/>
                    </a:cubicBezTo>
                    <a:lnTo>
                      <a:pt x="213936" y="499183"/>
                    </a:lnTo>
                    <a:close/>
                    <a:moveTo>
                      <a:pt x="249591" y="427871"/>
                    </a:moveTo>
                    <a:lnTo>
                      <a:pt x="106967" y="427871"/>
                    </a:lnTo>
                    <a:cubicBezTo>
                      <a:pt x="95997" y="427871"/>
                      <a:pt x="90511" y="419643"/>
                      <a:pt x="90511" y="411414"/>
                    </a:cubicBezTo>
                    <a:cubicBezTo>
                      <a:pt x="90511" y="403186"/>
                      <a:pt x="98739" y="394958"/>
                      <a:pt x="106967" y="394958"/>
                    </a:cubicBezTo>
                    <a:lnTo>
                      <a:pt x="249591" y="394958"/>
                    </a:lnTo>
                    <a:cubicBezTo>
                      <a:pt x="260563" y="394958"/>
                      <a:pt x="266049" y="403186"/>
                      <a:pt x="266049" y="411414"/>
                    </a:cubicBezTo>
                    <a:cubicBezTo>
                      <a:pt x="266049" y="419643"/>
                      <a:pt x="260563" y="427871"/>
                      <a:pt x="249591" y="427871"/>
                    </a:cubicBezTo>
                    <a:lnTo>
                      <a:pt x="249591" y="427871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78CE25A5-BD5B-49FD-BE1F-831AF2BA349A}"/>
                  </a:ext>
                </a:extLst>
              </p:cNvPr>
              <p:cNvSpPr/>
              <p:nvPr/>
            </p:nvSpPr>
            <p:spPr>
              <a:xfrm>
                <a:off x="7361660" y="2296927"/>
                <a:ext cx="93253" cy="100442"/>
              </a:xfrm>
              <a:custGeom>
                <a:avLst/>
                <a:gdLst>
                  <a:gd name="connsiteX0" fmla="*/ 10971 w 93253"/>
                  <a:gd name="connsiteY0" fmla="*/ 36645 h 100442"/>
                  <a:gd name="connsiteX1" fmla="*/ 57598 w 93253"/>
                  <a:gd name="connsiteY1" fmla="*/ 88758 h 100442"/>
                  <a:gd name="connsiteX2" fmla="*/ 79540 w 93253"/>
                  <a:gd name="connsiteY2" fmla="*/ 99729 h 100442"/>
                  <a:gd name="connsiteX3" fmla="*/ 93254 w 93253"/>
                  <a:gd name="connsiteY3" fmla="*/ 77786 h 100442"/>
                  <a:gd name="connsiteX4" fmla="*/ 24685 w 93253"/>
                  <a:gd name="connsiteY4" fmla="*/ 989 h 100442"/>
                  <a:gd name="connsiteX5" fmla="*/ 2743 w 93253"/>
                  <a:gd name="connsiteY5" fmla="*/ 11960 h 100442"/>
                  <a:gd name="connsiteX6" fmla="*/ 10971 w 93253"/>
                  <a:gd name="connsiteY6" fmla="*/ 36645 h 100442"/>
                  <a:gd name="connsiteX7" fmla="*/ 10971 w 93253"/>
                  <a:gd name="connsiteY7" fmla="*/ 36645 h 100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253" h="100442">
                    <a:moveTo>
                      <a:pt x="10971" y="36645"/>
                    </a:moveTo>
                    <a:cubicBezTo>
                      <a:pt x="32913" y="44873"/>
                      <a:pt x="52112" y="66815"/>
                      <a:pt x="57598" y="88758"/>
                    </a:cubicBezTo>
                    <a:cubicBezTo>
                      <a:pt x="60340" y="96986"/>
                      <a:pt x="71312" y="102471"/>
                      <a:pt x="79540" y="99729"/>
                    </a:cubicBezTo>
                    <a:cubicBezTo>
                      <a:pt x="87768" y="96986"/>
                      <a:pt x="93254" y="88758"/>
                      <a:pt x="93254" y="77786"/>
                    </a:cubicBezTo>
                    <a:cubicBezTo>
                      <a:pt x="82284" y="44873"/>
                      <a:pt x="57598" y="14703"/>
                      <a:pt x="24685" y="989"/>
                    </a:cubicBezTo>
                    <a:cubicBezTo>
                      <a:pt x="16457" y="-1754"/>
                      <a:pt x="5485" y="989"/>
                      <a:pt x="2743" y="11960"/>
                    </a:cubicBezTo>
                    <a:cubicBezTo>
                      <a:pt x="-2743" y="22931"/>
                      <a:pt x="1" y="33902"/>
                      <a:pt x="10971" y="36645"/>
                    </a:cubicBezTo>
                    <a:lnTo>
                      <a:pt x="10971" y="36645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D65E2B1A-D150-4063-A96D-49D403E0BBFE}"/>
                  </a:ext>
                </a:extLst>
              </p:cNvPr>
              <p:cNvSpPr/>
              <p:nvPr/>
            </p:nvSpPr>
            <p:spPr>
              <a:xfrm>
                <a:off x="7328747" y="2116894"/>
                <a:ext cx="32913" cy="68569"/>
              </a:xfrm>
              <a:custGeom>
                <a:avLst/>
                <a:gdLst>
                  <a:gd name="connsiteX0" fmla="*/ 32914 w 32913"/>
                  <a:gd name="connsiteY0" fmla="*/ 52112 h 68569"/>
                  <a:gd name="connsiteX1" fmla="*/ 32914 w 32913"/>
                  <a:gd name="connsiteY1" fmla="*/ 16457 h 68569"/>
                  <a:gd name="connsiteX2" fmla="*/ 16456 w 32913"/>
                  <a:gd name="connsiteY2" fmla="*/ 0 h 68569"/>
                  <a:gd name="connsiteX3" fmla="*/ 0 w 32913"/>
                  <a:gd name="connsiteY3" fmla="*/ 16457 h 68569"/>
                  <a:gd name="connsiteX4" fmla="*/ 0 w 32913"/>
                  <a:gd name="connsiteY4" fmla="*/ 52112 h 68569"/>
                  <a:gd name="connsiteX5" fmla="*/ 16456 w 32913"/>
                  <a:gd name="connsiteY5" fmla="*/ 68569 h 68569"/>
                  <a:gd name="connsiteX6" fmla="*/ 32914 w 32913"/>
                  <a:gd name="connsiteY6" fmla="*/ 52112 h 68569"/>
                  <a:gd name="connsiteX7" fmla="*/ 32914 w 32913"/>
                  <a:gd name="connsiteY7" fmla="*/ 52112 h 68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13" h="68569">
                    <a:moveTo>
                      <a:pt x="32914" y="52112"/>
                    </a:moveTo>
                    <a:lnTo>
                      <a:pt x="32914" y="16457"/>
                    </a:lnTo>
                    <a:cubicBezTo>
                      <a:pt x="32914" y="5485"/>
                      <a:pt x="24684" y="0"/>
                      <a:pt x="16456" y="0"/>
                    </a:cubicBezTo>
                    <a:cubicBezTo>
                      <a:pt x="5486" y="0"/>
                      <a:pt x="0" y="8228"/>
                      <a:pt x="0" y="16457"/>
                    </a:cubicBezTo>
                    <a:lnTo>
                      <a:pt x="0" y="52112"/>
                    </a:lnTo>
                    <a:cubicBezTo>
                      <a:pt x="0" y="63084"/>
                      <a:pt x="8228" y="68569"/>
                      <a:pt x="16456" y="68569"/>
                    </a:cubicBezTo>
                    <a:cubicBezTo>
                      <a:pt x="24684" y="68569"/>
                      <a:pt x="32914" y="60341"/>
                      <a:pt x="32914" y="52112"/>
                    </a:cubicBezTo>
                    <a:lnTo>
                      <a:pt x="32914" y="52112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48E6A050-BDC5-40FC-8DE1-F50B5C808926}"/>
                  </a:ext>
                </a:extLst>
              </p:cNvPr>
              <p:cNvSpPr/>
              <p:nvPr/>
            </p:nvSpPr>
            <p:spPr>
              <a:xfrm>
                <a:off x="7205857" y="2139370"/>
                <a:ext cx="50892" cy="68034"/>
              </a:xfrm>
              <a:custGeom>
                <a:avLst/>
                <a:gdLst>
                  <a:gd name="connsiteX0" fmla="*/ 35122 w 50892"/>
                  <a:gd name="connsiteY0" fmla="*/ 68035 h 68034"/>
                  <a:gd name="connsiteX1" fmla="*/ 48836 w 50892"/>
                  <a:gd name="connsiteY1" fmla="*/ 59806 h 68034"/>
                  <a:gd name="connsiteX2" fmla="*/ 48836 w 50892"/>
                  <a:gd name="connsiteY2" fmla="*/ 43349 h 68034"/>
                  <a:gd name="connsiteX3" fmla="*/ 35122 w 50892"/>
                  <a:gd name="connsiteY3" fmla="*/ 10436 h 68034"/>
                  <a:gd name="connsiteX4" fmla="*/ 10436 w 50892"/>
                  <a:gd name="connsiteY4" fmla="*/ 2208 h 68034"/>
                  <a:gd name="connsiteX5" fmla="*/ 2208 w 50892"/>
                  <a:gd name="connsiteY5" fmla="*/ 26893 h 68034"/>
                  <a:gd name="connsiteX6" fmla="*/ 15922 w 50892"/>
                  <a:gd name="connsiteY6" fmla="*/ 59806 h 68034"/>
                  <a:gd name="connsiteX7" fmla="*/ 35122 w 50892"/>
                  <a:gd name="connsiteY7" fmla="*/ 68035 h 68034"/>
                  <a:gd name="connsiteX8" fmla="*/ 35122 w 50892"/>
                  <a:gd name="connsiteY8" fmla="*/ 68035 h 6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892" h="68034">
                    <a:moveTo>
                      <a:pt x="35122" y="68035"/>
                    </a:moveTo>
                    <a:cubicBezTo>
                      <a:pt x="40608" y="68035"/>
                      <a:pt x="46094" y="65292"/>
                      <a:pt x="48836" y="59806"/>
                    </a:cubicBezTo>
                    <a:cubicBezTo>
                      <a:pt x="51578" y="54321"/>
                      <a:pt x="51578" y="48835"/>
                      <a:pt x="48836" y="43349"/>
                    </a:cubicBezTo>
                    <a:lnTo>
                      <a:pt x="35122" y="10436"/>
                    </a:lnTo>
                    <a:cubicBezTo>
                      <a:pt x="32380" y="2208"/>
                      <a:pt x="21408" y="-3277"/>
                      <a:pt x="10436" y="2208"/>
                    </a:cubicBezTo>
                    <a:cubicBezTo>
                      <a:pt x="2208" y="4951"/>
                      <a:pt x="-3278" y="15922"/>
                      <a:pt x="2208" y="26893"/>
                    </a:cubicBezTo>
                    <a:lnTo>
                      <a:pt x="15922" y="59806"/>
                    </a:lnTo>
                    <a:cubicBezTo>
                      <a:pt x="21408" y="65292"/>
                      <a:pt x="26894" y="68035"/>
                      <a:pt x="35122" y="68035"/>
                    </a:cubicBezTo>
                    <a:lnTo>
                      <a:pt x="35122" y="68035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A6F4D732-CC54-4C9D-8C5F-5F2B16E5CDCA}"/>
                  </a:ext>
                </a:extLst>
              </p:cNvPr>
              <p:cNvSpPr/>
              <p:nvPr/>
            </p:nvSpPr>
            <p:spPr>
              <a:xfrm>
                <a:off x="7110698" y="2208776"/>
                <a:ext cx="62787" cy="58969"/>
              </a:xfrm>
              <a:custGeom>
                <a:avLst/>
                <a:gdLst>
                  <a:gd name="connsiteX0" fmla="*/ 45256 w 62787"/>
                  <a:gd name="connsiteY0" fmla="*/ 58969 h 58969"/>
                  <a:gd name="connsiteX1" fmla="*/ 61712 w 62787"/>
                  <a:gd name="connsiteY1" fmla="*/ 47998 h 58969"/>
                  <a:gd name="connsiteX2" fmla="*/ 56226 w 62787"/>
                  <a:gd name="connsiteY2" fmla="*/ 28799 h 58969"/>
                  <a:gd name="connsiteX3" fmla="*/ 28798 w 62787"/>
                  <a:gd name="connsiteY3" fmla="*/ 4114 h 58969"/>
                  <a:gd name="connsiteX4" fmla="*/ 4114 w 62787"/>
                  <a:gd name="connsiteY4" fmla="*/ 4114 h 58969"/>
                  <a:gd name="connsiteX5" fmla="*/ 4114 w 62787"/>
                  <a:gd name="connsiteY5" fmla="*/ 28799 h 58969"/>
                  <a:gd name="connsiteX6" fmla="*/ 31542 w 62787"/>
                  <a:gd name="connsiteY6" fmla="*/ 53484 h 58969"/>
                  <a:gd name="connsiteX7" fmla="*/ 45256 w 62787"/>
                  <a:gd name="connsiteY7" fmla="*/ 58969 h 58969"/>
                  <a:gd name="connsiteX8" fmla="*/ 45256 w 62787"/>
                  <a:gd name="connsiteY8" fmla="*/ 58969 h 5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787" h="58969">
                    <a:moveTo>
                      <a:pt x="45256" y="58969"/>
                    </a:moveTo>
                    <a:cubicBezTo>
                      <a:pt x="53484" y="58969"/>
                      <a:pt x="58970" y="53484"/>
                      <a:pt x="61712" y="47998"/>
                    </a:cubicBezTo>
                    <a:cubicBezTo>
                      <a:pt x="64454" y="39770"/>
                      <a:pt x="61712" y="34285"/>
                      <a:pt x="56226" y="28799"/>
                    </a:cubicBezTo>
                    <a:lnTo>
                      <a:pt x="28798" y="4114"/>
                    </a:lnTo>
                    <a:cubicBezTo>
                      <a:pt x="20570" y="-1371"/>
                      <a:pt x="9599" y="-1371"/>
                      <a:pt x="4114" y="4114"/>
                    </a:cubicBezTo>
                    <a:cubicBezTo>
                      <a:pt x="-1371" y="12342"/>
                      <a:pt x="-1371" y="23313"/>
                      <a:pt x="4114" y="28799"/>
                    </a:cubicBezTo>
                    <a:lnTo>
                      <a:pt x="31542" y="53484"/>
                    </a:lnTo>
                    <a:cubicBezTo>
                      <a:pt x="37026" y="58969"/>
                      <a:pt x="42512" y="58969"/>
                      <a:pt x="45256" y="58969"/>
                    </a:cubicBezTo>
                    <a:lnTo>
                      <a:pt x="45256" y="58969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88358234-9B08-4BA7-81B5-5E8EC6B2EA6E}"/>
                  </a:ext>
                </a:extLst>
              </p:cNvPr>
              <p:cNvSpPr/>
              <p:nvPr/>
            </p:nvSpPr>
            <p:spPr>
              <a:xfrm>
                <a:off x="7055994" y="2313154"/>
                <a:ext cx="67758" cy="46322"/>
              </a:xfrm>
              <a:custGeom>
                <a:avLst/>
                <a:gdLst>
                  <a:gd name="connsiteX0" fmla="*/ 67046 w 67758"/>
                  <a:gd name="connsiteY0" fmla="*/ 34132 h 46322"/>
                  <a:gd name="connsiteX1" fmla="*/ 56074 w 67758"/>
                  <a:gd name="connsiteY1" fmla="*/ 12190 h 46322"/>
                  <a:gd name="connsiteX2" fmla="*/ 23161 w 67758"/>
                  <a:gd name="connsiteY2" fmla="*/ 1219 h 46322"/>
                  <a:gd name="connsiteX3" fmla="*/ 9447 w 67758"/>
                  <a:gd name="connsiteY3" fmla="*/ 1219 h 46322"/>
                  <a:gd name="connsiteX4" fmla="*/ 1219 w 67758"/>
                  <a:gd name="connsiteY4" fmla="*/ 12190 h 46322"/>
                  <a:gd name="connsiteX5" fmla="*/ 1219 w 67758"/>
                  <a:gd name="connsiteY5" fmla="*/ 25904 h 46322"/>
                  <a:gd name="connsiteX6" fmla="*/ 12190 w 67758"/>
                  <a:gd name="connsiteY6" fmla="*/ 34132 h 46322"/>
                  <a:gd name="connsiteX7" fmla="*/ 45104 w 67758"/>
                  <a:gd name="connsiteY7" fmla="*/ 45103 h 46322"/>
                  <a:gd name="connsiteX8" fmla="*/ 58818 w 67758"/>
                  <a:gd name="connsiteY8" fmla="*/ 45103 h 46322"/>
                  <a:gd name="connsiteX9" fmla="*/ 67046 w 67758"/>
                  <a:gd name="connsiteY9" fmla="*/ 34132 h 46322"/>
                  <a:gd name="connsiteX10" fmla="*/ 67046 w 67758"/>
                  <a:gd name="connsiteY10" fmla="*/ 34132 h 46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758" h="46322">
                    <a:moveTo>
                      <a:pt x="67046" y="34132"/>
                    </a:moveTo>
                    <a:cubicBezTo>
                      <a:pt x="69788" y="25904"/>
                      <a:pt x="64302" y="14933"/>
                      <a:pt x="56074" y="12190"/>
                    </a:cubicBezTo>
                    <a:lnTo>
                      <a:pt x="23161" y="1219"/>
                    </a:lnTo>
                    <a:cubicBezTo>
                      <a:pt x="17676" y="-1524"/>
                      <a:pt x="14933" y="1219"/>
                      <a:pt x="9447" y="1219"/>
                    </a:cubicBezTo>
                    <a:cubicBezTo>
                      <a:pt x="3962" y="3962"/>
                      <a:pt x="1219" y="6704"/>
                      <a:pt x="1219" y="12190"/>
                    </a:cubicBezTo>
                    <a:cubicBezTo>
                      <a:pt x="-1523" y="17676"/>
                      <a:pt x="1219" y="20418"/>
                      <a:pt x="1219" y="25904"/>
                    </a:cubicBezTo>
                    <a:cubicBezTo>
                      <a:pt x="3962" y="31389"/>
                      <a:pt x="6705" y="34132"/>
                      <a:pt x="12190" y="34132"/>
                    </a:cubicBezTo>
                    <a:lnTo>
                      <a:pt x="45104" y="45103"/>
                    </a:lnTo>
                    <a:cubicBezTo>
                      <a:pt x="50588" y="47846"/>
                      <a:pt x="53332" y="45103"/>
                      <a:pt x="58818" y="45103"/>
                    </a:cubicBezTo>
                    <a:cubicBezTo>
                      <a:pt x="61560" y="42360"/>
                      <a:pt x="64302" y="36875"/>
                      <a:pt x="67046" y="34132"/>
                    </a:cubicBezTo>
                    <a:lnTo>
                      <a:pt x="67046" y="34132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136">
                <a:extLst>
                  <a:ext uri="{FF2B5EF4-FFF2-40B4-BE49-F238E27FC236}">
                    <a16:creationId xmlns:a16="http://schemas.microsoft.com/office/drawing/2014/main" id="{4A2615BB-F8A8-4A8B-A4CB-2EE8E32A7D0B}"/>
                  </a:ext>
                </a:extLst>
              </p:cNvPr>
              <p:cNvSpPr/>
              <p:nvPr/>
            </p:nvSpPr>
            <p:spPr>
              <a:xfrm>
                <a:off x="7042363" y="2426288"/>
                <a:ext cx="72448" cy="37330"/>
              </a:xfrm>
              <a:custGeom>
                <a:avLst/>
                <a:gdLst>
                  <a:gd name="connsiteX0" fmla="*/ 50505 w 72448"/>
                  <a:gd name="connsiteY0" fmla="*/ 538 h 37330"/>
                  <a:gd name="connsiteX1" fmla="*/ 14850 w 72448"/>
                  <a:gd name="connsiteY1" fmla="*/ 3281 h 37330"/>
                  <a:gd name="connsiteX2" fmla="*/ 3880 w 72448"/>
                  <a:gd name="connsiteY2" fmla="*/ 8766 h 37330"/>
                  <a:gd name="connsiteX3" fmla="*/ 1136 w 72448"/>
                  <a:gd name="connsiteY3" fmla="*/ 22480 h 37330"/>
                  <a:gd name="connsiteX4" fmla="*/ 6622 w 72448"/>
                  <a:gd name="connsiteY4" fmla="*/ 33451 h 37330"/>
                  <a:gd name="connsiteX5" fmla="*/ 20335 w 72448"/>
                  <a:gd name="connsiteY5" fmla="*/ 36194 h 37330"/>
                  <a:gd name="connsiteX6" fmla="*/ 55991 w 72448"/>
                  <a:gd name="connsiteY6" fmla="*/ 33451 h 37330"/>
                  <a:gd name="connsiteX7" fmla="*/ 72449 w 72448"/>
                  <a:gd name="connsiteY7" fmla="*/ 14252 h 37330"/>
                  <a:gd name="connsiteX8" fmla="*/ 50505 w 72448"/>
                  <a:gd name="connsiteY8" fmla="*/ 538 h 37330"/>
                  <a:gd name="connsiteX9" fmla="*/ 50505 w 72448"/>
                  <a:gd name="connsiteY9" fmla="*/ 538 h 37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448" h="37330">
                    <a:moveTo>
                      <a:pt x="50505" y="538"/>
                    </a:moveTo>
                    <a:lnTo>
                      <a:pt x="14850" y="3281"/>
                    </a:lnTo>
                    <a:cubicBezTo>
                      <a:pt x="9364" y="3281"/>
                      <a:pt x="6622" y="6023"/>
                      <a:pt x="3880" y="8766"/>
                    </a:cubicBezTo>
                    <a:cubicBezTo>
                      <a:pt x="1136" y="11509"/>
                      <a:pt x="-1606" y="16994"/>
                      <a:pt x="1136" y="22480"/>
                    </a:cubicBezTo>
                    <a:cubicBezTo>
                      <a:pt x="1136" y="27966"/>
                      <a:pt x="3880" y="30708"/>
                      <a:pt x="6622" y="33451"/>
                    </a:cubicBezTo>
                    <a:cubicBezTo>
                      <a:pt x="9364" y="36194"/>
                      <a:pt x="14850" y="38937"/>
                      <a:pt x="20335" y="36194"/>
                    </a:cubicBezTo>
                    <a:lnTo>
                      <a:pt x="55991" y="33451"/>
                    </a:lnTo>
                    <a:cubicBezTo>
                      <a:pt x="66963" y="33451"/>
                      <a:pt x="72449" y="22480"/>
                      <a:pt x="72449" y="14252"/>
                    </a:cubicBezTo>
                    <a:cubicBezTo>
                      <a:pt x="69705" y="6023"/>
                      <a:pt x="58735" y="-2205"/>
                      <a:pt x="50505" y="538"/>
                    </a:cubicBezTo>
                    <a:lnTo>
                      <a:pt x="50505" y="538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137">
                <a:extLst>
                  <a:ext uri="{FF2B5EF4-FFF2-40B4-BE49-F238E27FC236}">
                    <a16:creationId xmlns:a16="http://schemas.microsoft.com/office/drawing/2014/main" id="{B528AFCB-47D7-4033-BC7C-298BD6642C11}"/>
                  </a:ext>
                </a:extLst>
              </p:cNvPr>
              <p:cNvSpPr/>
              <p:nvPr/>
            </p:nvSpPr>
            <p:spPr>
              <a:xfrm>
                <a:off x="7572853" y="2426826"/>
                <a:ext cx="71312" cy="38398"/>
              </a:xfrm>
              <a:custGeom>
                <a:avLst/>
                <a:gdLst>
                  <a:gd name="connsiteX0" fmla="*/ 16458 w 71312"/>
                  <a:gd name="connsiteY0" fmla="*/ 35656 h 38398"/>
                  <a:gd name="connsiteX1" fmla="*/ 52113 w 71312"/>
                  <a:gd name="connsiteY1" fmla="*/ 38399 h 38398"/>
                  <a:gd name="connsiteX2" fmla="*/ 71313 w 71312"/>
                  <a:gd name="connsiteY2" fmla="*/ 21942 h 38398"/>
                  <a:gd name="connsiteX3" fmla="*/ 54855 w 71312"/>
                  <a:gd name="connsiteY3" fmla="*/ 2743 h 38398"/>
                  <a:gd name="connsiteX4" fmla="*/ 19200 w 71312"/>
                  <a:gd name="connsiteY4" fmla="*/ 0 h 38398"/>
                  <a:gd name="connsiteX5" fmla="*/ 5486 w 71312"/>
                  <a:gd name="connsiteY5" fmla="*/ 2743 h 38398"/>
                  <a:gd name="connsiteX6" fmla="*/ 0 w 71312"/>
                  <a:gd name="connsiteY6" fmla="*/ 13714 h 38398"/>
                  <a:gd name="connsiteX7" fmla="*/ 2744 w 71312"/>
                  <a:gd name="connsiteY7" fmla="*/ 27428 h 38398"/>
                  <a:gd name="connsiteX8" fmla="*/ 16458 w 71312"/>
                  <a:gd name="connsiteY8" fmla="*/ 35656 h 38398"/>
                  <a:gd name="connsiteX9" fmla="*/ 16458 w 71312"/>
                  <a:gd name="connsiteY9" fmla="*/ 35656 h 3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312" h="38398">
                    <a:moveTo>
                      <a:pt x="16458" y="35656"/>
                    </a:moveTo>
                    <a:lnTo>
                      <a:pt x="52113" y="38399"/>
                    </a:lnTo>
                    <a:cubicBezTo>
                      <a:pt x="63085" y="38399"/>
                      <a:pt x="71313" y="32913"/>
                      <a:pt x="71313" y="21942"/>
                    </a:cubicBezTo>
                    <a:cubicBezTo>
                      <a:pt x="71313" y="10971"/>
                      <a:pt x="65827" y="2743"/>
                      <a:pt x="54855" y="2743"/>
                    </a:cubicBezTo>
                    <a:lnTo>
                      <a:pt x="19200" y="0"/>
                    </a:lnTo>
                    <a:cubicBezTo>
                      <a:pt x="13714" y="0"/>
                      <a:pt x="10972" y="0"/>
                      <a:pt x="5486" y="2743"/>
                    </a:cubicBezTo>
                    <a:cubicBezTo>
                      <a:pt x="2744" y="5485"/>
                      <a:pt x="0" y="10971"/>
                      <a:pt x="0" y="13714"/>
                    </a:cubicBezTo>
                    <a:cubicBezTo>
                      <a:pt x="0" y="19199"/>
                      <a:pt x="0" y="21942"/>
                      <a:pt x="2744" y="27428"/>
                    </a:cubicBezTo>
                    <a:cubicBezTo>
                      <a:pt x="8230" y="32913"/>
                      <a:pt x="10972" y="35656"/>
                      <a:pt x="16458" y="35656"/>
                    </a:cubicBezTo>
                    <a:lnTo>
                      <a:pt x="16458" y="35656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138">
                <a:extLst>
                  <a:ext uri="{FF2B5EF4-FFF2-40B4-BE49-F238E27FC236}">
                    <a16:creationId xmlns:a16="http://schemas.microsoft.com/office/drawing/2014/main" id="{223E2F3C-E89C-42AE-A3B7-447C51D99C78}"/>
                  </a:ext>
                </a:extLst>
              </p:cNvPr>
              <p:cNvSpPr/>
              <p:nvPr/>
            </p:nvSpPr>
            <p:spPr>
              <a:xfrm>
                <a:off x="7563912" y="2313659"/>
                <a:ext cx="67253" cy="44597"/>
              </a:xfrm>
              <a:custGeom>
                <a:avLst/>
                <a:gdLst>
                  <a:gd name="connsiteX0" fmla="*/ 17171 w 67253"/>
                  <a:gd name="connsiteY0" fmla="*/ 44598 h 44597"/>
                  <a:gd name="connsiteX1" fmla="*/ 22655 w 67253"/>
                  <a:gd name="connsiteY1" fmla="*/ 44598 h 44597"/>
                  <a:gd name="connsiteX2" fmla="*/ 55569 w 67253"/>
                  <a:gd name="connsiteY2" fmla="*/ 33626 h 44597"/>
                  <a:gd name="connsiteX3" fmla="*/ 66540 w 67253"/>
                  <a:gd name="connsiteY3" fmla="*/ 11685 h 44597"/>
                  <a:gd name="connsiteX4" fmla="*/ 44598 w 67253"/>
                  <a:gd name="connsiteY4" fmla="*/ 713 h 44597"/>
                  <a:gd name="connsiteX5" fmla="*/ 11685 w 67253"/>
                  <a:gd name="connsiteY5" fmla="*/ 11685 h 44597"/>
                  <a:gd name="connsiteX6" fmla="*/ 713 w 67253"/>
                  <a:gd name="connsiteY6" fmla="*/ 30884 h 44597"/>
                  <a:gd name="connsiteX7" fmla="*/ 17171 w 67253"/>
                  <a:gd name="connsiteY7" fmla="*/ 44598 h 44597"/>
                  <a:gd name="connsiteX8" fmla="*/ 17171 w 67253"/>
                  <a:gd name="connsiteY8" fmla="*/ 44598 h 4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53" h="44597">
                    <a:moveTo>
                      <a:pt x="17171" y="44598"/>
                    </a:moveTo>
                    <a:cubicBezTo>
                      <a:pt x="19913" y="44598"/>
                      <a:pt x="19913" y="44598"/>
                      <a:pt x="22655" y="44598"/>
                    </a:cubicBezTo>
                    <a:lnTo>
                      <a:pt x="55569" y="33626"/>
                    </a:lnTo>
                    <a:cubicBezTo>
                      <a:pt x="63796" y="30884"/>
                      <a:pt x="69282" y="19913"/>
                      <a:pt x="66540" y="11685"/>
                    </a:cubicBezTo>
                    <a:cubicBezTo>
                      <a:pt x="63796" y="3456"/>
                      <a:pt x="52826" y="-2029"/>
                      <a:pt x="44598" y="713"/>
                    </a:cubicBezTo>
                    <a:lnTo>
                      <a:pt x="11685" y="11685"/>
                    </a:lnTo>
                    <a:cubicBezTo>
                      <a:pt x="3457" y="14427"/>
                      <a:pt x="-2029" y="22656"/>
                      <a:pt x="713" y="30884"/>
                    </a:cubicBezTo>
                    <a:cubicBezTo>
                      <a:pt x="713" y="39112"/>
                      <a:pt x="6199" y="44598"/>
                      <a:pt x="17171" y="44598"/>
                    </a:cubicBezTo>
                    <a:lnTo>
                      <a:pt x="17171" y="44598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139">
                <a:extLst>
                  <a:ext uri="{FF2B5EF4-FFF2-40B4-BE49-F238E27FC236}">
                    <a16:creationId xmlns:a16="http://schemas.microsoft.com/office/drawing/2014/main" id="{5EB9F2F3-921F-4683-B238-51DE10EA401D}"/>
                  </a:ext>
                </a:extLst>
              </p:cNvPr>
              <p:cNvSpPr/>
              <p:nvPr/>
            </p:nvSpPr>
            <p:spPr>
              <a:xfrm>
                <a:off x="7509084" y="2210148"/>
                <a:ext cx="63768" cy="58969"/>
              </a:xfrm>
              <a:custGeom>
                <a:avLst/>
                <a:gdLst>
                  <a:gd name="connsiteX0" fmla="*/ 30857 w 63768"/>
                  <a:gd name="connsiteY0" fmla="*/ 54855 h 58969"/>
                  <a:gd name="connsiteX1" fmla="*/ 58284 w 63768"/>
                  <a:gd name="connsiteY1" fmla="*/ 30171 h 58969"/>
                  <a:gd name="connsiteX2" fmla="*/ 63768 w 63768"/>
                  <a:gd name="connsiteY2" fmla="*/ 19200 h 58969"/>
                  <a:gd name="connsiteX3" fmla="*/ 58284 w 63768"/>
                  <a:gd name="connsiteY3" fmla="*/ 5486 h 58969"/>
                  <a:gd name="connsiteX4" fmla="*/ 47312 w 63768"/>
                  <a:gd name="connsiteY4" fmla="*/ 0 h 58969"/>
                  <a:gd name="connsiteX5" fmla="*/ 33599 w 63768"/>
                  <a:gd name="connsiteY5" fmla="*/ 5486 h 58969"/>
                  <a:gd name="connsiteX6" fmla="*/ 6171 w 63768"/>
                  <a:gd name="connsiteY6" fmla="*/ 30171 h 58969"/>
                  <a:gd name="connsiteX7" fmla="*/ 6171 w 63768"/>
                  <a:gd name="connsiteY7" fmla="*/ 54855 h 58969"/>
                  <a:gd name="connsiteX8" fmla="*/ 30857 w 63768"/>
                  <a:gd name="connsiteY8" fmla="*/ 54855 h 58969"/>
                  <a:gd name="connsiteX9" fmla="*/ 30857 w 63768"/>
                  <a:gd name="connsiteY9" fmla="*/ 54855 h 5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68" h="58969">
                    <a:moveTo>
                      <a:pt x="30857" y="54855"/>
                    </a:moveTo>
                    <a:lnTo>
                      <a:pt x="58284" y="30171"/>
                    </a:lnTo>
                    <a:cubicBezTo>
                      <a:pt x="61026" y="27428"/>
                      <a:pt x="63768" y="21942"/>
                      <a:pt x="63768" y="19200"/>
                    </a:cubicBezTo>
                    <a:cubicBezTo>
                      <a:pt x="63768" y="13714"/>
                      <a:pt x="61026" y="10971"/>
                      <a:pt x="58284" y="5486"/>
                    </a:cubicBezTo>
                    <a:cubicBezTo>
                      <a:pt x="55540" y="2743"/>
                      <a:pt x="50055" y="0"/>
                      <a:pt x="47312" y="0"/>
                    </a:cubicBezTo>
                    <a:cubicBezTo>
                      <a:pt x="41827" y="0"/>
                      <a:pt x="39085" y="2743"/>
                      <a:pt x="33599" y="5486"/>
                    </a:cubicBezTo>
                    <a:lnTo>
                      <a:pt x="6171" y="30171"/>
                    </a:lnTo>
                    <a:cubicBezTo>
                      <a:pt x="-2057" y="35656"/>
                      <a:pt x="-2057" y="46627"/>
                      <a:pt x="6171" y="54855"/>
                    </a:cubicBezTo>
                    <a:cubicBezTo>
                      <a:pt x="11657" y="60341"/>
                      <a:pt x="22627" y="60341"/>
                      <a:pt x="30857" y="54855"/>
                    </a:cubicBezTo>
                    <a:lnTo>
                      <a:pt x="30857" y="54855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140">
                <a:extLst>
                  <a:ext uri="{FF2B5EF4-FFF2-40B4-BE49-F238E27FC236}">
                    <a16:creationId xmlns:a16="http://schemas.microsoft.com/office/drawing/2014/main" id="{2DCACEEF-EB9F-415C-828D-C333E9A520BC}"/>
                  </a:ext>
                </a:extLst>
              </p:cNvPr>
              <p:cNvSpPr/>
              <p:nvPr/>
            </p:nvSpPr>
            <p:spPr>
              <a:xfrm>
                <a:off x="7425430" y="2137807"/>
                <a:ext cx="49712" cy="69597"/>
              </a:xfrm>
              <a:custGeom>
                <a:avLst/>
                <a:gdLst>
                  <a:gd name="connsiteX0" fmla="*/ 18514 w 49712"/>
                  <a:gd name="connsiteY0" fmla="*/ 69598 h 69597"/>
                  <a:gd name="connsiteX1" fmla="*/ 34970 w 49712"/>
                  <a:gd name="connsiteY1" fmla="*/ 58626 h 69597"/>
                  <a:gd name="connsiteX2" fmla="*/ 48684 w 49712"/>
                  <a:gd name="connsiteY2" fmla="*/ 25713 h 69597"/>
                  <a:gd name="connsiteX3" fmla="*/ 40456 w 49712"/>
                  <a:gd name="connsiteY3" fmla="*/ 1029 h 69597"/>
                  <a:gd name="connsiteX4" fmla="*/ 15770 w 49712"/>
                  <a:gd name="connsiteY4" fmla="*/ 9257 h 69597"/>
                  <a:gd name="connsiteX5" fmla="*/ 2057 w 49712"/>
                  <a:gd name="connsiteY5" fmla="*/ 42170 h 69597"/>
                  <a:gd name="connsiteX6" fmla="*/ 2057 w 49712"/>
                  <a:gd name="connsiteY6" fmla="*/ 58626 h 69597"/>
                  <a:gd name="connsiteX7" fmla="*/ 18514 w 49712"/>
                  <a:gd name="connsiteY7" fmla="*/ 69598 h 69597"/>
                  <a:gd name="connsiteX8" fmla="*/ 18514 w 49712"/>
                  <a:gd name="connsiteY8" fmla="*/ 69598 h 6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712" h="69597">
                    <a:moveTo>
                      <a:pt x="18514" y="69598"/>
                    </a:moveTo>
                    <a:cubicBezTo>
                      <a:pt x="26742" y="69598"/>
                      <a:pt x="32228" y="64112"/>
                      <a:pt x="34970" y="58626"/>
                    </a:cubicBezTo>
                    <a:lnTo>
                      <a:pt x="48684" y="25713"/>
                    </a:lnTo>
                    <a:cubicBezTo>
                      <a:pt x="51426" y="17485"/>
                      <a:pt x="48684" y="6514"/>
                      <a:pt x="40456" y="1029"/>
                    </a:cubicBezTo>
                    <a:cubicBezTo>
                      <a:pt x="32228" y="-1714"/>
                      <a:pt x="21256" y="1029"/>
                      <a:pt x="15770" y="9257"/>
                    </a:cubicBezTo>
                    <a:lnTo>
                      <a:pt x="2057" y="42170"/>
                    </a:lnTo>
                    <a:cubicBezTo>
                      <a:pt x="-686" y="47655"/>
                      <a:pt x="-686" y="53141"/>
                      <a:pt x="2057" y="58626"/>
                    </a:cubicBezTo>
                    <a:cubicBezTo>
                      <a:pt x="7542" y="66855"/>
                      <a:pt x="13028" y="69598"/>
                      <a:pt x="18514" y="69598"/>
                    </a:cubicBezTo>
                    <a:lnTo>
                      <a:pt x="18514" y="69598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1141">
                <a:extLst>
                  <a:ext uri="{FF2B5EF4-FFF2-40B4-BE49-F238E27FC236}">
                    <a16:creationId xmlns:a16="http://schemas.microsoft.com/office/drawing/2014/main" id="{77585696-9DB0-40A1-BDE4-DD0205AF0667}"/>
                  </a:ext>
                </a:extLst>
              </p:cNvPr>
              <p:cNvSpPr/>
              <p:nvPr/>
            </p:nvSpPr>
            <p:spPr>
              <a:xfrm>
                <a:off x="6615628" y="2654475"/>
                <a:ext cx="1066935" cy="463526"/>
              </a:xfrm>
              <a:custGeom>
                <a:avLst/>
                <a:gdLst>
                  <a:gd name="connsiteX0" fmla="*/ 1014824 w 1066935"/>
                  <a:gd name="connsiteY0" fmla="*/ 315418 h 463526"/>
                  <a:gd name="connsiteX1" fmla="*/ 784431 w 1066935"/>
                  <a:gd name="connsiteY1" fmla="*/ 315418 h 463526"/>
                  <a:gd name="connsiteX2" fmla="*/ 784431 w 1066935"/>
                  <a:gd name="connsiteY2" fmla="*/ 298961 h 463526"/>
                  <a:gd name="connsiteX3" fmla="*/ 737803 w 1066935"/>
                  <a:gd name="connsiteY3" fmla="*/ 246849 h 463526"/>
                  <a:gd name="connsiteX4" fmla="*/ 735061 w 1066935"/>
                  <a:gd name="connsiteY4" fmla="*/ 246849 h 463526"/>
                  <a:gd name="connsiteX5" fmla="*/ 559524 w 1066935"/>
                  <a:gd name="connsiteY5" fmla="*/ 194736 h 463526"/>
                  <a:gd name="connsiteX6" fmla="*/ 460785 w 1066935"/>
                  <a:gd name="connsiteY6" fmla="*/ 115196 h 463526"/>
                  <a:gd name="connsiteX7" fmla="*/ 282505 w 1066935"/>
                  <a:gd name="connsiteY7" fmla="*/ 32913 h 463526"/>
                  <a:gd name="connsiteX8" fmla="*/ 139880 w 1066935"/>
                  <a:gd name="connsiteY8" fmla="*/ 32913 h 463526"/>
                  <a:gd name="connsiteX9" fmla="*/ 139880 w 1066935"/>
                  <a:gd name="connsiteY9" fmla="*/ 16456 h 463526"/>
                  <a:gd name="connsiteX10" fmla="*/ 123425 w 1066935"/>
                  <a:gd name="connsiteY10" fmla="*/ 0 h 463526"/>
                  <a:gd name="connsiteX11" fmla="*/ 16456 w 1066935"/>
                  <a:gd name="connsiteY11" fmla="*/ 0 h 463526"/>
                  <a:gd name="connsiteX12" fmla="*/ 0 w 1066935"/>
                  <a:gd name="connsiteY12" fmla="*/ 16456 h 463526"/>
                  <a:gd name="connsiteX13" fmla="*/ 0 w 1066935"/>
                  <a:gd name="connsiteY13" fmla="*/ 408671 h 463526"/>
                  <a:gd name="connsiteX14" fmla="*/ 16456 w 1066935"/>
                  <a:gd name="connsiteY14" fmla="*/ 425128 h 463526"/>
                  <a:gd name="connsiteX15" fmla="*/ 123425 w 1066935"/>
                  <a:gd name="connsiteY15" fmla="*/ 425128 h 463526"/>
                  <a:gd name="connsiteX16" fmla="*/ 139880 w 1066935"/>
                  <a:gd name="connsiteY16" fmla="*/ 408671 h 463526"/>
                  <a:gd name="connsiteX17" fmla="*/ 139880 w 1066935"/>
                  <a:gd name="connsiteY17" fmla="*/ 392215 h 463526"/>
                  <a:gd name="connsiteX18" fmla="*/ 191994 w 1066935"/>
                  <a:gd name="connsiteY18" fmla="*/ 392215 h 463526"/>
                  <a:gd name="connsiteX19" fmla="*/ 375759 w 1066935"/>
                  <a:gd name="connsiteY19" fmla="*/ 427871 h 463526"/>
                  <a:gd name="connsiteX20" fmla="*/ 565009 w 1066935"/>
                  <a:gd name="connsiteY20" fmla="*/ 463527 h 463526"/>
                  <a:gd name="connsiteX21" fmla="*/ 1014824 w 1066935"/>
                  <a:gd name="connsiteY21" fmla="*/ 463527 h 463526"/>
                  <a:gd name="connsiteX22" fmla="*/ 1066936 w 1066935"/>
                  <a:gd name="connsiteY22" fmla="*/ 411414 h 463526"/>
                  <a:gd name="connsiteX23" fmla="*/ 1066936 w 1066935"/>
                  <a:gd name="connsiteY23" fmla="*/ 375758 h 463526"/>
                  <a:gd name="connsiteX24" fmla="*/ 1014824 w 1066935"/>
                  <a:gd name="connsiteY24" fmla="*/ 315418 h 463526"/>
                  <a:gd name="connsiteX25" fmla="*/ 1014824 w 1066935"/>
                  <a:gd name="connsiteY25" fmla="*/ 315418 h 463526"/>
                  <a:gd name="connsiteX26" fmla="*/ 104225 w 1066935"/>
                  <a:gd name="connsiteY26" fmla="*/ 386729 h 463526"/>
                  <a:gd name="connsiteX27" fmla="*/ 32914 w 1066935"/>
                  <a:gd name="connsiteY27" fmla="*/ 386729 h 463526"/>
                  <a:gd name="connsiteX28" fmla="*/ 32914 w 1066935"/>
                  <a:gd name="connsiteY28" fmla="*/ 30170 h 463526"/>
                  <a:gd name="connsiteX29" fmla="*/ 104225 w 1066935"/>
                  <a:gd name="connsiteY29" fmla="*/ 30170 h 463526"/>
                  <a:gd name="connsiteX30" fmla="*/ 104225 w 1066935"/>
                  <a:gd name="connsiteY30" fmla="*/ 386729 h 463526"/>
                  <a:gd name="connsiteX31" fmla="*/ 1031280 w 1066935"/>
                  <a:gd name="connsiteY31" fmla="*/ 405928 h 463526"/>
                  <a:gd name="connsiteX32" fmla="*/ 1014824 w 1066935"/>
                  <a:gd name="connsiteY32" fmla="*/ 422385 h 463526"/>
                  <a:gd name="connsiteX33" fmla="*/ 565009 w 1066935"/>
                  <a:gd name="connsiteY33" fmla="*/ 422385 h 463526"/>
                  <a:gd name="connsiteX34" fmla="*/ 381244 w 1066935"/>
                  <a:gd name="connsiteY34" fmla="*/ 386729 h 463526"/>
                  <a:gd name="connsiteX35" fmla="*/ 191994 w 1066935"/>
                  <a:gd name="connsiteY35" fmla="*/ 351073 h 463526"/>
                  <a:gd name="connsiteX36" fmla="*/ 139880 w 1066935"/>
                  <a:gd name="connsiteY36" fmla="*/ 351073 h 463526"/>
                  <a:gd name="connsiteX37" fmla="*/ 139880 w 1066935"/>
                  <a:gd name="connsiteY37" fmla="*/ 65826 h 463526"/>
                  <a:gd name="connsiteX38" fmla="*/ 282505 w 1066935"/>
                  <a:gd name="connsiteY38" fmla="*/ 65826 h 463526"/>
                  <a:gd name="connsiteX39" fmla="*/ 537582 w 1066935"/>
                  <a:gd name="connsiteY39" fmla="*/ 222163 h 463526"/>
                  <a:gd name="connsiteX40" fmla="*/ 543068 w 1066935"/>
                  <a:gd name="connsiteY40" fmla="*/ 224906 h 463526"/>
                  <a:gd name="connsiteX41" fmla="*/ 718605 w 1066935"/>
                  <a:gd name="connsiteY41" fmla="*/ 277019 h 463526"/>
                  <a:gd name="connsiteX42" fmla="*/ 743289 w 1066935"/>
                  <a:gd name="connsiteY42" fmla="*/ 296218 h 463526"/>
                  <a:gd name="connsiteX43" fmla="*/ 743289 w 1066935"/>
                  <a:gd name="connsiteY43" fmla="*/ 331874 h 463526"/>
                  <a:gd name="connsiteX44" fmla="*/ 726833 w 1066935"/>
                  <a:gd name="connsiteY44" fmla="*/ 348331 h 463526"/>
                  <a:gd name="connsiteX45" fmla="*/ 554039 w 1066935"/>
                  <a:gd name="connsiteY45" fmla="*/ 312675 h 463526"/>
                  <a:gd name="connsiteX46" fmla="*/ 430615 w 1066935"/>
                  <a:gd name="connsiteY46" fmla="*/ 244106 h 463526"/>
                  <a:gd name="connsiteX47" fmla="*/ 416901 w 1066935"/>
                  <a:gd name="connsiteY47" fmla="*/ 241363 h 463526"/>
                  <a:gd name="connsiteX48" fmla="*/ 405929 w 1066935"/>
                  <a:gd name="connsiteY48" fmla="*/ 249591 h 463526"/>
                  <a:gd name="connsiteX49" fmla="*/ 403187 w 1066935"/>
                  <a:gd name="connsiteY49" fmla="*/ 263305 h 463526"/>
                  <a:gd name="connsiteX50" fmla="*/ 411415 w 1066935"/>
                  <a:gd name="connsiteY50" fmla="*/ 274276 h 463526"/>
                  <a:gd name="connsiteX51" fmla="*/ 534840 w 1066935"/>
                  <a:gd name="connsiteY51" fmla="*/ 345588 h 463526"/>
                  <a:gd name="connsiteX52" fmla="*/ 540326 w 1066935"/>
                  <a:gd name="connsiteY52" fmla="*/ 348331 h 463526"/>
                  <a:gd name="connsiteX53" fmla="*/ 718605 w 1066935"/>
                  <a:gd name="connsiteY53" fmla="*/ 383987 h 463526"/>
                  <a:gd name="connsiteX54" fmla="*/ 721348 w 1066935"/>
                  <a:gd name="connsiteY54" fmla="*/ 383987 h 463526"/>
                  <a:gd name="connsiteX55" fmla="*/ 770717 w 1066935"/>
                  <a:gd name="connsiteY55" fmla="*/ 348331 h 463526"/>
                  <a:gd name="connsiteX56" fmla="*/ 1006596 w 1066935"/>
                  <a:gd name="connsiteY56" fmla="*/ 348331 h 463526"/>
                  <a:gd name="connsiteX57" fmla="*/ 1023052 w 1066935"/>
                  <a:gd name="connsiteY57" fmla="*/ 364787 h 463526"/>
                  <a:gd name="connsiteX58" fmla="*/ 1023052 w 1066935"/>
                  <a:gd name="connsiteY58" fmla="*/ 405928 h 46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066935" h="463526">
                    <a:moveTo>
                      <a:pt x="1014824" y="315418"/>
                    </a:moveTo>
                    <a:lnTo>
                      <a:pt x="784431" y="315418"/>
                    </a:lnTo>
                    <a:lnTo>
                      <a:pt x="784431" y="298961"/>
                    </a:lnTo>
                    <a:cubicBezTo>
                      <a:pt x="784431" y="271533"/>
                      <a:pt x="748775" y="252334"/>
                      <a:pt x="737803" y="246849"/>
                    </a:cubicBezTo>
                    <a:cubicBezTo>
                      <a:pt x="737803" y="246849"/>
                      <a:pt x="735061" y="246849"/>
                      <a:pt x="735061" y="246849"/>
                    </a:cubicBezTo>
                    <a:lnTo>
                      <a:pt x="559524" y="194736"/>
                    </a:lnTo>
                    <a:cubicBezTo>
                      <a:pt x="548553" y="183765"/>
                      <a:pt x="510154" y="150852"/>
                      <a:pt x="460785" y="115196"/>
                    </a:cubicBezTo>
                    <a:cubicBezTo>
                      <a:pt x="383987" y="60341"/>
                      <a:pt x="323646" y="32913"/>
                      <a:pt x="282505" y="32913"/>
                    </a:cubicBezTo>
                    <a:lnTo>
                      <a:pt x="139880" y="32913"/>
                    </a:lnTo>
                    <a:lnTo>
                      <a:pt x="139880" y="16456"/>
                    </a:lnTo>
                    <a:cubicBezTo>
                      <a:pt x="139880" y="5485"/>
                      <a:pt x="131653" y="0"/>
                      <a:pt x="123425" y="0"/>
                    </a:cubicBezTo>
                    <a:lnTo>
                      <a:pt x="16456" y="0"/>
                    </a:lnTo>
                    <a:cubicBezTo>
                      <a:pt x="5486" y="0"/>
                      <a:pt x="0" y="8228"/>
                      <a:pt x="0" y="16456"/>
                    </a:cubicBezTo>
                    <a:lnTo>
                      <a:pt x="0" y="408671"/>
                    </a:lnTo>
                    <a:cubicBezTo>
                      <a:pt x="0" y="419642"/>
                      <a:pt x="8228" y="425128"/>
                      <a:pt x="16456" y="425128"/>
                    </a:cubicBezTo>
                    <a:lnTo>
                      <a:pt x="123425" y="425128"/>
                    </a:lnTo>
                    <a:cubicBezTo>
                      <a:pt x="134395" y="425128"/>
                      <a:pt x="139880" y="416900"/>
                      <a:pt x="139880" y="408671"/>
                    </a:cubicBezTo>
                    <a:lnTo>
                      <a:pt x="139880" y="392215"/>
                    </a:lnTo>
                    <a:lnTo>
                      <a:pt x="191994" y="392215"/>
                    </a:lnTo>
                    <a:cubicBezTo>
                      <a:pt x="202964" y="394958"/>
                      <a:pt x="293476" y="411414"/>
                      <a:pt x="375759" y="427871"/>
                    </a:cubicBezTo>
                    <a:cubicBezTo>
                      <a:pt x="537582" y="460784"/>
                      <a:pt x="559524" y="463527"/>
                      <a:pt x="565009" y="463527"/>
                    </a:cubicBezTo>
                    <a:lnTo>
                      <a:pt x="1014824" y="463527"/>
                    </a:lnTo>
                    <a:cubicBezTo>
                      <a:pt x="1044994" y="463527"/>
                      <a:pt x="1066936" y="438842"/>
                      <a:pt x="1066936" y="411414"/>
                    </a:cubicBezTo>
                    <a:lnTo>
                      <a:pt x="1066936" y="375758"/>
                    </a:lnTo>
                    <a:cubicBezTo>
                      <a:pt x="1066936" y="340102"/>
                      <a:pt x="1042252" y="315418"/>
                      <a:pt x="1014824" y="315418"/>
                    </a:cubicBezTo>
                    <a:lnTo>
                      <a:pt x="1014824" y="315418"/>
                    </a:lnTo>
                    <a:close/>
                    <a:moveTo>
                      <a:pt x="104225" y="386729"/>
                    </a:moveTo>
                    <a:lnTo>
                      <a:pt x="32914" y="386729"/>
                    </a:lnTo>
                    <a:lnTo>
                      <a:pt x="32914" y="30170"/>
                    </a:lnTo>
                    <a:lnTo>
                      <a:pt x="104225" y="30170"/>
                    </a:lnTo>
                    <a:lnTo>
                      <a:pt x="104225" y="386729"/>
                    </a:lnTo>
                    <a:close/>
                    <a:moveTo>
                      <a:pt x="1031280" y="405928"/>
                    </a:moveTo>
                    <a:cubicBezTo>
                      <a:pt x="1031280" y="416900"/>
                      <a:pt x="1023052" y="422385"/>
                      <a:pt x="1014824" y="422385"/>
                    </a:cubicBezTo>
                    <a:lnTo>
                      <a:pt x="565009" y="422385"/>
                    </a:lnTo>
                    <a:cubicBezTo>
                      <a:pt x="554039" y="419642"/>
                      <a:pt x="463527" y="403186"/>
                      <a:pt x="381244" y="386729"/>
                    </a:cubicBezTo>
                    <a:cubicBezTo>
                      <a:pt x="219421" y="353816"/>
                      <a:pt x="197480" y="351073"/>
                      <a:pt x="191994" y="351073"/>
                    </a:cubicBezTo>
                    <a:lnTo>
                      <a:pt x="139880" y="351073"/>
                    </a:lnTo>
                    <a:lnTo>
                      <a:pt x="139880" y="65826"/>
                    </a:lnTo>
                    <a:lnTo>
                      <a:pt x="282505" y="65826"/>
                    </a:lnTo>
                    <a:cubicBezTo>
                      <a:pt x="351074" y="65826"/>
                      <a:pt x="490954" y="178280"/>
                      <a:pt x="537582" y="222163"/>
                    </a:cubicBezTo>
                    <a:cubicBezTo>
                      <a:pt x="540326" y="224906"/>
                      <a:pt x="543068" y="224906"/>
                      <a:pt x="543068" y="224906"/>
                    </a:cubicBezTo>
                    <a:lnTo>
                      <a:pt x="718605" y="277019"/>
                    </a:lnTo>
                    <a:cubicBezTo>
                      <a:pt x="729575" y="282504"/>
                      <a:pt x="740547" y="293475"/>
                      <a:pt x="743289" y="296218"/>
                    </a:cubicBezTo>
                    <a:lnTo>
                      <a:pt x="743289" y="331874"/>
                    </a:lnTo>
                    <a:cubicBezTo>
                      <a:pt x="743289" y="340102"/>
                      <a:pt x="735061" y="348331"/>
                      <a:pt x="726833" y="348331"/>
                    </a:cubicBezTo>
                    <a:lnTo>
                      <a:pt x="554039" y="312675"/>
                    </a:lnTo>
                    <a:lnTo>
                      <a:pt x="430615" y="244106"/>
                    </a:lnTo>
                    <a:cubicBezTo>
                      <a:pt x="427871" y="241363"/>
                      <a:pt x="422385" y="241363"/>
                      <a:pt x="416901" y="241363"/>
                    </a:cubicBezTo>
                    <a:cubicBezTo>
                      <a:pt x="411415" y="241363"/>
                      <a:pt x="408671" y="246849"/>
                      <a:pt x="405929" y="249591"/>
                    </a:cubicBezTo>
                    <a:cubicBezTo>
                      <a:pt x="403187" y="252334"/>
                      <a:pt x="403187" y="257819"/>
                      <a:pt x="403187" y="263305"/>
                    </a:cubicBezTo>
                    <a:cubicBezTo>
                      <a:pt x="403187" y="268790"/>
                      <a:pt x="408671" y="271533"/>
                      <a:pt x="411415" y="274276"/>
                    </a:cubicBezTo>
                    <a:lnTo>
                      <a:pt x="534840" y="345588"/>
                    </a:lnTo>
                    <a:cubicBezTo>
                      <a:pt x="537582" y="345588"/>
                      <a:pt x="537582" y="348331"/>
                      <a:pt x="540326" y="348331"/>
                    </a:cubicBezTo>
                    <a:lnTo>
                      <a:pt x="718605" y="383987"/>
                    </a:lnTo>
                    <a:cubicBezTo>
                      <a:pt x="718605" y="383987"/>
                      <a:pt x="721348" y="383987"/>
                      <a:pt x="721348" y="383987"/>
                    </a:cubicBezTo>
                    <a:cubicBezTo>
                      <a:pt x="743289" y="383987"/>
                      <a:pt x="765231" y="370273"/>
                      <a:pt x="770717" y="348331"/>
                    </a:cubicBezTo>
                    <a:lnTo>
                      <a:pt x="1006596" y="348331"/>
                    </a:lnTo>
                    <a:cubicBezTo>
                      <a:pt x="1017566" y="348331"/>
                      <a:pt x="1023052" y="356559"/>
                      <a:pt x="1023052" y="364787"/>
                    </a:cubicBezTo>
                    <a:lnTo>
                      <a:pt x="1023052" y="405928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34123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5439EC8-E6FA-4024-91B3-B282A396A1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0BC29-8AEC-41BA-81AB-C91EA5401F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49373" y="3411724"/>
            <a:ext cx="4983180" cy="1573924"/>
          </a:xfrm>
        </p:spPr>
        <p:txBody>
          <a:bodyPr>
            <a:normAutofit fontScale="92500"/>
          </a:bodyPr>
          <a:lstStyle/>
          <a:p>
            <a:pPr algn="ctr"/>
            <a:endParaRPr lang="en-US" sz="1100" dirty="0"/>
          </a:p>
          <a:p>
            <a:pPr algn="ctr"/>
            <a:r>
              <a:rPr lang="en-US" dirty="0"/>
              <a:t>Ein Problem = Eine Chance</a:t>
            </a:r>
          </a:p>
          <a:p>
            <a:pPr algn="ctr"/>
            <a:endParaRPr lang="en-US" sz="800" dirty="0"/>
          </a:p>
          <a:p>
            <a:pPr algn="ctr"/>
            <a:r>
              <a:rPr lang="en-US" dirty="0"/>
              <a:t>Ein </a:t>
            </a:r>
            <a:r>
              <a:rPr lang="en-US" dirty="0" err="1"/>
              <a:t>Großes</a:t>
            </a:r>
            <a:r>
              <a:rPr lang="en-US" dirty="0"/>
              <a:t> Problem= Eine </a:t>
            </a:r>
            <a:r>
              <a:rPr lang="en-US" dirty="0" err="1"/>
              <a:t>Große</a:t>
            </a:r>
            <a:r>
              <a:rPr lang="en-US" dirty="0"/>
              <a:t> Chance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F2F87-59AD-4A4D-8F55-377241C661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362" y="547437"/>
            <a:ext cx="6785202" cy="582221"/>
          </a:xfrm>
        </p:spPr>
        <p:txBody>
          <a:bodyPr>
            <a:noAutofit/>
          </a:bodyPr>
          <a:lstStyle/>
          <a:p>
            <a:r>
              <a:rPr lang="en-US" sz="3300" b="1" dirty="0"/>
              <a:t>Die PIFS-</a:t>
            </a:r>
            <a:r>
              <a:rPr lang="en-US" sz="3300" b="1" dirty="0" err="1"/>
              <a:t>Frage</a:t>
            </a:r>
            <a:r>
              <a:rPr lang="en-US" sz="3300" b="1" dirty="0"/>
              <a:t>, die </a:t>
            </a:r>
            <a:r>
              <a:rPr lang="en-US" sz="3300" b="1" dirty="0" err="1"/>
              <a:t>zu</a:t>
            </a:r>
            <a:r>
              <a:rPr lang="en-US" sz="3300" b="1" dirty="0"/>
              <a:t> </a:t>
            </a:r>
            <a:r>
              <a:rPr lang="en-US" sz="3300" b="1" dirty="0" err="1"/>
              <a:t>stellen</a:t>
            </a:r>
            <a:r>
              <a:rPr lang="en-US" sz="3300" b="1" dirty="0"/>
              <a:t> </a:t>
            </a:r>
            <a:r>
              <a:rPr lang="en-US" sz="3300" b="1" dirty="0" err="1"/>
              <a:t>ist</a:t>
            </a:r>
            <a:r>
              <a:rPr lang="en-US" sz="3300" b="1" dirty="0"/>
              <a:t>...</a:t>
            </a:r>
            <a:endParaRPr lang="en-IE" sz="33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F9321-E6E4-407B-83F6-8BE9E8E1D64C}"/>
              </a:ext>
            </a:extLst>
          </p:cNvPr>
          <p:cNvSpPr txBox="1"/>
          <p:nvPr/>
        </p:nvSpPr>
        <p:spPr>
          <a:xfrm>
            <a:off x="748362" y="1970609"/>
            <a:ext cx="46981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00000"/>
                </a:solidFill>
              </a:rPr>
              <a:t>Was </a:t>
            </a:r>
            <a:r>
              <a:rPr lang="en-US" sz="3300" b="1" dirty="0" err="1">
                <a:solidFill>
                  <a:srgbClr val="000000"/>
                </a:solidFill>
              </a:rPr>
              <a:t>ist</a:t>
            </a:r>
            <a:r>
              <a:rPr lang="en-US" sz="3300" b="1" dirty="0">
                <a:solidFill>
                  <a:srgbClr val="000000"/>
                </a:solidFill>
              </a:rPr>
              <a:t> das Problem?</a:t>
            </a:r>
            <a:endParaRPr lang="en-IE" sz="3300" b="1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C0B6C-01DA-4033-BCA6-91096F060D4C}"/>
              </a:ext>
            </a:extLst>
          </p:cNvPr>
          <p:cNvSpPr txBox="1"/>
          <p:nvPr/>
        </p:nvSpPr>
        <p:spPr>
          <a:xfrm>
            <a:off x="1916540" y="4985648"/>
            <a:ext cx="51077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00000"/>
                </a:solidFill>
              </a:rPr>
              <a:t>Design Thinking </a:t>
            </a:r>
            <a:r>
              <a:rPr lang="en-US" sz="3300" b="1" dirty="0" err="1">
                <a:solidFill>
                  <a:srgbClr val="000000"/>
                </a:solidFill>
              </a:rPr>
              <a:t>hilft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uns</a:t>
            </a:r>
            <a:r>
              <a:rPr lang="en-US" sz="3300" b="1" dirty="0">
                <a:solidFill>
                  <a:srgbClr val="000000"/>
                </a:solidFill>
              </a:rPr>
              <a:t>, die LÖSUNGEN </a:t>
            </a:r>
            <a:r>
              <a:rPr lang="en-US" sz="3300" b="1" dirty="0" err="1">
                <a:solidFill>
                  <a:srgbClr val="000000"/>
                </a:solidFill>
              </a:rPr>
              <a:t>zu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finden</a:t>
            </a:r>
            <a:r>
              <a:rPr lang="en-US" sz="3300" b="1" dirty="0">
                <a:solidFill>
                  <a:srgbClr val="000000"/>
                </a:solidFill>
              </a:rPr>
              <a:t>!</a:t>
            </a:r>
            <a:endParaRPr lang="en-IE" sz="33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41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0602A-3680-43DF-A0FD-F7CBD4DB28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49153" y="934084"/>
            <a:ext cx="5357116" cy="2776782"/>
          </a:xfrm>
        </p:spPr>
        <p:txBody>
          <a:bodyPr>
            <a:normAutofit/>
          </a:bodyPr>
          <a:lstStyle/>
          <a:p>
            <a:r>
              <a:rPr lang="en-US" dirty="0"/>
              <a:t>Der Design-Thinking </a:t>
            </a:r>
            <a:r>
              <a:rPr lang="en-US" dirty="0" err="1"/>
              <a:t>Prozess</a:t>
            </a:r>
            <a:endParaRPr lang="en-US" dirty="0"/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73741-50A7-4476-A376-683F8D0D3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3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8001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7380CC-BB93-4BB3-BF90-7ABC17C5D8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3557" y="4657693"/>
            <a:ext cx="785328" cy="105698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”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CED6F-3E69-465A-B5E5-B2B4A4EE9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7248" y="825831"/>
            <a:ext cx="5248975" cy="514183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Design-Thinking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auf den </a:t>
            </a:r>
            <a:r>
              <a:rPr lang="en-US" b="1" dirty="0"/>
              <a:t>Menschen </a:t>
            </a:r>
            <a:r>
              <a:rPr lang="en-US" b="1" dirty="0" err="1"/>
              <a:t>ausgerichteter</a:t>
            </a:r>
            <a:r>
              <a:rPr lang="en-US" b="1" dirty="0"/>
              <a:t> </a:t>
            </a:r>
            <a:r>
              <a:rPr lang="en-US" dirty="0" err="1"/>
              <a:t>Innovationsansatz</a:t>
            </a:r>
            <a:r>
              <a:rPr lang="en-US" dirty="0"/>
              <a:t>, der auf die </a:t>
            </a:r>
            <a:r>
              <a:rPr lang="en-US" dirty="0" err="1"/>
              <a:t>Werkzeuge</a:t>
            </a:r>
            <a:r>
              <a:rPr lang="en-US" dirty="0"/>
              <a:t> des Designers </a:t>
            </a:r>
            <a:r>
              <a:rPr lang="en-US" dirty="0" err="1"/>
              <a:t>zurückgreift</a:t>
            </a:r>
            <a:r>
              <a:rPr lang="en-US" dirty="0"/>
              <a:t>, um die </a:t>
            </a:r>
            <a:r>
              <a:rPr lang="en-US" b="1" dirty="0" err="1"/>
              <a:t>Bedürfnisse</a:t>
            </a:r>
            <a:r>
              <a:rPr lang="en-US" b="1" dirty="0"/>
              <a:t> der Menschen</a:t>
            </a:r>
            <a:r>
              <a:rPr lang="en-US" dirty="0"/>
              <a:t>, die </a:t>
            </a:r>
            <a:r>
              <a:rPr lang="en-US" b="1" dirty="0" err="1"/>
              <a:t>Möglichkeiten</a:t>
            </a:r>
            <a:r>
              <a:rPr lang="en-US" b="1" dirty="0"/>
              <a:t> der </a:t>
            </a:r>
            <a:r>
              <a:rPr lang="en-US" b="1" dirty="0" err="1"/>
              <a:t>Technologie</a:t>
            </a:r>
            <a:r>
              <a:rPr lang="en-US" b="1" dirty="0"/>
              <a:t> </a:t>
            </a:r>
            <a:r>
              <a:rPr lang="en-US" dirty="0"/>
              <a:t>und die </a:t>
            </a:r>
            <a:r>
              <a:rPr lang="en-US" b="1" dirty="0" err="1"/>
              <a:t>Anforderungen</a:t>
            </a:r>
            <a:r>
              <a:rPr lang="en-US" b="1" dirty="0"/>
              <a:t> an den </a:t>
            </a:r>
            <a:r>
              <a:rPr lang="en-US" b="1" dirty="0" err="1"/>
              <a:t>Geschäftserfolg</a:t>
            </a:r>
            <a:r>
              <a:rPr lang="en-US" b="1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integrieren</a:t>
            </a:r>
            <a:r>
              <a:rPr lang="en-US" dirty="0"/>
              <a:t>.</a:t>
            </a:r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8B71C-A900-4A26-88FF-9E5FA09DFF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7248" y="473289"/>
            <a:ext cx="983359" cy="705084"/>
          </a:xfrm>
        </p:spPr>
        <p:txBody>
          <a:bodyPr/>
          <a:lstStyle/>
          <a:p>
            <a:r>
              <a:rPr lang="en-US" sz="8100" dirty="0"/>
              <a:t>“</a:t>
            </a:r>
            <a:endParaRPr lang="en-IE" sz="8100" dirty="0"/>
          </a:p>
        </p:txBody>
      </p:sp>
      <p:pic>
        <p:nvPicPr>
          <p:cNvPr id="9" name="Picture Placeholder 8" descr="A picture containing indoor, arranged&#10;&#10;Description automatically generated">
            <a:extLst>
              <a:ext uri="{FF2B5EF4-FFF2-40B4-BE49-F238E27FC236}">
                <a16:creationId xmlns:a16="http://schemas.microsoft.com/office/drawing/2014/main" id="{045737D7-49B9-48AA-BDA8-01DB207C94C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02" r="10997"/>
          <a:stretch/>
        </p:blipFill>
        <p:spPr>
          <a:xfrm>
            <a:off x="705779" y="0"/>
            <a:ext cx="5248975" cy="685800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51F35-82BA-4E42-89B8-CFEA31D1DE65}"/>
              </a:ext>
            </a:extLst>
          </p:cNvPr>
          <p:cNvSpPr txBox="1"/>
          <p:nvPr/>
        </p:nvSpPr>
        <p:spPr>
          <a:xfrm>
            <a:off x="8544910" y="53453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- Tim Brown executive chair IDEO</a:t>
            </a:r>
            <a:endParaRPr lang="en-IE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490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8FF62E-756F-4D62-A840-6D5B88FB2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2375556"/>
            <a:ext cx="4582510" cy="345206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indent="0">
              <a:lnSpc>
                <a:spcPct val="120000"/>
              </a:lnSpc>
            </a:pP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Design Thinking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ist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ein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b="1" dirty="0">
                <a:solidFill>
                  <a:srgbClr val="030303"/>
                </a:solidFill>
                <a:latin typeface="Roboto"/>
                <a:ea typeface="Roboto"/>
              </a:rPr>
              <a:t>5-stufiger </a:t>
            </a:r>
            <a:r>
              <a:rPr lang="en-US" b="1" dirty="0" err="1">
                <a:solidFill>
                  <a:srgbClr val="030303"/>
                </a:solidFill>
                <a:latin typeface="Roboto"/>
                <a:ea typeface="Roboto"/>
              </a:rPr>
              <a:t>Prozess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zur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Entwicklung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sinnvoller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Ideen, die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echte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Probleme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für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eine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bestimmte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Gruppe von Menschen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lösen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. Der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Prozess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hat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vielen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Unternehmen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viele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zufriedene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Kunden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gebracht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und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Unternehmern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aus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der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ganzen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Welt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geholfen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,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Probleme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mit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innovativen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neuen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Lösungen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zu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 </a:t>
            </a:r>
            <a:r>
              <a:rPr lang="en-US" dirty="0" err="1">
                <a:solidFill>
                  <a:srgbClr val="030303"/>
                </a:solidFill>
                <a:latin typeface="Roboto"/>
                <a:ea typeface="Roboto"/>
              </a:rPr>
              <a:t>lösen</a:t>
            </a:r>
            <a:r>
              <a:rPr lang="en-US" dirty="0">
                <a:solidFill>
                  <a:srgbClr val="030303"/>
                </a:solidFill>
                <a:latin typeface="Roboto"/>
                <a:ea typeface="Roboto"/>
              </a:rPr>
              <a:t>.</a:t>
            </a:r>
            <a:endParaRPr lang="en-IE" dirty="0">
              <a:latin typeface="Roboto"/>
              <a:ea typeface="Robot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7472D-14B8-4D7F-A068-BC70B96747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9614" y="465361"/>
            <a:ext cx="4431211" cy="582221"/>
          </a:xfrm>
        </p:spPr>
        <p:txBody>
          <a:bodyPr>
            <a:noAutofit/>
          </a:bodyPr>
          <a:lstStyle/>
          <a:p>
            <a:r>
              <a:rPr lang="en-US" b="1" dirty="0" err="1"/>
              <a:t>Menschenzentrierte</a:t>
            </a:r>
            <a:r>
              <a:rPr lang="en-US" b="1" dirty="0"/>
              <a:t> </a:t>
            </a:r>
            <a:r>
              <a:rPr lang="en-US" b="1" dirty="0" err="1"/>
              <a:t>Problemlösung</a:t>
            </a:r>
            <a:r>
              <a:rPr lang="en-US" b="1" dirty="0"/>
              <a:t> (EN)</a:t>
            </a:r>
            <a:endParaRPr lang="en-IE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E9C9F-3F76-4F20-87F4-86B02CF7FF30}"/>
              </a:ext>
            </a:extLst>
          </p:cNvPr>
          <p:cNvSpPr txBox="1"/>
          <p:nvPr/>
        </p:nvSpPr>
        <p:spPr>
          <a:xfrm>
            <a:off x="5055476" y="61478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Design Thinking Process - YouTube</a:t>
            </a:r>
            <a:endParaRPr lang="en-IE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Online Media 8" title="The Design Thinking Process">
            <a:hlinkClick r:id="" action="ppaction://media"/>
            <a:extLst>
              <a:ext uri="{FF2B5EF4-FFF2-40B4-BE49-F238E27FC236}">
                <a16:creationId xmlns:a16="http://schemas.microsoft.com/office/drawing/2014/main" id="{D8E321A1-1EF9-4434-8A2D-C66FA654E7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07614" y="1219200"/>
            <a:ext cx="6734062" cy="407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2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4EE4B5-201B-174E-B893-01ED4F1DAA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49D57C-D7DF-9F49-AF13-3998A73043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1072" y="1781311"/>
            <a:ext cx="5036288" cy="48154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0"/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unseren</a:t>
            </a:r>
            <a:r>
              <a:rPr lang="en-US" dirty="0"/>
              <a:t> </a:t>
            </a:r>
            <a:r>
              <a:rPr lang="en-US" dirty="0" err="1"/>
              <a:t>offenen</a:t>
            </a:r>
            <a:r>
              <a:rPr lang="en-US" dirty="0"/>
              <a:t> </a:t>
            </a:r>
            <a:r>
              <a:rPr lang="en-US" dirty="0" err="1"/>
              <a:t>Bildungsressourcen</a:t>
            </a:r>
            <a:r>
              <a:rPr lang="en-US" dirty="0"/>
              <a:t> </a:t>
            </a:r>
            <a:r>
              <a:rPr lang="en-US" dirty="0" err="1"/>
              <a:t>wollen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b="1" dirty="0" err="1"/>
              <a:t>nachhaltige</a:t>
            </a:r>
            <a:r>
              <a:rPr lang="en-US" b="1" dirty="0"/>
              <a:t> </a:t>
            </a:r>
            <a:r>
              <a:rPr lang="en-US" b="1" dirty="0" err="1"/>
              <a:t>Wirkung</a:t>
            </a:r>
            <a:r>
              <a:rPr lang="en-US" b="1" dirty="0"/>
              <a:t> </a:t>
            </a:r>
            <a:r>
              <a:rPr lang="en-US" dirty="0" err="1"/>
              <a:t>für</a:t>
            </a:r>
            <a:r>
              <a:rPr lang="en-US" dirty="0"/>
              <a:t> KMU der </a:t>
            </a:r>
            <a:r>
              <a:rPr lang="en-US" dirty="0" err="1"/>
              <a:t>Lebensmittelbranche</a:t>
            </a:r>
            <a:r>
              <a:rPr lang="en-US" dirty="0"/>
              <a:t> und </a:t>
            </a:r>
            <a:r>
              <a:rPr lang="en-US" dirty="0" err="1"/>
              <a:t>ihre</a:t>
            </a:r>
            <a:r>
              <a:rPr lang="en-US" dirty="0"/>
              <a:t> Mitarbeiter </a:t>
            </a:r>
            <a:r>
              <a:rPr lang="en-US" dirty="0" err="1"/>
              <a:t>erzielen</a:t>
            </a:r>
            <a:r>
              <a:rPr lang="en-US" dirty="0"/>
              <a:t>, </a:t>
            </a:r>
            <a:r>
              <a:rPr lang="en-US" dirty="0" err="1"/>
              <a:t>indem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innovative </a:t>
            </a:r>
            <a:r>
              <a:rPr lang="en-US" dirty="0" err="1"/>
              <a:t>Methoden</a:t>
            </a:r>
            <a:r>
              <a:rPr lang="en-US" dirty="0"/>
              <a:t> </a:t>
            </a:r>
            <a:r>
              <a:rPr lang="en-US" dirty="0" err="1"/>
              <a:t>einsetzen</a:t>
            </a:r>
            <a:r>
              <a:rPr lang="en-US" dirty="0"/>
              <a:t>, um </a:t>
            </a:r>
            <a:r>
              <a:rPr lang="en-US" dirty="0" err="1"/>
              <a:t>kritische</a:t>
            </a:r>
            <a:r>
              <a:rPr lang="en-US" dirty="0"/>
              <a:t> Innovations- und </a:t>
            </a:r>
            <a:r>
              <a:rPr lang="en-US" dirty="0" err="1"/>
              <a:t>Marketingfähigkeiten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verbessern</a:t>
            </a:r>
            <a:r>
              <a:rPr lang="en-US" dirty="0"/>
              <a:t>, die den </a:t>
            </a:r>
            <a:r>
              <a:rPr lang="en-US" dirty="0" err="1"/>
              <a:t>Unternehmen</a:t>
            </a:r>
            <a:r>
              <a:rPr lang="en-US" dirty="0"/>
              <a:t> </a:t>
            </a:r>
            <a:r>
              <a:rPr lang="en-US" dirty="0" err="1"/>
              <a:t>helfen</a:t>
            </a:r>
            <a:r>
              <a:rPr lang="en-US" dirty="0"/>
              <a:t>, auf die </a:t>
            </a:r>
            <a:r>
              <a:rPr lang="en-US" dirty="0" err="1"/>
              <a:t>Nachfrage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err="1"/>
              <a:t>Lebensmittelprodukten</a:t>
            </a:r>
            <a:r>
              <a:rPr lang="en-US" dirty="0"/>
              <a:t> und -</a:t>
            </a:r>
            <a:r>
              <a:rPr lang="en-US" dirty="0" err="1"/>
              <a:t>dienstleistungen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Rahmen</a:t>
            </a:r>
            <a:r>
              <a:rPr lang="en-US" dirty="0"/>
              <a:t> der </a:t>
            </a:r>
            <a:r>
              <a:rPr lang="en-US" dirty="0" err="1"/>
              <a:t>Silberwirtschaft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reagieren</a:t>
            </a:r>
            <a:r>
              <a:rPr lang="en-US" dirty="0"/>
              <a:t>.</a:t>
            </a:r>
          </a:p>
          <a:p>
            <a:pPr indent="0"/>
            <a:r>
              <a:rPr lang="en-US" dirty="0" err="1"/>
              <a:t>Unsere</a:t>
            </a:r>
            <a:r>
              <a:rPr lang="en-US" dirty="0"/>
              <a:t> </a:t>
            </a:r>
            <a:r>
              <a:rPr lang="en-US" dirty="0" err="1"/>
              <a:t>offenen</a:t>
            </a:r>
            <a:r>
              <a:rPr lang="en-US" dirty="0"/>
              <a:t> </a:t>
            </a:r>
            <a:r>
              <a:rPr lang="en-US" dirty="0" err="1"/>
              <a:t>Bildungsressourcen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so </a:t>
            </a:r>
            <a:r>
              <a:rPr lang="en-US" dirty="0" err="1"/>
              <a:t>konzipiert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Ziele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5 </a:t>
            </a:r>
            <a:r>
              <a:rPr lang="en-US" dirty="0" err="1"/>
              <a:t>Schlüsselelemente</a:t>
            </a:r>
            <a:r>
              <a:rPr lang="en-US" dirty="0"/>
              <a:t> </a:t>
            </a:r>
            <a:r>
              <a:rPr lang="en-US" dirty="0" err="1"/>
              <a:t>erreichen</a:t>
            </a:r>
            <a:r>
              <a:rPr lang="en-US" dirty="0"/>
              <a:t>.</a:t>
            </a:r>
          </a:p>
          <a:p>
            <a:pPr indent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F97872-E326-814E-B621-401B933B82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1147" y="685831"/>
            <a:ext cx="4736213" cy="603631"/>
          </a:xfrm>
        </p:spPr>
        <p:txBody>
          <a:bodyPr>
            <a:noAutofit/>
          </a:bodyPr>
          <a:lstStyle/>
          <a:p>
            <a:r>
              <a:rPr lang="en-US" b="1" dirty="0" err="1"/>
              <a:t>Zielsetzung</a:t>
            </a:r>
            <a:r>
              <a:rPr lang="en-US" b="1" dirty="0"/>
              <a:t> des </a:t>
            </a:r>
            <a:r>
              <a:rPr lang="en-US" b="1" dirty="0" err="1"/>
              <a:t>Projekts</a:t>
            </a:r>
            <a:endParaRPr lang="en-US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80BA90-44CA-2744-BB6F-BEACD329C2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Lehrplan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7A3573-EF13-E64A-81BB-BF0EFE81C1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419BF1-5CAF-8F47-86A0-836F575060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Lernziele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48A5FD9-D237-2A4E-8E70-A4EEB17BAC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40850D-009A-7441-B664-3A4BA8330E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/>
              <a:t>Bewertungstechniken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D01DFFD-F752-934A-8AD0-6D0868299CF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9B03528-2202-E941-B8AD-F9FFA76516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err="1"/>
              <a:t>Inhalte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Präsenzkurse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7B5BCC-0C75-6048-B2A1-702C8D5716E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5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F53864-63EB-9940-A7F3-3B7A547B590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29716" y="5502145"/>
            <a:ext cx="4962284" cy="822373"/>
          </a:xfrm>
        </p:spPr>
        <p:txBody>
          <a:bodyPr/>
          <a:lstStyle/>
          <a:p>
            <a:r>
              <a:rPr lang="en-US" dirty="0"/>
              <a:t>Intuitive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Pädagogik</a:t>
            </a:r>
            <a:r>
              <a:rPr lang="en-US" dirty="0"/>
              <a:t> &amp; Trainer-</a:t>
            </a:r>
            <a:r>
              <a:rPr lang="en-US" dirty="0" err="1"/>
              <a:t>Ressourcen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543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F1156-2A7F-48F6-A737-E0BD088DAA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4713" y="168166"/>
            <a:ext cx="10763604" cy="1057027"/>
          </a:xfrm>
          <a:solidFill>
            <a:srgbClr val="85D2E1"/>
          </a:solidFill>
        </p:spPr>
        <p:txBody>
          <a:bodyPr anchor="ctr">
            <a:normAutofit/>
          </a:bodyPr>
          <a:lstStyle/>
          <a:p>
            <a:r>
              <a:rPr lang="en-US" b="1" dirty="0"/>
              <a:t>Die 5 </a:t>
            </a:r>
            <a:r>
              <a:rPr lang="en-US" b="1" dirty="0" err="1"/>
              <a:t>Phasen</a:t>
            </a:r>
            <a:r>
              <a:rPr lang="en-US" b="1" dirty="0"/>
              <a:t> des Design-Thinking </a:t>
            </a:r>
            <a:r>
              <a:rPr lang="en-US" b="1" dirty="0" err="1"/>
              <a:t>Prozesses</a:t>
            </a:r>
            <a:endParaRPr lang="en-IE" b="1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BFBA8122-B334-4F88-AB58-0C5254B2788C}"/>
              </a:ext>
            </a:extLst>
          </p:cNvPr>
          <p:cNvSpPr/>
          <p:nvPr/>
        </p:nvSpPr>
        <p:spPr>
          <a:xfrm>
            <a:off x="1697804" y="1902372"/>
            <a:ext cx="2039007" cy="1734207"/>
          </a:xfrm>
          <a:prstGeom prst="hexagon">
            <a:avLst/>
          </a:prstGeom>
          <a:solidFill>
            <a:srgbClr val="85D2E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Einfühlen</a:t>
            </a:r>
            <a:endParaRPr lang="en-IE" sz="2000" b="1" dirty="0">
              <a:solidFill>
                <a:schemeClr val="bg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F809265A-4735-4D83-9A7E-8BCDEB75F52E}"/>
              </a:ext>
            </a:extLst>
          </p:cNvPr>
          <p:cNvSpPr/>
          <p:nvPr/>
        </p:nvSpPr>
        <p:spPr>
          <a:xfrm>
            <a:off x="3526987" y="2916620"/>
            <a:ext cx="2039007" cy="1734207"/>
          </a:xfrm>
          <a:prstGeom prst="hexagon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Definieren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lang="en-IE" sz="2000" b="1" dirty="0">
              <a:solidFill>
                <a:schemeClr val="bg1"/>
              </a:solidFill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678D8167-B2CA-457E-8256-E57ECC1DAF22}"/>
              </a:ext>
            </a:extLst>
          </p:cNvPr>
          <p:cNvSpPr/>
          <p:nvPr/>
        </p:nvSpPr>
        <p:spPr>
          <a:xfrm>
            <a:off x="5382830" y="1902372"/>
            <a:ext cx="2039007" cy="1734207"/>
          </a:xfrm>
          <a:prstGeom prst="hexagon">
            <a:avLst/>
          </a:prstGeom>
          <a:solidFill>
            <a:srgbClr val="FFD1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Ideen </a:t>
            </a:r>
            <a:r>
              <a:rPr lang="en-US" sz="2000" b="1" dirty="0" err="1">
                <a:solidFill>
                  <a:schemeClr val="bg1"/>
                </a:solidFill>
              </a:rPr>
              <a:t>sammeln</a:t>
            </a:r>
            <a:endParaRPr lang="en-IE" sz="2000" b="1" dirty="0">
              <a:solidFill>
                <a:schemeClr val="bg1"/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E3C9DFD8-B716-4235-9D52-C7EDBE1A78A9}"/>
              </a:ext>
            </a:extLst>
          </p:cNvPr>
          <p:cNvSpPr/>
          <p:nvPr/>
        </p:nvSpPr>
        <p:spPr>
          <a:xfrm>
            <a:off x="7185353" y="2916619"/>
            <a:ext cx="2039007" cy="1734207"/>
          </a:xfrm>
          <a:prstGeom prst="hexagon">
            <a:avLst/>
          </a:prstGeom>
          <a:solidFill>
            <a:srgbClr val="E78E0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Prototyp</a:t>
            </a:r>
            <a:endParaRPr lang="en-IE" sz="2000" b="1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5A3A9D83-85D3-4851-AD4E-798EFA1C1A19}"/>
              </a:ext>
            </a:extLst>
          </p:cNvPr>
          <p:cNvSpPr/>
          <p:nvPr/>
        </p:nvSpPr>
        <p:spPr>
          <a:xfrm>
            <a:off x="8987876" y="3930866"/>
            <a:ext cx="2039007" cy="1734207"/>
          </a:xfrm>
          <a:prstGeom prst="hexagon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Test</a:t>
            </a:r>
            <a:endParaRPr lang="en-I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39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B79D7-A096-4AE6-846E-EAD30A5A5C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7248" y="727384"/>
            <a:ext cx="5518664" cy="449397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2E2E2E"/>
                </a:solidFill>
                <a:latin typeface="poppins-extralight"/>
              </a:rPr>
              <a:t>Food Design-Thinking </a:t>
            </a:r>
            <a:r>
              <a:rPr lang="en-US" sz="2800" dirty="0" err="1">
                <a:solidFill>
                  <a:srgbClr val="2E2E2E"/>
                </a:solidFill>
                <a:latin typeface="poppins-extralight"/>
              </a:rPr>
              <a:t>ist</a:t>
            </a:r>
            <a:r>
              <a:rPr lang="en-US" sz="2800" dirty="0">
                <a:solidFill>
                  <a:srgbClr val="2E2E2E"/>
                </a:solidFill>
                <a:latin typeface="poppins-extralight"/>
              </a:rPr>
              <a:t> der </a:t>
            </a:r>
            <a:r>
              <a:rPr lang="en-US" sz="2800" dirty="0" err="1">
                <a:solidFill>
                  <a:srgbClr val="2E2E2E"/>
                </a:solidFill>
                <a:latin typeface="poppins-extralight"/>
              </a:rPr>
              <a:t>Prozess</a:t>
            </a:r>
            <a:r>
              <a:rPr lang="en-US" sz="2800" dirty="0">
                <a:solidFill>
                  <a:srgbClr val="2E2E2E"/>
                </a:solidFill>
                <a:latin typeface="poppins-extralight"/>
              </a:rPr>
              <a:t>, der </a:t>
            </a:r>
            <a:r>
              <a:rPr lang="en-US" sz="2800" dirty="0" err="1">
                <a:solidFill>
                  <a:srgbClr val="2E2E2E"/>
                </a:solidFill>
                <a:latin typeface="poppins-extralight"/>
              </a:rPr>
              <a:t>Kreativität</a:t>
            </a:r>
            <a:r>
              <a:rPr lang="en-US" sz="2800" dirty="0">
                <a:solidFill>
                  <a:srgbClr val="2E2E2E"/>
                </a:solidFill>
                <a:latin typeface="poppins-extralight"/>
              </a:rPr>
              <a:t> </a:t>
            </a:r>
            <a:r>
              <a:rPr lang="en-US" sz="2800" dirty="0" err="1">
                <a:solidFill>
                  <a:srgbClr val="2E2E2E"/>
                </a:solidFill>
                <a:latin typeface="poppins-extralight"/>
              </a:rPr>
              <a:t>auslöst</a:t>
            </a:r>
            <a:r>
              <a:rPr lang="en-US" sz="2800" dirty="0">
                <a:solidFill>
                  <a:srgbClr val="2E2E2E"/>
                </a:solidFill>
                <a:latin typeface="poppins-extralight"/>
              </a:rPr>
              <a:t> und </a:t>
            </a:r>
            <a:r>
              <a:rPr lang="en-US" sz="2800" dirty="0" err="1">
                <a:solidFill>
                  <a:srgbClr val="2E2E2E"/>
                </a:solidFill>
                <a:latin typeface="poppins-extralight"/>
              </a:rPr>
              <a:t>zu</a:t>
            </a:r>
            <a:r>
              <a:rPr lang="en-US" sz="2800" dirty="0">
                <a:solidFill>
                  <a:srgbClr val="2E2E2E"/>
                </a:solidFill>
                <a:latin typeface="poppins-extralight"/>
              </a:rPr>
              <a:t> </a:t>
            </a:r>
            <a:r>
              <a:rPr lang="en-US" sz="2800" dirty="0" err="1">
                <a:solidFill>
                  <a:srgbClr val="2E2E2E"/>
                </a:solidFill>
                <a:latin typeface="poppins-extralight"/>
              </a:rPr>
              <a:t>innovativen</a:t>
            </a:r>
            <a:r>
              <a:rPr lang="en-US" sz="2800" dirty="0">
                <a:solidFill>
                  <a:srgbClr val="2E2E2E"/>
                </a:solidFill>
                <a:latin typeface="poppins-extralight"/>
              </a:rPr>
              <a:t>, </a:t>
            </a:r>
            <a:r>
              <a:rPr lang="en-US" sz="2800" dirty="0" err="1">
                <a:solidFill>
                  <a:srgbClr val="2E2E2E"/>
                </a:solidFill>
                <a:latin typeface="poppins-extralight"/>
              </a:rPr>
              <a:t>sinnvollen</a:t>
            </a:r>
            <a:r>
              <a:rPr lang="en-US" sz="2800" dirty="0">
                <a:solidFill>
                  <a:srgbClr val="2E2E2E"/>
                </a:solidFill>
                <a:latin typeface="poppins-extralight"/>
              </a:rPr>
              <a:t> und </a:t>
            </a:r>
            <a:r>
              <a:rPr lang="en-US" sz="2800" dirty="0" err="1">
                <a:solidFill>
                  <a:srgbClr val="2E2E2E"/>
                </a:solidFill>
                <a:latin typeface="poppins-extralight"/>
              </a:rPr>
              <a:t>nachhaltigen</a:t>
            </a:r>
            <a:r>
              <a:rPr lang="en-US" sz="2800" dirty="0">
                <a:solidFill>
                  <a:srgbClr val="2E2E2E"/>
                </a:solidFill>
                <a:latin typeface="poppins-extralight"/>
              </a:rPr>
              <a:t> </a:t>
            </a:r>
            <a:r>
              <a:rPr lang="en-US" sz="2800" dirty="0" err="1">
                <a:solidFill>
                  <a:srgbClr val="2E2E2E"/>
                </a:solidFill>
                <a:latin typeface="poppins-extralight"/>
              </a:rPr>
              <a:t>Vorschlägen</a:t>
            </a:r>
            <a:r>
              <a:rPr lang="en-US" sz="2800" dirty="0">
                <a:solidFill>
                  <a:srgbClr val="2E2E2E"/>
                </a:solidFill>
                <a:latin typeface="poppins-extralight"/>
              </a:rPr>
              <a:t> </a:t>
            </a:r>
            <a:r>
              <a:rPr lang="en-US" sz="2800" dirty="0" err="1">
                <a:solidFill>
                  <a:srgbClr val="2E2E2E"/>
                </a:solidFill>
                <a:latin typeface="poppins-extralight"/>
              </a:rPr>
              <a:t>für</a:t>
            </a:r>
            <a:r>
              <a:rPr lang="en-US" sz="2800" dirty="0">
                <a:solidFill>
                  <a:srgbClr val="2E2E2E"/>
                </a:solidFill>
                <a:latin typeface="poppins-extralight"/>
              </a:rPr>
              <a:t> </a:t>
            </a:r>
            <a:r>
              <a:rPr lang="en-US" sz="2800" dirty="0" err="1">
                <a:solidFill>
                  <a:srgbClr val="2E2E2E"/>
                </a:solidFill>
                <a:latin typeface="poppins-extralight"/>
              </a:rPr>
              <a:t>neue</a:t>
            </a:r>
            <a:r>
              <a:rPr lang="en-US" sz="2800" dirty="0">
                <a:solidFill>
                  <a:srgbClr val="2E2E2E"/>
                </a:solidFill>
                <a:latin typeface="poppins-extralight"/>
              </a:rPr>
              <a:t> </a:t>
            </a:r>
            <a:r>
              <a:rPr lang="en-US" sz="2800" dirty="0" err="1">
                <a:solidFill>
                  <a:srgbClr val="2E2E2E"/>
                </a:solidFill>
                <a:latin typeface="poppins-extralight"/>
              </a:rPr>
              <a:t>Gerichte</a:t>
            </a:r>
            <a:r>
              <a:rPr lang="en-US" sz="2800" dirty="0">
                <a:solidFill>
                  <a:srgbClr val="2E2E2E"/>
                </a:solidFill>
                <a:latin typeface="poppins-extralight"/>
              </a:rPr>
              <a:t>, </a:t>
            </a:r>
            <a:r>
              <a:rPr lang="en-US" sz="2800" dirty="0" err="1">
                <a:solidFill>
                  <a:srgbClr val="2E2E2E"/>
                </a:solidFill>
                <a:latin typeface="poppins-extralight"/>
              </a:rPr>
              <a:t>Lebensmittelprodukte</a:t>
            </a:r>
            <a:r>
              <a:rPr lang="en-US" sz="2800" dirty="0">
                <a:solidFill>
                  <a:srgbClr val="2E2E2E"/>
                </a:solidFill>
                <a:latin typeface="poppins-extralight"/>
              </a:rPr>
              <a:t>, </a:t>
            </a:r>
            <a:r>
              <a:rPr lang="en-US" sz="2800" dirty="0" err="1">
                <a:solidFill>
                  <a:srgbClr val="2E2E2E"/>
                </a:solidFill>
                <a:latin typeface="poppins-extralight"/>
              </a:rPr>
              <a:t>Lebensmittelevents</a:t>
            </a:r>
            <a:r>
              <a:rPr lang="en-US" sz="2800" dirty="0">
                <a:solidFill>
                  <a:srgbClr val="2E2E2E"/>
                </a:solidFill>
                <a:latin typeface="poppins-extralight"/>
              </a:rPr>
              <a:t>, </a:t>
            </a:r>
            <a:r>
              <a:rPr lang="en-US" sz="2800" dirty="0" err="1">
                <a:solidFill>
                  <a:srgbClr val="2E2E2E"/>
                </a:solidFill>
                <a:latin typeface="poppins-extralight"/>
              </a:rPr>
              <a:t>Lebensmitteldienstleistungen</a:t>
            </a:r>
            <a:r>
              <a:rPr lang="en-US" sz="2800" dirty="0">
                <a:solidFill>
                  <a:srgbClr val="2E2E2E"/>
                </a:solidFill>
                <a:latin typeface="poppins-extralight"/>
              </a:rPr>
              <a:t>, </a:t>
            </a:r>
            <a:r>
              <a:rPr lang="en-US" sz="2800" dirty="0" err="1">
                <a:solidFill>
                  <a:srgbClr val="2E2E2E"/>
                </a:solidFill>
                <a:latin typeface="poppins-extralight"/>
              </a:rPr>
              <a:t>Lebensmittelsysteme</a:t>
            </a:r>
            <a:r>
              <a:rPr lang="en-US" sz="2800" dirty="0">
                <a:solidFill>
                  <a:srgbClr val="2E2E2E"/>
                </a:solidFill>
                <a:latin typeface="poppins-extralight"/>
              </a:rPr>
              <a:t> und </a:t>
            </a:r>
            <a:r>
              <a:rPr lang="en-US" sz="2800" dirty="0" err="1">
                <a:solidFill>
                  <a:srgbClr val="2E2E2E"/>
                </a:solidFill>
                <a:latin typeface="poppins-extralight"/>
              </a:rPr>
              <a:t>alles</a:t>
            </a:r>
            <a:r>
              <a:rPr lang="en-US" sz="2800" dirty="0">
                <a:solidFill>
                  <a:srgbClr val="2E2E2E"/>
                </a:solidFill>
                <a:latin typeface="poppins-extralight"/>
              </a:rPr>
              <a:t> </a:t>
            </a:r>
            <a:r>
              <a:rPr lang="en-US" sz="2800" dirty="0" err="1">
                <a:solidFill>
                  <a:srgbClr val="2E2E2E"/>
                </a:solidFill>
                <a:latin typeface="poppins-extralight"/>
              </a:rPr>
              <a:t>dazwischen</a:t>
            </a:r>
            <a:r>
              <a:rPr lang="en-US" sz="2800" dirty="0">
                <a:solidFill>
                  <a:srgbClr val="2E2E2E"/>
                </a:solidFill>
                <a:latin typeface="poppins-extralight"/>
              </a:rPr>
              <a:t> </a:t>
            </a:r>
            <a:r>
              <a:rPr lang="en-US" sz="2800" dirty="0" err="1">
                <a:solidFill>
                  <a:srgbClr val="2E2E2E"/>
                </a:solidFill>
                <a:latin typeface="poppins-extralight"/>
              </a:rPr>
              <a:t>führt</a:t>
            </a:r>
            <a:r>
              <a:rPr lang="en-US" sz="2800" dirty="0">
                <a:solidFill>
                  <a:srgbClr val="2E2E2E"/>
                </a:solidFill>
                <a:latin typeface="poppins-extralight"/>
              </a:rPr>
              <a:t>.</a:t>
            </a:r>
            <a:endParaRPr lang="en-IE" sz="2800" dirty="0"/>
          </a:p>
        </p:txBody>
      </p:sp>
      <p:pic>
        <p:nvPicPr>
          <p:cNvPr id="7" name="Picture Placeholder 6" descr="Fresh orange slice in water">
            <a:extLst>
              <a:ext uri="{FF2B5EF4-FFF2-40B4-BE49-F238E27FC236}">
                <a16:creationId xmlns:a16="http://schemas.microsoft.com/office/drawing/2014/main" id="{13367E5A-A424-41C5-93E7-039A3EED939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779" y="0"/>
            <a:ext cx="5248975" cy="68580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9E8F99-9213-4433-BF01-813EA941BBDB}"/>
              </a:ext>
            </a:extLst>
          </p:cNvPr>
          <p:cNvSpPr txBox="1"/>
          <p:nvPr/>
        </p:nvSpPr>
        <p:spPr>
          <a:xfrm>
            <a:off x="847026" y="2459504"/>
            <a:ext cx="5248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KREATIVITÄT UND INNOVATION IM LEBENSMITTELBEREICH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31765937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5D5F7-6788-4DEB-9EB5-2B29414AB2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13793" y="1270077"/>
            <a:ext cx="5523735" cy="5181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In der </a:t>
            </a:r>
            <a:r>
              <a:rPr lang="en-US" sz="1800" dirty="0" err="1"/>
              <a:t>ersten</a:t>
            </a:r>
            <a:r>
              <a:rPr lang="en-US" sz="1800" dirty="0"/>
              <a:t> Phase </a:t>
            </a:r>
            <a:r>
              <a:rPr lang="en-US" sz="1800" dirty="0" err="1"/>
              <a:t>geht</a:t>
            </a:r>
            <a:r>
              <a:rPr lang="en-US" sz="1800" dirty="0"/>
              <a:t> es </a:t>
            </a:r>
            <a:r>
              <a:rPr lang="en-US" sz="1800" dirty="0" err="1"/>
              <a:t>darum</a:t>
            </a:r>
            <a:r>
              <a:rPr lang="en-US" sz="1800" dirty="0"/>
              <a:t>, </a:t>
            </a:r>
            <a:r>
              <a:rPr lang="en-US" sz="1800" dirty="0" err="1"/>
              <a:t>sich</a:t>
            </a:r>
            <a:r>
              <a:rPr lang="en-US" sz="1800" dirty="0"/>
              <a:t> in die Lage des </a:t>
            </a:r>
            <a:r>
              <a:rPr lang="en-US" sz="1800" dirty="0" err="1"/>
              <a:t>Nutzers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versetzen</a:t>
            </a:r>
            <a:r>
              <a:rPr lang="en-US" sz="1800" dirty="0"/>
              <a:t>, um </a:t>
            </a:r>
            <a:r>
              <a:rPr lang="en-US" sz="1800" dirty="0" err="1"/>
              <a:t>ein</a:t>
            </a:r>
            <a:r>
              <a:rPr lang="en-US" sz="1800" dirty="0"/>
              <a:t> </a:t>
            </a:r>
            <a:r>
              <a:rPr lang="en-US" sz="1800" dirty="0" err="1"/>
              <a:t>besseres</a:t>
            </a:r>
            <a:r>
              <a:rPr lang="en-US" sz="1800" dirty="0"/>
              <a:t> </a:t>
            </a:r>
            <a:r>
              <a:rPr lang="en-US" sz="1800" dirty="0" err="1"/>
              <a:t>Verständnis</a:t>
            </a:r>
            <a:r>
              <a:rPr lang="en-US" sz="1800" dirty="0"/>
              <a:t> </a:t>
            </a:r>
            <a:r>
              <a:rPr lang="en-US" sz="1800" dirty="0" err="1"/>
              <a:t>oder</a:t>
            </a:r>
            <a:r>
              <a:rPr lang="en-US" sz="1800" dirty="0"/>
              <a:t> </a:t>
            </a:r>
            <a:r>
              <a:rPr lang="en-US" sz="1800" dirty="0" err="1"/>
              <a:t>eine</a:t>
            </a:r>
            <a:r>
              <a:rPr lang="en-US" sz="1800" dirty="0"/>
              <a:t> </a:t>
            </a:r>
            <a:r>
              <a:rPr lang="en-US" sz="1800" dirty="0" err="1"/>
              <a:t>bessere</a:t>
            </a:r>
            <a:r>
              <a:rPr lang="en-US" sz="1800" dirty="0"/>
              <a:t> </a:t>
            </a:r>
            <a:r>
              <a:rPr lang="en-US" sz="1800" dirty="0" err="1"/>
              <a:t>Vorstellung</a:t>
            </a:r>
            <a:r>
              <a:rPr lang="en-US" sz="1800" dirty="0"/>
              <a:t> </a:t>
            </a:r>
            <a:r>
              <a:rPr lang="en-US" sz="1800" dirty="0" err="1"/>
              <a:t>davon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bekommen</a:t>
            </a:r>
            <a:r>
              <a:rPr lang="en-US" sz="1800" dirty="0"/>
              <a:t>, was den Menschen </a:t>
            </a:r>
            <a:r>
              <a:rPr lang="en-US" sz="1800" dirty="0" err="1"/>
              <a:t>wirklich</a:t>
            </a:r>
            <a:r>
              <a:rPr lang="en-US" sz="1800" dirty="0"/>
              <a:t> am Herzen </a:t>
            </a:r>
            <a:r>
              <a:rPr lang="en-US" sz="1800" dirty="0" err="1"/>
              <a:t>liegt</a:t>
            </a:r>
            <a:r>
              <a:rPr lang="en-US" sz="1800" dirty="0"/>
              <a:t>. </a:t>
            </a:r>
            <a:r>
              <a:rPr lang="en-US" sz="1800" dirty="0" err="1"/>
              <a:t>Wir</a:t>
            </a:r>
            <a:r>
              <a:rPr lang="en-US" sz="1800" dirty="0"/>
              <a:t> </a:t>
            </a:r>
            <a:r>
              <a:rPr lang="en-US" sz="1800" dirty="0" err="1"/>
              <a:t>müssen</a:t>
            </a:r>
            <a:r>
              <a:rPr lang="en-US" sz="1800" dirty="0"/>
              <a:t> </a:t>
            </a:r>
            <a:r>
              <a:rPr lang="en-US" sz="1800" dirty="0" err="1"/>
              <a:t>ihre</a:t>
            </a:r>
            <a:r>
              <a:rPr lang="en-US" sz="1800" dirty="0"/>
              <a:t> </a:t>
            </a:r>
            <a:r>
              <a:rPr lang="en-US" sz="1800" dirty="0" err="1"/>
              <a:t>Geschichte</a:t>
            </a:r>
            <a:r>
              <a:rPr lang="en-US" sz="1800" dirty="0"/>
              <a:t> </a:t>
            </a:r>
            <a:r>
              <a:rPr lang="en-US" sz="1800" dirty="0" err="1"/>
              <a:t>entwickeln</a:t>
            </a:r>
            <a:r>
              <a:rPr lang="en-US" sz="1800" dirty="0"/>
              <a:t> und </a:t>
            </a:r>
            <a:r>
              <a:rPr lang="en-US" sz="1800" dirty="0" err="1"/>
              <a:t>etwas</a:t>
            </a:r>
            <a:r>
              <a:rPr lang="en-US" sz="1800" dirty="0"/>
              <a:t> </a:t>
            </a:r>
            <a:r>
              <a:rPr lang="en-US" sz="1800" dirty="0" err="1"/>
              <a:t>über</a:t>
            </a:r>
            <a:r>
              <a:rPr lang="en-US" sz="1800" dirty="0"/>
              <a:t> das Problem und die Menschen, die </a:t>
            </a:r>
            <a:r>
              <a:rPr lang="en-US" sz="1800" dirty="0" err="1"/>
              <a:t>davon</a:t>
            </a:r>
            <a:r>
              <a:rPr lang="en-US" sz="1800" dirty="0"/>
              <a:t> </a:t>
            </a:r>
            <a:r>
              <a:rPr lang="en-US" sz="1800" dirty="0" err="1"/>
              <a:t>betroffen</a:t>
            </a:r>
            <a:r>
              <a:rPr lang="en-US" sz="1800" dirty="0"/>
              <a:t> </a:t>
            </a:r>
            <a:r>
              <a:rPr lang="en-US" sz="1800" dirty="0" err="1"/>
              <a:t>sind</a:t>
            </a:r>
            <a:r>
              <a:rPr lang="en-US" sz="1800" dirty="0"/>
              <a:t>, </a:t>
            </a:r>
            <a:r>
              <a:rPr lang="en-US" sz="1800" dirty="0" err="1"/>
              <a:t>erfahren</a:t>
            </a:r>
            <a:r>
              <a:rPr lang="en-US" sz="1800" dirty="0"/>
              <a:t>. </a:t>
            </a:r>
          </a:p>
          <a:p>
            <a:pPr>
              <a:lnSpc>
                <a:spcPct val="110000"/>
              </a:lnSpc>
            </a:pPr>
            <a:r>
              <a:rPr lang="en-US" sz="1800" dirty="0" err="1"/>
              <a:t>Wenn</a:t>
            </a:r>
            <a:r>
              <a:rPr lang="en-US" sz="1800" dirty="0"/>
              <a:t> Sie </a:t>
            </a:r>
            <a:r>
              <a:rPr lang="en-US" sz="1800" dirty="0" err="1"/>
              <a:t>beispielsweise</a:t>
            </a:r>
            <a:r>
              <a:rPr lang="en-US" sz="1800" dirty="0"/>
              <a:t> </a:t>
            </a:r>
            <a:r>
              <a:rPr lang="en-US" sz="1800" dirty="0" err="1"/>
              <a:t>älteren</a:t>
            </a:r>
            <a:r>
              <a:rPr lang="en-US" sz="1800" dirty="0"/>
              <a:t> Menschen </a:t>
            </a:r>
            <a:r>
              <a:rPr lang="en-US" sz="1800" dirty="0" err="1"/>
              <a:t>helfen</a:t>
            </a:r>
            <a:r>
              <a:rPr lang="en-US" sz="1800" dirty="0"/>
              <a:t> </a:t>
            </a:r>
            <a:r>
              <a:rPr lang="en-US" sz="1800" dirty="0" err="1"/>
              <a:t>wollen</a:t>
            </a:r>
            <a:r>
              <a:rPr lang="en-US" sz="1800" dirty="0"/>
              <a:t>, </a:t>
            </a:r>
            <a:r>
              <a:rPr lang="en-US" sz="1800" dirty="0" err="1"/>
              <a:t>könnten</a:t>
            </a:r>
            <a:r>
              <a:rPr lang="en-US" sz="1800" dirty="0"/>
              <a:t> Sie </a:t>
            </a:r>
            <a:r>
              <a:rPr lang="en-US" sz="1800" dirty="0" err="1"/>
              <a:t>herausfinden</a:t>
            </a:r>
            <a:r>
              <a:rPr lang="en-US" sz="1800" dirty="0"/>
              <a:t>, </a:t>
            </a:r>
            <a:r>
              <a:rPr lang="en-US" sz="1800" dirty="0" err="1"/>
              <a:t>dass</a:t>
            </a:r>
            <a:r>
              <a:rPr lang="en-US" sz="1800" dirty="0"/>
              <a:t> </a:t>
            </a:r>
            <a:r>
              <a:rPr lang="en-US" sz="1800" dirty="0" err="1"/>
              <a:t>sie</a:t>
            </a:r>
            <a:r>
              <a:rPr lang="en-US" sz="1800" dirty="0"/>
              <a:t> die </a:t>
            </a:r>
            <a:r>
              <a:rPr lang="en-US" sz="1800" dirty="0" err="1"/>
              <a:t>Möglichkeit</a:t>
            </a:r>
            <a:r>
              <a:rPr lang="en-US" sz="1800" dirty="0"/>
              <a:t> </a:t>
            </a:r>
            <a:r>
              <a:rPr lang="en-US" sz="1800" dirty="0" err="1"/>
              <a:t>behalten</a:t>
            </a:r>
            <a:r>
              <a:rPr lang="en-US" sz="1800" dirty="0"/>
              <a:t> </a:t>
            </a:r>
            <a:r>
              <a:rPr lang="en-US" sz="1800" dirty="0" err="1"/>
              <a:t>wollen</a:t>
            </a:r>
            <a:r>
              <a:rPr lang="en-US" sz="1800" dirty="0"/>
              <a:t>, </a:t>
            </a:r>
            <a:r>
              <a:rPr lang="en-US" sz="1800" dirty="0" err="1"/>
              <a:t>selbst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kochen</a:t>
            </a:r>
            <a:r>
              <a:rPr lang="en-US" sz="1800" dirty="0"/>
              <a:t> und </a:t>
            </a:r>
            <a:r>
              <a:rPr lang="en-US" sz="1800" dirty="0" err="1"/>
              <a:t>sich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ernähren</a:t>
            </a:r>
            <a:r>
              <a:rPr lang="en-US" sz="1800" dirty="0"/>
              <a:t>. In </a:t>
            </a:r>
            <a:r>
              <a:rPr lang="en-US" sz="1800" dirty="0" err="1"/>
              <a:t>Ihren</a:t>
            </a:r>
            <a:r>
              <a:rPr lang="en-US" sz="1800" dirty="0"/>
              <a:t> </a:t>
            </a:r>
            <a:r>
              <a:rPr lang="en-US" sz="1800" dirty="0" err="1"/>
              <a:t>Gesprächen</a:t>
            </a:r>
            <a:r>
              <a:rPr lang="en-US" sz="1800" dirty="0"/>
              <a:t> </a:t>
            </a:r>
            <a:r>
              <a:rPr lang="en-US" sz="1800" dirty="0" err="1"/>
              <a:t>werden</a:t>
            </a:r>
            <a:r>
              <a:rPr lang="en-US" sz="1800" dirty="0"/>
              <a:t> </a:t>
            </a:r>
            <a:r>
              <a:rPr lang="en-US" sz="1800" dirty="0" err="1"/>
              <a:t>sie</a:t>
            </a:r>
            <a:r>
              <a:rPr lang="en-US" sz="1800" dirty="0"/>
              <a:t> </a:t>
            </a:r>
            <a:r>
              <a:rPr lang="en-US" sz="1800" dirty="0" err="1"/>
              <a:t>Ihnen</a:t>
            </a:r>
            <a:r>
              <a:rPr lang="en-US" sz="1800" dirty="0"/>
              <a:t> </a:t>
            </a:r>
            <a:r>
              <a:rPr lang="en-US" sz="1800" dirty="0" err="1"/>
              <a:t>vielleicht</a:t>
            </a:r>
            <a:r>
              <a:rPr lang="en-US" sz="1800" dirty="0"/>
              <a:t> von den </a:t>
            </a:r>
            <a:r>
              <a:rPr lang="en-US" sz="1800" dirty="0" err="1"/>
              <a:t>verschiedenen</a:t>
            </a:r>
            <a:r>
              <a:rPr lang="en-US" sz="1800" dirty="0"/>
              <a:t> </a:t>
            </a:r>
            <a:r>
              <a:rPr lang="en-US" sz="1800" dirty="0" err="1"/>
              <a:t>Möglichkeiten</a:t>
            </a:r>
            <a:r>
              <a:rPr lang="en-US" sz="1800" dirty="0"/>
              <a:t> </a:t>
            </a:r>
            <a:r>
              <a:rPr lang="en-US" sz="1800" dirty="0" err="1"/>
              <a:t>erzählen</a:t>
            </a:r>
            <a:r>
              <a:rPr lang="en-US" sz="1800" dirty="0"/>
              <a:t>, </a:t>
            </a:r>
            <a:r>
              <a:rPr lang="en-US" sz="1800" dirty="0" err="1"/>
              <a:t>wie</a:t>
            </a:r>
            <a:r>
              <a:rPr lang="en-US" sz="1800" dirty="0"/>
              <a:t> </a:t>
            </a:r>
            <a:r>
              <a:rPr lang="en-US" sz="1800" dirty="0" err="1"/>
              <a:t>sie</a:t>
            </a:r>
            <a:r>
              <a:rPr lang="en-US" sz="1800" dirty="0"/>
              <a:t> das tun </a:t>
            </a:r>
            <a:r>
              <a:rPr lang="en-US" sz="1800" dirty="0" err="1"/>
              <a:t>können</a:t>
            </a:r>
            <a:r>
              <a:rPr lang="en-US" sz="1800" dirty="0"/>
              <a:t>. </a:t>
            </a: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weiteren</a:t>
            </a:r>
            <a:r>
              <a:rPr lang="en-US" sz="1800" dirty="0"/>
              <a:t> </a:t>
            </a:r>
            <a:r>
              <a:rPr lang="en-US" sz="1800" dirty="0" err="1"/>
              <a:t>Verlauf</a:t>
            </a:r>
            <a:r>
              <a:rPr lang="en-US" sz="1800" dirty="0"/>
              <a:t> des </a:t>
            </a:r>
            <a:r>
              <a:rPr lang="en-US" sz="1800" dirty="0" err="1"/>
              <a:t>Gesprächs</a:t>
            </a:r>
            <a:r>
              <a:rPr lang="en-US" sz="1800" dirty="0"/>
              <a:t> </a:t>
            </a:r>
            <a:r>
              <a:rPr lang="en-US" sz="1800" dirty="0" err="1"/>
              <a:t>sollten</a:t>
            </a:r>
            <a:r>
              <a:rPr lang="en-US" sz="1800" dirty="0"/>
              <a:t> Sie </a:t>
            </a:r>
            <a:r>
              <a:rPr lang="en-US" sz="1800" dirty="0" err="1"/>
              <a:t>etwas</a:t>
            </a:r>
            <a:r>
              <a:rPr lang="en-US" sz="1800" dirty="0"/>
              <a:t> </a:t>
            </a:r>
            <a:r>
              <a:rPr lang="en-US" sz="1800" dirty="0" err="1"/>
              <a:t>tiefer</a:t>
            </a:r>
            <a:r>
              <a:rPr lang="en-US" sz="1800" dirty="0"/>
              <a:t> in die </a:t>
            </a:r>
            <a:r>
              <a:rPr lang="en-US" sz="1800" dirty="0" err="1"/>
              <a:t>Materie</a:t>
            </a:r>
            <a:r>
              <a:rPr lang="en-US" sz="1800" dirty="0"/>
              <a:t> </a:t>
            </a:r>
            <a:r>
              <a:rPr lang="en-US" sz="1800" dirty="0" err="1"/>
              <a:t>einsteigen</a:t>
            </a:r>
            <a:r>
              <a:rPr lang="en-US" sz="1800" dirty="0"/>
              <a:t> und </a:t>
            </a:r>
            <a:r>
              <a:rPr lang="en-US" sz="1800" dirty="0" err="1"/>
              <a:t>nach</a:t>
            </a:r>
            <a:r>
              <a:rPr lang="en-US" sz="1800" dirty="0"/>
              <a:t> </a:t>
            </a:r>
            <a:r>
              <a:rPr lang="en-US" sz="1800" dirty="0" err="1"/>
              <a:t>persönlichen</a:t>
            </a:r>
            <a:r>
              <a:rPr lang="en-US" sz="1800" dirty="0"/>
              <a:t> </a:t>
            </a:r>
            <a:r>
              <a:rPr lang="en-US" sz="1800" dirty="0" err="1"/>
              <a:t>Geschichten</a:t>
            </a:r>
            <a:r>
              <a:rPr lang="en-US" sz="1800" dirty="0"/>
              <a:t> </a:t>
            </a:r>
            <a:r>
              <a:rPr lang="en-US" sz="1800" dirty="0" err="1"/>
              <a:t>oder</a:t>
            </a:r>
            <a:r>
              <a:rPr lang="en-US" sz="1800" dirty="0"/>
              <a:t> </a:t>
            </a:r>
            <a:r>
              <a:rPr lang="en-US" sz="1800" dirty="0" err="1"/>
              <a:t>Situationen</a:t>
            </a:r>
            <a:r>
              <a:rPr lang="en-US" sz="1800" dirty="0"/>
              <a:t> </a:t>
            </a:r>
            <a:r>
              <a:rPr lang="en-US" sz="1800" dirty="0" err="1"/>
              <a:t>suchen</a:t>
            </a:r>
            <a:r>
              <a:rPr lang="en-US" sz="1800" dirty="0"/>
              <a:t>, in </a:t>
            </a:r>
            <a:r>
              <a:rPr lang="en-US" sz="1800" dirty="0" err="1"/>
              <a:t>denen</a:t>
            </a:r>
            <a:r>
              <a:rPr lang="en-US" sz="1800" dirty="0"/>
              <a:t> es </a:t>
            </a:r>
            <a:r>
              <a:rPr lang="en-US" sz="1800" dirty="0" err="1"/>
              <a:t>schwierig</a:t>
            </a:r>
            <a:r>
              <a:rPr lang="en-US" sz="1800" dirty="0"/>
              <a:t> </a:t>
            </a:r>
            <a:r>
              <a:rPr lang="en-US" sz="1800" dirty="0" err="1"/>
              <a:t>wurde</a:t>
            </a:r>
            <a:r>
              <a:rPr lang="en-US" sz="1800" dirty="0"/>
              <a:t>. </a:t>
            </a: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Idealfall</a:t>
            </a:r>
            <a:r>
              <a:rPr lang="en-US" sz="1800" dirty="0"/>
              <a:t> </a:t>
            </a:r>
            <a:r>
              <a:rPr lang="en-US" sz="1800" dirty="0" err="1"/>
              <a:t>wiederholen</a:t>
            </a:r>
            <a:r>
              <a:rPr lang="en-US" sz="1800" dirty="0"/>
              <a:t> Sie den </a:t>
            </a:r>
            <a:r>
              <a:rPr lang="en-US" sz="1800" dirty="0" err="1"/>
              <a:t>Prozess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</a:t>
            </a:r>
            <a:r>
              <a:rPr lang="en-US" sz="1800" dirty="0" err="1"/>
              <a:t>vielen</a:t>
            </a:r>
            <a:r>
              <a:rPr lang="en-US" sz="1800" dirty="0"/>
              <a:t> Menschen, die das </a:t>
            </a:r>
            <a:r>
              <a:rPr lang="en-US" sz="1800" dirty="0" err="1"/>
              <a:t>gleiche</a:t>
            </a:r>
            <a:r>
              <a:rPr lang="en-US" sz="1800" dirty="0"/>
              <a:t> Problem </a:t>
            </a:r>
            <a:r>
              <a:rPr lang="en-US" sz="1800" dirty="0" err="1"/>
              <a:t>haben</a:t>
            </a:r>
            <a:r>
              <a:rPr lang="en-US" sz="18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AB8F8-1443-4C2E-9CD9-E72722688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95730" y="510997"/>
            <a:ext cx="4716425" cy="582221"/>
          </a:xfrm>
        </p:spPr>
        <p:txBody>
          <a:bodyPr>
            <a:noAutofit/>
          </a:bodyPr>
          <a:lstStyle/>
          <a:p>
            <a:r>
              <a:rPr lang="en-US" sz="2800" b="1" dirty="0"/>
              <a:t>Phase 1: </a:t>
            </a:r>
            <a:r>
              <a:rPr lang="en-US" sz="2800" b="1" dirty="0" err="1"/>
              <a:t>Einfühlungsvermögen</a:t>
            </a:r>
            <a:endParaRPr lang="en-IE" sz="2800" b="1" dirty="0"/>
          </a:p>
        </p:txBody>
      </p:sp>
      <p:grpSp>
        <p:nvGrpSpPr>
          <p:cNvPr id="5" name="Graphic 3">
            <a:extLst>
              <a:ext uri="{FF2B5EF4-FFF2-40B4-BE49-F238E27FC236}">
                <a16:creationId xmlns:a16="http://schemas.microsoft.com/office/drawing/2014/main" id="{AFCF33E0-72F9-410D-AAA9-EC9C8AF37A00}"/>
              </a:ext>
            </a:extLst>
          </p:cNvPr>
          <p:cNvGrpSpPr/>
          <p:nvPr/>
        </p:nvGrpSpPr>
        <p:grpSpPr>
          <a:xfrm>
            <a:off x="8303171" y="2228193"/>
            <a:ext cx="2575036" cy="2204545"/>
            <a:chOff x="781761" y="3715924"/>
            <a:chExt cx="914639" cy="888654"/>
          </a:xfrm>
        </p:grpSpPr>
        <p:sp>
          <p:nvSpPr>
            <p:cNvPr id="6" name="Freeform 1176">
              <a:extLst>
                <a:ext uri="{FF2B5EF4-FFF2-40B4-BE49-F238E27FC236}">
                  <a16:creationId xmlns:a16="http://schemas.microsoft.com/office/drawing/2014/main" id="{ACD59EE2-EFF9-46F2-80CC-EFCD5A27B05E}"/>
                </a:ext>
              </a:extLst>
            </p:cNvPr>
            <p:cNvSpPr/>
            <p:nvPr/>
          </p:nvSpPr>
          <p:spPr>
            <a:xfrm>
              <a:off x="957069" y="3882683"/>
              <a:ext cx="548180" cy="617670"/>
            </a:xfrm>
            <a:custGeom>
              <a:avLst/>
              <a:gdLst>
                <a:gd name="connsiteX0" fmla="*/ 395188 w 548180"/>
                <a:gd name="connsiteY0" fmla="*/ 538131 h 617670"/>
                <a:gd name="connsiteX1" fmla="*/ 395188 w 548180"/>
                <a:gd name="connsiteY1" fmla="*/ 475047 h 617670"/>
                <a:gd name="connsiteX2" fmla="*/ 354046 w 548180"/>
                <a:gd name="connsiteY2" fmla="*/ 433906 h 617670"/>
                <a:gd name="connsiteX3" fmla="*/ 312905 w 548180"/>
                <a:gd name="connsiteY3" fmla="*/ 475047 h 617670"/>
                <a:gd name="connsiteX4" fmla="*/ 312905 w 548180"/>
                <a:gd name="connsiteY4" fmla="*/ 507960 h 617670"/>
                <a:gd name="connsiteX5" fmla="*/ 299191 w 548180"/>
                <a:gd name="connsiteY5" fmla="*/ 521674 h 617670"/>
                <a:gd name="connsiteX6" fmla="*/ 285477 w 548180"/>
                <a:gd name="connsiteY6" fmla="*/ 507960 h 617670"/>
                <a:gd name="connsiteX7" fmla="*/ 285477 w 548180"/>
                <a:gd name="connsiteY7" fmla="*/ 491504 h 617670"/>
                <a:gd name="connsiteX8" fmla="*/ 266277 w 548180"/>
                <a:gd name="connsiteY8" fmla="*/ 455848 h 617670"/>
                <a:gd name="connsiteX9" fmla="*/ 173024 w 548180"/>
                <a:gd name="connsiteY9" fmla="*/ 395507 h 617670"/>
                <a:gd name="connsiteX10" fmla="*/ 57828 w 548180"/>
                <a:gd name="connsiteY10" fmla="*/ 294025 h 617670"/>
                <a:gd name="connsiteX11" fmla="*/ 230 w 548180"/>
                <a:gd name="connsiteY11" fmla="*/ 137687 h 617670"/>
                <a:gd name="connsiteX12" fmla="*/ 142853 w 548180"/>
                <a:gd name="connsiteY12" fmla="*/ 549 h 617670"/>
                <a:gd name="connsiteX13" fmla="*/ 258049 w 548180"/>
                <a:gd name="connsiteY13" fmla="*/ 74604 h 617670"/>
                <a:gd name="connsiteX14" fmla="*/ 260793 w 548180"/>
                <a:gd name="connsiteY14" fmla="*/ 80090 h 617670"/>
                <a:gd name="connsiteX15" fmla="*/ 274507 w 548180"/>
                <a:gd name="connsiteY15" fmla="*/ 91060 h 617670"/>
                <a:gd name="connsiteX16" fmla="*/ 288221 w 548180"/>
                <a:gd name="connsiteY16" fmla="*/ 80090 h 617670"/>
                <a:gd name="connsiteX17" fmla="*/ 340332 w 548180"/>
                <a:gd name="connsiteY17" fmla="*/ 19749 h 617670"/>
                <a:gd name="connsiteX18" fmla="*/ 546040 w 548180"/>
                <a:gd name="connsiteY18" fmla="*/ 115746 h 617670"/>
                <a:gd name="connsiteX19" fmla="*/ 513126 w 548180"/>
                <a:gd name="connsiteY19" fmla="*/ 255626 h 617670"/>
                <a:gd name="connsiteX20" fmla="*/ 444557 w 548180"/>
                <a:gd name="connsiteY20" fmla="*/ 337909 h 617670"/>
                <a:gd name="connsiteX21" fmla="*/ 425359 w 548180"/>
                <a:gd name="connsiteY21" fmla="*/ 381793 h 617670"/>
                <a:gd name="connsiteX22" fmla="*/ 425359 w 548180"/>
                <a:gd name="connsiteY22" fmla="*/ 595729 h 617670"/>
                <a:gd name="connsiteX23" fmla="*/ 425359 w 548180"/>
                <a:gd name="connsiteY23" fmla="*/ 603957 h 617670"/>
                <a:gd name="connsiteX24" fmla="*/ 411645 w 548180"/>
                <a:gd name="connsiteY24" fmla="*/ 617671 h 617670"/>
                <a:gd name="connsiteX25" fmla="*/ 397931 w 548180"/>
                <a:gd name="connsiteY25" fmla="*/ 603957 h 617670"/>
                <a:gd name="connsiteX26" fmla="*/ 397931 w 548180"/>
                <a:gd name="connsiteY26" fmla="*/ 557330 h 617670"/>
                <a:gd name="connsiteX27" fmla="*/ 395188 w 548180"/>
                <a:gd name="connsiteY27" fmla="*/ 538131 h 61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8180" h="617670">
                  <a:moveTo>
                    <a:pt x="395188" y="538131"/>
                  </a:moveTo>
                  <a:cubicBezTo>
                    <a:pt x="395188" y="516189"/>
                    <a:pt x="395188" y="496989"/>
                    <a:pt x="395188" y="475047"/>
                  </a:cubicBezTo>
                  <a:cubicBezTo>
                    <a:pt x="395188" y="450362"/>
                    <a:pt x="378732" y="433906"/>
                    <a:pt x="354046" y="433906"/>
                  </a:cubicBezTo>
                  <a:cubicBezTo>
                    <a:pt x="329362" y="433906"/>
                    <a:pt x="312905" y="450362"/>
                    <a:pt x="312905" y="475047"/>
                  </a:cubicBezTo>
                  <a:cubicBezTo>
                    <a:pt x="312905" y="486018"/>
                    <a:pt x="312905" y="496989"/>
                    <a:pt x="312905" y="507960"/>
                  </a:cubicBezTo>
                  <a:cubicBezTo>
                    <a:pt x="312905" y="516189"/>
                    <a:pt x="307419" y="521674"/>
                    <a:pt x="299191" y="521674"/>
                  </a:cubicBezTo>
                  <a:cubicBezTo>
                    <a:pt x="290963" y="521674"/>
                    <a:pt x="285477" y="516189"/>
                    <a:pt x="285477" y="507960"/>
                  </a:cubicBezTo>
                  <a:cubicBezTo>
                    <a:pt x="285477" y="502475"/>
                    <a:pt x="285477" y="496989"/>
                    <a:pt x="285477" y="491504"/>
                  </a:cubicBezTo>
                  <a:cubicBezTo>
                    <a:pt x="285477" y="475047"/>
                    <a:pt x="277249" y="464076"/>
                    <a:pt x="266277" y="455848"/>
                  </a:cubicBezTo>
                  <a:cubicBezTo>
                    <a:pt x="236107" y="436649"/>
                    <a:pt x="203194" y="417449"/>
                    <a:pt x="173024" y="395507"/>
                  </a:cubicBezTo>
                  <a:cubicBezTo>
                    <a:pt x="131883" y="368080"/>
                    <a:pt x="90741" y="335167"/>
                    <a:pt x="57828" y="294025"/>
                  </a:cubicBezTo>
                  <a:cubicBezTo>
                    <a:pt x="19428" y="247398"/>
                    <a:pt x="-2514" y="195286"/>
                    <a:pt x="230" y="137687"/>
                  </a:cubicBezTo>
                  <a:cubicBezTo>
                    <a:pt x="230" y="60890"/>
                    <a:pt x="66056" y="-2193"/>
                    <a:pt x="142853" y="549"/>
                  </a:cubicBezTo>
                  <a:cubicBezTo>
                    <a:pt x="194966" y="3292"/>
                    <a:pt x="233365" y="27977"/>
                    <a:pt x="258049" y="74604"/>
                  </a:cubicBezTo>
                  <a:cubicBezTo>
                    <a:pt x="258049" y="77347"/>
                    <a:pt x="260793" y="77347"/>
                    <a:pt x="260793" y="80090"/>
                  </a:cubicBezTo>
                  <a:cubicBezTo>
                    <a:pt x="263535" y="85575"/>
                    <a:pt x="266277" y="91060"/>
                    <a:pt x="274507" y="91060"/>
                  </a:cubicBezTo>
                  <a:cubicBezTo>
                    <a:pt x="282735" y="91060"/>
                    <a:pt x="285477" y="85575"/>
                    <a:pt x="288221" y="80090"/>
                  </a:cubicBezTo>
                  <a:cubicBezTo>
                    <a:pt x="299191" y="55404"/>
                    <a:pt x="318391" y="33463"/>
                    <a:pt x="340332" y="19749"/>
                  </a:cubicBezTo>
                  <a:cubicBezTo>
                    <a:pt x="430843" y="-32364"/>
                    <a:pt x="532326" y="25234"/>
                    <a:pt x="546040" y="115746"/>
                  </a:cubicBezTo>
                  <a:cubicBezTo>
                    <a:pt x="554268" y="165115"/>
                    <a:pt x="537812" y="211742"/>
                    <a:pt x="513126" y="255626"/>
                  </a:cubicBezTo>
                  <a:cubicBezTo>
                    <a:pt x="493928" y="288539"/>
                    <a:pt x="471985" y="315967"/>
                    <a:pt x="444557" y="337909"/>
                  </a:cubicBezTo>
                  <a:cubicBezTo>
                    <a:pt x="430843" y="348880"/>
                    <a:pt x="425359" y="365337"/>
                    <a:pt x="425359" y="381793"/>
                  </a:cubicBezTo>
                  <a:cubicBezTo>
                    <a:pt x="425359" y="453105"/>
                    <a:pt x="425359" y="524417"/>
                    <a:pt x="425359" y="595729"/>
                  </a:cubicBezTo>
                  <a:cubicBezTo>
                    <a:pt x="425359" y="598472"/>
                    <a:pt x="425359" y="601214"/>
                    <a:pt x="425359" y="603957"/>
                  </a:cubicBezTo>
                  <a:cubicBezTo>
                    <a:pt x="425359" y="612185"/>
                    <a:pt x="419873" y="617671"/>
                    <a:pt x="411645" y="617671"/>
                  </a:cubicBezTo>
                  <a:cubicBezTo>
                    <a:pt x="403416" y="617671"/>
                    <a:pt x="397931" y="612185"/>
                    <a:pt x="397931" y="603957"/>
                  </a:cubicBezTo>
                  <a:cubicBezTo>
                    <a:pt x="397931" y="587501"/>
                    <a:pt x="397931" y="573787"/>
                    <a:pt x="397931" y="557330"/>
                  </a:cubicBezTo>
                  <a:cubicBezTo>
                    <a:pt x="395188" y="551845"/>
                    <a:pt x="395188" y="543616"/>
                    <a:pt x="395188" y="538131"/>
                  </a:cubicBez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1177">
              <a:extLst>
                <a:ext uri="{FF2B5EF4-FFF2-40B4-BE49-F238E27FC236}">
                  <a16:creationId xmlns:a16="http://schemas.microsoft.com/office/drawing/2014/main" id="{0B92BEAD-DEA2-48A8-B21D-B8B799F1C16F}"/>
                </a:ext>
              </a:extLst>
            </p:cNvPr>
            <p:cNvSpPr/>
            <p:nvPr/>
          </p:nvSpPr>
          <p:spPr>
            <a:xfrm>
              <a:off x="781761" y="3715924"/>
              <a:ext cx="914639" cy="888654"/>
            </a:xfrm>
            <a:custGeom>
              <a:avLst/>
              <a:gdLst>
                <a:gd name="connsiteX0" fmla="*/ 910599 w 914639"/>
                <a:gd name="connsiteY0" fmla="*/ 888655 h 888654"/>
                <a:gd name="connsiteX1" fmla="*/ 8228 w 914639"/>
                <a:gd name="connsiteY1" fmla="*/ 888655 h 888654"/>
                <a:gd name="connsiteX2" fmla="*/ 8228 w 914639"/>
                <a:gd name="connsiteY2" fmla="*/ 872198 h 888654"/>
                <a:gd name="connsiteX3" fmla="*/ 27428 w 914639"/>
                <a:gd name="connsiteY3" fmla="*/ 863970 h 888654"/>
                <a:gd name="connsiteX4" fmla="*/ 145366 w 914639"/>
                <a:gd name="connsiteY4" fmla="*/ 863970 h 888654"/>
                <a:gd name="connsiteX5" fmla="*/ 153594 w 914639"/>
                <a:gd name="connsiteY5" fmla="*/ 863970 h 888654"/>
                <a:gd name="connsiteX6" fmla="*/ 153594 w 914639"/>
                <a:gd name="connsiteY6" fmla="*/ 765231 h 888654"/>
                <a:gd name="connsiteX7" fmla="*/ 142624 w 914639"/>
                <a:gd name="connsiteY7" fmla="*/ 765231 h 888654"/>
                <a:gd name="connsiteX8" fmla="*/ 24686 w 914639"/>
                <a:gd name="connsiteY8" fmla="*/ 765231 h 888654"/>
                <a:gd name="connsiteX9" fmla="*/ 5486 w 914639"/>
                <a:gd name="connsiteY9" fmla="*/ 757002 h 888654"/>
                <a:gd name="connsiteX10" fmla="*/ 5486 w 914639"/>
                <a:gd name="connsiteY10" fmla="*/ 748774 h 888654"/>
                <a:gd name="connsiteX11" fmla="*/ 24686 w 914639"/>
                <a:gd name="connsiteY11" fmla="*/ 740546 h 888654"/>
                <a:gd name="connsiteX12" fmla="*/ 290733 w 914639"/>
                <a:gd name="connsiteY12" fmla="*/ 740546 h 888654"/>
                <a:gd name="connsiteX13" fmla="*/ 301704 w 914639"/>
                <a:gd name="connsiteY13" fmla="*/ 740546 h 888654"/>
                <a:gd name="connsiteX14" fmla="*/ 301704 w 914639"/>
                <a:gd name="connsiteY14" fmla="*/ 641806 h 888654"/>
                <a:gd name="connsiteX15" fmla="*/ 290733 w 914639"/>
                <a:gd name="connsiteY15" fmla="*/ 641806 h 888654"/>
                <a:gd name="connsiteX16" fmla="*/ 27428 w 914639"/>
                <a:gd name="connsiteY16" fmla="*/ 641806 h 888654"/>
                <a:gd name="connsiteX17" fmla="*/ 8228 w 914639"/>
                <a:gd name="connsiteY17" fmla="*/ 633578 h 888654"/>
                <a:gd name="connsiteX18" fmla="*/ 8228 w 914639"/>
                <a:gd name="connsiteY18" fmla="*/ 625350 h 888654"/>
                <a:gd name="connsiteX19" fmla="*/ 27428 w 914639"/>
                <a:gd name="connsiteY19" fmla="*/ 617122 h 888654"/>
                <a:gd name="connsiteX20" fmla="*/ 145366 w 914639"/>
                <a:gd name="connsiteY20" fmla="*/ 617122 h 888654"/>
                <a:gd name="connsiteX21" fmla="*/ 153594 w 914639"/>
                <a:gd name="connsiteY21" fmla="*/ 617122 h 888654"/>
                <a:gd name="connsiteX22" fmla="*/ 153594 w 914639"/>
                <a:gd name="connsiteY22" fmla="*/ 518382 h 888654"/>
                <a:gd name="connsiteX23" fmla="*/ 142624 w 914639"/>
                <a:gd name="connsiteY23" fmla="*/ 518382 h 888654"/>
                <a:gd name="connsiteX24" fmla="*/ 24686 w 914639"/>
                <a:gd name="connsiteY24" fmla="*/ 518382 h 888654"/>
                <a:gd name="connsiteX25" fmla="*/ 5486 w 914639"/>
                <a:gd name="connsiteY25" fmla="*/ 510154 h 888654"/>
                <a:gd name="connsiteX26" fmla="*/ 5486 w 914639"/>
                <a:gd name="connsiteY26" fmla="*/ 501926 h 888654"/>
                <a:gd name="connsiteX27" fmla="*/ 24686 w 914639"/>
                <a:gd name="connsiteY27" fmla="*/ 493697 h 888654"/>
                <a:gd name="connsiteX28" fmla="*/ 208450 w 914639"/>
                <a:gd name="connsiteY28" fmla="*/ 493697 h 888654"/>
                <a:gd name="connsiteX29" fmla="*/ 219421 w 914639"/>
                <a:gd name="connsiteY29" fmla="*/ 493697 h 888654"/>
                <a:gd name="connsiteX30" fmla="*/ 167308 w 914639"/>
                <a:gd name="connsiteY30" fmla="*/ 394958 h 888654"/>
                <a:gd name="connsiteX31" fmla="*/ 156338 w 914639"/>
                <a:gd name="connsiteY31" fmla="*/ 394958 h 888654"/>
                <a:gd name="connsiteX32" fmla="*/ 21942 w 914639"/>
                <a:gd name="connsiteY32" fmla="*/ 394958 h 888654"/>
                <a:gd name="connsiteX33" fmla="*/ 2742 w 914639"/>
                <a:gd name="connsiteY33" fmla="*/ 386729 h 888654"/>
                <a:gd name="connsiteX34" fmla="*/ 2742 w 914639"/>
                <a:gd name="connsiteY34" fmla="*/ 378501 h 888654"/>
                <a:gd name="connsiteX35" fmla="*/ 21942 w 914639"/>
                <a:gd name="connsiteY35" fmla="*/ 370273 h 888654"/>
                <a:gd name="connsiteX36" fmla="*/ 150852 w 914639"/>
                <a:gd name="connsiteY36" fmla="*/ 370273 h 888654"/>
                <a:gd name="connsiteX37" fmla="*/ 161824 w 914639"/>
                <a:gd name="connsiteY37" fmla="*/ 370273 h 888654"/>
                <a:gd name="connsiteX38" fmla="*/ 170052 w 914639"/>
                <a:gd name="connsiteY38" fmla="*/ 271533 h 888654"/>
                <a:gd name="connsiteX39" fmla="*/ 159080 w 914639"/>
                <a:gd name="connsiteY39" fmla="*/ 271533 h 888654"/>
                <a:gd name="connsiteX40" fmla="*/ 21942 w 914639"/>
                <a:gd name="connsiteY40" fmla="*/ 271533 h 888654"/>
                <a:gd name="connsiteX41" fmla="*/ 2742 w 914639"/>
                <a:gd name="connsiteY41" fmla="*/ 263305 h 888654"/>
                <a:gd name="connsiteX42" fmla="*/ 2742 w 914639"/>
                <a:gd name="connsiteY42" fmla="*/ 255077 h 888654"/>
                <a:gd name="connsiteX43" fmla="*/ 21942 w 914639"/>
                <a:gd name="connsiteY43" fmla="*/ 246849 h 888654"/>
                <a:gd name="connsiteX44" fmla="*/ 172794 w 914639"/>
                <a:gd name="connsiteY44" fmla="*/ 246849 h 888654"/>
                <a:gd name="connsiteX45" fmla="*/ 183766 w 914639"/>
                <a:gd name="connsiteY45" fmla="*/ 241363 h 888654"/>
                <a:gd name="connsiteX46" fmla="*/ 282505 w 914639"/>
                <a:gd name="connsiteY46" fmla="*/ 172794 h 888654"/>
                <a:gd name="connsiteX47" fmla="*/ 296219 w 914639"/>
                <a:gd name="connsiteY47" fmla="*/ 170051 h 888654"/>
                <a:gd name="connsiteX48" fmla="*/ 296219 w 914639"/>
                <a:gd name="connsiteY48" fmla="*/ 148109 h 888654"/>
                <a:gd name="connsiteX49" fmla="*/ 285248 w 914639"/>
                <a:gd name="connsiteY49" fmla="*/ 148109 h 888654"/>
                <a:gd name="connsiteX50" fmla="*/ 21942 w 914639"/>
                <a:gd name="connsiteY50" fmla="*/ 148109 h 888654"/>
                <a:gd name="connsiteX51" fmla="*/ 2742 w 914639"/>
                <a:gd name="connsiteY51" fmla="*/ 139881 h 888654"/>
                <a:gd name="connsiteX52" fmla="*/ 2742 w 914639"/>
                <a:gd name="connsiteY52" fmla="*/ 131653 h 888654"/>
                <a:gd name="connsiteX53" fmla="*/ 21942 w 914639"/>
                <a:gd name="connsiteY53" fmla="*/ 123424 h 888654"/>
                <a:gd name="connsiteX54" fmla="*/ 139880 w 914639"/>
                <a:gd name="connsiteY54" fmla="*/ 123424 h 888654"/>
                <a:gd name="connsiteX55" fmla="*/ 148110 w 914639"/>
                <a:gd name="connsiteY55" fmla="*/ 123424 h 888654"/>
                <a:gd name="connsiteX56" fmla="*/ 148110 w 914639"/>
                <a:gd name="connsiteY56" fmla="*/ 24685 h 888654"/>
                <a:gd name="connsiteX57" fmla="*/ 137138 w 914639"/>
                <a:gd name="connsiteY57" fmla="*/ 24685 h 888654"/>
                <a:gd name="connsiteX58" fmla="*/ 19200 w 914639"/>
                <a:gd name="connsiteY58" fmla="*/ 24685 h 888654"/>
                <a:gd name="connsiteX59" fmla="*/ 0 w 914639"/>
                <a:gd name="connsiteY59" fmla="*/ 16456 h 888654"/>
                <a:gd name="connsiteX60" fmla="*/ 0 w 914639"/>
                <a:gd name="connsiteY60" fmla="*/ 8228 h 888654"/>
                <a:gd name="connsiteX61" fmla="*/ 19200 w 914639"/>
                <a:gd name="connsiteY61" fmla="*/ 0 h 888654"/>
                <a:gd name="connsiteX62" fmla="*/ 891399 w 914639"/>
                <a:gd name="connsiteY62" fmla="*/ 0 h 888654"/>
                <a:gd name="connsiteX63" fmla="*/ 899627 w 914639"/>
                <a:gd name="connsiteY63" fmla="*/ 0 h 888654"/>
                <a:gd name="connsiteX64" fmla="*/ 910599 w 914639"/>
                <a:gd name="connsiteY64" fmla="*/ 13714 h 888654"/>
                <a:gd name="connsiteX65" fmla="*/ 894142 w 914639"/>
                <a:gd name="connsiteY65" fmla="*/ 24685 h 888654"/>
                <a:gd name="connsiteX66" fmla="*/ 773461 w 914639"/>
                <a:gd name="connsiteY66" fmla="*/ 24685 h 888654"/>
                <a:gd name="connsiteX67" fmla="*/ 762489 w 914639"/>
                <a:gd name="connsiteY67" fmla="*/ 24685 h 888654"/>
                <a:gd name="connsiteX68" fmla="*/ 762489 w 914639"/>
                <a:gd name="connsiteY68" fmla="*/ 123424 h 888654"/>
                <a:gd name="connsiteX69" fmla="*/ 795403 w 914639"/>
                <a:gd name="connsiteY69" fmla="*/ 123424 h 888654"/>
                <a:gd name="connsiteX70" fmla="*/ 894142 w 914639"/>
                <a:gd name="connsiteY70" fmla="*/ 123424 h 888654"/>
                <a:gd name="connsiteX71" fmla="*/ 907855 w 914639"/>
                <a:gd name="connsiteY71" fmla="*/ 131653 h 888654"/>
                <a:gd name="connsiteX72" fmla="*/ 905113 w 914639"/>
                <a:gd name="connsiteY72" fmla="*/ 145366 h 888654"/>
                <a:gd name="connsiteX73" fmla="*/ 891399 w 914639"/>
                <a:gd name="connsiteY73" fmla="*/ 148109 h 888654"/>
                <a:gd name="connsiteX74" fmla="*/ 625351 w 914639"/>
                <a:gd name="connsiteY74" fmla="*/ 148109 h 888654"/>
                <a:gd name="connsiteX75" fmla="*/ 614381 w 914639"/>
                <a:gd name="connsiteY75" fmla="*/ 148109 h 888654"/>
                <a:gd name="connsiteX76" fmla="*/ 614381 w 914639"/>
                <a:gd name="connsiteY76" fmla="*/ 170051 h 888654"/>
                <a:gd name="connsiteX77" fmla="*/ 619865 w 914639"/>
                <a:gd name="connsiteY77" fmla="*/ 172794 h 888654"/>
                <a:gd name="connsiteX78" fmla="*/ 729575 w 914639"/>
                <a:gd name="connsiteY78" fmla="*/ 246849 h 888654"/>
                <a:gd name="connsiteX79" fmla="*/ 740547 w 914639"/>
                <a:gd name="connsiteY79" fmla="*/ 252334 h 888654"/>
                <a:gd name="connsiteX80" fmla="*/ 828316 w 914639"/>
                <a:gd name="connsiteY80" fmla="*/ 252334 h 888654"/>
                <a:gd name="connsiteX81" fmla="*/ 894142 w 914639"/>
                <a:gd name="connsiteY81" fmla="*/ 252334 h 888654"/>
                <a:gd name="connsiteX82" fmla="*/ 907855 w 914639"/>
                <a:gd name="connsiteY82" fmla="*/ 268791 h 888654"/>
                <a:gd name="connsiteX83" fmla="*/ 891399 w 914639"/>
                <a:gd name="connsiteY83" fmla="*/ 277019 h 888654"/>
                <a:gd name="connsiteX84" fmla="*/ 751519 w 914639"/>
                <a:gd name="connsiteY84" fmla="*/ 277019 h 888654"/>
                <a:gd name="connsiteX85" fmla="*/ 740547 w 914639"/>
                <a:gd name="connsiteY85" fmla="*/ 277019 h 888654"/>
                <a:gd name="connsiteX86" fmla="*/ 748775 w 914639"/>
                <a:gd name="connsiteY86" fmla="*/ 375758 h 888654"/>
                <a:gd name="connsiteX87" fmla="*/ 759747 w 914639"/>
                <a:gd name="connsiteY87" fmla="*/ 375758 h 888654"/>
                <a:gd name="connsiteX88" fmla="*/ 891399 w 914639"/>
                <a:gd name="connsiteY88" fmla="*/ 375758 h 888654"/>
                <a:gd name="connsiteX89" fmla="*/ 907855 w 914639"/>
                <a:gd name="connsiteY89" fmla="*/ 389472 h 888654"/>
                <a:gd name="connsiteX90" fmla="*/ 891399 w 914639"/>
                <a:gd name="connsiteY90" fmla="*/ 403186 h 888654"/>
                <a:gd name="connsiteX91" fmla="*/ 844772 w 914639"/>
                <a:gd name="connsiteY91" fmla="*/ 403186 h 888654"/>
                <a:gd name="connsiteX92" fmla="*/ 743289 w 914639"/>
                <a:gd name="connsiteY92" fmla="*/ 403186 h 888654"/>
                <a:gd name="connsiteX93" fmla="*/ 691178 w 914639"/>
                <a:gd name="connsiteY93" fmla="*/ 501926 h 888654"/>
                <a:gd name="connsiteX94" fmla="*/ 702148 w 914639"/>
                <a:gd name="connsiteY94" fmla="*/ 501926 h 888654"/>
                <a:gd name="connsiteX95" fmla="*/ 833802 w 914639"/>
                <a:gd name="connsiteY95" fmla="*/ 501926 h 888654"/>
                <a:gd name="connsiteX96" fmla="*/ 891399 w 914639"/>
                <a:gd name="connsiteY96" fmla="*/ 501926 h 888654"/>
                <a:gd name="connsiteX97" fmla="*/ 902371 w 914639"/>
                <a:gd name="connsiteY97" fmla="*/ 510154 h 888654"/>
                <a:gd name="connsiteX98" fmla="*/ 899627 w 914639"/>
                <a:gd name="connsiteY98" fmla="*/ 523867 h 888654"/>
                <a:gd name="connsiteX99" fmla="*/ 885914 w 914639"/>
                <a:gd name="connsiteY99" fmla="*/ 529353 h 888654"/>
                <a:gd name="connsiteX100" fmla="*/ 765233 w 914639"/>
                <a:gd name="connsiteY100" fmla="*/ 529353 h 888654"/>
                <a:gd name="connsiteX101" fmla="*/ 754261 w 914639"/>
                <a:gd name="connsiteY101" fmla="*/ 529353 h 888654"/>
                <a:gd name="connsiteX102" fmla="*/ 754261 w 914639"/>
                <a:gd name="connsiteY102" fmla="*/ 628092 h 888654"/>
                <a:gd name="connsiteX103" fmla="*/ 803631 w 914639"/>
                <a:gd name="connsiteY103" fmla="*/ 628092 h 888654"/>
                <a:gd name="connsiteX104" fmla="*/ 885914 w 914639"/>
                <a:gd name="connsiteY104" fmla="*/ 628092 h 888654"/>
                <a:gd name="connsiteX105" fmla="*/ 899627 w 914639"/>
                <a:gd name="connsiteY105" fmla="*/ 647292 h 888654"/>
                <a:gd name="connsiteX106" fmla="*/ 883171 w 914639"/>
                <a:gd name="connsiteY106" fmla="*/ 655520 h 888654"/>
                <a:gd name="connsiteX107" fmla="*/ 633579 w 914639"/>
                <a:gd name="connsiteY107" fmla="*/ 655520 h 888654"/>
                <a:gd name="connsiteX108" fmla="*/ 622609 w 914639"/>
                <a:gd name="connsiteY108" fmla="*/ 655520 h 888654"/>
                <a:gd name="connsiteX109" fmla="*/ 622609 w 914639"/>
                <a:gd name="connsiteY109" fmla="*/ 754260 h 888654"/>
                <a:gd name="connsiteX110" fmla="*/ 630837 w 914639"/>
                <a:gd name="connsiteY110" fmla="*/ 754260 h 888654"/>
                <a:gd name="connsiteX111" fmla="*/ 767975 w 914639"/>
                <a:gd name="connsiteY111" fmla="*/ 754260 h 888654"/>
                <a:gd name="connsiteX112" fmla="*/ 883171 w 914639"/>
                <a:gd name="connsiteY112" fmla="*/ 754260 h 888654"/>
                <a:gd name="connsiteX113" fmla="*/ 896885 w 914639"/>
                <a:gd name="connsiteY113" fmla="*/ 773459 h 888654"/>
                <a:gd name="connsiteX114" fmla="*/ 883171 w 914639"/>
                <a:gd name="connsiteY114" fmla="*/ 778944 h 888654"/>
                <a:gd name="connsiteX115" fmla="*/ 762489 w 914639"/>
                <a:gd name="connsiteY115" fmla="*/ 778944 h 888654"/>
                <a:gd name="connsiteX116" fmla="*/ 754261 w 914639"/>
                <a:gd name="connsiteY116" fmla="*/ 778944 h 888654"/>
                <a:gd name="connsiteX117" fmla="*/ 754261 w 914639"/>
                <a:gd name="connsiteY117" fmla="*/ 877684 h 888654"/>
                <a:gd name="connsiteX118" fmla="*/ 765233 w 914639"/>
                <a:gd name="connsiteY118" fmla="*/ 877684 h 888654"/>
                <a:gd name="connsiteX119" fmla="*/ 883171 w 914639"/>
                <a:gd name="connsiteY119" fmla="*/ 877684 h 888654"/>
                <a:gd name="connsiteX120" fmla="*/ 899627 w 914639"/>
                <a:gd name="connsiteY120" fmla="*/ 885912 h 888654"/>
                <a:gd name="connsiteX121" fmla="*/ 910599 w 914639"/>
                <a:gd name="connsiteY121" fmla="*/ 888655 h 888654"/>
                <a:gd name="connsiteX122" fmla="*/ 586953 w 914639"/>
                <a:gd name="connsiteY122" fmla="*/ 713118 h 888654"/>
                <a:gd name="connsiteX123" fmla="*/ 586953 w 914639"/>
                <a:gd name="connsiteY123" fmla="*/ 735060 h 888654"/>
                <a:gd name="connsiteX124" fmla="*/ 586953 w 914639"/>
                <a:gd name="connsiteY124" fmla="*/ 781687 h 888654"/>
                <a:gd name="connsiteX125" fmla="*/ 600667 w 914639"/>
                <a:gd name="connsiteY125" fmla="*/ 795401 h 888654"/>
                <a:gd name="connsiteX126" fmla="*/ 614381 w 914639"/>
                <a:gd name="connsiteY126" fmla="*/ 781687 h 888654"/>
                <a:gd name="connsiteX127" fmla="*/ 614381 w 914639"/>
                <a:gd name="connsiteY127" fmla="*/ 773459 h 888654"/>
                <a:gd name="connsiteX128" fmla="*/ 614381 w 914639"/>
                <a:gd name="connsiteY128" fmla="*/ 559523 h 888654"/>
                <a:gd name="connsiteX129" fmla="*/ 633579 w 914639"/>
                <a:gd name="connsiteY129" fmla="*/ 515639 h 888654"/>
                <a:gd name="connsiteX130" fmla="*/ 702148 w 914639"/>
                <a:gd name="connsiteY130" fmla="*/ 433357 h 888654"/>
                <a:gd name="connsiteX131" fmla="*/ 735061 w 914639"/>
                <a:gd name="connsiteY131" fmla="*/ 293475 h 888654"/>
                <a:gd name="connsiteX132" fmla="*/ 529354 w 914639"/>
                <a:gd name="connsiteY132" fmla="*/ 197479 h 888654"/>
                <a:gd name="connsiteX133" fmla="*/ 477242 w 914639"/>
                <a:gd name="connsiteY133" fmla="*/ 257819 h 888654"/>
                <a:gd name="connsiteX134" fmla="*/ 463528 w 914639"/>
                <a:gd name="connsiteY134" fmla="*/ 268791 h 888654"/>
                <a:gd name="connsiteX135" fmla="*/ 449815 w 914639"/>
                <a:gd name="connsiteY135" fmla="*/ 257819 h 888654"/>
                <a:gd name="connsiteX136" fmla="*/ 447071 w 914639"/>
                <a:gd name="connsiteY136" fmla="*/ 252334 h 888654"/>
                <a:gd name="connsiteX137" fmla="*/ 331874 w 914639"/>
                <a:gd name="connsiteY137" fmla="*/ 178280 h 888654"/>
                <a:gd name="connsiteX138" fmla="*/ 189252 w 914639"/>
                <a:gd name="connsiteY138" fmla="*/ 315418 h 888654"/>
                <a:gd name="connsiteX139" fmla="*/ 246849 w 914639"/>
                <a:gd name="connsiteY139" fmla="*/ 471755 h 888654"/>
                <a:gd name="connsiteX140" fmla="*/ 362046 w 914639"/>
                <a:gd name="connsiteY140" fmla="*/ 573237 h 888654"/>
                <a:gd name="connsiteX141" fmla="*/ 455299 w 914639"/>
                <a:gd name="connsiteY141" fmla="*/ 633578 h 888654"/>
                <a:gd name="connsiteX142" fmla="*/ 474498 w 914639"/>
                <a:gd name="connsiteY142" fmla="*/ 669234 h 888654"/>
                <a:gd name="connsiteX143" fmla="*/ 474498 w 914639"/>
                <a:gd name="connsiteY143" fmla="*/ 685691 h 888654"/>
                <a:gd name="connsiteX144" fmla="*/ 488212 w 914639"/>
                <a:gd name="connsiteY144" fmla="*/ 699404 h 888654"/>
                <a:gd name="connsiteX145" fmla="*/ 501926 w 914639"/>
                <a:gd name="connsiteY145" fmla="*/ 685691 h 888654"/>
                <a:gd name="connsiteX146" fmla="*/ 501926 w 914639"/>
                <a:gd name="connsiteY146" fmla="*/ 652778 h 888654"/>
                <a:gd name="connsiteX147" fmla="*/ 543068 w 914639"/>
                <a:gd name="connsiteY147" fmla="*/ 611636 h 888654"/>
                <a:gd name="connsiteX148" fmla="*/ 584209 w 914639"/>
                <a:gd name="connsiteY148" fmla="*/ 652778 h 888654"/>
                <a:gd name="connsiteX149" fmla="*/ 586953 w 914639"/>
                <a:gd name="connsiteY149" fmla="*/ 713118 h 888654"/>
                <a:gd name="connsiteX150" fmla="*/ 449815 w 914639"/>
                <a:gd name="connsiteY150" fmla="*/ 2743 h 888654"/>
                <a:gd name="connsiteX151" fmla="*/ 183766 w 914639"/>
                <a:gd name="connsiteY151" fmla="*/ 2743 h 888654"/>
                <a:gd name="connsiteX152" fmla="*/ 183766 w 914639"/>
                <a:gd name="connsiteY152" fmla="*/ 101482 h 888654"/>
                <a:gd name="connsiteX153" fmla="*/ 449815 w 914639"/>
                <a:gd name="connsiteY153" fmla="*/ 101482 h 888654"/>
                <a:gd name="connsiteX154" fmla="*/ 449815 w 914639"/>
                <a:gd name="connsiteY154" fmla="*/ 2743 h 888654"/>
                <a:gd name="connsiteX155" fmla="*/ 743289 w 914639"/>
                <a:gd name="connsiteY155" fmla="*/ 101482 h 888654"/>
                <a:gd name="connsiteX156" fmla="*/ 743289 w 914639"/>
                <a:gd name="connsiteY156" fmla="*/ 2743 h 888654"/>
                <a:gd name="connsiteX157" fmla="*/ 477242 w 914639"/>
                <a:gd name="connsiteY157" fmla="*/ 2743 h 888654"/>
                <a:gd name="connsiteX158" fmla="*/ 477242 w 914639"/>
                <a:gd name="connsiteY158" fmla="*/ 101482 h 888654"/>
                <a:gd name="connsiteX159" fmla="*/ 743289 w 914639"/>
                <a:gd name="connsiteY159" fmla="*/ 101482 h 888654"/>
                <a:gd name="connsiteX160" fmla="*/ 449815 w 914639"/>
                <a:gd name="connsiteY160" fmla="*/ 861227 h 888654"/>
                <a:gd name="connsiteX161" fmla="*/ 449815 w 914639"/>
                <a:gd name="connsiteY161" fmla="*/ 762488 h 888654"/>
                <a:gd name="connsiteX162" fmla="*/ 183766 w 914639"/>
                <a:gd name="connsiteY162" fmla="*/ 762488 h 888654"/>
                <a:gd name="connsiteX163" fmla="*/ 183766 w 914639"/>
                <a:gd name="connsiteY163" fmla="*/ 861227 h 888654"/>
                <a:gd name="connsiteX164" fmla="*/ 449815 w 914639"/>
                <a:gd name="connsiteY164" fmla="*/ 861227 h 888654"/>
                <a:gd name="connsiteX165" fmla="*/ 477242 w 914639"/>
                <a:gd name="connsiteY165" fmla="*/ 861227 h 888654"/>
                <a:gd name="connsiteX166" fmla="*/ 743289 w 914639"/>
                <a:gd name="connsiteY166" fmla="*/ 861227 h 888654"/>
                <a:gd name="connsiteX167" fmla="*/ 743289 w 914639"/>
                <a:gd name="connsiteY167" fmla="*/ 762488 h 888654"/>
                <a:gd name="connsiteX168" fmla="*/ 691178 w 914639"/>
                <a:gd name="connsiteY168" fmla="*/ 762488 h 888654"/>
                <a:gd name="connsiteX169" fmla="*/ 639064 w 914639"/>
                <a:gd name="connsiteY169" fmla="*/ 762488 h 888654"/>
                <a:gd name="connsiteX170" fmla="*/ 639064 w 914639"/>
                <a:gd name="connsiteY170" fmla="*/ 787173 h 888654"/>
                <a:gd name="connsiteX171" fmla="*/ 597923 w 914639"/>
                <a:gd name="connsiteY171" fmla="*/ 822829 h 888654"/>
                <a:gd name="connsiteX172" fmla="*/ 559525 w 914639"/>
                <a:gd name="connsiteY172" fmla="*/ 784430 h 888654"/>
                <a:gd name="connsiteX173" fmla="*/ 559525 w 914639"/>
                <a:gd name="connsiteY173" fmla="*/ 762488 h 888654"/>
                <a:gd name="connsiteX174" fmla="*/ 477242 w 914639"/>
                <a:gd name="connsiteY174" fmla="*/ 762488 h 888654"/>
                <a:gd name="connsiteX175" fmla="*/ 477242 w 914639"/>
                <a:gd name="connsiteY175" fmla="*/ 861227 h 888654"/>
                <a:gd name="connsiteX176" fmla="*/ 329132 w 914639"/>
                <a:gd name="connsiteY176" fmla="*/ 735060 h 888654"/>
                <a:gd name="connsiteX177" fmla="*/ 559525 w 914639"/>
                <a:gd name="connsiteY177" fmla="*/ 735060 h 888654"/>
                <a:gd name="connsiteX178" fmla="*/ 559525 w 914639"/>
                <a:gd name="connsiteY178" fmla="*/ 652778 h 888654"/>
                <a:gd name="connsiteX179" fmla="*/ 545811 w 914639"/>
                <a:gd name="connsiteY179" fmla="*/ 636321 h 888654"/>
                <a:gd name="connsiteX180" fmla="*/ 532098 w 914639"/>
                <a:gd name="connsiteY180" fmla="*/ 652778 h 888654"/>
                <a:gd name="connsiteX181" fmla="*/ 532098 w 914639"/>
                <a:gd name="connsiteY181" fmla="*/ 682948 h 888654"/>
                <a:gd name="connsiteX182" fmla="*/ 493698 w 914639"/>
                <a:gd name="connsiteY182" fmla="*/ 724089 h 888654"/>
                <a:gd name="connsiteX183" fmla="*/ 452557 w 914639"/>
                <a:gd name="connsiteY183" fmla="*/ 685691 h 888654"/>
                <a:gd name="connsiteX184" fmla="*/ 427871 w 914639"/>
                <a:gd name="connsiteY184" fmla="*/ 641806 h 888654"/>
                <a:gd name="connsiteX185" fmla="*/ 400443 w 914639"/>
                <a:gd name="connsiteY185" fmla="*/ 633578 h 888654"/>
                <a:gd name="connsiteX186" fmla="*/ 340104 w 914639"/>
                <a:gd name="connsiteY186" fmla="*/ 633578 h 888654"/>
                <a:gd name="connsiteX187" fmla="*/ 331874 w 914639"/>
                <a:gd name="connsiteY187" fmla="*/ 633578 h 888654"/>
                <a:gd name="connsiteX188" fmla="*/ 329132 w 914639"/>
                <a:gd name="connsiteY188" fmla="*/ 735060 h 888654"/>
                <a:gd name="connsiteX189" fmla="*/ 370274 w 914639"/>
                <a:gd name="connsiteY189" fmla="*/ 608893 h 888654"/>
                <a:gd name="connsiteX190" fmla="*/ 367532 w 914639"/>
                <a:gd name="connsiteY190" fmla="*/ 606150 h 888654"/>
                <a:gd name="connsiteX191" fmla="*/ 249591 w 914639"/>
                <a:gd name="connsiteY191" fmla="*/ 512896 h 888654"/>
                <a:gd name="connsiteX192" fmla="*/ 244107 w 914639"/>
                <a:gd name="connsiteY192" fmla="*/ 510154 h 888654"/>
                <a:gd name="connsiteX193" fmla="*/ 183766 w 914639"/>
                <a:gd name="connsiteY193" fmla="*/ 510154 h 888654"/>
                <a:gd name="connsiteX194" fmla="*/ 183766 w 914639"/>
                <a:gd name="connsiteY194" fmla="*/ 608893 h 888654"/>
                <a:gd name="connsiteX195" fmla="*/ 370274 w 914639"/>
                <a:gd name="connsiteY195" fmla="*/ 608893 h 888654"/>
                <a:gd name="connsiteX196" fmla="*/ 329132 w 914639"/>
                <a:gd name="connsiteY196" fmla="*/ 128910 h 888654"/>
                <a:gd name="connsiteX197" fmla="*/ 329132 w 914639"/>
                <a:gd name="connsiteY197" fmla="*/ 148109 h 888654"/>
                <a:gd name="connsiteX198" fmla="*/ 463528 w 914639"/>
                <a:gd name="connsiteY198" fmla="*/ 224906 h 888654"/>
                <a:gd name="connsiteX199" fmla="*/ 521126 w 914639"/>
                <a:gd name="connsiteY199" fmla="*/ 170051 h 888654"/>
                <a:gd name="connsiteX200" fmla="*/ 597923 w 914639"/>
                <a:gd name="connsiteY200" fmla="*/ 148109 h 888654"/>
                <a:gd name="connsiteX201" fmla="*/ 597923 w 914639"/>
                <a:gd name="connsiteY201" fmla="*/ 128910 h 888654"/>
                <a:gd name="connsiteX202" fmla="*/ 329132 w 914639"/>
                <a:gd name="connsiteY202" fmla="*/ 128910 h 888654"/>
                <a:gd name="connsiteX203" fmla="*/ 743289 w 914639"/>
                <a:gd name="connsiteY203" fmla="*/ 507411 h 888654"/>
                <a:gd name="connsiteX204" fmla="*/ 682950 w 914639"/>
                <a:gd name="connsiteY204" fmla="*/ 507411 h 888654"/>
                <a:gd name="connsiteX205" fmla="*/ 677464 w 914639"/>
                <a:gd name="connsiteY205" fmla="*/ 510154 h 888654"/>
                <a:gd name="connsiteX206" fmla="*/ 650036 w 914639"/>
                <a:gd name="connsiteY206" fmla="*/ 534839 h 888654"/>
                <a:gd name="connsiteX207" fmla="*/ 641808 w 914639"/>
                <a:gd name="connsiteY207" fmla="*/ 551295 h 888654"/>
                <a:gd name="connsiteX208" fmla="*/ 641808 w 914639"/>
                <a:gd name="connsiteY208" fmla="*/ 608893 h 888654"/>
                <a:gd name="connsiteX209" fmla="*/ 746033 w 914639"/>
                <a:gd name="connsiteY209" fmla="*/ 608893 h 888654"/>
                <a:gd name="connsiteX210" fmla="*/ 743289 w 914639"/>
                <a:gd name="connsiteY210" fmla="*/ 507411 h 88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914639" h="888654">
                  <a:moveTo>
                    <a:pt x="910599" y="888655"/>
                  </a:moveTo>
                  <a:cubicBezTo>
                    <a:pt x="608895" y="888655"/>
                    <a:pt x="309932" y="888655"/>
                    <a:pt x="8228" y="888655"/>
                  </a:cubicBezTo>
                  <a:cubicBezTo>
                    <a:pt x="8228" y="883169"/>
                    <a:pt x="8228" y="877684"/>
                    <a:pt x="8228" y="872198"/>
                  </a:cubicBezTo>
                  <a:cubicBezTo>
                    <a:pt x="13714" y="863970"/>
                    <a:pt x="19200" y="863970"/>
                    <a:pt x="27428" y="863970"/>
                  </a:cubicBezTo>
                  <a:cubicBezTo>
                    <a:pt x="65827" y="863970"/>
                    <a:pt x="106969" y="863970"/>
                    <a:pt x="145366" y="863970"/>
                  </a:cubicBezTo>
                  <a:cubicBezTo>
                    <a:pt x="148110" y="863970"/>
                    <a:pt x="150852" y="863970"/>
                    <a:pt x="153594" y="863970"/>
                  </a:cubicBezTo>
                  <a:cubicBezTo>
                    <a:pt x="153594" y="831057"/>
                    <a:pt x="153594" y="798144"/>
                    <a:pt x="153594" y="765231"/>
                  </a:cubicBezTo>
                  <a:cubicBezTo>
                    <a:pt x="150852" y="765231"/>
                    <a:pt x="145366" y="765231"/>
                    <a:pt x="142624" y="765231"/>
                  </a:cubicBezTo>
                  <a:cubicBezTo>
                    <a:pt x="104225" y="765231"/>
                    <a:pt x="63083" y="765231"/>
                    <a:pt x="24686" y="765231"/>
                  </a:cubicBezTo>
                  <a:cubicBezTo>
                    <a:pt x="16456" y="765231"/>
                    <a:pt x="10972" y="762488"/>
                    <a:pt x="5486" y="757002"/>
                  </a:cubicBezTo>
                  <a:cubicBezTo>
                    <a:pt x="5486" y="754260"/>
                    <a:pt x="5486" y="751517"/>
                    <a:pt x="5486" y="748774"/>
                  </a:cubicBezTo>
                  <a:cubicBezTo>
                    <a:pt x="10972" y="740546"/>
                    <a:pt x="16456" y="740546"/>
                    <a:pt x="24686" y="740546"/>
                  </a:cubicBezTo>
                  <a:cubicBezTo>
                    <a:pt x="112453" y="740546"/>
                    <a:pt x="200222" y="740546"/>
                    <a:pt x="290733" y="740546"/>
                  </a:cubicBezTo>
                  <a:cubicBezTo>
                    <a:pt x="293476" y="740546"/>
                    <a:pt x="296219" y="740546"/>
                    <a:pt x="301704" y="740546"/>
                  </a:cubicBezTo>
                  <a:cubicBezTo>
                    <a:pt x="301704" y="707633"/>
                    <a:pt x="301704" y="674719"/>
                    <a:pt x="301704" y="641806"/>
                  </a:cubicBezTo>
                  <a:cubicBezTo>
                    <a:pt x="298962" y="641806"/>
                    <a:pt x="293476" y="641806"/>
                    <a:pt x="290733" y="641806"/>
                  </a:cubicBezTo>
                  <a:cubicBezTo>
                    <a:pt x="202965" y="641806"/>
                    <a:pt x="115197" y="641806"/>
                    <a:pt x="27428" y="641806"/>
                  </a:cubicBezTo>
                  <a:cubicBezTo>
                    <a:pt x="19200" y="641806"/>
                    <a:pt x="13714" y="639064"/>
                    <a:pt x="8228" y="633578"/>
                  </a:cubicBezTo>
                  <a:cubicBezTo>
                    <a:pt x="8228" y="630835"/>
                    <a:pt x="8228" y="628092"/>
                    <a:pt x="8228" y="625350"/>
                  </a:cubicBezTo>
                  <a:cubicBezTo>
                    <a:pt x="13714" y="617122"/>
                    <a:pt x="19200" y="617122"/>
                    <a:pt x="27428" y="617122"/>
                  </a:cubicBezTo>
                  <a:cubicBezTo>
                    <a:pt x="65827" y="617122"/>
                    <a:pt x="106969" y="617122"/>
                    <a:pt x="145366" y="617122"/>
                  </a:cubicBezTo>
                  <a:cubicBezTo>
                    <a:pt x="148110" y="617122"/>
                    <a:pt x="150852" y="617122"/>
                    <a:pt x="153594" y="617122"/>
                  </a:cubicBezTo>
                  <a:cubicBezTo>
                    <a:pt x="153594" y="584208"/>
                    <a:pt x="153594" y="551295"/>
                    <a:pt x="153594" y="518382"/>
                  </a:cubicBezTo>
                  <a:cubicBezTo>
                    <a:pt x="150852" y="518382"/>
                    <a:pt x="145366" y="518382"/>
                    <a:pt x="142624" y="518382"/>
                  </a:cubicBezTo>
                  <a:cubicBezTo>
                    <a:pt x="104225" y="518382"/>
                    <a:pt x="63083" y="518382"/>
                    <a:pt x="24686" y="518382"/>
                  </a:cubicBezTo>
                  <a:cubicBezTo>
                    <a:pt x="16456" y="518382"/>
                    <a:pt x="10972" y="515639"/>
                    <a:pt x="5486" y="510154"/>
                  </a:cubicBezTo>
                  <a:cubicBezTo>
                    <a:pt x="5486" y="507411"/>
                    <a:pt x="5486" y="504668"/>
                    <a:pt x="5486" y="501926"/>
                  </a:cubicBezTo>
                  <a:cubicBezTo>
                    <a:pt x="10972" y="493697"/>
                    <a:pt x="16456" y="493697"/>
                    <a:pt x="24686" y="493697"/>
                  </a:cubicBezTo>
                  <a:cubicBezTo>
                    <a:pt x="85025" y="493697"/>
                    <a:pt x="148110" y="493697"/>
                    <a:pt x="208450" y="493697"/>
                  </a:cubicBezTo>
                  <a:cubicBezTo>
                    <a:pt x="211193" y="493697"/>
                    <a:pt x="213936" y="493697"/>
                    <a:pt x="219421" y="493697"/>
                  </a:cubicBezTo>
                  <a:cubicBezTo>
                    <a:pt x="194736" y="463527"/>
                    <a:pt x="178280" y="430614"/>
                    <a:pt x="167308" y="394958"/>
                  </a:cubicBezTo>
                  <a:cubicBezTo>
                    <a:pt x="164566" y="394958"/>
                    <a:pt x="161824" y="394958"/>
                    <a:pt x="156338" y="394958"/>
                  </a:cubicBezTo>
                  <a:cubicBezTo>
                    <a:pt x="112453" y="394958"/>
                    <a:pt x="65827" y="394958"/>
                    <a:pt x="21942" y="394958"/>
                  </a:cubicBezTo>
                  <a:cubicBezTo>
                    <a:pt x="13714" y="394958"/>
                    <a:pt x="8228" y="392215"/>
                    <a:pt x="2742" y="386729"/>
                  </a:cubicBezTo>
                  <a:cubicBezTo>
                    <a:pt x="2742" y="383987"/>
                    <a:pt x="2742" y="381244"/>
                    <a:pt x="2742" y="378501"/>
                  </a:cubicBezTo>
                  <a:cubicBezTo>
                    <a:pt x="8228" y="370273"/>
                    <a:pt x="13714" y="370273"/>
                    <a:pt x="21942" y="370273"/>
                  </a:cubicBezTo>
                  <a:cubicBezTo>
                    <a:pt x="65827" y="370273"/>
                    <a:pt x="106969" y="370273"/>
                    <a:pt x="150852" y="370273"/>
                  </a:cubicBezTo>
                  <a:cubicBezTo>
                    <a:pt x="153594" y="370273"/>
                    <a:pt x="156338" y="370273"/>
                    <a:pt x="161824" y="370273"/>
                  </a:cubicBezTo>
                  <a:cubicBezTo>
                    <a:pt x="156338" y="334617"/>
                    <a:pt x="156338" y="304446"/>
                    <a:pt x="170052" y="271533"/>
                  </a:cubicBezTo>
                  <a:cubicBezTo>
                    <a:pt x="164566" y="271533"/>
                    <a:pt x="161824" y="271533"/>
                    <a:pt x="159080" y="271533"/>
                  </a:cubicBezTo>
                  <a:cubicBezTo>
                    <a:pt x="112453" y="271533"/>
                    <a:pt x="68569" y="271533"/>
                    <a:pt x="21942" y="271533"/>
                  </a:cubicBezTo>
                  <a:cubicBezTo>
                    <a:pt x="13714" y="271533"/>
                    <a:pt x="8228" y="268791"/>
                    <a:pt x="2742" y="263305"/>
                  </a:cubicBezTo>
                  <a:cubicBezTo>
                    <a:pt x="2742" y="260562"/>
                    <a:pt x="2742" y="257819"/>
                    <a:pt x="2742" y="255077"/>
                  </a:cubicBezTo>
                  <a:cubicBezTo>
                    <a:pt x="8228" y="246849"/>
                    <a:pt x="13714" y="246849"/>
                    <a:pt x="21942" y="246849"/>
                  </a:cubicBezTo>
                  <a:cubicBezTo>
                    <a:pt x="71311" y="246849"/>
                    <a:pt x="123425" y="246849"/>
                    <a:pt x="172794" y="246849"/>
                  </a:cubicBezTo>
                  <a:cubicBezTo>
                    <a:pt x="178280" y="246849"/>
                    <a:pt x="181022" y="244106"/>
                    <a:pt x="183766" y="241363"/>
                  </a:cubicBezTo>
                  <a:cubicBezTo>
                    <a:pt x="208450" y="205707"/>
                    <a:pt x="241363" y="181022"/>
                    <a:pt x="282505" y="172794"/>
                  </a:cubicBezTo>
                  <a:cubicBezTo>
                    <a:pt x="287991" y="172794"/>
                    <a:pt x="290733" y="170051"/>
                    <a:pt x="296219" y="170051"/>
                  </a:cubicBezTo>
                  <a:cubicBezTo>
                    <a:pt x="296219" y="161823"/>
                    <a:pt x="296219" y="156337"/>
                    <a:pt x="296219" y="148109"/>
                  </a:cubicBezTo>
                  <a:cubicBezTo>
                    <a:pt x="293476" y="148109"/>
                    <a:pt x="287991" y="148109"/>
                    <a:pt x="285248" y="148109"/>
                  </a:cubicBezTo>
                  <a:cubicBezTo>
                    <a:pt x="197480" y="148109"/>
                    <a:pt x="109711" y="148109"/>
                    <a:pt x="21942" y="148109"/>
                  </a:cubicBezTo>
                  <a:cubicBezTo>
                    <a:pt x="13714" y="148109"/>
                    <a:pt x="8228" y="145366"/>
                    <a:pt x="2742" y="139881"/>
                  </a:cubicBezTo>
                  <a:cubicBezTo>
                    <a:pt x="2742" y="137138"/>
                    <a:pt x="2742" y="134395"/>
                    <a:pt x="2742" y="131653"/>
                  </a:cubicBezTo>
                  <a:cubicBezTo>
                    <a:pt x="8228" y="123424"/>
                    <a:pt x="13714" y="123424"/>
                    <a:pt x="21942" y="123424"/>
                  </a:cubicBezTo>
                  <a:cubicBezTo>
                    <a:pt x="60341" y="123424"/>
                    <a:pt x="101483" y="123424"/>
                    <a:pt x="139880" y="123424"/>
                  </a:cubicBezTo>
                  <a:cubicBezTo>
                    <a:pt x="142624" y="123424"/>
                    <a:pt x="145366" y="123424"/>
                    <a:pt x="148110" y="123424"/>
                  </a:cubicBezTo>
                  <a:cubicBezTo>
                    <a:pt x="148110" y="90511"/>
                    <a:pt x="148110" y="57598"/>
                    <a:pt x="148110" y="24685"/>
                  </a:cubicBezTo>
                  <a:cubicBezTo>
                    <a:pt x="145366" y="24685"/>
                    <a:pt x="139880" y="24685"/>
                    <a:pt x="137138" y="24685"/>
                  </a:cubicBezTo>
                  <a:cubicBezTo>
                    <a:pt x="98739" y="24685"/>
                    <a:pt x="57597" y="24685"/>
                    <a:pt x="19200" y="24685"/>
                  </a:cubicBezTo>
                  <a:cubicBezTo>
                    <a:pt x="10972" y="24685"/>
                    <a:pt x="5486" y="21942"/>
                    <a:pt x="0" y="16456"/>
                  </a:cubicBezTo>
                  <a:cubicBezTo>
                    <a:pt x="0" y="13714"/>
                    <a:pt x="0" y="10971"/>
                    <a:pt x="0" y="8228"/>
                  </a:cubicBezTo>
                  <a:cubicBezTo>
                    <a:pt x="5486" y="0"/>
                    <a:pt x="10972" y="0"/>
                    <a:pt x="19200" y="0"/>
                  </a:cubicBezTo>
                  <a:cubicBezTo>
                    <a:pt x="309932" y="0"/>
                    <a:pt x="600667" y="0"/>
                    <a:pt x="891399" y="0"/>
                  </a:cubicBezTo>
                  <a:cubicBezTo>
                    <a:pt x="894142" y="0"/>
                    <a:pt x="896885" y="0"/>
                    <a:pt x="899627" y="0"/>
                  </a:cubicBezTo>
                  <a:cubicBezTo>
                    <a:pt x="907855" y="0"/>
                    <a:pt x="910599" y="8228"/>
                    <a:pt x="910599" y="13714"/>
                  </a:cubicBezTo>
                  <a:cubicBezTo>
                    <a:pt x="910599" y="21942"/>
                    <a:pt x="905113" y="24685"/>
                    <a:pt x="894142" y="24685"/>
                  </a:cubicBezTo>
                  <a:cubicBezTo>
                    <a:pt x="853000" y="24685"/>
                    <a:pt x="814602" y="24685"/>
                    <a:pt x="773461" y="24685"/>
                  </a:cubicBezTo>
                  <a:cubicBezTo>
                    <a:pt x="770717" y="24685"/>
                    <a:pt x="767975" y="24685"/>
                    <a:pt x="762489" y="24685"/>
                  </a:cubicBezTo>
                  <a:cubicBezTo>
                    <a:pt x="762489" y="57598"/>
                    <a:pt x="762489" y="90511"/>
                    <a:pt x="762489" y="123424"/>
                  </a:cubicBezTo>
                  <a:cubicBezTo>
                    <a:pt x="773461" y="123424"/>
                    <a:pt x="784431" y="123424"/>
                    <a:pt x="795403" y="123424"/>
                  </a:cubicBezTo>
                  <a:cubicBezTo>
                    <a:pt x="828316" y="123424"/>
                    <a:pt x="861230" y="123424"/>
                    <a:pt x="894142" y="123424"/>
                  </a:cubicBezTo>
                  <a:cubicBezTo>
                    <a:pt x="902371" y="123424"/>
                    <a:pt x="907855" y="126167"/>
                    <a:pt x="907855" y="131653"/>
                  </a:cubicBezTo>
                  <a:cubicBezTo>
                    <a:pt x="907855" y="137138"/>
                    <a:pt x="907855" y="142624"/>
                    <a:pt x="905113" y="145366"/>
                  </a:cubicBezTo>
                  <a:cubicBezTo>
                    <a:pt x="902371" y="148109"/>
                    <a:pt x="896885" y="148109"/>
                    <a:pt x="891399" y="148109"/>
                  </a:cubicBezTo>
                  <a:cubicBezTo>
                    <a:pt x="803631" y="148109"/>
                    <a:pt x="715862" y="148109"/>
                    <a:pt x="625351" y="148109"/>
                  </a:cubicBezTo>
                  <a:cubicBezTo>
                    <a:pt x="622609" y="148109"/>
                    <a:pt x="617123" y="148109"/>
                    <a:pt x="614381" y="148109"/>
                  </a:cubicBezTo>
                  <a:cubicBezTo>
                    <a:pt x="614381" y="156337"/>
                    <a:pt x="614381" y="161823"/>
                    <a:pt x="614381" y="170051"/>
                  </a:cubicBezTo>
                  <a:cubicBezTo>
                    <a:pt x="617123" y="170051"/>
                    <a:pt x="617123" y="170051"/>
                    <a:pt x="619865" y="172794"/>
                  </a:cubicBezTo>
                  <a:cubicBezTo>
                    <a:pt x="666492" y="181022"/>
                    <a:pt x="702148" y="205707"/>
                    <a:pt x="729575" y="246849"/>
                  </a:cubicBezTo>
                  <a:cubicBezTo>
                    <a:pt x="732319" y="249591"/>
                    <a:pt x="735061" y="252334"/>
                    <a:pt x="740547" y="252334"/>
                  </a:cubicBezTo>
                  <a:cubicBezTo>
                    <a:pt x="770717" y="252334"/>
                    <a:pt x="800888" y="252334"/>
                    <a:pt x="828316" y="252334"/>
                  </a:cubicBezTo>
                  <a:cubicBezTo>
                    <a:pt x="850258" y="252334"/>
                    <a:pt x="872200" y="252334"/>
                    <a:pt x="894142" y="252334"/>
                  </a:cubicBezTo>
                  <a:cubicBezTo>
                    <a:pt x="905113" y="252334"/>
                    <a:pt x="910599" y="260562"/>
                    <a:pt x="907855" y="268791"/>
                  </a:cubicBezTo>
                  <a:cubicBezTo>
                    <a:pt x="905113" y="277019"/>
                    <a:pt x="899627" y="277019"/>
                    <a:pt x="891399" y="277019"/>
                  </a:cubicBezTo>
                  <a:cubicBezTo>
                    <a:pt x="844772" y="277019"/>
                    <a:pt x="798145" y="277019"/>
                    <a:pt x="751519" y="277019"/>
                  </a:cubicBezTo>
                  <a:cubicBezTo>
                    <a:pt x="748775" y="277019"/>
                    <a:pt x="746033" y="277019"/>
                    <a:pt x="740547" y="277019"/>
                  </a:cubicBezTo>
                  <a:cubicBezTo>
                    <a:pt x="751519" y="309932"/>
                    <a:pt x="754261" y="342845"/>
                    <a:pt x="748775" y="375758"/>
                  </a:cubicBezTo>
                  <a:cubicBezTo>
                    <a:pt x="754261" y="375758"/>
                    <a:pt x="757003" y="375758"/>
                    <a:pt x="759747" y="375758"/>
                  </a:cubicBezTo>
                  <a:cubicBezTo>
                    <a:pt x="803631" y="375758"/>
                    <a:pt x="847516" y="375758"/>
                    <a:pt x="891399" y="375758"/>
                  </a:cubicBezTo>
                  <a:cubicBezTo>
                    <a:pt x="902371" y="375758"/>
                    <a:pt x="907855" y="381244"/>
                    <a:pt x="907855" y="389472"/>
                  </a:cubicBezTo>
                  <a:cubicBezTo>
                    <a:pt x="907855" y="397701"/>
                    <a:pt x="902371" y="403186"/>
                    <a:pt x="891399" y="403186"/>
                  </a:cubicBezTo>
                  <a:cubicBezTo>
                    <a:pt x="874943" y="403186"/>
                    <a:pt x="861230" y="403186"/>
                    <a:pt x="844772" y="403186"/>
                  </a:cubicBezTo>
                  <a:cubicBezTo>
                    <a:pt x="811858" y="403186"/>
                    <a:pt x="776203" y="403186"/>
                    <a:pt x="743289" y="403186"/>
                  </a:cubicBezTo>
                  <a:cubicBezTo>
                    <a:pt x="732319" y="438842"/>
                    <a:pt x="715862" y="471755"/>
                    <a:pt x="691178" y="501926"/>
                  </a:cubicBezTo>
                  <a:cubicBezTo>
                    <a:pt x="696664" y="501926"/>
                    <a:pt x="699406" y="501926"/>
                    <a:pt x="702148" y="501926"/>
                  </a:cubicBezTo>
                  <a:cubicBezTo>
                    <a:pt x="746033" y="501926"/>
                    <a:pt x="789917" y="501926"/>
                    <a:pt x="833802" y="501926"/>
                  </a:cubicBezTo>
                  <a:cubicBezTo>
                    <a:pt x="853000" y="501926"/>
                    <a:pt x="872200" y="501926"/>
                    <a:pt x="891399" y="501926"/>
                  </a:cubicBezTo>
                  <a:cubicBezTo>
                    <a:pt x="896885" y="501926"/>
                    <a:pt x="902371" y="504668"/>
                    <a:pt x="902371" y="510154"/>
                  </a:cubicBezTo>
                  <a:cubicBezTo>
                    <a:pt x="905113" y="512896"/>
                    <a:pt x="902371" y="521125"/>
                    <a:pt x="899627" y="523867"/>
                  </a:cubicBezTo>
                  <a:cubicBezTo>
                    <a:pt x="896885" y="526610"/>
                    <a:pt x="891399" y="529353"/>
                    <a:pt x="885914" y="529353"/>
                  </a:cubicBezTo>
                  <a:cubicBezTo>
                    <a:pt x="844772" y="529353"/>
                    <a:pt x="806374" y="529353"/>
                    <a:pt x="765233" y="529353"/>
                  </a:cubicBezTo>
                  <a:cubicBezTo>
                    <a:pt x="762489" y="529353"/>
                    <a:pt x="759747" y="529353"/>
                    <a:pt x="754261" y="529353"/>
                  </a:cubicBezTo>
                  <a:cubicBezTo>
                    <a:pt x="754261" y="562266"/>
                    <a:pt x="754261" y="595179"/>
                    <a:pt x="754261" y="628092"/>
                  </a:cubicBezTo>
                  <a:cubicBezTo>
                    <a:pt x="770717" y="628092"/>
                    <a:pt x="787175" y="628092"/>
                    <a:pt x="803631" y="628092"/>
                  </a:cubicBezTo>
                  <a:cubicBezTo>
                    <a:pt x="831058" y="628092"/>
                    <a:pt x="858486" y="628092"/>
                    <a:pt x="885914" y="628092"/>
                  </a:cubicBezTo>
                  <a:cubicBezTo>
                    <a:pt x="896885" y="628092"/>
                    <a:pt x="905113" y="639064"/>
                    <a:pt x="899627" y="647292"/>
                  </a:cubicBezTo>
                  <a:cubicBezTo>
                    <a:pt x="896885" y="652778"/>
                    <a:pt x="891399" y="655520"/>
                    <a:pt x="883171" y="655520"/>
                  </a:cubicBezTo>
                  <a:cubicBezTo>
                    <a:pt x="800888" y="655520"/>
                    <a:pt x="715862" y="655520"/>
                    <a:pt x="633579" y="655520"/>
                  </a:cubicBezTo>
                  <a:cubicBezTo>
                    <a:pt x="630837" y="655520"/>
                    <a:pt x="625351" y="655520"/>
                    <a:pt x="622609" y="655520"/>
                  </a:cubicBezTo>
                  <a:cubicBezTo>
                    <a:pt x="622609" y="688433"/>
                    <a:pt x="622609" y="721347"/>
                    <a:pt x="622609" y="754260"/>
                  </a:cubicBezTo>
                  <a:cubicBezTo>
                    <a:pt x="625351" y="754260"/>
                    <a:pt x="628094" y="754260"/>
                    <a:pt x="630837" y="754260"/>
                  </a:cubicBezTo>
                  <a:cubicBezTo>
                    <a:pt x="677464" y="754260"/>
                    <a:pt x="724091" y="754260"/>
                    <a:pt x="767975" y="754260"/>
                  </a:cubicBezTo>
                  <a:cubicBezTo>
                    <a:pt x="806374" y="754260"/>
                    <a:pt x="844772" y="754260"/>
                    <a:pt x="883171" y="754260"/>
                  </a:cubicBezTo>
                  <a:cubicBezTo>
                    <a:pt x="896885" y="754260"/>
                    <a:pt x="902371" y="765231"/>
                    <a:pt x="896885" y="773459"/>
                  </a:cubicBezTo>
                  <a:cubicBezTo>
                    <a:pt x="894142" y="776202"/>
                    <a:pt x="888657" y="778944"/>
                    <a:pt x="883171" y="778944"/>
                  </a:cubicBezTo>
                  <a:cubicBezTo>
                    <a:pt x="842030" y="778944"/>
                    <a:pt x="803631" y="778944"/>
                    <a:pt x="762489" y="778944"/>
                  </a:cubicBezTo>
                  <a:cubicBezTo>
                    <a:pt x="759747" y="778944"/>
                    <a:pt x="757003" y="778944"/>
                    <a:pt x="754261" y="778944"/>
                  </a:cubicBezTo>
                  <a:cubicBezTo>
                    <a:pt x="754261" y="811857"/>
                    <a:pt x="754261" y="844771"/>
                    <a:pt x="754261" y="877684"/>
                  </a:cubicBezTo>
                  <a:cubicBezTo>
                    <a:pt x="757003" y="877684"/>
                    <a:pt x="759747" y="877684"/>
                    <a:pt x="765233" y="877684"/>
                  </a:cubicBezTo>
                  <a:cubicBezTo>
                    <a:pt x="803631" y="877684"/>
                    <a:pt x="844772" y="877684"/>
                    <a:pt x="883171" y="877684"/>
                  </a:cubicBezTo>
                  <a:cubicBezTo>
                    <a:pt x="891399" y="877684"/>
                    <a:pt x="896885" y="877684"/>
                    <a:pt x="899627" y="885912"/>
                  </a:cubicBezTo>
                  <a:cubicBezTo>
                    <a:pt x="918827" y="877684"/>
                    <a:pt x="916085" y="883169"/>
                    <a:pt x="910599" y="888655"/>
                  </a:cubicBezTo>
                  <a:close/>
                  <a:moveTo>
                    <a:pt x="586953" y="713118"/>
                  </a:moveTo>
                  <a:cubicBezTo>
                    <a:pt x="586953" y="721347"/>
                    <a:pt x="586953" y="726832"/>
                    <a:pt x="586953" y="735060"/>
                  </a:cubicBezTo>
                  <a:cubicBezTo>
                    <a:pt x="586953" y="751517"/>
                    <a:pt x="586953" y="765231"/>
                    <a:pt x="586953" y="781687"/>
                  </a:cubicBezTo>
                  <a:cubicBezTo>
                    <a:pt x="586953" y="789916"/>
                    <a:pt x="592437" y="795401"/>
                    <a:pt x="600667" y="795401"/>
                  </a:cubicBezTo>
                  <a:cubicBezTo>
                    <a:pt x="608895" y="795401"/>
                    <a:pt x="614381" y="789916"/>
                    <a:pt x="614381" y="781687"/>
                  </a:cubicBezTo>
                  <a:cubicBezTo>
                    <a:pt x="614381" y="778944"/>
                    <a:pt x="614381" y="776202"/>
                    <a:pt x="614381" y="773459"/>
                  </a:cubicBezTo>
                  <a:cubicBezTo>
                    <a:pt x="614381" y="702147"/>
                    <a:pt x="614381" y="630835"/>
                    <a:pt x="614381" y="559523"/>
                  </a:cubicBezTo>
                  <a:cubicBezTo>
                    <a:pt x="614381" y="540324"/>
                    <a:pt x="619865" y="526610"/>
                    <a:pt x="633579" y="515639"/>
                  </a:cubicBezTo>
                  <a:cubicBezTo>
                    <a:pt x="661006" y="490954"/>
                    <a:pt x="685692" y="463527"/>
                    <a:pt x="702148" y="433357"/>
                  </a:cubicBezTo>
                  <a:cubicBezTo>
                    <a:pt x="726833" y="389472"/>
                    <a:pt x="743289" y="342845"/>
                    <a:pt x="735061" y="293475"/>
                  </a:cubicBezTo>
                  <a:cubicBezTo>
                    <a:pt x="721348" y="202964"/>
                    <a:pt x="619865" y="142624"/>
                    <a:pt x="529354" y="197479"/>
                  </a:cubicBezTo>
                  <a:cubicBezTo>
                    <a:pt x="504670" y="211193"/>
                    <a:pt x="488212" y="233135"/>
                    <a:pt x="477242" y="257819"/>
                  </a:cubicBezTo>
                  <a:cubicBezTo>
                    <a:pt x="474498" y="263305"/>
                    <a:pt x="471756" y="268791"/>
                    <a:pt x="463528" y="268791"/>
                  </a:cubicBezTo>
                  <a:cubicBezTo>
                    <a:pt x="455299" y="268791"/>
                    <a:pt x="452557" y="266048"/>
                    <a:pt x="449815" y="257819"/>
                  </a:cubicBezTo>
                  <a:cubicBezTo>
                    <a:pt x="449815" y="255077"/>
                    <a:pt x="447071" y="255077"/>
                    <a:pt x="447071" y="252334"/>
                  </a:cubicBezTo>
                  <a:cubicBezTo>
                    <a:pt x="422387" y="205707"/>
                    <a:pt x="383987" y="181022"/>
                    <a:pt x="331874" y="178280"/>
                  </a:cubicBezTo>
                  <a:cubicBezTo>
                    <a:pt x="255077" y="175537"/>
                    <a:pt x="189252" y="238620"/>
                    <a:pt x="189252" y="315418"/>
                  </a:cubicBezTo>
                  <a:cubicBezTo>
                    <a:pt x="189252" y="375758"/>
                    <a:pt x="211193" y="427871"/>
                    <a:pt x="246849" y="471755"/>
                  </a:cubicBezTo>
                  <a:cubicBezTo>
                    <a:pt x="279763" y="512896"/>
                    <a:pt x="318160" y="543067"/>
                    <a:pt x="362046" y="573237"/>
                  </a:cubicBezTo>
                  <a:cubicBezTo>
                    <a:pt x="392215" y="595179"/>
                    <a:pt x="425129" y="614379"/>
                    <a:pt x="455299" y="633578"/>
                  </a:cubicBezTo>
                  <a:cubicBezTo>
                    <a:pt x="469013" y="641806"/>
                    <a:pt x="474498" y="652778"/>
                    <a:pt x="474498" y="669234"/>
                  </a:cubicBezTo>
                  <a:cubicBezTo>
                    <a:pt x="474498" y="674719"/>
                    <a:pt x="474498" y="680205"/>
                    <a:pt x="474498" y="685691"/>
                  </a:cubicBezTo>
                  <a:cubicBezTo>
                    <a:pt x="474498" y="693919"/>
                    <a:pt x="479984" y="699404"/>
                    <a:pt x="488212" y="699404"/>
                  </a:cubicBezTo>
                  <a:cubicBezTo>
                    <a:pt x="496440" y="699404"/>
                    <a:pt x="501926" y="693919"/>
                    <a:pt x="501926" y="685691"/>
                  </a:cubicBezTo>
                  <a:cubicBezTo>
                    <a:pt x="501926" y="674719"/>
                    <a:pt x="501926" y="663748"/>
                    <a:pt x="501926" y="652778"/>
                  </a:cubicBezTo>
                  <a:cubicBezTo>
                    <a:pt x="501926" y="628092"/>
                    <a:pt x="518384" y="611636"/>
                    <a:pt x="543068" y="611636"/>
                  </a:cubicBezTo>
                  <a:cubicBezTo>
                    <a:pt x="567753" y="611636"/>
                    <a:pt x="584209" y="628092"/>
                    <a:pt x="584209" y="652778"/>
                  </a:cubicBezTo>
                  <a:cubicBezTo>
                    <a:pt x="586953" y="671977"/>
                    <a:pt x="586953" y="693919"/>
                    <a:pt x="586953" y="713118"/>
                  </a:cubicBezTo>
                  <a:close/>
                  <a:moveTo>
                    <a:pt x="449815" y="2743"/>
                  </a:moveTo>
                  <a:cubicBezTo>
                    <a:pt x="359302" y="2743"/>
                    <a:pt x="271535" y="2743"/>
                    <a:pt x="183766" y="2743"/>
                  </a:cubicBezTo>
                  <a:cubicBezTo>
                    <a:pt x="183766" y="35656"/>
                    <a:pt x="183766" y="68569"/>
                    <a:pt x="183766" y="101482"/>
                  </a:cubicBezTo>
                  <a:cubicBezTo>
                    <a:pt x="274277" y="101482"/>
                    <a:pt x="362046" y="101482"/>
                    <a:pt x="449815" y="101482"/>
                  </a:cubicBezTo>
                  <a:cubicBezTo>
                    <a:pt x="449815" y="68569"/>
                    <a:pt x="449815" y="38399"/>
                    <a:pt x="449815" y="2743"/>
                  </a:cubicBezTo>
                  <a:close/>
                  <a:moveTo>
                    <a:pt x="743289" y="101482"/>
                  </a:moveTo>
                  <a:cubicBezTo>
                    <a:pt x="743289" y="68569"/>
                    <a:pt x="743289" y="35656"/>
                    <a:pt x="743289" y="2743"/>
                  </a:cubicBezTo>
                  <a:cubicBezTo>
                    <a:pt x="652778" y="2743"/>
                    <a:pt x="565009" y="2743"/>
                    <a:pt x="477242" y="2743"/>
                  </a:cubicBezTo>
                  <a:cubicBezTo>
                    <a:pt x="477242" y="35656"/>
                    <a:pt x="477242" y="68569"/>
                    <a:pt x="477242" y="101482"/>
                  </a:cubicBezTo>
                  <a:cubicBezTo>
                    <a:pt x="565009" y="101482"/>
                    <a:pt x="655522" y="101482"/>
                    <a:pt x="743289" y="101482"/>
                  </a:cubicBezTo>
                  <a:close/>
                  <a:moveTo>
                    <a:pt x="449815" y="861227"/>
                  </a:moveTo>
                  <a:cubicBezTo>
                    <a:pt x="449815" y="828314"/>
                    <a:pt x="449815" y="795401"/>
                    <a:pt x="449815" y="762488"/>
                  </a:cubicBezTo>
                  <a:cubicBezTo>
                    <a:pt x="359302" y="762488"/>
                    <a:pt x="271535" y="762488"/>
                    <a:pt x="183766" y="762488"/>
                  </a:cubicBezTo>
                  <a:cubicBezTo>
                    <a:pt x="183766" y="795401"/>
                    <a:pt x="183766" y="828314"/>
                    <a:pt x="183766" y="861227"/>
                  </a:cubicBezTo>
                  <a:cubicBezTo>
                    <a:pt x="271535" y="861227"/>
                    <a:pt x="359302" y="861227"/>
                    <a:pt x="449815" y="861227"/>
                  </a:cubicBezTo>
                  <a:close/>
                  <a:moveTo>
                    <a:pt x="477242" y="861227"/>
                  </a:moveTo>
                  <a:cubicBezTo>
                    <a:pt x="567753" y="861227"/>
                    <a:pt x="655522" y="861227"/>
                    <a:pt x="743289" y="861227"/>
                  </a:cubicBezTo>
                  <a:cubicBezTo>
                    <a:pt x="743289" y="828314"/>
                    <a:pt x="743289" y="795401"/>
                    <a:pt x="743289" y="762488"/>
                  </a:cubicBezTo>
                  <a:cubicBezTo>
                    <a:pt x="726833" y="762488"/>
                    <a:pt x="707634" y="762488"/>
                    <a:pt x="691178" y="762488"/>
                  </a:cubicBezTo>
                  <a:cubicBezTo>
                    <a:pt x="674720" y="762488"/>
                    <a:pt x="658264" y="762488"/>
                    <a:pt x="639064" y="762488"/>
                  </a:cubicBezTo>
                  <a:cubicBezTo>
                    <a:pt x="639064" y="770716"/>
                    <a:pt x="639064" y="778944"/>
                    <a:pt x="639064" y="787173"/>
                  </a:cubicBezTo>
                  <a:cubicBezTo>
                    <a:pt x="636322" y="809115"/>
                    <a:pt x="619865" y="822829"/>
                    <a:pt x="597923" y="822829"/>
                  </a:cubicBezTo>
                  <a:cubicBezTo>
                    <a:pt x="575981" y="822829"/>
                    <a:pt x="559525" y="806372"/>
                    <a:pt x="559525" y="784430"/>
                  </a:cubicBezTo>
                  <a:cubicBezTo>
                    <a:pt x="559525" y="776202"/>
                    <a:pt x="559525" y="770716"/>
                    <a:pt x="559525" y="762488"/>
                  </a:cubicBezTo>
                  <a:cubicBezTo>
                    <a:pt x="532098" y="762488"/>
                    <a:pt x="504670" y="762488"/>
                    <a:pt x="477242" y="762488"/>
                  </a:cubicBezTo>
                  <a:cubicBezTo>
                    <a:pt x="477242" y="795401"/>
                    <a:pt x="477242" y="828314"/>
                    <a:pt x="477242" y="861227"/>
                  </a:cubicBezTo>
                  <a:close/>
                  <a:moveTo>
                    <a:pt x="329132" y="735060"/>
                  </a:moveTo>
                  <a:cubicBezTo>
                    <a:pt x="405929" y="735060"/>
                    <a:pt x="482726" y="735060"/>
                    <a:pt x="559525" y="735060"/>
                  </a:cubicBezTo>
                  <a:cubicBezTo>
                    <a:pt x="559525" y="707633"/>
                    <a:pt x="559525" y="680205"/>
                    <a:pt x="559525" y="652778"/>
                  </a:cubicBezTo>
                  <a:cubicBezTo>
                    <a:pt x="559525" y="641806"/>
                    <a:pt x="554039" y="636321"/>
                    <a:pt x="545811" y="636321"/>
                  </a:cubicBezTo>
                  <a:cubicBezTo>
                    <a:pt x="537582" y="636321"/>
                    <a:pt x="532098" y="641806"/>
                    <a:pt x="532098" y="652778"/>
                  </a:cubicBezTo>
                  <a:cubicBezTo>
                    <a:pt x="532098" y="663748"/>
                    <a:pt x="532098" y="674719"/>
                    <a:pt x="532098" y="682948"/>
                  </a:cubicBezTo>
                  <a:cubicBezTo>
                    <a:pt x="532098" y="707633"/>
                    <a:pt x="515640" y="724089"/>
                    <a:pt x="493698" y="724089"/>
                  </a:cubicBezTo>
                  <a:cubicBezTo>
                    <a:pt x="469013" y="724089"/>
                    <a:pt x="449815" y="710375"/>
                    <a:pt x="452557" y="685691"/>
                  </a:cubicBezTo>
                  <a:cubicBezTo>
                    <a:pt x="452557" y="663748"/>
                    <a:pt x="447071" y="652778"/>
                    <a:pt x="427871" y="641806"/>
                  </a:cubicBezTo>
                  <a:cubicBezTo>
                    <a:pt x="419643" y="636321"/>
                    <a:pt x="411415" y="633578"/>
                    <a:pt x="400443" y="633578"/>
                  </a:cubicBezTo>
                  <a:cubicBezTo>
                    <a:pt x="381245" y="633578"/>
                    <a:pt x="362046" y="633578"/>
                    <a:pt x="340104" y="633578"/>
                  </a:cubicBezTo>
                  <a:cubicBezTo>
                    <a:pt x="337360" y="633578"/>
                    <a:pt x="334618" y="633578"/>
                    <a:pt x="331874" y="633578"/>
                  </a:cubicBezTo>
                  <a:cubicBezTo>
                    <a:pt x="329132" y="669234"/>
                    <a:pt x="329132" y="702147"/>
                    <a:pt x="329132" y="735060"/>
                  </a:cubicBezTo>
                  <a:close/>
                  <a:moveTo>
                    <a:pt x="370274" y="608893"/>
                  </a:moveTo>
                  <a:cubicBezTo>
                    <a:pt x="367532" y="606150"/>
                    <a:pt x="367532" y="606150"/>
                    <a:pt x="367532" y="606150"/>
                  </a:cubicBezTo>
                  <a:cubicBezTo>
                    <a:pt x="326390" y="578723"/>
                    <a:pt x="285248" y="548552"/>
                    <a:pt x="249591" y="512896"/>
                  </a:cubicBezTo>
                  <a:cubicBezTo>
                    <a:pt x="246849" y="510154"/>
                    <a:pt x="246849" y="510154"/>
                    <a:pt x="244107" y="510154"/>
                  </a:cubicBezTo>
                  <a:cubicBezTo>
                    <a:pt x="224907" y="510154"/>
                    <a:pt x="202965" y="510154"/>
                    <a:pt x="183766" y="510154"/>
                  </a:cubicBezTo>
                  <a:cubicBezTo>
                    <a:pt x="183766" y="543067"/>
                    <a:pt x="183766" y="575980"/>
                    <a:pt x="183766" y="608893"/>
                  </a:cubicBezTo>
                  <a:cubicBezTo>
                    <a:pt x="244107" y="608893"/>
                    <a:pt x="307190" y="608893"/>
                    <a:pt x="370274" y="608893"/>
                  </a:cubicBezTo>
                  <a:close/>
                  <a:moveTo>
                    <a:pt x="329132" y="128910"/>
                  </a:moveTo>
                  <a:cubicBezTo>
                    <a:pt x="329132" y="134395"/>
                    <a:pt x="329132" y="142624"/>
                    <a:pt x="329132" y="148109"/>
                  </a:cubicBezTo>
                  <a:cubicBezTo>
                    <a:pt x="386730" y="150852"/>
                    <a:pt x="430615" y="175537"/>
                    <a:pt x="463528" y="224906"/>
                  </a:cubicBezTo>
                  <a:cubicBezTo>
                    <a:pt x="479984" y="202964"/>
                    <a:pt x="496440" y="183765"/>
                    <a:pt x="521126" y="170051"/>
                  </a:cubicBezTo>
                  <a:cubicBezTo>
                    <a:pt x="545811" y="156337"/>
                    <a:pt x="570495" y="150852"/>
                    <a:pt x="597923" y="148109"/>
                  </a:cubicBezTo>
                  <a:cubicBezTo>
                    <a:pt x="597923" y="142624"/>
                    <a:pt x="597923" y="134395"/>
                    <a:pt x="597923" y="128910"/>
                  </a:cubicBezTo>
                  <a:cubicBezTo>
                    <a:pt x="507412" y="128910"/>
                    <a:pt x="419643" y="128910"/>
                    <a:pt x="329132" y="128910"/>
                  </a:cubicBezTo>
                  <a:close/>
                  <a:moveTo>
                    <a:pt x="743289" y="507411"/>
                  </a:moveTo>
                  <a:cubicBezTo>
                    <a:pt x="721348" y="507411"/>
                    <a:pt x="702148" y="507411"/>
                    <a:pt x="682950" y="507411"/>
                  </a:cubicBezTo>
                  <a:cubicBezTo>
                    <a:pt x="680206" y="507411"/>
                    <a:pt x="680206" y="507411"/>
                    <a:pt x="677464" y="510154"/>
                  </a:cubicBezTo>
                  <a:cubicBezTo>
                    <a:pt x="669236" y="518382"/>
                    <a:pt x="658264" y="526610"/>
                    <a:pt x="650036" y="534839"/>
                  </a:cubicBezTo>
                  <a:cubicBezTo>
                    <a:pt x="644550" y="540324"/>
                    <a:pt x="641808" y="545810"/>
                    <a:pt x="641808" y="551295"/>
                  </a:cubicBezTo>
                  <a:cubicBezTo>
                    <a:pt x="641808" y="570495"/>
                    <a:pt x="641808" y="589694"/>
                    <a:pt x="641808" y="608893"/>
                  </a:cubicBezTo>
                  <a:cubicBezTo>
                    <a:pt x="677464" y="608893"/>
                    <a:pt x="710377" y="608893"/>
                    <a:pt x="746033" y="608893"/>
                  </a:cubicBezTo>
                  <a:cubicBezTo>
                    <a:pt x="743289" y="573237"/>
                    <a:pt x="743289" y="543067"/>
                    <a:pt x="743289" y="507411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1DA56F-E05F-4125-84E1-E4A43272569D}"/>
              </a:ext>
            </a:extLst>
          </p:cNvPr>
          <p:cNvSpPr txBox="1"/>
          <p:nvPr/>
        </p:nvSpPr>
        <p:spPr>
          <a:xfrm>
            <a:off x="7714593" y="4866290"/>
            <a:ext cx="3867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1188A3"/>
                </a:solidFill>
              </a:rPr>
              <a:t>Verständnis</a:t>
            </a:r>
            <a:r>
              <a:rPr lang="en-US" sz="2400" b="1" dirty="0">
                <a:solidFill>
                  <a:srgbClr val="1188A3"/>
                </a:solidFill>
              </a:rPr>
              <a:t> </a:t>
            </a:r>
            <a:r>
              <a:rPr lang="en-US" sz="2400" b="1" dirty="0" err="1">
                <a:solidFill>
                  <a:srgbClr val="1188A3"/>
                </a:solidFill>
              </a:rPr>
              <a:t>oder</a:t>
            </a:r>
            <a:r>
              <a:rPr lang="en-US" sz="2400" b="1" dirty="0">
                <a:solidFill>
                  <a:srgbClr val="1188A3"/>
                </a:solidFill>
              </a:rPr>
              <a:t> </a:t>
            </a:r>
            <a:r>
              <a:rPr lang="en-US" sz="2400" b="1" dirty="0" err="1">
                <a:solidFill>
                  <a:srgbClr val="1188A3"/>
                </a:solidFill>
              </a:rPr>
              <a:t>Empathie</a:t>
            </a:r>
            <a:r>
              <a:rPr lang="en-US" sz="2400" b="1" dirty="0">
                <a:solidFill>
                  <a:srgbClr val="1188A3"/>
                </a:solidFill>
              </a:rPr>
              <a:t> </a:t>
            </a:r>
            <a:r>
              <a:rPr lang="en-US" sz="2400" b="1" dirty="0" err="1">
                <a:solidFill>
                  <a:srgbClr val="1188A3"/>
                </a:solidFill>
              </a:rPr>
              <a:t>aufbauen</a:t>
            </a:r>
            <a:endParaRPr lang="en-IE" sz="2400" b="1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09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EF9E0C-83B5-409C-811B-2E274EF703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37817" y="2066544"/>
            <a:ext cx="6054486" cy="3722513"/>
          </a:xfrm>
        </p:spPr>
        <p:txBody>
          <a:bodyPr/>
          <a:lstStyle/>
          <a:p>
            <a:r>
              <a:rPr lang="en-US" b="1" dirty="0" err="1"/>
              <a:t>Ziele</a:t>
            </a:r>
            <a:r>
              <a:rPr lang="en-US" b="1" dirty="0"/>
              <a:t>: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Erweiterung</a:t>
            </a:r>
            <a:r>
              <a:rPr lang="en-US" dirty="0"/>
              <a:t> des </a:t>
            </a:r>
            <a:r>
              <a:rPr lang="en-US" dirty="0" err="1"/>
              <a:t>Wissens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den </a:t>
            </a:r>
            <a:r>
              <a:rPr lang="en-US" dirty="0" err="1"/>
              <a:t>Nutzer</a:t>
            </a:r>
            <a:r>
              <a:rPr lang="en-US" dirty="0"/>
              <a:t> und seine </a:t>
            </a:r>
            <a:r>
              <a:rPr lang="en-US" dirty="0" err="1"/>
              <a:t>Probleme</a:t>
            </a:r>
            <a:endParaRPr lang="en-US" dirty="0"/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Beschaffung</a:t>
            </a:r>
            <a:r>
              <a:rPr lang="en-US" dirty="0"/>
              <a:t> von Wissen </a:t>
            </a:r>
            <a:r>
              <a:rPr lang="en-US" dirty="0" err="1"/>
              <a:t>über</a:t>
            </a:r>
            <a:r>
              <a:rPr lang="en-US" dirty="0"/>
              <a:t> den </a:t>
            </a:r>
            <a:r>
              <a:rPr lang="en-US" dirty="0" err="1"/>
              <a:t>Hintergrund</a:t>
            </a:r>
            <a:r>
              <a:rPr lang="en-US" dirty="0"/>
              <a:t> des Problems, den </a:t>
            </a:r>
            <a:r>
              <a:rPr lang="en-US" dirty="0" err="1"/>
              <a:t>Einsatzort</a:t>
            </a:r>
            <a:r>
              <a:rPr lang="en-US" dirty="0"/>
              <a:t> des </a:t>
            </a:r>
            <a:r>
              <a:rPr lang="en-US" dirty="0" err="1"/>
              <a:t>Produkts</a:t>
            </a:r>
            <a:r>
              <a:rPr lang="en-US" dirty="0"/>
              <a:t> und die </a:t>
            </a:r>
            <a:r>
              <a:rPr lang="en-US" dirty="0" err="1"/>
              <a:t>Betriebsumgebung</a:t>
            </a:r>
            <a:endParaRPr lang="en-US" dirty="0"/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Entwicklung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gemeinsamen</a:t>
            </a:r>
            <a:r>
              <a:rPr lang="en-US" dirty="0"/>
              <a:t> </a:t>
            </a:r>
            <a:r>
              <a:rPr lang="en-US" dirty="0" err="1"/>
              <a:t>Verständnisses</a:t>
            </a:r>
            <a:r>
              <a:rPr lang="en-US" dirty="0"/>
              <a:t> der </a:t>
            </a:r>
            <a:r>
              <a:rPr lang="en-US" dirty="0" err="1"/>
              <a:t>Herausforderung</a:t>
            </a:r>
            <a:endParaRPr lang="en-US" dirty="0"/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Entwicklung</a:t>
            </a:r>
            <a:r>
              <a:rPr lang="en-US" dirty="0"/>
              <a:t> von </a:t>
            </a:r>
            <a:r>
              <a:rPr lang="en-US" dirty="0" err="1"/>
              <a:t>Fachwissen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das </a:t>
            </a:r>
            <a:r>
              <a:rPr lang="en-US" dirty="0" err="1"/>
              <a:t>Projekt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2C146-F8A8-420E-BCAB-1123785952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6940" y="420414"/>
            <a:ext cx="5158622" cy="114483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/>
              <a:t>Einfühlungsvermögen</a:t>
            </a:r>
            <a:r>
              <a:rPr lang="en-US" b="1" dirty="0"/>
              <a:t> - </a:t>
            </a:r>
            <a:r>
              <a:rPr lang="en-US" dirty="0" err="1"/>
              <a:t>Beobachtung</a:t>
            </a:r>
            <a:r>
              <a:rPr lang="en-US" dirty="0"/>
              <a:t> des </a:t>
            </a:r>
            <a:r>
              <a:rPr lang="en-US" dirty="0" err="1"/>
              <a:t>Kundenverhaltens</a:t>
            </a:r>
            <a:r>
              <a:rPr lang="en-US" dirty="0"/>
              <a:t> in </a:t>
            </a:r>
            <a:r>
              <a:rPr lang="en-US" dirty="0" err="1"/>
              <a:t>seinem</a:t>
            </a:r>
            <a:r>
              <a:rPr lang="en-US" dirty="0"/>
              <a:t> </a:t>
            </a:r>
            <a:r>
              <a:rPr lang="en-US" dirty="0" err="1"/>
              <a:t>natürlichen</a:t>
            </a:r>
            <a:r>
              <a:rPr lang="en-US" dirty="0"/>
              <a:t> </a:t>
            </a:r>
            <a:r>
              <a:rPr lang="en-US" dirty="0" err="1"/>
              <a:t>Umfeld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48765-EBB6-481F-88F9-440B3B5A76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5819" y="2957308"/>
            <a:ext cx="3837576" cy="3433969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err="1"/>
              <a:t>Beispiele</a:t>
            </a:r>
            <a:r>
              <a:rPr lang="en-US" sz="2000" b="1" dirty="0"/>
              <a:t> </a:t>
            </a:r>
            <a:r>
              <a:rPr lang="en-US" sz="2000" b="1" dirty="0" err="1"/>
              <a:t>für</a:t>
            </a:r>
            <a:r>
              <a:rPr lang="en-US" sz="2000" b="1" dirty="0"/>
              <a:t> Tools </a:t>
            </a:r>
            <a:r>
              <a:rPr lang="en-US" sz="2000" b="1" dirty="0" err="1"/>
              <a:t>für</a:t>
            </a:r>
            <a:r>
              <a:rPr lang="en-US" sz="2000" b="1" dirty="0"/>
              <a:t> die </a:t>
            </a:r>
            <a:r>
              <a:rPr lang="en-US" sz="2000" b="1" dirty="0" err="1"/>
              <a:t>Einfühlungsphase</a:t>
            </a:r>
            <a:r>
              <a:rPr lang="en-US" sz="2000" b="1" dirty="0"/>
              <a:t>: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Erhebungen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Beobachtung</a:t>
            </a:r>
            <a:r>
              <a:rPr lang="en-US" sz="2000" dirty="0"/>
              <a:t> von </a:t>
            </a:r>
            <a:r>
              <a:rPr lang="en-US" sz="2000" dirty="0" err="1"/>
              <a:t>Zielgruppen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Befragungen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Anhörung</a:t>
            </a:r>
            <a:r>
              <a:rPr lang="en-US" sz="2000" dirty="0"/>
              <a:t> der </a:t>
            </a:r>
            <a:r>
              <a:rPr lang="en-US" sz="2000" dirty="0" err="1"/>
              <a:t>Endnutzer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Beschattung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Körperstorming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Rollenspiele</a:t>
            </a:r>
            <a:endParaRPr lang="en-IE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15743-0455-4B70-8724-7F27CE6FA0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1</a:t>
            </a:r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3E8A5D-9A7A-4C41-B3EF-73B41C867192}"/>
              </a:ext>
            </a:extLst>
          </p:cNvPr>
          <p:cNvSpPr txBox="1"/>
          <p:nvPr/>
        </p:nvSpPr>
        <p:spPr>
          <a:xfrm>
            <a:off x="463649" y="2109112"/>
            <a:ext cx="4416733" cy="646331"/>
          </a:xfrm>
          <a:prstGeom prst="rect">
            <a:avLst/>
          </a:prstGeom>
          <a:solidFill>
            <a:srgbClr val="FFD100"/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Wir </a:t>
            </a:r>
            <a:r>
              <a:rPr lang="pl-PL" b="1" dirty="0" err="1">
                <a:solidFill>
                  <a:srgbClr val="000000"/>
                </a:solidFill>
              </a:rPr>
              <a:t>sollten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zum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jetzigen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Zeitpunkt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noch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keine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Schlussfolgerungen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ziehen</a:t>
            </a:r>
            <a:endParaRPr lang="pl-PL" sz="1800" b="1" dirty="0">
              <a:solidFill>
                <a:srgbClr val="000000"/>
              </a:solidFill>
            </a:endParaRPr>
          </a:p>
        </p:txBody>
      </p:sp>
      <p:grpSp>
        <p:nvGrpSpPr>
          <p:cNvPr id="14" name="Graphic 3">
            <a:extLst>
              <a:ext uri="{FF2B5EF4-FFF2-40B4-BE49-F238E27FC236}">
                <a16:creationId xmlns:a16="http://schemas.microsoft.com/office/drawing/2014/main" id="{7E8395D7-5A71-4424-B173-C1B95892D781}"/>
              </a:ext>
            </a:extLst>
          </p:cNvPr>
          <p:cNvGrpSpPr/>
          <p:nvPr/>
        </p:nvGrpSpPr>
        <p:grpSpPr>
          <a:xfrm>
            <a:off x="1846953" y="420414"/>
            <a:ext cx="1650124" cy="1475430"/>
            <a:chOff x="781761" y="3715924"/>
            <a:chExt cx="914639" cy="888654"/>
          </a:xfrm>
        </p:grpSpPr>
        <p:sp>
          <p:nvSpPr>
            <p:cNvPr id="15" name="Freeform 1176">
              <a:extLst>
                <a:ext uri="{FF2B5EF4-FFF2-40B4-BE49-F238E27FC236}">
                  <a16:creationId xmlns:a16="http://schemas.microsoft.com/office/drawing/2014/main" id="{AE551E45-9B41-48EF-B37F-5BCE3377D9A0}"/>
                </a:ext>
              </a:extLst>
            </p:cNvPr>
            <p:cNvSpPr/>
            <p:nvPr/>
          </p:nvSpPr>
          <p:spPr>
            <a:xfrm>
              <a:off x="957069" y="3882683"/>
              <a:ext cx="548180" cy="617670"/>
            </a:xfrm>
            <a:custGeom>
              <a:avLst/>
              <a:gdLst>
                <a:gd name="connsiteX0" fmla="*/ 395188 w 548180"/>
                <a:gd name="connsiteY0" fmla="*/ 538131 h 617670"/>
                <a:gd name="connsiteX1" fmla="*/ 395188 w 548180"/>
                <a:gd name="connsiteY1" fmla="*/ 475047 h 617670"/>
                <a:gd name="connsiteX2" fmla="*/ 354046 w 548180"/>
                <a:gd name="connsiteY2" fmla="*/ 433906 h 617670"/>
                <a:gd name="connsiteX3" fmla="*/ 312905 w 548180"/>
                <a:gd name="connsiteY3" fmla="*/ 475047 h 617670"/>
                <a:gd name="connsiteX4" fmla="*/ 312905 w 548180"/>
                <a:gd name="connsiteY4" fmla="*/ 507960 h 617670"/>
                <a:gd name="connsiteX5" fmla="*/ 299191 w 548180"/>
                <a:gd name="connsiteY5" fmla="*/ 521674 h 617670"/>
                <a:gd name="connsiteX6" fmla="*/ 285477 w 548180"/>
                <a:gd name="connsiteY6" fmla="*/ 507960 h 617670"/>
                <a:gd name="connsiteX7" fmla="*/ 285477 w 548180"/>
                <a:gd name="connsiteY7" fmla="*/ 491504 h 617670"/>
                <a:gd name="connsiteX8" fmla="*/ 266277 w 548180"/>
                <a:gd name="connsiteY8" fmla="*/ 455848 h 617670"/>
                <a:gd name="connsiteX9" fmla="*/ 173024 w 548180"/>
                <a:gd name="connsiteY9" fmla="*/ 395507 h 617670"/>
                <a:gd name="connsiteX10" fmla="*/ 57828 w 548180"/>
                <a:gd name="connsiteY10" fmla="*/ 294025 h 617670"/>
                <a:gd name="connsiteX11" fmla="*/ 230 w 548180"/>
                <a:gd name="connsiteY11" fmla="*/ 137687 h 617670"/>
                <a:gd name="connsiteX12" fmla="*/ 142853 w 548180"/>
                <a:gd name="connsiteY12" fmla="*/ 549 h 617670"/>
                <a:gd name="connsiteX13" fmla="*/ 258049 w 548180"/>
                <a:gd name="connsiteY13" fmla="*/ 74604 h 617670"/>
                <a:gd name="connsiteX14" fmla="*/ 260793 w 548180"/>
                <a:gd name="connsiteY14" fmla="*/ 80090 h 617670"/>
                <a:gd name="connsiteX15" fmla="*/ 274507 w 548180"/>
                <a:gd name="connsiteY15" fmla="*/ 91060 h 617670"/>
                <a:gd name="connsiteX16" fmla="*/ 288221 w 548180"/>
                <a:gd name="connsiteY16" fmla="*/ 80090 h 617670"/>
                <a:gd name="connsiteX17" fmla="*/ 340332 w 548180"/>
                <a:gd name="connsiteY17" fmla="*/ 19749 h 617670"/>
                <a:gd name="connsiteX18" fmla="*/ 546040 w 548180"/>
                <a:gd name="connsiteY18" fmla="*/ 115746 h 617670"/>
                <a:gd name="connsiteX19" fmla="*/ 513126 w 548180"/>
                <a:gd name="connsiteY19" fmla="*/ 255626 h 617670"/>
                <a:gd name="connsiteX20" fmla="*/ 444557 w 548180"/>
                <a:gd name="connsiteY20" fmla="*/ 337909 h 617670"/>
                <a:gd name="connsiteX21" fmla="*/ 425359 w 548180"/>
                <a:gd name="connsiteY21" fmla="*/ 381793 h 617670"/>
                <a:gd name="connsiteX22" fmla="*/ 425359 w 548180"/>
                <a:gd name="connsiteY22" fmla="*/ 595729 h 617670"/>
                <a:gd name="connsiteX23" fmla="*/ 425359 w 548180"/>
                <a:gd name="connsiteY23" fmla="*/ 603957 h 617670"/>
                <a:gd name="connsiteX24" fmla="*/ 411645 w 548180"/>
                <a:gd name="connsiteY24" fmla="*/ 617671 h 617670"/>
                <a:gd name="connsiteX25" fmla="*/ 397931 w 548180"/>
                <a:gd name="connsiteY25" fmla="*/ 603957 h 617670"/>
                <a:gd name="connsiteX26" fmla="*/ 397931 w 548180"/>
                <a:gd name="connsiteY26" fmla="*/ 557330 h 617670"/>
                <a:gd name="connsiteX27" fmla="*/ 395188 w 548180"/>
                <a:gd name="connsiteY27" fmla="*/ 538131 h 61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8180" h="617670">
                  <a:moveTo>
                    <a:pt x="395188" y="538131"/>
                  </a:moveTo>
                  <a:cubicBezTo>
                    <a:pt x="395188" y="516189"/>
                    <a:pt x="395188" y="496989"/>
                    <a:pt x="395188" y="475047"/>
                  </a:cubicBezTo>
                  <a:cubicBezTo>
                    <a:pt x="395188" y="450362"/>
                    <a:pt x="378732" y="433906"/>
                    <a:pt x="354046" y="433906"/>
                  </a:cubicBezTo>
                  <a:cubicBezTo>
                    <a:pt x="329362" y="433906"/>
                    <a:pt x="312905" y="450362"/>
                    <a:pt x="312905" y="475047"/>
                  </a:cubicBezTo>
                  <a:cubicBezTo>
                    <a:pt x="312905" y="486018"/>
                    <a:pt x="312905" y="496989"/>
                    <a:pt x="312905" y="507960"/>
                  </a:cubicBezTo>
                  <a:cubicBezTo>
                    <a:pt x="312905" y="516189"/>
                    <a:pt x="307419" y="521674"/>
                    <a:pt x="299191" y="521674"/>
                  </a:cubicBezTo>
                  <a:cubicBezTo>
                    <a:pt x="290963" y="521674"/>
                    <a:pt x="285477" y="516189"/>
                    <a:pt x="285477" y="507960"/>
                  </a:cubicBezTo>
                  <a:cubicBezTo>
                    <a:pt x="285477" y="502475"/>
                    <a:pt x="285477" y="496989"/>
                    <a:pt x="285477" y="491504"/>
                  </a:cubicBezTo>
                  <a:cubicBezTo>
                    <a:pt x="285477" y="475047"/>
                    <a:pt x="277249" y="464076"/>
                    <a:pt x="266277" y="455848"/>
                  </a:cubicBezTo>
                  <a:cubicBezTo>
                    <a:pt x="236107" y="436649"/>
                    <a:pt x="203194" y="417449"/>
                    <a:pt x="173024" y="395507"/>
                  </a:cubicBezTo>
                  <a:cubicBezTo>
                    <a:pt x="131883" y="368080"/>
                    <a:pt x="90741" y="335167"/>
                    <a:pt x="57828" y="294025"/>
                  </a:cubicBezTo>
                  <a:cubicBezTo>
                    <a:pt x="19428" y="247398"/>
                    <a:pt x="-2514" y="195286"/>
                    <a:pt x="230" y="137687"/>
                  </a:cubicBezTo>
                  <a:cubicBezTo>
                    <a:pt x="230" y="60890"/>
                    <a:pt x="66056" y="-2193"/>
                    <a:pt x="142853" y="549"/>
                  </a:cubicBezTo>
                  <a:cubicBezTo>
                    <a:pt x="194966" y="3292"/>
                    <a:pt x="233365" y="27977"/>
                    <a:pt x="258049" y="74604"/>
                  </a:cubicBezTo>
                  <a:cubicBezTo>
                    <a:pt x="258049" y="77347"/>
                    <a:pt x="260793" y="77347"/>
                    <a:pt x="260793" y="80090"/>
                  </a:cubicBezTo>
                  <a:cubicBezTo>
                    <a:pt x="263535" y="85575"/>
                    <a:pt x="266277" y="91060"/>
                    <a:pt x="274507" y="91060"/>
                  </a:cubicBezTo>
                  <a:cubicBezTo>
                    <a:pt x="282735" y="91060"/>
                    <a:pt x="285477" y="85575"/>
                    <a:pt x="288221" y="80090"/>
                  </a:cubicBezTo>
                  <a:cubicBezTo>
                    <a:pt x="299191" y="55404"/>
                    <a:pt x="318391" y="33463"/>
                    <a:pt x="340332" y="19749"/>
                  </a:cubicBezTo>
                  <a:cubicBezTo>
                    <a:pt x="430843" y="-32364"/>
                    <a:pt x="532326" y="25234"/>
                    <a:pt x="546040" y="115746"/>
                  </a:cubicBezTo>
                  <a:cubicBezTo>
                    <a:pt x="554268" y="165115"/>
                    <a:pt x="537812" y="211742"/>
                    <a:pt x="513126" y="255626"/>
                  </a:cubicBezTo>
                  <a:cubicBezTo>
                    <a:pt x="493928" y="288539"/>
                    <a:pt x="471985" y="315967"/>
                    <a:pt x="444557" y="337909"/>
                  </a:cubicBezTo>
                  <a:cubicBezTo>
                    <a:pt x="430843" y="348880"/>
                    <a:pt x="425359" y="365337"/>
                    <a:pt x="425359" y="381793"/>
                  </a:cubicBezTo>
                  <a:cubicBezTo>
                    <a:pt x="425359" y="453105"/>
                    <a:pt x="425359" y="524417"/>
                    <a:pt x="425359" y="595729"/>
                  </a:cubicBezTo>
                  <a:cubicBezTo>
                    <a:pt x="425359" y="598472"/>
                    <a:pt x="425359" y="601214"/>
                    <a:pt x="425359" y="603957"/>
                  </a:cubicBezTo>
                  <a:cubicBezTo>
                    <a:pt x="425359" y="612185"/>
                    <a:pt x="419873" y="617671"/>
                    <a:pt x="411645" y="617671"/>
                  </a:cubicBezTo>
                  <a:cubicBezTo>
                    <a:pt x="403416" y="617671"/>
                    <a:pt x="397931" y="612185"/>
                    <a:pt x="397931" y="603957"/>
                  </a:cubicBezTo>
                  <a:cubicBezTo>
                    <a:pt x="397931" y="587501"/>
                    <a:pt x="397931" y="573787"/>
                    <a:pt x="397931" y="557330"/>
                  </a:cubicBezTo>
                  <a:cubicBezTo>
                    <a:pt x="395188" y="551845"/>
                    <a:pt x="395188" y="543616"/>
                    <a:pt x="395188" y="538131"/>
                  </a:cubicBez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177">
              <a:extLst>
                <a:ext uri="{FF2B5EF4-FFF2-40B4-BE49-F238E27FC236}">
                  <a16:creationId xmlns:a16="http://schemas.microsoft.com/office/drawing/2014/main" id="{EE084CF5-1604-447A-AC7F-D323F788983F}"/>
                </a:ext>
              </a:extLst>
            </p:cNvPr>
            <p:cNvSpPr/>
            <p:nvPr/>
          </p:nvSpPr>
          <p:spPr>
            <a:xfrm>
              <a:off x="781761" y="3715924"/>
              <a:ext cx="914639" cy="888654"/>
            </a:xfrm>
            <a:custGeom>
              <a:avLst/>
              <a:gdLst>
                <a:gd name="connsiteX0" fmla="*/ 910599 w 914639"/>
                <a:gd name="connsiteY0" fmla="*/ 888655 h 888654"/>
                <a:gd name="connsiteX1" fmla="*/ 8228 w 914639"/>
                <a:gd name="connsiteY1" fmla="*/ 888655 h 888654"/>
                <a:gd name="connsiteX2" fmla="*/ 8228 w 914639"/>
                <a:gd name="connsiteY2" fmla="*/ 872198 h 888654"/>
                <a:gd name="connsiteX3" fmla="*/ 27428 w 914639"/>
                <a:gd name="connsiteY3" fmla="*/ 863970 h 888654"/>
                <a:gd name="connsiteX4" fmla="*/ 145366 w 914639"/>
                <a:gd name="connsiteY4" fmla="*/ 863970 h 888654"/>
                <a:gd name="connsiteX5" fmla="*/ 153594 w 914639"/>
                <a:gd name="connsiteY5" fmla="*/ 863970 h 888654"/>
                <a:gd name="connsiteX6" fmla="*/ 153594 w 914639"/>
                <a:gd name="connsiteY6" fmla="*/ 765231 h 888654"/>
                <a:gd name="connsiteX7" fmla="*/ 142624 w 914639"/>
                <a:gd name="connsiteY7" fmla="*/ 765231 h 888654"/>
                <a:gd name="connsiteX8" fmla="*/ 24686 w 914639"/>
                <a:gd name="connsiteY8" fmla="*/ 765231 h 888654"/>
                <a:gd name="connsiteX9" fmla="*/ 5486 w 914639"/>
                <a:gd name="connsiteY9" fmla="*/ 757002 h 888654"/>
                <a:gd name="connsiteX10" fmla="*/ 5486 w 914639"/>
                <a:gd name="connsiteY10" fmla="*/ 748774 h 888654"/>
                <a:gd name="connsiteX11" fmla="*/ 24686 w 914639"/>
                <a:gd name="connsiteY11" fmla="*/ 740546 h 888654"/>
                <a:gd name="connsiteX12" fmla="*/ 290733 w 914639"/>
                <a:gd name="connsiteY12" fmla="*/ 740546 h 888654"/>
                <a:gd name="connsiteX13" fmla="*/ 301704 w 914639"/>
                <a:gd name="connsiteY13" fmla="*/ 740546 h 888654"/>
                <a:gd name="connsiteX14" fmla="*/ 301704 w 914639"/>
                <a:gd name="connsiteY14" fmla="*/ 641806 h 888654"/>
                <a:gd name="connsiteX15" fmla="*/ 290733 w 914639"/>
                <a:gd name="connsiteY15" fmla="*/ 641806 h 888654"/>
                <a:gd name="connsiteX16" fmla="*/ 27428 w 914639"/>
                <a:gd name="connsiteY16" fmla="*/ 641806 h 888654"/>
                <a:gd name="connsiteX17" fmla="*/ 8228 w 914639"/>
                <a:gd name="connsiteY17" fmla="*/ 633578 h 888654"/>
                <a:gd name="connsiteX18" fmla="*/ 8228 w 914639"/>
                <a:gd name="connsiteY18" fmla="*/ 625350 h 888654"/>
                <a:gd name="connsiteX19" fmla="*/ 27428 w 914639"/>
                <a:gd name="connsiteY19" fmla="*/ 617122 h 888654"/>
                <a:gd name="connsiteX20" fmla="*/ 145366 w 914639"/>
                <a:gd name="connsiteY20" fmla="*/ 617122 h 888654"/>
                <a:gd name="connsiteX21" fmla="*/ 153594 w 914639"/>
                <a:gd name="connsiteY21" fmla="*/ 617122 h 888654"/>
                <a:gd name="connsiteX22" fmla="*/ 153594 w 914639"/>
                <a:gd name="connsiteY22" fmla="*/ 518382 h 888654"/>
                <a:gd name="connsiteX23" fmla="*/ 142624 w 914639"/>
                <a:gd name="connsiteY23" fmla="*/ 518382 h 888654"/>
                <a:gd name="connsiteX24" fmla="*/ 24686 w 914639"/>
                <a:gd name="connsiteY24" fmla="*/ 518382 h 888654"/>
                <a:gd name="connsiteX25" fmla="*/ 5486 w 914639"/>
                <a:gd name="connsiteY25" fmla="*/ 510154 h 888654"/>
                <a:gd name="connsiteX26" fmla="*/ 5486 w 914639"/>
                <a:gd name="connsiteY26" fmla="*/ 501926 h 888654"/>
                <a:gd name="connsiteX27" fmla="*/ 24686 w 914639"/>
                <a:gd name="connsiteY27" fmla="*/ 493697 h 888654"/>
                <a:gd name="connsiteX28" fmla="*/ 208450 w 914639"/>
                <a:gd name="connsiteY28" fmla="*/ 493697 h 888654"/>
                <a:gd name="connsiteX29" fmla="*/ 219421 w 914639"/>
                <a:gd name="connsiteY29" fmla="*/ 493697 h 888654"/>
                <a:gd name="connsiteX30" fmla="*/ 167308 w 914639"/>
                <a:gd name="connsiteY30" fmla="*/ 394958 h 888654"/>
                <a:gd name="connsiteX31" fmla="*/ 156338 w 914639"/>
                <a:gd name="connsiteY31" fmla="*/ 394958 h 888654"/>
                <a:gd name="connsiteX32" fmla="*/ 21942 w 914639"/>
                <a:gd name="connsiteY32" fmla="*/ 394958 h 888654"/>
                <a:gd name="connsiteX33" fmla="*/ 2742 w 914639"/>
                <a:gd name="connsiteY33" fmla="*/ 386729 h 888654"/>
                <a:gd name="connsiteX34" fmla="*/ 2742 w 914639"/>
                <a:gd name="connsiteY34" fmla="*/ 378501 h 888654"/>
                <a:gd name="connsiteX35" fmla="*/ 21942 w 914639"/>
                <a:gd name="connsiteY35" fmla="*/ 370273 h 888654"/>
                <a:gd name="connsiteX36" fmla="*/ 150852 w 914639"/>
                <a:gd name="connsiteY36" fmla="*/ 370273 h 888654"/>
                <a:gd name="connsiteX37" fmla="*/ 161824 w 914639"/>
                <a:gd name="connsiteY37" fmla="*/ 370273 h 888654"/>
                <a:gd name="connsiteX38" fmla="*/ 170052 w 914639"/>
                <a:gd name="connsiteY38" fmla="*/ 271533 h 888654"/>
                <a:gd name="connsiteX39" fmla="*/ 159080 w 914639"/>
                <a:gd name="connsiteY39" fmla="*/ 271533 h 888654"/>
                <a:gd name="connsiteX40" fmla="*/ 21942 w 914639"/>
                <a:gd name="connsiteY40" fmla="*/ 271533 h 888654"/>
                <a:gd name="connsiteX41" fmla="*/ 2742 w 914639"/>
                <a:gd name="connsiteY41" fmla="*/ 263305 h 888654"/>
                <a:gd name="connsiteX42" fmla="*/ 2742 w 914639"/>
                <a:gd name="connsiteY42" fmla="*/ 255077 h 888654"/>
                <a:gd name="connsiteX43" fmla="*/ 21942 w 914639"/>
                <a:gd name="connsiteY43" fmla="*/ 246849 h 888654"/>
                <a:gd name="connsiteX44" fmla="*/ 172794 w 914639"/>
                <a:gd name="connsiteY44" fmla="*/ 246849 h 888654"/>
                <a:gd name="connsiteX45" fmla="*/ 183766 w 914639"/>
                <a:gd name="connsiteY45" fmla="*/ 241363 h 888654"/>
                <a:gd name="connsiteX46" fmla="*/ 282505 w 914639"/>
                <a:gd name="connsiteY46" fmla="*/ 172794 h 888654"/>
                <a:gd name="connsiteX47" fmla="*/ 296219 w 914639"/>
                <a:gd name="connsiteY47" fmla="*/ 170051 h 888654"/>
                <a:gd name="connsiteX48" fmla="*/ 296219 w 914639"/>
                <a:gd name="connsiteY48" fmla="*/ 148109 h 888654"/>
                <a:gd name="connsiteX49" fmla="*/ 285248 w 914639"/>
                <a:gd name="connsiteY49" fmla="*/ 148109 h 888654"/>
                <a:gd name="connsiteX50" fmla="*/ 21942 w 914639"/>
                <a:gd name="connsiteY50" fmla="*/ 148109 h 888654"/>
                <a:gd name="connsiteX51" fmla="*/ 2742 w 914639"/>
                <a:gd name="connsiteY51" fmla="*/ 139881 h 888654"/>
                <a:gd name="connsiteX52" fmla="*/ 2742 w 914639"/>
                <a:gd name="connsiteY52" fmla="*/ 131653 h 888654"/>
                <a:gd name="connsiteX53" fmla="*/ 21942 w 914639"/>
                <a:gd name="connsiteY53" fmla="*/ 123424 h 888654"/>
                <a:gd name="connsiteX54" fmla="*/ 139880 w 914639"/>
                <a:gd name="connsiteY54" fmla="*/ 123424 h 888654"/>
                <a:gd name="connsiteX55" fmla="*/ 148110 w 914639"/>
                <a:gd name="connsiteY55" fmla="*/ 123424 h 888654"/>
                <a:gd name="connsiteX56" fmla="*/ 148110 w 914639"/>
                <a:gd name="connsiteY56" fmla="*/ 24685 h 888654"/>
                <a:gd name="connsiteX57" fmla="*/ 137138 w 914639"/>
                <a:gd name="connsiteY57" fmla="*/ 24685 h 888654"/>
                <a:gd name="connsiteX58" fmla="*/ 19200 w 914639"/>
                <a:gd name="connsiteY58" fmla="*/ 24685 h 888654"/>
                <a:gd name="connsiteX59" fmla="*/ 0 w 914639"/>
                <a:gd name="connsiteY59" fmla="*/ 16456 h 888654"/>
                <a:gd name="connsiteX60" fmla="*/ 0 w 914639"/>
                <a:gd name="connsiteY60" fmla="*/ 8228 h 888654"/>
                <a:gd name="connsiteX61" fmla="*/ 19200 w 914639"/>
                <a:gd name="connsiteY61" fmla="*/ 0 h 888654"/>
                <a:gd name="connsiteX62" fmla="*/ 891399 w 914639"/>
                <a:gd name="connsiteY62" fmla="*/ 0 h 888654"/>
                <a:gd name="connsiteX63" fmla="*/ 899627 w 914639"/>
                <a:gd name="connsiteY63" fmla="*/ 0 h 888654"/>
                <a:gd name="connsiteX64" fmla="*/ 910599 w 914639"/>
                <a:gd name="connsiteY64" fmla="*/ 13714 h 888654"/>
                <a:gd name="connsiteX65" fmla="*/ 894142 w 914639"/>
                <a:gd name="connsiteY65" fmla="*/ 24685 h 888654"/>
                <a:gd name="connsiteX66" fmla="*/ 773461 w 914639"/>
                <a:gd name="connsiteY66" fmla="*/ 24685 h 888654"/>
                <a:gd name="connsiteX67" fmla="*/ 762489 w 914639"/>
                <a:gd name="connsiteY67" fmla="*/ 24685 h 888654"/>
                <a:gd name="connsiteX68" fmla="*/ 762489 w 914639"/>
                <a:gd name="connsiteY68" fmla="*/ 123424 h 888654"/>
                <a:gd name="connsiteX69" fmla="*/ 795403 w 914639"/>
                <a:gd name="connsiteY69" fmla="*/ 123424 h 888654"/>
                <a:gd name="connsiteX70" fmla="*/ 894142 w 914639"/>
                <a:gd name="connsiteY70" fmla="*/ 123424 h 888654"/>
                <a:gd name="connsiteX71" fmla="*/ 907855 w 914639"/>
                <a:gd name="connsiteY71" fmla="*/ 131653 h 888654"/>
                <a:gd name="connsiteX72" fmla="*/ 905113 w 914639"/>
                <a:gd name="connsiteY72" fmla="*/ 145366 h 888654"/>
                <a:gd name="connsiteX73" fmla="*/ 891399 w 914639"/>
                <a:gd name="connsiteY73" fmla="*/ 148109 h 888654"/>
                <a:gd name="connsiteX74" fmla="*/ 625351 w 914639"/>
                <a:gd name="connsiteY74" fmla="*/ 148109 h 888654"/>
                <a:gd name="connsiteX75" fmla="*/ 614381 w 914639"/>
                <a:gd name="connsiteY75" fmla="*/ 148109 h 888654"/>
                <a:gd name="connsiteX76" fmla="*/ 614381 w 914639"/>
                <a:gd name="connsiteY76" fmla="*/ 170051 h 888654"/>
                <a:gd name="connsiteX77" fmla="*/ 619865 w 914639"/>
                <a:gd name="connsiteY77" fmla="*/ 172794 h 888654"/>
                <a:gd name="connsiteX78" fmla="*/ 729575 w 914639"/>
                <a:gd name="connsiteY78" fmla="*/ 246849 h 888654"/>
                <a:gd name="connsiteX79" fmla="*/ 740547 w 914639"/>
                <a:gd name="connsiteY79" fmla="*/ 252334 h 888654"/>
                <a:gd name="connsiteX80" fmla="*/ 828316 w 914639"/>
                <a:gd name="connsiteY80" fmla="*/ 252334 h 888654"/>
                <a:gd name="connsiteX81" fmla="*/ 894142 w 914639"/>
                <a:gd name="connsiteY81" fmla="*/ 252334 h 888654"/>
                <a:gd name="connsiteX82" fmla="*/ 907855 w 914639"/>
                <a:gd name="connsiteY82" fmla="*/ 268791 h 888654"/>
                <a:gd name="connsiteX83" fmla="*/ 891399 w 914639"/>
                <a:gd name="connsiteY83" fmla="*/ 277019 h 888654"/>
                <a:gd name="connsiteX84" fmla="*/ 751519 w 914639"/>
                <a:gd name="connsiteY84" fmla="*/ 277019 h 888654"/>
                <a:gd name="connsiteX85" fmla="*/ 740547 w 914639"/>
                <a:gd name="connsiteY85" fmla="*/ 277019 h 888654"/>
                <a:gd name="connsiteX86" fmla="*/ 748775 w 914639"/>
                <a:gd name="connsiteY86" fmla="*/ 375758 h 888654"/>
                <a:gd name="connsiteX87" fmla="*/ 759747 w 914639"/>
                <a:gd name="connsiteY87" fmla="*/ 375758 h 888654"/>
                <a:gd name="connsiteX88" fmla="*/ 891399 w 914639"/>
                <a:gd name="connsiteY88" fmla="*/ 375758 h 888654"/>
                <a:gd name="connsiteX89" fmla="*/ 907855 w 914639"/>
                <a:gd name="connsiteY89" fmla="*/ 389472 h 888654"/>
                <a:gd name="connsiteX90" fmla="*/ 891399 w 914639"/>
                <a:gd name="connsiteY90" fmla="*/ 403186 h 888654"/>
                <a:gd name="connsiteX91" fmla="*/ 844772 w 914639"/>
                <a:gd name="connsiteY91" fmla="*/ 403186 h 888654"/>
                <a:gd name="connsiteX92" fmla="*/ 743289 w 914639"/>
                <a:gd name="connsiteY92" fmla="*/ 403186 h 888654"/>
                <a:gd name="connsiteX93" fmla="*/ 691178 w 914639"/>
                <a:gd name="connsiteY93" fmla="*/ 501926 h 888654"/>
                <a:gd name="connsiteX94" fmla="*/ 702148 w 914639"/>
                <a:gd name="connsiteY94" fmla="*/ 501926 h 888654"/>
                <a:gd name="connsiteX95" fmla="*/ 833802 w 914639"/>
                <a:gd name="connsiteY95" fmla="*/ 501926 h 888654"/>
                <a:gd name="connsiteX96" fmla="*/ 891399 w 914639"/>
                <a:gd name="connsiteY96" fmla="*/ 501926 h 888654"/>
                <a:gd name="connsiteX97" fmla="*/ 902371 w 914639"/>
                <a:gd name="connsiteY97" fmla="*/ 510154 h 888654"/>
                <a:gd name="connsiteX98" fmla="*/ 899627 w 914639"/>
                <a:gd name="connsiteY98" fmla="*/ 523867 h 888654"/>
                <a:gd name="connsiteX99" fmla="*/ 885914 w 914639"/>
                <a:gd name="connsiteY99" fmla="*/ 529353 h 888654"/>
                <a:gd name="connsiteX100" fmla="*/ 765233 w 914639"/>
                <a:gd name="connsiteY100" fmla="*/ 529353 h 888654"/>
                <a:gd name="connsiteX101" fmla="*/ 754261 w 914639"/>
                <a:gd name="connsiteY101" fmla="*/ 529353 h 888654"/>
                <a:gd name="connsiteX102" fmla="*/ 754261 w 914639"/>
                <a:gd name="connsiteY102" fmla="*/ 628092 h 888654"/>
                <a:gd name="connsiteX103" fmla="*/ 803631 w 914639"/>
                <a:gd name="connsiteY103" fmla="*/ 628092 h 888654"/>
                <a:gd name="connsiteX104" fmla="*/ 885914 w 914639"/>
                <a:gd name="connsiteY104" fmla="*/ 628092 h 888654"/>
                <a:gd name="connsiteX105" fmla="*/ 899627 w 914639"/>
                <a:gd name="connsiteY105" fmla="*/ 647292 h 888654"/>
                <a:gd name="connsiteX106" fmla="*/ 883171 w 914639"/>
                <a:gd name="connsiteY106" fmla="*/ 655520 h 888654"/>
                <a:gd name="connsiteX107" fmla="*/ 633579 w 914639"/>
                <a:gd name="connsiteY107" fmla="*/ 655520 h 888654"/>
                <a:gd name="connsiteX108" fmla="*/ 622609 w 914639"/>
                <a:gd name="connsiteY108" fmla="*/ 655520 h 888654"/>
                <a:gd name="connsiteX109" fmla="*/ 622609 w 914639"/>
                <a:gd name="connsiteY109" fmla="*/ 754260 h 888654"/>
                <a:gd name="connsiteX110" fmla="*/ 630837 w 914639"/>
                <a:gd name="connsiteY110" fmla="*/ 754260 h 888654"/>
                <a:gd name="connsiteX111" fmla="*/ 767975 w 914639"/>
                <a:gd name="connsiteY111" fmla="*/ 754260 h 888654"/>
                <a:gd name="connsiteX112" fmla="*/ 883171 w 914639"/>
                <a:gd name="connsiteY112" fmla="*/ 754260 h 888654"/>
                <a:gd name="connsiteX113" fmla="*/ 896885 w 914639"/>
                <a:gd name="connsiteY113" fmla="*/ 773459 h 888654"/>
                <a:gd name="connsiteX114" fmla="*/ 883171 w 914639"/>
                <a:gd name="connsiteY114" fmla="*/ 778944 h 888654"/>
                <a:gd name="connsiteX115" fmla="*/ 762489 w 914639"/>
                <a:gd name="connsiteY115" fmla="*/ 778944 h 888654"/>
                <a:gd name="connsiteX116" fmla="*/ 754261 w 914639"/>
                <a:gd name="connsiteY116" fmla="*/ 778944 h 888654"/>
                <a:gd name="connsiteX117" fmla="*/ 754261 w 914639"/>
                <a:gd name="connsiteY117" fmla="*/ 877684 h 888654"/>
                <a:gd name="connsiteX118" fmla="*/ 765233 w 914639"/>
                <a:gd name="connsiteY118" fmla="*/ 877684 h 888654"/>
                <a:gd name="connsiteX119" fmla="*/ 883171 w 914639"/>
                <a:gd name="connsiteY119" fmla="*/ 877684 h 888654"/>
                <a:gd name="connsiteX120" fmla="*/ 899627 w 914639"/>
                <a:gd name="connsiteY120" fmla="*/ 885912 h 888654"/>
                <a:gd name="connsiteX121" fmla="*/ 910599 w 914639"/>
                <a:gd name="connsiteY121" fmla="*/ 888655 h 888654"/>
                <a:gd name="connsiteX122" fmla="*/ 586953 w 914639"/>
                <a:gd name="connsiteY122" fmla="*/ 713118 h 888654"/>
                <a:gd name="connsiteX123" fmla="*/ 586953 w 914639"/>
                <a:gd name="connsiteY123" fmla="*/ 735060 h 888654"/>
                <a:gd name="connsiteX124" fmla="*/ 586953 w 914639"/>
                <a:gd name="connsiteY124" fmla="*/ 781687 h 888654"/>
                <a:gd name="connsiteX125" fmla="*/ 600667 w 914639"/>
                <a:gd name="connsiteY125" fmla="*/ 795401 h 888654"/>
                <a:gd name="connsiteX126" fmla="*/ 614381 w 914639"/>
                <a:gd name="connsiteY126" fmla="*/ 781687 h 888654"/>
                <a:gd name="connsiteX127" fmla="*/ 614381 w 914639"/>
                <a:gd name="connsiteY127" fmla="*/ 773459 h 888654"/>
                <a:gd name="connsiteX128" fmla="*/ 614381 w 914639"/>
                <a:gd name="connsiteY128" fmla="*/ 559523 h 888654"/>
                <a:gd name="connsiteX129" fmla="*/ 633579 w 914639"/>
                <a:gd name="connsiteY129" fmla="*/ 515639 h 888654"/>
                <a:gd name="connsiteX130" fmla="*/ 702148 w 914639"/>
                <a:gd name="connsiteY130" fmla="*/ 433357 h 888654"/>
                <a:gd name="connsiteX131" fmla="*/ 735061 w 914639"/>
                <a:gd name="connsiteY131" fmla="*/ 293475 h 888654"/>
                <a:gd name="connsiteX132" fmla="*/ 529354 w 914639"/>
                <a:gd name="connsiteY132" fmla="*/ 197479 h 888654"/>
                <a:gd name="connsiteX133" fmla="*/ 477242 w 914639"/>
                <a:gd name="connsiteY133" fmla="*/ 257819 h 888654"/>
                <a:gd name="connsiteX134" fmla="*/ 463528 w 914639"/>
                <a:gd name="connsiteY134" fmla="*/ 268791 h 888654"/>
                <a:gd name="connsiteX135" fmla="*/ 449815 w 914639"/>
                <a:gd name="connsiteY135" fmla="*/ 257819 h 888654"/>
                <a:gd name="connsiteX136" fmla="*/ 447071 w 914639"/>
                <a:gd name="connsiteY136" fmla="*/ 252334 h 888654"/>
                <a:gd name="connsiteX137" fmla="*/ 331874 w 914639"/>
                <a:gd name="connsiteY137" fmla="*/ 178280 h 888654"/>
                <a:gd name="connsiteX138" fmla="*/ 189252 w 914639"/>
                <a:gd name="connsiteY138" fmla="*/ 315418 h 888654"/>
                <a:gd name="connsiteX139" fmla="*/ 246849 w 914639"/>
                <a:gd name="connsiteY139" fmla="*/ 471755 h 888654"/>
                <a:gd name="connsiteX140" fmla="*/ 362046 w 914639"/>
                <a:gd name="connsiteY140" fmla="*/ 573237 h 888654"/>
                <a:gd name="connsiteX141" fmla="*/ 455299 w 914639"/>
                <a:gd name="connsiteY141" fmla="*/ 633578 h 888654"/>
                <a:gd name="connsiteX142" fmla="*/ 474498 w 914639"/>
                <a:gd name="connsiteY142" fmla="*/ 669234 h 888654"/>
                <a:gd name="connsiteX143" fmla="*/ 474498 w 914639"/>
                <a:gd name="connsiteY143" fmla="*/ 685691 h 888654"/>
                <a:gd name="connsiteX144" fmla="*/ 488212 w 914639"/>
                <a:gd name="connsiteY144" fmla="*/ 699404 h 888654"/>
                <a:gd name="connsiteX145" fmla="*/ 501926 w 914639"/>
                <a:gd name="connsiteY145" fmla="*/ 685691 h 888654"/>
                <a:gd name="connsiteX146" fmla="*/ 501926 w 914639"/>
                <a:gd name="connsiteY146" fmla="*/ 652778 h 888654"/>
                <a:gd name="connsiteX147" fmla="*/ 543068 w 914639"/>
                <a:gd name="connsiteY147" fmla="*/ 611636 h 888654"/>
                <a:gd name="connsiteX148" fmla="*/ 584209 w 914639"/>
                <a:gd name="connsiteY148" fmla="*/ 652778 h 888654"/>
                <a:gd name="connsiteX149" fmla="*/ 586953 w 914639"/>
                <a:gd name="connsiteY149" fmla="*/ 713118 h 888654"/>
                <a:gd name="connsiteX150" fmla="*/ 449815 w 914639"/>
                <a:gd name="connsiteY150" fmla="*/ 2743 h 888654"/>
                <a:gd name="connsiteX151" fmla="*/ 183766 w 914639"/>
                <a:gd name="connsiteY151" fmla="*/ 2743 h 888654"/>
                <a:gd name="connsiteX152" fmla="*/ 183766 w 914639"/>
                <a:gd name="connsiteY152" fmla="*/ 101482 h 888654"/>
                <a:gd name="connsiteX153" fmla="*/ 449815 w 914639"/>
                <a:gd name="connsiteY153" fmla="*/ 101482 h 888654"/>
                <a:gd name="connsiteX154" fmla="*/ 449815 w 914639"/>
                <a:gd name="connsiteY154" fmla="*/ 2743 h 888654"/>
                <a:gd name="connsiteX155" fmla="*/ 743289 w 914639"/>
                <a:gd name="connsiteY155" fmla="*/ 101482 h 888654"/>
                <a:gd name="connsiteX156" fmla="*/ 743289 w 914639"/>
                <a:gd name="connsiteY156" fmla="*/ 2743 h 888654"/>
                <a:gd name="connsiteX157" fmla="*/ 477242 w 914639"/>
                <a:gd name="connsiteY157" fmla="*/ 2743 h 888654"/>
                <a:gd name="connsiteX158" fmla="*/ 477242 w 914639"/>
                <a:gd name="connsiteY158" fmla="*/ 101482 h 888654"/>
                <a:gd name="connsiteX159" fmla="*/ 743289 w 914639"/>
                <a:gd name="connsiteY159" fmla="*/ 101482 h 888654"/>
                <a:gd name="connsiteX160" fmla="*/ 449815 w 914639"/>
                <a:gd name="connsiteY160" fmla="*/ 861227 h 888654"/>
                <a:gd name="connsiteX161" fmla="*/ 449815 w 914639"/>
                <a:gd name="connsiteY161" fmla="*/ 762488 h 888654"/>
                <a:gd name="connsiteX162" fmla="*/ 183766 w 914639"/>
                <a:gd name="connsiteY162" fmla="*/ 762488 h 888654"/>
                <a:gd name="connsiteX163" fmla="*/ 183766 w 914639"/>
                <a:gd name="connsiteY163" fmla="*/ 861227 h 888654"/>
                <a:gd name="connsiteX164" fmla="*/ 449815 w 914639"/>
                <a:gd name="connsiteY164" fmla="*/ 861227 h 888654"/>
                <a:gd name="connsiteX165" fmla="*/ 477242 w 914639"/>
                <a:gd name="connsiteY165" fmla="*/ 861227 h 888654"/>
                <a:gd name="connsiteX166" fmla="*/ 743289 w 914639"/>
                <a:gd name="connsiteY166" fmla="*/ 861227 h 888654"/>
                <a:gd name="connsiteX167" fmla="*/ 743289 w 914639"/>
                <a:gd name="connsiteY167" fmla="*/ 762488 h 888654"/>
                <a:gd name="connsiteX168" fmla="*/ 691178 w 914639"/>
                <a:gd name="connsiteY168" fmla="*/ 762488 h 888654"/>
                <a:gd name="connsiteX169" fmla="*/ 639064 w 914639"/>
                <a:gd name="connsiteY169" fmla="*/ 762488 h 888654"/>
                <a:gd name="connsiteX170" fmla="*/ 639064 w 914639"/>
                <a:gd name="connsiteY170" fmla="*/ 787173 h 888654"/>
                <a:gd name="connsiteX171" fmla="*/ 597923 w 914639"/>
                <a:gd name="connsiteY171" fmla="*/ 822829 h 888654"/>
                <a:gd name="connsiteX172" fmla="*/ 559525 w 914639"/>
                <a:gd name="connsiteY172" fmla="*/ 784430 h 888654"/>
                <a:gd name="connsiteX173" fmla="*/ 559525 w 914639"/>
                <a:gd name="connsiteY173" fmla="*/ 762488 h 888654"/>
                <a:gd name="connsiteX174" fmla="*/ 477242 w 914639"/>
                <a:gd name="connsiteY174" fmla="*/ 762488 h 888654"/>
                <a:gd name="connsiteX175" fmla="*/ 477242 w 914639"/>
                <a:gd name="connsiteY175" fmla="*/ 861227 h 888654"/>
                <a:gd name="connsiteX176" fmla="*/ 329132 w 914639"/>
                <a:gd name="connsiteY176" fmla="*/ 735060 h 888654"/>
                <a:gd name="connsiteX177" fmla="*/ 559525 w 914639"/>
                <a:gd name="connsiteY177" fmla="*/ 735060 h 888654"/>
                <a:gd name="connsiteX178" fmla="*/ 559525 w 914639"/>
                <a:gd name="connsiteY178" fmla="*/ 652778 h 888654"/>
                <a:gd name="connsiteX179" fmla="*/ 545811 w 914639"/>
                <a:gd name="connsiteY179" fmla="*/ 636321 h 888654"/>
                <a:gd name="connsiteX180" fmla="*/ 532098 w 914639"/>
                <a:gd name="connsiteY180" fmla="*/ 652778 h 888654"/>
                <a:gd name="connsiteX181" fmla="*/ 532098 w 914639"/>
                <a:gd name="connsiteY181" fmla="*/ 682948 h 888654"/>
                <a:gd name="connsiteX182" fmla="*/ 493698 w 914639"/>
                <a:gd name="connsiteY182" fmla="*/ 724089 h 888654"/>
                <a:gd name="connsiteX183" fmla="*/ 452557 w 914639"/>
                <a:gd name="connsiteY183" fmla="*/ 685691 h 888654"/>
                <a:gd name="connsiteX184" fmla="*/ 427871 w 914639"/>
                <a:gd name="connsiteY184" fmla="*/ 641806 h 888654"/>
                <a:gd name="connsiteX185" fmla="*/ 400443 w 914639"/>
                <a:gd name="connsiteY185" fmla="*/ 633578 h 888654"/>
                <a:gd name="connsiteX186" fmla="*/ 340104 w 914639"/>
                <a:gd name="connsiteY186" fmla="*/ 633578 h 888654"/>
                <a:gd name="connsiteX187" fmla="*/ 331874 w 914639"/>
                <a:gd name="connsiteY187" fmla="*/ 633578 h 888654"/>
                <a:gd name="connsiteX188" fmla="*/ 329132 w 914639"/>
                <a:gd name="connsiteY188" fmla="*/ 735060 h 888654"/>
                <a:gd name="connsiteX189" fmla="*/ 370274 w 914639"/>
                <a:gd name="connsiteY189" fmla="*/ 608893 h 888654"/>
                <a:gd name="connsiteX190" fmla="*/ 367532 w 914639"/>
                <a:gd name="connsiteY190" fmla="*/ 606150 h 888654"/>
                <a:gd name="connsiteX191" fmla="*/ 249591 w 914639"/>
                <a:gd name="connsiteY191" fmla="*/ 512896 h 888654"/>
                <a:gd name="connsiteX192" fmla="*/ 244107 w 914639"/>
                <a:gd name="connsiteY192" fmla="*/ 510154 h 888654"/>
                <a:gd name="connsiteX193" fmla="*/ 183766 w 914639"/>
                <a:gd name="connsiteY193" fmla="*/ 510154 h 888654"/>
                <a:gd name="connsiteX194" fmla="*/ 183766 w 914639"/>
                <a:gd name="connsiteY194" fmla="*/ 608893 h 888654"/>
                <a:gd name="connsiteX195" fmla="*/ 370274 w 914639"/>
                <a:gd name="connsiteY195" fmla="*/ 608893 h 888654"/>
                <a:gd name="connsiteX196" fmla="*/ 329132 w 914639"/>
                <a:gd name="connsiteY196" fmla="*/ 128910 h 888654"/>
                <a:gd name="connsiteX197" fmla="*/ 329132 w 914639"/>
                <a:gd name="connsiteY197" fmla="*/ 148109 h 888654"/>
                <a:gd name="connsiteX198" fmla="*/ 463528 w 914639"/>
                <a:gd name="connsiteY198" fmla="*/ 224906 h 888654"/>
                <a:gd name="connsiteX199" fmla="*/ 521126 w 914639"/>
                <a:gd name="connsiteY199" fmla="*/ 170051 h 888654"/>
                <a:gd name="connsiteX200" fmla="*/ 597923 w 914639"/>
                <a:gd name="connsiteY200" fmla="*/ 148109 h 888654"/>
                <a:gd name="connsiteX201" fmla="*/ 597923 w 914639"/>
                <a:gd name="connsiteY201" fmla="*/ 128910 h 888654"/>
                <a:gd name="connsiteX202" fmla="*/ 329132 w 914639"/>
                <a:gd name="connsiteY202" fmla="*/ 128910 h 888654"/>
                <a:gd name="connsiteX203" fmla="*/ 743289 w 914639"/>
                <a:gd name="connsiteY203" fmla="*/ 507411 h 888654"/>
                <a:gd name="connsiteX204" fmla="*/ 682950 w 914639"/>
                <a:gd name="connsiteY204" fmla="*/ 507411 h 888654"/>
                <a:gd name="connsiteX205" fmla="*/ 677464 w 914639"/>
                <a:gd name="connsiteY205" fmla="*/ 510154 h 888654"/>
                <a:gd name="connsiteX206" fmla="*/ 650036 w 914639"/>
                <a:gd name="connsiteY206" fmla="*/ 534839 h 888654"/>
                <a:gd name="connsiteX207" fmla="*/ 641808 w 914639"/>
                <a:gd name="connsiteY207" fmla="*/ 551295 h 888654"/>
                <a:gd name="connsiteX208" fmla="*/ 641808 w 914639"/>
                <a:gd name="connsiteY208" fmla="*/ 608893 h 888654"/>
                <a:gd name="connsiteX209" fmla="*/ 746033 w 914639"/>
                <a:gd name="connsiteY209" fmla="*/ 608893 h 888654"/>
                <a:gd name="connsiteX210" fmla="*/ 743289 w 914639"/>
                <a:gd name="connsiteY210" fmla="*/ 507411 h 88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914639" h="888654">
                  <a:moveTo>
                    <a:pt x="910599" y="888655"/>
                  </a:moveTo>
                  <a:cubicBezTo>
                    <a:pt x="608895" y="888655"/>
                    <a:pt x="309932" y="888655"/>
                    <a:pt x="8228" y="888655"/>
                  </a:cubicBezTo>
                  <a:cubicBezTo>
                    <a:pt x="8228" y="883169"/>
                    <a:pt x="8228" y="877684"/>
                    <a:pt x="8228" y="872198"/>
                  </a:cubicBezTo>
                  <a:cubicBezTo>
                    <a:pt x="13714" y="863970"/>
                    <a:pt x="19200" y="863970"/>
                    <a:pt x="27428" y="863970"/>
                  </a:cubicBezTo>
                  <a:cubicBezTo>
                    <a:pt x="65827" y="863970"/>
                    <a:pt x="106969" y="863970"/>
                    <a:pt x="145366" y="863970"/>
                  </a:cubicBezTo>
                  <a:cubicBezTo>
                    <a:pt x="148110" y="863970"/>
                    <a:pt x="150852" y="863970"/>
                    <a:pt x="153594" y="863970"/>
                  </a:cubicBezTo>
                  <a:cubicBezTo>
                    <a:pt x="153594" y="831057"/>
                    <a:pt x="153594" y="798144"/>
                    <a:pt x="153594" y="765231"/>
                  </a:cubicBezTo>
                  <a:cubicBezTo>
                    <a:pt x="150852" y="765231"/>
                    <a:pt x="145366" y="765231"/>
                    <a:pt x="142624" y="765231"/>
                  </a:cubicBezTo>
                  <a:cubicBezTo>
                    <a:pt x="104225" y="765231"/>
                    <a:pt x="63083" y="765231"/>
                    <a:pt x="24686" y="765231"/>
                  </a:cubicBezTo>
                  <a:cubicBezTo>
                    <a:pt x="16456" y="765231"/>
                    <a:pt x="10972" y="762488"/>
                    <a:pt x="5486" y="757002"/>
                  </a:cubicBezTo>
                  <a:cubicBezTo>
                    <a:pt x="5486" y="754260"/>
                    <a:pt x="5486" y="751517"/>
                    <a:pt x="5486" y="748774"/>
                  </a:cubicBezTo>
                  <a:cubicBezTo>
                    <a:pt x="10972" y="740546"/>
                    <a:pt x="16456" y="740546"/>
                    <a:pt x="24686" y="740546"/>
                  </a:cubicBezTo>
                  <a:cubicBezTo>
                    <a:pt x="112453" y="740546"/>
                    <a:pt x="200222" y="740546"/>
                    <a:pt x="290733" y="740546"/>
                  </a:cubicBezTo>
                  <a:cubicBezTo>
                    <a:pt x="293476" y="740546"/>
                    <a:pt x="296219" y="740546"/>
                    <a:pt x="301704" y="740546"/>
                  </a:cubicBezTo>
                  <a:cubicBezTo>
                    <a:pt x="301704" y="707633"/>
                    <a:pt x="301704" y="674719"/>
                    <a:pt x="301704" y="641806"/>
                  </a:cubicBezTo>
                  <a:cubicBezTo>
                    <a:pt x="298962" y="641806"/>
                    <a:pt x="293476" y="641806"/>
                    <a:pt x="290733" y="641806"/>
                  </a:cubicBezTo>
                  <a:cubicBezTo>
                    <a:pt x="202965" y="641806"/>
                    <a:pt x="115197" y="641806"/>
                    <a:pt x="27428" y="641806"/>
                  </a:cubicBezTo>
                  <a:cubicBezTo>
                    <a:pt x="19200" y="641806"/>
                    <a:pt x="13714" y="639064"/>
                    <a:pt x="8228" y="633578"/>
                  </a:cubicBezTo>
                  <a:cubicBezTo>
                    <a:pt x="8228" y="630835"/>
                    <a:pt x="8228" y="628092"/>
                    <a:pt x="8228" y="625350"/>
                  </a:cubicBezTo>
                  <a:cubicBezTo>
                    <a:pt x="13714" y="617122"/>
                    <a:pt x="19200" y="617122"/>
                    <a:pt x="27428" y="617122"/>
                  </a:cubicBezTo>
                  <a:cubicBezTo>
                    <a:pt x="65827" y="617122"/>
                    <a:pt x="106969" y="617122"/>
                    <a:pt x="145366" y="617122"/>
                  </a:cubicBezTo>
                  <a:cubicBezTo>
                    <a:pt x="148110" y="617122"/>
                    <a:pt x="150852" y="617122"/>
                    <a:pt x="153594" y="617122"/>
                  </a:cubicBezTo>
                  <a:cubicBezTo>
                    <a:pt x="153594" y="584208"/>
                    <a:pt x="153594" y="551295"/>
                    <a:pt x="153594" y="518382"/>
                  </a:cubicBezTo>
                  <a:cubicBezTo>
                    <a:pt x="150852" y="518382"/>
                    <a:pt x="145366" y="518382"/>
                    <a:pt x="142624" y="518382"/>
                  </a:cubicBezTo>
                  <a:cubicBezTo>
                    <a:pt x="104225" y="518382"/>
                    <a:pt x="63083" y="518382"/>
                    <a:pt x="24686" y="518382"/>
                  </a:cubicBezTo>
                  <a:cubicBezTo>
                    <a:pt x="16456" y="518382"/>
                    <a:pt x="10972" y="515639"/>
                    <a:pt x="5486" y="510154"/>
                  </a:cubicBezTo>
                  <a:cubicBezTo>
                    <a:pt x="5486" y="507411"/>
                    <a:pt x="5486" y="504668"/>
                    <a:pt x="5486" y="501926"/>
                  </a:cubicBezTo>
                  <a:cubicBezTo>
                    <a:pt x="10972" y="493697"/>
                    <a:pt x="16456" y="493697"/>
                    <a:pt x="24686" y="493697"/>
                  </a:cubicBezTo>
                  <a:cubicBezTo>
                    <a:pt x="85025" y="493697"/>
                    <a:pt x="148110" y="493697"/>
                    <a:pt x="208450" y="493697"/>
                  </a:cubicBezTo>
                  <a:cubicBezTo>
                    <a:pt x="211193" y="493697"/>
                    <a:pt x="213936" y="493697"/>
                    <a:pt x="219421" y="493697"/>
                  </a:cubicBezTo>
                  <a:cubicBezTo>
                    <a:pt x="194736" y="463527"/>
                    <a:pt x="178280" y="430614"/>
                    <a:pt x="167308" y="394958"/>
                  </a:cubicBezTo>
                  <a:cubicBezTo>
                    <a:pt x="164566" y="394958"/>
                    <a:pt x="161824" y="394958"/>
                    <a:pt x="156338" y="394958"/>
                  </a:cubicBezTo>
                  <a:cubicBezTo>
                    <a:pt x="112453" y="394958"/>
                    <a:pt x="65827" y="394958"/>
                    <a:pt x="21942" y="394958"/>
                  </a:cubicBezTo>
                  <a:cubicBezTo>
                    <a:pt x="13714" y="394958"/>
                    <a:pt x="8228" y="392215"/>
                    <a:pt x="2742" y="386729"/>
                  </a:cubicBezTo>
                  <a:cubicBezTo>
                    <a:pt x="2742" y="383987"/>
                    <a:pt x="2742" y="381244"/>
                    <a:pt x="2742" y="378501"/>
                  </a:cubicBezTo>
                  <a:cubicBezTo>
                    <a:pt x="8228" y="370273"/>
                    <a:pt x="13714" y="370273"/>
                    <a:pt x="21942" y="370273"/>
                  </a:cubicBezTo>
                  <a:cubicBezTo>
                    <a:pt x="65827" y="370273"/>
                    <a:pt x="106969" y="370273"/>
                    <a:pt x="150852" y="370273"/>
                  </a:cubicBezTo>
                  <a:cubicBezTo>
                    <a:pt x="153594" y="370273"/>
                    <a:pt x="156338" y="370273"/>
                    <a:pt x="161824" y="370273"/>
                  </a:cubicBezTo>
                  <a:cubicBezTo>
                    <a:pt x="156338" y="334617"/>
                    <a:pt x="156338" y="304446"/>
                    <a:pt x="170052" y="271533"/>
                  </a:cubicBezTo>
                  <a:cubicBezTo>
                    <a:pt x="164566" y="271533"/>
                    <a:pt x="161824" y="271533"/>
                    <a:pt x="159080" y="271533"/>
                  </a:cubicBezTo>
                  <a:cubicBezTo>
                    <a:pt x="112453" y="271533"/>
                    <a:pt x="68569" y="271533"/>
                    <a:pt x="21942" y="271533"/>
                  </a:cubicBezTo>
                  <a:cubicBezTo>
                    <a:pt x="13714" y="271533"/>
                    <a:pt x="8228" y="268791"/>
                    <a:pt x="2742" y="263305"/>
                  </a:cubicBezTo>
                  <a:cubicBezTo>
                    <a:pt x="2742" y="260562"/>
                    <a:pt x="2742" y="257819"/>
                    <a:pt x="2742" y="255077"/>
                  </a:cubicBezTo>
                  <a:cubicBezTo>
                    <a:pt x="8228" y="246849"/>
                    <a:pt x="13714" y="246849"/>
                    <a:pt x="21942" y="246849"/>
                  </a:cubicBezTo>
                  <a:cubicBezTo>
                    <a:pt x="71311" y="246849"/>
                    <a:pt x="123425" y="246849"/>
                    <a:pt x="172794" y="246849"/>
                  </a:cubicBezTo>
                  <a:cubicBezTo>
                    <a:pt x="178280" y="246849"/>
                    <a:pt x="181022" y="244106"/>
                    <a:pt x="183766" y="241363"/>
                  </a:cubicBezTo>
                  <a:cubicBezTo>
                    <a:pt x="208450" y="205707"/>
                    <a:pt x="241363" y="181022"/>
                    <a:pt x="282505" y="172794"/>
                  </a:cubicBezTo>
                  <a:cubicBezTo>
                    <a:pt x="287991" y="172794"/>
                    <a:pt x="290733" y="170051"/>
                    <a:pt x="296219" y="170051"/>
                  </a:cubicBezTo>
                  <a:cubicBezTo>
                    <a:pt x="296219" y="161823"/>
                    <a:pt x="296219" y="156337"/>
                    <a:pt x="296219" y="148109"/>
                  </a:cubicBezTo>
                  <a:cubicBezTo>
                    <a:pt x="293476" y="148109"/>
                    <a:pt x="287991" y="148109"/>
                    <a:pt x="285248" y="148109"/>
                  </a:cubicBezTo>
                  <a:cubicBezTo>
                    <a:pt x="197480" y="148109"/>
                    <a:pt x="109711" y="148109"/>
                    <a:pt x="21942" y="148109"/>
                  </a:cubicBezTo>
                  <a:cubicBezTo>
                    <a:pt x="13714" y="148109"/>
                    <a:pt x="8228" y="145366"/>
                    <a:pt x="2742" y="139881"/>
                  </a:cubicBezTo>
                  <a:cubicBezTo>
                    <a:pt x="2742" y="137138"/>
                    <a:pt x="2742" y="134395"/>
                    <a:pt x="2742" y="131653"/>
                  </a:cubicBezTo>
                  <a:cubicBezTo>
                    <a:pt x="8228" y="123424"/>
                    <a:pt x="13714" y="123424"/>
                    <a:pt x="21942" y="123424"/>
                  </a:cubicBezTo>
                  <a:cubicBezTo>
                    <a:pt x="60341" y="123424"/>
                    <a:pt x="101483" y="123424"/>
                    <a:pt x="139880" y="123424"/>
                  </a:cubicBezTo>
                  <a:cubicBezTo>
                    <a:pt x="142624" y="123424"/>
                    <a:pt x="145366" y="123424"/>
                    <a:pt x="148110" y="123424"/>
                  </a:cubicBezTo>
                  <a:cubicBezTo>
                    <a:pt x="148110" y="90511"/>
                    <a:pt x="148110" y="57598"/>
                    <a:pt x="148110" y="24685"/>
                  </a:cubicBezTo>
                  <a:cubicBezTo>
                    <a:pt x="145366" y="24685"/>
                    <a:pt x="139880" y="24685"/>
                    <a:pt x="137138" y="24685"/>
                  </a:cubicBezTo>
                  <a:cubicBezTo>
                    <a:pt x="98739" y="24685"/>
                    <a:pt x="57597" y="24685"/>
                    <a:pt x="19200" y="24685"/>
                  </a:cubicBezTo>
                  <a:cubicBezTo>
                    <a:pt x="10972" y="24685"/>
                    <a:pt x="5486" y="21942"/>
                    <a:pt x="0" y="16456"/>
                  </a:cubicBezTo>
                  <a:cubicBezTo>
                    <a:pt x="0" y="13714"/>
                    <a:pt x="0" y="10971"/>
                    <a:pt x="0" y="8228"/>
                  </a:cubicBezTo>
                  <a:cubicBezTo>
                    <a:pt x="5486" y="0"/>
                    <a:pt x="10972" y="0"/>
                    <a:pt x="19200" y="0"/>
                  </a:cubicBezTo>
                  <a:cubicBezTo>
                    <a:pt x="309932" y="0"/>
                    <a:pt x="600667" y="0"/>
                    <a:pt x="891399" y="0"/>
                  </a:cubicBezTo>
                  <a:cubicBezTo>
                    <a:pt x="894142" y="0"/>
                    <a:pt x="896885" y="0"/>
                    <a:pt x="899627" y="0"/>
                  </a:cubicBezTo>
                  <a:cubicBezTo>
                    <a:pt x="907855" y="0"/>
                    <a:pt x="910599" y="8228"/>
                    <a:pt x="910599" y="13714"/>
                  </a:cubicBezTo>
                  <a:cubicBezTo>
                    <a:pt x="910599" y="21942"/>
                    <a:pt x="905113" y="24685"/>
                    <a:pt x="894142" y="24685"/>
                  </a:cubicBezTo>
                  <a:cubicBezTo>
                    <a:pt x="853000" y="24685"/>
                    <a:pt x="814602" y="24685"/>
                    <a:pt x="773461" y="24685"/>
                  </a:cubicBezTo>
                  <a:cubicBezTo>
                    <a:pt x="770717" y="24685"/>
                    <a:pt x="767975" y="24685"/>
                    <a:pt x="762489" y="24685"/>
                  </a:cubicBezTo>
                  <a:cubicBezTo>
                    <a:pt x="762489" y="57598"/>
                    <a:pt x="762489" y="90511"/>
                    <a:pt x="762489" y="123424"/>
                  </a:cubicBezTo>
                  <a:cubicBezTo>
                    <a:pt x="773461" y="123424"/>
                    <a:pt x="784431" y="123424"/>
                    <a:pt x="795403" y="123424"/>
                  </a:cubicBezTo>
                  <a:cubicBezTo>
                    <a:pt x="828316" y="123424"/>
                    <a:pt x="861230" y="123424"/>
                    <a:pt x="894142" y="123424"/>
                  </a:cubicBezTo>
                  <a:cubicBezTo>
                    <a:pt x="902371" y="123424"/>
                    <a:pt x="907855" y="126167"/>
                    <a:pt x="907855" y="131653"/>
                  </a:cubicBezTo>
                  <a:cubicBezTo>
                    <a:pt x="907855" y="137138"/>
                    <a:pt x="907855" y="142624"/>
                    <a:pt x="905113" y="145366"/>
                  </a:cubicBezTo>
                  <a:cubicBezTo>
                    <a:pt x="902371" y="148109"/>
                    <a:pt x="896885" y="148109"/>
                    <a:pt x="891399" y="148109"/>
                  </a:cubicBezTo>
                  <a:cubicBezTo>
                    <a:pt x="803631" y="148109"/>
                    <a:pt x="715862" y="148109"/>
                    <a:pt x="625351" y="148109"/>
                  </a:cubicBezTo>
                  <a:cubicBezTo>
                    <a:pt x="622609" y="148109"/>
                    <a:pt x="617123" y="148109"/>
                    <a:pt x="614381" y="148109"/>
                  </a:cubicBezTo>
                  <a:cubicBezTo>
                    <a:pt x="614381" y="156337"/>
                    <a:pt x="614381" y="161823"/>
                    <a:pt x="614381" y="170051"/>
                  </a:cubicBezTo>
                  <a:cubicBezTo>
                    <a:pt x="617123" y="170051"/>
                    <a:pt x="617123" y="170051"/>
                    <a:pt x="619865" y="172794"/>
                  </a:cubicBezTo>
                  <a:cubicBezTo>
                    <a:pt x="666492" y="181022"/>
                    <a:pt x="702148" y="205707"/>
                    <a:pt x="729575" y="246849"/>
                  </a:cubicBezTo>
                  <a:cubicBezTo>
                    <a:pt x="732319" y="249591"/>
                    <a:pt x="735061" y="252334"/>
                    <a:pt x="740547" y="252334"/>
                  </a:cubicBezTo>
                  <a:cubicBezTo>
                    <a:pt x="770717" y="252334"/>
                    <a:pt x="800888" y="252334"/>
                    <a:pt x="828316" y="252334"/>
                  </a:cubicBezTo>
                  <a:cubicBezTo>
                    <a:pt x="850258" y="252334"/>
                    <a:pt x="872200" y="252334"/>
                    <a:pt x="894142" y="252334"/>
                  </a:cubicBezTo>
                  <a:cubicBezTo>
                    <a:pt x="905113" y="252334"/>
                    <a:pt x="910599" y="260562"/>
                    <a:pt x="907855" y="268791"/>
                  </a:cubicBezTo>
                  <a:cubicBezTo>
                    <a:pt x="905113" y="277019"/>
                    <a:pt x="899627" y="277019"/>
                    <a:pt x="891399" y="277019"/>
                  </a:cubicBezTo>
                  <a:cubicBezTo>
                    <a:pt x="844772" y="277019"/>
                    <a:pt x="798145" y="277019"/>
                    <a:pt x="751519" y="277019"/>
                  </a:cubicBezTo>
                  <a:cubicBezTo>
                    <a:pt x="748775" y="277019"/>
                    <a:pt x="746033" y="277019"/>
                    <a:pt x="740547" y="277019"/>
                  </a:cubicBezTo>
                  <a:cubicBezTo>
                    <a:pt x="751519" y="309932"/>
                    <a:pt x="754261" y="342845"/>
                    <a:pt x="748775" y="375758"/>
                  </a:cubicBezTo>
                  <a:cubicBezTo>
                    <a:pt x="754261" y="375758"/>
                    <a:pt x="757003" y="375758"/>
                    <a:pt x="759747" y="375758"/>
                  </a:cubicBezTo>
                  <a:cubicBezTo>
                    <a:pt x="803631" y="375758"/>
                    <a:pt x="847516" y="375758"/>
                    <a:pt x="891399" y="375758"/>
                  </a:cubicBezTo>
                  <a:cubicBezTo>
                    <a:pt x="902371" y="375758"/>
                    <a:pt x="907855" y="381244"/>
                    <a:pt x="907855" y="389472"/>
                  </a:cubicBezTo>
                  <a:cubicBezTo>
                    <a:pt x="907855" y="397701"/>
                    <a:pt x="902371" y="403186"/>
                    <a:pt x="891399" y="403186"/>
                  </a:cubicBezTo>
                  <a:cubicBezTo>
                    <a:pt x="874943" y="403186"/>
                    <a:pt x="861230" y="403186"/>
                    <a:pt x="844772" y="403186"/>
                  </a:cubicBezTo>
                  <a:cubicBezTo>
                    <a:pt x="811858" y="403186"/>
                    <a:pt x="776203" y="403186"/>
                    <a:pt x="743289" y="403186"/>
                  </a:cubicBezTo>
                  <a:cubicBezTo>
                    <a:pt x="732319" y="438842"/>
                    <a:pt x="715862" y="471755"/>
                    <a:pt x="691178" y="501926"/>
                  </a:cubicBezTo>
                  <a:cubicBezTo>
                    <a:pt x="696664" y="501926"/>
                    <a:pt x="699406" y="501926"/>
                    <a:pt x="702148" y="501926"/>
                  </a:cubicBezTo>
                  <a:cubicBezTo>
                    <a:pt x="746033" y="501926"/>
                    <a:pt x="789917" y="501926"/>
                    <a:pt x="833802" y="501926"/>
                  </a:cubicBezTo>
                  <a:cubicBezTo>
                    <a:pt x="853000" y="501926"/>
                    <a:pt x="872200" y="501926"/>
                    <a:pt x="891399" y="501926"/>
                  </a:cubicBezTo>
                  <a:cubicBezTo>
                    <a:pt x="896885" y="501926"/>
                    <a:pt x="902371" y="504668"/>
                    <a:pt x="902371" y="510154"/>
                  </a:cubicBezTo>
                  <a:cubicBezTo>
                    <a:pt x="905113" y="512896"/>
                    <a:pt x="902371" y="521125"/>
                    <a:pt x="899627" y="523867"/>
                  </a:cubicBezTo>
                  <a:cubicBezTo>
                    <a:pt x="896885" y="526610"/>
                    <a:pt x="891399" y="529353"/>
                    <a:pt x="885914" y="529353"/>
                  </a:cubicBezTo>
                  <a:cubicBezTo>
                    <a:pt x="844772" y="529353"/>
                    <a:pt x="806374" y="529353"/>
                    <a:pt x="765233" y="529353"/>
                  </a:cubicBezTo>
                  <a:cubicBezTo>
                    <a:pt x="762489" y="529353"/>
                    <a:pt x="759747" y="529353"/>
                    <a:pt x="754261" y="529353"/>
                  </a:cubicBezTo>
                  <a:cubicBezTo>
                    <a:pt x="754261" y="562266"/>
                    <a:pt x="754261" y="595179"/>
                    <a:pt x="754261" y="628092"/>
                  </a:cubicBezTo>
                  <a:cubicBezTo>
                    <a:pt x="770717" y="628092"/>
                    <a:pt x="787175" y="628092"/>
                    <a:pt x="803631" y="628092"/>
                  </a:cubicBezTo>
                  <a:cubicBezTo>
                    <a:pt x="831058" y="628092"/>
                    <a:pt x="858486" y="628092"/>
                    <a:pt x="885914" y="628092"/>
                  </a:cubicBezTo>
                  <a:cubicBezTo>
                    <a:pt x="896885" y="628092"/>
                    <a:pt x="905113" y="639064"/>
                    <a:pt x="899627" y="647292"/>
                  </a:cubicBezTo>
                  <a:cubicBezTo>
                    <a:pt x="896885" y="652778"/>
                    <a:pt x="891399" y="655520"/>
                    <a:pt x="883171" y="655520"/>
                  </a:cubicBezTo>
                  <a:cubicBezTo>
                    <a:pt x="800888" y="655520"/>
                    <a:pt x="715862" y="655520"/>
                    <a:pt x="633579" y="655520"/>
                  </a:cubicBezTo>
                  <a:cubicBezTo>
                    <a:pt x="630837" y="655520"/>
                    <a:pt x="625351" y="655520"/>
                    <a:pt x="622609" y="655520"/>
                  </a:cubicBezTo>
                  <a:cubicBezTo>
                    <a:pt x="622609" y="688433"/>
                    <a:pt x="622609" y="721347"/>
                    <a:pt x="622609" y="754260"/>
                  </a:cubicBezTo>
                  <a:cubicBezTo>
                    <a:pt x="625351" y="754260"/>
                    <a:pt x="628094" y="754260"/>
                    <a:pt x="630837" y="754260"/>
                  </a:cubicBezTo>
                  <a:cubicBezTo>
                    <a:pt x="677464" y="754260"/>
                    <a:pt x="724091" y="754260"/>
                    <a:pt x="767975" y="754260"/>
                  </a:cubicBezTo>
                  <a:cubicBezTo>
                    <a:pt x="806374" y="754260"/>
                    <a:pt x="844772" y="754260"/>
                    <a:pt x="883171" y="754260"/>
                  </a:cubicBezTo>
                  <a:cubicBezTo>
                    <a:pt x="896885" y="754260"/>
                    <a:pt x="902371" y="765231"/>
                    <a:pt x="896885" y="773459"/>
                  </a:cubicBezTo>
                  <a:cubicBezTo>
                    <a:pt x="894142" y="776202"/>
                    <a:pt x="888657" y="778944"/>
                    <a:pt x="883171" y="778944"/>
                  </a:cubicBezTo>
                  <a:cubicBezTo>
                    <a:pt x="842030" y="778944"/>
                    <a:pt x="803631" y="778944"/>
                    <a:pt x="762489" y="778944"/>
                  </a:cubicBezTo>
                  <a:cubicBezTo>
                    <a:pt x="759747" y="778944"/>
                    <a:pt x="757003" y="778944"/>
                    <a:pt x="754261" y="778944"/>
                  </a:cubicBezTo>
                  <a:cubicBezTo>
                    <a:pt x="754261" y="811857"/>
                    <a:pt x="754261" y="844771"/>
                    <a:pt x="754261" y="877684"/>
                  </a:cubicBezTo>
                  <a:cubicBezTo>
                    <a:pt x="757003" y="877684"/>
                    <a:pt x="759747" y="877684"/>
                    <a:pt x="765233" y="877684"/>
                  </a:cubicBezTo>
                  <a:cubicBezTo>
                    <a:pt x="803631" y="877684"/>
                    <a:pt x="844772" y="877684"/>
                    <a:pt x="883171" y="877684"/>
                  </a:cubicBezTo>
                  <a:cubicBezTo>
                    <a:pt x="891399" y="877684"/>
                    <a:pt x="896885" y="877684"/>
                    <a:pt x="899627" y="885912"/>
                  </a:cubicBezTo>
                  <a:cubicBezTo>
                    <a:pt x="918827" y="877684"/>
                    <a:pt x="916085" y="883169"/>
                    <a:pt x="910599" y="888655"/>
                  </a:cubicBezTo>
                  <a:close/>
                  <a:moveTo>
                    <a:pt x="586953" y="713118"/>
                  </a:moveTo>
                  <a:cubicBezTo>
                    <a:pt x="586953" y="721347"/>
                    <a:pt x="586953" y="726832"/>
                    <a:pt x="586953" y="735060"/>
                  </a:cubicBezTo>
                  <a:cubicBezTo>
                    <a:pt x="586953" y="751517"/>
                    <a:pt x="586953" y="765231"/>
                    <a:pt x="586953" y="781687"/>
                  </a:cubicBezTo>
                  <a:cubicBezTo>
                    <a:pt x="586953" y="789916"/>
                    <a:pt x="592437" y="795401"/>
                    <a:pt x="600667" y="795401"/>
                  </a:cubicBezTo>
                  <a:cubicBezTo>
                    <a:pt x="608895" y="795401"/>
                    <a:pt x="614381" y="789916"/>
                    <a:pt x="614381" y="781687"/>
                  </a:cubicBezTo>
                  <a:cubicBezTo>
                    <a:pt x="614381" y="778944"/>
                    <a:pt x="614381" y="776202"/>
                    <a:pt x="614381" y="773459"/>
                  </a:cubicBezTo>
                  <a:cubicBezTo>
                    <a:pt x="614381" y="702147"/>
                    <a:pt x="614381" y="630835"/>
                    <a:pt x="614381" y="559523"/>
                  </a:cubicBezTo>
                  <a:cubicBezTo>
                    <a:pt x="614381" y="540324"/>
                    <a:pt x="619865" y="526610"/>
                    <a:pt x="633579" y="515639"/>
                  </a:cubicBezTo>
                  <a:cubicBezTo>
                    <a:pt x="661006" y="490954"/>
                    <a:pt x="685692" y="463527"/>
                    <a:pt x="702148" y="433357"/>
                  </a:cubicBezTo>
                  <a:cubicBezTo>
                    <a:pt x="726833" y="389472"/>
                    <a:pt x="743289" y="342845"/>
                    <a:pt x="735061" y="293475"/>
                  </a:cubicBezTo>
                  <a:cubicBezTo>
                    <a:pt x="721348" y="202964"/>
                    <a:pt x="619865" y="142624"/>
                    <a:pt x="529354" y="197479"/>
                  </a:cubicBezTo>
                  <a:cubicBezTo>
                    <a:pt x="504670" y="211193"/>
                    <a:pt x="488212" y="233135"/>
                    <a:pt x="477242" y="257819"/>
                  </a:cubicBezTo>
                  <a:cubicBezTo>
                    <a:pt x="474498" y="263305"/>
                    <a:pt x="471756" y="268791"/>
                    <a:pt x="463528" y="268791"/>
                  </a:cubicBezTo>
                  <a:cubicBezTo>
                    <a:pt x="455299" y="268791"/>
                    <a:pt x="452557" y="266048"/>
                    <a:pt x="449815" y="257819"/>
                  </a:cubicBezTo>
                  <a:cubicBezTo>
                    <a:pt x="449815" y="255077"/>
                    <a:pt x="447071" y="255077"/>
                    <a:pt x="447071" y="252334"/>
                  </a:cubicBezTo>
                  <a:cubicBezTo>
                    <a:pt x="422387" y="205707"/>
                    <a:pt x="383987" y="181022"/>
                    <a:pt x="331874" y="178280"/>
                  </a:cubicBezTo>
                  <a:cubicBezTo>
                    <a:pt x="255077" y="175537"/>
                    <a:pt x="189252" y="238620"/>
                    <a:pt x="189252" y="315418"/>
                  </a:cubicBezTo>
                  <a:cubicBezTo>
                    <a:pt x="189252" y="375758"/>
                    <a:pt x="211193" y="427871"/>
                    <a:pt x="246849" y="471755"/>
                  </a:cubicBezTo>
                  <a:cubicBezTo>
                    <a:pt x="279763" y="512896"/>
                    <a:pt x="318160" y="543067"/>
                    <a:pt x="362046" y="573237"/>
                  </a:cubicBezTo>
                  <a:cubicBezTo>
                    <a:pt x="392215" y="595179"/>
                    <a:pt x="425129" y="614379"/>
                    <a:pt x="455299" y="633578"/>
                  </a:cubicBezTo>
                  <a:cubicBezTo>
                    <a:pt x="469013" y="641806"/>
                    <a:pt x="474498" y="652778"/>
                    <a:pt x="474498" y="669234"/>
                  </a:cubicBezTo>
                  <a:cubicBezTo>
                    <a:pt x="474498" y="674719"/>
                    <a:pt x="474498" y="680205"/>
                    <a:pt x="474498" y="685691"/>
                  </a:cubicBezTo>
                  <a:cubicBezTo>
                    <a:pt x="474498" y="693919"/>
                    <a:pt x="479984" y="699404"/>
                    <a:pt x="488212" y="699404"/>
                  </a:cubicBezTo>
                  <a:cubicBezTo>
                    <a:pt x="496440" y="699404"/>
                    <a:pt x="501926" y="693919"/>
                    <a:pt x="501926" y="685691"/>
                  </a:cubicBezTo>
                  <a:cubicBezTo>
                    <a:pt x="501926" y="674719"/>
                    <a:pt x="501926" y="663748"/>
                    <a:pt x="501926" y="652778"/>
                  </a:cubicBezTo>
                  <a:cubicBezTo>
                    <a:pt x="501926" y="628092"/>
                    <a:pt x="518384" y="611636"/>
                    <a:pt x="543068" y="611636"/>
                  </a:cubicBezTo>
                  <a:cubicBezTo>
                    <a:pt x="567753" y="611636"/>
                    <a:pt x="584209" y="628092"/>
                    <a:pt x="584209" y="652778"/>
                  </a:cubicBezTo>
                  <a:cubicBezTo>
                    <a:pt x="586953" y="671977"/>
                    <a:pt x="586953" y="693919"/>
                    <a:pt x="586953" y="713118"/>
                  </a:cubicBezTo>
                  <a:close/>
                  <a:moveTo>
                    <a:pt x="449815" y="2743"/>
                  </a:moveTo>
                  <a:cubicBezTo>
                    <a:pt x="359302" y="2743"/>
                    <a:pt x="271535" y="2743"/>
                    <a:pt x="183766" y="2743"/>
                  </a:cubicBezTo>
                  <a:cubicBezTo>
                    <a:pt x="183766" y="35656"/>
                    <a:pt x="183766" y="68569"/>
                    <a:pt x="183766" y="101482"/>
                  </a:cubicBezTo>
                  <a:cubicBezTo>
                    <a:pt x="274277" y="101482"/>
                    <a:pt x="362046" y="101482"/>
                    <a:pt x="449815" y="101482"/>
                  </a:cubicBezTo>
                  <a:cubicBezTo>
                    <a:pt x="449815" y="68569"/>
                    <a:pt x="449815" y="38399"/>
                    <a:pt x="449815" y="2743"/>
                  </a:cubicBezTo>
                  <a:close/>
                  <a:moveTo>
                    <a:pt x="743289" y="101482"/>
                  </a:moveTo>
                  <a:cubicBezTo>
                    <a:pt x="743289" y="68569"/>
                    <a:pt x="743289" y="35656"/>
                    <a:pt x="743289" y="2743"/>
                  </a:cubicBezTo>
                  <a:cubicBezTo>
                    <a:pt x="652778" y="2743"/>
                    <a:pt x="565009" y="2743"/>
                    <a:pt x="477242" y="2743"/>
                  </a:cubicBezTo>
                  <a:cubicBezTo>
                    <a:pt x="477242" y="35656"/>
                    <a:pt x="477242" y="68569"/>
                    <a:pt x="477242" y="101482"/>
                  </a:cubicBezTo>
                  <a:cubicBezTo>
                    <a:pt x="565009" y="101482"/>
                    <a:pt x="655522" y="101482"/>
                    <a:pt x="743289" y="101482"/>
                  </a:cubicBezTo>
                  <a:close/>
                  <a:moveTo>
                    <a:pt x="449815" y="861227"/>
                  </a:moveTo>
                  <a:cubicBezTo>
                    <a:pt x="449815" y="828314"/>
                    <a:pt x="449815" y="795401"/>
                    <a:pt x="449815" y="762488"/>
                  </a:cubicBezTo>
                  <a:cubicBezTo>
                    <a:pt x="359302" y="762488"/>
                    <a:pt x="271535" y="762488"/>
                    <a:pt x="183766" y="762488"/>
                  </a:cubicBezTo>
                  <a:cubicBezTo>
                    <a:pt x="183766" y="795401"/>
                    <a:pt x="183766" y="828314"/>
                    <a:pt x="183766" y="861227"/>
                  </a:cubicBezTo>
                  <a:cubicBezTo>
                    <a:pt x="271535" y="861227"/>
                    <a:pt x="359302" y="861227"/>
                    <a:pt x="449815" y="861227"/>
                  </a:cubicBezTo>
                  <a:close/>
                  <a:moveTo>
                    <a:pt x="477242" y="861227"/>
                  </a:moveTo>
                  <a:cubicBezTo>
                    <a:pt x="567753" y="861227"/>
                    <a:pt x="655522" y="861227"/>
                    <a:pt x="743289" y="861227"/>
                  </a:cubicBezTo>
                  <a:cubicBezTo>
                    <a:pt x="743289" y="828314"/>
                    <a:pt x="743289" y="795401"/>
                    <a:pt x="743289" y="762488"/>
                  </a:cubicBezTo>
                  <a:cubicBezTo>
                    <a:pt x="726833" y="762488"/>
                    <a:pt x="707634" y="762488"/>
                    <a:pt x="691178" y="762488"/>
                  </a:cubicBezTo>
                  <a:cubicBezTo>
                    <a:pt x="674720" y="762488"/>
                    <a:pt x="658264" y="762488"/>
                    <a:pt x="639064" y="762488"/>
                  </a:cubicBezTo>
                  <a:cubicBezTo>
                    <a:pt x="639064" y="770716"/>
                    <a:pt x="639064" y="778944"/>
                    <a:pt x="639064" y="787173"/>
                  </a:cubicBezTo>
                  <a:cubicBezTo>
                    <a:pt x="636322" y="809115"/>
                    <a:pt x="619865" y="822829"/>
                    <a:pt x="597923" y="822829"/>
                  </a:cubicBezTo>
                  <a:cubicBezTo>
                    <a:pt x="575981" y="822829"/>
                    <a:pt x="559525" y="806372"/>
                    <a:pt x="559525" y="784430"/>
                  </a:cubicBezTo>
                  <a:cubicBezTo>
                    <a:pt x="559525" y="776202"/>
                    <a:pt x="559525" y="770716"/>
                    <a:pt x="559525" y="762488"/>
                  </a:cubicBezTo>
                  <a:cubicBezTo>
                    <a:pt x="532098" y="762488"/>
                    <a:pt x="504670" y="762488"/>
                    <a:pt x="477242" y="762488"/>
                  </a:cubicBezTo>
                  <a:cubicBezTo>
                    <a:pt x="477242" y="795401"/>
                    <a:pt x="477242" y="828314"/>
                    <a:pt x="477242" y="861227"/>
                  </a:cubicBezTo>
                  <a:close/>
                  <a:moveTo>
                    <a:pt x="329132" y="735060"/>
                  </a:moveTo>
                  <a:cubicBezTo>
                    <a:pt x="405929" y="735060"/>
                    <a:pt x="482726" y="735060"/>
                    <a:pt x="559525" y="735060"/>
                  </a:cubicBezTo>
                  <a:cubicBezTo>
                    <a:pt x="559525" y="707633"/>
                    <a:pt x="559525" y="680205"/>
                    <a:pt x="559525" y="652778"/>
                  </a:cubicBezTo>
                  <a:cubicBezTo>
                    <a:pt x="559525" y="641806"/>
                    <a:pt x="554039" y="636321"/>
                    <a:pt x="545811" y="636321"/>
                  </a:cubicBezTo>
                  <a:cubicBezTo>
                    <a:pt x="537582" y="636321"/>
                    <a:pt x="532098" y="641806"/>
                    <a:pt x="532098" y="652778"/>
                  </a:cubicBezTo>
                  <a:cubicBezTo>
                    <a:pt x="532098" y="663748"/>
                    <a:pt x="532098" y="674719"/>
                    <a:pt x="532098" y="682948"/>
                  </a:cubicBezTo>
                  <a:cubicBezTo>
                    <a:pt x="532098" y="707633"/>
                    <a:pt x="515640" y="724089"/>
                    <a:pt x="493698" y="724089"/>
                  </a:cubicBezTo>
                  <a:cubicBezTo>
                    <a:pt x="469013" y="724089"/>
                    <a:pt x="449815" y="710375"/>
                    <a:pt x="452557" y="685691"/>
                  </a:cubicBezTo>
                  <a:cubicBezTo>
                    <a:pt x="452557" y="663748"/>
                    <a:pt x="447071" y="652778"/>
                    <a:pt x="427871" y="641806"/>
                  </a:cubicBezTo>
                  <a:cubicBezTo>
                    <a:pt x="419643" y="636321"/>
                    <a:pt x="411415" y="633578"/>
                    <a:pt x="400443" y="633578"/>
                  </a:cubicBezTo>
                  <a:cubicBezTo>
                    <a:pt x="381245" y="633578"/>
                    <a:pt x="362046" y="633578"/>
                    <a:pt x="340104" y="633578"/>
                  </a:cubicBezTo>
                  <a:cubicBezTo>
                    <a:pt x="337360" y="633578"/>
                    <a:pt x="334618" y="633578"/>
                    <a:pt x="331874" y="633578"/>
                  </a:cubicBezTo>
                  <a:cubicBezTo>
                    <a:pt x="329132" y="669234"/>
                    <a:pt x="329132" y="702147"/>
                    <a:pt x="329132" y="735060"/>
                  </a:cubicBezTo>
                  <a:close/>
                  <a:moveTo>
                    <a:pt x="370274" y="608893"/>
                  </a:moveTo>
                  <a:cubicBezTo>
                    <a:pt x="367532" y="606150"/>
                    <a:pt x="367532" y="606150"/>
                    <a:pt x="367532" y="606150"/>
                  </a:cubicBezTo>
                  <a:cubicBezTo>
                    <a:pt x="326390" y="578723"/>
                    <a:pt x="285248" y="548552"/>
                    <a:pt x="249591" y="512896"/>
                  </a:cubicBezTo>
                  <a:cubicBezTo>
                    <a:pt x="246849" y="510154"/>
                    <a:pt x="246849" y="510154"/>
                    <a:pt x="244107" y="510154"/>
                  </a:cubicBezTo>
                  <a:cubicBezTo>
                    <a:pt x="224907" y="510154"/>
                    <a:pt x="202965" y="510154"/>
                    <a:pt x="183766" y="510154"/>
                  </a:cubicBezTo>
                  <a:cubicBezTo>
                    <a:pt x="183766" y="543067"/>
                    <a:pt x="183766" y="575980"/>
                    <a:pt x="183766" y="608893"/>
                  </a:cubicBezTo>
                  <a:cubicBezTo>
                    <a:pt x="244107" y="608893"/>
                    <a:pt x="307190" y="608893"/>
                    <a:pt x="370274" y="608893"/>
                  </a:cubicBezTo>
                  <a:close/>
                  <a:moveTo>
                    <a:pt x="329132" y="128910"/>
                  </a:moveTo>
                  <a:cubicBezTo>
                    <a:pt x="329132" y="134395"/>
                    <a:pt x="329132" y="142624"/>
                    <a:pt x="329132" y="148109"/>
                  </a:cubicBezTo>
                  <a:cubicBezTo>
                    <a:pt x="386730" y="150852"/>
                    <a:pt x="430615" y="175537"/>
                    <a:pt x="463528" y="224906"/>
                  </a:cubicBezTo>
                  <a:cubicBezTo>
                    <a:pt x="479984" y="202964"/>
                    <a:pt x="496440" y="183765"/>
                    <a:pt x="521126" y="170051"/>
                  </a:cubicBezTo>
                  <a:cubicBezTo>
                    <a:pt x="545811" y="156337"/>
                    <a:pt x="570495" y="150852"/>
                    <a:pt x="597923" y="148109"/>
                  </a:cubicBezTo>
                  <a:cubicBezTo>
                    <a:pt x="597923" y="142624"/>
                    <a:pt x="597923" y="134395"/>
                    <a:pt x="597923" y="128910"/>
                  </a:cubicBezTo>
                  <a:cubicBezTo>
                    <a:pt x="507412" y="128910"/>
                    <a:pt x="419643" y="128910"/>
                    <a:pt x="329132" y="128910"/>
                  </a:cubicBezTo>
                  <a:close/>
                  <a:moveTo>
                    <a:pt x="743289" y="507411"/>
                  </a:moveTo>
                  <a:cubicBezTo>
                    <a:pt x="721348" y="507411"/>
                    <a:pt x="702148" y="507411"/>
                    <a:pt x="682950" y="507411"/>
                  </a:cubicBezTo>
                  <a:cubicBezTo>
                    <a:pt x="680206" y="507411"/>
                    <a:pt x="680206" y="507411"/>
                    <a:pt x="677464" y="510154"/>
                  </a:cubicBezTo>
                  <a:cubicBezTo>
                    <a:pt x="669236" y="518382"/>
                    <a:pt x="658264" y="526610"/>
                    <a:pt x="650036" y="534839"/>
                  </a:cubicBezTo>
                  <a:cubicBezTo>
                    <a:pt x="644550" y="540324"/>
                    <a:pt x="641808" y="545810"/>
                    <a:pt x="641808" y="551295"/>
                  </a:cubicBezTo>
                  <a:cubicBezTo>
                    <a:pt x="641808" y="570495"/>
                    <a:pt x="641808" y="589694"/>
                    <a:pt x="641808" y="608893"/>
                  </a:cubicBezTo>
                  <a:cubicBezTo>
                    <a:pt x="677464" y="608893"/>
                    <a:pt x="710377" y="608893"/>
                    <a:pt x="746033" y="608893"/>
                  </a:cubicBezTo>
                  <a:cubicBezTo>
                    <a:pt x="743289" y="573237"/>
                    <a:pt x="743289" y="543067"/>
                    <a:pt x="743289" y="507411"/>
                  </a:cubicBez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8489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AB0145-C34D-402F-88A6-04AA84021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2545710"/>
            <a:ext cx="4267200" cy="3281905"/>
          </a:xfrm>
        </p:spPr>
        <p:txBody>
          <a:bodyPr>
            <a:normAutofit fontScale="92500"/>
          </a:bodyPr>
          <a:lstStyle/>
          <a:p>
            <a:pPr indent="0"/>
            <a:r>
              <a:rPr lang="en-US" dirty="0"/>
              <a:t>Dieses </a:t>
            </a:r>
            <a:r>
              <a:rPr lang="en-US" dirty="0" err="1"/>
              <a:t>kurze</a:t>
            </a:r>
            <a:r>
              <a:rPr lang="en-US" dirty="0"/>
              <a:t> Video </a:t>
            </a:r>
            <a:r>
              <a:rPr lang="en-US" dirty="0" err="1"/>
              <a:t>definiert</a:t>
            </a:r>
            <a:r>
              <a:rPr lang="en-US" dirty="0"/>
              <a:t>, was </a:t>
            </a:r>
            <a:r>
              <a:rPr lang="en-US" dirty="0" err="1"/>
              <a:t>Einfühlungsvermögen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, und </a:t>
            </a:r>
            <a:r>
              <a:rPr lang="en-US" dirty="0" err="1"/>
              <a:t>unterstreicht</a:t>
            </a:r>
            <a:r>
              <a:rPr lang="en-US" dirty="0"/>
              <a:t> die </a:t>
            </a:r>
            <a:r>
              <a:rPr lang="en-US" dirty="0" err="1"/>
              <a:t>Bedeutung</a:t>
            </a:r>
            <a:r>
              <a:rPr lang="en-US" dirty="0"/>
              <a:t> von </a:t>
            </a:r>
            <a:r>
              <a:rPr lang="en-US" dirty="0" err="1"/>
              <a:t>Einfühlungsvermögen</a:t>
            </a:r>
            <a:r>
              <a:rPr lang="en-US" dirty="0"/>
              <a:t> und </a:t>
            </a:r>
            <a:r>
              <a:rPr lang="en-US" dirty="0" err="1"/>
              <a:t>vollständigem</a:t>
            </a:r>
            <a:r>
              <a:rPr lang="en-US" dirty="0"/>
              <a:t> </a:t>
            </a:r>
            <a:r>
              <a:rPr lang="en-US" dirty="0" err="1"/>
              <a:t>Eintauchen</a:t>
            </a:r>
            <a:r>
              <a:rPr lang="en-US" dirty="0"/>
              <a:t> in das Problem </a:t>
            </a:r>
            <a:r>
              <a:rPr lang="en-US" dirty="0" err="1"/>
              <a:t>oder</a:t>
            </a:r>
            <a:r>
              <a:rPr lang="en-US" dirty="0"/>
              <a:t> den </a:t>
            </a:r>
            <a:r>
              <a:rPr lang="en-US" dirty="0" err="1"/>
              <a:t>Endnutzer</a:t>
            </a:r>
            <a:r>
              <a:rPr lang="en-US" dirty="0"/>
              <a:t>, um </a:t>
            </a:r>
            <a:r>
              <a:rPr lang="en-US" dirty="0" err="1"/>
              <a:t>dessen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lösen</a:t>
            </a:r>
            <a:r>
              <a:rPr lang="en-US" dirty="0"/>
              <a:t> und so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Ihrer</a:t>
            </a:r>
            <a:r>
              <a:rPr lang="en-US" dirty="0"/>
              <a:t> Mission </a:t>
            </a:r>
            <a:r>
              <a:rPr lang="en-US" dirty="0" err="1"/>
              <a:t>verbunden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bleiben</a:t>
            </a:r>
            <a:r>
              <a:rPr lang="en-US" dirty="0"/>
              <a:t>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E0A43-0151-4BEC-8517-BF382B89A7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Empathie</a:t>
            </a:r>
            <a:r>
              <a:rPr lang="en-US" sz="2800" b="1" dirty="0"/>
              <a:t> </a:t>
            </a:r>
            <a:r>
              <a:rPr lang="en-US" sz="2800" b="1" dirty="0" err="1"/>
              <a:t>als</a:t>
            </a:r>
            <a:r>
              <a:rPr lang="en-US" sz="2800" b="1" dirty="0"/>
              <a:t> </a:t>
            </a:r>
            <a:r>
              <a:rPr lang="en-US" sz="2800" b="1" dirty="0" err="1"/>
              <a:t>Werkzeug</a:t>
            </a:r>
            <a:r>
              <a:rPr lang="en-US" sz="2800" b="1" dirty="0"/>
              <a:t> (EN)</a:t>
            </a:r>
            <a:endParaRPr lang="en-IE" sz="2800" b="1" dirty="0"/>
          </a:p>
        </p:txBody>
      </p:sp>
      <p:pic>
        <p:nvPicPr>
          <p:cNvPr id="4" name="Online Media 3" title="Empathy">
            <a:hlinkClick r:id="" action="ppaction://media"/>
            <a:extLst>
              <a:ext uri="{FF2B5EF4-FFF2-40B4-BE49-F238E27FC236}">
                <a16:creationId xmlns:a16="http://schemas.microsoft.com/office/drawing/2014/main" id="{63F1B7D0-4DA5-4CCC-9740-21DF26C1A7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10082" y="1219200"/>
            <a:ext cx="6819462" cy="403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5B28C8-4792-49D2-ACBC-EAF542B84F07}"/>
              </a:ext>
            </a:extLst>
          </p:cNvPr>
          <p:cNvSpPr txBox="1"/>
          <p:nvPr/>
        </p:nvSpPr>
        <p:spPr>
          <a:xfrm>
            <a:off x="5139559" y="60216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Empathy - YouTube</a:t>
            </a:r>
            <a:endParaRPr lang="en-IE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85B94-7608-4FF5-9861-C51015FE36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82262" y="1422505"/>
            <a:ext cx="5472537" cy="549165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030303"/>
                </a:solidFill>
              </a:rPr>
              <a:t>Die </a:t>
            </a:r>
            <a:r>
              <a:rPr lang="en-US" sz="1800" dirty="0" err="1">
                <a:solidFill>
                  <a:srgbClr val="030303"/>
                </a:solidFill>
              </a:rPr>
              <a:t>Definitionsphase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kann</a:t>
            </a:r>
            <a:r>
              <a:rPr lang="en-US" sz="1800" dirty="0">
                <a:solidFill>
                  <a:srgbClr val="030303"/>
                </a:solidFill>
              </a:rPr>
              <a:t> oft die </a:t>
            </a:r>
            <a:r>
              <a:rPr lang="en-US" sz="1800" dirty="0" err="1">
                <a:solidFill>
                  <a:srgbClr val="030303"/>
                </a:solidFill>
              </a:rPr>
              <a:t>längste</a:t>
            </a:r>
            <a:r>
              <a:rPr lang="en-US" sz="1800" dirty="0">
                <a:solidFill>
                  <a:srgbClr val="030303"/>
                </a:solidFill>
              </a:rPr>
              <a:t> Phase sein, </a:t>
            </a:r>
            <a:r>
              <a:rPr lang="en-US" sz="1800" dirty="0" err="1">
                <a:solidFill>
                  <a:srgbClr val="030303"/>
                </a:solidFill>
              </a:rPr>
              <a:t>aber</a:t>
            </a:r>
            <a:r>
              <a:rPr lang="en-US" sz="1800" dirty="0">
                <a:solidFill>
                  <a:srgbClr val="030303"/>
                </a:solidFill>
              </a:rPr>
              <a:t> es </a:t>
            </a:r>
            <a:r>
              <a:rPr lang="en-US" sz="1800" dirty="0" err="1">
                <a:solidFill>
                  <a:srgbClr val="030303"/>
                </a:solidFill>
              </a:rPr>
              <a:t>lohnt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sich</a:t>
            </a:r>
            <a:r>
              <a:rPr lang="en-US" sz="1800" dirty="0">
                <a:solidFill>
                  <a:srgbClr val="030303"/>
                </a:solidFill>
              </a:rPr>
              <a:t>, </a:t>
            </a:r>
            <a:r>
              <a:rPr lang="en-US" sz="1800" dirty="0" err="1">
                <a:solidFill>
                  <a:srgbClr val="030303"/>
                </a:solidFill>
              </a:rPr>
              <a:t>nichts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zu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überstürzen</a:t>
            </a:r>
            <a:r>
              <a:rPr lang="en-US" sz="1800" dirty="0">
                <a:solidFill>
                  <a:srgbClr val="030303"/>
                </a:solidFill>
              </a:rPr>
              <a:t>, um </a:t>
            </a:r>
            <a:r>
              <a:rPr lang="en-US" sz="1800" dirty="0" err="1">
                <a:solidFill>
                  <a:srgbClr val="030303"/>
                </a:solidFill>
              </a:rPr>
              <a:t>ein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besseres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Verständnis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für</a:t>
            </a:r>
            <a:r>
              <a:rPr lang="en-US" sz="1800" dirty="0">
                <a:solidFill>
                  <a:srgbClr val="030303"/>
                </a:solidFill>
              </a:rPr>
              <a:t> die </a:t>
            </a:r>
            <a:r>
              <a:rPr lang="en-US" sz="1800" dirty="0" err="1">
                <a:solidFill>
                  <a:srgbClr val="030303"/>
                </a:solidFill>
              </a:rPr>
              <a:t>tatsächlichen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Bedürfnisse</a:t>
            </a:r>
            <a:r>
              <a:rPr lang="en-US" sz="1800" dirty="0">
                <a:solidFill>
                  <a:srgbClr val="030303"/>
                </a:solidFill>
              </a:rPr>
              <a:t> der Menschen </a:t>
            </a:r>
            <a:r>
              <a:rPr lang="en-US" sz="1800" dirty="0" err="1">
                <a:solidFill>
                  <a:srgbClr val="030303"/>
                </a:solidFill>
              </a:rPr>
              <a:t>zu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entwickeln</a:t>
            </a:r>
            <a:r>
              <a:rPr lang="en-US" sz="1800" dirty="0">
                <a:solidFill>
                  <a:srgbClr val="030303"/>
                </a:solidFill>
              </a:rPr>
              <a:t>. Dies </a:t>
            </a:r>
            <a:r>
              <a:rPr lang="en-US" sz="1800" dirty="0" err="1">
                <a:solidFill>
                  <a:srgbClr val="030303"/>
                </a:solidFill>
              </a:rPr>
              <a:t>geschieht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durch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bestimmte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Aktivitäten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wie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Empathie</a:t>
            </a:r>
            <a:r>
              <a:rPr lang="en-US" sz="1800" dirty="0">
                <a:solidFill>
                  <a:srgbClr val="030303"/>
                </a:solidFill>
              </a:rPr>
              <a:t>-Mapping </a:t>
            </a:r>
            <a:r>
              <a:rPr lang="en-US" sz="1800" dirty="0" err="1">
                <a:solidFill>
                  <a:srgbClr val="030303"/>
                </a:solidFill>
              </a:rPr>
              <a:t>oder</a:t>
            </a:r>
            <a:r>
              <a:rPr lang="en-US" sz="1800" dirty="0">
                <a:solidFill>
                  <a:srgbClr val="030303"/>
                </a:solidFill>
              </a:rPr>
              <a:t> das </a:t>
            </a:r>
            <a:r>
              <a:rPr lang="en-US" sz="1800" dirty="0" err="1">
                <a:solidFill>
                  <a:srgbClr val="030303"/>
                </a:solidFill>
              </a:rPr>
              <a:t>Unterstreichen</a:t>
            </a:r>
            <a:r>
              <a:rPr lang="en-US" sz="1800" dirty="0">
                <a:solidFill>
                  <a:srgbClr val="030303"/>
                </a:solidFill>
              </a:rPr>
              <a:t> der </a:t>
            </a:r>
            <a:r>
              <a:rPr lang="en-US" sz="1800" dirty="0" err="1">
                <a:solidFill>
                  <a:srgbClr val="030303"/>
                </a:solidFill>
              </a:rPr>
              <a:t>Verben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oder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Aktivitäten</a:t>
            </a:r>
            <a:r>
              <a:rPr lang="en-US" sz="1800" dirty="0">
                <a:solidFill>
                  <a:srgbClr val="030303"/>
                </a:solidFill>
              </a:rPr>
              <a:t>, die die Menschen </a:t>
            </a:r>
            <a:r>
              <a:rPr lang="en-US" sz="1800" dirty="0" err="1">
                <a:solidFill>
                  <a:srgbClr val="030303"/>
                </a:solidFill>
              </a:rPr>
              <a:t>erwähnen</a:t>
            </a:r>
            <a:r>
              <a:rPr lang="en-US" sz="1800" dirty="0">
                <a:solidFill>
                  <a:srgbClr val="030303"/>
                </a:solidFill>
              </a:rPr>
              <a:t>, </a:t>
            </a:r>
            <a:r>
              <a:rPr lang="en-US" sz="1800" dirty="0" err="1">
                <a:solidFill>
                  <a:srgbClr val="030303"/>
                </a:solidFill>
              </a:rPr>
              <a:t>wenn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sie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über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ihre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Probleme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sprechen</a:t>
            </a:r>
            <a:r>
              <a:rPr lang="en-US" sz="1800" dirty="0">
                <a:solidFill>
                  <a:srgbClr val="030303"/>
                </a:solidFill>
              </a:rPr>
              <a:t>: z. B. </a:t>
            </a:r>
            <a:r>
              <a:rPr lang="en-US" sz="1800" dirty="0" err="1">
                <a:solidFill>
                  <a:srgbClr val="030303"/>
                </a:solidFill>
              </a:rPr>
              <a:t>Einkaufen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gehen</a:t>
            </a:r>
            <a:r>
              <a:rPr lang="en-US" sz="1800" dirty="0">
                <a:solidFill>
                  <a:srgbClr val="030303"/>
                </a:solidFill>
              </a:rPr>
              <a:t>, </a:t>
            </a:r>
            <a:r>
              <a:rPr lang="en-US" sz="1800" dirty="0" err="1">
                <a:solidFill>
                  <a:srgbClr val="030303"/>
                </a:solidFill>
              </a:rPr>
              <a:t>Kochen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ist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anstrengend</a:t>
            </a:r>
            <a:r>
              <a:rPr lang="en-US" sz="1800" dirty="0">
                <a:solidFill>
                  <a:srgbClr val="030303"/>
                </a:solidFill>
              </a:rPr>
              <a:t>, </a:t>
            </a:r>
            <a:r>
              <a:rPr lang="en-US" sz="1800" dirty="0" err="1">
                <a:solidFill>
                  <a:srgbClr val="030303"/>
                </a:solidFill>
              </a:rPr>
              <a:t>langes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Stehen</a:t>
            </a:r>
            <a:r>
              <a:rPr lang="en-US" sz="1800" dirty="0">
                <a:solidFill>
                  <a:srgbClr val="030303"/>
                </a:solidFill>
              </a:rPr>
              <a:t>, </a:t>
            </a:r>
            <a:r>
              <a:rPr lang="en-US" sz="1800" dirty="0" err="1">
                <a:solidFill>
                  <a:srgbClr val="030303"/>
                </a:solidFill>
              </a:rPr>
              <a:t>Schluckbeschwerden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oder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sogar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Schwierigkeiten</a:t>
            </a:r>
            <a:r>
              <a:rPr lang="en-US" sz="1800" dirty="0">
                <a:solidFill>
                  <a:srgbClr val="030303"/>
                </a:solidFill>
              </a:rPr>
              <a:t>, die Gabel </a:t>
            </a:r>
            <a:r>
              <a:rPr lang="en-US" sz="1800" dirty="0" err="1">
                <a:solidFill>
                  <a:srgbClr val="030303"/>
                </a:solidFill>
              </a:rPr>
              <a:t>zu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halten</a:t>
            </a:r>
            <a:r>
              <a:rPr lang="en-US" sz="1800" dirty="0">
                <a:solidFill>
                  <a:srgbClr val="030303"/>
                </a:solidFill>
              </a:rPr>
              <a:t>. </a:t>
            </a:r>
            <a:r>
              <a:rPr lang="en-US" sz="1800" dirty="0" err="1">
                <a:solidFill>
                  <a:srgbClr val="030303"/>
                </a:solidFill>
              </a:rPr>
              <a:t>Vielleicht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stellen</a:t>
            </a:r>
            <a:r>
              <a:rPr lang="en-US" sz="1800" dirty="0">
                <a:solidFill>
                  <a:srgbClr val="030303"/>
                </a:solidFill>
              </a:rPr>
              <a:t> Sie fest, </a:t>
            </a:r>
            <a:r>
              <a:rPr lang="en-US" sz="1800" dirty="0" err="1">
                <a:solidFill>
                  <a:srgbClr val="030303"/>
                </a:solidFill>
              </a:rPr>
              <a:t>dass</a:t>
            </a:r>
            <a:r>
              <a:rPr lang="en-US" sz="1800" dirty="0">
                <a:solidFill>
                  <a:srgbClr val="030303"/>
                </a:solidFill>
              </a:rPr>
              <a:t> es gar </a:t>
            </a:r>
            <a:r>
              <a:rPr lang="en-US" sz="1800" dirty="0" err="1">
                <a:solidFill>
                  <a:srgbClr val="030303"/>
                </a:solidFill>
              </a:rPr>
              <a:t>nicht</a:t>
            </a:r>
            <a:r>
              <a:rPr lang="en-US" sz="1800" dirty="0">
                <a:solidFill>
                  <a:srgbClr val="030303"/>
                </a:solidFill>
              </a:rPr>
              <a:t> so </a:t>
            </a:r>
            <a:r>
              <a:rPr lang="en-US" sz="1800" dirty="0" err="1">
                <a:solidFill>
                  <a:srgbClr val="030303"/>
                </a:solidFill>
              </a:rPr>
              <a:t>sehr</a:t>
            </a:r>
            <a:r>
              <a:rPr lang="en-US" sz="1800" dirty="0">
                <a:solidFill>
                  <a:srgbClr val="030303"/>
                </a:solidFill>
              </a:rPr>
              <a:t> um das Essen </a:t>
            </a:r>
            <a:r>
              <a:rPr lang="en-US" sz="1800" dirty="0" err="1">
                <a:solidFill>
                  <a:srgbClr val="030303"/>
                </a:solidFill>
              </a:rPr>
              <a:t>geht</a:t>
            </a:r>
            <a:r>
              <a:rPr lang="en-US" sz="1800" dirty="0">
                <a:solidFill>
                  <a:srgbClr val="030303"/>
                </a:solidFill>
              </a:rPr>
              <a:t>, </a:t>
            </a:r>
            <a:r>
              <a:rPr lang="en-US" sz="1800" dirty="0" err="1">
                <a:solidFill>
                  <a:srgbClr val="030303"/>
                </a:solidFill>
              </a:rPr>
              <a:t>sondern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eher</a:t>
            </a:r>
            <a:r>
              <a:rPr lang="en-US" sz="1800" dirty="0">
                <a:solidFill>
                  <a:srgbClr val="030303"/>
                </a:solidFill>
              </a:rPr>
              <a:t> um die </a:t>
            </a:r>
            <a:r>
              <a:rPr lang="en-US" sz="1800" dirty="0" err="1">
                <a:solidFill>
                  <a:srgbClr val="030303"/>
                </a:solidFill>
              </a:rPr>
              <a:t>damit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verbundenen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Aufgaben</a:t>
            </a:r>
            <a:r>
              <a:rPr lang="en-US" sz="1800" dirty="0">
                <a:solidFill>
                  <a:srgbClr val="030303"/>
                </a:solidFill>
              </a:rPr>
              <a:t>. </a:t>
            </a:r>
            <a:r>
              <a:rPr lang="en-US" sz="1800" dirty="0" err="1">
                <a:solidFill>
                  <a:srgbClr val="030303"/>
                </a:solidFill>
              </a:rPr>
              <a:t>Formulieren</a:t>
            </a:r>
            <a:r>
              <a:rPr lang="en-US" sz="1800" dirty="0">
                <a:solidFill>
                  <a:srgbClr val="030303"/>
                </a:solidFill>
              </a:rPr>
              <a:t> Sie </a:t>
            </a:r>
            <a:r>
              <a:rPr lang="en-US" sz="1800" dirty="0" err="1">
                <a:solidFill>
                  <a:srgbClr val="030303"/>
                </a:solidFill>
              </a:rPr>
              <a:t>nach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Ihrer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Analyse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eine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Problemstellung</a:t>
            </a:r>
            <a:r>
              <a:rPr lang="en-US" sz="1800" dirty="0">
                <a:solidFill>
                  <a:srgbClr val="030303"/>
                </a:solidFill>
              </a:rPr>
              <a:t>, die </a:t>
            </a:r>
            <a:r>
              <a:rPr lang="en-US" sz="1800" dirty="0" err="1">
                <a:solidFill>
                  <a:srgbClr val="030303"/>
                </a:solidFill>
              </a:rPr>
              <a:t>zu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dieser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Kohorte</a:t>
            </a:r>
            <a:r>
              <a:rPr lang="en-US" sz="1800" dirty="0">
                <a:solidFill>
                  <a:srgbClr val="030303"/>
                </a:solidFill>
              </a:rPr>
              <a:t> </a:t>
            </a:r>
            <a:r>
              <a:rPr lang="en-US" sz="1800" dirty="0" err="1">
                <a:solidFill>
                  <a:srgbClr val="030303"/>
                </a:solidFill>
              </a:rPr>
              <a:t>passt</a:t>
            </a:r>
            <a:r>
              <a:rPr lang="en-US" sz="1800" dirty="0">
                <a:solidFill>
                  <a:srgbClr val="030303"/>
                </a:solidFill>
              </a:rPr>
              <a:t>.</a:t>
            </a:r>
            <a:endParaRPr lang="en-IE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7EF14-0ADD-4B0A-BA07-2C85C69659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65969" y="545966"/>
            <a:ext cx="5105121" cy="820379"/>
          </a:xfrm>
        </p:spPr>
        <p:txBody>
          <a:bodyPr>
            <a:noAutofit/>
          </a:bodyPr>
          <a:lstStyle/>
          <a:p>
            <a:r>
              <a:rPr lang="en-US" sz="2800" b="1" dirty="0"/>
              <a:t>Phase 2: Das Problem </a:t>
            </a:r>
            <a:r>
              <a:rPr lang="en-US" sz="2800" b="1" dirty="0" err="1"/>
              <a:t>definieren</a:t>
            </a:r>
            <a:endParaRPr lang="en-US" sz="28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A3E340-3100-402D-81BB-6A0575DED51D}"/>
              </a:ext>
            </a:extLst>
          </p:cNvPr>
          <p:cNvGrpSpPr/>
          <p:nvPr/>
        </p:nvGrpSpPr>
        <p:grpSpPr>
          <a:xfrm>
            <a:off x="8597462" y="1776248"/>
            <a:ext cx="2669627" cy="2627586"/>
            <a:chOff x="3258209" y="1217582"/>
            <a:chExt cx="4712093" cy="4711281"/>
          </a:xfrm>
        </p:grpSpPr>
        <p:sp>
          <p:nvSpPr>
            <p:cNvPr id="6" name="Freeform 31">
              <a:extLst>
                <a:ext uri="{FF2B5EF4-FFF2-40B4-BE49-F238E27FC236}">
                  <a16:creationId xmlns:a16="http://schemas.microsoft.com/office/drawing/2014/main" id="{3A66777D-F708-462E-AFF6-E9201845DCB8}"/>
                </a:ext>
              </a:extLst>
            </p:cNvPr>
            <p:cNvSpPr/>
            <p:nvPr/>
          </p:nvSpPr>
          <p:spPr>
            <a:xfrm>
              <a:off x="3687633" y="4742937"/>
              <a:ext cx="759770" cy="759011"/>
            </a:xfrm>
            <a:custGeom>
              <a:avLst/>
              <a:gdLst>
                <a:gd name="connsiteX0" fmla="*/ 650208 w 759770"/>
                <a:gd name="connsiteY0" fmla="*/ 118444 h 759011"/>
                <a:gd name="connsiteX1" fmla="*/ 630221 w 759770"/>
                <a:gd name="connsiteY1" fmla="*/ 141291 h 759011"/>
                <a:gd name="connsiteX2" fmla="*/ 367539 w 759770"/>
                <a:gd name="connsiteY2" fmla="*/ 430688 h 759011"/>
                <a:gd name="connsiteX3" fmla="*/ 193370 w 759770"/>
                <a:gd name="connsiteY3" fmla="*/ 316452 h 759011"/>
                <a:gd name="connsiteX4" fmla="*/ 109616 w 759770"/>
                <a:gd name="connsiteY4" fmla="*/ 442112 h 759011"/>
                <a:gd name="connsiteX5" fmla="*/ 391333 w 759770"/>
                <a:gd name="connsiteY5" fmla="*/ 630601 h 759011"/>
                <a:gd name="connsiteX6" fmla="*/ 730154 w 759770"/>
                <a:gd name="connsiteY6" fmla="*/ 258382 h 759011"/>
                <a:gd name="connsiteX7" fmla="*/ 583585 w 759770"/>
                <a:gd name="connsiteY7" fmla="*/ 699143 h 759011"/>
                <a:gd name="connsiteX8" fmla="*/ 68691 w 759770"/>
                <a:gd name="connsiteY8" fmla="*/ 598235 h 759011"/>
                <a:gd name="connsiteX9" fmla="*/ 139120 w 759770"/>
                <a:gd name="connsiteY9" fmla="*/ 85125 h 759011"/>
                <a:gd name="connsiteX10" fmla="*/ 650208 w 759770"/>
                <a:gd name="connsiteY10" fmla="*/ 118444 h 75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9770" h="759011">
                  <a:moveTo>
                    <a:pt x="650208" y="118444"/>
                  </a:moveTo>
                  <a:cubicBezTo>
                    <a:pt x="642594" y="127963"/>
                    <a:pt x="636883" y="134627"/>
                    <a:pt x="630221" y="141291"/>
                  </a:cubicBezTo>
                  <a:cubicBezTo>
                    <a:pt x="543612" y="236487"/>
                    <a:pt x="457003" y="331684"/>
                    <a:pt x="367539" y="430688"/>
                  </a:cubicBezTo>
                  <a:cubicBezTo>
                    <a:pt x="309482" y="392610"/>
                    <a:pt x="252378" y="355483"/>
                    <a:pt x="193370" y="316452"/>
                  </a:cubicBezTo>
                  <a:cubicBezTo>
                    <a:pt x="164817" y="358339"/>
                    <a:pt x="139120" y="398322"/>
                    <a:pt x="109616" y="442112"/>
                  </a:cubicBezTo>
                  <a:cubicBezTo>
                    <a:pt x="203839" y="504942"/>
                    <a:pt x="296158" y="566820"/>
                    <a:pt x="391333" y="630601"/>
                  </a:cubicBezTo>
                  <a:cubicBezTo>
                    <a:pt x="505542" y="505894"/>
                    <a:pt x="617848" y="382138"/>
                    <a:pt x="730154" y="258382"/>
                  </a:cubicBezTo>
                  <a:cubicBezTo>
                    <a:pt x="804390" y="391658"/>
                    <a:pt x="733009" y="602994"/>
                    <a:pt x="583585" y="699143"/>
                  </a:cubicBezTo>
                  <a:cubicBezTo>
                    <a:pt x="413223" y="808619"/>
                    <a:pt x="185756" y="763877"/>
                    <a:pt x="68691" y="598235"/>
                  </a:cubicBezTo>
                  <a:cubicBezTo>
                    <a:pt x="-45519" y="436400"/>
                    <a:pt x="-14111" y="209832"/>
                    <a:pt x="139120" y="85125"/>
                  </a:cubicBezTo>
                  <a:cubicBezTo>
                    <a:pt x="293303" y="-39583"/>
                    <a:pt x="520770" y="-26255"/>
                    <a:pt x="650208" y="118444"/>
                  </a:cubicBezTo>
                  <a:close/>
                </a:path>
              </a:pathLst>
            </a:custGeom>
            <a:solidFill>
              <a:srgbClr val="00BADE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32">
              <a:extLst>
                <a:ext uri="{FF2B5EF4-FFF2-40B4-BE49-F238E27FC236}">
                  <a16:creationId xmlns:a16="http://schemas.microsoft.com/office/drawing/2014/main" id="{0CCFAFFD-1EA5-4BF1-812B-A38FCF3774AE}"/>
                </a:ext>
              </a:extLst>
            </p:cNvPr>
            <p:cNvSpPr/>
            <p:nvPr/>
          </p:nvSpPr>
          <p:spPr>
            <a:xfrm>
              <a:off x="3686062" y="3374832"/>
              <a:ext cx="759133" cy="758614"/>
            </a:xfrm>
            <a:custGeom>
              <a:avLst/>
              <a:gdLst>
                <a:gd name="connsiteX0" fmla="*/ 651779 w 759133"/>
                <a:gd name="connsiteY0" fmla="*/ 119525 h 758614"/>
                <a:gd name="connsiteX1" fmla="*/ 368159 w 759133"/>
                <a:gd name="connsiteY1" fmla="*/ 430819 h 758614"/>
                <a:gd name="connsiteX2" fmla="*/ 193989 w 759133"/>
                <a:gd name="connsiteY2" fmla="*/ 315631 h 758614"/>
                <a:gd name="connsiteX3" fmla="*/ 110235 w 759133"/>
                <a:gd name="connsiteY3" fmla="*/ 441290 h 758614"/>
                <a:gd name="connsiteX4" fmla="*/ 391952 w 759133"/>
                <a:gd name="connsiteY4" fmla="*/ 629780 h 758614"/>
                <a:gd name="connsiteX5" fmla="*/ 732677 w 759133"/>
                <a:gd name="connsiteY5" fmla="*/ 255657 h 758614"/>
                <a:gd name="connsiteX6" fmla="*/ 558508 w 759133"/>
                <a:gd name="connsiteY6" fmla="*/ 713552 h 758614"/>
                <a:gd name="connsiteX7" fmla="*/ 58841 w 759133"/>
                <a:gd name="connsiteY7" fmla="*/ 581229 h 758614"/>
                <a:gd name="connsiteX8" fmla="*/ 154968 w 759133"/>
                <a:gd name="connsiteY8" fmla="*/ 72879 h 758614"/>
                <a:gd name="connsiteX9" fmla="*/ 651779 w 759133"/>
                <a:gd name="connsiteY9" fmla="*/ 119525 h 758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9133" h="758614">
                  <a:moveTo>
                    <a:pt x="651779" y="119525"/>
                  </a:moveTo>
                  <a:cubicBezTo>
                    <a:pt x="556604" y="224242"/>
                    <a:pt x="463333" y="327054"/>
                    <a:pt x="368159" y="430819"/>
                  </a:cubicBezTo>
                  <a:cubicBezTo>
                    <a:pt x="309150" y="391788"/>
                    <a:pt x="252997" y="354661"/>
                    <a:pt x="193989" y="315631"/>
                  </a:cubicBezTo>
                  <a:cubicBezTo>
                    <a:pt x="165437" y="358469"/>
                    <a:pt x="138788" y="398451"/>
                    <a:pt x="110235" y="441290"/>
                  </a:cubicBezTo>
                  <a:cubicBezTo>
                    <a:pt x="204458" y="504120"/>
                    <a:pt x="295826" y="565046"/>
                    <a:pt x="391952" y="629780"/>
                  </a:cubicBezTo>
                  <a:cubicBezTo>
                    <a:pt x="506162" y="504120"/>
                    <a:pt x="618468" y="380364"/>
                    <a:pt x="732677" y="255657"/>
                  </a:cubicBezTo>
                  <a:cubicBezTo>
                    <a:pt x="805010" y="416539"/>
                    <a:pt x="723160" y="625972"/>
                    <a:pt x="558508" y="713552"/>
                  </a:cubicBezTo>
                  <a:cubicBezTo>
                    <a:pt x="382435" y="807797"/>
                    <a:pt x="165437" y="749727"/>
                    <a:pt x="58841" y="581229"/>
                  </a:cubicBezTo>
                  <a:cubicBezTo>
                    <a:pt x="-47754" y="412731"/>
                    <a:pt x="-5878" y="190923"/>
                    <a:pt x="154968" y="72879"/>
                  </a:cubicBezTo>
                  <a:cubicBezTo>
                    <a:pt x="309150" y="-39453"/>
                    <a:pt x="532811" y="-20414"/>
                    <a:pt x="651779" y="119525"/>
                  </a:cubicBezTo>
                  <a:close/>
                </a:path>
              </a:pathLst>
            </a:custGeom>
            <a:solidFill>
              <a:srgbClr val="00BADE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4B8C398-0215-46E5-90D1-60AEDC765822}"/>
                </a:ext>
              </a:extLst>
            </p:cNvPr>
            <p:cNvGrpSpPr/>
            <p:nvPr/>
          </p:nvGrpSpPr>
          <p:grpSpPr>
            <a:xfrm>
              <a:off x="3258209" y="1217582"/>
              <a:ext cx="4712093" cy="4711281"/>
              <a:chOff x="3258209" y="1217582"/>
              <a:chExt cx="4712093" cy="4711281"/>
            </a:xfrm>
          </p:grpSpPr>
          <p:sp>
            <p:nvSpPr>
              <p:cNvPr id="9" name="Freeform 16">
                <a:extLst>
                  <a:ext uri="{FF2B5EF4-FFF2-40B4-BE49-F238E27FC236}">
                    <a16:creationId xmlns:a16="http://schemas.microsoft.com/office/drawing/2014/main" id="{28947B16-F090-4108-A2A0-4E2778A88F33}"/>
                  </a:ext>
                </a:extLst>
              </p:cNvPr>
              <p:cNvSpPr/>
              <p:nvPr/>
            </p:nvSpPr>
            <p:spPr>
              <a:xfrm>
                <a:off x="3258209" y="1217582"/>
                <a:ext cx="4712093" cy="4711281"/>
              </a:xfrm>
              <a:custGeom>
                <a:avLst/>
                <a:gdLst>
                  <a:gd name="connsiteX0" fmla="*/ 800418 w 4712093"/>
                  <a:gd name="connsiteY0" fmla="*/ 0 h 4711281"/>
                  <a:gd name="connsiteX1" fmla="*/ 3800321 w 4712093"/>
                  <a:gd name="connsiteY1" fmla="*/ 0 h 4711281"/>
                  <a:gd name="connsiteX2" fmla="*/ 3800321 w 4712093"/>
                  <a:gd name="connsiteY2" fmla="*/ 2666458 h 4711281"/>
                  <a:gd name="connsiteX3" fmla="*/ 3805080 w 4712093"/>
                  <a:gd name="connsiteY3" fmla="*/ 2695017 h 4711281"/>
                  <a:gd name="connsiteX4" fmla="*/ 3835536 w 4712093"/>
                  <a:gd name="connsiteY4" fmla="*/ 2666458 h 4711281"/>
                  <a:gd name="connsiteX5" fmla="*/ 4124867 w 4712093"/>
                  <a:gd name="connsiteY5" fmla="*/ 2378012 h 4711281"/>
                  <a:gd name="connsiteX6" fmla="*/ 4702576 w 4712093"/>
                  <a:gd name="connsiteY6" fmla="*/ 2543654 h 4711281"/>
                  <a:gd name="connsiteX7" fmla="*/ 4712094 w 4712093"/>
                  <a:gd name="connsiteY7" fmla="*/ 2568405 h 4711281"/>
                  <a:gd name="connsiteX8" fmla="*/ 4712094 w 4712093"/>
                  <a:gd name="connsiteY8" fmla="*/ 2678834 h 4711281"/>
                  <a:gd name="connsiteX9" fmla="*/ 4540779 w 4712093"/>
                  <a:gd name="connsiteY9" fmla="*/ 2938720 h 4711281"/>
                  <a:gd name="connsiteX10" fmla="*/ 3830777 w 4712093"/>
                  <a:gd name="connsiteY10" fmla="*/ 3646983 h 4711281"/>
                  <a:gd name="connsiteX11" fmla="*/ 3800321 w 4712093"/>
                  <a:gd name="connsiteY11" fmla="*/ 3719333 h 4711281"/>
                  <a:gd name="connsiteX12" fmla="*/ 3801273 w 4712093"/>
                  <a:gd name="connsiteY12" fmla="*/ 4657972 h 4711281"/>
                  <a:gd name="connsiteX13" fmla="*/ 3801273 w 4712093"/>
                  <a:gd name="connsiteY13" fmla="*/ 4711282 h 4711281"/>
                  <a:gd name="connsiteX14" fmla="*/ 952 w 4712093"/>
                  <a:gd name="connsiteY14" fmla="*/ 4711282 h 4711281"/>
                  <a:gd name="connsiteX15" fmla="*/ 952 w 4712093"/>
                  <a:gd name="connsiteY15" fmla="*/ 4663683 h 4711281"/>
                  <a:gd name="connsiteX16" fmla="*/ 0 w 4712093"/>
                  <a:gd name="connsiteY16" fmla="*/ 848202 h 4711281"/>
                  <a:gd name="connsiteX17" fmla="*/ 32359 w 4712093"/>
                  <a:gd name="connsiteY17" fmla="*/ 772997 h 4711281"/>
                  <a:gd name="connsiteX18" fmla="*/ 768059 w 4712093"/>
                  <a:gd name="connsiteY18" fmla="*/ 38079 h 4711281"/>
                  <a:gd name="connsiteX19" fmla="*/ 800418 w 4712093"/>
                  <a:gd name="connsiteY19" fmla="*/ 0 h 4711281"/>
                  <a:gd name="connsiteX20" fmla="*/ 3647090 w 4712093"/>
                  <a:gd name="connsiteY20" fmla="*/ 157074 h 4711281"/>
                  <a:gd name="connsiteX21" fmla="*/ 909869 w 4712093"/>
                  <a:gd name="connsiteY21" fmla="*/ 157074 h 4711281"/>
                  <a:gd name="connsiteX22" fmla="*/ 909869 w 4712093"/>
                  <a:gd name="connsiteY22" fmla="*/ 912936 h 4711281"/>
                  <a:gd name="connsiteX23" fmla="*/ 156086 w 4712093"/>
                  <a:gd name="connsiteY23" fmla="*/ 912936 h 4711281"/>
                  <a:gd name="connsiteX24" fmla="*/ 156086 w 4712093"/>
                  <a:gd name="connsiteY24" fmla="*/ 4557064 h 4711281"/>
                  <a:gd name="connsiteX25" fmla="*/ 3643283 w 4712093"/>
                  <a:gd name="connsiteY25" fmla="*/ 4557064 h 4711281"/>
                  <a:gd name="connsiteX26" fmla="*/ 3643283 w 4712093"/>
                  <a:gd name="connsiteY26" fmla="*/ 3836425 h 4711281"/>
                  <a:gd name="connsiteX27" fmla="*/ 3602358 w 4712093"/>
                  <a:gd name="connsiteY27" fmla="*/ 3875455 h 4711281"/>
                  <a:gd name="connsiteX28" fmla="*/ 3263537 w 4712093"/>
                  <a:gd name="connsiteY28" fmla="*/ 4213403 h 4711281"/>
                  <a:gd name="connsiteX29" fmla="*/ 3186445 w 4712093"/>
                  <a:gd name="connsiteY29" fmla="*/ 4259098 h 4711281"/>
                  <a:gd name="connsiteX30" fmla="*/ 2727704 w 4712093"/>
                  <a:gd name="connsiteY30" fmla="*/ 4393325 h 4711281"/>
                  <a:gd name="connsiteX31" fmla="*/ 2550679 w 4712093"/>
                  <a:gd name="connsiteY31" fmla="*/ 4444731 h 4711281"/>
                  <a:gd name="connsiteX32" fmla="*/ 2563052 w 4712093"/>
                  <a:gd name="connsiteY32" fmla="*/ 4394277 h 4711281"/>
                  <a:gd name="connsiteX33" fmla="*/ 2732462 w 4712093"/>
                  <a:gd name="connsiteY33" fmla="*/ 3802154 h 4711281"/>
                  <a:gd name="connsiteX34" fmla="*/ 2775291 w 4712093"/>
                  <a:gd name="connsiteY34" fmla="*/ 3728852 h 4711281"/>
                  <a:gd name="connsiteX35" fmla="*/ 3610924 w 4712093"/>
                  <a:gd name="connsiteY35" fmla="*/ 2893026 h 4711281"/>
                  <a:gd name="connsiteX36" fmla="*/ 3647090 w 4712093"/>
                  <a:gd name="connsiteY36" fmla="*/ 2804493 h 4711281"/>
                  <a:gd name="connsiteX37" fmla="*/ 3646139 w 4712093"/>
                  <a:gd name="connsiteY37" fmla="*/ 214192 h 4711281"/>
                  <a:gd name="connsiteX38" fmla="*/ 3647090 w 4712093"/>
                  <a:gd name="connsiteY38" fmla="*/ 157074 h 4711281"/>
                  <a:gd name="connsiteX39" fmla="*/ 4010657 w 4712093"/>
                  <a:gd name="connsiteY39" fmla="*/ 2719768 h 4711281"/>
                  <a:gd name="connsiteX40" fmla="*/ 2930426 w 4712093"/>
                  <a:gd name="connsiteY40" fmla="*/ 3800250 h 4711281"/>
                  <a:gd name="connsiteX41" fmla="*/ 2996096 w 4712093"/>
                  <a:gd name="connsiteY41" fmla="*/ 3871647 h 4711281"/>
                  <a:gd name="connsiteX42" fmla="*/ 4079183 w 4712093"/>
                  <a:gd name="connsiteY42" fmla="*/ 2787358 h 4711281"/>
                  <a:gd name="connsiteX43" fmla="*/ 4010657 w 4712093"/>
                  <a:gd name="connsiteY43" fmla="*/ 2719768 h 4711281"/>
                  <a:gd name="connsiteX44" fmla="*/ 3186445 w 4712093"/>
                  <a:gd name="connsiteY44" fmla="*/ 4064897 h 4711281"/>
                  <a:gd name="connsiteX45" fmla="*/ 4265725 w 4712093"/>
                  <a:gd name="connsiteY45" fmla="*/ 2982511 h 4711281"/>
                  <a:gd name="connsiteX46" fmla="*/ 4197199 w 4712093"/>
                  <a:gd name="connsiteY46" fmla="*/ 2913969 h 4711281"/>
                  <a:gd name="connsiteX47" fmla="*/ 3116968 w 4712093"/>
                  <a:gd name="connsiteY47" fmla="*/ 3994451 h 4711281"/>
                  <a:gd name="connsiteX48" fmla="*/ 3186445 w 4712093"/>
                  <a:gd name="connsiteY48" fmla="*/ 4064897 h 4711281"/>
                  <a:gd name="connsiteX49" fmla="*/ 269344 w 4712093"/>
                  <a:gd name="connsiteY49" fmla="*/ 759669 h 4711281"/>
                  <a:gd name="connsiteX50" fmla="*/ 303607 w 4712093"/>
                  <a:gd name="connsiteY50" fmla="*/ 761573 h 4711281"/>
                  <a:gd name="connsiteX51" fmla="*/ 716665 w 4712093"/>
                  <a:gd name="connsiteY51" fmla="*/ 762525 h 4711281"/>
                  <a:gd name="connsiteX52" fmla="*/ 760445 w 4712093"/>
                  <a:gd name="connsiteY52" fmla="*/ 718735 h 4711281"/>
                  <a:gd name="connsiteX53" fmla="*/ 759493 w 4712093"/>
                  <a:gd name="connsiteY53" fmla="*/ 305581 h 4711281"/>
                  <a:gd name="connsiteX54" fmla="*/ 755686 w 4712093"/>
                  <a:gd name="connsiteY54" fmla="*/ 273214 h 4711281"/>
                  <a:gd name="connsiteX55" fmla="*/ 269344 w 4712093"/>
                  <a:gd name="connsiteY55" fmla="*/ 759669 h 4711281"/>
                  <a:gd name="connsiteX56" fmla="*/ 4385645 w 4712093"/>
                  <a:gd name="connsiteY56" fmla="*/ 2868275 h 4711281"/>
                  <a:gd name="connsiteX57" fmla="*/ 4515083 w 4712093"/>
                  <a:gd name="connsiteY57" fmla="*/ 2742615 h 4711281"/>
                  <a:gd name="connsiteX58" fmla="*/ 4503662 w 4712093"/>
                  <a:gd name="connsiteY58" fmla="*/ 2487488 h 4711281"/>
                  <a:gd name="connsiteX59" fmla="*/ 4248594 w 4712093"/>
                  <a:gd name="connsiteY59" fmla="*/ 2471305 h 4711281"/>
                  <a:gd name="connsiteX60" fmla="*/ 4119156 w 4712093"/>
                  <a:gd name="connsiteY60" fmla="*/ 2602676 h 4711281"/>
                  <a:gd name="connsiteX61" fmla="*/ 4385645 w 4712093"/>
                  <a:gd name="connsiteY61" fmla="*/ 2868275 h 4711281"/>
                  <a:gd name="connsiteX62" fmla="*/ 2846672 w 4712093"/>
                  <a:gd name="connsiteY62" fmla="*/ 3952565 h 4711281"/>
                  <a:gd name="connsiteX63" fmla="*/ 2771484 w 4712093"/>
                  <a:gd name="connsiteY63" fmla="*/ 4221019 h 4711281"/>
                  <a:gd name="connsiteX64" fmla="*/ 3037021 w 4712093"/>
                  <a:gd name="connsiteY64" fmla="*/ 4143910 h 4711281"/>
                  <a:gd name="connsiteX65" fmla="*/ 2846672 w 4712093"/>
                  <a:gd name="connsiteY65" fmla="*/ 3952565 h 471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712093" h="4711281">
                    <a:moveTo>
                      <a:pt x="800418" y="0"/>
                    </a:moveTo>
                    <a:cubicBezTo>
                      <a:pt x="1800703" y="0"/>
                      <a:pt x="2800037" y="0"/>
                      <a:pt x="3800321" y="0"/>
                    </a:cubicBezTo>
                    <a:cubicBezTo>
                      <a:pt x="3800321" y="889137"/>
                      <a:pt x="3800321" y="1777321"/>
                      <a:pt x="3800321" y="2666458"/>
                    </a:cubicBezTo>
                    <a:cubicBezTo>
                      <a:pt x="3800321" y="2674074"/>
                      <a:pt x="3803176" y="2682641"/>
                      <a:pt x="3805080" y="2695017"/>
                    </a:cubicBezTo>
                    <a:cubicBezTo>
                      <a:pt x="3818405" y="2682641"/>
                      <a:pt x="3826970" y="2675026"/>
                      <a:pt x="3835536" y="2666458"/>
                    </a:cubicBezTo>
                    <a:cubicBezTo>
                      <a:pt x="3931662" y="2570310"/>
                      <a:pt x="4026837" y="2472257"/>
                      <a:pt x="4124867" y="2378012"/>
                    </a:cubicBezTo>
                    <a:cubicBezTo>
                      <a:pt x="4320926" y="2189523"/>
                      <a:pt x="4635003" y="2279960"/>
                      <a:pt x="4702576" y="2543654"/>
                    </a:cubicBezTo>
                    <a:cubicBezTo>
                      <a:pt x="4704480" y="2552222"/>
                      <a:pt x="4708287" y="2560790"/>
                      <a:pt x="4712094" y="2568405"/>
                    </a:cubicBezTo>
                    <a:cubicBezTo>
                      <a:pt x="4712094" y="2605532"/>
                      <a:pt x="4712094" y="2641707"/>
                      <a:pt x="4712094" y="2678834"/>
                    </a:cubicBezTo>
                    <a:cubicBezTo>
                      <a:pt x="4687349" y="2786406"/>
                      <a:pt x="4615968" y="2863515"/>
                      <a:pt x="4540779" y="2938720"/>
                    </a:cubicBezTo>
                    <a:cubicBezTo>
                      <a:pt x="4302843" y="3173856"/>
                      <a:pt x="4067762" y="3410896"/>
                      <a:pt x="3830777" y="3646983"/>
                    </a:cubicBezTo>
                    <a:cubicBezTo>
                      <a:pt x="3809839" y="3667927"/>
                      <a:pt x="3800321" y="3688870"/>
                      <a:pt x="3800321" y="3719333"/>
                    </a:cubicBezTo>
                    <a:cubicBezTo>
                      <a:pt x="3801273" y="4032530"/>
                      <a:pt x="3801273" y="4344775"/>
                      <a:pt x="3801273" y="4657972"/>
                    </a:cubicBezTo>
                    <a:cubicBezTo>
                      <a:pt x="3801273" y="4676059"/>
                      <a:pt x="3801273" y="4693195"/>
                      <a:pt x="3801273" y="4711282"/>
                    </a:cubicBezTo>
                    <a:cubicBezTo>
                      <a:pt x="2531644" y="4711282"/>
                      <a:pt x="1268677" y="4711282"/>
                      <a:pt x="952" y="4711282"/>
                    </a:cubicBezTo>
                    <a:cubicBezTo>
                      <a:pt x="952" y="4694146"/>
                      <a:pt x="952" y="4678915"/>
                      <a:pt x="952" y="4663683"/>
                    </a:cubicBezTo>
                    <a:cubicBezTo>
                      <a:pt x="952" y="3391856"/>
                      <a:pt x="952" y="2120029"/>
                      <a:pt x="0" y="848202"/>
                    </a:cubicBezTo>
                    <a:cubicBezTo>
                      <a:pt x="0" y="815835"/>
                      <a:pt x="10469" y="794892"/>
                      <a:pt x="32359" y="772997"/>
                    </a:cubicBezTo>
                    <a:cubicBezTo>
                      <a:pt x="277910" y="528341"/>
                      <a:pt x="523460" y="282734"/>
                      <a:pt x="768059" y="38079"/>
                    </a:cubicBezTo>
                    <a:cubicBezTo>
                      <a:pt x="778528" y="25703"/>
                      <a:pt x="788997" y="13328"/>
                      <a:pt x="800418" y="0"/>
                    </a:cubicBezTo>
                    <a:close/>
                    <a:moveTo>
                      <a:pt x="3647090" y="157074"/>
                    </a:moveTo>
                    <a:cubicBezTo>
                      <a:pt x="2730559" y="157074"/>
                      <a:pt x="1822593" y="157074"/>
                      <a:pt x="909869" y="157074"/>
                    </a:cubicBezTo>
                    <a:cubicBezTo>
                      <a:pt x="909869" y="410298"/>
                      <a:pt x="909869" y="659713"/>
                      <a:pt x="909869" y="912936"/>
                    </a:cubicBezTo>
                    <a:cubicBezTo>
                      <a:pt x="655753" y="912936"/>
                      <a:pt x="406395" y="912936"/>
                      <a:pt x="156086" y="912936"/>
                    </a:cubicBezTo>
                    <a:cubicBezTo>
                      <a:pt x="156086" y="2130501"/>
                      <a:pt x="156086" y="3344258"/>
                      <a:pt x="156086" y="4557064"/>
                    </a:cubicBezTo>
                    <a:cubicBezTo>
                      <a:pt x="1321023" y="4557064"/>
                      <a:pt x="2482153" y="4557064"/>
                      <a:pt x="3643283" y="4557064"/>
                    </a:cubicBezTo>
                    <a:cubicBezTo>
                      <a:pt x="3643283" y="4316216"/>
                      <a:pt x="3643283" y="4080128"/>
                      <a:pt x="3643283" y="3836425"/>
                    </a:cubicBezTo>
                    <a:cubicBezTo>
                      <a:pt x="3626152" y="3852608"/>
                      <a:pt x="3613779" y="3864032"/>
                      <a:pt x="3602358" y="3875455"/>
                    </a:cubicBezTo>
                    <a:cubicBezTo>
                      <a:pt x="3489100" y="3987787"/>
                      <a:pt x="3377746" y="4102023"/>
                      <a:pt x="3263537" y="4213403"/>
                    </a:cubicBezTo>
                    <a:cubicBezTo>
                      <a:pt x="3242598" y="4233395"/>
                      <a:pt x="3214997" y="4250530"/>
                      <a:pt x="3186445" y="4259098"/>
                    </a:cubicBezTo>
                    <a:cubicBezTo>
                      <a:pt x="3034166" y="4305744"/>
                      <a:pt x="2880935" y="4348583"/>
                      <a:pt x="2727704" y="4393325"/>
                    </a:cubicBezTo>
                    <a:cubicBezTo>
                      <a:pt x="2670599" y="4409509"/>
                      <a:pt x="2614446" y="4426644"/>
                      <a:pt x="2550679" y="4444731"/>
                    </a:cubicBezTo>
                    <a:cubicBezTo>
                      <a:pt x="2556390" y="4422836"/>
                      <a:pt x="2559245" y="4408556"/>
                      <a:pt x="2563052" y="4394277"/>
                    </a:cubicBezTo>
                    <a:cubicBezTo>
                      <a:pt x="2619205" y="4197220"/>
                      <a:pt x="2674406" y="3999211"/>
                      <a:pt x="2732462" y="3802154"/>
                    </a:cubicBezTo>
                    <a:cubicBezTo>
                      <a:pt x="2740076" y="3775499"/>
                      <a:pt x="2755304" y="3748844"/>
                      <a:pt x="2775291" y="3728852"/>
                    </a:cubicBezTo>
                    <a:cubicBezTo>
                      <a:pt x="3053201" y="3448974"/>
                      <a:pt x="3332062" y="3170048"/>
                      <a:pt x="3610924" y="2893026"/>
                    </a:cubicBezTo>
                    <a:cubicBezTo>
                      <a:pt x="3636621" y="2867323"/>
                      <a:pt x="3647090" y="2841620"/>
                      <a:pt x="3647090" y="2804493"/>
                    </a:cubicBezTo>
                    <a:cubicBezTo>
                      <a:pt x="3646139" y="1941060"/>
                      <a:pt x="3646139" y="1077626"/>
                      <a:pt x="3646139" y="214192"/>
                    </a:cubicBezTo>
                    <a:cubicBezTo>
                      <a:pt x="3647090" y="195153"/>
                      <a:pt x="3647090" y="177066"/>
                      <a:pt x="3647090" y="157074"/>
                    </a:cubicBezTo>
                    <a:close/>
                    <a:moveTo>
                      <a:pt x="4010657" y="2719768"/>
                    </a:moveTo>
                    <a:cubicBezTo>
                      <a:pt x="3648042" y="3082467"/>
                      <a:pt x="3288282" y="3442310"/>
                      <a:pt x="2930426" y="3800250"/>
                    </a:cubicBezTo>
                    <a:cubicBezTo>
                      <a:pt x="2951364" y="3823097"/>
                      <a:pt x="2976109" y="3849752"/>
                      <a:pt x="2996096" y="3871647"/>
                    </a:cubicBezTo>
                    <a:cubicBezTo>
                      <a:pt x="3357759" y="3508948"/>
                      <a:pt x="3718471" y="3149105"/>
                      <a:pt x="4079183" y="2787358"/>
                    </a:cubicBezTo>
                    <a:cubicBezTo>
                      <a:pt x="4058245" y="2767366"/>
                      <a:pt x="4033499" y="2742615"/>
                      <a:pt x="4010657" y="2719768"/>
                    </a:cubicBezTo>
                    <a:close/>
                    <a:moveTo>
                      <a:pt x="3186445" y="4064897"/>
                    </a:moveTo>
                    <a:cubicBezTo>
                      <a:pt x="3549060" y="3701245"/>
                      <a:pt x="3907868" y="3341402"/>
                      <a:pt x="4265725" y="2982511"/>
                    </a:cubicBezTo>
                    <a:cubicBezTo>
                      <a:pt x="4242883" y="2959664"/>
                      <a:pt x="4218138" y="2933960"/>
                      <a:pt x="4197199" y="2913969"/>
                    </a:cubicBezTo>
                    <a:cubicBezTo>
                      <a:pt x="3837439" y="3273813"/>
                      <a:pt x="3477679" y="3633656"/>
                      <a:pt x="3116968" y="3994451"/>
                    </a:cubicBezTo>
                    <a:cubicBezTo>
                      <a:pt x="3137906" y="4016346"/>
                      <a:pt x="3162651" y="4041098"/>
                      <a:pt x="3186445" y="4064897"/>
                    </a:cubicBezTo>
                    <a:close/>
                    <a:moveTo>
                      <a:pt x="269344" y="759669"/>
                    </a:moveTo>
                    <a:cubicBezTo>
                      <a:pt x="283620" y="760621"/>
                      <a:pt x="293138" y="761573"/>
                      <a:pt x="303607" y="761573"/>
                    </a:cubicBezTo>
                    <a:cubicBezTo>
                      <a:pt x="441610" y="761573"/>
                      <a:pt x="579613" y="760621"/>
                      <a:pt x="716665" y="762525"/>
                    </a:cubicBezTo>
                    <a:cubicBezTo>
                      <a:pt x="750927" y="762525"/>
                      <a:pt x="761397" y="752053"/>
                      <a:pt x="760445" y="718735"/>
                    </a:cubicBezTo>
                    <a:cubicBezTo>
                      <a:pt x="758541" y="580700"/>
                      <a:pt x="759493" y="443616"/>
                      <a:pt x="759493" y="305581"/>
                    </a:cubicBezTo>
                    <a:cubicBezTo>
                      <a:pt x="759493" y="295110"/>
                      <a:pt x="756638" y="283686"/>
                      <a:pt x="755686" y="273214"/>
                    </a:cubicBezTo>
                    <a:cubicBezTo>
                      <a:pt x="593889" y="435049"/>
                      <a:pt x="433996" y="594979"/>
                      <a:pt x="269344" y="759669"/>
                    </a:cubicBezTo>
                    <a:close/>
                    <a:moveTo>
                      <a:pt x="4385645" y="2868275"/>
                    </a:moveTo>
                    <a:cubicBezTo>
                      <a:pt x="4427522" y="2828292"/>
                      <a:pt x="4475109" y="2789262"/>
                      <a:pt x="4515083" y="2742615"/>
                    </a:cubicBezTo>
                    <a:cubicBezTo>
                      <a:pt x="4578849" y="2669314"/>
                      <a:pt x="4571235" y="2556030"/>
                      <a:pt x="4503662" y="2487488"/>
                    </a:cubicBezTo>
                    <a:cubicBezTo>
                      <a:pt x="4435136" y="2417995"/>
                      <a:pt x="4323781" y="2408475"/>
                      <a:pt x="4248594" y="2471305"/>
                    </a:cubicBezTo>
                    <a:cubicBezTo>
                      <a:pt x="4201007" y="2511287"/>
                      <a:pt x="4161033" y="2559838"/>
                      <a:pt x="4119156" y="2602676"/>
                    </a:cubicBezTo>
                    <a:cubicBezTo>
                      <a:pt x="4207668" y="2690257"/>
                      <a:pt x="4296181" y="2778790"/>
                      <a:pt x="4385645" y="2868275"/>
                    </a:cubicBezTo>
                    <a:close/>
                    <a:moveTo>
                      <a:pt x="2846672" y="3952565"/>
                    </a:moveTo>
                    <a:cubicBezTo>
                      <a:pt x="2821927" y="4039194"/>
                      <a:pt x="2798133" y="4125823"/>
                      <a:pt x="2771484" y="4221019"/>
                    </a:cubicBezTo>
                    <a:cubicBezTo>
                      <a:pt x="2867610" y="4193412"/>
                      <a:pt x="2954219" y="4167709"/>
                      <a:pt x="3037021" y="4143910"/>
                    </a:cubicBezTo>
                    <a:cubicBezTo>
                      <a:pt x="2973254" y="4080128"/>
                      <a:pt x="2911391" y="4017298"/>
                      <a:pt x="2846672" y="39525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17">
                <a:extLst>
                  <a:ext uri="{FF2B5EF4-FFF2-40B4-BE49-F238E27FC236}">
                    <a16:creationId xmlns:a16="http://schemas.microsoft.com/office/drawing/2014/main" id="{A46F847A-67B5-414A-A327-00CBE1410B5E}"/>
                  </a:ext>
                </a:extLst>
              </p:cNvPr>
              <p:cNvSpPr/>
              <p:nvPr/>
            </p:nvSpPr>
            <p:spPr>
              <a:xfrm>
                <a:off x="7057578" y="1217582"/>
                <a:ext cx="911772" cy="2695016"/>
              </a:xfrm>
              <a:custGeom>
                <a:avLst/>
                <a:gdLst>
                  <a:gd name="connsiteX0" fmla="*/ 911772 w 911772"/>
                  <a:gd name="connsiteY0" fmla="*/ 2568405 h 2695016"/>
                  <a:gd name="connsiteX1" fmla="*/ 902255 w 911772"/>
                  <a:gd name="connsiteY1" fmla="*/ 2543654 h 2695016"/>
                  <a:gd name="connsiteX2" fmla="*/ 324545 w 911772"/>
                  <a:gd name="connsiteY2" fmla="*/ 2378012 h 2695016"/>
                  <a:gd name="connsiteX3" fmla="*/ 35215 w 911772"/>
                  <a:gd name="connsiteY3" fmla="*/ 2666458 h 2695016"/>
                  <a:gd name="connsiteX4" fmla="*/ 4759 w 911772"/>
                  <a:gd name="connsiteY4" fmla="*/ 2695017 h 2695016"/>
                  <a:gd name="connsiteX5" fmla="*/ 0 w 911772"/>
                  <a:gd name="connsiteY5" fmla="*/ 2666458 h 2695016"/>
                  <a:gd name="connsiteX6" fmla="*/ 0 w 911772"/>
                  <a:gd name="connsiteY6" fmla="*/ 0 h 2695016"/>
                  <a:gd name="connsiteX7" fmla="*/ 910821 w 911772"/>
                  <a:gd name="connsiteY7" fmla="*/ 0 h 2695016"/>
                  <a:gd name="connsiteX8" fmla="*/ 911772 w 911772"/>
                  <a:gd name="connsiteY8" fmla="*/ 2568405 h 2695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1772" h="2695016">
                    <a:moveTo>
                      <a:pt x="911772" y="2568405"/>
                    </a:moveTo>
                    <a:cubicBezTo>
                      <a:pt x="908917" y="2559838"/>
                      <a:pt x="905110" y="2552222"/>
                      <a:pt x="902255" y="2543654"/>
                    </a:cubicBezTo>
                    <a:cubicBezTo>
                      <a:pt x="835633" y="2279960"/>
                      <a:pt x="520605" y="2189523"/>
                      <a:pt x="324545" y="2378012"/>
                    </a:cubicBezTo>
                    <a:cubicBezTo>
                      <a:pt x="226515" y="2472257"/>
                      <a:pt x="131341" y="2570310"/>
                      <a:pt x="35215" y="2666458"/>
                    </a:cubicBezTo>
                    <a:cubicBezTo>
                      <a:pt x="26649" y="2675026"/>
                      <a:pt x="18083" y="2682641"/>
                      <a:pt x="4759" y="2695017"/>
                    </a:cubicBezTo>
                    <a:cubicBezTo>
                      <a:pt x="2855" y="2682641"/>
                      <a:pt x="0" y="2675026"/>
                      <a:pt x="0" y="2666458"/>
                    </a:cubicBezTo>
                    <a:cubicBezTo>
                      <a:pt x="0" y="1777321"/>
                      <a:pt x="0" y="889137"/>
                      <a:pt x="0" y="0"/>
                    </a:cubicBezTo>
                    <a:cubicBezTo>
                      <a:pt x="303607" y="0"/>
                      <a:pt x="607214" y="0"/>
                      <a:pt x="910821" y="0"/>
                    </a:cubicBezTo>
                    <a:cubicBezTo>
                      <a:pt x="911772" y="856770"/>
                      <a:pt x="911772" y="1712588"/>
                      <a:pt x="911772" y="25684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1BDDCE2E-1BD8-4F77-BC7B-FCB13643A8E4}"/>
                  </a:ext>
                </a:extLst>
              </p:cNvPr>
              <p:cNvSpPr/>
              <p:nvPr/>
            </p:nvSpPr>
            <p:spPr>
              <a:xfrm>
                <a:off x="4321547" y="1521788"/>
                <a:ext cx="2432424" cy="1369773"/>
              </a:xfrm>
              <a:custGeom>
                <a:avLst/>
                <a:gdLst>
                  <a:gd name="connsiteX0" fmla="*/ 1217997 w 2432424"/>
                  <a:gd name="connsiteY0" fmla="*/ 423 h 1369773"/>
                  <a:gd name="connsiteX1" fmla="*/ 2023174 w 2432424"/>
                  <a:gd name="connsiteY1" fmla="*/ 423 h 1369773"/>
                  <a:gd name="connsiteX2" fmla="*/ 2432424 w 2432424"/>
                  <a:gd name="connsiteY2" fmla="*/ 412625 h 1369773"/>
                  <a:gd name="connsiteX3" fmla="*/ 2432424 w 2432424"/>
                  <a:gd name="connsiteY3" fmla="*/ 964765 h 1369773"/>
                  <a:gd name="connsiteX4" fmla="*/ 2028884 w 2432424"/>
                  <a:gd name="connsiteY4" fmla="*/ 1369351 h 1369773"/>
                  <a:gd name="connsiteX5" fmla="*/ 400447 w 2432424"/>
                  <a:gd name="connsiteY5" fmla="*/ 1369351 h 1369773"/>
                  <a:gd name="connsiteX6" fmla="*/ 714 w 2432424"/>
                  <a:gd name="connsiteY6" fmla="*/ 970477 h 1369773"/>
                  <a:gd name="connsiteX7" fmla="*/ 714 w 2432424"/>
                  <a:gd name="connsiteY7" fmla="*/ 395489 h 1369773"/>
                  <a:gd name="connsiteX8" fmla="*/ 398544 w 2432424"/>
                  <a:gd name="connsiteY8" fmla="*/ 423 h 1369773"/>
                  <a:gd name="connsiteX9" fmla="*/ 1217997 w 2432424"/>
                  <a:gd name="connsiteY9" fmla="*/ 423 h 1369773"/>
                  <a:gd name="connsiteX10" fmla="*/ 1215142 w 2432424"/>
                  <a:gd name="connsiteY10" fmla="*/ 1216084 h 1369773"/>
                  <a:gd name="connsiteX11" fmla="*/ 2033643 w 2432424"/>
                  <a:gd name="connsiteY11" fmla="*/ 1216084 h 1369773"/>
                  <a:gd name="connsiteX12" fmla="*/ 2279194 w 2432424"/>
                  <a:gd name="connsiteY12" fmla="*/ 974285 h 1369773"/>
                  <a:gd name="connsiteX13" fmla="*/ 2279194 w 2432424"/>
                  <a:gd name="connsiteY13" fmla="*/ 394537 h 1369773"/>
                  <a:gd name="connsiteX14" fmla="*/ 2038402 w 2432424"/>
                  <a:gd name="connsiteY14" fmla="*/ 152738 h 1369773"/>
                  <a:gd name="connsiteX15" fmla="*/ 396640 w 2432424"/>
                  <a:gd name="connsiteY15" fmla="*/ 152738 h 1369773"/>
                  <a:gd name="connsiteX16" fmla="*/ 152041 w 2432424"/>
                  <a:gd name="connsiteY16" fmla="*/ 401201 h 1369773"/>
                  <a:gd name="connsiteX17" fmla="*/ 152041 w 2432424"/>
                  <a:gd name="connsiteY17" fmla="*/ 966669 h 1369773"/>
                  <a:gd name="connsiteX18" fmla="*/ 401399 w 2432424"/>
                  <a:gd name="connsiteY18" fmla="*/ 1215132 h 1369773"/>
                  <a:gd name="connsiteX19" fmla="*/ 1215142 w 2432424"/>
                  <a:gd name="connsiteY19" fmla="*/ 1216084 h 1369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32424" h="1369773">
                    <a:moveTo>
                      <a:pt x="1217997" y="423"/>
                    </a:moveTo>
                    <a:cubicBezTo>
                      <a:pt x="1486389" y="423"/>
                      <a:pt x="1754782" y="423"/>
                      <a:pt x="2023174" y="423"/>
                    </a:cubicBezTo>
                    <a:cubicBezTo>
                      <a:pt x="2274435" y="423"/>
                      <a:pt x="2432424" y="160353"/>
                      <a:pt x="2432424" y="412625"/>
                    </a:cubicBezTo>
                    <a:cubicBezTo>
                      <a:pt x="2432424" y="596354"/>
                      <a:pt x="2432424" y="781036"/>
                      <a:pt x="2432424" y="964765"/>
                    </a:cubicBezTo>
                    <a:cubicBezTo>
                      <a:pt x="2432424" y="1207517"/>
                      <a:pt x="2270628" y="1369351"/>
                      <a:pt x="2028884" y="1369351"/>
                    </a:cubicBezTo>
                    <a:cubicBezTo>
                      <a:pt x="1486389" y="1369351"/>
                      <a:pt x="942942" y="1370303"/>
                      <a:pt x="400447" y="1369351"/>
                    </a:cubicBezTo>
                    <a:cubicBezTo>
                      <a:pt x="162511" y="1369351"/>
                      <a:pt x="2617" y="1208469"/>
                      <a:pt x="714" y="970477"/>
                    </a:cubicBezTo>
                    <a:cubicBezTo>
                      <a:pt x="-238" y="779132"/>
                      <a:pt x="-238" y="586834"/>
                      <a:pt x="714" y="395489"/>
                    </a:cubicBezTo>
                    <a:cubicBezTo>
                      <a:pt x="2617" y="160353"/>
                      <a:pt x="163462" y="1375"/>
                      <a:pt x="398544" y="423"/>
                    </a:cubicBezTo>
                    <a:cubicBezTo>
                      <a:pt x="671695" y="-529"/>
                      <a:pt x="944846" y="423"/>
                      <a:pt x="1217997" y="423"/>
                    </a:cubicBezTo>
                    <a:close/>
                    <a:moveTo>
                      <a:pt x="1215142" y="1216084"/>
                    </a:moveTo>
                    <a:cubicBezTo>
                      <a:pt x="1488293" y="1216084"/>
                      <a:pt x="1760492" y="1216084"/>
                      <a:pt x="2033643" y="1216084"/>
                    </a:cubicBezTo>
                    <a:cubicBezTo>
                      <a:pt x="2184971" y="1216084"/>
                      <a:pt x="2279194" y="1124696"/>
                      <a:pt x="2279194" y="974285"/>
                    </a:cubicBezTo>
                    <a:cubicBezTo>
                      <a:pt x="2280145" y="781036"/>
                      <a:pt x="2280145" y="587786"/>
                      <a:pt x="2279194" y="394537"/>
                    </a:cubicBezTo>
                    <a:cubicBezTo>
                      <a:pt x="2278242" y="246030"/>
                      <a:pt x="2186874" y="152738"/>
                      <a:pt x="2038402" y="152738"/>
                    </a:cubicBezTo>
                    <a:cubicBezTo>
                      <a:pt x="1491148" y="151786"/>
                      <a:pt x="943894" y="151786"/>
                      <a:pt x="396640" y="152738"/>
                    </a:cubicBezTo>
                    <a:cubicBezTo>
                      <a:pt x="243409" y="152738"/>
                      <a:pt x="152041" y="247934"/>
                      <a:pt x="152041" y="401201"/>
                    </a:cubicBezTo>
                    <a:cubicBezTo>
                      <a:pt x="152041" y="589690"/>
                      <a:pt x="152041" y="778180"/>
                      <a:pt x="152041" y="966669"/>
                    </a:cubicBezTo>
                    <a:cubicBezTo>
                      <a:pt x="152041" y="1121840"/>
                      <a:pt x="246264" y="1215132"/>
                      <a:pt x="401399" y="1215132"/>
                    </a:cubicBezTo>
                    <a:cubicBezTo>
                      <a:pt x="672646" y="1216084"/>
                      <a:pt x="943894" y="1216084"/>
                      <a:pt x="1215142" y="12160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9">
                <a:extLst>
                  <a:ext uri="{FF2B5EF4-FFF2-40B4-BE49-F238E27FC236}">
                    <a16:creationId xmlns:a16="http://schemas.microsoft.com/office/drawing/2014/main" id="{E90A22F4-AF7A-4ACE-B00A-10FDBF0C1046}"/>
                  </a:ext>
                </a:extLst>
              </p:cNvPr>
              <p:cNvSpPr/>
              <p:nvPr/>
            </p:nvSpPr>
            <p:spPr>
              <a:xfrm>
                <a:off x="3564070" y="4360023"/>
                <a:ext cx="1346369" cy="1271701"/>
              </a:xfrm>
              <a:custGeom>
                <a:avLst/>
                <a:gdLst>
                  <a:gd name="connsiteX0" fmla="*/ 907615 w 1346369"/>
                  <a:gd name="connsiteY0" fmla="*/ 357939 h 1271701"/>
                  <a:gd name="connsiteX1" fmla="*/ 1234063 w 1346369"/>
                  <a:gd name="connsiteY1" fmla="*/ 0 h 1271701"/>
                  <a:gd name="connsiteX2" fmla="*/ 1346369 w 1346369"/>
                  <a:gd name="connsiteY2" fmla="*/ 101861 h 1271701"/>
                  <a:gd name="connsiteX3" fmla="*/ 1129371 w 1346369"/>
                  <a:gd name="connsiteY3" fmla="*/ 341756 h 1271701"/>
                  <a:gd name="connsiteX4" fmla="*/ 1110336 w 1346369"/>
                  <a:gd name="connsiteY4" fmla="*/ 361747 h 1271701"/>
                  <a:gd name="connsiteX5" fmla="*/ 1016114 w 1346369"/>
                  <a:gd name="connsiteY5" fmla="*/ 472175 h 1271701"/>
                  <a:gd name="connsiteX6" fmla="*/ 1045618 w 1346369"/>
                  <a:gd name="connsiteY6" fmla="*/ 606403 h 1271701"/>
                  <a:gd name="connsiteX7" fmla="*/ 857172 w 1346369"/>
                  <a:gd name="connsiteY7" fmla="*/ 1151879 h 1271701"/>
                  <a:gd name="connsiteX8" fmla="*/ 280414 w 1346369"/>
                  <a:gd name="connsiteY8" fmla="*/ 1202333 h 1271701"/>
                  <a:gd name="connsiteX9" fmla="*/ 1552 w 1346369"/>
                  <a:gd name="connsiteY9" fmla="*/ 697792 h 1271701"/>
                  <a:gd name="connsiteX10" fmla="*/ 323243 w 1346369"/>
                  <a:gd name="connsiteY10" fmla="*/ 247511 h 1271701"/>
                  <a:gd name="connsiteX11" fmla="*/ 871448 w 1346369"/>
                  <a:gd name="connsiteY11" fmla="*/ 327477 h 1271701"/>
                  <a:gd name="connsiteX12" fmla="*/ 907615 w 1346369"/>
                  <a:gd name="connsiteY12" fmla="*/ 357939 h 1271701"/>
                  <a:gd name="connsiteX13" fmla="*/ 801019 w 1346369"/>
                  <a:gd name="connsiteY13" fmla="*/ 474079 h 1271701"/>
                  <a:gd name="connsiteX14" fmla="*/ 290883 w 1346369"/>
                  <a:gd name="connsiteY14" fmla="*/ 439809 h 1271701"/>
                  <a:gd name="connsiteX15" fmla="*/ 220454 w 1346369"/>
                  <a:gd name="connsiteY15" fmla="*/ 952918 h 1271701"/>
                  <a:gd name="connsiteX16" fmla="*/ 735348 w 1346369"/>
                  <a:gd name="connsiteY16" fmla="*/ 1053827 h 1271701"/>
                  <a:gd name="connsiteX17" fmla="*/ 881917 w 1346369"/>
                  <a:gd name="connsiteY17" fmla="*/ 613067 h 1271701"/>
                  <a:gd name="connsiteX18" fmla="*/ 543096 w 1346369"/>
                  <a:gd name="connsiteY18" fmla="*/ 985285 h 1271701"/>
                  <a:gd name="connsiteX19" fmla="*/ 261379 w 1346369"/>
                  <a:gd name="connsiteY19" fmla="*/ 796796 h 1271701"/>
                  <a:gd name="connsiteX20" fmla="*/ 345133 w 1346369"/>
                  <a:gd name="connsiteY20" fmla="*/ 671136 h 1271701"/>
                  <a:gd name="connsiteX21" fmla="*/ 519302 w 1346369"/>
                  <a:gd name="connsiteY21" fmla="*/ 785372 h 1271701"/>
                  <a:gd name="connsiteX22" fmla="*/ 781984 w 1346369"/>
                  <a:gd name="connsiteY22" fmla="*/ 495975 h 1271701"/>
                  <a:gd name="connsiteX23" fmla="*/ 801019 w 1346369"/>
                  <a:gd name="connsiteY23" fmla="*/ 474079 h 1271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46369" h="1271701">
                    <a:moveTo>
                      <a:pt x="907615" y="357939"/>
                    </a:moveTo>
                    <a:cubicBezTo>
                      <a:pt x="1016114" y="238944"/>
                      <a:pt x="1122709" y="121852"/>
                      <a:pt x="1234063" y="0"/>
                    </a:cubicBezTo>
                    <a:cubicBezTo>
                      <a:pt x="1271182" y="34271"/>
                      <a:pt x="1307348" y="66638"/>
                      <a:pt x="1346369" y="101861"/>
                    </a:cubicBezTo>
                    <a:cubicBezTo>
                      <a:pt x="1273085" y="182778"/>
                      <a:pt x="1200752" y="262743"/>
                      <a:pt x="1129371" y="341756"/>
                    </a:cubicBezTo>
                    <a:cubicBezTo>
                      <a:pt x="1123661" y="348420"/>
                      <a:pt x="1116999" y="355084"/>
                      <a:pt x="1110336" y="361747"/>
                    </a:cubicBezTo>
                    <a:cubicBezTo>
                      <a:pt x="1077025" y="397922"/>
                      <a:pt x="1028486" y="429337"/>
                      <a:pt x="1016114" y="472175"/>
                    </a:cubicBezTo>
                    <a:cubicBezTo>
                      <a:pt x="1005644" y="511206"/>
                      <a:pt x="1036100" y="560708"/>
                      <a:pt x="1045618" y="606403"/>
                    </a:cubicBezTo>
                    <a:cubicBezTo>
                      <a:pt x="1092253" y="826307"/>
                      <a:pt x="1033245" y="1012892"/>
                      <a:pt x="857172" y="1151879"/>
                    </a:cubicBezTo>
                    <a:cubicBezTo>
                      <a:pt x="679196" y="1291819"/>
                      <a:pt x="479329" y="1309906"/>
                      <a:pt x="280414" y="1202333"/>
                    </a:cubicBezTo>
                    <a:cubicBezTo>
                      <a:pt x="83403" y="1095713"/>
                      <a:pt x="-13675" y="921504"/>
                      <a:pt x="1552" y="697792"/>
                    </a:cubicBezTo>
                    <a:cubicBezTo>
                      <a:pt x="15829" y="486455"/>
                      <a:pt x="127183" y="331284"/>
                      <a:pt x="323243" y="247511"/>
                    </a:cubicBezTo>
                    <a:cubicBezTo>
                      <a:pt x="518351" y="163738"/>
                      <a:pt x="703941" y="195153"/>
                      <a:pt x="871448" y="327477"/>
                    </a:cubicBezTo>
                    <a:cubicBezTo>
                      <a:pt x="881917" y="336044"/>
                      <a:pt x="893338" y="345564"/>
                      <a:pt x="907615" y="357939"/>
                    </a:cubicBezTo>
                    <a:close/>
                    <a:moveTo>
                      <a:pt x="801019" y="474079"/>
                    </a:moveTo>
                    <a:cubicBezTo>
                      <a:pt x="671582" y="329380"/>
                      <a:pt x="444114" y="316053"/>
                      <a:pt x="290883" y="439809"/>
                    </a:cubicBezTo>
                    <a:cubicBezTo>
                      <a:pt x="136700" y="564516"/>
                      <a:pt x="105293" y="791084"/>
                      <a:pt x="220454" y="952918"/>
                    </a:cubicBezTo>
                    <a:cubicBezTo>
                      <a:pt x="337519" y="1118561"/>
                      <a:pt x="564986" y="1163303"/>
                      <a:pt x="735348" y="1053827"/>
                    </a:cubicBezTo>
                    <a:cubicBezTo>
                      <a:pt x="884773" y="957678"/>
                      <a:pt x="956154" y="746342"/>
                      <a:pt x="881917" y="613067"/>
                    </a:cubicBezTo>
                    <a:cubicBezTo>
                      <a:pt x="768660" y="736822"/>
                      <a:pt x="657305" y="859626"/>
                      <a:pt x="543096" y="985285"/>
                    </a:cubicBezTo>
                    <a:cubicBezTo>
                      <a:pt x="447921" y="921504"/>
                      <a:pt x="355602" y="859626"/>
                      <a:pt x="261379" y="796796"/>
                    </a:cubicBezTo>
                    <a:cubicBezTo>
                      <a:pt x="290883" y="753006"/>
                      <a:pt x="316580" y="713975"/>
                      <a:pt x="345133" y="671136"/>
                    </a:cubicBezTo>
                    <a:cubicBezTo>
                      <a:pt x="405093" y="710167"/>
                      <a:pt x="462197" y="747294"/>
                      <a:pt x="519302" y="785372"/>
                    </a:cubicBezTo>
                    <a:cubicBezTo>
                      <a:pt x="608766" y="687320"/>
                      <a:pt x="695375" y="592123"/>
                      <a:pt x="781984" y="495975"/>
                    </a:cubicBezTo>
                    <a:cubicBezTo>
                      <a:pt x="786743" y="490263"/>
                      <a:pt x="792453" y="483599"/>
                      <a:pt x="801019" y="4740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508C4AEC-4460-4B87-8CD0-2CDD985DEE02}"/>
                  </a:ext>
                </a:extLst>
              </p:cNvPr>
              <p:cNvSpPr/>
              <p:nvPr/>
            </p:nvSpPr>
            <p:spPr>
              <a:xfrm>
                <a:off x="3563837" y="2991095"/>
                <a:ext cx="1345650" cy="1268459"/>
              </a:xfrm>
              <a:custGeom>
                <a:avLst/>
                <a:gdLst>
                  <a:gd name="connsiteX0" fmla="*/ 1233345 w 1345650"/>
                  <a:gd name="connsiteY0" fmla="*/ 0 h 1268459"/>
                  <a:gd name="connsiteX1" fmla="*/ 1345651 w 1345650"/>
                  <a:gd name="connsiteY1" fmla="*/ 101861 h 1268459"/>
                  <a:gd name="connsiteX2" fmla="*/ 1177192 w 1345650"/>
                  <a:gd name="connsiteY2" fmla="*/ 288446 h 1268459"/>
                  <a:gd name="connsiteX3" fmla="*/ 1046802 w 1345650"/>
                  <a:gd name="connsiteY3" fmla="*/ 430289 h 1268459"/>
                  <a:gd name="connsiteX4" fmla="*/ 1023961 w 1345650"/>
                  <a:gd name="connsiteY4" fmla="*/ 543573 h 1268459"/>
                  <a:gd name="connsiteX5" fmla="*/ 913558 w 1345650"/>
                  <a:gd name="connsiteY5" fmla="*/ 1100473 h 1268459"/>
                  <a:gd name="connsiteX6" fmla="*/ 371063 w 1345650"/>
                  <a:gd name="connsiteY6" fmla="*/ 1240412 h 1268459"/>
                  <a:gd name="connsiteX7" fmla="*/ 7496 w 1345650"/>
                  <a:gd name="connsiteY7" fmla="*/ 818691 h 1268459"/>
                  <a:gd name="connsiteX8" fmla="*/ 278743 w 1345650"/>
                  <a:gd name="connsiteY8" fmla="*/ 266551 h 1268459"/>
                  <a:gd name="connsiteX9" fmla="*/ 882150 w 1345650"/>
                  <a:gd name="connsiteY9" fmla="*/ 336996 h 1268459"/>
                  <a:gd name="connsiteX10" fmla="*/ 907848 w 1345650"/>
                  <a:gd name="connsiteY10" fmla="*/ 357939 h 1268459"/>
                  <a:gd name="connsiteX11" fmla="*/ 1233345 w 1345650"/>
                  <a:gd name="connsiteY11" fmla="*/ 0 h 1268459"/>
                  <a:gd name="connsiteX12" fmla="*/ 801252 w 1345650"/>
                  <a:gd name="connsiteY12" fmla="*/ 475983 h 1268459"/>
                  <a:gd name="connsiteX13" fmla="*/ 305392 w 1345650"/>
                  <a:gd name="connsiteY13" fmla="*/ 429337 h 1268459"/>
                  <a:gd name="connsiteX14" fmla="*/ 209266 w 1345650"/>
                  <a:gd name="connsiteY14" fmla="*/ 937687 h 1268459"/>
                  <a:gd name="connsiteX15" fmla="*/ 708933 w 1345650"/>
                  <a:gd name="connsiteY15" fmla="*/ 1070010 h 1268459"/>
                  <a:gd name="connsiteX16" fmla="*/ 883102 w 1345650"/>
                  <a:gd name="connsiteY16" fmla="*/ 612114 h 1268459"/>
                  <a:gd name="connsiteX17" fmla="*/ 542377 w 1345650"/>
                  <a:gd name="connsiteY17" fmla="*/ 986237 h 1268459"/>
                  <a:gd name="connsiteX18" fmla="*/ 260660 w 1345650"/>
                  <a:gd name="connsiteY18" fmla="*/ 797748 h 1268459"/>
                  <a:gd name="connsiteX19" fmla="*/ 344414 w 1345650"/>
                  <a:gd name="connsiteY19" fmla="*/ 672088 h 1268459"/>
                  <a:gd name="connsiteX20" fmla="*/ 518584 w 1345650"/>
                  <a:gd name="connsiteY20" fmla="*/ 787276 h 1268459"/>
                  <a:gd name="connsiteX21" fmla="*/ 801252 w 1345650"/>
                  <a:gd name="connsiteY21" fmla="*/ 475983 h 126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45650" h="1268459">
                    <a:moveTo>
                      <a:pt x="1233345" y="0"/>
                    </a:moveTo>
                    <a:cubicBezTo>
                      <a:pt x="1271415" y="34271"/>
                      <a:pt x="1306629" y="66638"/>
                      <a:pt x="1345651" y="101861"/>
                    </a:cubicBezTo>
                    <a:cubicBezTo>
                      <a:pt x="1287594" y="165642"/>
                      <a:pt x="1232393" y="226568"/>
                      <a:pt x="1177192" y="288446"/>
                    </a:cubicBezTo>
                    <a:cubicBezTo>
                      <a:pt x="1134363" y="336044"/>
                      <a:pt x="1092486" y="385546"/>
                      <a:pt x="1046802" y="430289"/>
                    </a:cubicBezTo>
                    <a:cubicBezTo>
                      <a:pt x="1010636" y="464559"/>
                      <a:pt x="1004926" y="492167"/>
                      <a:pt x="1023961" y="543573"/>
                    </a:cubicBezTo>
                    <a:cubicBezTo>
                      <a:pt x="1102004" y="750149"/>
                      <a:pt x="1065837" y="940543"/>
                      <a:pt x="913558" y="1100473"/>
                    </a:cubicBezTo>
                    <a:cubicBezTo>
                      <a:pt x="764134" y="1257548"/>
                      <a:pt x="576640" y="1305146"/>
                      <a:pt x="371063" y="1240412"/>
                    </a:cubicBezTo>
                    <a:cubicBezTo>
                      <a:pt x="167389" y="1175679"/>
                      <a:pt x="42711" y="1030980"/>
                      <a:pt x="7496" y="818691"/>
                    </a:cubicBezTo>
                    <a:cubicBezTo>
                      <a:pt x="-30574" y="591171"/>
                      <a:pt x="78877" y="375075"/>
                      <a:pt x="278743" y="266551"/>
                    </a:cubicBezTo>
                    <a:cubicBezTo>
                      <a:pt x="473851" y="160882"/>
                      <a:pt x="710836" y="187538"/>
                      <a:pt x="882150" y="336996"/>
                    </a:cubicBezTo>
                    <a:cubicBezTo>
                      <a:pt x="888813" y="342708"/>
                      <a:pt x="896427" y="348420"/>
                      <a:pt x="907848" y="357939"/>
                    </a:cubicBezTo>
                    <a:cubicBezTo>
                      <a:pt x="1015395" y="239896"/>
                      <a:pt x="1123894" y="121852"/>
                      <a:pt x="1233345" y="0"/>
                    </a:cubicBezTo>
                    <a:close/>
                    <a:moveTo>
                      <a:pt x="801252" y="475983"/>
                    </a:moveTo>
                    <a:cubicBezTo>
                      <a:pt x="682284" y="336044"/>
                      <a:pt x="458624" y="317005"/>
                      <a:pt x="305392" y="429337"/>
                    </a:cubicBezTo>
                    <a:cubicBezTo>
                      <a:pt x="144547" y="548333"/>
                      <a:pt x="102670" y="769189"/>
                      <a:pt x="209266" y="937687"/>
                    </a:cubicBezTo>
                    <a:cubicBezTo>
                      <a:pt x="315862" y="1106185"/>
                      <a:pt x="533811" y="1164255"/>
                      <a:pt x="708933" y="1070010"/>
                    </a:cubicBezTo>
                    <a:cubicBezTo>
                      <a:pt x="873585" y="982429"/>
                      <a:pt x="954483" y="772997"/>
                      <a:pt x="883102" y="612114"/>
                    </a:cubicBezTo>
                    <a:cubicBezTo>
                      <a:pt x="768893" y="737774"/>
                      <a:pt x="656587" y="861530"/>
                      <a:pt x="542377" y="986237"/>
                    </a:cubicBezTo>
                    <a:cubicBezTo>
                      <a:pt x="446251" y="922455"/>
                      <a:pt x="354883" y="861530"/>
                      <a:pt x="260660" y="797748"/>
                    </a:cubicBezTo>
                    <a:cubicBezTo>
                      <a:pt x="289213" y="754909"/>
                      <a:pt x="315862" y="714927"/>
                      <a:pt x="344414" y="672088"/>
                    </a:cubicBezTo>
                    <a:cubicBezTo>
                      <a:pt x="403422" y="711119"/>
                      <a:pt x="459575" y="748246"/>
                      <a:pt x="518584" y="787276"/>
                    </a:cubicBezTo>
                    <a:cubicBezTo>
                      <a:pt x="612806" y="683512"/>
                      <a:pt x="706077" y="580700"/>
                      <a:pt x="801252" y="4759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21">
                <a:extLst>
                  <a:ext uri="{FF2B5EF4-FFF2-40B4-BE49-F238E27FC236}">
                    <a16:creationId xmlns:a16="http://schemas.microsoft.com/office/drawing/2014/main" id="{5B7C1784-0CC2-44FA-BC83-B6988C3DB4B2}"/>
                  </a:ext>
                </a:extLst>
              </p:cNvPr>
              <p:cNvSpPr/>
              <p:nvPr/>
            </p:nvSpPr>
            <p:spPr>
              <a:xfrm>
                <a:off x="4932330" y="3349034"/>
                <a:ext cx="1818786" cy="146602"/>
              </a:xfrm>
              <a:custGeom>
                <a:avLst/>
                <a:gdLst>
                  <a:gd name="connsiteX0" fmla="*/ 0 w 1818786"/>
                  <a:gd name="connsiteY0" fmla="*/ 146603 h 146602"/>
                  <a:gd name="connsiteX1" fmla="*/ 0 w 1818786"/>
                  <a:gd name="connsiteY1" fmla="*/ 0 h 146602"/>
                  <a:gd name="connsiteX2" fmla="*/ 1818786 w 1818786"/>
                  <a:gd name="connsiteY2" fmla="*/ 0 h 146602"/>
                  <a:gd name="connsiteX3" fmla="*/ 1818786 w 1818786"/>
                  <a:gd name="connsiteY3" fmla="*/ 146603 h 146602"/>
                  <a:gd name="connsiteX4" fmla="*/ 0 w 1818786"/>
                  <a:gd name="connsiteY4" fmla="*/ 146603 h 14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786" h="146602">
                    <a:moveTo>
                      <a:pt x="0" y="146603"/>
                    </a:moveTo>
                    <a:cubicBezTo>
                      <a:pt x="0" y="97100"/>
                      <a:pt x="0" y="50454"/>
                      <a:pt x="0" y="0"/>
                    </a:cubicBezTo>
                    <a:cubicBezTo>
                      <a:pt x="606262" y="0"/>
                      <a:pt x="1211573" y="0"/>
                      <a:pt x="1818786" y="0"/>
                    </a:cubicBezTo>
                    <a:cubicBezTo>
                      <a:pt x="1818786" y="48550"/>
                      <a:pt x="1818786" y="95197"/>
                      <a:pt x="1818786" y="146603"/>
                    </a:cubicBezTo>
                    <a:cubicBezTo>
                      <a:pt x="1215380" y="146603"/>
                      <a:pt x="610069" y="146603"/>
                      <a:pt x="0" y="1466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22">
                <a:extLst>
                  <a:ext uri="{FF2B5EF4-FFF2-40B4-BE49-F238E27FC236}">
                    <a16:creationId xmlns:a16="http://schemas.microsoft.com/office/drawing/2014/main" id="{30C25394-FC5A-436E-A68F-749D531CA7EA}"/>
                  </a:ext>
                </a:extLst>
              </p:cNvPr>
              <p:cNvSpPr/>
              <p:nvPr/>
            </p:nvSpPr>
            <p:spPr>
              <a:xfrm>
                <a:off x="4932330" y="3956389"/>
                <a:ext cx="1818786" cy="146602"/>
              </a:xfrm>
              <a:custGeom>
                <a:avLst/>
                <a:gdLst>
                  <a:gd name="connsiteX0" fmla="*/ 0 w 1818786"/>
                  <a:gd name="connsiteY0" fmla="*/ 146603 h 146602"/>
                  <a:gd name="connsiteX1" fmla="*/ 0 w 1818786"/>
                  <a:gd name="connsiteY1" fmla="*/ 0 h 146602"/>
                  <a:gd name="connsiteX2" fmla="*/ 1818786 w 1818786"/>
                  <a:gd name="connsiteY2" fmla="*/ 0 h 146602"/>
                  <a:gd name="connsiteX3" fmla="*/ 1818786 w 1818786"/>
                  <a:gd name="connsiteY3" fmla="*/ 146603 h 146602"/>
                  <a:gd name="connsiteX4" fmla="*/ 0 w 1818786"/>
                  <a:gd name="connsiteY4" fmla="*/ 146603 h 14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786" h="146602">
                    <a:moveTo>
                      <a:pt x="0" y="146603"/>
                    </a:moveTo>
                    <a:cubicBezTo>
                      <a:pt x="0" y="97101"/>
                      <a:pt x="0" y="50454"/>
                      <a:pt x="0" y="0"/>
                    </a:cubicBezTo>
                    <a:cubicBezTo>
                      <a:pt x="606262" y="0"/>
                      <a:pt x="1211573" y="0"/>
                      <a:pt x="1818786" y="0"/>
                    </a:cubicBezTo>
                    <a:cubicBezTo>
                      <a:pt x="1818786" y="48550"/>
                      <a:pt x="1818786" y="95197"/>
                      <a:pt x="1818786" y="146603"/>
                    </a:cubicBezTo>
                    <a:cubicBezTo>
                      <a:pt x="1215380" y="146603"/>
                      <a:pt x="610069" y="146603"/>
                      <a:pt x="0" y="1466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84165E7F-0A94-4F60-8F01-E294AF88C18B}"/>
                  </a:ext>
                </a:extLst>
              </p:cNvPr>
              <p:cNvSpPr/>
              <p:nvPr/>
            </p:nvSpPr>
            <p:spPr>
              <a:xfrm>
                <a:off x="4933282" y="3653664"/>
                <a:ext cx="1515179" cy="146602"/>
              </a:xfrm>
              <a:custGeom>
                <a:avLst/>
                <a:gdLst>
                  <a:gd name="connsiteX0" fmla="*/ 1515180 w 1515179"/>
                  <a:gd name="connsiteY0" fmla="*/ 0 h 146602"/>
                  <a:gd name="connsiteX1" fmla="*/ 1515180 w 1515179"/>
                  <a:gd name="connsiteY1" fmla="*/ 146603 h 146602"/>
                  <a:gd name="connsiteX2" fmla="*/ 0 w 1515179"/>
                  <a:gd name="connsiteY2" fmla="*/ 146603 h 146602"/>
                  <a:gd name="connsiteX3" fmla="*/ 0 w 1515179"/>
                  <a:gd name="connsiteY3" fmla="*/ 0 h 146602"/>
                  <a:gd name="connsiteX4" fmla="*/ 1515180 w 1515179"/>
                  <a:gd name="connsiteY4" fmla="*/ 0 h 14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5179" h="146602">
                    <a:moveTo>
                      <a:pt x="1515180" y="0"/>
                    </a:moveTo>
                    <a:cubicBezTo>
                      <a:pt x="1515180" y="49502"/>
                      <a:pt x="1515180" y="97100"/>
                      <a:pt x="1515180" y="146603"/>
                    </a:cubicBezTo>
                    <a:cubicBezTo>
                      <a:pt x="1009802" y="146603"/>
                      <a:pt x="506329" y="146603"/>
                      <a:pt x="0" y="146603"/>
                    </a:cubicBezTo>
                    <a:cubicBezTo>
                      <a:pt x="0" y="97100"/>
                      <a:pt x="0" y="50454"/>
                      <a:pt x="0" y="0"/>
                    </a:cubicBezTo>
                    <a:cubicBezTo>
                      <a:pt x="503474" y="0"/>
                      <a:pt x="1006947" y="0"/>
                      <a:pt x="15151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24">
                <a:extLst>
                  <a:ext uri="{FF2B5EF4-FFF2-40B4-BE49-F238E27FC236}">
                    <a16:creationId xmlns:a16="http://schemas.microsoft.com/office/drawing/2014/main" id="{8218654C-2247-4656-861C-525ABD41B11E}"/>
                  </a:ext>
                </a:extLst>
              </p:cNvPr>
              <p:cNvSpPr/>
              <p:nvPr/>
            </p:nvSpPr>
            <p:spPr>
              <a:xfrm>
                <a:off x="4934233" y="4717010"/>
                <a:ext cx="828970" cy="144699"/>
              </a:xfrm>
              <a:custGeom>
                <a:avLst/>
                <a:gdLst>
                  <a:gd name="connsiteX0" fmla="*/ 828971 w 828970"/>
                  <a:gd name="connsiteY0" fmla="*/ 0 h 144699"/>
                  <a:gd name="connsiteX1" fmla="*/ 828971 w 828970"/>
                  <a:gd name="connsiteY1" fmla="*/ 144699 h 144699"/>
                  <a:gd name="connsiteX2" fmla="*/ 0 w 828970"/>
                  <a:gd name="connsiteY2" fmla="*/ 144699 h 144699"/>
                  <a:gd name="connsiteX3" fmla="*/ 0 w 828970"/>
                  <a:gd name="connsiteY3" fmla="*/ 0 h 144699"/>
                  <a:gd name="connsiteX4" fmla="*/ 828971 w 828970"/>
                  <a:gd name="connsiteY4" fmla="*/ 0 h 14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970" h="144699">
                    <a:moveTo>
                      <a:pt x="828971" y="0"/>
                    </a:moveTo>
                    <a:cubicBezTo>
                      <a:pt x="828971" y="47598"/>
                      <a:pt x="828971" y="94245"/>
                      <a:pt x="828971" y="144699"/>
                    </a:cubicBezTo>
                    <a:cubicBezTo>
                      <a:pt x="552964" y="144699"/>
                      <a:pt x="278861" y="144699"/>
                      <a:pt x="0" y="144699"/>
                    </a:cubicBezTo>
                    <a:cubicBezTo>
                      <a:pt x="0" y="98053"/>
                      <a:pt x="0" y="50454"/>
                      <a:pt x="0" y="0"/>
                    </a:cubicBezTo>
                    <a:cubicBezTo>
                      <a:pt x="276006" y="0"/>
                      <a:pt x="551061" y="0"/>
                      <a:pt x="8289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25">
                <a:extLst>
                  <a:ext uri="{FF2B5EF4-FFF2-40B4-BE49-F238E27FC236}">
                    <a16:creationId xmlns:a16="http://schemas.microsoft.com/office/drawing/2014/main" id="{7921A464-A743-4A4C-8234-AA966C829DB5}"/>
                  </a:ext>
                </a:extLst>
              </p:cNvPr>
              <p:cNvSpPr/>
              <p:nvPr/>
            </p:nvSpPr>
            <p:spPr>
              <a:xfrm>
                <a:off x="4934233" y="5021639"/>
                <a:ext cx="828970" cy="144699"/>
              </a:xfrm>
              <a:custGeom>
                <a:avLst/>
                <a:gdLst>
                  <a:gd name="connsiteX0" fmla="*/ 828971 w 828970"/>
                  <a:gd name="connsiteY0" fmla="*/ 0 h 144699"/>
                  <a:gd name="connsiteX1" fmla="*/ 828971 w 828970"/>
                  <a:gd name="connsiteY1" fmla="*/ 144699 h 144699"/>
                  <a:gd name="connsiteX2" fmla="*/ 0 w 828970"/>
                  <a:gd name="connsiteY2" fmla="*/ 144699 h 144699"/>
                  <a:gd name="connsiteX3" fmla="*/ 0 w 828970"/>
                  <a:gd name="connsiteY3" fmla="*/ 0 h 144699"/>
                  <a:gd name="connsiteX4" fmla="*/ 828971 w 828970"/>
                  <a:gd name="connsiteY4" fmla="*/ 0 h 14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970" h="144699">
                    <a:moveTo>
                      <a:pt x="828971" y="0"/>
                    </a:moveTo>
                    <a:cubicBezTo>
                      <a:pt x="828971" y="47598"/>
                      <a:pt x="828971" y="94245"/>
                      <a:pt x="828971" y="144699"/>
                    </a:cubicBezTo>
                    <a:cubicBezTo>
                      <a:pt x="552964" y="144699"/>
                      <a:pt x="278861" y="144699"/>
                      <a:pt x="0" y="144699"/>
                    </a:cubicBezTo>
                    <a:cubicBezTo>
                      <a:pt x="0" y="98053"/>
                      <a:pt x="0" y="49502"/>
                      <a:pt x="0" y="0"/>
                    </a:cubicBezTo>
                    <a:cubicBezTo>
                      <a:pt x="276006" y="0"/>
                      <a:pt x="551061" y="0"/>
                      <a:pt x="8289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26">
                <a:extLst>
                  <a:ext uri="{FF2B5EF4-FFF2-40B4-BE49-F238E27FC236}">
                    <a16:creationId xmlns:a16="http://schemas.microsoft.com/office/drawing/2014/main" id="{5F31A82B-9B12-47A6-B1FC-C3983C47171E}"/>
                  </a:ext>
                </a:extLst>
              </p:cNvPr>
              <p:cNvSpPr/>
              <p:nvPr/>
            </p:nvSpPr>
            <p:spPr>
              <a:xfrm>
                <a:off x="4933282" y="5325317"/>
                <a:ext cx="829922" cy="145650"/>
              </a:xfrm>
              <a:custGeom>
                <a:avLst/>
                <a:gdLst>
                  <a:gd name="connsiteX0" fmla="*/ 0 w 829922"/>
                  <a:gd name="connsiteY0" fmla="*/ 0 h 145650"/>
                  <a:gd name="connsiteX1" fmla="*/ 829923 w 829922"/>
                  <a:gd name="connsiteY1" fmla="*/ 0 h 145650"/>
                  <a:gd name="connsiteX2" fmla="*/ 829923 w 829922"/>
                  <a:gd name="connsiteY2" fmla="*/ 145651 h 145650"/>
                  <a:gd name="connsiteX3" fmla="*/ 0 w 829922"/>
                  <a:gd name="connsiteY3" fmla="*/ 145651 h 145650"/>
                  <a:gd name="connsiteX4" fmla="*/ 0 w 829922"/>
                  <a:gd name="connsiteY4" fmla="*/ 0 h 14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9922" h="145650">
                    <a:moveTo>
                      <a:pt x="0" y="0"/>
                    </a:moveTo>
                    <a:cubicBezTo>
                      <a:pt x="277910" y="0"/>
                      <a:pt x="552964" y="0"/>
                      <a:pt x="829923" y="0"/>
                    </a:cubicBezTo>
                    <a:cubicBezTo>
                      <a:pt x="829923" y="49502"/>
                      <a:pt x="829923" y="96148"/>
                      <a:pt x="829923" y="145651"/>
                    </a:cubicBezTo>
                    <a:cubicBezTo>
                      <a:pt x="552964" y="145651"/>
                      <a:pt x="277910" y="145651"/>
                      <a:pt x="0" y="145651"/>
                    </a:cubicBezTo>
                    <a:cubicBezTo>
                      <a:pt x="0" y="98052"/>
                      <a:pt x="0" y="51406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27">
                <a:extLst>
                  <a:ext uri="{FF2B5EF4-FFF2-40B4-BE49-F238E27FC236}">
                    <a16:creationId xmlns:a16="http://schemas.microsoft.com/office/drawing/2014/main" id="{F3ED18E5-51CE-4B51-BC64-265F623006FF}"/>
                  </a:ext>
                </a:extLst>
              </p:cNvPr>
              <p:cNvSpPr/>
              <p:nvPr/>
            </p:nvSpPr>
            <p:spPr>
              <a:xfrm>
                <a:off x="6603596" y="3651760"/>
                <a:ext cx="146568" cy="148506"/>
              </a:xfrm>
              <a:custGeom>
                <a:avLst/>
                <a:gdLst>
                  <a:gd name="connsiteX0" fmla="*/ 146569 w 146568"/>
                  <a:gd name="connsiteY0" fmla="*/ 148507 h 148506"/>
                  <a:gd name="connsiteX1" fmla="*/ 0 w 146568"/>
                  <a:gd name="connsiteY1" fmla="*/ 148507 h 148506"/>
                  <a:gd name="connsiteX2" fmla="*/ 0 w 146568"/>
                  <a:gd name="connsiteY2" fmla="*/ 0 h 148506"/>
                  <a:gd name="connsiteX3" fmla="*/ 146569 w 146568"/>
                  <a:gd name="connsiteY3" fmla="*/ 0 h 148506"/>
                  <a:gd name="connsiteX4" fmla="*/ 146569 w 146568"/>
                  <a:gd name="connsiteY4" fmla="*/ 148507 h 14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568" h="148506">
                    <a:moveTo>
                      <a:pt x="146569" y="148507"/>
                    </a:moveTo>
                    <a:cubicBezTo>
                      <a:pt x="96126" y="148507"/>
                      <a:pt x="49491" y="148507"/>
                      <a:pt x="0" y="148507"/>
                    </a:cubicBezTo>
                    <a:cubicBezTo>
                      <a:pt x="0" y="98053"/>
                      <a:pt x="0" y="50454"/>
                      <a:pt x="0" y="0"/>
                    </a:cubicBezTo>
                    <a:cubicBezTo>
                      <a:pt x="49491" y="0"/>
                      <a:pt x="96126" y="0"/>
                      <a:pt x="146569" y="0"/>
                    </a:cubicBezTo>
                    <a:cubicBezTo>
                      <a:pt x="146569" y="49502"/>
                      <a:pt x="146569" y="97101"/>
                      <a:pt x="146569" y="14850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8">
                <a:extLst>
                  <a:ext uri="{FF2B5EF4-FFF2-40B4-BE49-F238E27FC236}">
                    <a16:creationId xmlns:a16="http://schemas.microsoft.com/office/drawing/2014/main" id="{A4FECC6E-F192-4F22-9713-42C68D74B8F1}"/>
                  </a:ext>
                </a:extLst>
              </p:cNvPr>
              <p:cNvSpPr/>
              <p:nvPr/>
            </p:nvSpPr>
            <p:spPr>
              <a:xfrm>
                <a:off x="5996382" y="1982011"/>
                <a:ext cx="451127" cy="449328"/>
              </a:xfrm>
              <a:custGeom>
                <a:avLst/>
                <a:gdLst>
                  <a:gd name="connsiteX0" fmla="*/ 451127 w 451127"/>
                  <a:gd name="connsiteY0" fmla="*/ 449328 h 449328"/>
                  <a:gd name="connsiteX1" fmla="*/ 0 w 451127"/>
                  <a:gd name="connsiteY1" fmla="*/ 449328 h 449328"/>
                  <a:gd name="connsiteX2" fmla="*/ 0 w 451127"/>
                  <a:gd name="connsiteY2" fmla="*/ 0 h 449328"/>
                  <a:gd name="connsiteX3" fmla="*/ 451127 w 451127"/>
                  <a:gd name="connsiteY3" fmla="*/ 0 h 449328"/>
                  <a:gd name="connsiteX4" fmla="*/ 451127 w 451127"/>
                  <a:gd name="connsiteY4" fmla="*/ 449328 h 449328"/>
                  <a:gd name="connsiteX5" fmla="*/ 297896 w 451127"/>
                  <a:gd name="connsiteY5" fmla="*/ 151363 h 449328"/>
                  <a:gd name="connsiteX6" fmla="*/ 153231 w 451127"/>
                  <a:gd name="connsiteY6" fmla="*/ 151363 h 449328"/>
                  <a:gd name="connsiteX7" fmla="*/ 153231 w 451127"/>
                  <a:gd name="connsiteY7" fmla="*/ 297966 h 449328"/>
                  <a:gd name="connsiteX8" fmla="*/ 297896 w 451127"/>
                  <a:gd name="connsiteY8" fmla="*/ 297966 h 449328"/>
                  <a:gd name="connsiteX9" fmla="*/ 297896 w 451127"/>
                  <a:gd name="connsiteY9" fmla="*/ 151363 h 4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1127" h="449328">
                    <a:moveTo>
                      <a:pt x="451127" y="449328"/>
                    </a:moveTo>
                    <a:cubicBezTo>
                      <a:pt x="298848" y="449328"/>
                      <a:pt x="151328" y="449328"/>
                      <a:pt x="0" y="449328"/>
                    </a:cubicBezTo>
                    <a:cubicBezTo>
                      <a:pt x="0" y="299869"/>
                      <a:pt x="0" y="151363"/>
                      <a:pt x="0" y="0"/>
                    </a:cubicBezTo>
                    <a:cubicBezTo>
                      <a:pt x="150376" y="0"/>
                      <a:pt x="298848" y="0"/>
                      <a:pt x="451127" y="0"/>
                    </a:cubicBezTo>
                    <a:cubicBezTo>
                      <a:pt x="451127" y="149459"/>
                      <a:pt x="451127" y="297013"/>
                      <a:pt x="451127" y="449328"/>
                    </a:cubicBezTo>
                    <a:close/>
                    <a:moveTo>
                      <a:pt x="297896" y="151363"/>
                    </a:moveTo>
                    <a:cubicBezTo>
                      <a:pt x="247454" y="151363"/>
                      <a:pt x="199867" y="151363"/>
                      <a:pt x="153231" y="151363"/>
                    </a:cubicBezTo>
                    <a:cubicBezTo>
                      <a:pt x="153231" y="201817"/>
                      <a:pt x="153231" y="248463"/>
                      <a:pt x="153231" y="297966"/>
                    </a:cubicBezTo>
                    <a:cubicBezTo>
                      <a:pt x="202722" y="297966"/>
                      <a:pt x="249357" y="297966"/>
                      <a:pt x="297896" y="297966"/>
                    </a:cubicBezTo>
                    <a:cubicBezTo>
                      <a:pt x="297896" y="247511"/>
                      <a:pt x="297896" y="199913"/>
                      <a:pt x="297896" y="1513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9">
                <a:extLst>
                  <a:ext uri="{FF2B5EF4-FFF2-40B4-BE49-F238E27FC236}">
                    <a16:creationId xmlns:a16="http://schemas.microsoft.com/office/drawing/2014/main" id="{13FF1E71-95CE-45FF-8223-61A55FAF4AB7}"/>
                  </a:ext>
                </a:extLst>
              </p:cNvPr>
              <p:cNvSpPr/>
              <p:nvPr/>
            </p:nvSpPr>
            <p:spPr>
              <a:xfrm>
                <a:off x="5313028" y="1981059"/>
                <a:ext cx="449224" cy="451232"/>
              </a:xfrm>
              <a:custGeom>
                <a:avLst/>
                <a:gdLst>
                  <a:gd name="connsiteX0" fmla="*/ 0 w 449224"/>
                  <a:gd name="connsiteY0" fmla="*/ 0 h 451232"/>
                  <a:gd name="connsiteX1" fmla="*/ 449224 w 449224"/>
                  <a:gd name="connsiteY1" fmla="*/ 0 h 451232"/>
                  <a:gd name="connsiteX2" fmla="*/ 449224 w 449224"/>
                  <a:gd name="connsiteY2" fmla="*/ 451232 h 451232"/>
                  <a:gd name="connsiteX3" fmla="*/ 0 w 449224"/>
                  <a:gd name="connsiteY3" fmla="*/ 451232 h 451232"/>
                  <a:gd name="connsiteX4" fmla="*/ 0 w 449224"/>
                  <a:gd name="connsiteY4" fmla="*/ 0 h 451232"/>
                  <a:gd name="connsiteX5" fmla="*/ 296945 w 449224"/>
                  <a:gd name="connsiteY5" fmla="*/ 299869 h 451232"/>
                  <a:gd name="connsiteX6" fmla="*/ 296945 w 449224"/>
                  <a:gd name="connsiteY6" fmla="*/ 151363 h 451232"/>
                  <a:gd name="connsiteX7" fmla="*/ 151328 w 449224"/>
                  <a:gd name="connsiteY7" fmla="*/ 151363 h 451232"/>
                  <a:gd name="connsiteX8" fmla="*/ 151328 w 449224"/>
                  <a:gd name="connsiteY8" fmla="*/ 299869 h 451232"/>
                  <a:gd name="connsiteX9" fmla="*/ 296945 w 449224"/>
                  <a:gd name="connsiteY9" fmla="*/ 299869 h 4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9224" h="451232">
                    <a:moveTo>
                      <a:pt x="0" y="0"/>
                    </a:moveTo>
                    <a:cubicBezTo>
                      <a:pt x="150376" y="0"/>
                      <a:pt x="297897" y="0"/>
                      <a:pt x="449224" y="0"/>
                    </a:cubicBezTo>
                    <a:cubicBezTo>
                      <a:pt x="449224" y="151363"/>
                      <a:pt x="449224" y="299869"/>
                      <a:pt x="449224" y="451232"/>
                    </a:cubicBezTo>
                    <a:cubicBezTo>
                      <a:pt x="298848" y="451232"/>
                      <a:pt x="151328" y="451232"/>
                      <a:pt x="0" y="451232"/>
                    </a:cubicBezTo>
                    <a:cubicBezTo>
                      <a:pt x="0" y="300821"/>
                      <a:pt x="0" y="151363"/>
                      <a:pt x="0" y="0"/>
                    </a:cubicBezTo>
                    <a:close/>
                    <a:moveTo>
                      <a:pt x="296945" y="299869"/>
                    </a:moveTo>
                    <a:cubicBezTo>
                      <a:pt x="296945" y="246559"/>
                      <a:pt x="296945" y="198961"/>
                      <a:pt x="296945" y="151363"/>
                    </a:cubicBezTo>
                    <a:cubicBezTo>
                      <a:pt x="246502" y="151363"/>
                      <a:pt x="199867" y="151363"/>
                      <a:pt x="151328" y="151363"/>
                    </a:cubicBezTo>
                    <a:cubicBezTo>
                      <a:pt x="151328" y="201817"/>
                      <a:pt x="151328" y="249415"/>
                      <a:pt x="151328" y="299869"/>
                    </a:cubicBezTo>
                    <a:cubicBezTo>
                      <a:pt x="201770" y="299869"/>
                      <a:pt x="248406" y="299869"/>
                      <a:pt x="296945" y="2998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30">
                <a:extLst>
                  <a:ext uri="{FF2B5EF4-FFF2-40B4-BE49-F238E27FC236}">
                    <a16:creationId xmlns:a16="http://schemas.microsoft.com/office/drawing/2014/main" id="{219790D9-8091-4684-BA4E-EE4E0F788368}"/>
                  </a:ext>
                </a:extLst>
              </p:cNvPr>
              <p:cNvSpPr/>
              <p:nvPr/>
            </p:nvSpPr>
            <p:spPr>
              <a:xfrm>
                <a:off x="4629675" y="1981059"/>
                <a:ext cx="448272" cy="451232"/>
              </a:xfrm>
              <a:custGeom>
                <a:avLst/>
                <a:gdLst>
                  <a:gd name="connsiteX0" fmla="*/ 448272 w 448272"/>
                  <a:gd name="connsiteY0" fmla="*/ 451232 h 451232"/>
                  <a:gd name="connsiteX1" fmla="*/ 0 w 448272"/>
                  <a:gd name="connsiteY1" fmla="*/ 451232 h 451232"/>
                  <a:gd name="connsiteX2" fmla="*/ 0 w 448272"/>
                  <a:gd name="connsiteY2" fmla="*/ 0 h 451232"/>
                  <a:gd name="connsiteX3" fmla="*/ 448272 w 448272"/>
                  <a:gd name="connsiteY3" fmla="*/ 0 h 451232"/>
                  <a:gd name="connsiteX4" fmla="*/ 448272 w 448272"/>
                  <a:gd name="connsiteY4" fmla="*/ 451232 h 451232"/>
                  <a:gd name="connsiteX5" fmla="*/ 297896 w 448272"/>
                  <a:gd name="connsiteY5" fmla="*/ 151363 h 451232"/>
                  <a:gd name="connsiteX6" fmla="*/ 150376 w 448272"/>
                  <a:gd name="connsiteY6" fmla="*/ 151363 h 451232"/>
                  <a:gd name="connsiteX7" fmla="*/ 150376 w 448272"/>
                  <a:gd name="connsiteY7" fmla="*/ 297966 h 451232"/>
                  <a:gd name="connsiteX8" fmla="*/ 297896 w 448272"/>
                  <a:gd name="connsiteY8" fmla="*/ 297966 h 451232"/>
                  <a:gd name="connsiteX9" fmla="*/ 297896 w 448272"/>
                  <a:gd name="connsiteY9" fmla="*/ 151363 h 4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8272" h="451232">
                    <a:moveTo>
                      <a:pt x="448272" y="451232"/>
                    </a:moveTo>
                    <a:cubicBezTo>
                      <a:pt x="296945" y="451232"/>
                      <a:pt x="150376" y="451232"/>
                      <a:pt x="0" y="451232"/>
                    </a:cubicBezTo>
                    <a:cubicBezTo>
                      <a:pt x="0" y="300821"/>
                      <a:pt x="0" y="152315"/>
                      <a:pt x="0" y="0"/>
                    </a:cubicBezTo>
                    <a:cubicBezTo>
                      <a:pt x="149424" y="0"/>
                      <a:pt x="297896" y="0"/>
                      <a:pt x="448272" y="0"/>
                    </a:cubicBezTo>
                    <a:cubicBezTo>
                      <a:pt x="448272" y="150411"/>
                      <a:pt x="448272" y="298918"/>
                      <a:pt x="448272" y="451232"/>
                    </a:cubicBezTo>
                    <a:close/>
                    <a:moveTo>
                      <a:pt x="297896" y="151363"/>
                    </a:moveTo>
                    <a:cubicBezTo>
                      <a:pt x="247454" y="151363"/>
                      <a:pt x="199867" y="151363"/>
                      <a:pt x="150376" y="151363"/>
                    </a:cubicBezTo>
                    <a:cubicBezTo>
                      <a:pt x="150376" y="201817"/>
                      <a:pt x="150376" y="249415"/>
                      <a:pt x="150376" y="297966"/>
                    </a:cubicBezTo>
                    <a:cubicBezTo>
                      <a:pt x="201770" y="297966"/>
                      <a:pt x="249357" y="297966"/>
                      <a:pt x="297896" y="297966"/>
                    </a:cubicBezTo>
                    <a:cubicBezTo>
                      <a:pt x="297896" y="246559"/>
                      <a:pt x="297896" y="199913"/>
                      <a:pt x="297896" y="1513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4" name="Flowchart: Delay 23">
            <a:extLst>
              <a:ext uri="{FF2B5EF4-FFF2-40B4-BE49-F238E27FC236}">
                <a16:creationId xmlns:a16="http://schemas.microsoft.com/office/drawing/2014/main" id="{0B596C8B-206D-4A7F-B5DB-5613FD469640}"/>
              </a:ext>
            </a:extLst>
          </p:cNvPr>
          <p:cNvSpPr/>
          <p:nvPr/>
        </p:nvSpPr>
        <p:spPr>
          <a:xfrm rot="18966353">
            <a:off x="11020534" y="3135784"/>
            <a:ext cx="145855" cy="231494"/>
          </a:xfrm>
          <a:prstGeom prst="flowChartDelay">
            <a:avLst/>
          </a:prstGeom>
          <a:solidFill>
            <a:srgbClr val="FFD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38D494-4DD4-46E0-98A0-16E14482AA3A}"/>
              </a:ext>
            </a:extLst>
          </p:cNvPr>
          <p:cNvSpPr txBox="1"/>
          <p:nvPr/>
        </p:nvSpPr>
        <p:spPr>
          <a:xfrm>
            <a:off x="7714593" y="4866290"/>
            <a:ext cx="3867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1188A3"/>
                </a:solidFill>
              </a:rPr>
              <a:t>Identifizieren</a:t>
            </a:r>
            <a:r>
              <a:rPr lang="en-US" sz="2400" b="1" dirty="0">
                <a:solidFill>
                  <a:srgbClr val="1188A3"/>
                </a:solidFill>
              </a:rPr>
              <a:t> Sie </a:t>
            </a:r>
            <a:r>
              <a:rPr lang="en-US" sz="2400" b="1" dirty="0" err="1">
                <a:solidFill>
                  <a:srgbClr val="1188A3"/>
                </a:solidFill>
              </a:rPr>
              <a:t>spezifische</a:t>
            </a:r>
            <a:endParaRPr lang="en-US" sz="2400" b="1" dirty="0">
              <a:solidFill>
                <a:srgbClr val="1188A3"/>
              </a:solidFill>
            </a:endParaRPr>
          </a:p>
          <a:p>
            <a:pPr algn="ctr"/>
            <a:r>
              <a:rPr lang="en-US" sz="2400" b="1" dirty="0" err="1">
                <a:solidFill>
                  <a:srgbClr val="1188A3"/>
                </a:solidFill>
              </a:rPr>
              <a:t>Probleme</a:t>
            </a:r>
            <a:r>
              <a:rPr lang="en-US" sz="2400" b="1" dirty="0">
                <a:solidFill>
                  <a:srgbClr val="1188A3"/>
                </a:solidFill>
              </a:rPr>
              <a:t> und </a:t>
            </a:r>
            <a:r>
              <a:rPr lang="en-US" sz="2400" b="1" dirty="0" err="1">
                <a:solidFill>
                  <a:srgbClr val="1188A3"/>
                </a:solidFill>
              </a:rPr>
              <a:t>Bedürfnisse</a:t>
            </a:r>
            <a:r>
              <a:rPr lang="en-US" sz="2400" b="1" dirty="0">
                <a:solidFill>
                  <a:srgbClr val="1188A3"/>
                </a:solidFill>
              </a:rPr>
              <a:t>,</a:t>
            </a:r>
          </a:p>
          <a:p>
            <a:pPr algn="ctr"/>
            <a:r>
              <a:rPr lang="en-US" sz="2400" b="1" dirty="0">
                <a:solidFill>
                  <a:srgbClr val="1188A3"/>
                </a:solidFill>
              </a:rPr>
              <a:t>die der </a:t>
            </a:r>
            <a:r>
              <a:rPr lang="en-US" sz="2400" b="1" dirty="0" err="1">
                <a:solidFill>
                  <a:srgbClr val="1188A3"/>
                </a:solidFill>
              </a:rPr>
              <a:t>Benutzer</a:t>
            </a:r>
            <a:r>
              <a:rPr lang="en-US" sz="2400" b="1" dirty="0">
                <a:solidFill>
                  <a:srgbClr val="1188A3"/>
                </a:solidFill>
              </a:rPr>
              <a:t> hat</a:t>
            </a:r>
            <a:endParaRPr lang="en-IE" sz="2400" b="1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608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EF9E0C-83B5-409C-811B-2E274EF703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37817" y="2293778"/>
            <a:ext cx="6054486" cy="3722513"/>
          </a:xfrm>
        </p:spPr>
        <p:txBody>
          <a:bodyPr/>
          <a:lstStyle/>
          <a:p>
            <a:r>
              <a:rPr lang="en-US" b="1" dirty="0" err="1"/>
              <a:t>Ziele</a:t>
            </a:r>
            <a:r>
              <a:rPr lang="en-US" b="1" dirty="0"/>
              <a:t>: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Ziel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es,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das Problem und die Menschen, die </a:t>
            </a:r>
            <a:r>
              <a:rPr lang="en-US" dirty="0" err="1"/>
              <a:t>davon</a:t>
            </a:r>
            <a:r>
              <a:rPr lang="en-US" dirty="0"/>
              <a:t> </a:t>
            </a:r>
            <a:r>
              <a:rPr lang="en-US" dirty="0" err="1"/>
              <a:t>betroffen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,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erfahren</a:t>
            </a:r>
            <a:r>
              <a:rPr lang="en-US" dirty="0"/>
              <a:t>. (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Zielgruppe</a:t>
            </a:r>
            <a:r>
              <a:rPr lang="en-US" dirty="0"/>
              <a:t>)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Sammeln</a:t>
            </a:r>
            <a:r>
              <a:rPr lang="en-US" dirty="0"/>
              <a:t> Sie </a:t>
            </a:r>
            <a:r>
              <a:rPr lang="en-US" dirty="0" err="1"/>
              <a:t>dann</a:t>
            </a:r>
            <a:r>
              <a:rPr lang="en-US" dirty="0"/>
              <a:t> das </a:t>
            </a:r>
            <a:r>
              <a:rPr lang="en-US" dirty="0" err="1"/>
              <a:t>Gelernte</a:t>
            </a:r>
            <a:r>
              <a:rPr lang="en-US" dirty="0"/>
              <a:t> und die </a:t>
            </a:r>
            <a:r>
              <a:rPr lang="en-US" dirty="0" err="1"/>
              <a:t>gewonnenen</a:t>
            </a:r>
            <a:r>
              <a:rPr lang="en-US" dirty="0"/>
              <a:t> </a:t>
            </a:r>
            <a:r>
              <a:rPr lang="en-US" dirty="0" err="1"/>
              <a:t>Erkenntnisse</a:t>
            </a:r>
            <a:r>
              <a:rPr lang="en-US" dirty="0"/>
              <a:t> und </a:t>
            </a:r>
            <a:r>
              <a:rPr lang="en-US" dirty="0" err="1"/>
              <a:t>beginnen</a:t>
            </a:r>
            <a:r>
              <a:rPr lang="en-US" dirty="0"/>
              <a:t> Sie, die </a:t>
            </a:r>
            <a:r>
              <a:rPr lang="en-US" dirty="0" err="1"/>
              <a:t>tatsächlichen</a:t>
            </a:r>
            <a:r>
              <a:rPr lang="en-US" dirty="0"/>
              <a:t> </a:t>
            </a:r>
            <a:r>
              <a:rPr lang="en-US" dirty="0" err="1"/>
              <a:t>Bedürfnisse</a:t>
            </a:r>
            <a:r>
              <a:rPr lang="en-US" dirty="0"/>
              <a:t>/</a:t>
            </a:r>
            <a:r>
              <a:rPr lang="en-US" dirty="0" err="1"/>
              <a:t>Wünsche</a:t>
            </a:r>
            <a:r>
              <a:rPr lang="en-US" dirty="0"/>
              <a:t> des </a:t>
            </a:r>
            <a:r>
              <a:rPr lang="en-US" dirty="0" err="1"/>
              <a:t>potenziellen</a:t>
            </a:r>
            <a:r>
              <a:rPr lang="en-US" dirty="0"/>
              <a:t> </a:t>
            </a:r>
            <a:r>
              <a:rPr lang="en-US" dirty="0" err="1"/>
              <a:t>Nutzers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formulieren</a:t>
            </a:r>
            <a:r>
              <a:rPr lang="en-US" dirty="0"/>
              <a:t>.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Entwickeln</a:t>
            </a:r>
            <a:r>
              <a:rPr lang="en-US" dirty="0"/>
              <a:t> Sie die </a:t>
            </a:r>
            <a:r>
              <a:rPr lang="en-US" dirty="0" err="1"/>
              <a:t>Problemstellung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2C146-F8A8-420E-BCAB-1123785952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6940" y="420414"/>
            <a:ext cx="5434136" cy="16461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err="1"/>
              <a:t>Problemdefinition</a:t>
            </a:r>
            <a:r>
              <a:rPr lang="en-US" b="1" dirty="0"/>
              <a:t> - </a:t>
            </a:r>
            <a:r>
              <a:rPr lang="en-US" dirty="0" err="1"/>
              <a:t>Ermittlung</a:t>
            </a:r>
            <a:r>
              <a:rPr lang="en-US" dirty="0"/>
              <a:t> des </a:t>
            </a:r>
            <a:r>
              <a:rPr lang="en-US" dirty="0" err="1"/>
              <a:t>tatsächlichen</a:t>
            </a:r>
            <a:r>
              <a:rPr lang="en-US" dirty="0"/>
              <a:t> </a:t>
            </a:r>
            <a:r>
              <a:rPr lang="en-US" dirty="0" err="1"/>
              <a:t>Bedarfs</a:t>
            </a:r>
            <a:r>
              <a:rPr lang="en-US" dirty="0"/>
              <a:t> und </a:t>
            </a:r>
            <a:r>
              <a:rPr lang="en-US" dirty="0" err="1"/>
              <a:t>Formulierung</a:t>
            </a:r>
            <a:r>
              <a:rPr lang="en-US" dirty="0"/>
              <a:t> der </a:t>
            </a:r>
            <a:r>
              <a:rPr lang="en-US" dirty="0" err="1"/>
              <a:t>Problemstellung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48765-EBB6-481F-88F9-440B3B5A76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5819" y="2957308"/>
            <a:ext cx="3837576" cy="3433969"/>
          </a:xfrm>
        </p:spPr>
        <p:txBody>
          <a:bodyPr>
            <a:normAutofit/>
          </a:bodyPr>
          <a:lstStyle/>
          <a:p>
            <a:r>
              <a:rPr lang="en-US" sz="2000" b="1" dirty="0" err="1"/>
              <a:t>Beispiele</a:t>
            </a:r>
            <a:r>
              <a:rPr lang="en-US" sz="2000" b="1" dirty="0"/>
              <a:t> </a:t>
            </a:r>
            <a:r>
              <a:rPr lang="en-US" sz="2000" b="1" dirty="0" err="1"/>
              <a:t>für</a:t>
            </a:r>
            <a:r>
              <a:rPr lang="en-US" sz="2000" b="1" dirty="0"/>
              <a:t> Tools </a:t>
            </a:r>
            <a:r>
              <a:rPr lang="en-US" sz="2000" b="1" dirty="0" err="1"/>
              <a:t>für</a:t>
            </a:r>
            <a:r>
              <a:rPr lang="en-US" sz="2000" b="1" dirty="0"/>
              <a:t> die Phase "</a:t>
            </a:r>
            <a:r>
              <a:rPr lang="en-US" sz="2000" b="1" dirty="0" err="1"/>
              <a:t>Definieren</a:t>
            </a:r>
            <a:r>
              <a:rPr lang="en-US" sz="2000" b="1" dirty="0"/>
              <a:t>":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Empathy-Mapping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Erstellen</a:t>
            </a:r>
            <a:r>
              <a:rPr lang="en-US" sz="2000" dirty="0"/>
              <a:t> von Personas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Geschichtenerzählen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Kundenpfad</a:t>
            </a:r>
            <a:r>
              <a:rPr lang="en-US" sz="2000" dirty="0"/>
              <a:t>-Mapping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Lean Canvas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Apps, z. B. Trello, Asana, Evernote, OneNote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15743-0455-4B70-8724-7F27CE6FA0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2</a:t>
            </a:r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3E8A5D-9A7A-4C41-B3EF-73B41C867192}"/>
              </a:ext>
            </a:extLst>
          </p:cNvPr>
          <p:cNvSpPr txBox="1"/>
          <p:nvPr/>
        </p:nvSpPr>
        <p:spPr>
          <a:xfrm>
            <a:off x="463649" y="2109112"/>
            <a:ext cx="4675910" cy="646331"/>
          </a:xfrm>
          <a:prstGeom prst="rect">
            <a:avLst/>
          </a:prstGeom>
          <a:solidFill>
            <a:srgbClr val="FFD100"/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Wir </a:t>
            </a:r>
            <a:r>
              <a:rPr lang="pl-PL" b="1" dirty="0" err="1">
                <a:solidFill>
                  <a:srgbClr val="000000"/>
                </a:solidFill>
              </a:rPr>
              <a:t>müssen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die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wirklichen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Probleme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und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Bedürfnisse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identifizieren</a:t>
            </a:r>
            <a:endParaRPr lang="pl-PL" sz="1800" b="1" dirty="0">
              <a:solidFill>
                <a:srgbClr val="00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98E465-AB1B-4474-BBA1-D23AACF43F6A}"/>
              </a:ext>
            </a:extLst>
          </p:cNvPr>
          <p:cNvGrpSpPr/>
          <p:nvPr/>
        </p:nvGrpSpPr>
        <p:grpSpPr>
          <a:xfrm>
            <a:off x="1814016" y="415811"/>
            <a:ext cx="1720147" cy="1450477"/>
            <a:chOff x="3258209" y="1217582"/>
            <a:chExt cx="4712093" cy="4711281"/>
          </a:xfrm>
        </p:grpSpPr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DE6C2FB9-B1FB-434D-9BA9-5818E889FE42}"/>
                </a:ext>
              </a:extLst>
            </p:cNvPr>
            <p:cNvSpPr/>
            <p:nvPr/>
          </p:nvSpPr>
          <p:spPr>
            <a:xfrm>
              <a:off x="3687633" y="4742937"/>
              <a:ext cx="759770" cy="759011"/>
            </a:xfrm>
            <a:custGeom>
              <a:avLst/>
              <a:gdLst>
                <a:gd name="connsiteX0" fmla="*/ 650208 w 759770"/>
                <a:gd name="connsiteY0" fmla="*/ 118444 h 759011"/>
                <a:gd name="connsiteX1" fmla="*/ 630221 w 759770"/>
                <a:gd name="connsiteY1" fmla="*/ 141291 h 759011"/>
                <a:gd name="connsiteX2" fmla="*/ 367539 w 759770"/>
                <a:gd name="connsiteY2" fmla="*/ 430688 h 759011"/>
                <a:gd name="connsiteX3" fmla="*/ 193370 w 759770"/>
                <a:gd name="connsiteY3" fmla="*/ 316452 h 759011"/>
                <a:gd name="connsiteX4" fmla="*/ 109616 w 759770"/>
                <a:gd name="connsiteY4" fmla="*/ 442112 h 759011"/>
                <a:gd name="connsiteX5" fmla="*/ 391333 w 759770"/>
                <a:gd name="connsiteY5" fmla="*/ 630601 h 759011"/>
                <a:gd name="connsiteX6" fmla="*/ 730154 w 759770"/>
                <a:gd name="connsiteY6" fmla="*/ 258382 h 759011"/>
                <a:gd name="connsiteX7" fmla="*/ 583585 w 759770"/>
                <a:gd name="connsiteY7" fmla="*/ 699143 h 759011"/>
                <a:gd name="connsiteX8" fmla="*/ 68691 w 759770"/>
                <a:gd name="connsiteY8" fmla="*/ 598235 h 759011"/>
                <a:gd name="connsiteX9" fmla="*/ 139120 w 759770"/>
                <a:gd name="connsiteY9" fmla="*/ 85125 h 759011"/>
                <a:gd name="connsiteX10" fmla="*/ 650208 w 759770"/>
                <a:gd name="connsiteY10" fmla="*/ 118444 h 75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9770" h="759011">
                  <a:moveTo>
                    <a:pt x="650208" y="118444"/>
                  </a:moveTo>
                  <a:cubicBezTo>
                    <a:pt x="642594" y="127963"/>
                    <a:pt x="636883" y="134627"/>
                    <a:pt x="630221" y="141291"/>
                  </a:cubicBezTo>
                  <a:cubicBezTo>
                    <a:pt x="543612" y="236487"/>
                    <a:pt x="457003" y="331684"/>
                    <a:pt x="367539" y="430688"/>
                  </a:cubicBezTo>
                  <a:cubicBezTo>
                    <a:pt x="309482" y="392610"/>
                    <a:pt x="252378" y="355483"/>
                    <a:pt x="193370" y="316452"/>
                  </a:cubicBezTo>
                  <a:cubicBezTo>
                    <a:pt x="164817" y="358339"/>
                    <a:pt x="139120" y="398322"/>
                    <a:pt x="109616" y="442112"/>
                  </a:cubicBezTo>
                  <a:cubicBezTo>
                    <a:pt x="203839" y="504942"/>
                    <a:pt x="296158" y="566820"/>
                    <a:pt x="391333" y="630601"/>
                  </a:cubicBezTo>
                  <a:cubicBezTo>
                    <a:pt x="505542" y="505894"/>
                    <a:pt x="617848" y="382138"/>
                    <a:pt x="730154" y="258382"/>
                  </a:cubicBezTo>
                  <a:cubicBezTo>
                    <a:pt x="804390" y="391658"/>
                    <a:pt x="733009" y="602994"/>
                    <a:pt x="583585" y="699143"/>
                  </a:cubicBezTo>
                  <a:cubicBezTo>
                    <a:pt x="413223" y="808619"/>
                    <a:pt x="185756" y="763877"/>
                    <a:pt x="68691" y="598235"/>
                  </a:cubicBezTo>
                  <a:cubicBezTo>
                    <a:pt x="-45519" y="436400"/>
                    <a:pt x="-14111" y="209832"/>
                    <a:pt x="139120" y="85125"/>
                  </a:cubicBezTo>
                  <a:cubicBezTo>
                    <a:pt x="293303" y="-39583"/>
                    <a:pt x="520770" y="-26255"/>
                    <a:pt x="650208" y="118444"/>
                  </a:cubicBezTo>
                  <a:close/>
                </a:path>
              </a:pathLst>
            </a:custGeom>
            <a:solidFill>
              <a:srgbClr val="00BADE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52CAEC62-584B-4531-87F9-775467DC4CDB}"/>
                </a:ext>
              </a:extLst>
            </p:cNvPr>
            <p:cNvSpPr/>
            <p:nvPr/>
          </p:nvSpPr>
          <p:spPr>
            <a:xfrm>
              <a:off x="3686062" y="3374832"/>
              <a:ext cx="759133" cy="758614"/>
            </a:xfrm>
            <a:custGeom>
              <a:avLst/>
              <a:gdLst>
                <a:gd name="connsiteX0" fmla="*/ 651779 w 759133"/>
                <a:gd name="connsiteY0" fmla="*/ 119525 h 758614"/>
                <a:gd name="connsiteX1" fmla="*/ 368159 w 759133"/>
                <a:gd name="connsiteY1" fmla="*/ 430819 h 758614"/>
                <a:gd name="connsiteX2" fmla="*/ 193989 w 759133"/>
                <a:gd name="connsiteY2" fmla="*/ 315631 h 758614"/>
                <a:gd name="connsiteX3" fmla="*/ 110235 w 759133"/>
                <a:gd name="connsiteY3" fmla="*/ 441290 h 758614"/>
                <a:gd name="connsiteX4" fmla="*/ 391952 w 759133"/>
                <a:gd name="connsiteY4" fmla="*/ 629780 h 758614"/>
                <a:gd name="connsiteX5" fmla="*/ 732677 w 759133"/>
                <a:gd name="connsiteY5" fmla="*/ 255657 h 758614"/>
                <a:gd name="connsiteX6" fmla="*/ 558508 w 759133"/>
                <a:gd name="connsiteY6" fmla="*/ 713552 h 758614"/>
                <a:gd name="connsiteX7" fmla="*/ 58841 w 759133"/>
                <a:gd name="connsiteY7" fmla="*/ 581229 h 758614"/>
                <a:gd name="connsiteX8" fmla="*/ 154968 w 759133"/>
                <a:gd name="connsiteY8" fmla="*/ 72879 h 758614"/>
                <a:gd name="connsiteX9" fmla="*/ 651779 w 759133"/>
                <a:gd name="connsiteY9" fmla="*/ 119525 h 758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9133" h="758614">
                  <a:moveTo>
                    <a:pt x="651779" y="119525"/>
                  </a:moveTo>
                  <a:cubicBezTo>
                    <a:pt x="556604" y="224242"/>
                    <a:pt x="463333" y="327054"/>
                    <a:pt x="368159" y="430819"/>
                  </a:cubicBezTo>
                  <a:cubicBezTo>
                    <a:pt x="309150" y="391788"/>
                    <a:pt x="252997" y="354661"/>
                    <a:pt x="193989" y="315631"/>
                  </a:cubicBezTo>
                  <a:cubicBezTo>
                    <a:pt x="165437" y="358469"/>
                    <a:pt x="138788" y="398451"/>
                    <a:pt x="110235" y="441290"/>
                  </a:cubicBezTo>
                  <a:cubicBezTo>
                    <a:pt x="204458" y="504120"/>
                    <a:pt x="295826" y="565046"/>
                    <a:pt x="391952" y="629780"/>
                  </a:cubicBezTo>
                  <a:cubicBezTo>
                    <a:pt x="506162" y="504120"/>
                    <a:pt x="618468" y="380364"/>
                    <a:pt x="732677" y="255657"/>
                  </a:cubicBezTo>
                  <a:cubicBezTo>
                    <a:pt x="805010" y="416539"/>
                    <a:pt x="723160" y="625972"/>
                    <a:pt x="558508" y="713552"/>
                  </a:cubicBezTo>
                  <a:cubicBezTo>
                    <a:pt x="382435" y="807797"/>
                    <a:pt x="165437" y="749727"/>
                    <a:pt x="58841" y="581229"/>
                  </a:cubicBezTo>
                  <a:cubicBezTo>
                    <a:pt x="-47754" y="412731"/>
                    <a:pt x="-5878" y="190923"/>
                    <a:pt x="154968" y="72879"/>
                  </a:cubicBezTo>
                  <a:cubicBezTo>
                    <a:pt x="309150" y="-39453"/>
                    <a:pt x="532811" y="-20414"/>
                    <a:pt x="651779" y="119525"/>
                  </a:cubicBezTo>
                  <a:close/>
                </a:path>
              </a:pathLst>
            </a:custGeom>
            <a:solidFill>
              <a:srgbClr val="00BADE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FA00011-3910-41DF-8D36-4730C35C3281}"/>
                </a:ext>
              </a:extLst>
            </p:cNvPr>
            <p:cNvGrpSpPr/>
            <p:nvPr/>
          </p:nvGrpSpPr>
          <p:grpSpPr>
            <a:xfrm>
              <a:off x="3258209" y="1217582"/>
              <a:ext cx="4712093" cy="4711281"/>
              <a:chOff x="3258209" y="1217582"/>
              <a:chExt cx="4712093" cy="4711281"/>
            </a:xfrm>
          </p:grpSpPr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039758F5-0CB7-4D6E-9176-6508B8CA5B51}"/>
                  </a:ext>
                </a:extLst>
              </p:cNvPr>
              <p:cNvSpPr/>
              <p:nvPr/>
            </p:nvSpPr>
            <p:spPr>
              <a:xfrm>
                <a:off x="3258209" y="1217582"/>
                <a:ext cx="4712093" cy="4711281"/>
              </a:xfrm>
              <a:custGeom>
                <a:avLst/>
                <a:gdLst>
                  <a:gd name="connsiteX0" fmla="*/ 800418 w 4712093"/>
                  <a:gd name="connsiteY0" fmla="*/ 0 h 4711281"/>
                  <a:gd name="connsiteX1" fmla="*/ 3800321 w 4712093"/>
                  <a:gd name="connsiteY1" fmla="*/ 0 h 4711281"/>
                  <a:gd name="connsiteX2" fmla="*/ 3800321 w 4712093"/>
                  <a:gd name="connsiteY2" fmla="*/ 2666458 h 4711281"/>
                  <a:gd name="connsiteX3" fmla="*/ 3805080 w 4712093"/>
                  <a:gd name="connsiteY3" fmla="*/ 2695017 h 4711281"/>
                  <a:gd name="connsiteX4" fmla="*/ 3835536 w 4712093"/>
                  <a:gd name="connsiteY4" fmla="*/ 2666458 h 4711281"/>
                  <a:gd name="connsiteX5" fmla="*/ 4124867 w 4712093"/>
                  <a:gd name="connsiteY5" fmla="*/ 2378012 h 4711281"/>
                  <a:gd name="connsiteX6" fmla="*/ 4702576 w 4712093"/>
                  <a:gd name="connsiteY6" fmla="*/ 2543654 h 4711281"/>
                  <a:gd name="connsiteX7" fmla="*/ 4712094 w 4712093"/>
                  <a:gd name="connsiteY7" fmla="*/ 2568405 h 4711281"/>
                  <a:gd name="connsiteX8" fmla="*/ 4712094 w 4712093"/>
                  <a:gd name="connsiteY8" fmla="*/ 2678834 h 4711281"/>
                  <a:gd name="connsiteX9" fmla="*/ 4540779 w 4712093"/>
                  <a:gd name="connsiteY9" fmla="*/ 2938720 h 4711281"/>
                  <a:gd name="connsiteX10" fmla="*/ 3830777 w 4712093"/>
                  <a:gd name="connsiteY10" fmla="*/ 3646983 h 4711281"/>
                  <a:gd name="connsiteX11" fmla="*/ 3800321 w 4712093"/>
                  <a:gd name="connsiteY11" fmla="*/ 3719333 h 4711281"/>
                  <a:gd name="connsiteX12" fmla="*/ 3801273 w 4712093"/>
                  <a:gd name="connsiteY12" fmla="*/ 4657972 h 4711281"/>
                  <a:gd name="connsiteX13" fmla="*/ 3801273 w 4712093"/>
                  <a:gd name="connsiteY13" fmla="*/ 4711282 h 4711281"/>
                  <a:gd name="connsiteX14" fmla="*/ 952 w 4712093"/>
                  <a:gd name="connsiteY14" fmla="*/ 4711282 h 4711281"/>
                  <a:gd name="connsiteX15" fmla="*/ 952 w 4712093"/>
                  <a:gd name="connsiteY15" fmla="*/ 4663683 h 4711281"/>
                  <a:gd name="connsiteX16" fmla="*/ 0 w 4712093"/>
                  <a:gd name="connsiteY16" fmla="*/ 848202 h 4711281"/>
                  <a:gd name="connsiteX17" fmla="*/ 32359 w 4712093"/>
                  <a:gd name="connsiteY17" fmla="*/ 772997 h 4711281"/>
                  <a:gd name="connsiteX18" fmla="*/ 768059 w 4712093"/>
                  <a:gd name="connsiteY18" fmla="*/ 38079 h 4711281"/>
                  <a:gd name="connsiteX19" fmla="*/ 800418 w 4712093"/>
                  <a:gd name="connsiteY19" fmla="*/ 0 h 4711281"/>
                  <a:gd name="connsiteX20" fmla="*/ 3647090 w 4712093"/>
                  <a:gd name="connsiteY20" fmla="*/ 157074 h 4711281"/>
                  <a:gd name="connsiteX21" fmla="*/ 909869 w 4712093"/>
                  <a:gd name="connsiteY21" fmla="*/ 157074 h 4711281"/>
                  <a:gd name="connsiteX22" fmla="*/ 909869 w 4712093"/>
                  <a:gd name="connsiteY22" fmla="*/ 912936 h 4711281"/>
                  <a:gd name="connsiteX23" fmla="*/ 156086 w 4712093"/>
                  <a:gd name="connsiteY23" fmla="*/ 912936 h 4711281"/>
                  <a:gd name="connsiteX24" fmla="*/ 156086 w 4712093"/>
                  <a:gd name="connsiteY24" fmla="*/ 4557064 h 4711281"/>
                  <a:gd name="connsiteX25" fmla="*/ 3643283 w 4712093"/>
                  <a:gd name="connsiteY25" fmla="*/ 4557064 h 4711281"/>
                  <a:gd name="connsiteX26" fmla="*/ 3643283 w 4712093"/>
                  <a:gd name="connsiteY26" fmla="*/ 3836425 h 4711281"/>
                  <a:gd name="connsiteX27" fmla="*/ 3602358 w 4712093"/>
                  <a:gd name="connsiteY27" fmla="*/ 3875455 h 4711281"/>
                  <a:gd name="connsiteX28" fmla="*/ 3263537 w 4712093"/>
                  <a:gd name="connsiteY28" fmla="*/ 4213403 h 4711281"/>
                  <a:gd name="connsiteX29" fmla="*/ 3186445 w 4712093"/>
                  <a:gd name="connsiteY29" fmla="*/ 4259098 h 4711281"/>
                  <a:gd name="connsiteX30" fmla="*/ 2727704 w 4712093"/>
                  <a:gd name="connsiteY30" fmla="*/ 4393325 h 4711281"/>
                  <a:gd name="connsiteX31" fmla="*/ 2550679 w 4712093"/>
                  <a:gd name="connsiteY31" fmla="*/ 4444731 h 4711281"/>
                  <a:gd name="connsiteX32" fmla="*/ 2563052 w 4712093"/>
                  <a:gd name="connsiteY32" fmla="*/ 4394277 h 4711281"/>
                  <a:gd name="connsiteX33" fmla="*/ 2732462 w 4712093"/>
                  <a:gd name="connsiteY33" fmla="*/ 3802154 h 4711281"/>
                  <a:gd name="connsiteX34" fmla="*/ 2775291 w 4712093"/>
                  <a:gd name="connsiteY34" fmla="*/ 3728852 h 4711281"/>
                  <a:gd name="connsiteX35" fmla="*/ 3610924 w 4712093"/>
                  <a:gd name="connsiteY35" fmla="*/ 2893026 h 4711281"/>
                  <a:gd name="connsiteX36" fmla="*/ 3647090 w 4712093"/>
                  <a:gd name="connsiteY36" fmla="*/ 2804493 h 4711281"/>
                  <a:gd name="connsiteX37" fmla="*/ 3646139 w 4712093"/>
                  <a:gd name="connsiteY37" fmla="*/ 214192 h 4711281"/>
                  <a:gd name="connsiteX38" fmla="*/ 3647090 w 4712093"/>
                  <a:gd name="connsiteY38" fmla="*/ 157074 h 4711281"/>
                  <a:gd name="connsiteX39" fmla="*/ 4010657 w 4712093"/>
                  <a:gd name="connsiteY39" fmla="*/ 2719768 h 4711281"/>
                  <a:gd name="connsiteX40" fmla="*/ 2930426 w 4712093"/>
                  <a:gd name="connsiteY40" fmla="*/ 3800250 h 4711281"/>
                  <a:gd name="connsiteX41" fmla="*/ 2996096 w 4712093"/>
                  <a:gd name="connsiteY41" fmla="*/ 3871647 h 4711281"/>
                  <a:gd name="connsiteX42" fmla="*/ 4079183 w 4712093"/>
                  <a:gd name="connsiteY42" fmla="*/ 2787358 h 4711281"/>
                  <a:gd name="connsiteX43" fmla="*/ 4010657 w 4712093"/>
                  <a:gd name="connsiteY43" fmla="*/ 2719768 h 4711281"/>
                  <a:gd name="connsiteX44" fmla="*/ 3186445 w 4712093"/>
                  <a:gd name="connsiteY44" fmla="*/ 4064897 h 4711281"/>
                  <a:gd name="connsiteX45" fmla="*/ 4265725 w 4712093"/>
                  <a:gd name="connsiteY45" fmla="*/ 2982511 h 4711281"/>
                  <a:gd name="connsiteX46" fmla="*/ 4197199 w 4712093"/>
                  <a:gd name="connsiteY46" fmla="*/ 2913969 h 4711281"/>
                  <a:gd name="connsiteX47" fmla="*/ 3116968 w 4712093"/>
                  <a:gd name="connsiteY47" fmla="*/ 3994451 h 4711281"/>
                  <a:gd name="connsiteX48" fmla="*/ 3186445 w 4712093"/>
                  <a:gd name="connsiteY48" fmla="*/ 4064897 h 4711281"/>
                  <a:gd name="connsiteX49" fmla="*/ 269344 w 4712093"/>
                  <a:gd name="connsiteY49" fmla="*/ 759669 h 4711281"/>
                  <a:gd name="connsiteX50" fmla="*/ 303607 w 4712093"/>
                  <a:gd name="connsiteY50" fmla="*/ 761573 h 4711281"/>
                  <a:gd name="connsiteX51" fmla="*/ 716665 w 4712093"/>
                  <a:gd name="connsiteY51" fmla="*/ 762525 h 4711281"/>
                  <a:gd name="connsiteX52" fmla="*/ 760445 w 4712093"/>
                  <a:gd name="connsiteY52" fmla="*/ 718735 h 4711281"/>
                  <a:gd name="connsiteX53" fmla="*/ 759493 w 4712093"/>
                  <a:gd name="connsiteY53" fmla="*/ 305581 h 4711281"/>
                  <a:gd name="connsiteX54" fmla="*/ 755686 w 4712093"/>
                  <a:gd name="connsiteY54" fmla="*/ 273214 h 4711281"/>
                  <a:gd name="connsiteX55" fmla="*/ 269344 w 4712093"/>
                  <a:gd name="connsiteY55" fmla="*/ 759669 h 4711281"/>
                  <a:gd name="connsiteX56" fmla="*/ 4385645 w 4712093"/>
                  <a:gd name="connsiteY56" fmla="*/ 2868275 h 4711281"/>
                  <a:gd name="connsiteX57" fmla="*/ 4515083 w 4712093"/>
                  <a:gd name="connsiteY57" fmla="*/ 2742615 h 4711281"/>
                  <a:gd name="connsiteX58" fmla="*/ 4503662 w 4712093"/>
                  <a:gd name="connsiteY58" fmla="*/ 2487488 h 4711281"/>
                  <a:gd name="connsiteX59" fmla="*/ 4248594 w 4712093"/>
                  <a:gd name="connsiteY59" fmla="*/ 2471305 h 4711281"/>
                  <a:gd name="connsiteX60" fmla="*/ 4119156 w 4712093"/>
                  <a:gd name="connsiteY60" fmla="*/ 2602676 h 4711281"/>
                  <a:gd name="connsiteX61" fmla="*/ 4385645 w 4712093"/>
                  <a:gd name="connsiteY61" fmla="*/ 2868275 h 4711281"/>
                  <a:gd name="connsiteX62" fmla="*/ 2846672 w 4712093"/>
                  <a:gd name="connsiteY62" fmla="*/ 3952565 h 4711281"/>
                  <a:gd name="connsiteX63" fmla="*/ 2771484 w 4712093"/>
                  <a:gd name="connsiteY63" fmla="*/ 4221019 h 4711281"/>
                  <a:gd name="connsiteX64" fmla="*/ 3037021 w 4712093"/>
                  <a:gd name="connsiteY64" fmla="*/ 4143910 h 4711281"/>
                  <a:gd name="connsiteX65" fmla="*/ 2846672 w 4712093"/>
                  <a:gd name="connsiteY65" fmla="*/ 3952565 h 471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712093" h="4711281">
                    <a:moveTo>
                      <a:pt x="800418" y="0"/>
                    </a:moveTo>
                    <a:cubicBezTo>
                      <a:pt x="1800703" y="0"/>
                      <a:pt x="2800037" y="0"/>
                      <a:pt x="3800321" y="0"/>
                    </a:cubicBezTo>
                    <a:cubicBezTo>
                      <a:pt x="3800321" y="889137"/>
                      <a:pt x="3800321" y="1777321"/>
                      <a:pt x="3800321" y="2666458"/>
                    </a:cubicBezTo>
                    <a:cubicBezTo>
                      <a:pt x="3800321" y="2674074"/>
                      <a:pt x="3803176" y="2682641"/>
                      <a:pt x="3805080" y="2695017"/>
                    </a:cubicBezTo>
                    <a:cubicBezTo>
                      <a:pt x="3818405" y="2682641"/>
                      <a:pt x="3826970" y="2675026"/>
                      <a:pt x="3835536" y="2666458"/>
                    </a:cubicBezTo>
                    <a:cubicBezTo>
                      <a:pt x="3931662" y="2570310"/>
                      <a:pt x="4026837" y="2472257"/>
                      <a:pt x="4124867" y="2378012"/>
                    </a:cubicBezTo>
                    <a:cubicBezTo>
                      <a:pt x="4320926" y="2189523"/>
                      <a:pt x="4635003" y="2279960"/>
                      <a:pt x="4702576" y="2543654"/>
                    </a:cubicBezTo>
                    <a:cubicBezTo>
                      <a:pt x="4704480" y="2552222"/>
                      <a:pt x="4708287" y="2560790"/>
                      <a:pt x="4712094" y="2568405"/>
                    </a:cubicBezTo>
                    <a:cubicBezTo>
                      <a:pt x="4712094" y="2605532"/>
                      <a:pt x="4712094" y="2641707"/>
                      <a:pt x="4712094" y="2678834"/>
                    </a:cubicBezTo>
                    <a:cubicBezTo>
                      <a:pt x="4687349" y="2786406"/>
                      <a:pt x="4615968" y="2863515"/>
                      <a:pt x="4540779" y="2938720"/>
                    </a:cubicBezTo>
                    <a:cubicBezTo>
                      <a:pt x="4302843" y="3173856"/>
                      <a:pt x="4067762" y="3410896"/>
                      <a:pt x="3830777" y="3646983"/>
                    </a:cubicBezTo>
                    <a:cubicBezTo>
                      <a:pt x="3809839" y="3667927"/>
                      <a:pt x="3800321" y="3688870"/>
                      <a:pt x="3800321" y="3719333"/>
                    </a:cubicBezTo>
                    <a:cubicBezTo>
                      <a:pt x="3801273" y="4032530"/>
                      <a:pt x="3801273" y="4344775"/>
                      <a:pt x="3801273" y="4657972"/>
                    </a:cubicBezTo>
                    <a:cubicBezTo>
                      <a:pt x="3801273" y="4676059"/>
                      <a:pt x="3801273" y="4693195"/>
                      <a:pt x="3801273" y="4711282"/>
                    </a:cubicBezTo>
                    <a:cubicBezTo>
                      <a:pt x="2531644" y="4711282"/>
                      <a:pt x="1268677" y="4711282"/>
                      <a:pt x="952" y="4711282"/>
                    </a:cubicBezTo>
                    <a:cubicBezTo>
                      <a:pt x="952" y="4694146"/>
                      <a:pt x="952" y="4678915"/>
                      <a:pt x="952" y="4663683"/>
                    </a:cubicBezTo>
                    <a:cubicBezTo>
                      <a:pt x="952" y="3391856"/>
                      <a:pt x="952" y="2120029"/>
                      <a:pt x="0" y="848202"/>
                    </a:cubicBezTo>
                    <a:cubicBezTo>
                      <a:pt x="0" y="815835"/>
                      <a:pt x="10469" y="794892"/>
                      <a:pt x="32359" y="772997"/>
                    </a:cubicBezTo>
                    <a:cubicBezTo>
                      <a:pt x="277910" y="528341"/>
                      <a:pt x="523460" y="282734"/>
                      <a:pt x="768059" y="38079"/>
                    </a:cubicBezTo>
                    <a:cubicBezTo>
                      <a:pt x="778528" y="25703"/>
                      <a:pt x="788997" y="13328"/>
                      <a:pt x="800418" y="0"/>
                    </a:cubicBezTo>
                    <a:close/>
                    <a:moveTo>
                      <a:pt x="3647090" y="157074"/>
                    </a:moveTo>
                    <a:cubicBezTo>
                      <a:pt x="2730559" y="157074"/>
                      <a:pt x="1822593" y="157074"/>
                      <a:pt x="909869" y="157074"/>
                    </a:cubicBezTo>
                    <a:cubicBezTo>
                      <a:pt x="909869" y="410298"/>
                      <a:pt x="909869" y="659713"/>
                      <a:pt x="909869" y="912936"/>
                    </a:cubicBezTo>
                    <a:cubicBezTo>
                      <a:pt x="655753" y="912936"/>
                      <a:pt x="406395" y="912936"/>
                      <a:pt x="156086" y="912936"/>
                    </a:cubicBezTo>
                    <a:cubicBezTo>
                      <a:pt x="156086" y="2130501"/>
                      <a:pt x="156086" y="3344258"/>
                      <a:pt x="156086" y="4557064"/>
                    </a:cubicBezTo>
                    <a:cubicBezTo>
                      <a:pt x="1321023" y="4557064"/>
                      <a:pt x="2482153" y="4557064"/>
                      <a:pt x="3643283" y="4557064"/>
                    </a:cubicBezTo>
                    <a:cubicBezTo>
                      <a:pt x="3643283" y="4316216"/>
                      <a:pt x="3643283" y="4080128"/>
                      <a:pt x="3643283" y="3836425"/>
                    </a:cubicBezTo>
                    <a:cubicBezTo>
                      <a:pt x="3626152" y="3852608"/>
                      <a:pt x="3613779" y="3864032"/>
                      <a:pt x="3602358" y="3875455"/>
                    </a:cubicBezTo>
                    <a:cubicBezTo>
                      <a:pt x="3489100" y="3987787"/>
                      <a:pt x="3377746" y="4102023"/>
                      <a:pt x="3263537" y="4213403"/>
                    </a:cubicBezTo>
                    <a:cubicBezTo>
                      <a:pt x="3242598" y="4233395"/>
                      <a:pt x="3214997" y="4250530"/>
                      <a:pt x="3186445" y="4259098"/>
                    </a:cubicBezTo>
                    <a:cubicBezTo>
                      <a:pt x="3034166" y="4305744"/>
                      <a:pt x="2880935" y="4348583"/>
                      <a:pt x="2727704" y="4393325"/>
                    </a:cubicBezTo>
                    <a:cubicBezTo>
                      <a:pt x="2670599" y="4409509"/>
                      <a:pt x="2614446" y="4426644"/>
                      <a:pt x="2550679" y="4444731"/>
                    </a:cubicBezTo>
                    <a:cubicBezTo>
                      <a:pt x="2556390" y="4422836"/>
                      <a:pt x="2559245" y="4408556"/>
                      <a:pt x="2563052" y="4394277"/>
                    </a:cubicBezTo>
                    <a:cubicBezTo>
                      <a:pt x="2619205" y="4197220"/>
                      <a:pt x="2674406" y="3999211"/>
                      <a:pt x="2732462" y="3802154"/>
                    </a:cubicBezTo>
                    <a:cubicBezTo>
                      <a:pt x="2740076" y="3775499"/>
                      <a:pt x="2755304" y="3748844"/>
                      <a:pt x="2775291" y="3728852"/>
                    </a:cubicBezTo>
                    <a:cubicBezTo>
                      <a:pt x="3053201" y="3448974"/>
                      <a:pt x="3332062" y="3170048"/>
                      <a:pt x="3610924" y="2893026"/>
                    </a:cubicBezTo>
                    <a:cubicBezTo>
                      <a:pt x="3636621" y="2867323"/>
                      <a:pt x="3647090" y="2841620"/>
                      <a:pt x="3647090" y="2804493"/>
                    </a:cubicBezTo>
                    <a:cubicBezTo>
                      <a:pt x="3646139" y="1941060"/>
                      <a:pt x="3646139" y="1077626"/>
                      <a:pt x="3646139" y="214192"/>
                    </a:cubicBezTo>
                    <a:cubicBezTo>
                      <a:pt x="3647090" y="195153"/>
                      <a:pt x="3647090" y="177066"/>
                      <a:pt x="3647090" y="157074"/>
                    </a:cubicBezTo>
                    <a:close/>
                    <a:moveTo>
                      <a:pt x="4010657" y="2719768"/>
                    </a:moveTo>
                    <a:cubicBezTo>
                      <a:pt x="3648042" y="3082467"/>
                      <a:pt x="3288282" y="3442310"/>
                      <a:pt x="2930426" y="3800250"/>
                    </a:cubicBezTo>
                    <a:cubicBezTo>
                      <a:pt x="2951364" y="3823097"/>
                      <a:pt x="2976109" y="3849752"/>
                      <a:pt x="2996096" y="3871647"/>
                    </a:cubicBezTo>
                    <a:cubicBezTo>
                      <a:pt x="3357759" y="3508948"/>
                      <a:pt x="3718471" y="3149105"/>
                      <a:pt x="4079183" y="2787358"/>
                    </a:cubicBezTo>
                    <a:cubicBezTo>
                      <a:pt x="4058245" y="2767366"/>
                      <a:pt x="4033499" y="2742615"/>
                      <a:pt x="4010657" y="2719768"/>
                    </a:cubicBezTo>
                    <a:close/>
                    <a:moveTo>
                      <a:pt x="3186445" y="4064897"/>
                    </a:moveTo>
                    <a:cubicBezTo>
                      <a:pt x="3549060" y="3701245"/>
                      <a:pt x="3907868" y="3341402"/>
                      <a:pt x="4265725" y="2982511"/>
                    </a:cubicBezTo>
                    <a:cubicBezTo>
                      <a:pt x="4242883" y="2959664"/>
                      <a:pt x="4218138" y="2933960"/>
                      <a:pt x="4197199" y="2913969"/>
                    </a:cubicBezTo>
                    <a:cubicBezTo>
                      <a:pt x="3837439" y="3273813"/>
                      <a:pt x="3477679" y="3633656"/>
                      <a:pt x="3116968" y="3994451"/>
                    </a:cubicBezTo>
                    <a:cubicBezTo>
                      <a:pt x="3137906" y="4016346"/>
                      <a:pt x="3162651" y="4041098"/>
                      <a:pt x="3186445" y="4064897"/>
                    </a:cubicBezTo>
                    <a:close/>
                    <a:moveTo>
                      <a:pt x="269344" y="759669"/>
                    </a:moveTo>
                    <a:cubicBezTo>
                      <a:pt x="283620" y="760621"/>
                      <a:pt x="293138" y="761573"/>
                      <a:pt x="303607" y="761573"/>
                    </a:cubicBezTo>
                    <a:cubicBezTo>
                      <a:pt x="441610" y="761573"/>
                      <a:pt x="579613" y="760621"/>
                      <a:pt x="716665" y="762525"/>
                    </a:cubicBezTo>
                    <a:cubicBezTo>
                      <a:pt x="750927" y="762525"/>
                      <a:pt x="761397" y="752053"/>
                      <a:pt x="760445" y="718735"/>
                    </a:cubicBezTo>
                    <a:cubicBezTo>
                      <a:pt x="758541" y="580700"/>
                      <a:pt x="759493" y="443616"/>
                      <a:pt x="759493" y="305581"/>
                    </a:cubicBezTo>
                    <a:cubicBezTo>
                      <a:pt x="759493" y="295110"/>
                      <a:pt x="756638" y="283686"/>
                      <a:pt x="755686" y="273214"/>
                    </a:cubicBezTo>
                    <a:cubicBezTo>
                      <a:pt x="593889" y="435049"/>
                      <a:pt x="433996" y="594979"/>
                      <a:pt x="269344" y="759669"/>
                    </a:cubicBezTo>
                    <a:close/>
                    <a:moveTo>
                      <a:pt x="4385645" y="2868275"/>
                    </a:moveTo>
                    <a:cubicBezTo>
                      <a:pt x="4427522" y="2828292"/>
                      <a:pt x="4475109" y="2789262"/>
                      <a:pt x="4515083" y="2742615"/>
                    </a:cubicBezTo>
                    <a:cubicBezTo>
                      <a:pt x="4578849" y="2669314"/>
                      <a:pt x="4571235" y="2556030"/>
                      <a:pt x="4503662" y="2487488"/>
                    </a:cubicBezTo>
                    <a:cubicBezTo>
                      <a:pt x="4435136" y="2417995"/>
                      <a:pt x="4323781" y="2408475"/>
                      <a:pt x="4248594" y="2471305"/>
                    </a:cubicBezTo>
                    <a:cubicBezTo>
                      <a:pt x="4201007" y="2511287"/>
                      <a:pt x="4161033" y="2559838"/>
                      <a:pt x="4119156" y="2602676"/>
                    </a:cubicBezTo>
                    <a:cubicBezTo>
                      <a:pt x="4207668" y="2690257"/>
                      <a:pt x="4296181" y="2778790"/>
                      <a:pt x="4385645" y="2868275"/>
                    </a:cubicBezTo>
                    <a:close/>
                    <a:moveTo>
                      <a:pt x="2846672" y="3952565"/>
                    </a:moveTo>
                    <a:cubicBezTo>
                      <a:pt x="2821927" y="4039194"/>
                      <a:pt x="2798133" y="4125823"/>
                      <a:pt x="2771484" y="4221019"/>
                    </a:cubicBezTo>
                    <a:cubicBezTo>
                      <a:pt x="2867610" y="4193412"/>
                      <a:pt x="2954219" y="4167709"/>
                      <a:pt x="3037021" y="4143910"/>
                    </a:cubicBezTo>
                    <a:cubicBezTo>
                      <a:pt x="2973254" y="4080128"/>
                      <a:pt x="2911391" y="4017298"/>
                      <a:pt x="2846672" y="39525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B7C3E33D-C48A-4F87-AB20-BBD1BC951D2D}"/>
                  </a:ext>
                </a:extLst>
              </p:cNvPr>
              <p:cNvSpPr/>
              <p:nvPr/>
            </p:nvSpPr>
            <p:spPr>
              <a:xfrm>
                <a:off x="7057578" y="1217582"/>
                <a:ext cx="911772" cy="2695016"/>
              </a:xfrm>
              <a:custGeom>
                <a:avLst/>
                <a:gdLst>
                  <a:gd name="connsiteX0" fmla="*/ 911772 w 911772"/>
                  <a:gd name="connsiteY0" fmla="*/ 2568405 h 2695016"/>
                  <a:gd name="connsiteX1" fmla="*/ 902255 w 911772"/>
                  <a:gd name="connsiteY1" fmla="*/ 2543654 h 2695016"/>
                  <a:gd name="connsiteX2" fmla="*/ 324545 w 911772"/>
                  <a:gd name="connsiteY2" fmla="*/ 2378012 h 2695016"/>
                  <a:gd name="connsiteX3" fmla="*/ 35215 w 911772"/>
                  <a:gd name="connsiteY3" fmla="*/ 2666458 h 2695016"/>
                  <a:gd name="connsiteX4" fmla="*/ 4759 w 911772"/>
                  <a:gd name="connsiteY4" fmla="*/ 2695017 h 2695016"/>
                  <a:gd name="connsiteX5" fmla="*/ 0 w 911772"/>
                  <a:gd name="connsiteY5" fmla="*/ 2666458 h 2695016"/>
                  <a:gd name="connsiteX6" fmla="*/ 0 w 911772"/>
                  <a:gd name="connsiteY6" fmla="*/ 0 h 2695016"/>
                  <a:gd name="connsiteX7" fmla="*/ 910821 w 911772"/>
                  <a:gd name="connsiteY7" fmla="*/ 0 h 2695016"/>
                  <a:gd name="connsiteX8" fmla="*/ 911772 w 911772"/>
                  <a:gd name="connsiteY8" fmla="*/ 2568405 h 2695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1772" h="2695016">
                    <a:moveTo>
                      <a:pt x="911772" y="2568405"/>
                    </a:moveTo>
                    <a:cubicBezTo>
                      <a:pt x="908917" y="2559838"/>
                      <a:pt x="905110" y="2552222"/>
                      <a:pt x="902255" y="2543654"/>
                    </a:cubicBezTo>
                    <a:cubicBezTo>
                      <a:pt x="835633" y="2279960"/>
                      <a:pt x="520605" y="2189523"/>
                      <a:pt x="324545" y="2378012"/>
                    </a:cubicBezTo>
                    <a:cubicBezTo>
                      <a:pt x="226515" y="2472257"/>
                      <a:pt x="131341" y="2570310"/>
                      <a:pt x="35215" y="2666458"/>
                    </a:cubicBezTo>
                    <a:cubicBezTo>
                      <a:pt x="26649" y="2675026"/>
                      <a:pt x="18083" y="2682641"/>
                      <a:pt x="4759" y="2695017"/>
                    </a:cubicBezTo>
                    <a:cubicBezTo>
                      <a:pt x="2855" y="2682641"/>
                      <a:pt x="0" y="2675026"/>
                      <a:pt x="0" y="2666458"/>
                    </a:cubicBezTo>
                    <a:cubicBezTo>
                      <a:pt x="0" y="1777321"/>
                      <a:pt x="0" y="889137"/>
                      <a:pt x="0" y="0"/>
                    </a:cubicBezTo>
                    <a:cubicBezTo>
                      <a:pt x="303607" y="0"/>
                      <a:pt x="607214" y="0"/>
                      <a:pt x="910821" y="0"/>
                    </a:cubicBezTo>
                    <a:cubicBezTo>
                      <a:pt x="911772" y="856770"/>
                      <a:pt x="911772" y="1712588"/>
                      <a:pt x="911772" y="25684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D01D9284-2A52-48AB-9670-D2EEAE816333}"/>
                  </a:ext>
                </a:extLst>
              </p:cNvPr>
              <p:cNvSpPr/>
              <p:nvPr/>
            </p:nvSpPr>
            <p:spPr>
              <a:xfrm>
                <a:off x="4321547" y="1521788"/>
                <a:ext cx="2432424" cy="1369773"/>
              </a:xfrm>
              <a:custGeom>
                <a:avLst/>
                <a:gdLst>
                  <a:gd name="connsiteX0" fmla="*/ 1217997 w 2432424"/>
                  <a:gd name="connsiteY0" fmla="*/ 423 h 1369773"/>
                  <a:gd name="connsiteX1" fmla="*/ 2023174 w 2432424"/>
                  <a:gd name="connsiteY1" fmla="*/ 423 h 1369773"/>
                  <a:gd name="connsiteX2" fmla="*/ 2432424 w 2432424"/>
                  <a:gd name="connsiteY2" fmla="*/ 412625 h 1369773"/>
                  <a:gd name="connsiteX3" fmla="*/ 2432424 w 2432424"/>
                  <a:gd name="connsiteY3" fmla="*/ 964765 h 1369773"/>
                  <a:gd name="connsiteX4" fmla="*/ 2028884 w 2432424"/>
                  <a:gd name="connsiteY4" fmla="*/ 1369351 h 1369773"/>
                  <a:gd name="connsiteX5" fmla="*/ 400447 w 2432424"/>
                  <a:gd name="connsiteY5" fmla="*/ 1369351 h 1369773"/>
                  <a:gd name="connsiteX6" fmla="*/ 714 w 2432424"/>
                  <a:gd name="connsiteY6" fmla="*/ 970477 h 1369773"/>
                  <a:gd name="connsiteX7" fmla="*/ 714 w 2432424"/>
                  <a:gd name="connsiteY7" fmla="*/ 395489 h 1369773"/>
                  <a:gd name="connsiteX8" fmla="*/ 398544 w 2432424"/>
                  <a:gd name="connsiteY8" fmla="*/ 423 h 1369773"/>
                  <a:gd name="connsiteX9" fmla="*/ 1217997 w 2432424"/>
                  <a:gd name="connsiteY9" fmla="*/ 423 h 1369773"/>
                  <a:gd name="connsiteX10" fmla="*/ 1215142 w 2432424"/>
                  <a:gd name="connsiteY10" fmla="*/ 1216084 h 1369773"/>
                  <a:gd name="connsiteX11" fmla="*/ 2033643 w 2432424"/>
                  <a:gd name="connsiteY11" fmla="*/ 1216084 h 1369773"/>
                  <a:gd name="connsiteX12" fmla="*/ 2279194 w 2432424"/>
                  <a:gd name="connsiteY12" fmla="*/ 974285 h 1369773"/>
                  <a:gd name="connsiteX13" fmla="*/ 2279194 w 2432424"/>
                  <a:gd name="connsiteY13" fmla="*/ 394537 h 1369773"/>
                  <a:gd name="connsiteX14" fmla="*/ 2038402 w 2432424"/>
                  <a:gd name="connsiteY14" fmla="*/ 152738 h 1369773"/>
                  <a:gd name="connsiteX15" fmla="*/ 396640 w 2432424"/>
                  <a:gd name="connsiteY15" fmla="*/ 152738 h 1369773"/>
                  <a:gd name="connsiteX16" fmla="*/ 152041 w 2432424"/>
                  <a:gd name="connsiteY16" fmla="*/ 401201 h 1369773"/>
                  <a:gd name="connsiteX17" fmla="*/ 152041 w 2432424"/>
                  <a:gd name="connsiteY17" fmla="*/ 966669 h 1369773"/>
                  <a:gd name="connsiteX18" fmla="*/ 401399 w 2432424"/>
                  <a:gd name="connsiteY18" fmla="*/ 1215132 h 1369773"/>
                  <a:gd name="connsiteX19" fmla="*/ 1215142 w 2432424"/>
                  <a:gd name="connsiteY19" fmla="*/ 1216084 h 1369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32424" h="1369773">
                    <a:moveTo>
                      <a:pt x="1217997" y="423"/>
                    </a:moveTo>
                    <a:cubicBezTo>
                      <a:pt x="1486389" y="423"/>
                      <a:pt x="1754782" y="423"/>
                      <a:pt x="2023174" y="423"/>
                    </a:cubicBezTo>
                    <a:cubicBezTo>
                      <a:pt x="2274435" y="423"/>
                      <a:pt x="2432424" y="160353"/>
                      <a:pt x="2432424" y="412625"/>
                    </a:cubicBezTo>
                    <a:cubicBezTo>
                      <a:pt x="2432424" y="596354"/>
                      <a:pt x="2432424" y="781036"/>
                      <a:pt x="2432424" y="964765"/>
                    </a:cubicBezTo>
                    <a:cubicBezTo>
                      <a:pt x="2432424" y="1207517"/>
                      <a:pt x="2270628" y="1369351"/>
                      <a:pt x="2028884" y="1369351"/>
                    </a:cubicBezTo>
                    <a:cubicBezTo>
                      <a:pt x="1486389" y="1369351"/>
                      <a:pt x="942942" y="1370303"/>
                      <a:pt x="400447" y="1369351"/>
                    </a:cubicBezTo>
                    <a:cubicBezTo>
                      <a:pt x="162511" y="1369351"/>
                      <a:pt x="2617" y="1208469"/>
                      <a:pt x="714" y="970477"/>
                    </a:cubicBezTo>
                    <a:cubicBezTo>
                      <a:pt x="-238" y="779132"/>
                      <a:pt x="-238" y="586834"/>
                      <a:pt x="714" y="395489"/>
                    </a:cubicBezTo>
                    <a:cubicBezTo>
                      <a:pt x="2617" y="160353"/>
                      <a:pt x="163462" y="1375"/>
                      <a:pt x="398544" y="423"/>
                    </a:cubicBezTo>
                    <a:cubicBezTo>
                      <a:pt x="671695" y="-529"/>
                      <a:pt x="944846" y="423"/>
                      <a:pt x="1217997" y="423"/>
                    </a:cubicBezTo>
                    <a:close/>
                    <a:moveTo>
                      <a:pt x="1215142" y="1216084"/>
                    </a:moveTo>
                    <a:cubicBezTo>
                      <a:pt x="1488293" y="1216084"/>
                      <a:pt x="1760492" y="1216084"/>
                      <a:pt x="2033643" y="1216084"/>
                    </a:cubicBezTo>
                    <a:cubicBezTo>
                      <a:pt x="2184971" y="1216084"/>
                      <a:pt x="2279194" y="1124696"/>
                      <a:pt x="2279194" y="974285"/>
                    </a:cubicBezTo>
                    <a:cubicBezTo>
                      <a:pt x="2280145" y="781036"/>
                      <a:pt x="2280145" y="587786"/>
                      <a:pt x="2279194" y="394537"/>
                    </a:cubicBezTo>
                    <a:cubicBezTo>
                      <a:pt x="2278242" y="246030"/>
                      <a:pt x="2186874" y="152738"/>
                      <a:pt x="2038402" y="152738"/>
                    </a:cubicBezTo>
                    <a:cubicBezTo>
                      <a:pt x="1491148" y="151786"/>
                      <a:pt x="943894" y="151786"/>
                      <a:pt x="396640" y="152738"/>
                    </a:cubicBezTo>
                    <a:cubicBezTo>
                      <a:pt x="243409" y="152738"/>
                      <a:pt x="152041" y="247934"/>
                      <a:pt x="152041" y="401201"/>
                    </a:cubicBezTo>
                    <a:cubicBezTo>
                      <a:pt x="152041" y="589690"/>
                      <a:pt x="152041" y="778180"/>
                      <a:pt x="152041" y="966669"/>
                    </a:cubicBezTo>
                    <a:cubicBezTo>
                      <a:pt x="152041" y="1121840"/>
                      <a:pt x="246264" y="1215132"/>
                      <a:pt x="401399" y="1215132"/>
                    </a:cubicBezTo>
                    <a:cubicBezTo>
                      <a:pt x="672646" y="1216084"/>
                      <a:pt x="943894" y="1216084"/>
                      <a:pt x="1215142" y="12160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C205707B-2ACE-4964-A988-DBA76437F2DD}"/>
                  </a:ext>
                </a:extLst>
              </p:cNvPr>
              <p:cNvSpPr/>
              <p:nvPr/>
            </p:nvSpPr>
            <p:spPr>
              <a:xfrm>
                <a:off x="3564070" y="4360023"/>
                <a:ext cx="1346369" cy="1271701"/>
              </a:xfrm>
              <a:custGeom>
                <a:avLst/>
                <a:gdLst>
                  <a:gd name="connsiteX0" fmla="*/ 907615 w 1346369"/>
                  <a:gd name="connsiteY0" fmla="*/ 357939 h 1271701"/>
                  <a:gd name="connsiteX1" fmla="*/ 1234063 w 1346369"/>
                  <a:gd name="connsiteY1" fmla="*/ 0 h 1271701"/>
                  <a:gd name="connsiteX2" fmla="*/ 1346369 w 1346369"/>
                  <a:gd name="connsiteY2" fmla="*/ 101861 h 1271701"/>
                  <a:gd name="connsiteX3" fmla="*/ 1129371 w 1346369"/>
                  <a:gd name="connsiteY3" fmla="*/ 341756 h 1271701"/>
                  <a:gd name="connsiteX4" fmla="*/ 1110336 w 1346369"/>
                  <a:gd name="connsiteY4" fmla="*/ 361747 h 1271701"/>
                  <a:gd name="connsiteX5" fmla="*/ 1016114 w 1346369"/>
                  <a:gd name="connsiteY5" fmla="*/ 472175 h 1271701"/>
                  <a:gd name="connsiteX6" fmla="*/ 1045618 w 1346369"/>
                  <a:gd name="connsiteY6" fmla="*/ 606403 h 1271701"/>
                  <a:gd name="connsiteX7" fmla="*/ 857172 w 1346369"/>
                  <a:gd name="connsiteY7" fmla="*/ 1151879 h 1271701"/>
                  <a:gd name="connsiteX8" fmla="*/ 280414 w 1346369"/>
                  <a:gd name="connsiteY8" fmla="*/ 1202333 h 1271701"/>
                  <a:gd name="connsiteX9" fmla="*/ 1552 w 1346369"/>
                  <a:gd name="connsiteY9" fmla="*/ 697792 h 1271701"/>
                  <a:gd name="connsiteX10" fmla="*/ 323243 w 1346369"/>
                  <a:gd name="connsiteY10" fmla="*/ 247511 h 1271701"/>
                  <a:gd name="connsiteX11" fmla="*/ 871448 w 1346369"/>
                  <a:gd name="connsiteY11" fmla="*/ 327477 h 1271701"/>
                  <a:gd name="connsiteX12" fmla="*/ 907615 w 1346369"/>
                  <a:gd name="connsiteY12" fmla="*/ 357939 h 1271701"/>
                  <a:gd name="connsiteX13" fmla="*/ 801019 w 1346369"/>
                  <a:gd name="connsiteY13" fmla="*/ 474079 h 1271701"/>
                  <a:gd name="connsiteX14" fmla="*/ 290883 w 1346369"/>
                  <a:gd name="connsiteY14" fmla="*/ 439809 h 1271701"/>
                  <a:gd name="connsiteX15" fmla="*/ 220454 w 1346369"/>
                  <a:gd name="connsiteY15" fmla="*/ 952918 h 1271701"/>
                  <a:gd name="connsiteX16" fmla="*/ 735348 w 1346369"/>
                  <a:gd name="connsiteY16" fmla="*/ 1053827 h 1271701"/>
                  <a:gd name="connsiteX17" fmla="*/ 881917 w 1346369"/>
                  <a:gd name="connsiteY17" fmla="*/ 613067 h 1271701"/>
                  <a:gd name="connsiteX18" fmla="*/ 543096 w 1346369"/>
                  <a:gd name="connsiteY18" fmla="*/ 985285 h 1271701"/>
                  <a:gd name="connsiteX19" fmla="*/ 261379 w 1346369"/>
                  <a:gd name="connsiteY19" fmla="*/ 796796 h 1271701"/>
                  <a:gd name="connsiteX20" fmla="*/ 345133 w 1346369"/>
                  <a:gd name="connsiteY20" fmla="*/ 671136 h 1271701"/>
                  <a:gd name="connsiteX21" fmla="*/ 519302 w 1346369"/>
                  <a:gd name="connsiteY21" fmla="*/ 785372 h 1271701"/>
                  <a:gd name="connsiteX22" fmla="*/ 781984 w 1346369"/>
                  <a:gd name="connsiteY22" fmla="*/ 495975 h 1271701"/>
                  <a:gd name="connsiteX23" fmla="*/ 801019 w 1346369"/>
                  <a:gd name="connsiteY23" fmla="*/ 474079 h 1271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46369" h="1271701">
                    <a:moveTo>
                      <a:pt x="907615" y="357939"/>
                    </a:moveTo>
                    <a:cubicBezTo>
                      <a:pt x="1016114" y="238944"/>
                      <a:pt x="1122709" y="121852"/>
                      <a:pt x="1234063" y="0"/>
                    </a:cubicBezTo>
                    <a:cubicBezTo>
                      <a:pt x="1271182" y="34271"/>
                      <a:pt x="1307348" y="66638"/>
                      <a:pt x="1346369" y="101861"/>
                    </a:cubicBezTo>
                    <a:cubicBezTo>
                      <a:pt x="1273085" y="182778"/>
                      <a:pt x="1200752" y="262743"/>
                      <a:pt x="1129371" y="341756"/>
                    </a:cubicBezTo>
                    <a:cubicBezTo>
                      <a:pt x="1123661" y="348420"/>
                      <a:pt x="1116999" y="355084"/>
                      <a:pt x="1110336" y="361747"/>
                    </a:cubicBezTo>
                    <a:cubicBezTo>
                      <a:pt x="1077025" y="397922"/>
                      <a:pt x="1028486" y="429337"/>
                      <a:pt x="1016114" y="472175"/>
                    </a:cubicBezTo>
                    <a:cubicBezTo>
                      <a:pt x="1005644" y="511206"/>
                      <a:pt x="1036100" y="560708"/>
                      <a:pt x="1045618" y="606403"/>
                    </a:cubicBezTo>
                    <a:cubicBezTo>
                      <a:pt x="1092253" y="826307"/>
                      <a:pt x="1033245" y="1012892"/>
                      <a:pt x="857172" y="1151879"/>
                    </a:cubicBezTo>
                    <a:cubicBezTo>
                      <a:pt x="679196" y="1291819"/>
                      <a:pt x="479329" y="1309906"/>
                      <a:pt x="280414" y="1202333"/>
                    </a:cubicBezTo>
                    <a:cubicBezTo>
                      <a:pt x="83403" y="1095713"/>
                      <a:pt x="-13675" y="921504"/>
                      <a:pt x="1552" y="697792"/>
                    </a:cubicBezTo>
                    <a:cubicBezTo>
                      <a:pt x="15829" y="486455"/>
                      <a:pt x="127183" y="331284"/>
                      <a:pt x="323243" y="247511"/>
                    </a:cubicBezTo>
                    <a:cubicBezTo>
                      <a:pt x="518351" y="163738"/>
                      <a:pt x="703941" y="195153"/>
                      <a:pt x="871448" y="327477"/>
                    </a:cubicBezTo>
                    <a:cubicBezTo>
                      <a:pt x="881917" y="336044"/>
                      <a:pt x="893338" y="345564"/>
                      <a:pt x="907615" y="357939"/>
                    </a:cubicBezTo>
                    <a:close/>
                    <a:moveTo>
                      <a:pt x="801019" y="474079"/>
                    </a:moveTo>
                    <a:cubicBezTo>
                      <a:pt x="671582" y="329380"/>
                      <a:pt x="444114" y="316053"/>
                      <a:pt x="290883" y="439809"/>
                    </a:cubicBezTo>
                    <a:cubicBezTo>
                      <a:pt x="136700" y="564516"/>
                      <a:pt x="105293" y="791084"/>
                      <a:pt x="220454" y="952918"/>
                    </a:cubicBezTo>
                    <a:cubicBezTo>
                      <a:pt x="337519" y="1118561"/>
                      <a:pt x="564986" y="1163303"/>
                      <a:pt x="735348" y="1053827"/>
                    </a:cubicBezTo>
                    <a:cubicBezTo>
                      <a:pt x="884773" y="957678"/>
                      <a:pt x="956154" y="746342"/>
                      <a:pt x="881917" y="613067"/>
                    </a:cubicBezTo>
                    <a:cubicBezTo>
                      <a:pt x="768660" y="736822"/>
                      <a:pt x="657305" y="859626"/>
                      <a:pt x="543096" y="985285"/>
                    </a:cubicBezTo>
                    <a:cubicBezTo>
                      <a:pt x="447921" y="921504"/>
                      <a:pt x="355602" y="859626"/>
                      <a:pt x="261379" y="796796"/>
                    </a:cubicBezTo>
                    <a:cubicBezTo>
                      <a:pt x="290883" y="753006"/>
                      <a:pt x="316580" y="713975"/>
                      <a:pt x="345133" y="671136"/>
                    </a:cubicBezTo>
                    <a:cubicBezTo>
                      <a:pt x="405093" y="710167"/>
                      <a:pt x="462197" y="747294"/>
                      <a:pt x="519302" y="785372"/>
                    </a:cubicBezTo>
                    <a:cubicBezTo>
                      <a:pt x="608766" y="687320"/>
                      <a:pt x="695375" y="592123"/>
                      <a:pt x="781984" y="495975"/>
                    </a:cubicBezTo>
                    <a:cubicBezTo>
                      <a:pt x="786743" y="490263"/>
                      <a:pt x="792453" y="483599"/>
                      <a:pt x="801019" y="4740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7B2EDDAE-8213-4566-85F8-F161161C07DD}"/>
                  </a:ext>
                </a:extLst>
              </p:cNvPr>
              <p:cNvSpPr/>
              <p:nvPr/>
            </p:nvSpPr>
            <p:spPr>
              <a:xfrm>
                <a:off x="3563837" y="2991095"/>
                <a:ext cx="1345650" cy="1268459"/>
              </a:xfrm>
              <a:custGeom>
                <a:avLst/>
                <a:gdLst>
                  <a:gd name="connsiteX0" fmla="*/ 1233345 w 1345650"/>
                  <a:gd name="connsiteY0" fmla="*/ 0 h 1268459"/>
                  <a:gd name="connsiteX1" fmla="*/ 1345651 w 1345650"/>
                  <a:gd name="connsiteY1" fmla="*/ 101861 h 1268459"/>
                  <a:gd name="connsiteX2" fmla="*/ 1177192 w 1345650"/>
                  <a:gd name="connsiteY2" fmla="*/ 288446 h 1268459"/>
                  <a:gd name="connsiteX3" fmla="*/ 1046802 w 1345650"/>
                  <a:gd name="connsiteY3" fmla="*/ 430289 h 1268459"/>
                  <a:gd name="connsiteX4" fmla="*/ 1023961 w 1345650"/>
                  <a:gd name="connsiteY4" fmla="*/ 543573 h 1268459"/>
                  <a:gd name="connsiteX5" fmla="*/ 913558 w 1345650"/>
                  <a:gd name="connsiteY5" fmla="*/ 1100473 h 1268459"/>
                  <a:gd name="connsiteX6" fmla="*/ 371063 w 1345650"/>
                  <a:gd name="connsiteY6" fmla="*/ 1240412 h 1268459"/>
                  <a:gd name="connsiteX7" fmla="*/ 7496 w 1345650"/>
                  <a:gd name="connsiteY7" fmla="*/ 818691 h 1268459"/>
                  <a:gd name="connsiteX8" fmla="*/ 278743 w 1345650"/>
                  <a:gd name="connsiteY8" fmla="*/ 266551 h 1268459"/>
                  <a:gd name="connsiteX9" fmla="*/ 882150 w 1345650"/>
                  <a:gd name="connsiteY9" fmla="*/ 336996 h 1268459"/>
                  <a:gd name="connsiteX10" fmla="*/ 907848 w 1345650"/>
                  <a:gd name="connsiteY10" fmla="*/ 357939 h 1268459"/>
                  <a:gd name="connsiteX11" fmla="*/ 1233345 w 1345650"/>
                  <a:gd name="connsiteY11" fmla="*/ 0 h 1268459"/>
                  <a:gd name="connsiteX12" fmla="*/ 801252 w 1345650"/>
                  <a:gd name="connsiteY12" fmla="*/ 475983 h 1268459"/>
                  <a:gd name="connsiteX13" fmla="*/ 305392 w 1345650"/>
                  <a:gd name="connsiteY13" fmla="*/ 429337 h 1268459"/>
                  <a:gd name="connsiteX14" fmla="*/ 209266 w 1345650"/>
                  <a:gd name="connsiteY14" fmla="*/ 937687 h 1268459"/>
                  <a:gd name="connsiteX15" fmla="*/ 708933 w 1345650"/>
                  <a:gd name="connsiteY15" fmla="*/ 1070010 h 1268459"/>
                  <a:gd name="connsiteX16" fmla="*/ 883102 w 1345650"/>
                  <a:gd name="connsiteY16" fmla="*/ 612114 h 1268459"/>
                  <a:gd name="connsiteX17" fmla="*/ 542377 w 1345650"/>
                  <a:gd name="connsiteY17" fmla="*/ 986237 h 1268459"/>
                  <a:gd name="connsiteX18" fmla="*/ 260660 w 1345650"/>
                  <a:gd name="connsiteY18" fmla="*/ 797748 h 1268459"/>
                  <a:gd name="connsiteX19" fmla="*/ 344414 w 1345650"/>
                  <a:gd name="connsiteY19" fmla="*/ 672088 h 1268459"/>
                  <a:gd name="connsiteX20" fmla="*/ 518584 w 1345650"/>
                  <a:gd name="connsiteY20" fmla="*/ 787276 h 1268459"/>
                  <a:gd name="connsiteX21" fmla="*/ 801252 w 1345650"/>
                  <a:gd name="connsiteY21" fmla="*/ 475983 h 126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45650" h="1268459">
                    <a:moveTo>
                      <a:pt x="1233345" y="0"/>
                    </a:moveTo>
                    <a:cubicBezTo>
                      <a:pt x="1271415" y="34271"/>
                      <a:pt x="1306629" y="66638"/>
                      <a:pt x="1345651" y="101861"/>
                    </a:cubicBezTo>
                    <a:cubicBezTo>
                      <a:pt x="1287594" y="165642"/>
                      <a:pt x="1232393" y="226568"/>
                      <a:pt x="1177192" y="288446"/>
                    </a:cubicBezTo>
                    <a:cubicBezTo>
                      <a:pt x="1134363" y="336044"/>
                      <a:pt x="1092486" y="385546"/>
                      <a:pt x="1046802" y="430289"/>
                    </a:cubicBezTo>
                    <a:cubicBezTo>
                      <a:pt x="1010636" y="464559"/>
                      <a:pt x="1004926" y="492167"/>
                      <a:pt x="1023961" y="543573"/>
                    </a:cubicBezTo>
                    <a:cubicBezTo>
                      <a:pt x="1102004" y="750149"/>
                      <a:pt x="1065837" y="940543"/>
                      <a:pt x="913558" y="1100473"/>
                    </a:cubicBezTo>
                    <a:cubicBezTo>
                      <a:pt x="764134" y="1257548"/>
                      <a:pt x="576640" y="1305146"/>
                      <a:pt x="371063" y="1240412"/>
                    </a:cubicBezTo>
                    <a:cubicBezTo>
                      <a:pt x="167389" y="1175679"/>
                      <a:pt x="42711" y="1030980"/>
                      <a:pt x="7496" y="818691"/>
                    </a:cubicBezTo>
                    <a:cubicBezTo>
                      <a:pt x="-30574" y="591171"/>
                      <a:pt x="78877" y="375075"/>
                      <a:pt x="278743" y="266551"/>
                    </a:cubicBezTo>
                    <a:cubicBezTo>
                      <a:pt x="473851" y="160882"/>
                      <a:pt x="710836" y="187538"/>
                      <a:pt x="882150" y="336996"/>
                    </a:cubicBezTo>
                    <a:cubicBezTo>
                      <a:pt x="888813" y="342708"/>
                      <a:pt x="896427" y="348420"/>
                      <a:pt x="907848" y="357939"/>
                    </a:cubicBezTo>
                    <a:cubicBezTo>
                      <a:pt x="1015395" y="239896"/>
                      <a:pt x="1123894" y="121852"/>
                      <a:pt x="1233345" y="0"/>
                    </a:cubicBezTo>
                    <a:close/>
                    <a:moveTo>
                      <a:pt x="801252" y="475983"/>
                    </a:moveTo>
                    <a:cubicBezTo>
                      <a:pt x="682284" y="336044"/>
                      <a:pt x="458624" y="317005"/>
                      <a:pt x="305392" y="429337"/>
                    </a:cubicBezTo>
                    <a:cubicBezTo>
                      <a:pt x="144547" y="548333"/>
                      <a:pt x="102670" y="769189"/>
                      <a:pt x="209266" y="937687"/>
                    </a:cubicBezTo>
                    <a:cubicBezTo>
                      <a:pt x="315862" y="1106185"/>
                      <a:pt x="533811" y="1164255"/>
                      <a:pt x="708933" y="1070010"/>
                    </a:cubicBezTo>
                    <a:cubicBezTo>
                      <a:pt x="873585" y="982429"/>
                      <a:pt x="954483" y="772997"/>
                      <a:pt x="883102" y="612114"/>
                    </a:cubicBezTo>
                    <a:cubicBezTo>
                      <a:pt x="768893" y="737774"/>
                      <a:pt x="656587" y="861530"/>
                      <a:pt x="542377" y="986237"/>
                    </a:cubicBezTo>
                    <a:cubicBezTo>
                      <a:pt x="446251" y="922455"/>
                      <a:pt x="354883" y="861530"/>
                      <a:pt x="260660" y="797748"/>
                    </a:cubicBezTo>
                    <a:cubicBezTo>
                      <a:pt x="289213" y="754909"/>
                      <a:pt x="315862" y="714927"/>
                      <a:pt x="344414" y="672088"/>
                    </a:cubicBezTo>
                    <a:cubicBezTo>
                      <a:pt x="403422" y="711119"/>
                      <a:pt x="459575" y="748246"/>
                      <a:pt x="518584" y="787276"/>
                    </a:cubicBezTo>
                    <a:cubicBezTo>
                      <a:pt x="612806" y="683512"/>
                      <a:pt x="706077" y="580700"/>
                      <a:pt x="801252" y="4759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91D743AF-1641-4303-8D25-0121A4F6BBDE}"/>
                  </a:ext>
                </a:extLst>
              </p:cNvPr>
              <p:cNvSpPr/>
              <p:nvPr/>
            </p:nvSpPr>
            <p:spPr>
              <a:xfrm>
                <a:off x="4932330" y="3349034"/>
                <a:ext cx="1818786" cy="146602"/>
              </a:xfrm>
              <a:custGeom>
                <a:avLst/>
                <a:gdLst>
                  <a:gd name="connsiteX0" fmla="*/ 0 w 1818786"/>
                  <a:gd name="connsiteY0" fmla="*/ 146603 h 146602"/>
                  <a:gd name="connsiteX1" fmla="*/ 0 w 1818786"/>
                  <a:gd name="connsiteY1" fmla="*/ 0 h 146602"/>
                  <a:gd name="connsiteX2" fmla="*/ 1818786 w 1818786"/>
                  <a:gd name="connsiteY2" fmla="*/ 0 h 146602"/>
                  <a:gd name="connsiteX3" fmla="*/ 1818786 w 1818786"/>
                  <a:gd name="connsiteY3" fmla="*/ 146603 h 146602"/>
                  <a:gd name="connsiteX4" fmla="*/ 0 w 1818786"/>
                  <a:gd name="connsiteY4" fmla="*/ 146603 h 14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786" h="146602">
                    <a:moveTo>
                      <a:pt x="0" y="146603"/>
                    </a:moveTo>
                    <a:cubicBezTo>
                      <a:pt x="0" y="97100"/>
                      <a:pt x="0" y="50454"/>
                      <a:pt x="0" y="0"/>
                    </a:cubicBezTo>
                    <a:cubicBezTo>
                      <a:pt x="606262" y="0"/>
                      <a:pt x="1211573" y="0"/>
                      <a:pt x="1818786" y="0"/>
                    </a:cubicBezTo>
                    <a:cubicBezTo>
                      <a:pt x="1818786" y="48550"/>
                      <a:pt x="1818786" y="95197"/>
                      <a:pt x="1818786" y="146603"/>
                    </a:cubicBezTo>
                    <a:cubicBezTo>
                      <a:pt x="1215380" y="146603"/>
                      <a:pt x="610069" y="146603"/>
                      <a:pt x="0" y="1466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7A96AA02-72BA-4A02-A651-8D1C18B869D0}"/>
                  </a:ext>
                </a:extLst>
              </p:cNvPr>
              <p:cNvSpPr/>
              <p:nvPr/>
            </p:nvSpPr>
            <p:spPr>
              <a:xfrm>
                <a:off x="4932330" y="3956389"/>
                <a:ext cx="1818786" cy="146602"/>
              </a:xfrm>
              <a:custGeom>
                <a:avLst/>
                <a:gdLst>
                  <a:gd name="connsiteX0" fmla="*/ 0 w 1818786"/>
                  <a:gd name="connsiteY0" fmla="*/ 146603 h 146602"/>
                  <a:gd name="connsiteX1" fmla="*/ 0 w 1818786"/>
                  <a:gd name="connsiteY1" fmla="*/ 0 h 146602"/>
                  <a:gd name="connsiteX2" fmla="*/ 1818786 w 1818786"/>
                  <a:gd name="connsiteY2" fmla="*/ 0 h 146602"/>
                  <a:gd name="connsiteX3" fmla="*/ 1818786 w 1818786"/>
                  <a:gd name="connsiteY3" fmla="*/ 146603 h 146602"/>
                  <a:gd name="connsiteX4" fmla="*/ 0 w 1818786"/>
                  <a:gd name="connsiteY4" fmla="*/ 146603 h 14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786" h="146602">
                    <a:moveTo>
                      <a:pt x="0" y="146603"/>
                    </a:moveTo>
                    <a:cubicBezTo>
                      <a:pt x="0" y="97101"/>
                      <a:pt x="0" y="50454"/>
                      <a:pt x="0" y="0"/>
                    </a:cubicBezTo>
                    <a:cubicBezTo>
                      <a:pt x="606262" y="0"/>
                      <a:pt x="1211573" y="0"/>
                      <a:pt x="1818786" y="0"/>
                    </a:cubicBezTo>
                    <a:cubicBezTo>
                      <a:pt x="1818786" y="48550"/>
                      <a:pt x="1818786" y="95197"/>
                      <a:pt x="1818786" y="146603"/>
                    </a:cubicBezTo>
                    <a:cubicBezTo>
                      <a:pt x="1215380" y="146603"/>
                      <a:pt x="610069" y="146603"/>
                      <a:pt x="0" y="1466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367C7856-B5A6-4AC7-9555-0626F8FFDA9D}"/>
                  </a:ext>
                </a:extLst>
              </p:cNvPr>
              <p:cNvSpPr/>
              <p:nvPr/>
            </p:nvSpPr>
            <p:spPr>
              <a:xfrm>
                <a:off x="4933282" y="3653664"/>
                <a:ext cx="1515179" cy="146602"/>
              </a:xfrm>
              <a:custGeom>
                <a:avLst/>
                <a:gdLst>
                  <a:gd name="connsiteX0" fmla="*/ 1515180 w 1515179"/>
                  <a:gd name="connsiteY0" fmla="*/ 0 h 146602"/>
                  <a:gd name="connsiteX1" fmla="*/ 1515180 w 1515179"/>
                  <a:gd name="connsiteY1" fmla="*/ 146603 h 146602"/>
                  <a:gd name="connsiteX2" fmla="*/ 0 w 1515179"/>
                  <a:gd name="connsiteY2" fmla="*/ 146603 h 146602"/>
                  <a:gd name="connsiteX3" fmla="*/ 0 w 1515179"/>
                  <a:gd name="connsiteY3" fmla="*/ 0 h 146602"/>
                  <a:gd name="connsiteX4" fmla="*/ 1515180 w 1515179"/>
                  <a:gd name="connsiteY4" fmla="*/ 0 h 14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5179" h="146602">
                    <a:moveTo>
                      <a:pt x="1515180" y="0"/>
                    </a:moveTo>
                    <a:cubicBezTo>
                      <a:pt x="1515180" y="49502"/>
                      <a:pt x="1515180" y="97100"/>
                      <a:pt x="1515180" y="146603"/>
                    </a:cubicBezTo>
                    <a:cubicBezTo>
                      <a:pt x="1009802" y="146603"/>
                      <a:pt x="506329" y="146603"/>
                      <a:pt x="0" y="146603"/>
                    </a:cubicBezTo>
                    <a:cubicBezTo>
                      <a:pt x="0" y="97100"/>
                      <a:pt x="0" y="50454"/>
                      <a:pt x="0" y="0"/>
                    </a:cubicBezTo>
                    <a:cubicBezTo>
                      <a:pt x="503474" y="0"/>
                      <a:pt x="1006947" y="0"/>
                      <a:pt x="15151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C654687D-2B61-4D33-8627-98A6DF6BDBBA}"/>
                  </a:ext>
                </a:extLst>
              </p:cNvPr>
              <p:cNvSpPr/>
              <p:nvPr/>
            </p:nvSpPr>
            <p:spPr>
              <a:xfrm>
                <a:off x="4934233" y="4717010"/>
                <a:ext cx="828970" cy="144699"/>
              </a:xfrm>
              <a:custGeom>
                <a:avLst/>
                <a:gdLst>
                  <a:gd name="connsiteX0" fmla="*/ 828971 w 828970"/>
                  <a:gd name="connsiteY0" fmla="*/ 0 h 144699"/>
                  <a:gd name="connsiteX1" fmla="*/ 828971 w 828970"/>
                  <a:gd name="connsiteY1" fmla="*/ 144699 h 144699"/>
                  <a:gd name="connsiteX2" fmla="*/ 0 w 828970"/>
                  <a:gd name="connsiteY2" fmla="*/ 144699 h 144699"/>
                  <a:gd name="connsiteX3" fmla="*/ 0 w 828970"/>
                  <a:gd name="connsiteY3" fmla="*/ 0 h 144699"/>
                  <a:gd name="connsiteX4" fmla="*/ 828971 w 828970"/>
                  <a:gd name="connsiteY4" fmla="*/ 0 h 14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970" h="144699">
                    <a:moveTo>
                      <a:pt x="828971" y="0"/>
                    </a:moveTo>
                    <a:cubicBezTo>
                      <a:pt x="828971" y="47598"/>
                      <a:pt x="828971" y="94245"/>
                      <a:pt x="828971" y="144699"/>
                    </a:cubicBezTo>
                    <a:cubicBezTo>
                      <a:pt x="552964" y="144699"/>
                      <a:pt x="278861" y="144699"/>
                      <a:pt x="0" y="144699"/>
                    </a:cubicBezTo>
                    <a:cubicBezTo>
                      <a:pt x="0" y="98053"/>
                      <a:pt x="0" y="50454"/>
                      <a:pt x="0" y="0"/>
                    </a:cubicBezTo>
                    <a:cubicBezTo>
                      <a:pt x="276006" y="0"/>
                      <a:pt x="551061" y="0"/>
                      <a:pt x="8289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B2F81C88-65B3-4E41-9CF3-B595037112D8}"/>
                  </a:ext>
                </a:extLst>
              </p:cNvPr>
              <p:cNvSpPr/>
              <p:nvPr/>
            </p:nvSpPr>
            <p:spPr>
              <a:xfrm>
                <a:off x="4934233" y="5021639"/>
                <a:ext cx="828970" cy="144699"/>
              </a:xfrm>
              <a:custGeom>
                <a:avLst/>
                <a:gdLst>
                  <a:gd name="connsiteX0" fmla="*/ 828971 w 828970"/>
                  <a:gd name="connsiteY0" fmla="*/ 0 h 144699"/>
                  <a:gd name="connsiteX1" fmla="*/ 828971 w 828970"/>
                  <a:gd name="connsiteY1" fmla="*/ 144699 h 144699"/>
                  <a:gd name="connsiteX2" fmla="*/ 0 w 828970"/>
                  <a:gd name="connsiteY2" fmla="*/ 144699 h 144699"/>
                  <a:gd name="connsiteX3" fmla="*/ 0 w 828970"/>
                  <a:gd name="connsiteY3" fmla="*/ 0 h 144699"/>
                  <a:gd name="connsiteX4" fmla="*/ 828971 w 828970"/>
                  <a:gd name="connsiteY4" fmla="*/ 0 h 14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970" h="144699">
                    <a:moveTo>
                      <a:pt x="828971" y="0"/>
                    </a:moveTo>
                    <a:cubicBezTo>
                      <a:pt x="828971" y="47598"/>
                      <a:pt x="828971" y="94245"/>
                      <a:pt x="828971" y="144699"/>
                    </a:cubicBezTo>
                    <a:cubicBezTo>
                      <a:pt x="552964" y="144699"/>
                      <a:pt x="278861" y="144699"/>
                      <a:pt x="0" y="144699"/>
                    </a:cubicBezTo>
                    <a:cubicBezTo>
                      <a:pt x="0" y="98053"/>
                      <a:pt x="0" y="49502"/>
                      <a:pt x="0" y="0"/>
                    </a:cubicBezTo>
                    <a:cubicBezTo>
                      <a:pt x="276006" y="0"/>
                      <a:pt x="551061" y="0"/>
                      <a:pt x="8289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898E3565-5589-41C0-8639-C115308B036E}"/>
                  </a:ext>
                </a:extLst>
              </p:cNvPr>
              <p:cNvSpPr/>
              <p:nvPr/>
            </p:nvSpPr>
            <p:spPr>
              <a:xfrm>
                <a:off x="4933282" y="5325317"/>
                <a:ext cx="829922" cy="145650"/>
              </a:xfrm>
              <a:custGeom>
                <a:avLst/>
                <a:gdLst>
                  <a:gd name="connsiteX0" fmla="*/ 0 w 829922"/>
                  <a:gd name="connsiteY0" fmla="*/ 0 h 145650"/>
                  <a:gd name="connsiteX1" fmla="*/ 829923 w 829922"/>
                  <a:gd name="connsiteY1" fmla="*/ 0 h 145650"/>
                  <a:gd name="connsiteX2" fmla="*/ 829923 w 829922"/>
                  <a:gd name="connsiteY2" fmla="*/ 145651 h 145650"/>
                  <a:gd name="connsiteX3" fmla="*/ 0 w 829922"/>
                  <a:gd name="connsiteY3" fmla="*/ 145651 h 145650"/>
                  <a:gd name="connsiteX4" fmla="*/ 0 w 829922"/>
                  <a:gd name="connsiteY4" fmla="*/ 0 h 14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9922" h="145650">
                    <a:moveTo>
                      <a:pt x="0" y="0"/>
                    </a:moveTo>
                    <a:cubicBezTo>
                      <a:pt x="277910" y="0"/>
                      <a:pt x="552964" y="0"/>
                      <a:pt x="829923" y="0"/>
                    </a:cubicBezTo>
                    <a:cubicBezTo>
                      <a:pt x="829923" y="49502"/>
                      <a:pt x="829923" y="96148"/>
                      <a:pt x="829923" y="145651"/>
                    </a:cubicBezTo>
                    <a:cubicBezTo>
                      <a:pt x="552964" y="145651"/>
                      <a:pt x="277910" y="145651"/>
                      <a:pt x="0" y="145651"/>
                    </a:cubicBezTo>
                    <a:cubicBezTo>
                      <a:pt x="0" y="98052"/>
                      <a:pt x="0" y="51406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2C06E2A0-CF85-467D-8D29-5DB2E7D20D7A}"/>
                  </a:ext>
                </a:extLst>
              </p:cNvPr>
              <p:cNvSpPr/>
              <p:nvPr/>
            </p:nvSpPr>
            <p:spPr>
              <a:xfrm>
                <a:off x="6603596" y="3651760"/>
                <a:ext cx="146568" cy="148506"/>
              </a:xfrm>
              <a:custGeom>
                <a:avLst/>
                <a:gdLst>
                  <a:gd name="connsiteX0" fmla="*/ 146569 w 146568"/>
                  <a:gd name="connsiteY0" fmla="*/ 148507 h 148506"/>
                  <a:gd name="connsiteX1" fmla="*/ 0 w 146568"/>
                  <a:gd name="connsiteY1" fmla="*/ 148507 h 148506"/>
                  <a:gd name="connsiteX2" fmla="*/ 0 w 146568"/>
                  <a:gd name="connsiteY2" fmla="*/ 0 h 148506"/>
                  <a:gd name="connsiteX3" fmla="*/ 146569 w 146568"/>
                  <a:gd name="connsiteY3" fmla="*/ 0 h 148506"/>
                  <a:gd name="connsiteX4" fmla="*/ 146569 w 146568"/>
                  <a:gd name="connsiteY4" fmla="*/ 148507 h 14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568" h="148506">
                    <a:moveTo>
                      <a:pt x="146569" y="148507"/>
                    </a:moveTo>
                    <a:cubicBezTo>
                      <a:pt x="96126" y="148507"/>
                      <a:pt x="49491" y="148507"/>
                      <a:pt x="0" y="148507"/>
                    </a:cubicBezTo>
                    <a:cubicBezTo>
                      <a:pt x="0" y="98053"/>
                      <a:pt x="0" y="50454"/>
                      <a:pt x="0" y="0"/>
                    </a:cubicBezTo>
                    <a:cubicBezTo>
                      <a:pt x="49491" y="0"/>
                      <a:pt x="96126" y="0"/>
                      <a:pt x="146569" y="0"/>
                    </a:cubicBezTo>
                    <a:cubicBezTo>
                      <a:pt x="146569" y="49502"/>
                      <a:pt x="146569" y="97101"/>
                      <a:pt x="146569" y="14850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A4CF8AEA-4CF2-4BF2-88B3-2FBE24F6345D}"/>
                  </a:ext>
                </a:extLst>
              </p:cNvPr>
              <p:cNvSpPr/>
              <p:nvPr/>
            </p:nvSpPr>
            <p:spPr>
              <a:xfrm>
                <a:off x="5996382" y="1982011"/>
                <a:ext cx="451127" cy="449328"/>
              </a:xfrm>
              <a:custGeom>
                <a:avLst/>
                <a:gdLst>
                  <a:gd name="connsiteX0" fmla="*/ 451127 w 451127"/>
                  <a:gd name="connsiteY0" fmla="*/ 449328 h 449328"/>
                  <a:gd name="connsiteX1" fmla="*/ 0 w 451127"/>
                  <a:gd name="connsiteY1" fmla="*/ 449328 h 449328"/>
                  <a:gd name="connsiteX2" fmla="*/ 0 w 451127"/>
                  <a:gd name="connsiteY2" fmla="*/ 0 h 449328"/>
                  <a:gd name="connsiteX3" fmla="*/ 451127 w 451127"/>
                  <a:gd name="connsiteY3" fmla="*/ 0 h 449328"/>
                  <a:gd name="connsiteX4" fmla="*/ 451127 w 451127"/>
                  <a:gd name="connsiteY4" fmla="*/ 449328 h 449328"/>
                  <a:gd name="connsiteX5" fmla="*/ 297896 w 451127"/>
                  <a:gd name="connsiteY5" fmla="*/ 151363 h 449328"/>
                  <a:gd name="connsiteX6" fmla="*/ 153231 w 451127"/>
                  <a:gd name="connsiteY6" fmla="*/ 151363 h 449328"/>
                  <a:gd name="connsiteX7" fmla="*/ 153231 w 451127"/>
                  <a:gd name="connsiteY7" fmla="*/ 297966 h 449328"/>
                  <a:gd name="connsiteX8" fmla="*/ 297896 w 451127"/>
                  <a:gd name="connsiteY8" fmla="*/ 297966 h 449328"/>
                  <a:gd name="connsiteX9" fmla="*/ 297896 w 451127"/>
                  <a:gd name="connsiteY9" fmla="*/ 151363 h 4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1127" h="449328">
                    <a:moveTo>
                      <a:pt x="451127" y="449328"/>
                    </a:moveTo>
                    <a:cubicBezTo>
                      <a:pt x="298848" y="449328"/>
                      <a:pt x="151328" y="449328"/>
                      <a:pt x="0" y="449328"/>
                    </a:cubicBezTo>
                    <a:cubicBezTo>
                      <a:pt x="0" y="299869"/>
                      <a:pt x="0" y="151363"/>
                      <a:pt x="0" y="0"/>
                    </a:cubicBezTo>
                    <a:cubicBezTo>
                      <a:pt x="150376" y="0"/>
                      <a:pt x="298848" y="0"/>
                      <a:pt x="451127" y="0"/>
                    </a:cubicBezTo>
                    <a:cubicBezTo>
                      <a:pt x="451127" y="149459"/>
                      <a:pt x="451127" y="297013"/>
                      <a:pt x="451127" y="449328"/>
                    </a:cubicBezTo>
                    <a:close/>
                    <a:moveTo>
                      <a:pt x="297896" y="151363"/>
                    </a:moveTo>
                    <a:cubicBezTo>
                      <a:pt x="247454" y="151363"/>
                      <a:pt x="199867" y="151363"/>
                      <a:pt x="153231" y="151363"/>
                    </a:cubicBezTo>
                    <a:cubicBezTo>
                      <a:pt x="153231" y="201817"/>
                      <a:pt x="153231" y="248463"/>
                      <a:pt x="153231" y="297966"/>
                    </a:cubicBezTo>
                    <a:cubicBezTo>
                      <a:pt x="202722" y="297966"/>
                      <a:pt x="249357" y="297966"/>
                      <a:pt x="297896" y="297966"/>
                    </a:cubicBezTo>
                    <a:cubicBezTo>
                      <a:pt x="297896" y="247511"/>
                      <a:pt x="297896" y="199913"/>
                      <a:pt x="297896" y="1513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957CE031-B2E7-4927-A547-DB35D3281ADF}"/>
                  </a:ext>
                </a:extLst>
              </p:cNvPr>
              <p:cNvSpPr/>
              <p:nvPr/>
            </p:nvSpPr>
            <p:spPr>
              <a:xfrm>
                <a:off x="5313028" y="1981059"/>
                <a:ext cx="449224" cy="451232"/>
              </a:xfrm>
              <a:custGeom>
                <a:avLst/>
                <a:gdLst>
                  <a:gd name="connsiteX0" fmla="*/ 0 w 449224"/>
                  <a:gd name="connsiteY0" fmla="*/ 0 h 451232"/>
                  <a:gd name="connsiteX1" fmla="*/ 449224 w 449224"/>
                  <a:gd name="connsiteY1" fmla="*/ 0 h 451232"/>
                  <a:gd name="connsiteX2" fmla="*/ 449224 w 449224"/>
                  <a:gd name="connsiteY2" fmla="*/ 451232 h 451232"/>
                  <a:gd name="connsiteX3" fmla="*/ 0 w 449224"/>
                  <a:gd name="connsiteY3" fmla="*/ 451232 h 451232"/>
                  <a:gd name="connsiteX4" fmla="*/ 0 w 449224"/>
                  <a:gd name="connsiteY4" fmla="*/ 0 h 451232"/>
                  <a:gd name="connsiteX5" fmla="*/ 296945 w 449224"/>
                  <a:gd name="connsiteY5" fmla="*/ 299869 h 451232"/>
                  <a:gd name="connsiteX6" fmla="*/ 296945 w 449224"/>
                  <a:gd name="connsiteY6" fmla="*/ 151363 h 451232"/>
                  <a:gd name="connsiteX7" fmla="*/ 151328 w 449224"/>
                  <a:gd name="connsiteY7" fmla="*/ 151363 h 451232"/>
                  <a:gd name="connsiteX8" fmla="*/ 151328 w 449224"/>
                  <a:gd name="connsiteY8" fmla="*/ 299869 h 451232"/>
                  <a:gd name="connsiteX9" fmla="*/ 296945 w 449224"/>
                  <a:gd name="connsiteY9" fmla="*/ 299869 h 4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9224" h="451232">
                    <a:moveTo>
                      <a:pt x="0" y="0"/>
                    </a:moveTo>
                    <a:cubicBezTo>
                      <a:pt x="150376" y="0"/>
                      <a:pt x="297897" y="0"/>
                      <a:pt x="449224" y="0"/>
                    </a:cubicBezTo>
                    <a:cubicBezTo>
                      <a:pt x="449224" y="151363"/>
                      <a:pt x="449224" y="299869"/>
                      <a:pt x="449224" y="451232"/>
                    </a:cubicBezTo>
                    <a:cubicBezTo>
                      <a:pt x="298848" y="451232"/>
                      <a:pt x="151328" y="451232"/>
                      <a:pt x="0" y="451232"/>
                    </a:cubicBezTo>
                    <a:cubicBezTo>
                      <a:pt x="0" y="300821"/>
                      <a:pt x="0" y="151363"/>
                      <a:pt x="0" y="0"/>
                    </a:cubicBezTo>
                    <a:close/>
                    <a:moveTo>
                      <a:pt x="296945" y="299869"/>
                    </a:moveTo>
                    <a:cubicBezTo>
                      <a:pt x="296945" y="246559"/>
                      <a:pt x="296945" y="198961"/>
                      <a:pt x="296945" y="151363"/>
                    </a:cubicBezTo>
                    <a:cubicBezTo>
                      <a:pt x="246502" y="151363"/>
                      <a:pt x="199867" y="151363"/>
                      <a:pt x="151328" y="151363"/>
                    </a:cubicBezTo>
                    <a:cubicBezTo>
                      <a:pt x="151328" y="201817"/>
                      <a:pt x="151328" y="249415"/>
                      <a:pt x="151328" y="299869"/>
                    </a:cubicBezTo>
                    <a:cubicBezTo>
                      <a:pt x="201770" y="299869"/>
                      <a:pt x="248406" y="299869"/>
                      <a:pt x="296945" y="2998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9CB16611-9AAF-4AFF-81C4-F4AD07B9416A}"/>
                  </a:ext>
                </a:extLst>
              </p:cNvPr>
              <p:cNvSpPr/>
              <p:nvPr/>
            </p:nvSpPr>
            <p:spPr>
              <a:xfrm>
                <a:off x="4629675" y="1981059"/>
                <a:ext cx="448272" cy="451232"/>
              </a:xfrm>
              <a:custGeom>
                <a:avLst/>
                <a:gdLst>
                  <a:gd name="connsiteX0" fmla="*/ 448272 w 448272"/>
                  <a:gd name="connsiteY0" fmla="*/ 451232 h 451232"/>
                  <a:gd name="connsiteX1" fmla="*/ 0 w 448272"/>
                  <a:gd name="connsiteY1" fmla="*/ 451232 h 451232"/>
                  <a:gd name="connsiteX2" fmla="*/ 0 w 448272"/>
                  <a:gd name="connsiteY2" fmla="*/ 0 h 451232"/>
                  <a:gd name="connsiteX3" fmla="*/ 448272 w 448272"/>
                  <a:gd name="connsiteY3" fmla="*/ 0 h 451232"/>
                  <a:gd name="connsiteX4" fmla="*/ 448272 w 448272"/>
                  <a:gd name="connsiteY4" fmla="*/ 451232 h 451232"/>
                  <a:gd name="connsiteX5" fmla="*/ 297896 w 448272"/>
                  <a:gd name="connsiteY5" fmla="*/ 151363 h 451232"/>
                  <a:gd name="connsiteX6" fmla="*/ 150376 w 448272"/>
                  <a:gd name="connsiteY6" fmla="*/ 151363 h 451232"/>
                  <a:gd name="connsiteX7" fmla="*/ 150376 w 448272"/>
                  <a:gd name="connsiteY7" fmla="*/ 297966 h 451232"/>
                  <a:gd name="connsiteX8" fmla="*/ 297896 w 448272"/>
                  <a:gd name="connsiteY8" fmla="*/ 297966 h 451232"/>
                  <a:gd name="connsiteX9" fmla="*/ 297896 w 448272"/>
                  <a:gd name="connsiteY9" fmla="*/ 151363 h 4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8272" h="451232">
                    <a:moveTo>
                      <a:pt x="448272" y="451232"/>
                    </a:moveTo>
                    <a:cubicBezTo>
                      <a:pt x="296945" y="451232"/>
                      <a:pt x="150376" y="451232"/>
                      <a:pt x="0" y="451232"/>
                    </a:cubicBezTo>
                    <a:cubicBezTo>
                      <a:pt x="0" y="300821"/>
                      <a:pt x="0" y="152315"/>
                      <a:pt x="0" y="0"/>
                    </a:cubicBezTo>
                    <a:cubicBezTo>
                      <a:pt x="149424" y="0"/>
                      <a:pt x="297896" y="0"/>
                      <a:pt x="448272" y="0"/>
                    </a:cubicBezTo>
                    <a:cubicBezTo>
                      <a:pt x="448272" y="150411"/>
                      <a:pt x="448272" y="298918"/>
                      <a:pt x="448272" y="451232"/>
                    </a:cubicBezTo>
                    <a:close/>
                    <a:moveTo>
                      <a:pt x="297896" y="151363"/>
                    </a:moveTo>
                    <a:cubicBezTo>
                      <a:pt x="247454" y="151363"/>
                      <a:pt x="199867" y="151363"/>
                      <a:pt x="150376" y="151363"/>
                    </a:cubicBezTo>
                    <a:cubicBezTo>
                      <a:pt x="150376" y="201817"/>
                      <a:pt x="150376" y="249415"/>
                      <a:pt x="150376" y="297966"/>
                    </a:cubicBezTo>
                    <a:cubicBezTo>
                      <a:pt x="201770" y="297966"/>
                      <a:pt x="249357" y="297966"/>
                      <a:pt x="297896" y="297966"/>
                    </a:cubicBezTo>
                    <a:cubicBezTo>
                      <a:pt x="297896" y="246559"/>
                      <a:pt x="297896" y="199913"/>
                      <a:pt x="297896" y="1513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00B457DF-3E7E-4D81-B272-3A0FCD6CB552}"/>
              </a:ext>
            </a:extLst>
          </p:cNvPr>
          <p:cNvSpPr/>
          <p:nvPr/>
        </p:nvSpPr>
        <p:spPr>
          <a:xfrm rot="19597814">
            <a:off x="3342551" y="1146639"/>
            <a:ext cx="112226" cy="147952"/>
          </a:xfrm>
          <a:prstGeom prst="flowChartDelay">
            <a:avLst/>
          </a:prstGeom>
          <a:solidFill>
            <a:srgbClr val="FFD1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17467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E97485-78AE-4E44-9F5E-72989CDE35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Das Problem </a:t>
            </a:r>
            <a:r>
              <a:rPr lang="en-US" dirty="0" err="1"/>
              <a:t>aufschlüsseln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0E5C2-FA24-4C16-A3FE-11FB59FAA3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1246" y="429619"/>
            <a:ext cx="11360340" cy="582221"/>
          </a:xfrm>
          <a:solidFill>
            <a:srgbClr val="85D2E1"/>
          </a:solidFill>
        </p:spPr>
        <p:txBody>
          <a:bodyPr anchor="ctr">
            <a:normAutofit/>
          </a:bodyPr>
          <a:lstStyle/>
          <a:p>
            <a:r>
              <a:rPr lang="en-US" sz="3300" b="1" dirty="0" err="1"/>
              <a:t>Problemerkundung</a:t>
            </a:r>
            <a:endParaRPr lang="en-IE" sz="33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D52E5-B4F3-4CEC-9B0F-2BED3F82B1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30296" y="3094971"/>
            <a:ext cx="1740791" cy="697634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1D599B"/>
                </a:solidFill>
              </a:rPr>
              <a:t>Das </a:t>
            </a:r>
            <a:r>
              <a:rPr lang="en-US" sz="1600" b="1" dirty="0" err="1">
                <a:solidFill>
                  <a:srgbClr val="1D599B"/>
                </a:solidFill>
              </a:rPr>
              <a:t>ausgewählte</a:t>
            </a:r>
            <a:r>
              <a:rPr lang="en-US" sz="1600" b="1" dirty="0">
                <a:solidFill>
                  <a:srgbClr val="1D599B"/>
                </a:solidFill>
              </a:rPr>
              <a:t> Problem</a:t>
            </a:r>
            <a:endParaRPr lang="en-IE" sz="1600" b="1" dirty="0">
              <a:solidFill>
                <a:srgbClr val="1D599B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5DA16-4072-47C4-9CBB-AFA731A6E59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565689" y="2731199"/>
            <a:ext cx="1740791" cy="238466"/>
          </a:xfrm>
        </p:spPr>
        <p:txBody>
          <a:bodyPr>
            <a:noAutofit/>
          </a:bodyPr>
          <a:lstStyle/>
          <a:p>
            <a:r>
              <a:rPr lang="en-US" sz="1800" b="1" dirty="0" err="1"/>
              <a:t>Überprüfen</a:t>
            </a:r>
            <a:r>
              <a:rPr lang="en-US" sz="1800" b="1" dirty="0"/>
              <a:t> Sie</a:t>
            </a:r>
            <a:endParaRPr lang="en-IE" sz="18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FE298E-FC34-41BA-9164-C81AF9D73E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80219" y="4068495"/>
            <a:ext cx="1853076" cy="839438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1D599B"/>
                </a:solidFill>
              </a:rPr>
              <a:t>Alle </a:t>
            </a:r>
            <a:r>
              <a:rPr lang="en-US" sz="1600" b="1" dirty="0" err="1">
                <a:solidFill>
                  <a:srgbClr val="1D599B"/>
                </a:solidFill>
              </a:rPr>
              <a:t>Ursachen</a:t>
            </a:r>
            <a:r>
              <a:rPr lang="en-US" sz="1600" b="1" dirty="0">
                <a:solidFill>
                  <a:srgbClr val="1D599B"/>
                </a:solidFill>
              </a:rPr>
              <a:t> </a:t>
            </a:r>
            <a:r>
              <a:rPr lang="en-US" sz="1600" b="1" dirty="0" err="1">
                <a:solidFill>
                  <a:srgbClr val="1D599B"/>
                </a:solidFill>
              </a:rPr>
              <a:t>für</a:t>
            </a:r>
            <a:r>
              <a:rPr lang="en-US" sz="1600" b="1" dirty="0">
                <a:solidFill>
                  <a:srgbClr val="1D599B"/>
                </a:solidFill>
              </a:rPr>
              <a:t> das Problem</a:t>
            </a:r>
            <a:endParaRPr lang="en-IE" sz="1600" b="1" dirty="0">
              <a:solidFill>
                <a:srgbClr val="1D599B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CA7424-1B17-4FDC-9312-F960F60D09C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77782" y="3702814"/>
            <a:ext cx="1853076" cy="238466"/>
          </a:xfrm>
        </p:spPr>
        <p:txBody>
          <a:bodyPr>
            <a:noAutofit/>
          </a:bodyPr>
          <a:lstStyle/>
          <a:p>
            <a:r>
              <a:rPr lang="en-US" sz="1800" b="1" dirty="0" err="1"/>
              <a:t>Identifizieren</a:t>
            </a:r>
            <a:r>
              <a:rPr lang="en-US" sz="1800" b="1" dirty="0"/>
              <a:t> Sie</a:t>
            </a:r>
            <a:endParaRPr lang="en-IE" sz="1800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1BC466-7F26-4FB7-98BE-1A2C39F7C98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50565" y="3912125"/>
            <a:ext cx="2130961" cy="880763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1D599B"/>
                </a:solidFill>
              </a:rPr>
              <a:t>Von den </a:t>
            </a:r>
            <a:r>
              <a:rPr lang="en-US" sz="1600" b="1" dirty="0" err="1">
                <a:solidFill>
                  <a:srgbClr val="1D599B"/>
                </a:solidFill>
              </a:rPr>
              <a:t>Auswirkungen</a:t>
            </a:r>
            <a:r>
              <a:rPr lang="en-US" sz="1600" b="1" dirty="0">
                <a:solidFill>
                  <a:srgbClr val="1D599B"/>
                </a:solidFill>
              </a:rPr>
              <a:t> der </a:t>
            </a:r>
            <a:r>
              <a:rPr lang="en-US" sz="1600" b="1" dirty="0" err="1">
                <a:solidFill>
                  <a:srgbClr val="1D599B"/>
                </a:solidFill>
              </a:rPr>
              <a:t>Probleme</a:t>
            </a:r>
            <a:endParaRPr lang="en-IE" sz="1600" b="1" dirty="0">
              <a:solidFill>
                <a:srgbClr val="1D599B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B3AFC7-54CD-4BB5-8E1B-BD268E75FD0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82080" y="3384315"/>
            <a:ext cx="2130961" cy="238466"/>
          </a:xfrm>
        </p:spPr>
        <p:txBody>
          <a:bodyPr>
            <a:noAutofit/>
          </a:bodyPr>
          <a:lstStyle/>
          <a:p>
            <a:r>
              <a:rPr lang="en-US" sz="1800" b="1" dirty="0" err="1"/>
              <a:t>Erstellen</a:t>
            </a:r>
            <a:r>
              <a:rPr lang="en-US" sz="1800" b="1" dirty="0"/>
              <a:t> Sie </a:t>
            </a:r>
            <a:r>
              <a:rPr lang="en-US" sz="1800" b="1" dirty="0" err="1"/>
              <a:t>eine</a:t>
            </a:r>
            <a:r>
              <a:rPr lang="en-US" sz="1800" b="1" dirty="0"/>
              <a:t> </a:t>
            </a:r>
            <a:r>
              <a:rPr lang="en-US" sz="1800" b="1" dirty="0" err="1"/>
              <a:t>Liste</a:t>
            </a:r>
            <a:endParaRPr lang="en-IE" sz="1800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6913B2-D22C-435F-A659-C3B8B66E79F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13041" y="2842160"/>
            <a:ext cx="2333958" cy="880763"/>
          </a:xfrm>
        </p:spPr>
        <p:txBody>
          <a:bodyPr>
            <a:normAutofit/>
          </a:bodyPr>
          <a:lstStyle/>
          <a:p>
            <a:r>
              <a:rPr lang="en-US" sz="1600" b="1" dirty="0" err="1">
                <a:solidFill>
                  <a:srgbClr val="1D599B"/>
                </a:solidFill>
              </a:rPr>
              <a:t>Mögliche</a:t>
            </a:r>
            <a:r>
              <a:rPr lang="en-US" sz="1600" b="1" dirty="0">
                <a:solidFill>
                  <a:srgbClr val="1D599B"/>
                </a:solidFill>
              </a:rPr>
              <a:t> </a:t>
            </a:r>
            <a:r>
              <a:rPr lang="en-US" sz="1600" b="1" dirty="0" err="1">
                <a:solidFill>
                  <a:srgbClr val="1D599B"/>
                </a:solidFill>
              </a:rPr>
              <a:t>Problemstellungen</a:t>
            </a:r>
            <a:endParaRPr lang="en-IE" sz="1600" b="1" dirty="0">
              <a:solidFill>
                <a:srgbClr val="1D599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A5DDF-D9FC-442B-A8DD-5444097AED0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81526" y="2520848"/>
            <a:ext cx="2333958" cy="238466"/>
          </a:xfrm>
        </p:spPr>
        <p:txBody>
          <a:bodyPr>
            <a:noAutofit/>
          </a:bodyPr>
          <a:lstStyle/>
          <a:p>
            <a:r>
              <a:rPr lang="en-US" sz="1800" b="1" dirty="0" err="1"/>
              <a:t>Erstellen</a:t>
            </a:r>
            <a:r>
              <a:rPr lang="en-US" sz="1800" b="1" dirty="0"/>
              <a:t> Sie</a:t>
            </a:r>
            <a:endParaRPr lang="en-IE" sz="1800" b="1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C84558-4FF8-420F-BF0F-5A47C1C26B2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>
                <a:solidFill>
                  <a:srgbClr val="1D599B"/>
                </a:solidFill>
              </a:rPr>
              <a:t>Für</a:t>
            </a:r>
            <a:r>
              <a:rPr lang="en-US" b="1" dirty="0">
                <a:solidFill>
                  <a:srgbClr val="1D599B"/>
                </a:solidFill>
              </a:rPr>
              <a:t> </a:t>
            </a:r>
            <a:r>
              <a:rPr lang="en-US" b="1" dirty="0" err="1">
                <a:solidFill>
                  <a:srgbClr val="1D599B"/>
                </a:solidFill>
              </a:rPr>
              <a:t>jede</a:t>
            </a:r>
            <a:r>
              <a:rPr lang="en-US" b="1" dirty="0">
                <a:solidFill>
                  <a:srgbClr val="1D599B"/>
                </a:solidFill>
              </a:rPr>
              <a:t> der </a:t>
            </a:r>
            <a:r>
              <a:rPr lang="en-US" b="1" dirty="0" err="1">
                <a:solidFill>
                  <a:srgbClr val="1D599B"/>
                </a:solidFill>
              </a:rPr>
              <a:t>Ursachen</a:t>
            </a:r>
            <a:r>
              <a:rPr lang="en-US" b="1" dirty="0">
                <a:solidFill>
                  <a:srgbClr val="1D599B"/>
                </a:solidFill>
              </a:rPr>
              <a:t> um </a:t>
            </a:r>
            <a:r>
              <a:rPr lang="en-US" b="1" dirty="0" err="1">
                <a:solidFill>
                  <a:srgbClr val="1D599B"/>
                </a:solidFill>
              </a:rPr>
              <a:t>Themen</a:t>
            </a:r>
            <a:r>
              <a:rPr lang="en-US" b="1" dirty="0">
                <a:solidFill>
                  <a:srgbClr val="1D599B"/>
                </a:solidFill>
              </a:rPr>
              <a:t> </a:t>
            </a:r>
            <a:r>
              <a:rPr lang="en-US" b="1" dirty="0" err="1">
                <a:solidFill>
                  <a:srgbClr val="1D599B"/>
                </a:solidFill>
              </a:rPr>
              <a:t>oder</a:t>
            </a:r>
            <a:r>
              <a:rPr lang="en-US" b="1" dirty="0">
                <a:solidFill>
                  <a:srgbClr val="1D599B"/>
                </a:solidFill>
              </a:rPr>
              <a:t> </a:t>
            </a:r>
            <a:r>
              <a:rPr lang="en-US" b="1" dirty="0" err="1">
                <a:solidFill>
                  <a:srgbClr val="1D599B"/>
                </a:solidFill>
              </a:rPr>
              <a:t>Unterthemen</a:t>
            </a:r>
            <a:r>
              <a:rPr lang="en-US" b="1" dirty="0">
                <a:solidFill>
                  <a:srgbClr val="1D599B"/>
                </a:solidFill>
              </a:rPr>
              <a:t> </a:t>
            </a:r>
            <a:r>
              <a:rPr lang="en-US" b="1" dirty="0" err="1">
                <a:solidFill>
                  <a:srgbClr val="1D599B"/>
                </a:solidFill>
              </a:rPr>
              <a:t>zu</a:t>
            </a:r>
            <a:r>
              <a:rPr lang="en-US" b="1" dirty="0">
                <a:solidFill>
                  <a:srgbClr val="1D599B"/>
                </a:solidFill>
              </a:rPr>
              <a:t> </a:t>
            </a:r>
            <a:r>
              <a:rPr lang="en-US" b="1" dirty="0" err="1">
                <a:solidFill>
                  <a:srgbClr val="1D599B"/>
                </a:solidFill>
              </a:rPr>
              <a:t>finden</a:t>
            </a:r>
            <a:endParaRPr lang="en-IE" b="1" dirty="0">
              <a:solidFill>
                <a:srgbClr val="1D599B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3A0ED57-A02C-4260-86A3-093F64BB8F1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645112" y="1666029"/>
            <a:ext cx="1740791" cy="238466"/>
          </a:xfrm>
        </p:spPr>
        <p:txBody>
          <a:bodyPr>
            <a:noAutofit/>
          </a:bodyPr>
          <a:lstStyle/>
          <a:p>
            <a:r>
              <a:rPr lang="en-US" sz="1800" b="1" dirty="0" err="1"/>
              <a:t>Fragen</a:t>
            </a:r>
            <a:r>
              <a:rPr lang="en-US" sz="1800" b="1" dirty="0"/>
              <a:t> Sie “</a:t>
            </a:r>
            <a:r>
              <a:rPr lang="en-US" sz="1800" b="1" dirty="0" err="1"/>
              <a:t>Warum</a:t>
            </a:r>
            <a:r>
              <a:rPr lang="en-US" sz="1800" b="1" dirty="0"/>
              <a:t>”</a:t>
            </a:r>
            <a:endParaRPr lang="en-IE" sz="1800" b="1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96C9CE7-80D5-4539-897F-D78D04009ED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/>
              <a:t>1</a:t>
            </a:r>
            <a:endParaRPr lang="en-I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DFC1FC-9566-44E2-9B5E-4DC9F9662DC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/>
              <a:t>2</a:t>
            </a:r>
            <a:endParaRPr lang="en-IE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26EC553-DBEE-4B10-9900-DDF75CFAA7E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E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9428E48-7B11-45F0-82D6-5EAA3737462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/>
              <a:t>4</a:t>
            </a:r>
            <a:endParaRPr lang="en-IE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C0493A6-4340-43C7-96C5-A65CADC8CAF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/>
              <a:t>5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44623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outdoor, outdoor object, light, fireworks&#10;&#10;Description automatically generated">
            <a:extLst>
              <a:ext uri="{FF2B5EF4-FFF2-40B4-BE49-F238E27FC236}">
                <a16:creationId xmlns:a16="http://schemas.microsoft.com/office/drawing/2014/main" id="{F574EDB5-D567-4250-9ED9-E6721AA07A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68" r="12268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76092-009D-463F-9E85-47A56E054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45555" y="1736536"/>
            <a:ext cx="5105121" cy="4525954"/>
          </a:xfrm>
        </p:spPr>
        <p:txBody>
          <a:bodyPr/>
          <a:lstStyle/>
          <a:p>
            <a:pPr marL="414900" indent="-342900">
              <a:buFont typeface="Arial" panose="020B0604020202020204" pitchFamily="34" charset="0"/>
              <a:buChar char="•"/>
            </a:pPr>
            <a:r>
              <a:rPr lang="en-US" dirty="0" err="1"/>
              <a:t>Wer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von </a:t>
            </a:r>
            <a:r>
              <a:rPr lang="en-US" dirty="0" err="1"/>
              <a:t>diesem</a:t>
            </a:r>
            <a:r>
              <a:rPr lang="en-US" dirty="0"/>
              <a:t> Problem </a:t>
            </a:r>
            <a:r>
              <a:rPr lang="en-US" dirty="0" err="1"/>
              <a:t>betroffen</a:t>
            </a:r>
            <a:r>
              <a:rPr lang="en-US" dirty="0"/>
              <a:t>?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en-US" dirty="0" err="1"/>
              <a:t>Wer</a:t>
            </a:r>
            <a:r>
              <a:rPr lang="en-US" dirty="0"/>
              <a:t> </a:t>
            </a:r>
            <a:r>
              <a:rPr lang="en-US" dirty="0" err="1"/>
              <a:t>kümmert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um dieses Problem?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dieser</a:t>
            </a:r>
            <a:r>
              <a:rPr lang="en-US" dirty="0"/>
              <a:t> Gruppen </a:t>
            </a:r>
            <a:r>
              <a:rPr lang="en-US" dirty="0" err="1"/>
              <a:t>wird</a:t>
            </a:r>
            <a:r>
              <a:rPr lang="en-US" dirty="0"/>
              <a:t> IHRE </a:t>
            </a:r>
            <a:r>
              <a:rPr lang="en-US" dirty="0" err="1"/>
              <a:t>Zielgruppe</a:t>
            </a:r>
            <a:r>
              <a:rPr lang="en-US" dirty="0"/>
              <a:t> sein?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en-US" dirty="0" err="1"/>
              <a:t>Gibt</a:t>
            </a:r>
            <a:r>
              <a:rPr lang="en-US" dirty="0"/>
              <a:t> es </a:t>
            </a:r>
            <a:r>
              <a:rPr lang="en-US" dirty="0" err="1"/>
              <a:t>bereits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Idee?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en-US" dirty="0" err="1"/>
              <a:t>Gibt</a:t>
            </a:r>
            <a:r>
              <a:rPr lang="en-US" dirty="0"/>
              <a:t> es </a:t>
            </a:r>
            <a:r>
              <a:rPr lang="en-US" dirty="0" err="1"/>
              <a:t>bereits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Lösung</a:t>
            </a:r>
            <a:r>
              <a:rPr lang="en-US" dirty="0"/>
              <a:t>?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en-US" dirty="0" err="1"/>
              <a:t>Wer</a:t>
            </a:r>
            <a:r>
              <a:rPr lang="en-US" dirty="0"/>
              <a:t> hat </a:t>
            </a:r>
            <a:r>
              <a:rPr lang="en-US" dirty="0" err="1"/>
              <a:t>diese</a:t>
            </a:r>
            <a:r>
              <a:rPr lang="en-US" dirty="0"/>
              <a:t>?</a:t>
            </a:r>
          </a:p>
          <a:p>
            <a:pPr marL="414900" indent="-342900">
              <a:buFont typeface="Arial" panose="020B0604020202020204" pitchFamily="34" charset="0"/>
              <a:buChar char="•"/>
            </a:pPr>
            <a:r>
              <a:rPr lang="en-US" b="1" dirty="0"/>
              <a:t>Wie </a:t>
            </a:r>
            <a:r>
              <a:rPr lang="en-US" b="1" dirty="0" err="1"/>
              <a:t>können</a:t>
            </a:r>
            <a:r>
              <a:rPr lang="en-US" b="1" dirty="0"/>
              <a:t> Sie es </a:t>
            </a:r>
            <a:r>
              <a:rPr lang="en-US" b="1" dirty="0" err="1"/>
              <a:t>besser</a:t>
            </a:r>
            <a:r>
              <a:rPr lang="en-US" b="1" dirty="0"/>
              <a:t> </a:t>
            </a:r>
            <a:r>
              <a:rPr lang="en-US" b="1" dirty="0" err="1"/>
              <a:t>machen</a:t>
            </a:r>
            <a:r>
              <a:rPr lang="en-US" b="1" dirty="0"/>
              <a:t>?</a:t>
            </a:r>
            <a:endParaRPr lang="en-IE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8B602-17D0-4A99-8995-562D5E4538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3300" b="1" dirty="0" err="1"/>
              <a:t>Andere</a:t>
            </a:r>
            <a:r>
              <a:rPr lang="en-US" sz="3300" b="1" dirty="0"/>
              <a:t> </a:t>
            </a:r>
            <a:r>
              <a:rPr lang="en-US" sz="3300" b="1" dirty="0" err="1"/>
              <a:t>Fragen</a:t>
            </a:r>
            <a:r>
              <a:rPr lang="en-US" sz="3300" b="1" dirty="0"/>
              <a:t>:</a:t>
            </a:r>
            <a:endParaRPr lang="en-IE" sz="3300" b="1" dirty="0"/>
          </a:p>
        </p:txBody>
      </p:sp>
    </p:spTree>
    <p:extLst>
      <p:ext uri="{BB962C8B-B14F-4D97-AF65-F5344CB8AC3E}">
        <p14:creationId xmlns:p14="http://schemas.microsoft.com/office/powerpoint/2010/main" val="2680774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607E9C-EF85-4C10-BB55-692EAA6FBE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2545710"/>
            <a:ext cx="4431210" cy="3281905"/>
          </a:xfrm>
        </p:spPr>
        <p:txBody>
          <a:bodyPr/>
          <a:lstStyle/>
          <a:p>
            <a:pPr indent="0"/>
            <a:r>
              <a:rPr lang="en-US" dirty="0"/>
              <a:t>Dies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kurzes</a:t>
            </a:r>
            <a:r>
              <a:rPr lang="en-US" dirty="0"/>
              <a:t> Video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Überblick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die Customer Empathy Map. Dies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nützliches</a:t>
            </a:r>
            <a:r>
              <a:rPr lang="en-US" dirty="0"/>
              <a:t> Instrument, das </a:t>
            </a:r>
            <a:r>
              <a:rPr lang="en-US" dirty="0" err="1"/>
              <a:t>Unternehmen</a:t>
            </a:r>
            <a:r>
              <a:rPr lang="en-US" dirty="0"/>
              <a:t> </a:t>
            </a:r>
            <a:r>
              <a:rPr lang="en-US" dirty="0" err="1"/>
              <a:t>helfen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,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Kunden</a:t>
            </a:r>
            <a:r>
              <a:rPr lang="en-US" dirty="0"/>
              <a:t> </a:t>
            </a:r>
            <a:r>
              <a:rPr lang="en-US" dirty="0" err="1"/>
              <a:t>besser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verstehen und das </a:t>
            </a:r>
            <a:r>
              <a:rPr lang="en-US" dirty="0" err="1"/>
              <a:t>wirkliche</a:t>
            </a:r>
            <a:r>
              <a:rPr lang="en-US" dirty="0"/>
              <a:t> Problem des </a:t>
            </a:r>
            <a:r>
              <a:rPr lang="en-US" dirty="0" err="1"/>
              <a:t>Kunden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erkennen</a:t>
            </a:r>
            <a:r>
              <a:rPr lang="en-US" dirty="0"/>
              <a:t> und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definieren</a:t>
            </a:r>
            <a:r>
              <a:rPr lang="en-US" dirty="0"/>
              <a:t>. 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CEBF5-E462-4BD9-83B5-394FDDF380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/>
              <a:t>Empathy – Maps (EN)</a:t>
            </a:r>
            <a:endParaRPr lang="en-IE" b="1" dirty="0"/>
          </a:p>
        </p:txBody>
      </p:sp>
      <p:pic>
        <p:nvPicPr>
          <p:cNvPr id="4" name="Online Media 3" title="Understanding Customers - An Introduction to Customer Empathy Mapping">
            <a:hlinkClick r:id="" action="ppaction://media"/>
            <a:extLst>
              <a:ext uri="{FF2B5EF4-FFF2-40B4-BE49-F238E27FC236}">
                <a16:creationId xmlns:a16="http://schemas.microsoft.com/office/drawing/2014/main" id="{A12CFFCE-7E53-4942-8369-E1731E9F4B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99572" y="1243689"/>
            <a:ext cx="6783731" cy="4064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68FAF0-871C-4F8F-83BF-A90980464E47}"/>
              </a:ext>
            </a:extLst>
          </p:cNvPr>
          <p:cNvSpPr txBox="1"/>
          <p:nvPr/>
        </p:nvSpPr>
        <p:spPr>
          <a:xfrm>
            <a:off x="4685211" y="59252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 Customers - An Introduction to Customer Empathy Mapping - YouTube</a:t>
            </a:r>
            <a:endParaRPr lang="en-IE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6F3EA5-C1CA-43D7-9E7D-DD0482DACAA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0" y="4619597"/>
            <a:ext cx="4320212" cy="1434234"/>
          </a:xfrm>
        </p:spPr>
        <p:txBody>
          <a:bodyPr>
            <a:noAutofit/>
          </a:bodyPr>
          <a:lstStyle/>
          <a:p>
            <a:r>
              <a:rPr lang="en-US" sz="2000" b="1" dirty="0" err="1"/>
              <a:t>Entwicklung</a:t>
            </a:r>
            <a:r>
              <a:rPr lang="en-US" sz="2000" b="1" dirty="0"/>
              <a:t>, </a:t>
            </a:r>
            <a:r>
              <a:rPr lang="en-US" sz="2000" b="1" dirty="0" err="1"/>
              <a:t>Umsetzung</a:t>
            </a:r>
            <a:r>
              <a:rPr lang="en-US" sz="2000" b="1" dirty="0"/>
              <a:t> und </a:t>
            </a:r>
            <a:r>
              <a:rPr lang="en-US" sz="2000" b="1" dirty="0" err="1"/>
              <a:t>Durchsetzung</a:t>
            </a:r>
            <a:r>
              <a:rPr lang="en-US" sz="2000" b="1" dirty="0"/>
              <a:t> </a:t>
            </a:r>
            <a:r>
              <a:rPr lang="en-US" sz="2000" b="1" dirty="0" err="1"/>
              <a:t>neuer</a:t>
            </a:r>
            <a:r>
              <a:rPr lang="en-US" sz="2000" b="1" dirty="0"/>
              <a:t> </a:t>
            </a:r>
            <a:r>
              <a:rPr lang="en-US" sz="2000" b="1" dirty="0" err="1"/>
              <a:t>Ausbildungsinhalte</a:t>
            </a:r>
            <a:r>
              <a:rPr lang="en-US" sz="2000" b="1" dirty="0"/>
              <a:t> </a:t>
            </a:r>
            <a:r>
              <a:rPr lang="en-US" sz="2000" b="1" dirty="0" err="1"/>
              <a:t>zur</a:t>
            </a:r>
            <a:r>
              <a:rPr lang="en-US" sz="2000" b="1" dirty="0"/>
              <a:t> </a:t>
            </a:r>
            <a:r>
              <a:rPr lang="en-US" sz="2000" b="1" dirty="0" err="1"/>
              <a:t>Erweiterung</a:t>
            </a:r>
            <a:r>
              <a:rPr lang="en-US" sz="2000" b="1" dirty="0"/>
              <a:t> des </a:t>
            </a:r>
            <a:r>
              <a:rPr lang="en-US" sz="2000" b="1" dirty="0" err="1"/>
              <a:t>Bildungsangebots</a:t>
            </a:r>
            <a:endParaRPr lang="en-IE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8B2CC-7354-44C0-A871-A287EA59BCC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9222" y="3853768"/>
            <a:ext cx="2991872" cy="643131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err="1"/>
              <a:t>Befähigte</a:t>
            </a:r>
            <a:endParaRPr lang="en-US" b="1" dirty="0"/>
          </a:p>
          <a:p>
            <a:r>
              <a:rPr lang="en-US" sz="2000" b="1" dirty="0" err="1"/>
              <a:t>Lehrkräfte</a:t>
            </a:r>
            <a:endParaRPr lang="en-US" sz="2000" b="1" dirty="0"/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4E431-5E75-42ED-8815-837835D6930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491644" y="4840490"/>
            <a:ext cx="3208712" cy="1237497"/>
          </a:xfrm>
        </p:spPr>
        <p:txBody>
          <a:bodyPr>
            <a:normAutofit/>
          </a:bodyPr>
          <a:lstStyle/>
          <a:p>
            <a:r>
              <a:rPr lang="en-US" sz="2000" b="1" dirty="0"/>
              <a:t>Ein </a:t>
            </a:r>
            <a:r>
              <a:rPr lang="en-US" sz="2000" b="1" dirty="0" err="1"/>
              <a:t>Lehrplan</a:t>
            </a:r>
            <a:r>
              <a:rPr lang="en-US" sz="2000" b="1" dirty="0"/>
              <a:t> </a:t>
            </a:r>
            <a:r>
              <a:rPr lang="en-US" sz="2000" b="1" dirty="0" err="1"/>
              <a:t>für</a:t>
            </a:r>
            <a:r>
              <a:rPr lang="en-US" sz="2000" b="1" dirty="0"/>
              <a:t> KMU, der </a:t>
            </a:r>
            <a:r>
              <a:rPr lang="en-US" sz="2000" b="1" dirty="0" err="1"/>
              <a:t>sie</a:t>
            </a:r>
            <a:r>
              <a:rPr lang="en-US" sz="2000" b="1" dirty="0"/>
              <a:t> </a:t>
            </a:r>
            <a:r>
              <a:rPr lang="en-US" sz="2000" b="1" dirty="0" err="1"/>
              <a:t>informiert</a:t>
            </a:r>
            <a:r>
              <a:rPr lang="en-US" sz="2000" b="1" dirty="0"/>
              <a:t> und in die Lage </a:t>
            </a:r>
            <a:r>
              <a:rPr lang="en-US" sz="2000" b="1" dirty="0" err="1"/>
              <a:t>versetzt</a:t>
            </a:r>
            <a:r>
              <a:rPr lang="en-US" sz="2000" b="1" dirty="0"/>
              <a:t>, </a:t>
            </a:r>
            <a:r>
              <a:rPr lang="en-US" sz="2000" b="1" dirty="0" err="1"/>
              <a:t>zu</a:t>
            </a:r>
            <a:r>
              <a:rPr lang="en-US" sz="2000" b="1" dirty="0"/>
              <a:t> </a:t>
            </a:r>
            <a:r>
              <a:rPr lang="en-US" sz="2000" b="1" dirty="0" err="1"/>
              <a:t>lernen</a:t>
            </a:r>
            <a:endParaRPr lang="en-IE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16AE7-65AC-45FB-B0EB-19E5F5B9076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20212" y="3793958"/>
            <a:ext cx="3551576" cy="651282"/>
          </a:xfrm>
        </p:spPr>
        <p:txBody>
          <a:bodyPr>
            <a:noAutofit/>
          </a:bodyPr>
          <a:lstStyle/>
          <a:p>
            <a:r>
              <a:rPr lang="en-US" b="1" dirty="0" err="1"/>
              <a:t>Informierte</a:t>
            </a:r>
            <a:r>
              <a:rPr lang="en-US" b="1" dirty="0"/>
              <a:t> und </a:t>
            </a:r>
            <a:r>
              <a:rPr lang="en-US" b="1" dirty="0" err="1"/>
              <a:t>innovationsbereite</a:t>
            </a:r>
            <a:r>
              <a:rPr lang="en-US" b="1" dirty="0"/>
              <a:t> KMU</a:t>
            </a:r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FF680A-B4EE-44FE-8FA3-CBC5BCC59B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572754" y="4825517"/>
            <a:ext cx="3312695" cy="1237497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Eine </a:t>
            </a:r>
            <a:r>
              <a:rPr lang="en-US" sz="2000" b="1" dirty="0" err="1">
                <a:solidFill>
                  <a:srgbClr val="000000"/>
                </a:solidFill>
              </a:rPr>
              <a:t>neue</a:t>
            </a:r>
            <a:r>
              <a:rPr lang="en-US" sz="2000" b="1" dirty="0">
                <a:solidFill>
                  <a:srgbClr val="000000"/>
                </a:solidFill>
              </a:rPr>
              <a:t> Generation von </a:t>
            </a:r>
            <a:r>
              <a:rPr lang="en-US" sz="2000" b="1" dirty="0" err="1">
                <a:solidFill>
                  <a:srgbClr val="000000"/>
                </a:solidFill>
              </a:rPr>
              <a:t>Produkten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oder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Dienstleistungen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für</a:t>
            </a:r>
            <a:r>
              <a:rPr lang="en-US" sz="2000" b="1" dirty="0">
                <a:solidFill>
                  <a:srgbClr val="000000"/>
                </a:solidFill>
              </a:rPr>
              <a:t> die </a:t>
            </a:r>
            <a:r>
              <a:rPr lang="en-US" sz="2000" b="1" dirty="0" err="1">
                <a:solidFill>
                  <a:srgbClr val="000000"/>
                </a:solidFill>
              </a:rPr>
              <a:t>Seniorengemeinschaft</a:t>
            </a:r>
            <a:endParaRPr lang="en-IE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C7BD42-77BC-49EA-BDEB-DF0CA2625F5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550442" y="3785937"/>
            <a:ext cx="3312695" cy="7109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 err="1">
                <a:latin typeface="Montserrat"/>
              </a:rPr>
              <a:t>Beschleunigte</a:t>
            </a:r>
            <a:r>
              <a:rPr lang="en-US" b="1" dirty="0">
                <a:latin typeface="Montserrat"/>
              </a:rPr>
              <a:t> </a:t>
            </a:r>
            <a:r>
              <a:rPr lang="en-US" b="1" dirty="0" err="1">
                <a:latin typeface="Montserrat"/>
              </a:rPr>
              <a:t>Entwicklung</a:t>
            </a:r>
            <a:r>
              <a:rPr lang="en-US" b="1" dirty="0">
                <a:latin typeface="Montserrat"/>
              </a:rPr>
              <a:t> </a:t>
            </a:r>
            <a:r>
              <a:rPr lang="en-US" b="1" dirty="0" err="1">
                <a:latin typeface="Montserrat"/>
              </a:rPr>
              <a:t>neuer</a:t>
            </a:r>
            <a:r>
              <a:rPr lang="en-US" b="1" dirty="0">
                <a:latin typeface="Montserrat"/>
              </a:rPr>
              <a:t> </a:t>
            </a:r>
            <a:r>
              <a:rPr lang="en-US" b="1" dirty="0" err="1">
                <a:latin typeface="Montserrat"/>
              </a:rPr>
              <a:t>Produkte</a:t>
            </a:r>
            <a:endParaRPr lang="en-IE" dirty="0"/>
          </a:p>
        </p:txBody>
      </p:sp>
      <p:sp>
        <p:nvSpPr>
          <p:cNvPr id="9" name="Shape 2633">
            <a:extLst>
              <a:ext uri="{FF2B5EF4-FFF2-40B4-BE49-F238E27FC236}">
                <a16:creationId xmlns:a16="http://schemas.microsoft.com/office/drawing/2014/main" id="{A68A7ABD-52FE-4B7A-8741-7FC441421997}"/>
              </a:ext>
            </a:extLst>
          </p:cNvPr>
          <p:cNvSpPr/>
          <p:nvPr/>
        </p:nvSpPr>
        <p:spPr>
          <a:xfrm>
            <a:off x="1702582" y="2066094"/>
            <a:ext cx="532771" cy="532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algn="ctr"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0" name="Shape 2772">
            <a:extLst>
              <a:ext uri="{FF2B5EF4-FFF2-40B4-BE49-F238E27FC236}">
                <a16:creationId xmlns:a16="http://schemas.microsoft.com/office/drawing/2014/main" id="{DA7A4268-5910-4C6B-BA7A-07DAA89FF869}"/>
              </a:ext>
            </a:extLst>
          </p:cNvPr>
          <p:cNvSpPr/>
          <p:nvPr/>
        </p:nvSpPr>
        <p:spPr>
          <a:xfrm>
            <a:off x="5856603" y="2068163"/>
            <a:ext cx="530699" cy="530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rgbClr val="000000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2"/>
              </a:solidFill>
            </a:endParaRPr>
          </a:p>
        </p:txBody>
      </p:sp>
      <p:grpSp>
        <p:nvGrpSpPr>
          <p:cNvPr id="11" name="Graphic 3">
            <a:extLst>
              <a:ext uri="{FF2B5EF4-FFF2-40B4-BE49-F238E27FC236}">
                <a16:creationId xmlns:a16="http://schemas.microsoft.com/office/drawing/2014/main" id="{B4E53667-22D5-4B27-8705-946AD8CE1F61}"/>
              </a:ext>
            </a:extLst>
          </p:cNvPr>
          <p:cNvGrpSpPr/>
          <p:nvPr/>
        </p:nvGrpSpPr>
        <p:grpSpPr>
          <a:xfrm>
            <a:off x="9930556" y="1987110"/>
            <a:ext cx="688763" cy="690736"/>
            <a:chOff x="8424689" y="5374597"/>
            <a:chExt cx="1088878" cy="1111078"/>
          </a:xfrm>
        </p:grpSpPr>
        <p:sp>
          <p:nvSpPr>
            <p:cNvPr id="12" name="Freeform 1258">
              <a:extLst>
                <a:ext uri="{FF2B5EF4-FFF2-40B4-BE49-F238E27FC236}">
                  <a16:creationId xmlns:a16="http://schemas.microsoft.com/office/drawing/2014/main" id="{F3957CA3-54A5-4FE7-97C1-425355DBA3FD}"/>
                </a:ext>
              </a:extLst>
            </p:cNvPr>
            <p:cNvSpPr/>
            <p:nvPr/>
          </p:nvSpPr>
          <p:spPr>
            <a:xfrm>
              <a:off x="8819647" y="5399542"/>
              <a:ext cx="400988" cy="469012"/>
            </a:xfrm>
            <a:custGeom>
              <a:avLst/>
              <a:gdLst>
                <a:gd name="connsiteX0" fmla="*/ 400444 w 400988"/>
                <a:gd name="connsiteY0" fmla="*/ 189250 h 469012"/>
                <a:gd name="connsiteX1" fmla="*/ 400444 w 400988"/>
                <a:gd name="connsiteY1" fmla="*/ 208450 h 469012"/>
                <a:gd name="connsiteX2" fmla="*/ 342846 w 400988"/>
                <a:gd name="connsiteY2" fmla="*/ 359302 h 469012"/>
                <a:gd name="connsiteX3" fmla="*/ 285248 w 400988"/>
                <a:gd name="connsiteY3" fmla="*/ 469013 h 469012"/>
                <a:gd name="connsiteX4" fmla="*/ 115197 w 400988"/>
                <a:gd name="connsiteY4" fmla="*/ 469013 h 469012"/>
                <a:gd name="connsiteX5" fmla="*/ 57598 w 400988"/>
                <a:gd name="connsiteY5" fmla="*/ 359302 h 469012"/>
                <a:gd name="connsiteX6" fmla="*/ 0 w 400988"/>
                <a:gd name="connsiteY6" fmla="*/ 208450 h 469012"/>
                <a:gd name="connsiteX7" fmla="*/ 60341 w 400988"/>
                <a:gd name="connsiteY7" fmla="*/ 57598 h 469012"/>
                <a:gd name="connsiteX8" fmla="*/ 200222 w 400988"/>
                <a:gd name="connsiteY8" fmla="*/ 0 h 469012"/>
                <a:gd name="connsiteX9" fmla="*/ 200222 w 400988"/>
                <a:gd name="connsiteY9" fmla="*/ 0 h 469012"/>
                <a:gd name="connsiteX10" fmla="*/ 320904 w 400988"/>
                <a:gd name="connsiteY10" fmla="*/ 38399 h 469012"/>
                <a:gd name="connsiteX11" fmla="*/ 400444 w 400988"/>
                <a:gd name="connsiteY11" fmla="*/ 189250 h 46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988" h="469012">
                  <a:moveTo>
                    <a:pt x="400444" y="189250"/>
                  </a:moveTo>
                  <a:cubicBezTo>
                    <a:pt x="400444" y="194736"/>
                    <a:pt x="400444" y="202964"/>
                    <a:pt x="400444" y="208450"/>
                  </a:cubicBezTo>
                  <a:cubicBezTo>
                    <a:pt x="400444" y="279762"/>
                    <a:pt x="373017" y="318161"/>
                    <a:pt x="342846" y="359302"/>
                  </a:cubicBezTo>
                  <a:cubicBezTo>
                    <a:pt x="320904" y="389473"/>
                    <a:pt x="296219" y="422385"/>
                    <a:pt x="285248" y="469013"/>
                  </a:cubicBezTo>
                  <a:lnTo>
                    <a:pt x="115197" y="469013"/>
                  </a:lnTo>
                  <a:cubicBezTo>
                    <a:pt x="104225" y="422385"/>
                    <a:pt x="79540" y="392216"/>
                    <a:pt x="57598" y="359302"/>
                  </a:cubicBezTo>
                  <a:cubicBezTo>
                    <a:pt x="27428" y="318161"/>
                    <a:pt x="0" y="279762"/>
                    <a:pt x="0" y="208450"/>
                  </a:cubicBezTo>
                  <a:cubicBezTo>
                    <a:pt x="0" y="131653"/>
                    <a:pt x="32914" y="85026"/>
                    <a:pt x="60341" y="57598"/>
                  </a:cubicBezTo>
                  <a:cubicBezTo>
                    <a:pt x="98740" y="21943"/>
                    <a:pt x="148109" y="0"/>
                    <a:pt x="200222" y="0"/>
                  </a:cubicBezTo>
                  <a:cubicBezTo>
                    <a:pt x="200222" y="0"/>
                    <a:pt x="200222" y="0"/>
                    <a:pt x="200222" y="0"/>
                  </a:cubicBezTo>
                  <a:cubicBezTo>
                    <a:pt x="241363" y="0"/>
                    <a:pt x="285248" y="13714"/>
                    <a:pt x="320904" y="38399"/>
                  </a:cubicBezTo>
                  <a:cubicBezTo>
                    <a:pt x="320904" y="41141"/>
                    <a:pt x="408672" y="109710"/>
                    <a:pt x="400444" y="189250"/>
                  </a:cubicBezTo>
                  <a:close/>
                </a:path>
              </a:pathLst>
            </a:custGeom>
            <a:solidFill>
              <a:srgbClr val="FFD1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aphic 3">
              <a:extLst>
                <a:ext uri="{FF2B5EF4-FFF2-40B4-BE49-F238E27FC236}">
                  <a16:creationId xmlns:a16="http://schemas.microsoft.com/office/drawing/2014/main" id="{26DCD2B7-6DB6-4743-9962-61B1D26C0DF8}"/>
                </a:ext>
              </a:extLst>
            </p:cNvPr>
            <p:cNvGrpSpPr/>
            <p:nvPr/>
          </p:nvGrpSpPr>
          <p:grpSpPr>
            <a:xfrm>
              <a:off x="8424689" y="5374597"/>
              <a:ext cx="1088878" cy="1111078"/>
              <a:chOff x="8424689" y="5374597"/>
              <a:chExt cx="1088878" cy="1111078"/>
            </a:xfrm>
            <a:solidFill>
              <a:srgbClr val="000000"/>
            </a:solidFill>
          </p:grpSpPr>
          <p:grpSp>
            <p:nvGrpSpPr>
              <p:cNvPr id="14" name="Graphic 3">
                <a:extLst>
                  <a:ext uri="{FF2B5EF4-FFF2-40B4-BE49-F238E27FC236}">
                    <a16:creationId xmlns:a16="http://schemas.microsoft.com/office/drawing/2014/main" id="{B82AAA62-B887-442B-A51B-C8D756F902DA}"/>
                  </a:ext>
                </a:extLst>
              </p:cNvPr>
              <p:cNvGrpSpPr/>
              <p:nvPr/>
            </p:nvGrpSpPr>
            <p:grpSpPr>
              <a:xfrm>
                <a:off x="8424689" y="5374597"/>
                <a:ext cx="943956" cy="1111078"/>
                <a:chOff x="8424689" y="5374597"/>
                <a:chExt cx="943956" cy="1111078"/>
              </a:xfrm>
              <a:solidFill>
                <a:srgbClr val="000000"/>
              </a:solidFill>
            </p:grpSpPr>
            <p:sp>
              <p:nvSpPr>
                <p:cNvPr id="24" name="Freeform 1270">
                  <a:extLst>
                    <a:ext uri="{FF2B5EF4-FFF2-40B4-BE49-F238E27FC236}">
                      <a16:creationId xmlns:a16="http://schemas.microsoft.com/office/drawing/2014/main" id="{58144EDC-347B-496B-8ACA-EA9394EF0AAD}"/>
                    </a:ext>
                  </a:extLst>
                </p:cNvPr>
                <p:cNvSpPr/>
                <p:nvPr/>
              </p:nvSpPr>
              <p:spPr>
                <a:xfrm>
                  <a:off x="8424689" y="6118146"/>
                  <a:ext cx="943956" cy="367529"/>
                </a:xfrm>
                <a:custGeom>
                  <a:avLst/>
                  <a:gdLst>
                    <a:gd name="connsiteX0" fmla="*/ 833801 w 943956"/>
                    <a:gd name="connsiteY0" fmla="*/ 24685 h 367529"/>
                    <a:gd name="connsiteX1" fmla="*/ 671978 w 943956"/>
                    <a:gd name="connsiteY1" fmla="*/ 106968 h 367529"/>
                    <a:gd name="connsiteX2" fmla="*/ 617123 w 943956"/>
                    <a:gd name="connsiteY2" fmla="*/ 85026 h 367529"/>
                    <a:gd name="connsiteX3" fmla="*/ 507412 w 943956"/>
                    <a:gd name="connsiteY3" fmla="*/ 85026 h 367529"/>
                    <a:gd name="connsiteX4" fmla="*/ 499183 w 943956"/>
                    <a:gd name="connsiteY4" fmla="*/ 85026 h 367529"/>
                    <a:gd name="connsiteX5" fmla="*/ 493698 w 943956"/>
                    <a:gd name="connsiteY5" fmla="*/ 79540 h 367529"/>
                    <a:gd name="connsiteX6" fmla="*/ 493698 w 943956"/>
                    <a:gd name="connsiteY6" fmla="*/ 79540 h 367529"/>
                    <a:gd name="connsiteX7" fmla="*/ 241363 w 943956"/>
                    <a:gd name="connsiteY7" fmla="*/ 32913 h 367529"/>
                    <a:gd name="connsiteX8" fmla="*/ 213936 w 943956"/>
                    <a:gd name="connsiteY8" fmla="*/ 38399 h 367529"/>
                    <a:gd name="connsiteX9" fmla="*/ 189251 w 943956"/>
                    <a:gd name="connsiteY9" fmla="*/ 38399 h 367529"/>
                    <a:gd name="connsiteX10" fmla="*/ 137138 w 943956"/>
                    <a:gd name="connsiteY10" fmla="*/ 0 h 367529"/>
                    <a:gd name="connsiteX11" fmla="*/ 54855 w 943956"/>
                    <a:gd name="connsiteY11" fmla="*/ 0 h 367529"/>
                    <a:gd name="connsiteX12" fmla="*/ 0 w 943956"/>
                    <a:gd name="connsiteY12" fmla="*/ 54855 h 367529"/>
                    <a:gd name="connsiteX13" fmla="*/ 0 w 943956"/>
                    <a:gd name="connsiteY13" fmla="*/ 268790 h 367529"/>
                    <a:gd name="connsiteX14" fmla="*/ 54855 w 943956"/>
                    <a:gd name="connsiteY14" fmla="*/ 323646 h 367529"/>
                    <a:gd name="connsiteX15" fmla="*/ 137138 w 943956"/>
                    <a:gd name="connsiteY15" fmla="*/ 323646 h 367529"/>
                    <a:gd name="connsiteX16" fmla="*/ 189251 w 943956"/>
                    <a:gd name="connsiteY16" fmla="*/ 285247 h 367529"/>
                    <a:gd name="connsiteX17" fmla="*/ 233135 w 943956"/>
                    <a:gd name="connsiteY17" fmla="*/ 285247 h 367529"/>
                    <a:gd name="connsiteX18" fmla="*/ 246849 w 943956"/>
                    <a:gd name="connsiteY18" fmla="*/ 287990 h 367529"/>
                    <a:gd name="connsiteX19" fmla="*/ 458042 w 943956"/>
                    <a:gd name="connsiteY19" fmla="*/ 345588 h 367529"/>
                    <a:gd name="connsiteX20" fmla="*/ 482727 w 943956"/>
                    <a:gd name="connsiteY20" fmla="*/ 353816 h 367529"/>
                    <a:gd name="connsiteX21" fmla="*/ 556781 w 943956"/>
                    <a:gd name="connsiteY21" fmla="*/ 367530 h 367529"/>
                    <a:gd name="connsiteX22" fmla="*/ 650035 w 943956"/>
                    <a:gd name="connsiteY22" fmla="*/ 334616 h 367529"/>
                    <a:gd name="connsiteX23" fmla="*/ 650035 w 943956"/>
                    <a:gd name="connsiteY23" fmla="*/ 334616 h 367529"/>
                    <a:gd name="connsiteX24" fmla="*/ 910598 w 943956"/>
                    <a:gd name="connsiteY24" fmla="*/ 150852 h 367529"/>
                    <a:gd name="connsiteX25" fmla="*/ 932541 w 943956"/>
                    <a:gd name="connsiteY25" fmla="*/ 49369 h 367529"/>
                    <a:gd name="connsiteX26" fmla="*/ 833801 w 943956"/>
                    <a:gd name="connsiteY26" fmla="*/ 24685 h 367529"/>
                    <a:gd name="connsiteX27" fmla="*/ 833801 w 943956"/>
                    <a:gd name="connsiteY27" fmla="*/ 24685 h 367529"/>
                    <a:gd name="connsiteX28" fmla="*/ 148109 w 943956"/>
                    <a:gd name="connsiteY28" fmla="*/ 271533 h 367529"/>
                    <a:gd name="connsiteX29" fmla="*/ 137138 w 943956"/>
                    <a:gd name="connsiteY29" fmla="*/ 282504 h 367529"/>
                    <a:gd name="connsiteX30" fmla="*/ 54855 w 943956"/>
                    <a:gd name="connsiteY30" fmla="*/ 282504 h 367529"/>
                    <a:gd name="connsiteX31" fmla="*/ 43884 w 943956"/>
                    <a:gd name="connsiteY31" fmla="*/ 271533 h 367529"/>
                    <a:gd name="connsiteX32" fmla="*/ 43884 w 943956"/>
                    <a:gd name="connsiteY32" fmla="*/ 57598 h 367529"/>
                    <a:gd name="connsiteX33" fmla="*/ 54855 w 943956"/>
                    <a:gd name="connsiteY33" fmla="*/ 46626 h 367529"/>
                    <a:gd name="connsiteX34" fmla="*/ 137138 w 943956"/>
                    <a:gd name="connsiteY34" fmla="*/ 46626 h 367529"/>
                    <a:gd name="connsiteX35" fmla="*/ 148109 w 943956"/>
                    <a:gd name="connsiteY35" fmla="*/ 57598 h 367529"/>
                    <a:gd name="connsiteX36" fmla="*/ 148109 w 943956"/>
                    <a:gd name="connsiteY36" fmla="*/ 271533 h 367529"/>
                    <a:gd name="connsiteX37" fmla="*/ 885914 w 943956"/>
                    <a:gd name="connsiteY37" fmla="*/ 117938 h 367529"/>
                    <a:gd name="connsiteX38" fmla="*/ 625351 w 943956"/>
                    <a:gd name="connsiteY38" fmla="*/ 301704 h 367529"/>
                    <a:gd name="connsiteX39" fmla="*/ 496441 w 943956"/>
                    <a:gd name="connsiteY39" fmla="*/ 315418 h 367529"/>
                    <a:gd name="connsiteX40" fmla="*/ 469013 w 943956"/>
                    <a:gd name="connsiteY40" fmla="*/ 307189 h 367529"/>
                    <a:gd name="connsiteX41" fmla="*/ 257820 w 943956"/>
                    <a:gd name="connsiteY41" fmla="*/ 249592 h 367529"/>
                    <a:gd name="connsiteX42" fmla="*/ 230392 w 943956"/>
                    <a:gd name="connsiteY42" fmla="*/ 244106 h 367529"/>
                    <a:gd name="connsiteX43" fmla="*/ 189251 w 943956"/>
                    <a:gd name="connsiteY43" fmla="*/ 244106 h 367529"/>
                    <a:gd name="connsiteX44" fmla="*/ 189251 w 943956"/>
                    <a:gd name="connsiteY44" fmla="*/ 82283 h 367529"/>
                    <a:gd name="connsiteX45" fmla="*/ 211193 w 943956"/>
                    <a:gd name="connsiteY45" fmla="*/ 82283 h 367529"/>
                    <a:gd name="connsiteX46" fmla="*/ 252334 w 943956"/>
                    <a:gd name="connsiteY46" fmla="*/ 74054 h 367529"/>
                    <a:gd name="connsiteX47" fmla="*/ 458042 w 943956"/>
                    <a:gd name="connsiteY47" fmla="*/ 109710 h 367529"/>
                    <a:gd name="connsiteX48" fmla="*/ 458042 w 943956"/>
                    <a:gd name="connsiteY48" fmla="*/ 109710 h 367529"/>
                    <a:gd name="connsiteX49" fmla="*/ 501926 w 943956"/>
                    <a:gd name="connsiteY49" fmla="*/ 126167 h 367529"/>
                    <a:gd name="connsiteX50" fmla="*/ 611637 w 943956"/>
                    <a:gd name="connsiteY50" fmla="*/ 126167 h 367529"/>
                    <a:gd name="connsiteX51" fmla="*/ 644550 w 943956"/>
                    <a:gd name="connsiteY51" fmla="*/ 159080 h 367529"/>
                    <a:gd name="connsiteX52" fmla="*/ 611637 w 943956"/>
                    <a:gd name="connsiteY52" fmla="*/ 191993 h 367529"/>
                    <a:gd name="connsiteX53" fmla="*/ 433357 w 943956"/>
                    <a:gd name="connsiteY53" fmla="*/ 191993 h 367529"/>
                    <a:gd name="connsiteX54" fmla="*/ 411415 w 943956"/>
                    <a:gd name="connsiteY54" fmla="*/ 213935 h 367529"/>
                    <a:gd name="connsiteX55" fmla="*/ 433357 w 943956"/>
                    <a:gd name="connsiteY55" fmla="*/ 235878 h 367529"/>
                    <a:gd name="connsiteX56" fmla="*/ 611637 w 943956"/>
                    <a:gd name="connsiteY56" fmla="*/ 235878 h 367529"/>
                    <a:gd name="connsiteX57" fmla="*/ 688435 w 943956"/>
                    <a:gd name="connsiteY57" fmla="*/ 159080 h 367529"/>
                    <a:gd name="connsiteX58" fmla="*/ 685692 w 943956"/>
                    <a:gd name="connsiteY58" fmla="*/ 142623 h 367529"/>
                    <a:gd name="connsiteX59" fmla="*/ 844772 w 943956"/>
                    <a:gd name="connsiteY59" fmla="*/ 60340 h 367529"/>
                    <a:gd name="connsiteX60" fmla="*/ 888656 w 943956"/>
                    <a:gd name="connsiteY60" fmla="*/ 68569 h 367529"/>
                    <a:gd name="connsiteX61" fmla="*/ 885914 w 943956"/>
                    <a:gd name="connsiteY61" fmla="*/ 117938 h 367529"/>
                    <a:gd name="connsiteX62" fmla="*/ 885914 w 943956"/>
                    <a:gd name="connsiteY62" fmla="*/ 117938 h 367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943956" h="367529">
                      <a:moveTo>
                        <a:pt x="833801" y="24685"/>
                      </a:moveTo>
                      <a:lnTo>
                        <a:pt x="671978" y="106968"/>
                      </a:lnTo>
                      <a:cubicBezTo>
                        <a:pt x="658264" y="93254"/>
                        <a:pt x="639064" y="85026"/>
                        <a:pt x="617123" y="85026"/>
                      </a:cubicBezTo>
                      <a:lnTo>
                        <a:pt x="507412" y="85026"/>
                      </a:lnTo>
                      <a:cubicBezTo>
                        <a:pt x="501926" y="85026"/>
                        <a:pt x="501926" y="85026"/>
                        <a:pt x="499183" y="85026"/>
                      </a:cubicBezTo>
                      <a:cubicBezTo>
                        <a:pt x="499183" y="85026"/>
                        <a:pt x="496441" y="82283"/>
                        <a:pt x="493698" y="79540"/>
                      </a:cubicBezTo>
                      <a:lnTo>
                        <a:pt x="493698" y="79540"/>
                      </a:lnTo>
                      <a:cubicBezTo>
                        <a:pt x="403186" y="-5486"/>
                        <a:pt x="326389" y="0"/>
                        <a:pt x="241363" y="32913"/>
                      </a:cubicBezTo>
                      <a:cubicBezTo>
                        <a:pt x="227649" y="38399"/>
                        <a:pt x="227649" y="38399"/>
                        <a:pt x="213936" y="38399"/>
                      </a:cubicBezTo>
                      <a:lnTo>
                        <a:pt x="189251" y="38399"/>
                      </a:lnTo>
                      <a:cubicBezTo>
                        <a:pt x="181023" y="16457"/>
                        <a:pt x="161823" y="0"/>
                        <a:pt x="137138" y="0"/>
                      </a:cubicBezTo>
                      <a:lnTo>
                        <a:pt x="54855" y="0"/>
                      </a:lnTo>
                      <a:cubicBezTo>
                        <a:pt x="24685" y="0"/>
                        <a:pt x="0" y="24685"/>
                        <a:pt x="0" y="54855"/>
                      </a:cubicBezTo>
                      <a:lnTo>
                        <a:pt x="0" y="268790"/>
                      </a:lnTo>
                      <a:cubicBezTo>
                        <a:pt x="0" y="298961"/>
                        <a:pt x="24685" y="323646"/>
                        <a:pt x="54855" y="323646"/>
                      </a:cubicBezTo>
                      <a:lnTo>
                        <a:pt x="137138" y="323646"/>
                      </a:lnTo>
                      <a:cubicBezTo>
                        <a:pt x="161823" y="323646"/>
                        <a:pt x="181023" y="307189"/>
                        <a:pt x="189251" y="285247"/>
                      </a:cubicBezTo>
                      <a:lnTo>
                        <a:pt x="233135" y="285247"/>
                      </a:lnTo>
                      <a:cubicBezTo>
                        <a:pt x="238620" y="285247"/>
                        <a:pt x="244106" y="287990"/>
                        <a:pt x="246849" y="287990"/>
                      </a:cubicBezTo>
                      <a:lnTo>
                        <a:pt x="458042" y="345588"/>
                      </a:lnTo>
                      <a:cubicBezTo>
                        <a:pt x="466270" y="348330"/>
                        <a:pt x="474498" y="351073"/>
                        <a:pt x="482727" y="353816"/>
                      </a:cubicBezTo>
                      <a:cubicBezTo>
                        <a:pt x="510155" y="362044"/>
                        <a:pt x="532097" y="367530"/>
                        <a:pt x="556781" y="367530"/>
                      </a:cubicBezTo>
                      <a:cubicBezTo>
                        <a:pt x="584209" y="367530"/>
                        <a:pt x="611637" y="359302"/>
                        <a:pt x="650035" y="334616"/>
                      </a:cubicBezTo>
                      <a:cubicBezTo>
                        <a:pt x="650035" y="334616"/>
                        <a:pt x="650035" y="334616"/>
                        <a:pt x="650035" y="334616"/>
                      </a:cubicBezTo>
                      <a:lnTo>
                        <a:pt x="910598" y="150852"/>
                      </a:lnTo>
                      <a:cubicBezTo>
                        <a:pt x="943512" y="126167"/>
                        <a:pt x="954483" y="82283"/>
                        <a:pt x="932541" y="49369"/>
                      </a:cubicBezTo>
                      <a:cubicBezTo>
                        <a:pt x="913341" y="16457"/>
                        <a:pt x="869457" y="5485"/>
                        <a:pt x="833801" y="24685"/>
                      </a:cubicBezTo>
                      <a:lnTo>
                        <a:pt x="833801" y="24685"/>
                      </a:lnTo>
                      <a:close/>
                      <a:moveTo>
                        <a:pt x="148109" y="271533"/>
                      </a:moveTo>
                      <a:cubicBezTo>
                        <a:pt x="148109" y="277019"/>
                        <a:pt x="142623" y="282504"/>
                        <a:pt x="137138" y="282504"/>
                      </a:cubicBezTo>
                      <a:lnTo>
                        <a:pt x="54855" y="282504"/>
                      </a:lnTo>
                      <a:cubicBezTo>
                        <a:pt x="49369" y="282504"/>
                        <a:pt x="43884" y="277019"/>
                        <a:pt x="43884" y="271533"/>
                      </a:cubicBezTo>
                      <a:lnTo>
                        <a:pt x="43884" y="57598"/>
                      </a:lnTo>
                      <a:cubicBezTo>
                        <a:pt x="43884" y="52112"/>
                        <a:pt x="49369" y="46626"/>
                        <a:pt x="54855" y="46626"/>
                      </a:cubicBezTo>
                      <a:lnTo>
                        <a:pt x="137138" y="46626"/>
                      </a:lnTo>
                      <a:cubicBezTo>
                        <a:pt x="142623" y="46626"/>
                        <a:pt x="148109" y="52112"/>
                        <a:pt x="148109" y="57598"/>
                      </a:cubicBezTo>
                      <a:lnTo>
                        <a:pt x="148109" y="271533"/>
                      </a:lnTo>
                      <a:close/>
                      <a:moveTo>
                        <a:pt x="885914" y="117938"/>
                      </a:moveTo>
                      <a:lnTo>
                        <a:pt x="625351" y="301704"/>
                      </a:lnTo>
                      <a:cubicBezTo>
                        <a:pt x="573238" y="337359"/>
                        <a:pt x="551296" y="329131"/>
                        <a:pt x="496441" y="315418"/>
                      </a:cubicBezTo>
                      <a:cubicBezTo>
                        <a:pt x="488212" y="312675"/>
                        <a:pt x="479984" y="309932"/>
                        <a:pt x="469013" y="307189"/>
                      </a:cubicBezTo>
                      <a:lnTo>
                        <a:pt x="257820" y="249592"/>
                      </a:lnTo>
                      <a:cubicBezTo>
                        <a:pt x="249592" y="246849"/>
                        <a:pt x="241363" y="244106"/>
                        <a:pt x="230392" y="244106"/>
                      </a:cubicBezTo>
                      <a:lnTo>
                        <a:pt x="189251" y="244106"/>
                      </a:lnTo>
                      <a:lnTo>
                        <a:pt x="189251" y="82283"/>
                      </a:lnTo>
                      <a:lnTo>
                        <a:pt x="211193" y="82283"/>
                      </a:lnTo>
                      <a:cubicBezTo>
                        <a:pt x="227649" y="82283"/>
                        <a:pt x="233135" y="82283"/>
                        <a:pt x="252334" y="74054"/>
                      </a:cubicBezTo>
                      <a:cubicBezTo>
                        <a:pt x="326389" y="43884"/>
                        <a:pt x="383987" y="41141"/>
                        <a:pt x="458042" y="109710"/>
                      </a:cubicBezTo>
                      <a:lnTo>
                        <a:pt x="458042" y="109710"/>
                      </a:lnTo>
                      <a:cubicBezTo>
                        <a:pt x="471755" y="120681"/>
                        <a:pt x="479984" y="126167"/>
                        <a:pt x="501926" y="126167"/>
                      </a:cubicBezTo>
                      <a:lnTo>
                        <a:pt x="611637" y="126167"/>
                      </a:lnTo>
                      <a:cubicBezTo>
                        <a:pt x="630837" y="126167"/>
                        <a:pt x="644550" y="139881"/>
                        <a:pt x="644550" y="159080"/>
                      </a:cubicBezTo>
                      <a:cubicBezTo>
                        <a:pt x="644550" y="178280"/>
                        <a:pt x="630837" y="191993"/>
                        <a:pt x="611637" y="191993"/>
                      </a:cubicBezTo>
                      <a:lnTo>
                        <a:pt x="433357" y="191993"/>
                      </a:lnTo>
                      <a:cubicBezTo>
                        <a:pt x="422386" y="191993"/>
                        <a:pt x="411415" y="202964"/>
                        <a:pt x="411415" y="213935"/>
                      </a:cubicBezTo>
                      <a:cubicBezTo>
                        <a:pt x="411415" y="224906"/>
                        <a:pt x="422386" y="235878"/>
                        <a:pt x="433357" y="235878"/>
                      </a:cubicBezTo>
                      <a:lnTo>
                        <a:pt x="611637" y="235878"/>
                      </a:lnTo>
                      <a:cubicBezTo>
                        <a:pt x="652778" y="235878"/>
                        <a:pt x="688435" y="200221"/>
                        <a:pt x="688435" y="159080"/>
                      </a:cubicBezTo>
                      <a:cubicBezTo>
                        <a:pt x="688435" y="153595"/>
                        <a:pt x="688435" y="148109"/>
                        <a:pt x="685692" y="142623"/>
                      </a:cubicBezTo>
                      <a:lnTo>
                        <a:pt x="844772" y="60340"/>
                      </a:lnTo>
                      <a:cubicBezTo>
                        <a:pt x="858486" y="52112"/>
                        <a:pt x="880429" y="54855"/>
                        <a:pt x="888656" y="68569"/>
                      </a:cubicBezTo>
                      <a:cubicBezTo>
                        <a:pt x="905113" y="87768"/>
                        <a:pt x="902370" y="106968"/>
                        <a:pt x="885914" y="117938"/>
                      </a:cubicBezTo>
                      <a:lnTo>
                        <a:pt x="885914" y="1179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 1271">
                  <a:extLst>
                    <a:ext uri="{FF2B5EF4-FFF2-40B4-BE49-F238E27FC236}">
                      <a16:creationId xmlns:a16="http://schemas.microsoft.com/office/drawing/2014/main" id="{B893C328-8C22-481E-BCA2-264492FA2A09}"/>
                    </a:ext>
                  </a:extLst>
                </p:cNvPr>
                <p:cNvSpPr/>
                <p:nvPr/>
              </p:nvSpPr>
              <p:spPr>
                <a:xfrm>
                  <a:off x="8803190" y="5374597"/>
                  <a:ext cx="488213" cy="746291"/>
                </a:xfrm>
                <a:custGeom>
                  <a:avLst/>
                  <a:gdLst>
                    <a:gd name="connsiteX0" fmla="*/ 123425 w 488213"/>
                    <a:gd name="connsiteY0" fmla="*/ 513157 h 746291"/>
                    <a:gd name="connsiteX1" fmla="*/ 82283 w 488213"/>
                    <a:gd name="connsiteY1" fmla="*/ 576240 h 746291"/>
                    <a:gd name="connsiteX2" fmla="*/ 128910 w 488213"/>
                    <a:gd name="connsiteY2" fmla="*/ 642066 h 746291"/>
                    <a:gd name="connsiteX3" fmla="*/ 128910 w 488213"/>
                    <a:gd name="connsiteY3" fmla="*/ 674980 h 746291"/>
                    <a:gd name="connsiteX4" fmla="*/ 200223 w 488213"/>
                    <a:gd name="connsiteY4" fmla="*/ 746292 h 746291"/>
                    <a:gd name="connsiteX5" fmla="*/ 296219 w 488213"/>
                    <a:gd name="connsiteY5" fmla="*/ 746292 h 746291"/>
                    <a:gd name="connsiteX6" fmla="*/ 367531 w 488213"/>
                    <a:gd name="connsiteY6" fmla="*/ 674980 h 746291"/>
                    <a:gd name="connsiteX7" fmla="*/ 367531 w 488213"/>
                    <a:gd name="connsiteY7" fmla="*/ 644809 h 746291"/>
                    <a:gd name="connsiteX8" fmla="*/ 414158 w 488213"/>
                    <a:gd name="connsiteY8" fmla="*/ 578983 h 746291"/>
                    <a:gd name="connsiteX9" fmla="*/ 373017 w 488213"/>
                    <a:gd name="connsiteY9" fmla="*/ 515899 h 746291"/>
                    <a:gd name="connsiteX10" fmla="*/ 422386 w 488213"/>
                    <a:gd name="connsiteY10" fmla="*/ 425388 h 746291"/>
                    <a:gd name="connsiteX11" fmla="*/ 488213 w 488213"/>
                    <a:gd name="connsiteY11" fmla="*/ 249851 h 746291"/>
                    <a:gd name="connsiteX12" fmla="*/ 488213 w 488213"/>
                    <a:gd name="connsiteY12" fmla="*/ 227909 h 746291"/>
                    <a:gd name="connsiteX13" fmla="*/ 463528 w 488213"/>
                    <a:gd name="connsiteY13" fmla="*/ 208710 h 746291"/>
                    <a:gd name="connsiteX14" fmla="*/ 444329 w 488213"/>
                    <a:gd name="connsiteY14" fmla="*/ 233395 h 746291"/>
                    <a:gd name="connsiteX15" fmla="*/ 444329 w 488213"/>
                    <a:gd name="connsiteY15" fmla="*/ 252594 h 746291"/>
                    <a:gd name="connsiteX16" fmla="*/ 386730 w 488213"/>
                    <a:gd name="connsiteY16" fmla="*/ 403446 h 746291"/>
                    <a:gd name="connsiteX17" fmla="*/ 329132 w 488213"/>
                    <a:gd name="connsiteY17" fmla="*/ 513157 h 746291"/>
                    <a:gd name="connsiteX18" fmla="*/ 159081 w 488213"/>
                    <a:gd name="connsiteY18" fmla="*/ 513157 h 746291"/>
                    <a:gd name="connsiteX19" fmla="*/ 101483 w 488213"/>
                    <a:gd name="connsiteY19" fmla="*/ 403446 h 746291"/>
                    <a:gd name="connsiteX20" fmla="*/ 43884 w 488213"/>
                    <a:gd name="connsiteY20" fmla="*/ 252594 h 746291"/>
                    <a:gd name="connsiteX21" fmla="*/ 104226 w 488213"/>
                    <a:gd name="connsiteY21" fmla="*/ 101742 h 746291"/>
                    <a:gd name="connsiteX22" fmla="*/ 244106 w 488213"/>
                    <a:gd name="connsiteY22" fmla="*/ 44144 h 746291"/>
                    <a:gd name="connsiteX23" fmla="*/ 244106 w 488213"/>
                    <a:gd name="connsiteY23" fmla="*/ 44144 h 746291"/>
                    <a:gd name="connsiteX24" fmla="*/ 364789 w 488213"/>
                    <a:gd name="connsiteY24" fmla="*/ 82543 h 746291"/>
                    <a:gd name="connsiteX25" fmla="*/ 394958 w 488213"/>
                    <a:gd name="connsiteY25" fmla="*/ 77057 h 746291"/>
                    <a:gd name="connsiteX26" fmla="*/ 389473 w 488213"/>
                    <a:gd name="connsiteY26" fmla="*/ 46887 h 746291"/>
                    <a:gd name="connsiteX27" fmla="*/ 244106 w 488213"/>
                    <a:gd name="connsiteY27" fmla="*/ 260 h 746291"/>
                    <a:gd name="connsiteX28" fmla="*/ 71312 w 488213"/>
                    <a:gd name="connsiteY28" fmla="*/ 68829 h 746291"/>
                    <a:gd name="connsiteX29" fmla="*/ 0 w 488213"/>
                    <a:gd name="connsiteY29" fmla="*/ 249851 h 746291"/>
                    <a:gd name="connsiteX30" fmla="*/ 65826 w 488213"/>
                    <a:gd name="connsiteY30" fmla="*/ 425388 h 746291"/>
                    <a:gd name="connsiteX31" fmla="*/ 123425 w 488213"/>
                    <a:gd name="connsiteY31" fmla="*/ 513157 h 746291"/>
                    <a:gd name="connsiteX32" fmla="*/ 123425 w 488213"/>
                    <a:gd name="connsiteY32" fmla="*/ 513157 h 746291"/>
                    <a:gd name="connsiteX33" fmla="*/ 329132 w 488213"/>
                    <a:gd name="connsiteY33" fmla="*/ 677723 h 746291"/>
                    <a:gd name="connsiteX34" fmla="*/ 301704 w 488213"/>
                    <a:gd name="connsiteY34" fmla="*/ 705150 h 746291"/>
                    <a:gd name="connsiteX35" fmla="*/ 205708 w 488213"/>
                    <a:gd name="connsiteY35" fmla="*/ 705150 h 746291"/>
                    <a:gd name="connsiteX36" fmla="*/ 178280 w 488213"/>
                    <a:gd name="connsiteY36" fmla="*/ 677723 h 746291"/>
                    <a:gd name="connsiteX37" fmla="*/ 178280 w 488213"/>
                    <a:gd name="connsiteY37" fmla="*/ 650295 h 746291"/>
                    <a:gd name="connsiteX38" fmla="*/ 331875 w 488213"/>
                    <a:gd name="connsiteY38" fmla="*/ 650295 h 746291"/>
                    <a:gd name="connsiteX39" fmla="*/ 331875 w 488213"/>
                    <a:gd name="connsiteY39" fmla="*/ 677723 h 746291"/>
                    <a:gd name="connsiteX40" fmla="*/ 153595 w 488213"/>
                    <a:gd name="connsiteY40" fmla="*/ 551555 h 746291"/>
                    <a:gd name="connsiteX41" fmla="*/ 348332 w 488213"/>
                    <a:gd name="connsiteY41" fmla="*/ 551555 h 746291"/>
                    <a:gd name="connsiteX42" fmla="*/ 375759 w 488213"/>
                    <a:gd name="connsiteY42" fmla="*/ 578983 h 746291"/>
                    <a:gd name="connsiteX43" fmla="*/ 348332 w 488213"/>
                    <a:gd name="connsiteY43" fmla="*/ 606411 h 746291"/>
                    <a:gd name="connsiteX44" fmla="*/ 153595 w 488213"/>
                    <a:gd name="connsiteY44" fmla="*/ 606411 h 746291"/>
                    <a:gd name="connsiteX45" fmla="*/ 126167 w 488213"/>
                    <a:gd name="connsiteY45" fmla="*/ 578983 h 746291"/>
                    <a:gd name="connsiteX46" fmla="*/ 153595 w 488213"/>
                    <a:gd name="connsiteY46" fmla="*/ 551555 h 746291"/>
                    <a:gd name="connsiteX47" fmla="*/ 153595 w 488213"/>
                    <a:gd name="connsiteY47" fmla="*/ 551555 h 746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88213" h="746291">
                      <a:moveTo>
                        <a:pt x="123425" y="513157"/>
                      </a:moveTo>
                      <a:cubicBezTo>
                        <a:pt x="98740" y="524128"/>
                        <a:pt x="82283" y="548812"/>
                        <a:pt x="82283" y="576240"/>
                      </a:cubicBezTo>
                      <a:cubicBezTo>
                        <a:pt x="82283" y="606411"/>
                        <a:pt x="101483" y="633838"/>
                        <a:pt x="128910" y="642066"/>
                      </a:cubicBezTo>
                      <a:lnTo>
                        <a:pt x="128910" y="674980"/>
                      </a:lnTo>
                      <a:cubicBezTo>
                        <a:pt x="128910" y="716121"/>
                        <a:pt x="161823" y="746292"/>
                        <a:pt x="200223" y="746292"/>
                      </a:cubicBezTo>
                      <a:lnTo>
                        <a:pt x="296219" y="746292"/>
                      </a:lnTo>
                      <a:cubicBezTo>
                        <a:pt x="337361" y="746292"/>
                        <a:pt x="367531" y="713378"/>
                        <a:pt x="367531" y="674980"/>
                      </a:cubicBezTo>
                      <a:lnTo>
                        <a:pt x="367531" y="644809"/>
                      </a:lnTo>
                      <a:cubicBezTo>
                        <a:pt x="394958" y="633838"/>
                        <a:pt x="414158" y="609153"/>
                        <a:pt x="414158" y="578983"/>
                      </a:cubicBezTo>
                      <a:cubicBezTo>
                        <a:pt x="414158" y="551555"/>
                        <a:pt x="397701" y="526871"/>
                        <a:pt x="373017" y="515899"/>
                      </a:cubicBezTo>
                      <a:cubicBezTo>
                        <a:pt x="381245" y="480243"/>
                        <a:pt x="403187" y="452816"/>
                        <a:pt x="422386" y="425388"/>
                      </a:cubicBezTo>
                      <a:cubicBezTo>
                        <a:pt x="452557" y="381504"/>
                        <a:pt x="488213" y="334877"/>
                        <a:pt x="488213" y="249851"/>
                      </a:cubicBezTo>
                      <a:cubicBezTo>
                        <a:pt x="488213" y="241623"/>
                        <a:pt x="488213" y="233395"/>
                        <a:pt x="488213" y="227909"/>
                      </a:cubicBezTo>
                      <a:cubicBezTo>
                        <a:pt x="488213" y="216938"/>
                        <a:pt x="477241" y="205967"/>
                        <a:pt x="463528" y="208710"/>
                      </a:cubicBezTo>
                      <a:cubicBezTo>
                        <a:pt x="452557" y="208710"/>
                        <a:pt x="441586" y="219681"/>
                        <a:pt x="444329" y="233395"/>
                      </a:cubicBezTo>
                      <a:cubicBezTo>
                        <a:pt x="444329" y="238881"/>
                        <a:pt x="444329" y="247109"/>
                        <a:pt x="444329" y="252594"/>
                      </a:cubicBezTo>
                      <a:cubicBezTo>
                        <a:pt x="444329" y="323906"/>
                        <a:pt x="416901" y="362305"/>
                        <a:pt x="386730" y="403446"/>
                      </a:cubicBezTo>
                      <a:cubicBezTo>
                        <a:pt x="364789" y="433616"/>
                        <a:pt x="340103" y="466529"/>
                        <a:pt x="329132" y="513157"/>
                      </a:cubicBezTo>
                      <a:lnTo>
                        <a:pt x="159081" y="513157"/>
                      </a:lnTo>
                      <a:cubicBezTo>
                        <a:pt x="148109" y="466529"/>
                        <a:pt x="123425" y="436359"/>
                        <a:pt x="101483" y="403446"/>
                      </a:cubicBezTo>
                      <a:cubicBezTo>
                        <a:pt x="71312" y="362305"/>
                        <a:pt x="43884" y="323906"/>
                        <a:pt x="43884" y="252594"/>
                      </a:cubicBezTo>
                      <a:cubicBezTo>
                        <a:pt x="43884" y="175797"/>
                        <a:pt x="76798" y="129170"/>
                        <a:pt x="104226" y="101742"/>
                      </a:cubicBezTo>
                      <a:cubicBezTo>
                        <a:pt x="142624" y="66086"/>
                        <a:pt x="191994" y="44144"/>
                        <a:pt x="244106" y="44144"/>
                      </a:cubicBezTo>
                      <a:cubicBezTo>
                        <a:pt x="244106" y="44144"/>
                        <a:pt x="244106" y="44144"/>
                        <a:pt x="244106" y="44144"/>
                      </a:cubicBezTo>
                      <a:cubicBezTo>
                        <a:pt x="285248" y="44144"/>
                        <a:pt x="329132" y="57858"/>
                        <a:pt x="364789" y="82543"/>
                      </a:cubicBezTo>
                      <a:cubicBezTo>
                        <a:pt x="375759" y="90771"/>
                        <a:pt x="389473" y="88029"/>
                        <a:pt x="394958" y="77057"/>
                      </a:cubicBezTo>
                      <a:cubicBezTo>
                        <a:pt x="403187" y="66086"/>
                        <a:pt x="400444" y="52372"/>
                        <a:pt x="389473" y="46887"/>
                      </a:cubicBezTo>
                      <a:cubicBezTo>
                        <a:pt x="348332" y="16717"/>
                        <a:pt x="296219" y="-2483"/>
                        <a:pt x="244106" y="260"/>
                      </a:cubicBezTo>
                      <a:cubicBezTo>
                        <a:pt x="181023" y="260"/>
                        <a:pt x="117940" y="24945"/>
                        <a:pt x="71312" y="68829"/>
                      </a:cubicBezTo>
                      <a:cubicBezTo>
                        <a:pt x="24685" y="115456"/>
                        <a:pt x="0" y="178539"/>
                        <a:pt x="0" y="249851"/>
                      </a:cubicBezTo>
                      <a:cubicBezTo>
                        <a:pt x="0" y="334877"/>
                        <a:pt x="35656" y="384247"/>
                        <a:pt x="65826" y="425388"/>
                      </a:cubicBezTo>
                      <a:cubicBezTo>
                        <a:pt x="95997" y="452816"/>
                        <a:pt x="115197" y="477500"/>
                        <a:pt x="123425" y="513157"/>
                      </a:cubicBezTo>
                      <a:lnTo>
                        <a:pt x="123425" y="513157"/>
                      </a:lnTo>
                      <a:close/>
                      <a:moveTo>
                        <a:pt x="329132" y="677723"/>
                      </a:moveTo>
                      <a:cubicBezTo>
                        <a:pt x="329132" y="694178"/>
                        <a:pt x="315418" y="705150"/>
                        <a:pt x="301704" y="705150"/>
                      </a:cubicBezTo>
                      <a:lnTo>
                        <a:pt x="205708" y="705150"/>
                      </a:lnTo>
                      <a:cubicBezTo>
                        <a:pt x="189251" y="705150"/>
                        <a:pt x="178280" y="691436"/>
                        <a:pt x="178280" y="677723"/>
                      </a:cubicBezTo>
                      <a:lnTo>
                        <a:pt x="178280" y="650295"/>
                      </a:lnTo>
                      <a:lnTo>
                        <a:pt x="331875" y="650295"/>
                      </a:lnTo>
                      <a:lnTo>
                        <a:pt x="331875" y="677723"/>
                      </a:lnTo>
                      <a:close/>
                      <a:moveTo>
                        <a:pt x="153595" y="551555"/>
                      </a:moveTo>
                      <a:lnTo>
                        <a:pt x="348332" y="551555"/>
                      </a:lnTo>
                      <a:cubicBezTo>
                        <a:pt x="362046" y="551555"/>
                        <a:pt x="375759" y="562526"/>
                        <a:pt x="375759" y="578983"/>
                      </a:cubicBezTo>
                      <a:cubicBezTo>
                        <a:pt x="375759" y="592697"/>
                        <a:pt x="364789" y="606411"/>
                        <a:pt x="348332" y="606411"/>
                      </a:cubicBezTo>
                      <a:lnTo>
                        <a:pt x="153595" y="606411"/>
                      </a:lnTo>
                      <a:cubicBezTo>
                        <a:pt x="139881" y="606411"/>
                        <a:pt x="126167" y="595440"/>
                        <a:pt x="126167" y="578983"/>
                      </a:cubicBezTo>
                      <a:cubicBezTo>
                        <a:pt x="126167" y="562526"/>
                        <a:pt x="139881" y="551555"/>
                        <a:pt x="153595" y="551555"/>
                      </a:cubicBezTo>
                      <a:lnTo>
                        <a:pt x="153595" y="5515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Freeform 1261">
                <a:extLst>
                  <a:ext uri="{FF2B5EF4-FFF2-40B4-BE49-F238E27FC236}">
                    <a16:creationId xmlns:a16="http://schemas.microsoft.com/office/drawing/2014/main" id="{2FCAEE07-5DEF-47E2-B70D-2DBE95D6E478}"/>
                  </a:ext>
                </a:extLst>
              </p:cNvPr>
              <p:cNvSpPr/>
              <p:nvPr/>
            </p:nvSpPr>
            <p:spPr>
              <a:xfrm>
                <a:off x="9033583" y="5509252"/>
                <a:ext cx="43884" cy="178279"/>
              </a:xfrm>
              <a:custGeom>
                <a:avLst/>
                <a:gdLst>
                  <a:gd name="connsiteX0" fmla="*/ 43884 w 43884"/>
                  <a:gd name="connsiteY0" fmla="*/ 21943 h 178279"/>
                  <a:gd name="connsiteX1" fmla="*/ 21943 w 43884"/>
                  <a:gd name="connsiteY1" fmla="*/ 0 h 178279"/>
                  <a:gd name="connsiteX2" fmla="*/ 0 w 43884"/>
                  <a:gd name="connsiteY2" fmla="*/ 21943 h 178279"/>
                  <a:gd name="connsiteX3" fmla="*/ 0 w 43884"/>
                  <a:gd name="connsiteY3" fmla="*/ 156338 h 178279"/>
                  <a:gd name="connsiteX4" fmla="*/ 21943 w 43884"/>
                  <a:gd name="connsiteY4" fmla="*/ 178280 h 178279"/>
                  <a:gd name="connsiteX5" fmla="*/ 43884 w 43884"/>
                  <a:gd name="connsiteY5" fmla="*/ 156338 h 178279"/>
                  <a:gd name="connsiteX6" fmla="*/ 43884 w 43884"/>
                  <a:gd name="connsiteY6" fmla="*/ 21943 h 17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884" h="178279">
                    <a:moveTo>
                      <a:pt x="43884" y="21943"/>
                    </a:moveTo>
                    <a:cubicBezTo>
                      <a:pt x="43884" y="10971"/>
                      <a:pt x="32914" y="0"/>
                      <a:pt x="21943" y="0"/>
                    </a:cubicBezTo>
                    <a:cubicBezTo>
                      <a:pt x="10972" y="0"/>
                      <a:pt x="0" y="10971"/>
                      <a:pt x="0" y="21943"/>
                    </a:cubicBezTo>
                    <a:lnTo>
                      <a:pt x="0" y="156338"/>
                    </a:lnTo>
                    <a:cubicBezTo>
                      <a:pt x="0" y="167309"/>
                      <a:pt x="10972" y="178280"/>
                      <a:pt x="21943" y="178280"/>
                    </a:cubicBezTo>
                    <a:cubicBezTo>
                      <a:pt x="32914" y="178280"/>
                      <a:pt x="43884" y="167309"/>
                      <a:pt x="43884" y="156338"/>
                    </a:cubicBezTo>
                    <a:lnTo>
                      <a:pt x="43884" y="2194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262">
                <a:extLst>
                  <a:ext uri="{FF2B5EF4-FFF2-40B4-BE49-F238E27FC236}">
                    <a16:creationId xmlns:a16="http://schemas.microsoft.com/office/drawing/2014/main" id="{480D4004-A2E5-4311-8EEE-89A67F7B79C6}"/>
                  </a:ext>
                </a:extLst>
              </p:cNvPr>
              <p:cNvSpPr/>
              <p:nvPr/>
            </p:nvSpPr>
            <p:spPr>
              <a:xfrm>
                <a:off x="9033583" y="5745130"/>
                <a:ext cx="43884" cy="43884"/>
              </a:xfrm>
              <a:custGeom>
                <a:avLst/>
                <a:gdLst>
                  <a:gd name="connsiteX0" fmla="*/ 21943 w 43884"/>
                  <a:gd name="connsiteY0" fmla="*/ 0 h 43884"/>
                  <a:gd name="connsiteX1" fmla="*/ 0 w 43884"/>
                  <a:gd name="connsiteY1" fmla="*/ 21942 h 43884"/>
                  <a:gd name="connsiteX2" fmla="*/ 0 w 43884"/>
                  <a:gd name="connsiteY2" fmla="*/ 21942 h 43884"/>
                  <a:gd name="connsiteX3" fmla="*/ 21943 w 43884"/>
                  <a:gd name="connsiteY3" fmla="*/ 43884 h 43884"/>
                  <a:gd name="connsiteX4" fmla="*/ 43884 w 43884"/>
                  <a:gd name="connsiteY4" fmla="*/ 21942 h 43884"/>
                  <a:gd name="connsiteX5" fmla="*/ 21943 w 43884"/>
                  <a:gd name="connsiteY5" fmla="*/ 0 h 43884"/>
                  <a:gd name="connsiteX6" fmla="*/ 21943 w 43884"/>
                  <a:gd name="connsiteY6" fmla="*/ 0 h 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884" h="43884">
                    <a:moveTo>
                      <a:pt x="21943" y="0"/>
                    </a:moveTo>
                    <a:cubicBezTo>
                      <a:pt x="10972" y="0"/>
                      <a:pt x="0" y="10971"/>
                      <a:pt x="0" y="21942"/>
                    </a:cubicBezTo>
                    <a:lnTo>
                      <a:pt x="0" y="21942"/>
                    </a:lnTo>
                    <a:cubicBezTo>
                      <a:pt x="0" y="32913"/>
                      <a:pt x="10972" y="43884"/>
                      <a:pt x="21943" y="43884"/>
                    </a:cubicBezTo>
                    <a:cubicBezTo>
                      <a:pt x="32914" y="43884"/>
                      <a:pt x="43884" y="32913"/>
                      <a:pt x="43884" y="21942"/>
                    </a:cubicBezTo>
                    <a:cubicBezTo>
                      <a:pt x="43884" y="8228"/>
                      <a:pt x="32914" y="0"/>
                      <a:pt x="21943" y="0"/>
                    </a:cubicBezTo>
                    <a:lnTo>
                      <a:pt x="219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263">
                <a:extLst>
                  <a:ext uri="{FF2B5EF4-FFF2-40B4-BE49-F238E27FC236}">
                    <a16:creationId xmlns:a16="http://schemas.microsoft.com/office/drawing/2014/main" id="{6ABF5729-C24D-4908-A62C-CA6D5FFD7146}"/>
                  </a:ext>
                </a:extLst>
              </p:cNvPr>
              <p:cNvSpPr/>
              <p:nvPr/>
            </p:nvSpPr>
            <p:spPr>
              <a:xfrm>
                <a:off x="9381914" y="5621705"/>
                <a:ext cx="131652" cy="43884"/>
              </a:xfrm>
              <a:custGeom>
                <a:avLst/>
                <a:gdLst>
                  <a:gd name="connsiteX0" fmla="*/ 109711 w 131652"/>
                  <a:gd name="connsiteY0" fmla="*/ 0 h 43884"/>
                  <a:gd name="connsiteX1" fmla="*/ 21942 w 131652"/>
                  <a:gd name="connsiteY1" fmla="*/ 0 h 43884"/>
                  <a:gd name="connsiteX2" fmla="*/ 0 w 131652"/>
                  <a:gd name="connsiteY2" fmla="*/ 21942 h 43884"/>
                  <a:gd name="connsiteX3" fmla="*/ 21942 w 131652"/>
                  <a:gd name="connsiteY3" fmla="*/ 43884 h 43884"/>
                  <a:gd name="connsiteX4" fmla="*/ 109711 w 131652"/>
                  <a:gd name="connsiteY4" fmla="*/ 43884 h 43884"/>
                  <a:gd name="connsiteX5" fmla="*/ 131653 w 131652"/>
                  <a:gd name="connsiteY5" fmla="*/ 21942 h 43884"/>
                  <a:gd name="connsiteX6" fmla="*/ 109711 w 131652"/>
                  <a:gd name="connsiteY6" fmla="*/ 0 h 43884"/>
                  <a:gd name="connsiteX7" fmla="*/ 109711 w 131652"/>
                  <a:gd name="connsiteY7" fmla="*/ 0 h 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652" h="43884">
                    <a:moveTo>
                      <a:pt x="109711" y="0"/>
                    </a:moveTo>
                    <a:lnTo>
                      <a:pt x="21942" y="0"/>
                    </a:lnTo>
                    <a:cubicBezTo>
                      <a:pt x="10971" y="0"/>
                      <a:pt x="0" y="10971"/>
                      <a:pt x="0" y="21942"/>
                    </a:cubicBezTo>
                    <a:cubicBezTo>
                      <a:pt x="0" y="32913"/>
                      <a:pt x="10971" y="43884"/>
                      <a:pt x="21942" y="43884"/>
                    </a:cubicBezTo>
                    <a:lnTo>
                      <a:pt x="109711" y="43884"/>
                    </a:lnTo>
                    <a:cubicBezTo>
                      <a:pt x="120682" y="43884"/>
                      <a:pt x="131653" y="32913"/>
                      <a:pt x="131653" y="21942"/>
                    </a:cubicBezTo>
                    <a:cubicBezTo>
                      <a:pt x="131653" y="10971"/>
                      <a:pt x="120682" y="0"/>
                      <a:pt x="109711" y="0"/>
                    </a:cubicBezTo>
                    <a:lnTo>
                      <a:pt x="1097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264">
                <a:extLst>
                  <a:ext uri="{FF2B5EF4-FFF2-40B4-BE49-F238E27FC236}">
                    <a16:creationId xmlns:a16="http://schemas.microsoft.com/office/drawing/2014/main" id="{98D75A5B-D299-4226-BD0B-BF134981BD5C}"/>
                  </a:ext>
                </a:extLst>
              </p:cNvPr>
              <p:cNvSpPr/>
              <p:nvPr/>
            </p:nvSpPr>
            <p:spPr>
              <a:xfrm>
                <a:off x="9341474" y="5389272"/>
                <a:ext cx="119279" cy="92552"/>
              </a:xfrm>
              <a:custGeom>
                <a:avLst/>
                <a:gdLst>
                  <a:gd name="connsiteX0" fmla="*/ 23984 w 119279"/>
                  <a:gd name="connsiteY0" fmla="*/ 92553 h 92552"/>
                  <a:gd name="connsiteX1" fmla="*/ 34954 w 119279"/>
                  <a:gd name="connsiteY1" fmla="*/ 89810 h 92552"/>
                  <a:gd name="connsiteX2" fmla="*/ 109009 w 119279"/>
                  <a:gd name="connsiteY2" fmla="*/ 40440 h 92552"/>
                  <a:gd name="connsiteX3" fmla="*/ 114495 w 119279"/>
                  <a:gd name="connsiteY3" fmla="*/ 10270 h 92552"/>
                  <a:gd name="connsiteX4" fmla="*/ 84325 w 119279"/>
                  <a:gd name="connsiteY4" fmla="*/ 4785 h 92552"/>
                  <a:gd name="connsiteX5" fmla="*/ 10270 w 119279"/>
                  <a:gd name="connsiteY5" fmla="*/ 54154 h 92552"/>
                  <a:gd name="connsiteX6" fmla="*/ 4785 w 119279"/>
                  <a:gd name="connsiteY6" fmla="*/ 84325 h 92552"/>
                  <a:gd name="connsiteX7" fmla="*/ 23984 w 119279"/>
                  <a:gd name="connsiteY7" fmla="*/ 92553 h 92552"/>
                  <a:gd name="connsiteX8" fmla="*/ 23984 w 119279"/>
                  <a:gd name="connsiteY8" fmla="*/ 92553 h 92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279" h="92552">
                    <a:moveTo>
                      <a:pt x="23984" y="92553"/>
                    </a:moveTo>
                    <a:cubicBezTo>
                      <a:pt x="29469" y="92553"/>
                      <a:pt x="32212" y="92553"/>
                      <a:pt x="34954" y="89810"/>
                    </a:cubicBezTo>
                    <a:lnTo>
                      <a:pt x="109009" y="40440"/>
                    </a:lnTo>
                    <a:cubicBezTo>
                      <a:pt x="119980" y="34954"/>
                      <a:pt x="122723" y="21241"/>
                      <a:pt x="114495" y="10270"/>
                    </a:cubicBezTo>
                    <a:cubicBezTo>
                      <a:pt x="109009" y="-701"/>
                      <a:pt x="95296" y="-3444"/>
                      <a:pt x="84325" y="4785"/>
                    </a:cubicBezTo>
                    <a:lnTo>
                      <a:pt x="10270" y="54154"/>
                    </a:lnTo>
                    <a:cubicBezTo>
                      <a:pt x="-701" y="59640"/>
                      <a:pt x="-3444" y="73354"/>
                      <a:pt x="4785" y="84325"/>
                    </a:cubicBezTo>
                    <a:cubicBezTo>
                      <a:pt x="10270" y="89810"/>
                      <a:pt x="18498" y="92553"/>
                      <a:pt x="23984" y="92553"/>
                    </a:cubicBezTo>
                    <a:lnTo>
                      <a:pt x="23984" y="9255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265">
                <a:extLst>
                  <a:ext uri="{FF2B5EF4-FFF2-40B4-BE49-F238E27FC236}">
                    <a16:creationId xmlns:a16="http://schemas.microsoft.com/office/drawing/2014/main" id="{ABDE7207-6644-4D47-A33E-EFE8AEC8EA81}"/>
                  </a:ext>
                </a:extLst>
              </p:cNvPr>
              <p:cNvSpPr/>
              <p:nvPr/>
            </p:nvSpPr>
            <p:spPr>
              <a:xfrm>
                <a:off x="9343405" y="5808102"/>
                <a:ext cx="117348" cy="90622"/>
              </a:xfrm>
              <a:custGeom>
                <a:avLst/>
                <a:gdLst>
                  <a:gd name="connsiteX0" fmla="*/ 107079 w 117348"/>
                  <a:gd name="connsiteY0" fmla="*/ 52224 h 90622"/>
                  <a:gd name="connsiteX1" fmla="*/ 33024 w 117348"/>
                  <a:gd name="connsiteY1" fmla="*/ 2854 h 90622"/>
                  <a:gd name="connsiteX2" fmla="*/ 2854 w 117348"/>
                  <a:gd name="connsiteY2" fmla="*/ 8340 h 90622"/>
                  <a:gd name="connsiteX3" fmla="*/ 8339 w 117348"/>
                  <a:gd name="connsiteY3" fmla="*/ 38510 h 90622"/>
                  <a:gd name="connsiteX4" fmla="*/ 82394 w 117348"/>
                  <a:gd name="connsiteY4" fmla="*/ 87879 h 90622"/>
                  <a:gd name="connsiteX5" fmla="*/ 93365 w 117348"/>
                  <a:gd name="connsiteY5" fmla="*/ 90622 h 90622"/>
                  <a:gd name="connsiteX6" fmla="*/ 112565 w 117348"/>
                  <a:gd name="connsiteY6" fmla="*/ 79652 h 90622"/>
                  <a:gd name="connsiteX7" fmla="*/ 107079 w 117348"/>
                  <a:gd name="connsiteY7" fmla="*/ 52224 h 90622"/>
                  <a:gd name="connsiteX8" fmla="*/ 107079 w 117348"/>
                  <a:gd name="connsiteY8" fmla="*/ 52224 h 90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48" h="90622">
                    <a:moveTo>
                      <a:pt x="107079" y="52224"/>
                    </a:moveTo>
                    <a:lnTo>
                      <a:pt x="33024" y="2854"/>
                    </a:lnTo>
                    <a:cubicBezTo>
                      <a:pt x="22053" y="-2631"/>
                      <a:pt x="8339" y="111"/>
                      <a:pt x="2854" y="8340"/>
                    </a:cubicBezTo>
                    <a:cubicBezTo>
                      <a:pt x="-2632" y="19310"/>
                      <a:pt x="111" y="33024"/>
                      <a:pt x="8339" y="38510"/>
                    </a:cubicBezTo>
                    <a:lnTo>
                      <a:pt x="82394" y="87879"/>
                    </a:lnTo>
                    <a:cubicBezTo>
                      <a:pt x="85137" y="90622"/>
                      <a:pt x="90622" y="90622"/>
                      <a:pt x="93365" y="90622"/>
                    </a:cubicBezTo>
                    <a:cubicBezTo>
                      <a:pt x="101593" y="90622"/>
                      <a:pt x="107079" y="87879"/>
                      <a:pt x="112565" y="79652"/>
                    </a:cubicBezTo>
                    <a:cubicBezTo>
                      <a:pt x="120793" y="71423"/>
                      <a:pt x="118050" y="57709"/>
                      <a:pt x="107079" y="52224"/>
                    </a:cubicBezTo>
                    <a:lnTo>
                      <a:pt x="107079" y="52224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266">
                <a:extLst>
                  <a:ext uri="{FF2B5EF4-FFF2-40B4-BE49-F238E27FC236}">
                    <a16:creationId xmlns:a16="http://schemas.microsoft.com/office/drawing/2014/main" id="{F0D23570-04F8-451C-806B-11EB0B070785}"/>
                  </a:ext>
                </a:extLst>
              </p:cNvPr>
              <p:cNvSpPr/>
              <p:nvPr/>
            </p:nvSpPr>
            <p:spPr>
              <a:xfrm>
                <a:off x="8597483" y="5621705"/>
                <a:ext cx="131653" cy="43884"/>
              </a:xfrm>
              <a:custGeom>
                <a:avLst/>
                <a:gdLst>
                  <a:gd name="connsiteX0" fmla="*/ 21943 w 131653"/>
                  <a:gd name="connsiteY0" fmla="*/ 43884 h 43884"/>
                  <a:gd name="connsiteX1" fmla="*/ 109711 w 131653"/>
                  <a:gd name="connsiteY1" fmla="*/ 43884 h 43884"/>
                  <a:gd name="connsiteX2" fmla="*/ 131653 w 131653"/>
                  <a:gd name="connsiteY2" fmla="*/ 21942 h 43884"/>
                  <a:gd name="connsiteX3" fmla="*/ 109711 w 131653"/>
                  <a:gd name="connsiteY3" fmla="*/ 0 h 43884"/>
                  <a:gd name="connsiteX4" fmla="*/ 21943 w 131653"/>
                  <a:gd name="connsiteY4" fmla="*/ 0 h 43884"/>
                  <a:gd name="connsiteX5" fmla="*/ 0 w 131653"/>
                  <a:gd name="connsiteY5" fmla="*/ 21942 h 43884"/>
                  <a:gd name="connsiteX6" fmla="*/ 21943 w 131653"/>
                  <a:gd name="connsiteY6" fmla="*/ 43884 h 43884"/>
                  <a:gd name="connsiteX7" fmla="*/ 21943 w 131653"/>
                  <a:gd name="connsiteY7" fmla="*/ 43884 h 4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653" h="43884">
                    <a:moveTo>
                      <a:pt x="21943" y="43884"/>
                    </a:moveTo>
                    <a:lnTo>
                      <a:pt x="109711" y="43884"/>
                    </a:lnTo>
                    <a:cubicBezTo>
                      <a:pt x="120682" y="43884"/>
                      <a:pt x="131653" y="32913"/>
                      <a:pt x="131653" y="21942"/>
                    </a:cubicBezTo>
                    <a:cubicBezTo>
                      <a:pt x="131653" y="10971"/>
                      <a:pt x="120682" y="0"/>
                      <a:pt x="109711" y="0"/>
                    </a:cubicBezTo>
                    <a:lnTo>
                      <a:pt x="21943" y="0"/>
                    </a:lnTo>
                    <a:cubicBezTo>
                      <a:pt x="10971" y="0"/>
                      <a:pt x="0" y="10971"/>
                      <a:pt x="0" y="21942"/>
                    </a:cubicBezTo>
                    <a:cubicBezTo>
                      <a:pt x="0" y="35656"/>
                      <a:pt x="8229" y="43884"/>
                      <a:pt x="21943" y="43884"/>
                    </a:cubicBezTo>
                    <a:lnTo>
                      <a:pt x="21943" y="43884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1267">
                <a:extLst>
                  <a:ext uri="{FF2B5EF4-FFF2-40B4-BE49-F238E27FC236}">
                    <a16:creationId xmlns:a16="http://schemas.microsoft.com/office/drawing/2014/main" id="{45FFEDE9-C06C-48DF-8123-20DCB46C5A75}"/>
                  </a:ext>
                </a:extLst>
              </p:cNvPr>
              <p:cNvSpPr/>
              <p:nvPr/>
            </p:nvSpPr>
            <p:spPr>
              <a:xfrm>
                <a:off x="8648735" y="5388459"/>
                <a:ext cx="116167" cy="93364"/>
              </a:xfrm>
              <a:custGeom>
                <a:avLst/>
                <a:gdLst>
                  <a:gd name="connsiteX0" fmla="*/ 9089 w 116167"/>
                  <a:gd name="connsiteY0" fmla="*/ 41253 h 93364"/>
                  <a:gd name="connsiteX1" fmla="*/ 83143 w 116167"/>
                  <a:gd name="connsiteY1" fmla="*/ 90622 h 93364"/>
                  <a:gd name="connsiteX2" fmla="*/ 94115 w 116167"/>
                  <a:gd name="connsiteY2" fmla="*/ 93365 h 93364"/>
                  <a:gd name="connsiteX3" fmla="*/ 113314 w 116167"/>
                  <a:gd name="connsiteY3" fmla="*/ 82394 h 93364"/>
                  <a:gd name="connsiteX4" fmla="*/ 107828 w 116167"/>
                  <a:gd name="connsiteY4" fmla="*/ 52223 h 93364"/>
                  <a:gd name="connsiteX5" fmla="*/ 33773 w 116167"/>
                  <a:gd name="connsiteY5" fmla="*/ 2854 h 93364"/>
                  <a:gd name="connsiteX6" fmla="*/ 3603 w 116167"/>
                  <a:gd name="connsiteY6" fmla="*/ 8339 h 93364"/>
                  <a:gd name="connsiteX7" fmla="*/ 9089 w 116167"/>
                  <a:gd name="connsiteY7" fmla="*/ 41253 h 93364"/>
                  <a:gd name="connsiteX8" fmla="*/ 9089 w 116167"/>
                  <a:gd name="connsiteY8" fmla="*/ 41253 h 9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167" h="93364">
                    <a:moveTo>
                      <a:pt x="9089" y="41253"/>
                    </a:moveTo>
                    <a:lnTo>
                      <a:pt x="83143" y="90622"/>
                    </a:lnTo>
                    <a:cubicBezTo>
                      <a:pt x="85886" y="93365"/>
                      <a:pt x="91372" y="93365"/>
                      <a:pt x="94115" y="93365"/>
                    </a:cubicBezTo>
                    <a:cubicBezTo>
                      <a:pt x="102343" y="93365"/>
                      <a:pt x="107828" y="90622"/>
                      <a:pt x="113314" y="82394"/>
                    </a:cubicBezTo>
                    <a:cubicBezTo>
                      <a:pt x="118799" y="71423"/>
                      <a:pt x="116056" y="57709"/>
                      <a:pt x="107828" y="52223"/>
                    </a:cubicBezTo>
                    <a:lnTo>
                      <a:pt x="33773" y="2854"/>
                    </a:lnTo>
                    <a:cubicBezTo>
                      <a:pt x="22803" y="-2632"/>
                      <a:pt x="9089" y="111"/>
                      <a:pt x="3603" y="8339"/>
                    </a:cubicBezTo>
                    <a:cubicBezTo>
                      <a:pt x="-1882" y="19311"/>
                      <a:pt x="-1882" y="33025"/>
                      <a:pt x="9089" y="41253"/>
                    </a:cubicBezTo>
                    <a:lnTo>
                      <a:pt x="9089" y="4125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1268">
                <a:extLst>
                  <a:ext uri="{FF2B5EF4-FFF2-40B4-BE49-F238E27FC236}">
                    <a16:creationId xmlns:a16="http://schemas.microsoft.com/office/drawing/2014/main" id="{CFA21E31-166D-451D-B264-83CEA71D7D09}"/>
                  </a:ext>
                </a:extLst>
              </p:cNvPr>
              <p:cNvSpPr/>
              <p:nvPr/>
            </p:nvSpPr>
            <p:spPr>
              <a:xfrm>
                <a:off x="8647554" y="5806328"/>
                <a:ext cx="119279" cy="95139"/>
              </a:xfrm>
              <a:custGeom>
                <a:avLst/>
                <a:gdLst>
                  <a:gd name="connsiteX0" fmla="*/ 84324 w 119279"/>
                  <a:gd name="connsiteY0" fmla="*/ 4628 h 95139"/>
                  <a:gd name="connsiteX1" fmla="*/ 10270 w 119279"/>
                  <a:gd name="connsiteY1" fmla="*/ 53998 h 95139"/>
                  <a:gd name="connsiteX2" fmla="*/ 4784 w 119279"/>
                  <a:gd name="connsiteY2" fmla="*/ 84168 h 95139"/>
                  <a:gd name="connsiteX3" fmla="*/ 23984 w 119279"/>
                  <a:gd name="connsiteY3" fmla="*/ 95140 h 95139"/>
                  <a:gd name="connsiteX4" fmla="*/ 34955 w 119279"/>
                  <a:gd name="connsiteY4" fmla="*/ 92397 h 95139"/>
                  <a:gd name="connsiteX5" fmla="*/ 109010 w 119279"/>
                  <a:gd name="connsiteY5" fmla="*/ 43027 h 95139"/>
                  <a:gd name="connsiteX6" fmla="*/ 114495 w 119279"/>
                  <a:gd name="connsiteY6" fmla="*/ 12857 h 95139"/>
                  <a:gd name="connsiteX7" fmla="*/ 84324 w 119279"/>
                  <a:gd name="connsiteY7" fmla="*/ 4628 h 95139"/>
                  <a:gd name="connsiteX8" fmla="*/ 84324 w 119279"/>
                  <a:gd name="connsiteY8" fmla="*/ 4628 h 9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279" h="95139">
                    <a:moveTo>
                      <a:pt x="84324" y="4628"/>
                    </a:moveTo>
                    <a:lnTo>
                      <a:pt x="10270" y="53998"/>
                    </a:lnTo>
                    <a:cubicBezTo>
                      <a:pt x="-701" y="59483"/>
                      <a:pt x="-3444" y="73197"/>
                      <a:pt x="4784" y="84168"/>
                    </a:cubicBezTo>
                    <a:cubicBezTo>
                      <a:pt x="10270" y="89654"/>
                      <a:pt x="15755" y="95140"/>
                      <a:pt x="23984" y="95140"/>
                    </a:cubicBezTo>
                    <a:cubicBezTo>
                      <a:pt x="29469" y="95140"/>
                      <a:pt x="32212" y="95140"/>
                      <a:pt x="34955" y="92397"/>
                    </a:cubicBezTo>
                    <a:lnTo>
                      <a:pt x="109010" y="43027"/>
                    </a:lnTo>
                    <a:cubicBezTo>
                      <a:pt x="119981" y="37542"/>
                      <a:pt x="122723" y="23828"/>
                      <a:pt x="114495" y="12857"/>
                    </a:cubicBezTo>
                    <a:cubicBezTo>
                      <a:pt x="109010" y="-857"/>
                      <a:pt x="95296" y="-3600"/>
                      <a:pt x="84324" y="4628"/>
                    </a:cubicBezTo>
                    <a:lnTo>
                      <a:pt x="84324" y="4628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1269">
                <a:extLst>
                  <a:ext uri="{FF2B5EF4-FFF2-40B4-BE49-F238E27FC236}">
                    <a16:creationId xmlns:a16="http://schemas.microsoft.com/office/drawing/2014/main" id="{22D31566-EBBD-474B-8043-8964AEF8B5B4}"/>
                  </a:ext>
                </a:extLst>
              </p:cNvPr>
              <p:cNvSpPr/>
              <p:nvPr/>
            </p:nvSpPr>
            <p:spPr>
              <a:xfrm>
                <a:off x="9227940" y="5486624"/>
                <a:ext cx="44949" cy="41827"/>
              </a:xfrm>
              <a:custGeom>
                <a:avLst/>
                <a:gdLst>
                  <a:gd name="connsiteX0" fmla="*/ 5866 w 44949"/>
                  <a:gd name="connsiteY0" fmla="*/ 36342 h 41827"/>
                  <a:gd name="connsiteX1" fmla="*/ 22322 w 44949"/>
                  <a:gd name="connsiteY1" fmla="*/ 41827 h 41827"/>
                  <a:gd name="connsiteX2" fmla="*/ 38778 w 44949"/>
                  <a:gd name="connsiteY2" fmla="*/ 36342 h 41827"/>
                  <a:gd name="connsiteX3" fmla="*/ 38778 w 44949"/>
                  <a:gd name="connsiteY3" fmla="*/ 6171 h 41827"/>
                  <a:gd name="connsiteX4" fmla="*/ 8609 w 44949"/>
                  <a:gd name="connsiteY4" fmla="*/ 6171 h 41827"/>
                  <a:gd name="connsiteX5" fmla="*/ 5866 w 44949"/>
                  <a:gd name="connsiteY5" fmla="*/ 36342 h 41827"/>
                  <a:gd name="connsiteX6" fmla="*/ 5866 w 44949"/>
                  <a:gd name="connsiteY6" fmla="*/ 36342 h 4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49" h="41827">
                    <a:moveTo>
                      <a:pt x="5866" y="36342"/>
                    </a:moveTo>
                    <a:cubicBezTo>
                      <a:pt x="11351" y="41827"/>
                      <a:pt x="16837" y="41827"/>
                      <a:pt x="22322" y="41827"/>
                    </a:cubicBezTo>
                    <a:cubicBezTo>
                      <a:pt x="27807" y="41827"/>
                      <a:pt x="33293" y="39084"/>
                      <a:pt x="38778" y="36342"/>
                    </a:cubicBezTo>
                    <a:cubicBezTo>
                      <a:pt x="47007" y="28114"/>
                      <a:pt x="47007" y="14400"/>
                      <a:pt x="38778" y="6171"/>
                    </a:cubicBezTo>
                    <a:cubicBezTo>
                      <a:pt x="30550" y="-2057"/>
                      <a:pt x="16837" y="-2057"/>
                      <a:pt x="8609" y="6171"/>
                    </a:cubicBezTo>
                    <a:cubicBezTo>
                      <a:pt x="-2363" y="14400"/>
                      <a:pt x="-2363" y="28114"/>
                      <a:pt x="5866" y="36342"/>
                    </a:cubicBezTo>
                    <a:lnTo>
                      <a:pt x="5866" y="36342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626A799E-9535-4EB8-B46C-C3A8EB1675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113" y="446088"/>
            <a:ext cx="12180887" cy="582612"/>
          </a:xfrm>
          <a:solidFill>
            <a:srgbClr val="85D2E1"/>
          </a:solidFill>
        </p:spPr>
        <p:txBody>
          <a:bodyPr anchor="ctr">
            <a:normAutofit lnSpcReduction="10000"/>
          </a:bodyPr>
          <a:lstStyle/>
          <a:p>
            <a:r>
              <a:rPr lang="en-US" b="1" dirty="0" err="1"/>
              <a:t>Unmittelbare</a:t>
            </a:r>
            <a:r>
              <a:rPr lang="en-US" b="1" dirty="0"/>
              <a:t> </a:t>
            </a:r>
            <a:r>
              <a:rPr lang="en-US" b="1" dirty="0" err="1"/>
              <a:t>Resultate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05262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05BAB-9863-44DC-B2C5-62DF392722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8827" y="383165"/>
            <a:ext cx="10594345" cy="582221"/>
          </a:xfrm>
        </p:spPr>
        <p:txBody>
          <a:bodyPr>
            <a:normAutofit/>
          </a:bodyPr>
          <a:lstStyle/>
          <a:p>
            <a:r>
              <a:rPr lang="en-US" sz="3300" b="1" dirty="0" err="1"/>
              <a:t>Kunden</a:t>
            </a:r>
            <a:r>
              <a:rPr lang="en-US" sz="3300" b="1" dirty="0"/>
              <a:t> verstehen - </a:t>
            </a:r>
            <a:r>
              <a:rPr lang="en-US" sz="3300" b="1" dirty="0" err="1"/>
              <a:t>durch</a:t>
            </a:r>
            <a:r>
              <a:rPr lang="en-US" sz="3300" b="1" dirty="0"/>
              <a:t> Empathy-Maps</a:t>
            </a:r>
            <a:endParaRPr lang="en-IE" sz="33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0C15BE-DD68-4669-A702-2C9906E56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022" y="1225193"/>
            <a:ext cx="7754833" cy="5558400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058A42DB-E399-40BC-AB47-EE935F07F93E}"/>
              </a:ext>
            </a:extLst>
          </p:cNvPr>
          <p:cNvSpPr/>
          <p:nvPr/>
        </p:nvSpPr>
        <p:spPr>
          <a:xfrm>
            <a:off x="5864772" y="2564524"/>
            <a:ext cx="1933904" cy="1954924"/>
          </a:xfrm>
          <a:prstGeom prst="flowChartConnector">
            <a:avLst/>
          </a:prstGeom>
          <a:solidFill>
            <a:srgbClr val="85D2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Name:</a:t>
            </a:r>
          </a:p>
          <a:p>
            <a:pPr algn="ctr"/>
            <a:r>
              <a:rPr lang="en-US"/>
              <a:t>Age:</a:t>
            </a:r>
          </a:p>
          <a:p>
            <a:pPr algn="ctr"/>
            <a:r>
              <a:rPr lang="en-US"/>
              <a:t>Status:</a:t>
            </a:r>
          </a:p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B7AC6D-A1D5-4C29-9AC9-39F260E3EAC0}"/>
              </a:ext>
            </a:extLst>
          </p:cNvPr>
          <p:cNvSpPr txBox="1"/>
          <p:nvPr/>
        </p:nvSpPr>
        <p:spPr>
          <a:xfrm>
            <a:off x="5770179" y="1538186"/>
            <a:ext cx="237533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C32F79"/>
                </a:solidFill>
              </a:rPr>
              <a:t>Denken</a:t>
            </a:r>
            <a:r>
              <a:rPr lang="en-US" b="1" dirty="0">
                <a:solidFill>
                  <a:srgbClr val="C32F79"/>
                </a:solidFill>
              </a:rPr>
              <a:t> und </a:t>
            </a:r>
            <a:r>
              <a:rPr lang="en-US" b="1" dirty="0" err="1">
                <a:solidFill>
                  <a:srgbClr val="C32F79"/>
                </a:solidFill>
              </a:rPr>
              <a:t>Fühlen</a:t>
            </a:r>
            <a:r>
              <a:rPr lang="en-US" b="1" dirty="0">
                <a:solidFill>
                  <a:srgbClr val="C32F79"/>
                </a:solidFill>
              </a:rPr>
              <a:t>?</a:t>
            </a:r>
          </a:p>
          <a:p>
            <a:pPr algn="ctr"/>
            <a:r>
              <a:rPr lang="en-US" b="1" dirty="0">
                <a:solidFill>
                  <a:srgbClr val="C32F79"/>
                </a:solidFill>
              </a:rPr>
              <a:t>Was </a:t>
            </a:r>
            <a:r>
              <a:rPr lang="en-US" b="1" dirty="0" err="1">
                <a:solidFill>
                  <a:srgbClr val="C32F79"/>
                </a:solidFill>
              </a:rPr>
              <a:t>wirklich</a:t>
            </a:r>
            <a:r>
              <a:rPr lang="en-US" b="1" dirty="0">
                <a:solidFill>
                  <a:srgbClr val="C32F79"/>
                </a:solidFill>
              </a:rPr>
              <a:t> </a:t>
            </a:r>
            <a:r>
              <a:rPr lang="en-US" b="1" dirty="0" err="1">
                <a:solidFill>
                  <a:srgbClr val="C32F79"/>
                </a:solidFill>
              </a:rPr>
              <a:t>zählt</a:t>
            </a:r>
            <a:endParaRPr lang="en-US" b="1" dirty="0">
              <a:solidFill>
                <a:srgbClr val="C32F79"/>
              </a:solidFill>
            </a:endParaRPr>
          </a:p>
          <a:p>
            <a:pPr algn="ctr"/>
            <a:r>
              <a:rPr lang="en-US" b="1" dirty="0" err="1">
                <a:solidFill>
                  <a:srgbClr val="C32F79"/>
                </a:solidFill>
              </a:rPr>
              <a:t>Sorgen</a:t>
            </a:r>
            <a:r>
              <a:rPr lang="en-US" b="1" dirty="0">
                <a:solidFill>
                  <a:srgbClr val="C32F79"/>
                </a:solidFill>
              </a:rPr>
              <a:t>/</a:t>
            </a:r>
            <a:r>
              <a:rPr lang="en-US" b="1" dirty="0" err="1">
                <a:solidFill>
                  <a:srgbClr val="C32F79"/>
                </a:solidFill>
              </a:rPr>
              <a:t>Sehnsüchte</a:t>
            </a:r>
            <a:r>
              <a:rPr lang="en-US" b="1" dirty="0">
                <a:solidFill>
                  <a:srgbClr val="C32F79"/>
                </a:solidFill>
              </a:rPr>
              <a:t>!</a:t>
            </a:r>
            <a:endParaRPr lang="en-IE" dirty="0">
              <a:solidFill>
                <a:srgbClr val="C32F7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DC72A-778C-4793-B888-117E27434D9B}"/>
              </a:ext>
            </a:extLst>
          </p:cNvPr>
          <p:cNvSpPr txBox="1"/>
          <p:nvPr/>
        </p:nvSpPr>
        <p:spPr>
          <a:xfrm>
            <a:off x="8133988" y="2564524"/>
            <a:ext cx="2477329" cy="2031325"/>
          </a:xfrm>
          <a:prstGeom prst="rect">
            <a:avLst/>
          </a:prstGeom>
          <a:solidFill>
            <a:schemeClr val="bg1"/>
          </a:solidFill>
          <a:effectLst>
            <a:softEdge rad="190647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Sehen</a:t>
            </a:r>
            <a:r>
              <a:rPr lang="en-US" b="1" dirty="0">
                <a:solidFill>
                  <a:srgbClr val="0070C0"/>
                </a:solidFill>
              </a:rPr>
              <a:t>?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Umwelt</a:t>
            </a:r>
          </a:p>
          <a:p>
            <a:pPr algn="ctr"/>
            <a:r>
              <a:rPr lang="en-US" b="1" dirty="0" err="1">
                <a:solidFill>
                  <a:srgbClr val="0070C0"/>
                </a:solidFill>
              </a:rPr>
              <a:t>Soziale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Medien</a:t>
            </a:r>
            <a:r>
              <a:rPr lang="en-US" b="1" dirty="0">
                <a:solidFill>
                  <a:srgbClr val="0070C0"/>
                </a:solidFill>
              </a:rPr>
              <a:t>/Freunde</a:t>
            </a:r>
          </a:p>
          <a:p>
            <a:pPr algn="ctr"/>
            <a:r>
              <a:rPr lang="en-US" b="1" dirty="0" err="1">
                <a:solidFill>
                  <a:srgbClr val="0070C0"/>
                </a:solidFill>
              </a:rPr>
              <a:t>Webseiten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en-US" b="1" dirty="0" err="1">
                <a:solidFill>
                  <a:srgbClr val="0070C0"/>
                </a:solidFill>
              </a:rPr>
              <a:t>Zeitschriften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en-US" b="1" dirty="0" err="1">
                <a:solidFill>
                  <a:srgbClr val="0070C0"/>
                </a:solidFill>
              </a:rPr>
              <a:t>Vermarktung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31DAFB-0657-4F69-98D9-21DB0DC81863}"/>
              </a:ext>
            </a:extLst>
          </p:cNvPr>
          <p:cNvSpPr txBox="1"/>
          <p:nvPr/>
        </p:nvSpPr>
        <p:spPr>
          <a:xfrm>
            <a:off x="5102634" y="4598179"/>
            <a:ext cx="357614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1BA19A"/>
                </a:solidFill>
              </a:rPr>
              <a:t>Sagen</a:t>
            </a:r>
            <a:r>
              <a:rPr lang="en-US" b="1" dirty="0">
                <a:solidFill>
                  <a:srgbClr val="1BA19A"/>
                </a:solidFill>
              </a:rPr>
              <a:t> und tun?</a:t>
            </a:r>
          </a:p>
          <a:p>
            <a:pPr algn="ctr"/>
            <a:r>
              <a:rPr lang="en-US" b="1" dirty="0" err="1">
                <a:solidFill>
                  <a:srgbClr val="1BA19A"/>
                </a:solidFill>
              </a:rPr>
              <a:t>Auftreten</a:t>
            </a:r>
            <a:endParaRPr lang="en-US" b="1" dirty="0">
              <a:solidFill>
                <a:srgbClr val="1BA19A"/>
              </a:solidFill>
            </a:endParaRPr>
          </a:p>
          <a:p>
            <a:pPr algn="ctr"/>
            <a:r>
              <a:rPr lang="en-US" b="1" dirty="0" err="1">
                <a:solidFill>
                  <a:srgbClr val="1BA19A"/>
                </a:solidFill>
              </a:rPr>
              <a:t>Verhalten</a:t>
            </a:r>
            <a:r>
              <a:rPr lang="en-US" b="1" dirty="0">
                <a:solidFill>
                  <a:srgbClr val="1BA19A"/>
                </a:solidFill>
              </a:rPr>
              <a:t> in der </a:t>
            </a:r>
            <a:r>
              <a:rPr lang="en-US" b="1" dirty="0" err="1">
                <a:solidFill>
                  <a:srgbClr val="1BA19A"/>
                </a:solidFill>
              </a:rPr>
              <a:t>Öffentlichkeit</a:t>
            </a:r>
            <a:endParaRPr lang="en-IE" dirty="0">
              <a:solidFill>
                <a:srgbClr val="1BA19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8DC885-B49F-49D4-8CC8-919D261860D3}"/>
              </a:ext>
            </a:extLst>
          </p:cNvPr>
          <p:cNvSpPr txBox="1"/>
          <p:nvPr/>
        </p:nvSpPr>
        <p:spPr>
          <a:xfrm>
            <a:off x="3688078" y="5653038"/>
            <a:ext cx="2343807" cy="9226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 err="1">
                <a:solidFill>
                  <a:srgbClr val="1D599B"/>
                </a:solidFill>
              </a:rPr>
              <a:t>Probleme</a:t>
            </a:r>
            <a:endParaRPr lang="en-US" b="1" dirty="0">
              <a:solidFill>
                <a:srgbClr val="1D599B"/>
              </a:solidFill>
            </a:endParaRPr>
          </a:p>
          <a:p>
            <a:pPr algn="ctr">
              <a:lnSpc>
                <a:spcPts val="1600"/>
              </a:lnSpc>
            </a:pPr>
            <a:r>
              <a:rPr lang="en-US" dirty="0" err="1">
                <a:solidFill>
                  <a:srgbClr val="1D599B"/>
                </a:solidFill>
              </a:rPr>
              <a:t>Ängste</a:t>
            </a:r>
            <a:endParaRPr lang="en-US" dirty="0">
              <a:solidFill>
                <a:srgbClr val="1D599B"/>
              </a:solidFill>
            </a:endParaRPr>
          </a:p>
          <a:p>
            <a:pPr algn="ctr">
              <a:lnSpc>
                <a:spcPts val="1600"/>
              </a:lnSpc>
            </a:pPr>
            <a:r>
              <a:rPr lang="en-US" dirty="0" err="1">
                <a:solidFill>
                  <a:srgbClr val="1D599B"/>
                </a:solidFill>
              </a:rPr>
              <a:t>Enttäuschungen</a:t>
            </a:r>
            <a:endParaRPr lang="en-US" dirty="0">
              <a:solidFill>
                <a:srgbClr val="1D599B"/>
              </a:solidFill>
            </a:endParaRPr>
          </a:p>
          <a:p>
            <a:pPr algn="ctr">
              <a:lnSpc>
                <a:spcPts val="1600"/>
              </a:lnSpc>
            </a:pPr>
            <a:r>
              <a:rPr lang="en-US" dirty="0" err="1">
                <a:solidFill>
                  <a:srgbClr val="1D599B"/>
                </a:solidFill>
              </a:rPr>
              <a:t>Hindernisse</a:t>
            </a:r>
            <a:endParaRPr lang="en-IE" dirty="0">
              <a:solidFill>
                <a:srgbClr val="1D599B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6DB2F-C3A6-41C4-A0AD-2D67E70EA17B}"/>
              </a:ext>
            </a:extLst>
          </p:cNvPr>
          <p:cNvSpPr txBox="1"/>
          <p:nvPr/>
        </p:nvSpPr>
        <p:spPr>
          <a:xfrm>
            <a:off x="7425558" y="5659791"/>
            <a:ext cx="2685393" cy="9226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 err="1">
                <a:solidFill>
                  <a:srgbClr val="E78E0B"/>
                </a:solidFill>
              </a:rPr>
              <a:t>Erfolge</a:t>
            </a:r>
            <a:endParaRPr lang="en-US" b="1" dirty="0">
              <a:solidFill>
                <a:srgbClr val="E78E0B"/>
              </a:solidFill>
            </a:endParaRPr>
          </a:p>
          <a:p>
            <a:pPr algn="ctr">
              <a:lnSpc>
                <a:spcPts val="1600"/>
              </a:lnSpc>
            </a:pPr>
            <a:r>
              <a:rPr lang="en-US" dirty="0" err="1">
                <a:solidFill>
                  <a:srgbClr val="E78E0B"/>
                </a:solidFill>
              </a:rPr>
              <a:t>Wünsche</a:t>
            </a:r>
            <a:r>
              <a:rPr lang="en-US" dirty="0">
                <a:solidFill>
                  <a:srgbClr val="E78E0B"/>
                </a:solidFill>
              </a:rPr>
              <a:t>/</a:t>
            </a:r>
            <a:r>
              <a:rPr lang="en-US" dirty="0" err="1">
                <a:solidFill>
                  <a:srgbClr val="E78E0B"/>
                </a:solidFill>
              </a:rPr>
              <a:t>Bedürfnisse</a:t>
            </a:r>
            <a:endParaRPr lang="en-US" dirty="0">
              <a:solidFill>
                <a:srgbClr val="E78E0B"/>
              </a:solidFill>
            </a:endParaRPr>
          </a:p>
          <a:p>
            <a:pPr algn="ctr">
              <a:lnSpc>
                <a:spcPts val="1600"/>
              </a:lnSpc>
            </a:pPr>
            <a:r>
              <a:rPr lang="en-US" dirty="0" err="1">
                <a:solidFill>
                  <a:srgbClr val="E78E0B"/>
                </a:solidFill>
              </a:rPr>
              <a:t>Maß</a:t>
            </a:r>
            <a:r>
              <a:rPr lang="en-US" dirty="0">
                <a:solidFill>
                  <a:srgbClr val="E78E0B"/>
                </a:solidFill>
              </a:rPr>
              <a:t> </a:t>
            </a:r>
            <a:r>
              <a:rPr lang="en-US" dirty="0" err="1">
                <a:solidFill>
                  <a:srgbClr val="E78E0B"/>
                </a:solidFill>
              </a:rPr>
              <a:t>für</a:t>
            </a:r>
            <a:r>
              <a:rPr lang="en-US" dirty="0">
                <a:solidFill>
                  <a:srgbClr val="E78E0B"/>
                </a:solidFill>
              </a:rPr>
              <a:t> </a:t>
            </a:r>
            <a:r>
              <a:rPr lang="en-US" dirty="0" err="1">
                <a:solidFill>
                  <a:srgbClr val="E78E0B"/>
                </a:solidFill>
              </a:rPr>
              <a:t>Erfolg</a:t>
            </a:r>
            <a:endParaRPr lang="en-US" dirty="0">
              <a:solidFill>
                <a:srgbClr val="E78E0B"/>
              </a:solidFill>
            </a:endParaRPr>
          </a:p>
          <a:p>
            <a:pPr algn="ctr">
              <a:lnSpc>
                <a:spcPts val="1600"/>
              </a:lnSpc>
            </a:pPr>
            <a:r>
              <a:rPr lang="en-US" dirty="0" err="1">
                <a:solidFill>
                  <a:srgbClr val="E78E0B"/>
                </a:solidFill>
              </a:rPr>
              <a:t>Ziele</a:t>
            </a:r>
            <a:endParaRPr lang="en-IE" dirty="0">
              <a:solidFill>
                <a:srgbClr val="E78E0B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09B0B-7A54-4919-973F-30750B887DD7}"/>
              </a:ext>
            </a:extLst>
          </p:cNvPr>
          <p:cNvSpPr txBox="1"/>
          <p:nvPr/>
        </p:nvSpPr>
        <p:spPr>
          <a:xfrm>
            <a:off x="3313234" y="2388483"/>
            <a:ext cx="2439767" cy="2031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87579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7030A0"/>
                </a:solidFill>
              </a:rPr>
              <a:t>Hören</a:t>
            </a:r>
            <a:r>
              <a:rPr lang="en-US" b="1" dirty="0">
                <a:solidFill>
                  <a:srgbClr val="7030A0"/>
                </a:solidFill>
              </a:rPr>
              <a:t>?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Was Freunde </a:t>
            </a:r>
            <a:r>
              <a:rPr lang="en-US" b="1" dirty="0" err="1">
                <a:solidFill>
                  <a:srgbClr val="7030A0"/>
                </a:solidFill>
              </a:rPr>
              <a:t>sagen</a:t>
            </a:r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Was die </a:t>
            </a:r>
            <a:r>
              <a:rPr lang="en-US" b="1" dirty="0" err="1">
                <a:solidFill>
                  <a:srgbClr val="7030A0"/>
                </a:solidFill>
              </a:rPr>
              <a:t>Familie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sagt</a:t>
            </a:r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Was Chef/</a:t>
            </a:r>
            <a:r>
              <a:rPr lang="en-US" b="1" dirty="0" err="1">
                <a:solidFill>
                  <a:srgbClr val="7030A0"/>
                </a:solidFill>
              </a:rPr>
              <a:t>Kollegen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sagen</a:t>
            </a:r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Was </a:t>
            </a:r>
            <a:r>
              <a:rPr lang="en-US" b="1" dirty="0" err="1">
                <a:solidFill>
                  <a:srgbClr val="7030A0"/>
                </a:solidFill>
              </a:rPr>
              <a:t>Einflussnehmer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sagen</a:t>
            </a:r>
            <a:endParaRPr lang="en-I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622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2DAC7-B44D-40BA-B756-BDC63BD8C2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4714" y="1757011"/>
            <a:ext cx="10594346" cy="4526094"/>
          </a:xfrm>
        </p:spPr>
        <p:txBody>
          <a:bodyPr/>
          <a:lstStyle/>
          <a:p>
            <a:pPr marL="0" indent="0"/>
            <a:r>
              <a:rPr lang="en-US" b="1" dirty="0" err="1">
                <a:solidFill>
                  <a:srgbClr val="1D599B"/>
                </a:solidFill>
              </a:rPr>
              <a:t>Denken</a:t>
            </a:r>
            <a:r>
              <a:rPr lang="en-US" b="1" dirty="0">
                <a:solidFill>
                  <a:srgbClr val="1D599B"/>
                </a:solidFill>
              </a:rPr>
              <a:t> Sie </a:t>
            </a:r>
            <a:r>
              <a:rPr lang="en-US" b="1" dirty="0" err="1">
                <a:solidFill>
                  <a:srgbClr val="1D599B"/>
                </a:solidFill>
              </a:rPr>
              <a:t>über</a:t>
            </a:r>
            <a:r>
              <a:rPr lang="en-US" b="1" dirty="0">
                <a:solidFill>
                  <a:srgbClr val="1D599B"/>
                </a:solidFill>
              </a:rPr>
              <a:t> </a:t>
            </a:r>
            <a:r>
              <a:rPr lang="en-US" b="1" dirty="0" err="1">
                <a:solidFill>
                  <a:srgbClr val="1D599B"/>
                </a:solidFill>
              </a:rPr>
              <a:t>Ihre</a:t>
            </a:r>
            <a:r>
              <a:rPr lang="en-US" b="1" dirty="0">
                <a:solidFill>
                  <a:srgbClr val="1D599B"/>
                </a:solidFill>
              </a:rPr>
              <a:t> </a:t>
            </a:r>
            <a:r>
              <a:rPr lang="en-US" b="1" dirty="0" err="1">
                <a:solidFill>
                  <a:srgbClr val="1D599B"/>
                </a:solidFill>
              </a:rPr>
              <a:t>Zielkunden</a:t>
            </a:r>
            <a:r>
              <a:rPr lang="en-US" b="1" dirty="0">
                <a:solidFill>
                  <a:srgbClr val="1D599B"/>
                </a:solidFill>
              </a:rPr>
              <a:t> </a:t>
            </a:r>
            <a:r>
              <a:rPr lang="en-US" b="1" dirty="0" err="1">
                <a:solidFill>
                  <a:srgbClr val="1D599B"/>
                </a:solidFill>
              </a:rPr>
              <a:t>nach</a:t>
            </a:r>
            <a:r>
              <a:rPr lang="en-US" b="1" dirty="0">
                <a:solidFill>
                  <a:srgbClr val="1D599B"/>
                </a:solidFill>
              </a:rPr>
              <a:t>…</a:t>
            </a:r>
          </a:p>
          <a:p>
            <a:pPr marL="0" indent="0"/>
            <a:endParaRPr lang="en-US" sz="800" b="1" dirty="0">
              <a:solidFill>
                <a:srgbClr val="1D599B"/>
              </a:solidFill>
            </a:endParaRPr>
          </a:p>
          <a:p>
            <a:pPr marL="0" indent="0"/>
            <a:r>
              <a:rPr lang="en-US" b="1" dirty="0" err="1"/>
              <a:t>Nehmen</a:t>
            </a:r>
            <a:r>
              <a:rPr lang="en-US" b="1" dirty="0"/>
              <a:t> Sie </a:t>
            </a:r>
            <a:r>
              <a:rPr lang="en-US" b="1" dirty="0" err="1"/>
              <a:t>ein</a:t>
            </a:r>
            <a:r>
              <a:rPr lang="en-US" b="1" dirty="0"/>
              <a:t> Blatt Papier </a:t>
            </a:r>
            <a:r>
              <a:rPr lang="en-US" b="1" dirty="0" err="1"/>
              <a:t>oder</a:t>
            </a:r>
            <a:r>
              <a:rPr lang="en-US" b="1" dirty="0"/>
              <a:t> </a:t>
            </a:r>
            <a:r>
              <a:rPr lang="en-US" b="1" dirty="0" err="1"/>
              <a:t>arbeiten</a:t>
            </a:r>
            <a:r>
              <a:rPr lang="en-US" b="1" dirty="0"/>
              <a:t> Sie in </a:t>
            </a:r>
            <a:r>
              <a:rPr lang="en-US" b="1" dirty="0">
                <a:solidFill>
                  <a:srgbClr val="1D599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Mural</a:t>
            </a:r>
            <a:r>
              <a:rPr lang="en-US" b="1" dirty="0">
                <a:solidFill>
                  <a:srgbClr val="1D599B"/>
                </a:solidFill>
              </a:rPr>
              <a:t> </a:t>
            </a:r>
            <a:r>
              <a:rPr lang="en-US" b="1" dirty="0"/>
              <a:t>und </a:t>
            </a:r>
            <a:r>
              <a:rPr lang="en-US" b="1" dirty="0" err="1"/>
              <a:t>starten</a:t>
            </a:r>
            <a:r>
              <a:rPr lang="en-US" b="1" dirty="0"/>
              <a:t> Sie </a:t>
            </a:r>
            <a:r>
              <a:rPr lang="en-US" b="1" dirty="0" err="1"/>
              <a:t>Ihre</a:t>
            </a:r>
            <a:r>
              <a:rPr lang="en-US" b="1" dirty="0"/>
              <a:t> </a:t>
            </a:r>
            <a:r>
              <a:rPr lang="en-US" b="1" dirty="0" err="1"/>
              <a:t>eigene</a:t>
            </a:r>
            <a:r>
              <a:rPr lang="en-US" b="1" dirty="0"/>
              <a:t> </a:t>
            </a:r>
            <a:r>
              <a:rPr lang="en-US" b="1" dirty="0">
                <a:solidFill>
                  <a:srgbClr val="1D599B"/>
                </a:solidFill>
              </a:rPr>
              <a:t>EMPATHY MAP</a:t>
            </a:r>
          </a:p>
          <a:p>
            <a:pPr marL="0" indent="0"/>
            <a:r>
              <a:rPr lang="en-IE" b="1" dirty="0" err="1">
                <a:solidFill>
                  <a:srgbClr val="1D599B"/>
                </a:solidFill>
              </a:rPr>
              <a:t>Hinweis</a:t>
            </a:r>
            <a:r>
              <a:rPr lang="en-IE" b="1" dirty="0">
                <a:solidFill>
                  <a:srgbClr val="1D599B"/>
                </a:solidFill>
              </a:rPr>
              <a:t>:</a:t>
            </a:r>
            <a:endParaRPr lang="en-IE" b="1" dirty="0">
              <a:solidFill>
                <a:srgbClr val="C32F7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C32F79"/>
                </a:solidFill>
              </a:rPr>
              <a:t>Wie </a:t>
            </a:r>
            <a:r>
              <a:rPr lang="en-IE" b="1" dirty="0" err="1">
                <a:solidFill>
                  <a:srgbClr val="C32F79"/>
                </a:solidFill>
              </a:rPr>
              <a:t>denken</a:t>
            </a:r>
            <a:r>
              <a:rPr lang="en-IE" b="1" dirty="0">
                <a:solidFill>
                  <a:srgbClr val="C32F79"/>
                </a:solidFill>
              </a:rPr>
              <a:t> und </a:t>
            </a:r>
            <a:r>
              <a:rPr lang="en-IE" b="1" dirty="0" err="1">
                <a:solidFill>
                  <a:srgbClr val="C32F79"/>
                </a:solidFill>
              </a:rPr>
              <a:t>fühlen</a:t>
            </a:r>
            <a:r>
              <a:rPr lang="en-IE" b="1" dirty="0">
                <a:solidFill>
                  <a:srgbClr val="C32F79"/>
                </a:solidFill>
              </a:rPr>
              <a:t> </a:t>
            </a:r>
            <a:r>
              <a:rPr lang="en-IE" b="1" dirty="0" err="1">
                <a:solidFill>
                  <a:srgbClr val="C32F79"/>
                </a:solidFill>
              </a:rPr>
              <a:t>sie</a:t>
            </a:r>
            <a:r>
              <a:rPr lang="en-IE" b="1" dirty="0">
                <a:solidFill>
                  <a:srgbClr val="C32F79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00B0F0"/>
                </a:solidFill>
              </a:rPr>
              <a:t>Was </a:t>
            </a:r>
            <a:r>
              <a:rPr lang="en-IE" b="1" dirty="0" err="1">
                <a:solidFill>
                  <a:srgbClr val="00B0F0"/>
                </a:solidFill>
              </a:rPr>
              <a:t>sehen</a:t>
            </a:r>
            <a:r>
              <a:rPr lang="en-IE" b="1" dirty="0">
                <a:solidFill>
                  <a:srgbClr val="00B0F0"/>
                </a:solidFill>
              </a:rPr>
              <a:t> </a:t>
            </a:r>
            <a:r>
              <a:rPr lang="en-IE" b="1" dirty="0" err="1">
                <a:solidFill>
                  <a:srgbClr val="00B0F0"/>
                </a:solidFill>
              </a:rPr>
              <a:t>oder</a:t>
            </a:r>
            <a:r>
              <a:rPr lang="en-IE" b="1" dirty="0">
                <a:solidFill>
                  <a:srgbClr val="00B0F0"/>
                </a:solidFill>
              </a:rPr>
              <a:t> </a:t>
            </a:r>
            <a:r>
              <a:rPr lang="en-IE" b="1" dirty="0" err="1">
                <a:solidFill>
                  <a:srgbClr val="00B0F0"/>
                </a:solidFill>
              </a:rPr>
              <a:t>beobachten</a:t>
            </a:r>
            <a:r>
              <a:rPr lang="en-IE" b="1" dirty="0">
                <a:solidFill>
                  <a:srgbClr val="00B0F0"/>
                </a:solidFill>
              </a:rPr>
              <a:t> </a:t>
            </a:r>
            <a:r>
              <a:rPr lang="en-IE" b="1" dirty="0" err="1">
                <a:solidFill>
                  <a:srgbClr val="00B0F0"/>
                </a:solidFill>
              </a:rPr>
              <a:t>sie</a:t>
            </a:r>
            <a:r>
              <a:rPr lang="en-IE" b="1" dirty="0">
                <a:solidFill>
                  <a:srgbClr val="00B0F0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7030A0"/>
                </a:solidFill>
              </a:rPr>
              <a:t>Was </a:t>
            </a:r>
            <a:r>
              <a:rPr lang="en-IE" b="1" dirty="0" err="1">
                <a:solidFill>
                  <a:srgbClr val="7030A0"/>
                </a:solidFill>
              </a:rPr>
              <a:t>hören</a:t>
            </a:r>
            <a:r>
              <a:rPr lang="en-IE" b="1" dirty="0">
                <a:solidFill>
                  <a:srgbClr val="7030A0"/>
                </a:solidFill>
              </a:rPr>
              <a:t> </a:t>
            </a:r>
            <a:r>
              <a:rPr lang="en-IE" b="1" dirty="0" err="1">
                <a:solidFill>
                  <a:srgbClr val="7030A0"/>
                </a:solidFill>
              </a:rPr>
              <a:t>sie</a:t>
            </a:r>
            <a:r>
              <a:rPr lang="en-IE" b="1" dirty="0">
                <a:solidFill>
                  <a:srgbClr val="7030A0"/>
                </a:solidFill>
              </a:rPr>
              <a:t> und von </a:t>
            </a:r>
            <a:r>
              <a:rPr lang="en-IE" b="1" dirty="0" err="1">
                <a:solidFill>
                  <a:srgbClr val="7030A0"/>
                </a:solidFill>
              </a:rPr>
              <a:t>wem</a:t>
            </a:r>
            <a:r>
              <a:rPr lang="en-IE" b="1" dirty="0">
                <a:solidFill>
                  <a:srgbClr val="7030A0"/>
                </a:solidFill>
              </a:rPr>
              <a:t>…</a:t>
            </a:r>
            <a:r>
              <a:rPr lang="en-IE" b="1" dirty="0" err="1">
                <a:solidFill>
                  <a:srgbClr val="7030A0"/>
                </a:solidFill>
              </a:rPr>
              <a:t>wer</a:t>
            </a:r>
            <a:r>
              <a:rPr lang="en-IE" b="1" dirty="0">
                <a:solidFill>
                  <a:srgbClr val="7030A0"/>
                </a:solidFill>
              </a:rPr>
              <a:t> </a:t>
            </a:r>
            <a:r>
              <a:rPr lang="en-IE" b="1" dirty="0" err="1">
                <a:solidFill>
                  <a:srgbClr val="7030A0"/>
                </a:solidFill>
              </a:rPr>
              <a:t>beeinflusst</a:t>
            </a:r>
            <a:r>
              <a:rPr lang="en-IE" b="1" dirty="0">
                <a:solidFill>
                  <a:srgbClr val="7030A0"/>
                </a:solidFill>
              </a:rPr>
              <a:t> </a:t>
            </a:r>
            <a:r>
              <a:rPr lang="en-IE" b="1" dirty="0" err="1">
                <a:solidFill>
                  <a:srgbClr val="7030A0"/>
                </a:solidFill>
              </a:rPr>
              <a:t>sie</a:t>
            </a:r>
            <a:r>
              <a:rPr lang="en-IE" b="1" dirty="0">
                <a:solidFill>
                  <a:srgbClr val="7030A0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rgbClr val="1BA19A"/>
                </a:solidFill>
              </a:rPr>
              <a:t>Wie </a:t>
            </a:r>
            <a:r>
              <a:rPr lang="en-IE" b="1" dirty="0" err="1">
                <a:solidFill>
                  <a:srgbClr val="1BA19A"/>
                </a:solidFill>
              </a:rPr>
              <a:t>benehmen</a:t>
            </a:r>
            <a:r>
              <a:rPr lang="en-IE" b="1" dirty="0">
                <a:solidFill>
                  <a:srgbClr val="1BA19A"/>
                </a:solidFill>
              </a:rPr>
              <a:t> </a:t>
            </a:r>
            <a:r>
              <a:rPr lang="en-IE" b="1" dirty="0" err="1">
                <a:solidFill>
                  <a:srgbClr val="1BA19A"/>
                </a:solidFill>
              </a:rPr>
              <a:t>sie</a:t>
            </a:r>
            <a:r>
              <a:rPr lang="en-IE" b="1" dirty="0">
                <a:solidFill>
                  <a:srgbClr val="1BA19A"/>
                </a:solidFill>
              </a:rPr>
              <a:t> </a:t>
            </a:r>
            <a:r>
              <a:rPr lang="en-IE" b="1" dirty="0" err="1">
                <a:solidFill>
                  <a:srgbClr val="1BA19A"/>
                </a:solidFill>
              </a:rPr>
              <a:t>sich</a:t>
            </a:r>
            <a:r>
              <a:rPr lang="en-IE" b="1" dirty="0">
                <a:solidFill>
                  <a:srgbClr val="1BA19A"/>
                </a:solidFill>
              </a:rPr>
              <a:t>…was </a:t>
            </a:r>
            <a:r>
              <a:rPr lang="en-IE" b="1" dirty="0" err="1">
                <a:solidFill>
                  <a:srgbClr val="1BA19A"/>
                </a:solidFill>
              </a:rPr>
              <a:t>sagen</a:t>
            </a:r>
            <a:r>
              <a:rPr lang="en-IE" b="1" dirty="0">
                <a:solidFill>
                  <a:srgbClr val="1BA19A"/>
                </a:solidFill>
              </a:rPr>
              <a:t> und tun </a:t>
            </a:r>
            <a:r>
              <a:rPr lang="en-IE" b="1" dirty="0" err="1">
                <a:solidFill>
                  <a:srgbClr val="1BA19A"/>
                </a:solidFill>
              </a:rPr>
              <a:t>sie</a:t>
            </a:r>
            <a:r>
              <a:rPr lang="en-IE" b="1" dirty="0">
                <a:solidFill>
                  <a:srgbClr val="1BA19A"/>
                </a:solidFill>
              </a:rPr>
              <a:t>?</a:t>
            </a:r>
          </a:p>
          <a:p>
            <a:pPr marL="0" indent="0"/>
            <a:r>
              <a:rPr lang="en-IE" b="1" dirty="0" err="1"/>
              <a:t>Sobald</a:t>
            </a:r>
            <a:r>
              <a:rPr lang="en-IE" b="1" dirty="0"/>
              <a:t> Sie </a:t>
            </a:r>
            <a:r>
              <a:rPr lang="en-IE" b="1" dirty="0" err="1"/>
              <a:t>sich</a:t>
            </a:r>
            <a:r>
              <a:rPr lang="en-IE" b="1" dirty="0"/>
              <a:t> </a:t>
            </a:r>
            <a:r>
              <a:rPr lang="en-IE" b="1" dirty="0" err="1"/>
              <a:t>ein</a:t>
            </a:r>
            <a:r>
              <a:rPr lang="en-IE" b="1" dirty="0"/>
              <a:t> Bild von </a:t>
            </a:r>
            <a:r>
              <a:rPr lang="en-IE" b="1" dirty="0" err="1"/>
              <a:t>Ihrem</a:t>
            </a:r>
            <a:r>
              <a:rPr lang="en-IE" b="1" dirty="0"/>
              <a:t> </a:t>
            </a:r>
            <a:r>
              <a:rPr lang="en-IE" b="1" dirty="0" err="1"/>
              <a:t>Kunden</a:t>
            </a:r>
            <a:r>
              <a:rPr lang="en-IE" b="1" dirty="0"/>
              <a:t> </a:t>
            </a:r>
            <a:r>
              <a:rPr lang="en-IE" b="1" dirty="0" err="1"/>
              <a:t>gemacht</a:t>
            </a:r>
            <a:r>
              <a:rPr lang="en-IE" b="1" dirty="0"/>
              <a:t> </a:t>
            </a:r>
            <a:r>
              <a:rPr lang="en-IE" b="1" dirty="0" err="1"/>
              <a:t>haben</a:t>
            </a:r>
            <a:r>
              <a:rPr lang="en-IE" b="1" dirty="0"/>
              <a:t>, </a:t>
            </a:r>
            <a:r>
              <a:rPr lang="en-IE" b="1" dirty="0" err="1"/>
              <a:t>sollten</a:t>
            </a:r>
            <a:r>
              <a:rPr lang="en-IE" b="1" dirty="0"/>
              <a:t> Sie in der Lage sein </a:t>
            </a:r>
            <a:r>
              <a:rPr lang="en-IE" b="1" dirty="0" err="1">
                <a:solidFill>
                  <a:srgbClr val="1D599B"/>
                </a:solidFill>
              </a:rPr>
              <a:t>Probleme</a:t>
            </a:r>
            <a:r>
              <a:rPr lang="en-IE" b="1" dirty="0"/>
              <a:t> and </a:t>
            </a:r>
            <a:r>
              <a:rPr lang="en-IE" b="1" dirty="0" err="1">
                <a:solidFill>
                  <a:srgbClr val="E78E0B"/>
                </a:solidFill>
              </a:rPr>
              <a:t>Erfolge</a:t>
            </a:r>
            <a:r>
              <a:rPr lang="en-IE" b="1" dirty="0">
                <a:solidFill>
                  <a:srgbClr val="E78E0B"/>
                </a:solidFill>
              </a:rPr>
              <a:t> </a:t>
            </a:r>
            <a:r>
              <a:rPr lang="en-IE" b="1" dirty="0" err="1">
                <a:solidFill>
                  <a:srgbClr val="E78E0B"/>
                </a:solidFill>
              </a:rPr>
              <a:t>zu</a:t>
            </a:r>
            <a:r>
              <a:rPr lang="en-IE" b="1" dirty="0">
                <a:solidFill>
                  <a:srgbClr val="E78E0B"/>
                </a:solidFill>
              </a:rPr>
              <a:t> </a:t>
            </a:r>
            <a:r>
              <a:rPr lang="en-IE" b="1" dirty="0" err="1">
                <a:solidFill>
                  <a:srgbClr val="E78E0B"/>
                </a:solidFill>
              </a:rPr>
              <a:t>identifizieren</a:t>
            </a:r>
            <a:r>
              <a:rPr lang="en-IE" b="1" dirty="0">
                <a:solidFill>
                  <a:srgbClr val="E78E0B"/>
                </a:solidFill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743E3-BFDB-4837-94FC-0F1583E690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8827" y="285163"/>
            <a:ext cx="10594345" cy="857837"/>
          </a:xfrm>
          <a:solidFill>
            <a:srgbClr val="85D2E1"/>
          </a:solidFill>
        </p:spPr>
        <p:txBody>
          <a:bodyPr anchor="ctr">
            <a:normAutofit/>
          </a:bodyPr>
          <a:lstStyle/>
          <a:p>
            <a:r>
              <a:rPr lang="en-US" dirty="0" err="1"/>
              <a:t>Unternehmens</a:t>
            </a:r>
            <a:r>
              <a:rPr lang="en-US" dirty="0"/>
              <a:t> - </a:t>
            </a:r>
            <a:r>
              <a:rPr lang="en-US" dirty="0" err="1"/>
              <a:t>Übung</a:t>
            </a:r>
            <a:endParaRPr lang="en-I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7D3528-645C-4B36-8CE8-D4EF6016F1FD}"/>
              </a:ext>
            </a:extLst>
          </p:cNvPr>
          <p:cNvGrpSpPr/>
          <p:nvPr/>
        </p:nvGrpSpPr>
        <p:grpSpPr>
          <a:xfrm>
            <a:off x="10531458" y="1326228"/>
            <a:ext cx="861714" cy="861565"/>
            <a:chOff x="3258209" y="1217582"/>
            <a:chExt cx="4712093" cy="4711281"/>
          </a:xfrm>
        </p:grpSpPr>
        <p:sp>
          <p:nvSpPr>
            <p:cNvPr id="5" name="Freeform 31">
              <a:extLst>
                <a:ext uri="{FF2B5EF4-FFF2-40B4-BE49-F238E27FC236}">
                  <a16:creationId xmlns:a16="http://schemas.microsoft.com/office/drawing/2014/main" id="{C2F6FD7B-9E27-4BAC-82FA-DF85D904910A}"/>
                </a:ext>
              </a:extLst>
            </p:cNvPr>
            <p:cNvSpPr/>
            <p:nvPr/>
          </p:nvSpPr>
          <p:spPr>
            <a:xfrm>
              <a:off x="3687633" y="4742937"/>
              <a:ext cx="759770" cy="759011"/>
            </a:xfrm>
            <a:custGeom>
              <a:avLst/>
              <a:gdLst>
                <a:gd name="connsiteX0" fmla="*/ 650208 w 759770"/>
                <a:gd name="connsiteY0" fmla="*/ 118444 h 759011"/>
                <a:gd name="connsiteX1" fmla="*/ 630221 w 759770"/>
                <a:gd name="connsiteY1" fmla="*/ 141291 h 759011"/>
                <a:gd name="connsiteX2" fmla="*/ 367539 w 759770"/>
                <a:gd name="connsiteY2" fmla="*/ 430688 h 759011"/>
                <a:gd name="connsiteX3" fmla="*/ 193370 w 759770"/>
                <a:gd name="connsiteY3" fmla="*/ 316452 h 759011"/>
                <a:gd name="connsiteX4" fmla="*/ 109616 w 759770"/>
                <a:gd name="connsiteY4" fmla="*/ 442112 h 759011"/>
                <a:gd name="connsiteX5" fmla="*/ 391333 w 759770"/>
                <a:gd name="connsiteY5" fmla="*/ 630601 h 759011"/>
                <a:gd name="connsiteX6" fmla="*/ 730154 w 759770"/>
                <a:gd name="connsiteY6" fmla="*/ 258382 h 759011"/>
                <a:gd name="connsiteX7" fmla="*/ 583585 w 759770"/>
                <a:gd name="connsiteY7" fmla="*/ 699143 h 759011"/>
                <a:gd name="connsiteX8" fmla="*/ 68691 w 759770"/>
                <a:gd name="connsiteY8" fmla="*/ 598235 h 759011"/>
                <a:gd name="connsiteX9" fmla="*/ 139120 w 759770"/>
                <a:gd name="connsiteY9" fmla="*/ 85125 h 759011"/>
                <a:gd name="connsiteX10" fmla="*/ 650208 w 759770"/>
                <a:gd name="connsiteY10" fmla="*/ 118444 h 75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9770" h="759011">
                  <a:moveTo>
                    <a:pt x="650208" y="118444"/>
                  </a:moveTo>
                  <a:cubicBezTo>
                    <a:pt x="642594" y="127963"/>
                    <a:pt x="636883" y="134627"/>
                    <a:pt x="630221" y="141291"/>
                  </a:cubicBezTo>
                  <a:cubicBezTo>
                    <a:pt x="543612" y="236487"/>
                    <a:pt x="457003" y="331684"/>
                    <a:pt x="367539" y="430688"/>
                  </a:cubicBezTo>
                  <a:cubicBezTo>
                    <a:pt x="309482" y="392610"/>
                    <a:pt x="252378" y="355483"/>
                    <a:pt x="193370" y="316452"/>
                  </a:cubicBezTo>
                  <a:cubicBezTo>
                    <a:pt x="164817" y="358339"/>
                    <a:pt x="139120" y="398322"/>
                    <a:pt x="109616" y="442112"/>
                  </a:cubicBezTo>
                  <a:cubicBezTo>
                    <a:pt x="203839" y="504942"/>
                    <a:pt x="296158" y="566820"/>
                    <a:pt x="391333" y="630601"/>
                  </a:cubicBezTo>
                  <a:cubicBezTo>
                    <a:pt x="505542" y="505894"/>
                    <a:pt x="617848" y="382138"/>
                    <a:pt x="730154" y="258382"/>
                  </a:cubicBezTo>
                  <a:cubicBezTo>
                    <a:pt x="804390" y="391658"/>
                    <a:pt x="733009" y="602994"/>
                    <a:pt x="583585" y="699143"/>
                  </a:cubicBezTo>
                  <a:cubicBezTo>
                    <a:pt x="413223" y="808619"/>
                    <a:pt x="185756" y="763877"/>
                    <a:pt x="68691" y="598235"/>
                  </a:cubicBezTo>
                  <a:cubicBezTo>
                    <a:pt x="-45519" y="436400"/>
                    <a:pt x="-14111" y="209832"/>
                    <a:pt x="139120" y="85125"/>
                  </a:cubicBezTo>
                  <a:cubicBezTo>
                    <a:pt x="293303" y="-39583"/>
                    <a:pt x="520770" y="-26255"/>
                    <a:pt x="650208" y="118444"/>
                  </a:cubicBezTo>
                  <a:close/>
                </a:path>
              </a:pathLst>
            </a:custGeom>
            <a:solidFill>
              <a:srgbClr val="00BADE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32">
              <a:extLst>
                <a:ext uri="{FF2B5EF4-FFF2-40B4-BE49-F238E27FC236}">
                  <a16:creationId xmlns:a16="http://schemas.microsoft.com/office/drawing/2014/main" id="{52E20CB3-7BA5-40E2-A45D-6F49DEFB1C35}"/>
                </a:ext>
              </a:extLst>
            </p:cNvPr>
            <p:cNvSpPr/>
            <p:nvPr/>
          </p:nvSpPr>
          <p:spPr>
            <a:xfrm>
              <a:off x="3686062" y="3374832"/>
              <a:ext cx="759133" cy="758614"/>
            </a:xfrm>
            <a:custGeom>
              <a:avLst/>
              <a:gdLst>
                <a:gd name="connsiteX0" fmla="*/ 651779 w 759133"/>
                <a:gd name="connsiteY0" fmla="*/ 119525 h 758614"/>
                <a:gd name="connsiteX1" fmla="*/ 368159 w 759133"/>
                <a:gd name="connsiteY1" fmla="*/ 430819 h 758614"/>
                <a:gd name="connsiteX2" fmla="*/ 193989 w 759133"/>
                <a:gd name="connsiteY2" fmla="*/ 315631 h 758614"/>
                <a:gd name="connsiteX3" fmla="*/ 110235 w 759133"/>
                <a:gd name="connsiteY3" fmla="*/ 441290 h 758614"/>
                <a:gd name="connsiteX4" fmla="*/ 391952 w 759133"/>
                <a:gd name="connsiteY4" fmla="*/ 629780 h 758614"/>
                <a:gd name="connsiteX5" fmla="*/ 732677 w 759133"/>
                <a:gd name="connsiteY5" fmla="*/ 255657 h 758614"/>
                <a:gd name="connsiteX6" fmla="*/ 558508 w 759133"/>
                <a:gd name="connsiteY6" fmla="*/ 713552 h 758614"/>
                <a:gd name="connsiteX7" fmla="*/ 58841 w 759133"/>
                <a:gd name="connsiteY7" fmla="*/ 581229 h 758614"/>
                <a:gd name="connsiteX8" fmla="*/ 154968 w 759133"/>
                <a:gd name="connsiteY8" fmla="*/ 72879 h 758614"/>
                <a:gd name="connsiteX9" fmla="*/ 651779 w 759133"/>
                <a:gd name="connsiteY9" fmla="*/ 119525 h 758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9133" h="758614">
                  <a:moveTo>
                    <a:pt x="651779" y="119525"/>
                  </a:moveTo>
                  <a:cubicBezTo>
                    <a:pt x="556604" y="224242"/>
                    <a:pt x="463333" y="327054"/>
                    <a:pt x="368159" y="430819"/>
                  </a:cubicBezTo>
                  <a:cubicBezTo>
                    <a:pt x="309150" y="391788"/>
                    <a:pt x="252997" y="354661"/>
                    <a:pt x="193989" y="315631"/>
                  </a:cubicBezTo>
                  <a:cubicBezTo>
                    <a:pt x="165437" y="358469"/>
                    <a:pt x="138788" y="398451"/>
                    <a:pt x="110235" y="441290"/>
                  </a:cubicBezTo>
                  <a:cubicBezTo>
                    <a:pt x="204458" y="504120"/>
                    <a:pt x="295826" y="565046"/>
                    <a:pt x="391952" y="629780"/>
                  </a:cubicBezTo>
                  <a:cubicBezTo>
                    <a:pt x="506162" y="504120"/>
                    <a:pt x="618468" y="380364"/>
                    <a:pt x="732677" y="255657"/>
                  </a:cubicBezTo>
                  <a:cubicBezTo>
                    <a:pt x="805010" y="416539"/>
                    <a:pt x="723160" y="625972"/>
                    <a:pt x="558508" y="713552"/>
                  </a:cubicBezTo>
                  <a:cubicBezTo>
                    <a:pt x="382435" y="807797"/>
                    <a:pt x="165437" y="749727"/>
                    <a:pt x="58841" y="581229"/>
                  </a:cubicBezTo>
                  <a:cubicBezTo>
                    <a:pt x="-47754" y="412731"/>
                    <a:pt x="-5878" y="190923"/>
                    <a:pt x="154968" y="72879"/>
                  </a:cubicBezTo>
                  <a:cubicBezTo>
                    <a:pt x="309150" y="-39453"/>
                    <a:pt x="532811" y="-20414"/>
                    <a:pt x="651779" y="119525"/>
                  </a:cubicBezTo>
                  <a:close/>
                </a:path>
              </a:pathLst>
            </a:custGeom>
            <a:solidFill>
              <a:srgbClr val="00BADE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8EC6E5-EEAE-4277-8EB4-3BD4EADA24E0}"/>
                </a:ext>
              </a:extLst>
            </p:cNvPr>
            <p:cNvGrpSpPr/>
            <p:nvPr/>
          </p:nvGrpSpPr>
          <p:grpSpPr>
            <a:xfrm>
              <a:off x="3258209" y="1217582"/>
              <a:ext cx="4712093" cy="4711281"/>
              <a:chOff x="3258209" y="1217582"/>
              <a:chExt cx="4712093" cy="4711281"/>
            </a:xfrm>
          </p:grpSpPr>
          <p:sp>
            <p:nvSpPr>
              <p:cNvPr id="8" name="Freeform 16">
                <a:extLst>
                  <a:ext uri="{FF2B5EF4-FFF2-40B4-BE49-F238E27FC236}">
                    <a16:creationId xmlns:a16="http://schemas.microsoft.com/office/drawing/2014/main" id="{B874D17D-674B-4FA7-A404-22363605AA00}"/>
                  </a:ext>
                </a:extLst>
              </p:cNvPr>
              <p:cNvSpPr/>
              <p:nvPr/>
            </p:nvSpPr>
            <p:spPr>
              <a:xfrm>
                <a:off x="3258209" y="1217582"/>
                <a:ext cx="4712093" cy="4711281"/>
              </a:xfrm>
              <a:custGeom>
                <a:avLst/>
                <a:gdLst>
                  <a:gd name="connsiteX0" fmla="*/ 800418 w 4712093"/>
                  <a:gd name="connsiteY0" fmla="*/ 0 h 4711281"/>
                  <a:gd name="connsiteX1" fmla="*/ 3800321 w 4712093"/>
                  <a:gd name="connsiteY1" fmla="*/ 0 h 4711281"/>
                  <a:gd name="connsiteX2" fmla="*/ 3800321 w 4712093"/>
                  <a:gd name="connsiteY2" fmla="*/ 2666458 h 4711281"/>
                  <a:gd name="connsiteX3" fmla="*/ 3805080 w 4712093"/>
                  <a:gd name="connsiteY3" fmla="*/ 2695017 h 4711281"/>
                  <a:gd name="connsiteX4" fmla="*/ 3835536 w 4712093"/>
                  <a:gd name="connsiteY4" fmla="*/ 2666458 h 4711281"/>
                  <a:gd name="connsiteX5" fmla="*/ 4124867 w 4712093"/>
                  <a:gd name="connsiteY5" fmla="*/ 2378012 h 4711281"/>
                  <a:gd name="connsiteX6" fmla="*/ 4702576 w 4712093"/>
                  <a:gd name="connsiteY6" fmla="*/ 2543654 h 4711281"/>
                  <a:gd name="connsiteX7" fmla="*/ 4712094 w 4712093"/>
                  <a:gd name="connsiteY7" fmla="*/ 2568405 h 4711281"/>
                  <a:gd name="connsiteX8" fmla="*/ 4712094 w 4712093"/>
                  <a:gd name="connsiteY8" fmla="*/ 2678834 h 4711281"/>
                  <a:gd name="connsiteX9" fmla="*/ 4540779 w 4712093"/>
                  <a:gd name="connsiteY9" fmla="*/ 2938720 h 4711281"/>
                  <a:gd name="connsiteX10" fmla="*/ 3830777 w 4712093"/>
                  <a:gd name="connsiteY10" fmla="*/ 3646983 h 4711281"/>
                  <a:gd name="connsiteX11" fmla="*/ 3800321 w 4712093"/>
                  <a:gd name="connsiteY11" fmla="*/ 3719333 h 4711281"/>
                  <a:gd name="connsiteX12" fmla="*/ 3801273 w 4712093"/>
                  <a:gd name="connsiteY12" fmla="*/ 4657972 h 4711281"/>
                  <a:gd name="connsiteX13" fmla="*/ 3801273 w 4712093"/>
                  <a:gd name="connsiteY13" fmla="*/ 4711282 h 4711281"/>
                  <a:gd name="connsiteX14" fmla="*/ 952 w 4712093"/>
                  <a:gd name="connsiteY14" fmla="*/ 4711282 h 4711281"/>
                  <a:gd name="connsiteX15" fmla="*/ 952 w 4712093"/>
                  <a:gd name="connsiteY15" fmla="*/ 4663683 h 4711281"/>
                  <a:gd name="connsiteX16" fmla="*/ 0 w 4712093"/>
                  <a:gd name="connsiteY16" fmla="*/ 848202 h 4711281"/>
                  <a:gd name="connsiteX17" fmla="*/ 32359 w 4712093"/>
                  <a:gd name="connsiteY17" fmla="*/ 772997 h 4711281"/>
                  <a:gd name="connsiteX18" fmla="*/ 768059 w 4712093"/>
                  <a:gd name="connsiteY18" fmla="*/ 38079 h 4711281"/>
                  <a:gd name="connsiteX19" fmla="*/ 800418 w 4712093"/>
                  <a:gd name="connsiteY19" fmla="*/ 0 h 4711281"/>
                  <a:gd name="connsiteX20" fmla="*/ 3647090 w 4712093"/>
                  <a:gd name="connsiteY20" fmla="*/ 157074 h 4711281"/>
                  <a:gd name="connsiteX21" fmla="*/ 909869 w 4712093"/>
                  <a:gd name="connsiteY21" fmla="*/ 157074 h 4711281"/>
                  <a:gd name="connsiteX22" fmla="*/ 909869 w 4712093"/>
                  <a:gd name="connsiteY22" fmla="*/ 912936 h 4711281"/>
                  <a:gd name="connsiteX23" fmla="*/ 156086 w 4712093"/>
                  <a:gd name="connsiteY23" fmla="*/ 912936 h 4711281"/>
                  <a:gd name="connsiteX24" fmla="*/ 156086 w 4712093"/>
                  <a:gd name="connsiteY24" fmla="*/ 4557064 h 4711281"/>
                  <a:gd name="connsiteX25" fmla="*/ 3643283 w 4712093"/>
                  <a:gd name="connsiteY25" fmla="*/ 4557064 h 4711281"/>
                  <a:gd name="connsiteX26" fmla="*/ 3643283 w 4712093"/>
                  <a:gd name="connsiteY26" fmla="*/ 3836425 h 4711281"/>
                  <a:gd name="connsiteX27" fmla="*/ 3602358 w 4712093"/>
                  <a:gd name="connsiteY27" fmla="*/ 3875455 h 4711281"/>
                  <a:gd name="connsiteX28" fmla="*/ 3263537 w 4712093"/>
                  <a:gd name="connsiteY28" fmla="*/ 4213403 h 4711281"/>
                  <a:gd name="connsiteX29" fmla="*/ 3186445 w 4712093"/>
                  <a:gd name="connsiteY29" fmla="*/ 4259098 h 4711281"/>
                  <a:gd name="connsiteX30" fmla="*/ 2727704 w 4712093"/>
                  <a:gd name="connsiteY30" fmla="*/ 4393325 h 4711281"/>
                  <a:gd name="connsiteX31" fmla="*/ 2550679 w 4712093"/>
                  <a:gd name="connsiteY31" fmla="*/ 4444731 h 4711281"/>
                  <a:gd name="connsiteX32" fmla="*/ 2563052 w 4712093"/>
                  <a:gd name="connsiteY32" fmla="*/ 4394277 h 4711281"/>
                  <a:gd name="connsiteX33" fmla="*/ 2732462 w 4712093"/>
                  <a:gd name="connsiteY33" fmla="*/ 3802154 h 4711281"/>
                  <a:gd name="connsiteX34" fmla="*/ 2775291 w 4712093"/>
                  <a:gd name="connsiteY34" fmla="*/ 3728852 h 4711281"/>
                  <a:gd name="connsiteX35" fmla="*/ 3610924 w 4712093"/>
                  <a:gd name="connsiteY35" fmla="*/ 2893026 h 4711281"/>
                  <a:gd name="connsiteX36" fmla="*/ 3647090 w 4712093"/>
                  <a:gd name="connsiteY36" fmla="*/ 2804493 h 4711281"/>
                  <a:gd name="connsiteX37" fmla="*/ 3646139 w 4712093"/>
                  <a:gd name="connsiteY37" fmla="*/ 214192 h 4711281"/>
                  <a:gd name="connsiteX38" fmla="*/ 3647090 w 4712093"/>
                  <a:gd name="connsiteY38" fmla="*/ 157074 h 4711281"/>
                  <a:gd name="connsiteX39" fmla="*/ 4010657 w 4712093"/>
                  <a:gd name="connsiteY39" fmla="*/ 2719768 h 4711281"/>
                  <a:gd name="connsiteX40" fmla="*/ 2930426 w 4712093"/>
                  <a:gd name="connsiteY40" fmla="*/ 3800250 h 4711281"/>
                  <a:gd name="connsiteX41" fmla="*/ 2996096 w 4712093"/>
                  <a:gd name="connsiteY41" fmla="*/ 3871647 h 4711281"/>
                  <a:gd name="connsiteX42" fmla="*/ 4079183 w 4712093"/>
                  <a:gd name="connsiteY42" fmla="*/ 2787358 h 4711281"/>
                  <a:gd name="connsiteX43" fmla="*/ 4010657 w 4712093"/>
                  <a:gd name="connsiteY43" fmla="*/ 2719768 h 4711281"/>
                  <a:gd name="connsiteX44" fmla="*/ 3186445 w 4712093"/>
                  <a:gd name="connsiteY44" fmla="*/ 4064897 h 4711281"/>
                  <a:gd name="connsiteX45" fmla="*/ 4265725 w 4712093"/>
                  <a:gd name="connsiteY45" fmla="*/ 2982511 h 4711281"/>
                  <a:gd name="connsiteX46" fmla="*/ 4197199 w 4712093"/>
                  <a:gd name="connsiteY46" fmla="*/ 2913969 h 4711281"/>
                  <a:gd name="connsiteX47" fmla="*/ 3116968 w 4712093"/>
                  <a:gd name="connsiteY47" fmla="*/ 3994451 h 4711281"/>
                  <a:gd name="connsiteX48" fmla="*/ 3186445 w 4712093"/>
                  <a:gd name="connsiteY48" fmla="*/ 4064897 h 4711281"/>
                  <a:gd name="connsiteX49" fmla="*/ 269344 w 4712093"/>
                  <a:gd name="connsiteY49" fmla="*/ 759669 h 4711281"/>
                  <a:gd name="connsiteX50" fmla="*/ 303607 w 4712093"/>
                  <a:gd name="connsiteY50" fmla="*/ 761573 h 4711281"/>
                  <a:gd name="connsiteX51" fmla="*/ 716665 w 4712093"/>
                  <a:gd name="connsiteY51" fmla="*/ 762525 h 4711281"/>
                  <a:gd name="connsiteX52" fmla="*/ 760445 w 4712093"/>
                  <a:gd name="connsiteY52" fmla="*/ 718735 h 4711281"/>
                  <a:gd name="connsiteX53" fmla="*/ 759493 w 4712093"/>
                  <a:gd name="connsiteY53" fmla="*/ 305581 h 4711281"/>
                  <a:gd name="connsiteX54" fmla="*/ 755686 w 4712093"/>
                  <a:gd name="connsiteY54" fmla="*/ 273214 h 4711281"/>
                  <a:gd name="connsiteX55" fmla="*/ 269344 w 4712093"/>
                  <a:gd name="connsiteY55" fmla="*/ 759669 h 4711281"/>
                  <a:gd name="connsiteX56" fmla="*/ 4385645 w 4712093"/>
                  <a:gd name="connsiteY56" fmla="*/ 2868275 h 4711281"/>
                  <a:gd name="connsiteX57" fmla="*/ 4515083 w 4712093"/>
                  <a:gd name="connsiteY57" fmla="*/ 2742615 h 4711281"/>
                  <a:gd name="connsiteX58" fmla="*/ 4503662 w 4712093"/>
                  <a:gd name="connsiteY58" fmla="*/ 2487488 h 4711281"/>
                  <a:gd name="connsiteX59" fmla="*/ 4248594 w 4712093"/>
                  <a:gd name="connsiteY59" fmla="*/ 2471305 h 4711281"/>
                  <a:gd name="connsiteX60" fmla="*/ 4119156 w 4712093"/>
                  <a:gd name="connsiteY60" fmla="*/ 2602676 h 4711281"/>
                  <a:gd name="connsiteX61" fmla="*/ 4385645 w 4712093"/>
                  <a:gd name="connsiteY61" fmla="*/ 2868275 h 4711281"/>
                  <a:gd name="connsiteX62" fmla="*/ 2846672 w 4712093"/>
                  <a:gd name="connsiteY62" fmla="*/ 3952565 h 4711281"/>
                  <a:gd name="connsiteX63" fmla="*/ 2771484 w 4712093"/>
                  <a:gd name="connsiteY63" fmla="*/ 4221019 h 4711281"/>
                  <a:gd name="connsiteX64" fmla="*/ 3037021 w 4712093"/>
                  <a:gd name="connsiteY64" fmla="*/ 4143910 h 4711281"/>
                  <a:gd name="connsiteX65" fmla="*/ 2846672 w 4712093"/>
                  <a:gd name="connsiteY65" fmla="*/ 3952565 h 471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712093" h="4711281">
                    <a:moveTo>
                      <a:pt x="800418" y="0"/>
                    </a:moveTo>
                    <a:cubicBezTo>
                      <a:pt x="1800703" y="0"/>
                      <a:pt x="2800037" y="0"/>
                      <a:pt x="3800321" y="0"/>
                    </a:cubicBezTo>
                    <a:cubicBezTo>
                      <a:pt x="3800321" y="889137"/>
                      <a:pt x="3800321" y="1777321"/>
                      <a:pt x="3800321" y="2666458"/>
                    </a:cubicBezTo>
                    <a:cubicBezTo>
                      <a:pt x="3800321" y="2674074"/>
                      <a:pt x="3803176" y="2682641"/>
                      <a:pt x="3805080" y="2695017"/>
                    </a:cubicBezTo>
                    <a:cubicBezTo>
                      <a:pt x="3818405" y="2682641"/>
                      <a:pt x="3826970" y="2675026"/>
                      <a:pt x="3835536" y="2666458"/>
                    </a:cubicBezTo>
                    <a:cubicBezTo>
                      <a:pt x="3931662" y="2570310"/>
                      <a:pt x="4026837" y="2472257"/>
                      <a:pt x="4124867" y="2378012"/>
                    </a:cubicBezTo>
                    <a:cubicBezTo>
                      <a:pt x="4320926" y="2189523"/>
                      <a:pt x="4635003" y="2279960"/>
                      <a:pt x="4702576" y="2543654"/>
                    </a:cubicBezTo>
                    <a:cubicBezTo>
                      <a:pt x="4704480" y="2552222"/>
                      <a:pt x="4708287" y="2560790"/>
                      <a:pt x="4712094" y="2568405"/>
                    </a:cubicBezTo>
                    <a:cubicBezTo>
                      <a:pt x="4712094" y="2605532"/>
                      <a:pt x="4712094" y="2641707"/>
                      <a:pt x="4712094" y="2678834"/>
                    </a:cubicBezTo>
                    <a:cubicBezTo>
                      <a:pt x="4687349" y="2786406"/>
                      <a:pt x="4615968" y="2863515"/>
                      <a:pt x="4540779" y="2938720"/>
                    </a:cubicBezTo>
                    <a:cubicBezTo>
                      <a:pt x="4302843" y="3173856"/>
                      <a:pt x="4067762" y="3410896"/>
                      <a:pt x="3830777" y="3646983"/>
                    </a:cubicBezTo>
                    <a:cubicBezTo>
                      <a:pt x="3809839" y="3667927"/>
                      <a:pt x="3800321" y="3688870"/>
                      <a:pt x="3800321" y="3719333"/>
                    </a:cubicBezTo>
                    <a:cubicBezTo>
                      <a:pt x="3801273" y="4032530"/>
                      <a:pt x="3801273" y="4344775"/>
                      <a:pt x="3801273" y="4657972"/>
                    </a:cubicBezTo>
                    <a:cubicBezTo>
                      <a:pt x="3801273" y="4676059"/>
                      <a:pt x="3801273" y="4693195"/>
                      <a:pt x="3801273" y="4711282"/>
                    </a:cubicBezTo>
                    <a:cubicBezTo>
                      <a:pt x="2531644" y="4711282"/>
                      <a:pt x="1268677" y="4711282"/>
                      <a:pt x="952" y="4711282"/>
                    </a:cubicBezTo>
                    <a:cubicBezTo>
                      <a:pt x="952" y="4694146"/>
                      <a:pt x="952" y="4678915"/>
                      <a:pt x="952" y="4663683"/>
                    </a:cubicBezTo>
                    <a:cubicBezTo>
                      <a:pt x="952" y="3391856"/>
                      <a:pt x="952" y="2120029"/>
                      <a:pt x="0" y="848202"/>
                    </a:cubicBezTo>
                    <a:cubicBezTo>
                      <a:pt x="0" y="815835"/>
                      <a:pt x="10469" y="794892"/>
                      <a:pt x="32359" y="772997"/>
                    </a:cubicBezTo>
                    <a:cubicBezTo>
                      <a:pt x="277910" y="528341"/>
                      <a:pt x="523460" y="282734"/>
                      <a:pt x="768059" y="38079"/>
                    </a:cubicBezTo>
                    <a:cubicBezTo>
                      <a:pt x="778528" y="25703"/>
                      <a:pt x="788997" y="13328"/>
                      <a:pt x="800418" y="0"/>
                    </a:cubicBezTo>
                    <a:close/>
                    <a:moveTo>
                      <a:pt x="3647090" y="157074"/>
                    </a:moveTo>
                    <a:cubicBezTo>
                      <a:pt x="2730559" y="157074"/>
                      <a:pt x="1822593" y="157074"/>
                      <a:pt x="909869" y="157074"/>
                    </a:cubicBezTo>
                    <a:cubicBezTo>
                      <a:pt x="909869" y="410298"/>
                      <a:pt x="909869" y="659713"/>
                      <a:pt x="909869" y="912936"/>
                    </a:cubicBezTo>
                    <a:cubicBezTo>
                      <a:pt x="655753" y="912936"/>
                      <a:pt x="406395" y="912936"/>
                      <a:pt x="156086" y="912936"/>
                    </a:cubicBezTo>
                    <a:cubicBezTo>
                      <a:pt x="156086" y="2130501"/>
                      <a:pt x="156086" y="3344258"/>
                      <a:pt x="156086" y="4557064"/>
                    </a:cubicBezTo>
                    <a:cubicBezTo>
                      <a:pt x="1321023" y="4557064"/>
                      <a:pt x="2482153" y="4557064"/>
                      <a:pt x="3643283" y="4557064"/>
                    </a:cubicBezTo>
                    <a:cubicBezTo>
                      <a:pt x="3643283" y="4316216"/>
                      <a:pt x="3643283" y="4080128"/>
                      <a:pt x="3643283" y="3836425"/>
                    </a:cubicBezTo>
                    <a:cubicBezTo>
                      <a:pt x="3626152" y="3852608"/>
                      <a:pt x="3613779" y="3864032"/>
                      <a:pt x="3602358" y="3875455"/>
                    </a:cubicBezTo>
                    <a:cubicBezTo>
                      <a:pt x="3489100" y="3987787"/>
                      <a:pt x="3377746" y="4102023"/>
                      <a:pt x="3263537" y="4213403"/>
                    </a:cubicBezTo>
                    <a:cubicBezTo>
                      <a:pt x="3242598" y="4233395"/>
                      <a:pt x="3214997" y="4250530"/>
                      <a:pt x="3186445" y="4259098"/>
                    </a:cubicBezTo>
                    <a:cubicBezTo>
                      <a:pt x="3034166" y="4305744"/>
                      <a:pt x="2880935" y="4348583"/>
                      <a:pt x="2727704" y="4393325"/>
                    </a:cubicBezTo>
                    <a:cubicBezTo>
                      <a:pt x="2670599" y="4409509"/>
                      <a:pt x="2614446" y="4426644"/>
                      <a:pt x="2550679" y="4444731"/>
                    </a:cubicBezTo>
                    <a:cubicBezTo>
                      <a:pt x="2556390" y="4422836"/>
                      <a:pt x="2559245" y="4408556"/>
                      <a:pt x="2563052" y="4394277"/>
                    </a:cubicBezTo>
                    <a:cubicBezTo>
                      <a:pt x="2619205" y="4197220"/>
                      <a:pt x="2674406" y="3999211"/>
                      <a:pt x="2732462" y="3802154"/>
                    </a:cubicBezTo>
                    <a:cubicBezTo>
                      <a:pt x="2740076" y="3775499"/>
                      <a:pt x="2755304" y="3748844"/>
                      <a:pt x="2775291" y="3728852"/>
                    </a:cubicBezTo>
                    <a:cubicBezTo>
                      <a:pt x="3053201" y="3448974"/>
                      <a:pt x="3332062" y="3170048"/>
                      <a:pt x="3610924" y="2893026"/>
                    </a:cubicBezTo>
                    <a:cubicBezTo>
                      <a:pt x="3636621" y="2867323"/>
                      <a:pt x="3647090" y="2841620"/>
                      <a:pt x="3647090" y="2804493"/>
                    </a:cubicBezTo>
                    <a:cubicBezTo>
                      <a:pt x="3646139" y="1941060"/>
                      <a:pt x="3646139" y="1077626"/>
                      <a:pt x="3646139" y="214192"/>
                    </a:cubicBezTo>
                    <a:cubicBezTo>
                      <a:pt x="3647090" y="195153"/>
                      <a:pt x="3647090" y="177066"/>
                      <a:pt x="3647090" y="157074"/>
                    </a:cubicBezTo>
                    <a:close/>
                    <a:moveTo>
                      <a:pt x="4010657" y="2719768"/>
                    </a:moveTo>
                    <a:cubicBezTo>
                      <a:pt x="3648042" y="3082467"/>
                      <a:pt x="3288282" y="3442310"/>
                      <a:pt x="2930426" y="3800250"/>
                    </a:cubicBezTo>
                    <a:cubicBezTo>
                      <a:pt x="2951364" y="3823097"/>
                      <a:pt x="2976109" y="3849752"/>
                      <a:pt x="2996096" y="3871647"/>
                    </a:cubicBezTo>
                    <a:cubicBezTo>
                      <a:pt x="3357759" y="3508948"/>
                      <a:pt x="3718471" y="3149105"/>
                      <a:pt x="4079183" y="2787358"/>
                    </a:cubicBezTo>
                    <a:cubicBezTo>
                      <a:pt x="4058245" y="2767366"/>
                      <a:pt x="4033499" y="2742615"/>
                      <a:pt x="4010657" y="2719768"/>
                    </a:cubicBezTo>
                    <a:close/>
                    <a:moveTo>
                      <a:pt x="3186445" y="4064897"/>
                    </a:moveTo>
                    <a:cubicBezTo>
                      <a:pt x="3549060" y="3701245"/>
                      <a:pt x="3907868" y="3341402"/>
                      <a:pt x="4265725" y="2982511"/>
                    </a:cubicBezTo>
                    <a:cubicBezTo>
                      <a:pt x="4242883" y="2959664"/>
                      <a:pt x="4218138" y="2933960"/>
                      <a:pt x="4197199" y="2913969"/>
                    </a:cubicBezTo>
                    <a:cubicBezTo>
                      <a:pt x="3837439" y="3273813"/>
                      <a:pt x="3477679" y="3633656"/>
                      <a:pt x="3116968" y="3994451"/>
                    </a:cubicBezTo>
                    <a:cubicBezTo>
                      <a:pt x="3137906" y="4016346"/>
                      <a:pt x="3162651" y="4041098"/>
                      <a:pt x="3186445" y="4064897"/>
                    </a:cubicBezTo>
                    <a:close/>
                    <a:moveTo>
                      <a:pt x="269344" y="759669"/>
                    </a:moveTo>
                    <a:cubicBezTo>
                      <a:pt x="283620" y="760621"/>
                      <a:pt x="293138" y="761573"/>
                      <a:pt x="303607" y="761573"/>
                    </a:cubicBezTo>
                    <a:cubicBezTo>
                      <a:pt x="441610" y="761573"/>
                      <a:pt x="579613" y="760621"/>
                      <a:pt x="716665" y="762525"/>
                    </a:cubicBezTo>
                    <a:cubicBezTo>
                      <a:pt x="750927" y="762525"/>
                      <a:pt x="761397" y="752053"/>
                      <a:pt x="760445" y="718735"/>
                    </a:cubicBezTo>
                    <a:cubicBezTo>
                      <a:pt x="758541" y="580700"/>
                      <a:pt x="759493" y="443616"/>
                      <a:pt x="759493" y="305581"/>
                    </a:cubicBezTo>
                    <a:cubicBezTo>
                      <a:pt x="759493" y="295110"/>
                      <a:pt x="756638" y="283686"/>
                      <a:pt x="755686" y="273214"/>
                    </a:cubicBezTo>
                    <a:cubicBezTo>
                      <a:pt x="593889" y="435049"/>
                      <a:pt x="433996" y="594979"/>
                      <a:pt x="269344" y="759669"/>
                    </a:cubicBezTo>
                    <a:close/>
                    <a:moveTo>
                      <a:pt x="4385645" y="2868275"/>
                    </a:moveTo>
                    <a:cubicBezTo>
                      <a:pt x="4427522" y="2828292"/>
                      <a:pt x="4475109" y="2789262"/>
                      <a:pt x="4515083" y="2742615"/>
                    </a:cubicBezTo>
                    <a:cubicBezTo>
                      <a:pt x="4578849" y="2669314"/>
                      <a:pt x="4571235" y="2556030"/>
                      <a:pt x="4503662" y="2487488"/>
                    </a:cubicBezTo>
                    <a:cubicBezTo>
                      <a:pt x="4435136" y="2417995"/>
                      <a:pt x="4323781" y="2408475"/>
                      <a:pt x="4248594" y="2471305"/>
                    </a:cubicBezTo>
                    <a:cubicBezTo>
                      <a:pt x="4201007" y="2511287"/>
                      <a:pt x="4161033" y="2559838"/>
                      <a:pt x="4119156" y="2602676"/>
                    </a:cubicBezTo>
                    <a:cubicBezTo>
                      <a:pt x="4207668" y="2690257"/>
                      <a:pt x="4296181" y="2778790"/>
                      <a:pt x="4385645" y="2868275"/>
                    </a:cubicBezTo>
                    <a:close/>
                    <a:moveTo>
                      <a:pt x="2846672" y="3952565"/>
                    </a:moveTo>
                    <a:cubicBezTo>
                      <a:pt x="2821927" y="4039194"/>
                      <a:pt x="2798133" y="4125823"/>
                      <a:pt x="2771484" y="4221019"/>
                    </a:cubicBezTo>
                    <a:cubicBezTo>
                      <a:pt x="2867610" y="4193412"/>
                      <a:pt x="2954219" y="4167709"/>
                      <a:pt x="3037021" y="4143910"/>
                    </a:cubicBezTo>
                    <a:cubicBezTo>
                      <a:pt x="2973254" y="4080128"/>
                      <a:pt x="2911391" y="4017298"/>
                      <a:pt x="2846672" y="39525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 17">
                <a:extLst>
                  <a:ext uri="{FF2B5EF4-FFF2-40B4-BE49-F238E27FC236}">
                    <a16:creationId xmlns:a16="http://schemas.microsoft.com/office/drawing/2014/main" id="{A928A754-570B-471B-9F50-1D82E7CBC13E}"/>
                  </a:ext>
                </a:extLst>
              </p:cNvPr>
              <p:cNvSpPr/>
              <p:nvPr/>
            </p:nvSpPr>
            <p:spPr>
              <a:xfrm>
                <a:off x="7057578" y="1217582"/>
                <a:ext cx="911772" cy="2695016"/>
              </a:xfrm>
              <a:custGeom>
                <a:avLst/>
                <a:gdLst>
                  <a:gd name="connsiteX0" fmla="*/ 911772 w 911772"/>
                  <a:gd name="connsiteY0" fmla="*/ 2568405 h 2695016"/>
                  <a:gd name="connsiteX1" fmla="*/ 902255 w 911772"/>
                  <a:gd name="connsiteY1" fmla="*/ 2543654 h 2695016"/>
                  <a:gd name="connsiteX2" fmla="*/ 324545 w 911772"/>
                  <a:gd name="connsiteY2" fmla="*/ 2378012 h 2695016"/>
                  <a:gd name="connsiteX3" fmla="*/ 35215 w 911772"/>
                  <a:gd name="connsiteY3" fmla="*/ 2666458 h 2695016"/>
                  <a:gd name="connsiteX4" fmla="*/ 4759 w 911772"/>
                  <a:gd name="connsiteY4" fmla="*/ 2695017 h 2695016"/>
                  <a:gd name="connsiteX5" fmla="*/ 0 w 911772"/>
                  <a:gd name="connsiteY5" fmla="*/ 2666458 h 2695016"/>
                  <a:gd name="connsiteX6" fmla="*/ 0 w 911772"/>
                  <a:gd name="connsiteY6" fmla="*/ 0 h 2695016"/>
                  <a:gd name="connsiteX7" fmla="*/ 910821 w 911772"/>
                  <a:gd name="connsiteY7" fmla="*/ 0 h 2695016"/>
                  <a:gd name="connsiteX8" fmla="*/ 911772 w 911772"/>
                  <a:gd name="connsiteY8" fmla="*/ 2568405 h 2695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1772" h="2695016">
                    <a:moveTo>
                      <a:pt x="911772" y="2568405"/>
                    </a:moveTo>
                    <a:cubicBezTo>
                      <a:pt x="908917" y="2559838"/>
                      <a:pt x="905110" y="2552222"/>
                      <a:pt x="902255" y="2543654"/>
                    </a:cubicBezTo>
                    <a:cubicBezTo>
                      <a:pt x="835633" y="2279960"/>
                      <a:pt x="520605" y="2189523"/>
                      <a:pt x="324545" y="2378012"/>
                    </a:cubicBezTo>
                    <a:cubicBezTo>
                      <a:pt x="226515" y="2472257"/>
                      <a:pt x="131341" y="2570310"/>
                      <a:pt x="35215" y="2666458"/>
                    </a:cubicBezTo>
                    <a:cubicBezTo>
                      <a:pt x="26649" y="2675026"/>
                      <a:pt x="18083" y="2682641"/>
                      <a:pt x="4759" y="2695017"/>
                    </a:cubicBezTo>
                    <a:cubicBezTo>
                      <a:pt x="2855" y="2682641"/>
                      <a:pt x="0" y="2675026"/>
                      <a:pt x="0" y="2666458"/>
                    </a:cubicBezTo>
                    <a:cubicBezTo>
                      <a:pt x="0" y="1777321"/>
                      <a:pt x="0" y="889137"/>
                      <a:pt x="0" y="0"/>
                    </a:cubicBezTo>
                    <a:cubicBezTo>
                      <a:pt x="303607" y="0"/>
                      <a:pt x="607214" y="0"/>
                      <a:pt x="910821" y="0"/>
                    </a:cubicBezTo>
                    <a:cubicBezTo>
                      <a:pt x="911772" y="856770"/>
                      <a:pt x="911772" y="1712588"/>
                      <a:pt x="911772" y="25684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BD70D335-B2BF-4C60-A1B5-08CD510881E4}"/>
                  </a:ext>
                </a:extLst>
              </p:cNvPr>
              <p:cNvSpPr/>
              <p:nvPr/>
            </p:nvSpPr>
            <p:spPr>
              <a:xfrm>
                <a:off x="4321547" y="1521788"/>
                <a:ext cx="2432424" cy="1369773"/>
              </a:xfrm>
              <a:custGeom>
                <a:avLst/>
                <a:gdLst>
                  <a:gd name="connsiteX0" fmla="*/ 1217997 w 2432424"/>
                  <a:gd name="connsiteY0" fmla="*/ 423 h 1369773"/>
                  <a:gd name="connsiteX1" fmla="*/ 2023174 w 2432424"/>
                  <a:gd name="connsiteY1" fmla="*/ 423 h 1369773"/>
                  <a:gd name="connsiteX2" fmla="*/ 2432424 w 2432424"/>
                  <a:gd name="connsiteY2" fmla="*/ 412625 h 1369773"/>
                  <a:gd name="connsiteX3" fmla="*/ 2432424 w 2432424"/>
                  <a:gd name="connsiteY3" fmla="*/ 964765 h 1369773"/>
                  <a:gd name="connsiteX4" fmla="*/ 2028884 w 2432424"/>
                  <a:gd name="connsiteY4" fmla="*/ 1369351 h 1369773"/>
                  <a:gd name="connsiteX5" fmla="*/ 400447 w 2432424"/>
                  <a:gd name="connsiteY5" fmla="*/ 1369351 h 1369773"/>
                  <a:gd name="connsiteX6" fmla="*/ 714 w 2432424"/>
                  <a:gd name="connsiteY6" fmla="*/ 970477 h 1369773"/>
                  <a:gd name="connsiteX7" fmla="*/ 714 w 2432424"/>
                  <a:gd name="connsiteY7" fmla="*/ 395489 h 1369773"/>
                  <a:gd name="connsiteX8" fmla="*/ 398544 w 2432424"/>
                  <a:gd name="connsiteY8" fmla="*/ 423 h 1369773"/>
                  <a:gd name="connsiteX9" fmla="*/ 1217997 w 2432424"/>
                  <a:gd name="connsiteY9" fmla="*/ 423 h 1369773"/>
                  <a:gd name="connsiteX10" fmla="*/ 1215142 w 2432424"/>
                  <a:gd name="connsiteY10" fmla="*/ 1216084 h 1369773"/>
                  <a:gd name="connsiteX11" fmla="*/ 2033643 w 2432424"/>
                  <a:gd name="connsiteY11" fmla="*/ 1216084 h 1369773"/>
                  <a:gd name="connsiteX12" fmla="*/ 2279194 w 2432424"/>
                  <a:gd name="connsiteY12" fmla="*/ 974285 h 1369773"/>
                  <a:gd name="connsiteX13" fmla="*/ 2279194 w 2432424"/>
                  <a:gd name="connsiteY13" fmla="*/ 394537 h 1369773"/>
                  <a:gd name="connsiteX14" fmla="*/ 2038402 w 2432424"/>
                  <a:gd name="connsiteY14" fmla="*/ 152738 h 1369773"/>
                  <a:gd name="connsiteX15" fmla="*/ 396640 w 2432424"/>
                  <a:gd name="connsiteY15" fmla="*/ 152738 h 1369773"/>
                  <a:gd name="connsiteX16" fmla="*/ 152041 w 2432424"/>
                  <a:gd name="connsiteY16" fmla="*/ 401201 h 1369773"/>
                  <a:gd name="connsiteX17" fmla="*/ 152041 w 2432424"/>
                  <a:gd name="connsiteY17" fmla="*/ 966669 h 1369773"/>
                  <a:gd name="connsiteX18" fmla="*/ 401399 w 2432424"/>
                  <a:gd name="connsiteY18" fmla="*/ 1215132 h 1369773"/>
                  <a:gd name="connsiteX19" fmla="*/ 1215142 w 2432424"/>
                  <a:gd name="connsiteY19" fmla="*/ 1216084 h 1369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32424" h="1369773">
                    <a:moveTo>
                      <a:pt x="1217997" y="423"/>
                    </a:moveTo>
                    <a:cubicBezTo>
                      <a:pt x="1486389" y="423"/>
                      <a:pt x="1754782" y="423"/>
                      <a:pt x="2023174" y="423"/>
                    </a:cubicBezTo>
                    <a:cubicBezTo>
                      <a:pt x="2274435" y="423"/>
                      <a:pt x="2432424" y="160353"/>
                      <a:pt x="2432424" y="412625"/>
                    </a:cubicBezTo>
                    <a:cubicBezTo>
                      <a:pt x="2432424" y="596354"/>
                      <a:pt x="2432424" y="781036"/>
                      <a:pt x="2432424" y="964765"/>
                    </a:cubicBezTo>
                    <a:cubicBezTo>
                      <a:pt x="2432424" y="1207517"/>
                      <a:pt x="2270628" y="1369351"/>
                      <a:pt x="2028884" y="1369351"/>
                    </a:cubicBezTo>
                    <a:cubicBezTo>
                      <a:pt x="1486389" y="1369351"/>
                      <a:pt x="942942" y="1370303"/>
                      <a:pt x="400447" y="1369351"/>
                    </a:cubicBezTo>
                    <a:cubicBezTo>
                      <a:pt x="162511" y="1369351"/>
                      <a:pt x="2617" y="1208469"/>
                      <a:pt x="714" y="970477"/>
                    </a:cubicBezTo>
                    <a:cubicBezTo>
                      <a:pt x="-238" y="779132"/>
                      <a:pt x="-238" y="586834"/>
                      <a:pt x="714" y="395489"/>
                    </a:cubicBezTo>
                    <a:cubicBezTo>
                      <a:pt x="2617" y="160353"/>
                      <a:pt x="163462" y="1375"/>
                      <a:pt x="398544" y="423"/>
                    </a:cubicBezTo>
                    <a:cubicBezTo>
                      <a:pt x="671695" y="-529"/>
                      <a:pt x="944846" y="423"/>
                      <a:pt x="1217997" y="423"/>
                    </a:cubicBezTo>
                    <a:close/>
                    <a:moveTo>
                      <a:pt x="1215142" y="1216084"/>
                    </a:moveTo>
                    <a:cubicBezTo>
                      <a:pt x="1488293" y="1216084"/>
                      <a:pt x="1760492" y="1216084"/>
                      <a:pt x="2033643" y="1216084"/>
                    </a:cubicBezTo>
                    <a:cubicBezTo>
                      <a:pt x="2184971" y="1216084"/>
                      <a:pt x="2279194" y="1124696"/>
                      <a:pt x="2279194" y="974285"/>
                    </a:cubicBezTo>
                    <a:cubicBezTo>
                      <a:pt x="2280145" y="781036"/>
                      <a:pt x="2280145" y="587786"/>
                      <a:pt x="2279194" y="394537"/>
                    </a:cubicBezTo>
                    <a:cubicBezTo>
                      <a:pt x="2278242" y="246030"/>
                      <a:pt x="2186874" y="152738"/>
                      <a:pt x="2038402" y="152738"/>
                    </a:cubicBezTo>
                    <a:cubicBezTo>
                      <a:pt x="1491148" y="151786"/>
                      <a:pt x="943894" y="151786"/>
                      <a:pt x="396640" y="152738"/>
                    </a:cubicBezTo>
                    <a:cubicBezTo>
                      <a:pt x="243409" y="152738"/>
                      <a:pt x="152041" y="247934"/>
                      <a:pt x="152041" y="401201"/>
                    </a:cubicBezTo>
                    <a:cubicBezTo>
                      <a:pt x="152041" y="589690"/>
                      <a:pt x="152041" y="778180"/>
                      <a:pt x="152041" y="966669"/>
                    </a:cubicBezTo>
                    <a:cubicBezTo>
                      <a:pt x="152041" y="1121840"/>
                      <a:pt x="246264" y="1215132"/>
                      <a:pt x="401399" y="1215132"/>
                    </a:cubicBezTo>
                    <a:cubicBezTo>
                      <a:pt x="672646" y="1216084"/>
                      <a:pt x="943894" y="1216084"/>
                      <a:pt x="1215142" y="12160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id="{7F6E0529-C962-420E-AF0E-A13A87B8FCBC}"/>
                  </a:ext>
                </a:extLst>
              </p:cNvPr>
              <p:cNvSpPr/>
              <p:nvPr/>
            </p:nvSpPr>
            <p:spPr>
              <a:xfrm>
                <a:off x="3564070" y="4360023"/>
                <a:ext cx="1346369" cy="1271701"/>
              </a:xfrm>
              <a:custGeom>
                <a:avLst/>
                <a:gdLst>
                  <a:gd name="connsiteX0" fmla="*/ 907615 w 1346369"/>
                  <a:gd name="connsiteY0" fmla="*/ 357939 h 1271701"/>
                  <a:gd name="connsiteX1" fmla="*/ 1234063 w 1346369"/>
                  <a:gd name="connsiteY1" fmla="*/ 0 h 1271701"/>
                  <a:gd name="connsiteX2" fmla="*/ 1346369 w 1346369"/>
                  <a:gd name="connsiteY2" fmla="*/ 101861 h 1271701"/>
                  <a:gd name="connsiteX3" fmla="*/ 1129371 w 1346369"/>
                  <a:gd name="connsiteY3" fmla="*/ 341756 h 1271701"/>
                  <a:gd name="connsiteX4" fmla="*/ 1110336 w 1346369"/>
                  <a:gd name="connsiteY4" fmla="*/ 361747 h 1271701"/>
                  <a:gd name="connsiteX5" fmla="*/ 1016114 w 1346369"/>
                  <a:gd name="connsiteY5" fmla="*/ 472175 h 1271701"/>
                  <a:gd name="connsiteX6" fmla="*/ 1045618 w 1346369"/>
                  <a:gd name="connsiteY6" fmla="*/ 606403 h 1271701"/>
                  <a:gd name="connsiteX7" fmla="*/ 857172 w 1346369"/>
                  <a:gd name="connsiteY7" fmla="*/ 1151879 h 1271701"/>
                  <a:gd name="connsiteX8" fmla="*/ 280414 w 1346369"/>
                  <a:gd name="connsiteY8" fmla="*/ 1202333 h 1271701"/>
                  <a:gd name="connsiteX9" fmla="*/ 1552 w 1346369"/>
                  <a:gd name="connsiteY9" fmla="*/ 697792 h 1271701"/>
                  <a:gd name="connsiteX10" fmla="*/ 323243 w 1346369"/>
                  <a:gd name="connsiteY10" fmla="*/ 247511 h 1271701"/>
                  <a:gd name="connsiteX11" fmla="*/ 871448 w 1346369"/>
                  <a:gd name="connsiteY11" fmla="*/ 327477 h 1271701"/>
                  <a:gd name="connsiteX12" fmla="*/ 907615 w 1346369"/>
                  <a:gd name="connsiteY12" fmla="*/ 357939 h 1271701"/>
                  <a:gd name="connsiteX13" fmla="*/ 801019 w 1346369"/>
                  <a:gd name="connsiteY13" fmla="*/ 474079 h 1271701"/>
                  <a:gd name="connsiteX14" fmla="*/ 290883 w 1346369"/>
                  <a:gd name="connsiteY14" fmla="*/ 439809 h 1271701"/>
                  <a:gd name="connsiteX15" fmla="*/ 220454 w 1346369"/>
                  <a:gd name="connsiteY15" fmla="*/ 952918 h 1271701"/>
                  <a:gd name="connsiteX16" fmla="*/ 735348 w 1346369"/>
                  <a:gd name="connsiteY16" fmla="*/ 1053827 h 1271701"/>
                  <a:gd name="connsiteX17" fmla="*/ 881917 w 1346369"/>
                  <a:gd name="connsiteY17" fmla="*/ 613067 h 1271701"/>
                  <a:gd name="connsiteX18" fmla="*/ 543096 w 1346369"/>
                  <a:gd name="connsiteY18" fmla="*/ 985285 h 1271701"/>
                  <a:gd name="connsiteX19" fmla="*/ 261379 w 1346369"/>
                  <a:gd name="connsiteY19" fmla="*/ 796796 h 1271701"/>
                  <a:gd name="connsiteX20" fmla="*/ 345133 w 1346369"/>
                  <a:gd name="connsiteY20" fmla="*/ 671136 h 1271701"/>
                  <a:gd name="connsiteX21" fmla="*/ 519302 w 1346369"/>
                  <a:gd name="connsiteY21" fmla="*/ 785372 h 1271701"/>
                  <a:gd name="connsiteX22" fmla="*/ 781984 w 1346369"/>
                  <a:gd name="connsiteY22" fmla="*/ 495975 h 1271701"/>
                  <a:gd name="connsiteX23" fmla="*/ 801019 w 1346369"/>
                  <a:gd name="connsiteY23" fmla="*/ 474079 h 1271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46369" h="1271701">
                    <a:moveTo>
                      <a:pt x="907615" y="357939"/>
                    </a:moveTo>
                    <a:cubicBezTo>
                      <a:pt x="1016114" y="238944"/>
                      <a:pt x="1122709" y="121852"/>
                      <a:pt x="1234063" y="0"/>
                    </a:cubicBezTo>
                    <a:cubicBezTo>
                      <a:pt x="1271182" y="34271"/>
                      <a:pt x="1307348" y="66638"/>
                      <a:pt x="1346369" y="101861"/>
                    </a:cubicBezTo>
                    <a:cubicBezTo>
                      <a:pt x="1273085" y="182778"/>
                      <a:pt x="1200752" y="262743"/>
                      <a:pt x="1129371" y="341756"/>
                    </a:cubicBezTo>
                    <a:cubicBezTo>
                      <a:pt x="1123661" y="348420"/>
                      <a:pt x="1116999" y="355084"/>
                      <a:pt x="1110336" y="361747"/>
                    </a:cubicBezTo>
                    <a:cubicBezTo>
                      <a:pt x="1077025" y="397922"/>
                      <a:pt x="1028486" y="429337"/>
                      <a:pt x="1016114" y="472175"/>
                    </a:cubicBezTo>
                    <a:cubicBezTo>
                      <a:pt x="1005644" y="511206"/>
                      <a:pt x="1036100" y="560708"/>
                      <a:pt x="1045618" y="606403"/>
                    </a:cubicBezTo>
                    <a:cubicBezTo>
                      <a:pt x="1092253" y="826307"/>
                      <a:pt x="1033245" y="1012892"/>
                      <a:pt x="857172" y="1151879"/>
                    </a:cubicBezTo>
                    <a:cubicBezTo>
                      <a:pt x="679196" y="1291819"/>
                      <a:pt x="479329" y="1309906"/>
                      <a:pt x="280414" y="1202333"/>
                    </a:cubicBezTo>
                    <a:cubicBezTo>
                      <a:pt x="83403" y="1095713"/>
                      <a:pt x="-13675" y="921504"/>
                      <a:pt x="1552" y="697792"/>
                    </a:cubicBezTo>
                    <a:cubicBezTo>
                      <a:pt x="15829" y="486455"/>
                      <a:pt x="127183" y="331284"/>
                      <a:pt x="323243" y="247511"/>
                    </a:cubicBezTo>
                    <a:cubicBezTo>
                      <a:pt x="518351" y="163738"/>
                      <a:pt x="703941" y="195153"/>
                      <a:pt x="871448" y="327477"/>
                    </a:cubicBezTo>
                    <a:cubicBezTo>
                      <a:pt x="881917" y="336044"/>
                      <a:pt x="893338" y="345564"/>
                      <a:pt x="907615" y="357939"/>
                    </a:cubicBezTo>
                    <a:close/>
                    <a:moveTo>
                      <a:pt x="801019" y="474079"/>
                    </a:moveTo>
                    <a:cubicBezTo>
                      <a:pt x="671582" y="329380"/>
                      <a:pt x="444114" y="316053"/>
                      <a:pt x="290883" y="439809"/>
                    </a:cubicBezTo>
                    <a:cubicBezTo>
                      <a:pt x="136700" y="564516"/>
                      <a:pt x="105293" y="791084"/>
                      <a:pt x="220454" y="952918"/>
                    </a:cubicBezTo>
                    <a:cubicBezTo>
                      <a:pt x="337519" y="1118561"/>
                      <a:pt x="564986" y="1163303"/>
                      <a:pt x="735348" y="1053827"/>
                    </a:cubicBezTo>
                    <a:cubicBezTo>
                      <a:pt x="884773" y="957678"/>
                      <a:pt x="956154" y="746342"/>
                      <a:pt x="881917" y="613067"/>
                    </a:cubicBezTo>
                    <a:cubicBezTo>
                      <a:pt x="768660" y="736822"/>
                      <a:pt x="657305" y="859626"/>
                      <a:pt x="543096" y="985285"/>
                    </a:cubicBezTo>
                    <a:cubicBezTo>
                      <a:pt x="447921" y="921504"/>
                      <a:pt x="355602" y="859626"/>
                      <a:pt x="261379" y="796796"/>
                    </a:cubicBezTo>
                    <a:cubicBezTo>
                      <a:pt x="290883" y="753006"/>
                      <a:pt x="316580" y="713975"/>
                      <a:pt x="345133" y="671136"/>
                    </a:cubicBezTo>
                    <a:cubicBezTo>
                      <a:pt x="405093" y="710167"/>
                      <a:pt x="462197" y="747294"/>
                      <a:pt x="519302" y="785372"/>
                    </a:cubicBezTo>
                    <a:cubicBezTo>
                      <a:pt x="608766" y="687320"/>
                      <a:pt x="695375" y="592123"/>
                      <a:pt x="781984" y="495975"/>
                    </a:cubicBezTo>
                    <a:cubicBezTo>
                      <a:pt x="786743" y="490263"/>
                      <a:pt x="792453" y="483599"/>
                      <a:pt x="801019" y="4740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C6FAEB5A-5437-44BC-B923-AB364B8CFD79}"/>
                  </a:ext>
                </a:extLst>
              </p:cNvPr>
              <p:cNvSpPr/>
              <p:nvPr/>
            </p:nvSpPr>
            <p:spPr>
              <a:xfrm>
                <a:off x="3563837" y="2991095"/>
                <a:ext cx="1345650" cy="1268459"/>
              </a:xfrm>
              <a:custGeom>
                <a:avLst/>
                <a:gdLst>
                  <a:gd name="connsiteX0" fmla="*/ 1233345 w 1345650"/>
                  <a:gd name="connsiteY0" fmla="*/ 0 h 1268459"/>
                  <a:gd name="connsiteX1" fmla="*/ 1345651 w 1345650"/>
                  <a:gd name="connsiteY1" fmla="*/ 101861 h 1268459"/>
                  <a:gd name="connsiteX2" fmla="*/ 1177192 w 1345650"/>
                  <a:gd name="connsiteY2" fmla="*/ 288446 h 1268459"/>
                  <a:gd name="connsiteX3" fmla="*/ 1046802 w 1345650"/>
                  <a:gd name="connsiteY3" fmla="*/ 430289 h 1268459"/>
                  <a:gd name="connsiteX4" fmla="*/ 1023961 w 1345650"/>
                  <a:gd name="connsiteY4" fmla="*/ 543573 h 1268459"/>
                  <a:gd name="connsiteX5" fmla="*/ 913558 w 1345650"/>
                  <a:gd name="connsiteY5" fmla="*/ 1100473 h 1268459"/>
                  <a:gd name="connsiteX6" fmla="*/ 371063 w 1345650"/>
                  <a:gd name="connsiteY6" fmla="*/ 1240412 h 1268459"/>
                  <a:gd name="connsiteX7" fmla="*/ 7496 w 1345650"/>
                  <a:gd name="connsiteY7" fmla="*/ 818691 h 1268459"/>
                  <a:gd name="connsiteX8" fmla="*/ 278743 w 1345650"/>
                  <a:gd name="connsiteY8" fmla="*/ 266551 h 1268459"/>
                  <a:gd name="connsiteX9" fmla="*/ 882150 w 1345650"/>
                  <a:gd name="connsiteY9" fmla="*/ 336996 h 1268459"/>
                  <a:gd name="connsiteX10" fmla="*/ 907848 w 1345650"/>
                  <a:gd name="connsiteY10" fmla="*/ 357939 h 1268459"/>
                  <a:gd name="connsiteX11" fmla="*/ 1233345 w 1345650"/>
                  <a:gd name="connsiteY11" fmla="*/ 0 h 1268459"/>
                  <a:gd name="connsiteX12" fmla="*/ 801252 w 1345650"/>
                  <a:gd name="connsiteY12" fmla="*/ 475983 h 1268459"/>
                  <a:gd name="connsiteX13" fmla="*/ 305392 w 1345650"/>
                  <a:gd name="connsiteY13" fmla="*/ 429337 h 1268459"/>
                  <a:gd name="connsiteX14" fmla="*/ 209266 w 1345650"/>
                  <a:gd name="connsiteY14" fmla="*/ 937687 h 1268459"/>
                  <a:gd name="connsiteX15" fmla="*/ 708933 w 1345650"/>
                  <a:gd name="connsiteY15" fmla="*/ 1070010 h 1268459"/>
                  <a:gd name="connsiteX16" fmla="*/ 883102 w 1345650"/>
                  <a:gd name="connsiteY16" fmla="*/ 612114 h 1268459"/>
                  <a:gd name="connsiteX17" fmla="*/ 542377 w 1345650"/>
                  <a:gd name="connsiteY17" fmla="*/ 986237 h 1268459"/>
                  <a:gd name="connsiteX18" fmla="*/ 260660 w 1345650"/>
                  <a:gd name="connsiteY18" fmla="*/ 797748 h 1268459"/>
                  <a:gd name="connsiteX19" fmla="*/ 344414 w 1345650"/>
                  <a:gd name="connsiteY19" fmla="*/ 672088 h 1268459"/>
                  <a:gd name="connsiteX20" fmla="*/ 518584 w 1345650"/>
                  <a:gd name="connsiteY20" fmla="*/ 787276 h 1268459"/>
                  <a:gd name="connsiteX21" fmla="*/ 801252 w 1345650"/>
                  <a:gd name="connsiteY21" fmla="*/ 475983 h 1268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45650" h="1268459">
                    <a:moveTo>
                      <a:pt x="1233345" y="0"/>
                    </a:moveTo>
                    <a:cubicBezTo>
                      <a:pt x="1271415" y="34271"/>
                      <a:pt x="1306629" y="66638"/>
                      <a:pt x="1345651" y="101861"/>
                    </a:cubicBezTo>
                    <a:cubicBezTo>
                      <a:pt x="1287594" y="165642"/>
                      <a:pt x="1232393" y="226568"/>
                      <a:pt x="1177192" y="288446"/>
                    </a:cubicBezTo>
                    <a:cubicBezTo>
                      <a:pt x="1134363" y="336044"/>
                      <a:pt x="1092486" y="385546"/>
                      <a:pt x="1046802" y="430289"/>
                    </a:cubicBezTo>
                    <a:cubicBezTo>
                      <a:pt x="1010636" y="464559"/>
                      <a:pt x="1004926" y="492167"/>
                      <a:pt x="1023961" y="543573"/>
                    </a:cubicBezTo>
                    <a:cubicBezTo>
                      <a:pt x="1102004" y="750149"/>
                      <a:pt x="1065837" y="940543"/>
                      <a:pt x="913558" y="1100473"/>
                    </a:cubicBezTo>
                    <a:cubicBezTo>
                      <a:pt x="764134" y="1257548"/>
                      <a:pt x="576640" y="1305146"/>
                      <a:pt x="371063" y="1240412"/>
                    </a:cubicBezTo>
                    <a:cubicBezTo>
                      <a:pt x="167389" y="1175679"/>
                      <a:pt x="42711" y="1030980"/>
                      <a:pt x="7496" y="818691"/>
                    </a:cubicBezTo>
                    <a:cubicBezTo>
                      <a:pt x="-30574" y="591171"/>
                      <a:pt x="78877" y="375075"/>
                      <a:pt x="278743" y="266551"/>
                    </a:cubicBezTo>
                    <a:cubicBezTo>
                      <a:pt x="473851" y="160882"/>
                      <a:pt x="710836" y="187538"/>
                      <a:pt x="882150" y="336996"/>
                    </a:cubicBezTo>
                    <a:cubicBezTo>
                      <a:pt x="888813" y="342708"/>
                      <a:pt x="896427" y="348420"/>
                      <a:pt x="907848" y="357939"/>
                    </a:cubicBezTo>
                    <a:cubicBezTo>
                      <a:pt x="1015395" y="239896"/>
                      <a:pt x="1123894" y="121852"/>
                      <a:pt x="1233345" y="0"/>
                    </a:cubicBezTo>
                    <a:close/>
                    <a:moveTo>
                      <a:pt x="801252" y="475983"/>
                    </a:moveTo>
                    <a:cubicBezTo>
                      <a:pt x="682284" y="336044"/>
                      <a:pt x="458624" y="317005"/>
                      <a:pt x="305392" y="429337"/>
                    </a:cubicBezTo>
                    <a:cubicBezTo>
                      <a:pt x="144547" y="548333"/>
                      <a:pt x="102670" y="769189"/>
                      <a:pt x="209266" y="937687"/>
                    </a:cubicBezTo>
                    <a:cubicBezTo>
                      <a:pt x="315862" y="1106185"/>
                      <a:pt x="533811" y="1164255"/>
                      <a:pt x="708933" y="1070010"/>
                    </a:cubicBezTo>
                    <a:cubicBezTo>
                      <a:pt x="873585" y="982429"/>
                      <a:pt x="954483" y="772997"/>
                      <a:pt x="883102" y="612114"/>
                    </a:cubicBezTo>
                    <a:cubicBezTo>
                      <a:pt x="768893" y="737774"/>
                      <a:pt x="656587" y="861530"/>
                      <a:pt x="542377" y="986237"/>
                    </a:cubicBezTo>
                    <a:cubicBezTo>
                      <a:pt x="446251" y="922455"/>
                      <a:pt x="354883" y="861530"/>
                      <a:pt x="260660" y="797748"/>
                    </a:cubicBezTo>
                    <a:cubicBezTo>
                      <a:pt x="289213" y="754909"/>
                      <a:pt x="315862" y="714927"/>
                      <a:pt x="344414" y="672088"/>
                    </a:cubicBezTo>
                    <a:cubicBezTo>
                      <a:pt x="403422" y="711119"/>
                      <a:pt x="459575" y="748246"/>
                      <a:pt x="518584" y="787276"/>
                    </a:cubicBezTo>
                    <a:cubicBezTo>
                      <a:pt x="612806" y="683512"/>
                      <a:pt x="706077" y="580700"/>
                      <a:pt x="801252" y="47598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6F1CD803-1381-4985-A3AB-034B8CDF5C3A}"/>
                  </a:ext>
                </a:extLst>
              </p:cNvPr>
              <p:cNvSpPr/>
              <p:nvPr/>
            </p:nvSpPr>
            <p:spPr>
              <a:xfrm>
                <a:off x="4932330" y="3349034"/>
                <a:ext cx="1818786" cy="146602"/>
              </a:xfrm>
              <a:custGeom>
                <a:avLst/>
                <a:gdLst>
                  <a:gd name="connsiteX0" fmla="*/ 0 w 1818786"/>
                  <a:gd name="connsiteY0" fmla="*/ 146603 h 146602"/>
                  <a:gd name="connsiteX1" fmla="*/ 0 w 1818786"/>
                  <a:gd name="connsiteY1" fmla="*/ 0 h 146602"/>
                  <a:gd name="connsiteX2" fmla="*/ 1818786 w 1818786"/>
                  <a:gd name="connsiteY2" fmla="*/ 0 h 146602"/>
                  <a:gd name="connsiteX3" fmla="*/ 1818786 w 1818786"/>
                  <a:gd name="connsiteY3" fmla="*/ 146603 h 146602"/>
                  <a:gd name="connsiteX4" fmla="*/ 0 w 1818786"/>
                  <a:gd name="connsiteY4" fmla="*/ 146603 h 14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786" h="146602">
                    <a:moveTo>
                      <a:pt x="0" y="146603"/>
                    </a:moveTo>
                    <a:cubicBezTo>
                      <a:pt x="0" y="97100"/>
                      <a:pt x="0" y="50454"/>
                      <a:pt x="0" y="0"/>
                    </a:cubicBezTo>
                    <a:cubicBezTo>
                      <a:pt x="606262" y="0"/>
                      <a:pt x="1211573" y="0"/>
                      <a:pt x="1818786" y="0"/>
                    </a:cubicBezTo>
                    <a:cubicBezTo>
                      <a:pt x="1818786" y="48550"/>
                      <a:pt x="1818786" y="95197"/>
                      <a:pt x="1818786" y="146603"/>
                    </a:cubicBezTo>
                    <a:cubicBezTo>
                      <a:pt x="1215380" y="146603"/>
                      <a:pt x="610069" y="146603"/>
                      <a:pt x="0" y="1466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22">
                <a:extLst>
                  <a:ext uri="{FF2B5EF4-FFF2-40B4-BE49-F238E27FC236}">
                    <a16:creationId xmlns:a16="http://schemas.microsoft.com/office/drawing/2014/main" id="{C707025A-3A69-4351-AD67-4ECCA06DF047}"/>
                  </a:ext>
                </a:extLst>
              </p:cNvPr>
              <p:cNvSpPr/>
              <p:nvPr/>
            </p:nvSpPr>
            <p:spPr>
              <a:xfrm>
                <a:off x="4932330" y="3956389"/>
                <a:ext cx="1818786" cy="146602"/>
              </a:xfrm>
              <a:custGeom>
                <a:avLst/>
                <a:gdLst>
                  <a:gd name="connsiteX0" fmla="*/ 0 w 1818786"/>
                  <a:gd name="connsiteY0" fmla="*/ 146603 h 146602"/>
                  <a:gd name="connsiteX1" fmla="*/ 0 w 1818786"/>
                  <a:gd name="connsiteY1" fmla="*/ 0 h 146602"/>
                  <a:gd name="connsiteX2" fmla="*/ 1818786 w 1818786"/>
                  <a:gd name="connsiteY2" fmla="*/ 0 h 146602"/>
                  <a:gd name="connsiteX3" fmla="*/ 1818786 w 1818786"/>
                  <a:gd name="connsiteY3" fmla="*/ 146603 h 146602"/>
                  <a:gd name="connsiteX4" fmla="*/ 0 w 1818786"/>
                  <a:gd name="connsiteY4" fmla="*/ 146603 h 14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786" h="146602">
                    <a:moveTo>
                      <a:pt x="0" y="146603"/>
                    </a:moveTo>
                    <a:cubicBezTo>
                      <a:pt x="0" y="97101"/>
                      <a:pt x="0" y="50454"/>
                      <a:pt x="0" y="0"/>
                    </a:cubicBezTo>
                    <a:cubicBezTo>
                      <a:pt x="606262" y="0"/>
                      <a:pt x="1211573" y="0"/>
                      <a:pt x="1818786" y="0"/>
                    </a:cubicBezTo>
                    <a:cubicBezTo>
                      <a:pt x="1818786" y="48550"/>
                      <a:pt x="1818786" y="95197"/>
                      <a:pt x="1818786" y="146603"/>
                    </a:cubicBezTo>
                    <a:cubicBezTo>
                      <a:pt x="1215380" y="146603"/>
                      <a:pt x="610069" y="146603"/>
                      <a:pt x="0" y="1466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23">
                <a:extLst>
                  <a:ext uri="{FF2B5EF4-FFF2-40B4-BE49-F238E27FC236}">
                    <a16:creationId xmlns:a16="http://schemas.microsoft.com/office/drawing/2014/main" id="{8E1F5D54-7A46-4692-B0BA-1A083F2D2BF4}"/>
                  </a:ext>
                </a:extLst>
              </p:cNvPr>
              <p:cNvSpPr/>
              <p:nvPr/>
            </p:nvSpPr>
            <p:spPr>
              <a:xfrm>
                <a:off x="4933282" y="3653664"/>
                <a:ext cx="1515179" cy="146602"/>
              </a:xfrm>
              <a:custGeom>
                <a:avLst/>
                <a:gdLst>
                  <a:gd name="connsiteX0" fmla="*/ 1515180 w 1515179"/>
                  <a:gd name="connsiteY0" fmla="*/ 0 h 146602"/>
                  <a:gd name="connsiteX1" fmla="*/ 1515180 w 1515179"/>
                  <a:gd name="connsiteY1" fmla="*/ 146603 h 146602"/>
                  <a:gd name="connsiteX2" fmla="*/ 0 w 1515179"/>
                  <a:gd name="connsiteY2" fmla="*/ 146603 h 146602"/>
                  <a:gd name="connsiteX3" fmla="*/ 0 w 1515179"/>
                  <a:gd name="connsiteY3" fmla="*/ 0 h 146602"/>
                  <a:gd name="connsiteX4" fmla="*/ 1515180 w 1515179"/>
                  <a:gd name="connsiteY4" fmla="*/ 0 h 14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5179" h="146602">
                    <a:moveTo>
                      <a:pt x="1515180" y="0"/>
                    </a:moveTo>
                    <a:cubicBezTo>
                      <a:pt x="1515180" y="49502"/>
                      <a:pt x="1515180" y="97100"/>
                      <a:pt x="1515180" y="146603"/>
                    </a:cubicBezTo>
                    <a:cubicBezTo>
                      <a:pt x="1009802" y="146603"/>
                      <a:pt x="506329" y="146603"/>
                      <a:pt x="0" y="146603"/>
                    </a:cubicBezTo>
                    <a:cubicBezTo>
                      <a:pt x="0" y="97100"/>
                      <a:pt x="0" y="50454"/>
                      <a:pt x="0" y="0"/>
                    </a:cubicBezTo>
                    <a:cubicBezTo>
                      <a:pt x="503474" y="0"/>
                      <a:pt x="1006947" y="0"/>
                      <a:pt x="15151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24">
                <a:extLst>
                  <a:ext uri="{FF2B5EF4-FFF2-40B4-BE49-F238E27FC236}">
                    <a16:creationId xmlns:a16="http://schemas.microsoft.com/office/drawing/2014/main" id="{A298F47B-E967-4486-8697-D4EC0ADC06C0}"/>
                  </a:ext>
                </a:extLst>
              </p:cNvPr>
              <p:cNvSpPr/>
              <p:nvPr/>
            </p:nvSpPr>
            <p:spPr>
              <a:xfrm>
                <a:off x="4934233" y="4717010"/>
                <a:ext cx="828970" cy="144699"/>
              </a:xfrm>
              <a:custGeom>
                <a:avLst/>
                <a:gdLst>
                  <a:gd name="connsiteX0" fmla="*/ 828971 w 828970"/>
                  <a:gd name="connsiteY0" fmla="*/ 0 h 144699"/>
                  <a:gd name="connsiteX1" fmla="*/ 828971 w 828970"/>
                  <a:gd name="connsiteY1" fmla="*/ 144699 h 144699"/>
                  <a:gd name="connsiteX2" fmla="*/ 0 w 828970"/>
                  <a:gd name="connsiteY2" fmla="*/ 144699 h 144699"/>
                  <a:gd name="connsiteX3" fmla="*/ 0 w 828970"/>
                  <a:gd name="connsiteY3" fmla="*/ 0 h 144699"/>
                  <a:gd name="connsiteX4" fmla="*/ 828971 w 828970"/>
                  <a:gd name="connsiteY4" fmla="*/ 0 h 14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970" h="144699">
                    <a:moveTo>
                      <a:pt x="828971" y="0"/>
                    </a:moveTo>
                    <a:cubicBezTo>
                      <a:pt x="828971" y="47598"/>
                      <a:pt x="828971" y="94245"/>
                      <a:pt x="828971" y="144699"/>
                    </a:cubicBezTo>
                    <a:cubicBezTo>
                      <a:pt x="552964" y="144699"/>
                      <a:pt x="278861" y="144699"/>
                      <a:pt x="0" y="144699"/>
                    </a:cubicBezTo>
                    <a:cubicBezTo>
                      <a:pt x="0" y="98053"/>
                      <a:pt x="0" y="50454"/>
                      <a:pt x="0" y="0"/>
                    </a:cubicBezTo>
                    <a:cubicBezTo>
                      <a:pt x="276006" y="0"/>
                      <a:pt x="551061" y="0"/>
                      <a:pt x="8289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25">
                <a:extLst>
                  <a:ext uri="{FF2B5EF4-FFF2-40B4-BE49-F238E27FC236}">
                    <a16:creationId xmlns:a16="http://schemas.microsoft.com/office/drawing/2014/main" id="{CD2CFB34-FCA6-444F-9C5F-4FAD984F7AC3}"/>
                  </a:ext>
                </a:extLst>
              </p:cNvPr>
              <p:cNvSpPr/>
              <p:nvPr/>
            </p:nvSpPr>
            <p:spPr>
              <a:xfrm>
                <a:off x="4934233" y="5021639"/>
                <a:ext cx="828970" cy="144699"/>
              </a:xfrm>
              <a:custGeom>
                <a:avLst/>
                <a:gdLst>
                  <a:gd name="connsiteX0" fmla="*/ 828971 w 828970"/>
                  <a:gd name="connsiteY0" fmla="*/ 0 h 144699"/>
                  <a:gd name="connsiteX1" fmla="*/ 828971 w 828970"/>
                  <a:gd name="connsiteY1" fmla="*/ 144699 h 144699"/>
                  <a:gd name="connsiteX2" fmla="*/ 0 w 828970"/>
                  <a:gd name="connsiteY2" fmla="*/ 144699 h 144699"/>
                  <a:gd name="connsiteX3" fmla="*/ 0 w 828970"/>
                  <a:gd name="connsiteY3" fmla="*/ 0 h 144699"/>
                  <a:gd name="connsiteX4" fmla="*/ 828971 w 828970"/>
                  <a:gd name="connsiteY4" fmla="*/ 0 h 14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970" h="144699">
                    <a:moveTo>
                      <a:pt x="828971" y="0"/>
                    </a:moveTo>
                    <a:cubicBezTo>
                      <a:pt x="828971" y="47598"/>
                      <a:pt x="828971" y="94245"/>
                      <a:pt x="828971" y="144699"/>
                    </a:cubicBezTo>
                    <a:cubicBezTo>
                      <a:pt x="552964" y="144699"/>
                      <a:pt x="278861" y="144699"/>
                      <a:pt x="0" y="144699"/>
                    </a:cubicBezTo>
                    <a:cubicBezTo>
                      <a:pt x="0" y="98053"/>
                      <a:pt x="0" y="49502"/>
                      <a:pt x="0" y="0"/>
                    </a:cubicBezTo>
                    <a:cubicBezTo>
                      <a:pt x="276006" y="0"/>
                      <a:pt x="551061" y="0"/>
                      <a:pt x="8289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26">
                <a:extLst>
                  <a:ext uri="{FF2B5EF4-FFF2-40B4-BE49-F238E27FC236}">
                    <a16:creationId xmlns:a16="http://schemas.microsoft.com/office/drawing/2014/main" id="{AFE6B707-B8D4-4B08-927C-1510F2B9A82F}"/>
                  </a:ext>
                </a:extLst>
              </p:cNvPr>
              <p:cNvSpPr/>
              <p:nvPr/>
            </p:nvSpPr>
            <p:spPr>
              <a:xfrm>
                <a:off x="4933282" y="5325317"/>
                <a:ext cx="829922" cy="145650"/>
              </a:xfrm>
              <a:custGeom>
                <a:avLst/>
                <a:gdLst>
                  <a:gd name="connsiteX0" fmla="*/ 0 w 829922"/>
                  <a:gd name="connsiteY0" fmla="*/ 0 h 145650"/>
                  <a:gd name="connsiteX1" fmla="*/ 829923 w 829922"/>
                  <a:gd name="connsiteY1" fmla="*/ 0 h 145650"/>
                  <a:gd name="connsiteX2" fmla="*/ 829923 w 829922"/>
                  <a:gd name="connsiteY2" fmla="*/ 145651 h 145650"/>
                  <a:gd name="connsiteX3" fmla="*/ 0 w 829922"/>
                  <a:gd name="connsiteY3" fmla="*/ 145651 h 145650"/>
                  <a:gd name="connsiteX4" fmla="*/ 0 w 829922"/>
                  <a:gd name="connsiteY4" fmla="*/ 0 h 14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9922" h="145650">
                    <a:moveTo>
                      <a:pt x="0" y="0"/>
                    </a:moveTo>
                    <a:cubicBezTo>
                      <a:pt x="277910" y="0"/>
                      <a:pt x="552964" y="0"/>
                      <a:pt x="829923" y="0"/>
                    </a:cubicBezTo>
                    <a:cubicBezTo>
                      <a:pt x="829923" y="49502"/>
                      <a:pt x="829923" y="96148"/>
                      <a:pt x="829923" y="145651"/>
                    </a:cubicBezTo>
                    <a:cubicBezTo>
                      <a:pt x="552964" y="145651"/>
                      <a:pt x="277910" y="145651"/>
                      <a:pt x="0" y="145651"/>
                    </a:cubicBezTo>
                    <a:cubicBezTo>
                      <a:pt x="0" y="98052"/>
                      <a:pt x="0" y="51406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27">
                <a:extLst>
                  <a:ext uri="{FF2B5EF4-FFF2-40B4-BE49-F238E27FC236}">
                    <a16:creationId xmlns:a16="http://schemas.microsoft.com/office/drawing/2014/main" id="{A7FDE710-2DCE-4732-A0BE-BD78FDDFA2A9}"/>
                  </a:ext>
                </a:extLst>
              </p:cNvPr>
              <p:cNvSpPr/>
              <p:nvPr/>
            </p:nvSpPr>
            <p:spPr>
              <a:xfrm>
                <a:off x="6603596" y="3651760"/>
                <a:ext cx="146568" cy="148506"/>
              </a:xfrm>
              <a:custGeom>
                <a:avLst/>
                <a:gdLst>
                  <a:gd name="connsiteX0" fmla="*/ 146569 w 146568"/>
                  <a:gd name="connsiteY0" fmla="*/ 148507 h 148506"/>
                  <a:gd name="connsiteX1" fmla="*/ 0 w 146568"/>
                  <a:gd name="connsiteY1" fmla="*/ 148507 h 148506"/>
                  <a:gd name="connsiteX2" fmla="*/ 0 w 146568"/>
                  <a:gd name="connsiteY2" fmla="*/ 0 h 148506"/>
                  <a:gd name="connsiteX3" fmla="*/ 146569 w 146568"/>
                  <a:gd name="connsiteY3" fmla="*/ 0 h 148506"/>
                  <a:gd name="connsiteX4" fmla="*/ 146569 w 146568"/>
                  <a:gd name="connsiteY4" fmla="*/ 148507 h 14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568" h="148506">
                    <a:moveTo>
                      <a:pt x="146569" y="148507"/>
                    </a:moveTo>
                    <a:cubicBezTo>
                      <a:pt x="96126" y="148507"/>
                      <a:pt x="49491" y="148507"/>
                      <a:pt x="0" y="148507"/>
                    </a:cubicBezTo>
                    <a:cubicBezTo>
                      <a:pt x="0" y="98053"/>
                      <a:pt x="0" y="50454"/>
                      <a:pt x="0" y="0"/>
                    </a:cubicBezTo>
                    <a:cubicBezTo>
                      <a:pt x="49491" y="0"/>
                      <a:pt x="96126" y="0"/>
                      <a:pt x="146569" y="0"/>
                    </a:cubicBezTo>
                    <a:cubicBezTo>
                      <a:pt x="146569" y="49502"/>
                      <a:pt x="146569" y="97101"/>
                      <a:pt x="146569" y="14850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28">
                <a:extLst>
                  <a:ext uri="{FF2B5EF4-FFF2-40B4-BE49-F238E27FC236}">
                    <a16:creationId xmlns:a16="http://schemas.microsoft.com/office/drawing/2014/main" id="{70B3F8F4-4B85-4FE5-A085-9ED5BF0C089B}"/>
                  </a:ext>
                </a:extLst>
              </p:cNvPr>
              <p:cNvSpPr/>
              <p:nvPr/>
            </p:nvSpPr>
            <p:spPr>
              <a:xfrm>
                <a:off x="5996382" y="1982011"/>
                <a:ext cx="451127" cy="449328"/>
              </a:xfrm>
              <a:custGeom>
                <a:avLst/>
                <a:gdLst>
                  <a:gd name="connsiteX0" fmla="*/ 451127 w 451127"/>
                  <a:gd name="connsiteY0" fmla="*/ 449328 h 449328"/>
                  <a:gd name="connsiteX1" fmla="*/ 0 w 451127"/>
                  <a:gd name="connsiteY1" fmla="*/ 449328 h 449328"/>
                  <a:gd name="connsiteX2" fmla="*/ 0 w 451127"/>
                  <a:gd name="connsiteY2" fmla="*/ 0 h 449328"/>
                  <a:gd name="connsiteX3" fmla="*/ 451127 w 451127"/>
                  <a:gd name="connsiteY3" fmla="*/ 0 h 449328"/>
                  <a:gd name="connsiteX4" fmla="*/ 451127 w 451127"/>
                  <a:gd name="connsiteY4" fmla="*/ 449328 h 449328"/>
                  <a:gd name="connsiteX5" fmla="*/ 297896 w 451127"/>
                  <a:gd name="connsiteY5" fmla="*/ 151363 h 449328"/>
                  <a:gd name="connsiteX6" fmla="*/ 153231 w 451127"/>
                  <a:gd name="connsiteY6" fmla="*/ 151363 h 449328"/>
                  <a:gd name="connsiteX7" fmla="*/ 153231 w 451127"/>
                  <a:gd name="connsiteY7" fmla="*/ 297966 h 449328"/>
                  <a:gd name="connsiteX8" fmla="*/ 297896 w 451127"/>
                  <a:gd name="connsiteY8" fmla="*/ 297966 h 449328"/>
                  <a:gd name="connsiteX9" fmla="*/ 297896 w 451127"/>
                  <a:gd name="connsiteY9" fmla="*/ 151363 h 4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1127" h="449328">
                    <a:moveTo>
                      <a:pt x="451127" y="449328"/>
                    </a:moveTo>
                    <a:cubicBezTo>
                      <a:pt x="298848" y="449328"/>
                      <a:pt x="151328" y="449328"/>
                      <a:pt x="0" y="449328"/>
                    </a:cubicBezTo>
                    <a:cubicBezTo>
                      <a:pt x="0" y="299869"/>
                      <a:pt x="0" y="151363"/>
                      <a:pt x="0" y="0"/>
                    </a:cubicBezTo>
                    <a:cubicBezTo>
                      <a:pt x="150376" y="0"/>
                      <a:pt x="298848" y="0"/>
                      <a:pt x="451127" y="0"/>
                    </a:cubicBezTo>
                    <a:cubicBezTo>
                      <a:pt x="451127" y="149459"/>
                      <a:pt x="451127" y="297013"/>
                      <a:pt x="451127" y="449328"/>
                    </a:cubicBezTo>
                    <a:close/>
                    <a:moveTo>
                      <a:pt x="297896" y="151363"/>
                    </a:moveTo>
                    <a:cubicBezTo>
                      <a:pt x="247454" y="151363"/>
                      <a:pt x="199867" y="151363"/>
                      <a:pt x="153231" y="151363"/>
                    </a:cubicBezTo>
                    <a:cubicBezTo>
                      <a:pt x="153231" y="201817"/>
                      <a:pt x="153231" y="248463"/>
                      <a:pt x="153231" y="297966"/>
                    </a:cubicBezTo>
                    <a:cubicBezTo>
                      <a:pt x="202722" y="297966"/>
                      <a:pt x="249357" y="297966"/>
                      <a:pt x="297896" y="297966"/>
                    </a:cubicBezTo>
                    <a:cubicBezTo>
                      <a:pt x="297896" y="247511"/>
                      <a:pt x="297896" y="199913"/>
                      <a:pt x="297896" y="1513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9">
                <a:extLst>
                  <a:ext uri="{FF2B5EF4-FFF2-40B4-BE49-F238E27FC236}">
                    <a16:creationId xmlns:a16="http://schemas.microsoft.com/office/drawing/2014/main" id="{F0603357-1FD9-4BF7-A686-8EE4AE5FF3B9}"/>
                  </a:ext>
                </a:extLst>
              </p:cNvPr>
              <p:cNvSpPr/>
              <p:nvPr/>
            </p:nvSpPr>
            <p:spPr>
              <a:xfrm>
                <a:off x="5313028" y="1981059"/>
                <a:ext cx="449224" cy="451232"/>
              </a:xfrm>
              <a:custGeom>
                <a:avLst/>
                <a:gdLst>
                  <a:gd name="connsiteX0" fmla="*/ 0 w 449224"/>
                  <a:gd name="connsiteY0" fmla="*/ 0 h 451232"/>
                  <a:gd name="connsiteX1" fmla="*/ 449224 w 449224"/>
                  <a:gd name="connsiteY1" fmla="*/ 0 h 451232"/>
                  <a:gd name="connsiteX2" fmla="*/ 449224 w 449224"/>
                  <a:gd name="connsiteY2" fmla="*/ 451232 h 451232"/>
                  <a:gd name="connsiteX3" fmla="*/ 0 w 449224"/>
                  <a:gd name="connsiteY3" fmla="*/ 451232 h 451232"/>
                  <a:gd name="connsiteX4" fmla="*/ 0 w 449224"/>
                  <a:gd name="connsiteY4" fmla="*/ 0 h 451232"/>
                  <a:gd name="connsiteX5" fmla="*/ 296945 w 449224"/>
                  <a:gd name="connsiteY5" fmla="*/ 299869 h 451232"/>
                  <a:gd name="connsiteX6" fmla="*/ 296945 w 449224"/>
                  <a:gd name="connsiteY6" fmla="*/ 151363 h 451232"/>
                  <a:gd name="connsiteX7" fmla="*/ 151328 w 449224"/>
                  <a:gd name="connsiteY7" fmla="*/ 151363 h 451232"/>
                  <a:gd name="connsiteX8" fmla="*/ 151328 w 449224"/>
                  <a:gd name="connsiteY8" fmla="*/ 299869 h 451232"/>
                  <a:gd name="connsiteX9" fmla="*/ 296945 w 449224"/>
                  <a:gd name="connsiteY9" fmla="*/ 299869 h 4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9224" h="451232">
                    <a:moveTo>
                      <a:pt x="0" y="0"/>
                    </a:moveTo>
                    <a:cubicBezTo>
                      <a:pt x="150376" y="0"/>
                      <a:pt x="297897" y="0"/>
                      <a:pt x="449224" y="0"/>
                    </a:cubicBezTo>
                    <a:cubicBezTo>
                      <a:pt x="449224" y="151363"/>
                      <a:pt x="449224" y="299869"/>
                      <a:pt x="449224" y="451232"/>
                    </a:cubicBezTo>
                    <a:cubicBezTo>
                      <a:pt x="298848" y="451232"/>
                      <a:pt x="151328" y="451232"/>
                      <a:pt x="0" y="451232"/>
                    </a:cubicBezTo>
                    <a:cubicBezTo>
                      <a:pt x="0" y="300821"/>
                      <a:pt x="0" y="151363"/>
                      <a:pt x="0" y="0"/>
                    </a:cubicBezTo>
                    <a:close/>
                    <a:moveTo>
                      <a:pt x="296945" y="299869"/>
                    </a:moveTo>
                    <a:cubicBezTo>
                      <a:pt x="296945" y="246559"/>
                      <a:pt x="296945" y="198961"/>
                      <a:pt x="296945" y="151363"/>
                    </a:cubicBezTo>
                    <a:cubicBezTo>
                      <a:pt x="246502" y="151363"/>
                      <a:pt x="199867" y="151363"/>
                      <a:pt x="151328" y="151363"/>
                    </a:cubicBezTo>
                    <a:cubicBezTo>
                      <a:pt x="151328" y="201817"/>
                      <a:pt x="151328" y="249415"/>
                      <a:pt x="151328" y="299869"/>
                    </a:cubicBezTo>
                    <a:cubicBezTo>
                      <a:pt x="201770" y="299869"/>
                      <a:pt x="248406" y="299869"/>
                      <a:pt x="296945" y="2998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30">
                <a:extLst>
                  <a:ext uri="{FF2B5EF4-FFF2-40B4-BE49-F238E27FC236}">
                    <a16:creationId xmlns:a16="http://schemas.microsoft.com/office/drawing/2014/main" id="{A6C44796-8C94-4C15-A9F2-CCC34E64D37B}"/>
                  </a:ext>
                </a:extLst>
              </p:cNvPr>
              <p:cNvSpPr/>
              <p:nvPr/>
            </p:nvSpPr>
            <p:spPr>
              <a:xfrm>
                <a:off x="4629675" y="1981059"/>
                <a:ext cx="448272" cy="451232"/>
              </a:xfrm>
              <a:custGeom>
                <a:avLst/>
                <a:gdLst>
                  <a:gd name="connsiteX0" fmla="*/ 448272 w 448272"/>
                  <a:gd name="connsiteY0" fmla="*/ 451232 h 451232"/>
                  <a:gd name="connsiteX1" fmla="*/ 0 w 448272"/>
                  <a:gd name="connsiteY1" fmla="*/ 451232 h 451232"/>
                  <a:gd name="connsiteX2" fmla="*/ 0 w 448272"/>
                  <a:gd name="connsiteY2" fmla="*/ 0 h 451232"/>
                  <a:gd name="connsiteX3" fmla="*/ 448272 w 448272"/>
                  <a:gd name="connsiteY3" fmla="*/ 0 h 451232"/>
                  <a:gd name="connsiteX4" fmla="*/ 448272 w 448272"/>
                  <a:gd name="connsiteY4" fmla="*/ 451232 h 451232"/>
                  <a:gd name="connsiteX5" fmla="*/ 297896 w 448272"/>
                  <a:gd name="connsiteY5" fmla="*/ 151363 h 451232"/>
                  <a:gd name="connsiteX6" fmla="*/ 150376 w 448272"/>
                  <a:gd name="connsiteY6" fmla="*/ 151363 h 451232"/>
                  <a:gd name="connsiteX7" fmla="*/ 150376 w 448272"/>
                  <a:gd name="connsiteY7" fmla="*/ 297966 h 451232"/>
                  <a:gd name="connsiteX8" fmla="*/ 297896 w 448272"/>
                  <a:gd name="connsiteY8" fmla="*/ 297966 h 451232"/>
                  <a:gd name="connsiteX9" fmla="*/ 297896 w 448272"/>
                  <a:gd name="connsiteY9" fmla="*/ 151363 h 4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8272" h="451232">
                    <a:moveTo>
                      <a:pt x="448272" y="451232"/>
                    </a:moveTo>
                    <a:cubicBezTo>
                      <a:pt x="296945" y="451232"/>
                      <a:pt x="150376" y="451232"/>
                      <a:pt x="0" y="451232"/>
                    </a:cubicBezTo>
                    <a:cubicBezTo>
                      <a:pt x="0" y="300821"/>
                      <a:pt x="0" y="152315"/>
                      <a:pt x="0" y="0"/>
                    </a:cubicBezTo>
                    <a:cubicBezTo>
                      <a:pt x="149424" y="0"/>
                      <a:pt x="297896" y="0"/>
                      <a:pt x="448272" y="0"/>
                    </a:cubicBezTo>
                    <a:cubicBezTo>
                      <a:pt x="448272" y="150411"/>
                      <a:pt x="448272" y="298918"/>
                      <a:pt x="448272" y="451232"/>
                    </a:cubicBezTo>
                    <a:close/>
                    <a:moveTo>
                      <a:pt x="297896" y="151363"/>
                    </a:moveTo>
                    <a:cubicBezTo>
                      <a:pt x="247454" y="151363"/>
                      <a:pt x="199867" y="151363"/>
                      <a:pt x="150376" y="151363"/>
                    </a:cubicBezTo>
                    <a:cubicBezTo>
                      <a:pt x="150376" y="201817"/>
                      <a:pt x="150376" y="249415"/>
                      <a:pt x="150376" y="297966"/>
                    </a:cubicBezTo>
                    <a:cubicBezTo>
                      <a:pt x="201770" y="297966"/>
                      <a:pt x="249357" y="297966"/>
                      <a:pt x="297896" y="297966"/>
                    </a:cubicBezTo>
                    <a:cubicBezTo>
                      <a:pt x="297896" y="246559"/>
                      <a:pt x="297896" y="199913"/>
                      <a:pt x="297896" y="1513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6279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85B94-7608-4FF5-9861-C51015FE36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08387" y="1620418"/>
            <a:ext cx="5318234" cy="54043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/>
              <a:t>Konzentrieren</a:t>
            </a:r>
            <a:r>
              <a:rPr lang="en-US" sz="2000" dirty="0"/>
              <a:t> Sie </a:t>
            </a:r>
            <a:r>
              <a:rPr lang="en-US" sz="2000" dirty="0" err="1"/>
              <a:t>sich</a:t>
            </a:r>
            <a:r>
              <a:rPr lang="en-US" sz="2000" dirty="0"/>
              <a:t> </a:t>
            </a:r>
            <a:r>
              <a:rPr lang="en-US" sz="2000" dirty="0" err="1"/>
              <a:t>jetzt</a:t>
            </a:r>
            <a:r>
              <a:rPr lang="en-US" sz="2000" dirty="0"/>
              <a:t> </a:t>
            </a:r>
            <a:r>
              <a:rPr lang="en-US" sz="2000" dirty="0" err="1"/>
              <a:t>nur</a:t>
            </a:r>
            <a:r>
              <a:rPr lang="en-US" sz="2000" dirty="0"/>
              <a:t> </a:t>
            </a:r>
            <a:r>
              <a:rPr lang="en-US" sz="2000" dirty="0" err="1"/>
              <a:t>noch</a:t>
            </a:r>
            <a:r>
              <a:rPr lang="en-US" sz="2000" dirty="0"/>
              <a:t> auf die </a:t>
            </a:r>
            <a:r>
              <a:rPr lang="en-US" sz="2000" dirty="0" err="1"/>
              <a:t>Problemstellung</a:t>
            </a:r>
            <a:r>
              <a:rPr lang="en-US" sz="2000" dirty="0"/>
              <a:t> und </a:t>
            </a:r>
            <a:r>
              <a:rPr lang="en-US" sz="2000" dirty="0" err="1"/>
              <a:t>entwickeln</a:t>
            </a:r>
            <a:r>
              <a:rPr lang="en-US" sz="2000" dirty="0"/>
              <a:t> Sie Ideen, die das Problem </a:t>
            </a:r>
            <a:r>
              <a:rPr lang="en-US" sz="2000" dirty="0" err="1"/>
              <a:t>lösen</a:t>
            </a:r>
            <a:r>
              <a:rPr lang="en-US" sz="2000" dirty="0"/>
              <a:t>. Es </a:t>
            </a:r>
            <a:r>
              <a:rPr lang="en-US" sz="2000" dirty="0" err="1"/>
              <a:t>geht</a:t>
            </a:r>
            <a:r>
              <a:rPr lang="en-US" sz="2000" dirty="0"/>
              <a:t>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dirty="0" err="1"/>
              <a:t>darum</a:t>
            </a:r>
            <a:r>
              <a:rPr lang="en-US" sz="2000" dirty="0"/>
              <a:t>,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perfekte</a:t>
            </a:r>
            <a:r>
              <a:rPr lang="en-US" sz="2000" dirty="0"/>
              <a:t> Idee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finden</a:t>
            </a:r>
            <a:r>
              <a:rPr lang="en-US" sz="2000" dirty="0"/>
              <a:t>, </a:t>
            </a:r>
            <a:r>
              <a:rPr lang="en-US" sz="2000" dirty="0" err="1"/>
              <a:t>sondern</a:t>
            </a:r>
            <a:r>
              <a:rPr lang="en-US" sz="2000" dirty="0"/>
              <a:t> so </a:t>
            </a:r>
            <a:r>
              <a:rPr lang="en-US" sz="2000" dirty="0" err="1"/>
              <a:t>viele</a:t>
            </a:r>
            <a:r>
              <a:rPr lang="en-US" sz="2000" dirty="0"/>
              <a:t> Ideen </a:t>
            </a:r>
            <a:r>
              <a:rPr lang="en-US" sz="2000" dirty="0" err="1"/>
              <a:t>wie</a:t>
            </a:r>
            <a:r>
              <a:rPr lang="en-US" sz="2000" dirty="0"/>
              <a:t> </a:t>
            </a:r>
            <a:r>
              <a:rPr lang="en-US" sz="2000" dirty="0" err="1"/>
              <a:t>möglich</a:t>
            </a:r>
            <a:r>
              <a:rPr lang="en-US" sz="2000" dirty="0"/>
              <a:t>: z. B. </a:t>
            </a:r>
            <a:r>
              <a:rPr lang="en-US" sz="2000" dirty="0" err="1"/>
              <a:t>einzigartige</a:t>
            </a:r>
            <a:r>
              <a:rPr lang="en-US" sz="2000" dirty="0"/>
              <a:t> Virtual-Reality-</a:t>
            </a:r>
            <a:r>
              <a:rPr lang="en-US" sz="2000" dirty="0" err="1"/>
              <a:t>Erlebnisse</a:t>
            </a:r>
            <a:r>
              <a:rPr lang="en-US" sz="2000" dirty="0"/>
              <a:t>, </a:t>
            </a:r>
            <a:r>
              <a:rPr lang="en-US" sz="2000" dirty="0" err="1"/>
              <a:t>gesunde</a:t>
            </a:r>
            <a:r>
              <a:rPr lang="en-US" sz="2000" dirty="0"/>
              <a:t> Null-Koch-</a:t>
            </a:r>
            <a:r>
              <a:rPr lang="en-US" sz="2000" dirty="0" err="1"/>
              <a:t>Optionen</a:t>
            </a:r>
            <a:r>
              <a:rPr lang="en-US" sz="2000" dirty="0"/>
              <a:t>, </a:t>
            </a:r>
            <a:r>
              <a:rPr lang="en-US" sz="2000" dirty="0" err="1"/>
              <a:t>geschmacksverstärkte</a:t>
            </a:r>
            <a:r>
              <a:rPr lang="en-US" sz="2000" dirty="0"/>
              <a:t>/ </a:t>
            </a:r>
            <a:r>
              <a:rPr lang="en-US" sz="2000" dirty="0" err="1"/>
              <a:t>angereicherte</a:t>
            </a:r>
            <a:r>
              <a:rPr lang="en-US" sz="2000" dirty="0"/>
              <a:t> </a:t>
            </a:r>
            <a:r>
              <a:rPr lang="en-US" sz="2000" dirty="0" err="1"/>
              <a:t>Produkte</a:t>
            </a:r>
            <a:r>
              <a:rPr lang="en-US" sz="2000" dirty="0"/>
              <a:t>, </a:t>
            </a:r>
            <a:r>
              <a:rPr lang="en-US" sz="2000" dirty="0" err="1"/>
              <a:t>seniorenfreundliche</a:t>
            </a:r>
            <a:r>
              <a:rPr lang="en-US" sz="2000" dirty="0"/>
              <a:t> </a:t>
            </a:r>
            <a:r>
              <a:rPr lang="en-US" sz="2000" dirty="0" err="1"/>
              <a:t>Schwebebretter</a:t>
            </a:r>
            <a:r>
              <a:rPr lang="en-US" sz="2000" dirty="0"/>
              <a:t> </a:t>
            </a:r>
            <a:r>
              <a:rPr lang="en-US" sz="2000" dirty="0" err="1"/>
              <a:t>oder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modifizierte</a:t>
            </a:r>
            <a:r>
              <a:rPr lang="en-US" sz="2000" dirty="0"/>
              <a:t> </a:t>
            </a:r>
            <a:r>
              <a:rPr lang="en-US" sz="2000" dirty="0" err="1"/>
              <a:t>Sackkarre</a:t>
            </a:r>
            <a:r>
              <a:rPr lang="en-US" sz="2000" dirty="0"/>
              <a:t>. Was </a:t>
            </a:r>
            <a:r>
              <a:rPr lang="en-US" sz="2000" dirty="0" err="1"/>
              <a:t>auch</a:t>
            </a:r>
            <a:r>
              <a:rPr lang="en-US" sz="2000" dirty="0"/>
              <a:t> </a:t>
            </a:r>
            <a:r>
              <a:rPr lang="en-US" sz="2000" dirty="0" err="1"/>
              <a:t>immer</a:t>
            </a:r>
            <a:r>
              <a:rPr lang="en-US" sz="2000" dirty="0"/>
              <a:t> es </a:t>
            </a:r>
            <a:r>
              <a:rPr lang="en-US" sz="2000" dirty="0" err="1"/>
              <a:t>ist</a:t>
            </a:r>
            <a:r>
              <a:rPr lang="en-US" sz="2000" dirty="0"/>
              <a:t>, </a:t>
            </a:r>
            <a:r>
              <a:rPr lang="en-US" sz="2000" dirty="0" err="1"/>
              <a:t>skizzieren</a:t>
            </a:r>
            <a:r>
              <a:rPr lang="en-US" sz="2000" dirty="0"/>
              <a:t> Sie </a:t>
            </a:r>
            <a:r>
              <a:rPr lang="en-US" sz="2000" dirty="0" err="1"/>
              <a:t>Ihre</a:t>
            </a:r>
            <a:r>
              <a:rPr lang="en-US" sz="2000" dirty="0"/>
              <a:t> </a:t>
            </a:r>
            <a:r>
              <a:rPr lang="en-US" sz="2000" dirty="0" err="1"/>
              <a:t>besten</a:t>
            </a:r>
            <a:r>
              <a:rPr lang="en-US" sz="2000" dirty="0"/>
              <a:t> Ideen und </a:t>
            </a:r>
            <a:r>
              <a:rPr lang="en-US" sz="2000" dirty="0" err="1"/>
              <a:t>zeigen</a:t>
            </a:r>
            <a:r>
              <a:rPr lang="en-US" sz="2000" dirty="0"/>
              <a:t> Sie </a:t>
            </a:r>
            <a:r>
              <a:rPr lang="en-US" sz="2000" dirty="0" err="1"/>
              <a:t>sie</a:t>
            </a:r>
            <a:r>
              <a:rPr lang="en-US" sz="2000" dirty="0"/>
              <a:t> den Menschen, </a:t>
            </a:r>
            <a:r>
              <a:rPr lang="en-US" sz="2000" dirty="0" err="1"/>
              <a:t>denen</a:t>
            </a:r>
            <a:r>
              <a:rPr lang="en-US" sz="2000" dirty="0"/>
              <a:t> Sie </a:t>
            </a:r>
            <a:r>
              <a:rPr lang="en-US" sz="2000" dirty="0" err="1"/>
              <a:t>helfen</a:t>
            </a:r>
            <a:r>
              <a:rPr lang="en-US" sz="2000" dirty="0"/>
              <a:t> </a:t>
            </a:r>
            <a:r>
              <a:rPr lang="en-US" sz="2000" dirty="0" err="1"/>
              <a:t>wollen</a:t>
            </a:r>
            <a:r>
              <a:rPr lang="en-US" sz="2000" dirty="0"/>
              <a:t>, </a:t>
            </a:r>
            <a:r>
              <a:rPr lang="en-US" sz="2000" dirty="0" err="1"/>
              <a:t>damit</a:t>
            </a:r>
            <a:r>
              <a:rPr lang="en-US" sz="2000" dirty="0"/>
              <a:t> Sie </a:t>
            </a:r>
            <a:r>
              <a:rPr lang="en-US" sz="2000" dirty="0" err="1"/>
              <a:t>ihr</a:t>
            </a:r>
            <a:r>
              <a:rPr lang="en-US" sz="2000" dirty="0"/>
              <a:t> Feedback </a:t>
            </a:r>
            <a:r>
              <a:rPr lang="en-US" sz="2000" dirty="0" err="1"/>
              <a:t>bekommen</a:t>
            </a:r>
            <a:r>
              <a:rPr lang="en-US" sz="20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7EF14-0ADD-4B0A-BA07-2C85C69659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21500" y="512811"/>
            <a:ext cx="5105121" cy="820379"/>
          </a:xfrm>
        </p:spPr>
        <p:txBody>
          <a:bodyPr>
            <a:normAutofit/>
          </a:bodyPr>
          <a:lstStyle/>
          <a:p>
            <a:r>
              <a:rPr lang="en-US" sz="2800" b="1" dirty="0"/>
              <a:t>Phase 3: </a:t>
            </a:r>
            <a:r>
              <a:rPr lang="en-US" sz="2800" b="1" dirty="0" err="1"/>
              <a:t>Ideenfindung</a:t>
            </a:r>
            <a:r>
              <a:rPr lang="en-US" sz="2800" b="1" dirty="0"/>
              <a:t> </a:t>
            </a:r>
            <a:endParaRPr lang="en-IE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38D494-4DD4-46E0-98A0-16E14482AA3A}"/>
              </a:ext>
            </a:extLst>
          </p:cNvPr>
          <p:cNvSpPr txBox="1"/>
          <p:nvPr/>
        </p:nvSpPr>
        <p:spPr>
          <a:xfrm>
            <a:off x="7577959" y="4866290"/>
            <a:ext cx="4004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188A3"/>
                </a:solidFill>
              </a:rPr>
              <a:t>Brainstorming und</a:t>
            </a:r>
          </a:p>
          <a:p>
            <a:pPr algn="ctr"/>
            <a:r>
              <a:rPr lang="en-US" sz="2400" b="1" dirty="0" err="1">
                <a:solidFill>
                  <a:srgbClr val="1188A3"/>
                </a:solidFill>
              </a:rPr>
              <a:t>kreative</a:t>
            </a:r>
            <a:r>
              <a:rPr lang="en-US" sz="2400" b="1" dirty="0">
                <a:solidFill>
                  <a:srgbClr val="1188A3"/>
                </a:solidFill>
              </a:rPr>
              <a:t> </a:t>
            </a:r>
            <a:r>
              <a:rPr lang="en-US" sz="2400" b="1" dirty="0" err="1">
                <a:solidFill>
                  <a:srgbClr val="1188A3"/>
                </a:solidFill>
              </a:rPr>
              <a:t>Lösungen</a:t>
            </a:r>
            <a:r>
              <a:rPr lang="en-US" sz="2400" b="1" dirty="0">
                <a:solidFill>
                  <a:srgbClr val="1188A3"/>
                </a:solidFill>
              </a:rPr>
              <a:t> </a:t>
            </a:r>
            <a:r>
              <a:rPr lang="en-US" sz="2400" b="1" dirty="0" err="1">
                <a:solidFill>
                  <a:srgbClr val="1188A3"/>
                </a:solidFill>
              </a:rPr>
              <a:t>finden</a:t>
            </a:r>
            <a:endParaRPr lang="en-US" sz="2400" b="1" dirty="0">
              <a:solidFill>
                <a:srgbClr val="1188A3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466EF8-FCFD-47B0-920E-406A939D7220}"/>
              </a:ext>
            </a:extLst>
          </p:cNvPr>
          <p:cNvGrpSpPr/>
          <p:nvPr/>
        </p:nvGrpSpPr>
        <p:grpSpPr>
          <a:xfrm>
            <a:off x="8523889" y="1620418"/>
            <a:ext cx="2259724" cy="2396358"/>
            <a:chOff x="8736336" y="773976"/>
            <a:chExt cx="925001" cy="925018"/>
          </a:xfrm>
        </p:grpSpPr>
        <p:grpSp>
          <p:nvGrpSpPr>
            <p:cNvPr id="27" name="Graphic 2">
              <a:extLst>
                <a:ext uri="{FF2B5EF4-FFF2-40B4-BE49-F238E27FC236}">
                  <a16:creationId xmlns:a16="http://schemas.microsoft.com/office/drawing/2014/main" id="{B1FC0D48-62E7-4E5F-8F1A-D76E5DED6227}"/>
                </a:ext>
              </a:extLst>
            </p:cNvPr>
            <p:cNvGrpSpPr/>
            <p:nvPr/>
          </p:nvGrpSpPr>
          <p:grpSpPr>
            <a:xfrm>
              <a:off x="8736336" y="773976"/>
              <a:ext cx="925001" cy="925018"/>
              <a:chOff x="8736336" y="773976"/>
              <a:chExt cx="925001" cy="925018"/>
            </a:xfrm>
            <a:solidFill>
              <a:srgbClr val="010101"/>
            </a:solidFill>
          </p:grpSpPr>
          <p:sp>
            <p:nvSpPr>
              <p:cNvPr id="30" name="Freeform 306">
                <a:extLst>
                  <a:ext uri="{FF2B5EF4-FFF2-40B4-BE49-F238E27FC236}">
                    <a16:creationId xmlns:a16="http://schemas.microsoft.com/office/drawing/2014/main" id="{DEE7E5A5-8942-419C-BF5C-9006A8CC6DB0}"/>
                  </a:ext>
                </a:extLst>
              </p:cNvPr>
              <p:cNvSpPr/>
              <p:nvPr/>
            </p:nvSpPr>
            <p:spPr>
              <a:xfrm>
                <a:off x="8880867" y="773976"/>
                <a:ext cx="636011" cy="925018"/>
              </a:xfrm>
              <a:custGeom>
                <a:avLst/>
                <a:gdLst>
                  <a:gd name="connsiteX0" fmla="*/ 547413 w 636011"/>
                  <a:gd name="connsiteY0" fmla="*/ 538397 h 925018"/>
                  <a:gd name="connsiteX1" fmla="*/ 635939 w 636011"/>
                  <a:gd name="connsiteY1" fmla="*/ 312566 h 925018"/>
                  <a:gd name="connsiteX2" fmla="*/ 314356 w 636011"/>
                  <a:gd name="connsiteY2" fmla="*/ 17 h 925018"/>
                  <a:gd name="connsiteX3" fmla="*/ 0 w 636011"/>
                  <a:gd name="connsiteY3" fmla="*/ 317987 h 925018"/>
                  <a:gd name="connsiteX4" fmla="*/ 88526 w 636011"/>
                  <a:gd name="connsiteY4" fmla="*/ 537494 h 925018"/>
                  <a:gd name="connsiteX5" fmla="*/ 143628 w 636011"/>
                  <a:gd name="connsiteY5" fmla="*/ 655828 h 925018"/>
                  <a:gd name="connsiteX6" fmla="*/ 130982 w 636011"/>
                  <a:gd name="connsiteY6" fmla="*/ 737127 h 925018"/>
                  <a:gd name="connsiteX7" fmla="*/ 161695 w 636011"/>
                  <a:gd name="connsiteY7" fmla="*/ 823847 h 925018"/>
                  <a:gd name="connsiteX8" fmla="*/ 289967 w 636011"/>
                  <a:gd name="connsiteY8" fmla="*/ 925018 h 925018"/>
                  <a:gd name="connsiteX9" fmla="*/ 345973 w 636011"/>
                  <a:gd name="connsiteY9" fmla="*/ 925018 h 925018"/>
                  <a:gd name="connsiteX10" fmla="*/ 474244 w 636011"/>
                  <a:gd name="connsiteY10" fmla="*/ 823847 h 925018"/>
                  <a:gd name="connsiteX11" fmla="*/ 504957 w 636011"/>
                  <a:gd name="connsiteY11" fmla="*/ 737127 h 925018"/>
                  <a:gd name="connsiteX12" fmla="*/ 492310 w 636011"/>
                  <a:gd name="connsiteY12" fmla="*/ 655828 h 925018"/>
                  <a:gd name="connsiteX13" fmla="*/ 547413 w 636011"/>
                  <a:gd name="connsiteY13" fmla="*/ 538397 h 925018"/>
                  <a:gd name="connsiteX14" fmla="*/ 547413 w 636011"/>
                  <a:gd name="connsiteY14" fmla="*/ 538397 h 925018"/>
                  <a:gd name="connsiteX15" fmla="*/ 109302 w 636011"/>
                  <a:gd name="connsiteY15" fmla="*/ 517620 h 925018"/>
                  <a:gd name="connsiteX16" fmla="*/ 28906 w 636011"/>
                  <a:gd name="connsiteY16" fmla="*/ 317987 h 925018"/>
                  <a:gd name="connsiteX17" fmla="*/ 314356 w 636011"/>
                  <a:gd name="connsiteY17" fmla="*/ 28923 h 925018"/>
                  <a:gd name="connsiteX18" fmla="*/ 607032 w 636011"/>
                  <a:gd name="connsiteY18" fmla="*/ 313470 h 925018"/>
                  <a:gd name="connsiteX19" fmla="*/ 526637 w 636011"/>
                  <a:gd name="connsiteY19" fmla="*/ 518523 h 925018"/>
                  <a:gd name="connsiteX20" fmla="*/ 464307 w 636011"/>
                  <a:gd name="connsiteY20" fmla="*/ 650409 h 925018"/>
                  <a:gd name="connsiteX21" fmla="*/ 332423 w 636011"/>
                  <a:gd name="connsiteY21" fmla="*/ 650409 h 925018"/>
                  <a:gd name="connsiteX22" fmla="*/ 332423 w 636011"/>
                  <a:gd name="connsiteY22" fmla="*/ 491424 h 925018"/>
                  <a:gd name="connsiteX23" fmla="*/ 375782 w 636011"/>
                  <a:gd name="connsiteY23" fmla="*/ 491424 h 925018"/>
                  <a:gd name="connsiteX24" fmla="*/ 534766 w 636011"/>
                  <a:gd name="connsiteY24" fmla="*/ 332439 h 925018"/>
                  <a:gd name="connsiteX25" fmla="*/ 534766 w 636011"/>
                  <a:gd name="connsiteY25" fmla="*/ 289080 h 925018"/>
                  <a:gd name="connsiteX26" fmla="*/ 520314 w 636011"/>
                  <a:gd name="connsiteY26" fmla="*/ 274627 h 925018"/>
                  <a:gd name="connsiteX27" fmla="*/ 462501 w 636011"/>
                  <a:gd name="connsiteY27" fmla="*/ 274627 h 925018"/>
                  <a:gd name="connsiteX28" fmla="*/ 317969 w 636011"/>
                  <a:gd name="connsiteY28" fmla="*/ 367669 h 925018"/>
                  <a:gd name="connsiteX29" fmla="*/ 173438 w 636011"/>
                  <a:gd name="connsiteY29" fmla="*/ 274627 h 925018"/>
                  <a:gd name="connsiteX30" fmla="*/ 115626 w 636011"/>
                  <a:gd name="connsiteY30" fmla="*/ 274627 h 925018"/>
                  <a:gd name="connsiteX31" fmla="*/ 101172 w 636011"/>
                  <a:gd name="connsiteY31" fmla="*/ 289080 h 925018"/>
                  <a:gd name="connsiteX32" fmla="*/ 101172 w 636011"/>
                  <a:gd name="connsiteY32" fmla="*/ 332439 h 925018"/>
                  <a:gd name="connsiteX33" fmla="*/ 260157 w 636011"/>
                  <a:gd name="connsiteY33" fmla="*/ 491424 h 925018"/>
                  <a:gd name="connsiteX34" fmla="*/ 303516 w 636011"/>
                  <a:gd name="connsiteY34" fmla="*/ 491424 h 925018"/>
                  <a:gd name="connsiteX35" fmla="*/ 303516 w 636011"/>
                  <a:gd name="connsiteY35" fmla="*/ 650409 h 925018"/>
                  <a:gd name="connsiteX36" fmla="*/ 171631 w 636011"/>
                  <a:gd name="connsiteY36" fmla="*/ 650409 h 925018"/>
                  <a:gd name="connsiteX37" fmla="*/ 109302 w 636011"/>
                  <a:gd name="connsiteY37" fmla="*/ 517620 h 925018"/>
                  <a:gd name="connsiteX38" fmla="*/ 444434 w 636011"/>
                  <a:gd name="connsiteY38" fmla="*/ 366766 h 925018"/>
                  <a:gd name="connsiteX39" fmla="*/ 423658 w 636011"/>
                  <a:gd name="connsiteY39" fmla="*/ 364959 h 925018"/>
                  <a:gd name="connsiteX40" fmla="*/ 332423 w 636011"/>
                  <a:gd name="connsiteY40" fmla="*/ 445355 h 925018"/>
                  <a:gd name="connsiteX41" fmla="*/ 332423 w 636011"/>
                  <a:gd name="connsiteY41" fmla="*/ 433612 h 925018"/>
                  <a:gd name="connsiteX42" fmla="*/ 462501 w 636011"/>
                  <a:gd name="connsiteY42" fmla="*/ 303533 h 925018"/>
                  <a:gd name="connsiteX43" fmla="*/ 505860 w 636011"/>
                  <a:gd name="connsiteY43" fmla="*/ 303533 h 925018"/>
                  <a:gd name="connsiteX44" fmla="*/ 505860 w 636011"/>
                  <a:gd name="connsiteY44" fmla="*/ 332439 h 925018"/>
                  <a:gd name="connsiteX45" fmla="*/ 375782 w 636011"/>
                  <a:gd name="connsiteY45" fmla="*/ 462518 h 925018"/>
                  <a:gd name="connsiteX46" fmla="*/ 356812 w 636011"/>
                  <a:gd name="connsiteY46" fmla="*/ 462518 h 925018"/>
                  <a:gd name="connsiteX47" fmla="*/ 443531 w 636011"/>
                  <a:gd name="connsiteY47" fmla="*/ 386639 h 925018"/>
                  <a:gd name="connsiteX48" fmla="*/ 444434 w 636011"/>
                  <a:gd name="connsiteY48" fmla="*/ 366766 h 925018"/>
                  <a:gd name="connsiteX49" fmla="*/ 303516 w 636011"/>
                  <a:gd name="connsiteY49" fmla="*/ 445355 h 925018"/>
                  <a:gd name="connsiteX50" fmla="*/ 212281 w 636011"/>
                  <a:gd name="connsiteY50" fmla="*/ 364959 h 925018"/>
                  <a:gd name="connsiteX51" fmla="*/ 191504 w 636011"/>
                  <a:gd name="connsiteY51" fmla="*/ 366766 h 925018"/>
                  <a:gd name="connsiteX52" fmla="*/ 193311 w 636011"/>
                  <a:gd name="connsiteY52" fmla="*/ 387542 h 925018"/>
                  <a:gd name="connsiteX53" fmla="*/ 280030 w 636011"/>
                  <a:gd name="connsiteY53" fmla="*/ 463421 h 925018"/>
                  <a:gd name="connsiteX54" fmla="*/ 261060 w 636011"/>
                  <a:gd name="connsiteY54" fmla="*/ 463421 h 925018"/>
                  <a:gd name="connsiteX55" fmla="*/ 130982 w 636011"/>
                  <a:gd name="connsiteY55" fmla="*/ 333343 h 925018"/>
                  <a:gd name="connsiteX56" fmla="*/ 130982 w 636011"/>
                  <a:gd name="connsiteY56" fmla="*/ 304437 h 925018"/>
                  <a:gd name="connsiteX57" fmla="*/ 174341 w 636011"/>
                  <a:gd name="connsiteY57" fmla="*/ 304437 h 925018"/>
                  <a:gd name="connsiteX58" fmla="*/ 304419 w 636011"/>
                  <a:gd name="connsiteY58" fmla="*/ 434515 h 925018"/>
                  <a:gd name="connsiteX59" fmla="*/ 304419 w 636011"/>
                  <a:gd name="connsiteY59" fmla="*/ 445355 h 925018"/>
                  <a:gd name="connsiteX60" fmla="*/ 345973 w 636011"/>
                  <a:gd name="connsiteY60" fmla="*/ 896112 h 925018"/>
                  <a:gd name="connsiteX61" fmla="*/ 289967 w 636011"/>
                  <a:gd name="connsiteY61" fmla="*/ 896112 h 925018"/>
                  <a:gd name="connsiteX62" fmla="*/ 191504 w 636011"/>
                  <a:gd name="connsiteY62" fmla="*/ 823847 h 925018"/>
                  <a:gd name="connsiteX63" fmla="*/ 444434 w 636011"/>
                  <a:gd name="connsiteY63" fmla="*/ 823847 h 925018"/>
                  <a:gd name="connsiteX64" fmla="*/ 345973 w 636011"/>
                  <a:gd name="connsiteY64" fmla="*/ 896112 h 925018"/>
                  <a:gd name="connsiteX65" fmla="*/ 345973 w 636011"/>
                  <a:gd name="connsiteY65" fmla="*/ 896112 h 925018"/>
                  <a:gd name="connsiteX66" fmla="*/ 491407 w 636011"/>
                  <a:gd name="connsiteY66" fmla="*/ 773260 h 925018"/>
                  <a:gd name="connsiteX67" fmla="*/ 469727 w 636011"/>
                  <a:gd name="connsiteY67" fmla="*/ 794940 h 925018"/>
                  <a:gd name="connsiteX68" fmla="*/ 166211 w 636011"/>
                  <a:gd name="connsiteY68" fmla="*/ 794940 h 925018"/>
                  <a:gd name="connsiteX69" fmla="*/ 144531 w 636011"/>
                  <a:gd name="connsiteY69" fmla="*/ 773260 h 925018"/>
                  <a:gd name="connsiteX70" fmla="*/ 166211 w 636011"/>
                  <a:gd name="connsiteY70" fmla="*/ 751581 h 925018"/>
                  <a:gd name="connsiteX71" fmla="*/ 469727 w 636011"/>
                  <a:gd name="connsiteY71" fmla="*/ 751581 h 925018"/>
                  <a:gd name="connsiteX72" fmla="*/ 491407 w 636011"/>
                  <a:gd name="connsiteY72" fmla="*/ 773260 h 925018"/>
                  <a:gd name="connsiteX73" fmla="*/ 166211 w 636011"/>
                  <a:gd name="connsiteY73" fmla="*/ 722674 h 925018"/>
                  <a:gd name="connsiteX74" fmla="*/ 144531 w 636011"/>
                  <a:gd name="connsiteY74" fmla="*/ 700995 h 925018"/>
                  <a:gd name="connsiteX75" fmla="*/ 166211 w 636011"/>
                  <a:gd name="connsiteY75" fmla="*/ 679315 h 925018"/>
                  <a:gd name="connsiteX76" fmla="*/ 469727 w 636011"/>
                  <a:gd name="connsiteY76" fmla="*/ 679315 h 925018"/>
                  <a:gd name="connsiteX77" fmla="*/ 491407 w 636011"/>
                  <a:gd name="connsiteY77" fmla="*/ 700995 h 925018"/>
                  <a:gd name="connsiteX78" fmla="*/ 469727 w 636011"/>
                  <a:gd name="connsiteY78" fmla="*/ 722674 h 925018"/>
                  <a:gd name="connsiteX79" fmla="*/ 166211 w 636011"/>
                  <a:gd name="connsiteY79" fmla="*/ 722674 h 925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636011" h="925018">
                    <a:moveTo>
                      <a:pt x="547413" y="538397"/>
                    </a:moveTo>
                    <a:cubicBezTo>
                      <a:pt x="606129" y="477874"/>
                      <a:pt x="637745" y="397479"/>
                      <a:pt x="635939" y="312566"/>
                    </a:cubicBezTo>
                    <a:cubicBezTo>
                      <a:pt x="633229" y="138225"/>
                      <a:pt x="488697" y="-1789"/>
                      <a:pt x="314356" y="17"/>
                    </a:cubicBezTo>
                    <a:cubicBezTo>
                      <a:pt x="140015" y="1824"/>
                      <a:pt x="0" y="143645"/>
                      <a:pt x="0" y="317987"/>
                    </a:cubicBezTo>
                    <a:cubicBezTo>
                      <a:pt x="0" y="400189"/>
                      <a:pt x="31616" y="478778"/>
                      <a:pt x="88526" y="537494"/>
                    </a:cubicBezTo>
                    <a:cubicBezTo>
                      <a:pt x="118335" y="568206"/>
                      <a:pt x="137305" y="607953"/>
                      <a:pt x="143628" y="655828"/>
                    </a:cubicBezTo>
                    <a:cubicBezTo>
                      <a:pt x="112915" y="671185"/>
                      <a:pt x="106592" y="712738"/>
                      <a:pt x="130982" y="737127"/>
                    </a:cubicBezTo>
                    <a:cubicBezTo>
                      <a:pt x="100269" y="766937"/>
                      <a:pt x="118335" y="819330"/>
                      <a:pt x="161695" y="823847"/>
                    </a:cubicBezTo>
                    <a:cubicBezTo>
                      <a:pt x="176148" y="883466"/>
                      <a:pt x="229444" y="925018"/>
                      <a:pt x="289967" y="925018"/>
                    </a:cubicBezTo>
                    <a:lnTo>
                      <a:pt x="345973" y="925018"/>
                    </a:lnTo>
                    <a:cubicBezTo>
                      <a:pt x="407398" y="925018"/>
                      <a:pt x="460694" y="883466"/>
                      <a:pt x="474244" y="823847"/>
                    </a:cubicBezTo>
                    <a:cubicBezTo>
                      <a:pt x="516700" y="820233"/>
                      <a:pt x="535670" y="766937"/>
                      <a:pt x="504957" y="737127"/>
                    </a:cubicBezTo>
                    <a:cubicBezTo>
                      <a:pt x="529347" y="712738"/>
                      <a:pt x="523023" y="671185"/>
                      <a:pt x="492310" y="655828"/>
                    </a:cubicBezTo>
                    <a:cubicBezTo>
                      <a:pt x="498634" y="608856"/>
                      <a:pt x="517604" y="569110"/>
                      <a:pt x="547413" y="538397"/>
                    </a:cubicBezTo>
                    <a:lnTo>
                      <a:pt x="547413" y="538397"/>
                    </a:lnTo>
                    <a:close/>
                    <a:moveTo>
                      <a:pt x="109302" y="517620"/>
                    </a:moveTo>
                    <a:cubicBezTo>
                      <a:pt x="57813" y="463421"/>
                      <a:pt x="28906" y="392962"/>
                      <a:pt x="28906" y="317987"/>
                    </a:cubicBezTo>
                    <a:cubicBezTo>
                      <a:pt x="28906" y="160808"/>
                      <a:pt x="157178" y="30730"/>
                      <a:pt x="314356" y="28923"/>
                    </a:cubicBezTo>
                    <a:cubicBezTo>
                      <a:pt x="473341" y="27117"/>
                      <a:pt x="604322" y="154485"/>
                      <a:pt x="607032" y="313470"/>
                    </a:cubicBezTo>
                    <a:cubicBezTo>
                      <a:pt x="607936" y="390252"/>
                      <a:pt x="579933" y="463421"/>
                      <a:pt x="526637" y="518523"/>
                    </a:cubicBezTo>
                    <a:cubicBezTo>
                      <a:pt x="493214" y="552850"/>
                      <a:pt x="470631" y="598919"/>
                      <a:pt x="464307" y="650409"/>
                    </a:cubicBezTo>
                    <a:lnTo>
                      <a:pt x="332423" y="650409"/>
                    </a:lnTo>
                    <a:lnTo>
                      <a:pt x="332423" y="491424"/>
                    </a:lnTo>
                    <a:lnTo>
                      <a:pt x="375782" y="491424"/>
                    </a:lnTo>
                    <a:cubicBezTo>
                      <a:pt x="463404" y="491424"/>
                      <a:pt x="534766" y="420062"/>
                      <a:pt x="534766" y="332439"/>
                    </a:cubicBezTo>
                    <a:lnTo>
                      <a:pt x="534766" y="289080"/>
                    </a:lnTo>
                    <a:cubicBezTo>
                      <a:pt x="534766" y="280950"/>
                      <a:pt x="528443" y="274627"/>
                      <a:pt x="520314" y="274627"/>
                    </a:cubicBezTo>
                    <a:lnTo>
                      <a:pt x="462501" y="274627"/>
                    </a:lnTo>
                    <a:cubicBezTo>
                      <a:pt x="398365" y="274627"/>
                      <a:pt x="343262" y="312566"/>
                      <a:pt x="317969" y="367669"/>
                    </a:cubicBezTo>
                    <a:cubicBezTo>
                      <a:pt x="292676" y="312566"/>
                      <a:pt x="237574" y="274627"/>
                      <a:pt x="173438" y="274627"/>
                    </a:cubicBezTo>
                    <a:lnTo>
                      <a:pt x="115626" y="274627"/>
                    </a:lnTo>
                    <a:cubicBezTo>
                      <a:pt x="107495" y="274627"/>
                      <a:pt x="101172" y="280950"/>
                      <a:pt x="101172" y="289080"/>
                    </a:cubicBezTo>
                    <a:lnTo>
                      <a:pt x="101172" y="332439"/>
                    </a:lnTo>
                    <a:cubicBezTo>
                      <a:pt x="101172" y="420062"/>
                      <a:pt x="172535" y="491424"/>
                      <a:pt x="260157" y="491424"/>
                    </a:cubicBezTo>
                    <a:lnTo>
                      <a:pt x="303516" y="491424"/>
                    </a:lnTo>
                    <a:lnTo>
                      <a:pt x="303516" y="650409"/>
                    </a:lnTo>
                    <a:lnTo>
                      <a:pt x="171631" y="650409"/>
                    </a:lnTo>
                    <a:cubicBezTo>
                      <a:pt x="165308" y="598016"/>
                      <a:pt x="142725" y="552850"/>
                      <a:pt x="109302" y="517620"/>
                    </a:cubicBezTo>
                    <a:close/>
                    <a:moveTo>
                      <a:pt x="444434" y="366766"/>
                    </a:moveTo>
                    <a:cubicBezTo>
                      <a:pt x="439015" y="360442"/>
                      <a:pt x="429981" y="360442"/>
                      <a:pt x="423658" y="364959"/>
                    </a:cubicBezTo>
                    <a:lnTo>
                      <a:pt x="332423" y="445355"/>
                    </a:lnTo>
                    <a:lnTo>
                      <a:pt x="332423" y="433612"/>
                    </a:lnTo>
                    <a:cubicBezTo>
                      <a:pt x="332423" y="362249"/>
                      <a:pt x="391139" y="303533"/>
                      <a:pt x="462501" y="303533"/>
                    </a:cubicBezTo>
                    <a:lnTo>
                      <a:pt x="505860" y="303533"/>
                    </a:lnTo>
                    <a:lnTo>
                      <a:pt x="505860" y="332439"/>
                    </a:lnTo>
                    <a:cubicBezTo>
                      <a:pt x="505860" y="403802"/>
                      <a:pt x="447144" y="462518"/>
                      <a:pt x="375782" y="462518"/>
                    </a:cubicBezTo>
                    <a:lnTo>
                      <a:pt x="356812" y="462518"/>
                    </a:lnTo>
                    <a:lnTo>
                      <a:pt x="443531" y="386639"/>
                    </a:lnTo>
                    <a:cubicBezTo>
                      <a:pt x="448951" y="381219"/>
                      <a:pt x="449855" y="372186"/>
                      <a:pt x="444434" y="366766"/>
                    </a:cubicBezTo>
                    <a:close/>
                    <a:moveTo>
                      <a:pt x="303516" y="445355"/>
                    </a:moveTo>
                    <a:lnTo>
                      <a:pt x="212281" y="364959"/>
                    </a:lnTo>
                    <a:cubicBezTo>
                      <a:pt x="205958" y="359539"/>
                      <a:pt x="196925" y="360442"/>
                      <a:pt x="191504" y="366766"/>
                    </a:cubicBezTo>
                    <a:cubicBezTo>
                      <a:pt x="186085" y="373089"/>
                      <a:pt x="186988" y="382122"/>
                      <a:pt x="193311" y="387542"/>
                    </a:cubicBezTo>
                    <a:lnTo>
                      <a:pt x="280030" y="463421"/>
                    </a:lnTo>
                    <a:lnTo>
                      <a:pt x="261060" y="463421"/>
                    </a:lnTo>
                    <a:cubicBezTo>
                      <a:pt x="189698" y="463421"/>
                      <a:pt x="130982" y="404705"/>
                      <a:pt x="130982" y="333343"/>
                    </a:cubicBezTo>
                    <a:lnTo>
                      <a:pt x="130982" y="304437"/>
                    </a:lnTo>
                    <a:lnTo>
                      <a:pt x="174341" y="304437"/>
                    </a:lnTo>
                    <a:cubicBezTo>
                      <a:pt x="245704" y="304437"/>
                      <a:pt x="304419" y="363153"/>
                      <a:pt x="304419" y="434515"/>
                    </a:cubicBezTo>
                    <a:lnTo>
                      <a:pt x="304419" y="445355"/>
                    </a:lnTo>
                    <a:close/>
                    <a:moveTo>
                      <a:pt x="345973" y="896112"/>
                    </a:moveTo>
                    <a:lnTo>
                      <a:pt x="289967" y="896112"/>
                    </a:lnTo>
                    <a:cubicBezTo>
                      <a:pt x="244800" y="896112"/>
                      <a:pt x="205054" y="866302"/>
                      <a:pt x="191504" y="823847"/>
                    </a:cubicBezTo>
                    <a:lnTo>
                      <a:pt x="444434" y="823847"/>
                    </a:lnTo>
                    <a:cubicBezTo>
                      <a:pt x="430884" y="866302"/>
                      <a:pt x="391139" y="896112"/>
                      <a:pt x="345973" y="896112"/>
                    </a:cubicBezTo>
                    <a:lnTo>
                      <a:pt x="345973" y="896112"/>
                    </a:lnTo>
                    <a:close/>
                    <a:moveTo>
                      <a:pt x="491407" y="773260"/>
                    </a:moveTo>
                    <a:cubicBezTo>
                      <a:pt x="491407" y="785003"/>
                      <a:pt x="481471" y="794940"/>
                      <a:pt x="469727" y="794940"/>
                    </a:cubicBezTo>
                    <a:cubicBezTo>
                      <a:pt x="451661" y="794940"/>
                      <a:pt x="177954" y="794940"/>
                      <a:pt x="166211" y="794940"/>
                    </a:cubicBezTo>
                    <a:cubicBezTo>
                      <a:pt x="154468" y="794940"/>
                      <a:pt x="144531" y="785003"/>
                      <a:pt x="144531" y="773260"/>
                    </a:cubicBezTo>
                    <a:cubicBezTo>
                      <a:pt x="144531" y="761517"/>
                      <a:pt x="154468" y="751581"/>
                      <a:pt x="166211" y="751581"/>
                    </a:cubicBezTo>
                    <a:lnTo>
                      <a:pt x="469727" y="751581"/>
                    </a:lnTo>
                    <a:cubicBezTo>
                      <a:pt x="482374" y="751581"/>
                      <a:pt x="491407" y="761517"/>
                      <a:pt x="491407" y="773260"/>
                    </a:cubicBezTo>
                    <a:close/>
                    <a:moveTo>
                      <a:pt x="166211" y="722674"/>
                    </a:moveTo>
                    <a:cubicBezTo>
                      <a:pt x="154468" y="722674"/>
                      <a:pt x="144531" y="712738"/>
                      <a:pt x="144531" y="700995"/>
                    </a:cubicBezTo>
                    <a:cubicBezTo>
                      <a:pt x="144531" y="689251"/>
                      <a:pt x="154468" y="679315"/>
                      <a:pt x="166211" y="679315"/>
                    </a:cubicBezTo>
                    <a:lnTo>
                      <a:pt x="469727" y="679315"/>
                    </a:lnTo>
                    <a:cubicBezTo>
                      <a:pt x="481471" y="679315"/>
                      <a:pt x="491407" y="689251"/>
                      <a:pt x="491407" y="700995"/>
                    </a:cubicBezTo>
                    <a:cubicBezTo>
                      <a:pt x="491407" y="712738"/>
                      <a:pt x="481471" y="722674"/>
                      <a:pt x="469727" y="722674"/>
                    </a:cubicBezTo>
                    <a:lnTo>
                      <a:pt x="166211" y="722674"/>
                    </a:ln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7">
                <a:extLst>
                  <a:ext uri="{FF2B5EF4-FFF2-40B4-BE49-F238E27FC236}">
                    <a16:creationId xmlns:a16="http://schemas.microsoft.com/office/drawing/2014/main" id="{F7E71758-CA1B-43F8-8461-50B994014B49}"/>
                  </a:ext>
                </a:extLst>
              </p:cNvPr>
              <p:cNvSpPr/>
              <p:nvPr/>
            </p:nvSpPr>
            <p:spPr>
              <a:xfrm>
                <a:off x="8736336" y="1077510"/>
                <a:ext cx="101172" cy="28906"/>
              </a:xfrm>
              <a:custGeom>
                <a:avLst/>
                <a:gdLst>
                  <a:gd name="connsiteX0" fmla="*/ 101172 w 101172"/>
                  <a:gd name="connsiteY0" fmla="*/ 14453 h 28906"/>
                  <a:gd name="connsiteX1" fmla="*/ 86719 w 101172"/>
                  <a:gd name="connsiteY1" fmla="*/ 0 h 28906"/>
                  <a:gd name="connsiteX2" fmla="*/ 14453 w 101172"/>
                  <a:gd name="connsiteY2" fmla="*/ 0 h 28906"/>
                  <a:gd name="connsiteX3" fmla="*/ 0 w 101172"/>
                  <a:gd name="connsiteY3" fmla="*/ 14453 h 28906"/>
                  <a:gd name="connsiteX4" fmla="*/ 14453 w 101172"/>
                  <a:gd name="connsiteY4" fmla="*/ 28906 h 28906"/>
                  <a:gd name="connsiteX5" fmla="*/ 86719 w 101172"/>
                  <a:gd name="connsiteY5" fmla="*/ 28906 h 28906"/>
                  <a:gd name="connsiteX6" fmla="*/ 101172 w 101172"/>
                  <a:gd name="connsiteY6" fmla="*/ 14453 h 2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72" h="28906">
                    <a:moveTo>
                      <a:pt x="101172" y="14453"/>
                    </a:moveTo>
                    <a:cubicBezTo>
                      <a:pt x="101172" y="6323"/>
                      <a:pt x="94849" y="0"/>
                      <a:pt x="86719" y="0"/>
                    </a:cubicBezTo>
                    <a:lnTo>
                      <a:pt x="14453" y="0"/>
                    </a:lnTo>
                    <a:cubicBezTo>
                      <a:pt x="6323" y="0"/>
                      <a:pt x="0" y="6323"/>
                      <a:pt x="0" y="14453"/>
                    </a:cubicBezTo>
                    <a:cubicBezTo>
                      <a:pt x="0" y="22583"/>
                      <a:pt x="6323" y="28906"/>
                      <a:pt x="14453" y="28906"/>
                    </a:cubicBezTo>
                    <a:lnTo>
                      <a:pt x="86719" y="28906"/>
                    </a:lnTo>
                    <a:cubicBezTo>
                      <a:pt x="94849" y="28906"/>
                      <a:pt x="101172" y="22583"/>
                      <a:pt x="101172" y="1445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08">
                <a:extLst>
                  <a:ext uri="{FF2B5EF4-FFF2-40B4-BE49-F238E27FC236}">
                    <a16:creationId xmlns:a16="http://schemas.microsoft.com/office/drawing/2014/main" id="{EB813A33-15C1-4D50-AC69-D1DFBADB1FDF}"/>
                  </a:ext>
                </a:extLst>
              </p:cNvPr>
              <p:cNvSpPr/>
              <p:nvPr/>
            </p:nvSpPr>
            <p:spPr>
              <a:xfrm>
                <a:off x="8796859" y="1265589"/>
                <a:ext cx="91235" cy="64850"/>
              </a:xfrm>
              <a:custGeom>
                <a:avLst/>
                <a:gdLst>
                  <a:gd name="connsiteX0" fmla="*/ 69556 w 91235"/>
                  <a:gd name="connsiteY0" fmla="*/ 1618 h 64850"/>
                  <a:gd name="connsiteX1" fmla="*/ 7226 w 91235"/>
                  <a:gd name="connsiteY1" fmla="*/ 37751 h 64850"/>
                  <a:gd name="connsiteX2" fmla="*/ 1807 w 91235"/>
                  <a:gd name="connsiteY2" fmla="*/ 57624 h 64850"/>
                  <a:gd name="connsiteX3" fmla="*/ 21680 w 91235"/>
                  <a:gd name="connsiteY3" fmla="*/ 63044 h 64850"/>
                  <a:gd name="connsiteX4" fmla="*/ 84009 w 91235"/>
                  <a:gd name="connsiteY4" fmla="*/ 26911 h 64850"/>
                  <a:gd name="connsiteX5" fmla="*/ 89429 w 91235"/>
                  <a:gd name="connsiteY5" fmla="*/ 7038 h 64850"/>
                  <a:gd name="connsiteX6" fmla="*/ 69556 w 91235"/>
                  <a:gd name="connsiteY6" fmla="*/ 1618 h 6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235" h="64850">
                    <a:moveTo>
                      <a:pt x="69556" y="1618"/>
                    </a:moveTo>
                    <a:lnTo>
                      <a:pt x="7226" y="37751"/>
                    </a:lnTo>
                    <a:cubicBezTo>
                      <a:pt x="0" y="41365"/>
                      <a:pt x="-1807" y="50398"/>
                      <a:pt x="1807" y="57624"/>
                    </a:cubicBezTo>
                    <a:cubicBezTo>
                      <a:pt x="5420" y="64851"/>
                      <a:pt x="14453" y="66657"/>
                      <a:pt x="21680" y="63044"/>
                    </a:cubicBezTo>
                    <a:lnTo>
                      <a:pt x="84009" y="26911"/>
                    </a:lnTo>
                    <a:cubicBezTo>
                      <a:pt x="91236" y="23298"/>
                      <a:pt x="93042" y="14265"/>
                      <a:pt x="89429" y="7038"/>
                    </a:cubicBezTo>
                    <a:cubicBezTo>
                      <a:pt x="84912" y="715"/>
                      <a:pt x="76782" y="-1995"/>
                      <a:pt x="69556" y="1618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09">
                <a:extLst>
                  <a:ext uri="{FF2B5EF4-FFF2-40B4-BE49-F238E27FC236}">
                    <a16:creationId xmlns:a16="http://schemas.microsoft.com/office/drawing/2014/main" id="{8431E2AD-79C7-4B56-A71B-9849E6CBA96D}"/>
                  </a:ext>
                </a:extLst>
              </p:cNvPr>
              <p:cNvSpPr/>
              <p:nvPr/>
            </p:nvSpPr>
            <p:spPr>
              <a:xfrm>
                <a:off x="8796457" y="853486"/>
                <a:ext cx="91499" cy="65041"/>
              </a:xfrm>
              <a:custGeom>
                <a:avLst/>
                <a:gdLst>
                  <a:gd name="connsiteX0" fmla="*/ 7628 w 91499"/>
                  <a:gd name="connsiteY0" fmla="*/ 27100 h 65041"/>
                  <a:gd name="connsiteX1" fmla="*/ 77184 w 91499"/>
                  <a:gd name="connsiteY1" fmla="*/ 65039 h 65041"/>
                  <a:gd name="connsiteX2" fmla="*/ 84410 w 91499"/>
                  <a:gd name="connsiteY2" fmla="*/ 37940 h 65041"/>
                  <a:gd name="connsiteX3" fmla="*/ 22081 w 91499"/>
                  <a:gd name="connsiteY3" fmla="*/ 1807 h 65041"/>
                  <a:gd name="connsiteX4" fmla="*/ 2208 w 91499"/>
                  <a:gd name="connsiteY4" fmla="*/ 7226 h 65041"/>
                  <a:gd name="connsiteX5" fmla="*/ 7628 w 91499"/>
                  <a:gd name="connsiteY5" fmla="*/ 27100 h 65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99" h="65041">
                    <a:moveTo>
                      <a:pt x="7628" y="27100"/>
                    </a:moveTo>
                    <a:cubicBezTo>
                      <a:pt x="74474" y="65942"/>
                      <a:pt x="71764" y="65039"/>
                      <a:pt x="77184" y="65039"/>
                    </a:cubicBezTo>
                    <a:cubicBezTo>
                      <a:pt x="91637" y="65039"/>
                      <a:pt x="97057" y="45166"/>
                      <a:pt x="84410" y="37940"/>
                    </a:cubicBezTo>
                    <a:lnTo>
                      <a:pt x="22081" y="1807"/>
                    </a:lnTo>
                    <a:cubicBezTo>
                      <a:pt x="14855" y="-1807"/>
                      <a:pt x="6725" y="0"/>
                      <a:pt x="2208" y="7226"/>
                    </a:cubicBezTo>
                    <a:cubicBezTo>
                      <a:pt x="-2308" y="14453"/>
                      <a:pt x="401" y="23486"/>
                      <a:pt x="7628" y="2710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10">
                <a:extLst>
                  <a:ext uri="{FF2B5EF4-FFF2-40B4-BE49-F238E27FC236}">
                    <a16:creationId xmlns:a16="http://schemas.microsoft.com/office/drawing/2014/main" id="{4419837A-4BAE-47CE-9873-DAC57C93EFB8}"/>
                  </a:ext>
                </a:extLst>
              </p:cNvPr>
              <p:cNvSpPr/>
              <p:nvPr/>
            </p:nvSpPr>
            <p:spPr>
              <a:xfrm>
                <a:off x="9560165" y="1077510"/>
                <a:ext cx="101172" cy="28906"/>
              </a:xfrm>
              <a:custGeom>
                <a:avLst/>
                <a:gdLst>
                  <a:gd name="connsiteX0" fmla="*/ 86719 w 101172"/>
                  <a:gd name="connsiteY0" fmla="*/ 0 h 28906"/>
                  <a:gd name="connsiteX1" fmla="*/ 14453 w 101172"/>
                  <a:gd name="connsiteY1" fmla="*/ 0 h 28906"/>
                  <a:gd name="connsiteX2" fmla="*/ 0 w 101172"/>
                  <a:gd name="connsiteY2" fmla="*/ 14453 h 28906"/>
                  <a:gd name="connsiteX3" fmla="*/ 14453 w 101172"/>
                  <a:gd name="connsiteY3" fmla="*/ 28906 h 28906"/>
                  <a:gd name="connsiteX4" fmla="*/ 86719 w 101172"/>
                  <a:gd name="connsiteY4" fmla="*/ 28906 h 28906"/>
                  <a:gd name="connsiteX5" fmla="*/ 101172 w 101172"/>
                  <a:gd name="connsiteY5" fmla="*/ 14453 h 28906"/>
                  <a:gd name="connsiteX6" fmla="*/ 86719 w 101172"/>
                  <a:gd name="connsiteY6" fmla="*/ 0 h 2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72" h="28906">
                    <a:moveTo>
                      <a:pt x="86719" y="0"/>
                    </a:moveTo>
                    <a:lnTo>
                      <a:pt x="14453" y="0"/>
                    </a:lnTo>
                    <a:cubicBezTo>
                      <a:pt x="6323" y="0"/>
                      <a:pt x="0" y="6323"/>
                      <a:pt x="0" y="14453"/>
                    </a:cubicBezTo>
                    <a:cubicBezTo>
                      <a:pt x="0" y="22583"/>
                      <a:pt x="6323" y="28906"/>
                      <a:pt x="14453" y="28906"/>
                    </a:cubicBezTo>
                    <a:lnTo>
                      <a:pt x="86719" y="28906"/>
                    </a:lnTo>
                    <a:cubicBezTo>
                      <a:pt x="94849" y="28906"/>
                      <a:pt x="101172" y="22583"/>
                      <a:pt x="101172" y="14453"/>
                    </a:cubicBezTo>
                    <a:cubicBezTo>
                      <a:pt x="101172" y="6323"/>
                      <a:pt x="94849" y="0"/>
                      <a:pt x="86719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11">
                <a:extLst>
                  <a:ext uri="{FF2B5EF4-FFF2-40B4-BE49-F238E27FC236}">
                    <a16:creationId xmlns:a16="http://schemas.microsoft.com/office/drawing/2014/main" id="{B995FCA1-E2D1-4230-8D7C-0564F00EC6CA}"/>
                  </a:ext>
                </a:extLst>
              </p:cNvPr>
              <p:cNvSpPr/>
              <p:nvPr/>
            </p:nvSpPr>
            <p:spPr>
              <a:xfrm>
                <a:off x="9510483" y="1265401"/>
                <a:ext cx="91047" cy="65039"/>
              </a:xfrm>
              <a:custGeom>
                <a:avLst/>
                <a:gdLst>
                  <a:gd name="connsiteX0" fmla="*/ 84009 w 91047"/>
                  <a:gd name="connsiteY0" fmla="*/ 37939 h 65039"/>
                  <a:gd name="connsiteX1" fmla="*/ 21680 w 91047"/>
                  <a:gd name="connsiteY1" fmla="*/ 1807 h 65039"/>
                  <a:gd name="connsiteX2" fmla="*/ 1807 w 91047"/>
                  <a:gd name="connsiteY2" fmla="*/ 7227 h 65039"/>
                  <a:gd name="connsiteX3" fmla="*/ 7226 w 91047"/>
                  <a:gd name="connsiteY3" fmla="*/ 27099 h 65039"/>
                  <a:gd name="connsiteX4" fmla="*/ 69556 w 91047"/>
                  <a:gd name="connsiteY4" fmla="*/ 63232 h 65039"/>
                  <a:gd name="connsiteX5" fmla="*/ 89429 w 91047"/>
                  <a:gd name="connsiteY5" fmla="*/ 57813 h 65039"/>
                  <a:gd name="connsiteX6" fmla="*/ 84009 w 91047"/>
                  <a:gd name="connsiteY6" fmla="*/ 37939 h 6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047" h="65039">
                    <a:moveTo>
                      <a:pt x="84009" y="37939"/>
                    </a:moveTo>
                    <a:lnTo>
                      <a:pt x="21680" y="1807"/>
                    </a:lnTo>
                    <a:cubicBezTo>
                      <a:pt x="14453" y="-1806"/>
                      <a:pt x="6323" y="0"/>
                      <a:pt x="1807" y="7227"/>
                    </a:cubicBezTo>
                    <a:cubicBezTo>
                      <a:pt x="-1807" y="14453"/>
                      <a:pt x="0" y="22583"/>
                      <a:pt x="7226" y="27099"/>
                    </a:cubicBezTo>
                    <a:lnTo>
                      <a:pt x="69556" y="63232"/>
                    </a:lnTo>
                    <a:cubicBezTo>
                      <a:pt x="76782" y="66846"/>
                      <a:pt x="84912" y="65039"/>
                      <a:pt x="89429" y="57813"/>
                    </a:cubicBezTo>
                    <a:cubicBezTo>
                      <a:pt x="93042" y="51489"/>
                      <a:pt x="90332" y="42456"/>
                      <a:pt x="84009" y="37939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12">
                <a:extLst>
                  <a:ext uri="{FF2B5EF4-FFF2-40B4-BE49-F238E27FC236}">
                    <a16:creationId xmlns:a16="http://schemas.microsoft.com/office/drawing/2014/main" id="{2923D619-1686-4B3C-94D1-CDCEF0E9FD6D}"/>
                  </a:ext>
                </a:extLst>
              </p:cNvPr>
              <p:cNvSpPr/>
              <p:nvPr/>
            </p:nvSpPr>
            <p:spPr>
              <a:xfrm>
                <a:off x="9509975" y="853486"/>
                <a:ext cx="91742" cy="65041"/>
              </a:xfrm>
              <a:custGeom>
                <a:avLst/>
                <a:gdLst>
                  <a:gd name="connsiteX0" fmla="*/ 14961 w 91742"/>
                  <a:gd name="connsiteY0" fmla="*/ 65039 h 65041"/>
                  <a:gd name="connsiteX1" fmla="*/ 84516 w 91742"/>
                  <a:gd name="connsiteY1" fmla="*/ 27100 h 65041"/>
                  <a:gd name="connsiteX2" fmla="*/ 89936 w 91742"/>
                  <a:gd name="connsiteY2" fmla="*/ 7226 h 65041"/>
                  <a:gd name="connsiteX3" fmla="*/ 70063 w 91742"/>
                  <a:gd name="connsiteY3" fmla="*/ 1807 h 65041"/>
                  <a:gd name="connsiteX4" fmla="*/ 7734 w 91742"/>
                  <a:gd name="connsiteY4" fmla="*/ 37940 h 65041"/>
                  <a:gd name="connsiteX5" fmla="*/ 14961 w 91742"/>
                  <a:gd name="connsiteY5" fmla="*/ 65039 h 65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65041">
                    <a:moveTo>
                      <a:pt x="14961" y="65039"/>
                    </a:moveTo>
                    <a:cubicBezTo>
                      <a:pt x="20381" y="65039"/>
                      <a:pt x="17671" y="65942"/>
                      <a:pt x="84516" y="27100"/>
                    </a:cubicBezTo>
                    <a:cubicBezTo>
                      <a:pt x="91743" y="23486"/>
                      <a:pt x="93549" y="14453"/>
                      <a:pt x="89936" y="7226"/>
                    </a:cubicBezTo>
                    <a:cubicBezTo>
                      <a:pt x="86323" y="0"/>
                      <a:pt x="77290" y="-1807"/>
                      <a:pt x="70063" y="1807"/>
                    </a:cubicBezTo>
                    <a:lnTo>
                      <a:pt x="7734" y="37940"/>
                    </a:lnTo>
                    <a:cubicBezTo>
                      <a:pt x="-5816" y="45166"/>
                      <a:pt x="-396" y="65039"/>
                      <a:pt x="14961" y="65039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Freeform 304">
              <a:extLst>
                <a:ext uri="{FF2B5EF4-FFF2-40B4-BE49-F238E27FC236}">
                  <a16:creationId xmlns:a16="http://schemas.microsoft.com/office/drawing/2014/main" id="{3403626D-3B68-4569-9E3E-EEFF9F6403D6}"/>
                </a:ext>
              </a:extLst>
            </p:cNvPr>
            <p:cNvSpPr/>
            <p:nvPr/>
          </p:nvSpPr>
          <p:spPr>
            <a:xfrm>
              <a:off x="9222323" y="1077510"/>
              <a:ext cx="173437" cy="158984"/>
            </a:xfrm>
            <a:custGeom>
              <a:avLst/>
              <a:gdLst>
                <a:gd name="connsiteX0" fmla="*/ 112012 w 173437"/>
                <a:gd name="connsiteY0" fmla="*/ 63233 h 158984"/>
                <a:gd name="connsiteX1" fmla="*/ 91235 w 173437"/>
                <a:gd name="connsiteY1" fmla="*/ 61426 h 158984"/>
                <a:gd name="connsiteX2" fmla="*/ 0 w 173437"/>
                <a:gd name="connsiteY2" fmla="*/ 141822 h 158984"/>
                <a:gd name="connsiteX3" fmla="*/ 0 w 173437"/>
                <a:gd name="connsiteY3" fmla="*/ 130079 h 158984"/>
                <a:gd name="connsiteX4" fmla="*/ 130078 w 173437"/>
                <a:gd name="connsiteY4" fmla="*/ 0 h 158984"/>
                <a:gd name="connsiteX5" fmla="*/ 173437 w 173437"/>
                <a:gd name="connsiteY5" fmla="*/ 0 h 158984"/>
                <a:gd name="connsiteX6" fmla="*/ 173437 w 173437"/>
                <a:gd name="connsiteY6" fmla="*/ 28906 h 158984"/>
                <a:gd name="connsiteX7" fmla="*/ 43359 w 173437"/>
                <a:gd name="connsiteY7" fmla="*/ 158985 h 158984"/>
                <a:gd name="connsiteX8" fmla="*/ 24389 w 173437"/>
                <a:gd name="connsiteY8" fmla="*/ 158985 h 158984"/>
                <a:gd name="connsiteX9" fmla="*/ 111108 w 173437"/>
                <a:gd name="connsiteY9" fmla="*/ 83106 h 158984"/>
                <a:gd name="connsiteX10" fmla="*/ 112012 w 173437"/>
                <a:gd name="connsiteY10" fmla="*/ 63233 h 1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37" h="158984">
                  <a:moveTo>
                    <a:pt x="112012" y="63233"/>
                  </a:moveTo>
                  <a:cubicBezTo>
                    <a:pt x="106592" y="56909"/>
                    <a:pt x="97559" y="56909"/>
                    <a:pt x="91235" y="61426"/>
                  </a:cubicBezTo>
                  <a:lnTo>
                    <a:pt x="0" y="141822"/>
                  </a:lnTo>
                  <a:lnTo>
                    <a:pt x="0" y="130079"/>
                  </a:lnTo>
                  <a:cubicBezTo>
                    <a:pt x="0" y="58716"/>
                    <a:pt x="58716" y="0"/>
                    <a:pt x="130078" y="0"/>
                  </a:cubicBezTo>
                  <a:lnTo>
                    <a:pt x="173437" y="0"/>
                  </a:lnTo>
                  <a:lnTo>
                    <a:pt x="173437" y="28906"/>
                  </a:lnTo>
                  <a:cubicBezTo>
                    <a:pt x="173437" y="100269"/>
                    <a:pt x="114721" y="158985"/>
                    <a:pt x="43359" y="158985"/>
                  </a:cubicBezTo>
                  <a:lnTo>
                    <a:pt x="24389" y="158985"/>
                  </a:lnTo>
                  <a:lnTo>
                    <a:pt x="111108" y="83106"/>
                  </a:lnTo>
                  <a:cubicBezTo>
                    <a:pt x="116528" y="77686"/>
                    <a:pt x="117432" y="68653"/>
                    <a:pt x="112012" y="63233"/>
                  </a:cubicBezTo>
                  <a:close/>
                </a:path>
              </a:pathLst>
            </a:custGeom>
            <a:solidFill>
              <a:srgbClr val="FFD1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305">
              <a:extLst>
                <a:ext uri="{FF2B5EF4-FFF2-40B4-BE49-F238E27FC236}">
                  <a16:creationId xmlns:a16="http://schemas.microsoft.com/office/drawing/2014/main" id="{30023CD3-CFA6-4EAA-8FF4-3D0AB3E360FE}"/>
                </a:ext>
              </a:extLst>
            </p:cNvPr>
            <p:cNvSpPr/>
            <p:nvPr/>
          </p:nvSpPr>
          <p:spPr>
            <a:xfrm>
              <a:off x="9020882" y="1078413"/>
              <a:ext cx="173437" cy="158984"/>
            </a:xfrm>
            <a:custGeom>
              <a:avLst/>
              <a:gdLst>
                <a:gd name="connsiteX0" fmla="*/ 172535 w 173437"/>
                <a:gd name="connsiteY0" fmla="*/ 140918 h 158984"/>
                <a:gd name="connsiteX1" fmla="*/ 81299 w 173437"/>
                <a:gd name="connsiteY1" fmla="*/ 60522 h 158984"/>
                <a:gd name="connsiteX2" fmla="*/ 60523 w 173437"/>
                <a:gd name="connsiteY2" fmla="*/ 62329 h 158984"/>
                <a:gd name="connsiteX3" fmla="*/ 62329 w 173437"/>
                <a:gd name="connsiteY3" fmla="*/ 83105 h 158984"/>
                <a:gd name="connsiteX4" fmla="*/ 149048 w 173437"/>
                <a:gd name="connsiteY4" fmla="*/ 158984 h 158984"/>
                <a:gd name="connsiteX5" fmla="*/ 130079 w 173437"/>
                <a:gd name="connsiteY5" fmla="*/ 158984 h 158984"/>
                <a:gd name="connsiteX6" fmla="*/ 0 w 173437"/>
                <a:gd name="connsiteY6" fmla="*/ 28906 h 158984"/>
                <a:gd name="connsiteX7" fmla="*/ 0 w 173437"/>
                <a:gd name="connsiteY7" fmla="*/ 0 h 158984"/>
                <a:gd name="connsiteX8" fmla="*/ 43360 w 173437"/>
                <a:gd name="connsiteY8" fmla="*/ 0 h 158984"/>
                <a:gd name="connsiteX9" fmla="*/ 173438 w 173437"/>
                <a:gd name="connsiteY9" fmla="*/ 130078 h 158984"/>
                <a:gd name="connsiteX10" fmla="*/ 173438 w 173437"/>
                <a:gd name="connsiteY10" fmla="*/ 140918 h 1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37" h="158984">
                  <a:moveTo>
                    <a:pt x="172535" y="140918"/>
                  </a:moveTo>
                  <a:lnTo>
                    <a:pt x="81299" y="60522"/>
                  </a:lnTo>
                  <a:cubicBezTo>
                    <a:pt x="74976" y="55102"/>
                    <a:pt x="65943" y="56005"/>
                    <a:pt x="60523" y="62329"/>
                  </a:cubicBezTo>
                  <a:cubicBezTo>
                    <a:pt x="55103" y="68652"/>
                    <a:pt x="56006" y="77685"/>
                    <a:pt x="62329" y="83105"/>
                  </a:cubicBezTo>
                  <a:lnTo>
                    <a:pt x="149048" y="158984"/>
                  </a:lnTo>
                  <a:lnTo>
                    <a:pt x="130079" y="158984"/>
                  </a:lnTo>
                  <a:cubicBezTo>
                    <a:pt x="58716" y="158984"/>
                    <a:pt x="0" y="100268"/>
                    <a:pt x="0" y="28906"/>
                  </a:cubicBezTo>
                  <a:lnTo>
                    <a:pt x="0" y="0"/>
                  </a:lnTo>
                  <a:lnTo>
                    <a:pt x="43360" y="0"/>
                  </a:lnTo>
                  <a:cubicBezTo>
                    <a:pt x="114722" y="0"/>
                    <a:pt x="173438" y="58716"/>
                    <a:pt x="173438" y="130078"/>
                  </a:cubicBezTo>
                  <a:lnTo>
                    <a:pt x="173438" y="140918"/>
                  </a:lnTo>
                  <a:close/>
                </a:path>
              </a:pathLst>
            </a:custGeom>
            <a:solidFill>
              <a:srgbClr val="FFD1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92132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EF9E0C-83B5-409C-811B-2E274EF703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37817" y="2293778"/>
            <a:ext cx="6054486" cy="3722513"/>
          </a:xfrm>
        </p:spPr>
        <p:txBody>
          <a:bodyPr/>
          <a:lstStyle/>
          <a:p>
            <a:r>
              <a:rPr lang="en-US" b="1" dirty="0" err="1"/>
              <a:t>Ziele</a:t>
            </a:r>
            <a:r>
              <a:rPr lang="en-US" b="1" dirty="0"/>
              <a:t>: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Möglichst</a:t>
            </a:r>
            <a:r>
              <a:rPr lang="en-US" dirty="0"/>
              <a:t> </a:t>
            </a:r>
            <a:r>
              <a:rPr lang="en-US" dirty="0" err="1"/>
              <a:t>viele</a:t>
            </a:r>
            <a:r>
              <a:rPr lang="en-US" dirty="0"/>
              <a:t> Ideen in </a:t>
            </a:r>
            <a:r>
              <a:rPr lang="en-US" dirty="0" err="1"/>
              <a:t>Zusammenarbeit</a:t>
            </a:r>
            <a:r>
              <a:rPr lang="en-US" dirty="0"/>
              <a:t> </a:t>
            </a:r>
            <a:r>
              <a:rPr lang="en-US" dirty="0" err="1"/>
              <a:t>generieren</a:t>
            </a:r>
            <a:r>
              <a:rPr lang="en-US" dirty="0"/>
              <a:t> und </a:t>
            </a:r>
            <a:r>
              <a:rPr lang="en-US" dirty="0" err="1"/>
              <a:t>sammeln</a:t>
            </a:r>
            <a:endParaRPr lang="en-US" dirty="0"/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/>
              <a:t>Ideen </a:t>
            </a:r>
            <a:r>
              <a:rPr lang="en-US" dirty="0" err="1"/>
              <a:t>analysieren</a:t>
            </a:r>
            <a:r>
              <a:rPr lang="en-US" dirty="0"/>
              <a:t> und die am </a:t>
            </a:r>
            <a:r>
              <a:rPr lang="en-US" dirty="0" err="1"/>
              <a:t>besten</a:t>
            </a:r>
            <a:r>
              <a:rPr lang="en-US" dirty="0"/>
              <a:t> </a:t>
            </a:r>
            <a:r>
              <a:rPr lang="en-US" dirty="0" err="1"/>
              <a:t>geeigneten</a:t>
            </a:r>
            <a:r>
              <a:rPr lang="en-US" dirty="0"/>
              <a:t> </a:t>
            </a:r>
            <a:r>
              <a:rPr lang="en-US" dirty="0" err="1"/>
              <a:t>auswählen</a:t>
            </a:r>
            <a:r>
              <a:rPr lang="en-US" dirty="0"/>
              <a:t> 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Reale</a:t>
            </a:r>
            <a:r>
              <a:rPr lang="en-US" dirty="0"/>
              <a:t> </a:t>
            </a:r>
            <a:r>
              <a:rPr lang="en-US" dirty="0" err="1"/>
              <a:t>Konzepte</a:t>
            </a:r>
            <a:r>
              <a:rPr lang="en-US" dirty="0"/>
              <a:t> </a:t>
            </a:r>
            <a:r>
              <a:rPr lang="en-US" dirty="0" err="1"/>
              <a:t>bilden</a:t>
            </a:r>
            <a:endParaRPr lang="en-US" dirty="0"/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/>
              <a:t>Die </a:t>
            </a:r>
            <a:r>
              <a:rPr lang="en-US" dirty="0" err="1"/>
              <a:t>optimale</a:t>
            </a:r>
            <a:r>
              <a:rPr lang="en-US" dirty="0"/>
              <a:t> </a:t>
            </a:r>
            <a:r>
              <a:rPr lang="en-US" dirty="0" err="1"/>
              <a:t>Lösung</a:t>
            </a:r>
            <a:r>
              <a:rPr lang="en-US" dirty="0"/>
              <a:t> </a:t>
            </a:r>
            <a:r>
              <a:rPr lang="en-US" dirty="0" err="1"/>
              <a:t>finden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2C146-F8A8-420E-BCAB-1123785952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6940" y="420414"/>
            <a:ext cx="5434136" cy="16461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Ideen </a:t>
            </a:r>
            <a:r>
              <a:rPr lang="en-US" b="1" dirty="0" err="1"/>
              <a:t>für</a:t>
            </a:r>
            <a:r>
              <a:rPr lang="en-US" b="1" dirty="0"/>
              <a:t> </a:t>
            </a:r>
            <a:r>
              <a:rPr lang="en-US" b="1" dirty="0" err="1"/>
              <a:t>Lösungen</a:t>
            </a:r>
            <a:r>
              <a:rPr lang="en-US" b="1" dirty="0"/>
              <a:t> - </a:t>
            </a:r>
            <a:r>
              <a:rPr lang="en-US" dirty="0"/>
              <a:t>Brainstorming und </a:t>
            </a:r>
            <a:r>
              <a:rPr lang="en-US" dirty="0" err="1"/>
              <a:t>kreative</a:t>
            </a:r>
            <a:r>
              <a:rPr lang="en-US" dirty="0"/>
              <a:t> </a:t>
            </a:r>
            <a:r>
              <a:rPr lang="en-US" dirty="0" err="1"/>
              <a:t>Lösungen</a:t>
            </a:r>
            <a:r>
              <a:rPr lang="en-US" dirty="0"/>
              <a:t> </a:t>
            </a:r>
            <a:r>
              <a:rPr lang="en-US" dirty="0" err="1"/>
              <a:t>entwickeln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48765-EBB6-481F-88F9-440B3B5A76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2661" y="3220067"/>
            <a:ext cx="3837576" cy="3433969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/>
              <a:t>Beispiele</a:t>
            </a:r>
            <a:r>
              <a:rPr lang="en-US" sz="2000" b="1" dirty="0"/>
              <a:t> </a:t>
            </a:r>
            <a:r>
              <a:rPr lang="en-US" sz="2000" b="1" dirty="0" err="1"/>
              <a:t>für</a:t>
            </a:r>
            <a:r>
              <a:rPr lang="en-US" sz="2000" b="1" dirty="0"/>
              <a:t> Tools </a:t>
            </a:r>
            <a:r>
              <a:rPr lang="en-US" sz="2000" b="1" dirty="0" err="1"/>
              <a:t>für</a:t>
            </a:r>
            <a:r>
              <a:rPr lang="en-US" sz="2000" b="1" dirty="0"/>
              <a:t> die “</a:t>
            </a:r>
            <a:r>
              <a:rPr lang="en-US" sz="2000" b="1" dirty="0" err="1"/>
              <a:t>Ideenfindungsphase</a:t>
            </a:r>
            <a:r>
              <a:rPr lang="en-US" sz="2000" b="1" dirty="0"/>
              <a:t>”: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Brainstorming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Braindumping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Brain writing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Brainwalking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 Thinking hats method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SWOT / PEST analysis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Sketching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15743-0455-4B70-8724-7F27CE6FA0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3</a:t>
            </a:r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3E8A5D-9A7A-4C41-B3EF-73B41C867192}"/>
              </a:ext>
            </a:extLst>
          </p:cNvPr>
          <p:cNvSpPr txBox="1"/>
          <p:nvPr/>
        </p:nvSpPr>
        <p:spPr>
          <a:xfrm>
            <a:off x="0" y="1902080"/>
            <a:ext cx="5322627" cy="923330"/>
          </a:xfrm>
          <a:prstGeom prst="rect">
            <a:avLst/>
          </a:prstGeom>
          <a:solidFill>
            <a:srgbClr val="FFD100"/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</a:rPr>
              <a:t>In </a:t>
            </a:r>
            <a:r>
              <a:rPr lang="pl-PL" b="1" dirty="0" err="1">
                <a:solidFill>
                  <a:srgbClr val="000000"/>
                </a:solidFill>
              </a:rPr>
              <a:t>dieser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Phase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sollte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sich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die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Kritik</a:t>
            </a:r>
            <a:r>
              <a:rPr lang="pl-PL" b="1" dirty="0">
                <a:solidFill>
                  <a:srgbClr val="000000"/>
                </a:solidFill>
              </a:rPr>
              <a:t> in </a:t>
            </a:r>
            <a:r>
              <a:rPr lang="pl-PL" b="1" dirty="0" err="1">
                <a:solidFill>
                  <a:srgbClr val="000000"/>
                </a:solidFill>
              </a:rPr>
              <a:t>Grenzen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halten</a:t>
            </a:r>
            <a:endParaRPr lang="pl-PL" b="1" dirty="0">
              <a:solidFill>
                <a:srgbClr val="000000"/>
              </a:solidFill>
            </a:endParaRPr>
          </a:p>
          <a:p>
            <a:pPr algn="ctr"/>
            <a:r>
              <a:rPr lang="pl-PL" b="1" dirty="0" err="1">
                <a:solidFill>
                  <a:srgbClr val="000000"/>
                </a:solidFill>
              </a:rPr>
              <a:t>Die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Quantität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zählt</a:t>
            </a:r>
            <a:r>
              <a:rPr lang="pl-PL" b="1" dirty="0">
                <a:solidFill>
                  <a:srgbClr val="000000"/>
                </a:solidFill>
              </a:rPr>
              <a:t>, </a:t>
            </a:r>
            <a:r>
              <a:rPr lang="pl-PL" b="1" dirty="0" err="1">
                <a:solidFill>
                  <a:srgbClr val="000000"/>
                </a:solidFill>
              </a:rPr>
              <a:t>nicht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die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Qualität</a:t>
            </a:r>
            <a:endParaRPr lang="pl-PL" b="1" dirty="0">
              <a:solidFill>
                <a:srgbClr val="000000"/>
              </a:solidFill>
            </a:endParaRPr>
          </a:p>
          <a:p>
            <a:pPr algn="ctr"/>
            <a:r>
              <a:rPr lang="pl-PL" b="1" dirty="0">
                <a:solidFill>
                  <a:srgbClr val="000000"/>
                </a:solidFill>
              </a:rPr>
              <a:t>Es </a:t>
            </a:r>
            <a:r>
              <a:rPr lang="pl-PL" b="1" dirty="0" err="1">
                <a:solidFill>
                  <a:srgbClr val="000000"/>
                </a:solidFill>
              </a:rPr>
              <a:t>gibt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keine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dummen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oder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falschen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pl-PL" b="1" dirty="0" err="1">
                <a:solidFill>
                  <a:srgbClr val="000000"/>
                </a:solidFill>
              </a:rPr>
              <a:t>Ideen</a:t>
            </a:r>
            <a:r>
              <a:rPr lang="pl-PL" b="1" dirty="0">
                <a:solidFill>
                  <a:srgbClr val="000000"/>
                </a:solidFill>
              </a:rPr>
              <a:t>!</a:t>
            </a:r>
            <a:endParaRPr lang="pl-PL" sz="1800" b="1" dirty="0">
              <a:solidFill>
                <a:srgbClr val="000000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E25BCD-6CDF-4DF7-A2A5-A9392BCD8E9A}"/>
              </a:ext>
            </a:extLst>
          </p:cNvPr>
          <p:cNvGrpSpPr/>
          <p:nvPr/>
        </p:nvGrpSpPr>
        <p:grpSpPr>
          <a:xfrm>
            <a:off x="2065879" y="317985"/>
            <a:ext cx="1471449" cy="1510815"/>
            <a:chOff x="8736336" y="773976"/>
            <a:chExt cx="925001" cy="925018"/>
          </a:xfrm>
        </p:grpSpPr>
        <p:grpSp>
          <p:nvGrpSpPr>
            <p:cNvPr id="34" name="Graphic 2">
              <a:extLst>
                <a:ext uri="{FF2B5EF4-FFF2-40B4-BE49-F238E27FC236}">
                  <a16:creationId xmlns:a16="http://schemas.microsoft.com/office/drawing/2014/main" id="{235DD47C-6519-4085-928A-CD492739B5C2}"/>
                </a:ext>
              </a:extLst>
            </p:cNvPr>
            <p:cNvGrpSpPr/>
            <p:nvPr/>
          </p:nvGrpSpPr>
          <p:grpSpPr>
            <a:xfrm>
              <a:off x="8736336" y="773976"/>
              <a:ext cx="925001" cy="925018"/>
              <a:chOff x="8736336" y="773976"/>
              <a:chExt cx="925001" cy="925018"/>
            </a:xfrm>
            <a:solidFill>
              <a:srgbClr val="010101"/>
            </a:solidFill>
          </p:grpSpPr>
          <p:sp>
            <p:nvSpPr>
              <p:cNvPr id="37" name="Freeform 306">
                <a:extLst>
                  <a:ext uri="{FF2B5EF4-FFF2-40B4-BE49-F238E27FC236}">
                    <a16:creationId xmlns:a16="http://schemas.microsoft.com/office/drawing/2014/main" id="{CB0A945D-9A6D-4F2B-BDC0-61E3DE8253F5}"/>
                  </a:ext>
                </a:extLst>
              </p:cNvPr>
              <p:cNvSpPr/>
              <p:nvPr/>
            </p:nvSpPr>
            <p:spPr>
              <a:xfrm>
                <a:off x="8880867" y="773976"/>
                <a:ext cx="636011" cy="925018"/>
              </a:xfrm>
              <a:custGeom>
                <a:avLst/>
                <a:gdLst>
                  <a:gd name="connsiteX0" fmla="*/ 547413 w 636011"/>
                  <a:gd name="connsiteY0" fmla="*/ 538397 h 925018"/>
                  <a:gd name="connsiteX1" fmla="*/ 635939 w 636011"/>
                  <a:gd name="connsiteY1" fmla="*/ 312566 h 925018"/>
                  <a:gd name="connsiteX2" fmla="*/ 314356 w 636011"/>
                  <a:gd name="connsiteY2" fmla="*/ 17 h 925018"/>
                  <a:gd name="connsiteX3" fmla="*/ 0 w 636011"/>
                  <a:gd name="connsiteY3" fmla="*/ 317987 h 925018"/>
                  <a:gd name="connsiteX4" fmla="*/ 88526 w 636011"/>
                  <a:gd name="connsiteY4" fmla="*/ 537494 h 925018"/>
                  <a:gd name="connsiteX5" fmla="*/ 143628 w 636011"/>
                  <a:gd name="connsiteY5" fmla="*/ 655828 h 925018"/>
                  <a:gd name="connsiteX6" fmla="*/ 130982 w 636011"/>
                  <a:gd name="connsiteY6" fmla="*/ 737127 h 925018"/>
                  <a:gd name="connsiteX7" fmla="*/ 161695 w 636011"/>
                  <a:gd name="connsiteY7" fmla="*/ 823847 h 925018"/>
                  <a:gd name="connsiteX8" fmla="*/ 289967 w 636011"/>
                  <a:gd name="connsiteY8" fmla="*/ 925018 h 925018"/>
                  <a:gd name="connsiteX9" fmla="*/ 345973 w 636011"/>
                  <a:gd name="connsiteY9" fmla="*/ 925018 h 925018"/>
                  <a:gd name="connsiteX10" fmla="*/ 474244 w 636011"/>
                  <a:gd name="connsiteY10" fmla="*/ 823847 h 925018"/>
                  <a:gd name="connsiteX11" fmla="*/ 504957 w 636011"/>
                  <a:gd name="connsiteY11" fmla="*/ 737127 h 925018"/>
                  <a:gd name="connsiteX12" fmla="*/ 492310 w 636011"/>
                  <a:gd name="connsiteY12" fmla="*/ 655828 h 925018"/>
                  <a:gd name="connsiteX13" fmla="*/ 547413 w 636011"/>
                  <a:gd name="connsiteY13" fmla="*/ 538397 h 925018"/>
                  <a:gd name="connsiteX14" fmla="*/ 547413 w 636011"/>
                  <a:gd name="connsiteY14" fmla="*/ 538397 h 925018"/>
                  <a:gd name="connsiteX15" fmla="*/ 109302 w 636011"/>
                  <a:gd name="connsiteY15" fmla="*/ 517620 h 925018"/>
                  <a:gd name="connsiteX16" fmla="*/ 28906 w 636011"/>
                  <a:gd name="connsiteY16" fmla="*/ 317987 h 925018"/>
                  <a:gd name="connsiteX17" fmla="*/ 314356 w 636011"/>
                  <a:gd name="connsiteY17" fmla="*/ 28923 h 925018"/>
                  <a:gd name="connsiteX18" fmla="*/ 607032 w 636011"/>
                  <a:gd name="connsiteY18" fmla="*/ 313470 h 925018"/>
                  <a:gd name="connsiteX19" fmla="*/ 526637 w 636011"/>
                  <a:gd name="connsiteY19" fmla="*/ 518523 h 925018"/>
                  <a:gd name="connsiteX20" fmla="*/ 464307 w 636011"/>
                  <a:gd name="connsiteY20" fmla="*/ 650409 h 925018"/>
                  <a:gd name="connsiteX21" fmla="*/ 332423 w 636011"/>
                  <a:gd name="connsiteY21" fmla="*/ 650409 h 925018"/>
                  <a:gd name="connsiteX22" fmla="*/ 332423 w 636011"/>
                  <a:gd name="connsiteY22" fmla="*/ 491424 h 925018"/>
                  <a:gd name="connsiteX23" fmla="*/ 375782 w 636011"/>
                  <a:gd name="connsiteY23" fmla="*/ 491424 h 925018"/>
                  <a:gd name="connsiteX24" fmla="*/ 534766 w 636011"/>
                  <a:gd name="connsiteY24" fmla="*/ 332439 h 925018"/>
                  <a:gd name="connsiteX25" fmla="*/ 534766 w 636011"/>
                  <a:gd name="connsiteY25" fmla="*/ 289080 h 925018"/>
                  <a:gd name="connsiteX26" fmla="*/ 520314 w 636011"/>
                  <a:gd name="connsiteY26" fmla="*/ 274627 h 925018"/>
                  <a:gd name="connsiteX27" fmla="*/ 462501 w 636011"/>
                  <a:gd name="connsiteY27" fmla="*/ 274627 h 925018"/>
                  <a:gd name="connsiteX28" fmla="*/ 317969 w 636011"/>
                  <a:gd name="connsiteY28" fmla="*/ 367669 h 925018"/>
                  <a:gd name="connsiteX29" fmla="*/ 173438 w 636011"/>
                  <a:gd name="connsiteY29" fmla="*/ 274627 h 925018"/>
                  <a:gd name="connsiteX30" fmla="*/ 115626 w 636011"/>
                  <a:gd name="connsiteY30" fmla="*/ 274627 h 925018"/>
                  <a:gd name="connsiteX31" fmla="*/ 101172 w 636011"/>
                  <a:gd name="connsiteY31" fmla="*/ 289080 h 925018"/>
                  <a:gd name="connsiteX32" fmla="*/ 101172 w 636011"/>
                  <a:gd name="connsiteY32" fmla="*/ 332439 h 925018"/>
                  <a:gd name="connsiteX33" fmla="*/ 260157 w 636011"/>
                  <a:gd name="connsiteY33" fmla="*/ 491424 h 925018"/>
                  <a:gd name="connsiteX34" fmla="*/ 303516 w 636011"/>
                  <a:gd name="connsiteY34" fmla="*/ 491424 h 925018"/>
                  <a:gd name="connsiteX35" fmla="*/ 303516 w 636011"/>
                  <a:gd name="connsiteY35" fmla="*/ 650409 h 925018"/>
                  <a:gd name="connsiteX36" fmla="*/ 171631 w 636011"/>
                  <a:gd name="connsiteY36" fmla="*/ 650409 h 925018"/>
                  <a:gd name="connsiteX37" fmla="*/ 109302 w 636011"/>
                  <a:gd name="connsiteY37" fmla="*/ 517620 h 925018"/>
                  <a:gd name="connsiteX38" fmla="*/ 444434 w 636011"/>
                  <a:gd name="connsiteY38" fmla="*/ 366766 h 925018"/>
                  <a:gd name="connsiteX39" fmla="*/ 423658 w 636011"/>
                  <a:gd name="connsiteY39" fmla="*/ 364959 h 925018"/>
                  <a:gd name="connsiteX40" fmla="*/ 332423 w 636011"/>
                  <a:gd name="connsiteY40" fmla="*/ 445355 h 925018"/>
                  <a:gd name="connsiteX41" fmla="*/ 332423 w 636011"/>
                  <a:gd name="connsiteY41" fmla="*/ 433612 h 925018"/>
                  <a:gd name="connsiteX42" fmla="*/ 462501 w 636011"/>
                  <a:gd name="connsiteY42" fmla="*/ 303533 h 925018"/>
                  <a:gd name="connsiteX43" fmla="*/ 505860 w 636011"/>
                  <a:gd name="connsiteY43" fmla="*/ 303533 h 925018"/>
                  <a:gd name="connsiteX44" fmla="*/ 505860 w 636011"/>
                  <a:gd name="connsiteY44" fmla="*/ 332439 h 925018"/>
                  <a:gd name="connsiteX45" fmla="*/ 375782 w 636011"/>
                  <a:gd name="connsiteY45" fmla="*/ 462518 h 925018"/>
                  <a:gd name="connsiteX46" fmla="*/ 356812 w 636011"/>
                  <a:gd name="connsiteY46" fmla="*/ 462518 h 925018"/>
                  <a:gd name="connsiteX47" fmla="*/ 443531 w 636011"/>
                  <a:gd name="connsiteY47" fmla="*/ 386639 h 925018"/>
                  <a:gd name="connsiteX48" fmla="*/ 444434 w 636011"/>
                  <a:gd name="connsiteY48" fmla="*/ 366766 h 925018"/>
                  <a:gd name="connsiteX49" fmla="*/ 303516 w 636011"/>
                  <a:gd name="connsiteY49" fmla="*/ 445355 h 925018"/>
                  <a:gd name="connsiteX50" fmla="*/ 212281 w 636011"/>
                  <a:gd name="connsiteY50" fmla="*/ 364959 h 925018"/>
                  <a:gd name="connsiteX51" fmla="*/ 191504 w 636011"/>
                  <a:gd name="connsiteY51" fmla="*/ 366766 h 925018"/>
                  <a:gd name="connsiteX52" fmla="*/ 193311 w 636011"/>
                  <a:gd name="connsiteY52" fmla="*/ 387542 h 925018"/>
                  <a:gd name="connsiteX53" fmla="*/ 280030 w 636011"/>
                  <a:gd name="connsiteY53" fmla="*/ 463421 h 925018"/>
                  <a:gd name="connsiteX54" fmla="*/ 261060 w 636011"/>
                  <a:gd name="connsiteY54" fmla="*/ 463421 h 925018"/>
                  <a:gd name="connsiteX55" fmla="*/ 130982 w 636011"/>
                  <a:gd name="connsiteY55" fmla="*/ 333343 h 925018"/>
                  <a:gd name="connsiteX56" fmla="*/ 130982 w 636011"/>
                  <a:gd name="connsiteY56" fmla="*/ 304437 h 925018"/>
                  <a:gd name="connsiteX57" fmla="*/ 174341 w 636011"/>
                  <a:gd name="connsiteY57" fmla="*/ 304437 h 925018"/>
                  <a:gd name="connsiteX58" fmla="*/ 304419 w 636011"/>
                  <a:gd name="connsiteY58" fmla="*/ 434515 h 925018"/>
                  <a:gd name="connsiteX59" fmla="*/ 304419 w 636011"/>
                  <a:gd name="connsiteY59" fmla="*/ 445355 h 925018"/>
                  <a:gd name="connsiteX60" fmla="*/ 345973 w 636011"/>
                  <a:gd name="connsiteY60" fmla="*/ 896112 h 925018"/>
                  <a:gd name="connsiteX61" fmla="*/ 289967 w 636011"/>
                  <a:gd name="connsiteY61" fmla="*/ 896112 h 925018"/>
                  <a:gd name="connsiteX62" fmla="*/ 191504 w 636011"/>
                  <a:gd name="connsiteY62" fmla="*/ 823847 h 925018"/>
                  <a:gd name="connsiteX63" fmla="*/ 444434 w 636011"/>
                  <a:gd name="connsiteY63" fmla="*/ 823847 h 925018"/>
                  <a:gd name="connsiteX64" fmla="*/ 345973 w 636011"/>
                  <a:gd name="connsiteY64" fmla="*/ 896112 h 925018"/>
                  <a:gd name="connsiteX65" fmla="*/ 345973 w 636011"/>
                  <a:gd name="connsiteY65" fmla="*/ 896112 h 925018"/>
                  <a:gd name="connsiteX66" fmla="*/ 491407 w 636011"/>
                  <a:gd name="connsiteY66" fmla="*/ 773260 h 925018"/>
                  <a:gd name="connsiteX67" fmla="*/ 469727 w 636011"/>
                  <a:gd name="connsiteY67" fmla="*/ 794940 h 925018"/>
                  <a:gd name="connsiteX68" fmla="*/ 166211 w 636011"/>
                  <a:gd name="connsiteY68" fmla="*/ 794940 h 925018"/>
                  <a:gd name="connsiteX69" fmla="*/ 144531 w 636011"/>
                  <a:gd name="connsiteY69" fmla="*/ 773260 h 925018"/>
                  <a:gd name="connsiteX70" fmla="*/ 166211 w 636011"/>
                  <a:gd name="connsiteY70" fmla="*/ 751581 h 925018"/>
                  <a:gd name="connsiteX71" fmla="*/ 469727 w 636011"/>
                  <a:gd name="connsiteY71" fmla="*/ 751581 h 925018"/>
                  <a:gd name="connsiteX72" fmla="*/ 491407 w 636011"/>
                  <a:gd name="connsiteY72" fmla="*/ 773260 h 925018"/>
                  <a:gd name="connsiteX73" fmla="*/ 166211 w 636011"/>
                  <a:gd name="connsiteY73" fmla="*/ 722674 h 925018"/>
                  <a:gd name="connsiteX74" fmla="*/ 144531 w 636011"/>
                  <a:gd name="connsiteY74" fmla="*/ 700995 h 925018"/>
                  <a:gd name="connsiteX75" fmla="*/ 166211 w 636011"/>
                  <a:gd name="connsiteY75" fmla="*/ 679315 h 925018"/>
                  <a:gd name="connsiteX76" fmla="*/ 469727 w 636011"/>
                  <a:gd name="connsiteY76" fmla="*/ 679315 h 925018"/>
                  <a:gd name="connsiteX77" fmla="*/ 491407 w 636011"/>
                  <a:gd name="connsiteY77" fmla="*/ 700995 h 925018"/>
                  <a:gd name="connsiteX78" fmla="*/ 469727 w 636011"/>
                  <a:gd name="connsiteY78" fmla="*/ 722674 h 925018"/>
                  <a:gd name="connsiteX79" fmla="*/ 166211 w 636011"/>
                  <a:gd name="connsiteY79" fmla="*/ 722674 h 925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636011" h="925018">
                    <a:moveTo>
                      <a:pt x="547413" y="538397"/>
                    </a:moveTo>
                    <a:cubicBezTo>
                      <a:pt x="606129" y="477874"/>
                      <a:pt x="637745" y="397479"/>
                      <a:pt x="635939" y="312566"/>
                    </a:cubicBezTo>
                    <a:cubicBezTo>
                      <a:pt x="633229" y="138225"/>
                      <a:pt x="488697" y="-1789"/>
                      <a:pt x="314356" y="17"/>
                    </a:cubicBezTo>
                    <a:cubicBezTo>
                      <a:pt x="140015" y="1824"/>
                      <a:pt x="0" y="143645"/>
                      <a:pt x="0" y="317987"/>
                    </a:cubicBezTo>
                    <a:cubicBezTo>
                      <a:pt x="0" y="400189"/>
                      <a:pt x="31616" y="478778"/>
                      <a:pt x="88526" y="537494"/>
                    </a:cubicBezTo>
                    <a:cubicBezTo>
                      <a:pt x="118335" y="568206"/>
                      <a:pt x="137305" y="607953"/>
                      <a:pt x="143628" y="655828"/>
                    </a:cubicBezTo>
                    <a:cubicBezTo>
                      <a:pt x="112915" y="671185"/>
                      <a:pt x="106592" y="712738"/>
                      <a:pt x="130982" y="737127"/>
                    </a:cubicBezTo>
                    <a:cubicBezTo>
                      <a:pt x="100269" y="766937"/>
                      <a:pt x="118335" y="819330"/>
                      <a:pt x="161695" y="823847"/>
                    </a:cubicBezTo>
                    <a:cubicBezTo>
                      <a:pt x="176148" y="883466"/>
                      <a:pt x="229444" y="925018"/>
                      <a:pt x="289967" y="925018"/>
                    </a:cubicBezTo>
                    <a:lnTo>
                      <a:pt x="345973" y="925018"/>
                    </a:lnTo>
                    <a:cubicBezTo>
                      <a:pt x="407398" y="925018"/>
                      <a:pt x="460694" y="883466"/>
                      <a:pt x="474244" y="823847"/>
                    </a:cubicBezTo>
                    <a:cubicBezTo>
                      <a:pt x="516700" y="820233"/>
                      <a:pt x="535670" y="766937"/>
                      <a:pt x="504957" y="737127"/>
                    </a:cubicBezTo>
                    <a:cubicBezTo>
                      <a:pt x="529347" y="712738"/>
                      <a:pt x="523023" y="671185"/>
                      <a:pt x="492310" y="655828"/>
                    </a:cubicBezTo>
                    <a:cubicBezTo>
                      <a:pt x="498634" y="608856"/>
                      <a:pt x="517604" y="569110"/>
                      <a:pt x="547413" y="538397"/>
                    </a:cubicBezTo>
                    <a:lnTo>
                      <a:pt x="547413" y="538397"/>
                    </a:lnTo>
                    <a:close/>
                    <a:moveTo>
                      <a:pt x="109302" y="517620"/>
                    </a:moveTo>
                    <a:cubicBezTo>
                      <a:pt x="57813" y="463421"/>
                      <a:pt x="28906" y="392962"/>
                      <a:pt x="28906" y="317987"/>
                    </a:cubicBezTo>
                    <a:cubicBezTo>
                      <a:pt x="28906" y="160808"/>
                      <a:pt x="157178" y="30730"/>
                      <a:pt x="314356" y="28923"/>
                    </a:cubicBezTo>
                    <a:cubicBezTo>
                      <a:pt x="473341" y="27117"/>
                      <a:pt x="604322" y="154485"/>
                      <a:pt x="607032" y="313470"/>
                    </a:cubicBezTo>
                    <a:cubicBezTo>
                      <a:pt x="607936" y="390252"/>
                      <a:pt x="579933" y="463421"/>
                      <a:pt x="526637" y="518523"/>
                    </a:cubicBezTo>
                    <a:cubicBezTo>
                      <a:pt x="493214" y="552850"/>
                      <a:pt x="470631" y="598919"/>
                      <a:pt x="464307" y="650409"/>
                    </a:cubicBezTo>
                    <a:lnTo>
                      <a:pt x="332423" y="650409"/>
                    </a:lnTo>
                    <a:lnTo>
                      <a:pt x="332423" y="491424"/>
                    </a:lnTo>
                    <a:lnTo>
                      <a:pt x="375782" y="491424"/>
                    </a:lnTo>
                    <a:cubicBezTo>
                      <a:pt x="463404" y="491424"/>
                      <a:pt x="534766" y="420062"/>
                      <a:pt x="534766" y="332439"/>
                    </a:cubicBezTo>
                    <a:lnTo>
                      <a:pt x="534766" y="289080"/>
                    </a:lnTo>
                    <a:cubicBezTo>
                      <a:pt x="534766" y="280950"/>
                      <a:pt x="528443" y="274627"/>
                      <a:pt x="520314" y="274627"/>
                    </a:cubicBezTo>
                    <a:lnTo>
                      <a:pt x="462501" y="274627"/>
                    </a:lnTo>
                    <a:cubicBezTo>
                      <a:pt x="398365" y="274627"/>
                      <a:pt x="343262" y="312566"/>
                      <a:pt x="317969" y="367669"/>
                    </a:cubicBezTo>
                    <a:cubicBezTo>
                      <a:pt x="292676" y="312566"/>
                      <a:pt x="237574" y="274627"/>
                      <a:pt x="173438" y="274627"/>
                    </a:cubicBezTo>
                    <a:lnTo>
                      <a:pt x="115626" y="274627"/>
                    </a:lnTo>
                    <a:cubicBezTo>
                      <a:pt x="107495" y="274627"/>
                      <a:pt x="101172" y="280950"/>
                      <a:pt x="101172" y="289080"/>
                    </a:cubicBezTo>
                    <a:lnTo>
                      <a:pt x="101172" y="332439"/>
                    </a:lnTo>
                    <a:cubicBezTo>
                      <a:pt x="101172" y="420062"/>
                      <a:pt x="172535" y="491424"/>
                      <a:pt x="260157" y="491424"/>
                    </a:cubicBezTo>
                    <a:lnTo>
                      <a:pt x="303516" y="491424"/>
                    </a:lnTo>
                    <a:lnTo>
                      <a:pt x="303516" y="650409"/>
                    </a:lnTo>
                    <a:lnTo>
                      <a:pt x="171631" y="650409"/>
                    </a:lnTo>
                    <a:cubicBezTo>
                      <a:pt x="165308" y="598016"/>
                      <a:pt x="142725" y="552850"/>
                      <a:pt x="109302" y="517620"/>
                    </a:cubicBezTo>
                    <a:close/>
                    <a:moveTo>
                      <a:pt x="444434" y="366766"/>
                    </a:moveTo>
                    <a:cubicBezTo>
                      <a:pt x="439015" y="360442"/>
                      <a:pt x="429981" y="360442"/>
                      <a:pt x="423658" y="364959"/>
                    </a:cubicBezTo>
                    <a:lnTo>
                      <a:pt x="332423" y="445355"/>
                    </a:lnTo>
                    <a:lnTo>
                      <a:pt x="332423" y="433612"/>
                    </a:lnTo>
                    <a:cubicBezTo>
                      <a:pt x="332423" y="362249"/>
                      <a:pt x="391139" y="303533"/>
                      <a:pt x="462501" y="303533"/>
                    </a:cubicBezTo>
                    <a:lnTo>
                      <a:pt x="505860" y="303533"/>
                    </a:lnTo>
                    <a:lnTo>
                      <a:pt x="505860" y="332439"/>
                    </a:lnTo>
                    <a:cubicBezTo>
                      <a:pt x="505860" y="403802"/>
                      <a:pt x="447144" y="462518"/>
                      <a:pt x="375782" y="462518"/>
                    </a:cubicBezTo>
                    <a:lnTo>
                      <a:pt x="356812" y="462518"/>
                    </a:lnTo>
                    <a:lnTo>
                      <a:pt x="443531" y="386639"/>
                    </a:lnTo>
                    <a:cubicBezTo>
                      <a:pt x="448951" y="381219"/>
                      <a:pt x="449855" y="372186"/>
                      <a:pt x="444434" y="366766"/>
                    </a:cubicBezTo>
                    <a:close/>
                    <a:moveTo>
                      <a:pt x="303516" y="445355"/>
                    </a:moveTo>
                    <a:lnTo>
                      <a:pt x="212281" y="364959"/>
                    </a:lnTo>
                    <a:cubicBezTo>
                      <a:pt x="205958" y="359539"/>
                      <a:pt x="196925" y="360442"/>
                      <a:pt x="191504" y="366766"/>
                    </a:cubicBezTo>
                    <a:cubicBezTo>
                      <a:pt x="186085" y="373089"/>
                      <a:pt x="186988" y="382122"/>
                      <a:pt x="193311" y="387542"/>
                    </a:cubicBezTo>
                    <a:lnTo>
                      <a:pt x="280030" y="463421"/>
                    </a:lnTo>
                    <a:lnTo>
                      <a:pt x="261060" y="463421"/>
                    </a:lnTo>
                    <a:cubicBezTo>
                      <a:pt x="189698" y="463421"/>
                      <a:pt x="130982" y="404705"/>
                      <a:pt x="130982" y="333343"/>
                    </a:cubicBezTo>
                    <a:lnTo>
                      <a:pt x="130982" y="304437"/>
                    </a:lnTo>
                    <a:lnTo>
                      <a:pt x="174341" y="304437"/>
                    </a:lnTo>
                    <a:cubicBezTo>
                      <a:pt x="245704" y="304437"/>
                      <a:pt x="304419" y="363153"/>
                      <a:pt x="304419" y="434515"/>
                    </a:cubicBezTo>
                    <a:lnTo>
                      <a:pt x="304419" y="445355"/>
                    </a:lnTo>
                    <a:close/>
                    <a:moveTo>
                      <a:pt x="345973" y="896112"/>
                    </a:moveTo>
                    <a:lnTo>
                      <a:pt x="289967" y="896112"/>
                    </a:lnTo>
                    <a:cubicBezTo>
                      <a:pt x="244800" y="896112"/>
                      <a:pt x="205054" y="866302"/>
                      <a:pt x="191504" y="823847"/>
                    </a:cubicBezTo>
                    <a:lnTo>
                      <a:pt x="444434" y="823847"/>
                    </a:lnTo>
                    <a:cubicBezTo>
                      <a:pt x="430884" y="866302"/>
                      <a:pt x="391139" y="896112"/>
                      <a:pt x="345973" y="896112"/>
                    </a:cubicBezTo>
                    <a:lnTo>
                      <a:pt x="345973" y="896112"/>
                    </a:lnTo>
                    <a:close/>
                    <a:moveTo>
                      <a:pt x="491407" y="773260"/>
                    </a:moveTo>
                    <a:cubicBezTo>
                      <a:pt x="491407" y="785003"/>
                      <a:pt x="481471" y="794940"/>
                      <a:pt x="469727" y="794940"/>
                    </a:cubicBezTo>
                    <a:cubicBezTo>
                      <a:pt x="451661" y="794940"/>
                      <a:pt x="177954" y="794940"/>
                      <a:pt x="166211" y="794940"/>
                    </a:cubicBezTo>
                    <a:cubicBezTo>
                      <a:pt x="154468" y="794940"/>
                      <a:pt x="144531" y="785003"/>
                      <a:pt x="144531" y="773260"/>
                    </a:cubicBezTo>
                    <a:cubicBezTo>
                      <a:pt x="144531" y="761517"/>
                      <a:pt x="154468" y="751581"/>
                      <a:pt x="166211" y="751581"/>
                    </a:cubicBezTo>
                    <a:lnTo>
                      <a:pt x="469727" y="751581"/>
                    </a:lnTo>
                    <a:cubicBezTo>
                      <a:pt x="482374" y="751581"/>
                      <a:pt x="491407" y="761517"/>
                      <a:pt x="491407" y="773260"/>
                    </a:cubicBezTo>
                    <a:close/>
                    <a:moveTo>
                      <a:pt x="166211" y="722674"/>
                    </a:moveTo>
                    <a:cubicBezTo>
                      <a:pt x="154468" y="722674"/>
                      <a:pt x="144531" y="712738"/>
                      <a:pt x="144531" y="700995"/>
                    </a:cubicBezTo>
                    <a:cubicBezTo>
                      <a:pt x="144531" y="689251"/>
                      <a:pt x="154468" y="679315"/>
                      <a:pt x="166211" y="679315"/>
                    </a:cubicBezTo>
                    <a:lnTo>
                      <a:pt x="469727" y="679315"/>
                    </a:lnTo>
                    <a:cubicBezTo>
                      <a:pt x="481471" y="679315"/>
                      <a:pt x="491407" y="689251"/>
                      <a:pt x="491407" y="700995"/>
                    </a:cubicBezTo>
                    <a:cubicBezTo>
                      <a:pt x="491407" y="712738"/>
                      <a:pt x="481471" y="722674"/>
                      <a:pt x="469727" y="722674"/>
                    </a:cubicBezTo>
                    <a:lnTo>
                      <a:pt x="166211" y="722674"/>
                    </a:ln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07">
                <a:extLst>
                  <a:ext uri="{FF2B5EF4-FFF2-40B4-BE49-F238E27FC236}">
                    <a16:creationId xmlns:a16="http://schemas.microsoft.com/office/drawing/2014/main" id="{0CD8C840-D0C9-448E-B85A-C4E7CFF330D1}"/>
                  </a:ext>
                </a:extLst>
              </p:cNvPr>
              <p:cNvSpPr/>
              <p:nvPr/>
            </p:nvSpPr>
            <p:spPr>
              <a:xfrm>
                <a:off x="8736336" y="1077510"/>
                <a:ext cx="101172" cy="28906"/>
              </a:xfrm>
              <a:custGeom>
                <a:avLst/>
                <a:gdLst>
                  <a:gd name="connsiteX0" fmla="*/ 101172 w 101172"/>
                  <a:gd name="connsiteY0" fmla="*/ 14453 h 28906"/>
                  <a:gd name="connsiteX1" fmla="*/ 86719 w 101172"/>
                  <a:gd name="connsiteY1" fmla="*/ 0 h 28906"/>
                  <a:gd name="connsiteX2" fmla="*/ 14453 w 101172"/>
                  <a:gd name="connsiteY2" fmla="*/ 0 h 28906"/>
                  <a:gd name="connsiteX3" fmla="*/ 0 w 101172"/>
                  <a:gd name="connsiteY3" fmla="*/ 14453 h 28906"/>
                  <a:gd name="connsiteX4" fmla="*/ 14453 w 101172"/>
                  <a:gd name="connsiteY4" fmla="*/ 28906 h 28906"/>
                  <a:gd name="connsiteX5" fmla="*/ 86719 w 101172"/>
                  <a:gd name="connsiteY5" fmla="*/ 28906 h 28906"/>
                  <a:gd name="connsiteX6" fmla="*/ 101172 w 101172"/>
                  <a:gd name="connsiteY6" fmla="*/ 14453 h 2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72" h="28906">
                    <a:moveTo>
                      <a:pt x="101172" y="14453"/>
                    </a:moveTo>
                    <a:cubicBezTo>
                      <a:pt x="101172" y="6323"/>
                      <a:pt x="94849" y="0"/>
                      <a:pt x="86719" y="0"/>
                    </a:cubicBezTo>
                    <a:lnTo>
                      <a:pt x="14453" y="0"/>
                    </a:lnTo>
                    <a:cubicBezTo>
                      <a:pt x="6323" y="0"/>
                      <a:pt x="0" y="6323"/>
                      <a:pt x="0" y="14453"/>
                    </a:cubicBezTo>
                    <a:cubicBezTo>
                      <a:pt x="0" y="22583"/>
                      <a:pt x="6323" y="28906"/>
                      <a:pt x="14453" y="28906"/>
                    </a:cubicBezTo>
                    <a:lnTo>
                      <a:pt x="86719" y="28906"/>
                    </a:lnTo>
                    <a:cubicBezTo>
                      <a:pt x="94849" y="28906"/>
                      <a:pt x="101172" y="22583"/>
                      <a:pt x="101172" y="1445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08">
                <a:extLst>
                  <a:ext uri="{FF2B5EF4-FFF2-40B4-BE49-F238E27FC236}">
                    <a16:creationId xmlns:a16="http://schemas.microsoft.com/office/drawing/2014/main" id="{BD6876C8-AEBF-4BB8-B6AF-DB2A50893751}"/>
                  </a:ext>
                </a:extLst>
              </p:cNvPr>
              <p:cNvSpPr/>
              <p:nvPr/>
            </p:nvSpPr>
            <p:spPr>
              <a:xfrm>
                <a:off x="8796859" y="1265589"/>
                <a:ext cx="91235" cy="64850"/>
              </a:xfrm>
              <a:custGeom>
                <a:avLst/>
                <a:gdLst>
                  <a:gd name="connsiteX0" fmla="*/ 69556 w 91235"/>
                  <a:gd name="connsiteY0" fmla="*/ 1618 h 64850"/>
                  <a:gd name="connsiteX1" fmla="*/ 7226 w 91235"/>
                  <a:gd name="connsiteY1" fmla="*/ 37751 h 64850"/>
                  <a:gd name="connsiteX2" fmla="*/ 1807 w 91235"/>
                  <a:gd name="connsiteY2" fmla="*/ 57624 h 64850"/>
                  <a:gd name="connsiteX3" fmla="*/ 21680 w 91235"/>
                  <a:gd name="connsiteY3" fmla="*/ 63044 h 64850"/>
                  <a:gd name="connsiteX4" fmla="*/ 84009 w 91235"/>
                  <a:gd name="connsiteY4" fmla="*/ 26911 h 64850"/>
                  <a:gd name="connsiteX5" fmla="*/ 89429 w 91235"/>
                  <a:gd name="connsiteY5" fmla="*/ 7038 h 64850"/>
                  <a:gd name="connsiteX6" fmla="*/ 69556 w 91235"/>
                  <a:gd name="connsiteY6" fmla="*/ 1618 h 6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235" h="64850">
                    <a:moveTo>
                      <a:pt x="69556" y="1618"/>
                    </a:moveTo>
                    <a:lnTo>
                      <a:pt x="7226" y="37751"/>
                    </a:lnTo>
                    <a:cubicBezTo>
                      <a:pt x="0" y="41365"/>
                      <a:pt x="-1807" y="50398"/>
                      <a:pt x="1807" y="57624"/>
                    </a:cubicBezTo>
                    <a:cubicBezTo>
                      <a:pt x="5420" y="64851"/>
                      <a:pt x="14453" y="66657"/>
                      <a:pt x="21680" y="63044"/>
                    </a:cubicBezTo>
                    <a:lnTo>
                      <a:pt x="84009" y="26911"/>
                    </a:lnTo>
                    <a:cubicBezTo>
                      <a:pt x="91236" y="23298"/>
                      <a:pt x="93042" y="14265"/>
                      <a:pt x="89429" y="7038"/>
                    </a:cubicBezTo>
                    <a:cubicBezTo>
                      <a:pt x="84912" y="715"/>
                      <a:pt x="76782" y="-1995"/>
                      <a:pt x="69556" y="1618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09">
                <a:extLst>
                  <a:ext uri="{FF2B5EF4-FFF2-40B4-BE49-F238E27FC236}">
                    <a16:creationId xmlns:a16="http://schemas.microsoft.com/office/drawing/2014/main" id="{E0CDAA8C-00AF-418A-9A46-ECBE8EBC3602}"/>
                  </a:ext>
                </a:extLst>
              </p:cNvPr>
              <p:cNvSpPr/>
              <p:nvPr/>
            </p:nvSpPr>
            <p:spPr>
              <a:xfrm>
                <a:off x="8796457" y="853486"/>
                <a:ext cx="91499" cy="65041"/>
              </a:xfrm>
              <a:custGeom>
                <a:avLst/>
                <a:gdLst>
                  <a:gd name="connsiteX0" fmla="*/ 7628 w 91499"/>
                  <a:gd name="connsiteY0" fmla="*/ 27100 h 65041"/>
                  <a:gd name="connsiteX1" fmla="*/ 77184 w 91499"/>
                  <a:gd name="connsiteY1" fmla="*/ 65039 h 65041"/>
                  <a:gd name="connsiteX2" fmla="*/ 84410 w 91499"/>
                  <a:gd name="connsiteY2" fmla="*/ 37940 h 65041"/>
                  <a:gd name="connsiteX3" fmla="*/ 22081 w 91499"/>
                  <a:gd name="connsiteY3" fmla="*/ 1807 h 65041"/>
                  <a:gd name="connsiteX4" fmla="*/ 2208 w 91499"/>
                  <a:gd name="connsiteY4" fmla="*/ 7226 h 65041"/>
                  <a:gd name="connsiteX5" fmla="*/ 7628 w 91499"/>
                  <a:gd name="connsiteY5" fmla="*/ 27100 h 65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99" h="65041">
                    <a:moveTo>
                      <a:pt x="7628" y="27100"/>
                    </a:moveTo>
                    <a:cubicBezTo>
                      <a:pt x="74474" y="65942"/>
                      <a:pt x="71764" y="65039"/>
                      <a:pt x="77184" y="65039"/>
                    </a:cubicBezTo>
                    <a:cubicBezTo>
                      <a:pt x="91637" y="65039"/>
                      <a:pt x="97057" y="45166"/>
                      <a:pt x="84410" y="37940"/>
                    </a:cubicBezTo>
                    <a:lnTo>
                      <a:pt x="22081" y="1807"/>
                    </a:lnTo>
                    <a:cubicBezTo>
                      <a:pt x="14855" y="-1807"/>
                      <a:pt x="6725" y="0"/>
                      <a:pt x="2208" y="7226"/>
                    </a:cubicBezTo>
                    <a:cubicBezTo>
                      <a:pt x="-2308" y="14453"/>
                      <a:pt x="401" y="23486"/>
                      <a:pt x="7628" y="2710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310">
                <a:extLst>
                  <a:ext uri="{FF2B5EF4-FFF2-40B4-BE49-F238E27FC236}">
                    <a16:creationId xmlns:a16="http://schemas.microsoft.com/office/drawing/2014/main" id="{431B2F1F-2E60-4256-81FC-D36B39E64B22}"/>
                  </a:ext>
                </a:extLst>
              </p:cNvPr>
              <p:cNvSpPr/>
              <p:nvPr/>
            </p:nvSpPr>
            <p:spPr>
              <a:xfrm>
                <a:off x="9560165" y="1077510"/>
                <a:ext cx="101172" cy="28906"/>
              </a:xfrm>
              <a:custGeom>
                <a:avLst/>
                <a:gdLst>
                  <a:gd name="connsiteX0" fmla="*/ 86719 w 101172"/>
                  <a:gd name="connsiteY0" fmla="*/ 0 h 28906"/>
                  <a:gd name="connsiteX1" fmla="*/ 14453 w 101172"/>
                  <a:gd name="connsiteY1" fmla="*/ 0 h 28906"/>
                  <a:gd name="connsiteX2" fmla="*/ 0 w 101172"/>
                  <a:gd name="connsiteY2" fmla="*/ 14453 h 28906"/>
                  <a:gd name="connsiteX3" fmla="*/ 14453 w 101172"/>
                  <a:gd name="connsiteY3" fmla="*/ 28906 h 28906"/>
                  <a:gd name="connsiteX4" fmla="*/ 86719 w 101172"/>
                  <a:gd name="connsiteY4" fmla="*/ 28906 h 28906"/>
                  <a:gd name="connsiteX5" fmla="*/ 101172 w 101172"/>
                  <a:gd name="connsiteY5" fmla="*/ 14453 h 28906"/>
                  <a:gd name="connsiteX6" fmla="*/ 86719 w 101172"/>
                  <a:gd name="connsiteY6" fmla="*/ 0 h 2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72" h="28906">
                    <a:moveTo>
                      <a:pt x="86719" y="0"/>
                    </a:moveTo>
                    <a:lnTo>
                      <a:pt x="14453" y="0"/>
                    </a:lnTo>
                    <a:cubicBezTo>
                      <a:pt x="6323" y="0"/>
                      <a:pt x="0" y="6323"/>
                      <a:pt x="0" y="14453"/>
                    </a:cubicBezTo>
                    <a:cubicBezTo>
                      <a:pt x="0" y="22583"/>
                      <a:pt x="6323" y="28906"/>
                      <a:pt x="14453" y="28906"/>
                    </a:cubicBezTo>
                    <a:lnTo>
                      <a:pt x="86719" y="28906"/>
                    </a:lnTo>
                    <a:cubicBezTo>
                      <a:pt x="94849" y="28906"/>
                      <a:pt x="101172" y="22583"/>
                      <a:pt x="101172" y="14453"/>
                    </a:cubicBezTo>
                    <a:cubicBezTo>
                      <a:pt x="101172" y="6323"/>
                      <a:pt x="94849" y="0"/>
                      <a:pt x="86719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311">
                <a:extLst>
                  <a:ext uri="{FF2B5EF4-FFF2-40B4-BE49-F238E27FC236}">
                    <a16:creationId xmlns:a16="http://schemas.microsoft.com/office/drawing/2014/main" id="{9DA079BA-44A1-459E-B4F3-444F31DF7057}"/>
                  </a:ext>
                </a:extLst>
              </p:cNvPr>
              <p:cNvSpPr/>
              <p:nvPr/>
            </p:nvSpPr>
            <p:spPr>
              <a:xfrm>
                <a:off x="9510483" y="1265401"/>
                <a:ext cx="91047" cy="65039"/>
              </a:xfrm>
              <a:custGeom>
                <a:avLst/>
                <a:gdLst>
                  <a:gd name="connsiteX0" fmla="*/ 84009 w 91047"/>
                  <a:gd name="connsiteY0" fmla="*/ 37939 h 65039"/>
                  <a:gd name="connsiteX1" fmla="*/ 21680 w 91047"/>
                  <a:gd name="connsiteY1" fmla="*/ 1807 h 65039"/>
                  <a:gd name="connsiteX2" fmla="*/ 1807 w 91047"/>
                  <a:gd name="connsiteY2" fmla="*/ 7227 h 65039"/>
                  <a:gd name="connsiteX3" fmla="*/ 7226 w 91047"/>
                  <a:gd name="connsiteY3" fmla="*/ 27099 h 65039"/>
                  <a:gd name="connsiteX4" fmla="*/ 69556 w 91047"/>
                  <a:gd name="connsiteY4" fmla="*/ 63232 h 65039"/>
                  <a:gd name="connsiteX5" fmla="*/ 89429 w 91047"/>
                  <a:gd name="connsiteY5" fmla="*/ 57813 h 65039"/>
                  <a:gd name="connsiteX6" fmla="*/ 84009 w 91047"/>
                  <a:gd name="connsiteY6" fmla="*/ 37939 h 6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047" h="65039">
                    <a:moveTo>
                      <a:pt x="84009" y="37939"/>
                    </a:moveTo>
                    <a:lnTo>
                      <a:pt x="21680" y="1807"/>
                    </a:lnTo>
                    <a:cubicBezTo>
                      <a:pt x="14453" y="-1806"/>
                      <a:pt x="6323" y="0"/>
                      <a:pt x="1807" y="7227"/>
                    </a:cubicBezTo>
                    <a:cubicBezTo>
                      <a:pt x="-1807" y="14453"/>
                      <a:pt x="0" y="22583"/>
                      <a:pt x="7226" y="27099"/>
                    </a:cubicBezTo>
                    <a:lnTo>
                      <a:pt x="69556" y="63232"/>
                    </a:lnTo>
                    <a:cubicBezTo>
                      <a:pt x="76782" y="66846"/>
                      <a:pt x="84912" y="65039"/>
                      <a:pt x="89429" y="57813"/>
                    </a:cubicBezTo>
                    <a:cubicBezTo>
                      <a:pt x="93042" y="51489"/>
                      <a:pt x="90332" y="42456"/>
                      <a:pt x="84009" y="37939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312">
                <a:extLst>
                  <a:ext uri="{FF2B5EF4-FFF2-40B4-BE49-F238E27FC236}">
                    <a16:creationId xmlns:a16="http://schemas.microsoft.com/office/drawing/2014/main" id="{118A604E-5956-468D-BC85-6D4059EF2FD5}"/>
                  </a:ext>
                </a:extLst>
              </p:cNvPr>
              <p:cNvSpPr/>
              <p:nvPr/>
            </p:nvSpPr>
            <p:spPr>
              <a:xfrm>
                <a:off x="9509975" y="853486"/>
                <a:ext cx="91742" cy="65041"/>
              </a:xfrm>
              <a:custGeom>
                <a:avLst/>
                <a:gdLst>
                  <a:gd name="connsiteX0" fmla="*/ 14961 w 91742"/>
                  <a:gd name="connsiteY0" fmla="*/ 65039 h 65041"/>
                  <a:gd name="connsiteX1" fmla="*/ 84516 w 91742"/>
                  <a:gd name="connsiteY1" fmla="*/ 27100 h 65041"/>
                  <a:gd name="connsiteX2" fmla="*/ 89936 w 91742"/>
                  <a:gd name="connsiteY2" fmla="*/ 7226 h 65041"/>
                  <a:gd name="connsiteX3" fmla="*/ 70063 w 91742"/>
                  <a:gd name="connsiteY3" fmla="*/ 1807 h 65041"/>
                  <a:gd name="connsiteX4" fmla="*/ 7734 w 91742"/>
                  <a:gd name="connsiteY4" fmla="*/ 37940 h 65041"/>
                  <a:gd name="connsiteX5" fmla="*/ 14961 w 91742"/>
                  <a:gd name="connsiteY5" fmla="*/ 65039 h 65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65041">
                    <a:moveTo>
                      <a:pt x="14961" y="65039"/>
                    </a:moveTo>
                    <a:cubicBezTo>
                      <a:pt x="20381" y="65039"/>
                      <a:pt x="17671" y="65942"/>
                      <a:pt x="84516" y="27100"/>
                    </a:cubicBezTo>
                    <a:cubicBezTo>
                      <a:pt x="91743" y="23486"/>
                      <a:pt x="93549" y="14453"/>
                      <a:pt x="89936" y="7226"/>
                    </a:cubicBezTo>
                    <a:cubicBezTo>
                      <a:pt x="86323" y="0"/>
                      <a:pt x="77290" y="-1807"/>
                      <a:pt x="70063" y="1807"/>
                    </a:cubicBezTo>
                    <a:lnTo>
                      <a:pt x="7734" y="37940"/>
                    </a:lnTo>
                    <a:cubicBezTo>
                      <a:pt x="-5816" y="45166"/>
                      <a:pt x="-396" y="65039"/>
                      <a:pt x="14961" y="65039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 304">
              <a:extLst>
                <a:ext uri="{FF2B5EF4-FFF2-40B4-BE49-F238E27FC236}">
                  <a16:creationId xmlns:a16="http://schemas.microsoft.com/office/drawing/2014/main" id="{6A594F35-E93E-4592-9301-5EA4A1E8B1F5}"/>
                </a:ext>
              </a:extLst>
            </p:cNvPr>
            <p:cNvSpPr/>
            <p:nvPr/>
          </p:nvSpPr>
          <p:spPr>
            <a:xfrm>
              <a:off x="9222323" y="1077510"/>
              <a:ext cx="173437" cy="158984"/>
            </a:xfrm>
            <a:custGeom>
              <a:avLst/>
              <a:gdLst>
                <a:gd name="connsiteX0" fmla="*/ 112012 w 173437"/>
                <a:gd name="connsiteY0" fmla="*/ 63233 h 158984"/>
                <a:gd name="connsiteX1" fmla="*/ 91235 w 173437"/>
                <a:gd name="connsiteY1" fmla="*/ 61426 h 158984"/>
                <a:gd name="connsiteX2" fmla="*/ 0 w 173437"/>
                <a:gd name="connsiteY2" fmla="*/ 141822 h 158984"/>
                <a:gd name="connsiteX3" fmla="*/ 0 w 173437"/>
                <a:gd name="connsiteY3" fmla="*/ 130079 h 158984"/>
                <a:gd name="connsiteX4" fmla="*/ 130078 w 173437"/>
                <a:gd name="connsiteY4" fmla="*/ 0 h 158984"/>
                <a:gd name="connsiteX5" fmla="*/ 173437 w 173437"/>
                <a:gd name="connsiteY5" fmla="*/ 0 h 158984"/>
                <a:gd name="connsiteX6" fmla="*/ 173437 w 173437"/>
                <a:gd name="connsiteY6" fmla="*/ 28906 h 158984"/>
                <a:gd name="connsiteX7" fmla="*/ 43359 w 173437"/>
                <a:gd name="connsiteY7" fmla="*/ 158985 h 158984"/>
                <a:gd name="connsiteX8" fmla="*/ 24389 w 173437"/>
                <a:gd name="connsiteY8" fmla="*/ 158985 h 158984"/>
                <a:gd name="connsiteX9" fmla="*/ 111108 w 173437"/>
                <a:gd name="connsiteY9" fmla="*/ 83106 h 158984"/>
                <a:gd name="connsiteX10" fmla="*/ 112012 w 173437"/>
                <a:gd name="connsiteY10" fmla="*/ 63233 h 1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37" h="158984">
                  <a:moveTo>
                    <a:pt x="112012" y="63233"/>
                  </a:moveTo>
                  <a:cubicBezTo>
                    <a:pt x="106592" y="56909"/>
                    <a:pt x="97559" y="56909"/>
                    <a:pt x="91235" y="61426"/>
                  </a:cubicBezTo>
                  <a:lnTo>
                    <a:pt x="0" y="141822"/>
                  </a:lnTo>
                  <a:lnTo>
                    <a:pt x="0" y="130079"/>
                  </a:lnTo>
                  <a:cubicBezTo>
                    <a:pt x="0" y="58716"/>
                    <a:pt x="58716" y="0"/>
                    <a:pt x="130078" y="0"/>
                  </a:cubicBezTo>
                  <a:lnTo>
                    <a:pt x="173437" y="0"/>
                  </a:lnTo>
                  <a:lnTo>
                    <a:pt x="173437" y="28906"/>
                  </a:lnTo>
                  <a:cubicBezTo>
                    <a:pt x="173437" y="100269"/>
                    <a:pt x="114721" y="158985"/>
                    <a:pt x="43359" y="158985"/>
                  </a:cubicBezTo>
                  <a:lnTo>
                    <a:pt x="24389" y="158985"/>
                  </a:lnTo>
                  <a:lnTo>
                    <a:pt x="111108" y="83106"/>
                  </a:lnTo>
                  <a:cubicBezTo>
                    <a:pt x="116528" y="77686"/>
                    <a:pt x="117432" y="68653"/>
                    <a:pt x="112012" y="63233"/>
                  </a:cubicBezTo>
                  <a:close/>
                </a:path>
              </a:pathLst>
            </a:custGeom>
            <a:solidFill>
              <a:srgbClr val="FFD1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05">
              <a:extLst>
                <a:ext uri="{FF2B5EF4-FFF2-40B4-BE49-F238E27FC236}">
                  <a16:creationId xmlns:a16="http://schemas.microsoft.com/office/drawing/2014/main" id="{CA79299E-E832-4607-BE27-CEAE6CFEEA23}"/>
                </a:ext>
              </a:extLst>
            </p:cNvPr>
            <p:cNvSpPr/>
            <p:nvPr/>
          </p:nvSpPr>
          <p:spPr>
            <a:xfrm>
              <a:off x="9020882" y="1078413"/>
              <a:ext cx="173437" cy="158984"/>
            </a:xfrm>
            <a:custGeom>
              <a:avLst/>
              <a:gdLst>
                <a:gd name="connsiteX0" fmla="*/ 172535 w 173437"/>
                <a:gd name="connsiteY0" fmla="*/ 140918 h 158984"/>
                <a:gd name="connsiteX1" fmla="*/ 81299 w 173437"/>
                <a:gd name="connsiteY1" fmla="*/ 60522 h 158984"/>
                <a:gd name="connsiteX2" fmla="*/ 60523 w 173437"/>
                <a:gd name="connsiteY2" fmla="*/ 62329 h 158984"/>
                <a:gd name="connsiteX3" fmla="*/ 62329 w 173437"/>
                <a:gd name="connsiteY3" fmla="*/ 83105 h 158984"/>
                <a:gd name="connsiteX4" fmla="*/ 149048 w 173437"/>
                <a:gd name="connsiteY4" fmla="*/ 158984 h 158984"/>
                <a:gd name="connsiteX5" fmla="*/ 130079 w 173437"/>
                <a:gd name="connsiteY5" fmla="*/ 158984 h 158984"/>
                <a:gd name="connsiteX6" fmla="*/ 0 w 173437"/>
                <a:gd name="connsiteY6" fmla="*/ 28906 h 158984"/>
                <a:gd name="connsiteX7" fmla="*/ 0 w 173437"/>
                <a:gd name="connsiteY7" fmla="*/ 0 h 158984"/>
                <a:gd name="connsiteX8" fmla="*/ 43360 w 173437"/>
                <a:gd name="connsiteY8" fmla="*/ 0 h 158984"/>
                <a:gd name="connsiteX9" fmla="*/ 173438 w 173437"/>
                <a:gd name="connsiteY9" fmla="*/ 130078 h 158984"/>
                <a:gd name="connsiteX10" fmla="*/ 173438 w 173437"/>
                <a:gd name="connsiteY10" fmla="*/ 140918 h 1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437" h="158984">
                  <a:moveTo>
                    <a:pt x="172535" y="140918"/>
                  </a:moveTo>
                  <a:lnTo>
                    <a:pt x="81299" y="60522"/>
                  </a:lnTo>
                  <a:cubicBezTo>
                    <a:pt x="74976" y="55102"/>
                    <a:pt x="65943" y="56005"/>
                    <a:pt x="60523" y="62329"/>
                  </a:cubicBezTo>
                  <a:cubicBezTo>
                    <a:pt x="55103" y="68652"/>
                    <a:pt x="56006" y="77685"/>
                    <a:pt x="62329" y="83105"/>
                  </a:cubicBezTo>
                  <a:lnTo>
                    <a:pt x="149048" y="158984"/>
                  </a:lnTo>
                  <a:lnTo>
                    <a:pt x="130079" y="158984"/>
                  </a:lnTo>
                  <a:cubicBezTo>
                    <a:pt x="58716" y="158984"/>
                    <a:pt x="0" y="100268"/>
                    <a:pt x="0" y="28906"/>
                  </a:cubicBezTo>
                  <a:lnTo>
                    <a:pt x="0" y="0"/>
                  </a:lnTo>
                  <a:lnTo>
                    <a:pt x="43360" y="0"/>
                  </a:lnTo>
                  <a:cubicBezTo>
                    <a:pt x="114722" y="0"/>
                    <a:pt x="173438" y="58716"/>
                    <a:pt x="173438" y="130078"/>
                  </a:cubicBezTo>
                  <a:lnTo>
                    <a:pt x="173438" y="140918"/>
                  </a:lnTo>
                  <a:close/>
                </a:path>
              </a:pathLst>
            </a:custGeom>
            <a:solidFill>
              <a:srgbClr val="FFD1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32348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0E2B48-19AC-4503-89C1-CD70739130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1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1703A-0A74-4655-AE62-7E01E8D61D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err="1"/>
              <a:t>Sinnliche</a:t>
            </a:r>
            <a:r>
              <a:rPr lang="en-US" b="1" dirty="0"/>
              <a:t> Inspiration</a:t>
            </a:r>
            <a:endParaRPr lang="en-IE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84866E-8603-4C33-A196-78A27D9677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2</a:t>
            </a:r>
            <a:endParaRPr lang="en-I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E25089-7FA1-47F2-979F-503DCC86C2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b="1" dirty="0" err="1"/>
              <a:t>Rohmaterialien</a:t>
            </a:r>
            <a:endParaRPr lang="en-IE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5E0E8E-7955-4576-AE3E-20FA1F214E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3</a:t>
            </a:r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A2C3FC-72C6-4FEA-8AAF-A7AC458CDB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b="1" dirty="0" err="1"/>
              <a:t>Verarbeitungstechnik</a:t>
            </a:r>
            <a:endParaRPr lang="en-IE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29B417-8BEE-45C0-8359-5B05330A93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4</a:t>
            </a:r>
            <a:endParaRPr lang="en-I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CC2A94-2C82-41CA-B2E0-E0CF8783AB9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b="1" dirty="0" err="1"/>
              <a:t>Anwendung</a:t>
            </a:r>
            <a:endParaRPr lang="en-IE" b="1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C85974-FEF1-4268-B1F1-4E71DE709F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5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5ECA3F-A64E-4B70-85BB-8FAA416FFEA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b="1" dirty="0" err="1"/>
              <a:t>Vorschriften</a:t>
            </a:r>
            <a:r>
              <a:rPr lang="en-US" b="1" dirty="0"/>
              <a:t> und </a:t>
            </a:r>
            <a:r>
              <a:rPr lang="en-US" b="1" dirty="0" err="1"/>
              <a:t>Einschränkungen</a:t>
            </a:r>
            <a:r>
              <a:rPr lang="en-US" b="1" dirty="0"/>
              <a:t> </a:t>
            </a:r>
            <a:endParaRPr lang="en-IE" b="1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F6F614C-0B9F-4BC9-8266-D4319676BF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2742" y="1659118"/>
            <a:ext cx="4892512" cy="4807670"/>
          </a:xfrm>
        </p:spPr>
        <p:txBody>
          <a:bodyPr>
            <a:noAutofit/>
          </a:bodyPr>
          <a:lstStyle/>
          <a:p>
            <a:pPr indent="-230400" fontAlgn="base">
              <a:buFont typeface="Arial" panose="020B0604020202020204" pitchFamily="34" charset="0"/>
              <a:buChar char="•"/>
            </a:pPr>
            <a:r>
              <a:rPr lang="en-US" sz="2000" dirty="0"/>
              <a:t>Die </a:t>
            </a:r>
            <a:r>
              <a:rPr lang="en-US" sz="2000" dirty="0" err="1"/>
              <a:t>Entwicklung</a:t>
            </a:r>
            <a:r>
              <a:rPr lang="en-US" sz="2000" dirty="0"/>
              <a:t> </a:t>
            </a:r>
            <a:r>
              <a:rPr lang="en-US" sz="2000" dirty="0" err="1"/>
              <a:t>neuer</a:t>
            </a:r>
            <a:r>
              <a:rPr lang="en-US" sz="2000" dirty="0"/>
              <a:t> </a:t>
            </a:r>
            <a:r>
              <a:rPr lang="en-US" sz="2000" dirty="0" err="1"/>
              <a:t>Geschmacksrichtungen</a:t>
            </a:r>
            <a:r>
              <a:rPr lang="en-US" sz="2000" dirty="0"/>
              <a:t> und </a:t>
            </a:r>
            <a:r>
              <a:rPr lang="en-US" sz="2000" dirty="0" err="1"/>
              <a:t>Produkte</a:t>
            </a:r>
            <a:r>
              <a:rPr lang="en-US" sz="2000" dirty="0"/>
              <a:t> </a:t>
            </a:r>
            <a:r>
              <a:rPr lang="en-US" sz="2000" dirty="0" err="1"/>
              <a:t>erfordert</a:t>
            </a:r>
            <a:r>
              <a:rPr lang="en-US" sz="2000" dirty="0"/>
              <a:t> </a:t>
            </a:r>
            <a:r>
              <a:rPr lang="en-US" sz="2000" b="1" dirty="0" err="1"/>
              <a:t>sorgfältige</a:t>
            </a:r>
            <a:r>
              <a:rPr lang="en-US" sz="2000" b="1" dirty="0"/>
              <a:t> </a:t>
            </a:r>
            <a:r>
              <a:rPr lang="en-US" sz="2000" b="1" dirty="0" err="1"/>
              <a:t>Planung</a:t>
            </a:r>
            <a:r>
              <a:rPr lang="en-US" sz="2000" b="1" dirty="0"/>
              <a:t> und </a:t>
            </a:r>
            <a:r>
              <a:rPr lang="en-US" sz="2000" b="1" dirty="0" err="1"/>
              <a:t>uneingeschränkte</a:t>
            </a:r>
            <a:r>
              <a:rPr lang="en-US" sz="2000" b="1" dirty="0"/>
              <a:t> </a:t>
            </a:r>
            <a:r>
              <a:rPr lang="en-US" sz="2000" b="1" dirty="0" err="1"/>
              <a:t>Kreativität</a:t>
            </a:r>
            <a:r>
              <a:rPr lang="en-US" sz="2000" b="1" dirty="0"/>
              <a:t>.</a:t>
            </a:r>
          </a:p>
          <a:p>
            <a:pPr indent="-230400" fontAlgn="base">
              <a:buFont typeface="Arial" panose="020B0604020202020204" pitchFamily="34" charset="0"/>
              <a:buChar char="•"/>
            </a:pPr>
            <a:r>
              <a:rPr lang="en-US" sz="2000" dirty="0"/>
              <a:t>Die </a:t>
            </a:r>
            <a:r>
              <a:rPr lang="en-US" sz="2000" dirty="0" err="1"/>
              <a:t>Anwendung</a:t>
            </a:r>
            <a:r>
              <a:rPr lang="en-US" sz="2000" dirty="0"/>
              <a:t> von Design-Thinking auf den </a:t>
            </a:r>
            <a:r>
              <a:rPr lang="en-US" sz="2000" dirty="0" err="1"/>
              <a:t>Innovationsprozess</a:t>
            </a:r>
            <a:r>
              <a:rPr lang="en-US" sz="2000" dirty="0"/>
              <a:t> in der </a:t>
            </a:r>
            <a:r>
              <a:rPr lang="en-US" sz="2000" dirty="0" err="1"/>
              <a:t>Lebensmittel</a:t>
            </a:r>
            <a:r>
              <a:rPr lang="en-US" sz="2000" dirty="0"/>
              <a:t>- und </a:t>
            </a:r>
            <a:r>
              <a:rPr lang="en-US" sz="2000" dirty="0" err="1"/>
              <a:t>Getränkeindustrie</a:t>
            </a:r>
            <a:r>
              <a:rPr lang="en-US" sz="2000" dirty="0"/>
              <a:t> </a:t>
            </a:r>
            <a:r>
              <a:rPr lang="en-US" sz="2000" dirty="0" err="1"/>
              <a:t>kann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neuen</a:t>
            </a:r>
            <a:r>
              <a:rPr lang="en-US" sz="2000" dirty="0"/>
              <a:t> Ideen </a:t>
            </a:r>
            <a:r>
              <a:rPr lang="en-US" sz="2000" dirty="0" err="1"/>
              <a:t>inspirieren</a:t>
            </a:r>
            <a:r>
              <a:rPr lang="en-US" sz="2000" dirty="0"/>
              <a:t>, die </a:t>
            </a:r>
            <a:r>
              <a:rPr lang="en-US" sz="2000" b="1" dirty="0" err="1"/>
              <a:t>im</a:t>
            </a:r>
            <a:r>
              <a:rPr lang="en-US" sz="2000" b="1" dirty="0"/>
              <a:t> Trend </a:t>
            </a:r>
            <a:r>
              <a:rPr lang="en-US" sz="2000" dirty="0" err="1"/>
              <a:t>liegen</a:t>
            </a:r>
            <a:r>
              <a:rPr lang="en-US" sz="2000" dirty="0"/>
              <a:t>.</a:t>
            </a:r>
          </a:p>
          <a:p>
            <a:pPr indent="-230400" fontAlgn="base">
              <a:buFont typeface="Arial" panose="020B0604020202020204" pitchFamily="34" charset="0"/>
              <a:buChar char="•"/>
            </a:pPr>
            <a:r>
              <a:rPr lang="en-US" sz="2000" dirty="0"/>
              <a:t>Der </a:t>
            </a:r>
            <a:r>
              <a:rPr lang="en-US" sz="2000" dirty="0" err="1"/>
              <a:t>Prozess</a:t>
            </a:r>
            <a:r>
              <a:rPr lang="en-US" sz="2000" dirty="0"/>
              <a:t> </a:t>
            </a:r>
            <a:r>
              <a:rPr lang="en-US" sz="2000" dirty="0" err="1"/>
              <a:t>beinhaltet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Katalogisierung</a:t>
            </a:r>
            <a:r>
              <a:rPr lang="en-US" sz="2000" dirty="0"/>
              <a:t> der </a:t>
            </a:r>
            <a:r>
              <a:rPr lang="en-US" sz="2000" b="1" dirty="0" err="1"/>
              <a:t>vorhandenen</a:t>
            </a:r>
            <a:r>
              <a:rPr lang="en-US" sz="2000" b="1" dirty="0"/>
              <a:t> </a:t>
            </a:r>
            <a:r>
              <a:rPr lang="en-US" sz="2000" b="1" dirty="0" err="1"/>
              <a:t>Ressourcen</a:t>
            </a:r>
            <a:r>
              <a:rPr lang="en-US" sz="2000" b="1" dirty="0"/>
              <a:t> </a:t>
            </a:r>
            <a:r>
              <a:rPr lang="en-US" sz="2000" dirty="0"/>
              <a:t>und </a:t>
            </a:r>
            <a:r>
              <a:rPr lang="en-US" sz="2000" dirty="0" err="1"/>
              <a:t>lässt</a:t>
            </a:r>
            <a:r>
              <a:rPr lang="en-US" sz="2000" dirty="0"/>
              <a:t> </a:t>
            </a:r>
            <a:r>
              <a:rPr lang="en-US" sz="2000" dirty="0" err="1"/>
              <a:t>Raum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die </a:t>
            </a:r>
            <a:r>
              <a:rPr lang="en-US" sz="2000" dirty="0" err="1"/>
              <a:t>Entwicklung</a:t>
            </a:r>
            <a:r>
              <a:rPr lang="en-US" sz="2000" dirty="0"/>
              <a:t> </a:t>
            </a:r>
            <a:r>
              <a:rPr lang="en-US" sz="2000" dirty="0" err="1"/>
              <a:t>neuer</a:t>
            </a:r>
            <a:r>
              <a:rPr lang="en-US" sz="2000" dirty="0"/>
              <a:t> </a:t>
            </a:r>
            <a:r>
              <a:rPr lang="en-US" sz="2000" dirty="0" err="1"/>
              <a:t>Ressourcen</a:t>
            </a:r>
            <a:r>
              <a:rPr lang="en-US" sz="2000" dirty="0"/>
              <a:t>.</a:t>
            </a:r>
          </a:p>
          <a:p>
            <a:pPr indent="-230400" fontAlgn="base">
              <a:buFont typeface="Arial" panose="020B0604020202020204" pitchFamily="34" charset="0"/>
              <a:buChar char="•"/>
            </a:pPr>
            <a:r>
              <a:rPr lang="en-US" sz="2000" dirty="0" err="1"/>
              <a:t>Für</a:t>
            </a:r>
            <a:r>
              <a:rPr lang="en-US" sz="2000" dirty="0"/>
              <a:t> den </a:t>
            </a:r>
            <a:r>
              <a:rPr lang="en-US" sz="2000" dirty="0" err="1"/>
              <a:t>Anfang</a:t>
            </a:r>
            <a:r>
              <a:rPr lang="en-US" sz="2000" dirty="0"/>
              <a:t> </a:t>
            </a:r>
            <a:r>
              <a:rPr lang="en-US" sz="2000" dirty="0" err="1"/>
              <a:t>zeigen</a:t>
            </a:r>
            <a:r>
              <a:rPr lang="en-US" sz="2000" dirty="0"/>
              <a:t> </a:t>
            </a:r>
            <a:r>
              <a:rPr lang="en-US" sz="2000" dirty="0" err="1"/>
              <a:t>wir</a:t>
            </a:r>
            <a:r>
              <a:rPr lang="en-US" sz="2000" dirty="0"/>
              <a:t> </a:t>
            </a:r>
            <a:r>
              <a:rPr lang="en-US" sz="2000" dirty="0" err="1"/>
              <a:t>Ihnen</a:t>
            </a:r>
            <a:r>
              <a:rPr lang="en-US" sz="2000" dirty="0"/>
              <a:t>, </a:t>
            </a:r>
            <a:r>
              <a:rPr lang="en-US" sz="2000" dirty="0" err="1"/>
              <a:t>wie</a:t>
            </a:r>
            <a:r>
              <a:rPr lang="en-US" sz="2000" dirty="0"/>
              <a:t> Sie </a:t>
            </a:r>
            <a:r>
              <a:rPr lang="en-US" sz="2000" b="1" dirty="0" err="1"/>
              <a:t>fünf</a:t>
            </a:r>
            <a:r>
              <a:rPr lang="en-US" sz="2000" b="1" dirty="0"/>
              <a:t> </a:t>
            </a:r>
            <a:r>
              <a:rPr lang="en-US" sz="2000" b="1" dirty="0" err="1"/>
              <a:t>Variablen</a:t>
            </a:r>
            <a:r>
              <a:rPr lang="en-US" sz="2000" b="1" dirty="0"/>
              <a:t> </a:t>
            </a:r>
            <a:r>
              <a:rPr lang="en-US" sz="2000" dirty="0" err="1"/>
              <a:t>miteinander</a:t>
            </a:r>
            <a:r>
              <a:rPr lang="en-US" sz="2000" dirty="0"/>
              <a:t> </a:t>
            </a:r>
            <a:r>
              <a:rPr lang="en-US" sz="2000" dirty="0" err="1"/>
              <a:t>kombinieren</a:t>
            </a:r>
            <a:r>
              <a:rPr lang="en-US" sz="2000" dirty="0"/>
              <a:t> </a:t>
            </a:r>
            <a:r>
              <a:rPr lang="en-US" sz="2000" dirty="0" err="1"/>
              <a:t>können</a:t>
            </a:r>
            <a:r>
              <a:rPr lang="en-US" sz="2000" dirty="0"/>
              <a:t>, um die </a:t>
            </a:r>
            <a:r>
              <a:rPr lang="en-US" sz="2000" dirty="0" err="1"/>
              <a:t>beste</a:t>
            </a:r>
            <a:r>
              <a:rPr lang="en-US" sz="2000" dirty="0"/>
              <a:t> </a:t>
            </a:r>
            <a:r>
              <a:rPr lang="en-US" sz="2000" dirty="0" err="1"/>
              <a:t>Lösung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finden</a:t>
            </a:r>
            <a:r>
              <a:rPr lang="en-US" sz="2000" dirty="0"/>
              <a:t>.</a:t>
            </a:r>
            <a:endParaRPr lang="en-IE" sz="2000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D82194A-C402-4CF2-B0E9-2D38702A4E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4718" y="34275"/>
            <a:ext cx="5084190" cy="12914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err="1"/>
              <a:t>Beginn</a:t>
            </a:r>
            <a:r>
              <a:rPr lang="en-US" sz="2600" b="1" dirty="0"/>
              <a:t> der </a:t>
            </a:r>
            <a:r>
              <a:rPr lang="en-US" sz="2600" b="1" dirty="0" err="1"/>
              <a:t>Ideenfindungsphase</a:t>
            </a:r>
            <a:r>
              <a:rPr lang="en-US" sz="2600" b="1" dirty="0"/>
              <a:t> </a:t>
            </a:r>
            <a:r>
              <a:rPr lang="en-US" sz="2600" b="1" dirty="0" err="1"/>
              <a:t>beim</a:t>
            </a:r>
            <a:r>
              <a:rPr lang="en-US" sz="2600" b="1" dirty="0"/>
              <a:t> Design-Thinking </a:t>
            </a:r>
            <a:r>
              <a:rPr lang="en-US" sz="2600" b="1" dirty="0" err="1"/>
              <a:t>mit</a:t>
            </a:r>
            <a:r>
              <a:rPr lang="en-US" sz="2600" b="1" dirty="0"/>
              <a:t> </a:t>
            </a:r>
            <a:r>
              <a:rPr lang="en-US" sz="2600" b="1" dirty="0" err="1"/>
              <a:t>Lebensmitteln</a:t>
            </a:r>
            <a:endParaRPr lang="en-IE" sz="2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A84C84-DA56-4150-AA87-8E900E4F74FC}"/>
              </a:ext>
            </a:extLst>
          </p:cNvPr>
          <p:cNvSpPr txBox="1"/>
          <p:nvPr/>
        </p:nvSpPr>
        <p:spPr>
          <a:xfrm>
            <a:off x="6363093" y="141402"/>
            <a:ext cx="5331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1188A3"/>
                </a:solidFill>
              </a:rPr>
              <a:t>Variablen</a:t>
            </a:r>
            <a:r>
              <a:rPr lang="en-US" sz="3200" b="1" dirty="0">
                <a:solidFill>
                  <a:srgbClr val="1188A3"/>
                </a:solidFill>
              </a:rPr>
              <a:t> </a:t>
            </a:r>
            <a:r>
              <a:rPr lang="en-US" sz="3200" b="1" dirty="0" err="1">
                <a:solidFill>
                  <a:srgbClr val="1188A3"/>
                </a:solidFill>
              </a:rPr>
              <a:t>im</a:t>
            </a:r>
            <a:r>
              <a:rPr lang="en-US" sz="3200" b="1" dirty="0">
                <a:solidFill>
                  <a:srgbClr val="1188A3"/>
                </a:solidFill>
              </a:rPr>
              <a:t> Design-Thinking </a:t>
            </a:r>
            <a:r>
              <a:rPr lang="en-US" sz="3200" b="1" dirty="0" err="1">
                <a:solidFill>
                  <a:srgbClr val="1188A3"/>
                </a:solidFill>
              </a:rPr>
              <a:t>für</a:t>
            </a:r>
            <a:r>
              <a:rPr lang="en-US" sz="3200" b="1" dirty="0">
                <a:solidFill>
                  <a:srgbClr val="1188A3"/>
                </a:solidFill>
              </a:rPr>
              <a:t> </a:t>
            </a:r>
            <a:r>
              <a:rPr lang="en-US" sz="3200" b="1" dirty="0" err="1">
                <a:solidFill>
                  <a:srgbClr val="1188A3"/>
                </a:solidFill>
              </a:rPr>
              <a:t>Lebensmittel</a:t>
            </a:r>
            <a:endParaRPr lang="en-IE" sz="3200" b="1" dirty="0">
              <a:solidFill>
                <a:srgbClr val="1188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10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2CDFE9-D78F-4C3A-82BC-9DD52CD0A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3060" y="1574276"/>
            <a:ext cx="11099756" cy="4050439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b="1" dirty="0"/>
              <a:t>Design Thinking </a:t>
            </a:r>
            <a:r>
              <a:rPr lang="en-US" b="1" dirty="0" err="1"/>
              <a:t>beginnt</a:t>
            </a:r>
            <a:r>
              <a:rPr lang="en-US" b="1" dirty="0"/>
              <a:t> </a:t>
            </a:r>
            <a:r>
              <a:rPr lang="en-US" b="1" dirty="0" err="1"/>
              <a:t>immer</a:t>
            </a:r>
            <a:r>
              <a:rPr lang="en-US" b="1" dirty="0"/>
              <a:t>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einem</a:t>
            </a:r>
            <a:r>
              <a:rPr lang="en-US" b="1" dirty="0"/>
              <a:t> </a:t>
            </a:r>
            <a:r>
              <a:rPr lang="en-US" b="1" dirty="0" err="1"/>
              <a:t>Konzept</a:t>
            </a:r>
            <a:r>
              <a:rPr lang="en-US" b="1" dirty="0"/>
              <a:t> </a:t>
            </a:r>
            <a:r>
              <a:rPr lang="en-US" b="1" dirty="0" err="1"/>
              <a:t>oder</a:t>
            </a:r>
            <a:r>
              <a:rPr lang="en-US" b="1" dirty="0"/>
              <a:t> </a:t>
            </a:r>
            <a:r>
              <a:rPr lang="en-US" b="1" dirty="0" err="1"/>
              <a:t>einer</a:t>
            </a:r>
            <a:r>
              <a:rPr lang="en-US" b="1" dirty="0"/>
              <a:t> </a:t>
            </a:r>
            <a:r>
              <a:rPr lang="en-US" b="1" dirty="0" err="1"/>
              <a:t>Frage</a:t>
            </a:r>
            <a:r>
              <a:rPr lang="en-US" dirty="0"/>
              <a:t>. </a:t>
            </a:r>
            <a:r>
              <a:rPr lang="en-US" dirty="0" err="1"/>
              <a:t>Vielleicht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Ihnen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Lücke</a:t>
            </a:r>
            <a:r>
              <a:rPr lang="en-US" dirty="0"/>
              <a:t> in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bestimmten</a:t>
            </a:r>
            <a:r>
              <a:rPr lang="en-US" dirty="0"/>
              <a:t> Segment des </a:t>
            </a:r>
            <a:r>
              <a:rPr lang="en-US" dirty="0" err="1"/>
              <a:t>Getränkemarktes</a:t>
            </a:r>
            <a:r>
              <a:rPr lang="en-US" dirty="0"/>
              <a:t> </a:t>
            </a:r>
            <a:r>
              <a:rPr lang="en-US" dirty="0" err="1"/>
              <a:t>aufgefallen</a:t>
            </a:r>
            <a:r>
              <a:rPr lang="en-US" dirty="0"/>
              <a:t>, </a:t>
            </a:r>
            <a:r>
              <a:rPr lang="en-US" dirty="0" err="1"/>
              <a:t>oder</a:t>
            </a:r>
            <a:r>
              <a:rPr lang="en-US" dirty="0"/>
              <a:t> Sie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kürzlich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Sie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Beerenart</a:t>
            </a:r>
            <a:r>
              <a:rPr lang="en-US" dirty="0"/>
              <a:t> </a:t>
            </a:r>
            <a:r>
              <a:rPr lang="en-US" dirty="0" err="1"/>
              <a:t>probiert</a:t>
            </a:r>
            <a:r>
              <a:rPr lang="en-US" dirty="0"/>
              <a:t>, die Sie in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err="1"/>
              <a:t>Kreation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 </a:t>
            </a:r>
            <a:r>
              <a:rPr lang="en-US" dirty="0" err="1"/>
              <a:t>möchten</a:t>
            </a:r>
            <a:r>
              <a:rPr lang="en-US" dirty="0"/>
              <a:t>. Was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immer</a:t>
            </a:r>
            <a:r>
              <a:rPr lang="en-US" dirty="0"/>
              <a:t> der </a:t>
            </a:r>
            <a:r>
              <a:rPr lang="en-US" dirty="0" err="1"/>
              <a:t>Auslöser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, </a:t>
            </a:r>
            <a:r>
              <a:rPr lang="en-US" dirty="0" err="1"/>
              <a:t>beginnen</a:t>
            </a:r>
            <a:r>
              <a:rPr lang="en-US" dirty="0"/>
              <a:t> Sie </a:t>
            </a:r>
            <a:r>
              <a:rPr lang="en-US" dirty="0" err="1"/>
              <a:t>damit</a:t>
            </a:r>
            <a:r>
              <a:rPr lang="en-US" dirty="0"/>
              <a:t>, </a:t>
            </a:r>
            <a:r>
              <a:rPr lang="en-US" dirty="0" err="1"/>
              <a:t>ihn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erforschen</a:t>
            </a:r>
            <a:r>
              <a:rPr lang="en-US" dirty="0"/>
              <a:t>.</a:t>
            </a:r>
          </a:p>
          <a:p>
            <a:pPr indent="0"/>
            <a:r>
              <a:rPr lang="en-US" dirty="0" err="1"/>
              <a:t>Obwohl</a:t>
            </a:r>
            <a:r>
              <a:rPr lang="en-US" dirty="0"/>
              <a:t> Sie erst am </a:t>
            </a:r>
            <a:r>
              <a:rPr lang="en-US" dirty="0" err="1"/>
              <a:t>Anfang</a:t>
            </a:r>
            <a:r>
              <a:rPr lang="en-US" dirty="0"/>
              <a:t> </a:t>
            </a:r>
            <a:r>
              <a:rPr lang="en-US" dirty="0" err="1"/>
              <a:t>stehen</a:t>
            </a:r>
            <a:r>
              <a:rPr lang="en-US" dirty="0"/>
              <a:t>, </a:t>
            </a:r>
            <a:r>
              <a:rPr lang="en-US" dirty="0" err="1"/>
              <a:t>ist</a:t>
            </a:r>
            <a:r>
              <a:rPr lang="en-US" dirty="0"/>
              <a:t> dies der Schritt, der am </a:t>
            </a:r>
            <a:r>
              <a:rPr lang="en-US" dirty="0" err="1"/>
              <a:t>meisten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und </a:t>
            </a:r>
            <a:r>
              <a:rPr lang="en-US" dirty="0" err="1"/>
              <a:t>Neugierde</a:t>
            </a:r>
            <a:r>
              <a:rPr lang="en-US" dirty="0"/>
              <a:t> </a:t>
            </a:r>
            <a:r>
              <a:rPr lang="en-US" dirty="0" err="1"/>
              <a:t>erfordert</a:t>
            </a:r>
            <a:r>
              <a:rPr lang="en-US" dirty="0"/>
              <a:t>. Aber man </a:t>
            </a:r>
            <a:r>
              <a:rPr lang="en-US" dirty="0" err="1"/>
              <a:t>fängt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wirklich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leeren</a:t>
            </a:r>
            <a:r>
              <a:rPr lang="en-US" dirty="0"/>
              <a:t> Blatt Papier an. B</a:t>
            </a:r>
            <a:r>
              <a:rPr lang="en-US" b="1" dirty="0"/>
              <a:t>ei der </a:t>
            </a:r>
            <a:r>
              <a:rPr lang="en-US" b="1" dirty="0" err="1"/>
              <a:t>Kreation</a:t>
            </a:r>
            <a:r>
              <a:rPr lang="en-US" b="1" dirty="0"/>
              <a:t> von </a:t>
            </a:r>
            <a:r>
              <a:rPr lang="en-US" b="1" dirty="0" err="1"/>
              <a:t>Aromen</a:t>
            </a:r>
            <a:r>
              <a:rPr lang="en-US" b="1" dirty="0"/>
              <a:t> und </a:t>
            </a:r>
            <a:r>
              <a:rPr lang="en-US" b="1" dirty="0" err="1"/>
              <a:t>Produkten</a:t>
            </a:r>
            <a:r>
              <a:rPr lang="en-US" b="1" dirty="0"/>
              <a:t> </a:t>
            </a:r>
            <a:r>
              <a:rPr lang="en-US" b="1" dirty="0" err="1"/>
              <a:t>beruhen</a:t>
            </a:r>
            <a:r>
              <a:rPr lang="en-US" b="1" dirty="0"/>
              <a:t> die Ideen oft auf </a:t>
            </a:r>
            <a:r>
              <a:rPr lang="en-US" b="1" dirty="0" err="1"/>
              <a:t>eigenen</a:t>
            </a:r>
            <a:r>
              <a:rPr lang="en-US" b="1" dirty="0"/>
              <a:t> </a:t>
            </a:r>
            <a:r>
              <a:rPr lang="en-US" b="1" dirty="0" err="1"/>
              <a:t>Erfahrungen</a:t>
            </a:r>
            <a:r>
              <a:rPr lang="en-US" b="1" dirty="0"/>
              <a:t> und den </a:t>
            </a:r>
            <a:r>
              <a:rPr lang="en-US" b="1" dirty="0" err="1"/>
              <a:t>Empfindungen</a:t>
            </a:r>
            <a:r>
              <a:rPr lang="en-US" b="1" dirty="0"/>
              <a:t> und </a:t>
            </a:r>
            <a:r>
              <a:rPr lang="en-US" b="1" dirty="0" err="1"/>
              <a:t>Gefühlen</a:t>
            </a:r>
            <a:r>
              <a:rPr lang="en-US" b="1" dirty="0"/>
              <a:t>, die </a:t>
            </a:r>
            <a:r>
              <a:rPr lang="en-US" b="1" dirty="0" err="1"/>
              <a:t>sie</a:t>
            </a:r>
            <a:r>
              <a:rPr lang="en-US" b="1" dirty="0"/>
              <a:t> </a:t>
            </a:r>
            <a:r>
              <a:rPr lang="en-US" b="1" dirty="0" err="1"/>
              <a:t>auslösen</a:t>
            </a:r>
            <a:r>
              <a:rPr lang="en-US" b="1" dirty="0"/>
              <a:t>.</a:t>
            </a:r>
          </a:p>
          <a:p>
            <a:pPr indent="0"/>
            <a:r>
              <a:rPr lang="en-US" dirty="0" err="1"/>
              <a:t>Wenn</a:t>
            </a:r>
            <a:r>
              <a:rPr lang="en-US" dirty="0"/>
              <a:t> Sie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Gerüche</a:t>
            </a:r>
            <a:r>
              <a:rPr lang="en-US" dirty="0"/>
              <a:t>, </a:t>
            </a:r>
            <a:r>
              <a:rPr lang="en-US" dirty="0" err="1"/>
              <a:t>Geschmäcker</a:t>
            </a:r>
            <a:r>
              <a:rPr lang="en-US" dirty="0"/>
              <a:t> und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Sinneseindrücke</a:t>
            </a:r>
            <a:r>
              <a:rPr lang="en-US" dirty="0"/>
              <a:t> </a:t>
            </a:r>
            <a:r>
              <a:rPr lang="en-US" dirty="0" err="1"/>
              <a:t>wahrnehmen</a:t>
            </a:r>
            <a:r>
              <a:rPr lang="en-US" dirty="0"/>
              <a:t>, </a:t>
            </a:r>
            <a:r>
              <a:rPr lang="en-US" dirty="0" err="1"/>
              <a:t>halten</a:t>
            </a:r>
            <a:r>
              <a:rPr lang="en-US" dirty="0"/>
              <a:t> Sie </a:t>
            </a: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Momente</a:t>
            </a:r>
            <a:r>
              <a:rPr lang="en-US" dirty="0"/>
              <a:t> fest, </a:t>
            </a:r>
            <a:r>
              <a:rPr lang="en-US" dirty="0" err="1"/>
              <a:t>indem</a:t>
            </a:r>
            <a:r>
              <a:rPr lang="en-US" dirty="0"/>
              <a:t> Sie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fragen</a:t>
            </a:r>
            <a:r>
              <a:rPr lang="en-US" dirty="0"/>
              <a:t>, was </a:t>
            </a:r>
            <a:r>
              <a:rPr lang="en-US" dirty="0" err="1"/>
              <a:t>Ihnen</a:t>
            </a:r>
            <a:r>
              <a:rPr lang="en-US" dirty="0"/>
              <a:t> an </a:t>
            </a:r>
            <a:r>
              <a:rPr lang="en-US" dirty="0" err="1"/>
              <a:t>dieser</a:t>
            </a:r>
            <a:r>
              <a:rPr lang="en-US" dirty="0"/>
              <a:t> </a:t>
            </a:r>
            <a:r>
              <a:rPr lang="en-US" dirty="0" err="1"/>
              <a:t>Erfahrung</a:t>
            </a:r>
            <a:r>
              <a:rPr lang="en-US" dirty="0"/>
              <a:t> </a:t>
            </a:r>
            <a:r>
              <a:rPr lang="en-US" dirty="0" err="1"/>
              <a:t>gefällt</a:t>
            </a:r>
            <a:r>
              <a:rPr lang="en-US" dirty="0"/>
              <a:t>. </a:t>
            </a:r>
            <a:r>
              <a:rPr lang="en-US" dirty="0" err="1"/>
              <a:t>Wenn</a:t>
            </a:r>
            <a:r>
              <a:rPr lang="en-US" dirty="0"/>
              <a:t> Sie Inspiration </a:t>
            </a:r>
            <a:r>
              <a:rPr lang="en-US" dirty="0" err="1"/>
              <a:t>brauchen</a:t>
            </a:r>
            <a:r>
              <a:rPr lang="en-US" dirty="0"/>
              <a:t>,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diese</a:t>
            </a:r>
            <a:r>
              <a:rPr lang="en-US" dirty="0"/>
              <a:t> Details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Funken</a:t>
            </a:r>
            <a:r>
              <a:rPr lang="en-US" dirty="0"/>
              <a:t> </a:t>
            </a:r>
            <a:r>
              <a:rPr lang="en-US" dirty="0" err="1"/>
              <a:t>liefern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2DC82-A8B5-42BA-B41D-BDAE8411AA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4714" y="642972"/>
            <a:ext cx="11227900" cy="58222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Variable 1 </a:t>
            </a:r>
            <a:r>
              <a:rPr lang="en-US" dirty="0" err="1"/>
              <a:t>im</a:t>
            </a:r>
            <a:r>
              <a:rPr lang="en-US" dirty="0"/>
              <a:t> Design-Thinking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Lebensmittel</a:t>
            </a:r>
            <a:r>
              <a:rPr lang="en-US" dirty="0"/>
              <a:t>: </a:t>
            </a:r>
            <a:r>
              <a:rPr lang="en-US" b="1" dirty="0" err="1"/>
              <a:t>Sensorische</a:t>
            </a:r>
            <a:r>
              <a:rPr lang="en-US" b="1" dirty="0"/>
              <a:t> Inspiration</a:t>
            </a:r>
          </a:p>
        </p:txBody>
      </p:sp>
    </p:spTree>
    <p:extLst>
      <p:ext uri="{BB962C8B-B14F-4D97-AF65-F5344CB8AC3E}">
        <p14:creationId xmlns:p14="http://schemas.microsoft.com/office/powerpoint/2010/main" val="34588281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09C656-C717-4405-9A44-4E9D87D895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1913" y="1640264"/>
            <a:ext cx="11080903" cy="3984451"/>
          </a:xfrm>
        </p:spPr>
        <p:txBody>
          <a:bodyPr>
            <a:normAutofit/>
          </a:bodyPr>
          <a:lstStyle/>
          <a:p>
            <a:pPr indent="0"/>
            <a:r>
              <a:rPr lang="en-US" dirty="0" err="1"/>
              <a:t>Sobald</a:t>
            </a:r>
            <a:r>
              <a:rPr lang="en-US" dirty="0"/>
              <a:t> Sie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Konzept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Frage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z. B. "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ich dieses </a:t>
            </a:r>
            <a:r>
              <a:rPr lang="en-US" dirty="0" err="1"/>
              <a:t>blumige</a:t>
            </a:r>
            <a:r>
              <a:rPr lang="en-US" dirty="0"/>
              <a:t> Aroma in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Eis</a:t>
            </a:r>
            <a:r>
              <a:rPr lang="en-US" dirty="0"/>
              <a:t> </a:t>
            </a:r>
            <a:r>
              <a:rPr lang="en-US" dirty="0" err="1"/>
              <a:t>verwandeln</a:t>
            </a:r>
            <a:r>
              <a:rPr lang="en-US" dirty="0"/>
              <a:t>" </a:t>
            </a:r>
            <a:r>
              <a:rPr lang="en-US" dirty="0" err="1"/>
              <a:t>oder</a:t>
            </a:r>
            <a:r>
              <a:rPr lang="en-US" dirty="0"/>
              <a:t> "was </a:t>
            </a:r>
            <a:r>
              <a:rPr lang="en-US" dirty="0" err="1"/>
              <a:t>ist</a:t>
            </a:r>
            <a:r>
              <a:rPr lang="en-US" dirty="0"/>
              <a:t> die </a:t>
            </a:r>
            <a:r>
              <a:rPr lang="en-US" dirty="0" err="1"/>
              <a:t>beste</a:t>
            </a:r>
            <a:r>
              <a:rPr lang="en-US" dirty="0"/>
              <a:t> </a:t>
            </a:r>
            <a:r>
              <a:rPr lang="en-US" dirty="0" err="1"/>
              <a:t>Anwendung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den </a:t>
            </a:r>
            <a:r>
              <a:rPr lang="en-US" dirty="0" err="1"/>
              <a:t>Geschmack</a:t>
            </a:r>
            <a:r>
              <a:rPr lang="en-US" dirty="0"/>
              <a:t> von </a:t>
            </a:r>
            <a:r>
              <a:rPr lang="en-US" dirty="0" err="1"/>
              <a:t>Seebrassen</a:t>
            </a:r>
            <a:r>
              <a:rPr lang="en-US" dirty="0"/>
              <a:t>", </a:t>
            </a:r>
            <a:r>
              <a:rPr lang="en-US" dirty="0" err="1"/>
              <a:t>können</a:t>
            </a:r>
            <a:r>
              <a:rPr lang="en-US" dirty="0"/>
              <a:t> Sie </a:t>
            </a:r>
            <a:r>
              <a:rPr lang="en-US" dirty="0" err="1"/>
              <a:t>mit</a:t>
            </a:r>
            <a:r>
              <a:rPr lang="en-US" dirty="0"/>
              <a:t> der </a:t>
            </a:r>
            <a:r>
              <a:rPr lang="en-US" dirty="0" err="1"/>
              <a:t>Entwicklung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Geschmacks</a:t>
            </a:r>
            <a:r>
              <a:rPr lang="en-US" dirty="0"/>
              <a:t> und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Produkts</a:t>
            </a:r>
            <a:r>
              <a:rPr lang="en-US" dirty="0"/>
              <a:t> </a:t>
            </a:r>
            <a:r>
              <a:rPr lang="en-US" dirty="0" err="1"/>
              <a:t>beginnen</a:t>
            </a:r>
            <a:r>
              <a:rPr lang="en-US" dirty="0"/>
              <a:t>. </a:t>
            </a:r>
            <a:r>
              <a:rPr lang="en-US" b="1" dirty="0" err="1"/>
              <a:t>Hier</a:t>
            </a:r>
            <a:r>
              <a:rPr lang="en-US" b="1" dirty="0"/>
              <a:t> </a:t>
            </a:r>
            <a:r>
              <a:rPr lang="en-US" b="1" dirty="0" err="1"/>
              <a:t>kommt</a:t>
            </a:r>
            <a:r>
              <a:rPr lang="en-US" b="1" dirty="0"/>
              <a:t> das </a:t>
            </a:r>
            <a:r>
              <a:rPr lang="en-US" b="1" dirty="0" err="1"/>
              <a:t>Spannungsfeld</a:t>
            </a:r>
            <a:r>
              <a:rPr lang="en-US" b="1" dirty="0"/>
              <a:t> </a:t>
            </a:r>
            <a:r>
              <a:rPr lang="en-US" b="1" dirty="0" err="1"/>
              <a:t>zwischen</a:t>
            </a:r>
            <a:r>
              <a:rPr lang="en-US" b="1" dirty="0"/>
              <a:t> </a:t>
            </a:r>
            <a:r>
              <a:rPr lang="en-US" b="1" dirty="0" err="1"/>
              <a:t>Kreativität</a:t>
            </a:r>
            <a:r>
              <a:rPr lang="en-US" b="1" dirty="0"/>
              <a:t> und </a:t>
            </a:r>
            <a:r>
              <a:rPr lang="en-US" b="1" dirty="0" err="1"/>
              <a:t>wissenschaftlicher</a:t>
            </a:r>
            <a:r>
              <a:rPr lang="en-US" b="1" dirty="0"/>
              <a:t> </a:t>
            </a:r>
            <a:r>
              <a:rPr lang="en-US" b="1" dirty="0" err="1"/>
              <a:t>Strenge</a:t>
            </a:r>
            <a:r>
              <a:rPr lang="en-US" b="1" dirty="0"/>
              <a:t> ins Spiel.</a:t>
            </a:r>
          </a:p>
          <a:p>
            <a:pPr indent="0"/>
            <a:r>
              <a:rPr lang="en-US" dirty="0"/>
              <a:t>Die </a:t>
            </a:r>
            <a:r>
              <a:rPr lang="en-US" dirty="0" err="1"/>
              <a:t>Tausenden</a:t>
            </a:r>
            <a:r>
              <a:rPr lang="en-US" dirty="0"/>
              <a:t> von </a:t>
            </a:r>
            <a:r>
              <a:rPr lang="en-US" dirty="0" err="1"/>
              <a:t>verfügbaren</a:t>
            </a:r>
            <a:r>
              <a:rPr lang="en-US" dirty="0"/>
              <a:t> </a:t>
            </a:r>
            <a:r>
              <a:rPr lang="en-US" dirty="0" err="1"/>
              <a:t>Rohstoffen</a:t>
            </a:r>
            <a:r>
              <a:rPr lang="en-US" dirty="0"/>
              <a:t> </a:t>
            </a:r>
            <a:r>
              <a:rPr lang="en-US" dirty="0" err="1"/>
              <a:t>lassen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in </a:t>
            </a:r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Kategorien</a:t>
            </a:r>
            <a:r>
              <a:rPr lang="en-US" dirty="0"/>
              <a:t> </a:t>
            </a:r>
            <a:r>
              <a:rPr lang="en-US" dirty="0" err="1"/>
              <a:t>einteilen</a:t>
            </a:r>
            <a:r>
              <a:rPr lang="en-US" dirty="0"/>
              <a:t>: </a:t>
            </a:r>
            <a:r>
              <a:rPr lang="en-US" b="1" dirty="0" err="1">
                <a:solidFill>
                  <a:srgbClr val="1BA19A"/>
                </a:solidFill>
              </a:rPr>
              <a:t>bekannte</a:t>
            </a:r>
            <a:r>
              <a:rPr lang="en-US" b="1" dirty="0">
                <a:solidFill>
                  <a:srgbClr val="1BA19A"/>
                </a:solidFill>
              </a:rPr>
              <a:t> </a:t>
            </a:r>
            <a:r>
              <a:rPr lang="en-US" b="1" dirty="0" err="1">
                <a:solidFill>
                  <a:srgbClr val="1BA19A"/>
                </a:solidFill>
              </a:rPr>
              <a:t>Inhaltsstoffe</a:t>
            </a:r>
            <a:r>
              <a:rPr lang="en-US" dirty="0"/>
              <a:t>, </a:t>
            </a:r>
            <a:r>
              <a:rPr lang="en-US" b="1" dirty="0" err="1">
                <a:solidFill>
                  <a:srgbClr val="E78E0B"/>
                </a:solidFill>
              </a:rPr>
              <a:t>unbekannte</a:t>
            </a:r>
            <a:r>
              <a:rPr lang="en-US" b="1" dirty="0">
                <a:solidFill>
                  <a:srgbClr val="E78E0B"/>
                </a:solidFill>
              </a:rPr>
              <a:t> </a:t>
            </a:r>
            <a:r>
              <a:rPr lang="en-US" b="1" dirty="0" err="1">
                <a:solidFill>
                  <a:srgbClr val="E78E0B"/>
                </a:solidFill>
              </a:rPr>
              <a:t>Inhaltsstoffe</a:t>
            </a:r>
            <a:r>
              <a:rPr lang="en-US" b="1" dirty="0">
                <a:solidFill>
                  <a:srgbClr val="E78E0B"/>
                </a:solidFill>
              </a:rPr>
              <a:t> </a:t>
            </a:r>
            <a:r>
              <a:rPr lang="en-US" dirty="0"/>
              <a:t>und </a:t>
            </a:r>
            <a:r>
              <a:rPr lang="en-US" dirty="0" err="1"/>
              <a:t>Inhaltsstoffe</a:t>
            </a:r>
            <a:r>
              <a:rPr lang="en-US" dirty="0"/>
              <a:t> </a:t>
            </a: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b="1" dirty="0" err="1">
                <a:solidFill>
                  <a:srgbClr val="1188A3"/>
                </a:solidFill>
              </a:rPr>
              <a:t>bekannt</a:t>
            </a:r>
            <a:r>
              <a:rPr lang="en-US" b="1" dirty="0">
                <a:solidFill>
                  <a:srgbClr val="1188A3"/>
                </a:solidFill>
              </a:rPr>
              <a:t> </a:t>
            </a:r>
            <a:r>
              <a:rPr lang="en-US" b="1" dirty="0" err="1">
                <a:solidFill>
                  <a:srgbClr val="1188A3"/>
                </a:solidFill>
              </a:rPr>
              <a:t>aber</a:t>
            </a:r>
            <a:r>
              <a:rPr lang="en-US" b="1" dirty="0">
                <a:solidFill>
                  <a:srgbClr val="1188A3"/>
                </a:solidFill>
              </a:rPr>
              <a:t> </a:t>
            </a:r>
            <a:r>
              <a:rPr lang="en-US" b="1" dirty="0" err="1">
                <a:solidFill>
                  <a:srgbClr val="1188A3"/>
                </a:solidFill>
              </a:rPr>
              <a:t>wenig</a:t>
            </a:r>
            <a:r>
              <a:rPr lang="en-US" b="1" dirty="0">
                <a:solidFill>
                  <a:srgbClr val="1188A3"/>
                </a:solidFill>
              </a:rPr>
              <a:t> </a:t>
            </a:r>
            <a:r>
              <a:rPr lang="en-US" b="1" dirty="0" err="1">
                <a:solidFill>
                  <a:srgbClr val="1188A3"/>
                </a:solidFill>
              </a:rPr>
              <a:t>beachtet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z. B. der oft </a:t>
            </a:r>
            <a:r>
              <a:rPr lang="en-US" dirty="0" err="1"/>
              <a:t>weggeworfene</a:t>
            </a:r>
            <a:r>
              <a:rPr lang="en-US" dirty="0"/>
              <a:t> Kern </a:t>
            </a:r>
            <a:r>
              <a:rPr lang="en-US" dirty="0" err="1"/>
              <a:t>einer</a:t>
            </a:r>
            <a:r>
              <a:rPr lang="en-US" dirty="0"/>
              <a:t> Ananas.</a:t>
            </a:r>
          </a:p>
          <a:p>
            <a:pPr indent="0"/>
            <a:r>
              <a:rPr lang="en-US" dirty="0" err="1"/>
              <a:t>Unter</a:t>
            </a:r>
            <a:r>
              <a:rPr lang="en-US" dirty="0"/>
              <a:t> der </a:t>
            </a:r>
            <a:r>
              <a:rPr lang="en-US" dirty="0" err="1"/>
              <a:t>Prämisse</a:t>
            </a:r>
            <a:r>
              <a:rPr lang="en-US" dirty="0"/>
              <a:t> des Design-Thinking </a:t>
            </a:r>
            <a:r>
              <a:rPr lang="en-US" dirty="0" err="1"/>
              <a:t>können</a:t>
            </a:r>
            <a:r>
              <a:rPr lang="en-US" dirty="0"/>
              <a:t> Sie </a:t>
            </a:r>
            <a:r>
              <a:rPr lang="en-US" dirty="0" err="1"/>
              <a:t>anfangen</a:t>
            </a:r>
            <a:r>
              <a:rPr lang="en-US" dirty="0"/>
              <a:t>, an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Geschmacksrezept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tüfteln</a:t>
            </a:r>
            <a:r>
              <a:rPr lang="en-US" dirty="0"/>
              <a:t>, </a:t>
            </a:r>
            <a:r>
              <a:rPr lang="en-US" dirty="0" err="1"/>
              <a:t>indem</a:t>
            </a:r>
            <a:r>
              <a:rPr lang="en-US" dirty="0"/>
              <a:t> Sie </a:t>
            </a:r>
            <a:r>
              <a:rPr lang="en-US" dirty="0" err="1"/>
              <a:t>Rohstoffe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allen</a:t>
            </a:r>
            <a:r>
              <a:rPr lang="en-US" dirty="0"/>
              <a:t> </a:t>
            </a:r>
            <a:r>
              <a:rPr lang="en-US" dirty="0" err="1"/>
              <a:t>Kategorien</a:t>
            </a:r>
            <a:r>
              <a:rPr lang="en-US" dirty="0"/>
              <a:t> </a:t>
            </a:r>
            <a:r>
              <a:rPr lang="en-US" dirty="0" err="1"/>
              <a:t>miteinander</a:t>
            </a:r>
            <a:r>
              <a:rPr lang="en-US" dirty="0"/>
              <a:t> </a:t>
            </a:r>
            <a:r>
              <a:rPr lang="en-US" dirty="0" err="1"/>
              <a:t>kombinieren</a:t>
            </a:r>
            <a:r>
              <a:rPr lang="en-US" dirty="0"/>
              <a:t>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E3515-C953-4123-B619-4E35D83ABD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Variable 2 </a:t>
            </a:r>
            <a:r>
              <a:rPr lang="en-US" sz="2800" dirty="0" err="1"/>
              <a:t>im</a:t>
            </a:r>
            <a:r>
              <a:rPr lang="en-US" sz="2800" dirty="0"/>
              <a:t> Design-Thinking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Lebensmittel</a:t>
            </a:r>
            <a:r>
              <a:rPr lang="en-US" sz="2800" dirty="0"/>
              <a:t>: </a:t>
            </a:r>
            <a:r>
              <a:rPr lang="en-US" sz="2800" b="1" dirty="0" err="1"/>
              <a:t>Rohstoffe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41927712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B51E50-DF53-401F-A7A7-D37F36309A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6042" y="1564849"/>
            <a:ext cx="11076774" cy="4059866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dirty="0"/>
              <a:t>Ja, man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ganze</a:t>
            </a:r>
            <a:r>
              <a:rPr lang="en-US" dirty="0"/>
              <a:t> </a:t>
            </a:r>
            <a:r>
              <a:rPr lang="en-US" dirty="0" err="1"/>
              <a:t>Zitrone</a:t>
            </a:r>
            <a:r>
              <a:rPr lang="en-US" dirty="0"/>
              <a:t> in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Kreation</a:t>
            </a:r>
            <a:r>
              <a:rPr lang="en-US" dirty="0"/>
              <a:t> </a:t>
            </a:r>
            <a:r>
              <a:rPr lang="en-US" dirty="0" err="1"/>
              <a:t>einbringen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in den </a:t>
            </a:r>
            <a:r>
              <a:rPr lang="en-US" dirty="0" err="1"/>
              <a:t>meisten</a:t>
            </a:r>
            <a:r>
              <a:rPr lang="en-US" dirty="0"/>
              <a:t> </a:t>
            </a:r>
            <a:r>
              <a:rPr lang="en-US" dirty="0" err="1"/>
              <a:t>Fällen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man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Tinktur</a:t>
            </a:r>
            <a:r>
              <a:rPr lang="en-US" dirty="0"/>
              <a:t> </a:t>
            </a:r>
            <a:r>
              <a:rPr lang="en-US" dirty="0" err="1"/>
              <a:t>hinzufügen</a:t>
            </a:r>
            <a:r>
              <a:rPr lang="en-US" dirty="0"/>
              <a:t>,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infundieren</a:t>
            </a:r>
            <a:r>
              <a:rPr lang="en-US" dirty="0"/>
              <a:t>, </a:t>
            </a:r>
            <a:r>
              <a:rPr lang="en-US" dirty="0" err="1"/>
              <a:t>destillieren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Extrakt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herstellen</a:t>
            </a:r>
            <a:r>
              <a:rPr lang="en-US" dirty="0"/>
              <a:t>. Dies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einige</a:t>
            </a:r>
            <a:r>
              <a:rPr lang="en-US" dirty="0"/>
              <a:t> der </a:t>
            </a:r>
            <a:r>
              <a:rPr lang="en-US" dirty="0" err="1"/>
              <a:t>Verarbeitungstechniken</a:t>
            </a:r>
            <a:r>
              <a:rPr lang="en-US" dirty="0"/>
              <a:t>, die </a:t>
            </a:r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/>
              <a:t>Herstellung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err="1"/>
              <a:t>Produkts</a:t>
            </a:r>
            <a:r>
              <a:rPr lang="en-US" dirty="0"/>
              <a:t> auf die </a:t>
            </a:r>
            <a:r>
              <a:rPr lang="en-US" dirty="0" err="1"/>
              <a:t>Rohstoffe</a:t>
            </a:r>
            <a:r>
              <a:rPr lang="en-US" dirty="0"/>
              <a:t> </a:t>
            </a:r>
            <a:r>
              <a:rPr lang="en-US" dirty="0" err="1"/>
              <a:t>angewendet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, und je </a:t>
            </a:r>
            <a:r>
              <a:rPr lang="en-US" dirty="0" err="1"/>
              <a:t>nachdem</a:t>
            </a:r>
            <a:r>
              <a:rPr lang="en-US" dirty="0"/>
              <a:t>, </a:t>
            </a:r>
            <a:r>
              <a:rPr lang="en-US" dirty="0" err="1"/>
              <a:t>wofür</a:t>
            </a:r>
            <a:r>
              <a:rPr lang="en-US" dirty="0"/>
              <a:t> Sie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entscheiden</a:t>
            </a:r>
            <a:r>
              <a:rPr lang="en-US" dirty="0"/>
              <a:t>, </a:t>
            </a:r>
            <a:r>
              <a:rPr lang="en-US" dirty="0" err="1"/>
              <a:t>werden</a:t>
            </a:r>
            <a:r>
              <a:rPr lang="en-US" dirty="0"/>
              <a:t> Sie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einzigartiges</a:t>
            </a:r>
            <a:r>
              <a:rPr lang="en-US" dirty="0"/>
              <a:t> </a:t>
            </a:r>
            <a:r>
              <a:rPr lang="en-US" dirty="0" err="1"/>
              <a:t>Ergebnis</a:t>
            </a:r>
            <a:r>
              <a:rPr lang="en-US" dirty="0"/>
              <a:t> </a:t>
            </a:r>
            <a:r>
              <a:rPr lang="en-US" dirty="0" err="1"/>
              <a:t>erzielen</a:t>
            </a:r>
            <a:r>
              <a:rPr lang="en-US" dirty="0"/>
              <a:t>.</a:t>
            </a:r>
          </a:p>
          <a:p>
            <a:pPr indent="0"/>
            <a:r>
              <a:rPr lang="en-US" dirty="0" err="1"/>
              <a:t>Dabei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es </a:t>
            </a:r>
            <a:r>
              <a:rPr lang="en-US" dirty="0" err="1"/>
              <a:t>sich</a:t>
            </a:r>
            <a:r>
              <a:rPr lang="en-US" dirty="0"/>
              <a:t> um </a:t>
            </a:r>
            <a:r>
              <a:rPr lang="en-US" dirty="0" err="1"/>
              <a:t>bereits</a:t>
            </a:r>
            <a:r>
              <a:rPr lang="en-US" dirty="0"/>
              <a:t> </a:t>
            </a:r>
            <a:r>
              <a:rPr lang="en-US" dirty="0" err="1"/>
              <a:t>bekannte</a:t>
            </a:r>
            <a:r>
              <a:rPr lang="en-US" dirty="0"/>
              <a:t> und </a:t>
            </a:r>
            <a:r>
              <a:rPr lang="en-US" dirty="0" err="1"/>
              <a:t>verfügbare</a:t>
            </a:r>
            <a:r>
              <a:rPr lang="en-US" dirty="0"/>
              <a:t> </a:t>
            </a:r>
            <a:r>
              <a:rPr lang="en-US" dirty="0" err="1"/>
              <a:t>Technologien</a:t>
            </a:r>
            <a:r>
              <a:rPr lang="en-US" dirty="0"/>
              <a:t> </a:t>
            </a:r>
            <a:r>
              <a:rPr lang="en-US" dirty="0" err="1"/>
              <a:t>handeln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um </a:t>
            </a:r>
            <a:r>
              <a:rPr lang="en-US" dirty="0" err="1"/>
              <a:t>solche</a:t>
            </a:r>
            <a:r>
              <a:rPr lang="en-US" dirty="0"/>
              <a:t>, die </a:t>
            </a:r>
            <a:r>
              <a:rPr lang="en-US" dirty="0" err="1"/>
              <a:t>speziell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besonderen</a:t>
            </a:r>
            <a:r>
              <a:rPr lang="en-US" dirty="0"/>
              <a:t> </a:t>
            </a:r>
            <a:r>
              <a:rPr lang="en-US" dirty="0" err="1"/>
              <a:t>Anforderungen</a:t>
            </a:r>
            <a:r>
              <a:rPr lang="en-US" dirty="0"/>
              <a:t> </a:t>
            </a:r>
            <a:r>
              <a:rPr lang="en-US" dirty="0" err="1"/>
              <a:t>Ihres</a:t>
            </a:r>
            <a:r>
              <a:rPr lang="en-US" dirty="0"/>
              <a:t>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err="1"/>
              <a:t>Produkts</a:t>
            </a:r>
            <a:r>
              <a:rPr lang="en-US" dirty="0"/>
              <a:t> </a:t>
            </a:r>
            <a:r>
              <a:rPr lang="en-US" dirty="0" err="1"/>
              <a:t>entwickelt</a:t>
            </a:r>
            <a:r>
              <a:rPr lang="en-US" dirty="0"/>
              <a:t> </a:t>
            </a:r>
            <a:r>
              <a:rPr lang="en-US" dirty="0" err="1"/>
              <a:t>wurden</a:t>
            </a:r>
            <a:r>
              <a:rPr lang="en-US" dirty="0"/>
              <a:t>. </a:t>
            </a:r>
            <a:r>
              <a:rPr lang="en-US" b="1" dirty="0" err="1"/>
              <a:t>Mit</a:t>
            </a:r>
            <a:r>
              <a:rPr lang="en-US" b="1" dirty="0"/>
              <a:t> Design Thinking </a:t>
            </a:r>
            <a:r>
              <a:rPr lang="en-US" b="1" dirty="0" err="1"/>
              <a:t>lassen</a:t>
            </a:r>
            <a:r>
              <a:rPr lang="en-US" b="1" dirty="0"/>
              <a:t> </a:t>
            </a:r>
            <a:r>
              <a:rPr lang="en-US" b="1" dirty="0" err="1"/>
              <a:t>sich</a:t>
            </a:r>
            <a:r>
              <a:rPr lang="en-US" b="1" dirty="0"/>
              <a:t> </a:t>
            </a:r>
            <a:r>
              <a:rPr lang="en-US" b="1" dirty="0" err="1"/>
              <a:t>beliebige</a:t>
            </a:r>
            <a:r>
              <a:rPr lang="en-US" b="1" dirty="0"/>
              <a:t> </a:t>
            </a:r>
            <a:r>
              <a:rPr lang="en-US" b="1" dirty="0" err="1"/>
              <a:t>Rohstoffe</a:t>
            </a:r>
            <a:r>
              <a:rPr lang="en-US" b="1" dirty="0"/>
              <a:t>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beliebigen</a:t>
            </a:r>
            <a:r>
              <a:rPr lang="en-US" b="1" dirty="0"/>
              <a:t> </a:t>
            </a:r>
            <a:r>
              <a:rPr lang="en-US" b="1" dirty="0" err="1"/>
              <a:t>Verarbeitungstechnologien</a:t>
            </a:r>
            <a:r>
              <a:rPr lang="en-US" b="1" dirty="0"/>
              <a:t> </a:t>
            </a:r>
            <a:r>
              <a:rPr lang="en-US" b="1" dirty="0" err="1"/>
              <a:t>kombinieren</a:t>
            </a:r>
            <a:r>
              <a:rPr lang="en-US" b="1" dirty="0"/>
              <a:t>, um </a:t>
            </a:r>
            <a:r>
              <a:rPr lang="en-US" b="1" dirty="0" err="1"/>
              <a:t>verschiedene</a:t>
            </a:r>
            <a:r>
              <a:rPr lang="en-US" b="1" dirty="0"/>
              <a:t> </a:t>
            </a:r>
            <a:r>
              <a:rPr lang="en-US" b="1" dirty="0" err="1"/>
              <a:t>Lösungen</a:t>
            </a:r>
            <a:r>
              <a:rPr lang="en-US" b="1" dirty="0"/>
              <a:t>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finden</a:t>
            </a:r>
            <a:r>
              <a:rPr lang="en-US" b="1" dirty="0"/>
              <a:t> - von der </a:t>
            </a:r>
            <a:r>
              <a:rPr lang="en-US" b="1" dirty="0" err="1"/>
              <a:t>Fortführung</a:t>
            </a:r>
            <a:r>
              <a:rPr lang="en-US" b="1" dirty="0"/>
              <a:t> </a:t>
            </a:r>
            <a:r>
              <a:rPr lang="en-US" b="1" dirty="0" err="1"/>
              <a:t>eines</a:t>
            </a:r>
            <a:r>
              <a:rPr lang="en-US" b="1" dirty="0"/>
              <a:t> </a:t>
            </a:r>
            <a:r>
              <a:rPr lang="en-US" b="1" dirty="0" err="1"/>
              <a:t>bereits</a:t>
            </a:r>
            <a:r>
              <a:rPr lang="en-US" b="1" dirty="0"/>
              <a:t> </a:t>
            </a:r>
            <a:r>
              <a:rPr lang="en-US" b="1" dirty="0" err="1"/>
              <a:t>bekannten</a:t>
            </a:r>
            <a:r>
              <a:rPr lang="en-US" b="1" dirty="0"/>
              <a:t> Trends bis </a:t>
            </a:r>
            <a:r>
              <a:rPr lang="en-US" b="1" dirty="0" err="1"/>
              <a:t>hin</a:t>
            </a:r>
            <a:r>
              <a:rPr lang="en-US" b="1" dirty="0"/>
              <a:t> </a:t>
            </a:r>
            <a:r>
              <a:rPr lang="en-US" b="1" dirty="0" err="1"/>
              <a:t>zur</a:t>
            </a:r>
            <a:r>
              <a:rPr lang="en-US" b="1" dirty="0"/>
              <a:t> Innovation </a:t>
            </a:r>
            <a:r>
              <a:rPr lang="en-US" b="1" dirty="0" err="1"/>
              <a:t>einer</a:t>
            </a:r>
            <a:r>
              <a:rPr lang="en-US" b="1" dirty="0"/>
              <a:t> </a:t>
            </a:r>
            <a:r>
              <a:rPr lang="en-US" b="1" dirty="0" err="1"/>
              <a:t>völlig</a:t>
            </a:r>
            <a:r>
              <a:rPr lang="en-US" b="1" dirty="0"/>
              <a:t> </a:t>
            </a:r>
            <a:r>
              <a:rPr lang="en-US" b="1" dirty="0" err="1"/>
              <a:t>neuen</a:t>
            </a:r>
            <a:r>
              <a:rPr lang="en-US" b="1" dirty="0"/>
              <a:t> Art der </a:t>
            </a:r>
            <a:r>
              <a:rPr lang="en-US" b="1" dirty="0" err="1"/>
              <a:t>Verarbeitung</a:t>
            </a:r>
            <a:r>
              <a:rPr lang="en-US" b="1" dirty="0"/>
              <a:t> von </a:t>
            </a:r>
            <a:r>
              <a:rPr lang="en-US" b="1" dirty="0" err="1"/>
              <a:t>Lebensmitteln</a:t>
            </a:r>
            <a:r>
              <a:rPr lang="en-US" b="1" dirty="0"/>
              <a:t>.</a:t>
            </a:r>
            <a:endParaRPr lang="en-IE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954A7F5-A3AF-4D77-8BA9-E7798365ED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5012" y="452487"/>
            <a:ext cx="11076774" cy="97096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Variable 3 </a:t>
            </a:r>
            <a:r>
              <a:rPr lang="en-US" sz="2800" dirty="0" err="1"/>
              <a:t>im</a:t>
            </a:r>
            <a:r>
              <a:rPr lang="en-US" sz="2800" dirty="0"/>
              <a:t> Design-Thinking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Lebensmittel</a:t>
            </a:r>
            <a:r>
              <a:rPr lang="en-US" sz="2800" dirty="0"/>
              <a:t>: </a:t>
            </a:r>
            <a:r>
              <a:rPr lang="en-US" sz="2800" b="1" dirty="0" err="1"/>
              <a:t>Verarbeitungstechnologie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18921173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137CE1-AD19-433B-88FC-458791B8F4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633" y="1593130"/>
            <a:ext cx="11109183" cy="4031585"/>
          </a:xfrm>
        </p:spPr>
        <p:txBody>
          <a:bodyPr>
            <a:normAutofit/>
          </a:bodyPr>
          <a:lstStyle/>
          <a:p>
            <a:pPr indent="0"/>
            <a:r>
              <a:rPr lang="en-US" dirty="0"/>
              <a:t>Wie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einigen</a:t>
            </a:r>
            <a:r>
              <a:rPr lang="en-US" dirty="0"/>
              <a:t>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Variablen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es </a:t>
            </a:r>
            <a:r>
              <a:rPr lang="en-US" dirty="0" err="1"/>
              <a:t>typische</a:t>
            </a:r>
            <a:r>
              <a:rPr lang="en-US" dirty="0"/>
              <a:t> </a:t>
            </a:r>
            <a:r>
              <a:rPr lang="en-US" dirty="0" err="1"/>
              <a:t>Anwendungen</a:t>
            </a:r>
            <a:r>
              <a:rPr lang="en-US" dirty="0"/>
              <a:t> und </a:t>
            </a:r>
            <a:r>
              <a:rPr lang="en-US" dirty="0" err="1"/>
              <a:t>solche</a:t>
            </a:r>
            <a:r>
              <a:rPr lang="en-US" dirty="0"/>
              <a:t>, die </a:t>
            </a:r>
            <a:r>
              <a:rPr lang="en-US" dirty="0" err="1"/>
              <a:t>unerwartet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erdacht</a:t>
            </a:r>
            <a:r>
              <a:rPr lang="en-US" dirty="0"/>
              <a:t> </a:t>
            </a:r>
            <a:r>
              <a:rPr lang="en-US" dirty="0" err="1"/>
              <a:t>wurden</a:t>
            </a:r>
            <a:r>
              <a:rPr lang="en-US" dirty="0"/>
              <a:t>.</a:t>
            </a:r>
          </a:p>
          <a:p>
            <a:pPr indent="0"/>
            <a:r>
              <a:rPr lang="en-US" b="1" dirty="0" err="1"/>
              <a:t>Interessante</a:t>
            </a:r>
            <a:r>
              <a:rPr lang="en-US" b="1" dirty="0"/>
              <a:t> Dinge </a:t>
            </a:r>
            <a:r>
              <a:rPr lang="en-US" b="1" dirty="0" err="1"/>
              <a:t>passieren</a:t>
            </a:r>
            <a:r>
              <a:rPr lang="en-US" b="1" dirty="0"/>
              <a:t>, </a:t>
            </a:r>
            <a:r>
              <a:rPr lang="en-US" b="1" dirty="0" err="1"/>
              <a:t>wenn</a:t>
            </a:r>
            <a:r>
              <a:rPr lang="en-US" b="1" dirty="0"/>
              <a:t> man die </a:t>
            </a:r>
            <a:r>
              <a:rPr lang="en-US" b="1" dirty="0" err="1"/>
              <a:t>Grenzen</a:t>
            </a:r>
            <a:r>
              <a:rPr lang="en-US" b="1" dirty="0"/>
              <a:t> der </a:t>
            </a:r>
            <a:r>
              <a:rPr lang="en-US" b="1" dirty="0" err="1"/>
              <a:t>traditionellen</a:t>
            </a:r>
            <a:r>
              <a:rPr lang="en-US" b="1" dirty="0"/>
              <a:t> </a:t>
            </a:r>
            <a:r>
              <a:rPr lang="en-US" b="1" dirty="0" err="1"/>
              <a:t>Nutzung</a:t>
            </a:r>
            <a:r>
              <a:rPr lang="en-US" b="1" dirty="0"/>
              <a:t> </a:t>
            </a:r>
            <a:r>
              <a:rPr lang="en-US" b="1" dirty="0" err="1"/>
              <a:t>überschreitet</a:t>
            </a:r>
            <a:r>
              <a:rPr lang="en-US" b="1" dirty="0"/>
              <a:t>. </a:t>
            </a:r>
            <a:r>
              <a:rPr lang="en-US" dirty="0" err="1"/>
              <a:t>Nehmen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Beispiel</a:t>
            </a:r>
            <a:r>
              <a:rPr lang="en-US" dirty="0"/>
              <a:t> </a:t>
            </a:r>
            <a:r>
              <a:rPr lang="en-US" dirty="0" err="1"/>
              <a:t>Schokolade</a:t>
            </a:r>
            <a:r>
              <a:rPr lang="en-US" dirty="0"/>
              <a:t>. Es </a:t>
            </a:r>
            <a:r>
              <a:rPr lang="en-US" dirty="0" err="1"/>
              <a:t>gibt</a:t>
            </a:r>
            <a:r>
              <a:rPr lang="en-US" dirty="0"/>
              <a:t> die </a:t>
            </a:r>
            <a:r>
              <a:rPr lang="en-US" dirty="0" err="1"/>
              <a:t>üblichen</a:t>
            </a:r>
            <a:r>
              <a:rPr lang="en-US" dirty="0"/>
              <a:t> </a:t>
            </a:r>
            <a:r>
              <a:rPr lang="en-US" dirty="0" err="1"/>
              <a:t>Verwendungszwecke</a:t>
            </a:r>
            <a:r>
              <a:rPr lang="en-US" dirty="0"/>
              <a:t>, z. B. in Desserts, und </a:t>
            </a:r>
            <a:r>
              <a:rPr lang="en-US" dirty="0" err="1"/>
              <a:t>einige</a:t>
            </a:r>
            <a:r>
              <a:rPr lang="en-US" dirty="0"/>
              <a:t> </a:t>
            </a:r>
            <a:r>
              <a:rPr lang="en-US" dirty="0" err="1"/>
              <a:t>Hersteller</a:t>
            </a:r>
            <a:r>
              <a:rPr lang="en-US" dirty="0"/>
              <a:t> </a:t>
            </a:r>
            <a:r>
              <a:rPr lang="en-US" dirty="0" err="1"/>
              <a:t>geben</a:t>
            </a:r>
            <a:r>
              <a:rPr lang="en-US" dirty="0"/>
              <a:t> </a:t>
            </a:r>
            <a:r>
              <a:rPr lang="en-US" dirty="0" err="1"/>
              <a:t>sogar</a:t>
            </a:r>
            <a:r>
              <a:rPr lang="en-US" dirty="0"/>
              <a:t> </a:t>
            </a:r>
            <a:r>
              <a:rPr lang="en-US" dirty="0" err="1"/>
              <a:t>Kakaoextrakte</a:t>
            </a:r>
            <a:r>
              <a:rPr lang="en-US" dirty="0"/>
              <a:t> in </a:t>
            </a:r>
            <a:r>
              <a:rPr lang="en-US" dirty="0" err="1"/>
              <a:t>Käse</a:t>
            </a:r>
            <a:r>
              <a:rPr lang="en-US" dirty="0"/>
              <a:t> und </a:t>
            </a:r>
            <a:r>
              <a:rPr lang="en-US" dirty="0" err="1"/>
              <a:t>Joghurt</a:t>
            </a:r>
            <a:r>
              <a:rPr lang="en-US" dirty="0"/>
              <a:t>. Aber in </a:t>
            </a:r>
            <a:r>
              <a:rPr lang="en-US" dirty="0" err="1"/>
              <a:t>Mexiko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Schokolade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wesentlicher</a:t>
            </a:r>
            <a:r>
              <a:rPr lang="en-US" dirty="0"/>
              <a:t> </a:t>
            </a:r>
            <a:r>
              <a:rPr lang="en-US" dirty="0" err="1"/>
              <a:t>Bestandteil</a:t>
            </a:r>
            <a:r>
              <a:rPr lang="en-US" dirty="0"/>
              <a:t> von </a:t>
            </a:r>
            <a:r>
              <a:rPr lang="en-US" dirty="0" err="1"/>
              <a:t>Molé</a:t>
            </a:r>
            <a:r>
              <a:rPr lang="en-US" dirty="0"/>
              <a:t>,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einzigartigen</a:t>
            </a:r>
            <a:r>
              <a:rPr lang="en-US" dirty="0"/>
              <a:t> und </a:t>
            </a:r>
            <a:r>
              <a:rPr lang="en-US" dirty="0" err="1"/>
              <a:t>schmackhaften</a:t>
            </a:r>
            <a:r>
              <a:rPr lang="en-US" dirty="0"/>
              <a:t> </a:t>
            </a:r>
            <a:r>
              <a:rPr lang="en-US" dirty="0" err="1"/>
              <a:t>Soße</a:t>
            </a:r>
            <a:r>
              <a:rPr lang="en-US" dirty="0"/>
              <a:t>.</a:t>
            </a:r>
          </a:p>
          <a:p>
            <a:pPr indent="0"/>
            <a:r>
              <a:rPr lang="en-US" dirty="0" err="1"/>
              <a:t>Wenn</a:t>
            </a:r>
            <a:r>
              <a:rPr lang="en-US" dirty="0"/>
              <a:t> Sie den Mix-and-Match-</a:t>
            </a:r>
            <a:r>
              <a:rPr lang="en-US" dirty="0" err="1"/>
              <a:t>Prozess</a:t>
            </a:r>
            <a:r>
              <a:rPr lang="en-US" dirty="0"/>
              <a:t> des Design Thinking auf </a:t>
            </a:r>
            <a:r>
              <a:rPr lang="en-US" dirty="0" err="1"/>
              <a:t>Anwendungen</a:t>
            </a:r>
            <a:r>
              <a:rPr lang="en-US" dirty="0"/>
              <a:t> </a:t>
            </a:r>
            <a:r>
              <a:rPr lang="en-US" dirty="0" err="1"/>
              <a:t>anwenden</a:t>
            </a:r>
            <a:r>
              <a:rPr lang="en-US" dirty="0"/>
              <a:t>, </a:t>
            </a:r>
            <a:r>
              <a:rPr lang="en-US" dirty="0" err="1"/>
              <a:t>werden</a:t>
            </a:r>
            <a:r>
              <a:rPr lang="en-US" dirty="0"/>
              <a:t> Sie </a:t>
            </a:r>
            <a:r>
              <a:rPr lang="en-US" dirty="0" err="1"/>
              <a:t>vielleicht</a:t>
            </a:r>
            <a:r>
              <a:rPr lang="en-US" dirty="0"/>
              <a:t> </a:t>
            </a:r>
            <a:r>
              <a:rPr lang="en-US" dirty="0" err="1"/>
              <a:t>dazu</a:t>
            </a:r>
            <a:r>
              <a:rPr lang="en-US" dirty="0"/>
              <a:t> </a:t>
            </a:r>
            <a:r>
              <a:rPr lang="en-US" dirty="0" err="1"/>
              <a:t>inspiriert</a:t>
            </a:r>
            <a:r>
              <a:rPr lang="en-US" dirty="0"/>
              <a:t>,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Lebensmittelabfallprodukt</a:t>
            </a:r>
            <a:r>
              <a:rPr lang="en-US" dirty="0"/>
              <a:t> in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ganz</a:t>
            </a:r>
            <a:r>
              <a:rPr lang="en-US" dirty="0"/>
              <a:t>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Anwendung</a:t>
            </a:r>
            <a:r>
              <a:rPr lang="en-US" dirty="0"/>
              <a:t> </a:t>
            </a:r>
            <a:r>
              <a:rPr lang="en-US" dirty="0" err="1"/>
              <a:t>umzuwandeln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Zutat</a:t>
            </a:r>
            <a:r>
              <a:rPr lang="en-US" dirty="0"/>
              <a:t> in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Standardprodukt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z. B.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trinkfertiges</a:t>
            </a:r>
            <a:r>
              <a:rPr lang="en-US" dirty="0"/>
              <a:t> </a:t>
            </a:r>
            <a:r>
              <a:rPr lang="en-US" dirty="0" err="1"/>
              <a:t>Kaffeeprodukt</a:t>
            </a:r>
            <a:r>
              <a:rPr lang="en-US" dirty="0"/>
              <a:t>, </a:t>
            </a:r>
            <a:r>
              <a:rPr lang="en-US" dirty="0" err="1"/>
              <a:t>einzubringen</a:t>
            </a:r>
            <a:r>
              <a:rPr lang="en-US" dirty="0"/>
              <a:t>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838896B-E1E6-4A87-AEC0-AC30D063B8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5013" y="642938"/>
            <a:ext cx="10807700" cy="582612"/>
          </a:xfrm>
        </p:spPr>
        <p:txBody>
          <a:bodyPr anchor="ctr">
            <a:normAutofit/>
          </a:bodyPr>
          <a:lstStyle/>
          <a:p>
            <a:r>
              <a:rPr lang="en-US" sz="2800" dirty="0"/>
              <a:t>Variable 4 </a:t>
            </a:r>
            <a:r>
              <a:rPr lang="en-US" sz="2800" dirty="0" err="1"/>
              <a:t>im</a:t>
            </a:r>
            <a:r>
              <a:rPr lang="en-US" sz="2800" dirty="0"/>
              <a:t> Design-Thinking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Lebensmittel</a:t>
            </a:r>
            <a:r>
              <a:rPr lang="en-US" sz="2800" dirty="0"/>
              <a:t>: </a:t>
            </a:r>
            <a:r>
              <a:rPr lang="en-US" sz="2800" b="1" dirty="0" err="1"/>
              <a:t>Anwendung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41398554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7CA1BE-38BF-43B8-9ACE-F4BFB36E8C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206" y="1757011"/>
            <a:ext cx="11118610" cy="3867704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b="1" dirty="0" err="1">
                <a:solidFill>
                  <a:srgbClr val="1188A3"/>
                </a:solidFill>
              </a:rPr>
              <a:t>Manchmal</a:t>
            </a:r>
            <a:r>
              <a:rPr lang="en-US" b="1" dirty="0">
                <a:solidFill>
                  <a:srgbClr val="1188A3"/>
                </a:solidFill>
              </a:rPr>
              <a:t> </a:t>
            </a:r>
            <a:r>
              <a:rPr lang="en-US" b="1" dirty="0" err="1">
                <a:solidFill>
                  <a:srgbClr val="1188A3"/>
                </a:solidFill>
              </a:rPr>
              <a:t>sind</a:t>
            </a:r>
            <a:r>
              <a:rPr lang="en-US" b="1" dirty="0">
                <a:solidFill>
                  <a:srgbClr val="1188A3"/>
                </a:solidFill>
              </a:rPr>
              <a:t> </a:t>
            </a:r>
            <a:r>
              <a:rPr lang="en-US" b="1" dirty="0" err="1">
                <a:solidFill>
                  <a:srgbClr val="1188A3"/>
                </a:solidFill>
              </a:rPr>
              <a:t>Beschränkungen</a:t>
            </a:r>
            <a:r>
              <a:rPr lang="en-US" b="1" dirty="0">
                <a:solidFill>
                  <a:srgbClr val="1188A3"/>
                </a:solidFill>
              </a:rPr>
              <a:t> </a:t>
            </a:r>
            <a:r>
              <a:rPr lang="en-US" b="1" dirty="0" err="1">
                <a:solidFill>
                  <a:srgbClr val="1188A3"/>
                </a:solidFill>
              </a:rPr>
              <a:t>eine</a:t>
            </a:r>
            <a:r>
              <a:rPr lang="en-US" b="1" dirty="0">
                <a:solidFill>
                  <a:srgbClr val="1188A3"/>
                </a:solidFill>
              </a:rPr>
              <a:t> Quelle der Inspiration. </a:t>
            </a:r>
          </a:p>
          <a:p>
            <a:pPr indent="0"/>
            <a:r>
              <a:rPr lang="en-US" dirty="0"/>
              <a:t>Auf dem </a:t>
            </a:r>
            <a:r>
              <a:rPr lang="en-US" dirty="0" err="1"/>
              <a:t>Markt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Produkt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es </a:t>
            </a:r>
            <a:r>
              <a:rPr lang="en-US" dirty="0" err="1"/>
              <a:t>wahrscheinlich</a:t>
            </a:r>
            <a:r>
              <a:rPr lang="en-US" dirty="0"/>
              <a:t> </a:t>
            </a:r>
            <a:r>
              <a:rPr lang="en-US" dirty="0" err="1"/>
              <a:t>spezifische</a:t>
            </a:r>
            <a:r>
              <a:rPr lang="en-US" dirty="0"/>
              <a:t> </a:t>
            </a:r>
            <a:r>
              <a:rPr lang="en-US" dirty="0" err="1"/>
              <a:t>Vorschriften</a:t>
            </a:r>
            <a:r>
              <a:rPr lang="en-US" dirty="0"/>
              <a:t>, die </a:t>
            </a:r>
            <a:r>
              <a:rPr lang="en-US" dirty="0" err="1"/>
              <a:t>bestimmte</a:t>
            </a:r>
            <a:r>
              <a:rPr lang="en-US" dirty="0"/>
              <a:t> </a:t>
            </a:r>
            <a:r>
              <a:rPr lang="en-US" dirty="0" err="1"/>
              <a:t>Faktoren</a:t>
            </a:r>
            <a:r>
              <a:rPr lang="en-US" dirty="0"/>
              <a:t> </a:t>
            </a:r>
            <a:r>
              <a:rPr lang="en-US" dirty="0" err="1"/>
              <a:t>bestimmen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, z. B.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viel</a:t>
            </a:r>
            <a:r>
              <a:rPr lang="en-US" dirty="0"/>
              <a:t> von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bestimmten</a:t>
            </a:r>
            <a:r>
              <a:rPr lang="en-US" dirty="0"/>
              <a:t> </a:t>
            </a:r>
            <a:r>
              <a:rPr lang="en-US" dirty="0" err="1"/>
              <a:t>Zutat</a:t>
            </a:r>
            <a:r>
              <a:rPr lang="en-US" dirty="0"/>
              <a:t> </a:t>
            </a:r>
            <a:r>
              <a:rPr lang="en-US" dirty="0" err="1"/>
              <a:t>verwendet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darf</a:t>
            </a:r>
            <a:r>
              <a:rPr lang="en-US" dirty="0"/>
              <a:t>. So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beispielsweise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b="1" dirty="0" err="1"/>
              <a:t>Zuckersteuer</a:t>
            </a:r>
            <a:r>
              <a:rPr lang="en-US" dirty="0"/>
              <a:t> in dem Land, in dem das </a:t>
            </a:r>
            <a:r>
              <a:rPr lang="en-US" dirty="0" err="1"/>
              <a:t>Produkt</a:t>
            </a:r>
            <a:r>
              <a:rPr lang="en-US" dirty="0"/>
              <a:t> </a:t>
            </a:r>
            <a:r>
              <a:rPr lang="en-US" dirty="0" err="1"/>
              <a:t>verkauft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soll</a:t>
            </a:r>
            <a:r>
              <a:rPr lang="en-US" dirty="0"/>
              <a:t>, die </a:t>
            </a:r>
            <a:r>
              <a:rPr lang="en-US" dirty="0" err="1"/>
              <a:t>Zuckermenge</a:t>
            </a:r>
            <a:r>
              <a:rPr lang="en-US" dirty="0"/>
              <a:t> in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Getränk</a:t>
            </a:r>
            <a:r>
              <a:rPr lang="en-US" dirty="0"/>
              <a:t> </a:t>
            </a:r>
            <a:r>
              <a:rPr lang="en-US" dirty="0" err="1"/>
              <a:t>einschränken</a:t>
            </a:r>
            <a:r>
              <a:rPr lang="en-US" dirty="0"/>
              <a:t>, und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kürzlich</a:t>
            </a:r>
            <a:r>
              <a:rPr lang="en-US" dirty="0"/>
              <a:t> </a:t>
            </a:r>
            <a:r>
              <a:rPr lang="en-US" dirty="0" err="1"/>
              <a:t>erlassenes</a:t>
            </a:r>
            <a:r>
              <a:rPr lang="en-US" dirty="0"/>
              <a:t> </a:t>
            </a:r>
            <a:r>
              <a:rPr lang="en-US" dirty="0" err="1"/>
              <a:t>freiwilliges</a:t>
            </a:r>
            <a:r>
              <a:rPr lang="en-US" dirty="0"/>
              <a:t> </a:t>
            </a:r>
            <a:r>
              <a:rPr lang="en-US" b="1" dirty="0" err="1"/>
              <a:t>Verbot</a:t>
            </a:r>
            <a:r>
              <a:rPr lang="en-US" b="1" dirty="0"/>
              <a:t> von </a:t>
            </a:r>
            <a:r>
              <a:rPr lang="en-US" b="1" dirty="0" err="1"/>
              <a:t>Energydrinks</a:t>
            </a:r>
            <a:r>
              <a:rPr lang="en-US" dirty="0"/>
              <a:t> in Europa hat die </a:t>
            </a:r>
            <a:r>
              <a:rPr lang="en-US" dirty="0" err="1"/>
              <a:t>Hersteller</a:t>
            </a:r>
            <a:r>
              <a:rPr lang="en-US" dirty="0"/>
              <a:t> </a:t>
            </a:r>
            <a:r>
              <a:rPr lang="en-US" dirty="0" err="1"/>
              <a:t>dazu</a:t>
            </a:r>
            <a:r>
              <a:rPr lang="en-US" dirty="0"/>
              <a:t> </a:t>
            </a:r>
            <a:r>
              <a:rPr lang="en-US" dirty="0" err="1"/>
              <a:t>veranlasst</a:t>
            </a:r>
            <a:r>
              <a:rPr lang="en-US" dirty="0"/>
              <a:t>,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Produkte</a:t>
            </a:r>
            <a:r>
              <a:rPr lang="en-US" dirty="0"/>
              <a:t> so </a:t>
            </a:r>
            <a:r>
              <a:rPr lang="en-US" dirty="0" err="1"/>
              <a:t>umzugestalten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weniger</a:t>
            </a:r>
            <a:r>
              <a:rPr lang="en-US" dirty="0"/>
              <a:t> </a:t>
            </a:r>
            <a:r>
              <a:rPr lang="en-US" dirty="0" err="1"/>
              <a:t>Koffein</a:t>
            </a:r>
            <a:r>
              <a:rPr lang="en-US" dirty="0"/>
              <a:t> </a:t>
            </a:r>
            <a:r>
              <a:rPr lang="en-US" dirty="0" err="1"/>
              <a:t>enthalten</a:t>
            </a:r>
            <a:r>
              <a:rPr lang="en-US" dirty="0"/>
              <a:t>. </a:t>
            </a:r>
          </a:p>
          <a:p>
            <a:pPr indent="0"/>
            <a:r>
              <a:rPr lang="en-US" b="1" dirty="0"/>
              <a:t>Parameter </a:t>
            </a:r>
            <a:r>
              <a:rPr lang="en-US" b="1" dirty="0" err="1"/>
              <a:t>wie</a:t>
            </a:r>
            <a:r>
              <a:rPr lang="en-US" b="1" dirty="0"/>
              <a:t> </a:t>
            </a:r>
            <a:r>
              <a:rPr lang="en-US" b="1" dirty="0" err="1"/>
              <a:t>diese</a:t>
            </a:r>
            <a:r>
              <a:rPr lang="en-US" b="1" dirty="0"/>
              <a:t>, </a:t>
            </a:r>
            <a:r>
              <a:rPr lang="en-US" b="1" dirty="0" err="1"/>
              <a:t>sowie</a:t>
            </a:r>
            <a:r>
              <a:rPr lang="en-US" b="1" dirty="0"/>
              <a:t> </a:t>
            </a:r>
            <a:r>
              <a:rPr lang="en-US" b="1" dirty="0" err="1"/>
              <a:t>Kosten</a:t>
            </a:r>
            <a:r>
              <a:rPr lang="en-US" b="1" dirty="0"/>
              <a:t> und </a:t>
            </a:r>
            <a:r>
              <a:rPr lang="en-US" b="1" dirty="0" err="1"/>
              <a:t>verfügbare</a:t>
            </a:r>
            <a:r>
              <a:rPr lang="en-US" b="1" dirty="0"/>
              <a:t> </a:t>
            </a:r>
            <a:r>
              <a:rPr lang="en-US" b="1" dirty="0" err="1"/>
              <a:t>Ressourcen</a:t>
            </a:r>
            <a:r>
              <a:rPr lang="en-US" b="1" dirty="0"/>
              <a:t> und </a:t>
            </a:r>
            <a:r>
              <a:rPr lang="en-US" b="1" dirty="0" err="1"/>
              <a:t>Einrichtungen</a:t>
            </a:r>
            <a:r>
              <a:rPr lang="en-US" b="1" dirty="0"/>
              <a:t> </a:t>
            </a:r>
            <a:r>
              <a:rPr lang="en-US" b="1" dirty="0" err="1"/>
              <a:t>können</a:t>
            </a:r>
            <a:r>
              <a:rPr lang="en-US" b="1" dirty="0"/>
              <a:t> dem Design-Thinking </a:t>
            </a:r>
            <a:r>
              <a:rPr lang="en-US" b="1" dirty="0" err="1"/>
              <a:t>Struktur</a:t>
            </a:r>
            <a:r>
              <a:rPr lang="en-US" b="1" dirty="0"/>
              <a:t> </a:t>
            </a:r>
            <a:r>
              <a:rPr lang="en-US" b="1" dirty="0" err="1"/>
              <a:t>verleihen</a:t>
            </a:r>
            <a:r>
              <a:rPr lang="en-US" b="1" dirty="0"/>
              <a:t> und </a:t>
            </a:r>
            <a:r>
              <a:rPr lang="en-US" b="1" dirty="0" err="1"/>
              <a:t>Ihnen</a:t>
            </a:r>
            <a:r>
              <a:rPr lang="en-US" b="1" dirty="0"/>
              <a:t> </a:t>
            </a:r>
            <a:r>
              <a:rPr lang="en-US" b="1" dirty="0" err="1"/>
              <a:t>helfen</a:t>
            </a:r>
            <a:r>
              <a:rPr lang="en-US" b="1" dirty="0"/>
              <a:t>, </a:t>
            </a:r>
            <a:r>
              <a:rPr lang="en-US" b="1" dirty="0" err="1"/>
              <a:t>sich</a:t>
            </a:r>
            <a:r>
              <a:rPr lang="en-US" b="1" dirty="0"/>
              <a:t> auf </a:t>
            </a:r>
            <a:r>
              <a:rPr lang="en-US" b="1" dirty="0" err="1"/>
              <a:t>eine</a:t>
            </a:r>
            <a:r>
              <a:rPr lang="en-US" b="1" dirty="0"/>
              <a:t> </a:t>
            </a:r>
            <a:r>
              <a:rPr lang="en-US" b="1" dirty="0" err="1"/>
              <a:t>endgültige</a:t>
            </a:r>
            <a:r>
              <a:rPr lang="en-US" b="1" dirty="0"/>
              <a:t> </a:t>
            </a:r>
            <a:r>
              <a:rPr lang="en-US" b="1" dirty="0" err="1"/>
              <a:t>Lösung</a:t>
            </a:r>
            <a:r>
              <a:rPr lang="en-US" b="1" dirty="0"/>
              <a:t> </a:t>
            </a:r>
            <a:r>
              <a:rPr lang="en-US" b="1" dirty="0" err="1"/>
              <a:t>festzulegen</a:t>
            </a:r>
            <a:r>
              <a:rPr lang="en-US" b="1" dirty="0"/>
              <a:t>.</a:t>
            </a:r>
            <a:endParaRPr lang="en-IE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A6E8BA-070E-4AC5-A535-9BCE691E7C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7335" y="220865"/>
            <a:ext cx="11118611" cy="1234911"/>
          </a:xfrm>
        </p:spPr>
        <p:txBody>
          <a:bodyPr anchor="ctr">
            <a:normAutofit/>
          </a:bodyPr>
          <a:lstStyle/>
          <a:p>
            <a:r>
              <a:rPr lang="en-US" sz="2800" dirty="0"/>
              <a:t>Variable 5 </a:t>
            </a:r>
            <a:r>
              <a:rPr lang="en-US" sz="2800" dirty="0" err="1"/>
              <a:t>im</a:t>
            </a:r>
            <a:r>
              <a:rPr lang="en-US" sz="2800" dirty="0"/>
              <a:t> Design-Thinking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Lebensmittel</a:t>
            </a:r>
            <a:r>
              <a:rPr lang="en-US" sz="2800" dirty="0"/>
              <a:t>: </a:t>
            </a:r>
            <a:r>
              <a:rPr lang="en-US" sz="2800" b="1" dirty="0" err="1"/>
              <a:t>Vorschriften</a:t>
            </a:r>
            <a:r>
              <a:rPr lang="en-US" sz="2800" b="1" dirty="0"/>
              <a:t> und </a:t>
            </a:r>
            <a:r>
              <a:rPr lang="en-US" sz="2800" b="1" dirty="0" err="1"/>
              <a:t>Beschränkungen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109056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BF2DA-EEDC-9049-B6A4-E12546FDE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i="0" dirty="0">
                <a:latin typeface="Arial"/>
                <a:cs typeface="Arial"/>
              </a:rPr>
              <a:t>Dies </a:t>
            </a:r>
            <a:r>
              <a:rPr lang="en-US" i="0" dirty="0" err="1">
                <a:latin typeface="Arial"/>
                <a:cs typeface="Arial"/>
              </a:rPr>
              <a:t>ist</a:t>
            </a:r>
            <a:r>
              <a:rPr lang="en-US" i="0" dirty="0">
                <a:latin typeface="Arial"/>
                <a:cs typeface="Arial"/>
              </a:rPr>
              <a:t> </a:t>
            </a:r>
            <a:r>
              <a:rPr lang="en-US" i="0" dirty="0" err="1">
                <a:latin typeface="Arial"/>
                <a:cs typeface="Arial"/>
              </a:rPr>
              <a:t>Europas</a:t>
            </a:r>
            <a:r>
              <a:rPr lang="en-US" i="0" dirty="0">
                <a:latin typeface="Arial"/>
                <a:cs typeface="Arial"/>
              </a:rPr>
              <a:t> </a:t>
            </a:r>
            <a:r>
              <a:rPr lang="en-US" i="0" dirty="0" err="1">
                <a:latin typeface="Arial"/>
                <a:cs typeface="Arial"/>
              </a:rPr>
              <a:t>erster</a:t>
            </a:r>
            <a:r>
              <a:rPr lang="en-US" i="0" dirty="0">
                <a:latin typeface="Arial"/>
                <a:cs typeface="Arial"/>
              </a:rPr>
              <a:t> Open-Source-</a:t>
            </a:r>
            <a:r>
              <a:rPr lang="en-US" i="0" dirty="0" err="1">
                <a:latin typeface="Arial"/>
                <a:cs typeface="Arial"/>
              </a:rPr>
              <a:t>Schulungskurs</a:t>
            </a:r>
            <a:r>
              <a:rPr lang="en-US" i="0" dirty="0">
                <a:latin typeface="Arial"/>
                <a:cs typeface="Arial"/>
              </a:rPr>
              <a:t> </a:t>
            </a:r>
            <a:r>
              <a:rPr lang="en-US" i="0" dirty="0" err="1">
                <a:latin typeface="Arial"/>
                <a:cs typeface="Arial"/>
              </a:rPr>
              <a:t>für</a:t>
            </a:r>
            <a:r>
              <a:rPr lang="en-US" i="0" dirty="0">
                <a:latin typeface="Arial"/>
                <a:cs typeface="Arial"/>
              </a:rPr>
              <a:t> KMU, die </a:t>
            </a:r>
            <a:r>
              <a:rPr lang="en-US" i="0" dirty="0" err="1">
                <a:latin typeface="Arial"/>
                <a:cs typeface="Arial"/>
              </a:rPr>
              <a:t>Lebensmittel</a:t>
            </a:r>
            <a:r>
              <a:rPr lang="en-US" i="0" dirty="0">
                <a:latin typeface="Arial"/>
                <a:cs typeface="Arial"/>
              </a:rPr>
              <a:t> </a:t>
            </a:r>
            <a:r>
              <a:rPr lang="en-US" i="0" dirty="0" err="1">
                <a:latin typeface="Arial"/>
                <a:cs typeface="Arial"/>
              </a:rPr>
              <a:t>für</a:t>
            </a:r>
            <a:r>
              <a:rPr lang="en-US" i="0" dirty="0">
                <a:latin typeface="Arial"/>
                <a:cs typeface="Arial"/>
              </a:rPr>
              <a:t> </a:t>
            </a:r>
            <a:r>
              <a:rPr lang="en-US" i="0" dirty="0" err="1">
                <a:latin typeface="Arial"/>
                <a:cs typeface="Arial"/>
              </a:rPr>
              <a:t>Senioren</a:t>
            </a:r>
            <a:r>
              <a:rPr lang="en-US" i="0" dirty="0">
                <a:latin typeface="Arial"/>
                <a:cs typeface="Arial"/>
              </a:rPr>
              <a:t> </a:t>
            </a:r>
            <a:r>
              <a:rPr lang="en-US" i="0" dirty="0" err="1">
                <a:latin typeface="Arial"/>
                <a:cs typeface="Arial"/>
              </a:rPr>
              <a:t>innovativ</a:t>
            </a:r>
            <a:r>
              <a:rPr lang="en-US" i="0" dirty="0">
                <a:latin typeface="Arial"/>
                <a:cs typeface="Arial"/>
              </a:rPr>
              <a:t> </a:t>
            </a:r>
            <a:r>
              <a:rPr lang="en-US" i="0" dirty="0" err="1">
                <a:latin typeface="Arial"/>
                <a:cs typeface="Arial"/>
              </a:rPr>
              <a:t>gestalten</a:t>
            </a:r>
            <a:r>
              <a:rPr lang="en-US" i="0" dirty="0">
                <a:latin typeface="Arial"/>
                <a:cs typeface="Arial"/>
              </a:rPr>
              <a:t>... </a:t>
            </a:r>
            <a:r>
              <a:rPr lang="en-US" i="0" dirty="0" err="1">
                <a:latin typeface="Arial"/>
                <a:cs typeface="Arial"/>
              </a:rPr>
              <a:t>zum</a:t>
            </a:r>
            <a:r>
              <a:rPr lang="en-US" i="0" dirty="0">
                <a:latin typeface="Arial"/>
                <a:cs typeface="Arial"/>
              </a:rPr>
              <a:t> </a:t>
            </a:r>
            <a:r>
              <a:rPr lang="en-US" i="0" dirty="0" err="1">
                <a:latin typeface="Arial"/>
                <a:cs typeface="Arial"/>
              </a:rPr>
              <a:t>Selbststudium</a:t>
            </a:r>
            <a:r>
              <a:rPr lang="en-US" i="0" dirty="0">
                <a:latin typeface="Arial"/>
                <a:cs typeface="Arial"/>
              </a:rPr>
              <a:t> und </a:t>
            </a:r>
            <a:r>
              <a:rPr lang="en-US" i="0" dirty="0" err="1">
                <a:latin typeface="Arial"/>
                <a:cs typeface="Arial"/>
              </a:rPr>
              <a:t>für</a:t>
            </a:r>
            <a:r>
              <a:rPr lang="en-US" i="0" dirty="0">
                <a:latin typeface="Arial"/>
                <a:cs typeface="Arial"/>
              </a:rPr>
              <a:t> den </a:t>
            </a:r>
            <a:r>
              <a:rPr lang="en-US" i="0" dirty="0" err="1">
                <a:latin typeface="Arial"/>
                <a:cs typeface="Arial"/>
              </a:rPr>
              <a:t>Unterricht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Placeholder 5" descr="Colored windows">
            <a:extLst>
              <a:ext uri="{FF2B5EF4-FFF2-40B4-BE49-F238E27FC236}">
                <a16:creationId xmlns:a16="http://schemas.microsoft.com/office/drawing/2014/main" id="{5552648D-D378-4DDD-8FF6-CCC0E71884A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15338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F44CA-87CA-4163-8965-5F1C2B5D9F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" y="214140"/>
            <a:ext cx="11329058" cy="1011054"/>
          </a:xfrm>
          <a:solidFill>
            <a:srgbClr val="FFD100"/>
          </a:solidFill>
        </p:spPr>
        <p:txBody>
          <a:bodyPr anchor="ctr">
            <a:normAutofit/>
          </a:bodyPr>
          <a:lstStyle/>
          <a:p>
            <a:pPr marL="756000"/>
            <a:r>
              <a:rPr lang="en-US" sz="3200" b="1" dirty="0" err="1"/>
              <a:t>Lösungen</a:t>
            </a:r>
            <a:r>
              <a:rPr lang="en-US" sz="3200" b="1" dirty="0"/>
              <a:t> </a:t>
            </a:r>
            <a:r>
              <a:rPr lang="en-US" sz="3200" b="1" dirty="0" err="1"/>
              <a:t>durch</a:t>
            </a:r>
            <a:r>
              <a:rPr lang="en-US" sz="3200" b="1" dirty="0"/>
              <a:t> </a:t>
            </a:r>
            <a:r>
              <a:rPr lang="en-US" sz="3200" dirty="0"/>
              <a:t>Design-Thinking </a:t>
            </a:r>
            <a:r>
              <a:rPr lang="en-US" sz="3200" dirty="0" err="1"/>
              <a:t>für</a:t>
            </a:r>
            <a:r>
              <a:rPr lang="en-US" sz="3200" dirty="0"/>
              <a:t> </a:t>
            </a:r>
            <a:r>
              <a:rPr lang="en-US" sz="3200" dirty="0" err="1"/>
              <a:t>Lebensmittel</a:t>
            </a:r>
            <a:r>
              <a:rPr lang="en-US" sz="3200" dirty="0"/>
              <a:t> </a:t>
            </a:r>
            <a:r>
              <a:rPr lang="en-US" sz="3200" dirty="0" err="1"/>
              <a:t>schaffen</a:t>
            </a:r>
            <a:r>
              <a:rPr lang="en-US" sz="3200" dirty="0"/>
              <a:t>...</a:t>
            </a:r>
          </a:p>
          <a:p>
            <a:pPr marL="756000"/>
            <a:endParaRPr lang="en-US" sz="32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28DC3EF-391C-424B-8048-18AE20ACA3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837876"/>
              </p:ext>
            </p:extLst>
          </p:nvPr>
        </p:nvGraphicFramePr>
        <p:xfrm>
          <a:off x="2032000" y="122519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B75D5E6-7229-47BB-A7F1-FF866D221CCE}"/>
              </a:ext>
            </a:extLst>
          </p:cNvPr>
          <p:cNvSpPr/>
          <p:nvPr/>
        </p:nvSpPr>
        <p:spPr>
          <a:xfrm>
            <a:off x="4565963" y="2255107"/>
            <a:ext cx="3060071" cy="29423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63910-FED3-400B-A6C4-F0E8B0D4AF9C}"/>
              </a:ext>
            </a:extLst>
          </p:cNvPr>
          <p:cNvSpPr txBox="1"/>
          <p:nvPr/>
        </p:nvSpPr>
        <p:spPr>
          <a:xfrm>
            <a:off x="5000530" y="2449024"/>
            <a:ext cx="2190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1188A3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Mixen</a:t>
            </a:r>
            <a:r>
              <a:rPr lang="en-US" sz="2400" dirty="0">
                <a:solidFill>
                  <a:srgbClr val="1188A3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und </a:t>
            </a:r>
            <a:r>
              <a:rPr lang="en-US" sz="2400" dirty="0" err="1">
                <a:solidFill>
                  <a:srgbClr val="1188A3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Mischen</a:t>
            </a:r>
            <a:r>
              <a:rPr lang="en-US" sz="2400" dirty="0">
                <a:solidFill>
                  <a:srgbClr val="1188A3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1188A3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dieser</a:t>
            </a:r>
            <a:r>
              <a:rPr lang="en-US" sz="2400" dirty="0">
                <a:solidFill>
                  <a:srgbClr val="1188A3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188A3"/>
                </a:solidFill>
                <a:latin typeface="Comic Sans MS" panose="030F0702030302020204" pitchFamily="66" charset="0"/>
              </a:rPr>
              <a:t>Variablen</a:t>
            </a:r>
            <a:r>
              <a:rPr lang="en-US" sz="2400" dirty="0">
                <a:solidFill>
                  <a:srgbClr val="1188A3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1188A3"/>
                </a:solidFill>
                <a:latin typeface="Corbel" panose="020B0503020204020204" pitchFamily="34" charset="0"/>
              </a:rPr>
              <a:t>wird</a:t>
            </a:r>
            <a:r>
              <a:rPr lang="en-US" sz="2400" dirty="0">
                <a:solidFill>
                  <a:srgbClr val="1188A3"/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rgbClr val="1188A3"/>
                </a:solidFill>
                <a:latin typeface="Corbel" panose="020B0503020204020204" pitchFamily="34" charset="0"/>
              </a:rPr>
              <a:t>zur</a:t>
            </a:r>
            <a:r>
              <a:rPr lang="en-US" sz="2400" dirty="0">
                <a:solidFill>
                  <a:srgbClr val="1188A3"/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rgbClr val="1188A3"/>
                </a:solidFill>
                <a:latin typeface="Corbel" panose="020B0503020204020204" pitchFamily="34" charset="0"/>
              </a:rPr>
              <a:t>Schaffung</a:t>
            </a:r>
            <a:r>
              <a:rPr lang="en-US" sz="2400" dirty="0">
                <a:solidFill>
                  <a:srgbClr val="1188A3"/>
                </a:solidFill>
                <a:latin typeface="Corbel" panose="020B0503020204020204" pitchFamily="34" charset="0"/>
              </a:rPr>
              <a:t> der </a:t>
            </a:r>
            <a:r>
              <a:rPr lang="en-US" sz="2400" dirty="0" err="1">
                <a:solidFill>
                  <a:srgbClr val="1188A3"/>
                </a:solidFill>
                <a:latin typeface="Corbel" panose="020B0503020204020204" pitchFamily="34" charset="0"/>
              </a:rPr>
              <a:t>besten</a:t>
            </a:r>
            <a:r>
              <a:rPr lang="en-US" sz="2400" dirty="0">
                <a:solidFill>
                  <a:srgbClr val="1188A3"/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err="1">
                <a:solidFill>
                  <a:srgbClr val="1188A3"/>
                </a:solidFill>
                <a:latin typeface="Comic Sans MS" panose="030F0702030302020204" pitchFamily="66" charset="0"/>
              </a:rPr>
              <a:t>Lösungen</a:t>
            </a:r>
            <a:endParaRPr lang="en-IE" sz="2400" b="1" dirty="0">
              <a:solidFill>
                <a:srgbClr val="1188A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478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3680B6-A11A-4089-A3E1-844F1229C9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602" y="2472137"/>
            <a:ext cx="4530397" cy="3281905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dirty="0"/>
              <a:t>Dieses Video </a:t>
            </a: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kurzen</a:t>
            </a:r>
            <a:r>
              <a:rPr lang="en-US" dirty="0"/>
              <a:t> </a:t>
            </a:r>
            <a:r>
              <a:rPr lang="en-US" dirty="0" err="1"/>
              <a:t>Überblick</a:t>
            </a:r>
            <a:r>
              <a:rPr lang="en-US" dirty="0"/>
              <a:t> </a:t>
            </a:r>
            <a:r>
              <a:rPr lang="en-US" dirty="0" err="1"/>
              <a:t>darüber</a:t>
            </a:r>
            <a:r>
              <a:rPr lang="en-US" dirty="0"/>
              <a:t>, was in der </a:t>
            </a:r>
            <a:r>
              <a:rPr lang="en-US" dirty="0" err="1"/>
              <a:t>Ideenfindungs</a:t>
            </a:r>
            <a:r>
              <a:rPr lang="en-US" dirty="0"/>
              <a:t>-Phase des Design- Thinking </a:t>
            </a:r>
            <a:r>
              <a:rPr lang="en-US" dirty="0" err="1"/>
              <a:t>Prozesses</a:t>
            </a:r>
            <a:r>
              <a:rPr lang="en-US" dirty="0"/>
              <a:t> </a:t>
            </a:r>
            <a:r>
              <a:rPr lang="en-US" dirty="0" err="1"/>
              <a:t>passiert</a:t>
            </a:r>
            <a:r>
              <a:rPr lang="en-US" dirty="0"/>
              <a:t>. </a:t>
            </a:r>
            <a:r>
              <a:rPr lang="en-US" dirty="0" err="1"/>
              <a:t>Quantität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zunächst</a:t>
            </a:r>
            <a:r>
              <a:rPr lang="en-US" dirty="0"/>
              <a:t> </a:t>
            </a:r>
            <a:r>
              <a:rPr lang="en-US" dirty="0" err="1"/>
              <a:t>wichtiger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Qualität</a:t>
            </a:r>
            <a:r>
              <a:rPr lang="en-US" dirty="0"/>
              <a:t>. Dann </a:t>
            </a:r>
            <a:r>
              <a:rPr lang="en-US" dirty="0" err="1"/>
              <a:t>kann</a:t>
            </a:r>
            <a:r>
              <a:rPr lang="en-US" dirty="0"/>
              <a:t> man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wieder</a:t>
            </a:r>
            <a:r>
              <a:rPr lang="en-US" dirty="0"/>
              <a:t> </a:t>
            </a:r>
            <a:r>
              <a:rPr lang="en-US" dirty="0" err="1"/>
              <a:t>annähern</a:t>
            </a:r>
            <a:r>
              <a:rPr lang="en-US" dirty="0"/>
              <a:t> und die am </a:t>
            </a:r>
            <a:r>
              <a:rPr lang="en-US" dirty="0" err="1"/>
              <a:t>besten</a:t>
            </a:r>
            <a:r>
              <a:rPr lang="en-US" dirty="0"/>
              <a:t> </a:t>
            </a:r>
            <a:r>
              <a:rPr lang="en-US" dirty="0" err="1"/>
              <a:t>geeignete</a:t>
            </a:r>
            <a:r>
              <a:rPr lang="en-US" dirty="0"/>
              <a:t> </a:t>
            </a:r>
            <a:r>
              <a:rPr lang="en-US" dirty="0" err="1"/>
              <a:t>Lösung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das Problem </a:t>
            </a:r>
            <a:r>
              <a:rPr lang="en-US" dirty="0" err="1"/>
              <a:t>auswählen</a:t>
            </a:r>
            <a:r>
              <a:rPr lang="en-US" dirty="0"/>
              <a:t>, um </a:t>
            </a:r>
            <a:r>
              <a:rPr lang="en-US" dirty="0" err="1"/>
              <a:t>sie</a:t>
            </a:r>
            <a:r>
              <a:rPr lang="en-US" dirty="0"/>
              <a:t> in die </a:t>
            </a:r>
            <a:r>
              <a:rPr lang="en-US" dirty="0" err="1"/>
              <a:t>Prototypenphase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bringen</a:t>
            </a:r>
            <a:r>
              <a:rPr lang="en-US" dirty="0"/>
              <a:t>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2C3FE-D132-4ADF-AD63-68061AA3F7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4000" y="597056"/>
            <a:ext cx="4431211" cy="582221"/>
          </a:xfrm>
        </p:spPr>
        <p:txBody>
          <a:bodyPr>
            <a:noAutofit/>
          </a:bodyPr>
          <a:lstStyle/>
          <a:p>
            <a:r>
              <a:rPr lang="en-US" sz="2800" b="1" dirty="0"/>
              <a:t>Wie man Ideen </a:t>
            </a:r>
            <a:r>
              <a:rPr lang="en-US" sz="2800" b="1" dirty="0" err="1"/>
              <a:t>entwickelt</a:t>
            </a:r>
            <a:r>
              <a:rPr lang="en-US" sz="2800" b="1" dirty="0"/>
              <a:t> (EN) </a:t>
            </a:r>
            <a:endParaRPr lang="en-IE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2EA4F-D9B0-440A-81E9-9AB526F7F9FE}"/>
              </a:ext>
            </a:extLst>
          </p:cNvPr>
          <p:cNvSpPr txBox="1"/>
          <p:nvPr/>
        </p:nvSpPr>
        <p:spPr>
          <a:xfrm>
            <a:off x="5097517" y="59901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188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Thinking Step 3: Ideate - YouTube</a:t>
            </a:r>
            <a:endParaRPr lang="en-IE" dirty="0">
              <a:solidFill>
                <a:srgbClr val="1188A3"/>
              </a:solidFill>
            </a:endParaRPr>
          </a:p>
        </p:txBody>
      </p:sp>
      <p:pic>
        <p:nvPicPr>
          <p:cNvPr id="6" name="Online Media 5" title="Design Thinking Step 3: Ideate">
            <a:hlinkClick r:id="" action="ppaction://media"/>
            <a:extLst>
              <a:ext uri="{FF2B5EF4-FFF2-40B4-BE49-F238E27FC236}">
                <a16:creationId xmlns:a16="http://schemas.microsoft.com/office/drawing/2014/main" id="{AD73728A-4548-474C-8886-5ECF1C5BAB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10083" y="1229710"/>
            <a:ext cx="6808952" cy="40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85B94-7608-4FF5-9861-C51015FE36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08387" y="1453626"/>
            <a:ext cx="5318234" cy="540437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Nehmen</a:t>
            </a:r>
            <a:r>
              <a:rPr lang="en-US" dirty="0"/>
              <a:t> Sie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Moment Zeit, um </a:t>
            </a:r>
            <a:r>
              <a:rPr lang="en-US" dirty="0" err="1"/>
              <a:t>darüber</a:t>
            </a:r>
            <a:r>
              <a:rPr lang="en-US" dirty="0"/>
              <a:t> </a:t>
            </a:r>
            <a:r>
              <a:rPr lang="en-US" dirty="0" err="1"/>
              <a:t>nachzudenken</a:t>
            </a:r>
            <a:r>
              <a:rPr lang="en-US" dirty="0"/>
              <a:t>, was Sie </a:t>
            </a:r>
            <a:r>
              <a:rPr lang="en-US" dirty="0" err="1"/>
              <a:t>aus</a:t>
            </a:r>
            <a:r>
              <a:rPr lang="en-US" dirty="0"/>
              <a:t> den </a:t>
            </a:r>
            <a:r>
              <a:rPr lang="en-US" dirty="0" err="1"/>
              <a:t>Gesprächen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Ihren</a:t>
            </a:r>
            <a:r>
              <a:rPr lang="en-US" dirty="0"/>
              <a:t> "</a:t>
            </a:r>
            <a:r>
              <a:rPr lang="en-US" dirty="0" err="1"/>
              <a:t>Nutzern</a:t>
            </a:r>
            <a:r>
              <a:rPr lang="en-US" dirty="0"/>
              <a:t>" </a:t>
            </a:r>
            <a:r>
              <a:rPr lang="en-US" dirty="0" err="1"/>
              <a:t>über</a:t>
            </a:r>
            <a:r>
              <a:rPr lang="en-US" dirty="0"/>
              <a:t> die </a:t>
            </a:r>
            <a:r>
              <a:rPr lang="en-US" dirty="0" err="1"/>
              <a:t>verschiedenen</a:t>
            </a:r>
            <a:r>
              <a:rPr lang="en-US" dirty="0"/>
              <a:t> Ideen </a:t>
            </a:r>
            <a:r>
              <a:rPr lang="en-US" dirty="0" err="1"/>
              <a:t>gelernt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. </a:t>
            </a:r>
            <a:r>
              <a:rPr lang="en-US" dirty="0" err="1"/>
              <a:t>Fragen</a:t>
            </a:r>
            <a:r>
              <a:rPr lang="en-US" dirty="0"/>
              <a:t> Sie </a:t>
            </a:r>
            <a:r>
              <a:rPr lang="en-US" dirty="0" err="1"/>
              <a:t>sich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Idee in den </a:t>
            </a:r>
            <a:r>
              <a:rPr lang="en-US" dirty="0" err="1"/>
              <a:t>Kontext</a:t>
            </a:r>
            <a:r>
              <a:rPr lang="en-US" dirty="0"/>
              <a:t> des </a:t>
            </a:r>
            <a:r>
              <a:rPr lang="en-US" dirty="0" err="1"/>
              <a:t>tatsächlichen</a:t>
            </a:r>
            <a:r>
              <a:rPr lang="en-US" dirty="0"/>
              <a:t> Lebens der Menschen </a:t>
            </a:r>
            <a:r>
              <a:rPr lang="en-US" dirty="0" err="1"/>
              <a:t>passt</a:t>
            </a:r>
            <a:r>
              <a:rPr lang="en-US" dirty="0"/>
              <a:t>.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Lösung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Kombination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neuen</a:t>
            </a:r>
            <a:r>
              <a:rPr lang="en-US" dirty="0"/>
              <a:t> Idee und dem, was </a:t>
            </a:r>
            <a:r>
              <a:rPr lang="en-US" dirty="0" err="1"/>
              <a:t>bereits</a:t>
            </a:r>
            <a:r>
              <a:rPr lang="en-US" dirty="0"/>
              <a:t> </a:t>
            </a:r>
            <a:r>
              <a:rPr lang="en-US" dirty="0" err="1"/>
              <a:t>genutzt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, sein. Dann </a:t>
            </a:r>
            <a:r>
              <a:rPr lang="en-US" dirty="0" err="1"/>
              <a:t>verbinden</a:t>
            </a:r>
            <a:r>
              <a:rPr lang="en-US" dirty="0"/>
              <a:t> Sie die </a:t>
            </a:r>
            <a:r>
              <a:rPr lang="en-US" dirty="0" err="1"/>
              <a:t>Punkte</a:t>
            </a:r>
            <a:r>
              <a:rPr lang="en-US" dirty="0"/>
              <a:t>, </a:t>
            </a:r>
            <a:r>
              <a:rPr lang="en-US" dirty="0" err="1"/>
              <a:t>skizzieren</a:t>
            </a:r>
            <a:r>
              <a:rPr lang="en-US" dirty="0"/>
              <a:t> Sie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endgültige</a:t>
            </a:r>
            <a:r>
              <a:rPr lang="en-US" dirty="0"/>
              <a:t> </a:t>
            </a:r>
            <a:r>
              <a:rPr lang="en-US" dirty="0" err="1"/>
              <a:t>Lösung</a:t>
            </a:r>
            <a:r>
              <a:rPr lang="en-US" dirty="0"/>
              <a:t> und </a:t>
            </a:r>
            <a:r>
              <a:rPr lang="en-US" dirty="0" err="1"/>
              <a:t>bauen</a:t>
            </a:r>
            <a:r>
              <a:rPr lang="en-US" dirty="0"/>
              <a:t> Sie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echten</a:t>
            </a:r>
            <a:r>
              <a:rPr lang="en-US" dirty="0"/>
              <a:t> </a:t>
            </a:r>
            <a:r>
              <a:rPr lang="en-US" dirty="0" err="1"/>
              <a:t>Prototyp</a:t>
            </a:r>
            <a:r>
              <a:rPr lang="en-US" dirty="0"/>
              <a:t>, der </a:t>
            </a:r>
            <a:r>
              <a:rPr lang="en-US" dirty="0" err="1"/>
              <a:t>gerade</a:t>
            </a:r>
            <a:r>
              <a:rPr lang="en-US" dirty="0"/>
              <a:t> gut </a:t>
            </a:r>
            <a:r>
              <a:rPr lang="en-US" dirty="0" err="1"/>
              <a:t>genug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, um </a:t>
            </a:r>
            <a:r>
              <a:rPr lang="en-US" dirty="0" err="1"/>
              <a:t>getestet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 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7EF14-0ADD-4B0A-BA07-2C85C69659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3293" y="485515"/>
            <a:ext cx="5105121" cy="820379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Stufe</a:t>
            </a:r>
            <a:r>
              <a:rPr lang="en-US" sz="2800" b="1" dirty="0"/>
              <a:t> 4: </a:t>
            </a:r>
            <a:r>
              <a:rPr lang="en-US" sz="2800" b="1" dirty="0" err="1"/>
              <a:t>Prototyp</a:t>
            </a:r>
            <a:r>
              <a:rPr lang="en-US" sz="2800" b="1" dirty="0"/>
              <a:t> </a:t>
            </a:r>
            <a:endParaRPr lang="en-IE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38D494-4DD4-46E0-98A0-16E14482AA3A}"/>
              </a:ext>
            </a:extLst>
          </p:cNvPr>
          <p:cNvSpPr txBox="1"/>
          <p:nvPr/>
        </p:nvSpPr>
        <p:spPr>
          <a:xfrm>
            <a:off x="7359361" y="4532506"/>
            <a:ext cx="433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1188A3"/>
                </a:solidFill>
              </a:rPr>
              <a:t>Erstellen</a:t>
            </a:r>
            <a:r>
              <a:rPr lang="en-US" sz="2400" b="1" dirty="0">
                <a:solidFill>
                  <a:srgbClr val="1188A3"/>
                </a:solidFill>
              </a:rPr>
              <a:t> Sie </a:t>
            </a:r>
            <a:r>
              <a:rPr lang="en-US" sz="2400" b="1" dirty="0" err="1">
                <a:solidFill>
                  <a:srgbClr val="1188A3"/>
                </a:solidFill>
              </a:rPr>
              <a:t>eine</a:t>
            </a:r>
            <a:r>
              <a:rPr lang="en-US" sz="2400" b="1" dirty="0">
                <a:solidFill>
                  <a:srgbClr val="1188A3"/>
                </a:solidFill>
              </a:rPr>
              <a:t> </a:t>
            </a:r>
            <a:r>
              <a:rPr lang="en-US" sz="2400" b="1" dirty="0" err="1">
                <a:solidFill>
                  <a:srgbClr val="1188A3"/>
                </a:solidFill>
              </a:rPr>
              <a:t>Darstellung</a:t>
            </a:r>
            <a:r>
              <a:rPr lang="en-US" sz="2400" b="1" dirty="0">
                <a:solidFill>
                  <a:srgbClr val="1188A3"/>
                </a:solidFill>
              </a:rPr>
              <a:t> </a:t>
            </a:r>
            <a:r>
              <a:rPr lang="en-US" sz="2400" b="1" dirty="0" err="1">
                <a:solidFill>
                  <a:srgbClr val="1188A3"/>
                </a:solidFill>
              </a:rPr>
              <a:t>für</a:t>
            </a:r>
            <a:endParaRPr lang="en-US" sz="2400" b="1" dirty="0">
              <a:solidFill>
                <a:srgbClr val="1188A3"/>
              </a:solidFill>
            </a:endParaRPr>
          </a:p>
          <a:p>
            <a:pPr algn="ctr"/>
            <a:r>
              <a:rPr lang="en-US" sz="2400" b="1" dirty="0" err="1">
                <a:solidFill>
                  <a:srgbClr val="1188A3"/>
                </a:solidFill>
              </a:rPr>
              <a:t>eine</a:t>
            </a:r>
            <a:r>
              <a:rPr lang="en-US" sz="2400" b="1" dirty="0">
                <a:solidFill>
                  <a:srgbClr val="1188A3"/>
                </a:solidFill>
              </a:rPr>
              <a:t> </a:t>
            </a:r>
            <a:r>
              <a:rPr lang="en-US" sz="2400" b="1" dirty="0" err="1">
                <a:solidFill>
                  <a:srgbClr val="1188A3"/>
                </a:solidFill>
              </a:rPr>
              <a:t>oder</a:t>
            </a:r>
            <a:r>
              <a:rPr lang="en-US" sz="2400" b="1" dirty="0">
                <a:solidFill>
                  <a:srgbClr val="1188A3"/>
                </a:solidFill>
              </a:rPr>
              <a:t> </a:t>
            </a:r>
            <a:r>
              <a:rPr lang="en-US" sz="2400" b="1" dirty="0" err="1">
                <a:solidFill>
                  <a:srgbClr val="1188A3"/>
                </a:solidFill>
              </a:rPr>
              <a:t>mehrere</a:t>
            </a:r>
            <a:r>
              <a:rPr lang="en-US" sz="2400" b="1" dirty="0">
                <a:solidFill>
                  <a:srgbClr val="1188A3"/>
                </a:solidFill>
              </a:rPr>
              <a:t> </a:t>
            </a:r>
            <a:r>
              <a:rPr lang="en-US" sz="2400" b="1" dirty="0" err="1">
                <a:solidFill>
                  <a:srgbClr val="1188A3"/>
                </a:solidFill>
              </a:rPr>
              <a:t>dieser</a:t>
            </a:r>
            <a:r>
              <a:rPr lang="en-US" sz="2400" b="1" dirty="0">
                <a:solidFill>
                  <a:srgbClr val="1188A3"/>
                </a:solidFill>
              </a:rPr>
              <a:t> Ideen, um </a:t>
            </a:r>
            <a:r>
              <a:rPr lang="en-US" sz="2400" b="1" dirty="0" err="1">
                <a:solidFill>
                  <a:srgbClr val="1188A3"/>
                </a:solidFill>
              </a:rPr>
              <a:t>sie</a:t>
            </a:r>
            <a:r>
              <a:rPr lang="en-US" sz="2400" b="1" dirty="0">
                <a:solidFill>
                  <a:srgbClr val="1188A3"/>
                </a:solidFill>
              </a:rPr>
              <a:t> </a:t>
            </a:r>
            <a:r>
              <a:rPr lang="en-US" sz="2400" b="1" dirty="0" err="1">
                <a:solidFill>
                  <a:srgbClr val="1188A3"/>
                </a:solidFill>
              </a:rPr>
              <a:t>anderen</a:t>
            </a:r>
            <a:r>
              <a:rPr lang="en-US" sz="2400" b="1" dirty="0">
                <a:solidFill>
                  <a:srgbClr val="1188A3"/>
                </a:solidFill>
              </a:rPr>
              <a:t> </a:t>
            </a:r>
            <a:r>
              <a:rPr lang="en-US" sz="2400" b="1" dirty="0" err="1">
                <a:solidFill>
                  <a:srgbClr val="1188A3"/>
                </a:solidFill>
              </a:rPr>
              <a:t>zu</a:t>
            </a:r>
            <a:r>
              <a:rPr lang="en-US" sz="2400" b="1" dirty="0">
                <a:solidFill>
                  <a:srgbClr val="1188A3"/>
                </a:solidFill>
              </a:rPr>
              <a:t> </a:t>
            </a:r>
            <a:r>
              <a:rPr lang="en-US" sz="2400" b="1" dirty="0" err="1">
                <a:solidFill>
                  <a:srgbClr val="1188A3"/>
                </a:solidFill>
              </a:rPr>
              <a:t>zeigen</a:t>
            </a:r>
            <a:endParaRPr lang="en-IE" sz="2400" b="1" dirty="0">
              <a:solidFill>
                <a:srgbClr val="1188A3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A0BFFD-7524-429F-8EF3-E2CA0B356C0D}"/>
              </a:ext>
            </a:extLst>
          </p:cNvPr>
          <p:cNvGrpSpPr/>
          <p:nvPr/>
        </p:nvGrpSpPr>
        <p:grpSpPr>
          <a:xfrm>
            <a:off x="8109168" y="1098784"/>
            <a:ext cx="2836922" cy="2900855"/>
            <a:chOff x="10376768" y="2334933"/>
            <a:chExt cx="920484" cy="919581"/>
          </a:xfrm>
        </p:grpSpPr>
        <p:sp>
          <p:nvSpPr>
            <p:cNvPr id="17" name="Freeform 240">
              <a:extLst>
                <a:ext uri="{FF2B5EF4-FFF2-40B4-BE49-F238E27FC236}">
                  <a16:creationId xmlns:a16="http://schemas.microsoft.com/office/drawing/2014/main" id="{C499B037-909E-484D-8784-8C0424CE5DEB}"/>
                </a:ext>
              </a:extLst>
            </p:cNvPr>
            <p:cNvSpPr/>
            <p:nvPr/>
          </p:nvSpPr>
          <p:spPr>
            <a:xfrm>
              <a:off x="11105749" y="2358419"/>
              <a:ext cx="171631" cy="171631"/>
            </a:xfrm>
            <a:custGeom>
              <a:avLst/>
              <a:gdLst>
                <a:gd name="connsiteX0" fmla="*/ 81299 w 171631"/>
                <a:gd name="connsiteY0" fmla="*/ 0 h 171631"/>
                <a:gd name="connsiteX1" fmla="*/ 171631 w 171631"/>
                <a:gd name="connsiteY1" fmla="*/ 90332 h 171631"/>
                <a:gd name="connsiteX2" fmla="*/ 145435 w 171631"/>
                <a:gd name="connsiteY2" fmla="*/ 153565 h 171631"/>
                <a:gd name="connsiteX3" fmla="*/ 127368 w 171631"/>
                <a:gd name="connsiteY3" fmla="*/ 171631 h 171631"/>
                <a:gd name="connsiteX4" fmla="*/ 0 w 171631"/>
                <a:gd name="connsiteY4" fmla="*/ 44263 h 171631"/>
                <a:gd name="connsiteX5" fmla="*/ 18066 w 171631"/>
                <a:gd name="connsiteY5" fmla="*/ 26197 h 171631"/>
                <a:gd name="connsiteX6" fmla="*/ 81299 w 171631"/>
                <a:gd name="connsiteY6" fmla="*/ 0 h 171631"/>
                <a:gd name="connsiteX7" fmla="*/ 81299 w 171631"/>
                <a:gd name="connsiteY7" fmla="*/ 0 h 17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31" h="171631">
                  <a:moveTo>
                    <a:pt x="81299" y="0"/>
                  </a:moveTo>
                  <a:cubicBezTo>
                    <a:pt x="130982" y="0"/>
                    <a:pt x="171631" y="40649"/>
                    <a:pt x="171631" y="90332"/>
                  </a:cubicBezTo>
                  <a:cubicBezTo>
                    <a:pt x="171631" y="114722"/>
                    <a:pt x="162598" y="137305"/>
                    <a:pt x="145435" y="153565"/>
                  </a:cubicBezTo>
                  <a:lnTo>
                    <a:pt x="127368" y="171631"/>
                  </a:lnTo>
                  <a:lnTo>
                    <a:pt x="0" y="44263"/>
                  </a:lnTo>
                  <a:lnTo>
                    <a:pt x="18066" y="26197"/>
                  </a:lnTo>
                  <a:cubicBezTo>
                    <a:pt x="35229" y="9033"/>
                    <a:pt x="57812" y="0"/>
                    <a:pt x="81299" y="0"/>
                  </a:cubicBezTo>
                  <a:lnTo>
                    <a:pt x="81299" y="0"/>
                  </a:lnTo>
                  <a:close/>
                </a:path>
              </a:pathLst>
            </a:custGeom>
            <a:solidFill>
              <a:srgbClr val="FFD1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241">
              <a:extLst>
                <a:ext uri="{FF2B5EF4-FFF2-40B4-BE49-F238E27FC236}">
                  <a16:creationId xmlns:a16="http://schemas.microsoft.com/office/drawing/2014/main" id="{8616A9BA-AE90-4B32-B5B9-4D20267FD970}"/>
                </a:ext>
              </a:extLst>
            </p:cNvPr>
            <p:cNvSpPr/>
            <p:nvPr/>
          </p:nvSpPr>
          <p:spPr>
            <a:xfrm>
              <a:off x="10773326" y="2554440"/>
              <a:ext cx="311645" cy="486890"/>
            </a:xfrm>
            <a:custGeom>
              <a:avLst/>
              <a:gdLst>
                <a:gd name="connsiteX0" fmla="*/ 311646 w 311645"/>
                <a:gd name="connsiteY0" fmla="*/ 233960 h 486890"/>
                <a:gd name="connsiteX1" fmla="*/ 231251 w 311645"/>
                <a:gd name="connsiteY1" fmla="*/ 389332 h 486890"/>
                <a:gd name="connsiteX2" fmla="*/ 157178 w 311645"/>
                <a:gd name="connsiteY2" fmla="*/ 486890 h 486890"/>
                <a:gd name="connsiteX3" fmla="*/ 148145 w 311645"/>
                <a:gd name="connsiteY3" fmla="*/ 485987 h 486890"/>
                <a:gd name="connsiteX4" fmla="*/ 88526 w 311645"/>
                <a:gd name="connsiteY4" fmla="*/ 485987 h 486890"/>
                <a:gd name="connsiteX5" fmla="*/ 88526 w 311645"/>
                <a:gd name="connsiteY5" fmla="*/ 411915 h 486890"/>
                <a:gd name="connsiteX6" fmla="*/ 44263 w 311645"/>
                <a:gd name="connsiteY6" fmla="*/ 367652 h 486890"/>
                <a:gd name="connsiteX7" fmla="*/ 14453 w 311645"/>
                <a:gd name="connsiteY7" fmla="*/ 367652 h 486890"/>
                <a:gd name="connsiteX8" fmla="*/ 0 w 311645"/>
                <a:gd name="connsiteY8" fmla="*/ 353199 h 486890"/>
                <a:gd name="connsiteX9" fmla="*/ 14453 w 311645"/>
                <a:gd name="connsiteY9" fmla="*/ 338746 h 486890"/>
                <a:gd name="connsiteX10" fmla="*/ 162598 w 311645"/>
                <a:gd name="connsiteY10" fmla="*/ 338746 h 486890"/>
                <a:gd name="connsiteX11" fmla="*/ 206861 w 311645"/>
                <a:gd name="connsiteY11" fmla="*/ 294483 h 486890"/>
                <a:gd name="connsiteX12" fmla="*/ 162598 w 311645"/>
                <a:gd name="connsiteY12" fmla="*/ 250220 h 486890"/>
                <a:gd name="connsiteX13" fmla="*/ 44263 w 311645"/>
                <a:gd name="connsiteY13" fmla="*/ 250220 h 486890"/>
                <a:gd name="connsiteX14" fmla="*/ 29810 w 311645"/>
                <a:gd name="connsiteY14" fmla="*/ 235767 h 486890"/>
                <a:gd name="connsiteX15" fmla="*/ 29810 w 311645"/>
                <a:gd name="connsiteY15" fmla="*/ 191504 h 486890"/>
                <a:gd name="connsiteX16" fmla="*/ 103882 w 311645"/>
                <a:gd name="connsiteY16" fmla="*/ 191504 h 486890"/>
                <a:gd name="connsiteX17" fmla="*/ 177954 w 311645"/>
                <a:gd name="connsiteY17" fmla="*/ 117432 h 486890"/>
                <a:gd name="connsiteX18" fmla="*/ 103882 w 311645"/>
                <a:gd name="connsiteY18" fmla="*/ 43359 h 486890"/>
                <a:gd name="connsiteX19" fmla="*/ 102979 w 311645"/>
                <a:gd name="connsiteY19" fmla="*/ 43359 h 486890"/>
                <a:gd name="connsiteX20" fmla="*/ 103882 w 311645"/>
                <a:gd name="connsiteY20" fmla="*/ 28003 h 486890"/>
                <a:gd name="connsiteX21" fmla="*/ 100269 w 311645"/>
                <a:gd name="connsiteY21" fmla="*/ 0 h 486890"/>
                <a:gd name="connsiteX22" fmla="*/ 311646 w 311645"/>
                <a:gd name="connsiteY22" fmla="*/ 233960 h 486890"/>
                <a:gd name="connsiteX23" fmla="*/ 311646 w 311645"/>
                <a:gd name="connsiteY23" fmla="*/ 233960 h 48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1645" h="486890">
                  <a:moveTo>
                    <a:pt x="311646" y="233960"/>
                  </a:moveTo>
                  <a:cubicBezTo>
                    <a:pt x="311646" y="310743"/>
                    <a:pt x="272803" y="348682"/>
                    <a:pt x="231251" y="389332"/>
                  </a:cubicBezTo>
                  <a:cubicBezTo>
                    <a:pt x="203247" y="417335"/>
                    <a:pt x="173438" y="445337"/>
                    <a:pt x="157178" y="486890"/>
                  </a:cubicBezTo>
                  <a:cubicBezTo>
                    <a:pt x="154468" y="485987"/>
                    <a:pt x="151758" y="485987"/>
                    <a:pt x="148145" y="485987"/>
                  </a:cubicBezTo>
                  <a:lnTo>
                    <a:pt x="88526" y="485987"/>
                  </a:lnTo>
                  <a:lnTo>
                    <a:pt x="88526" y="411915"/>
                  </a:lnTo>
                  <a:cubicBezTo>
                    <a:pt x="88526" y="387525"/>
                    <a:pt x="68653" y="367652"/>
                    <a:pt x="44263" y="367652"/>
                  </a:cubicBezTo>
                  <a:lnTo>
                    <a:pt x="14453" y="367652"/>
                  </a:lnTo>
                  <a:cubicBezTo>
                    <a:pt x="6323" y="367652"/>
                    <a:pt x="0" y="361329"/>
                    <a:pt x="0" y="353199"/>
                  </a:cubicBezTo>
                  <a:cubicBezTo>
                    <a:pt x="0" y="345069"/>
                    <a:pt x="6323" y="338746"/>
                    <a:pt x="14453" y="338746"/>
                  </a:cubicBezTo>
                  <a:lnTo>
                    <a:pt x="162598" y="338746"/>
                  </a:lnTo>
                  <a:cubicBezTo>
                    <a:pt x="186988" y="338746"/>
                    <a:pt x="206861" y="318872"/>
                    <a:pt x="206861" y="294483"/>
                  </a:cubicBezTo>
                  <a:cubicBezTo>
                    <a:pt x="206861" y="270093"/>
                    <a:pt x="186988" y="250220"/>
                    <a:pt x="162598" y="250220"/>
                  </a:cubicBezTo>
                  <a:lnTo>
                    <a:pt x="44263" y="250220"/>
                  </a:lnTo>
                  <a:cubicBezTo>
                    <a:pt x="36133" y="250220"/>
                    <a:pt x="29810" y="243897"/>
                    <a:pt x="29810" y="235767"/>
                  </a:cubicBezTo>
                  <a:lnTo>
                    <a:pt x="29810" y="191504"/>
                  </a:lnTo>
                  <a:lnTo>
                    <a:pt x="103882" y="191504"/>
                  </a:lnTo>
                  <a:cubicBezTo>
                    <a:pt x="144531" y="191504"/>
                    <a:pt x="177954" y="158081"/>
                    <a:pt x="177954" y="117432"/>
                  </a:cubicBezTo>
                  <a:cubicBezTo>
                    <a:pt x="177954" y="76782"/>
                    <a:pt x="144531" y="43359"/>
                    <a:pt x="103882" y="43359"/>
                  </a:cubicBezTo>
                  <a:cubicBezTo>
                    <a:pt x="103882" y="43359"/>
                    <a:pt x="102979" y="43359"/>
                    <a:pt x="102979" y="43359"/>
                  </a:cubicBezTo>
                  <a:cubicBezTo>
                    <a:pt x="103882" y="38843"/>
                    <a:pt x="103882" y="33423"/>
                    <a:pt x="103882" y="28003"/>
                  </a:cubicBezTo>
                  <a:cubicBezTo>
                    <a:pt x="103882" y="18066"/>
                    <a:pt x="102979" y="9033"/>
                    <a:pt x="100269" y="0"/>
                  </a:cubicBezTo>
                  <a:cubicBezTo>
                    <a:pt x="218604" y="11743"/>
                    <a:pt x="311646" y="112915"/>
                    <a:pt x="311646" y="233960"/>
                  </a:cubicBezTo>
                  <a:lnTo>
                    <a:pt x="311646" y="233960"/>
                  </a:lnTo>
                  <a:close/>
                </a:path>
              </a:pathLst>
            </a:custGeom>
            <a:solidFill>
              <a:srgbClr val="00BADE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aphic 2">
              <a:extLst>
                <a:ext uri="{FF2B5EF4-FFF2-40B4-BE49-F238E27FC236}">
                  <a16:creationId xmlns:a16="http://schemas.microsoft.com/office/drawing/2014/main" id="{A310E288-9991-4EB7-A4B5-B1142A1F9C2A}"/>
                </a:ext>
              </a:extLst>
            </p:cNvPr>
            <p:cNvGrpSpPr/>
            <p:nvPr/>
          </p:nvGrpSpPr>
          <p:grpSpPr>
            <a:xfrm>
              <a:off x="10376768" y="2334933"/>
              <a:ext cx="920484" cy="919581"/>
              <a:chOff x="10376768" y="2334933"/>
              <a:chExt cx="920484" cy="919581"/>
            </a:xfrm>
            <a:solidFill>
              <a:srgbClr val="010101"/>
            </a:solidFill>
          </p:grpSpPr>
          <p:sp>
            <p:nvSpPr>
              <p:cNvPr id="20" name="Freeform 243">
                <a:extLst>
                  <a:ext uri="{FF2B5EF4-FFF2-40B4-BE49-F238E27FC236}">
                    <a16:creationId xmlns:a16="http://schemas.microsoft.com/office/drawing/2014/main" id="{0E94BB81-C1C0-43B8-8999-CE638F6E9EAF}"/>
                  </a:ext>
                </a:extLst>
              </p:cNvPr>
              <p:cNvSpPr/>
              <p:nvPr/>
            </p:nvSpPr>
            <p:spPr>
              <a:xfrm>
                <a:off x="11043419" y="2944675"/>
                <a:ext cx="88525" cy="88525"/>
              </a:xfrm>
              <a:custGeom>
                <a:avLst/>
                <a:gdLst>
                  <a:gd name="connsiteX0" fmla="*/ 44263 w 88525"/>
                  <a:gd name="connsiteY0" fmla="*/ 88525 h 88525"/>
                  <a:gd name="connsiteX1" fmla="*/ 88525 w 88525"/>
                  <a:gd name="connsiteY1" fmla="*/ 44263 h 88525"/>
                  <a:gd name="connsiteX2" fmla="*/ 44263 w 88525"/>
                  <a:gd name="connsiteY2" fmla="*/ 0 h 88525"/>
                  <a:gd name="connsiteX3" fmla="*/ 0 w 88525"/>
                  <a:gd name="connsiteY3" fmla="*/ 44263 h 88525"/>
                  <a:gd name="connsiteX4" fmla="*/ 44263 w 88525"/>
                  <a:gd name="connsiteY4" fmla="*/ 88525 h 88525"/>
                  <a:gd name="connsiteX5" fmla="*/ 44263 w 88525"/>
                  <a:gd name="connsiteY5" fmla="*/ 28906 h 88525"/>
                  <a:gd name="connsiteX6" fmla="*/ 58716 w 88525"/>
                  <a:gd name="connsiteY6" fmla="*/ 43359 h 88525"/>
                  <a:gd name="connsiteX7" fmla="*/ 44263 w 88525"/>
                  <a:gd name="connsiteY7" fmla="*/ 57813 h 88525"/>
                  <a:gd name="connsiteX8" fmla="*/ 29809 w 88525"/>
                  <a:gd name="connsiteY8" fmla="*/ 43359 h 88525"/>
                  <a:gd name="connsiteX9" fmla="*/ 44263 w 88525"/>
                  <a:gd name="connsiteY9" fmla="*/ 28906 h 88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525" h="88525">
                    <a:moveTo>
                      <a:pt x="44263" y="88525"/>
                    </a:moveTo>
                    <a:cubicBezTo>
                      <a:pt x="68652" y="88525"/>
                      <a:pt x="88525" y="68652"/>
                      <a:pt x="88525" y="44263"/>
                    </a:cubicBezTo>
                    <a:cubicBezTo>
                      <a:pt x="88525" y="19873"/>
                      <a:pt x="68652" y="0"/>
                      <a:pt x="44263" y="0"/>
                    </a:cubicBezTo>
                    <a:cubicBezTo>
                      <a:pt x="19873" y="0"/>
                      <a:pt x="0" y="19873"/>
                      <a:pt x="0" y="44263"/>
                    </a:cubicBezTo>
                    <a:cubicBezTo>
                      <a:pt x="0" y="68652"/>
                      <a:pt x="19873" y="88525"/>
                      <a:pt x="44263" y="88525"/>
                    </a:cubicBezTo>
                    <a:close/>
                    <a:moveTo>
                      <a:pt x="44263" y="28906"/>
                    </a:moveTo>
                    <a:cubicBezTo>
                      <a:pt x="52393" y="28906"/>
                      <a:pt x="58716" y="35230"/>
                      <a:pt x="58716" y="43359"/>
                    </a:cubicBezTo>
                    <a:cubicBezTo>
                      <a:pt x="58716" y="51489"/>
                      <a:pt x="52393" y="57813"/>
                      <a:pt x="44263" y="57813"/>
                    </a:cubicBezTo>
                    <a:cubicBezTo>
                      <a:pt x="36133" y="57813"/>
                      <a:pt x="29809" y="51489"/>
                      <a:pt x="29809" y="43359"/>
                    </a:cubicBezTo>
                    <a:cubicBezTo>
                      <a:pt x="29809" y="35230"/>
                      <a:pt x="36133" y="28906"/>
                      <a:pt x="44263" y="2890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44">
                <a:extLst>
                  <a:ext uri="{FF2B5EF4-FFF2-40B4-BE49-F238E27FC236}">
                    <a16:creationId xmlns:a16="http://schemas.microsoft.com/office/drawing/2014/main" id="{41566DC6-3611-45B8-9FC2-A930A604BBDF}"/>
                  </a:ext>
                </a:extLst>
              </p:cNvPr>
              <p:cNvSpPr/>
              <p:nvPr/>
            </p:nvSpPr>
            <p:spPr>
              <a:xfrm>
                <a:off x="10376768" y="2334933"/>
                <a:ext cx="920484" cy="919581"/>
              </a:xfrm>
              <a:custGeom>
                <a:avLst/>
                <a:gdLst>
                  <a:gd name="connsiteX0" fmla="*/ 861768 w 920484"/>
                  <a:gd name="connsiteY0" fmla="*/ 590772 h 919581"/>
                  <a:gd name="connsiteX1" fmla="*/ 868092 w 920484"/>
                  <a:gd name="connsiteY1" fmla="*/ 559156 h 919581"/>
                  <a:gd name="connsiteX2" fmla="*/ 889772 w 920484"/>
                  <a:gd name="connsiteY2" fmla="*/ 537476 h 919581"/>
                  <a:gd name="connsiteX3" fmla="*/ 826539 w 920484"/>
                  <a:gd name="connsiteY3" fmla="*/ 474244 h 919581"/>
                  <a:gd name="connsiteX4" fmla="*/ 804859 w 920484"/>
                  <a:gd name="connsiteY4" fmla="*/ 495924 h 919581"/>
                  <a:gd name="connsiteX5" fmla="*/ 773243 w 920484"/>
                  <a:gd name="connsiteY5" fmla="*/ 501343 h 919581"/>
                  <a:gd name="connsiteX6" fmla="*/ 756080 w 920484"/>
                  <a:gd name="connsiteY6" fmla="*/ 475147 h 919581"/>
                  <a:gd name="connsiteX7" fmla="*/ 756080 w 920484"/>
                  <a:gd name="connsiteY7" fmla="*/ 444434 h 919581"/>
                  <a:gd name="connsiteX8" fmla="*/ 725367 w 920484"/>
                  <a:gd name="connsiteY8" fmla="*/ 444434 h 919581"/>
                  <a:gd name="connsiteX9" fmla="*/ 711817 w 920484"/>
                  <a:gd name="connsiteY9" fmla="*/ 375782 h 919581"/>
                  <a:gd name="connsiteX10" fmla="*/ 883448 w 920484"/>
                  <a:gd name="connsiteY10" fmla="*/ 204150 h 919581"/>
                  <a:gd name="connsiteX11" fmla="*/ 918678 w 920484"/>
                  <a:gd name="connsiteY11" fmla="*/ 119239 h 919581"/>
                  <a:gd name="connsiteX12" fmla="*/ 799440 w 920484"/>
                  <a:gd name="connsiteY12" fmla="*/ 0 h 919581"/>
                  <a:gd name="connsiteX13" fmla="*/ 714527 w 920484"/>
                  <a:gd name="connsiteY13" fmla="*/ 35230 h 919581"/>
                  <a:gd name="connsiteX14" fmla="*/ 542896 w 920484"/>
                  <a:gd name="connsiteY14" fmla="*/ 206861 h 919581"/>
                  <a:gd name="connsiteX15" fmla="*/ 473340 w 920484"/>
                  <a:gd name="connsiteY15" fmla="*/ 194214 h 919581"/>
                  <a:gd name="connsiteX16" fmla="*/ 370362 w 920484"/>
                  <a:gd name="connsiteY16" fmla="*/ 134595 h 919581"/>
                  <a:gd name="connsiteX17" fmla="*/ 337842 w 920484"/>
                  <a:gd name="connsiteY17" fmla="*/ 139112 h 919581"/>
                  <a:gd name="connsiteX18" fmla="*/ 207764 w 920484"/>
                  <a:gd name="connsiteY18" fmla="*/ 60523 h 919581"/>
                  <a:gd name="connsiteX19" fmla="*/ 59619 w 920484"/>
                  <a:gd name="connsiteY19" fmla="*/ 208667 h 919581"/>
                  <a:gd name="connsiteX20" fmla="*/ 63233 w 920484"/>
                  <a:gd name="connsiteY20" fmla="*/ 242090 h 919581"/>
                  <a:gd name="connsiteX21" fmla="*/ 0 w 920484"/>
                  <a:gd name="connsiteY21" fmla="*/ 327002 h 919581"/>
                  <a:gd name="connsiteX22" fmla="*/ 88525 w 920484"/>
                  <a:gd name="connsiteY22" fmla="*/ 415528 h 919581"/>
                  <a:gd name="connsiteX23" fmla="*/ 196021 w 920484"/>
                  <a:gd name="connsiteY23" fmla="*/ 415528 h 919581"/>
                  <a:gd name="connsiteX24" fmla="*/ 192407 w 920484"/>
                  <a:gd name="connsiteY24" fmla="*/ 459791 h 919581"/>
                  <a:gd name="connsiteX25" fmla="*/ 207764 w 920484"/>
                  <a:gd name="connsiteY25" fmla="*/ 541993 h 919581"/>
                  <a:gd name="connsiteX26" fmla="*/ 75879 w 920484"/>
                  <a:gd name="connsiteY26" fmla="*/ 673878 h 919581"/>
                  <a:gd name="connsiteX27" fmla="*/ 2710 w 920484"/>
                  <a:gd name="connsiteY27" fmla="*/ 865382 h 919581"/>
                  <a:gd name="connsiteX28" fmla="*/ 0 w 920484"/>
                  <a:gd name="connsiteY28" fmla="*/ 879835 h 919581"/>
                  <a:gd name="connsiteX29" fmla="*/ 39746 w 920484"/>
                  <a:gd name="connsiteY29" fmla="*/ 919581 h 919581"/>
                  <a:gd name="connsiteX30" fmla="*/ 54199 w 920484"/>
                  <a:gd name="connsiteY30" fmla="*/ 916871 h 919581"/>
                  <a:gd name="connsiteX31" fmla="*/ 245704 w 920484"/>
                  <a:gd name="connsiteY31" fmla="*/ 843702 h 919581"/>
                  <a:gd name="connsiteX32" fmla="*/ 342359 w 920484"/>
                  <a:gd name="connsiteY32" fmla="*/ 747047 h 919581"/>
                  <a:gd name="connsiteX33" fmla="*/ 341455 w 920484"/>
                  <a:gd name="connsiteY33" fmla="*/ 756983 h 919581"/>
                  <a:gd name="connsiteX34" fmla="*/ 353198 w 920484"/>
                  <a:gd name="connsiteY34" fmla="*/ 786793 h 919581"/>
                  <a:gd name="connsiteX35" fmla="*/ 341455 w 920484"/>
                  <a:gd name="connsiteY35" fmla="*/ 816603 h 919581"/>
                  <a:gd name="connsiteX36" fmla="*/ 374878 w 920484"/>
                  <a:gd name="connsiteY36" fmla="*/ 859059 h 919581"/>
                  <a:gd name="connsiteX37" fmla="*/ 460694 w 920484"/>
                  <a:gd name="connsiteY37" fmla="*/ 919581 h 919581"/>
                  <a:gd name="connsiteX38" fmla="*/ 546510 w 920484"/>
                  <a:gd name="connsiteY38" fmla="*/ 859059 h 919581"/>
                  <a:gd name="connsiteX39" fmla="*/ 579933 w 920484"/>
                  <a:gd name="connsiteY39" fmla="*/ 816603 h 919581"/>
                  <a:gd name="connsiteX40" fmla="*/ 579933 w 920484"/>
                  <a:gd name="connsiteY40" fmla="*/ 812989 h 919581"/>
                  <a:gd name="connsiteX41" fmla="*/ 597999 w 920484"/>
                  <a:gd name="connsiteY41" fmla="*/ 831056 h 919581"/>
                  <a:gd name="connsiteX42" fmla="*/ 619678 w 920484"/>
                  <a:gd name="connsiteY42" fmla="*/ 809376 h 919581"/>
                  <a:gd name="connsiteX43" fmla="*/ 651295 w 920484"/>
                  <a:gd name="connsiteY43" fmla="*/ 803956 h 919581"/>
                  <a:gd name="connsiteX44" fmla="*/ 668458 w 920484"/>
                  <a:gd name="connsiteY44" fmla="*/ 830153 h 919581"/>
                  <a:gd name="connsiteX45" fmla="*/ 668458 w 920484"/>
                  <a:gd name="connsiteY45" fmla="*/ 860865 h 919581"/>
                  <a:gd name="connsiteX46" fmla="*/ 756983 w 920484"/>
                  <a:gd name="connsiteY46" fmla="*/ 860865 h 919581"/>
                  <a:gd name="connsiteX47" fmla="*/ 756983 w 920484"/>
                  <a:gd name="connsiteY47" fmla="*/ 831056 h 919581"/>
                  <a:gd name="connsiteX48" fmla="*/ 775050 w 920484"/>
                  <a:gd name="connsiteY48" fmla="*/ 804859 h 919581"/>
                  <a:gd name="connsiteX49" fmla="*/ 805763 w 920484"/>
                  <a:gd name="connsiteY49" fmla="*/ 811183 h 919581"/>
                  <a:gd name="connsiteX50" fmla="*/ 827442 w 920484"/>
                  <a:gd name="connsiteY50" fmla="*/ 832863 h 919581"/>
                  <a:gd name="connsiteX51" fmla="*/ 890675 w 920484"/>
                  <a:gd name="connsiteY51" fmla="*/ 769630 h 919581"/>
                  <a:gd name="connsiteX52" fmla="*/ 868995 w 920484"/>
                  <a:gd name="connsiteY52" fmla="*/ 747950 h 919581"/>
                  <a:gd name="connsiteX53" fmla="*/ 863575 w 920484"/>
                  <a:gd name="connsiteY53" fmla="*/ 716334 h 919581"/>
                  <a:gd name="connsiteX54" fmla="*/ 889772 w 920484"/>
                  <a:gd name="connsiteY54" fmla="*/ 699171 h 919581"/>
                  <a:gd name="connsiteX55" fmla="*/ 920484 w 920484"/>
                  <a:gd name="connsiteY55" fmla="*/ 699171 h 919581"/>
                  <a:gd name="connsiteX56" fmla="*/ 920484 w 920484"/>
                  <a:gd name="connsiteY56" fmla="*/ 610645 h 919581"/>
                  <a:gd name="connsiteX57" fmla="*/ 889772 w 920484"/>
                  <a:gd name="connsiteY57" fmla="*/ 610645 h 919581"/>
                  <a:gd name="connsiteX58" fmla="*/ 861768 w 920484"/>
                  <a:gd name="connsiteY58" fmla="*/ 590772 h 919581"/>
                  <a:gd name="connsiteX59" fmla="*/ 861768 w 920484"/>
                  <a:gd name="connsiteY59" fmla="*/ 590772 h 919581"/>
                  <a:gd name="connsiteX60" fmla="*/ 639552 w 920484"/>
                  <a:gd name="connsiteY60" fmla="*/ 635035 h 919581"/>
                  <a:gd name="connsiteX61" fmla="*/ 685621 w 920484"/>
                  <a:gd name="connsiteY61" fmla="*/ 584449 h 919581"/>
                  <a:gd name="connsiteX62" fmla="*/ 710914 w 920484"/>
                  <a:gd name="connsiteY62" fmla="*/ 579933 h 919581"/>
                  <a:gd name="connsiteX63" fmla="*/ 784986 w 920484"/>
                  <a:gd name="connsiteY63" fmla="*/ 654005 h 919581"/>
                  <a:gd name="connsiteX64" fmla="*/ 710914 w 920484"/>
                  <a:gd name="connsiteY64" fmla="*/ 728077 h 919581"/>
                  <a:gd name="connsiteX65" fmla="*/ 636842 w 920484"/>
                  <a:gd name="connsiteY65" fmla="*/ 654005 h 919581"/>
                  <a:gd name="connsiteX66" fmla="*/ 639552 w 920484"/>
                  <a:gd name="connsiteY66" fmla="*/ 635035 h 919581"/>
                  <a:gd name="connsiteX67" fmla="*/ 639552 w 920484"/>
                  <a:gd name="connsiteY67" fmla="*/ 635035 h 919581"/>
                  <a:gd name="connsiteX68" fmla="*/ 657618 w 920484"/>
                  <a:gd name="connsiteY68" fmla="*/ 283643 h 919581"/>
                  <a:gd name="connsiteX69" fmla="*/ 726270 w 920484"/>
                  <a:gd name="connsiteY69" fmla="*/ 214990 h 919581"/>
                  <a:gd name="connsiteX70" fmla="*/ 779566 w 920484"/>
                  <a:gd name="connsiteY70" fmla="*/ 268287 h 919581"/>
                  <a:gd name="connsiteX71" fmla="*/ 700074 w 920484"/>
                  <a:gd name="connsiteY71" fmla="*/ 347779 h 919581"/>
                  <a:gd name="connsiteX72" fmla="*/ 657618 w 920484"/>
                  <a:gd name="connsiteY72" fmla="*/ 283643 h 919581"/>
                  <a:gd name="connsiteX73" fmla="*/ 672975 w 920484"/>
                  <a:gd name="connsiteY73" fmla="*/ 120142 h 919581"/>
                  <a:gd name="connsiteX74" fmla="*/ 696461 w 920484"/>
                  <a:gd name="connsiteY74" fmla="*/ 96656 h 919581"/>
                  <a:gd name="connsiteX75" fmla="*/ 823829 w 920484"/>
                  <a:gd name="connsiteY75" fmla="*/ 224024 h 919581"/>
                  <a:gd name="connsiteX76" fmla="*/ 800343 w 920484"/>
                  <a:gd name="connsiteY76" fmla="*/ 247510 h 919581"/>
                  <a:gd name="connsiteX77" fmla="*/ 672975 w 920484"/>
                  <a:gd name="connsiteY77" fmla="*/ 120142 h 919581"/>
                  <a:gd name="connsiteX78" fmla="*/ 799440 w 920484"/>
                  <a:gd name="connsiteY78" fmla="*/ 30713 h 919581"/>
                  <a:gd name="connsiteX79" fmla="*/ 889772 w 920484"/>
                  <a:gd name="connsiteY79" fmla="*/ 121045 h 919581"/>
                  <a:gd name="connsiteX80" fmla="*/ 863575 w 920484"/>
                  <a:gd name="connsiteY80" fmla="*/ 184278 h 919581"/>
                  <a:gd name="connsiteX81" fmla="*/ 845509 w 920484"/>
                  <a:gd name="connsiteY81" fmla="*/ 202344 h 919581"/>
                  <a:gd name="connsiteX82" fmla="*/ 718141 w 920484"/>
                  <a:gd name="connsiteY82" fmla="*/ 74976 h 919581"/>
                  <a:gd name="connsiteX83" fmla="*/ 736207 w 920484"/>
                  <a:gd name="connsiteY83" fmla="*/ 56909 h 919581"/>
                  <a:gd name="connsiteX84" fmla="*/ 799440 w 920484"/>
                  <a:gd name="connsiteY84" fmla="*/ 30713 h 919581"/>
                  <a:gd name="connsiteX85" fmla="*/ 799440 w 920484"/>
                  <a:gd name="connsiteY85" fmla="*/ 30713 h 919581"/>
                  <a:gd name="connsiteX86" fmla="*/ 652198 w 920484"/>
                  <a:gd name="connsiteY86" fmla="*/ 140918 h 919581"/>
                  <a:gd name="connsiteX87" fmla="*/ 705494 w 920484"/>
                  <a:gd name="connsiteY87" fmla="*/ 194214 h 919581"/>
                  <a:gd name="connsiteX88" fmla="*/ 636842 w 920484"/>
                  <a:gd name="connsiteY88" fmla="*/ 262866 h 919581"/>
                  <a:gd name="connsiteX89" fmla="*/ 572706 w 920484"/>
                  <a:gd name="connsiteY89" fmla="*/ 220411 h 919581"/>
                  <a:gd name="connsiteX90" fmla="*/ 652198 w 920484"/>
                  <a:gd name="connsiteY90" fmla="*/ 140918 h 919581"/>
                  <a:gd name="connsiteX91" fmla="*/ 696461 w 920484"/>
                  <a:gd name="connsiteY91" fmla="*/ 460694 h 919581"/>
                  <a:gd name="connsiteX92" fmla="*/ 616065 w 920484"/>
                  <a:gd name="connsiteY92" fmla="*/ 616065 h 919581"/>
                  <a:gd name="connsiteX93" fmla="*/ 541993 w 920484"/>
                  <a:gd name="connsiteY93" fmla="*/ 713624 h 919581"/>
                  <a:gd name="connsiteX94" fmla="*/ 532960 w 920484"/>
                  <a:gd name="connsiteY94" fmla="*/ 712721 h 919581"/>
                  <a:gd name="connsiteX95" fmla="*/ 473340 w 920484"/>
                  <a:gd name="connsiteY95" fmla="*/ 712721 h 919581"/>
                  <a:gd name="connsiteX96" fmla="*/ 473340 w 920484"/>
                  <a:gd name="connsiteY96" fmla="*/ 638648 h 919581"/>
                  <a:gd name="connsiteX97" fmla="*/ 429078 w 920484"/>
                  <a:gd name="connsiteY97" fmla="*/ 594385 h 919581"/>
                  <a:gd name="connsiteX98" fmla="*/ 399268 w 920484"/>
                  <a:gd name="connsiteY98" fmla="*/ 594385 h 919581"/>
                  <a:gd name="connsiteX99" fmla="*/ 384815 w 920484"/>
                  <a:gd name="connsiteY99" fmla="*/ 579933 h 919581"/>
                  <a:gd name="connsiteX100" fmla="*/ 399268 w 920484"/>
                  <a:gd name="connsiteY100" fmla="*/ 565479 h 919581"/>
                  <a:gd name="connsiteX101" fmla="*/ 547413 w 920484"/>
                  <a:gd name="connsiteY101" fmla="*/ 565479 h 919581"/>
                  <a:gd name="connsiteX102" fmla="*/ 591676 w 920484"/>
                  <a:gd name="connsiteY102" fmla="*/ 521217 h 919581"/>
                  <a:gd name="connsiteX103" fmla="*/ 547413 w 920484"/>
                  <a:gd name="connsiteY103" fmla="*/ 476954 h 919581"/>
                  <a:gd name="connsiteX104" fmla="*/ 429078 w 920484"/>
                  <a:gd name="connsiteY104" fmla="*/ 476954 h 919581"/>
                  <a:gd name="connsiteX105" fmla="*/ 414624 w 920484"/>
                  <a:gd name="connsiteY105" fmla="*/ 462501 h 919581"/>
                  <a:gd name="connsiteX106" fmla="*/ 414624 w 920484"/>
                  <a:gd name="connsiteY106" fmla="*/ 418238 h 919581"/>
                  <a:gd name="connsiteX107" fmla="*/ 488697 w 920484"/>
                  <a:gd name="connsiteY107" fmla="*/ 418238 h 919581"/>
                  <a:gd name="connsiteX108" fmla="*/ 562769 w 920484"/>
                  <a:gd name="connsiteY108" fmla="*/ 344165 h 919581"/>
                  <a:gd name="connsiteX109" fmla="*/ 488697 w 920484"/>
                  <a:gd name="connsiteY109" fmla="*/ 270093 h 919581"/>
                  <a:gd name="connsiteX110" fmla="*/ 487794 w 920484"/>
                  <a:gd name="connsiteY110" fmla="*/ 270093 h 919581"/>
                  <a:gd name="connsiteX111" fmla="*/ 488697 w 920484"/>
                  <a:gd name="connsiteY111" fmla="*/ 254737 h 919581"/>
                  <a:gd name="connsiteX112" fmla="*/ 485084 w 920484"/>
                  <a:gd name="connsiteY112" fmla="*/ 226733 h 919581"/>
                  <a:gd name="connsiteX113" fmla="*/ 696461 w 920484"/>
                  <a:gd name="connsiteY113" fmla="*/ 460694 h 919581"/>
                  <a:gd name="connsiteX114" fmla="*/ 696461 w 920484"/>
                  <a:gd name="connsiteY114" fmla="*/ 460694 h 919581"/>
                  <a:gd name="connsiteX115" fmla="*/ 370362 w 920484"/>
                  <a:gd name="connsiteY115" fmla="*/ 756983 h 919581"/>
                  <a:gd name="connsiteX116" fmla="*/ 384815 w 920484"/>
                  <a:gd name="connsiteY116" fmla="*/ 742530 h 919581"/>
                  <a:gd name="connsiteX117" fmla="*/ 532960 w 920484"/>
                  <a:gd name="connsiteY117" fmla="*/ 742530 h 919581"/>
                  <a:gd name="connsiteX118" fmla="*/ 547413 w 920484"/>
                  <a:gd name="connsiteY118" fmla="*/ 756983 h 919581"/>
                  <a:gd name="connsiteX119" fmla="*/ 532960 w 920484"/>
                  <a:gd name="connsiteY119" fmla="*/ 771437 h 919581"/>
                  <a:gd name="connsiteX120" fmla="*/ 384815 w 920484"/>
                  <a:gd name="connsiteY120" fmla="*/ 771437 h 919581"/>
                  <a:gd name="connsiteX121" fmla="*/ 370362 w 920484"/>
                  <a:gd name="connsiteY121" fmla="*/ 756983 h 919581"/>
                  <a:gd name="connsiteX122" fmla="*/ 184277 w 920484"/>
                  <a:gd name="connsiteY122" fmla="*/ 756983 h 919581"/>
                  <a:gd name="connsiteX123" fmla="*/ 293579 w 920484"/>
                  <a:gd name="connsiteY123" fmla="*/ 647682 h 919581"/>
                  <a:gd name="connsiteX124" fmla="*/ 341455 w 920484"/>
                  <a:gd name="connsiteY124" fmla="*/ 706398 h 919581"/>
                  <a:gd name="connsiteX125" fmla="*/ 237573 w 920484"/>
                  <a:gd name="connsiteY125" fmla="*/ 810279 h 919581"/>
                  <a:gd name="connsiteX126" fmla="*/ 184277 w 920484"/>
                  <a:gd name="connsiteY126" fmla="*/ 756983 h 919581"/>
                  <a:gd name="connsiteX127" fmla="*/ 29809 w 920484"/>
                  <a:gd name="connsiteY127" fmla="*/ 327906 h 919581"/>
                  <a:gd name="connsiteX128" fmla="*/ 89428 w 920484"/>
                  <a:gd name="connsiteY128" fmla="*/ 268287 h 919581"/>
                  <a:gd name="connsiteX129" fmla="*/ 149048 w 920484"/>
                  <a:gd name="connsiteY129" fmla="*/ 327906 h 919581"/>
                  <a:gd name="connsiteX130" fmla="*/ 178858 w 920484"/>
                  <a:gd name="connsiteY130" fmla="*/ 327906 h 919581"/>
                  <a:gd name="connsiteX131" fmla="*/ 93945 w 920484"/>
                  <a:gd name="connsiteY131" fmla="*/ 239380 h 919581"/>
                  <a:gd name="connsiteX132" fmla="*/ 90332 w 920484"/>
                  <a:gd name="connsiteY132" fmla="*/ 209571 h 919581"/>
                  <a:gd name="connsiteX133" fmla="*/ 208667 w 920484"/>
                  <a:gd name="connsiteY133" fmla="*/ 91235 h 919581"/>
                  <a:gd name="connsiteX134" fmla="*/ 311646 w 920484"/>
                  <a:gd name="connsiteY134" fmla="*/ 151758 h 919581"/>
                  <a:gd name="connsiteX135" fmla="*/ 253833 w 920484"/>
                  <a:gd name="connsiteY135" fmla="*/ 241187 h 919581"/>
                  <a:gd name="connsiteX136" fmla="*/ 208667 w 920484"/>
                  <a:gd name="connsiteY136" fmla="*/ 298999 h 919581"/>
                  <a:gd name="connsiteX137" fmla="*/ 238477 w 920484"/>
                  <a:gd name="connsiteY137" fmla="*/ 298999 h 919581"/>
                  <a:gd name="connsiteX138" fmla="*/ 268287 w 920484"/>
                  <a:gd name="connsiteY138" fmla="*/ 269190 h 919581"/>
                  <a:gd name="connsiteX139" fmla="*/ 298096 w 920484"/>
                  <a:gd name="connsiteY139" fmla="*/ 298999 h 919581"/>
                  <a:gd name="connsiteX140" fmla="*/ 327906 w 920484"/>
                  <a:gd name="connsiteY140" fmla="*/ 298999 h 919581"/>
                  <a:gd name="connsiteX141" fmla="*/ 284546 w 920484"/>
                  <a:gd name="connsiteY141" fmla="*/ 242090 h 919581"/>
                  <a:gd name="connsiteX142" fmla="*/ 372169 w 920484"/>
                  <a:gd name="connsiteY142" fmla="*/ 165308 h 919581"/>
                  <a:gd name="connsiteX143" fmla="*/ 460694 w 920484"/>
                  <a:gd name="connsiteY143" fmla="*/ 253833 h 919581"/>
                  <a:gd name="connsiteX144" fmla="*/ 457080 w 920484"/>
                  <a:gd name="connsiteY144" fmla="*/ 276416 h 919581"/>
                  <a:gd name="connsiteX145" fmla="*/ 415528 w 920484"/>
                  <a:gd name="connsiteY145" fmla="*/ 342359 h 919581"/>
                  <a:gd name="connsiteX146" fmla="*/ 445337 w 920484"/>
                  <a:gd name="connsiteY146" fmla="*/ 342359 h 919581"/>
                  <a:gd name="connsiteX147" fmla="*/ 489600 w 920484"/>
                  <a:gd name="connsiteY147" fmla="*/ 298096 h 919581"/>
                  <a:gd name="connsiteX148" fmla="*/ 533863 w 920484"/>
                  <a:gd name="connsiteY148" fmla="*/ 342359 h 919581"/>
                  <a:gd name="connsiteX149" fmla="*/ 489600 w 920484"/>
                  <a:gd name="connsiteY149" fmla="*/ 386621 h 919581"/>
                  <a:gd name="connsiteX150" fmla="*/ 88525 w 920484"/>
                  <a:gd name="connsiteY150" fmla="*/ 386621 h 919581"/>
                  <a:gd name="connsiteX151" fmla="*/ 29809 w 920484"/>
                  <a:gd name="connsiteY151" fmla="*/ 327906 h 919581"/>
                  <a:gd name="connsiteX152" fmla="*/ 384815 w 920484"/>
                  <a:gd name="connsiteY152" fmla="*/ 416431 h 919581"/>
                  <a:gd name="connsiteX153" fmla="*/ 384815 w 920484"/>
                  <a:gd name="connsiteY153" fmla="*/ 460694 h 919581"/>
                  <a:gd name="connsiteX154" fmla="*/ 429078 w 920484"/>
                  <a:gd name="connsiteY154" fmla="*/ 504957 h 919581"/>
                  <a:gd name="connsiteX155" fmla="*/ 547413 w 920484"/>
                  <a:gd name="connsiteY155" fmla="*/ 504957 h 919581"/>
                  <a:gd name="connsiteX156" fmla="*/ 561866 w 920484"/>
                  <a:gd name="connsiteY156" fmla="*/ 519410 h 919581"/>
                  <a:gd name="connsiteX157" fmla="*/ 547413 w 920484"/>
                  <a:gd name="connsiteY157" fmla="*/ 533863 h 919581"/>
                  <a:gd name="connsiteX158" fmla="*/ 399268 w 920484"/>
                  <a:gd name="connsiteY158" fmla="*/ 533863 h 919581"/>
                  <a:gd name="connsiteX159" fmla="*/ 355005 w 920484"/>
                  <a:gd name="connsiteY159" fmla="*/ 578126 h 919581"/>
                  <a:gd name="connsiteX160" fmla="*/ 399268 w 920484"/>
                  <a:gd name="connsiteY160" fmla="*/ 622389 h 919581"/>
                  <a:gd name="connsiteX161" fmla="*/ 429078 w 920484"/>
                  <a:gd name="connsiteY161" fmla="*/ 622389 h 919581"/>
                  <a:gd name="connsiteX162" fmla="*/ 443531 w 920484"/>
                  <a:gd name="connsiteY162" fmla="*/ 636842 h 919581"/>
                  <a:gd name="connsiteX163" fmla="*/ 443531 w 920484"/>
                  <a:gd name="connsiteY163" fmla="*/ 710914 h 919581"/>
                  <a:gd name="connsiteX164" fmla="*/ 383912 w 920484"/>
                  <a:gd name="connsiteY164" fmla="*/ 710914 h 919581"/>
                  <a:gd name="connsiteX165" fmla="*/ 374878 w 920484"/>
                  <a:gd name="connsiteY165" fmla="*/ 711817 h 919581"/>
                  <a:gd name="connsiteX166" fmla="*/ 300806 w 920484"/>
                  <a:gd name="connsiteY166" fmla="*/ 614259 h 919581"/>
                  <a:gd name="connsiteX167" fmla="*/ 220410 w 920484"/>
                  <a:gd name="connsiteY167" fmla="*/ 458887 h 919581"/>
                  <a:gd name="connsiteX168" fmla="*/ 224927 w 920484"/>
                  <a:gd name="connsiteY168" fmla="*/ 414625 h 919581"/>
                  <a:gd name="connsiteX169" fmla="*/ 384815 w 920484"/>
                  <a:gd name="connsiteY169" fmla="*/ 414625 h 919581"/>
                  <a:gd name="connsiteX170" fmla="*/ 271900 w 920484"/>
                  <a:gd name="connsiteY170" fmla="*/ 627808 h 919581"/>
                  <a:gd name="connsiteX171" fmla="*/ 163501 w 920484"/>
                  <a:gd name="connsiteY171" fmla="*/ 736207 h 919581"/>
                  <a:gd name="connsiteX172" fmla="*/ 110205 w 920484"/>
                  <a:gd name="connsiteY172" fmla="*/ 682911 h 919581"/>
                  <a:gd name="connsiteX173" fmla="*/ 223121 w 920484"/>
                  <a:gd name="connsiteY173" fmla="*/ 569996 h 919581"/>
                  <a:gd name="connsiteX174" fmla="*/ 271900 w 920484"/>
                  <a:gd name="connsiteY174" fmla="*/ 627808 h 919581"/>
                  <a:gd name="connsiteX175" fmla="*/ 271900 w 920484"/>
                  <a:gd name="connsiteY175" fmla="*/ 627808 h 919581"/>
                  <a:gd name="connsiteX176" fmla="*/ 94849 w 920484"/>
                  <a:gd name="connsiteY176" fmla="*/ 710010 h 919581"/>
                  <a:gd name="connsiteX177" fmla="*/ 210474 w 920484"/>
                  <a:gd name="connsiteY177" fmla="*/ 825636 h 919581"/>
                  <a:gd name="connsiteX178" fmla="*/ 112012 w 920484"/>
                  <a:gd name="connsiteY178" fmla="*/ 863575 h 919581"/>
                  <a:gd name="connsiteX179" fmla="*/ 56909 w 920484"/>
                  <a:gd name="connsiteY179" fmla="*/ 808473 h 919581"/>
                  <a:gd name="connsiteX180" fmla="*/ 94849 w 920484"/>
                  <a:gd name="connsiteY180" fmla="*/ 710010 h 919581"/>
                  <a:gd name="connsiteX181" fmla="*/ 43359 w 920484"/>
                  <a:gd name="connsiteY181" fmla="*/ 889772 h 919581"/>
                  <a:gd name="connsiteX182" fmla="*/ 29809 w 920484"/>
                  <a:gd name="connsiteY182" fmla="*/ 879835 h 919581"/>
                  <a:gd name="connsiteX183" fmla="*/ 30713 w 920484"/>
                  <a:gd name="connsiteY183" fmla="*/ 876222 h 919581"/>
                  <a:gd name="connsiteX184" fmla="*/ 45166 w 920484"/>
                  <a:gd name="connsiteY184" fmla="*/ 837379 h 919581"/>
                  <a:gd name="connsiteX185" fmla="*/ 82202 w 920484"/>
                  <a:gd name="connsiteY185" fmla="*/ 874415 h 919581"/>
                  <a:gd name="connsiteX186" fmla="*/ 43359 w 920484"/>
                  <a:gd name="connsiteY186" fmla="*/ 889772 h 919581"/>
                  <a:gd name="connsiteX187" fmla="*/ 458887 w 920484"/>
                  <a:gd name="connsiteY187" fmla="*/ 890675 h 919581"/>
                  <a:gd name="connsiteX188" fmla="*/ 406495 w 920484"/>
                  <a:gd name="connsiteY188" fmla="*/ 860865 h 919581"/>
                  <a:gd name="connsiteX189" fmla="*/ 511280 w 920484"/>
                  <a:gd name="connsiteY189" fmla="*/ 860865 h 919581"/>
                  <a:gd name="connsiteX190" fmla="*/ 458887 w 920484"/>
                  <a:gd name="connsiteY190" fmla="*/ 890675 h 919581"/>
                  <a:gd name="connsiteX191" fmla="*/ 458887 w 920484"/>
                  <a:gd name="connsiteY191" fmla="*/ 890675 h 919581"/>
                  <a:gd name="connsiteX192" fmla="*/ 533863 w 920484"/>
                  <a:gd name="connsiteY192" fmla="*/ 831056 h 919581"/>
                  <a:gd name="connsiteX193" fmla="*/ 385718 w 920484"/>
                  <a:gd name="connsiteY193" fmla="*/ 831056 h 919581"/>
                  <a:gd name="connsiteX194" fmla="*/ 371265 w 920484"/>
                  <a:gd name="connsiteY194" fmla="*/ 816603 h 919581"/>
                  <a:gd name="connsiteX195" fmla="*/ 385718 w 920484"/>
                  <a:gd name="connsiteY195" fmla="*/ 802149 h 919581"/>
                  <a:gd name="connsiteX196" fmla="*/ 533863 w 920484"/>
                  <a:gd name="connsiteY196" fmla="*/ 802149 h 919581"/>
                  <a:gd name="connsiteX197" fmla="*/ 548316 w 920484"/>
                  <a:gd name="connsiteY197" fmla="*/ 816603 h 919581"/>
                  <a:gd name="connsiteX198" fmla="*/ 533863 w 920484"/>
                  <a:gd name="connsiteY198" fmla="*/ 831056 h 919581"/>
                  <a:gd name="connsiteX199" fmla="*/ 888868 w 920484"/>
                  <a:gd name="connsiteY199" fmla="*/ 668458 h 919581"/>
                  <a:gd name="connsiteX200" fmla="*/ 888868 w 920484"/>
                  <a:gd name="connsiteY200" fmla="*/ 668458 h 919581"/>
                  <a:gd name="connsiteX201" fmla="*/ 834669 w 920484"/>
                  <a:gd name="connsiteY201" fmla="*/ 704591 h 919581"/>
                  <a:gd name="connsiteX202" fmla="*/ 847315 w 920484"/>
                  <a:gd name="connsiteY202" fmla="*/ 767823 h 919581"/>
                  <a:gd name="connsiteX203" fmla="*/ 848219 w 920484"/>
                  <a:gd name="connsiteY203" fmla="*/ 768726 h 919581"/>
                  <a:gd name="connsiteX204" fmla="*/ 827442 w 920484"/>
                  <a:gd name="connsiteY204" fmla="*/ 789503 h 919581"/>
                  <a:gd name="connsiteX205" fmla="*/ 826539 w 920484"/>
                  <a:gd name="connsiteY205" fmla="*/ 788600 h 919581"/>
                  <a:gd name="connsiteX206" fmla="*/ 762403 w 920484"/>
                  <a:gd name="connsiteY206" fmla="*/ 775953 h 919581"/>
                  <a:gd name="connsiteX207" fmla="*/ 726270 w 920484"/>
                  <a:gd name="connsiteY207" fmla="*/ 829249 h 919581"/>
                  <a:gd name="connsiteX208" fmla="*/ 726270 w 920484"/>
                  <a:gd name="connsiteY208" fmla="*/ 830153 h 919581"/>
                  <a:gd name="connsiteX209" fmla="*/ 696461 w 920484"/>
                  <a:gd name="connsiteY209" fmla="*/ 830153 h 919581"/>
                  <a:gd name="connsiteX210" fmla="*/ 696461 w 920484"/>
                  <a:gd name="connsiteY210" fmla="*/ 831056 h 919581"/>
                  <a:gd name="connsiteX211" fmla="*/ 660328 w 920484"/>
                  <a:gd name="connsiteY211" fmla="*/ 776856 h 919581"/>
                  <a:gd name="connsiteX212" fmla="*/ 597095 w 920484"/>
                  <a:gd name="connsiteY212" fmla="*/ 789503 h 919581"/>
                  <a:gd name="connsiteX213" fmla="*/ 596192 w 920484"/>
                  <a:gd name="connsiteY213" fmla="*/ 790406 h 919581"/>
                  <a:gd name="connsiteX214" fmla="*/ 576319 w 920484"/>
                  <a:gd name="connsiteY214" fmla="*/ 770533 h 919581"/>
                  <a:gd name="connsiteX215" fmla="*/ 578126 w 920484"/>
                  <a:gd name="connsiteY215" fmla="*/ 757887 h 919581"/>
                  <a:gd name="connsiteX216" fmla="*/ 568189 w 920484"/>
                  <a:gd name="connsiteY216" fmla="*/ 729884 h 919581"/>
                  <a:gd name="connsiteX217" fmla="*/ 608838 w 920484"/>
                  <a:gd name="connsiteY217" fmla="*/ 666651 h 919581"/>
                  <a:gd name="connsiteX218" fmla="*/ 711817 w 920484"/>
                  <a:gd name="connsiteY218" fmla="*/ 757887 h 919581"/>
                  <a:gd name="connsiteX219" fmla="*/ 815699 w 920484"/>
                  <a:gd name="connsiteY219" fmla="*/ 654005 h 919581"/>
                  <a:gd name="connsiteX220" fmla="*/ 711817 w 920484"/>
                  <a:gd name="connsiteY220" fmla="*/ 550123 h 919581"/>
                  <a:gd name="connsiteX221" fmla="*/ 707301 w 920484"/>
                  <a:gd name="connsiteY221" fmla="*/ 550123 h 919581"/>
                  <a:gd name="connsiteX222" fmla="*/ 726270 w 920484"/>
                  <a:gd name="connsiteY222" fmla="*/ 476051 h 919581"/>
                  <a:gd name="connsiteX223" fmla="*/ 727174 w 920484"/>
                  <a:gd name="connsiteY223" fmla="*/ 476051 h 919581"/>
                  <a:gd name="connsiteX224" fmla="*/ 727174 w 920484"/>
                  <a:gd name="connsiteY224" fmla="*/ 476954 h 919581"/>
                  <a:gd name="connsiteX225" fmla="*/ 763307 w 920484"/>
                  <a:gd name="connsiteY225" fmla="*/ 531153 h 919581"/>
                  <a:gd name="connsiteX226" fmla="*/ 826539 w 920484"/>
                  <a:gd name="connsiteY226" fmla="*/ 518507 h 919581"/>
                  <a:gd name="connsiteX227" fmla="*/ 827442 w 920484"/>
                  <a:gd name="connsiteY227" fmla="*/ 517603 h 919581"/>
                  <a:gd name="connsiteX228" fmla="*/ 848219 w 920484"/>
                  <a:gd name="connsiteY228" fmla="*/ 538379 h 919581"/>
                  <a:gd name="connsiteX229" fmla="*/ 847315 w 920484"/>
                  <a:gd name="connsiteY229" fmla="*/ 539283 h 919581"/>
                  <a:gd name="connsiteX230" fmla="*/ 834669 w 920484"/>
                  <a:gd name="connsiteY230" fmla="*/ 603419 h 919581"/>
                  <a:gd name="connsiteX231" fmla="*/ 887965 w 920484"/>
                  <a:gd name="connsiteY231" fmla="*/ 639552 h 919581"/>
                  <a:gd name="connsiteX232" fmla="*/ 888868 w 920484"/>
                  <a:gd name="connsiteY232" fmla="*/ 639552 h 919581"/>
                  <a:gd name="connsiteX233" fmla="*/ 888868 w 920484"/>
                  <a:gd name="connsiteY233" fmla="*/ 668458 h 91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920484" h="919581">
                    <a:moveTo>
                      <a:pt x="861768" y="590772"/>
                    </a:moveTo>
                    <a:cubicBezTo>
                      <a:pt x="857252" y="579933"/>
                      <a:pt x="859962" y="568189"/>
                      <a:pt x="868092" y="559156"/>
                    </a:cubicBezTo>
                    <a:lnTo>
                      <a:pt x="889772" y="537476"/>
                    </a:lnTo>
                    <a:lnTo>
                      <a:pt x="826539" y="474244"/>
                    </a:lnTo>
                    <a:lnTo>
                      <a:pt x="804859" y="495924"/>
                    </a:lnTo>
                    <a:cubicBezTo>
                      <a:pt x="796730" y="504053"/>
                      <a:pt x="784083" y="506763"/>
                      <a:pt x="773243" y="501343"/>
                    </a:cubicBezTo>
                    <a:cubicBezTo>
                      <a:pt x="762403" y="496827"/>
                      <a:pt x="756080" y="486890"/>
                      <a:pt x="756080" y="475147"/>
                    </a:cubicBezTo>
                    <a:lnTo>
                      <a:pt x="756080" y="444434"/>
                    </a:lnTo>
                    <a:lnTo>
                      <a:pt x="725367" y="444434"/>
                    </a:lnTo>
                    <a:cubicBezTo>
                      <a:pt x="724464" y="420948"/>
                      <a:pt x="719947" y="397461"/>
                      <a:pt x="711817" y="375782"/>
                    </a:cubicBezTo>
                    <a:lnTo>
                      <a:pt x="883448" y="204150"/>
                    </a:lnTo>
                    <a:cubicBezTo>
                      <a:pt x="906031" y="181567"/>
                      <a:pt x="918678" y="151758"/>
                      <a:pt x="918678" y="119239"/>
                    </a:cubicBezTo>
                    <a:cubicBezTo>
                      <a:pt x="918678" y="53296"/>
                      <a:pt x="865382" y="0"/>
                      <a:pt x="799440" y="0"/>
                    </a:cubicBezTo>
                    <a:cubicBezTo>
                      <a:pt x="767823" y="0"/>
                      <a:pt x="737110" y="12647"/>
                      <a:pt x="714527" y="35230"/>
                    </a:cubicBezTo>
                    <a:lnTo>
                      <a:pt x="542896" y="206861"/>
                    </a:lnTo>
                    <a:cubicBezTo>
                      <a:pt x="520313" y="199634"/>
                      <a:pt x="496827" y="195117"/>
                      <a:pt x="473340" y="194214"/>
                    </a:cubicBezTo>
                    <a:cubicBezTo>
                      <a:pt x="452564" y="158081"/>
                      <a:pt x="414624" y="134595"/>
                      <a:pt x="370362" y="134595"/>
                    </a:cubicBezTo>
                    <a:cubicBezTo>
                      <a:pt x="359522" y="134595"/>
                      <a:pt x="347779" y="136401"/>
                      <a:pt x="337842" y="139112"/>
                    </a:cubicBezTo>
                    <a:cubicBezTo>
                      <a:pt x="312549" y="91235"/>
                      <a:pt x="262866" y="60523"/>
                      <a:pt x="207764" y="60523"/>
                    </a:cubicBezTo>
                    <a:cubicBezTo>
                      <a:pt x="126465" y="60523"/>
                      <a:pt x="59619" y="127368"/>
                      <a:pt x="59619" y="208667"/>
                    </a:cubicBezTo>
                    <a:cubicBezTo>
                      <a:pt x="59619" y="220411"/>
                      <a:pt x="61426" y="231250"/>
                      <a:pt x="63233" y="242090"/>
                    </a:cubicBezTo>
                    <a:cubicBezTo>
                      <a:pt x="27100" y="252930"/>
                      <a:pt x="0" y="287256"/>
                      <a:pt x="0" y="327002"/>
                    </a:cubicBezTo>
                    <a:cubicBezTo>
                      <a:pt x="0" y="375782"/>
                      <a:pt x="39746" y="415528"/>
                      <a:pt x="88525" y="415528"/>
                    </a:cubicBezTo>
                    <a:lnTo>
                      <a:pt x="196021" y="415528"/>
                    </a:lnTo>
                    <a:cubicBezTo>
                      <a:pt x="193310" y="429981"/>
                      <a:pt x="192407" y="445337"/>
                      <a:pt x="192407" y="459791"/>
                    </a:cubicBezTo>
                    <a:cubicBezTo>
                      <a:pt x="192407" y="492310"/>
                      <a:pt x="198731" y="518507"/>
                      <a:pt x="207764" y="541993"/>
                    </a:cubicBezTo>
                    <a:lnTo>
                      <a:pt x="75879" y="673878"/>
                    </a:lnTo>
                    <a:lnTo>
                      <a:pt x="2710" y="865382"/>
                    </a:lnTo>
                    <a:cubicBezTo>
                      <a:pt x="903" y="869898"/>
                      <a:pt x="0" y="874415"/>
                      <a:pt x="0" y="879835"/>
                    </a:cubicBezTo>
                    <a:cubicBezTo>
                      <a:pt x="0" y="901515"/>
                      <a:pt x="18066" y="919581"/>
                      <a:pt x="39746" y="919581"/>
                    </a:cubicBezTo>
                    <a:cubicBezTo>
                      <a:pt x="44262" y="919581"/>
                      <a:pt x="49683" y="918678"/>
                      <a:pt x="54199" y="916871"/>
                    </a:cubicBezTo>
                    <a:lnTo>
                      <a:pt x="245704" y="843702"/>
                    </a:lnTo>
                    <a:lnTo>
                      <a:pt x="342359" y="747047"/>
                    </a:lnTo>
                    <a:cubicBezTo>
                      <a:pt x="341455" y="750660"/>
                      <a:pt x="341455" y="753370"/>
                      <a:pt x="341455" y="756983"/>
                    </a:cubicBezTo>
                    <a:cubicBezTo>
                      <a:pt x="341455" y="768726"/>
                      <a:pt x="345972" y="778663"/>
                      <a:pt x="353198" y="786793"/>
                    </a:cubicBezTo>
                    <a:cubicBezTo>
                      <a:pt x="345972" y="794923"/>
                      <a:pt x="341455" y="804859"/>
                      <a:pt x="341455" y="816603"/>
                    </a:cubicBezTo>
                    <a:cubicBezTo>
                      <a:pt x="341455" y="837379"/>
                      <a:pt x="355908" y="854542"/>
                      <a:pt x="374878" y="859059"/>
                    </a:cubicBezTo>
                    <a:cubicBezTo>
                      <a:pt x="387525" y="895191"/>
                      <a:pt x="420948" y="919581"/>
                      <a:pt x="460694" y="919581"/>
                    </a:cubicBezTo>
                    <a:cubicBezTo>
                      <a:pt x="500440" y="919581"/>
                      <a:pt x="533863" y="895191"/>
                      <a:pt x="546510" y="859059"/>
                    </a:cubicBezTo>
                    <a:cubicBezTo>
                      <a:pt x="565479" y="853639"/>
                      <a:pt x="579933" y="836475"/>
                      <a:pt x="579933" y="816603"/>
                    </a:cubicBezTo>
                    <a:cubicBezTo>
                      <a:pt x="579933" y="815699"/>
                      <a:pt x="579933" y="814796"/>
                      <a:pt x="579933" y="812989"/>
                    </a:cubicBezTo>
                    <a:lnTo>
                      <a:pt x="597999" y="831056"/>
                    </a:lnTo>
                    <a:lnTo>
                      <a:pt x="619678" y="809376"/>
                    </a:lnTo>
                    <a:cubicBezTo>
                      <a:pt x="627808" y="801246"/>
                      <a:pt x="640455" y="798536"/>
                      <a:pt x="651295" y="803956"/>
                    </a:cubicBezTo>
                    <a:cubicBezTo>
                      <a:pt x="662135" y="808473"/>
                      <a:pt x="668458" y="818409"/>
                      <a:pt x="668458" y="830153"/>
                    </a:cubicBezTo>
                    <a:lnTo>
                      <a:pt x="668458" y="860865"/>
                    </a:lnTo>
                    <a:lnTo>
                      <a:pt x="756983" y="860865"/>
                    </a:lnTo>
                    <a:lnTo>
                      <a:pt x="756983" y="831056"/>
                    </a:lnTo>
                    <a:cubicBezTo>
                      <a:pt x="756983" y="819313"/>
                      <a:pt x="764210" y="809376"/>
                      <a:pt x="775050" y="804859"/>
                    </a:cubicBezTo>
                    <a:cubicBezTo>
                      <a:pt x="785890" y="800343"/>
                      <a:pt x="797633" y="803053"/>
                      <a:pt x="805763" y="811183"/>
                    </a:cubicBezTo>
                    <a:lnTo>
                      <a:pt x="827442" y="832863"/>
                    </a:lnTo>
                    <a:lnTo>
                      <a:pt x="890675" y="769630"/>
                    </a:lnTo>
                    <a:lnTo>
                      <a:pt x="868995" y="747950"/>
                    </a:lnTo>
                    <a:cubicBezTo>
                      <a:pt x="860865" y="739821"/>
                      <a:pt x="858155" y="727174"/>
                      <a:pt x="863575" y="716334"/>
                    </a:cubicBezTo>
                    <a:cubicBezTo>
                      <a:pt x="868092" y="705494"/>
                      <a:pt x="878029" y="699171"/>
                      <a:pt x="889772" y="699171"/>
                    </a:cubicBezTo>
                    <a:lnTo>
                      <a:pt x="920484" y="699171"/>
                    </a:lnTo>
                    <a:lnTo>
                      <a:pt x="920484" y="610645"/>
                    </a:lnTo>
                    <a:lnTo>
                      <a:pt x="889772" y="610645"/>
                    </a:lnTo>
                    <a:cubicBezTo>
                      <a:pt x="877125" y="608839"/>
                      <a:pt x="866285" y="602516"/>
                      <a:pt x="861768" y="590772"/>
                    </a:cubicBezTo>
                    <a:lnTo>
                      <a:pt x="861768" y="590772"/>
                    </a:lnTo>
                    <a:close/>
                    <a:moveTo>
                      <a:pt x="639552" y="635035"/>
                    </a:moveTo>
                    <a:cubicBezTo>
                      <a:pt x="655811" y="619678"/>
                      <a:pt x="672071" y="603419"/>
                      <a:pt x="685621" y="584449"/>
                    </a:cubicBezTo>
                    <a:cubicBezTo>
                      <a:pt x="693751" y="581739"/>
                      <a:pt x="701881" y="579933"/>
                      <a:pt x="710914" y="579933"/>
                    </a:cubicBezTo>
                    <a:cubicBezTo>
                      <a:pt x="751564" y="579933"/>
                      <a:pt x="784986" y="613356"/>
                      <a:pt x="784986" y="654005"/>
                    </a:cubicBezTo>
                    <a:cubicBezTo>
                      <a:pt x="784986" y="694654"/>
                      <a:pt x="751564" y="728077"/>
                      <a:pt x="710914" y="728077"/>
                    </a:cubicBezTo>
                    <a:cubicBezTo>
                      <a:pt x="670265" y="728077"/>
                      <a:pt x="636842" y="694654"/>
                      <a:pt x="636842" y="654005"/>
                    </a:cubicBezTo>
                    <a:cubicBezTo>
                      <a:pt x="636842" y="646778"/>
                      <a:pt x="637745" y="640455"/>
                      <a:pt x="639552" y="635035"/>
                    </a:cubicBezTo>
                    <a:lnTo>
                      <a:pt x="639552" y="635035"/>
                    </a:lnTo>
                    <a:close/>
                    <a:moveTo>
                      <a:pt x="657618" y="283643"/>
                    </a:moveTo>
                    <a:lnTo>
                      <a:pt x="726270" y="214990"/>
                    </a:lnTo>
                    <a:lnTo>
                      <a:pt x="779566" y="268287"/>
                    </a:lnTo>
                    <a:lnTo>
                      <a:pt x="700074" y="347779"/>
                    </a:lnTo>
                    <a:cubicBezTo>
                      <a:pt x="689234" y="324293"/>
                      <a:pt x="674781" y="302613"/>
                      <a:pt x="657618" y="283643"/>
                    </a:cubicBezTo>
                    <a:close/>
                    <a:moveTo>
                      <a:pt x="672975" y="120142"/>
                    </a:moveTo>
                    <a:lnTo>
                      <a:pt x="696461" y="96656"/>
                    </a:lnTo>
                    <a:lnTo>
                      <a:pt x="823829" y="224024"/>
                    </a:lnTo>
                    <a:lnTo>
                      <a:pt x="800343" y="247510"/>
                    </a:lnTo>
                    <a:lnTo>
                      <a:pt x="672975" y="120142"/>
                    </a:lnTo>
                    <a:close/>
                    <a:moveTo>
                      <a:pt x="799440" y="30713"/>
                    </a:moveTo>
                    <a:cubicBezTo>
                      <a:pt x="849122" y="30713"/>
                      <a:pt x="889772" y="71363"/>
                      <a:pt x="889772" y="121045"/>
                    </a:cubicBezTo>
                    <a:cubicBezTo>
                      <a:pt x="889772" y="145435"/>
                      <a:pt x="880738" y="168018"/>
                      <a:pt x="863575" y="184278"/>
                    </a:cubicBezTo>
                    <a:lnTo>
                      <a:pt x="845509" y="202344"/>
                    </a:lnTo>
                    <a:lnTo>
                      <a:pt x="718141" y="74976"/>
                    </a:lnTo>
                    <a:lnTo>
                      <a:pt x="736207" y="56909"/>
                    </a:lnTo>
                    <a:cubicBezTo>
                      <a:pt x="752467" y="40649"/>
                      <a:pt x="775050" y="30713"/>
                      <a:pt x="799440" y="30713"/>
                    </a:cubicBezTo>
                    <a:lnTo>
                      <a:pt x="799440" y="30713"/>
                    </a:lnTo>
                    <a:close/>
                    <a:moveTo>
                      <a:pt x="652198" y="140918"/>
                    </a:moveTo>
                    <a:lnTo>
                      <a:pt x="705494" y="194214"/>
                    </a:lnTo>
                    <a:lnTo>
                      <a:pt x="636842" y="262866"/>
                    </a:lnTo>
                    <a:cubicBezTo>
                      <a:pt x="617872" y="245704"/>
                      <a:pt x="596192" y="231250"/>
                      <a:pt x="572706" y="220411"/>
                    </a:cubicBezTo>
                    <a:lnTo>
                      <a:pt x="652198" y="140918"/>
                    </a:lnTo>
                    <a:close/>
                    <a:moveTo>
                      <a:pt x="696461" y="460694"/>
                    </a:moveTo>
                    <a:cubicBezTo>
                      <a:pt x="696461" y="537476"/>
                      <a:pt x="657618" y="575416"/>
                      <a:pt x="616065" y="616065"/>
                    </a:cubicBezTo>
                    <a:cubicBezTo>
                      <a:pt x="588062" y="644068"/>
                      <a:pt x="558253" y="672071"/>
                      <a:pt x="541993" y="713624"/>
                    </a:cubicBezTo>
                    <a:cubicBezTo>
                      <a:pt x="539283" y="712721"/>
                      <a:pt x="536573" y="712721"/>
                      <a:pt x="532960" y="712721"/>
                    </a:cubicBezTo>
                    <a:lnTo>
                      <a:pt x="473340" y="712721"/>
                    </a:lnTo>
                    <a:lnTo>
                      <a:pt x="473340" y="638648"/>
                    </a:lnTo>
                    <a:cubicBezTo>
                      <a:pt x="473340" y="614259"/>
                      <a:pt x="453467" y="594385"/>
                      <a:pt x="429078" y="594385"/>
                    </a:cubicBezTo>
                    <a:lnTo>
                      <a:pt x="399268" y="594385"/>
                    </a:lnTo>
                    <a:cubicBezTo>
                      <a:pt x="391138" y="594385"/>
                      <a:pt x="384815" y="588062"/>
                      <a:pt x="384815" y="579933"/>
                    </a:cubicBezTo>
                    <a:cubicBezTo>
                      <a:pt x="384815" y="571802"/>
                      <a:pt x="391138" y="565479"/>
                      <a:pt x="399268" y="565479"/>
                    </a:cubicBezTo>
                    <a:lnTo>
                      <a:pt x="547413" y="565479"/>
                    </a:lnTo>
                    <a:cubicBezTo>
                      <a:pt x="571802" y="565479"/>
                      <a:pt x="591676" y="545606"/>
                      <a:pt x="591676" y="521217"/>
                    </a:cubicBezTo>
                    <a:cubicBezTo>
                      <a:pt x="591676" y="496827"/>
                      <a:pt x="571802" y="476954"/>
                      <a:pt x="547413" y="476954"/>
                    </a:cubicBezTo>
                    <a:lnTo>
                      <a:pt x="429078" y="476954"/>
                    </a:lnTo>
                    <a:cubicBezTo>
                      <a:pt x="420948" y="476954"/>
                      <a:pt x="414624" y="470630"/>
                      <a:pt x="414624" y="462501"/>
                    </a:cubicBezTo>
                    <a:lnTo>
                      <a:pt x="414624" y="418238"/>
                    </a:lnTo>
                    <a:lnTo>
                      <a:pt x="488697" y="418238"/>
                    </a:lnTo>
                    <a:cubicBezTo>
                      <a:pt x="529346" y="418238"/>
                      <a:pt x="562769" y="384815"/>
                      <a:pt x="562769" y="344165"/>
                    </a:cubicBezTo>
                    <a:cubicBezTo>
                      <a:pt x="562769" y="303516"/>
                      <a:pt x="529346" y="270093"/>
                      <a:pt x="488697" y="270093"/>
                    </a:cubicBezTo>
                    <a:cubicBezTo>
                      <a:pt x="488697" y="270093"/>
                      <a:pt x="487794" y="270093"/>
                      <a:pt x="487794" y="270093"/>
                    </a:cubicBezTo>
                    <a:cubicBezTo>
                      <a:pt x="488697" y="265577"/>
                      <a:pt x="488697" y="260156"/>
                      <a:pt x="488697" y="254737"/>
                    </a:cubicBezTo>
                    <a:cubicBezTo>
                      <a:pt x="488697" y="244800"/>
                      <a:pt x="487794" y="235767"/>
                      <a:pt x="485084" y="226733"/>
                    </a:cubicBezTo>
                    <a:cubicBezTo>
                      <a:pt x="603419" y="238477"/>
                      <a:pt x="696461" y="339649"/>
                      <a:pt x="696461" y="460694"/>
                    </a:cubicBezTo>
                    <a:lnTo>
                      <a:pt x="696461" y="460694"/>
                    </a:lnTo>
                    <a:close/>
                    <a:moveTo>
                      <a:pt x="370362" y="756983"/>
                    </a:moveTo>
                    <a:cubicBezTo>
                      <a:pt x="370362" y="748854"/>
                      <a:pt x="376685" y="742530"/>
                      <a:pt x="384815" y="742530"/>
                    </a:cubicBezTo>
                    <a:lnTo>
                      <a:pt x="532960" y="742530"/>
                    </a:lnTo>
                    <a:cubicBezTo>
                      <a:pt x="541089" y="742530"/>
                      <a:pt x="547413" y="748854"/>
                      <a:pt x="547413" y="756983"/>
                    </a:cubicBezTo>
                    <a:cubicBezTo>
                      <a:pt x="547413" y="765113"/>
                      <a:pt x="541089" y="771437"/>
                      <a:pt x="532960" y="771437"/>
                    </a:cubicBezTo>
                    <a:lnTo>
                      <a:pt x="384815" y="771437"/>
                    </a:lnTo>
                    <a:cubicBezTo>
                      <a:pt x="376685" y="772340"/>
                      <a:pt x="370362" y="766017"/>
                      <a:pt x="370362" y="756983"/>
                    </a:cubicBezTo>
                    <a:close/>
                    <a:moveTo>
                      <a:pt x="184277" y="756983"/>
                    </a:moveTo>
                    <a:lnTo>
                      <a:pt x="293579" y="647682"/>
                    </a:lnTo>
                    <a:cubicBezTo>
                      <a:pt x="311646" y="665748"/>
                      <a:pt x="328809" y="683814"/>
                      <a:pt x="341455" y="706398"/>
                    </a:cubicBezTo>
                    <a:lnTo>
                      <a:pt x="237573" y="810279"/>
                    </a:lnTo>
                    <a:lnTo>
                      <a:pt x="184277" y="756983"/>
                    </a:lnTo>
                    <a:close/>
                    <a:moveTo>
                      <a:pt x="29809" y="327906"/>
                    </a:moveTo>
                    <a:cubicBezTo>
                      <a:pt x="29809" y="295386"/>
                      <a:pt x="56006" y="268287"/>
                      <a:pt x="89428" y="268287"/>
                    </a:cubicBezTo>
                    <a:cubicBezTo>
                      <a:pt x="121948" y="268287"/>
                      <a:pt x="149048" y="294483"/>
                      <a:pt x="149048" y="327906"/>
                    </a:cubicBezTo>
                    <a:lnTo>
                      <a:pt x="178858" y="327906"/>
                    </a:lnTo>
                    <a:cubicBezTo>
                      <a:pt x="178858" y="280030"/>
                      <a:pt x="140918" y="241187"/>
                      <a:pt x="93945" y="239380"/>
                    </a:cubicBezTo>
                    <a:cubicBezTo>
                      <a:pt x="91235" y="229444"/>
                      <a:pt x="90332" y="219507"/>
                      <a:pt x="90332" y="209571"/>
                    </a:cubicBezTo>
                    <a:cubicBezTo>
                      <a:pt x="90332" y="144531"/>
                      <a:pt x="143628" y="91235"/>
                      <a:pt x="208667" y="91235"/>
                    </a:cubicBezTo>
                    <a:cubicBezTo>
                      <a:pt x="252026" y="91235"/>
                      <a:pt x="290870" y="114722"/>
                      <a:pt x="311646" y="151758"/>
                    </a:cubicBezTo>
                    <a:cubicBezTo>
                      <a:pt x="280030" y="170728"/>
                      <a:pt x="257447" y="203247"/>
                      <a:pt x="253833" y="241187"/>
                    </a:cubicBezTo>
                    <a:cubicBezTo>
                      <a:pt x="227637" y="247510"/>
                      <a:pt x="208667" y="270996"/>
                      <a:pt x="208667" y="298999"/>
                    </a:cubicBezTo>
                    <a:lnTo>
                      <a:pt x="238477" y="298999"/>
                    </a:lnTo>
                    <a:cubicBezTo>
                      <a:pt x="238477" y="282740"/>
                      <a:pt x="252026" y="269190"/>
                      <a:pt x="268287" y="269190"/>
                    </a:cubicBezTo>
                    <a:cubicBezTo>
                      <a:pt x="284546" y="269190"/>
                      <a:pt x="298096" y="282740"/>
                      <a:pt x="298096" y="298999"/>
                    </a:cubicBezTo>
                    <a:lnTo>
                      <a:pt x="327906" y="298999"/>
                    </a:lnTo>
                    <a:cubicBezTo>
                      <a:pt x="327906" y="271900"/>
                      <a:pt x="309839" y="249317"/>
                      <a:pt x="284546" y="242090"/>
                    </a:cubicBezTo>
                    <a:cubicBezTo>
                      <a:pt x="290870" y="198731"/>
                      <a:pt x="327906" y="165308"/>
                      <a:pt x="372169" y="165308"/>
                    </a:cubicBezTo>
                    <a:cubicBezTo>
                      <a:pt x="420948" y="165308"/>
                      <a:pt x="460694" y="205054"/>
                      <a:pt x="460694" y="253833"/>
                    </a:cubicBezTo>
                    <a:cubicBezTo>
                      <a:pt x="460694" y="261963"/>
                      <a:pt x="459790" y="269190"/>
                      <a:pt x="457080" y="276416"/>
                    </a:cubicBezTo>
                    <a:cubicBezTo>
                      <a:pt x="432691" y="288160"/>
                      <a:pt x="415528" y="313453"/>
                      <a:pt x="415528" y="342359"/>
                    </a:cubicBezTo>
                    <a:lnTo>
                      <a:pt x="445337" y="342359"/>
                    </a:lnTo>
                    <a:cubicBezTo>
                      <a:pt x="445337" y="317969"/>
                      <a:pt x="465211" y="298096"/>
                      <a:pt x="489600" y="298096"/>
                    </a:cubicBezTo>
                    <a:cubicBezTo>
                      <a:pt x="513990" y="298096"/>
                      <a:pt x="533863" y="317969"/>
                      <a:pt x="533863" y="342359"/>
                    </a:cubicBezTo>
                    <a:cubicBezTo>
                      <a:pt x="533863" y="366748"/>
                      <a:pt x="513990" y="386621"/>
                      <a:pt x="489600" y="386621"/>
                    </a:cubicBezTo>
                    <a:lnTo>
                      <a:pt x="88525" y="386621"/>
                    </a:lnTo>
                    <a:cubicBezTo>
                      <a:pt x="56006" y="386621"/>
                      <a:pt x="29809" y="360425"/>
                      <a:pt x="29809" y="327906"/>
                    </a:cubicBezTo>
                    <a:close/>
                    <a:moveTo>
                      <a:pt x="384815" y="416431"/>
                    </a:moveTo>
                    <a:lnTo>
                      <a:pt x="384815" y="460694"/>
                    </a:lnTo>
                    <a:cubicBezTo>
                      <a:pt x="384815" y="485084"/>
                      <a:pt x="404688" y="504957"/>
                      <a:pt x="429078" y="504957"/>
                    </a:cubicBezTo>
                    <a:lnTo>
                      <a:pt x="547413" y="504957"/>
                    </a:lnTo>
                    <a:cubicBezTo>
                      <a:pt x="555543" y="504957"/>
                      <a:pt x="561866" y="511280"/>
                      <a:pt x="561866" y="519410"/>
                    </a:cubicBezTo>
                    <a:cubicBezTo>
                      <a:pt x="561866" y="527540"/>
                      <a:pt x="555543" y="533863"/>
                      <a:pt x="547413" y="533863"/>
                    </a:cubicBezTo>
                    <a:lnTo>
                      <a:pt x="399268" y="533863"/>
                    </a:lnTo>
                    <a:cubicBezTo>
                      <a:pt x="374878" y="533863"/>
                      <a:pt x="355005" y="553736"/>
                      <a:pt x="355005" y="578126"/>
                    </a:cubicBezTo>
                    <a:cubicBezTo>
                      <a:pt x="355005" y="602516"/>
                      <a:pt x="374878" y="622389"/>
                      <a:pt x="399268" y="622389"/>
                    </a:cubicBezTo>
                    <a:lnTo>
                      <a:pt x="429078" y="622389"/>
                    </a:lnTo>
                    <a:cubicBezTo>
                      <a:pt x="437207" y="622389"/>
                      <a:pt x="443531" y="628712"/>
                      <a:pt x="443531" y="636842"/>
                    </a:cubicBezTo>
                    <a:lnTo>
                      <a:pt x="443531" y="710914"/>
                    </a:lnTo>
                    <a:lnTo>
                      <a:pt x="383912" y="710914"/>
                    </a:lnTo>
                    <a:cubicBezTo>
                      <a:pt x="381202" y="710914"/>
                      <a:pt x="377588" y="710914"/>
                      <a:pt x="374878" y="711817"/>
                    </a:cubicBezTo>
                    <a:cubicBezTo>
                      <a:pt x="357715" y="670265"/>
                      <a:pt x="328809" y="641358"/>
                      <a:pt x="300806" y="614259"/>
                    </a:cubicBezTo>
                    <a:cubicBezTo>
                      <a:pt x="259253" y="574512"/>
                      <a:pt x="220410" y="536573"/>
                      <a:pt x="220410" y="458887"/>
                    </a:cubicBezTo>
                    <a:cubicBezTo>
                      <a:pt x="220410" y="443531"/>
                      <a:pt x="222217" y="429078"/>
                      <a:pt x="224927" y="414625"/>
                    </a:cubicBezTo>
                    <a:lnTo>
                      <a:pt x="384815" y="414625"/>
                    </a:lnTo>
                    <a:close/>
                    <a:moveTo>
                      <a:pt x="271900" y="627808"/>
                    </a:moveTo>
                    <a:lnTo>
                      <a:pt x="163501" y="736207"/>
                    </a:lnTo>
                    <a:lnTo>
                      <a:pt x="110205" y="682911"/>
                    </a:lnTo>
                    <a:lnTo>
                      <a:pt x="223121" y="569996"/>
                    </a:lnTo>
                    <a:cubicBezTo>
                      <a:pt x="236670" y="591676"/>
                      <a:pt x="253833" y="610645"/>
                      <a:pt x="271900" y="627808"/>
                    </a:cubicBezTo>
                    <a:lnTo>
                      <a:pt x="271900" y="627808"/>
                    </a:lnTo>
                    <a:close/>
                    <a:moveTo>
                      <a:pt x="94849" y="710010"/>
                    </a:moveTo>
                    <a:lnTo>
                      <a:pt x="210474" y="825636"/>
                    </a:lnTo>
                    <a:lnTo>
                      <a:pt x="112012" y="863575"/>
                    </a:lnTo>
                    <a:lnTo>
                      <a:pt x="56909" y="808473"/>
                    </a:lnTo>
                    <a:lnTo>
                      <a:pt x="94849" y="710010"/>
                    </a:lnTo>
                    <a:close/>
                    <a:moveTo>
                      <a:pt x="43359" y="889772"/>
                    </a:moveTo>
                    <a:cubicBezTo>
                      <a:pt x="37036" y="892482"/>
                      <a:pt x="29809" y="887062"/>
                      <a:pt x="29809" y="879835"/>
                    </a:cubicBezTo>
                    <a:cubicBezTo>
                      <a:pt x="29809" y="878932"/>
                      <a:pt x="29809" y="877125"/>
                      <a:pt x="30713" y="876222"/>
                    </a:cubicBezTo>
                    <a:lnTo>
                      <a:pt x="45166" y="837379"/>
                    </a:lnTo>
                    <a:lnTo>
                      <a:pt x="82202" y="874415"/>
                    </a:lnTo>
                    <a:lnTo>
                      <a:pt x="43359" y="889772"/>
                    </a:lnTo>
                    <a:close/>
                    <a:moveTo>
                      <a:pt x="458887" y="890675"/>
                    </a:moveTo>
                    <a:cubicBezTo>
                      <a:pt x="437207" y="890675"/>
                      <a:pt x="417335" y="878932"/>
                      <a:pt x="406495" y="860865"/>
                    </a:cubicBezTo>
                    <a:lnTo>
                      <a:pt x="511280" y="860865"/>
                    </a:lnTo>
                    <a:cubicBezTo>
                      <a:pt x="500440" y="878932"/>
                      <a:pt x="481470" y="890675"/>
                      <a:pt x="458887" y="890675"/>
                    </a:cubicBezTo>
                    <a:lnTo>
                      <a:pt x="458887" y="890675"/>
                    </a:lnTo>
                    <a:close/>
                    <a:moveTo>
                      <a:pt x="533863" y="831056"/>
                    </a:moveTo>
                    <a:lnTo>
                      <a:pt x="385718" y="831056"/>
                    </a:lnTo>
                    <a:cubicBezTo>
                      <a:pt x="377588" y="831056"/>
                      <a:pt x="371265" y="824732"/>
                      <a:pt x="371265" y="816603"/>
                    </a:cubicBezTo>
                    <a:cubicBezTo>
                      <a:pt x="371265" y="808473"/>
                      <a:pt x="377588" y="802149"/>
                      <a:pt x="385718" y="802149"/>
                    </a:cubicBezTo>
                    <a:lnTo>
                      <a:pt x="533863" y="802149"/>
                    </a:lnTo>
                    <a:cubicBezTo>
                      <a:pt x="541993" y="802149"/>
                      <a:pt x="548316" y="808473"/>
                      <a:pt x="548316" y="816603"/>
                    </a:cubicBezTo>
                    <a:cubicBezTo>
                      <a:pt x="548316" y="824732"/>
                      <a:pt x="541993" y="831056"/>
                      <a:pt x="533863" y="831056"/>
                    </a:cubicBezTo>
                    <a:close/>
                    <a:moveTo>
                      <a:pt x="888868" y="668458"/>
                    </a:moveTo>
                    <a:lnTo>
                      <a:pt x="888868" y="668458"/>
                    </a:lnTo>
                    <a:cubicBezTo>
                      <a:pt x="864479" y="668458"/>
                      <a:pt x="843702" y="682911"/>
                      <a:pt x="834669" y="704591"/>
                    </a:cubicBezTo>
                    <a:cubicBezTo>
                      <a:pt x="825636" y="726271"/>
                      <a:pt x="830152" y="751564"/>
                      <a:pt x="847315" y="767823"/>
                    </a:cubicBezTo>
                    <a:lnTo>
                      <a:pt x="848219" y="768726"/>
                    </a:lnTo>
                    <a:lnTo>
                      <a:pt x="827442" y="789503"/>
                    </a:lnTo>
                    <a:lnTo>
                      <a:pt x="826539" y="788600"/>
                    </a:lnTo>
                    <a:cubicBezTo>
                      <a:pt x="809376" y="771437"/>
                      <a:pt x="784986" y="766920"/>
                      <a:pt x="762403" y="775953"/>
                    </a:cubicBezTo>
                    <a:cubicBezTo>
                      <a:pt x="740724" y="784987"/>
                      <a:pt x="726270" y="805763"/>
                      <a:pt x="726270" y="829249"/>
                    </a:cubicBezTo>
                    <a:lnTo>
                      <a:pt x="726270" y="830153"/>
                    </a:lnTo>
                    <a:lnTo>
                      <a:pt x="696461" y="830153"/>
                    </a:lnTo>
                    <a:lnTo>
                      <a:pt x="696461" y="831056"/>
                    </a:lnTo>
                    <a:cubicBezTo>
                      <a:pt x="696461" y="807570"/>
                      <a:pt x="682008" y="786793"/>
                      <a:pt x="660328" y="776856"/>
                    </a:cubicBezTo>
                    <a:cubicBezTo>
                      <a:pt x="638648" y="767823"/>
                      <a:pt x="613355" y="772340"/>
                      <a:pt x="597095" y="789503"/>
                    </a:cubicBezTo>
                    <a:lnTo>
                      <a:pt x="596192" y="790406"/>
                    </a:lnTo>
                    <a:lnTo>
                      <a:pt x="576319" y="770533"/>
                    </a:lnTo>
                    <a:cubicBezTo>
                      <a:pt x="577222" y="766920"/>
                      <a:pt x="578126" y="762404"/>
                      <a:pt x="578126" y="757887"/>
                    </a:cubicBezTo>
                    <a:cubicBezTo>
                      <a:pt x="578126" y="747047"/>
                      <a:pt x="574512" y="738014"/>
                      <a:pt x="568189" y="729884"/>
                    </a:cubicBezTo>
                    <a:cubicBezTo>
                      <a:pt x="577222" y="704591"/>
                      <a:pt x="591676" y="684718"/>
                      <a:pt x="608838" y="666651"/>
                    </a:cubicBezTo>
                    <a:cubicBezTo>
                      <a:pt x="615162" y="718141"/>
                      <a:pt x="658521" y="757887"/>
                      <a:pt x="711817" y="757887"/>
                    </a:cubicBezTo>
                    <a:cubicBezTo>
                      <a:pt x="768726" y="757887"/>
                      <a:pt x="815699" y="710914"/>
                      <a:pt x="815699" y="654005"/>
                    </a:cubicBezTo>
                    <a:cubicBezTo>
                      <a:pt x="815699" y="597095"/>
                      <a:pt x="768726" y="550123"/>
                      <a:pt x="711817" y="550123"/>
                    </a:cubicBezTo>
                    <a:cubicBezTo>
                      <a:pt x="710010" y="550123"/>
                      <a:pt x="709107" y="550123"/>
                      <a:pt x="707301" y="550123"/>
                    </a:cubicBezTo>
                    <a:cubicBezTo>
                      <a:pt x="717237" y="529346"/>
                      <a:pt x="724464" y="504957"/>
                      <a:pt x="726270" y="476051"/>
                    </a:cubicBezTo>
                    <a:lnTo>
                      <a:pt x="727174" y="476051"/>
                    </a:lnTo>
                    <a:lnTo>
                      <a:pt x="727174" y="476954"/>
                    </a:lnTo>
                    <a:cubicBezTo>
                      <a:pt x="727174" y="500440"/>
                      <a:pt x="741627" y="521217"/>
                      <a:pt x="763307" y="531153"/>
                    </a:cubicBezTo>
                    <a:cubicBezTo>
                      <a:pt x="784986" y="540186"/>
                      <a:pt x="810279" y="535670"/>
                      <a:pt x="826539" y="518507"/>
                    </a:cubicBezTo>
                    <a:lnTo>
                      <a:pt x="827442" y="517603"/>
                    </a:lnTo>
                    <a:lnTo>
                      <a:pt x="848219" y="538379"/>
                    </a:lnTo>
                    <a:lnTo>
                      <a:pt x="847315" y="539283"/>
                    </a:lnTo>
                    <a:cubicBezTo>
                      <a:pt x="831056" y="555543"/>
                      <a:pt x="825636" y="580836"/>
                      <a:pt x="834669" y="603419"/>
                    </a:cubicBezTo>
                    <a:cubicBezTo>
                      <a:pt x="843702" y="625099"/>
                      <a:pt x="864479" y="639552"/>
                      <a:pt x="887965" y="639552"/>
                    </a:cubicBezTo>
                    <a:lnTo>
                      <a:pt x="888868" y="639552"/>
                    </a:lnTo>
                    <a:lnTo>
                      <a:pt x="888868" y="668458"/>
                    </a:ln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31421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EF9E0C-83B5-409C-811B-2E274EF703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37817" y="1875826"/>
            <a:ext cx="6054486" cy="4591065"/>
          </a:xfrm>
        </p:spPr>
        <p:txBody>
          <a:bodyPr/>
          <a:lstStyle/>
          <a:p>
            <a:r>
              <a:rPr lang="en-US" sz="2000" b="1" dirty="0" err="1"/>
              <a:t>Ziele</a:t>
            </a:r>
            <a:r>
              <a:rPr lang="en-US" sz="2000" b="1" dirty="0"/>
              <a:t>:</a:t>
            </a:r>
          </a:p>
          <a:p>
            <a:r>
              <a:rPr lang="en-US" sz="2000" dirty="0"/>
              <a:t>Die </a:t>
            </a:r>
            <a:r>
              <a:rPr lang="en-US" sz="2000" dirty="0" err="1"/>
              <a:t>Erstellung</a:t>
            </a:r>
            <a:r>
              <a:rPr lang="en-US" sz="2000" dirty="0"/>
              <a:t> </a:t>
            </a:r>
            <a:r>
              <a:rPr lang="en-US" sz="2000" dirty="0" err="1"/>
              <a:t>eines</a:t>
            </a:r>
            <a:r>
              <a:rPr lang="en-US" sz="2000" dirty="0"/>
              <a:t> </a:t>
            </a:r>
            <a:r>
              <a:rPr lang="en-US" sz="2000" dirty="0" err="1"/>
              <a:t>Lebensmittelprototyps</a:t>
            </a:r>
            <a:r>
              <a:rPr lang="en-US" sz="2000" dirty="0"/>
              <a:t>, </a:t>
            </a:r>
            <a:r>
              <a:rPr lang="en-US" sz="2000" dirty="0" err="1"/>
              <a:t>definiert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</a:t>
            </a:r>
            <a:r>
              <a:rPr lang="en-US" sz="2000" dirty="0" err="1"/>
              <a:t>dreidimensionale</a:t>
            </a:r>
            <a:r>
              <a:rPr lang="en-US" sz="2000" dirty="0"/>
              <a:t> Manifestation </a:t>
            </a:r>
            <a:r>
              <a:rPr lang="en-US" sz="2000" dirty="0" err="1"/>
              <a:t>Ihres</a:t>
            </a:r>
            <a:r>
              <a:rPr lang="en-US" sz="2000" dirty="0"/>
              <a:t> </a:t>
            </a:r>
            <a:r>
              <a:rPr lang="en-US" sz="2000" dirty="0" err="1"/>
              <a:t>Lebensmittelprodukts</a:t>
            </a:r>
            <a:r>
              <a:rPr lang="en-US" sz="2000" dirty="0"/>
              <a:t> </a:t>
            </a:r>
            <a:r>
              <a:rPr lang="en-US" sz="2000" dirty="0" err="1"/>
              <a:t>oder</a:t>
            </a:r>
            <a:r>
              <a:rPr lang="en-US" sz="2000" dirty="0"/>
              <a:t> -</a:t>
            </a:r>
            <a:r>
              <a:rPr lang="en-US" sz="2000" dirty="0" err="1"/>
              <a:t>konzepts</a:t>
            </a:r>
            <a:r>
              <a:rPr lang="en-US" sz="2000" dirty="0"/>
              <a:t>,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wesentlicher</a:t>
            </a:r>
            <a:r>
              <a:rPr lang="en-US" sz="2000" dirty="0"/>
              <a:t> </a:t>
            </a:r>
            <a:r>
              <a:rPr lang="en-US" sz="2000" dirty="0" err="1"/>
              <a:t>früher</a:t>
            </a:r>
            <a:r>
              <a:rPr lang="en-US" sz="2000" dirty="0"/>
              <a:t> Schritt in der </a:t>
            </a:r>
            <a:r>
              <a:rPr lang="en-US" sz="2000" dirty="0" err="1"/>
              <a:t>Entwicklung</a:t>
            </a:r>
            <a:r>
              <a:rPr lang="en-US" sz="2000" dirty="0"/>
              <a:t> </a:t>
            </a:r>
            <a:r>
              <a:rPr lang="en-US" sz="2000" dirty="0" err="1"/>
              <a:t>neuer</a:t>
            </a:r>
            <a:r>
              <a:rPr lang="en-US" sz="2000" dirty="0"/>
              <a:t> </a:t>
            </a:r>
            <a:r>
              <a:rPr lang="en-US" sz="2000" dirty="0" err="1"/>
              <a:t>Lebensmittel</a:t>
            </a:r>
            <a:r>
              <a:rPr lang="en-US" sz="2000" dirty="0"/>
              <a:t>, </a:t>
            </a:r>
            <a:r>
              <a:rPr lang="en-US" sz="2000" dirty="0" err="1"/>
              <a:t>Getränke</a:t>
            </a:r>
            <a:r>
              <a:rPr lang="en-US" sz="2000" dirty="0"/>
              <a:t> und </a:t>
            </a:r>
            <a:r>
              <a:rPr lang="en-US" sz="2000" dirty="0" err="1"/>
              <a:t>Nahrungsergänzungsmittel</a:t>
            </a:r>
            <a:r>
              <a:rPr lang="en-US" sz="2000" dirty="0"/>
              <a:t>...das </a:t>
            </a:r>
            <a:r>
              <a:rPr lang="en-US" sz="2000" dirty="0" err="1"/>
              <a:t>müssen</a:t>
            </a:r>
            <a:r>
              <a:rPr lang="en-US" sz="2000" dirty="0"/>
              <a:t> </a:t>
            </a:r>
            <a:r>
              <a:rPr lang="en-US" sz="2000" dirty="0" err="1"/>
              <a:t>wir</a:t>
            </a:r>
            <a:r>
              <a:rPr lang="en-US" sz="2000" dirty="0"/>
              <a:t> tun: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Erstellen</a:t>
            </a:r>
            <a:r>
              <a:rPr lang="en-US" sz="2000" dirty="0"/>
              <a:t> Sie </a:t>
            </a:r>
            <a:r>
              <a:rPr lang="en-US" sz="2000" dirty="0" err="1"/>
              <a:t>einfache</a:t>
            </a:r>
            <a:r>
              <a:rPr lang="en-US" sz="2000" dirty="0"/>
              <a:t> </a:t>
            </a:r>
            <a:r>
              <a:rPr lang="en-US" sz="2000" dirty="0" err="1"/>
              <a:t>Darstellungen</a:t>
            </a:r>
            <a:r>
              <a:rPr lang="en-US" sz="2000" dirty="0"/>
              <a:t> </a:t>
            </a:r>
            <a:r>
              <a:rPr lang="en-US" sz="2000" dirty="0" err="1"/>
              <a:t>oder</a:t>
            </a:r>
            <a:r>
              <a:rPr lang="en-US" sz="2000" dirty="0"/>
              <a:t> </a:t>
            </a:r>
            <a:r>
              <a:rPr lang="en-US" sz="2000" dirty="0" err="1"/>
              <a:t>Prototypen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</a:t>
            </a:r>
            <a:r>
              <a:rPr lang="en-US" sz="2000" dirty="0" err="1"/>
              <a:t>Anschauungsobjekt</a:t>
            </a:r>
            <a:r>
              <a:rPr lang="en-US" sz="2000" dirty="0"/>
              <a:t>(e), um die </a:t>
            </a:r>
            <a:r>
              <a:rPr lang="en-US" sz="2000" dirty="0" err="1"/>
              <a:t>Wirkung</a:t>
            </a:r>
            <a:r>
              <a:rPr lang="en-US" sz="2000" dirty="0"/>
              <a:t> der Innovation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demonstrieren</a:t>
            </a:r>
            <a:r>
              <a:rPr lang="en-US" sz="2000" dirty="0"/>
              <a:t>.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Den </a:t>
            </a:r>
            <a:r>
              <a:rPr lang="en-US" sz="2000" dirty="0" err="1"/>
              <a:t>Prototyp</a:t>
            </a:r>
            <a:r>
              <a:rPr lang="en-US" sz="2000" dirty="0"/>
              <a:t>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sehr</a:t>
            </a:r>
            <a:r>
              <a:rPr lang="en-US" sz="2000" dirty="0"/>
              <a:t> </a:t>
            </a:r>
            <a:r>
              <a:rPr lang="en-US" sz="2000" dirty="0" err="1"/>
              <a:t>verkomplizieren</a:t>
            </a:r>
            <a:endParaRPr lang="en-US" sz="2000" dirty="0"/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Schnell </a:t>
            </a:r>
            <a:r>
              <a:rPr lang="en-US" sz="2000" dirty="0" err="1"/>
              <a:t>scheitern</a:t>
            </a:r>
            <a:r>
              <a:rPr lang="en-US" sz="2000" dirty="0"/>
              <a:t> / schnell </a:t>
            </a:r>
            <a:r>
              <a:rPr lang="en-US" sz="2000" dirty="0" err="1"/>
              <a:t>iterieren</a:t>
            </a:r>
            <a:r>
              <a:rPr lang="en-US" sz="2000" dirty="0"/>
              <a:t> 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So schnell </a:t>
            </a:r>
            <a:r>
              <a:rPr lang="en-US" sz="2000" dirty="0" err="1"/>
              <a:t>wie</a:t>
            </a:r>
            <a:r>
              <a:rPr lang="en-US" sz="2000" dirty="0"/>
              <a:t> </a:t>
            </a:r>
            <a:r>
              <a:rPr lang="en-US" sz="2000" dirty="0" err="1"/>
              <a:t>möglich</a:t>
            </a:r>
            <a:r>
              <a:rPr lang="en-US" sz="2000" dirty="0"/>
              <a:t> </a:t>
            </a:r>
            <a:r>
              <a:rPr lang="en-US" sz="2000" dirty="0" err="1"/>
              <a:t>erstellen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2C146-F8A8-420E-BCAB-1123785952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7992" y="391108"/>
            <a:ext cx="5434136" cy="164613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300" b="1" dirty="0" err="1"/>
              <a:t>Prototyp</a:t>
            </a:r>
            <a:r>
              <a:rPr lang="en-US" sz="3300" b="1" dirty="0"/>
              <a:t> - </a:t>
            </a:r>
            <a:r>
              <a:rPr lang="en-US" sz="3300" dirty="0" err="1"/>
              <a:t>Überprüfung</a:t>
            </a:r>
            <a:r>
              <a:rPr lang="en-US" sz="3300" dirty="0"/>
              <a:t> der </a:t>
            </a:r>
            <a:r>
              <a:rPr lang="en-US" sz="3300" dirty="0" err="1"/>
              <a:t>Lösungen</a:t>
            </a:r>
            <a:r>
              <a:rPr lang="en-US" sz="3300" dirty="0"/>
              <a:t> in der Praxis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48765-EBB6-481F-88F9-440B3B5A76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2661" y="3220067"/>
            <a:ext cx="4333022" cy="3433969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/>
              <a:t>Beispiele</a:t>
            </a:r>
            <a:r>
              <a:rPr lang="en-US" sz="2000" b="1" dirty="0"/>
              <a:t> </a:t>
            </a:r>
            <a:r>
              <a:rPr lang="en-US" sz="2000" b="1" dirty="0" err="1"/>
              <a:t>für</a:t>
            </a:r>
            <a:r>
              <a:rPr lang="en-US" sz="2000" b="1" dirty="0"/>
              <a:t> </a:t>
            </a:r>
            <a:r>
              <a:rPr lang="en-US" sz="2000" b="1" dirty="0" err="1"/>
              <a:t>Werkzeuge</a:t>
            </a:r>
            <a:r>
              <a:rPr lang="en-US" sz="2000" b="1" dirty="0"/>
              <a:t> </a:t>
            </a:r>
            <a:r>
              <a:rPr lang="en-US" sz="2000" b="1" dirty="0" err="1"/>
              <a:t>für</a:t>
            </a:r>
            <a:r>
              <a:rPr lang="en-US" sz="2000" b="1" dirty="0"/>
              <a:t> die ”</a:t>
            </a:r>
            <a:r>
              <a:rPr lang="en-US" sz="2000" b="1" dirty="0" err="1"/>
              <a:t>Prototypenphase</a:t>
            </a:r>
            <a:r>
              <a:rPr lang="en-US" sz="2000" b="1" dirty="0"/>
              <a:t>”: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Mock-ups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Kostproben</a:t>
            </a:r>
            <a:r>
              <a:rPr lang="en-US" sz="2000" dirty="0"/>
              <a:t>/ </a:t>
            </a:r>
            <a:r>
              <a:rPr lang="en-US" sz="2000" dirty="0" err="1"/>
              <a:t>Chargenprüfung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Storyboards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Figma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Adobe XD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 Vision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Froghop</a:t>
            </a:r>
            <a:r>
              <a:rPr lang="en-US" sz="2000" dirty="0"/>
              <a:t> food prototyping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15743-0455-4B70-8724-7F27CE6FA0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4</a:t>
            </a:r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3E8A5D-9A7A-4C41-B3EF-73B41C867192}"/>
              </a:ext>
            </a:extLst>
          </p:cNvPr>
          <p:cNvSpPr txBox="1"/>
          <p:nvPr/>
        </p:nvSpPr>
        <p:spPr>
          <a:xfrm>
            <a:off x="456463" y="1985995"/>
            <a:ext cx="4675910" cy="923330"/>
          </a:xfrm>
          <a:prstGeom prst="rect">
            <a:avLst/>
          </a:prstGeom>
          <a:solidFill>
            <a:srgbClr val="FFD1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Zeit, die </a:t>
            </a:r>
            <a:r>
              <a:rPr lang="en-US" b="1" dirty="0" err="1">
                <a:solidFill>
                  <a:srgbClr val="000000"/>
                </a:solidFill>
              </a:rPr>
              <a:t>besten</a:t>
            </a:r>
            <a:r>
              <a:rPr lang="en-US" b="1" dirty="0">
                <a:solidFill>
                  <a:srgbClr val="000000"/>
                </a:solidFill>
              </a:rPr>
              <a:t> Ideen </a:t>
            </a:r>
            <a:r>
              <a:rPr lang="en-US" b="1" dirty="0" err="1">
                <a:solidFill>
                  <a:srgbClr val="000000"/>
                </a:solidFill>
              </a:rPr>
              <a:t>auszuwählen</a:t>
            </a:r>
            <a:r>
              <a:rPr lang="en-US" b="1" dirty="0">
                <a:solidFill>
                  <a:srgbClr val="000000"/>
                </a:solidFill>
              </a:rPr>
              <a:t>!</a:t>
            </a:r>
          </a:p>
          <a:p>
            <a:pPr algn="ctr"/>
            <a:r>
              <a:rPr lang="en-US" b="1" dirty="0" err="1">
                <a:solidFill>
                  <a:srgbClr val="000000"/>
                </a:solidFill>
              </a:rPr>
              <a:t>Grenzen</a:t>
            </a:r>
            <a:r>
              <a:rPr lang="en-US" b="1" dirty="0">
                <a:solidFill>
                  <a:srgbClr val="000000"/>
                </a:solidFill>
              </a:rPr>
              <a:t> Sie die </a:t>
            </a:r>
            <a:r>
              <a:rPr lang="en-US" b="1" dirty="0" err="1">
                <a:solidFill>
                  <a:srgbClr val="000000"/>
                </a:solidFill>
              </a:rPr>
              <a:t>erstellten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Lösungen</a:t>
            </a:r>
            <a:r>
              <a:rPr lang="en-US" b="1" dirty="0">
                <a:solidFill>
                  <a:srgbClr val="000000"/>
                </a:solidFill>
              </a:rPr>
              <a:t> auf maximal </a:t>
            </a:r>
            <a:r>
              <a:rPr lang="en-US" b="1" dirty="0" err="1">
                <a:solidFill>
                  <a:srgbClr val="000000"/>
                </a:solidFill>
              </a:rPr>
              <a:t>mehrere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Varianten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ein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0800A1-41CA-4F4E-9387-B3286C1B1F29}"/>
              </a:ext>
            </a:extLst>
          </p:cNvPr>
          <p:cNvGrpSpPr/>
          <p:nvPr/>
        </p:nvGrpSpPr>
        <p:grpSpPr>
          <a:xfrm>
            <a:off x="1953721" y="306798"/>
            <a:ext cx="1255551" cy="1368456"/>
            <a:chOff x="10376768" y="2334933"/>
            <a:chExt cx="920484" cy="919581"/>
          </a:xfrm>
        </p:grpSpPr>
        <p:sp>
          <p:nvSpPr>
            <p:cNvPr id="19" name="Freeform 240">
              <a:extLst>
                <a:ext uri="{FF2B5EF4-FFF2-40B4-BE49-F238E27FC236}">
                  <a16:creationId xmlns:a16="http://schemas.microsoft.com/office/drawing/2014/main" id="{1AC191D2-98D9-4C58-B4E1-3CACA3903C98}"/>
                </a:ext>
              </a:extLst>
            </p:cNvPr>
            <p:cNvSpPr/>
            <p:nvPr/>
          </p:nvSpPr>
          <p:spPr>
            <a:xfrm>
              <a:off x="11105749" y="2358419"/>
              <a:ext cx="171631" cy="171631"/>
            </a:xfrm>
            <a:custGeom>
              <a:avLst/>
              <a:gdLst>
                <a:gd name="connsiteX0" fmla="*/ 81299 w 171631"/>
                <a:gd name="connsiteY0" fmla="*/ 0 h 171631"/>
                <a:gd name="connsiteX1" fmla="*/ 171631 w 171631"/>
                <a:gd name="connsiteY1" fmla="*/ 90332 h 171631"/>
                <a:gd name="connsiteX2" fmla="*/ 145435 w 171631"/>
                <a:gd name="connsiteY2" fmla="*/ 153565 h 171631"/>
                <a:gd name="connsiteX3" fmla="*/ 127368 w 171631"/>
                <a:gd name="connsiteY3" fmla="*/ 171631 h 171631"/>
                <a:gd name="connsiteX4" fmla="*/ 0 w 171631"/>
                <a:gd name="connsiteY4" fmla="*/ 44263 h 171631"/>
                <a:gd name="connsiteX5" fmla="*/ 18066 w 171631"/>
                <a:gd name="connsiteY5" fmla="*/ 26197 h 171631"/>
                <a:gd name="connsiteX6" fmla="*/ 81299 w 171631"/>
                <a:gd name="connsiteY6" fmla="*/ 0 h 171631"/>
                <a:gd name="connsiteX7" fmla="*/ 81299 w 171631"/>
                <a:gd name="connsiteY7" fmla="*/ 0 h 17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31" h="171631">
                  <a:moveTo>
                    <a:pt x="81299" y="0"/>
                  </a:moveTo>
                  <a:cubicBezTo>
                    <a:pt x="130982" y="0"/>
                    <a:pt x="171631" y="40649"/>
                    <a:pt x="171631" y="90332"/>
                  </a:cubicBezTo>
                  <a:cubicBezTo>
                    <a:pt x="171631" y="114722"/>
                    <a:pt x="162598" y="137305"/>
                    <a:pt x="145435" y="153565"/>
                  </a:cubicBezTo>
                  <a:lnTo>
                    <a:pt x="127368" y="171631"/>
                  </a:lnTo>
                  <a:lnTo>
                    <a:pt x="0" y="44263"/>
                  </a:lnTo>
                  <a:lnTo>
                    <a:pt x="18066" y="26197"/>
                  </a:lnTo>
                  <a:cubicBezTo>
                    <a:pt x="35229" y="9033"/>
                    <a:pt x="57812" y="0"/>
                    <a:pt x="81299" y="0"/>
                  </a:cubicBezTo>
                  <a:lnTo>
                    <a:pt x="81299" y="0"/>
                  </a:lnTo>
                  <a:close/>
                </a:path>
              </a:pathLst>
            </a:custGeom>
            <a:solidFill>
              <a:srgbClr val="FFD100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241">
              <a:extLst>
                <a:ext uri="{FF2B5EF4-FFF2-40B4-BE49-F238E27FC236}">
                  <a16:creationId xmlns:a16="http://schemas.microsoft.com/office/drawing/2014/main" id="{4FD3DBC5-2CB5-47DA-9274-05FD4CDAF2DB}"/>
                </a:ext>
              </a:extLst>
            </p:cNvPr>
            <p:cNvSpPr/>
            <p:nvPr/>
          </p:nvSpPr>
          <p:spPr>
            <a:xfrm>
              <a:off x="10773326" y="2554440"/>
              <a:ext cx="311645" cy="486890"/>
            </a:xfrm>
            <a:custGeom>
              <a:avLst/>
              <a:gdLst>
                <a:gd name="connsiteX0" fmla="*/ 311646 w 311645"/>
                <a:gd name="connsiteY0" fmla="*/ 233960 h 486890"/>
                <a:gd name="connsiteX1" fmla="*/ 231251 w 311645"/>
                <a:gd name="connsiteY1" fmla="*/ 389332 h 486890"/>
                <a:gd name="connsiteX2" fmla="*/ 157178 w 311645"/>
                <a:gd name="connsiteY2" fmla="*/ 486890 h 486890"/>
                <a:gd name="connsiteX3" fmla="*/ 148145 w 311645"/>
                <a:gd name="connsiteY3" fmla="*/ 485987 h 486890"/>
                <a:gd name="connsiteX4" fmla="*/ 88526 w 311645"/>
                <a:gd name="connsiteY4" fmla="*/ 485987 h 486890"/>
                <a:gd name="connsiteX5" fmla="*/ 88526 w 311645"/>
                <a:gd name="connsiteY5" fmla="*/ 411915 h 486890"/>
                <a:gd name="connsiteX6" fmla="*/ 44263 w 311645"/>
                <a:gd name="connsiteY6" fmla="*/ 367652 h 486890"/>
                <a:gd name="connsiteX7" fmla="*/ 14453 w 311645"/>
                <a:gd name="connsiteY7" fmla="*/ 367652 h 486890"/>
                <a:gd name="connsiteX8" fmla="*/ 0 w 311645"/>
                <a:gd name="connsiteY8" fmla="*/ 353199 h 486890"/>
                <a:gd name="connsiteX9" fmla="*/ 14453 w 311645"/>
                <a:gd name="connsiteY9" fmla="*/ 338746 h 486890"/>
                <a:gd name="connsiteX10" fmla="*/ 162598 w 311645"/>
                <a:gd name="connsiteY10" fmla="*/ 338746 h 486890"/>
                <a:gd name="connsiteX11" fmla="*/ 206861 w 311645"/>
                <a:gd name="connsiteY11" fmla="*/ 294483 h 486890"/>
                <a:gd name="connsiteX12" fmla="*/ 162598 w 311645"/>
                <a:gd name="connsiteY12" fmla="*/ 250220 h 486890"/>
                <a:gd name="connsiteX13" fmla="*/ 44263 w 311645"/>
                <a:gd name="connsiteY13" fmla="*/ 250220 h 486890"/>
                <a:gd name="connsiteX14" fmla="*/ 29810 w 311645"/>
                <a:gd name="connsiteY14" fmla="*/ 235767 h 486890"/>
                <a:gd name="connsiteX15" fmla="*/ 29810 w 311645"/>
                <a:gd name="connsiteY15" fmla="*/ 191504 h 486890"/>
                <a:gd name="connsiteX16" fmla="*/ 103882 w 311645"/>
                <a:gd name="connsiteY16" fmla="*/ 191504 h 486890"/>
                <a:gd name="connsiteX17" fmla="*/ 177954 w 311645"/>
                <a:gd name="connsiteY17" fmla="*/ 117432 h 486890"/>
                <a:gd name="connsiteX18" fmla="*/ 103882 w 311645"/>
                <a:gd name="connsiteY18" fmla="*/ 43359 h 486890"/>
                <a:gd name="connsiteX19" fmla="*/ 102979 w 311645"/>
                <a:gd name="connsiteY19" fmla="*/ 43359 h 486890"/>
                <a:gd name="connsiteX20" fmla="*/ 103882 w 311645"/>
                <a:gd name="connsiteY20" fmla="*/ 28003 h 486890"/>
                <a:gd name="connsiteX21" fmla="*/ 100269 w 311645"/>
                <a:gd name="connsiteY21" fmla="*/ 0 h 486890"/>
                <a:gd name="connsiteX22" fmla="*/ 311646 w 311645"/>
                <a:gd name="connsiteY22" fmla="*/ 233960 h 486890"/>
                <a:gd name="connsiteX23" fmla="*/ 311646 w 311645"/>
                <a:gd name="connsiteY23" fmla="*/ 233960 h 48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1645" h="486890">
                  <a:moveTo>
                    <a:pt x="311646" y="233960"/>
                  </a:moveTo>
                  <a:cubicBezTo>
                    <a:pt x="311646" y="310743"/>
                    <a:pt x="272803" y="348682"/>
                    <a:pt x="231251" y="389332"/>
                  </a:cubicBezTo>
                  <a:cubicBezTo>
                    <a:pt x="203247" y="417335"/>
                    <a:pt x="173438" y="445337"/>
                    <a:pt x="157178" y="486890"/>
                  </a:cubicBezTo>
                  <a:cubicBezTo>
                    <a:pt x="154468" y="485987"/>
                    <a:pt x="151758" y="485987"/>
                    <a:pt x="148145" y="485987"/>
                  </a:cubicBezTo>
                  <a:lnTo>
                    <a:pt x="88526" y="485987"/>
                  </a:lnTo>
                  <a:lnTo>
                    <a:pt x="88526" y="411915"/>
                  </a:lnTo>
                  <a:cubicBezTo>
                    <a:pt x="88526" y="387525"/>
                    <a:pt x="68653" y="367652"/>
                    <a:pt x="44263" y="367652"/>
                  </a:cubicBezTo>
                  <a:lnTo>
                    <a:pt x="14453" y="367652"/>
                  </a:lnTo>
                  <a:cubicBezTo>
                    <a:pt x="6323" y="367652"/>
                    <a:pt x="0" y="361329"/>
                    <a:pt x="0" y="353199"/>
                  </a:cubicBezTo>
                  <a:cubicBezTo>
                    <a:pt x="0" y="345069"/>
                    <a:pt x="6323" y="338746"/>
                    <a:pt x="14453" y="338746"/>
                  </a:cubicBezTo>
                  <a:lnTo>
                    <a:pt x="162598" y="338746"/>
                  </a:lnTo>
                  <a:cubicBezTo>
                    <a:pt x="186988" y="338746"/>
                    <a:pt x="206861" y="318872"/>
                    <a:pt x="206861" y="294483"/>
                  </a:cubicBezTo>
                  <a:cubicBezTo>
                    <a:pt x="206861" y="270093"/>
                    <a:pt x="186988" y="250220"/>
                    <a:pt x="162598" y="250220"/>
                  </a:cubicBezTo>
                  <a:lnTo>
                    <a:pt x="44263" y="250220"/>
                  </a:lnTo>
                  <a:cubicBezTo>
                    <a:pt x="36133" y="250220"/>
                    <a:pt x="29810" y="243897"/>
                    <a:pt x="29810" y="235767"/>
                  </a:cubicBezTo>
                  <a:lnTo>
                    <a:pt x="29810" y="191504"/>
                  </a:lnTo>
                  <a:lnTo>
                    <a:pt x="103882" y="191504"/>
                  </a:lnTo>
                  <a:cubicBezTo>
                    <a:pt x="144531" y="191504"/>
                    <a:pt x="177954" y="158081"/>
                    <a:pt x="177954" y="117432"/>
                  </a:cubicBezTo>
                  <a:cubicBezTo>
                    <a:pt x="177954" y="76782"/>
                    <a:pt x="144531" y="43359"/>
                    <a:pt x="103882" y="43359"/>
                  </a:cubicBezTo>
                  <a:cubicBezTo>
                    <a:pt x="103882" y="43359"/>
                    <a:pt x="102979" y="43359"/>
                    <a:pt x="102979" y="43359"/>
                  </a:cubicBezTo>
                  <a:cubicBezTo>
                    <a:pt x="103882" y="38843"/>
                    <a:pt x="103882" y="33423"/>
                    <a:pt x="103882" y="28003"/>
                  </a:cubicBezTo>
                  <a:cubicBezTo>
                    <a:pt x="103882" y="18066"/>
                    <a:pt x="102979" y="9033"/>
                    <a:pt x="100269" y="0"/>
                  </a:cubicBezTo>
                  <a:cubicBezTo>
                    <a:pt x="218604" y="11743"/>
                    <a:pt x="311646" y="112915"/>
                    <a:pt x="311646" y="233960"/>
                  </a:cubicBezTo>
                  <a:lnTo>
                    <a:pt x="311646" y="233960"/>
                  </a:lnTo>
                  <a:close/>
                </a:path>
              </a:pathLst>
            </a:custGeom>
            <a:solidFill>
              <a:srgbClr val="00BADE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2">
              <a:extLst>
                <a:ext uri="{FF2B5EF4-FFF2-40B4-BE49-F238E27FC236}">
                  <a16:creationId xmlns:a16="http://schemas.microsoft.com/office/drawing/2014/main" id="{AD195F4C-7AF2-4A5D-BE45-D30C94D97583}"/>
                </a:ext>
              </a:extLst>
            </p:cNvPr>
            <p:cNvGrpSpPr/>
            <p:nvPr/>
          </p:nvGrpSpPr>
          <p:grpSpPr>
            <a:xfrm>
              <a:off x="10376768" y="2334933"/>
              <a:ext cx="920484" cy="919581"/>
              <a:chOff x="10376768" y="2334933"/>
              <a:chExt cx="920484" cy="919581"/>
            </a:xfrm>
            <a:solidFill>
              <a:srgbClr val="010101"/>
            </a:solidFill>
          </p:grpSpPr>
          <p:sp>
            <p:nvSpPr>
              <p:cNvPr id="22" name="Freeform 243">
                <a:extLst>
                  <a:ext uri="{FF2B5EF4-FFF2-40B4-BE49-F238E27FC236}">
                    <a16:creationId xmlns:a16="http://schemas.microsoft.com/office/drawing/2014/main" id="{1CD41182-E561-4AB8-9C6F-0A8B5A8BEC59}"/>
                  </a:ext>
                </a:extLst>
              </p:cNvPr>
              <p:cNvSpPr/>
              <p:nvPr/>
            </p:nvSpPr>
            <p:spPr>
              <a:xfrm>
                <a:off x="11043419" y="2944675"/>
                <a:ext cx="88525" cy="88525"/>
              </a:xfrm>
              <a:custGeom>
                <a:avLst/>
                <a:gdLst>
                  <a:gd name="connsiteX0" fmla="*/ 44263 w 88525"/>
                  <a:gd name="connsiteY0" fmla="*/ 88525 h 88525"/>
                  <a:gd name="connsiteX1" fmla="*/ 88525 w 88525"/>
                  <a:gd name="connsiteY1" fmla="*/ 44263 h 88525"/>
                  <a:gd name="connsiteX2" fmla="*/ 44263 w 88525"/>
                  <a:gd name="connsiteY2" fmla="*/ 0 h 88525"/>
                  <a:gd name="connsiteX3" fmla="*/ 0 w 88525"/>
                  <a:gd name="connsiteY3" fmla="*/ 44263 h 88525"/>
                  <a:gd name="connsiteX4" fmla="*/ 44263 w 88525"/>
                  <a:gd name="connsiteY4" fmla="*/ 88525 h 88525"/>
                  <a:gd name="connsiteX5" fmla="*/ 44263 w 88525"/>
                  <a:gd name="connsiteY5" fmla="*/ 28906 h 88525"/>
                  <a:gd name="connsiteX6" fmla="*/ 58716 w 88525"/>
                  <a:gd name="connsiteY6" fmla="*/ 43359 h 88525"/>
                  <a:gd name="connsiteX7" fmla="*/ 44263 w 88525"/>
                  <a:gd name="connsiteY7" fmla="*/ 57813 h 88525"/>
                  <a:gd name="connsiteX8" fmla="*/ 29809 w 88525"/>
                  <a:gd name="connsiteY8" fmla="*/ 43359 h 88525"/>
                  <a:gd name="connsiteX9" fmla="*/ 44263 w 88525"/>
                  <a:gd name="connsiteY9" fmla="*/ 28906 h 88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525" h="88525">
                    <a:moveTo>
                      <a:pt x="44263" y="88525"/>
                    </a:moveTo>
                    <a:cubicBezTo>
                      <a:pt x="68652" y="88525"/>
                      <a:pt x="88525" y="68652"/>
                      <a:pt x="88525" y="44263"/>
                    </a:cubicBezTo>
                    <a:cubicBezTo>
                      <a:pt x="88525" y="19873"/>
                      <a:pt x="68652" y="0"/>
                      <a:pt x="44263" y="0"/>
                    </a:cubicBezTo>
                    <a:cubicBezTo>
                      <a:pt x="19873" y="0"/>
                      <a:pt x="0" y="19873"/>
                      <a:pt x="0" y="44263"/>
                    </a:cubicBezTo>
                    <a:cubicBezTo>
                      <a:pt x="0" y="68652"/>
                      <a:pt x="19873" y="88525"/>
                      <a:pt x="44263" y="88525"/>
                    </a:cubicBezTo>
                    <a:close/>
                    <a:moveTo>
                      <a:pt x="44263" y="28906"/>
                    </a:moveTo>
                    <a:cubicBezTo>
                      <a:pt x="52393" y="28906"/>
                      <a:pt x="58716" y="35230"/>
                      <a:pt x="58716" y="43359"/>
                    </a:cubicBezTo>
                    <a:cubicBezTo>
                      <a:pt x="58716" y="51489"/>
                      <a:pt x="52393" y="57813"/>
                      <a:pt x="44263" y="57813"/>
                    </a:cubicBezTo>
                    <a:cubicBezTo>
                      <a:pt x="36133" y="57813"/>
                      <a:pt x="29809" y="51489"/>
                      <a:pt x="29809" y="43359"/>
                    </a:cubicBezTo>
                    <a:cubicBezTo>
                      <a:pt x="29809" y="35230"/>
                      <a:pt x="36133" y="28906"/>
                      <a:pt x="44263" y="2890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44">
                <a:extLst>
                  <a:ext uri="{FF2B5EF4-FFF2-40B4-BE49-F238E27FC236}">
                    <a16:creationId xmlns:a16="http://schemas.microsoft.com/office/drawing/2014/main" id="{30D73A9C-B382-4DA5-9DA5-494B700B4750}"/>
                  </a:ext>
                </a:extLst>
              </p:cNvPr>
              <p:cNvSpPr/>
              <p:nvPr/>
            </p:nvSpPr>
            <p:spPr>
              <a:xfrm>
                <a:off x="10376768" y="2334933"/>
                <a:ext cx="920484" cy="919581"/>
              </a:xfrm>
              <a:custGeom>
                <a:avLst/>
                <a:gdLst>
                  <a:gd name="connsiteX0" fmla="*/ 861768 w 920484"/>
                  <a:gd name="connsiteY0" fmla="*/ 590772 h 919581"/>
                  <a:gd name="connsiteX1" fmla="*/ 868092 w 920484"/>
                  <a:gd name="connsiteY1" fmla="*/ 559156 h 919581"/>
                  <a:gd name="connsiteX2" fmla="*/ 889772 w 920484"/>
                  <a:gd name="connsiteY2" fmla="*/ 537476 h 919581"/>
                  <a:gd name="connsiteX3" fmla="*/ 826539 w 920484"/>
                  <a:gd name="connsiteY3" fmla="*/ 474244 h 919581"/>
                  <a:gd name="connsiteX4" fmla="*/ 804859 w 920484"/>
                  <a:gd name="connsiteY4" fmla="*/ 495924 h 919581"/>
                  <a:gd name="connsiteX5" fmla="*/ 773243 w 920484"/>
                  <a:gd name="connsiteY5" fmla="*/ 501343 h 919581"/>
                  <a:gd name="connsiteX6" fmla="*/ 756080 w 920484"/>
                  <a:gd name="connsiteY6" fmla="*/ 475147 h 919581"/>
                  <a:gd name="connsiteX7" fmla="*/ 756080 w 920484"/>
                  <a:gd name="connsiteY7" fmla="*/ 444434 h 919581"/>
                  <a:gd name="connsiteX8" fmla="*/ 725367 w 920484"/>
                  <a:gd name="connsiteY8" fmla="*/ 444434 h 919581"/>
                  <a:gd name="connsiteX9" fmla="*/ 711817 w 920484"/>
                  <a:gd name="connsiteY9" fmla="*/ 375782 h 919581"/>
                  <a:gd name="connsiteX10" fmla="*/ 883448 w 920484"/>
                  <a:gd name="connsiteY10" fmla="*/ 204150 h 919581"/>
                  <a:gd name="connsiteX11" fmla="*/ 918678 w 920484"/>
                  <a:gd name="connsiteY11" fmla="*/ 119239 h 919581"/>
                  <a:gd name="connsiteX12" fmla="*/ 799440 w 920484"/>
                  <a:gd name="connsiteY12" fmla="*/ 0 h 919581"/>
                  <a:gd name="connsiteX13" fmla="*/ 714527 w 920484"/>
                  <a:gd name="connsiteY13" fmla="*/ 35230 h 919581"/>
                  <a:gd name="connsiteX14" fmla="*/ 542896 w 920484"/>
                  <a:gd name="connsiteY14" fmla="*/ 206861 h 919581"/>
                  <a:gd name="connsiteX15" fmla="*/ 473340 w 920484"/>
                  <a:gd name="connsiteY15" fmla="*/ 194214 h 919581"/>
                  <a:gd name="connsiteX16" fmla="*/ 370362 w 920484"/>
                  <a:gd name="connsiteY16" fmla="*/ 134595 h 919581"/>
                  <a:gd name="connsiteX17" fmla="*/ 337842 w 920484"/>
                  <a:gd name="connsiteY17" fmla="*/ 139112 h 919581"/>
                  <a:gd name="connsiteX18" fmla="*/ 207764 w 920484"/>
                  <a:gd name="connsiteY18" fmla="*/ 60523 h 919581"/>
                  <a:gd name="connsiteX19" fmla="*/ 59619 w 920484"/>
                  <a:gd name="connsiteY19" fmla="*/ 208667 h 919581"/>
                  <a:gd name="connsiteX20" fmla="*/ 63233 w 920484"/>
                  <a:gd name="connsiteY20" fmla="*/ 242090 h 919581"/>
                  <a:gd name="connsiteX21" fmla="*/ 0 w 920484"/>
                  <a:gd name="connsiteY21" fmla="*/ 327002 h 919581"/>
                  <a:gd name="connsiteX22" fmla="*/ 88525 w 920484"/>
                  <a:gd name="connsiteY22" fmla="*/ 415528 h 919581"/>
                  <a:gd name="connsiteX23" fmla="*/ 196021 w 920484"/>
                  <a:gd name="connsiteY23" fmla="*/ 415528 h 919581"/>
                  <a:gd name="connsiteX24" fmla="*/ 192407 w 920484"/>
                  <a:gd name="connsiteY24" fmla="*/ 459791 h 919581"/>
                  <a:gd name="connsiteX25" fmla="*/ 207764 w 920484"/>
                  <a:gd name="connsiteY25" fmla="*/ 541993 h 919581"/>
                  <a:gd name="connsiteX26" fmla="*/ 75879 w 920484"/>
                  <a:gd name="connsiteY26" fmla="*/ 673878 h 919581"/>
                  <a:gd name="connsiteX27" fmla="*/ 2710 w 920484"/>
                  <a:gd name="connsiteY27" fmla="*/ 865382 h 919581"/>
                  <a:gd name="connsiteX28" fmla="*/ 0 w 920484"/>
                  <a:gd name="connsiteY28" fmla="*/ 879835 h 919581"/>
                  <a:gd name="connsiteX29" fmla="*/ 39746 w 920484"/>
                  <a:gd name="connsiteY29" fmla="*/ 919581 h 919581"/>
                  <a:gd name="connsiteX30" fmla="*/ 54199 w 920484"/>
                  <a:gd name="connsiteY30" fmla="*/ 916871 h 919581"/>
                  <a:gd name="connsiteX31" fmla="*/ 245704 w 920484"/>
                  <a:gd name="connsiteY31" fmla="*/ 843702 h 919581"/>
                  <a:gd name="connsiteX32" fmla="*/ 342359 w 920484"/>
                  <a:gd name="connsiteY32" fmla="*/ 747047 h 919581"/>
                  <a:gd name="connsiteX33" fmla="*/ 341455 w 920484"/>
                  <a:gd name="connsiteY33" fmla="*/ 756983 h 919581"/>
                  <a:gd name="connsiteX34" fmla="*/ 353198 w 920484"/>
                  <a:gd name="connsiteY34" fmla="*/ 786793 h 919581"/>
                  <a:gd name="connsiteX35" fmla="*/ 341455 w 920484"/>
                  <a:gd name="connsiteY35" fmla="*/ 816603 h 919581"/>
                  <a:gd name="connsiteX36" fmla="*/ 374878 w 920484"/>
                  <a:gd name="connsiteY36" fmla="*/ 859059 h 919581"/>
                  <a:gd name="connsiteX37" fmla="*/ 460694 w 920484"/>
                  <a:gd name="connsiteY37" fmla="*/ 919581 h 919581"/>
                  <a:gd name="connsiteX38" fmla="*/ 546510 w 920484"/>
                  <a:gd name="connsiteY38" fmla="*/ 859059 h 919581"/>
                  <a:gd name="connsiteX39" fmla="*/ 579933 w 920484"/>
                  <a:gd name="connsiteY39" fmla="*/ 816603 h 919581"/>
                  <a:gd name="connsiteX40" fmla="*/ 579933 w 920484"/>
                  <a:gd name="connsiteY40" fmla="*/ 812989 h 919581"/>
                  <a:gd name="connsiteX41" fmla="*/ 597999 w 920484"/>
                  <a:gd name="connsiteY41" fmla="*/ 831056 h 919581"/>
                  <a:gd name="connsiteX42" fmla="*/ 619678 w 920484"/>
                  <a:gd name="connsiteY42" fmla="*/ 809376 h 919581"/>
                  <a:gd name="connsiteX43" fmla="*/ 651295 w 920484"/>
                  <a:gd name="connsiteY43" fmla="*/ 803956 h 919581"/>
                  <a:gd name="connsiteX44" fmla="*/ 668458 w 920484"/>
                  <a:gd name="connsiteY44" fmla="*/ 830153 h 919581"/>
                  <a:gd name="connsiteX45" fmla="*/ 668458 w 920484"/>
                  <a:gd name="connsiteY45" fmla="*/ 860865 h 919581"/>
                  <a:gd name="connsiteX46" fmla="*/ 756983 w 920484"/>
                  <a:gd name="connsiteY46" fmla="*/ 860865 h 919581"/>
                  <a:gd name="connsiteX47" fmla="*/ 756983 w 920484"/>
                  <a:gd name="connsiteY47" fmla="*/ 831056 h 919581"/>
                  <a:gd name="connsiteX48" fmla="*/ 775050 w 920484"/>
                  <a:gd name="connsiteY48" fmla="*/ 804859 h 919581"/>
                  <a:gd name="connsiteX49" fmla="*/ 805763 w 920484"/>
                  <a:gd name="connsiteY49" fmla="*/ 811183 h 919581"/>
                  <a:gd name="connsiteX50" fmla="*/ 827442 w 920484"/>
                  <a:gd name="connsiteY50" fmla="*/ 832863 h 919581"/>
                  <a:gd name="connsiteX51" fmla="*/ 890675 w 920484"/>
                  <a:gd name="connsiteY51" fmla="*/ 769630 h 919581"/>
                  <a:gd name="connsiteX52" fmla="*/ 868995 w 920484"/>
                  <a:gd name="connsiteY52" fmla="*/ 747950 h 919581"/>
                  <a:gd name="connsiteX53" fmla="*/ 863575 w 920484"/>
                  <a:gd name="connsiteY53" fmla="*/ 716334 h 919581"/>
                  <a:gd name="connsiteX54" fmla="*/ 889772 w 920484"/>
                  <a:gd name="connsiteY54" fmla="*/ 699171 h 919581"/>
                  <a:gd name="connsiteX55" fmla="*/ 920484 w 920484"/>
                  <a:gd name="connsiteY55" fmla="*/ 699171 h 919581"/>
                  <a:gd name="connsiteX56" fmla="*/ 920484 w 920484"/>
                  <a:gd name="connsiteY56" fmla="*/ 610645 h 919581"/>
                  <a:gd name="connsiteX57" fmla="*/ 889772 w 920484"/>
                  <a:gd name="connsiteY57" fmla="*/ 610645 h 919581"/>
                  <a:gd name="connsiteX58" fmla="*/ 861768 w 920484"/>
                  <a:gd name="connsiteY58" fmla="*/ 590772 h 919581"/>
                  <a:gd name="connsiteX59" fmla="*/ 861768 w 920484"/>
                  <a:gd name="connsiteY59" fmla="*/ 590772 h 919581"/>
                  <a:gd name="connsiteX60" fmla="*/ 639552 w 920484"/>
                  <a:gd name="connsiteY60" fmla="*/ 635035 h 919581"/>
                  <a:gd name="connsiteX61" fmla="*/ 685621 w 920484"/>
                  <a:gd name="connsiteY61" fmla="*/ 584449 h 919581"/>
                  <a:gd name="connsiteX62" fmla="*/ 710914 w 920484"/>
                  <a:gd name="connsiteY62" fmla="*/ 579933 h 919581"/>
                  <a:gd name="connsiteX63" fmla="*/ 784986 w 920484"/>
                  <a:gd name="connsiteY63" fmla="*/ 654005 h 919581"/>
                  <a:gd name="connsiteX64" fmla="*/ 710914 w 920484"/>
                  <a:gd name="connsiteY64" fmla="*/ 728077 h 919581"/>
                  <a:gd name="connsiteX65" fmla="*/ 636842 w 920484"/>
                  <a:gd name="connsiteY65" fmla="*/ 654005 h 919581"/>
                  <a:gd name="connsiteX66" fmla="*/ 639552 w 920484"/>
                  <a:gd name="connsiteY66" fmla="*/ 635035 h 919581"/>
                  <a:gd name="connsiteX67" fmla="*/ 639552 w 920484"/>
                  <a:gd name="connsiteY67" fmla="*/ 635035 h 919581"/>
                  <a:gd name="connsiteX68" fmla="*/ 657618 w 920484"/>
                  <a:gd name="connsiteY68" fmla="*/ 283643 h 919581"/>
                  <a:gd name="connsiteX69" fmla="*/ 726270 w 920484"/>
                  <a:gd name="connsiteY69" fmla="*/ 214990 h 919581"/>
                  <a:gd name="connsiteX70" fmla="*/ 779566 w 920484"/>
                  <a:gd name="connsiteY70" fmla="*/ 268287 h 919581"/>
                  <a:gd name="connsiteX71" fmla="*/ 700074 w 920484"/>
                  <a:gd name="connsiteY71" fmla="*/ 347779 h 919581"/>
                  <a:gd name="connsiteX72" fmla="*/ 657618 w 920484"/>
                  <a:gd name="connsiteY72" fmla="*/ 283643 h 919581"/>
                  <a:gd name="connsiteX73" fmla="*/ 672975 w 920484"/>
                  <a:gd name="connsiteY73" fmla="*/ 120142 h 919581"/>
                  <a:gd name="connsiteX74" fmla="*/ 696461 w 920484"/>
                  <a:gd name="connsiteY74" fmla="*/ 96656 h 919581"/>
                  <a:gd name="connsiteX75" fmla="*/ 823829 w 920484"/>
                  <a:gd name="connsiteY75" fmla="*/ 224024 h 919581"/>
                  <a:gd name="connsiteX76" fmla="*/ 800343 w 920484"/>
                  <a:gd name="connsiteY76" fmla="*/ 247510 h 919581"/>
                  <a:gd name="connsiteX77" fmla="*/ 672975 w 920484"/>
                  <a:gd name="connsiteY77" fmla="*/ 120142 h 919581"/>
                  <a:gd name="connsiteX78" fmla="*/ 799440 w 920484"/>
                  <a:gd name="connsiteY78" fmla="*/ 30713 h 919581"/>
                  <a:gd name="connsiteX79" fmla="*/ 889772 w 920484"/>
                  <a:gd name="connsiteY79" fmla="*/ 121045 h 919581"/>
                  <a:gd name="connsiteX80" fmla="*/ 863575 w 920484"/>
                  <a:gd name="connsiteY80" fmla="*/ 184278 h 919581"/>
                  <a:gd name="connsiteX81" fmla="*/ 845509 w 920484"/>
                  <a:gd name="connsiteY81" fmla="*/ 202344 h 919581"/>
                  <a:gd name="connsiteX82" fmla="*/ 718141 w 920484"/>
                  <a:gd name="connsiteY82" fmla="*/ 74976 h 919581"/>
                  <a:gd name="connsiteX83" fmla="*/ 736207 w 920484"/>
                  <a:gd name="connsiteY83" fmla="*/ 56909 h 919581"/>
                  <a:gd name="connsiteX84" fmla="*/ 799440 w 920484"/>
                  <a:gd name="connsiteY84" fmla="*/ 30713 h 919581"/>
                  <a:gd name="connsiteX85" fmla="*/ 799440 w 920484"/>
                  <a:gd name="connsiteY85" fmla="*/ 30713 h 919581"/>
                  <a:gd name="connsiteX86" fmla="*/ 652198 w 920484"/>
                  <a:gd name="connsiteY86" fmla="*/ 140918 h 919581"/>
                  <a:gd name="connsiteX87" fmla="*/ 705494 w 920484"/>
                  <a:gd name="connsiteY87" fmla="*/ 194214 h 919581"/>
                  <a:gd name="connsiteX88" fmla="*/ 636842 w 920484"/>
                  <a:gd name="connsiteY88" fmla="*/ 262866 h 919581"/>
                  <a:gd name="connsiteX89" fmla="*/ 572706 w 920484"/>
                  <a:gd name="connsiteY89" fmla="*/ 220411 h 919581"/>
                  <a:gd name="connsiteX90" fmla="*/ 652198 w 920484"/>
                  <a:gd name="connsiteY90" fmla="*/ 140918 h 919581"/>
                  <a:gd name="connsiteX91" fmla="*/ 696461 w 920484"/>
                  <a:gd name="connsiteY91" fmla="*/ 460694 h 919581"/>
                  <a:gd name="connsiteX92" fmla="*/ 616065 w 920484"/>
                  <a:gd name="connsiteY92" fmla="*/ 616065 h 919581"/>
                  <a:gd name="connsiteX93" fmla="*/ 541993 w 920484"/>
                  <a:gd name="connsiteY93" fmla="*/ 713624 h 919581"/>
                  <a:gd name="connsiteX94" fmla="*/ 532960 w 920484"/>
                  <a:gd name="connsiteY94" fmla="*/ 712721 h 919581"/>
                  <a:gd name="connsiteX95" fmla="*/ 473340 w 920484"/>
                  <a:gd name="connsiteY95" fmla="*/ 712721 h 919581"/>
                  <a:gd name="connsiteX96" fmla="*/ 473340 w 920484"/>
                  <a:gd name="connsiteY96" fmla="*/ 638648 h 919581"/>
                  <a:gd name="connsiteX97" fmla="*/ 429078 w 920484"/>
                  <a:gd name="connsiteY97" fmla="*/ 594385 h 919581"/>
                  <a:gd name="connsiteX98" fmla="*/ 399268 w 920484"/>
                  <a:gd name="connsiteY98" fmla="*/ 594385 h 919581"/>
                  <a:gd name="connsiteX99" fmla="*/ 384815 w 920484"/>
                  <a:gd name="connsiteY99" fmla="*/ 579933 h 919581"/>
                  <a:gd name="connsiteX100" fmla="*/ 399268 w 920484"/>
                  <a:gd name="connsiteY100" fmla="*/ 565479 h 919581"/>
                  <a:gd name="connsiteX101" fmla="*/ 547413 w 920484"/>
                  <a:gd name="connsiteY101" fmla="*/ 565479 h 919581"/>
                  <a:gd name="connsiteX102" fmla="*/ 591676 w 920484"/>
                  <a:gd name="connsiteY102" fmla="*/ 521217 h 919581"/>
                  <a:gd name="connsiteX103" fmla="*/ 547413 w 920484"/>
                  <a:gd name="connsiteY103" fmla="*/ 476954 h 919581"/>
                  <a:gd name="connsiteX104" fmla="*/ 429078 w 920484"/>
                  <a:gd name="connsiteY104" fmla="*/ 476954 h 919581"/>
                  <a:gd name="connsiteX105" fmla="*/ 414624 w 920484"/>
                  <a:gd name="connsiteY105" fmla="*/ 462501 h 919581"/>
                  <a:gd name="connsiteX106" fmla="*/ 414624 w 920484"/>
                  <a:gd name="connsiteY106" fmla="*/ 418238 h 919581"/>
                  <a:gd name="connsiteX107" fmla="*/ 488697 w 920484"/>
                  <a:gd name="connsiteY107" fmla="*/ 418238 h 919581"/>
                  <a:gd name="connsiteX108" fmla="*/ 562769 w 920484"/>
                  <a:gd name="connsiteY108" fmla="*/ 344165 h 919581"/>
                  <a:gd name="connsiteX109" fmla="*/ 488697 w 920484"/>
                  <a:gd name="connsiteY109" fmla="*/ 270093 h 919581"/>
                  <a:gd name="connsiteX110" fmla="*/ 487794 w 920484"/>
                  <a:gd name="connsiteY110" fmla="*/ 270093 h 919581"/>
                  <a:gd name="connsiteX111" fmla="*/ 488697 w 920484"/>
                  <a:gd name="connsiteY111" fmla="*/ 254737 h 919581"/>
                  <a:gd name="connsiteX112" fmla="*/ 485084 w 920484"/>
                  <a:gd name="connsiteY112" fmla="*/ 226733 h 919581"/>
                  <a:gd name="connsiteX113" fmla="*/ 696461 w 920484"/>
                  <a:gd name="connsiteY113" fmla="*/ 460694 h 919581"/>
                  <a:gd name="connsiteX114" fmla="*/ 696461 w 920484"/>
                  <a:gd name="connsiteY114" fmla="*/ 460694 h 919581"/>
                  <a:gd name="connsiteX115" fmla="*/ 370362 w 920484"/>
                  <a:gd name="connsiteY115" fmla="*/ 756983 h 919581"/>
                  <a:gd name="connsiteX116" fmla="*/ 384815 w 920484"/>
                  <a:gd name="connsiteY116" fmla="*/ 742530 h 919581"/>
                  <a:gd name="connsiteX117" fmla="*/ 532960 w 920484"/>
                  <a:gd name="connsiteY117" fmla="*/ 742530 h 919581"/>
                  <a:gd name="connsiteX118" fmla="*/ 547413 w 920484"/>
                  <a:gd name="connsiteY118" fmla="*/ 756983 h 919581"/>
                  <a:gd name="connsiteX119" fmla="*/ 532960 w 920484"/>
                  <a:gd name="connsiteY119" fmla="*/ 771437 h 919581"/>
                  <a:gd name="connsiteX120" fmla="*/ 384815 w 920484"/>
                  <a:gd name="connsiteY120" fmla="*/ 771437 h 919581"/>
                  <a:gd name="connsiteX121" fmla="*/ 370362 w 920484"/>
                  <a:gd name="connsiteY121" fmla="*/ 756983 h 919581"/>
                  <a:gd name="connsiteX122" fmla="*/ 184277 w 920484"/>
                  <a:gd name="connsiteY122" fmla="*/ 756983 h 919581"/>
                  <a:gd name="connsiteX123" fmla="*/ 293579 w 920484"/>
                  <a:gd name="connsiteY123" fmla="*/ 647682 h 919581"/>
                  <a:gd name="connsiteX124" fmla="*/ 341455 w 920484"/>
                  <a:gd name="connsiteY124" fmla="*/ 706398 h 919581"/>
                  <a:gd name="connsiteX125" fmla="*/ 237573 w 920484"/>
                  <a:gd name="connsiteY125" fmla="*/ 810279 h 919581"/>
                  <a:gd name="connsiteX126" fmla="*/ 184277 w 920484"/>
                  <a:gd name="connsiteY126" fmla="*/ 756983 h 919581"/>
                  <a:gd name="connsiteX127" fmla="*/ 29809 w 920484"/>
                  <a:gd name="connsiteY127" fmla="*/ 327906 h 919581"/>
                  <a:gd name="connsiteX128" fmla="*/ 89428 w 920484"/>
                  <a:gd name="connsiteY128" fmla="*/ 268287 h 919581"/>
                  <a:gd name="connsiteX129" fmla="*/ 149048 w 920484"/>
                  <a:gd name="connsiteY129" fmla="*/ 327906 h 919581"/>
                  <a:gd name="connsiteX130" fmla="*/ 178858 w 920484"/>
                  <a:gd name="connsiteY130" fmla="*/ 327906 h 919581"/>
                  <a:gd name="connsiteX131" fmla="*/ 93945 w 920484"/>
                  <a:gd name="connsiteY131" fmla="*/ 239380 h 919581"/>
                  <a:gd name="connsiteX132" fmla="*/ 90332 w 920484"/>
                  <a:gd name="connsiteY132" fmla="*/ 209571 h 919581"/>
                  <a:gd name="connsiteX133" fmla="*/ 208667 w 920484"/>
                  <a:gd name="connsiteY133" fmla="*/ 91235 h 919581"/>
                  <a:gd name="connsiteX134" fmla="*/ 311646 w 920484"/>
                  <a:gd name="connsiteY134" fmla="*/ 151758 h 919581"/>
                  <a:gd name="connsiteX135" fmla="*/ 253833 w 920484"/>
                  <a:gd name="connsiteY135" fmla="*/ 241187 h 919581"/>
                  <a:gd name="connsiteX136" fmla="*/ 208667 w 920484"/>
                  <a:gd name="connsiteY136" fmla="*/ 298999 h 919581"/>
                  <a:gd name="connsiteX137" fmla="*/ 238477 w 920484"/>
                  <a:gd name="connsiteY137" fmla="*/ 298999 h 919581"/>
                  <a:gd name="connsiteX138" fmla="*/ 268287 w 920484"/>
                  <a:gd name="connsiteY138" fmla="*/ 269190 h 919581"/>
                  <a:gd name="connsiteX139" fmla="*/ 298096 w 920484"/>
                  <a:gd name="connsiteY139" fmla="*/ 298999 h 919581"/>
                  <a:gd name="connsiteX140" fmla="*/ 327906 w 920484"/>
                  <a:gd name="connsiteY140" fmla="*/ 298999 h 919581"/>
                  <a:gd name="connsiteX141" fmla="*/ 284546 w 920484"/>
                  <a:gd name="connsiteY141" fmla="*/ 242090 h 919581"/>
                  <a:gd name="connsiteX142" fmla="*/ 372169 w 920484"/>
                  <a:gd name="connsiteY142" fmla="*/ 165308 h 919581"/>
                  <a:gd name="connsiteX143" fmla="*/ 460694 w 920484"/>
                  <a:gd name="connsiteY143" fmla="*/ 253833 h 919581"/>
                  <a:gd name="connsiteX144" fmla="*/ 457080 w 920484"/>
                  <a:gd name="connsiteY144" fmla="*/ 276416 h 919581"/>
                  <a:gd name="connsiteX145" fmla="*/ 415528 w 920484"/>
                  <a:gd name="connsiteY145" fmla="*/ 342359 h 919581"/>
                  <a:gd name="connsiteX146" fmla="*/ 445337 w 920484"/>
                  <a:gd name="connsiteY146" fmla="*/ 342359 h 919581"/>
                  <a:gd name="connsiteX147" fmla="*/ 489600 w 920484"/>
                  <a:gd name="connsiteY147" fmla="*/ 298096 h 919581"/>
                  <a:gd name="connsiteX148" fmla="*/ 533863 w 920484"/>
                  <a:gd name="connsiteY148" fmla="*/ 342359 h 919581"/>
                  <a:gd name="connsiteX149" fmla="*/ 489600 w 920484"/>
                  <a:gd name="connsiteY149" fmla="*/ 386621 h 919581"/>
                  <a:gd name="connsiteX150" fmla="*/ 88525 w 920484"/>
                  <a:gd name="connsiteY150" fmla="*/ 386621 h 919581"/>
                  <a:gd name="connsiteX151" fmla="*/ 29809 w 920484"/>
                  <a:gd name="connsiteY151" fmla="*/ 327906 h 919581"/>
                  <a:gd name="connsiteX152" fmla="*/ 384815 w 920484"/>
                  <a:gd name="connsiteY152" fmla="*/ 416431 h 919581"/>
                  <a:gd name="connsiteX153" fmla="*/ 384815 w 920484"/>
                  <a:gd name="connsiteY153" fmla="*/ 460694 h 919581"/>
                  <a:gd name="connsiteX154" fmla="*/ 429078 w 920484"/>
                  <a:gd name="connsiteY154" fmla="*/ 504957 h 919581"/>
                  <a:gd name="connsiteX155" fmla="*/ 547413 w 920484"/>
                  <a:gd name="connsiteY155" fmla="*/ 504957 h 919581"/>
                  <a:gd name="connsiteX156" fmla="*/ 561866 w 920484"/>
                  <a:gd name="connsiteY156" fmla="*/ 519410 h 919581"/>
                  <a:gd name="connsiteX157" fmla="*/ 547413 w 920484"/>
                  <a:gd name="connsiteY157" fmla="*/ 533863 h 919581"/>
                  <a:gd name="connsiteX158" fmla="*/ 399268 w 920484"/>
                  <a:gd name="connsiteY158" fmla="*/ 533863 h 919581"/>
                  <a:gd name="connsiteX159" fmla="*/ 355005 w 920484"/>
                  <a:gd name="connsiteY159" fmla="*/ 578126 h 919581"/>
                  <a:gd name="connsiteX160" fmla="*/ 399268 w 920484"/>
                  <a:gd name="connsiteY160" fmla="*/ 622389 h 919581"/>
                  <a:gd name="connsiteX161" fmla="*/ 429078 w 920484"/>
                  <a:gd name="connsiteY161" fmla="*/ 622389 h 919581"/>
                  <a:gd name="connsiteX162" fmla="*/ 443531 w 920484"/>
                  <a:gd name="connsiteY162" fmla="*/ 636842 h 919581"/>
                  <a:gd name="connsiteX163" fmla="*/ 443531 w 920484"/>
                  <a:gd name="connsiteY163" fmla="*/ 710914 h 919581"/>
                  <a:gd name="connsiteX164" fmla="*/ 383912 w 920484"/>
                  <a:gd name="connsiteY164" fmla="*/ 710914 h 919581"/>
                  <a:gd name="connsiteX165" fmla="*/ 374878 w 920484"/>
                  <a:gd name="connsiteY165" fmla="*/ 711817 h 919581"/>
                  <a:gd name="connsiteX166" fmla="*/ 300806 w 920484"/>
                  <a:gd name="connsiteY166" fmla="*/ 614259 h 919581"/>
                  <a:gd name="connsiteX167" fmla="*/ 220410 w 920484"/>
                  <a:gd name="connsiteY167" fmla="*/ 458887 h 919581"/>
                  <a:gd name="connsiteX168" fmla="*/ 224927 w 920484"/>
                  <a:gd name="connsiteY168" fmla="*/ 414625 h 919581"/>
                  <a:gd name="connsiteX169" fmla="*/ 384815 w 920484"/>
                  <a:gd name="connsiteY169" fmla="*/ 414625 h 919581"/>
                  <a:gd name="connsiteX170" fmla="*/ 271900 w 920484"/>
                  <a:gd name="connsiteY170" fmla="*/ 627808 h 919581"/>
                  <a:gd name="connsiteX171" fmla="*/ 163501 w 920484"/>
                  <a:gd name="connsiteY171" fmla="*/ 736207 h 919581"/>
                  <a:gd name="connsiteX172" fmla="*/ 110205 w 920484"/>
                  <a:gd name="connsiteY172" fmla="*/ 682911 h 919581"/>
                  <a:gd name="connsiteX173" fmla="*/ 223121 w 920484"/>
                  <a:gd name="connsiteY173" fmla="*/ 569996 h 919581"/>
                  <a:gd name="connsiteX174" fmla="*/ 271900 w 920484"/>
                  <a:gd name="connsiteY174" fmla="*/ 627808 h 919581"/>
                  <a:gd name="connsiteX175" fmla="*/ 271900 w 920484"/>
                  <a:gd name="connsiteY175" fmla="*/ 627808 h 919581"/>
                  <a:gd name="connsiteX176" fmla="*/ 94849 w 920484"/>
                  <a:gd name="connsiteY176" fmla="*/ 710010 h 919581"/>
                  <a:gd name="connsiteX177" fmla="*/ 210474 w 920484"/>
                  <a:gd name="connsiteY177" fmla="*/ 825636 h 919581"/>
                  <a:gd name="connsiteX178" fmla="*/ 112012 w 920484"/>
                  <a:gd name="connsiteY178" fmla="*/ 863575 h 919581"/>
                  <a:gd name="connsiteX179" fmla="*/ 56909 w 920484"/>
                  <a:gd name="connsiteY179" fmla="*/ 808473 h 919581"/>
                  <a:gd name="connsiteX180" fmla="*/ 94849 w 920484"/>
                  <a:gd name="connsiteY180" fmla="*/ 710010 h 919581"/>
                  <a:gd name="connsiteX181" fmla="*/ 43359 w 920484"/>
                  <a:gd name="connsiteY181" fmla="*/ 889772 h 919581"/>
                  <a:gd name="connsiteX182" fmla="*/ 29809 w 920484"/>
                  <a:gd name="connsiteY182" fmla="*/ 879835 h 919581"/>
                  <a:gd name="connsiteX183" fmla="*/ 30713 w 920484"/>
                  <a:gd name="connsiteY183" fmla="*/ 876222 h 919581"/>
                  <a:gd name="connsiteX184" fmla="*/ 45166 w 920484"/>
                  <a:gd name="connsiteY184" fmla="*/ 837379 h 919581"/>
                  <a:gd name="connsiteX185" fmla="*/ 82202 w 920484"/>
                  <a:gd name="connsiteY185" fmla="*/ 874415 h 919581"/>
                  <a:gd name="connsiteX186" fmla="*/ 43359 w 920484"/>
                  <a:gd name="connsiteY186" fmla="*/ 889772 h 919581"/>
                  <a:gd name="connsiteX187" fmla="*/ 458887 w 920484"/>
                  <a:gd name="connsiteY187" fmla="*/ 890675 h 919581"/>
                  <a:gd name="connsiteX188" fmla="*/ 406495 w 920484"/>
                  <a:gd name="connsiteY188" fmla="*/ 860865 h 919581"/>
                  <a:gd name="connsiteX189" fmla="*/ 511280 w 920484"/>
                  <a:gd name="connsiteY189" fmla="*/ 860865 h 919581"/>
                  <a:gd name="connsiteX190" fmla="*/ 458887 w 920484"/>
                  <a:gd name="connsiteY190" fmla="*/ 890675 h 919581"/>
                  <a:gd name="connsiteX191" fmla="*/ 458887 w 920484"/>
                  <a:gd name="connsiteY191" fmla="*/ 890675 h 919581"/>
                  <a:gd name="connsiteX192" fmla="*/ 533863 w 920484"/>
                  <a:gd name="connsiteY192" fmla="*/ 831056 h 919581"/>
                  <a:gd name="connsiteX193" fmla="*/ 385718 w 920484"/>
                  <a:gd name="connsiteY193" fmla="*/ 831056 h 919581"/>
                  <a:gd name="connsiteX194" fmla="*/ 371265 w 920484"/>
                  <a:gd name="connsiteY194" fmla="*/ 816603 h 919581"/>
                  <a:gd name="connsiteX195" fmla="*/ 385718 w 920484"/>
                  <a:gd name="connsiteY195" fmla="*/ 802149 h 919581"/>
                  <a:gd name="connsiteX196" fmla="*/ 533863 w 920484"/>
                  <a:gd name="connsiteY196" fmla="*/ 802149 h 919581"/>
                  <a:gd name="connsiteX197" fmla="*/ 548316 w 920484"/>
                  <a:gd name="connsiteY197" fmla="*/ 816603 h 919581"/>
                  <a:gd name="connsiteX198" fmla="*/ 533863 w 920484"/>
                  <a:gd name="connsiteY198" fmla="*/ 831056 h 919581"/>
                  <a:gd name="connsiteX199" fmla="*/ 888868 w 920484"/>
                  <a:gd name="connsiteY199" fmla="*/ 668458 h 919581"/>
                  <a:gd name="connsiteX200" fmla="*/ 888868 w 920484"/>
                  <a:gd name="connsiteY200" fmla="*/ 668458 h 919581"/>
                  <a:gd name="connsiteX201" fmla="*/ 834669 w 920484"/>
                  <a:gd name="connsiteY201" fmla="*/ 704591 h 919581"/>
                  <a:gd name="connsiteX202" fmla="*/ 847315 w 920484"/>
                  <a:gd name="connsiteY202" fmla="*/ 767823 h 919581"/>
                  <a:gd name="connsiteX203" fmla="*/ 848219 w 920484"/>
                  <a:gd name="connsiteY203" fmla="*/ 768726 h 919581"/>
                  <a:gd name="connsiteX204" fmla="*/ 827442 w 920484"/>
                  <a:gd name="connsiteY204" fmla="*/ 789503 h 919581"/>
                  <a:gd name="connsiteX205" fmla="*/ 826539 w 920484"/>
                  <a:gd name="connsiteY205" fmla="*/ 788600 h 919581"/>
                  <a:gd name="connsiteX206" fmla="*/ 762403 w 920484"/>
                  <a:gd name="connsiteY206" fmla="*/ 775953 h 919581"/>
                  <a:gd name="connsiteX207" fmla="*/ 726270 w 920484"/>
                  <a:gd name="connsiteY207" fmla="*/ 829249 h 919581"/>
                  <a:gd name="connsiteX208" fmla="*/ 726270 w 920484"/>
                  <a:gd name="connsiteY208" fmla="*/ 830153 h 919581"/>
                  <a:gd name="connsiteX209" fmla="*/ 696461 w 920484"/>
                  <a:gd name="connsiteY209" fmla="*/ 830153 h 919581"/>
                  <a:gd name="connsiteX210" fmla="*/ 696461 w 920484"/>
                  <a:gd name="connsiteY210" fmla="*/ 831056 h 919581"/>
                  <a:gd name="connsiteX211" fmla="*/ 660328 w 920484"/>
                  <a:gd name="connsiteY211" fmla="*/ 776856 h 919581"/>
                  <a:gd name="connsiteX212" fmla="*/ 597095 w 920484"/>
                  <a:gd name="connsiteY212" fmla="*/ 789503 h 919581"/>
                  <a:gd name="connsiteX213" fmla="*/ 596192 w 920484"/>
                  <a:gd name="connsiteY213" fmla="*/ 790406 h 919581"/>
                  <a:gd name="connsiteX214" fmla="*/ 576319 w 920484"/>
                  <a:gd name="connsiteY214" fmla="*/ 770533 h 919581"/>
                  <a:gd name="connsiteX215" fmla="*/ 578126 w 920484"/>
                  <a:gd name="connsiteY215" fmla="*/ 757887 h 919581"/>
                  <a:gd name="connsiteX216" fmla="*/ 568189 w 920484"/>
                  <a:gd name="connsiteY216" fmla="*/ 729884 h 919581"/>
                  <a:gd name="connsiteX217" fmla="*/ 608838 w 920484"/>
                  <a:gd name="connsiteY217" fmla="*/ 666651 h 919581"/>
                  <a:gd name="connsiteX218" fmla="*/ 711817 w 920484"/>
                  <a:gd name="connsiteY218" fmla="*/ 757887 h 919581"/>
                  <a:gd name="connsiteX219" fmla="*/ 815699 w 920484"/>
                  <a:gd name="connsiteY219" fmla="*/ 654005 h 919581"/>
                  <a:gd name="connsiteX220" fmla="*/ 711817 w 920484"/>
                  <a:gd name="connsiteY220" fmla="*/ 550123 h 919581"/>
                  <a:gd name="connsiteX221" fmla="*/ 707301 w 920484"/>
                  <a:gd name="connsiteY221" fmla="*/ 550123 h 919581"/>
                  <a:gd name="connsiteX222" fmla="*/ 726270 w 920484"/>
                  <a:gd name="connsiteY222" fmla="*/ 476051 h 919581"/>
                  <a:gd name="connsiteX223" fmla="*/ 727174 w 920484"/>
                  <a:gd name="connsiteY223" fmla="*/ 476051 h 919581"/>
                  <a:gd name="connsiteX224" fmla="*/ 727174 w 920484"/>
                  <a:gd name="connsiteY224" fmla="*/ 476954 h 919581"/>
                  <a:gd name="connsiteX225" fmla="*/ 763307 w 920484"/>
                  <a:gd name="connsiteY225" fmla="*/ 531153 h 919581"/>
                  <a:gd name="connsiteX226" fmla="*/ 826539 w 920484"/>
                  <a:gd name="connsiteY226" fmla="*/ 518507 h 919581"/>
                  <a:gd name="connsiteX227" fmla="*/ 827442 w 920484"/>
                  <a:gd name="connsiteY227" fmla="*/ 517603 h 919581"/>
                  <a:gd name="connsiteX228" fmla="*/ 848219 w 920484"/>
                  <a:gd name="connsiteY228" fmla="*/ 538379 h 919581"/>
                  <a:gd name="connsiteX229" fmla="*/ 847315 w 920484"/>
                  <a:gd name="connsiteY229" fmla="*/ 539283 h 919581"/>
                  <a:gd name="connsiteX230" fmla="*/ 834669 w 920484"/>
                  <a:gd name="connsiteY230" fmla="*/ 603419 h 919581"/>
                  <a:gd name="connsiteX231" fmla="*/ 887965 w 920484"/>
                  <a:gd name="connsiteY231" fmla="*/ 639552 h 919581"/>
                  <a:gd name="connsiteX232" fmla="*/ 888868 w 920484"/>
                  <a:gd name="connsiteY232" fmla="*/ 639552 h 919581"/>
                  <a:gd name="connsiteX233" fmla="*/ 888868 w 920484"/>
                  <a:gd name="connsiteY233" fmla="*/ 668458 h 91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920484" h="919581">
                    <a:moveTo>
                      <a:pt x="861768" y="590772"/>
                    </a:moveTo>
                    <a:cubicBezTo>
                      <a:pt x="857252" y="579933"/>
                      <a:pt x="859962" y="568189"/>
                      <a:pt x="868092" y="559156"/>
                    </a:cubicBezTo>
                    <a:lnTo>
                      <a:pt x="889772" y="537476"/>
                    </a:lnTo>
                    <a:lnTo>
                      <a:pt x="826539" y="474244"/>
                    </a:lnTo>
                    <a:lnTo>
                      <a:pt x="804859" y="495924"/>
                    </a:lnTo>
                    <a:cubicBezTo>
                      <a:pt x="796730" y="504053"/>
                      <a:pt x="784083" y="506763"/>
                      <a:pt x="773243" y="501343"/>
                    </a:cubicBezTo>
                    <a:cubicBezTo>
                      <a:pt x="762403" y="496827"/>
                      <a:pt x="756080" y="486890"/>
                      <a:pt x="756080" y="475147"/>
                    </a:cubicBezTo>
                    <a:lnTo>
                      <a:pt x="756080" y="444434"/>
                    </a:lnTo>
                    <a:lnTo>
                      <a:pt x="725367" y="444434"/>
                    </a:lnTo>
                    <a:cubicBezTo>
                      <a:pt x="724464" y="420948"/>
                      <a:pt x="719947" y="397461"/>
                      <a:pt x="711817" y="375782"/>
                    </a:cubicBezTo>
                    <a:lnTo>
                      <a:pt x="883448" y="204150"/>
                    </a:lnTo>
                    <a:cubicBezTo>
                      <a:pt x="906031" y="181567"/>
                      <a:pt x="918678" y="151758"/>
                      <a:pt x="918678" y="119239"/>
                    </a:cubicBezTo>
                    <a:cubicBezTo>
                      <a:pt x="918678" y="53296"/>
                      <a:pt x="865382" y="0"/>
                      <a:pt x="799440" y="0"/>
                    </a:cubicBezTo>
                    <a:cubicBezTo>
                      <a:pt x="767823" y="0"/>
                      <a:pt x="737110" y="12647"/>
                      <a:pt x="714527" y="35230"/>
                    </a:cubicBezTo>
                    <a:lnTo>
                      <a:pt x="542896" y="206861"/>
                    </a:lnTo>
                    <a:cubicBezTo>
                      <a:pt x="520313" y="199634"/>
                      <a:pt x="496827" y="195117"/>
                      <a:pt x="473340" y="194214"/>
                    </a:cubicBezTo>
                    <a:cubicBezTo>
                      <a:pt x="452564" y="158081"/>
                      <a:pt x="414624" y="134595"/>
                      <a:pt x="370362" y="134595"/>
                    </a:cubicBezTo>
                    <a:cubicBezTo>
                      <a:pt x="359522" y="134595"/>
                      <a:pt x="347779" y="136401"/>
                      <a:pt x="337842" y="139112"/>
                    </a:cubicBezTo>
                    <a:cubicBezTo>
                      <a:pt x="312549" y="91235"/>
                      <a:pt x="262866" y="60523"/>
                      <a:pt x="207764" y="60523"/>
                    </a:cubicBezTo>
                    <a:cubicBezTo>
                      <a:pt x="126465" y="60523"/>
                      <a:pt x="59619" y="127368"/>
                      <a:pt x="59619" y="208667"/>
                    </a:cubicBezTo>
                    <a:cubicBezTo>
                      <a:pt x="59619" y="220411"/>
                      <a:pt x="61426" y="231250"/>
                      <a:pt x="63233" y="242090"/>
                    </a:cubicBezTo>
                    <a:cubicBezTo>
                      <a:pt x="27100" y="252930"/>
                      <a:pt x="0" y="287256"/>
                      <a:pt x="0" y="327002"/>
                    </a:cubicBezTo>
                    <a:cubicBezTo>
                      <a:pt x="0" y="375782"/>
                      <a:pt x="39746" y="415528"/>
                      <a:pt x="88525" y="415528"/>
                    </a:cubicBezTo>
                    <a:lnTo>
                      <a:pt x="196021" y="415528"/>
                    </a:lnTo>
                    <a:cubicBezTo>
                      <a:pt x="193310" y="429981"/>
                      <a:pt x="192407" y="445337"/>
                      <a:pt x="192407" y="459791"/>
                    </a:cubicBezTo>
                    <a:cubicBezTo>
                      <a:pt x="192407" y="492310"/>
                      <a:pt x="198731" y="518507"/>
                      <a:pt x="207764" y="541993"/>
                    </a:cubicBezTo>
                    <a:lnTo>
                      <a:pt x="75879" y="673878"/>
                    </a:lnTo>
                    <a:lnTo>
                      <a:pt x="2710" y="865382"/>
                    </a:lnTo>
                    <a:cubicBezTo>
                      <a:pt x="903" y="869898"/>
                      <a:pt x="0" y="874415"/>
                      <a:pt x="0" y="879835"/>
                    </a:cubicBezTo>
                    <a:cubicBezTo>
                      <a:pt x="0" y="901515"/>
                      <a:pt x="18066" y="919581"/>
                      <a:pt x="39746" y="919581"/>
                    </a:cubicBezTo>
                    <a:cubicBezTo>
                      <a:pt x="44262" y="919581"/>
                      <a:pt x="49683" y="918678"/>
                      <a:pt x="54199" y="916871"/>
                    </a:cubicBezTo>
                    <a:lnTo>
                      <a:pt x="245704" y="843702"/>
                    </a:lnTo>
                    <a:lnTo>
                      <a:pt x="342359" y="747047"/>
                    </a:lnTo>
                    <a:cubicBezTo>
                      <a:pt x="341455" y="750660"/>
                      <a:pt x="341455" y="753370"/>
                      <a:pt x="341455" y="756983"/>
                    </a:cubicBezTo>
                    <a:cubicBezTo>
                      <a:pt x="341455" y="768726"/>
                      <a:pt x="345972" y="778663"/>
                      <a:pt x="353198" y="786793"/>
                    </a:cubicBezTo>
                    <a:cubicBezTo>
                      <a:pt x="345972" y="794923"/>
                      <a:pt x="341455" y="804859"/>
                      <a:pt x="341455" y="816603"/>
                    </a:cubicBezTo>
                    <a:cubicBezTo>
                      <a:pt x="341455" y="837379"/>
                      <a:pt x="355908" y="854542"/>
                      <a:pt x="374878" y="859059"/>
                    </a:cubicBezTo>
                    <a:cubicBezTo>
                      <a:pt x="387525" y="895191"/>
                      <a:pt x="420948" y="919581"/>
                      <a:pt x="460694" y="919581"/>
                    </a:cubicBezTo>
                    <a:cubicBezTo>
                      <a:pt x="500440" y="919581"/>
                      <a:pt x="533863" y="895191"/>
                      <a:pt x="546510" y="859059"/>
                    </a:cubicBezTo>
                    <a:cubicBezTo>
                      <a:pt x="565479" y="853639"/>
                      <a:pt x="579933" y="836475"/>
                      <a:pt x="579933" y="816603"/>
                    </a:cubicBezTo>
                    <a:cubicBezTo>
                      <a:pt x="579933" y="815699"/>
                      <a:pt x="579933" y="814796"/>
                      <a:pt x="579933" y="812989"/>
                    </a:cubicBezTo>
                    <a:lnTo>
                      <a:pt x="597999" y="831056"/>
                    </a:lnTo>
                    <a:lnTo>
                      <a:pt x="619678" y="809376"/>
                    </a:lnTo>
                    <a:cubicBezTo>
                      <a:pt x="627808" y="801246"/>
                      <a:pt x="640455" y="798536"/>
                      <a:pt x="651295" y="803956"/>
                    </a:cubicBezTo>
                    <a:cubicBezTo>
                      <a:pt x="662135" y="808473"/>
                      <a:pt x="668458" y="818409"/>
                      <a:pt x="668458" y="830153"/>
                    </a:cubicBezTo>
                    <a:lnTo>
                      <a:pt x="668458" y="860865"/>
                    </a:lnTo>
                    <a:lnTo>
                      <a:pt x="756983" y="860865"/>
                    </a:lnTo>
                    <a:lnTo>
                      <a:pt x="756983" y="831056"/>
                    </a:lnTo>
                    <a:cubicBezTo>
                      <a:pt x="756983" y="819313"/>
                      <a:pt x="764210" y="809376"/>
                      <a:pt x="775050" y="804859"/>
                    </a:cubicBezTo>
                    <a:cubicBezTo>
                      <a:pt x="785890" y="800343"/>
                      <a:pt x="797633" y="803053"/>
                      <a:pt x="805763" y="811183"/>
                    </a:cubicBezTo>
                    <a:lnTo>
                      <a:pt x="827442" y="832863"/>
                    </a:lnTo>
                    <a:lnTo>
                      <a:pt x="890675" y="769630"/>
                    </a:lnTo>
                    <a:lnTo>
                      <a:pt x="868995" y="747950"/>
                    </a:lnTo>
                    <a:cubicBezTo>
                      <a:pt x="860865" y="739821"/>
                      <a:pt x="858155" y="727174"/>
                      <a:pt x="863575" y="716334"/>
                    </a:cubicBezTo>
                    <a:cubicBezTo>
                      <a:pt x="868092" y="705494"/>
                      <a:pt x="878029" y="699171"/>
                      <a:pt x="889772" y="699171"/>
                    </a:cubicBezTo>
                    <a:lnTo>
                      <a:pt x="920484" y="699171"/>
                    </a:lnTo>
                    <a:lnTo>
                      <a:pt x="920484" y="610645"/>
                    </a:lnTo>
                    <a:lnTo>
                      <a:pt x="889772" y="610645"/>
                    </a:lnTo>
                    <a:cubicBezTo>
                      <a:pt x="877125" y="608839"/>
                      <a:pt x="866285" y="602516"/>
                      <a:pt x="861768" y="590772"/>
                    </a:cubicBezTo>
                    <a:lnTo>
                      <a:pt x="861768" y="590772"/>
                    </a:lnTo>
                    <a:close/>
                    <a:moveTo>
                      <a:pt x="639552" y="635035"/>
                    </a:moveTo>
                    <a:cubicBezTo>
                      <a:pt x="655811" y="619678"/>
                      <a:pt x="672071" y="603419"/>
                      <a:pt x="685621" y="584449"/>
                    </a:cubicBezTo>
                    <a:cubicBezTo>
                      <a:pt x="693751" y="581739"/>
                      <a:pt x="701881" y="579933"/>
                      <a:pt x="710914" y="579933"/>
                    </a:cubicBezTo>
                    <a:cubicBezTo>
                      <a:pt x="751564" y="579933"/>
                      <a:pt x="784986" y="613356"/>
                      <a:pt x="784986" y="654005"/>
                    </a:cubicBezTo>
                    <a:cubicBezTo>
                      <a:pt x="784986" y="694654"/>
                      <a:pt x="751564" y="728077"/>
                      <a:pt x="710914" y="728077"/>
                    </a:cubicBezTo>
                    <a:cubicBezTo>
                      <a:pt x="670265" y="728077"/>
                      <a:pt x="636842" y="694654"/>
                      <a:pt x="636842" y="654005"/>
                    </a:cubicBezTo>
                    <a:cubicBezTo>
                      <a:pt x="636842" y="646778"/>
                      <a:pt x="637745" y="640455"/>
                      <a:pt x="639552" y="635035"/>
                    </a:cubicBezTo>
                    <a:lnTo>
                      <a:pt x="639552" y="635035"/>
                    </a:lnTo>
                    <a:close/>
                    <a:moveTo>
                      <a:pt x="657618" y="283643"/>
                    </a:moveTo>
                    <a:lnTo>
                      <a:pt x="726270" y="214990"/>
                    </a:lnTo>
                    <a:lnTo>
                      <a:pt x="779566" y="268287"/>
                    </a:lnTo>
                    <a:lnTo>
                      <a:pt x="700074" y="347779"/>
                    </a:lnTo>
                    <a:cubicBezTo>
                      <a:pt x="689234" y="324293"/>
                      <a:pt x="674781" y="302613"/>
                      <a:pt x="657618" y="283643"/>
                    </a:cubicBezTo>
                    <a:close/>
                    <a:moveTo>
                      <a:pt x="672975" y="120142"/>
                    </a:moveTo>
                    <a:lnTo>
                      <a:pt x="696461" y="96656"/>
                    </a:lnTo>
                    <a:lnTo>
                      <a:pt x="823829" y="224024"/>
                    </a:lnTo>
                    <a:lnTo>
                      <a:pt x="800343" y="247510"/>
                    </a:lnTo>
                    <a:lnTo>
                      <a:pt x="672975" y="120142"/>
                    </a:lnTo>
                    <a:close/>
                    <a:moveTo>
                      <a:pt x="799440" y="30713"/>
                    </a:moveTo>
                    <a:cubicBezTo>
                      <a:pt x="849122" y="30713"/>
                      <a:pt x="889772" y="71363"/>
                      <a:pt x="889772" y="121045"/>
                    </a:cubicBezTo>
                    <a:cubicBezTo>
                      <a:pt x="889772" y="145435"/>
                      <a:pt x="880738" y="168018"/>
                      <a:pt x="863575" y="184278"/>
                    </a:cubicBezTo>
                    <a:lnTo>
                      <a:pt x="845509" y="202344"/>
                    </a:lnTo>
                    <a:lnTo>
                      <a:pt x="718141" y="74976"/>
                    </a:lnTo>
                    <a:lnTo>
                      <a:pt x="736207" y="56909"/>
                    </a:lnTo>
                    <a:cubicBezTo>
                      <a:pt x="752467" y="40649"/>
                      <a:pt x="775050" y="30713"/>
                      <a:pt x="799440" y="30713"/>
                    </a:cubicBezTo>
                    <a:lnTo>
                      <a:pt x="799440" y="30713"/>
                    </a:lnTo>
                    <a:close/>
                    <a:moveTo>
                      <a:pt x="652198" y="140918"/>
                    </a:moveTo>
                    <a:lnTo>
                      <a:pt x="705494" y="194214"/>
                    </a:lnTo>
                    <a:lnTo>
                      <a:pt x="636842" y="262866"/>
                    </a:lnTo>
                    <a:cubicBezTo>
                      <a:pt x="617872" y="245704"/>
                      <a:pt x="596192" y="231250"/>
                      <a:pt x="572706" y="220411"/>
                    </a:cubicBezTo>
                    <a:lnTo>
                      <a:pt x="652198" y="140918"/>
                    </a:lnTo>
                    <a:close/>
                    <a:moveTo>
                      <a:pt x="696461" y="460694"/>
                    </a:moveTo>
                    <a:cubicBezTo>
                      <a:pt x="696461" y="537476"/>
                      <a:pt x="657618" y="575416"/>
                      <a:pt x="616065" y="616065"/>
                    </a:cubicBezTo>
                    <a:cubicBezTo>
                      <a:pt x="588062" y="644068"/>
                      <a:pt x="558253" y="672071"/>
                      <a:pt x="541993" y="713624"/>
                    </a:cubicBezTo>
                    <a:cubicBezTo>
                      <a:pt x="539283" y="712721"/>
                      <a:pt x="536573" y="712721"/>
                      <a:pt x="532960" y="712721"/>
                    </a:cubicBezTo>
                    <a:lnTo>
                      <a:pt x="473340" y="712721"/>
                    </a:lnTo>
                    <a:lnTo>
                      <a:pt x="473340" y="638648"/>
                    </a:lnTo>
                    <a:cubicBezTo>
                      <a:pt x="473340" y="614259"/>
                      <a:pt x="453467" y="594385"/>
                      <a:pt x="429078" y="594385"/>
                    </a:cubicBezTo>
                    <a:lnTo>
                      <a:pt x="399268" y="594385"/>
                    </a:lnTo>
                    <a:cubicBezTo>
                      <a:pt x="391138" y="594385"/>
                      <a:pt x="384815" y="588062"/>
                      <a:pt x="384815" y="579933"/>
                    </a:cubicBezTo>
                    <a:cubicBezTo>
                      <a:pt x="384815" y="571802"/>
                      <a:pt x="391138" y="565479"/>
                      <a:pt x="399268" y="565479"/>
                    </a:cubicBezTo>
                    <a:lnTo>
                      <a:pt x="547413" y="565479"/>
                    </a:lnTo>
                    <a:cubicBezTo>
                      <a:pt x="571802" y="565479"/>
                      <a:pt x="591676" y="545606"/>
                      <a:pt x="591676" y="521217"/>
                    </a:cubicBezTo>
                    <a:cubicBezTo>
                      <a:pt x="591676" y="496827"/>
                      <a:pt x="571802" y="476954"/>
                      <a:pt x="547413" y="476954"/>
                    </a:cubicBezTo>
                    <a:lnTo>
                      <a:pt x="429078" y="476954"/>
                    </a:lnTo>
                    <a:cubicBezTo>
                      <a:pt x="420948" y="476954"/>
                      <a:pt x="414624" y="470630"/>
                      <a:pt x="414624" y="462501"/>
                    </a:cubicBezTo>
                    <a:lnTo>
                      <a:pt x="414624" y="418238"/>
                    </a:lnTo>
                    <a:lnTo>
                      <a:pt x="488697" y="418238"/>
                    </a:lnTo>
                    <a:cubicBezTo>
                      <a:pt x="529346" y="418238"/>
                      <a:pt x="562769" y="384815"/>
                      <a:pt x="562769" y="344165"/>
                    </a:cubicBezTo>
                    <a:cubicBezTo>
                      <a:pt x="562769" y="303516"/>
                      <a:pt x="529346" y="270093"/>
                      <a:pt x="488697" y="270093"/>
                    </a:cubicBezTo>
                    <a:cubicBezTo>
                      <a:pt x="488697" y="270093"/>
                      <a:pt x="487794" y="270093"/>
                      <a:pt x="487794" y="270093"/>
                    </a:cubicBezTo>
                    <a:cubicBezTo>
                      <a:pt x="488697" y="265577"/>
                      <a:pt x="488697" y="260156"/>
                      <a:pt x="488697" y="254737"/>
                    </a:cubicBezTo>
                    <a:cubicBezTo>
                      <a:pt x="488697" y="244800"/>
                      <a:pt x="487794" y="235767"/>
                      <a:pt x="485084" y="226733"/>
                    </a:cubicBezTo>
                    <a:cubicBezTo>
                      <a:pt x="603419" y="238477"/>
                      <a:pt x="696461" y="339649"/>
                      <a:pt x="696461" y="460694"/>
                    </a:cubicBezTo>
                    <a:lnTo>
                      <a:pt x="696461" y="460694"/>
                    </a:lnTo>
                    <a:close/>
                    <a:moveTo>
                      <a:pt x="370362" y="756983"/>
                    </a:moveTo>
                    <a:cubicBezTo>
                      <a:pt x="370362" y="748854"/>
                      <a:pt x="376685" y="742530"/>
                      <a:pt x="384815" y="742530"/>
                    </a:cubicBezTo>
                    <a:lnTo>
                      <a:pt x="532960" y="742530"/>
                    </a:lnTo>
                    <a:cubicBezTo>
                      <a:pt x="541089" y="742530"/>
                      <a:pt x="547413" y="748854"/>
                      <a:pt x="547413" y="756983"/>
                    </a:cubicBezTo>
                    <a:cubicBezTo>
                      <a:pt x="547413" y="765113"/>
                      <a:pt x="541089" y="771437"/>
                      <a:pt x="532960" y="771437"/>
                    </a:cubicBezTo>
                    <a:lnTo>
                      <a:pt x="384815" y="771437"/>
                    </a:lnTo>
                    <a:cubicBezTo>
                      <a:pt x="376685" y="772340"/>
                      <a:pt x="370362" y="766017"/>
                      <a:pt x="370362" y="756983"/>
                    </a:cubicBezTo>
                    <a:close/>
                    <a:moveTo>
                      <a:pt x="184277" y="756983"/>
                    </a:moveTo>
                    <a:lnTo>
                      <a:pt x="293579" y="647682"/>
                    </a:lnTo>
                    <a:cubicBezTo>
                      <a:pt x="311646" y="665748"/>
                      <a:pt x="328809" y="683814"/>
                      <a:pt x="341455" y="706398"/>
                    </a:cubicBezTo>
                    <a:lnTo>
                      <a:pt x="237573" y="810279"/>
                    </a:lnTo>
                    <a:lnTo>
                      <a:pt x="184277" y="756983"/>
                    </a:lnTo>
                    <a:close/>
                    <a:moveTo>
                      <a:pt x="29809" y="327906"/>
                    </a:moveTo>
                    <a:cubicBezTo>
                      <a:pt x="29809" y="295386"/>
                      <a:pt x="56006" y="268287"/>
                      <a:pt x="89428" y="268287"/>
                    </a:cubicBezTo>
                    <a:cubicBezTo>
                      <a:pt x="121948" y="268287"/>
                      <a:pt x="149048" y="294483"/>
                      <a:pt x="149048" y="327906"/>
                    </a:cubicBezTo>
                    <a:lnTo>
                      <a:pt x="178858" y="327906"/>
                    </a:lnTo>
                    <a:cubicBezTo>
                      <a:pt x="178858" y="280030"/>
                      <a:pt x="140918" y="241187"/>
                      <a:pt x="93945" y="239380"/>
                    </a:cubicBezTo>
                    <a:cubicBezTo>
                      <a:pt x="91235" y="229444"/>
                      <a:pt x="90332" y="219507"/>
                      <a:pt x="90332" y="209571"/>
                    </a:cubicBezTo>
                    <a:cubicBezTo>
                      <a:pt x="90332" y="144531"/>
                      <a:pt x="143628" y="91235"/>
                      <a:pt x="208667" y="91235"/>
                    </a:cubicBezTo>
                    <a:cubicBezTo>
                      <a:pt x="252026" y="91235"/>
                      <a:pt x="290870" y="114722"/>
                      <a:pt x="311646" y="151758"/>
                    </a:cubicBezTo>
                    <a:cubicBezTo>
                      <a:pt x="280030" y="170728"/>
                      <a:pt x="257447" y="203247"/>
                      <a:pt x="253833" y="241187"/>
                    </a:cubicBezTo>
                    <a:cubicBezTo>
                      <a:pt x="227637" y="247510"/>
                      <a:pt x="208667" y="270996"/>
                      <a:pt x="208667" y="298999"/>
                    </a:cubicBezTo>
                    <a:lnTo>
                      <a:pt x="238477" y="298999"/>
                    </a:lnTo>
                    <a:cubicBezTo>
                      <a:pt x="238477" y="282740"/>
                      <a:pt x="252026" y="269190"/>
                      <a:pt x="268287" y="269190"/>
                    </a:cubicBezTo>
                    <a:cubicBezTo>
                      <a:pt x="284546" y="269190"/>
                      <a:pt x="298096" y="282740"/>
                      <a:pt x="298096" y="298999"/>
                    </a:cubicBezTo>
                    <a:lnTo>
                      <a:pt x="327906" y="298999"/>
                    </a:lnTo>
                    <a:cubicBezTo>
                      <a:pt x="327906" y="271900"/>
                      <a:pt x="309839" y="249317"/>
                      <a:pt x="284546" y="242090"/>
                    </a:cubicBezTo>
                    <a:cubicBezTo>
                      <a:pt x="290870" y="198731"/>
                      <a:pt x="327906" y="165308"/>
                      <a:pt x="372169" y="165308"/>
                    </a:cubicBezTo>
                    <a:cubicBezTo>
                      <a:pt x="420948" y="165308"/>
                      <a:pt x="460694" y="205054"/>
                      <a:pt x="460694" y="253833"/>
                    </a:cubicBezTo>
                    <a:cubicBezTo>
                      <a:pt x="460694" y="261963"/>
                      <a:pt x="459790" y="269190"/>
                      <a:pt x="457080" y="276416"/>
                    </a:cubicBezTo>
                    <a:cubicBezTo>
                      <a:pt x="432691" y="288160"/>
                      <a:pt x="415528" y="313453"/>
                      <a:pt x="415528" y="342359"/>
                    </a:cubicBezTo>
                    <a:lnTo>
                      <a:pt x="445337" y="342359"/>
                    </a:lnTo>
                    <a:cubicBezTo>
                      <a:pt x="445337" y="317969"/>
                      <a:pt x="465211" y="298096"/>
                      <a:pt x="489600" y="298096"/>
                    </a:cubicBezTo>
                    <a:cubicBezTo>
                      <a:pt x="513990" y="298096"/>
                      <a:pt x="533863" y="317969"/>
                      <a:pt x="533863" y="342359"/>
                    </a:cubicBezTo>
                    <a:cubicBezTo>
                      <a:pt x="533863" y="366748"/>
                      <a:pt x="513990" y="386621"/>
                      <a:pt x="489600" y="386621"/>
                    </a:cubicBezTo>
                    <a:lnTo>
                      <a:pt x="88525" y="386621"/>
                    </a:lnTo>
                    <a:cubicBezTo>
                      <a:pt x="56006" y="386621"/>
                      <a:pt x="29809" y="360425"/>
                      <a:pt x="29809" y="327906"/>
                    </a:cubicBezTo>
                    <a:close/>
                    <a:moveTo>
                      <a:pt x="384815" y="416431"/>
                    </a:moveTo>
                    <a:lnTo>
                      <a:pt x="384815" y="460694"/>
                    </a:lnTo>
                    <a:cubicBezTo>
                      <a:pt x="384815" y="485084"/>
                      <a:pt x="404688" y="504957"/>
                      <a:pt x="429078" y="504957"/>
                    </a:cubicBezTo>
                    <a:lnTo>
                      <a:pt x="547413" y="504957"/>
                    </a:lnTo>
                    <a:cubicBezTo>
                      <a:pt x="555543" y="504957"/>
                      <a:pt x="561866" y="511280"/>
                      <a:pt x="561866" y="519410"/>
                    </a:cubicBezTo>
                    <a:cubicBezTo>
                      <a:pt x="561866" y="527540"/>
                      <a:pt x="555543" y="533863"/>
                      <a:pt x="547413" y="533863"/>
                    </a:cubicBezTo>
                    <a:lnTo>
                      <a:pt x="399268" y="533863"/>
                    </a:lnTo>
                    <a:cubicBezTo>
                      <a:pt x="374878" y="533863"/>
                      <a:pt x="355005" y="553736"/>
                      <a:pt x="355005" y="578126"/>
                    </a:cubicBezTo>
                    <a:cubicBezTo>
                      <a:pt x="355005" y="602516"/>
                      <a:pt x="374878" y="622389"/>
                      <a:pt x="399268" y="622389"/>
                    </a:cubicBezTo>
                    <a:lnTo>
                      <a:pt x="429078" y="622389"/>
                    </a:lnTo>
                    <a:cubicBezTo>
                      <a:pt x="437207" y="622389"/>
                      <a:pt x="443531" y="628712"/>
                      <a:pt x="443531" y="636842"/>
                    </a:cubicBezTo>
                    <a:lnTo>
                      <a:pt x="443531" y="710914"/>
                    </a:lnTo>
                    <a:lnTo>
                      <a:pt x="383912" y="710914"/>
                    </a:lnTo>
                    <a:cubicBezTo>
                      <a:pt x="381202" y="710914"/>
                      <a:pt x="377588" y="710914"/>
                      <a:pt x="374878" y="711817"/>
                    </a:cubicBezTo>
                    <a:cubicBezTo>
                      <a:pt x="357715" y="670265"/>
                      <a:pt x="328809" y="641358"/>
                      <a:pt x="300806" y="614259"/>
                    </a:cubicBezTo>
                    <a:cubicBezTo>
                      <a:pt x="259253" y="574512"/>
                      <a:pt x="220410" y="536573"/>
                      <a:pt x="220410" y="458887"/>
                    </a:cubicBezTo>
                    <a:cubicBezTo>
                      <a:pt x="220410" y="443531"/>
                      <a:pt x="222217" y="429078"/>
                      <a:pt x="224927" y="414625"/>
                    </a:cubicBezTo>
                    <a:lnTo>
                      <a:pt x="384815" y="414625"/>
                    </a:lnTo>
                    <a:close/>
                    <a:moveTo>
                      <a:pt x="271900" y="627808"/>
                    </a:moveTo>
                    <a:lnTo>
                      <a:pt x="163501" y="736207"/>
                    </a:lnTo>
                    <a:lnTo>
                      <a:pt x="110205" y="682911"/>
                    </a:lnTo>
                    <a:lnTo>
                      <a:pt x="223121" y="569996"/>
                    </a:lnTo>
                    <a:cubicBezTo>
                      <a:pt x="236670" y="591676"/>
                      <a:pt x="253833" y="610645"/>
                      <a:pt x="271900" y="627808"/>
                    </a:cubicBezTo>
                    <a:lnTo>
                      <a:pt x="271900" y="627808"/>
                    </a:lnTo>
                    <a:close/>
                    <a:moveTo>
                      <a:pt x="94849" y="710010"/>
                    </a:moveTo>
                    <a:lnTo>
                      <a:pt x="210474" y="825636"/>
                    </a:lnTo>
                    <a:lnTo>
                      <a:pt x="112012" y="863575"/>
                    </a:lnTo>
                    <a:lnTo>
                      <a:pt x="56909" y="808473"/>
                    </a:lnTo>
                    <a:lnTo>
                      <a:pt x="94849" y="710010"/>
                    </a:lnTo>
                    <a:close/>
                    <a:moveTo>
                      <a:pt x="43359" y="889772"/>
                    </a:moveTo>
                    <a:cubicBezTo>
                      <a:pt x="37036" y="892482"/>
                      <a:pt x="29809" y="887062"/>
                      <a:pt x="29809" y="879835"/>
                    </a:cubicBezTo>
                    <a:cubicBezTo>
                      <a:pt x="29809" y="878932"/>
                      <a:pt x="29809" y="877125"/>
                      <a:pt x="30713" y="876222"/>
                    </a:cubicBezTo>
                    <a:lnTo>
                      <a:pt x="45166" y="837379"/>
                    </a:lnTo>
                    <a:lnTo>
                      <a:pt x="82202" y="874415"/>
                    </a:lnTo>
                    <a:lnTo>
                      <a:pt x="43359" y="889772"/>
                    </a:lnTo>
                    <a:close/>
                    <a:moveTo>
                      <a:pt x="458887" y="890675"/>
                    </a:moveTo>
                    <a:cubicBezTo>
                      <a:pt x="437207" y="890675"/>
                      <a:pt x="417335" y="878932"/>
                      <a:pt x="406495" y="860865"/>
                    </a:cubicBezTo>
                    <a:lnTo>
                      <a:pt x="511280" y="860865"/>
                    </a:lnTo>
                    <a:cubicBezTo>
                      <a:pt x="500440" y="878932"/>
                      <a:pt x="481470" y="890675"/>
                      <a:pt x="458887" y="890675"/>
                    </a:cubicBezTo>
                    <a:lnTo>
                      <a:pt x="458887" y="890675"/>
                    </a:lnTo>
                    <a:close/>
                    <a:moveTo>
                      <a:pt x="533863" y="831056"/>
                    </a:moveTo>
                    <a:lnTo>
                      <a:pt x="385718" y="831056"/>
                    </a:lnTo>
                    <a:cubicBezTo>
                      <a:pt x="377588" y="831056"/>
                      <a:pt x="371265" y="824732"/>
                      <a:pt x="371265" y="816603"/>
                    </a:cubicBezTo>
                    <a:cubicBezTo>
                      <a:pt x="371265" y="808473"/>
                      <a:pt x="377588" y="802149"/>
                      <a:pt x="385718" y="802149"/>
                    </a:cubicBezTo>
                    <a:lnTo>
                      <a:pt x="533863" y="802149"/>
                    </a:lnTo>
                    <a:cubicBezTo>
                      <a:pt x="541993" y="802149"/>
                      <a:pt x="548316" y="808473"/>
                      <a:pt x="548316" y="816603"/>
                    </a:cubicBezTo>
                    <a:cubicBezTo>
                      <a:pt x="548316" y="824732"/>
                      <a:pt x="541993" y="831056"/>
                      <a:pt x="533863" y="831056"/>
                    </a:cubicBezTo>
                    <a:close/>
                    <a:moveTo>
                      <a:pt x="888868" y="668458"/>
                    </a:moveTo>
                    <a:lnTo>
                      <a:pt x="888868" y="668458"/>
                    </a:lnTo>
                    <a:cubicBezTo>
                      <a:pt x="864479" y="668458"/>
                      <a:pt x="843702" y="682911"/>
                      <a:pt x="834669" y="704591"/>
                    </a:cubicBezTo>
                    <a:cubicBezTo>
                      <a:pt x="825636" y="726271"/>
                      <a:pt x="830152" y="751564"/>
                      <a:pt x="847315" y="767823"/>
                    </a:cubicBezTo>
                    <a:lnTo>
                      <a:pt x="848219" y="768726"/>
                    </a:lnTo>
                    <a:lnTo>
                      <a:pt x="827442" y="789503"/>
                    </a:lnTo>
                    <a:lnTo>
                      <a:pt x="826539" y="788600"/>
                    </a:lnTo>
                    <a:cubicBezTo>
                      <a:pt x="809376" y="771437"/>
                      <a:pt x="784986" y="766920"/>
                      <a:pt x="762403" y="775953"/>
                    </a:cubicBezTo>
                    <a:cubicBezTo>
                      <a:pt x="740724" y="784987"/>
                      <a:pt x="726270" y="805763"/>
                      <a:pt x="726270" y="829249"/>
                    </a:cubicBezTo>
                    <a:lnTo>
                      <a:pt x="726270" y="830153"/>
                    </a:lnTo>
                    <a:lnTo>
                      <a:pt x="696461" y="830153"/>
                    </a:lnTo>
                    <a:lnTo>
                      <a:pt x="696461" y="831056"/>
                    </a:lnTo>
                    <a:cubicBezTo>
                      <a:pt x="696461" y="807570"/>
                      <a:pt x="682008" y="786793"/>
                      <a:pt x="660328" y="776856"/>
                    </a:cubicBezTo>
                    <a:cubicBezTo>
                      <a:pt x="638648" y="767823"/>
                      <a:pt x="613355" y="772340"/>
                      <a:pt x="597095" y="789503"/>
                    </a:cubicBezTo>
                    <a:lnTo>
                      <a:pt x="596192" y="790406"/>
                    </a:lnTo>
                    <a:lnTo>
                      <a:pt x="576319" y="770533"/>
                    </a:lnTo>
                    <a:cubicBezTo>
                      <a:pt x="577222" y="766920"/>
                      <a:pt x="578126" y="762404"/>
                      <a:pt x="578126" y="757887"/>
                    </a:cubicBezTo>
                    <a:cubicBezTo>
                      <a:pt x="578126" y="747047"/>
                      <a:pt x="574512" y="738014"/>
                      <a:pt x="568189" y="729884"/>
                    </a:cubicBezTo>
                    <a:cubicBezTo>
                      <a:pt x="577222" y="704591"/>
                      <a:pt x="591676" y="684718"/>
                      <a:pt x="608838" y="666651"/>
                    </a:cubicBezTo>
                    <a:cubicBezTo>
                      <a:pt x="615162" y="718141"/>
                      <a:pt x="658521" y="757887"/>
                      <a:pt x="711817" y="757887"/>
                    </a:cubicBezTo>
                    <a:cubicBezTo>
                      <a:pt x="768726" y="757887"/>
                      <a:pt x="815699" y="710914"/>
                      <a:pt x="815699" y="654005"/>
                    </a:cubicBezTo>
                    <a:cubicBezTo>
                      <a:pt x="815699" y="597095"/>
                      <a:pt x="768726" y="550123"/>
                      <a:pt x="711817" y="550123"/>
                    </a:cubicBezTo>
                    <a:cubicBezTo>
                      <a:pt x="710010" y="550123"/>
                      <a:pt x="709107" y="550123"/>
                      <a:pt x="707301" y="550123"/>
                    </a:cubicBezTo>
                    <a:cubicBezTo>
                      <a:pt x="717237" y="529346"/>
                      <a:pt x="724464" y="504957"/>
                      <a:pt x="726270" y="476051"/>
                    </a:cubicBezTo>
                    <a:lnTo>
                      <a:pt x="727174" y="476051"/>
                    </a:lnTo>
                    <a:lnTo>
                      <a:pt x="727174" y="476954"/>
                    </a:lnTo>
                    <a:cubicBezTo>
                      <a:pt x="727174" y="500440"/>
                      <a:pt x="741627" y="521217"/>
                      <a:pt x="763307" y="531153"/>
                    </a:cubicBezTo>
                    <a:cubicBezTo>
                      <a:pt x="784986" y="540186"/>
                      <a:pt x="810279" y="535670"/>
                      <a:pt x="826539" y="518507"/>
                    </a:cubicBezTo>
                    <a:lnTo>
                      <a:pt x="827442" y="517603"/>
                    </a:lnTo>
                    <a:lnTo>
                      <a:pt x="848219" y="538379"/>
                    </a:lnTo>
                    <a:lnTo>
                      <a:pt x="847315" y="539283"/>
                    </a:lnTo>
                    <a:cubicBezTo>
                      <a:pt x="831056" y="555543"/>
                      <a:pt x="825636" y="580836"/>
                      <a:pt x="834669" y="603419"/>
                    </a:cubicBezTo>
                    <a:cubicBezTo>
                      <a:pt x="843702" y="625099"/>
                      <a:pt x="864479" y="639552"/>
                      <a:pt x="887965" y="639552"/>
                    </a:cubicBezTo>
                    <a:lnTo>
                      <a:pt x="888868" y="639552"/>
                    </a:lnTo>
                    <a:lnTo>
                      <a:pt x="888868" y="668458"/>
                    </a:ln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9945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1E95A3-C1A1-4470-97F4-65F37F2F0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223" y="1661311"/>
            <a:ext cx="6458139" cy="484360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5B5E3-27B9-4701-8867-B07435C0A0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"/>
            <a:ext cx="11778558" cy="935306"/>
          </a:xfrm>
          <a:solidFill>
            <a:srgbClr val="85D2E1"/>
          </a:solidFill>
        </p:spPr>
        <p:txBody>
          <a:bodyPr anchor="ctr">
            <a:normAutofit/>
          </a:bodyPr>
          <a:lstStyle/>
          <a:p>
            <a:pPr algn="ctr"/>
            <a:r>
              <a:rPr lang="en-US" sz="3300" b="1" dirty="0" err="1"/>
              <a:t>Beispiele</a:t>
            </a:r>
            <a:r>
              <a:rPr lang="en-US" sz="3300" b="1" dirty="0"/>
              <a:t> </a:t>
            </a:r>
            <a:r>
              <a:rPr lang="en-US" sz="3300" b="1" dirty="0" err="1"/>
              <a:t>für</a:t>
            </a:r>
            <a:r>
              <a:rPr lang="en-US" sz="3300" b="1" dirty="0"/>
              <a:t> </a:t>
            </a:r>
            <a:r>
              <a:rPr lang="en-US" sz="3300" b="1" dirty="0" err="1"/>
              <a:t>einfache</a:t>
            </a:r>
            <a:r>
              <a:rPr lang="en-US" sz="3300" b="1" dirty="0"/>
              <a:t> </a:t>
            </a:r>
            <a:r>
              <a:rPr lang="en-US" sz="3300" b="1" dirty="0" err="1"/>
              <a:t>Visualisierung</a:t>
            </a:r>
            <a:r>
              <a:rPr lang="en-US" sz="3300" b="1" dirty="0"/>
              <a:t> und Prototyping...</a:t>
            </a:r>
            <a:endParaRPr lang="en-IE" sz="33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159FC-BE2E-48A5-98BA-643E299A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13" y="2022359"/>
            <a:ext cx="4388076" cy="33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273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3680B6-A11A-4089-A3E1-844F1229C9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602" y="2472137"/>
            <a:ext cx="4530397" cy="3371615"/>
          </a:xfrm>
        </p:spPr>
        <p:txBody>
          <a:bodyPr>
            <a:normAutofit fontScale="92500" lnSpcReduction="20000"/>
          </a:bodyPr>
          <a:lstStyle/>
          <a:p>
            <a:pPr indent="0">
              <a:lnSpc>
                <a:spcPct val="110000"/>
              </a:lnSpc>
            </a:pPr>
            <a:r>
              <a:rPr lang="en-US" dirty="0"/>
              <a:t>Dieses Video </a:t>
            </a: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kurzen</a:t>
            </a:r>
            <a:r>
              <a:rPr lang="en-US" dirty="0"/>
              <a:t> </a:t>
            </a:r>
            <a:r>
              <a:rPr lang="en-US" dirty="0" err="1"/>
              <a:t>Überblick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den Design Thinking-</a:t>
            </a:r>
            <a:r>
              <a:rPr lang="en-US" dirty="0" err="1"/>
              <a:t>Prozess</a:t>
            </a:r>
            <a:r>
              <a:rPr lang="en-US" dirty="0"/>
              <a:t>. Es </a:t>
            </a:r>
            <a:r>
              <a:rPr lang="en-US" dirty="0" err="1"/>
              <a:t>erklärt</a:t>
            </a:r>
            <a:r>
              <a:rPr lang="en-US" dirty="0"/>
              <a:t>, </a:t>
            </a:r>
            <a:r>
              <a:rPr lang="en-US" dirty="0" err="1"/>
              <a:t>warum</a:t>
            </a:r>
            <a:r>
              <a:rPr lang="en-US" dirty="0"/>
              <a:t> das Prototyping </a:t>
            </a:r>
            <a:r>
              <a:rPr lang="en-US" dirty="0" err="1"/>
              <a:t>eingesetzt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und </a:t>
            </a:r>
            <a:r>
              <a:rPr lang="en-US" dirty="0" err="1"/>
              <a:t>wie</a:t>
            </a:r>
            <a:r>
              <a:rPr lang="en-US" dirty="0"/>
              <a:t> es </a:t>
            </a:r>
            <a:r>
              <a:rPr lang="en-US" dirty="0" err="1"/>
              <a:t>langfristig</a:t>
            </a:r>
            <a:r>
              <a:rPr lang="en-US" dirty="0"/>
              <a:t> Zeit und Geld spart und </a:t>
            </a:r>
            <a:r>
              <a:rPr lang="en-US" dirty="0" err="1"/>
              <a:t>uns</a:t>
            </a:r>
            <a:r>
              <a:rPr lang="en-US" dirty="0"/>
              <a:t> </a:t>
            </a:r>
            <a:r>
              <a:rPr lang="en-US" dirty="0" err="1"/>
              <a:t>hilft</a:t>
            </a:r>
            <a:r>
              <a:rPr lang="en-US" dirty="0"/>
              <a:t>, </a:t>
            </a:r>
            <a:r>
              <a:rPr lang="en-US" dirty="0" err="1"/>
              <a:t>unser</a:t>
            </a:r>
            <a:r>
              <a:rPr lang="en-US" dirty="0"/>
              <a:t> </a:t>
            </a:r>
            <a:r>
              <a:rPr lang="en-US" dirty="0" err="1"/>
              <a:t>Produkt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unsere</a:t>
            </a:r>
            <a:r>
              <a:rPr lang="en-US" dirty="0"/>
              <a:t> </a:t>
            </a:r>
            <a:r>
              <a:rPr lang="en-US" dirty="0" err="1"/>
              <a:t>Dienstleistung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verfeinern</a:t>
            </a:r>
            <a:r>
              <a:rPr lang="en-US" dirty="0"/>
              <a:t> und das Problem </a:t>
            </a:r>
            <a:r>
              <a:rPr lang="en-US" dirty="0" err="1"/>
              <a:t>oder</a:t>
            </a:r>
            <a:r>
              <a:rPr lang="en-US" dirty="0"/>
              <a:t> die </a:t>
            </a:r>
            <a:r>
              <a:rPr lang="en-US" dirty="0" err="1"/>
              <a:t>Herausforderung</a:t>
            </a:r>
            <a:r>
              <a:rPr lang="en-US" dirty="0"/>
              <a:t>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besser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verstehen.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2C3FE-D132-4ADF-AD63-68061AA3F7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4000" y="441435"/>
            <a:ext cx="4431211" cy="956770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Warum</a:t>
            </a:r>
            <a:r>
              <a:rPr lang="en-US" sz="2800" b="1" dirty="0"/>
              <a:t> die </a:t>
            </a:r>
            <a:r>
              <a:rPr lang="en-US" sz="2800" b="1" dirty="0" err="1"/>
              <a:t>Prototypenphase</a:t>
            </a:r>
            <a:r>
              <a:rPr lang="en-US" sz="2800" b="1" dirty="0"/>
              <a:t>? (EN)</a:t>
            </a:r>
            <a:endParaRPr lang="en-IE" sz="2800" b="1" dirty="0"/>
          </a:p>
        </p:txBody>
      </p:sp>
      <p:pic>
        <p:nvPicPr>
          <p:cNvPr id="4" name="Online Media 3" title="Design Thinking Step 4: Prototype">
            <a:hlinkClick r:id="" action="ppaction://media"/>
            <a:extLst>
              <a:ext uri="{FF2B5EF4-FFF2-40B4-BE49-F238E27FC236}">
                <a16:creationId xmlns:a16="http://schemas.microsoft.com/office/drawing/2014/main" id="{5E6CD370-1A1B-486D-A78D-19088C45D2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20593" y="1271532"/>
            <a:ext cx="6840483" cy="4015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A7EFE5-5B10-47B5-8BD7-A5C608F3447E}"/>
              </a:ext>
            </a:extLst>
          </p:cNvPr>
          <p:cNvSpPr txBox="1"/>
          <p:nvPr/>
        </p:nvSpPr>
        <p:spPr>
          <a:xfrm>
            <a:off x="4920593" y="60216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Thinking Step 4: Prototype - YouTube</a:t>
            </a:r>
            <a:endParaRPr lang="en-IE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0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85B94-7608-4FF5-9861-C51015FE36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08387" y="1453626"/>
            <a:ext cx="5318234" cy="5404374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solidFill>
                  <a:srgbClr val="030303"/>
                </a:solidFill>
              </a:rPr>
              <a:t>Testen</a:t>
            </a:r>
            <a:r>
              <a:rPr lang="en-US" dirty="0">
                <a:solidFill>
                  <a:srgbClr val="030303"/>
                </a:solidFill>
              </a:rPr>
              <a:t> Sie </a:t>
            </a:r>
            <a:r>
              <a:rPr lang="en-US" dirty="0" err="1">
                <a:solidFill>
                  <a:srgbClr val="030303"/>
                </a:solidFill>
              </a:rPr>
              <a:t>dann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Ihren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Prototyp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mit</a:t>
            </a:r>
            <a:r>
              <a:rPr lang="en-US" dirty="0">
                <a:solidFill>
                  <a:srgbClr val="030303"/>
                </a:solidFill>
              </a:rPr>
              <a:t> den </a:t>
            </a:r>
            <a:r>
              <a:rPr lang="en-US" dirty="0" err="1">
                <a:solidFill>
                  <a:srgbClr val="030303"/>
                </a:solidFill>
              </a:rPr>
              <a:t>tatsächlichen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Endnutzern</a:t>
            </a:r>
            <a:r>
              <a:rPr lang="en-US" dirty="0">
                <a:solidFill>
                  <a:srgbClr val="030303"/>
                </a:solidFill>
              </a:rPr>
              <a:t>. </a:t>
            </a:r>
            <a:r>
              <a:rPr lang="en-US" dirty="0" err="1">
                <a:solidFill>
                  <a:srgbClr val="030303"/>
                </a:solidFill>
              </a:rPr>
              <a:t>Verteidigen</a:t>
            </a:r>
            <a:r>
              <a:rPr lang="en-US" dirty="0">
                <a:solidFill>
                  <a:srgbClr val="030303"/>
                </a:solidFill>
              </a:rPr>
              <a:t> Sie </a:t>
            </a:r>
            <a:r>
              <a:rPr lang="en-US" dirty="0" err="1">
                <a:solidFill>
                  <a:srgbClr val="030303"/>
                </a:solidFill>
              </a:rPr>
              <a:t>Ihre</a:t>
            </a:r>
            <a:r>
              <a:rPr lang="en-US" dirty="0">
                <a:solidFill>
                  <a:srgbClr val="030303"/>
                </a:solidFill>
              </a:rPr>
              <a:t> Idee </a:t>
            </a:r>
            <a:r>
              <a:rPr lang="en-US" dirty="0" err="1">
                <a:solidFill>
                  <a:srgbClr val="030303"/>
                </a:solidFill>
              </a:rPr>
              <a:t>nicht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für</a:t>
            </a:r>
            <a:r>
              <a:rPr lang="en-US" dirty="0">
                <a:solidFill>
                  <a:srgbClr val="030303"/>
                </a:solidFill>
              </a:rPr>
              <a:t> den Fall, </a:t>
            </a:r>
            <a:r>
              <a:rPr lang="en-US" dirty="0" err="1">
                <a:solidFill>
                  <a:srgbClr val="030303"/>
                </a:solidFill>
              </a:rPr>
              <a:t>dass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sie</a:t>
            </a:r>
            <a:r>
              <a:rPr lang="en-US" dirty="0">
                <a:solidFill>
                  <a:srgbClr val="030303"/>
                </a:solidFill>
              </a:rPr>
              <a:t> den </a:t>
            </a:r>
            <a:r>
              <a:rPr lang="en-US" dirty="0" err="1">
                <a:solidFill>
                  <a:srgbClr val="030303"/>
                </a:solidFill>
              </a:rPr>
              <a:t>Leuten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nicht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gefällt</a:t>
            </a:r>
            <a:r>
              <a:rPr lang="en-US" dirty="0">
                <a:solidFill>
                  <a:srgbClr val="030303"/>
                </a:solidFill>
              </a:rPr>
              <a:t>. Es </a:t>
            </a:r>
            <a:r>
              <a:rPr lang="en-US" dirty="0" err="1">
                <a:solidFill>
                  <a:srgbClr val="030303"/>
                </a:solidFill>
              </a:rPr>
              <a:t>geht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darum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zu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lernen</a:t>
            </a:r>
            <a:r>
              <a:rPr lang="en-US" dirty="0">
                <a:solidFill>
                  <a:srgbClr val="030303"/>
                </a:solidFill>
              </a:rPr>
              <a:t>, was </a:t>
            </a:r>
            <a:r>
              <a:rPr lang="en-US" dirty="0" err="1">
                <a:solidFill>
                  <a:srgbClr val="030303"/>
                </a:solidFill>
              </a:rPr>
              <a:t>funktioniert</a:t>
            </a:r>
            <a:r>
              <a:rPr lang="en-US" dirty="0">
                <a:solidFill>
                  <a:srgbClr val="030303"/>
                </a:solidFill>
              </a:rPr>
              <a:t> und was </a:t>
            </a:r>
            <a:r>
              <a:rPr lang="en-US" dirty="0" err="1">
                <a:solidFill>
                  <a:srgbClr val="030303"/>
                </a:solidFill>
              </a:rPr>
              <a:t>nicht</a:t>
            </a:r>
            <a:r>
              <a:rPr lang="en-US" dirty="0">
                <a:solidFill>
                  <a:srgbClr val="030303"/>
                </a:solidFill>
              </a:rPr>
              <a:t>, </a:t>
            </a:r>
            <a:r>
              <a:rPr lang="en-US" dirty="0" err="1">
                <a:solidFill>
                  <a:srgbClr val="030303"/>
                </a:solidFill>
              </a:rPr>
              <a:t>daher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ist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jedes</a:t>
            </a:r>
            <a:r>
              <a:rPr lang="en-US" dirty="0">
                <a:solidFill>
                  <a:srgbClr val="030303"/>
                </a:solidFill>
              </a:rPr>
              <a:t> Feedback </a:t>
            </a:r>
            <a:r>
              <a:rPr lang="en-US" dirty="0" err="1">
                <a:solidFill>
                  <a:srgbClr val="030303"/>
                </a:solidFill>
              </a:rPr>
              <a:t>großartig</a:t>
            </a:r>
            <a:r>
              <a:rPr lang="en-US" dirty="0">
                <a:solidFill>
                  <a:srgbClr val="030303"/>
                </a:solidFill>
              </a:rPr>
              <a:t>. </a:t>
            </a:r>
            <a:r>
              <a:rPr lang="en-US" dirty="0" err="1">
                <a:solidFill>
                  <a:srgbClr val="030303"/>
                </a:solidFill>
              </a:rPr>
              <a:t>Kehren</a:t>
            </a:r>
            <a:r>
              <a:rPr lang="en-US" dirty="0">
                <a:solidFill>
                  <a:srgbClr val="030303"/>
                </a:solidFill>
              </a:rPr>
              <a:t> Sie </a:t>
            </a:r>
            <a:r>
              <a:rPr lang="en-US" dirty="0" err="1">
                <a:solidFill>
                  <a:srgbClr val="030303"/>
                </a:solidFill>
              </a:rPr>
              <a:t>dann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zur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Ideenfindung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oder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zum</a:t>
            </a:r>
            <a:r>
              <a:rPr lang="en-US" dirty="0">
                <a:solidFill>
                  <a:srgbClr val="030303"/>
                </a:solidFill>
              </a:rPr>
              <a:t> Prototyping </a:t>
            </a:r>
            <a:r>
              <a:rPr lang="en-US" dirty="0" err="1">
                <a:solidFill>
                  <a:srgbClr val="030303"/>
                </a:solidFill>
              </a:rPr>
              <a:t>zurück</a:t>
            </a:r>
            <a:r>
              <a:rPr lang="en-US" dirty="0">
                <a:solidFill>
                  <a:srgbClr val="030303"/>
                </a:solidFill>
              </a:rPr>
              <a:t> und </a:t>
            </a:r>
            <a:r>
              <a:rPr lang="en-US" dirty="0" err="1">
                <a:solidFill>
                  <a:srgbClr val="030303"/>
                </a:solidFill>
              </a:rPr>
              <a:t>wenden</a:t>
            </a:r>
            <a:r>
              <a:rPr lang="en-US" dirty="0">
                <a:solidFill>
                  <a:srgbClr val="030303"/>
                </a:solidFill>
              </a:rPr>
              <a:t> Sie </a:t>
            </a:r>
            <a:r>
              <a:rPr lang="en-US" dirty="0" err="1">
                <a:solidFill>
                  <a:srgbClr val="030303"/>
                </a:solidFill>
              </a:rPr>
              <a:t>Ihre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Erkenntnisse</a:t>
            </a:r>
            <a:r>
              <a:rPr lang="en-US" dirty="0">
                <a:solidFill>
                  <a:srgbClr val="030303"/>
                </a:solidFill>
              </a:rPr>
              <a:t> an. </a:t>
            </a:r>
            <a:r>
              <a:rPr lang="en-US" dirty="0" err="1">
                <a:solidFill>
                  <a:srgbClr val="030303"/>
                </a:solidFill>
              </a:rPr>
              <a:t>Wiederholen</a:t>
            </a:r>
            <a:r>
              <a:rPr lang="en-US" dirty="0">
                <a:solidFill>
                  <a:srgbClr val="030303"/>
                </a:solidFill>
              </a:rPr>
              <a:t> Sie den </a:t>
            </a:r>
            <a:r>
              <a:rPr lang="en-US" dirty="0" err="1">
                <a:solidFill>
                  <a:srgbClr val="030303"/>
                </a:solidFill>
              </a:rPr>
              <a:t>Prozess</a:t>
            </a:r>
            <a:r>
              <a:rPr lang="en-US" dirty="0">
                <a:solidFill>
                  <a:srgbClr val="030303"/>
                </a:solidFill>
              </a:rPr>
              <a:t>, bis Sie </a:t>
            </a:r>
            <a:r>
              <a:rPr lang="en-US" dirty="0" err="1">
                <a:solidFill>
                  <a:srgbClr val="030303"/>
                </a:solidFill>
              </a:rPr>
              <a:t>einen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Prototyp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haben</a:t>
            </a:r>
            <a:r>
              <a:rPr lang="en-US" dirty="0">
                <a:solidFill>
                  <a:srgbClr val="030303"/>
                </a:solidFill>
              </a:rPr>
              <a:t>, der </a:t>
            </a:r>
            <a:r>
              <a:rPr lang="en-US" dirty="0" err="1">
                <a:solidFill>
                  <a:srgbClr val="030303"/>
                </a:solidFill>
              </a:rPr>
              <a:t>funktioniert</a:t>
            </a:r>
            <a:r>
              <a:rPr lang="en-US" dirty="0">
                <a:solidFill>
                  <a:srgbClr val="030303"/>
                </a:solidFill>
              </a:rPr>
              <a:t> und das </a:t>
            </a:r>
            <a:r>
              <a:rPr lang="en-US" dirty="0" err="1">
                <a:solidFill>
                  <a:srgbClr val="030303"/>
                </a:solidFill>
              </a:rPr>
              <a:t>eigentliche</a:t>
            </a:r>
            <a:r>
              <a:rPr lang="en-US" dirty="0">
                <a:solidFill>
                  <a:srgbClr val="030303"/>
                </a:solidFill>
              </a:rPr>
              <a:t> Problem </a:t>
            </a:r>
            <a:r>
              <a:rPr lang="en-US" dirty="0" err="1">
                <a:solidFill>
                  <a:srgbClr val="030303"/>
                </a:solidFill>
              </a:rPr>
              <a:t>löst</a:t>
            </a:r>
            <a:r>
              <a:rPr lang="en-US" dirty="0">
                <a:solidFill>
                  <a:srgbClr val="030303"/>
                </a:solidFill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rgbClr val="030303"/>
                </a:solidFill>
              </a:rPr>
              <a:t>Jetzt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sind</a:t>
            </a:r>
            <a:r>
              <a:rPr lang="en-US" dirty="0">
                <a:solidFill>
                  <a:srgbClr val="030303"/>
                </a:solidFill>
              </a:rPr>
              <a:t> Sie </a:t>
            </a:r>
            <a:r>
              <a:rPr lang="en-US" dirty="0" err="1">
                <a:solidFill>
                  <a:srgbClr val="030303"/>
                </a:solidFill>
              </a:rPr>
              <a:t>bereit</a:t>
            </a:r>
            <a:r>
              <a:rPr lang="en-US" dirty="0">
                <a:solidFill>
                  <a:srgbClr val="030303"/>
                </a:solidFill>
              </a:rPr>
              <a:t>, die Welt </a:t>
            </a:r>
            <a:r>
              <a:rPr lang="en-US" dirty="0" err="1">
                <a:solidFill>
                  <a:srgbClr val="030303"/>
                </a:solidFill>
              </a:rPr>
              <a:t>zu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verändern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oder</a:t>
            </a:r>
            <a:r>
              <a:rPr lang="en-US" dirty="0">
                <a:solidFill>
                  <a:srgbClr val="030303"/>
                </a:solidFill>
              </a:rPr>
              <a:t> die </a:t>
            </a:r>
            <a:r>
              <a:rPr lang="en-US" dirty="0" err="1">
                <a:solidFill>
                  <a:srgbClr val="030303"/>
                </a:solidFill>
              </a:rPr>
              <a:t>große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Lücke</a:t>
            </a:r>
            <a:r>
              <a:rPr lang="en-US" dirty="0">
                <a:solidFill>
                  <a:srgbClr val="030303"/>
                </a:solidFill>
              </a:rPr>
              <a:t> auf dem </a:t>
            </a:r>
            <a:r>
              <a:rPr lang="en-US" dirty="0" err="1">
                <a:solidFill>
                  <a:srgbClr val="030303"/>
                </a:solidFill>
              </a:rPr>
              <a:t>Silbermarkt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zu</a:t>
            </a:r>
            <a:r>
              <a:rPr lang="en-US" dirty="0">
                <a:solidFill>
                  <a:srgbClr val="030303"/>
                </a:solidFill>
              </a:rPr>
              <a:t> </a:t>
            </a:r>
            <a:r>
              <a:rPr lang="en-US" dirty="0" err="1">
                <a:solidFill>
                  <a:srgbClr val="030303"/>
                </a:solidFill>
              </a:rPr>
              <a:t>füllen</a:t>
            </a:r>
            <a:r>
              <a:rPr lang="en-US" dirty="0">
                <a:solidFill>
                  <a:srgbClr val="030303"/>
                </a:solidFill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7EF14-0ADD-4B0A-BA07-2C85C69659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46941" y="633247"/>
            <a:ext cx="5105121" cy="820379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Stufe</a:t>
            </a:r>
            <a:r>
              <a:rPr lang="en-US" sz="2800" b="1" dirty="0"/>
              <a:t> 5: Test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38D494-4DD4-46E0-98A0-16E14482AA3A}"/>
              </a:ext>
            </a:extLst>
          </p:cNvPr>
          <p:cNvSpPr txBox="1"/>
          <p:nvPr/>
        </p:nvSpPr>
        <p:spPr>
          <a:xfrm>
            <a:off x="7610423" y="4350397"/>
            <a:ext cx="3817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1188A3"/>
                </a:solidFill>
              </a:rPr>
              <a:t>Kehren</a:t>
            </a:r>
            <a:r>
              <a:rPr lang="en-US" sz="2400" b="1" dirty="0">
                <a:solidFill>
                  <a:srgbClr val="1188A3"/>
                </a:solidFill>
              </a:rPr>
              <a:t> Sie </a:t>
            </a:r>
            <a:r>
              <a:rPr lang="en-US" sz="2400" b="1" dirty="0" err="1">
                <a:solidFill>
                  <a:srgbClr val="1188A3"/>
                </a:solidFill>
              </a:rPr>
              <a:t>zu</a:t>
            </a:r>
            <a:r>
              <a:rPr lang="en-US" sz="2400" b="1" dirty="0">
                <a:solidFill>
                  <a:srgbClr val="1188A3"/>
                </a:solidFill>
              </a:rPr>
              <a:t> den Menschen </a:t>
            </a:r>
            <a:r>
              <a:rPr lang="en-US" sz="2400" b="1" dirty="0" err="1">
                <a:solidFill>
                  <a:srgbClr val="1188A3"/>
                </a:solidFill>
              </a:rPr>
              <a:t>zurück</a:t>
            </a:r>
            <a:endParaRPr lang="en-US" sz="2400" b="1" dirty="0">
              <a:solidFill>
                <a:srgbClr val="1188A3"/>
              </a:solidFill>
            </a:endParaRPr>
          </a:p>
          <a:p>
            <a:pPr algn="ctr"/>
            <a:r>
              <a:rPr lang="en-US" sz="2400" b="1" dirty="0">
                <a:solidFill>
                  <a:srgbClr val="1188A3"/>
                </a:solidFill>
              </a:rPr>
              <a:t>die das Problem </a:t>
            </a:r>
            <a:r>
              <a:rPr lang="en-US" sz="2400" b="1" dirty="0" err="1">
                <a:solidFill>
                  <a:srgbClr val="1188A3"/>
                </a:solidFill>
              </a:rPr>
              <a:t>erleben</a:t>
            </a:r>
            <a:r>
              <a:rPr lang="en-US" sz="2400" b="1" dirty="0">
                <a:solidFill>
                  <a:srgbClr val="1188A3"/>
                </a:solidFill>
              </a:rPr>
              <a:t>, und </a:t>
            </a:r>
            <a:r>
              <a:rPr lang="en-US" sz="2400" b="1" dirty="0" err="1">
                <a:solidFill>
                  <a:srgbClr val="1188A3"/>
                </a:solidFill>
              </a:rPr>
              <a:t>testen</a:t>
            </a:r>
            <a:r>
              <a:rPr lang="en-US" sz="2400" b="1" dirty="0">
                <a:solidFill>
                  <a:srgbClr val="1188A3"/>
                </a:solidFill>
              </a:rPr>
              <a:t> Sie </a:t>
            </a:r>
            <a:r>
              <a:rPr lang="en-US" sz="2400" b="1" dirty="0" err="1">
                <a:solidFill>
                  <a:srgbClr val="1188A3"/>
                </a:solidFill>
              </a:rPr>
              <a:t>Ihre</a:t>
            </a:r>
            <a:r>
              <a:rPr lang="en-US" sz="2400" b="1" dirty="0">
                <a:solidFill>
                  <a:srgbClr val="1188A3"/>
                </a:solidFill>
              </a:rPr>
              <a:t> Ideen, um Feedback </a:t>
            </a:r>
            <a:r>
              <a:rPr lang="en-US" sz="2400" b="1" dirty="0" err="1">
                <a:solidFill>
                  <a:srgbClr val="1188A3"/>
                </a:solidFill>
              </a:rPr>
              <a:t>zu</a:t>
            </a:r>
            <a:r>
              <a:rPr lang="en-US" sz="2400" b="1" dirty="0">
                <a:solidFill>
                  <a:srgbClr val="1188A3"/>
                </a:solidFill>
              </a:rPr>
              <a:t> </a:t>
            </a:r>
            <a:r>
              <a:rPr lang="en-US" sz="2400" b="1" dirty="0" err="1">
                <a:solidFill>
                  <a:srgbClr val="1188A3"/>
                </a:solidFill>
              </a:rPr>
              <a:t>erhalten</a:t>
            </a:r>
            <a:endParaRPr lang="en-IE" sz="2400" b="1" dirty="0">
              <a:solidFill>
                <a:srgbClr val="1188A3"/>
              </a:solidFill>
            </a:endParaRPr>
          </a:p>
        </p:txBody>
      </p:sp>
      <p:grpSp>
        <p:nvGrpSpPr>
          <p:cNvPr id="5" name="Graphic 3">
            <a:extLst>
              <a:ext uri="{FF2B5EF4-FFF2-40B4-BE49-F238E27FC236}">
                <a16:creationId xmlns:a16="http://schemas.microsoft.com/office/drawing/2014/main" id="{2F4C604A-9C22-4FA1-B09A-F0E9D17A8577}"/>
              </a:ext>
            </a:extLst>
          </p:cNvPr>
          <p:cNvGrpSpPr/>
          <p:nvPr/>
        </p:nvGrpSpPr>
        <p:grpSpPr>
          <a:xfrm>
            <a:off x="8371491" y="1587565"/>
            <a:ext cx="2312276" cy="2165131"/>
            <a:chOff x="662657" y="410457"/>
            <a:chExt cx="888845" cy="973680"/>
          </a:xfrm>
        </p:grpSpPr>
        <p:sp>
          <p:nvSpPr>
            <p:cNvPr id="6" name="Freeform 1324">
              <a:extLst>
                <a:ext uri="{FF2B5EF4-FFF2-40B4-BE49-F238E27FC236}">
                  <a16:creationId xmlns:a16="http://schemas.microsoft.com/office/drawing/2014/main" id="{D65FF03A-BE8B-4490-AAFC-84D80C4E850B}"/>
                </a:ext>
              </a:extLst>
            </p:cNvPr>
            <p:cNvSpPr/>
            <p:nvPr/>
          </p:nvSpPr>
          <p:spPr>
            <a:xfrm>
              <a:off x="857393" y="410457"/>
              <a:ext cx="486688" cy="485468"/>
            </a:xfrm>
            <a:custGeom>
              <a:avLst/>
              <a:gdLst>
                <a:gd name="connsiteX0" fmla="*/ 485470 w 486688"/>
                <a:gd name="connsiteY0" fmla="*/ 104225 h 485468"/>
                <a:gd name="connsiteX1" fmla="*/ 419644 w 486688"/>
                <a:gd name="connsiteY1" fmla="*/ 8228 h 485468"/>
                <a:gd name="connsiteX2" fmla="*/ 405930 w 486688"/>
                <a:gd name="connsiteY2" fmla="*/ 0 h 485468"/>
                <a:gd name="connsiteX3" fmla="*/ 82283 w 486688"/>
                <a:gd name="connsiteY3" fmla="*/ 0 h 485468"/>
                <a:gd name="connsiteX4" fmla="*/ 68569 w 486688"/>
                <a:gd name="connsiteY4" fmla="*/ 8228 h 485468"/>
                <a:gd name="connsiteX5" fmla="*/ 2743 w 486688"/>
                <a:gd name="connsiteY5" fmla="*/ 104225 h 485468"/>
                <a:gd name="connsiteX6" fmla="*/ 0 w 486688"/>
                <a:gd name="connsiteY6" fmla="*/ 112453 h 485468"/>
                <a:gd name="connsiteX7" fmla="*/ 0 w 486688"/>
                <a:gd name="connsiteY7" fmla="*/ 436099 h 485468"/>
                <a:gd name="connsiteX8" fmla="*/ 49370 w 486688"/>
                <a:gd name="connsiteY8" fmla="*/ 485469 h 485468"/>
                <a:gd name="connsiteX9" fmla="*/ 436100 w 486688"/>
                <a:gd name="connsiteY9" fmla="*/ 485469 h 485468"/>
                <a:gd name="connsiteX10" fmla="*/ 485470 w 486688"/>
                <a:gd name="connsiteY10" fmla="*/ 436099 h 485468"/>
                <a:gd name="connsiteX11" fmla="*/ 485470 w 486688"/>
                <a:gd name="connsiteY11" fmla="*/ 112453 h 485468"/>
                <a:gd name="connsiteX12" fmla="*/ 485470 w 486688"/>
                <a:gd name="connsiteY12" fmla="*/ 104225 h 485468"/>
                <a:gd name="connsiteX13" fmla="*/ 485470 w 486688"/>
                <a:gd name="connsiteY13" fmla="*/ 104225 h 485468"/>
                <a:gd name="connsiteX14" fmla="*/ 93254 w 486688"/>
                <a:gd name="connsiteY14" fmla="*/ 32913 h 485468"/>
                <a:gd name="connsiteX15" fmla="*/ 397701 w 486688"/>
                <a:gd name="connsiteY15" fmla="*/ 32913 h 485468"/>
                <a:gd name="connsiteX16" fmla="*/ 441586 w 486688"/>
                <a:gd name="connsiteY16" fmla="*/ 98739 h 485468"/>
                <a:gd name="connsiteX17" fmla="*/ 49370 w 486688"/>
                <a:gd name="connsiteY17" fmla="*/ 98739 h 485468"/>
                <a:gd name="connsiteX18" fmla="*/ 93254 w 486688"/>
                <a:gd name="connsiteY18" fmla="*/ 32913 h 485468"/>
                <a:gd name="connsiteX19" fmla="*/ 277020 w 486688"/>
                <a:gd name="connsiteY19" fmla="*/ 128910 h 485468"/>
                <a:gd name="connsiteX20" fmla="*/ 277020 w 486688"/>
                <a:gd name="connsiteY20" fmla="*/ 244106 h 485468"/>
                <a:gd name="connsiteX21" fmla="*/ 252335 w 486688"/>
                <a:gd name="connsiteY21" fmla="*/ 227649 h 485468"/>
                <a:gd name="connsiteX22" fmla="*/ 235878 w 486688"/>
                <a:gd name="connsiteY22" fmla="*/ 227649 h 485468"/>
                <a:gd name="connsiteX23" fmla="*/ 211193 w 486688"/>
                <a:gd name="connsiteY23" fmla="*/ 244106 h 485468"/>
                <a:gd name="connsiteX24" fmla="*/ 211193 w 486688"/>
                <a:gd name="connsiteY24" fmla="*/ 128910 h 485468"/>
                <a:gd name="connsiteX25" fmla="*/ 277020 w 486688"/>
                <a:gd name="connsiteY25" fmla="*/ 128910 h 485468"/>
                <a:gd name="connsiteX26" fmla="*/ 35656 w 486688"/>
                <a:gd name="connsiteY26" fmla="*/ 128910 h 485468"/>
                <a:gd name="connsiteX27" fmla="*/ 181023 w 486688"/>
                <a:gd name="connsiteY27" fmla="*/ 128910 h 485468"/>
                <a:gd name="connsiteX28" fmla="*/ 181023 w 486688"/>
                <a:gd name="connsiteY28" fmla="*/ 194736 h 485468"/>
                <a:gd name="connsiteX29" fmla="*/ 35656 w 486688"/>
                <a:gd name="connsiteY29" fmla="*/ 194736 h 485468"/>
                <a:gd name="connsiteX30" fmla="*/ 35656 w 486688"/>
                <a:gd name="connsiteY30" fmla="*/ 128910 h 485468"/>
                <a:gd name="connsiteX31" fmla="*/ 455300 w 486688"/>
                <a:gd name="connsiteY31" fmla="*/ 436099 h 485468"/>
                <a:gd name="connsiteX32" fmla="*/ 438843 w 486688"/>
                <a:gd name="connsiteY32" fmla="*/ 452556 h 485468"/>
                <a:gd name="connsiteX33" fmla="*/ 52113 w 486688"/>
                <a:gd name="connsiteY33" fmla="*/ 452556 h 485468"/>
                <a:gd name="connsiteX34" fmla="*/ 35656 w 486688"/>
                <a:gd name="connsiteY34" fmla="*/ 436099 h 485468"/>
                <a:gd name="connsiteX35" fmla="*/ 35656 w 486688"/>
                <a:gd name="connsiteY35" fmla="*/ 224906 h 485468"/>
                <a:gd name="connsiteX36" fmla="*/ 181023 w 486688"/>
                <a:gd name="connsiteY36" fmla="*/ 224906 h 485468"/>
                <a:gd name="connsiteX37" fmla="*/ 181023 w 486688"/>
                <a:gd name="connsiteY37" fmla="*/ 274276 h 485468"/>
                <a:gd name="connsiteX38" fmla="*/ 189251 w 486688"/>
                <a:gd name="connsiteY38" fmla="*/ 287990 h 485468"/>
                <a:gd name="connsiteX39" fmla="*/ 205708 w 486688"/>
                <a:gd name="connsiteY39" fmla="*/ 287990 h 485468"/>
                <a:gd name="connsiteX40" fmla="*/ 244106 w 486688"/>
                <a:gd name="connsiteY40" fmla="*/ 260562 h 485468"/>
                <a:gd name="connsiteX41" fmla="*/ 282505 w 486688"/>
                <a:gd name="connsiteY41" fmla="*/ 287990 h 485468"/>
                <a:gd name="connsiteX42" fmla="*/ 298962 w 486688"/>
                <a:gd name="connsiteY42" fmla="*/ 287990 h 485468"/>
                <a:gd name="connsiteX43" fmla="*/ 307190 w 486688"/>
                <a:gd name="connsiteY43" fmla="*/ 274276 h 485468"/>
                <a:gd name="connsiteX44" fmla="*/ 307190 w 486688"/>
                <a:gd name="connsiteY44" fmla="*/ 224906 h 485468"/>
                <a:gd name="connsiteX45" fmla="*/ 452557 w 486688"/>
                <a:gd name="connsiteY45" fmla="*/ 224906 h 485468"/>
                <a:gd name="connsiteX46" fmla="*/ 452557 w 486688"/>
                <a:gd name="connsiteY46" fmla="*/ 436099 h 485468"/>
                <a:gd name="connsiteX47" fmla="*/ 455300 w 486688"/>
                <a:gd name="connsiteY47" fmla="*/ 194736 h 485468"/>
                <a:gd name="connsiteX48" fmla="*/ 309933 w 486688"/>
                <a:gd name="connsiteY48" fmla="*/ 194736 h 485468"/>
                <a:gd name="connsiteX49" fmla="*/ 309933 w 486688"/>
                <a:gd name="connsiteY49" fmla="*/ 128910 h 485468"/>
                <a:gd name="connsiteX50" fmla="*/ 455300 w 486688"/>
                <a:gd name="connsiteY50" fmla="*/ 128910 h 485468"/>
                <a:gd name="connsiteX51" fmla="*/ 455300 w 486688"/>
                <a:gd name="connsiteY51" fmla="*/ 194736 h 48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86688" h="485468">
                  <a:moveTo>
                    <a:pt x="485470" y="104225"/>
                  </a:moveTo>
                  <a:lnTo>
                    <a:pt x="419644" y="8228"/>
                  </a:lnTo>
                  <a:cubicBezTo>
                    <a:pt x="416901" y="2743"/>
                    <a:pt x="411415" y="0"/>
                    <a:pt x="405930" y="0"/>
                  </a:cubicBezTo>
                  <a:lnTo>
                    <a:pt x="82283" y="0"/>
                  </a:lnTo>
                  <a:cubicBezTo>
                    <a:pt x="76798" y="0"/>
                    <a:pt x="71312" y="2743"/>
                    <a:pt x="68569" y="8228"/>
                  </a:cubicBezTo>
                  <a:lnTo>
                    <a:pt x="2743" y="104225"/>
                  </a:lnTo>
                  <a:cubicBezTo>
                    <a:pt x="0" y="106968"/>
                    <a:pt x="0" y="109710"/>
                    <a:pt x="0" y="112453"/>
                  </a:cubicBezTo>
                  <a:lnTo>
                    <a:pt x="0" y="436099"/>
                  </a:lnTo>
                  <a:cubicBezTo>
                    <a:pt x="0" y="463527"/>
                    <a:pt x="21942" y="485469"/>
                    <a:pt x="49370" y="485469"/>
                  </a:cubicBezTo>
                  <a:lnTo>
                    <a:pt x="436100" y="485469"/>
                  </a:lnTo>
                  <a:cubicBezTo>
                    <a:pt x="463528" y="485469"/>
                    <a:pt x="485470" y="463527"/>
                    <a:pt x="485470" y="436099"/>
                  </a:cubicBezTo>
                  <a:lnTo>
                    <a:pt x="485470" y="112453"/>
                  </a:lnTo>
                  <a:cubicBezTo>
                    <a:pt x="488213" y="109710"/>
                    <a:pt x="485470" y="106968"/>
                    <a:pt x="485470" y="104225"/>
                  </a:cubicBezTo>
                  <a:lnTo>
                    <a:pt x="485470" y="104225"/>
                  </a:lnTo>
                  <a:close/>
                  <a:moveTo>
                    <a:pt x="93254" y="32913"/>
                  </a:moveTo>
                  <a:lnTo>
                    <a:pt x="397701" y="32913"/>
                  </a:lnTo>
                  <a:lnTo>
                    <a:pt x="441586" y="98739"/>
                  </a:lnTo>
                  <a:lnTo>
                    <a:pt x="49370" y="98739"/>
                  </a:lnTo>
                  <a:lnTo>
                    <a:pt x="93254" y="32913"/>
                  </a:lnTo>
                  <a:close/>
                  <a:moveTo>
                    <a:pt x="277020" y="128910"/>
                  </a:moveTo>
                  <a:lnTo>
                    <a:pt x="277020" y="244106"/>
                  </a:lnTo>
                  <a:lnTo>
                    <a:pt x="252335" y="227649"/>
                  </a:lnTo>
                  <a:cubicBezTo>
                    <a:pt x="246849" y="224906"/>
                    <a:pt x="238621" y="224906"/>
                    <a:pt x="235878" y="227649"/>
                  </a:cubicBezTo>
                  <a:lnTo>
                    <a:pt x="211193" y="244106"/>
                  </a:lnTo>
                  <a:lnTo>
                    <a:pt x="211193" y="128910"/>
                  </a:lnTo>
                  <a:lnTo>
                    <a:pt x="277020" y="128910"/>
                  </a:lnTo>
                  <a:close/>
                  <a:moveTo>
                    <a:pt x="35656" y="128910"/>
                  </a:moveTo>
                  <a:lnTo>
                    <a:pt x="181023" y="128910"/>
                  </a:lnTo>
                  <a:lnTo>
                    <a:pt x="181023" y="194736"/>
                  </a:lnTo>
                  <a:lnTo>
                    <a:pt x="35656" y="194736"/>
                  </a:lnTo>
                  <a:lnTo>
                    <a:pt x="35656" y="128910"/>
                  </a:lnTo>
                  <a:close/>
                  <a:moveTo>
                    <a:pt x="455300" y="436099"/>
                  </a:moveTo>
                  <a:cubicBezTo>
                    <a:pt x="455300" y="444327"/>
                    <a:pt x="447071" y="452556"/>
                    <a:pt x="438843" y="452556"/>
                  </a:cubicBezTo>
                  <a:lnTo>
                    <a:pt x="52113" y="452556"/>
                  </a:lnTo>
                  <a:cubicBezTo>
                    <a:pt x="43884" y="452556"/>
                    <a:pt x="35656" y="444327"/>
                    <a:pt x="35656" y="436099"/>
                  </a:cubicBezTo>
                  <a:lnTo>
                    <a:pt x="35656" y="224906"/>
                  </a:lnTo>
                  <a:lnTo>
                    <a:pt x="181023" y="224906"/>
                  </a:lnTo>
                  <a:lnTo>
                    <a:pt x="181023" y="274276"/>
                  </a:lnTo>
                  <a:cubicBezTo>
                    <a:pt x="181023" y="279762"/>
                    <a:pt x="183766" y="285247"/>
                    <a:pt x="189251" y="287990"/>
                  </a:cubicBezTo>
                  <a:cubicBezTo>
                    <a:pt x="194737" y="290733"/>
                    <a:pt x="200222" y="290733"/>
                    <a:pt x="205708" y="287990"/>
                  </a:cubicBezTo>
                  <a:lnTo>
                    <a:pt x="244106" y="260562"/>
                  </a:lnTo>
                  <a:lnTo>
                    <a:pt x="282505" y="287990"/>
                  </a:lnTo>
                  <a:cubicBezTo>
                    <a:pt x="287991" y="290733"/>
                    <a:pt x="293476" y="290733"/>
                    <a:pt x="298962" y="287990"/>
                  </a:cubicBezTo>
                  <a:cubicBezTo>
                    <a:pt x="304447" y="285247"/>
                    <a:pt x="307190" y="279762"/>
                    <a:pt x="307190" y="274276"/>
                  </a:cubicBezTo>
                  <a:lnTo>
                    <a:pt x="307190" y="224906"/>
                  </a:lnTo>
                  <a:lnTo>
                    <a:pt x="452557" y="224906"/>
                  </a:lnTo>
                  <a:lnTo>
                    <a:pt x="452557" y="436099"/>
                  </a:lnTo>
                  <a:close/>
                  <a:moveTo>
                    <a:pt x="455300" y="194736"/>
                  </a:moveTo>
                  <a:lnTo>
                    <a:pt x="309933" y="194736"/>
                  </a:lnTo>
                  <a:lnTo>
                    <a:pt x="309933" y="128910"/>
                  </a:lnTo>
                  <a:lnTo>
                    <a:pt x="455300" y="128910"/>
                  </a:lnTo>
                  <a:lnTo>
                    <a:pt x="455300" y="194736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aphic 3">
              <a:extLst>
                <a:ext uri="{FF2B5EF4-FFF2-40B4-BE49-F238E27FC236}">
                  <a16:creationId xmlns:a16="http://schemas.microsoft.com/office/drawing/2014/main" id="{BA7D6353-E7DE-4153-A393-B97E0A200F26}"/>
                </a:ext>
              </a:extLst>
            </p:cNvPr>
            <p:cNvGrpSpPr/>
            <p:nvPr/>
          </p:nvGrpSpPr>
          <p:grpSpPr>
            <a:xfrm>
              <a:off x="662657" y="443370"/>
              <a:ext cx="888845" cy="940767"/>
              <a:chOff x="662657" y="443370"/>
              <a:chExt cx="888845" cy="940767"/>
            </a:xfrm>
            <a:solidFill>
              <a:srgbClr val="000000"/>
            </a:solidFill>
          </p:grpSpPr>
          <p:sp>
            <p:nvSpPr>
              <p:cNvPr id="8" name="Freeform 1326">
                <a:extLst>
                  <a:ext uri="{FF2B5EF4-FFF2-40B4-BE49-F238E27FC236}">
                    <a16:creationId xmlns:a16="http://schemas.microsoft.com/office/drawing/2014/main" id="{80C440F9-A166-4282-BF1B-2C9F980847C1}"/>
                  </a:ext>
                </a:extLst>
              </p:cNvPr>
              <p:cNvSpPr/>
              <p:nvPr/>
            </p:nvSpPr>
            <p:spPr>
              <a:xfrm>
                <a:off x="989988" y="960381"/>
                <a:ext cx="227844" cy="305817"/>
              </a:xfrm>
              <a:custGeom>
                <a:avLst/>
                <a:gdLst>
                  <a:gd name="connsiteX0" fmla="*/ 122483 w 227844"/>
                  <a:gd name="connsiteY0" fmla="*/ 4114 h 305817"/>
                  <a:gd name="connsiteX1" fmla="*/ 100541 w 227844"/>
                  <a:gd name="connsiteY1" fmla="*/ 4114 h 305817"/>
                  <a:gd name="connsiteX2" fmla="*/ 4544 w 227844"/>
                  <a:gd name="connsiteY2" fmla="*/ 100111 h 305817"/>
                  <a:gd name="connsiteX3" fmla="*/ 1802 w 227844"/>
                  <a:gd name="connsiteY3" fmla="*/ 116568 h 305817"/>
                  <a:gd name="connsiteX4" fmla="*/ 15515 w 227844"/>
                  <a:gd name="connsiteY4" fmla="*/ 127538 h 305817"/>
                  <a:gd name="connsiteX5" fmla="*/ 48429 w 227844"/>
                  <a:gd name="connsiteY5" fmla="*/ 127538 h 305817"/>
                  <a:gd name="connsiteX6" fmla="*/ 48429 w 227844"/>
                  <a:gd name="connsiteY6" fmla="*/ 239992 h 305817"/>
                  <a:gd name="connsiteX7" fmla="*/ 81342 w 227844"/>
                  <a:gd name="connsiteY7" fmla="*/ 239992 h 305817"/>
                  <a:gd name="connsiteX8" fmla="*/ 81342 w 227844"/>
                  <a:gd name="connsiteY8" fmla="*/ 111082 h 305817"/>
                  <a:gd name="connsiteX9" fmla="*/ 64885 w 227844"/>
                  <a:gd name="connsiteY9" fmla="*/ 94625 h 305817"/>
                  <a:gd name="connsiteX10" fmla="*/ 56657 w 227844"/>
                  <a:gd name="connsiteY10" fmla="*/ 94625 h 305817"/>
                  <a:gd name="connsiteX11" fmla="*/ 114255 w 227844"/>
                  <a:gd name="connsiteY11" fmla="*/ 37027 h 305817"/>
                  <a:gd name="connsiteX12" fmla="*/ 171853 w 227844"/>
                  <a:gd name="connsiteY12" fmla="*/ 94625 h 305817"/>
                  <a:gd name="connsiteX13" fmla="*/ 163625 w 227844"/>
                  <a:gd name="connsiteY13" fmla="*/ 94625 h 305817"/>
                  <a:gd name="connsiteX14" fmla="*/ 147168 w 227844"/>
                  <a:gd name="connsiteY14" fmla="*/ 111082 h 305817"/>
                  <a:gd name="connsiteX15" fmla="*/ 147168 w 227844"/>
                  <a:gd name="connsiteY15" fmla="*/ 305818 h 305817"/>
                  <a:gd name="connsiteX16" fmla="*/ 180081 w 227844"/>
                  <a:gd name="connsiteY16" fmla="*/ 305818 h 305817"/>
                  <a:gd name="connsiteX17" fmla="*/ 180081 w 227844"/>
                  <a:gd name="connsiteY17" fmla="*/ 127538 h 305817"/>
                  <a:gd name="connsiteX18" fmla="*/ 212995 w 227844"/>
                  <a:gd name="connsiteY18" fmla="*/ 127538 h 305817"/>
                  <a:gd name="connsiteX19" fmla="*/ 226709 w 227844"/>
                  <a:gd name="connsiteY19" fmla="*/ 116568 h 305817"/>
                  <a:gd name="connsiteX20" fmla="*/ 223966 w 227844"/>
                  <a:gd name="connsiteY20" fmla="*/ 100111 h 305817"/>
                  <a:gd name="connsiteX21" fmla="*/ 122483 w 227844"/>
                  <a:gd name="connsiteY21" fmla="*/ 4114 h 30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7844" h="305817">
                    <a:moveTo>
                      <a:pt x="122483" y="4114"/>
                    </a:moveTo>
                    <a:cubicBezTo>
                      <a:pt x="116998" y="-1371"/>
                      <a:pt x="106027" y="-1371"/>
                      <a:pt x="100541" y="4114"/>
                    </a:cubicBezTo>
                    <a:lnTo>
                      <a:pt x="4544" y="100111"/>
                    </a:lnTo>
                    <a:cubicBezTo>
                      <a:pt x="-941" y="105596"/>
                      <a:pt x="-941" y="111082"/>
                      <a:pt x="1802" y="116568"/>
                    </a:cubicBezTo>
                    <a:cubicBezTo>
                      <a:pt x="4544" y="122053"/>
                      <a:pt x="10030" y="127538"/>
                      <a:pt x="15515" y="127538"/>
                    </a:cubicBezTo>
                    <a:lnTo>
                      <a:pt x="48429" y="127538"/>
                    </a:lnTo>
                    <a:lnTo>
                      <a:pt x="48429" y="239992"/>
                    </a:lnTo>
                    <a:lnTo>
                      <a:pt x="81342" y="239992"/>
                    </a:lnTo>
                    <a:lnTo>
                      <a:pt x="81342" y="111082"/>
                    </a:lnTo>
                    <a:cubicBezTo>
                      <a:pt x="81342" y="102854"/>
                      <a:pt x="73113" y="94625"/>
                      <a:pt x="64885" y="94625"/>
                    </a:cubicBezTo>
                    <a:lnTo>
                      <a:pt x="56657" y="94625"/>
                    </a:lnTo>
                    <a:lnTo>
                      <a:pt x="114255" y="37027"/>
                    </a:lnTo>
                    <a:lnTo>
                      <a:pt x="171853" y="94625"/>
                    </a:lnTo>
                    <a:lnTo>
                      <a:pt x="163625" y="94625"/>
                    </a:lnTo>
                    <a:cubicBezTo>
                      <a:pt x="155397" y="94625"/>
                      <a:pt x="147168" y="102854"/>
                      <a:pt x="147168" y="111082"/>
                    </a:cubicBezTo>
                    <a:lnTo>
                      <a:pt x="147168" y="305818"/>
                    </a:lnTo>
                    <a:lnTo>
                      <a:pt x="180081" y="305818"/>
                    </a:lnTo>
                    <a:lnTo>
                      <a:pt x="180081" y="127538"/>
                    </a:lnTo>
                    <a:lnTo>
                      <a:pt x="212995" y="127538"/>
                    </a:lnTo>
                    <a:cubicBezTo>
                      <a:pt x="218480" y="127538"/>
                      <a:pt x="226709" y="124796"/>
                      <a:pt x="226709" y="116568"/>
                    </a:cubicBezTo>
                    <a:cubicBezTo>
                      <a:pt x="229451" y="111082"/>
                      <a:pt x="226709" y="102854"/>
                      <a:pt x="223966" y="100111"/>
                    </a:cubicBezTo>
                    <a:lnTo>
                      <a:pt x="122483" y="4114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 1327">
                <a:extLst>
                  <a:ext uri="{FF2B5EF4-FFF2-40B4-BE49-F238E27FC236}">
                    <a16:creationId xmlns:a16="http://schemas.microsoft.com/office/drawing/2014/main" id="{27FE96E8-0056-4E7B-8FE4-87F2746F2C92}"/>
                  </a:ext>
                </a:extLst>
              </p:cNvPr>
              <p:cNvSpPr/>
              <p:nvPr/>
            </p:nvSpPr>
            <p:spPr>
              <a:xfrm>
                <a:off x="1408690" y="443370"/>
                <a:ext cx="32913" cy="95996"/>
              </a:xfrm>
              <a:custGeom>
                <a:avLst/>
                <a:gdLst>
                  <a:gd name="connsiteX0" fmla="*/ 0 w 32913"/>
                  <a:gd name="connsiteY0" fmla="*/ 0 h 95996"/>
                  <a:gd name="connsiteX1" fmla="*/ 32913 w 32913"/>
                  <a:gd name="connsiteY1" fmla="*/ 0 h 95996"/>
                  <a:gd name="connsiteX2" fmla="*/ 32913 w 32913"/>
                  <a:gd name="connsiteY2" fmla="*/ 95997 h 95996"/>
                  <a:gd name="connsiteX3" fmla="*/ 0 w 32913"/>
                  <a:gd name="connsiteY3" fmla="*/ 95997 h 9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95996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95997"/>
                    </a:lnTo>
                    <a:lnTo>
                      <a:pt x="0" y="9599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1328">
                <a:extLst>
                  <a:ext uri="{FF2B5EF4-FFF2-40B4-BE49-F238E27FC236}">
                    <a16:creationId xmlns:a16="http://schemas.microsoft.com/office/drawing/2014/main" id="{98BCCE57-8AC3-409C-BF47-33F451A09DE6}"/>
                  </a:ext>
                </a:extLst>
              </p:cNvPr>
              <p:cNvSpPr/>
              <p:nvPr/>
            </p:nvSpPr>
            <p:spPr>
              <a:xfrm>
                <a:off x="1408690" y="572280"/>
                <a:ext cx="32913" cy="32913"/>
              </a:xfrm>
              <a:custGeom>
                <a:avLst/>
                <a:gdLst>
                  <a:gd name="connsiteX0" fmla="*/ 0 w 32913"/>
                  <a:gd name="connsiteY0" fmla="*/ 0 h 32913"/>
                  <a:gd name="connsiteX1" fmla="*/ 32913 w 32913"/>
                  <a:gd name="connsiteY1" fmla="*/ 0 h 32913"/>
                  <a:gd name="connsiteX2" fmla="*/ 32913 w 32913"/>
                  <a:gd name="connsiteY2" fmla="*/ 32913 h 32913"/>
                  <a:gd name="connsiteX3" fmla="*/ 0 w 32913"/>
                  <a:gd name="connsiteY3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32913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32913"/>
                    </a:lnTo>
                    <a:lnTo>
                      <a:pt x="0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329">
                <a:extLst>
                  <a:ext uri="{FF2B5EF4-FFF2-40B4-BE49-F238E27FC236}">
                    <a16:creationId xmlns:a16="http://schemas.microsoft.com/office/drawing/2014/main" id="{4A8E2668-5677-4EAE-8F4D-F05C335B0FFA}"/>
                  </a:ext>
                </a:extLst>
              </p:cNvPr>
              <p:cNvSpPr/>
              <p:nvPr/>
            </p:nvSpPr>
            <p:spPr>
              <a:xfrm>
                <a:off x="1507429" y="492740"/>
                <a:ext cx="32913" cy="65826"/>
              </a:xfrm>
              <a:custGeom>
                <a:avLst/>
                <a:gdLst>
                  <a:gd name="connsiteX0" fmla="*/ 0 w 32913"/>
                  <a:gd name="connsiteY0" fmla="*/ 0 h 65826"/>
                  <a:gd name="connsiteX1" fmla="*/ 32913 w 32913"/>
                  <a:gd name="connsiteY1" fmla="*/ 0 h 65826"/>
                  <a:gd name="connsiteX2" fmla="*/ 32913 w 32913"/>
                  <a:gd name="connsiteY2" fmla="*/ 65826 h 65826"/>
                  <a:gd name="connsiteX3" fmla="*/ 0 w 32913"/>
                  <a:gd name="connsiteY3" fmla="*/ 65826 h 6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65826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65826"/>
                    </a:lnTo>
                    <a:lnTo>
                      <a:pt x="0" y="65826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330">
                <a:extLst>
                  <a:ext uri="{FF2B5EF4-FFF2-40B4-BE49-F238E27FC236}">
                    <a16:creationId xmlns:a16="http://schemas.microsoft.com/office/drawing/2014/main" id="{89D73F18-97DD-4C29-86E2-6548796F0B8B}"/>
                  </a:ext>
                </a:extLst>
              </p:cNvPr>
              <p:cNvSpPr/>
              <p:nvPr/>
            </p:nvSpPr>
            <p:spPr>
              <a:xfrm>
                <a:off x="1507429" y="588737"/>
                <a:ext cx="32913" cy="32913"/>
              </a:xfrm>
              <a:custGeom>
                <a:avLst/>
                <a:gdLst>
                  <a:gd name="connsiteX0" fmla="*/ 0 w 32913"/>
                  <a:gd name="connsiteY0" fmla="*/ 0 h 32913"/>
                  <a:gd name="connsiteX1" fmla="*/ 32913 w 32913"/>
                  <a:gd name="connsiteY1" fmla="*/ 0 h 32913"/>
                  <a:gd name="connsiteX2" fmla="*/ 32913 w 32913"/>
                  <a:gd name="connsiteY2" fmla="*/ 32913 h 32913"/>
                  <a:gd name="connsiteX3" fmla="*/ 0 w 32913"/>
                  <a:gd name="connsiteY3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32913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32913"/>
                    </a:lnTo>
                    <a:lnTo>
                      <a:pt x="0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331">
                <a:extLst>
                  <a:ext uri="{FF2B5EF4-FFF2-40B4-BE49-F238E27FC236}">
                    <a16:creationId xmlns:a16="http://schemas.microsoft.com/office/drawing/2014/main" id="{5201DAE3-2E7E-4686-8601-58148E7E0476}"/>
                  </a:ext>
                </a:extLst>
              </p:cNvPr>
              <p:cNvSpPr/>
              <p:nvPr/>
            </p:nvSpPr>
            <p:spPr>
              <a:xfrm>
                <a:off x="764139" y="443370"/>
                <a:ext cx="32913" cy="95996"/>
              </a:xfrm>
              <a:custGeom>
                <a:avLst/>
                <a:gdLst>
                  <a:gd name="connsiteX0" fmla="*/ 0 w 32913"/>
                  <a:gd name="connsiteY0" fmla="*/ 0 h 95996"/>
                  <a:gd name="connsiteX1" fmla="*/ 32913 w 32913"/>
                  <a:gd name="connsiteY1" fmla="*/ 0 h 95996"/>
                  <a:gd name="connsiteX2" fmla="*/ 32913 w 32913"/>
                  <a:gd name="connsiteY2" fmla="*/ 95997 h 95996"/>
                  <a:gd name="connsiteX3" fmla="*/ 0 w 32913"/>
                  <a:gd name="connsiteY3" fmla="*/ 95997 h 9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95996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95997"/>
                    </a:lnTo>
                    <a:lnTo>
                      <a:pt x="0" y="9599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32">
                <a:extLst>
                  <a:ext uri="{FF2B5EF4-FFF2-40B4-BE49-F238E27FC236}">
                    <a16:creationId xmlns:a16="http://schemas.microsoft.com/office/drawing/2014/main" id="{7E077EFE-FE51-4904-A470-A5AA8D442689}"/>
                  </a:ext>
                </a:extLst>
              </p:cNvPr>
              <p:cNvSpPr/>
              <p:nvPr/>
            </p:nvSpPr>
            <p:spPr>
              <a:xfrm>
                <a:off x="764139" y="572280"/>
                <a:ext cx="32913" cy="32913"/>
              </a:xfrm>
              <a:custGeom>
                <a:avLst/>
                <a:gdLst>
                  <a:gd name="connsiteX0" fmla="*/ 0 w 32913"/>
                  <a:gd name="connsiteY0" fmla="*/ 0 h 32913"/>
                  <a:gd name="connsiteX1" fmla="*/ 32913 w 32913"/>
                  <a:gd name="connsiteY1" fmla="*/ 0 h 32913"/>
                  <a:gd name="connsiteX2" fmla="*/ 32913 w 32913"/>
                  <a:gd name="connsiteY2" fmla="*/ 32913 h 32913"/>
                  <a:gd name="connsiteX3" fmla="*/ 0 w 32913"/>
                  <a:gd name="connsiteY3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32913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32913"/>
                    </a:lnTo>
                    <a:lnTo>
                      <a:pt x="0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333">
                <a:extLst>
                  <a:ext uri="{FF2B5EF4-FFF2-40B4-BE49-F238E27FC236}">
                    <a16:creationId xmlns:a16="http://schemas.microsoft.com/office/drawing/2014/main" id="{6F12E688-F57A-49F2-9837-2363E1BC8DE9}"/>
                  </a:ext>
                </a:extLst>
              </p:cNvPr>
              <p:cNvSpPr/>
              <p:nvPr/>
            </p:nvSpPr>
            <p:spPr>
              <a:xfrm>
                <a:off x="665400" y="492740"/>
                <a:ext cx="32913" cy="65826"/>
              </a:xfrm>
              <a:custGeom>
                <a:avLst/>
                <a:gdLst>
                  <a:gd name="connsiteX0" fmla="*/ 0 w 32913"/>
                  <a:gd name="connsiteY0" fmla="*/ 0 h 65826"/>
                  <a:gd name="connsiteX1" fmla="*/ 32913 w 32913"/>
                  <a:gd name="connsiteY1" fmla="*/ 0 h 65826"/>
                  <a:gd name="connsiteX2" fmla="*/ 32913 w 32913"/>
                  <a:gd name="connsiteY2" fmla="*/ 65826 h 65826"/>
                  <a:gd name="connsiteX3" fmla="*/ 0 w 32913"/>
                  <a:gd name="connsiteY3" fmla="*/ 65826 h 6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65826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65826"/>
                    </a:lnTo>
                    <a:lnTo>
                      <a:pt x="0" y="65826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334">
                <a:extLst>
                  <a:ext uri="{FF2B5EF4-FFF2-40B4-BE49-F238E27FC236}">
                    <a16:creationId xmlns:a16="http://schemas.microsoft.com/office/drawing/2014/main" id="{85250722-7943-4D23-A1F9-B3903784C2E1}"/>
                  </a:ext>
                </a:extLst>
              </p:cNvPr>
              <p:cNvSpPr/>
              <p:nvPr/>
            </p:nvSpPr>
            <p:spPr>
              <a:xfrm>
                <a:off x="665400" y="588737"/>
                <a:ext cx="32913" cy="32913"/>
              </a:xfrm>
              <a:custGeom>
                <a:avLst/>
                <a:gdLst>
                  <a:gd name="connsiteX0" fmla="*/ 0 w 32913"/>
                  <a:gd name="connsiteY0" fmla="*/ 0 h 32913"/>
                  <a:gd name="connsiteX1" fmla="*/ 32913 w 32913"/>
                  <a:gd name="connsiteY1" fmla="*/ 0 h 32913"/>
                  <a:gd name="connsiteX2" fmla="*/ 32913 w 32913"/>
                  <a:gd name="connsiteY2" fmla="*/ 32913 h 32913"/>
                  <a:gd name="connsiteX3" fmla="*/ 0 w 32913"/>
                  <a:gd name="connsiteY3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32913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32913"/>
                    </a:lnTo>
                    <a:lnTo>
                      <a:pt x="0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" name="Graphic 3">
                <a:extLst>
                  <a:ext uri="{FF2B5EF4-FFF2-40B4-BE49-F238E27FC236}">
                    <a16:creationId xmlns:a16="http://schemas.microsoft.com/office/drawing/2014/main" id="{6F5D06BE-74C8-409D-8BA8-C9607B9383CE}"/>
                  </a:ext>
                </a:extLst>
              </p:cNvPr>
              <p:cNvGrpSpPr/>
              <p:nvPr/>
            </p:nvGrpSpPr>
            <p:grpSpPr>
              <a:xfrm>
                <a:off x="662657" y="668277"/>
                <a:ext cx="888845" cy="715860"/>
                <a:chOff x="662657" y="668277"/>
                <a:chExt cx="888845" cy="715860"/>
              </a:xfrm>
              <a:solidFill>
                <a:srgbClr val="000000"/>
              </a:solidFill>
            </p:grpSpPr>
            <p:sp>
              <p:nvSpPr>
                <p:cNvPr id="19" name="Freeform 1337">
                  <a:extLst>
                    <a:ext uri="{FF2B5EF4-FFF2-40B4-BE49-F238E27FC236}">
                      <a16:creationId xmlns:a16="http://schemas.microsoft.com/office/drawing/2014/main" id="{E8446221-198D-493B-A112-97562A0B80E4}"/>
                    </a:ext>
                  </a:extLst>
                </p:cNvPr>
                <p:cNvSpPr/>
                <p:nvPr/>
              </p:nvSpPr>
              <p:spPr>
                <a:xfrm>
                  <a:off x="1296236" y="1282656"/>
                  <a:ext cx="32913" cy="32913"/>
                </a:xfrm>
                <a:custGeom>
                  <a:avLst/>
                  <a:gdLst>
                    <a:gd name="connsiteX0" fmla="*/ 0 w 32913"/>
                    <a:gd name="connsiteY0" fmla="*/ 0 h 32913"/>
                    <a:gd name="connsiteX1" fmla="*/ 32913 w 32913"/>
                    <a:gd name="connsiteY1" fmla="*/ 0 h 32913"/>
                    <a:gd name="connsiteX2" fmla="*/ 32913 w 32913"/>
                    <a:gd name="connsiteY2" fmla="*/ 32913 h 32913"/>
                    <a:gd name="connsiteX3" fmla="*/ 0 w 32913"/>
                    <a:gd name="connsiteY3" fmla="*/ 32913 h 3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13" h="32913">
                      <a:moveTo>
                        <a:pt x="0" y="0"/>
                      </a:moveTo>
                      <a:lnTo>
                        <a:pt x="32913" y="0"/>
                      </a:lnTo>
                      <a:lnTo>
                        <a:pt x="32913" y="32913"/>
                      </a:lnTo>
                      <a:lnTo>
                        <a:pt x="0" y="329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 1338">
                  <a:extLst>
                    <a:ext uri="{FF2B5EF4-FFF2-40B4-BE49-F238E27FC236}">
                      <a16:creationId xmlns:a16="http://schemas.microsoft.com/office/drawing/2014/main" id="{451EEA56-C067-4D31-9440-1D043B4C0634}"/>
                    </a:ext>
                  </a:extLst>
                </p:cNvPr>
                <p:cNvSpPr/>
                <p:nvPr/>
              </p:nvSpPr>
              <p:spPr>
                <a:xfrm>
                  <a:off x="1230410" y="668277"/>
                  <a:ext cx="321092" cy="710375"/>
                </a:xfrm>
                <a:custGeom>
                  <a:avLst/>
                  <a:gdLst>
                    <a:gd name="connsiteX0" fmla="*/ 260563 w 321092"/>
                    <a:gd name="connsiteY0" fmla="*/ 0 h 710375"/>
                    <a:gd name="connsiteX1" fmla="*/ 194736 w 321092"/>
                    <a:gd name="connsiteY1" fmla="*/ 65826 h 710375"/>
                    <a:gd name="connsiteX2" fmla="*/ 194736 w 321092"/>
                    <a:gd name="connsiteY2" fmla="*/ 202964 h 710375"/>
                    <a:gd name="connsiteX3" fmla="*/ 186508 w 321092"/>
                    <a:gd name="connsiteY3" fmla="*/ 202964 h 710375"/>
                    <a:gd name="connsiteX4" fmla="*/ 148109 w 321092"/>
                    <a:gd name="connsiteY4" fmla="*/ 233135 h 710375"/>
                    <a:gd name="connsiteX5" fmla="*/ 35656 w 321092"/>
                    <a:gd name="connsiteY5" fmla="*/ 427871 h 710375"/>
                    <a:gd name="connsiteX6" fmla="*/ 32913 w 321092"/>
                    <a:gd name="connsiteY6" fmla="*/ 436099 h 710375"/>
                    <a:gd name="connsiteX7" fmla="*/ 32913 w 321092"/>
                    <a:gd name="connsiteY7" fmla="*/ 548552 h 710375"/>
                    <a:gd name="connsiteX8" fmla="*/ 16457 w 321092"/>
                    <a:gd name="connsiteY8" fmla="*/ 548552 h 710375"/>
                    <a:gd name="connsiteX9" fmla="*/ 0 w 321092"/>
                    <a:gd name="connsiteY9" fmla="*/ 565009 h 710375"/>
                    <a:gd name="connsiteX10" fmla="*/ 0 w 321092"/>
                    <a:gd name="connsiteY10" fmla="*/ 693919 h 710375"/>
                    <a:gd name="connsiteX11" fmla="*/ 16457 w 321092"/>
                    <a:gd name="connsiteY11" fmla="*/ 710375 h 710375"/>
                    <a:gd name="connsiteX12" fmla="*/ 274277 w 321092"/>
                    <a:gd name="connsiteY12" fmla="*/ 710375 h 710375"/>
                    <a:gd name="connsiteX13" fmla="*/ 290733 w 321092"/>
                    <a:gd name="connsiteY13" fmla="*/ 693919 h 710375"/>
                    <a:gd name="connsiteX14" fmla="*/ 290733 w 321092"/>
                    <a:gd name="connsiteY14" fmla="*/ 565009 h 710375"/>
                    <a:gd name="connsiteX15" fmla="*/ 274277 w 321092"/>
                    <a:gd name="connsiteY15" fmla="*/ 548552 h 710375"/>
                    <a:gd name="connsiteX16" fmla="*/ 257820 w 321092"/>
                    <a:gd name="connsiteY16" fmla="*/ 548552 h 710375"/>
                    <a:gd name="connsiteX17" fmla="*/ 257820 w 321092"/>
                    <a:gd name="connsiteY17" fmla="*/ 537581 h 710375"/>
                    <a:gd name="connsiteX18" fmla="*/ 318161 w 321092"/>
                    <a:gd name="connsiteY18" fmla="*/ 460784 h 710375"/>
                    <a:gd name="connsiteX19" fmla="*/ 320904 w 321092"/>
                    <a:gd name="connsiteY19" fmla="*/ 449813 h 710375"/>
                    <a:gd name="connsiteX20" fmla="*/ 320904 w 321092"/>
                    <a:gd name="connsiteY20" fmla="*/ 65826 h 710375"/>
                    <a:gd name="connsiteX21" fmla="*/ 260563 w 321092"/>
                    <a:gd name="connsiteY21" fmla="*/ 0 h 710375"/>
                    <a:gd name="connsiteX22" fmla="*/ 260563 w 321092"/>
                    <a:gd name="connsiteY22" fmla="*/ 0 h 710375"/>
                    <a:gd name="connsiteX23" fmla="*/ 260563 w 321092"/>
                    <a:gd name="connsiteY23" fmla="*/ 680205 h 710375"/>
                    <a:gd name="connsiteX24" fmla="*/ 35656 w 321092"/>
                    <a:gd name="connsiteY24" fmla="*/ 680205 h 710375"/>
                    <a:gd name="connsiteX25" fmla="*/ 35656 w 321092"/>
                    <a:gd name="connsiteY25" fmla="*/ 584208 h 710375"/>
                    <a:gd name="connsiteX26" fmla="*/ 260563 w 321092"/>
                    <a:gd name="connsiteY26" fmla="*/ 584208 h 710375"/>
                    <a:gd name="connsiteX27" fmla="*/ 260563 w 321092"/>
                    <a:gd name="connsiteY27" fmla="*/ 680205 h 710375"/>
                    <a:gd name="connsiteX28" fmla="*/ 290733 w 321092"/>
                    <a:gd name="connsiteY28" fmla="*/ 447070 h 710375"/>
                    <a:gd name="connsiteX29" fmla="*/ 230392 w 321092"/>
                    <a:gd name="connsiteY29" fmla="*/ 523868 h 710375"/>
                    <a:gd name="connsiteX30" fmla="*/ 227650 w 321092"/>
                    <a:gd name="connsiteY30" fmla="*/ 534839 h 710375"/>
                    <a:gd name="connsiteX31" fmla="*/ 227650 w 321092"/>
                    <a:gd name="connsiteY31" fmla="*/ 551295 h 710375"/>
                    <a:gd name="connsiteX32" fmla="*/ 65826 w 321092"/>
                    <a:gd name="connsiteY32" fmla="*/ 551295 h 710375"/>
                    <a:gd name="connsiteX33" fmla="*/ 65826 w 321092"/>
                    <a:gd name="connsiteY33" fmla="*/ 441585 h 710375"/>
                    <a:gd name="connsiteX34" fmla="*/ 175537 w 321092"/>
                    <a:gd name="connsiteY34" fmla="*/ 249591 h 710375"/>
                    <a:gd name="connsiteX35" fmla="*/ 194736 w 321092"/>
                    <a:gd name="connsiteY35" fmla="*/ 233135 h 710375"/>
                    <a:gd name="connsiteX36" fmla="*/ 219421 w 321092"/>
                    <a:gd name="connsiteY36" fmla="*/ 235878 h 710375"/>
                    <a:gd name="connsiteX37" fmla="*/ 235878 w 321092"/>
                    <a:gd name="connsiteY37" fmla="*/ 255077 h 710375"/>
                    <a:gd name="connsiteX38" fmla="*/ 230392 w 321092"/>
                    <a:gd name="connsiteY38" fmla="*/ 279762 h 710375"/>
                    <a:gd name="connsiteX39" fmla="*/ 150852 w 321092"/>
                    <a:gd name="connsiteY39" fmla="*/ 419643 h 710375"/>
                    <a:gd name="connsiteX40" fmla="*/ 178280 w 321092"/>
                    <a:gd name="connsiteY40" fmla="*/ 436099 h 710375"/>
                    <a:gd name="connsiteX41" fmla="*/ 257820 w 321092"/>
                    <a:gd name="connsiteY41" fmla="*/ 296218 h 710375"/>
                    <a:gd name="connsiteX42" fmla="*/ 233135 w 321092"/>
                    <a:gd name="connsiteY42" fmla="*/ 208450 h 710375"/>
                    <a:gd name="connsiteX43" fmla="*/ 222164 w 321092"/>
                    <a:gd name="connsiteY43" fmla="*/ 202964 h 710375"/>
                    <a:gd name="connsiteX44" fmla="*/ 222164 w 321092"/>
                    <a:gd name="connsiteY44" fmla="*/ 63083 h 710375"/>
                    <a:gd name="connsiteX45" fmla="*/ 255077 w 321092"/>
                    <a:gd name="connsiteY45" fmla="*/ 30170 h 710375"/>
                    <a:gd name="connsiteX46" fmla="*/ 287991 w 321092"/>
                    <a:gd name="connsiteY46" fmla="*/ 63083 h 710375"/>
                    <a:gd name="connsiteX47" fmla="*/ 287991 w 321092"/>
                    <a:gd name="connsiteY47" fmla="*/ 447070 h 710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21092" h="710375">
                      <a:moveTo>
                        <a:pt x="260563" y="0"/>
                      </a:moveTo>
                      <a:cubicBezTo>
                        <a:pt x="224907" y="0"/>
                        <a:pt x="194736" y="30170"/>
                        <a:pt x="194736" y="65826"/>
                      </a:cubicBezTo>
                      <a:lnTo>
                        <a:pt x="194736" y="202964"/>
                      </a:lnTo>
                      <a:cubicBezTo>
                        <a:pt x="191994" y="202964"/>
                        <a:pt x="189251" y="202964"/>
                        <a:pt x="186508" y="202964"/>
                      </a:cubicBezTo>
                      <a:cubicBezTo>
                        <a:pt x="170051" y="208450"/>
                        <a:pt x="156338" y="219421"/>
                        <a:pt x="148109" y="233135"/>
                      </a:cubicBezTo>
                      <a:lnTo>
                        <a:pt x="35656" y="427871"/>
                      </a:lnTo>
                      <a:cubicBezTo>
                        <a:pt x="35656" y="430614"/>
                        <a:pt x="32913" y="433356"/>
                        <a:pt x="32913" y="436099"/>
                      </a:cubicBezTo>
                      <a:lnTo>
                        <a:pt x="32913" y="548552"/>
                      </a:lnTo>
                      <a:lnTo>
                        <a:pt x="16457" y="548552"/>
                      </a:lnTo>
                      <a:cubicBezTo>
                        <a:pt x="8228" y="548552"/>
                        <a:pt x="0" y="556781"/>
                        <a:pt x="0" y="565009"/>
                      </a:cubicBezTo>
                      <a:lnTo>
                        <a:pt x="0" y="693919"/>
                      </a:lnTo>
                      <a:cubicBezTo>
                        <a:pt x="0" y="702147"/>
                        <a:pt x="8228" y="710375"/>
                        <a:pt x="16457" y="710375"/>
                      </a:cubicBezTo>
                      <a:lnTo>
                        <a:pt x="274277" y="710375"/>
                      </a:lnTo>
                      <a:cubicBezTo>
                        <a:pt x="282505" y="710375"/>
                        <a:pt x="290733" y="702147"/>
                        <a:pt x="290733" y="693919"/>
                      </a:cubicBezTo>
                      <a:lnTo>
                        <a:pt x="290733" y="565009"/>
                      </a:lnTo>
                      <a:cubicBezTo>
                        <a:pt x="290733" y="556781"/>
                        <a:pt x="282505" y="548552"/>
                        <a:pt x="274277" y="548552"/>
                      </a:cubicBezTo>
                      <a:lnTo>
                        <a:pt x="257820" y="548552"/>
                      </a:lnTo>
                      <a:lnTo>
                        <a:pt x="257820" y="537581"/>
                      </a:lnTo>
                      <a:lnTo>
                        <a:pt x="318161" y="460784"/>
                      </a:lnTo>
                      <a:cubicBezTo>
                        <a:pt x="320904" y="458041"/>
                        <a:pt x="320904" y="455298"/>
                        <a:pt x="320904" y="449813"/>
                      </a:cubicBezTo>
                      <a:lnTo>
                        <a:pt x="320904" y="65826"/>
                      </a:lnTo>
                      <a:cubicBezTo>
                        <a:pt x="323647" y="30170"/>
                        <a:pt x="296219" y="0"/>
                        <a:pt x="260563" y="0"/>
                      </a:cubicBezTo>
                      <a:lnTo>
                        <a:pt x="260563" y="0"/>
                      </a:lnTo>
                      <a:close/>
                      <a:moveTo>
                        <a:pt x="260563" y="680205"/>
                      </a:moveTo>
                      <a:lnTo>
                        <a:pt x="35656" y="680205"/>
                      </a:lnTo>
                      <a:lnTo>
                        <a:pt x="35656" y="584208"/>
                      </a:lnTo>
                      <a:lnTo>
                        <a:pt x="260563" y="584208"/>
                      </a:lnTo>
                      <a:lnTo>
                        <a:pt x="260563" y="680205"/>
                      </a:lnTo>
                      <a:close/>
                      <a:moveTo>
                        <a:pt x="290733" y="447070"/>
                      </a:moveTo>
                      <a:lnTo>
                        <a:pt x="230392" y="523868"/>
                      </a:lnTo>
                      <a:cubicBezTo>
                        <a:pt x="227650" y="526610"/>
                        <a:pt x="227650" y="529353"/>
                        <a:pt x="227650" y="534839"/>
                      </a:cubicBezTo>
                      <a:lnTo>
                        <a:pt x="227650" y="551295"/>
                      </a:lnTo>
                      <a:lnTo>
                        <a:pt x="65826" y="551295"/>
                      </a:lnTo>
                      <a:lnTo>
                        <a:pt x="65826" y="441585"/>
                      </a:lnTo>
                      <a:lnTo>
                        <a:pt x="175537" y="249591"/>
                      </a:lnTo>
                      <a:cubicBezTo>
                        <a:pt x="178280" y="241363"/>
                        <a:pt x="186508" y="235878"/>
                        <a:pt x="194736" y="233135"/>
                      </a:cubicBezTo>
                      <a:cubicBezTo>
                        <a:pt x="202965" y="230392"/>
                        <a:pt x="211193" y="233135"/>
                        <a:pt x="219421" y="235878"/>
                      </a:cubicBezTo>
                      <a:cubicBezTo>
                        <a:pt x="227650" y="241363"/>
                        <a:pt x="233135" y="246849"/>
                        <a:pt x="235878" y="255077"/>
                      </a:cubicBezTo>
                      <a:cubicBezTo>
                        <a:pt x="238621" y="263305"/>
                        <a:pt x="235878" y="271534"/>
                        <a:pt x="230392" y="279762"/>
                      </a:cubicBezTo>
                      <a:lnTo>
                        <a:pt x="150852" y="419643"/>
                      </a:lnTo>
                      <a:lnTo>
                        <a:pt x="178280" y="436099"/>
                      </a:lnTo>
                      <a:lnTo>
                        <a:pt x="257820" y="296218"/>
                      </a:lnTo>
                      <a:cubicBezTo>
                        <a:pt x="277019" y="266048"/>
                        <a:pt x="266048" y="224906"/>
                        <a:pt x="233135" y="208450"/>
                      </a:cubicBezTo>
                      <a:cubicBezTo>
                        <a:pt x="230392" y="205707"/>
                        <a:pt x="227650" y="205707"/>
                        <a:pt x="222164" y="202964"/>
                      </a:cubicBezTo>
                      <a:lnTo>
                        <a:pt x="222164" y="63083"/>
                      </a:lnTo>
                      <a:cubicBezTo>
                        <a:pt x="222164" y="43884"/>
                        <a:pt x="235878" y="30170"/>
                        <a:pt x="255077" y="30170"/>
                      </a:cubicBezTo>
                      <a:cubicBezTo>
                        <a:pt x="274277" y="30170"/>
                        <a:pt x="287991" y="43884"/>
                        <a:pt x="287991" y="63083"/>
                      </a:cubicBezTo>
                      <a:lnTo>
                        <a:pt x="287991" y="4470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 1339">
                  <a:extLst>
                    <a:ext uri="{FF2B5EF4-FFF2-40B4-BE49-F238E27FC236}">
                      <a16:creationId xmlns:a16="http://schemas.microsoft.com/office/drawing/2014/main" id="{F0454603-9982-4F52-A3FC-70B6593FA30B}"/>
                    </a:ext>
                  </a:extLst>
                </p:cNvPr>
                <p:cNvSpPr/>
                <p:nvPr/>
              </p:nvSpPr>
              <p:spPr>
                <a:xfrm>
                  <a:off x="662657" y="671020"/>
                  <a:ext cx="322680" cy="713118"/>
                </a:xfrm>
                <a:custGeom>
                  <a:avLst/>
                  <a:gdLst>
                    <a:gd name="connsiteX0" fmla="*/ 309933 w 322680"/>
                    <a:gd name="connsiteY0" fmla="*/ 548552 h 713118"/>
                    <a:gd name="connsiteX1" fmla="*/ 293476 w 322680"/>
                    <a:gd name="connsiteY1" fmla="*/ 548552 h 713118"/>
                    <a:gd name="connsiteX2" fmla="*/ 293476 w 322680"/>
                    <a:gd name="connsiteY2" fmla="*/ 436099 h 713118"/>
                    <a:gd name="connsiteX3" fmla="*/ 290733 w 322680"/>
                    <a:gd name="connsiteY3" fmla="*/ 427871 h 713118"/>
                    <a:gd name="connsiteX4" fmla="*/ 178280 w 322680"/>
                    <a:gd name="connsiteY4" fmla="*/ 233135 h 713118"/>
                    <a:gd name="connsiteX5" fmla="*/ 131653 w 322680"/>
                    <a:gd name="connsiteY5" fmla="*/ 202964 h 713118"/>
                    <a:gd name="connsiteX6" fmla="*/ 131653 w 322680"/>
                    <a:gd name="connsiteY6" fmla="*/ 65826 h 713118"/>
                    <a:gd name="connsiteX7" fmla="*/ 65826 w 322680"/>
                    <a:gd name="connsiteY7" fmla="*/ 0 h 713118"/>
                    <a:gd name="connsiteX8" fmla="*/ 0 w 322680"/>
                    <a:gd name="connsiteY8" fmla="*/ 65826 h 713118"/>
                    <a:gd name="connsiteX9" fmla="*/ 0 w 322680"/>
                    <a:gd name="connsiteY9" fmla="*/ 452556 h 713118"/>
                    <a:gd name="connsiteX10" fmla="*/ 2743 w 322680"/>
                    <a:gd name="connsiteY10" fmla="*/ 463527 h 713118"/>
                    <a:gd name="connsiteX11" fmla="*/ 63084 w 322680"/>
                    <a:gd name="connsiteY11" fmla="*/ 540324 h 713118"/>
                    <a:gd name="connsiteX12" fmla="*/ 63084 w 322680"/>
                    <a:gd name="connsiteY12" fmla="*/ 551295 h 713118"/>
                    <a:gd name="connsiteX13" fmla="*/ 46627 w 322680"/>
                    <a:gd name="connsiteY13" fmla="*/ 551295 h 713118"/>
                    <a:gd name="connsiteX14" fmla="*/ 30170 w 322680"/>
                    <a:gd name="connsiteY14" fmla="*/ 567752 h 713118"/>
                    <a:gd name="connsiteX15" fmla="*/ 30170 w 322680"/>
                    <a:gd name="connsiteY15" fmla="*/ 696662 h 713118"/>
                    <a:gd name="connsiteX16" fmla="*/ 46627 w 322680"/>
                    <a:gd name="connsiteY16" fmla="*/ 713118 h 713118"/>
                    <a:gd name="connsiteX17" fmla="*/ 304447 w 322680"/>
                    <a:gd name="connsiteY17" fmla="*/ 713118 h 713118"/>
                    <a:gd name="connsiteX18" fmla="*/ 320904 w 322680"/>
                    <a:gd name="connsiteY18" fmla="*/ 696662 h 713118"/>
                    <a:gd name="connsiteX19" fmla="*/ 320904 w 322680"/>
                    <a:gd name="connsiteY19" fmla="*/ 567752 h 713118"/>
                    <a:gd name="connsiteX20" fmla="*/ 309933 w 322680"/>
                    <a:gd name="connsiteY20" fmla="*/ 548552 h 713118"/>
                    <a:gd name="connsiteX21" fmla="*/ 309933 w 322680"/>
                    <a:gd name="connsiteY21" fmla="*/ 548552 h 713118"/>
                    <a:gd name="connsiteX22" fmla="*/ 35656 w 322680"/>
                    <a:gd name="connsiteY22" fmla="*/ 444327 h 713118"/>
                    <a:gd name="connsiteX23" fmla="*/ 35656 w 322680"/>
                    <a:gd name="connsiteY23" fmla="*/ 63084 h 713118"/>
                    <a:gd name="connsiteX24" fmla="*/ 68569 w 322680"/>
                    <a:gd name="connsiteY24" fmla="*/ 30170 h 713118"/>
                    <a:gd name="connsiteX25" fmla="*/ 101483 w 322680"/>
                    <a:gd name="connsiteY25" fmla="*/ 63084 h 713118"/>
                    <a:gd name="connsiteX26" fmla="*/ 101483 w 322680"/>
                    <a:gd name="connsiteY26" fmla="*/ 202964 h 713118"/>
                    <a:gd name="connsiteX27" fmla="*/ 90511 w 322680"/>
                    <a:gd name="connsiteY27" fmla="*/ 208450 h 713118"/>
                    <a:gd name="connsiteX28" fmla="*/ 60341 w 322680"/>
                    <a:gd name="connsiteY28" fmla="*/ 246849 h 713118"/>
                    <a:gd name="connsiteX29" fmla="*/ 65826 w 322680"/>
                    <a:gd name="connsiteY29" fmla="*/ 296218 h 713118"/>
                    <a:gd name="connsiteX30" fmla="*/ 145367 w 322680"/>
                    <a:gd name="connsiteY30" fmla="*/ 436099 h 713118"/>
                    <a:gd name="connsiteX31" fmla="*/ 172794 w 322680"/>
                    <a:gd name="connsiteY31" fmla="*/ 419643 h 713118"/>
                    <a:gd name="connsiteX32" fmla="*/ 93254 w 322680"/>
                    <a:gd name="connsiteY32" fmla="*/ 279762 h 713118"/>
                    <a:gd name="connsiteX33" fmla="*/ 87769 w 322680"/>
                    <a:gd name="connsiteY33" fmla="*/ 255077 h 713118"/>
                    <a:gd name="connsiteX34" fmla="*/ 104225 w 322680"/>
                    <a:gd name="connsiteY34" fmla="*/ 235878 h 713118"/>
                    <a:gd name="connsiteX35" fmla="*/ 128910 w 322680"/>
                    <a:gd name="connsiteY35" fmla="*/ 233135 h 713118"/>
                    <a:gd name="connsiteX36" fmla="*/ 148109 w 322680"/>
                    <a:gd name="connsiteY36" fmla="*/ 249591 h 713118"/>
                    <a:gd name="connsiteX37" fmla="*/ 257820 w 322680"/>
                    <a:gd name="connsiteY37" fmla="*/ 441585 h 713118"/>
                    <a:gd name="connsiteX38" fmla="*/ 257820 w 322680"/>
                    <a:gd name="connsiteY38" fmla="*/ 551295 h 713118"/>
                    <a:gd name="connsiteX39" fmla="*/ 95997 w 322680"/>
                    <a:gd name="connsiteY39" fmla="*/ 551295 h 713118"/>
                    <a:gd name="connsiteX40" fmla="*/ 95997 w 322680"/>
                    <a:gd name="connsiteY40" fmla="*/ 534839 h 713118"/>
                    <a:gd name="connsiteX41" fmla="*/ 93254 w 322680"/>
                    <a:gd name="connsiteY41" fmla="*/ 523868 h 713118"/>
                    <a:gd name="connsiteX42" fmla="*/ 35656 w 322680"/>
                    <a:gd name="connsiteY42" fmla="*/ 444327 h 713118"/>
                    <a:gd name="connsiteX43" fmla="*/ 293476 w 322680"/>
                    <a:gd name="connsiteY43" fmla="*/ 677462 h 713118"/>
                    <a:gd name="connsiteX44" fmla="*/ 68569 w 322680"/>
                    <a:gd name="connsiteY44" fmla="*/ 677462 h 713118"/>
                    <a:gd name="connsiteX45" fmla="*/ 68569 w 322680"/>
                    <a:gd name="connsiteY45" fmla="*/ 581466 h 713118"/>
                    <a:gd name="connsiteX46" fmla="*/ 293476 w 322680"/>
                    <a:gd name="connsiteY46" fmla="*/ 581466 h 713118"/>
                    <a:gd name="connsiteX47" fmla="*/ 293476 w 322680"/>
                    <a:gd name="connsiteY47" fmla="*/ 677462 h 713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22680" h="713118">
                      <a:moveTo>
                        <a:pt x="309933" y="548552"/>
                      </a:moveTo>
                      <a:lnTo>
                        <a:pt x="293476" y="548552"/>
                      </a:lnTo>
                      <a:lnTo>
                        <a:pt x="293476" y="436099"/>
                      </a:lnTo>
                      <a:cubicBezTo>
                        <a:pt x="293476" y="433357"/>
                        <a:pt x="293476" y="430614"/>
                        <a:pt x="290733" y="427871"/>
                      </a:cubicBezTo>
                      <a:lnTo>
                        <a:pt x="178280" y="233135"/>
                      </a:lnTo>
                      <a:cubicBezTo>
                        <a:pt x="167309" y="216678"/>
                        <a:pt x="150852" y="205707"/>
                        <a:pt x="131653" y="202964"/>
                      </a:cubicBezTo>
                      <a:lnTo>
                        <a:pt x="131653" y="65826"/>
                      </a:lnTo>
                      <a:cubicBezTo>
                        <a:pt x="131653" y="30170"/>
                        <a:pt x="101483" y="0"/>
                        <a:pt x="65826" y="0"/>
                      </a:cubicBezTo>
                      <a:cubicBezTo>
                        <a:pt x="30170" y="0"/>
                        <a:pt x="0" y="30170"/>
                        <a:pt x="0" y="65826"/>
                      </a:cubicBezTo>
                      <a:lnTo>
                        <a:pt x="0" y="452556"/>
                      </a:lnTo>
                      <a:cubicBezTo>
                        <a:pt x="0" y="455298"/>
                        <a:pt x="0" y="460784"/>
                        <a:pt x="2743" y="463527"/>
                      </a:cubicBezTo>
                      <a:lnTo>
                        <a:pt x="63084" y="540324"/>
                      </a:lnTo>
                      <a:lnTo>
                        <a:pt x="63084" y="551295"/>
                      </a:lnTo>
                      <a:lnTo>
                        <a:pt x="46627" y="551295"/>
                      </a:lnTo>
                      <a:cubicBezTo>
                        <a:pt x="38399" y="551295"/>
                        <a:pt x="30170" y="559524"/>
                        <a:pt x="30170" y="567752"/>
                      </a:cubicBezTo>
                      <a:lnTo>
                        <a:pt x="30170" y="696662"/>
                      </a:lnTo>
                      <a:cubicBezTo>
                        <a:pt x="30170" y="704890"/>
                        <a:pt x="38399" y="713118"/>
                        <a:pt x="46627" y="713118"/>
                      </a:cubicBezTo>
                      <a:lnTo>
                        <a:pt x="304447" y="713118"/>
                      </a:lnTo>
                      <a:cubicBezTo>
                        <a:pt x="312676" y="713118"/>
                        <a:pt x="320904" y="704890"/>
                        <a:pt x="320904" y="696662"/>
                      </a:cubicBezTo>
                      <a:lnTo>
                        <a:pt x="320904" y="567752"/>
                      </a:lnTo>
                      <a:cubicBezTo>
                        <a:pt x="326389" y="554038"/>
                        <a:pt x="318161" y="548552"/>
                        <a:pt x="309933" y="548552"/>
                      </a:cubicBezTo>
                      <a:lnTo>
                        <a:pt x="309933" y="548552"/>
                      </a:lnTo>
                      <a:close/>
                      <a:moveTo>
                        <a:pt x="35656" y="444327"/>
                      </a:moveTo>
                      <a:lnTo>
                        <a:pt x="35656" y="63084"/>
                      </a:lnTo>
                      <a:cubicBezTo>
                        <a:pt x="35656" y="43884"/>
                        <a:pt x="49370" y="30170"/>
                        <a:pt x="68569" y="30170"/>
                      </a:cubicBezTo>
                      <a:cubicBezTo>
                        <a:pt x="87769" y="30170"/>
                        <a:pt x="101483" y="43884"/>
                        <a:pt x="101483" y="63084"/>
                      </a:cubicBezTo>
                      <a:lnTo>
                        <a:pt x="101483" y="202964"/>
                      </a:lnTo>
                      <a:cubicBezTo>
                        <a:pt x="98740" y="202964"/>
                        <a:pt x="95997" y="205707"/>
                        <a:pt x="90511" y="208450"/>
                      </a:cubicBezTo>
                      <a:cubicBezTo>
                        <a:pt x="76798" y="216678"/>
                        <a:pt x="65826" y="230392"/>
                        <a:pt x="60341" y="246849"/>
                      </a:cubicBezTo>
                      <a:cubicBezTo>
                        <a:pt x="54855" y="263305"/>
                        <a:pt x="57598" y="279762"/>
                        <a:pt x="65826" y="296218"/>
                      </a:cubicBezTo>
                      <a:lnTo>
                        <a:pt x="145367" y="436099"/>
                      </a:lnTo>
                      <a:lnTo>
                        <a:pt x="172794" y="419643"/>
                      </a:lnTo>
                      <a:lnTo>
                        <a:pt x="93254" y="279762"/>
                      </a:lnTo>
                      <a:cubicBezTo>
                        <a:pt x="87769" y="271534"/>
                        <a:pt x="87769" y="263305"/>
                        <a:pt x="87769" y="255077"/>
                      </a:cubicBezTo>
                      <a:cubicBezTo>
                        <a:pt x="90511" y="246849"/>
                        <a:pt x="95997" y="238620"/>
                        <a:pt x="104225" y="235878"/>
                      </a:cubicBezTo>
                      <a:cubicBezTo>
                        <a:pt x="112453" y="233135"/>
                        <a:pt x="120682" y="230392"/>
                        <a:pt x="128910" y="233135"/>
                      </a:cubicBezTo>
                      <a:cubicBezTo>
                        <a:pt x="137138" y="235878"/>
                        <a:pt x="145367" y="241363"/>
                        <a:pt x="148109" y="249591"/>
                      </a:cubicBezTo>
                      <a:lnTo>
                        <a:pt x="257820" y="441585"/>
                      </a:lnTo>
                      <a:lnTo>
                        <a:pt x="257820" y="551295"/>
                      </a:lnTo>
                      <a:lnTo>
                        <a:pt x="95997" y="551295"/>
                      </a:lnTo>
                      <a:lnTo>
                        <a:pt x="95997" y="534839"/>
                      </a:lnTo>
                      <a:cubicBezTo>
                        <a:pt x="95997" y="532096"/>
                        <a:pt x="95997" y="526610"/>
                        <a:pt x="93254" y="523868"/>
                      </a:cubicBezTo>
                      <a:lnTo>
                        <a:pt x="35656" y="444327"/>
                      </a:lnTo>
                      <a:close/>
                      <a:moveTo>
                        <a:pt x="293476" y="677462"/>
                      </a:moveTo>
                      <a:lnTo>
                        <a:pt x="68569" y="677462"/>
                      </a:lnTo>
                      <a:lnTo>
                        <a:pt x="68569" y="581466"/>
                      </a:lnTo>
                      <a:lnTo>
                        <a:pt x="293476" y="581466"/>
                      </a:lnTo>
                      <a:lnTo>
                        <a:pt x="293476" y="6774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8" name="Freeform 1336">
                <a:extLst>
                  <a:ext uri="{FF2B5EF4-FFF2-40B4-BE49-F238E27FC236}">
                    <a16:creationId xmlns:a16="http://schemas.microsoft.com/office/drawing/2014/main" id="{C7A6D65D-08F9-405C-A053-86EE6FC22BA6}"/>
                  </a:ext>
                </a:extLst>
              </p:cNvPr>
              <p:cNvSpPr/>
              <p:nvPr/>
            </p:nvSpPr>
            <p:spPr>
              <a:xfrm>
                <a:off x="893050" y="1282656"/>
                <a:ext cx="32913" cy="32913"/>
              </a:xfrm>
              <a:custGeom>
                <a:avLst/>
                <a:gdLst>
                  <a:gd name="connsiteX0" fmla="*/ 0 w 32913"/>
                  <a:gd name="connsiteY0" fmla="*/ 0 h 32913"/>
                  <a:gd name="connsiteX1" fmla="*/ 32913 w 32913"/>
                  <a:gd name="connsiteY1" fmla="*/ 0 h 32913"/>
                  <a:gd name="connsiteX2" fmla="*/ 32913 w 32913"/>
                  <a:gd name="connsiteY2" fmla="*/ 32913 h 32913"/>
                  <a:gd name="connsiteX3" fmla="*/ 0 w 32913"/>
                  <a:gd name="connsiteY3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32913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32913"/>
                    </a:lnTo>
                    <a:lnTo>
                      <a:pt x="0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Arrow: Up 1">
            <a:extLst>
              <a:ext uri="{FF2B5EF4-FFF2-40B4-BE49-F238E27FC236}">
                <a16:creationId xmlns:a16="http://schemas.microsoft.com/office/drawing/2014/main" id="{D7FA776E-0153-41B3-B3F0-D1633092BE1B}"/>
              </a:ext>
            </a:extLst>
          </p:cNvPr>
          <p:cNvSpPr/>
          <p:nvPr/>
        </p:nvSpPr>
        <p:spPr>
          <a:xfrm>
            <a:off x="9374495" y="2876687"/>
            <a:ext cx="273268" cy="478317"/>
          </a:xfrm>
          <a:prstGeom prst="upArrow">
            <a:avLst/>
          </a:prstGeom>
          <a:solidFill>
            <a:srgbClr val="FFD1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3062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EF9E0C-83B5-409C-811B-2E274EF703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37817" y="2293778"/>
            <a:ext cx="6054486" cy="3722513"/>
          </a:xfrm>
        </p:spPr>
        <p:txBody>
          <a:bodyPr/>
          <a:lstStyle/>
          <a:p>
            <a:r>
              <a:rPr lang="en-US" b="1" dirty="0" err="1"/>
              <a:t>Ziele</a:t>
            </a:r>
            <a:r>
              <a:rPr lang="en-US" b="1" dirty="0"/>
              <a:t>: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/>
              <a:t>Verstehen, was </a:t>
            </a:r>
            <a:r>
              <a:rPr lang="en-US" dirty="0" err="1"/>
              <a:t>funktioniert</a:t>
            </a:r>
            <a:r>
              <a:rPr lang="en-US" dirty="0"/>
              <a:t> und was </a:t>
            </a:r>
            <a:r>
              <a:rPr lang="en-US" dirty="0" err="1"/>
              <a:t>hinderlich</a:t>
            </a:r>
            <a:r>
              <a:rPr lang="en-US" dirty="0"/>
              <a:t> </a:t>
            </a:r>
            <a:r>
              <a:rPr lang="en-US" dirty="0" err="1"/>
              <a:t>ist</a:t>
            </a:r>
            <a:endParaRPr lang="en-US" dirty="0"/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Testen</a:t>
            </a:r>
            <a:r>
              <a:rPr lang="en-US" dirty="0"/>
              <a:t> Sie in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neutralen</a:t>
            </a:r>
            <a:r>
              <a:rPr lang="en-US" dirty="0"/>
              <a:t> </a:t>
            </a:r>
            <a:r>
              <a:rPr lang="en-US" dirty="0" err="1"/>
              <a:t>Umgebung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in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Umgebung</a:t>
            </a:r>
            <a:r>
              <a:rPr lang="en-US" dirty="0"/>
              <a:t>, die dem </a:t>
            </a:r>
            <a:r>
              <a:rPr lang="en-US" dirty="0" err="1"/>
              <a:t>typischen</a:t>
            </a:r>
            <a:r>
              <a:rPr lang="en-US" dirty="0"/>
              <a:t> </a:t>
            </a:r>
            <a:r>
              <a:rPr lang="en-US" dirty="0" err="1"/>
              <a:t>Benutzerumfeld</a:t>
            </a:r>
            <a:r>
              <a:rPr lang="en-US" dirty="0"/>
              <a:t> am </a:t>
            </a:r>
            <a:r>
              <a:rPr lang="en-US" dirty="0" err="1"/>
              <a:t>ähnlichsten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.</a:t>
            </a:r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Beobachten</a:t>
            </a:r>
            <a:r>
              <a:rPr lang="en-US" dirty="0"/>
              <a:t> Sie </a:t>
            </a:r>
            <a:r>
              <a:rPr lang="en-US" dirty="0" err="1"/>
              <a:t>spontane</a:t>
            </a:r>
            <a:r>
              <a:rPr lang="en-US" dirty="0"/>
              <a:t> und </a:t>
            </a:r>
            <a:r>
              <a:rPr lang="en-US" dirty="0" err="1"/>
              <a:t>authentische</a:t>
            </a:r>
            <a:r>
              <a:rPr lang="en-US" dirty="0"/>
              <a:t> </a:t>
            </a:r>
            <a:r>
              <a:rPr lang="en-US" dirty="0" err="1"/>
              <a:t>Reaktionen</a:t>
            </a:r>
            <a:r>
              <a:rPr lang="en-US" dirty="0"/>
              <a:t> der </a:t>
            </a:r>
            <a:r>
              <a:rPr lang="en-US" dirty="0" err="1"/>
              <a:t>Nutzer</a:t>
            </a:r>
            <a:endParaRPr lang="en-US" dirty="0"/>
          </a:p>
          <a:p>
            <a:pPr marL="342900" indent="-34290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/>
              <a:t>Feedback von </a:t>
            </a:r>
            <a:r>
              <a:rPr lang="en-US" dirty="0" err="1"/>
              <a:t>Nutzern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den </a:t>
            </a:r>
            <a:r>
              <a:rPr lang="en-US" dirty="0" err="1"/>
              <a:t>Prototyp</a:t>
            </a:r>
            <a:r>
              <a:rPr lang="en-US" dirty="0"/>
              <a:t> </a:t>
            </a:r>
            <a:r>
              <a:rPr lang="en-US" dirty="0" err="1"/>
              <a:t>einholen</a:t>
            </a:r>
            <a:r>
              <a:rPr lang="en-US" dirty="0"/>
              <a:t>, um </a:t>
            </a:r>
            <a:r>
              <a:rPr lang="en-US" dirty="0" err="1"/>
              <a:t>Entscheidungen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die </a:t>
            </a:r>
            <a:r>
              <a:rPr lang="en-US" dirty="0" err="1"/>
              <a:t>nächsten</a:t>
            </a:r>
            <a:r>
              <a:rPr lang="en-US" dirty="0"/>
              <a:t> </a:t>
            </a:r>
            <a:r>
              <a:rPr lang="en-US" dirty="0" err="1"/>
              <a:t>Schritte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treffen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2C146-F8A8-420E-BCAB-1123785952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6940" y="420414"/>
            <a:ext cx="5434136" cy="16461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Test - </a:t>
            </a:r>
            <a:r>
              <a:rPr lang="en-US" dirty="0"/>
              <a:t>Die </a:t>
            </a:r>
            <a:r>
              <a:rPr lang="en-US" dirty="0" err="1"/>
              <a:t>Möglichkeit</a:t>
            </a:r>
            <a:r>
              <a:rPr lang="en-US" dirty="0"/>
              <a:t>, </a:t>
            </a:r>
            <a:r>
              <a:rPr lang="en-US" dirty="0" err="1"/>
              <a:t>Prototypen</a:t>
            </a:r>
            <a:r>
              <a:rPr lang="en-US" dirty="0"/>
              <a:t> </a:t>
            </a:r>
            <a:r>
              <a:rPr lang="en-US" dirty="0" err="1"/>
              <a:t>unter</a:t>
            </a:r>
            <a:r>
              <a:rPr lang="en-US" dirty="0"/>
              <a:t> </a:t>
            </a:r>
            <a:r>
              <a:rPr lang="en-US" dirty="0" err="1"/>
              <a:t>realen</a:t>
            </a:r>
            <a:r>
              <a:rPr lang="en-US" dirty="0"/>
              <a:t> </a:t>
            </a:r>
            <a:r>
              <a:rPr lang="en-US" dirty="0" err="1"/>
              <a:t>Bedingungen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testen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48765-EBB6-481F-88F9-440B3B5A76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8276" y="3220067"/>
            <a:ext cx="4477407" cy="3433969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Was </a:t>
            </a:r>
            <a:r>
              <a:rPr lang="en-US" sz="2000" b="1" dirty="0" err="1"/>
              <a:t>ist</a:t>
            </a:r>
            <a:r>
              <a:rPr lang="en-US" sz="2000" b="1" dirty="0"/>
              <a:t> </a:t>
            </a:r>
            <a:r>
              <a:rPr lang="en-US" sz="2000" b="1" dirty="0" err="1"/>
              <a:t>bei</a:t>
            </a:r>
            <a:r>
              <a:rPr lang="en-US" sz="2000" b="1" dirty="0"/>
              <a:t> der </a:t>
            </a:r>
            <a:r>
              <a:rPr lang="en-US" sz="2000" b="1" dirty="0" err="1"/>
              <a:t>Testphase</a:t>
            </a:r>
            <a:r>
              <a:rPr lang="en-US" sz="2000" b="1" dirty="0"/>
              <a:t> </a:t>
            </a:r>
            <a:r>
              <a:rPr lang="en-US" sz="2000" b="1" dirty="0" err="1"/>
              <a:t>zu</a:t>
            </a:r>
            <a:r>
              <a:rPr lang="en-US" sz="2000" b="1" dirty="0"/>
              <a:t> </a:t>
            </a:r>
            <a:r>
              <a:rPr lang="en-US" sz="2000" b="1" dirty="0" err="1"/>
              <a:t>beachten</a:t>
            </a:r>
            <a:r>
              <a:rPr lang="en-US" sz="2000" b="1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Beobachten</a:t>
            </a:r>
            <a:r>
              <a:rPr lang="en-US" sz="2000" dirty="0"/>
              <a:t> Sie </a:t>
            </a:r>
            <a:r>
              <a:rPr lang="en-US" sz="2000" dirty="0" err="1"/>
              <a:t>einfach</a:t>
            </a:r>
            <a:r>
              <a:rPr lang="en-US" sz="2000" dirty="0"/>
              <a:t>, </a:t>
            </a:r>
            <a:r>
              <a:rPr lang="en-US" sz="2000" dirty="0" err="1"/>
              <a:t>kommentieren</a:t>
            </a:r>
            <a:r>
              <a:rPr lang="en-US" sz="2000" dirty="0"/>
              <a:t> </a:t>
            </a:r>
            <a:r>
              <a:rPr lang="en-US" sz="2000" dirty="0" err="1"/>
              <a:t>oder</a:t>
            </a:r>
            <a:r>
              <a:rPr lang="en-US" sz="2000" dirty="0"/>
              <a:t> </a:t>
            </a:r>
            <a:r>
              <a:rPr lang="en-US" sz="2000" dirty="0" err="1"/>
              <a:t>verteidigen</a:t>
            </a:r>
            <a:r>
              <a:rPr lang="en-US" sz="2000" dirty="0"/>
              <a:t> Sie </a:t>
            </a:r>
            <a:r>
              <a:rPr lang="en-US" sz="2000" dirty="0" err="1"/>
              <a:t>Ihr</a:t>
            </a:r>
            <a:r>
              <a:rPr lang="en-US" sz="2000" dirty="0"/>
              <a:t> </a:t>
            </a:r>
            <a:r>
              <a:rPr lang="en-US" sz="2000" dirty="0" err="1"/>
              <a:t>Produkt</a:t>
            </a:r>
            <a:r>
              <a:rPr lang="en-US" sz="2000" dirty="0"/>
              <a:t> </a:t>
            </a:r>
            <a:r>
              <a:rPr lang="en-US" sz="2000" dirty="0" err="1"/>
              <a:t>nicht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 </a:t>
            </a:r>
            <a:r>
              <a:rPr lang="en-US" sz="2000" dirty="0" err="1"/>
              <a:t>ist</a:t>
            </a:r>
            <a:r>
              <a:rPr lang="en-US" sz="2000" dirty="0"/>
              <a:t> in </a:t>
            </a:r>
            <a:r>
              <a:rPr lang="en-US" sz="2000" dirty="0" err="1"/>
              <a:t>Ordnung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scheitern</a:t>
            </a:r>
            <a:r>
              <a:rPr lang="en-US" sz="2000" dirty="0"/>
              <a:t>, </a:t>
            </a:r>
            <a:r>
              <a:rPr lang="en-US" sz="2000" dirty="0" err="1"/>
              <a:t>denn</a:t>
            </a:r>
            <a:r>
              <a:rPr lang="en-US" sz="2000" dirty="0"/>
              <a:t> Sie </a:t>
            </a:r>
            <a:r>
              <a:rPr lang="en-US" sz="2000" dirty="0" err="1"/>
              <a:t>befinden</a:t>
            </a:r>
            <a:r>
              <a:rPr lang="en-US" sz="2000" dirty="0"/>
              <a:t> </a:t>
            </a:r>
            <a:r>
              <a:rPr lang="en-US" sz="2000" dirty="0" err="1"/>
              <a:t>sich</a:t>
            </a:r>
            <a:r>
              <a:rPr lang="en-US" sz="2000" dirty="0"/>
              <a:t> </a:t>
            </a:r>
            <a:r>
              <a:rPr lang="en-US" sz="2000" dirty="0" err="1"/>
              <a:t>immer</a:t>
            </a:r>
            <a:r>
              <a:rPr lang="en-US" sz="2000" dirty="0"/>
              <a:t> </a:t>
            </a:r>
            <a:r>
              <a:rPr lang="en-US" sz="2000" dirty="0" err="1"/>
              <a:t>noch</a:t>
            </a:r>
            <a:r>
              <a:rPr lang="en-US" sz="2000" dirty="0"/>
              <a:t> auf </a:t>
            </a:r>
            <a:r>
              <a:rPr lang="en-US" sz="2000" dirty="0" err="1"/>
              <a:t>einer</a:t>
            </a:r>
            <a:r>
              <a:rPr lang="en-US" sz="2000" dirty="0"/>
              <a:t> </a:t>
            </a:r>
            <a:r>
              <a:rPr lang="en-US" sz="2000" dirty="0" err="1"/>
              <a:t>Entdeckungsreise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Der Design-Thinking </a:t>
            </a:r>
            <a:r>
              <a:rPr lang="en-US" sz="2000" dirty="0" err="1"/>
              <a:t>Prozess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iterativer</a:t>
            </a:r>
            <a:r>
              <a:rPr lang="en-US" sz="2000" dirty="0"/>
              <a:t> </a:t>
            </a:r>
            <a:r>
              <a:rPr lang="en-US" sz="2000" dirty="0" err="1"/>
              <a:t>Prozess</a:t>
            </a:r>
            <a:r>
              <a:rPr lang="en-US" sz="2000" dirty="0"/>
              <a:t>. Um den </a:t>
            </a:r>
            <a:r>
              <a:rPr lang="en-US" sz="2000" dirty="0" err="1"/>
              <a:t>Prototyp</a:t>
            </a:r>
            <a:r>
              <a:rPr lang="en-US" sz="2000" dirty="0"/>
              <a:t> </a:t>
            </a:r>
            <a:r>
              <a:rPr lang="en-US" sz="2000" dirty="0" err="1"/>
              <a:t>richtig</a:t>
            </a:r>
            <a:r>
              <a:rPr lang="en-US" sz="2000" dirty="0"/>
              <a:t> an die </a:t>
            </a:r>
            <a:r>
              <a:rPr lang="en-US" sz="2000" dirty="0" err="1"/>
              <a:t>Bedürfnisse</a:t>
            </a:r>
            <a:r>
              <a:rPr lang="en-US" sz="2000" dirty="0"/>
              <a:t> der </a:t>
            </a:r>
            <a:r>
              <a:rPr lang="en-US" sz="2000" dirty="0" err="1"/>
              <a:t>zukünftigen</a:t>
            </a:r>
            <a:r>
              <a:rPr lang="en-US" sz="2000" dirty="0"/>
              <a:t> </a:t>
            </a:r>
            <a:r>
              <a:rPr lang="en-US" sz="2000" dirty="0" err="1"/>
              <a:t>Nutzer</a:t>
            </a:r>
            <a:r>
              <a:rPr lang="en-US" sz="2000" dirty="0"/>
              <a:t> </a:t>
            </a:r>
            <a:r>
              <a:rPr lang="en-US" sz="2000" dirty="0" err="1"/>
              <a:t>anzupassen</a:t>
            </a:r>
            <a:r>
              <a:rPr lang="en-US" sz="2000" dirty="0"/>
              <a:t> und </a:t>
            </a:r>
            <a:r>
              <a:rPr lang="en-US" sz="2000" dirty="0" err="1"/>
              <a:t>ihn</a:t>
            </a:r>
            <a:r>
              <a:rPr lang="en-US" sz="2000" dirty="0"/>
              <a:t> </a:t>
            </a:r>
            <a:r>
              <a:rPr lang="en-US" sz="2000" dirty="0" err="1"/>
              <a:t>wirklich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</a:t>
            </a:r>
            <a:r>
              <a:rPr lang="en-US" sz="2000" dirty="0" err="1"/>
              <a:t>verfeinern</a:t>
            </a:r>
            <a:r>
              <a:rPr lang="en-US" sz="2000" dirty="0"/>
              <a:t>, </a:t>
            </a:r>
            <a:r>
              <a:rPr lang="en-US" sz="2000" dirty="0" err="1"/>
              <a:t>sollten</a:t>
            </a:r>
            <a:r>
              <a:rPr lang="en-US" sz="2000" dirty="0"/>
              <a:t> die </a:t>
            </a:r>
            <a:r>
              <a:rPr lang="en-US" sz="2000" dirty="0" err="1"/>
              <a:t>letzten</a:t>
            </a:r>
            <a:r>
              <a:rPr lang="en-US" sz="2000" dirty="0"/>
              <a:t> </a:t>
            </a:r>
            <a:r>
              <a:rPr lang="en-US" sz="2000" dirty="0" err="1"/>
              <a:t>drei</a:t>
            </a:r>
            <a:r>
              <a:rPr lang="en-US" sz="2000" dirty="0"/>
              <a:t> </a:t>
            </a:r>
            <a:r>
              <a:rPr lang="en-US" sz="2000" dirty="0" err="1"/>
              <a:t>Phasen</a:t>
            </a:r>
            <a:r>
              <a:rPr lang="en-US" sz="2000" dirty="0"/>
              <a:t> </a:t>
            </a:r>
            <a:r>
              <a:rPr lang="en-US" sz="2000" dirty="0" err="1"/>
              <a:t>wiederholt</a:t>
            </a:r>
            <a:r>
              <a:rPr lang="en-US" sz="2000" dirty="0"/>
              <a:t> </a:t>
            </a:r>
            <a:r>
              <a:rPr lang="en-US" sz="2000" dirty="0" err="1"/>
              <a:t>werden</a:t>
            </a: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15743-0455-4B70-8724-7F27CE6FA0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5</a:t>
            </a:r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3E8A5D-9A7A-4C41-B3EF-73B41C867192}"/>
              </a:ext>
            </a:extLst>
          </p:cNvPr>
          <p:cNvSpPr txBox="1"/>
          <p:nvPr/>
        </p:nvSpPr>
        <p:spPr>
          <a:xfrm>
            <a:off x="456463" y="2143557"/>
            <a:ext cx="4675910" cy="923330"/>
          </a:xfrm>
          <a:prstGeom prst="rect">
            <a:avLst/>
          </a:prstGeom>
          <a:solidFill>
            <a:srgbClr val="FFD1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Das </a:t>
            </a:r>
            <a:r>
              <a:rPr lang="en-US" b="1" dirty="0" err="1">
                <a:solidFill>
                  <a:srgbClr val="000000"/>
                </a:solidFill>
              </a:rPr>
              <a:t>Designteam</a:t>
            </a:r>
            <a:r>
              <a:rPr lang="en-US" b="1" dirty="0">
                <a:solidFill>
                  <a:srgbClr val="000000"/>
                </a:solidFill>
              </a:rPr>
              <a:t> muss </a:t>
            </a:r>
            <a:r>
              <a:rPr lang="en-US" b="1" dirty="0" err="1">
                <a:solidFill>
                  <a:srgbClr val="000000"/>
                </a:solidFill>
              </a:rPr>
              <a:t>sich</a:t>
            </a:r>
            <a:r>
              <a:rPr lang="en-US" b="1" dirty="0">
                <a:solidFill>
                  <a:srgbClr val="000000"/>
                </a:solidFill>
              </a:rPr>
              <a:t> in </a:t>
            </a:r>
            <a:r>
              <a:rPr lang="en-US" b="1" dirty="0" err="1">
                <a:solidFill>
                  <a:srgbClr val="000000"/>
                </a:solidFill>
              </a:rPr>
              <a:t>dieser</a:t>
            </a:r>
            <a:r>
              <a:rPr lang="en-US" b="1" dirty="0">
                <a:solidFill>
                  <a:srgbClr val="000000"/>
                </a:solidFill>
              </a:rPr>
              <a:t> Phase </a:t>
            </a:r>
            <a:r>
              <a:rPr lang="en-US" b="1" dirty="0" err="1">
                <a:solidFill>
                  <a:srgbClr val="000000"/>
                </a:solidFill>
              </a:rPr>
              <a:t>zurücknehmen</a:t>
            </a:r>
            <a:r>
              <a:rPr lang="en-US" b="1" dirty="0">
                <a:solidFill>
                  <a:srgbClr val="000000"/>
                </a:solidFill>
              </a:rPr>
              <a:t> und </a:t>
            </a:r>
            <a:r>
              <a:rPr lang="en-US" b="1" dirty="0" err="1">
                <a:solidFill>
                  <a:srgbClr val="000000"/>
                </a:solidFill>
              </a:rPr>
              <a:t>lediglich</a:t>
            </a:r>
            <a:r>
              <a:rPr lang="en-US" b="1" dirty="0">
                <a:solidFill>
                  <a:srgbClr val="000000"/>
                </a:solidFill>
              </a:rPr>
              <a:t> die </a:t>
            </a:r>
            <a:r>
              <a:rPr lang="en-US" b="1" dirty="0" err="1">
                <a:solidFill>
                  <a:srgbClr val="000000"/>
                </a:solidFill>
              </a:rPr>
              <a:t>Interaktion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mit</a:t>
            </a:r>
            <a:r>
              <a:rPr lang="en-US" b="1" dirty="0">
                <a:solidFill>
                  <a:srgbClr val="000000"/>
                </a:solidFill>
              </a:rPr>
              <a:t> dem </a:t>
            </a:r>
            <a:r>
              <a:rPr lang="en-US" b="1" dirty="0" err="1">
                <a:solidFill>
                  <a:srgbClr val="000000"/>
                </a:solidFill>
              </a:rPr>
              <a:t>Prototyp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beobachten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endParaRPr lang="en-US" sz="1800" b="1" dirty="0">
              <a:solidFill>
                <a:srgbClr val="000000"/>
              </a:solidFill>
            </a:endParaRPr>
          </a:p>
        </p:txBody>
      </p:sp>
      <p:grpSp>
        <p:nvGrpSpPr>
          <p:cNvPr id="14" name="Graphic 3">
            <a:extLst>
              <a:ext uri="{FF2B5EF4-FFF2-40B4-BE49-F238E27FC236}">
                <a16:creationId xmlns:a16="http://schemas.microsoft.com/office/drawing/2014/main" id="{D38A6C26-B9C9-45F8-A1A8-331DEC8F6A98}"/>
              </a:ext>
            </a:extLst>
          </p:cNvPr>
          <p:cNvGrpSpPr/>
          <p:nvPr/>
        </p:nvGrpSpPr>
        <p:grpSpPr>
          <a:xfrm>
            <a:off x="2057996" y="348185"/>
            <a:ext cx="1472844" cy="1585729"/>
            <a:chOff x="662657" y="410457"/>
            <a:chExt cx="888845" cy="973680"/>
          </a:xfrm>
        </p:grpSpPr>
        <p:sp>
          <p:nvSpPr>
            <p:cNvPr id="15" name="Freeform 1324">
              <a:extLst>
                <a:ext uri="{FF2B5EF4-FFF2-40B4-BE49-F238E27FC236}">
                  <a16:creationId xmlns:a16="http://schemas.microsoft.com/office/drawing/2014/main" id="{F331D465-D85E-4734-B446-6070FE5790DC}"/>
                </a:ext>
              </a:extLst>
            </p:cNvPr>
            <p:cNvSpPr/>
            <p:nvPr/>
          </p:nvSpPr>
          <p:spPr>
            <a:xfrm>
              <a:off x="857393" y="410457"/>
              <a:ext cx="486688" cy="485468"/>
            </a:xfrm>
            <a:custGeom>
              <a:avLst/>
              <a:gdLst>
                <a:gd name="connsiteX0" fmla="*/ 485470 w 486688"/>
                <a:gd name="connsiteY0" fmla="*/ 104225 h 485468"/>
                <a:gd name="connsiteX1" fmla="*/ 419644 w 486688"/>
                <a:gd name="connsiteY1" fmla="*/ 8228 h 485468"/>
                <a:gd name="connsiteX2" fmla="*/ 405930 w 486688"/>
                <a:gd name="connsiteY2" fmla="*/ 0 h 485468"/>
                <a:gd name="connsiteX3" fmla="*/ 82283 w 486688"/>
                <a:gd name="connsiteY3" fmla="*/ 0 h 485468"/>
                <a:gd name="connsiteX4" fmla="*/ 68569 w 486688"/>
                <a:gd name="connsiteY4" fmla="*/ 8228 h 485468"/>
                <a:gd name="connsiteX5" fmla="*/ 2743 w 486688"/>
                <a:gd name="connsiteY5" fmla="*/ 104225 h 485468"/>
                <a:gd name="connsiteX6" fmla="*/ 0 w 486688"/>
                <a:gd name="connsiteY6" fmla="*/ 112453 h 485468"/>
                <a:gd name="connsiteX7" fmla="*/ 0 w 486688"/>
                <a:gd name="connsiteY7" fmla="*/ 436099 h 485468"/>
                <a:gd name="connsiteX8" fmla="*/ 49370 w 486688"/>
                <a:gd name="connsiteY8" fmla="*/ 485469 h 485468"/>
                <a:gd name="connsiteX9" fmla="*/ 436100 w 486688"/>
                <a:gd name="connsiteY9" fmla="*/ 485469 h 485468"/>
                <a:gd name="connsiteX10" fmla="*/ 485470 w 486688"/>
                <a:gd name="connsiteY10" fmla="*/ 436099 h 485468"/>
                <a:gd name="connsiteX11" fmla="*/ 485470 w 486688"/>
                <a:gd name="connsiteY11" fmla="*/ 112453 h 485468"/>
                <a:gd name="connsiteX12" fmla="*/ 485470 w 486688"/>
                <a:gd name="connsiteY12" fmla="*/ 104225 h 485468"/>
                <a:gd name="connsiteX13" fmla="*/ 485470 w 486688"/>
                <a:gd name="connsiteY13" fmla="*/ 104225 h 485468"/>
                <a:gd name="connsiteX14" fmla="*/ 93254 w 486688"/>
                <a:gd name="connsiteY14" fmla="*/ 32913 h 485468"/>
                <a:gd name="connsiteX15" fmla="*/ 397701 w 486688"/>
                <a:gd name="connsiteY15" fmla="*/ 32913 h 485468"/>
                <a:gd name="connsiteX16" fmla="*/ 441586 w 486688"/>
                <a:gd name="connsiteY16" fmla="*/ 98739 h 485468"/>
                <a:gd name="connsiteX17" fmla="*/ 49370 w 486688"/>
                <a:gd name="connsiteY17" fmla="*/ 98739 h 485468"/>
                <a:gd name="connsiteX18" fmla="*/ 93254 w 486688"/>
                <a:gd name="connsiteY18" fmla="*/ 32913 h 485468"/>
                <a:gd name="connsiteX19" fmla="*/ 277020 w 486688"/>
                <a:gd name="connsiteY19" fmla="*/ 128910 h 485468"/>
                <a:gd name="connsiteX20" fmla="*/ 277020 w 486688"/>
                <a:gd name="connsiteY20" fmla="*/ 244106 h 485468"/>
                <a:gd name="connsiteX21" fmla="*/ 252335 w 486688"/>
                <a:gd name="connsiteY21" fmla="*/ 227649 h 485468"/>
                <a:gd name="connsiteX22" fmla="*/ 235878 w 486688"/>
                <a:gd name="connsiteY22" fmla="*/ 227649 h 485468"/>
                <a:gd name="connsiteX23" fmla="*/ 211193 w 486688"/>
                <a:gd name="connsiteY23" fmla="*/ 244106 h 485468"/>
                <a:gd name="connsiteX24" fmla="*/ 211193 w 486688"/>
                <a:gd name="connsiteY24" fmla="*/ 128910 h 485468"/>
                <a:gd name="connsiteX25" fmla="*/ 277020 w 486688"/>
                <a:gd name="connsiteY25" fmla="*/ 128910 h 485468"/>
                <a:gd name="connsiteX26" fmla="*/ 35656 w 486688"/>
                <a:gd name="connsiteY26" fmla="*/ 128910 h 485468"/>
                <a:gd name="connsiteX27" fmla="*/ 181023 w 486688"/>
                <a:gd name="connsiteY27" fmla="*/ 128910 h 485468"/>
                <a:gd name="connsiteX28" fmla="*/ 181023 w 486688"/>
                <a:gd name="connsiteY28" fmla="*/ 194736 h 485468"/>
                <a:gd name="connsiteX29" fmla="*/ 35656 w 486688"/>
                <a:gd name="connsiteY29" fmla="*/ 194736 h 485468"/>
                <a:gd name="connsiteX30" fmla="*/ 35656 w 486688"/>
                <a:gd name="connsiteY30" fmla="*/ 128910 h 485468"/>
                <a:gd name="connsiteX31" fmla="*/ 455300 w 486688"/>
                <a:gd name="connsiteY31" fmla="*/ 436099 h 485468"/>
                <a:gd name="connsiteX32" fmla="*/ 438843 w 486688"/>
                <a:gd name="connsiteY32" fmla="*/ 452556 h 485468"/>
                <a:gd name="connsiteX33" fmla="*/ 52113 w 486688"/>
                <a:gd name="connsiteY33" fmla="*/ 452556 h 485468"/>
                <a:gd name="connsiteX34" fmla="*/ 35656 w 486688"/>
                <a:gd name="connsiteY34" fmla="*/ 436099 h 485468"/>
                <a:gd name="connsiteX35" fmla="*/ 35656 w 486688"/>
                <a:gd name="connsiteY35" fmla="*/ 224906 h 485468"/>
                <a:gd name="connsiteX36" fmla="*/ 181023 w 486688"/>
                <a:gd name="connsiteY36" fmla="*/ 224906 h 485468"/>
                <a:gd name="connsiteX37" fmla="*/ 181023 w 486688"/>
                <a:gd name="connsiteY37" fmla="*/ 274276 h 485468"/>
                <a:gd name="connsiteX38" fmla="*/ 189251 w 486688"/>
                <a:gd name="connsiteY38" fmla="*/ 287990 h 485468"/>
                <a:gd name="connsiteX39" fmla="*/ 205708 w 486688"/>
                <a:gd name="connsiteY39" fmla="*/ 287990 h 485468"/>
                <a:gd name="connsiteX40" fmla="*/ 244106 w 486688"/>
                <a:gd name="connsiteY40" fmla="*/ 260562 h 485468"/>
                <a:gd name="connsiteX41" fmla="*/ 282505 w 486688"/>
                <a:gd name="connsiteY41" fmla="*/ 287990 h 485468"/>
                <a:gd name="connsiteX42" fmla="*/ 298962 w 486688"/>
                <a:gd name="connsiteY42" fmla="*/ 287990 h 485468"/>
                <a:gd name="connsiteX43" fmla="*/ 307190 w 486688"/>
                <a:gd name="connsiteY43" fmla="*/ 274276 h 485468"/>
                <a:gd name="connsiteX44" fmla="*/ 307190 w 486688"/>
                <a:gd name="connsiteY44" fmla="*/ 224906 h 485468"/>
                <a:gd name="connsiteX45" fmla="*/ 452557 w 486688"/>
                <a:gd name="connsiteY45" fmla="*/ 224906 h 485468"/>
                <a:gd name="connsiteX46" fmla="*/ 452557 w 486688"/>
                <a:gd name="connsiteY46" fmla="*/ 436099 h 485468"/>
                <a:gd name="connsiteX47" fmla="*/ 455300 w 486688"/>
                <a:gd name="connsiteY47" fmla="*/ 194736 h 485468"/>
                <a:gd name="connsiteX48" fmla="*/ 309933 w 486688"/>
                <a:gd name="connsiteY48" fmla="*/ 194736 h 485468"/>
                <a:gd name="connsiteX49" fmla="*/ 309933 w 486688"/>
                <a:gd name="connsiteY49" fmla="*/ 128910 h 485468"/>
                <a:gd name="connsiteX50" fmla="*/ 455300 w 486688"/>
                <a:gd name="connsiteY50" fmla="*/ 128910 h 485468"/>
                <a:gd name="connsiteX51" fmla="*/ 455300 w 486688"/>
                <a:gd name="connsiteY51" fmla="*/ 194736 h 48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86688" h="485468">
                  <a:moveTo>
                    <a:pt x="485470" y="104225"/>
                  </a:moveTo>
                  <a:lnTo>
                    <a:pt x="419644" y="8228"/>
                  </a:lnTo>
                  <a:cubicBezTo>
                    <a:pt x="416901" y="2743"/>
                    <a:pt x="411415" y="0"/>
                    <a:pt x="405930" y="0"/>
                  </a:cubicBezTo>
                  <a:lnTo>
                    <a:pt x="82283" y="0"/>
                  </a:lnTo>
                  <a:cubicBezTo>
                    <a:pt x="76798" y="0"/>
                    <a:pt x="71312" y="2743"/>
                    <a:pt x="68569" y="8228"/>
                  </a:cubicBezTo>
                  <a:lnTo>
                    <a:pt x="2743" y="104225"/>
                  </a:lnTo>
                  <a:cubicBezTo>
                    <a:pt x="0" y="106968"/>
                    <a:pt x="0" y="109710"/>
                    <a:pt x="0" y="112453"/>
                  </a:cubicBezTo>
                  <a:lnTo>
                    <a:pt x="0" y="436099"/>
                  </a:lnTo>
                  <a:cubicBezTo>
                    <a:pt x="0" y="463527"/>
                    <a:pt x="21942" y="485469"/>
                    <a:pt x="49370" y="485469"/>
                  </a:cubicBezTo>
                  <a:lnTo>
                    <a:pt x="436100" y="485469"/>
                  </a:lnTo>
                  <a:cubicBezTo>
                    <a:pt x="463528" y="485469"/>
                    <a:pt x="485470" y="463527"/>
                    <a:pt x="485470" y="436099"/>
                  </a:cubicBezTo>
                  <a:lnTo>
                    <a:pt x="485470" y="112453"/>
                  </a:lnTo>
                  <a:cubicBezTo>
                    <a:pt x="488213" y="109710"/>
                    <a:pt x="485470" y="106968"/>
                    <a:pt x="485470" y="104225"/>
                  </a:cubicBezTo>
                  <a:lnTo>
                    <a:pt x="485470" y="104225"/>
                  </a:lnTo>
                  <a:close/>
                  <a:moveTo>
                    <a:pt x="93254" y="32913"/>
                  </a:moveTo>
                  <a:lnTo>
                    <a:pt x="397701" y="32913"/>
                  </a:lnTo>
                  <a:lnTo>
                    <a:pt x="441586" y="98739"/>
                  </a:lnTo>
                  <a:lnTo>
                    <a:pt x="49370" y="98739"/>
                  </a:lnTo>
                  <a:lnTo>
                    <a:pt x="93254" y="32913"/>
                  </a:lnTo>
                  <a:close/>
                  <a:moveTo>
                    <a:pt x="277020" y="128910"/>
                  </a:moveTo>
                  <a:lnTo>
                    <a:pt x="277020" y="244106"/>
                  </a:lnTo>
                  <a:lnTo>
                    <a:pt x="252335" y="227649"/>
                  </a:lnTo>
                  <a:cubicBezTo>
                    <a:pt x="246849" y="224906"/>
                    <a:pt x="238621" y="224906"/>
                    <a:pt x="235878" y="227649"/>
                  </a:cubicBezTo>
                  <a:lnTo>
                    <a:pt x="211193" y="244106"/>
                  </a:lnTo>
                  <a:lnTo>
                    <a:pt x="211193" y="128910"/>
                  </a:lnTo>
                  <a:lnTo>
                    <a:pt x="277020" y="128910"/>
                  </a:lnTo>
                  <a:close/>
                  <a:moveTo>
                    <a:pt x="35656" y="128910"/>
                  </a:moveTo>
                  <a:lnTo>
                    <a:pt x="181023" y="128910"/>
                  </a:lnTo>
                  <a:lnTo>
                    <a:pt x="181023" y="194736"/>
                  </a:lnTo>
                  <a:lnTo>
                    <a:pt x="35656" y="194736"/>
                  </a:lnTo>
                  <a:lnTo>
                    <a:pt x="35656" y="128910"/>
                  </a:lnTo>
                  <a:close/>
                  <a:moveTo>
                    <a:pt x="455300" y="436099"/>
                  </a:moveTo>
                  <a:cubicBezTo>
                    <a:pt x="455300" y="444327"/>
                    <a:pt x="447071" y="452556"/>
                    <a:pt x="438843" y="452556"/>
                  </a:cubicBezTo>
                  <a:lnTo>
                    <a:pt x="52113" y="452556"/>
                  </a:lnTo>
                  <a:cubicBezTo>
                    <a:pt x="43884" y="452556"/>
                    <a:pt x="35656" y="444327"/>
                    <a:pt x="35656" y="436099"/>
                  </a:cubicBezTo>
                  <a:lnTo>
                    <a:pt x="35656" y="224906"/>
                  </a:lnTo>
                  <a:lnTo>
                    <a:pt x="181023" y="224906"/>
                  </a:lnTo>
                  <a:lnTo>
                    <a:pt x="181023" y="274276"/>
                  </a:lnTo>
                  <a:cubicBezTo>
                    <a:pt x="181023" y="279762"/>
                    <a:pt x="183766" y="285247"/>
                    <a:pt x="189251" y="287990"/>
                  </a:cubicBezTo>
                  <a:cubicBezTo>
                    <a:pt x="194737" y="290733"/>
                    <a:pt x="200222" y="290733"/>
                    <a:pt x="205708" y="287990"/>
                  </a:cubicBezTo>
                  <a:lnTo>
                    <a:pt x="244106" y="260562"/>
                  </a:lnTo>
                  <a:lnTo>
                    <a:pt x="282505" y="287990"/>
                  </a:lnTo>
                  <a:cubicBezTo>
                    <a:pt x="287991" y="290733"/>
                    <a:pt x="293476" y="290733"/>
                    <a:pt x="298962" y="287990"/>
                  </a:cubicBezTo>
                  <a:cubicBezTo>
                    <a:pt x="304447" y="285247"/>
                    <a:pt x="307190" y="279762"/>
                    <a:pt x="307190" y="274276"/>
                  </a:cubicBezTo>
                  <a:lnTo>
                    <a:pt x="307190" y="224906"/>
                  </a:lnTo>
                  <a:lnTo>
                    <a:pt x="452557" y="224906"/>
                  </a:lnTo>
                  <a:lnTo>
                    <a:pt x="452557" y="436099"/>
                  </a:lnTo>
                  <a:close/>
                  <a:moveTo>
                    <a:pt x="455300" y="194736"/>
                  </a:moveTo>
                  <a:lnTo>
                    <a:pt x="309933" y="194736"/>
                  </a:lnTo>
                  <a:lnTo>
                    <a:pt x="309933" y="128910"/>
                  </a:lnTo>
                  <a:lnTo>
                    <a:pt x="455300" y="128910"/>
                  </a:lnTo>
                  <a:lnTo>
                    <a:pt x="455300" y="194736"/>
                  </a:lnTo>
                  <a:close/>
                </a:path>
              </a:pathLst>
            </a:custGeom>
            <a:solidFill>
              <a:srgbClr val="00BADE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aphic 3">
              <a:extLst>
                <a:ext uri="{FF2B5EF4-FFF2-40B4-BE49-F238E27FC236}">
                  <a16:creationId xmlns:a16="http://schemas.microsoft.com/office/drawing/2014/main" id="{B3AF45E8-9E60-418C-9DE8-91912B0A5640}"/>
                </a:ext>
              </a:extLst>
            </p:cNvPr>
            <p:cNvGrpSpPr/>
            <p:nvPr/>
          </p:nvGrpSpPr>
          <p:grpSpPr>
            <a:xfrm>
              <a:off x="662657" y="443370"/>
              <a:ext cx="888845" cy="940767"/>
              <a:chOff x="662657" y="443370"/>
              <a:chExt cx="888845" cy="940767"/>
            </a:xfrm>
            <a:solidFill>
              <a:srgbClr val="000000"/>
            </a:solidFill>
          </p:grpSpPr>
          <p:sp>
            <p:nvSpPr>
              <p:cNvPr id="17" name="Freeform 1326">
                <a:extLst>
                  <a:ext uri="{FF2B5EF4-FFF2-40B4-BE49-F238E27FC236}">
                    <a16:creationId xmlns:a16="http://schemas.microsoft.com/office/drawing/2014/main" id="{119EB862-7FF9-4183-B605-BE766437A9DD}"/>
                  </a:ext>
                </a:extLst>
              </p:cNvPr>
              <p:cNvSpPr/>
              <p:nvPr/>
            </p:nvSpPr>
            <p:spPr>
              <a:xfrm>
                <a:off x="989988" y="960381"/>
                <a:ext cx="227844" cy="305817"/>
              </a:xfrm>
              <a:custGeom>
                <a:avLst/>
                <a:gdLst>
                  <a:gd name="connsiteX0" fmla="*/ 122483 w 227844"/>
                  <a:gd name="connsiteY0" fmla="*/ 4114 h 305817"/>
                  <a:gd name="connsiteX1" fmla="*/ 100541 w 227844"/>
                  <a:gd name="connsiteY1" fmla="*/ 4114 h 305817"/>
                  <a:gd name="connsiteX2" fmla="*/ 4544 w 227844"/>
                  <a:gd name="connsiteY2" fmla="*/ 100111 h 305817"/>
                  <a:gd name="connsiteX3" fmla="*/ 1802 w 227844"/>
                  <a:gd name="connsiteY3" fmla="*/ 116568 h 305817"/>
                  <a:gd name="connsiteX4" fmla="*/ 15515 w 227844"/>
                  <a:gd name="connsiteY4" fmla="*/ 127538 h 305817"/>
                  <a:gd name="connsiteX5" fmla="*/ 48429 w 227844"/>
                  <a:gd name="connsiteY5" fmla="*/ 127538 h 305817"/>
                  <a:gd name="connsiteX6" fmla="*/ 48429 w 227844"/>
                  <a:gd name="connsiteY6" fmla="*/ 239992 h 305817"/>
                  <a:gd name="connsiteX7" fmla="*/ 81342 w 227844"/>
                  <a:gd name="connsiteY7" fmla="*/ 239992 h 305817"/>
                  <a:gd name="connsiteX8" fmla="*/ 81342 w 227844"/>
                  <a:gd name="connsiteY8" fmla="*/ 111082 h 305817"/>
                  <a:gd name="connsiteX9" fmla="*/ 64885 w 227844"/>
                  <a:gd name="connsiteY9" fmla="*/ 94625 h 305817"/>
                  <a:gd name="connsiteX10" fmla="*/ 56657 w 227844"/>
                  <a:gd name="connsiteY10" fmla="*/ 94625 h 305817"/>
                  <a:gd name="connsiteX11" fmla="*/ 114255 w 227844"/>
                  <a:gd name="connsiteY11" fmla="*/ 37027 h 305817"/>
                  <a:gd name="connsiteX12" fmla="*/ 171853 w 227844"/>
                  <a:gd name="connsiteY12" fmla="*/ 94625 h 305817"/>
                  <a:gd name="connsiteX13" fmla="*/ 163625 w 227844"/>
                  <a:gd name="connsiteY13" fmla="*/ 94625 h 305817"/>
                  <a:gd name="connsiteX14" fmla="*/ 147168 w 227844"/>
                  <a:gd name="connsiteY14" fmla="*/ 111082 h 305817"/>
                  <a:gd name="connsiteX15" fmla="*/ 147168 w 227844"/>
                  <a:gd name="connsiteY15" fmla="*/ 305818 h 305817"/>
                  <a:gd name="connsiteX16" fmla="*/ 180081 w 227844"/>
                  <a:gd name="connsiteY16" fmla="*/ 305818 h 305817"/>
                  <a:gd name="connsiteX17" fmla="*/ 180081 w 227844"/>
                  <a:gd name="connsiteY17" fmla="*/ 127538 h 305817"/>
                  <a:gd name="connsiteX18" fmla="*/ 212995 w 227844"/>
                  <a:gd name="connsiteY18" fmla="*/ 127538 h 305817"/>
                  <a:gd name="connsiteX19" fmla="*/ 226709 w 227844"/>
                  <a:gd name="connsiteY19" fmla="*/ 116568 h 305817"/>
                  <a:gd name="connsiteX20" fmla="*/ 223966 w 227844"/>
                  <a:gd name="connsiteY20" fmla="*/ 100111 h 305817"/>
                  <a:gd name="connsiteX21" fmla="*/ 122483 w 227844"/>
                  <a:gd name="connsiteY21" fmla="*/ 4114 h 30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7844" h="305817">
                    <a:moveTo>
                      <a:pt x="122483" y="4114"/>
                    </a:moveTo>
                    <a:cubicBezTo>
                      <a:pt x="116998" y="-1371"/>
                      <a:pt x="106027" y="-1371"/>
                      <a:pt x="100541" y="4114"/>
                    </a:cubicBezTo>
                    <a:lnTo>
                      <a:pt x="4544" y="100111"/>
                    </a:lnTo>
                    <a:cubicBezTo>
                      <a:pt x="-941" y="105596"/>
                      <a:pt x="-941" y="111082"/>
                      <a:pt x="1802" y="116568"/>
                    </a:cubicBezTo>
                    <a:cubicBezTo>
                      <a:pt x="4544" y="122053"/>
                      <a:pt x="10030" y="127538"/>
                      <a:pt x="15515" y="127538"/>
                    </a:cubicBezTo>
                    <a:lnTo>
                      <a:pt x="48429" y="127538"/>
                    </a:lnTo>
                    <a:lnTo>
                      <a:pt x="48429" y="239992"/>
                    </a:lnTo>
                    <a:lnTo>
                      <a:pt x="81342" y="239992"/>
                    </a:lnTo>
                    <a:lnTo>
                      <a:pt x="81342" y="111082"/>
                    </a:lnTo>
                    <a:cubicBezTo>
                      <a:pt x="81342" y="102854"/>
                      <a:pt x="73113" y="94625"/>
                      <a:pt x="64885" y="94625"/>
                    </a:cubicBezTo>
                    <a:lnTo>
                      <a:pt x="56657" y="94625"/>
                    </a:lnTo>
                    <a:lnTo>
                      <a:pt x="114255" y="37027"/>
                    </a:lnTo>
                    <a:lnTo>
                      <a:pt x="171853" y="94625"/>
                    </a:lnTo>
                    <a:lnTo>
                      <a:pt x="163625" y="94625"/>
                    </a:lnTo>
                    <a:cubicBezTo>
                      <a:pt x="155397" y="94625"/>
                      <a:pt x="147168" y="102854"/>
                      <a:pt x="147168" y="111082"/>
                    </a:cubicBezTo>
                    <a:lnTo>
                      <a:pt x="147168" y="305818"/>
                    </a:lnTo>
                    <a:lnTo>
                      <a:pt x="180081" y="305818"/>
                    </a:lnTo>
                    <a:lnTo>
                      <a:pt x="180081" y="127538"/>
                    </a:lnTo>
                    <a:lnTo>
                      <a:pt x="212995" y="127538"/>
                    </a:lnTo>
                    <a:cubicBezTo>
                      <a:pt x="218480" y="127538"/>
                      <a:pt x="226709" y="124796"/>
                      <a:pt x="226709" y="116568"/>
                    </a:cubicBezTo>
                    <a:cubicBezTo>
                      <a:pt x="229451" y="111082"/>
                      <a:pt x="226709" y="102854"/>
                      <a:pt x="223966" y="100111"/>
                    </a:cubicBezTo>
                    <a:lnTo>
                      <a:pt x="122483" y="4114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1327">
                <a:extLst>
                  <a:ext uri="{FF2B5EF4-FFF2-40B4-BE49-F238E27FC236}">
                    <a16:creationId xmlns:a16="http://schemas.microsoft.com/office/drawing/2014/main" id="{884B5284-5E79-44AB-A635-9B66B3169B6D}"/>
                  </a:ext>
                </a:extLst>
              </p:cNvPr>
              <p:cNvSpPr/>
              <p:nvPr/>
            </p:nvSpPr>
            <p:spPr>
              <a:xfrm>
                <a:off x="1408690" y="443370"/>
                <a:ext cx="32913" cy="95996"/>
              </a:xfrm>
              <a:custGeom>
                <a:avLst/>
                <a:gdLst>
                  <a:gd name="connsiteX0" fmla="*/ 0 w 32913"/>
                  <a:gd name="connsiteY0" fmla="*/ 0 h 95996"/>
                  <a:gd name="connsiteX1" fmla="*/ 32913 w 32913"/>
                  <a:gd name="connsiteY1" fmla="*/ 0 h 95996"/>
                  <a:gd name="connsiteX2" fmla="*/ 32913 w 32913"/>
                  <a:gd name="connsiteY2" fmla="*/ 95997 h 95996"/>
                  <a:gd name="connsiteX3" fmla="*/ 0 w 32913"/>
                  <a:gd name="connsiteY3" fmla="*/ 95997 h 9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95996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95997"/>
                    </a:lnTo>
                    <a:lnTo>
                      <a:pt x="0" y="9599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1328">
                <a:extLst>
                  <a:ext uri="{FF2B5EF4-FFF2-40B4-BE49-F238E27FC236}">
                    <a16:creationId xmlns:a16="http://schemas.microsoft.com/office/drawing/2014/main" id="{132CDC6B-4C47-4F1A-94B2-30FA61CD0B50}"/>
                  </a:ext>
                </a:extLst>
              </p:cNvPr>
              <p:cNvSpPr/>
              <p:nvPr/>
            </p:nvSpPr>
            <p:spPr>
              <a:xfrm>
                <a:off x="1408690" y="572280"/>
                <a:ext cx="32913" cy="32913"/>
              </a:xfrm>
              <a:custGeom>
                <a:avLst/>
                <a:gdLst>
                  <a:gd name="connsiteX0" fmla="*/ 0 w 32913"/>
                  <a:gd name="connsiteY0" fmla="*/ 0 h 32913"/>
                  <a:gd name="connsiteX1" fmla="*/ 32913 w 32913"/>
                  <a:gd name="connsiteY1" fmla="*/ 0 h 32913"/>
                  <a:gd name="connsiteX2" fmla="*/ 32913 w 32913"/>
                  <a:gd name="connsiteY2" fmla="*/ 32913 h 32913"/>
                  <a:gd name="connsiteX3" fmla="*/ 0 w 32913"/>
                  <a:gd name="connsiteY3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32913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32913"/>
                    </a:lnTo>
                    <a:lnTo>
                      <a:pt x="0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1329">
                <a:extLst>
                  <a:ext uri="{FF2B5EF4-FFF2-40B4-BE49-F238E27FC236}">
                    <a16:creationId xmlns:a16="http://schemas.microsoft.com/office/drawing/2014/main" id="{FFA4F9B1-C3EB-4ACC-9C9B-FFB5170A07B4}"/>
                  </a:ext>
                </a:extLst>
              </p:cNvPr>
              <p:cNvSpPr/>
              <p:nvPr/>
            </p:nvSpPr>
            <p:spPr>
              <a:xfrm>
                <a:off x="1507429" y="492740"/>
                <a:ext cx="32913" cy="65826"/>
              </a:xfrm>
              <a:custGeom>
                <a:avLst/>
                <a:gdLst>
                  <a:gd name="connsiteX0" fmla="*/ 0 w 32913"/>
                  <a:gd name="connsiteY0" fmla="*/ 0 h 65826"/>
                  <a:gd name="connsiteX1" fmla="*/ 32913 w 32913"/>
                  <a:gd name="connsiteY1" fmla="*/ 0 h 65826"/>
                  <a:gd name="connsiteX2" fmla="*/ 32913 w 32913"/>
                  <a:gd name="connsiteY2" fmla="*/ 65826 h 65826"/>
                  <a:gd name="connsiteX3" fmla="*/ 0 w 32913"/>
                  <a:gd name="connsiteY3" fmla="*/ 65826 h 6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65826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65826"/>
                    </a:lnTo>
                    <a:lnTo>
                      <a:pt x="0" y="65826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1330">
                <a:extLst>
                  <a:ext uri="{FF2B5EF4-FFF2-40B4-BE49-F238E27FC236}">
                    <a16:creationId xmlns:a16="http://schemas.microsoft.com/office/drawing/2014/main" id="{A610A206-C74A-42E5-92EB-29884FE2A389}"/>
                  </a:ext>
                </a:extLst>
              </p:cNvPr>
              <p:cNvSpPr/>
              <p:nvPr/>
            </p:nvSpPr>
            <p:spPr>
              <a:xfrm>
                <a:off x="1507429" y="588737"/>
                <a:ext cx="32913" cy="32913"/>
              </a:xfrm>
              <a:custGeom>
                <a:avLst/>
                <a:gdLst>
                  <a:gd name="connsiteX0" fmla="*/ 0 w 32913"/>
                  <a:gd name="connsiteY0" fmla="*/ 0 h 32913"/>
                  <a:gd name="connsiteX1" fmla="*/ 32913 w 32913"/>
                  <a:gd name="connsiteY1" fmla="*/ 0 h 32913"/>
                  <a:gd name="connsiteX2" fmla="*/ 32913 w 32913"/>
                  <a:gd name="connsiteY2" fmla="*/ 32913 h 32913"/>
                  <a:gd name="connsiteX3" fmla="*/ 0 w 32913"/>
                  <a:gd name="connsiteY3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32913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32913"/>
                    </a:lnTo>
                    <a:lnTo>
                      <a:pt x="0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1331">
                <a:extLst>
                  <a:ext uri="{FF2B5EF4-FFF2-40B4-BE49-F238E27FC236}">
                    <a16:creationId xmlns:a16="http://schemas.microsoft.com/office/drawing/2014/main" id="{95F9CD83-0595-4963-890F-145C25BE507E}"/>
                  </a:ext>
                </a:extLst>
              </p:cNvPr>
              <p:cNvSpPr/>
              <p:nvPr/>
            </p:nvSpPr>
            <p:spPr>
              <a:xfrm>
                <a:off x="764139" y="443370"/>
                <a:ext cx="32913" cy="95996"/>
              </a:xfrm>
              <a:custGeom>
                <a:avLst/>
                <a:gdLst>
                  <a:gd name="connsiteX0" fmla="*/ 0 w 32913"/>
                  <a:gd name="connsiteY0" fmla="*/ 0 h 95996"/>
                  <a:gd name="connsiteX1" fmla="*/ 32913 w 32913"/>
                  <a:gd name="connsiteY1" fmla="*/ 0 h 95996"/>
                  <a:gd name="connsiteX2" fmla="*/ 32913 w 32913"/>
                  <a:gd name="connsiteY2" fmla="*/ 95997 h 95996"/>
                  <a:gd name="connsiteX3" fmla="*/ 0 w 32913"/>
                  <a:gd name="connsiteY3" fmla="*/ 95997 h 9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95996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95997"/>
                    </a:lnTo>
                    <a:lnTo>
                      <a:pt x="0" y="95997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1332">
                <a:extLst>
                  <a:ext uri="{FF2B5EF4-FFF2-40B4-BE49-F238E27FC236}">
                    <a16:creationId xmlns:a16="http://schemas.microsoft.com/office/drawing/2014/main" id="{8D3D34BA-6C75-4154-A3F1-2A4EBBF03504}"/>
                  </a:ext>
                </a:extLst>
              </p:cNvPr>
              <p:cNvSpPr/>
              <p:nvPr/>
            </p:nvSpPr>
            <p:spPr>
              <a:xfrm>
                <a:off x="764139" y="572280"/>
                <a:ext cx="32913" cy="32913"/>
              </a:xfrm>
              <a:custGeom>
                <a:avLst/>
                <a:gdLst>
                  <a:gd name="connsiteX0" fmla="*/ 0 w 32913"/>
                  <a:gd name="connsiteY0" fmla="*/ 0 h 32913"/>
                  <a:gd name="connsiteX1" fmla="*/ 32913 w 32913"/>
                  <a:gd name="connsiteY1" fmla="*/ 0 h 32913"/>
                  <a:gd name="connsiteX2" fmla="*/ 32913 w 32913"/>
                  <a:gd name="connsiteY2" fmla="*/ 32913 h 32913"/>
                  <a:gd name="connsiteX3" fmla="*/ 0 w 32913"/>
                  <a:gd name="connsiteY3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32913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32913"/>
                    </a:lnTo>
                    <a:lnTo>
                      <a:pt x="0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1333">
                <a:extLst>
                  <a:ext uri="{FF2B5EF4-FFF2-40B4-BE49-F238E27FC236}">
                    <a16:creationId xmlns:a16="http://schemas.microsoft.com/office/drawing/2014/main" id="{4AD5FAF4-60D7-4C2B-B37A-5FBA1CABA402}"/>
                  </a:ext>
                </a:extLst>
              </p:cNvPr>
              <p:cNvSpPr/>
              <p:nvPr/>
            </p:nvSpPr>
            <p:spPr>
              <a:xfrm>
                <a:off x="665400" y="492740"/>
                <a:ext cx="32913" cy="65826"/>
              </a:xfrm>
              <a:custGeom>
                <a:avLst/>
                <a:gdLst>
                  <a:gd name="connsiteX0" fmla="*/ 0 w 32913"/>
                  <a:gd name="connsiteY0" fmla="*/ 0 h 65826"/>
                  <a:gd name="connsiteX1" fmla="*/ 32913 w 32913"/>
                  <a:gd name="connsiteY1" fmla="*/ 0 h 65826"/>
                  <a:gd name="connsiteX2" fmla="*/ 32913 w 32913"/>
                  <a:gd name="connsiteY2" fmla="*/ 65826 h 65826"/>
                  <a:gd name="connsiteX3" fmla="*/ 0 w 32913"/>
                  <a:gd name="connsiteY3" fmla="*/ 65826 h 6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65826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65826"/>
                    </a:lnTo>
                    <a:lnTo>
                      <a:pt x="0" y="65826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1334">
                <a:extLst>
                  <a:ext uri="{FF2B5EF4-FFF2-40B4-BE49-F238E27FC236}">
                    <a16:creationId xmlns:a16="http://schemas.microsoft.com/office/drawing/2014/main" id="{D91439FC-5B8B-4BD9-AD54-94FA93A48F96}"/>
                  </a:ext>
                </a:extLst>
              </p:cNvPr>
              <p:cNvSpPr/>
              <p:nvPr/>
            </p:nvSpPr>
            <p:spPr>
              <a:xfrm>
                <a:off x="665400" y="588737"/>
                <a:ext cx="32913" cy="32913"/>
              </a:xfrm>
              <a:custGeom>
                <a:avLst/>
                <a:gdLst>
                  <a:gd name="connsiteX0" fmla="*/ 0 w 32913"/>
                  <a:gd name="connsiteY0" fmla="*/ 0 h 32913"/>
                  <a:gd name="connsiteX1" fmla="*/ 32913 w 32913"/>
                  <a:gd name="connsiteY1" fmla="*/ 0 h 32913"/>
                  <a:gd name="connsiteX2" fmla="*/ 32913 w 32913"/>
                  <a:gd name="connsiteY2" fmla="*/ 32913 h 32913"/>
                  <a:gd name="connsiteX3" fmla="*/ 0 w 32913"/>
                  <a:gd name="connsiteY3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32913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32913"/>
                    </a:lnTo>
                    <a:lnTo>
                      <a:pt x="0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2" name="Graphic 3">
                <a:extLst>
                  <a:ext uri="{FF2B5EF4-FFF2-40B4-BE49-F238E27FC236}">
                    <a16:creationId xmlns:a16="http://schemas.microsoft.com/office/drawing/2014/main" id="{8DD58936-21D1-40CD-86C6-51CD315E102E}"/>
                  </a:ext>
                </a:extLst>
              </p:cNvPr>
              <p:cNvGrpSpPr/>
              <p:nvPr/>
            </p:nvGrpSpPr>
            <p:grpSpPr>
              <a:xfrm>
                <a:off x="662657" y="668277"/>
                <a:ext cx="888845" cy="715860"/>
                <a:chOff x="662657" y="668277"/>
                <a:chExt cx="888845" cy="715860"/>
              </a:xfrm>
              <a:solidFill>
                <a:srgbClr val="000000"/>
              </a:solidFill>
            </p:grpSpPr>
            <p:sp>
              <p:nvSpPr>
                <p:cNvPr id="34" name="Freeform 1337">
                  <a:extLst>
                    <a:ext uri="{FF2B5EF4-FFF2-40B4-BE49-F238E27FC236}">
                      <a16:creationId xmlns:a16="http://schemas.microsoft.com/office/drawing/2014/main" id="{07694DC9-D18E-4C79-9172-A13648F0BEFB}"/>
                    </a:ext>
                  </a:extLst>
                </p:cNvPr>
                <p:cNvSpPr/>
                <p:nvPr/>
              </p:nvSpPr>
              <p:spPr>
                <a:xfrm>
                  <a:off x="1296236" y="1282656"/>
                  <a:ext cx="32913" cy="32913"/>
                </a:xfrm>
                <a:custGeom>
                  <a:avLst/>
                  <a:gdLst>
                    <a:gd name="connsiteX0" fmla="*/ 0 w 32913"/>
                    <a:gd name="connsiteY0" fmla="*/ 0 h 32913"/>
                    <a:gd name="connsiteX1" fmla="*/ 32913 w 32913"/>
                    <a:gd name="connsiteY1" fmla="*/ 0 h 32913"/>
                    <a:gd name="connsiteX2" fmla="*/ 32913 w 32913"/>
                    <a:gd name="connsiteY2" fmla="*/ 32913 h 32913"/>
                    <a:gd name="connsiteX3" fmla="*/ 0 w 32913"/>
                    <a:gd name="connsiteY3" fmla="*/ 32913 h 32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13" h="32913">
                      <a:moveTo>
                        <a:pt x="0" y="0"/>
                      </a:moveTo>
                      <a:lnTo>
                        <a:pt x="32913" y="0"/>
                      </a:lnTo>
                      <a:lnTo>
                        <a:pt x="32913" y="32913"/>
                      </a:lnTo>
                      <a:lnTo>
                        <a:pt x="0" y="329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 1338">
                  <a:extLst>
                    <a:ext uri="{FF2B5EF4-FFF2-40B4-BE49-F238E27FC236}">
                      <a16:creationId xmlns:a16="http://schemas.microsoft.com/office/drawing/2014/main" id="{2868ADB4-1614-44D2-B2EE-9E599E663AFC}"/>
                    </a:ext>
                  </a:extLst>
                </p:cNvPr>
                <p:cNvSpPr/>
                <p:nvPr/>
              </p:nvSpPr>
              <p:spPr>
                <a:xfrm>
                  <a:off x="1230410" y="668277"/>
                  <a:ext cx="321092" cy="710375"/>
                </a:xfrm>
                <a:custGeom>
                  <a:avLst/>
                  <a:gdLst>
                    <a:gd name="connsiteX0" fmla="*/ 260563 w 321092"/>
                    <a:gd name="connsiteY0" fmla="*/ 0 h 710375"/>
                    <a:gd name="connsiteX1" fmla="*/ 194736 w 321092"/>
                    <a:gd name="connsiteY1" fmla="*/ 65826 h 710375"/>
                    <a:gd name="connsiteX2" fmla="*/ 194736 w 321092"/>
                    <a:gd name="connsiteY2" fmla="*/ 202964 h 710375"/>
                    <a:gd name="connsiteX3" fmla="*/ 186508 w 321092"/>
                    <a:gd name="connsiteY3" fmla="*/ 202964 h 710375"/>
                    <a:gd name="connsiteX4" fmla="*/ 148109 w 321092"/>
                    <a:gd name="connsiteY4" fmla="*/ 233135 h 710375"/>
                    <a:gd name="connsiteX5" fmla="*/ 35656 w 321092"/>
                    <a:gd name="connsiteY5" fmla="*/ 427871 h 710375"/>
                    <a:gd name="connsiteX6" fmla="*/ 32913 w 321092"/>
                    <a:gd name="connsiteY6" fmla="*/ 436099 h 710375"/>
                    <a:gd name="connsiteX7" fmla="*/ 32913 w 321092"/>
                    <a:gd name="connsiteY7" fmla="*/ 548552 h 710375"/>
                    <a:gd name="connsiteX8" fmla="*/ 16457 w 321092"/>
                    <a:gd name="connsiteY8" fmla="*/ 548552 h 710375"/>
                    <a:gd name="connsiteX9" fmla="*/ 0 w 321092"/>
                    <a:gd name="connsiteY9" fmla="*/ 565009 h 710375"/>
                    <a:gd name="connsiteX10" fmla="*/ 0 w 321092"/>
                    <a:gd name="connsiteY10" fmla="*/ 693919 h 710375"/>
                    <a:gd name="connsiteX11" fmla="*/ 16457 w 321092"/>
                    <a:gd name="connsiteY11" fmla="*/ 710375 h 710375"/>
                    <a:gd name="connsiteX12" fmla="*/ 274277 w 321092"/>
                    <a:gd name="connsiteY12" fmla="*/ 710375 h 710375"/>
                    <a:gd name="connsiteX13" fmla="*/ 290733 w 321092"/>
                    <a:gd name="connsiteY13" fmla="*/ 693919 h 710375"/>
                    <a:gd name="connsiteX14" fmla="*/ 290733 w 321092"/>
                    <a:gd name="connsiteY14" fmla="*/ 565009 h 710375"/>
                    <a:gd name="connsiteX15" fmla="*/ 274277 w 321092"/>
                    <a:gd name="connsiteY15" fmla="*/ 548552 h 710375"/>
                    <a:gd name="connsiteX16" fmla="*/ 257820 w 321092"/>
                    <a:gd name="connsiteY16" fmla="*/ 548552 h 710375"/>
                    <a:gd name="connsiteX17" fmla="*/ 257820 w 321092"/>
                    <a:gd name="connsiteY17" fmla="*/ 537581 h 710375"/>
                    <a:gd name="connsiteX18" fmla="*/ 318161 w 321092"/>
                    <a:gd name="connsiteY18" fmla="*/ 460784 h 710375"/>
                    <a:gd name="connsiteX19" fmla="*/ 320904 w 321092"/>
                    <a:gd name="connsiteY19" fmla="*/ 449813 h 710375"/>
                    <a:gd name="connsiteX20" fmla="*/ 320904 w 321092"/>
                    <a:gd name="connsiteY20" fmla="*/ 65826 h 710375"/>
                    <a:gd name="connsiteX21" fmla="*/ 260563 w 321092"/>
                    <a:gd name="connsiteY21" fmla="*/ 0 h 710375"/>
                    <a:gd name="connsiteX22" fmla="*/ 260563 w 321092"/>
                    <a:gd name="connsiteY22" fmla="*/ 0 h 710375"/>
                    <a:gd name="connsiteX23" fmla="*/ 260563 w 321092"/>
                    <a:gd name="connsiteY23" fmla="*/ 680205 h 710375"/>
                    <a:gd name="connsiteX24" fmla="*/ 35656 w 321092"/>
                    <a:gd name="connsiteY24" fmla="*/ 680205 h 710375"/>
                    <a:gd name="connsiteX25" fmla="*/ 35656 w 321092"/>
                    <a:gd name="connsiteY25" fmla="*/ 584208 h 710375"/>
                    <a:gd name="connsiteX26" fmla="*/ 260563 w 321092"/>
                    <a:gd name="connsiteY26" fmla="*/ 584208 h 710375"/>
                    <a:gd name="connsiteX27" fmla="*/ 260563 w 321092"/>
                    <a:gd name="connsiteY27" fmla="*/ 680205 h 710375"/>
                    <a:gd name="connsiteX28" fmla="*/ 290733 w 321092"/>
                    <a:gd name="connsiteY28" fmla="*/ 447070 h 710375"/>
                    <a:gd name="connsiteX29" fmla="*/ 230392 w 321092"/>
                    <a:gd name="connsiteY29" fmla="*/ 523868 h 710375"/>
                    <a:gd name="connsiteX30" fmla="*/ 227650 w 321092"/>
                    <a:gd name="connsiteY30" fmla="*/ 534839 h 710375"/>
                    <a:gd name="connsiteX31" fmla="*/ 227650 w 321092"/>
                    <a:gd name="connsiteY31" fmla="*/ 551295 h 710375"/>
                    <a:gd name="connsiteX32" fmla="*/ 65826 w 321092"/>
                    <a:gd name="connsiteY32" fmla="*/ 551295 h 710375"/>
                    <a:gd name="connsiteX33" fmla="*/ 65826 w 321092"/>
                    <a:gd name="connsiteY33" fmla="*/ 441585 h 710375"/>
                    <a:gd name="connsiteX34" fmla="*/ 175537 w 321092"/>
                    <a:gd name="connsiteY34" fmla="*/ 249591 h 710375"/>
                    <a:gd name="connsiteX35" fmla="*/ 194736 w 321092"/>
                    <a:gd name="connsiteY35" fmla="*/ 233135 h 710375"/>
                    <a:gd name="connsiteX36" fmla="*/ 219421 w 321092"/>
                    <a:gd name="connsiteY36" fmla="*/ 235878 h 710375"/>
                    <a:gd name="connsiteX37" fmla="*/ 235878 w 321092"/>
                    <a:gd name="connsiteY37" fmla="*/ 255077 h 710375"/>
                    <a:gd name="connsiteX38" fmla="*/ 230392 w 321092"/>
                    <a:gd name="connsiteY38" fmla="*/ 279762 h 710375"/>
                    <a:gd name="connsiteX39" fmla="*/ 150852 w 321092"/>
                    <a:gd name="connsiteY39" fmla="*/ 419643 h 710375"/>
                    <a:gd name="connsiteX40" fmla="*/ 178280 w 321092"/>
                    <a:gd name="connsiteY40" fmla="*/ 436099 h 710375"/>
                    <a:gd name="connsiteX41" fmla="*/ 257820 w 321092"/>
                    <a:gd name="connsiteY41" fmla="*/ 296218 h 710375"/>
                    <a:gd name="connsiteX42" fmla="*/ 233135 w 321092"/>
                    <a:gd name="connsiteY42" fmla="*/ 208450 h 710375"/>
                    <a:gd name="connsiteX43" fmla="*/ 222164 w 321092"/>
                    <a:gd name="connsiteY43" fmla="*/ 202964 h 710375"/>
                    <a:gd name="connsiteX44" fmla="*/ 222164 w 321092"/>
                    <a:gd name="connsiteY44" fmla="*/ 63083 h 710375"/>
                    <a:gd name="connsiteX45" fmla="*/ 255077 w 321092"/>
                    <a:gd name="connsiteY45" fmla="*/ 30170 h 710375"/>
                    <a:gd name="connsiteX46" fmla="*/ 287991 w 321092"/>
                    <a:gd name="connsiteY46" fmla="*/ 63083 h 710375"/>
                    <a:gd name="connsiteX47" fmla="*/ 287991 w 321092"/>
                    <a:gd name="connsiteY47" fmla="*/ 447070 h 710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21092" h="710375">
                      <a:moveTo>
                        <a:pt x="260563" y="0"/>
                      </a:moveTo>
                      <a:cubicBezTo>
                        <a:pt x="224907" y="0"/>
                        <a:pt x="194736" y="30170"/>
                        <a:pt x="194736" y="65826"/>
                      </a:cubicBezTo>
                      <a:lnTo>
                        <a:pt x="194736" y="202964"/>
                      </a:lnTo>
                      <a:cubicBezTo>
                        <a:pt x="191994" y="202964"/>
                        <a:pt x="189251" y="202964"/>
                        <a:pt x="186508" y="202964"/>
                      </a:cubicBezTo>
                      <a:cubicBezTo>
                        <a:pt x="170051" y="208450"/>
                        <a:pt x="156338" y="219421"/>
                        <a:pt x="148109" y="233135"/>
                      </a:cubicBezTo>
                      <a:lnTo>
                        <a:pt x="35656" y="427871"/>
                      </a:lnTo>
                      <a:cubicBezTo>
                        <a:pt x="35656" y="430614"/>
                        <a:pt x="32913" y="433356"/>
                        <a:pt x="32913" y="436099"/>
                      </a:cubicBezTo>
                      <a:lnTo>
                        <a:pt x="32913" y="548552"/>
                      </a:lnTo>
                      <a:lnTo>
                        <a:pt x="16457" y="548552"/>
                      </a:lnTo>
                      <a:cubicBezTo>
                        <a:pt x="8228" y="548552"/>
                        <a:pt x="0" y="556781"/>
                        <a:pt x="0" y="565009"/>
                      </a:cubicBezTo>
                      <a:lnTo>
                        <a:pt x="0" y="693919"/>
                      </a:lnTo>
                      <a:cubicBezTo>
                        <a:pt x="0" y="702147"/>
                        <a:pt x="8228" y="710375"/>
                        <a:pt x="16457" y="710375"/>
                      </a:cubicBezTo>
                      <a:lnTo>
                        <a:pt x="274277" y="710375"/>
                      </a:lnTo>
                      <a:cubicBezTo>
                        <a:pt x="282505" y="710375"/>
                        <a:pt x="290733" y="702147"/>
                        <a:pt x="290733" y="693919"/>
                      </a:cubicBezTo>
                      <a:lnTo>
                        <a:pt x="290733" y="565009"/>
                      </a:lnTo>
                      <a:cubicBezTo>
                        <a:pt x="290733" y="556781"/>
                        <a:pt x="282505" y="548552"/>
                        <a:pt x="274277" y="548552"/>
                      </a:cubicBezTo>
                      <a:lnTo>
                        <a:pt x="257820" y="548552"/>
                      </a:lnTo>
                      <a:lnTo>
                        <a:pt x="257820" y="537581"/>
                      </a:lnTo>
                      <a:lnTo>
                        <a:pt x="318161" y="460784"/>
                      </a:lnTo>
                      <a:cubicBezTo>
                        <a:pt x="320904" y="458041"/>
                        <a:pt x="320904" y="455298"/>
                        <a:pt x="320904" y="449813"/>
                      </a:cubicBezTo>
                      <a:lnTo>
                        <a:pt x="320904" y="65826"/>
                      </a:lnTo>
                      <a:cubicBezTo>
                        <a:pt x="323647" y="30170"/>
                        <a:pt x="296219" y="0"/>
                        <a:pt x="260563" y="0"/>
                      </a:cubicBezTo>
                      <a:lnTo>
                        <a:pt x="260563" y="0"/>
                      </a:lnTo>
                      <a:close/>
                      <a:moveTo>
                        <a:pt x="260563" y="680205"/>
                      </a:moveTo>
                      <a:lnTo>
                        <a:pt x="35656" y="680205"/>
                      </a:lnTo>
                      <a:lnTo>
                        <a:pt x="35656" y="584208"/>
                      </a:lnTo>
                      <a:lnTo>
                        <a:pt x="260563" y="584208"/>
                      </a:lnTo>
                      <a:lnTo>
                        <a:pt x="260563" y="680205"/>
                      </a:lnTo>
                      <a:close/>
                      <a:moveTo>
                        <a:pt x="290733" y="447070"/>
                      </a:moveTo>
                      <a:lnTo>
                        <a:pt x="230392" y="523868"/>
                      </a:lnTo>
                      <a:cubicBezTo>
                        <a:pt x="227650" y="526610"/>
                        <a:pt x="227650" y="529353"/>
                        <a:pt x="227650" y="534839"/>
                      </a:cubicBezTo>
                      <a:lnTo>
                        <a:pt x="227650" y="551295"/>
                      </a:lnTo>
                      <a:lnTo>
                        <a:pt x="65826" y="551295"/>
                      </a:lnTo>
                      <a:lnTo>
                        <a:pt x="65826" y="441585"/>
                      </a:lnTo>
                      <a:lnTo>
                        <a:pt x="175537" y="249591"/>
                      </a:lnTo>
                      <a:cubicBezTo>
                        <a:pt x="178280" y="241363"/>
                        <a:pt x="186508" y="235878"/>
                        <a:pt x="194736" y="233135"/>
                      </a:cubicBezTo>
                      <a:cubicBezTo>
                        <a:pt x="202965" y="230392"/>
                        <a:pt x="211193" y="233135"/>
                        <a:pt x="219421" y="235878"/>
                      </a:cubicBezTo>
                      <a:cubicBezTo>
                        <a:pt x="227650" y="241363"/>
                        <a:pt x="233135" y="246849"/>
                        <a:pt x="235878" y="255077"/>
                      </a:cubicBezTo>
                      <a:cubicBezTo>
                        <a:pt x="238621" y="263305"/>
                        <a:pt x="235878" y="271534"/>
                        <a:pt x="230392" y="279762"/>
                      </a:cubicBezTo>
                      <a:lnTo>
                        <a:pt x="150852" y="419643"/>
                      </a:lnTo>
                      <a:lnTo>
                        <a:pt x="178280" y="436099"/>
                      </a:lnTo>
                      <a:lnTo>
                        <a:pt x="257820" y="296218"/>
                      </a:lnTo>
                      <a:cubicBezTo>
                        <a:pt x="277019" y="266048"/>
                        <a:pt x="266048" y="224906"/>
                        <a:pt x="233135" y="208450"/>
                      </a:cubicBezTo>
                      <a:cubicBezTo>
                        <a:pt x="230392" y="205707"/>
                        <a:pt x="227650" y="205707"/>
                        <a:pt x="222164" y="202964"/>
                      </a:cubicBezTo>
                      <a:lnTo>
                        <a:pt x="222164" y="63083"/>
                      </a:lnTo>
                      <a:cubicBezTo>
                        <a:pt x="222164" y="43884"/>
                        <a:pt x="235878" y="30170"/>
                        <a:pt x="255077" y="30170"/>
                      </a:cubicBezTo>
                      <a:cubicBezTo>
                        <a:pt x="274277" y="30170"/>
                        <a:pt x="287991" y="43884"/>
                        <a:pt x="287991" y="63083"/>
                      </a:cubicBezTo>
                      <a:lnTo>
                        <a:pt x="287991" y="4470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 1339">
                  <a:extLst>
                    <a:ext uri="{FF2B5EF4-FFF2-40B4-BE49-F238E27FC236}">
                      <a16:creationId xmlns:a16="http://schemas.microsoft.com/office/drawing/2014/main" id="{D31E7C64-C743-47D6-B072-D05F01471966}"/>
                    </a:ext>
                  </a:extLst>
                </p:cNvPr>
                <p:cNvSpPr/>
                <p:nvPr/>
              </p:nvSpPr>
              <p:spPr>
                <a:xfrm>
                  <a:off x="662657" y="671020"/>
                  <a:ext cx="322680" cy="713118"/>
                </a:xfrm>
                <a:custGeom>
                  <a:avLst/>
                  <a:gdLst>
                    <a:gd name="connsiteX0" fmla="*/ 309933 w 322680"/>
                    <a:gd name="connsiteY0" fmla="*/ 548552 h 713118"/>
                    <a:gd name="connsiteX1" fmla="*/ 293476 w 322680"/>
                    <a:gd name="connsiteY1" fmla="*/ 548552 h 713118"/>
                    <a:gd name="connsiteX2" fmla="*/ 293476 w 322680"/>
                    <a:gd name="connsiteY2" fmla="*/ 436099 h 713118"/>
                    <a:gd name="connsiteX3" fmla="*/ 290733 w 322680"/>
                    <a:gd name="connsiteY3" fmla="*/ 427871 h 713118"/>
                    <a:gd name="connsiteX4" fmla="*/ 178280 w 322680"/>
                    <a:gd name="connsiteY4" fmla="*/ 233135 h 713118"/>
                    <a:gd name="connsiteX5" fmla="*/ 131653 w 322680"/>
                    <a:gd name="connsiteY5" fmla="*/ 202964 h 713118"/>
                    <a:gd name="connsiteX6" fmla="*/ 131653 w 322680"/>
                    <a:gd name="connsiteY6" fmla="*/ 65826 h 713118"/>
                    <a:gd name="connsiteX7" fmla="*/ 65826 w 322680"/>
                    <a:gd name="connsiteY7" fmla="*/ 0 h 713118"/>
                    <a:gd name="connsiteX8" fmla="*/ 0 w 322680"/>
                    <a:gd name="connsiteY8" fmla="*/ 65826 h 713118"/>
                    <a:gd name="connsiteX9" fmla="*/ 0 w 322680"/>
                    <a:gd name="connsiteY9" fmla="*/ 452556 h 713118"/>
                    <a:gd name="connsiteX10" fmla="*/ 2743 w 322680"/>
                    <a:gd name="connsiteY10" fmla="*/ 463527 h 713118"/>
                    <a:gd name="connsiteX11" fmla="*/ 63084 w 322680"/>
                    <a:gd name="connsiteY11" fmla="*/ 540324 h 713118"/>
                    <a:gd name="connsiteX12" fmla="*/ 63084 w 322680"/>
                    <a:gd name="connsiteY12" fmla="*/ 551295 h 713118"/>
                    <a:gd name="connsiteX13" fmla="*/ 46627 w 322680"/>
                    <a:gd name="connsiteY13" fmla="*/ 551295 h 713118"/>
                    <a:gd name="connsiteX14" fmla="*/ 30170 w 322680"/>
                    <a:gd name="connsiteY14" fmla="*/ 567752 h 713118"/>
                    <a:gd name="connsiteX15" fmla="*/ 30170 w 322680"/>
                    <a:gd name="connsiteY15" fmla="*/ 696662 h 713118"/>
                    <a:gd name="connsiteX16" fmla="*/ 46627 w 322680"/>
                    <a:gd name="connsiteY16" fmla="*/ 713118 h 713118"/>
                    <a:gd name="connsiteX17" fmla="*/ 304447 w 322680"/>
                    <a:gd name="connsiteY17" fmla="*/ 713118 h 713118"/>
                    <a:gd name="connsiteX18" fmla="*/ 320904 w 322680"/>
                    <a:gd name="connsiteY18" fmla="*/ 696662 h 713118"/>
                    <a:gd name="connsiteX19" fmla="*/ 320904 w 322680"/>
                    <a:gd name="connsiteY19" fmla="*/ 567752 h 713118"/>
                    <a:gd name="connsiteX20" fmla="*/ 309933 w 322680"/>
                    <a:gd name="connsiteY20" fmla="*/ 548552 h 713118"/>
                    <a:gd name="connsiteX21" fmla="*/ 309933 w 322680"/>
                    <a:gd name="connsiteY21" fmla="*/ 548552 h 713118"/>
                    <a:gd name="connsiteX22" fmla="*/ 35656 w 322680"/>
                    <a:gd name="connsiteY22" fmla="*/ 444327 h 713118"/>
                    <a:gd name="connsiteX23" fmla="*/ 35656 w 322680"/>
                    <a:gd name="connsiteY23" fmla="*/ 63084 h 713118"/>
                    <a:gd name="connsiteX24" fmla="*/ 68569 w 322680"/>
                    <a:gd name="connsiteY24" fmla="*/ 30170 h 713118"/>
                    <a:gd name="connsiteX25" fmla="*/ 101483 w 322680"/>
                    <a:gd name="connsiteY25" fmla="*/ 63084 h 713118"/>
                    <a:gd name="connsiteX26" fmla="*/ 101483 w 322680"/>
                    <a:gd name="connsiteY26" fmla="*/ 202964 h 713118"/>
                    <a:gd name="connsiteX27" fmla="*/ 90511 w 322680"/>
                    <a:gd name="connsiteY27" fmla="*/ 208450 h 713118"/>
                    <a:gd name="connsiteX28" fmla="*/ 60341 w 322680"/>
                    <a:gd name="connsiteY28" fmla="*/ 246849 h 713118"/>
                    <a:gd name="connsiteX29" fmla="*/ 65826 w 322680"/>
                    <a:gd name="connsiteY29" fmla="*/ 296218 h 713118"/>
                    <a:gd name="connsiteX30" fmla="*/ 145367 w 322680"/>
                    <a:gd name="connsiteY30" fmla="*/ 436099 h 713118"/>
                    <a:gd name="connsiteX31" fmla="*/ 172794 w 322680"/>
                    <a:gd name="connsiteY31" fmla="*/ 419643 h 713118"/>
                    <a:gd name="connsiteX32" fmla="*/ 93254 w 322680"/>
                    <a:gd name="connsiteY32" fmla="*/ 279762 h 713118"/>
                    <a:gd name="connsiteX33" fmla="*/ 87769 w 322680"/>
                    <a:gd name="connsiteY33" fmla="*/ 255077 h 713118"/>
                    <a:gd name="connsiteX34" fmla="*/ 104225 w 322680"/>
                    <a:gd name="connsiteY34" fmla="*/ 235878 h 713118"/>
                    <a:gd name="connsiteX35" fmla="*/ 128910 w 322680"/>
                    <a:gd name="connsiteY35" fmla="*/ 233135 h 713118"/>
                    <a:gd name="connsiteX36" fmla="*/ 148109 w 322680"/>
                    <a:gd name="connsiteY36" fmla="*/ 249591 h 713118"/>
                    <a:gd name="connsiteX37" fmla="*/ 257820 w 322680"/>
                    <a:gd name="connsiteY37" fmla="*/ 441585 h 713118"/>
                    <a:gd name="connsiteX38" fmla="*/ 257820 w 322680"/>
                    <a:gd name="connsiteY38" fmla="*/ 551295 h 713118"/>
                    <a:gd name="connsiteX39" fmla="*/ 95997 w 322680"/>
                    <a:gd name="connsiteY39" fmla="*/ 551295 h 713118"/>
                    <a:gd name="connsiteX40" fmla="*/ 95997 w 322680"/>
                    <a:gd name="connsiteY40" fmla="*/ 534839 h 713118"/>
                    <a:gd name="connsiteX41" fmla="*/ 93254 w 322680"/>
                    <a:gd name="connsiteY41" fmla="*/ 523868 h 713118"/>
                    <a:gd name="connsiteX42" fmla="*/ 35656 w 322680"/>
                    <a:gd name="connsiteY42" fmla="*/ 444327 h 713118"/>
                    <a:gd name="connsiteX43" fmla="*/ 293476 w 322680"/>
                    <a:gd name="connsiteY43" fmla="*/ 677462 h 713118"/>
                    <a:gd name="connsiteX44" fmla="*/ 68569 w 322680"/>
                    <a:gd name="connsiteY44" fmla="*/ 677462 h 713118"/>
                    <a:gd name="connsiteX45" fmla="*/ 68569 w 322680"/>
                    <a:gd name="connsiteY45" fmla="*/ 581466 h 713118"/>
                    <a:gd name="connsiteX46" fmla="*/ 293476 w 322680"/>
                    <a:gd name="connsiteY46" fmla="*/ 581466 h 713118"/>
                    <a:gd name="connsiteX47" fmla="*/ 293476 w 322680"/>
                    <a:gd name="connsiteY47" fmla="*/ 677462 h 713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22680" h="713118">
                      <a:moveTo>
                        <a:pt x="309933" y="548552"/>
                      </a:moveTo>
                      <a:lnTo>
                        <a:pt x="293476" y="548552"/>
                      </a:lnTo>
                      <a:lnTo>
                        <a:pt x="293476" y="436099"/>
                      </a:lnTo>
                      <a:cubicBezTo>
                        <a:pt x="293476" y="433357"/>
                        <a:pt x="293476" y="430614"/>
                        <a:pt x="290733" y="427871"/>
                      </a:cubicBezTo>
                      <a:lnTo>
                        <a:pt x="178280" y="233135"/>
                      </a:lnTo>
                      <a:cubicBezTo>
                        <a:pt x="167309" y="216678"/>
                        <a:pt x="150852" y="205707"/>
                        <a:pt x="131653" y="202964"/>
                      </a:cubicBezTo>
                      <a:lnTo>
                        <a:pt x="131653" y="65826"/>
                      </a:lnTo>
                      <a:cubicBezTo>
                        <a:pt x="131653" y="30170"/>
                        <a:pt x="101483" y="0"/>
                        <a:pt x="65826" y="0"/>
                      </a:cubicBezTo>
                      <a:cubicBezTo>
                        <a:pt x="30170" y="0"/>
                        <a:pt x="0" y="30170"/>
                        <a:pt x="0" y="65826"/>
                      </a:cubicBezTo>
                      <a:lnTo>
                        <a:pt x="0" y="452556"/>
                      </a:lnTo>
                      <a:cubicBezTo>
                        <a:pt x="0" y="455298"/>
                        <a:pt x="0" y="460784"/>
                        <a:pt x="2743" y="463527"/>
                      </a:cubicBezTo>
                      <a:lnTo>
                        <a:pt x="63084" y="540324"/>
                      </a:lnTo>
                      <a:lnTo>
                        <a:pt x="63084" y="551295"/>
                      </a:lnTo>
                      <a:lnTo>
                        <a:pt x="46627" y="551295"/>
                      </a:lnTo>
                      <a:cubicBezTo>
                        <a:pt x="38399" y="551295"/>
                        <a:pt x="30170" y="559524"/>
                        <a:pt x="30170" y="567752"/>
                      </a:cubicBezTo>
                      <a:lnTo>
                        <a:pt x="30170" y="696662"/>
                      </a:lnTo>
                      <a:cubicBezTo>
                        <a:pt x="30170" y="704890"/>
                        <a:pt x="38399" y="713118"/>
                        <a:pt x="46627" y="713118"/>
                      </a:cubicBezTo>
                      <a:lnTo>
                        <a:pt x="304447" y="713118"/>
                      </a:lnTo>
                      <a:cubicBezTo>
                        <a:pt x="312676" y="713118"/>
                        <a:pt x="320904" y="704890"/>
                        <a:pt x="320904" y="696662"/>
                      </a:cubicBezTo>
                      <a:lnTo>
                        <a:pt x="320904" y="567752"/>
                      </a:lnTo>
                      <a:cubicBezTo>
                        <a:pt x="326389" y="554038"/>
                        <a:pt x="318161" y="548552"/>
                        <a:pt x="309933" y="548552"/>
                      </a:cubicBezTo>
                      <a:lnTo>
                        <a:pt x="309933" y="548552"/>
                      </a:lnTo>
                      <a:close/>
                      <a:moveTo>
                        <a:pt x="35656" y="444327"/>
                      </a:moveTo>
                      <a:lnTo>
                        <a:pt x="35656" y="63084"/>
                      </a:lnTo>
                      <a:cubicBezTo>
                        <a:pt x="35656" y="43884"/>
                        <a:pt x="49370" y="30170"/>
                        <a:pt x="68569" y="30170"/>
                      </a:cubicBezTo>
                      <a:cubicBezTo>
                        <a:pt x="87769" y="30170"/>
                        <a:pt x="101483" y="43884"/>
                        <a:pt x="101483" y="63084"/>
                      </a:cubicBezTo>
                      <a:lnTo>
                        <a:pt x="101483" y="202964"/>
                      </a:lnTo>
                      <a:cubicBezTo>
                        <a:pt x="98740" y="202964"/>
                        <a:pt x="95997" y="205707"/>
                        <a:pt x="90511" y="208450"/>
                      </a:cubicBezTo>
                      <a:cubicBezTo>
                        <a:pt x="76798" y="216678"/>
                        <a:pt x="65826" y="230392"/>
                        <a:pt x="60341" y="246849"/>
                      </a:cubicBezTo>
                      <a:cubicBezTo>
                        <a:pt x="54855" y="263305"/>
                        <a:pt x="57598" y="279762"/>
                        <a:pt x="65826" y="296218"/>
                      </a:cubicBezTo>
                      <a:lnTo>
                        <a:pt x="145367" y="436099"/>
                      </a:lnTo>
                      <a:lnTo>
                        <a:pt x="172794" y="419643"/>
                      </a:lnTo>
                      <a:lnTo>
                        <a:pt x="93254" y="279762"/>
                      </a:lnTo>
                      <a:cubicBezTo>
                        <a:pt x="87769" y="271534"/>
                        <a:pt x="87769" y="263305"/>
                        <a:pt x="87769" y="255077"/>
                      </a:cubicBezTo>
                      <a:cubicBezTo>
                        <a:pt x="90511" y="246849"/>
                        <a:pt x="95997" y="238620"/>
                        <a:pt x="104225" y="235878"/>
                      </a:cubicBezTo>
                      <a:cubicBezTo>
                        <a:pt x="112453" y="233135"/>
                        <a:pt x="120682" y="230392"/>
                        <a:pt x="128910" y="233135"/>
                      </a:cubicBezTo>
                      <a:cubicBezTo>
                        <a:pt x="137138" y="235878"/>
                        <a:pt x="145367" y="241363"/>
                        <a:pt x="148109" y="249591"/>
                      </a:cubicBezTo>
                      <a:lnTo>
                        <a:pt x="257820" y="441585"/>
                      </a:lnTo>
                      <a:lnTo>
                        <a:pt x="257820" y="551295"/>
                      </a:lnTo>
                      <a:lnTo>
                        <a:pt x="95997" y="551295"/>
                      </a:lnTo>
                      <a:lnTo>
                        <a:pt x="95997" y="534839"/>
                      </a:lnTo>
                      <a:cubicBezTo>
                        <a:pt x="95997" y="532096"/>
                        <a:pt x="95997" y="526610"/>
                        <a:pt x="93254" y="523868"/>
                      </a:cubicBezTo>
                      <a:lnTo>
                        <a:pt x="35656" y="444327"/>
                      </a:lnTo>
                      <a:close/>
                      <a:moveTo>
                        <a:pt x="293476" y="677462"/>
                      </a:moveTo>
                      <a:lnTo>
                        <a:pt x="68569" y="677462"/>
                      </a:lnTo>
                      <a:lnTo>
                        <a:pt x="68569" y="581466"/>
                      </a:lnTo>
                      <a:lnTo>
                        <a:pt x="293476" y="581466"/>
                      </a:lnTo>
                      <a:lnTo>
                        <a:pt x="293476" y="6774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74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Freeform 1336">
                <a:extLst>
                  <a:ext uri="{FF2B5EF4-FFF2-40B4-BE49-F238E27FC236}">
                    <a16:creationId xmlns:a16="http://schemas.microsoft.com/office/drawing/2014/main" id="{8BC62724-20FA-4886-AB2B-9F2EE66EC9A2}"/>
                  </a:ext>
                </a:extLst>
              </p:cNvPr>
              <p:cNvSpPr/>
              <p:nvPr/>
            </p:nvSpPr>
            <p:spPr>
              <a:xfrm>
                <a:off x="893050" y="1282656"/>
                <a:ext cx="32913" cy="32913"/>
              </a:xfrm>
              <a:custGeom>
                <a:avLst/>
                <a:gdLst>
                  <a:gd name="connsiteX0" fmla="*/ 0 w 32913"/>
                  <a:gd name="connsiteY0" fmla="*/ 0 h 32913"/>
                  <a:gd name="connsiteX1" fmla="*/ 32913 w 32913"/>
                  <a:gd name="connsiteY1" fmla="*/ 0 h 32913"/>
                  <a:gd name="connsiteX2" fmla="*/ 32913 w 32913"/>
                  <a:gd name="connsiteY2" fmla="*/ 32913 h 32913"/>
                  <a:gd name="connsiteX3" fmla="*/ 0 w 32913"/>
                  <a:gd name="connsiteY3" fmla="*/ 32913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13" h="32913">
                    <a:moveTo>
                      <a:pt x="0" y="0"/>
                    </a:moveTo>
                    <a:lnTo>
                      <a:pt x="32913" y="0"/>
                    </a:lnTo>
                    <a:lnTo>
                      <a:pt x="32913" y="32913"/>
                    </a:lnTo>
                    <a:lnTo>
                      <a:pt x="0" y="32913"/>
                    </a:lnTo>
                    <a:close/>
                  </a:path>
                </a:pathLst>
              </a:custGeom>
              <a:solidFill>
                <a:srgbClr val="000000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7" name="Arrow: Up 36">
            <a:extLst>
              <a:ext uri="{FF2B5EF4-FFF2-40B4-BE49-F238E27FC236}">
                <a16:creationId xmlns:a16="http://schemas.microsoft.com/office/drawing/2014/main" id="{41941BFE-0ECD-47F9-912B-1E274E553095}"/>
              </a:ext>
            </a:extLst>
          </p:cNvPr>
          <p:cNvSpPr/>
          <p:nvPr/>
        </p:nvSpPr>
        <p:spPr>
          <a:xfrm>
            <a:off x="2669189" y="1299183"/>
            <a:ext cx="206881" cy="469460"/>
          </a:xfrm>
          <a:prstGeom prst="upArrow">
            <a:avLst/>
          </a:prstGeom>
          <a:solidFill>
            <a:srgbClr val="FFD1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27373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3680B6-A11A-4089-A3E1-844F1229C9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602" y="2472137"/>
            <a:ext cx="4530397" cy="3371615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10000"/>
              </a:lnSpc>
            </a:pPr>
            <a:r>
              <a:rPr lang="en-US" dirty="0"/>
              <a:t>Dieses Video </a:t>
            </a: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kurzen</a:t>
            </a:r>
            <a:r>
              <a:rPr lang="en-US" dirty="0"/>
              <a:t> </a:t>
            </a:r>
            <a:r>
              <a:rPr lang="en-US" dirty="0" err="1"/>
              <a:t>Überblick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die </a:t>
            </a:r>
            <a:r>
              <a:rPr lang="en-US" dirty="0" err="1"/>
              <a:t>Testphase</a:t>
            </a:r>
            <a:r>
              <a:rPr lang="en-US" dirty="0"/>
              <a:t> des Design-Thinking </a:t>
            </a:r>
            <a:r>
              <a:rPr lang="en-US" dirty="0" err="1"/>
              <a:t>Prozesses</a:t>
            </a:r>
            <a:r>
              <a:rPr lang="en-US" dirty="0"/>
              <a:t>. Es </a:t>
            </a:r>
            <a:r>
              <a:rPr lang="en-US" dirty="0" err="1"/>
              <a:t>erklärt</a:t>
            </a:r>
            <a:r>
              <a:rPr lang="en-US" dirty="0"/>
              <a:t>, </a:t>
            </a:r>
            <a:r>
              <a:rPr lang="en-US" dirty="0" err="1"/>
              <a:t>warum</a:t>
            </a:r>
            <a:r>
              <a:rPr lang="en-US" dirty="0"/>
              <a:t> </a:t>
            </a:r>
            <a:r>
              <a:rPr lang="en-US" dirty="0" err="1"/>
              <a:t>Testen</a:t>
            </a:r>
            <a:r>
              <a:rPr lang="en-US" dirty="0"/>
              <a:t> </a:t>
            </a:r>
            <a:r>
              <a:rPr lang="en-US" dirty="0" err="1"/>
              <a:t>wichtig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und </a:t>
            </a:r>
            <a:r>
              <a:rPr lang="en-US" dirty="0" err="1"/>
              <a:t>wie</a:t>
            </a:r>
            <a:r>
              <a:rPr lang="en-US" dirty="0"/>
              <a:t> es </a:t>
            </a:r>
            <a:r>
              <a:rPr lang="en-US" dirty="0" err="1"/>
              <a:t>uns</a:t>
            </a:r>
            <a:r>
              <a:rPr lang="en-US" dirty="0"/>
              <a:t> </a:t>
            </a:r>
            <a:r>
              <a:rPr lang="en-US" dirty="0" err="1"/>
              <a:t>hilft</a:t>
            </a:r>
            <a:r>
              <a:rPr lang="en-US" dirty="0"/>
              <a:t>, </a:t>
            </a:r>
            <a:r>
              <a:rPr lang="en-US" dirty="0" err="1"/>
              <a:t>unser</a:t>
            </a:r>
            <a:r>
              <a:rPr lang="en-US" dirty="0"/>
              <a:t> </a:t>
            </a:r>
            <a:r>
              <a:rPr lang="en-US" dirty="0" err="1"/>
              <a:t>Produkt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unsere</a:t>
            </a:r>
            <a:r>
              <a:rPr lang="en-US" dirty="0"/>
              <a:t> </a:t>
            </a:r>
            <a:r>
              <a:rPr lang="en-US" dirty="0" err="1"/>
              <a:t>Dienstleistung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verfeinern</a:t>
            </a:r>
            <a:r>
              <a:rPr lang="en-US" dirty="0"/>
              <a:t> und das Problem </a:t>
            </a:r>
            <a:r>
              <a:rPr lang="en-US" dirty="0" err="1"/>
              <a:t>oder</a:t>
            </a:r>
            <a:r>
              <a:rPr lang="en-US" dirty="0"/>
              <a:t> die </a:t>
            </a:r>
            <a:r>
              <a:rPr lang="en-US" dirty="0" err="1"/>
              <a:t>Herausforderung</a:t>
            </a:r>
            <a:r>
              <a:rPr lang="en-US" dirty="0"/>
              <a:t>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besser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verstehen.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2C3FE-D132-4ADF-AD63-68061AA3F7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8664" y="535863"/>
            <a:ext cx="4431211" cy="956770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Die </a:t>
            </a:r>
            <a:r>
              <a:rPr lang="en-US" sz="2800" b="1" dirty="0" err="1"/>
              <a:t>Testphase</a:t>
            </a:r>
            <a:r>
              <a:rPr lang="en-US" sz="2800" b="1" dirty="0"/>
              <a:t> (EN)</a:t>
            </a:r>
          </a:p>
          <a:p>
            <a:endParaRPr lang="en-US" sz="2800" b="1" dirty="0"/>
          </a:p>
        </p:txBody>
      </p:sp>
      <p:pic>
        <p:nvPicPr>
          <p:cNvPr id="5" name="Online Media 4" title="Design Thinking Step 5: Test">
            <a:hlinkClick r:id="" action="ppaction://media"/>
            <a:extLst>
              <a:ext uri="{FF2B5EF4-FFF2-40B4-BE49-F238E27FC236}">
                <a16:creationId xmlns:a16="http://schemas.microsoft.com/office/drawing/2014/main" id="{32827E0B-D2E8-4F17-8689-D3F6B442F6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27752" y="1282473"/>
            <a:ext cx="6966607" cy="3936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74899-B6E8-4580-9B1D-B90CA3D3743A}"/>
              </a:ext>
            </a:extLst>
          </p:cNvPr>
          <p:cNvSpPr txBox="1"/>
          <p:nvPr/>
        </p:nvSpPr>
        <p:spPr>
          <a:xfrm>
            <a:off x="4981903" y="61267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Thinking Step 5: Test - YouTube</a:t>
            </a:r>
            <a:endParaRPr lang="en-IE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BA7760-CE7F-4807-A0C9-D25528350D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6548" y="1495148"/>
            <a:ext cx="11268100" cy="4422176"/>
          </a:xfrm>
        </p:spPr>
        <p:txBody>
          <a:bodyPr>
            <a:normAutofit fontScale="92500" lnSpcReduction="20000"/>
          </a:bodyPr>
          <a:lstStyle/>
          <a:p>
            <a:pPr indent="-396000">
              <a:lnSpc>
                <a:spcPct val="110000"/>
              </a:lnSpc>
              <a:spcBef>
                <a:spcPts val="600"/>
              </a:spcBef>
            </a:pPr>
            <a:r>
              <a:rPr lang="en-US" b="1" dirty="0"/>
              <a:t>1. Die </a:t>
            </a:r>
            <a:r>
              <a:rPr lang="en-US" b="1" dirty="0" err="1"/>
              <a:t>Menschenregel</a:t>
            </a:r>
            <a:r>
              <a:rPr lang="en-US" b="1" dirty="0"/>
              <a:t>: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Alle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Designaktivitäten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sind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letztlich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sozialer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Natur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indent="-396000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	Die </a:t>
            </a:r>
            <a:r>
              <a:rPr lang="en-US" dirty="0" err="1"/>
              <a:t>Umsetzung</a:t>
            </a:r>
            <a:r>
              <a:rPr lang="en-US" dirty="0"/>
              <a:t> von </a:t>
            </a:r>
            <a:r>
              <a:rPr lang="en-US" dirty="0" err="1"/>
              <a:t>Lösungen</a:t>
            </a:r>
            <a:r>
              <a:rPr lang="en-US" dirty="0"/>
              <a:t> </a:t>
            </a:r>
            <a:r>
              <a:rPr lang="en-US" dirty="0" err="1"/>
              <a:t>sollte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an den </a:t>
            </a:r>
            <a:r>
              <a:rPr lang="en-US" dirty="0" err="1"/>
              <a:t>Bedürfnissen</a:t>
            </a:r>
            <a:r>
              <a:rPr lang="en-US" dirty="0"/>
              <a:t> der Menschen </a:t>
            </a:r>
            <a:r>
              <a:rPr lang="en-US" dirty="0" err="1"/>
              <a:t>orientieren</a:t>
            </a:r>
            <a:r>
              <a:rPr lang="en-US" dirty="0"/>
              <a:t>.</a:t>
            </a:r>
          </a:p>
          <a:p>
            <a:pPr indent="-396000">
              <a:lnSpc>
                <a:spcPct val="110000"/>
              </a:lnSpc>
              <a:spcBef>
                <a:spcPts val="600"/>
              </a:spcBef>
            </a:pPr>
            <a:r>
              <a:rPr lang="en-US" b="1" dirty="0"/>
              <a:t>2. Die </a:t>
            </a:r>
            <a:r>
              <a:rPr lang="en-US" b="1" dirty="0" err="1"/>
              <a:t>Ambiguitäts</a:t>
            </a:r>
            <a:r>
              <a:rPr lang="en-US" b="1" dirty="0"/>
              <a:t>-Regel </a:t>
            </a:r>
            <a:r>
              <a:rPr lang="en-US" dirty="0"/>
              <a:t>: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Design Thinkers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müssen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Mehrdeutigkeit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bewahren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indent="-396000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	</a:t>
            </a:r>
            <a:r>
              <a:rPr lang="en-US" dirty="0" err="1"/>
              <a:t>Aufhebung</a:t>
            </a:r>
            <a:r>
              <a:rPr lang="en-US" dirty="0"/>
              <a:t> von </a:t>
            </a:r>
            <a:r>
              <a:rPr lang="en-US" dirty="0" err="1"/>
              <a:t>Beschränkungen</a:t>
            </a:r>
            <a:r>
              <a:rPr lang="en-US" dirty="0"/>
              <a:t> und </a:t>
            </a:r>
            <a:r>
              <a:rPr lang="en-US" dirty="0" err="1"/>
              <a:t>Schaffung</a:t>
            </a:r>
            <a:r>
              <a:rPr lang="en-US" dirty="0"/>
              <a:t> von </a:t>
            </a:r>
            <a:r>
              <a:rPr lang="en-US" dirty="0" err="1"/>
              <a:t>Bedingungen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das </a:t>
            </a:r>
            <a:r>
              <a:rPr lang="en-US" dirty="0" err="1"/>
              <a:t>Experimentieren</a:t>
            </a:r>
            <a:r>
              <a:rPr lang="en-US" dirty="0"/>
              <a:t> an der </a:t>
            </a:r>
            <a:r>
              <a:rPr lang="en-US" dirty="0" err="1"/>
              <a:t>Grenze</a:t>
            </a:r>
            <a:r>
              <a:rPr lang="en-US" dirty="0"/>
              <a:t> von Wissen und </a:t>
            </a:r>
            <a:r>
              <a:rPr lang="en-US" dirty="0" err="1"/>
              <a:t>Phantasie</a:t>
            </a:r>
            <a:r>
              <a:rPr lang="en-US" dirty="0"/>
              <a:t>.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Lösungen</a:t>
            </a:r>
            <a:r>
              <a:rPr lang="en-US" dirty="0"/>
              <a:t> </a:t>
            </a:r>
            <a:r>
              <a:rPr lang="en-US" dirty="0" err="1"/>
              <a:t>suchen</a:t>
            </a:r>
            <a:r>
              <a:rPr lang="en-US" dirty="0"/>
              <a:t>, die </a:t>
            </a:r>
            <a:r>
              <a:rPr lang="en-US" dirty="0" err="1"/>
              <a:t>unangemessen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sein </a:t>
            </a:r>
            <a:r>
              <a:rPr lang="en-US" dirty="0" err="1"/>
              <a:t>scheinen</a:t>
            </a:r>
            <a:endParaRPr lang="en-US" dirty="0"/>
          </a:p>
          <a:p>
            <a:pPr indent="-396000">
              <a:lnSpc>
                <a:spcPct val="110000"/>
              </a:lnSpc>
              <a:spcBef>
                <a:spcPts val="600"/>
              </a:spcBef>
            </a:pPr>
            <a:r>
              <a:rPr lang="en-US" b="1" dirty="0"/>
              <a:t>3. Die </a:t>
            </a:r>
            <a:r>
              <a:rPr lang="en-US" b="1" dirty="0" err="1"/>
              <a:t>Neugestaltungsregel</a:t>
            </a:r>
            <a:r>
              <a:rPr lang="en-US" b="1" dirty="0"/>
              <a:t>: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Jedes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Design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ist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ein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Neuentwurf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indent="-396000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	 </a:t>
            </a:r>
            <a:r>
              <a:rPr lang="en-US" dirty="0" err="1"/>
              <a:t>Entwurf</a:t>
            </a:r>
            <a:r>
              <a:rPr lang="en-US" dirty="0"/>
              <a:t> </a:t>
            </a:r>
            <a:r>
              <a:rPr lang="en-US" dirty="0" err="1"/>
              <a:t>künftiger</a:t>
            </a:r>
            <a:r>
              <a:rPr lang="en-US" dirty="0"/>
              <a:t> </a:t>
            </a:r>
            <a:r>
              <a:rPr lang="en-US" dirty="0" err="1"/>
              <a:t>technischer</a:t>
            </a:r>
            <a:r>
              <a:rPr lang="en-US" dirty="0"/>
              <a:t> und </a:t>
            </a:r>
            <a:r>
              <a:rPr lang="en-US" dirty="0" err="1"/>
              <a:t>sozialer</a:t>
            </a:r>
            <a:r>
              <a:rPr lang="en-US" dirty="0"/>
              <a:t> </a:t>
            </a:r>
            <a:r>
              <a:rPr lang="en-US" dirty="0" err="1"/>
              <a:t>Bedingungen</a:t>
            </a:r>
            <a:r>
              <a:rPr lang="en-US" dirty="0"/>
              <a:t> auf der </a:t>
            </a:r>
            <a:r>
              <a:rPr lang="en-US" dirty="0" err="1"/>
              <a:t>Grundlage</a:t>
            </a:r>
            <a:r>
              <a:rPr lang="en-US" dirty="0"/>
              <a:t> </a:t>
            </a:r>
            <a:r>
              <a:rPr lang="en-US" dirty="0" err="1"/>
              <a:t>historischer</a:t>
            </a:r>
            <a:r>
              <a:rPr lang="en-US" dirty="0"/>
              <a:t> </a:t>
            </a:r>
            <a:r>
              <a:rPr lang="en-US" dirty="0" err="1"/>
              <a:t>Lösungen</a:t>
            </a:r>
            <a:r>
              <a:rPr lang="en-US" dirty="0"/>
              <a:t>, um das Problem </a:t>
            </a:r>
            <a:r>
              <a:rPr lang="en-US" dirty="0" err="1"/>
              <a:t>bestmöglich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analysieren</a:t>
            </a:r>
            <a:r>
              <a:rPr lang="en-US" dirty="0"/>
              <a:t> und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lösen</a:t>
            </a:r>
            <a:endParaRPr lang="en-US" dirty="0"/>
          </a:p>
          <a:p>
            <a:pPr indent="-396000">
              <a:lnSpc>
                <a:spcPct val="110000"/>
              </a:lnSpc>
              <a:spcBef>
                <a:spcPts val="600"/>
              </a:spcBef>
            </a:pPr>
            <a:r>
              <a:rPr lang="en-US" b="1" dirty="0"/>
              <a:t>4. Die </a:t>
            </a:r>
            <a:r>
              <a:rPr lang="en-US" b="1" dirty="0" err="1"/>
              <a:t>Berührbarkeitsregel</a:t>
            </a:r>
            <a:r>
              <a:rPr lang="en-US" b="1" dirty="0"/>
              <a:t>: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Ideen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greifbar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zu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machen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erleichtert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immer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die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Kommunikation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indent="-396000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	Die </a:t>
            </a:r>
            <a:r>
              <a:rPr lang="en-US" dirty="0" err="1"/>
              <a:t>Verwirklichung</a:t>
            </a:r>
            <a:r>
              <a:rPr lang="en-US" dirty="0"/>
              <a:t> von Ideen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Visualisierung</a:t>
            </a:r>
            <a:r>
              <a:rPr lang="en-US" dirty="0"/>
              <a:t> und Prototyping </a:t>
            </a:r>
            <a:r>
              <a:rPr lang="en-US" dirty="0" err="1"/>
              <a:t>verbessert</a:t>
            </a:r>
            <a:r>
              <a:rPr lang="en-US" dirty="0"/>
              <a:t> die </a:t>
            </a:r>
            <a:r>
              <a:rPr lang="en-US" dirty="0" err="1"/>
              <a:t>Kommunikation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den </a:t>
            </a:r>
            <a:r>
              <a:rPr lang="en-US" dirty="0" err="1"/>
              <a:t>Mitgliedern</a:t>
            </a:r>
            <a:r>
              <a:rPr lang="en-US" dirty="0"/>
              <a:t> des </a:t>
            </a:r>
            <a:r>
              <a:rPr lang="en-US" dirty="0" err="1"/>
              <a:t>Projektteams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2F911-AB4D-4933-BA52-9200D07EB2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6548" y="558890"/>
            <a:ext cx="10808102" cy="582221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Zusammenfassung</a:t>
            </a:r>
            <a:r>
              <a:rPr lang="en-US" sz="2800" b="1" dirty="0"/>
              <a:t> der </a:t>
            </a:r>
            <a:r>
              <a:rPr lang="en-US" sz="2800" b="1" dirty="0" err="1"/>
              <a:t>Regeln</a:t>
            </a:r>
            <a:r>
              <a:rPr lang="en-US" sz="2800" b="1" dirty="0"/>
              <a:t> des DESIGN-THINKING...</a:t>
            </a:r>
            <a:endParaRPr lang="en-IE" sz="2800" b="1" dirty="0"/>
          </a:p>
        </p:txBody>
      </p:sp>
      <p:pic>
        <p:nvPicPr>
          <p:cNvPr id="4" name="Obraz 2">
            <a:extLst>
              <a:ext uri="{FF2B5EF4-FFF2-40B4-BE49-F238E27FC236}">
                <a16:creationId xmlns:a16="http://schemas.microsoft.com/office/drawing/2014/main" id="{671D1B58-2DC9-4DB0-9443-8EF446D28F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101" y="83098"/>
            <a:ext cx="1715155" cy="1715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D67BD0-1D70-4DDB-916E-FF8430E71DE5}"/>
              </a:ext>
            </a:extLst>
          </p:cNvPr>
          <p:cNvSpPr txBox="1"/>
          <p:nvPr/>
        </p:nvSpPr>
        <p:spPr>
          <a:xfrm>
            <a:off x="5517930" y="5609547"/>
            <a:ext cx="65279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Quelle</a:t>
            </a:r>
            <a:r>
              <a:rPr lang="en-US" sz="1400" dirty="0">
                <a:solidFill>
                  <a:schemeClr val="tx1"/>
                </a:solidFill>
              </a:rPr>
              <a:t>: H. </a:t>
            </a:r>
            <a:r>
              <a:rPr lang="en-US" sz="1400" dirty="0" err="1">
                <a:solidFill>
                  <a:schemeClr val="tx1"/>
                </a:solidFill>
              </a:rPr>
              <a:t>Plattner,C</a:t>
            </a:r>
            <a:r>
              <a:rPr lang="en-US" sz="1400" dirty="0">
                <a:solidFill>
                  <a:schemeClr val="tx1"/>
                </a:solidFill>
              </a:rPr>
              <a:t>.  </a:t>
            </a:r>
            <a:r>
              <a:rPr lang="en-US" sz="1400" dirty="0" err="1">
                <a:solidFill>
                  <a:schemeClr val="tx1"/>
                </a:solidFill>
              </a:rPr>
              <a:t>Meinel</a:t>
            </a:r>
            <a:r>
              <a:rPr lang="en-US" sz="1400" dirty="0">
                <a:solidFill>
                  <a:schemeClr val="tx1"/>
                </a:solidFill>
              </a:rPr>
              <a:t>, L. Leifer, Design Thinking: Understand - Improve - Apply</a:t>
            </a:r>
          </a:p>
        </p:txBody>
      </p:sp>
    </p:spTree>
    <p:extLst>
      <p:ext uri="{BB962C8B-B14F-4D97-AF65-F5344CB8AC3E}">
        <p14:creationId xmlns:p14="http://schemas.microsoft.com/office/powerpoint/2010/main" val="381246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80AF93-180E-4225-B546-31D8F56328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800" y="3528580"/>
            <a:ext cx="11332399" cy="697353"/>
          </a:xfrm>
        </p:spPr>
        <p:txBody>
          <a:bodyPr/>
          <a:lstStyle/>
          <a:p>
            <a:r>
              <a:rPr lang="en-US" dirty="0"/>
              <a:t>Modul 1:  </a:t>
            </a:r>
            <a:r>
              <a:rPr lang="en-IE" sz="5400" dirty="0"/>
              <a:t>Die </a:t>
            </a:r>
            <a:r>
              <a:rPr lang="en-IE" sz="5400" dirty="0" err="1"/>
              <a:t>Landschaft</a:t>
            </a:r>
            <a:r>
              <a:rPr lang="en-IE" sz="5400" dirty="0"/>
              <a:t> der </a:t>
            </a:r>
            <a:r>
              <a:rPr lang="en-IE" sz="5400" dirty="0" err="1"/>
              <a:t>Möglichkeiten</a:t>
            </a:r>
            <a:endParaRPr lang="en-IE" dirty="0"/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FF556-2D03-4273-9854-97CCFD2465EC}"/>
              </a:ext>
            </a:extLst>
          </p:cNvPr>
          <p:cNvSpPr txBox="1"/>
          <p:nvPr/>
        </p:nvSpPr>
        <p:spPr>
          <a:xfrm>
            <a:off x="7355558" y="5838143"/>
            <a:ext cx="4673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900" dirty="0"/>
              <a:t>Dieses Programm wurde mit Unterstützung der Europäischen Kommission finanziert (2020-1-DE02-KA202-007612). Die Verantwortung für diese Veröffentlichung (Mitteilung) trägt allein der Verfasser; die Kommission haftet nicht für die weitere Verwendung der darin enthaltenen Angaben</a:t>
            </a:r>
            <a:endParaRPr lang="en-GB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923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EFBC08-A31A-4DAE-AB4B-846A31B00F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4714" y="1757011"/>
            <a:ext cx="5182609" cy="3867704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Häufiger</a:t>
            </a:r>
            <a:r>
              <a:rPr lang="en-US" dirty="0"/>
              <a:t> </a:t>
            </a:r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potenziellen</a:t>
            </a:r>
            <a:r>
              <a:rPr lang="en-US" dirty="0"/>
              <a:t> </a:t>
            </a:r>
            <a:r>
              <a:rPr lang="en-US" dirty="0" err="1"/>
              <a:t>Kunden</a:t>
            </a:r>
            <a:r>
              <a:rPr lang="en-US" dirty="0"/>
              <a:t>/</a:t>
            </a:r>
            <a:r>
              <a:rPr lang="en-US" dirty="0" err="1"/>
              <a:t>Nutzern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Äußerst</a:t>
            </a:r>
            <a:r>
              <a:rPr lang="en-US" dirty="0"/>
              <a:t> </a:t>
            </a:r>
            <a:r>
              <a:rPr lang="en-US" dirty="0" err="1"/>
              <a:t>hohe</a:t>
            </a:r>
            <a:r>
              <a:rPr lang="en-US" dirty="0"/>
              <a:t> </a:t>
            </a:r>
            <a:r>
              <a:rPr lang="en-US" dirty="0" err="1"/>
              <a:t>Kundenorientierung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Eliminierung</a:t>
            </a:r>
            <a:r>
              <a:rPr lang="en-US" dirty="0"/>
              <a:t> </a:t>
            </a:r>
            <a:r>
              <a:rPr lang="en-US" dirty="0" err="1"/>
              <a:t>falscher</a:t>
            </a:r>
            <a:r>
              <a:rPr lang="en-US" dirty="0"/>
              <a:t> </a:t>
            </a:r>
            <a:r>
              <a:rPr lang="en-US" dirty="0" err="1"/>
              <a:t>Annahmen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Überwachung</a:t>
            </a:r>
            <a:r>
              <a:rPr lang="en-US" dirty="0"/>
              <a:t> des </a:t>
            </a:r>
            <a:r>
              <a:rPr lang="en-US" dirty="0" err="1"/>
              <a:t>Prozesses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Implementierung</a:t>
            </a:r>
            <a:r>
              <a:rPr lang="en-US" dirty="0"/>
              <a:t> der </a:t>
            </a:r>
            <a:r>
              <a:rPr lang="en-US" dirty="0" err="1"/>
              <a:t>Basisfunktionen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Einsparungen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häufige</a:t>
            </a:r>
            <a:r>
              <a:rPr lang="en-US" dirty="0"/>
              <a:t> </a:t>
            </a:r>
            <a:r>
              <a:rPr lang="en-US" dirty="0" err="1"/>
              <a:t>Nutzerüberprüfungen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Kosteneinsparung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den </a:t>
            </a:r>
            <a:r>
              <a:rPr lang="en-US" dirty="0" err="1"/>
              <a:t>Wegfall</a:t>
            </a:r>
            <a:r>
              <a:rPr lang="en-US" dirty="0"/>
              <a:t> </a:t>
            </a:r>
            <a:r>
              <a:rPr lang="en-US" dirty="0" err="1"/>
              <a:t>einiger</a:t>
            </a:r>
            <a:r>
              <a:rPr lang="en-US" dirty="0"/>
              <a:t> </a:t>
            </a:r>
            <a:r>
              <a:rPr lang="en-US" dirty="0" err="1"/>
              <a:t>Komponenten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77320-82EE-4EE5-B0FA-7EB62C7DFD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4714" y="228600"/>
            <a:ext cx="5085159" cy="1137745"/>
          </a:xfrm>
        </p:spPr>
        <p:txBody>
          <a:bodyPr>
            <a:normAutofit fontScale="92500"/>
          </a:bodyPr>
          <a:lstStyle/>
          <a:p>
            <a:r>
              <a:rPr lang="en-US" b="1" dirty="0" err="1"/>
              <a:t>Vorteile</a:t>
            </a:r>
            <a:r>
              <a:rPr lang="en-US" b="1" dirty="0"/>
              <a:t> des </a:t>
            </a:r>
          </a:p>
          <a:p>
            <a:r>
              <a:rPr lang="en-US" b="1" dirty="0"/>
              <a:t>Design-Thinking </a:t>
            </a:r>
            <a:r>
              <a:rPr lang="en-US" b="1" dirty="0" err="1"/>
              <a:t>Prozesses</a:t>
            </a:r>
            <a:endParaRPr lang="en-US" b="1" dirty="0"/>
          </a:p>
        </p:txBody>
      </p:sp>
      <p:pic>
        <p:nvPicPr>
          <p:cNvPr id="6" name="Picture Placeholder 5" descr="Single orange balloon floating above white balloons">
            <a:extLst>
              <a:ext uri="{FF2B5EF4-FFF2-40B4-BE49-F238E27FC236}">
                <a16:creationId xmlns:a16="http://schemas.microsoft.com/office/drawing/2014/main" id="{C93DF863-DD88-4BCF-9855-4B8CD1AED9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300" y="228600"/>
            <a:ext cx="5564883" cy="5447571"/>
          </a:xfrm>
        </p:spPr>
      </p:pic>
    </p:spTree>
    <p:extLst>
      <p:ext uri="{BB962C8B-B14F-4D97-AF65-F5344CB8AC3E}">
        <p14:creationId xmlns:p14="http://schemas.microsoft.com/office/powerpoint/2010/main" val="33482101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D67DA-F9E2-470F-8295-5E0C677F3C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4</a:t>
            </a:r>
            <a:endParaRPr lang="en-IE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CD7917B-5148-46A5-A2BD-3A488ADAE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49153" y="934083"/>
            <a:ext cx="5138337" cy="3868735"/>
          </a:xfrm>
        </p:spPr>
        <p:txBody>
          <a:bodyPr>
            <a:normAutofit/>
          </a:bodyPr>
          <a:lstStyle/>
          <a:p>
            <a:r>
              <a:rPr lang="en-US" dirty="0"/>
              <a:t>Der </a:t>
            </a:r>
            <a:r>
              <a:rPr lang="en-US" dirty="0" err="1"/>
              <a:t>Lebensmittelmarkt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Senioren</a:t>
            </a:r>
            <a:r>
              <a:rPr lang="en-US" dirty="0"/>
              <a:t>... wo die </a:t>
            </a:r>
            <a:r>
              <a:rPr lang="en-US" dirty="0" err="1"/>
              <a:t>Möglichkeiten</a:t>
            </a:r>
            <a:r>
              <a:rPr lang="en-US" dirty="0"/>
              <a:t> </a:t>
            </a:r>
            <a:r>
              <a:rPr lang="en-US" dirty="0" err="1"/>
              <a:t>liegen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377037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Flat lay top view of vibrantly colored farfalle">
            <a:extLst>
              <a:ext uri="{FF2B5EF4-FFF2-40B4-BE49-F238E27FC236}">
                <a16:creationId xmlns:a16="http://schemas.microsoft.com/office/drawing/2014/main" id="{E694EB0E-CEF3-48CA-993D-95015C1916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C3015-1155-49C2-8056-1CFACE253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0248" y="2130357"/>
            <a:ext cx="8271752" cy="3511686"/>
          </a:xfrm>
          <a:solidFill>
            <a:srgbClr val="FFD100"/>
          </a:solidFill>
        </p:spPr>
        <p:txBody>
          <a:bodyPr/>
          <a:lstStyle/>
          <a:p>
            <a:r>
              <a:rPr lang="en-US" dirty="0"/>
              <a:t>Wie </a:t>
            </a:r>
            <a:r>
              <a:rPr lang="en-US" dirty="0" err="1"/>
              <a:t>bereits</a:t>
            </a:r>
            <a:r>
              <a:rPr lang="en-US" dirty="0"/>
              <a:t> </a:t>
            </a:r>
            <a:r>
              <a:rPr lang="en-US" dirty="0" err="1"/>
              <a:t>erwähnt</a:t>
            </a:r>
            <a:r>
              <a:rPr lang="en-US" dirty="0"/>
              <a:t>,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Herausforderung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Problem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Chance </a:t>
            </a:r>
            <a:r>
              <a:rPr lang="en-US" dirty="0" err="1"/>
              <a:t>gesehen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!</a:t>
            </a:r>
          </a:p>
          <a:p>
            <a:r>
              <a:rPr lang="en-US" dirty="0"/>
              <a:t>In </a:t>
            </a:r>
            <a:r>
              <a:rPr lang="en-US" dirty="0" err="1"/>
              <a:t>unserem</a:t>
            </a:r>
            <a:r>
              <a:rPr lang="en-US" dirty="0"/>
              <a:t> </a:t>
            </a:r>
            <a:r>
              <a:rPr lang="en-US" b="1" dirty="0">
                <a:solidFill>
                  <a:srgbClr val="1188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Good Practice Compendium</a:t>
            </a:r>
            <a:r>
              <a:rPr lang="en-US" b="1" dirty="0">
                <a:solidFill>
                  <a:srgbClr val="1188A3"/>
                </a:solidFill>
              </a:rPr>
              <a:t>, </a:t>
            </a:r>
            <a:r>
              <a:rPr lang="en-US" dirty="0" err="1"/>
              <a:t>untersuchen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20 </a:t>
            </a:r>
            <a:r>
              <a:rPr lang="en-US" dirty="0" err="1"/>
              <a:t>Beispiele</a:t>
            </a:r>
            <a:r>
              <a:rPr lang="en-US" dirty="0"/>
              <a:t> von KMU, die innovative </a:t>
            </a:r>
            <a:r>
              <a:rPr lang="en-US" dirty="0" err="1"/>
              <a:t>Lebensmittel</a:t>
            </a:r>
            <a:r>
              <a:rPr lang="en-US" dirty="0"/>
              <a:t> und </a:t>
            </a:r>
            <a:r>
              <a:rPr lang="en-US" dirty="0" err="1"/>
              <a:t>Dienstleistungen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Senioren</a:t>
            </a:r>
            <a:r>
              <a:rPr lang="en-US" dirty="0"/>
              <a:t> in </a:t>
            </a:r>
            <a:r>
              <a:rPr lang="en-US" dirty="0" err="1"/>
              <a:t>ganz</a:t>
            </a:r>
            <a:r>
              <a:rPr lang="en-US" dirty="0"/>
              <a:t> Europa </a:t>
            </a:r>
            <a:r>
              <a:rPr lang="en-US" dirty="0" err="1"/>
              <a:t>anbieten</a:t>
            </a:r>
            <a:r>
              <a:rPr lang="en-US" dirty="0"/>
              <a:t>. Lassen Sie </a:t>
            </a:r>
            <a:r>
              <a:rPr lang="en-US" dirty="0" err="1"/>
              <a:t>sich</a:t>
            </a:r>
            <a:r>
              <a:rPr lang="en-US" dirty="0"/>
              <a:t> von den </a:t>
            </a:r>
            <a:r>
              <a:rPr lang="en-US" dirty="0" err="1"/>
              <a:t>Bemühungen</a:t>
            </a:r>
            <a:r>
              <a:rPr lang="en-US" dirty="0"/>
              <a:t> </a:t>
            </a:r>
            <a:r>
              <a:rPr lang="en-US" dirty="0" err="1"/>
              <a:t>inspirieren</a:t>
            </a:r>
            <a:r>
              <a:rPr lang="en-US" dirty="0"/>
              <a:t>, die </a:t>
            </a:r>
            <a:r>
              <a:rPr lang="en-US" dirty="0" err="1"/>
              <a:t>bereits</a:t>
            </a:r>
            <a:r>
              <a:rPr lang="en-US" dirty="0"/>
              <a:t> </a:t>
            </a:r>
            <a:r>
              <a:rPr lang="en-US" dirty="0" err="1"/>
              <a:t>unternommen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, um die </a:t>
            </a:r>
            <a:r>
              <a:rPr lang="en-US" dirty="0" err="1"/>
              <a:t>Marktlücke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schließen</a:t>
            </a:r>
            <a:r>
              <a:rPr lang="en-US" dirty="0"/>
              <a:t>!</a:t>
            </a:r>
            <a:endParaRPr lang="en-IE" dirty="0"/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41FE5-D89F-46FA-8B0E-5446BFCBDA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195" y="444299"/>
            <a:ext cx="11696699" cy="582221"/>
          </a:xfrm>
        </p:spPr>
        <p:txBody>
          <a:bodyPr>
            <a:noAutofit/>
          </a:bodyPr>
          <a:lstStyle/>
          <a:p>
            <a:r>
              <a:rPr lang="en-US" sz="3300" b="1" dirty="0"/>
              <a:t>Lassen Sie </a:t>
            </a:r>
            <a:r>
              <a:rPr lang="en-US" sz="3300" b="1" dirty="0" err="1"/>
              <a:t>sich</a:t>
            </a:r>
            <a:r>
              <a:rPr lang="en-US" sz="3300" b="1" dirty="0"/>
              <a:t> </a:t>
            </a:r>
            <a:r>
              <a:rPr lang="en-US" sz="3300" b="1" dirty="0" err="1"/>
              <a:t>inspirieren</a:t>
            </a:r>
            <a:r>
              <a:rPr lang="en-US" sz="3300" b="1" dirty="0"/>
              <a:t>... Wie </a:t>
            </a:r>
            <a:r>
              <a:rPr lang="en-US" sz="3300" b="1" dirty="0" err="1"/>
              <a:t>aus</a:t>
            </a:r>
            <a:r>
              <a:rPr lang="en-US" sz="3300" b="1" dirty="0"/>
              <a:t> </a:t>
            </a:r>
            <a:r>
              <a:rPr lang="en-US" sz="3300" b="1" dirty="0" err="1"/>
              <a:t>Herausforderungen</a:t>
            </a:r>
            <a:r>
              <a:rPr lang="en-US" sz="3300" b="1" dirty="0"/>
              <a:t> CHANCEN </a:t>
            </a:r>
            <a:r>
              <a:rPr lang="en-US" sz="3300" b="1" dirty="0" err="1"/>
              <a:t>werden</a:t>
            </a:r>
            <a:r>
              <a:rPr lang="en-US" sz="3300" b="1" dirty="0"/>
              <a:t> </a:t>
            </a:r>
            <a:r>
              <a:rPr lang="en-US" sz="3300" b="1" dirty="0" err="1"/>
              <a:t>können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20990163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513BC4-7962-4E5C-BD12-40266DB1721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790662" y="4506622"/>
            <a:ext cx="2390847" cy="1988058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Innovative </a:t>
            </a:r>
            <a:r>
              <a:rPr lang="en-US" b="1" dirty="0" err="1">
                <a:latin typeface="+mn-lt"/>
              </a:rPr>
              <a:t>Produkte</a:t>
            </a:r>
            <a:endParaRPr lang="en-IE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32A19-3CEA-4465-86D0-DA86F35A587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900576" y="4509018"/>
            <a:ext cx="2390847" cy="1988058"/>
          </a:xfrm>
        </p:spPr>
        <p:txBody>
          <a:bodyPr/>
          <a:lstStyle/>
          <a:p>
            <a:r>
              <a:rPr lang="en-US" b="1" dirty="0" err="1">
                <a:latin typeface="+mn-lt"/>
              </a:rPr>
              <a:t>Einzigartige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oder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hilfreiche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Dienstleistungen</a:t>
            </a:r>
            <a:endParaRPr lang="en-IE" b="1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84BB1-1343-48F9-ADD9-8408DC5118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267841" y="4470064"/>
            <a:ext cx="2604350" cy="1988058"/>
          </a:xfrm>
        </p:spPr>
        <p:txBody>
          <a:bodyPr/>
          <a:lstStyle/>
          <a:p>
            <a:r>
              <a:rPr lang="en-US" b="1" dirty="0" err="1">
                <a:latin typeface="+mn-lt"/>
              </a:rPr>
              <a:t>Vermeiden</a:t>
            </a:r>
            <a:r>
              <a:rPr lang="en-US" b="1" dirty="0">
                <a:latin typeface="+mn-lt"/>
              </a:rPr>
              <a:t> von </a:t>
            </a:r>
            <a:r>
              <a:rPr lang="en-US" b="1" dirty="0" err="1">
                <a:latin typeface="+mn-lt"/>
              </a:rPr>
              <a:t>Problemen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oder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Herausforderungen</a:t>
            </a:r>
            <a:endParaRPr lang="en-IE" b="1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7254FB-C98A-461E-B6D0-14211E3F9C1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92812" y="204281"/>
            <a:ext cx="11025353" cy="1234731"/>
          </a:xfrm>
          <a:solidFill>
            <a:srgbClr val="85D2E1"/>
          </a:solidFill>
        </p:spPr>
        <p:txBody>
          <a:bodyPr>
            <a:normAutofit/>
          </a:bodyPr>
          <a:lstStyle/>
          <a:p>
            <a:r>
              <a:rPr lang="en-US" sz="3300" b="1" dirty="0"/>
              <a:t>Wie </a:t>
            </a:r>
            <a:r>
              <a:rPr lang="en-US" sz="3300" b="1" dirty="0" err="1"/>
              <a:t>unser</a:t>
            </a:r>
            <a:r>
              <a:rPr lang="en-US" sz="3300" b="1" dirty="0"/>
              <a:t> </a:t>
            </a:r>
            <a:r>
              <a:rPr lang="en-US" sz="3300" b="1" dirty="0" err="1"/>
              <a:t>Kompendium</a:t>
            </a:r>
            <a:r>
              <a:rPr lang="en-US" sz="3300" b="1" dirty="0"/>
              <a:t> die </a:t>
            </a:r>
            <a:r>
              <a:rPr lang="en-US" sz="3300" b="1" dirty="0" err="1"/>
              <a:t>Chancen</a:t>
            </a:r>
            <a:r>
              <a:rPr lang="en-US" sz="3300" b="1" dirty="0"/>
              <a:t> auf dem </a:t>
            </a:r>
          </a:p>
          <a:p>
            <a:r>
              <a:rPr lang="en-US" sz="3300" b="1" dirty="0" err="1"/>
              <a:t>Seniorenmarkt</a:t>
            </a:r>
            <a:r>
              <a:rPr lang="en-US" sz="3300" b="1" dirty="0"/>
              <a:t> </a:t>
            </a:r>
            <a:r>
              <a:rPr lang="en-US" sz="3300" b="1" dirty="0" err="1"/>
              <a:t>kategorisiert</a:t>
            </a:r>
            <a:endParaRPr lang="en-US" sz="3300" b="1" dirty="0"/>
          </a:p>
          <a:p>
            <a:endParaRPr lang="en-US" sz="3300" b="1" dirty="0"/>
          </a:p>
          <a:p>
            <a:endParaRPr lang="en-IE" sz="33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E7D177-0594-4D9E-A333-8372BC29C463}"/>
              </a:ext>
            </a:extLst>
          </p:cNvPr>
          <p:cNvSpPr txBox="1"/>
          <p:nvPr/>
        </p:nvSpPr>
        <p:spPr>
          <a:xfrm>
            <a:off x="2553205" y="1994170"/>
            <a:ext cx="96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Gruppe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D9B27-28D8-483F-9026-C6530EFD23C3}"/>
              </a:ext>
            </a:extLst>
          </p:cNvPr>
          <p:cNvSpPr txBox="1"/>
          <p:nvPr/>
        </p:nvSpPr>
        <p:spPr>
          <a:xfrm>
            <a:off x="5672606" y="1994170"/>
            <a:ext cx="96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Gruppe </a:t>
            </a:r>
            <a:endParaRPr lang="en-IE" b="1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F6571-1A2A-40C4-B9F1-471D38549921}"/>
              </a:ext>
            </a:extLst>
          </p:cNvPr>
          <p:cNvSpPr txBox="1"/>
          <p:nvPr/>
        </p:nvSpPr>
        <p:spPr>
          <a:xfrm>
            <a:off x="9089428" y="1994170"/>
            <a:ext cx="96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Gruppe </a:t>
            </a:r>
            <a:endParaRPr lang="en-IE" b="1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6AE86-77B1-43D4-8D74-12203E5B25E6}"/>
              </a:ext>
            </a:extLst>
          </p:cNvPr>
          <p:cNvSpPr txBox="1"/>
          <p:nvPr/>
        </p:nvSpPr>
        <p:spPr>
          <a:xfrm>
            <a:off x="2782111" y="2363502"/>
            <a:ext cx="49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01</a:t>
            </a:r>
            <a:endParaRPr lang="en-IE" sz="2400" b="1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D79E63-EF22-4308-A196-F1F66CB56CA6}"/>
              </a:ext>
            </a:extLst>
          </p:cNvPr>
          <p:cNvSpPr txBox="1"/>
          <p:nvPr/>
        </p:nvSpPr>
        <p:spPr>
          <a:xfrm>
            <a:off x="5877403" y="2363501"/>
            <a:ext cx="49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02</a:t>
            </a:r>
            <a:endParaRPr lang="en-IE" sz="2400" b="1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7599A-F81E-43A3-9140-2A6F4B45CAC7}"/>
              </a:ext>
            </a:extLst>
          </p:cNvPr>
          <p:cNvSpPr txBox="1"/>
          <p:nvPr/>
        </p:nvSpPr>
        <p:spPr>
          <a:xfrm>
            <a:off x="9274254" y="2369940"/>
            <a:ext cx="49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03</a:t>
            </a:r>
            <a:endParaRPr lang="en-IE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779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9A9869-8F30-423E-AA9A-BB2E0BE0EE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0780" y="1457608"/>
            <a:ext cx="5739897" cy="4167107"/>
          </a:xfrm>
        </p:spPr>
        <p:txBody>
          <a:bodyPr>
            <a:normAutofit fontScale="92500" lnSpcReduction="10000"/>
          </a:bodyPr>
          <a:lstStyle/>
          <a:p>
            <a:pPr indent="0"/>
            <a:r>
              <a:rPr lang="en-US" b="1" dirty="0" err="1"/>
              <a:t>Herausforderung</a:t>
            </a:r>
            <a:r>
              <a:rPr lang="en-US" b="1" dirty="0"/>
              <a:t>: </a:t>
            </a:r>
            <a:r>
              <a:rPr lang="en-US" dirty="0"/>
              <a:t>In </a:t>
            </a:r>
            <a:r>
              <a:rPr lang="en-US" dirty="0" err="1"/>
              <a:t>Studien</a:t>
            </a:r>
            <a:r>
              <a:rPr lang="en-US" dirty="0"/>
              <a:t> </a:t>
            </a:r>
            <a:r>
              <a:rPr lang="en-US" dirty="0" err="1"/>
              <a:t>wurde</a:t>
            </a:r>
            <a:r>
              <a:rPr lang="en-US" dirty="0"/>
              <a:t> </a:t>
            </a:r>
            <a:r>
              <a:rPr lang="en-US" dirty="0" err="1"/>
              <a:t>festgestellt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ältere</a:t>
            </a:r>
            <a:r>
              <a:rPr lang="en-US" dirty="0"/>
              <a:t> Menschen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jüngeren</a:t>
            </a:r>
            <a:r>
              <a:rPr lang="en-US" dirty="0"/>
              <a:t> </a:t>
            </a:r>
            <a:r>
              <a:rPr lang="en-US" dirty="0" err="1"/>
              <a:t>Erwachsenen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geringere</a:t>
            </a:r>
            <a:r>
              <a:rPr lang="en-US" dirty="0"/>
              <a:t> </a:t>
            </a:r>
            <a:r>
              <a:rPr lang="en-US" dirty="0" err="1"/>
              <a:t>Vielfalt</a:t>
            </a:r>
            <a:r>
              <a:rPr lang="en-US" dirty="0"/>
              <a:t> der </a:t>
            </a:r>
            <a:r>
              <a:rPr lang="en-US" dirty="0" err="1"/>
              <a:t>Mikrobiota</a:t>
            </a:r>
            <a:r>
              <a:rPr lang="en-US" dirty="0"/>
              <a:t> in </a:t>
            </a:r>
            <a:r>
              <a:rPr lang="en-US" dirty="0" err="1"/>
              <a:t>ihrem</a:t>
            </a:r>
            <a:r>
              <a:rPr lang="en-US" dirty="0"/>
              <a:t> </a:t>
            </a:r>
            <a:r>
              <a:rPr lang="en-US" dirty="0" err="1"/>
              <a:t>Darm</a:t>
            </a:r>
            <a:r>
              <a:rPr lang="en-US" dirty="0"/>
              <a:t> </a:t>
            </a:r>
            <a:r>
              <a:rPr lang="en-US" dirty="0" err="1"/>
              <a:t>aufweisen</a:t>
            </a:r>
            <a:r>
              <a:rPr lang="en-US" dirty="0"/>
              <a:t>. </a:t>
            </a: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Unterschiede</a:t>
            </a:r>
            <a:r>
              <a:rPr lang="en-US" dirty="0"/>
              <a:t> in der </a:t>
            </a:r>
            <a:r>
              <a:rPr lang="en-US" dirty="0" err="1"/>
              <a:t>Darmmikrobiota</a:t>
            </a:r>
            <a:r>
              <a:rPr lang="en-US" dirty="0"/>
              <a:t> </a:t>
            </a:r>
            <a:r>
              <a:rPr lang="en-US" dirty="0" err="1"/>
              <a:t>älterer</a:t>
            </a:r>
            <a:r>
              <a:rPr lang="en-US" dirty="0"/>
              <a:t> Menschen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unbedingt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das Altern </a:t>
            </a:r>
            <a:r>
              <a:rPr lang="en-US" dirty="0" err="1"/>
              <a:t>verursacht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, </a:t>
            </a:r>
            <a:r>
              <a:rPr lang="en-US" dirty="0" err="1"/>
              <a:t>sondern</a:t>
            </a:r>
            <a:r>
              <a:rPr lang="en-US" dirty="0"/>
              <a:t> </a:t>
            </a:r>
            <a:r>
              <a:rPr lang="en-US" dirty="0" err="1"/>
              <a:t>könnten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der </a:t>
            </a:r>
            <a:r>
              <a:rPr lang="en-US" dirty="0" err="1"/>
              <a:t>Verschlechterung</a:t>
            </a:r>
            <a:r>
              <a:rPr lang="en-US" dirty="0"/>
              <a:t> des </a:t>
            </a:r>
            <a:r>
              <a:rPr lang="en-US" dirty="0" err="1"/>
              <a:t>allgemeinen</a:t>
            </a:r>
            <a:r>
              <a:rPr lang="en-US" dirty="0"/>
              <a:t> </a:t>
            </a:r>
            <a:r>
              <a:rPr lang="en-US" dirty="0" err="1"/>
              <a:t>Gesundheitszustands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Unterernährung</a:t>
            </a:r>
            <a:r>
              <a:rPr lang="en-US" dirty="0"/>
              <a:t> und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erhöhten</a:t>
            </a:r>
            <a:r>
              <a:rPr lang="en-US" dirty="0"/>
              <a:t> </a:t>
            </a:r>
            <a:r>
              <a:rPr lang="en-US" dirty="0" err="1"/>
              <a:t>Bedarf</a:t>
            </a:r>
            <a:r>
              <a:rPr lang="en-US" dirty="0"/>
              <a:t> an </a:t>
            </a:r>
            <a:r>
              <a:rPr lang="en-US" dirty="0" err="1"/>
              <a:t>Medikamenten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Antibiotika</a:t>
            </a:r>
            <a:r>
              <a:rPr lang="en-US" dirty="0"/>
              <a:t> und </a:t>
            </a:r>
            <a:r>
              <a:rPr lang="en-US" dirty="0" err="1"/>
              <a:t>nichtsteroidalen</a:t>
            </a:r>
            <a:r>
              <a:rPr lang="en-US" dirty="0"/>
              <a:t> </a:t>
            </a:r>
            <a:r>
              <a:rPr lang="en-US" dirty="0" err="1"/>
              <a:t>Entzündungshemmern</a:t>
            </a:r>
            <a:r>
              <a:rPr lang="en-US" dirty="0"/>
              <a:t> </a:t>
            </a:r>
            <a:r>
              <a:rPr lang="en-US" dirty="0" err="1"/>
              <a:t>zusammenhängen</a:t>
            </a:r>
            <a:r>
              <a:rPr lang="en-US" dirty="0"/>
              <a:t>, </a:t>
            </a:r>
            <a:r>
              <a:rPr lang="en-US" dirty="0" err="1"/>
              <a:t>Situationen</a:t>
            </a:r>
            <a:r>
              <a:rPr lang="en-US" dirty="0"/>
              <a:t>, die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älteren</a:t>
            </a:r>
            <a:r>
              <a:rPr lang="en-US" dirty="0"/>
              <a:t> Menschen </a:t>
            </a:r>
            <a:r>
              <a:rPr lang="en-US" dirty="0" err="1"/>
              <a:t>häufig</a:t>
            </a:r>
            <a:r>
              <a:rPr lang="en-US" dirty="0"/>
              <a:t> </a:t>
            </a:r>
            <a:r>
              <a:rPr lang="en-US" dirty="0" err="1"/>
              <a:t>auftreten</a:t>
            </a:r>
            <a:r>
              <a:rPr lang="en-US" dirty="0"/>
              <a:t>. 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994BE-B6C2-4673-9138-211368FBE7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2834" y="311184"/>
            <a:ext cx="5085159" cy="1006159"/>
          </a:xfrm>
        </p:spPr>
        <p:txBody>
          <a:bodyPr>
            <a:normAutofit/>
          </a:bodyPr>
          <a:lstStyle/>
          <a:p>
            <a:r>
              <a:rPr lang="en-US" sz="2800" dirty="0" err="1"/>
              <a:t>Beispiel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r>
              <a:rPr lang="en-US" sz="2800" dirty="0"/>
              <a:t> Gruppe 1:</a:t>
            </a:r>
          </a:p>
          <a:p>
            <a:r>
              <a:rPr lang="en-US" sz="2800" b="1" dirty="0"/>
              <a:t>Innovative </a:t>
            </a:r>
            <a:r>
              <a:rPr lang="en-US" sz="2800" b="1" dirty="0" err="1"/>
              <a:t>Produkte</a:t>
            </a:r>
            <a:endParaRPr lang="en-IE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3636D-8195-4415-BD42-EBAF37CF86BC}"/>
              </a:ext>
            </a:extLst>
          </p:cNvPr>
          <p:cNvSpPr txBox="1"/>
          <p:nvPr/>
        </p:nvSpPr>
        <p:spPr>
          <a:xfrm>
            <a:off x="6572816" y="1544337"/>
            <a:ext cx="36757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Ventro</a:t>
            </a:r>
            <a:r>
              <a:rPr lang="en-US" b="1" dirty="0">
                <a:solidFill>
                  <a:srgbClr val="000000"/>
                </a:solidFill>
              </a:rPr>
              <a:t> Bio-Gel </a:t>
            </a:r>
            <a:r>
              <a:rPr lang="en-US" dirty="0" err="1">
                <a:solidFill>
                  <a:srgbClr val="000000"/>
                </a:solidFill>
              </a:rPr>
              <a:t>enthält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lebende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Probiotika</a:t>
            </a:r>
            <a:r>
              <a:rPr lang="en-US" dirty="0">
                <a:solidFill>
                  <a:srgbClr val="000000"/>
                </a:solidFill>
              </a:rPr>
              <a:t>, die </a:t>
            </a:r>
            <a:r>
              <a:rPr lang="en-US" dirty="0" err="1">
                <a:solidFill>
                  <a:srgbClr val="000000"/>
                </a:solidFill>
              </a:rPr>
              <a:t>zur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Regulierung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Aufrechterhaltung</a:t>
            </a:r>
            <a:r>
              <a:rPr lang="en-US" dirty="0">
                <a:solidFill>
                  <a:srgbClr val="000000"/>
                </a:solidFill>
              </a:rPr>
              <a:t> des </a:t>
            </a:r>
            <a:r>
              <a:rPr lang="en-US" dirty="0" err="1">
                <a:solidFill>
                  <a:srgbClr val="000000"/>
                </a:solidFill>
              </a:rPr>
              <a:t>Gleichgewichts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unserer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Mikrobiota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Darmflora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err="1">
                <a:solidFill>
                  <a:srgbClr val="000000"/>
                </a:solidFill>
              </a:rPr>
              <a:t>beitragen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können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somit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unsere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Darmfunktionen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unterstützen</a:t>
            </a:r>
            <a:r>
              <a:rPr lang="en-US" dirty="0">
                <a:solidFill>
                  <a:srgbClr val="000000"/>
                </a:solidFill>
              </a:rPr>
              <a:t>. Sie </a:t>
            </a:r>
            <a:r>
              <a:rPr lang="en-US" dirty="0" err="1">
                <a:solidFill>
                  <a:srgbClr val="000000"/>
                </a:solidFill>
              </a:rPr>
              <a:t>sind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weltweit</a:t>
            </a:r>
            <a:r>
              <a:rPr lang="en-US" dirty="0">
                <a:solidFill>
                  <a:srgbClr val="000000"/>
                </a:solidFill>
              </a:rPr>
              <a:t> die </a:t>
            </a:r>
            <a:r>
              <a:rPr lang="en-US" dirty="0" err="1">
                <a:solidFill>
                  <a:srgbClr val="000000"/>
                </a:solidFill>
              </a:rPr>
              <a:t>ersten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ihrer</a:t>
            </a:r>
            <a:r>
              <a:rPr lang="en-US" dirty="0">
                <a:solidFill>
                  <a:srgbClr val="000000"/>
                </a:solidFill>
              </a:rPr>
              <a:t> Art, da </a:t>
            </a:r>
            <a:r>
              <a:rPr lang="en-US" dirty="0" err="1">
                <a:solidFill>
                  <a:srgbClr val="000000"/>
                </a:solidFill>
              </a:rPr>
              <a:t>sie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ohne</a:t>
            </a:r>
            <a:r>
              <a:rPr lang="en-US" dirty="0">
                <a:solidFill>
                  <a:srgbClr val="000000"/>
                </a:solidFill>
              </a:rPr>
              <a:t> den </a:t>
            </a:r>
            <a:r>
              <a:rPr lang="en-US" dirty="0" err="1">
                <a:solidFill>
                  <a:srgbClr val="000000"/>
                </a:solidFill>
              </a:rPr>
              <a:t>Einsatz</a:t>
            </a:r>
            <a:r>
              <a:rPr lang="en-US" dirty="0">
                <a:solidFill>
                  <a:srgbClr val="000000"/>
                </a:solidFill>
              </a:rPr>
              <a:t> von </a:t>
            </a:r>
            <a:r>
              <a:rPr lang="en-US" dirty="0" err="1">
                <a:solidFill>
                  <a:srgbClr val="000000"/>
                </a:solidFill>
              </a:rPr>
              <a:t>Milchprodukten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oder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gefriergetrockneten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Verfahren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gewonnen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werden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Jeder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Beutel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ist</a:t>
            </a:r>
            <a:r>
              <a:rPr lang="en-US" dirty="0">
                <a:solidFill>
                  <a:srgbClr val="000000"/>
                </a:solidFill>
              </a:rPr>
              <a:t> milch- und </a:t>
            </a:r>
            <a:r>
              <a:rPr lang="en-US" dirty="0" err="1">
                <a:solidFill>
                  <a:srgbClr val="000000"/>
                </a:solidFill>
              </a:rPr>
              <a:t>laktosefrei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enthält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Gelatine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Fruchtgeschmack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nur</a:t>
            </a:r>
            <a:r>
              <a:rPr lang="en-US" dirty="0">
                <a:solidFill>
                  <a:srgbClr val="000000"/>
                </a:solidFill>
              </a:rPr>
              <a:t> 2,32 </a:t>
            </a:r>
            <a:r>
              <a:rPr lang="en-US" dirty="0" err="1">
                <a:solidFill>
                  <a:srgbClr val="000000"/>
                </a:solidFill>
              </a:rPr>
              <a:t>Kalorien</a:t>
            </a:r>
            <a:r>
              <a:rPr lang="en-US" dirty="0">
                <a:solidFill>
                  <a:srgbClr val="000000"/>
                </a:solidFill>
              </a:rPr>
              <a:t> pro Portion, </a:t>
            </a:r>
            <a:r>
              <a:rPr lang="en-US" dirty="0" err="1">
                <a:solidFill>
                  <a:srgbClr val="000000"/>
                </a:solidFill>
              </a:rPr>
              <a:t>kein</a:t>
            </a:r>
            <a:r>
              <a:rPr lang="en-US" dirty="0">
                <a:solidFill>
                  <a:srgbClr val="000000"/>
                </a:solidFill>
              </a:rPr>
              <a:t> Fett, </a:t>
            </a:r>
            <a:r>
              <a:rPr lang="en-US" dirty="0" err="1">
                <a:solidFill>
                  <a:srgbClr val="000000"/>
                </a:solidFill>
              </a:rPr>
              <a:t>keine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künstlichen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Farbstoffe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oder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Süßstoffe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4177C-09D2-48DA-8F8B-655ADF76F60F}"/>
              </a:ext>
            </a:extLst>
          </p:cNvPr>
          <p:cNvSpPr txBox="1"/>
          <p:nvPr/>
        </p:nvSpPr>
        <p:spPr>
          <a:xfrm>
            <a:off x="6394008" y="491099"/>
            <a:ext cx="5232903" cy="923330"/>
          </a:xfrm>
          <a:prstGeom prst="rect">
            <a:avLst/>
          </a:prstGeom>
          <a:solidFill>
            <a:srgbClr val="FFD100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</a:rPr>
              <a:t>Produkt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Bio-Gel Pro/Prebiotics </a:t>
            </a:r>
            <a:r>
              <a:rPr lang="en-US" dirty="0" err="1">
                <a:solidFill>
                  <a:srgbClr val="000000"/>
                </a:solidFill>
              </a:rPr>
              <a:t>als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Nahrungsergänzungsmittel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Region: </a:t>
            </a:r>
            <a:r>
              <a:rPr lang="en-US" dirty="0">
                <a:solidFill>
                  <a:srgbClr val="000000"/>
                </a:solidFill>
              </a:rPr>
              <a:t>Münster, Germany</a:t>
            </a:r>
            <a:endParaRPr lang="en-IE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27985E18-63D5-4293-BF73-0DC55185E6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6473" y="1225193"/>
            <a:ext cx="1669614" cy="25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037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BD4835-B756-40A2-99A0-241D1B9BED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6459" y="1757011"/>
            <a:ext cx="5301436" cy="3867704"/>
          </a:xfrm>
        </p:spPr>
        <p:txBody>
          <a:bodyPr/>
          <a:lstStyle/>
          <a:p>
            <a:pPr indent="0"/>
            <a:r>
              <a:rPr lang="en-US" b="1" dirty="0" err="1"/>
              <a:t>Herausforderung</a:t>
            </a:r>
            <a:r>
              <a:rPr lang="en-US" b="1" dirty="0"/>
              <a:t>: </a:t>
            </a:r>
            <a:r>
              <a:rPr lang="en-US" dirty="0"/>
              <a:t>Manche </a:t>
            </a:r>
            <a:r>
              <a:rPr lang="en-US" dirty="0" err="1"/>
              <a:t>Senioren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aufgrund</a:t>
            </a:r>
            <a:r>
              <a:rPr lang="en-US" dirty="0"/>
              <a:t> von </a:t>
            </a:r>
            <a:r>
              <a:rPr lang="en-US" dirty="0" err="1"/>
              <a:t>Demenz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Schlaganfall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wissen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man </a:t>
            </a:r>
            <a:r>
              <a:rPr lang="en-US" dirty="0" err="1"/>
              <a:t>isst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man das </a:t>
            </a:r>
            <a:r>
              <a:rPr lang="en-US" dirty="0" err="1"/>
              <a:t>Besteck</a:t>
            </a:r>
            <a:r>
              <a:rPr lang="en-US" dirty="0"/>
              <a:t> </a:t>
            </a:r>
            <a:r>
              <a:rPr lang="en-US" dirty="0" err="1"/>
              <a:t>richtig</a:t>
            </a:r>
            <a:r>
              <a:rPr lang="en-US" dirty="0"/>
              <a:t> </a:t>
            </a:r>
            <a:r>
              <a:rPr lang="en-US" dirty="0" err="1"/>
              <a:t>benutzt</a:t>
            </a:r>
            <a:r>
              <a:rPr lang="en-US" dirty="0"/>
              <a:t>. Daher </a:t>
            </a:r>
            <a:r>
              <a:rPr lang="en-US" dirty="0" err="1"/>
              <a:t>essen</a:t>
            </a:r>
            <a:r>
              <a:rPr lang="en-US" dirty="0"/>
              <a:t> </a:t>
            </a:r>
            <a:r>
              <a:rPr lang="en-US" dirty="0" err="1"/>
              <a:t>einige</a:t>
            </a:r>
            <a:r>
              <a:rPr lang="en-US" dirty="0"/>
              <a:t> </a:t>
            </a:r>
            <a:r>
              <a:rPr lang="en-US" dirty="0" err="1"/>
              <a:t>ältere</a:t>
            </a:r>
            <a:r>
              <a:rPr lang="en-US" dirty="0"/>
              <a:t> </a:t>
            </a:r>
            <a:r>
              <a:rPr lang="en-US" dirty="0" err="1"/>
              <a:t>Erwachsene</a:t>
            </a:r>
            <a:r>
              <a:rPr lang="en-US" dirty="0"/>
              <a:t> </a:t>
            </a:r>
            <a:r>
              <a:rPr lang="en-US" dirty="0" err="1"/>
              <a:t>weniger</a:t>
            </a:r>
            <a:r>
              <a:rPr lang="en-US" dirty="0"/>
              <a:t> und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folglich</a:t>
            </a:r>
            <a:r>
              <a:rPr lang="en-US" dirty="0"/>
              <a:t> </a:t>
            </a:r>
            <a:r>
              <a:rPr lang="en-US" dirty="0" err="1"/>
              <a:t>unterernährt</a:t>
            </a:r>
            <a:r>
              <a:rPr lang="en-US" dirty="0"/>
              <a:t> und </a:t>
            </a:r>
            <a:r>
              <a:rPr lang="en-US" dirty="0" err="1"/>
              <a:t>anfälliger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Krankheiten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F6700-A70C-49E0-A3D4-AA2518DCEB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736" y="0"/>
            <a:ext cx="5085159" cy="996593"/>
          </a:xfrm>
        </p:spPr>
        <p:txBody>
          <a:bodyPr>
            <a:noAutofit/>
          </a:bodyPr>
          <a:lstStyle/>
          <a:p>
            <a:r>
              <a:rPr lang="en-US" sz="2800" dirty="0" err="1"/>
              <a:t>Beispiel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r>
              <a:rPr lang="en-US" sz="2800" dirty="0"/>
              <a:t> Gruppe 2:</a:t>
            </a:r>
          </a:p>
          <a:p>
            <a:r>
              <a:rPr lang="en-US" sz="2800" b="1" dirty="0" err="1"/>
              <a:t>Einzigartige</a:t>
            </a:r>
            <a:r>
              <a:rPr lang="en-US" sz="2800" b="1" dirty="0"/>
              <a:t> </a:t>
            </a:r>
            <a:r>
              <a:rPr lang="en-US" sz="2800" b="1" dirty="0" err="1"/>
              <a:t>oder</a:t>
            </a:r>
            <a:r>
              <a:rPr lang="en-US" sz="2800" b="1" dirty="0"/>
              <a:t> </a:t>
            </a:r>
            <a:r>
              <a:rPr lang="en-US" sz="2800" b="1" dirty="0" err="1"/>
              <a:t>hilfreiche</a:t>
            </a:r>
            <a:r>
              <a:rPr lang="en-US" sz="2800" b="1" dirty="0"/>
              <a:t> </a:t>
            </a:r>
            <a:r>
              <a:rPr lang="en-US" sz="2800" b="1" dirty="0" err="1"/>
              <a:t>Dienstleistungen</a:t>
            </a:r>
            <a:endParaRPr lang="en-IE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E142E-A27B-47F4-9E41-55BC7D9D965D}"/>
              </a:ext>
            </a:extLst>
          </p:cNvPr>
          <p:cNvSpPr txBox="1"/>
          <p:nvPr/>
        </p:nvSpPr>
        <p:spPr>
          <a:xfrm>
            <a:off x="6394008" y="491099"/>
            <a:ext cx="5565620" cy="923330"/>
          </a:xfrm>
          <a:prstGeom prst="rect">
            <a:avLst/>
          </a:prstGeom>
          <a:solidFill>
            <a:srgbClr val="FFD1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Service: </a:t>
            </a:r>
            <a:r>
              <a:rPr lang="en-US" dirty="0" err="1">
                <a:solidFill>
                  <a:srgbClr val="000000"/>
                </a:solidFill>
              </a:rPr>
              <a:t>Gestaltung</a:t>
            </a:r>
            <a:r>
              <a:rPr lang="en-US" dirty="0">
                <a:solidFill>
                  <a:srgbClr val="000000"/>
                </a:solidFill>
              </a:rPr>
              <a:t> von </a:t>
            </a:r>
            <a:r>
              <a:rPr lang="en-US" dirty="0" err="1">
                <a:solidFill>
                  <a:srgbClr val="000000"/>
                </a:solidFill>
              </a:rPr>
              <a:t>Fingerfood-Mahlzeiten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für</a:t>
            </a:r>
            <a:r>
              <a:rPr lang="en-US" dirty="0">
                <a:solidFill>
                  <a:srgbClr val="000000"/>
                </a:solidFill>
              </a:rPr>
              <a:t> Menschen </a:t>
            </a:r>
            <a:r>
              <a:rPr lang="en-US" dirty="0" err="1">
                <a:solidFill>
                  <a:srgbClr val="000000"/>
                </a:solidFill>
              </a:rPr>
              <a:t>mit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Demenz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Region: </a:t>
            </a:r>
            <a:r>
              <a:rPr lang="en-US" dirty="0" err="1">
                <a:solidFill>
                  <a:srgbClr val="000000"/>
                </a:solidFill>
              </a:rPr>
              <a:t>Nördliche</a:t>
            </a:r>
            <a:r>
              <a:rPr lang="en-US" dirty="0">
                <a:solidFill>
                  <a:srgbClr val="000000"/>
                </a:solidFill>
              </a:rPr>
              <a:t> Lincolnshire, UK</a:t>
            </a:r>
            <a:endParaRPr lang="en-IE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64B09824-A68C-4D16-B1E2-9B937BF78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711" y="1380901"/>
            <a:ext cx="2525917" cy="1096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28F6CA-790B-4864-BBFC-5956435CEAD6}"/>
              </a:ext>
            </a:extLst>
          </p:cNvPr>
          <p:cNvSpPr txBox="1"/>
          <p:nvPr/>
        </p:nvSpPr>
        <p:spPr>
          <a:xfrm>
            <a:off x="6474107" y="2614777"/>
            <a:ext cx="542214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Das </a:t>
            </a:r>
            <a:r>
              <a:rPr lang="en-US" sz="2000" dirty="0" err="1">
                <a:solidFill>
                  <a:srgbClr val="000000"/>
                </a:solidFill>
              </a:rPr>
              <a:t>Pflege</a:t>
            </a:r>
            <a:r>
              <a:rPr lang="en-US" sz="2000" dirty="0">
                <a:solidFill>
                  <a:srgbClr val="000000"/>
                </a:solidFill>
              </a:rPr>
              <a:t>-, </a:t>
            </a:r>
            <a:r>
              <a:rPr lang="en-US" sz="2000" dirty="0" err="1">
                <a:solidFill>
                  <a:srgbClr val="000000"/>
                </a:solidFill>
              </a:rPr>
              <a:t>Ernährungs</a:t>
            </a:r>
            <a:r>
              <a:rPr lang="en-US" sz="2000" dirty="0">
                <a:solidFill>
                  <a:srgbClr val="000000"/>
                </a:solidFill>
              </a:rPr>
              <a:t>- und </a:t>
            </a:r>
            <a:r>
              <a:rPr lang="en-US" sz="2000" dirty="0" err="1">
                <a:solidFill>
                  <a:srgbClr val="000000"/>
                </a:solidFill>
              </a:rPr>
              <a:t>Verpflegungspersonal</a:t>
            </a:r>
            <a:r>
              <a:rPr lang="en-US" sz="2000" dirty="0">
                <a:solidFill>
                  <a:srgbClr val="000000"/>
                </a:solidFill>
              </a:rPr>
              <a:t> des Northern Lincolnshire and </a:t>
            </a:r>
            <a:r>
              <a:rPr lang="en-US" sz="2000" dirty="0" err="1">
                <a:solidFill>
                  <a:srgbClr val="000000"/>
                </a:solidFill>
              </a:rPr>
              <a:t>Goole</a:t>
            </a:r>
            <a:r>
              <a:rPr lang="en-US" sz="2000" dirty="0">
                <a:solidFill>
                  <a:srgbClr val="000000"/>
                </a:solidFill>
              </a:rPr>
              <a:t> NHS Foundation Trust hat </a:t>
            </a:r>
            <a:r>
              <a:rPr lang="en-US" sz="2000" dirty="0" err="1">
                <a:solidFill>
                  <a:srgbClr val="000000"/>
                </a:solidFill>
              </a:rPr>
              <a:t>gemeinsam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bildbasiertes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Fingerfood-Menü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entwickelt</a:t>
            </a:r>
            <a:r>
              <a:rPr lang="en-US" sz="2000" dirty="0">
                <a:solidFill>
                  <a:srgbClr val="000000"/>
                </a:solidFill>
              </a:rPr>
              <a:t>, das den </a:t>
            </a:r>
            <a:r>
              <a:rPr lang="en-US" sz="2000" dirty="0" err="1">
                <a:solidFill>
                  <a:srgbClr val="000000"/>
                </a:solidFill>
              </a:rPr>
              <a:t>Patienten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helfen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soll</a:t>
            </a:r>
            <a:r>
              <a:rPr lang="en-US" sz="2000" dirty="0">
                <a:solidFill>
                  <a:srgbClr val="000000"/>
                </a:solidFill>
              </a:rPr>
              <a:t>, in </a:t>
            </a:r>
            <a:r>
              <a:rPr lang="en-US" sz="2000" dirty="0" err="1">
                <a:solidFill>
                  <a:srgbClr val="000000"/>
                </a:solidFill>
              </a:rPr>
              <a:t>ihrem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eigenen</a:t>
            </a:r>
            <a:r>
              <a:rPr lang="en-US" sz="2000" dirty="0">
                <a:solidFill>
                  <a:srgbClr val="000000"/>
                </a:solidFill>
              </a:rPr>
              <a:t> Tempo </a:t>
            </a:r>
            <a:r>
              <a:rPr lang="en-US" sz="2000" dirty="0" err="1">
                <a:solidFill>
                  <a:srgbClr val="000000"/>
                </a:solidFill>
              </a:rPr>
              <a:t>zu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essen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ohne</a:t>
            </a:r>
            <a:r>
              <a:rPr lang="en-US" sz="2000" dirty="0">
                <a:solidFill>
                  <a:srgbClr val="000000"/>
                </a:solidFill>
              </a:rPr>
              <a:t> Messer und Gabel </a:t>
            </a:r>
            <a:r>
              <a:rPr lang="en-US" sz="2000" dirty="0" err="1">
                <a:solidFill>
                  <a:srgbClr val="000000"/>
                </a:solidFill>
              </a:rPr>
              <a:t>benutzen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müssen</a:t>
            </a:r>
            <a:r>
              <a:rPr lang="en-US" sz="2000" dirty="0">
                <a:solidFill>
                  <a:srgbClr val="000000"/>
                </a:solidFill>
              </a:rPr>
              <a:t>, und so die </a:t>
            </a:r>
            <a:r>
              <a:rPr lang="en-US" sz="2000" dirty="0" err="1">
                <a:solidFill>
                  <a:srgbClr val="000000"/>
                </a:solidFill>
              </a:rPr>
              <a:t>Unabhängigkeit</a:t>
            </a:r>
            <a:r>
              <a:rPr lang="en-US" sz="2000" dirty="0">
                <a:solidFill>
                  <a:srgbClr val="000000"/>
                </a:solidFill>
              </a:rPr>
              <a:t> und das </a:t>
            </a:r>
            <a:r>
              <a:rPr lang="en-US" sz="2000" dirty="0" err="1">
                <a:solidFill>
                  <a:srgbClr val="000000"/>
                </a:solidFill>
              </a:rPr>
              <a:t>Wohlbefinden</a:t>
            </a:r>
            <a:r>
              <a:rPr lang="en-US" sz="2000" dirty="0">
                <a:solidFill>
                  <a:srgbClr val="000000"/>
                </a:solidFill>
              </a:rPr>
              <a:t> der </a:t>
            </a:r>
            <a:r>
              <a:rPr lang="en-US" sz="2000" dirty="0" err="1">
                <a:solidFill>
                  <a:srgbClr val="000000"/>
                </a:solidFill>
              </a:rPr>
              <a:t>Senioren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fördern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Fingerfood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kann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vor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allem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für</a:t>
            </a:r>
            <a:r>
              <a:rPr lang="en-US" sz="2000" dirty="0">
                <a:solidFill>
                  <a:srgbClr val="000000"/>
                </a:solidFill>
              </a:rPr>
              <a:t> Menschen </a:t>
            </a:r>
            <a:r>
              <a:rPr lang="en-US" sz="2000" dirty="0" err="1">
                <a:solidFill>
                  <a:srgbClr val="000000"/>
                </a:solidFill>
              </a:rPr>
              <a:t>nützlich</a:t>
            </a:r>
            <a:r>
              <a:rPr lang="en-US" sz="2000" dirty="0">
                <a:solidFill>
                  <a:srgbClr val="000000"/>
                </a:solidFill>
              </a:rPr>
              <a:t> sein, die das Essen </a:t>
            </a:r>
            <a:r>
              <a:rPr lang="en-US" sz="2000" dirty="0" err="1">
                <a:solidFill>
                  <a:srgbClr val="000000"/>
                </a:solidFill>
              </a:rPr>
              <a:t>vergessen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oder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Koordinationsprobleme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haben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974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181165-D866-43AC-99B6-4CED522D86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0780" y="1415315"/>
            <a:ext cx="5748951" cy="3867704"/>
          </a:xfrm>
        </p:spPr>
        <p:txBody>
          <a:bodyPr>
            <a:noAutofit/>
          </a:bodyPr>
          <a:lstStyle/>
          <a:p>
            <a:pPr indent="0"/>
            <a:r>
              <a:rPr lang="en-US" sz="2200" b="1" dirty="0" err="1"/>
              <a:t>Herausforderung</a:t>
            </a:r>
            <a:r>
              <a:rPr lang="en-US" sz="2200" b="1" dirty="0"/>
              <a:t>: </a:t>
            </a:r>
            <a:r>
              <a:rPr lang="en-US" sz="2200" dirty="0"/>
              <a:t>Die </a:t>
            </a:r>
            <a:r>
              <a:rPr lang="en-US" sz="2200" dirty="0" err="1"/>
              <a:t>Zahl</a:t>
            </a:r>
            <a:r>
              <a:rPr lang="en-US" sz="2200" dirty="0"/>
              <a:t> der </a:t>
            </a:r>
            <a:r>
              <a:rPr lang="en-US" sz="2200" dirty="0" err="1"/>
              <a:t>älteren</a:t>
            </a:r>
            <a:r>
              <a:rPr lang="en-US" sz="2200" dirty="0"/>
              <a:t> Menschen </a:t>
            </a:r>
            <a:r>
              <a:rPr lang="en-US" sz="2200" dirty="0" err="1"/>
              <a:t>nimmt</a:t>
            </a:r>
            <a:r>
              <a:rPr lang="en-US" sz="2200" dirty="0"/>
              <a:t> in </a:t>
            </a:r>
            <a:r>
              <a:rPr lang="en-US" sz="2200" dirty="0" err="1"/>
              <a:t>ganz</a:t>
            </a:r>
            <a:r>
              <a:rPr lang="en-US" sz="2200" dirty="0"/>
              <a:t> Europa </a:t>
            </a:r>
            <a:r>
              <a:rPr lang="en-US" sz="2200" dirty="0" err="1"/>
              <a:t>zu</a:t>
            </a:r>
            <a:r>
              <a:rPr lang="en-US" sz="2200" dirty="0"/>
              <a:t>. Die Menschen </a:t>
            </a:r>
            <a:r>
              <a:rPr lang="en-US" sz="2200" dirty="0" err="1"/>
              <a:t>werden</a:t>
            </a:r>
            <a:r>
              <a:rPr lang="en-US" sz="2200" dirty="0"/>
              <a:t> </a:t>
            </a:r>
            <a:r>
              <a:rPr lang="en-US" sz="2200" dirty="0" err="1"/>
              <a:t>im</a:t>
            </a:r>
            <a:r>
              <a:rPr lang="en-US" sz="2200" dirty="0"/>
              <a:t> </a:t>
            </a:r>
            <a:r>
              <a:rPr lang="en-US" sz="2200" dirty="0" err="1"/>
              <a:t>Allgemeinen</a:t>
            </a:r>
            <a:r>
              <a:rPr lang="en-US" sz="2200" dirty="0"/>
              <a:t> </a:t>
            </a:r>
            <a:r>
              <a:rPr lang="en-US" sz="2200" dirty="0" err="1"/>
              <a:t>immer</a:t>
            </a:r>
            <a:r>
              <a:rPr lang="en-US" sz="2200" dirty="0"/>
              <a:t> </a:t>
            </a:r>
            <a:r>
              <a:rPr lang="en-US" sz="2200" dirty="0" err="1"/>
              <a:t>älter</a:t>
            </a:r>
            <a:r>
              <a:rPr lang="en-US" sz="2200" dirty="0"/>
              <a:t>. </a:t>
            </a:r>
            <a:r>
              <a:rPr lang="en-US" sz="2200" dirty="0" err="1"/>
              <a:t>Mit</a:t>
            </a:r>
            <a:r>
              <a:rPr lang="en-US" sz="2200" dirty="0"/>
              <a:t> </a:t>
            </a:r>
            <a:r>
              <a:rPr lang="en-US" sz="2200" dirty="0" err="1"/>
              <a:t>zunehmendem</a:t>
            </a:r>
            <a:r>
              <a:rPr lang="en-US" sz="2200" dirty="0"/>
              <a:t> Alter </a:t>
            </a:r>
            <a:r>
              <a:rPr lang="en-US" sz="2200" dirty="0" err="1"/>
              <a:t>ändern</a:t>
            </a:r>
            <a:r>
              <a:rPr lang="en-US" sz="2200" dirty="0"/>
              <a:t> </a:t>
            </a:r>
            <a:r>
              <a:rPr lang="en-US" sz="2200" dirty="0" err="1"/>
              <a:t>sich</a:t>
            </a:r>
            <a:r>
              <a:rPr lang="en-US" sz="2200" dirty="0"/>
              <a:t> </a:t>
            </a:r>
            <a:r>
              <a:rPr lang="en-US" sz="2200" dirty="0" err="1"/>
              <a:t>ihre</a:t>
            </a:r>
            <a:r>
              <a:rPr lang="en-US" sz="2200" dirty="0"/>
              <a:t> </a:t>
            </a:r>
            <a:r>
              <a:rPr lang="en-US" sz="2200" dirty="0" err="1"/>
              <a:t>Essgewohnheiten</a:t>
            </a:r>
            <a:r>
              <a:rPr lang="en-US" sz="2200" dirty="0"/>
              <a:t>, und </a:t>
            </a:r>
            <a:r>
              <a:rPr lang="en-US" sz="2200" dirty="0" err="1"/>
              <a:t>ihre</a:t>
            </a:r>
            <a:r>
              <a:rPr lang="en-US" sz="2200" dirty="0"/>
              <a:t> </a:t>
            </a:r>
            <a:r>
              <a:rPr lang="en-US" sz="2200" dirty="0" err="1"/>
              <a:t>Geschmacksrezeptoren</a:t>
            </a:r>
            <a:r>
              <a:rPr lang="en-US" sz="2200" dirty="0"/>
              <a:t> </a:t>
            </a:r>
            <a:r>
              <a:rPr lang="en-US" sz="2200" dirty="0" err="1"/>
              <a:t>verändern</a:t>
            </a:r>
            <a:r>
              <a:rPr lang="en-US" sz="2200" dirty="0"/>
              <a:t> </a:t>
            </a:r>
            <a:r>
              <a:rPr lang="en-US" sz="2200" dirty="0" err="1"/>
              <a:t>sich</a:t>
            </a:r>
            <a:r>
              <a:rPr lang="en-US" sz="2200" dirty="0"/>
              <a:t>, so </a:t>
            </a:r>
            <a:r>
              <a:rPr lang="en-US" sz="2200" dirty="0" err="1"/>
              <a:t>dass</a:t>
            </a:r>
            <a:r>
              <a:rPr lang="en-US" sz="2200" dirty="0"/>
              <a:t> </a:t>
            </a:r>
            <a:r>
              <a:rPr lang="en-US" sz="2200" dirty="0" err="1"/>
              <a:t>sie</a:t>
            </a:r>
            <a:r>
              <a:rPr lang="en-US" sz="2200" dirty="0"/>
              <a:t> </a:t>
            </a:r>
            <a:r>
              <a:rPr lang="en-US" sz="2200" dirty="0" err="1"/>
              <a:t>weniger</a:t>
            </a:r>
            <a:r>
              <a:rPr lang="en-US" sz="2200" dirty="0"/>
              <a:t> </a:t>
            </a:r>
            <a:r>
              <a:rPr lang="en-US" sz="2200" dirty="0" err="1"/>
              <a:t>Kalorien</a:t>
            </a:r>
            <a:r>
              <a:rPr lang="en-US" sz="2200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sich</a:t>
            </a:r>
            <a:r>
              <a:rPr lang="en-US" sz="2200" dirty="0"/>
              <a:t> </a:t>
            </a:r>
            <a:r>
              <a:rPr lang="en-US" sz="2200" dirty="0" err="1"/>
              <a:t>nehmen</a:t>
            </a:r>
            <a:r>
              <a:rPr lang="en-US" sz="2200" dirty="0"/>
              <a:t>. </a:t>
            </a:r>
            <a:r>
              <a:rPr lang="en-US" sz="2200" dirty="0" err="1"/>
              <a:t>Wenn</a:t>
            </a:r>
            <a:r>
              <a:rPr lang="en-US" sz="2200" dirty="0"/>
              <a:t> </a:t>
            </a:r>
            <a:r>
              <a:rPr lang="en-US" sz="2200" dirty="0" err="1"/>
              <a:t>sie</a:t>
            </a:r>
            <a:r>
              <a:rPr lang="en-US" sz="2200" dirty="0"/>
              <a:t> </a:t>
            </a:r>
            <a:r>
              <a:rPr lang="en-US" sz="2200" dirty="0" err="1"/>
              <a:t>nicht</a:t>
            </a:r>
            <a:r>
              <a:rPr lang="en-US" sz="2200" dirty="0"/>
              <a:t> die </a:t>
            </a:r>
            <a:r>
              <a:rPr lang="en-US" sz="2200" dirty="0" err="1"/>
              <a:t>Nahrung</a:t>
            </a:r>
            <a:r>
              <a:rPr lang="en-US" sz="2200" dirty="0"/>
              <a:t> </a:t>
            </a:r>
            <a:r>
              <a:rPr lang="en-US" sz="2200" dirty="0" err="1"/>
              <a:t>bekommen</a:t>
            </a:r>
            <a:r>
              <a:rPr lang="en-US" sz="2200" dirty="0"/>
              <a:t>, die </a:t>
            </a:r>
            <a:r>
              <a:rPr lang="en-US" sz="2200" dirty="0" err="1"/>
              <a:t>sie</a:t>
            </a:r>
            <a:r>
              <a:rPr lang="en-US" sz="2200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Hause</a:t>
            </a:r>
            <a:r>
              <a:rPr lang="en-US" sz="2200" dirty="0"/>
              <a:t> </a:t>
            </a:r>
            <a:r>
              <a:rPr lang="en-US" sz="2200" dirty="0" err="1"/>
              <a:t>brauchen</a:t>
            </a:r>
            <a:r>
              <a:rPr lang="en-US" sz="2200" dirty="0"/>
              <a:t>, </a:t>
            </a:r>
            <a:r>
              <a:rPr lang="en-US" sz="2200" dirty="0" err="1"/>
              <a:t>werden</a:t>
            </a:r>
            <a:r>
              <a:rPr lang="en-US" sz="2200" dirty="0"/>
              <a:t> </a:t>
            </a:r>
            <a:r>
              <a:rPr lang="en-US" sz="2200" dirty="0" err="1"/>
              <a:t>sie</a:t>
            </a:r>
            <a:r>
              <a:rPr lang="en-US" sz="2200" dirty="0"/>
              <a:t> </a:t>
            </a:r>
            <a:r>
              <a:rPr lang="en-US" sz="2200" dirty="0" err="1"/>
              <a:t>zusätzliche</a:t>
            </a:r>
            <a:r>
              <a:rPr lang="en-US" sz="2200" dirty="0"/>
              <a:t> </a:t>
            </a:r>
            <a:r>
              <a:rPr lang="en-US" sz="2200" dirty="0" err="1"/>
              <a:t>Gesundheitsdienste</a:t>
            </a:r>
            <a:r>
              <a:rPr lang="en-US" sz="2200" dirty="0"/>
              <a:t> und </a:t>
            </a:r>
            <a:r>
              <a:rPr lang="en-US" sz="2200" dirty="0" err="1"/>
              <a:t>möglicherweise</a:t>
            </a:r>
            <a:r>
              <a:rPr lang="en-US" sz="2200" dirty="0"/>
              <a:t> </a:t>
            </a:r>
            <a:r>
              <a:rPr lang="en-US" sz="2200" dirty="0" err="1"/>
              <a:t>sogar</a:t>
            </a:r>
            <a:r>
              <a:rPr lang="en-US" sz="2200" dirty="0"/>
              <a:t> </a:t>
            </a:r>
            <a:r>
              <a:rPr lang="en-US" sz="2200" dirty="0" err="1"/>
              <a:t>Vollzeitpflege</a:t>
            </a:r>
            <a:r>
              <a:rPr lang="en-US" sz="2200" dirty="0"/>
              <a:t> </a:t>
            </a:r>
            <a:r>
              <a:rPr lang="en-US" sz="2200" dirty="0" err="1"/>
              <a:t>benötigen</a:t>
            </a:r>
            <a:r>
              <a:rPr lang="en-US" sz="2200" dirty="0"/>
              <a:t>. Dies </a:t>
            </a:r>
            <a:r>
              <a:rPr lang="en-US" sz="2200" dirty="0" err="1"/>
              <a:t>bedeutet</a:t>
            </a:r>
            <a:r>
              <a:rPr lang="en-US" sz="2200" dirty="0"/>
              <a:t>, </a:t>
            </a:r>
            <a:r>
              <a:rPr lang="en-US" sz="2200" dirty="0" err="1"/>
              <a:t>dass</a:t>
            </a:r>
            <a:r>
              <a:rPr lang="en-US" sz="2200" dirty="0"/>
              <a:t> </a:t>
            </a:r>
            <a:r>
              <a:rPr lang="en-US" sz="2200" dirty="0" err="1"/>
              <a:t>sich</a:t>
            </a:r>
            <a:r>
              <a:rPr lang="en-US" sz="2200" dirty="0"/>
              <a:t> </a:t>
            </a:r>
            <a:r>
              <a:rPr lang="en-US" sz="2200" dirty="0" err="1"/>
              <a:t>unsere</a:t>
            </a:r>
            <a:r>
              <a:rPr lang="en-US" sz="2200" dirty="0"/>
              <a:t> </a:t>
            </a:r>
            <a:r>
              <a:rPr lang="en-US" sz="2200" dirty="0" err="1"/>
              <a:t>Wirtschaft</a:t>
            </a:r>
            <a:r>
              <a:rPr lang="en-US" sz="2200" dirty="0"/>
              <a:t>, </a:t>
            </a:r>
            <a:r>
              <a:rPr lang="en-US" sz="2200" dirty="0" err="1"/>
              <a:t>unsere</a:t>
            </a:r>
            <a:r>
              <a:rPr lang="en-US" sz="2200" dirty="0"/>
              <a:t> </a:t>
            </a:r>
            <a:r>
              <a:rPr lang="en-US" sz="2200" dirty="0" err="1"/>
              <a:t>Gesundheitsdienste</a:t>
            </a:r>
            <a:r>
              <a:rPr lang="en-US" sz="2200" dirty="0"/>
              <a:t>, </a:t>
            </a:r>
            <a:r>
              <a:rPr lang="en-US" sz="2200" dirty="0" err="1"/>
              <a:t>unsere</a:t>
            </a:r>
            <a:r>
              <a:rPr lang="en-US" sz="2200" dirty="0"/>
              <a:t> </a:t>
            </a:r>
            <a:r>
              <a:rPr lang="en-US" sz="2200" dirty="0" err="1"/>
              <a:t>Pflegedienste</a:t>
            </a:r>
            <a:r>
              <a:rPr lang="en-US" sz="2200" dirty="0"/>
              <a:t> und </a:t>
            </a:r>
            <a:r>
              <a:rPr lang="en-US" sz="2200" dirty="0" err="1"/>
              <a:t>unsere</a:t>
            </a:r>
            <a:r>
              <a:rPr lang="en-US" sz="2200" dirty="0"/>
              <a:t> </a:t>
            </a:r>
            <a:r>
              <a:rPr lang="en-US" sz="2200" dirty="0" err="1"/>
              <a:t>Lebensweise</a:t>
            </a:r>
            <a:r>
              <a:rPr lang="en-US" sz="2200" dirty="0"/>
              <a:t> an </a:t>
            </a:r>
            <a:r>
              <a:rPr lang="en-US" sz="2200" dirty="0" err="1"/>
              <a:t>diese</a:t>
            </a:r>
            <a:r>
              <a:rPr lang="en-US" sz="2200" dirty="0"/>
              <a:t> </a:t>
            </a:r>
            <a:r>
              <a:rPr lang="en-US" sz="2200" dirty="0" err="1"/>
              <a:t>Veränderungen</a:t>
            </a:r>
            <a:r>
              <a:rPr lang="en-US" sz="2200" dirty="0"/>
              <a:t> </a:t>
            </a:r>
            <a:r>
              <a:rPr lang="en-US" sz="2200" dirty="0" err="1"/>
              <a:t>anpassen</a:t>
            </a:r>
            <a:r>
              <a:rPr lang="en-US" sz="2200" dirty="0"/>
              <a:t> </a:t>
            </a:r>
            <a:r>
              <a:rPr lang="en-US" sz="2200" dirty="0" err="1"/>
              <a:t>müssen</a:t>
            </a:r>
            <a:r>
              <a:rPr lang="en-US" sz="2200" dirty="0"/>
              <a:t>.</a:t>
            </a:r>
            <a:endParaRPr lang="en-IE" sz="2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1867E-7DEA-4DE7-9648-C57F63B934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4715" y="228600"/>
            <a:ext cx="5930593" cy="1186715"/>
          </a:xfrm>
        </p:spPr>
        <p:txBody>
          <a:bodyPr>
            <a:noAutofit/>
          </a:bodyPr>
          <a:lstStyle/>
          <a:p>
            <a:r>
              <a:rPr lang="en-US" sz="2800" dirty="0" err="1"/>
              <a:t>Beispiel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r>
              <a:rPr lang="en-US" sz="2800" dirty="0"/>
              <a:t> Gruppe 3:</a:t>
            </a:r>
          </a:p>
          <a:p>
            <a:r>
              <a:rPr lang="en-US" sz="2800" b="1" dirty="0"/>
              <a:t>Problem &amp; Service </a:t>
            </a:r>
            <a:r>
              <a:rPr lang="en-US" sz="2800" b="1" dirty="0" err="1"/>
              <a:t>kombiniert</a:t>
            </a:r>
            <a:endParaRPr lang="en-IE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FC527-0CF8-41E5-AE04-C2AB79DCE631}"/>
              </a:ext>
            </a:extLst>
          </p:cNvPr>
          <p:cNvSpPr txBox="1"/>
          <p:nvPr/>
        </p:nvSpPr>
        <p:spPr>
          <a:xfrm>
            <a:off x="6394008" y="491099"/>
            <a:ext cx="5565620" cy="923330"/>
          </a:xfrm>
          <a:prstGeom prst="rect">
            <a:avLst/>
          </a:prstGeom>
          <a:solidFill>
            <a:srgbClr val="FFD1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Product &amp; Service: </a:t>
            </a:r>
            <a:r>
              <a:rPr lang="en-US" dirty="0">
                <a:solidFill>
                  <a:srgbClr val="000000"/>
                </a:solidFill>
              </a:rPr>
              <a:t>Meals4Health - </a:t>
            </a:r>
            <a:r>
              <a:rPr lang="en-US" dirty="0" err="1">
                <a:solidFill>
                  <a:srgbClr val="000000"/>
                </a:solidFill>
              </a:rPr>
              <a:t>Lieferung</a:t>
            </a:r>
            <a:r>
              <a:rPr lang="en-US" dirty="0">
                <a:solidFill>
                  <a:srgbClr val="000000"/>
                </a:solidFill>
              </a:rPr>
              <a:t> von </a:t>
            </a:r>
            <a:r>
              <a:rPr lang="en-US" dirty="0" err="1">
                <a:solidFill>
                  <a:srgbClr val="000000"/>
                </a:solidFill>
              </a:rPr>
              <a:t>Mahlzeiten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</a:rPr>
              <a:t>Region: </a:t>
            </a:r>
            <a:r>
              <a:rPr lang="en-US" dirty="0">
                <a:solidFill>
                  <a:srgbClr val="000000"/>
                </a:solidFill>
              </a:rPr>
              <a:t>Galway, </a:t>
            </a:r>
            <a:r>
              <a:rPr lang="en-US" dirty="0" err="1">
                <a:solidFill>
                  <a:srgbClr val="000000"/>
                </a:solidFill>
              </a:rPr>
              <a:t>Irland</a:t>
            </a: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3E507-CB28-4C3A-AB90-9C3BBF0BF978}"/>
              </a:ext>
            </a:extLst>
          </p:cNvPr>
          <p:cNvSpPr txBox="1"/>
          <p:nvPr/>
        </p:nvSpPr>
        <p:spPr>
          <a:xfrm>
            <a:off x="6523956" y="2366929"/>
            <a:ext cx="55656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Meals4Health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liefert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frische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nahrhafte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Mahlzeiten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Hause</a:t>
            </a:r>
            <a:r>
              <a:rPr lang="en-US" dirty="0">
                <a:solidFill>
                  <a:srgbClr val="000000"/>
                </a:solidFill>
              </a:rPr>
              <a:t>, die auf die </a:t>
            </a:r>
            <a:r>
              <a:rPr lang="en-US" dirty="0" err="1">
                <a:solidFill>
                  <a:srgbClr val="000000"/>
                </a:solidFill>
              </a:rPr>
              <a:t>Ernährungsbedürfnisse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älterer</a:t>
            </a:r>
            <a:r>
              <a:rPr lang="en-US" dirty="0">
                <a:solidFill>
                  <a:srgbClr val="000000"/>
                </a:solidFill>
              </a:rPr>
              <a:t> Menschen </a:t>
            </a:r>
            <a:r>
              <a:rPr lang="en-US" dirty="0" err="1">
                <a:solidFill>
                  <a:srgbClr val="000000"/>
                </a:solidFill>
              </a:rPr>
              <a:t>abgestimmt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sind</a:t>
            </a:r>
            <a:r>
              <a:rPr lang="en-US" dirty="0">
                <a:solidFill>
                  <a:srgbClr val="000000"/>
                </a:solidFill>
              </a:rPr>
              <a:t>. Alle </a:t>
            </a:r>
            <a:r>
              <a:rPr lang="en-US" dirty="0" err="1">
                <a:solidFill>
                  <a:srgbClr val="000000"/>
                </a:solidFill>
              </a:rPr>
              <a:t>Mahlzeiten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werden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frisch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zubereitet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können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landesweit</a:t>
            </a:r>
            <a:r>
              <a:rPr lang="en-US" dirty="0">
                <a:solidFill>
                  <a:srgbClr val="000000"/>
                </a:solidFill>
              </a:rPr>
              <a:t> an </a:t>
            </a:r>
            <a:r>
              <a:rPr lang="en-US" dirty="0" err="1">
                <a:solidFill>
                  <a:srgbClr val="000000"/>
                </a:solidFill>
              </a:rPr>
              <a:t>diejenigen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geliefert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werden</a:t>
            </a:r>
            <a:r>
              <a:rPr lang="en-US" dirty="0">
                <a:solidFill>
                  <a:srgbClr val="000000"/>
                </a:solidFill>
              </a:rPr>
              <a:t>, die den Service </a:t>
            </a:r>
            <a:r>
              <a:rPr lang="en-US" dirty="0" err="1">
                <a:solidFill>
                  <a:srgbClr val="000000"/>
                </a:solidFill>
              </a:rPr>
              <a:t>zu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Hause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Anspruch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nehmen</a:t>
            </a:r>
            <a:r>
              <a:rPr lang="en-US" dirty="0">
                <a:solidFill>
                  <a:srgbClr val="000000"/>
                </a:solidFill>
              </a:rPr>
              <a:t>. Meals4health </a:t>
            </a:r>
            <a:r>
              <a:rPr lang="en-US" dirty="0" err="1">
                <a:solidFill>
                  <a:srgbClr val="000000"/>
                </a:solidFill>
              </a:rPr>
              <a:t>nimmt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denjenigen</a:t>
            </a:r>
            <a:r>
              <a:rPr lang="en-US" dirty="0">
                <a:solidFill>
                  <a:srgbClr val="000000"/>
                </a:solidFill>
              </a:rPr>
              <a:t>, die </a:t>
            </a:r>
            <a:r>
              <a:rPr lang="en-US" dirty="0" err="1">
                <a:solidFill>
                  <a:srgbClr val="000000"/>
                </a:solidFill>
              </a:rPr>
              <a:t>sich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damit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schwer</a:t>
            </a:r>
            <a:r>
              <a:rPr lang="en-US" dirty="0">
                <a:solidFill>
                  <a:srgbClr val="000000"/>
                </a:solidFill>
              </a:rPr>
              <a:t> tun, das </a:t>
            </a:r>
            <a:r>
              <a:rPr lang="en-US" dirty="0" err="1">
                <a:solidFill>
                  <a:srgbClr val="000000"/>
                </a:solidFill>
              </a:rPr>
              <a:t>Einkaufen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err="1">
                <a:solidFill>
                  <a:srgbClr val="000000"/>
                </a:solidFill>
              </a:rPr>
              <a:t>Kochen</a:t>
            </a:r>
            <a:r>
              <a:rPr lang="en-US" dirty="0">
                <a:solidFill>
                  <a:srgbClr val="000000"/>
                </a:solidFill>
              </a:rPr>
              <a:t> ab und </a:t>
            </a:r>
            <a:r>
              <a:rPr lang="en-US" dirty="0" err="1">
                <a:solidFill>
                  <a:srgbClr val="000000"/>
                </a:solidFill>
              </a:rPr>
              <a:t>beugt</a:t>
            </a:r>
            <a:r>
              <a:rPr lang="en-US" dirty="0">
                <a:solidFill>
                  <a:srgbClr val="000000"/>
                </a:solidFill>
              </a:rPr>
              <a:t> so </a:t>
            </a:r>
            <a:r>
              <a:rPr lang="en-US" dirty="0" err="1">
                <a:solidFill>
                  <a:srgbClr val="000000"/>
                </a:solidFill>
              </a:rPr>
              <a:t>möglicher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Mangelernährung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oder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anderen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ernährungsbedingten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Krankheiten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vor</a:t>
            </a:r>
            <a:r>
              <a:rPr lang="en-US" dirty="0">
                <a:solidFill>
                  <a:srgbClr val="000000"/>
                </a:solidFill>
              </a:rPr>
              <a:t>. Sie </a:t>
            </a:r>
            <a:r>
              <a:rPr lang="en-US" dirty="0" err="1">
                <a:solidFill>
                  <a:srgbClr val="000000"/>
                </a:solidFill>
              </a:rPr>
              <a:t>ermöglichen</a:t>
            </a:r>
            <a:r>
              <a:rPr lang="en-US" dirty="0">
                <a:solidFill>
                  <a:srgbClr val="000000"/>
                </a:solidFill>
              </a:rPr>
              <a:t> es den </a:t>
            </a:r>
            <a:r>
              <a:rPr lang="en-US" dirty="0" err="1">
                <a:solidFill>
                  <a:srgbClr val="000000"/>
                </a:solidFill>
              </a:rPr>
              <a:t>Senioren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auch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weiterhin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unabhängig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oder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halb-unabhängig</a:t>
            </a:r>
            <a:r>
              <a:rPr lang="en-US" dirty="0">
                <a:solidFill>
                  <a:srgbClr val="000000"/>
                </a:solidFill>
              </a:rPr>
              <a:t> in </a:t>
            </a:r>
            <a:r>
              <a:rPr lang="en-US" dirty="0" err="1">
                <a:solidFill>
                  <a:srgbClr val="000000"/>
                </a:solidFill>
              </a:rPr>
              <a:t>ihren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eigenen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vier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Wänden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zu</a:t>
            </a:r>
            <a:r>
              <a:rPr lang="en-US" dirty="0">
                <a:solidFill>
                  <a:srgbClr val="000000"/>
                </a:solidFill>
              </a:rPr>
              <a:t> leben und </a:t>
            </a:r>
            <a:r>
              <a:rPr lang="en-US" dirty="0" err="1">
                <a:solidFill>
                  <a:srgbClr val="000000"/>
                </a:solidFill>
              </a:rPr>
              <a:t>bieten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ihnen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eine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soziale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Verbindung</a:t>
            </a:r>
            <a:r>
              <a:rPr lang="en-US" dirty="0">
                <a:solidFill>
                  <a:srgbClr val="000000"/>
                </a:solidFill>
              </a:rPr>
              <a:t>, auf die </a:t>
            </a:r>
            <a:r>
              <a:rPr lang="en-US" dirty="0" err="1">
                <a:solidFill>
                  <a:srgbClr val="000000"/>
                </a:solidFill>
              </a:rPr>
              <a:t>sie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jeden</a:t>
            </a:r>
            <a:r>
              <a:rPr lang="en-US" dirty="0">
                <a:solidFill>
                  <a:srgbClr val="000000"/>
                </a:solidFill>
              </a:rPr>
              <a:t> Tag </a:t>
            </a:r>
            <a:r>
              <a:rPr lang="en-US" dirty="0" err="1">
                <a:solidFill>
                  <a:srgbClr val="000000"/>
                </a:solidFill>
              </a:rPr>
              <a:t>freuen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können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51C7F87E-6CF1-4E79-9456-EF305C94E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199" y="1414429"/>
            <a:ext cx="12668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804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A70D02-4202-4F57-8BF2-706A680C15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3332" y="1461155"/>
            <a:ext cx="5948796" cy="4163560"/>
          </a:xfrm>
        </p:spPr>
        <p:txBody>
          <a:bodyPr>
            <a:normAutofit fontScale="92500" lnSpcReduction="10000"/>
          </a:bodyPr>
          <a:lstStyle/>
          <a:p>
            <a:pPr indent="0"/>
            <a:r>
              <a:rPr lang="en-US" dirty="0" err="1"/>
              <a:t>Jetzt</a:t>
            </a:r>
            <a:r>
              <a:rPr lang="en-US" dirty="0"/>
              <a:t>, wo Sie </a:t>
            </a:r>
            <a:r>
              <a:rPr lang="en-US" dirty="0" err="1"/>
              <a:t>sich</a:t>
            </a:r>
            <a:r>
              <a:rPr lang="en-US" dirty="0"/>
              <a:t> der </a:t>
            </a:r>
            <a:r>
              <a:rPr lang="en-US" dirty="0" err="1"/>
              <a:t>Herausforderungen</a:t>
            </a:r>
            <a:r>
              <a:rPr lang="en-US" dirty="0"/>
              <a:t> </a:t>
            </a:r>
            <a:r>
              <a:rPr lang="en-US" dirty="0" err="1"/>
              <a:t>bewusst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, </a:t>
            </a:r>
            <a:r>
              <a:rPr lang="en-US" dirty="0" err="1"/>
              <a:t>können</a:t>
            </a:r>
            <a:r>
              <a:rPr lang="en-US" dirty="0"/>
              <a:t> Sie und </a:t>
            </a:r>
            <a:r>
              <a:rPr lang="en-US" dirty="0" err="1"/>
              <a:t>Ihr</a:t>
            </a:r>
            <a:r>
              <a:rPr lang="en-US" dirty="0"/>
              <a:t> Team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vorstellen</a:t>
            </a:r>
            <a:r>
              <a:rPr lang="en-US" dirty="0"/>
              <a:t>, </a:t>
            </a: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Herausforderung</a:t>
            </a:r>
            <a:r>
              <a:rPr lang="en-US" dirty="0"/>
              <a:t> die Chance sein </a:t>
            </a:r>
            <a:r>
              <a:rPr lang="en-US" dirty="0" err="1"/>
              <a:t>könnte</a:t>
            </a:r>
            <a:r>
              <a:rPr lang="en-US" dirty="0"/>
              <a:t>, </a:t>
            </a:r>
            <a:r>
              <a:rPr lang="en-US" dirty="0" err="1"/>
              <a:t>für</a:t>
            </a:r>
            <a:r>
              <a:rPr lang="en-US" dirty="0"/>
              <a:t> die Sie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Lösung</a:t>
            </a:r>
            <a:r>
              <a:rPr lang="en-US" dirty="0"/>
              <a:t> </a:t>
            </a:r>
            <a:r>
              <a:rPr lang="en-US" dirty="0" err="1"/>
              <a:t>finden</a:t>
            </a:r>
            <a:r>
              <a:rPr lang="en-US" dirty="0"/>
              <a:t>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err="1"/>
              <a:t>Wird</a:t>
            </a:r>
            <a:r>
              <a:rPr lang="en-US" dirty="0"/>
              <a:t> es </a:t>
            </a:r>
            <a:r>
              <a:rPr lang="en-US" dirty="0" err="1"/>
              <a:t>sich</a:t>
            </a:r>
            <a:r>
              <a:rPr lang="en-US" dirty="0"/>
              <a:t> um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neues</a:t>
            </a:r>
            <a:r>
              <a:rPr lang="en-US" dirty="0"/>
              <a:t> </a:t>
            </a:r>
            <a:r>
              <a:rPr lang="en-US" dirty="0" err="1"/>
              <a:t>Lebensmittel</a:t>
            </a:r>
            <a:r>
              <a:rPr lang="en-US" dirty="0"/>
              <a:t> </a:t>
            </a:r>
            <a:r>
              <a:rPr lang="en-US" dirty="0" err="1"/>
              <a:t>handeln</a:t>
            </a:r>
            <a:r>
              <a:rPr lang="en-US" dirty="0"/>
              <a:t>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Ein </a:t>
            </a:r>
            <a:r>
              <a:rPr lang="en-US" dirty="0" err="1"/>
              <a:t>angepasstes</a:t>
            </a:r>
            <a:r>
              <a:rPr lang="en-US" dirty="0"/>
              <a:t>/</a:t>
            </a:r>
            <a:r>
              <a:rPr lang="en-US" dirty="0" err="1"/>
              <a:t>angereichertes</a:t>
            </a:r>
            <a:r>
              <a:rPr lang="en-US" dirty="0"/>
              <a:t> </a:t>
            </a:r>
            <a:r>
              <a:rPr lang="en-US" dirty="0" err="1"/>
              <a:t>Lebensmittelprodukt</a:t>
            </a:r>
            <a:r>
              <a:rPr lang="en-US" dirty="0"/>
              <a:t>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err="1"/>
              <a:t>Wird</a:t>
            </a:r>
            <a:r>
              <a:rPr lang="en-US" dirty="0"/>
              <a:t> es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Dienstleistung</a:t>
            </a:r>
            <a:r>
              <a:rPr lang="en-US" dirty="0"/>
              <a:t> sein, die das Leben von </a:t>
            </a:r>
            <a:r>
              <a:rPr lang="en-US" dirty="0" err="1"/>
              <a:t>Senioren</a:t>
            </a:r>
            <a:r>
              <a:rPr lang="en-US" dirty="0"/>
              <a:t> </a:t>
            </a:r>
            <a:r>
              <a:rPr lang="en-US" dirty="0" err="1"/>
              <a:t>erleichtert</a:t>
            </a:r>
            <a:r>
              <a:rPr lang="en-US" dirty="0"/>
              <a:t>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err="1"/>
              <a:t>Wird</a:t>
            </a:r>
            <a:r>
              <a:rPr lang="en-US" dirty="0"/>
              <a:t> es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Kombination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beidem</a:t>
            </a:r>
            <a:r>
              <a:rPr lang="en-US" dirty="0"/>
              <a:t> sein?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 err="1"/>
              <a:t>Wird</a:t>
            </a:r>
            <a:r>
              <a:rPr lang="en-US" dirty="0"/>
              <a:t> es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technologische</a:t>
            </a:r>
            <a:r>
              <a:rPr lang="en-US" dirty="0"/>
              <a:t> </a:t>
            </a:r>
            <a:r>
              <a:rPr lang="en-US" dirty="0" err="1"/>
              <a:t>Lösung</a:t>
            </a:r>
            <a:r>
              <a:rPr lang="en-US" dirty="0"/>
              <a:t> sein? </a:t>
            </a:r>
            <a:endParaRPr lang="en-IE" dirty="0"/>
          </a:p>
        </p:txBody>
      </p:sp>
      <p:pic>
        <p:nvPicPr>
          <p:cNvPr id="7" name="Picture Placeholder 6" descr="Lightbulb and pencil with solid fill">
            <a:extLst>
              <a:ext uri="{FF2B5EF4-FFF2-40B4-BE49-F238E27FC236}">
                <a16:creationId xmlns:a16="http://schemas.microsoft.com/office/drawing/2014/main" id="{C0013B01-C08C-4C0E-8DD6-0D583969A7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41" b="1041"/>
          <a:stretch>
            <a:fillRect/>
          </a:stretch>
        </p:blipFill>
        <p:spPr/>
      </p:pic>
      <p:pic>
        <p:nvPicPr>
          <p:cNvPr id="8" name="Picture 7" descr="Blue puzzle pieces with one red puzzle forming a circle">
            <a:extLst>
              <a:ext uri="{FF2B5EF4-FFF2-40B4-BE49-F238E27FC236}">
                <a16:creationId xmlns:a16="http://schemas.microsoft.com/office/drawing/2014/main" id="{CF368CB7-6810-4B89-914F-7869E85054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128" y="212586"/>
            <a:ext cx="5650874" cy="552797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05993-F6B1-41F6-A68F-67BCF7F3CA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8255" y="212587"/>
            <a:ext cx="7829864" cy="1020698"/>
          </a:xfrm>
          <a:solidFill>
            <a:srgbClr val="FFD100"/>
          </a:solidFill>
        </p:spPr>
        <p:txBody>
          <a:bodyPr>
            <a:normAutofit fontScale="85000" lnSpcReduction="10000"/>
          </a:bodyPr>
          <a:lstStyle/>
          <a:p>
            <a:r>
              <a:rPr lang="en-US" sz="3300" b="1" dirty="0" err="1"/>
              <a:t>Unternehmens</a:t>
            </a:r>
            <a:r>
              <a:rPr lang="en-US" sz="3300" b="1" dirty="0"/>
              <a:t> - </a:t>
            </a:r>
            <a:r>
              <a:rPr lang="en-US" sz="3300" b="1" dirty="0" err="1"/>
              <a:t>Beispiel</a:t>
            </a:r>
            <a:r>
              <a:rPr lang="en-US" sz="3300" b="1" dirty="0"/>
              <a:t>:</a:t>
            </a:r>
          </a:p>
          <a:p>
            <a:r>
              <a:rPr lang="en-US" sz="3300" b="1" dirty="0"/>
              <a:t>Die </a:t>
            </a:r>
            <a:r>
              <a:rPr lang="en-US" sz="3300" b="1" dirty="0" err="1"/>
              <a:t>Herausforderungen</a:t>
            </a:r>
            <a:r>
              <a:rPr lang="en-US" sz="3300" b="1" dirty="0"/>
              <a:t> in </a:t>
            </a:r>
            <a:r>
              <a:rPr lang="en-US" sz="3300" b="1" dirty="0" err="1"/>
              <a:t>Chancen</a:t>
            </a:r>
            <a:r>
              <a:rPr lang="en-US" sz="3300" b="1" dirty="0"/>
              <a:t> </a:t>
            </a:r>
            <a:r>
              <a:rPr lang="en-US" sz="3300" b="1" dirty="0" err="1"/>
              <a:t>verwandeln</a:t>
            </a:r>
            <a:r>
              <a:rPr lang="en-US" sz="3300" b="1" dirty="0"/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77485-FD85-4724-A948-8D6E43A5DC35}"/>
              </a:ext>
            </a:extLst>
          </p:cNvPr>
          <p:cNvSpPr txBox="1"/>
          <p:nvPr/>
        </p:nvSpPr>
        <p:spPr>
          <a:xfrm>
            <a:off x="4734961" y="5624715"/>
            <a:ext cx="5119043" cy="923330"/>
          </a:xfrm>
          <a:prstGeom prst="rect">
            <a:avLst/>
          </a:prstGeom>
          <a:solidFill>
            <a:srgbClr val="FFD100"/>
          </a:solidFill>
        </p:spPr>
        <p:txBody>
          <a:bodyPr wrap="square" rtlCol="0" anchor="ctr" anchorCtr="1">
            <a:spAutoFit/>
          </a:bodyPr>
          <a:lstStyle/>
          <a:p>
            <a:endParaRPr lang="en-US" b="1" dirty="0">
              <a:solidFill>
                <a:srgbClr val="000000"/>
              </a:solidFill>
            </a:endParaRPr>
          </a:p>
          <a:p>
            <a:pPr algn="r"/>
            <a:r>
              <a:rPr lang="en-US" b="1" dirty="0">
                <a:solidFill>
                  <a:srgbClr val="000000"/>
                </a:solidFill>
              </a:rPr>
              <a:t>VERSUCHEN SIE, DIESE 5 FRAGEN ZU BEANTWORTEN...</a:t>
            </a:r>
          </a:p>
        </p:txBody>
      </p:sp>
      <p:pic>
        <p:nvPicPr>
          <p:cNvPr id="13" name="Graphic 12" descr="Pencil outline">
            <a:extLst>
              <a:ext uri="{FF2B5EF4-FFF2-40B4-BE49-F238E27FC236}">
                <a16:creationId xmlns:a16="http://schemas.microsoft.com/office/drawing/2014/main" id="{37DD4BAF-303D-4DA8-90D9-BEC43C4803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4795" y="56336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307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732BDE-A97D-4856-9283-DA2458148D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4715" y="1757011"/>
            <a:ext cx="5192360" cy="38677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188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Healthy ageing: Innovate to meet the needs of elderly consumers (foodnavigator.com)</a:t>
            </a:r>
            <a:endParaRPr lang="en-US">
              <a:solidFill>
                <a:srgbClr val="1188A3"/>
              </a:solidFill>
            </a:endParaRPr>
          </a:p>
          <a:p>
            <a:endParaRPr lang="en-US">
              <a:solidFill>
                <a:srgbClr val="1188A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>
                <a:solidFill>
                  <a:srgbClr val="1188A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https://www.fooddesignthinking.org/</a:t>
            </a:r>
            <a:endParaRPr lang="en-US">
              <a:solidFill>
                <a:srgbClr val="1188A3"/>
              </a:solidFill>
            </a:endParaRPr>
          </a:p>
          <a:p>
            <a:endParaRPr lang="en-IE">
              <a:solidFill>
                <a:srgbClr val="1188A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>
                <a:solidFill>
                  <a:srgbClr val="1188A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http://centmapress.ilb.uni-bonn.de/ojs/index.php/proceedings/article/viewFile/385/382</a:t>
            </a:r>
            <a:endParaRPr lang="en-IE">
              <a:solidFill>
                <a:srgbClr val="1188A3"/>
              </a:solidFill>
            </a:endParaRPr>
          </a:p>
          <a:p>
            <a:endParaRPr lang="en-IE">
              <a:solidFill>
                <a:srgbClr val="1188A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17209-BF6B-4982-81F3-52BCAE45A6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Weiterführende</a:t>
            </a:r>
            <a:r>
              <a:rPr lang="en-US" dirty="0"/>
              <a:t> </a:t>
            </a:r>
            <a:r>
              <a:rPr lang="en-US" dirty="0" err="1"/>
              <a:t>Literatur</a:t>
            </a:r>
            <a:endParaRPr lang="en-IE" dirty="0"/>
          </a:p>
        </p:txBody>
      </p:sp>
      <p:pic>
        <p:nvPicPr>
          <p:cNvPr id="6" name="Picture Placeholder 5" descr="Person working with laptop and notepad">
            <a:extLst>
              <a:ext uri="{FF2B5EF4-FFF2-40B4-BE49-F238E27FC236}">
                <a16:creationId xmlns:a16="http://schemas.microsoft.com/office/drawing/2014/main" id="{497EDE0D-985E-4569-88F2-8852CA8971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300" y="228600"/>
            <a:ext cx="5564883" cy="5447571"/>
          </a:xfrm>
        </p:spPr>
      </p:pic>
    </p:spTree>
    <p:extLst>
      <p:ext uri="{BB962C8B-B14F-4D97-AF65-F5344CB8AC3E}">
        <p14:creationId xmlns:p14="http://schemas.microsoft.com/office/powerpoint/2010/main" val="13571338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501F5B-CC6D-0E45-B824-2349F003B4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/>
              <a:t>www. innovatingfoodforseniors.eu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651E51-4EA2-7540-967D-5156E5B25F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31660" y="579421"/>
            <a:ext cx="3684760" cy="4780230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dirty="0"/>
              <a:t>Sie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soeben</a:t>
            </a:r>
            <a:r>
              <a:rPr lang="en-US" dirty="0"/>
              <a:t> </a:t>
            </a:r>
            <a:r>
              <a:rPr lang="en-US" b="1" dirty="0"/>
              <a:t>Modul 1</a:t>
            </a:r>
            <a:r>
              <a:rPr lang="en-US" dirty="0"/>
              <a:t> </a:t>
            </a:r>
            <a:r>
              <a:rPr lang="en-US" dirty="0" err="1"/>
              <a:t>abgeschlossen</a:t>
            </a:r>
            <a:r>
              <a:rPr lang="en-US" dirty="0"/>
              <a:t>. </a:t>
            </a:r>
            <a:r>
              <a:rPr lang="en-US" dirty="0" err="1"/>
              <a:t>Herzlichen</a:t>
            </a:r>
            <a:r>
              <a:rPr lang="en-US" dirty="0"/>
              <a:t> </a:t>
            </a:r>
            <a:r>
              <a:rPr lang="en-US" dirty="0" err="1"/>
              <a:t>Glückwunsch</a:t>
            </a:r>
            <a:r>
              <a:rPr lang="en-US" dirty="0"/>
              <a:t>!</a:t>
            </a:r>
          </a:p>
          <a:p>
            <a:pPr algn="ctr">
              <a:lnSpc>
                <a:spcPct val="120000"/>
              </a:lnSpc>
            </a:pPr>
            <a:r>
              <a:rPr lang="en-US" dirty="0"/>
              <a:t> In </a:t>
            </a:r>
            <a:r>
              <a:rPr lang="en-US" b="1" dirty="0"/>
              <a:t>Modul 2</a:t>
            </a:r>
            <a:r>
              <a:rPr lang="en-US" dirty="0"/>
              <a:t> </a:t>
            </a:r>
            <a:r>
              <a:rPr lang="en-US" dirty="0" err="1"/>
              <a:t>führen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Sie in das Reich der </a:t>
            </a:r>
            <a:r>
              <a:rPr lang="en-US" dirty="0" err="1"/>
              <a:t>personalisierten</a:t>
            </a:r>
            <a:r>
              <a:rPr lang="en-US" dirty="0"/>
              <a:t> </a:t>
            </a:r>
            <a:r>
              <a:rPr lang="en-US" dirty="0" err="1"/>
              <a:t>Nährstoffe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Senioren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, </a:t>
            </a:r>
            <a:r>
              <a:rPr lang="en-US" dirty="0" err="1"/>
              <a:t>während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unsere</a:t>
            </a:r>
            <a:r>
              <a:rPr lang="en-US" dirty="0"/>
              <a:t> </a:t>
            </a:r>
            <a:r>
              <a:rPr lang="en-US" dirty="0" err="1"/>
              <a:t>Reise</a:t>
            </a:r>
            <a:r>
              <a:rPr lang="en-US" dirty="0"/>
              <a:t> der </a:t>
            </a:r>
            <a:r>
              <a:rPr lang="en-US" dirty="0" err="1"/>
              <a:t>Ernährung</a:t>
            </a:r>
            <a:r>
              <a:rPr lang="en-US" dirty="0"/>
              <a:t> und Innovation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Senioren</a:t>
            </a:r>
            <a:r>
              <a:rPr lang="en-US" dirty="0"/>
              <a:t> </a:t>
            </a:r>
            <a:r>
              <a:rPr lang="en-US" dirty="0" err="1"/>
              <a:t>fortsetzen</a:t>
            </a:r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16982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74063C-70A0-49ED-BA7C-1F84B4A030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1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DC44C-AE53-47ED-A364-A53EB42954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1072" y="1606962"/>
            <a:ext cx="5181122" cy="465203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Die </a:t>
            </a:r>
            <a:r>
              <a:rPr lang="en-US" dirty="0" err="1"/>
              <a:t>Silberwirtschaft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riesig</a:t>
            </a:r>
            <a:r>
              <a:rPr lang="en-US" dirty="0"/>
              <a:t> und </a:t>
            </a:r>
            <a:r>
              <a:rPr lang="en-US" dirty="0" err="1"/>
              <a:t>wächst</a:t>
            </a:r>
            <a:r>
              <a:rPr lang="en-US" dirty="0"/>
              <a:t>. In </a:t>
            </a:r>
            <a:r>
              <a:rPr lang="en-US" dirty="0" err="1"/>
              <a:t>diesem</a:t>
            </a:r>
            <a:r>
              <a:rPr lang="en-US" dirty="0"/>
              <a:t> Modul </a:t>
            </a:r>
            <a:r>
              <a:rPr lang="en-US" dirty="0" err="1"/>
              <a:t>wollen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die </a:t>
            </a:r>
            <a:r>
              <a:rPr lang="en-US" dirty="0" err="1"/>
              <a:t>darin</a:t>
            </a:r>
            <a:r>
              <a:rPr lang="en-US" dirty="0"/>
              <a:t> </a:t>
            </a:r>
            <a:r>
              <a:rPr lang="en-US" dirty="0" err="1"/>
              <a:t>liegenden</a:t>
            </a:r>
            <a:r>
              <a:rPr lang="en-US" dirty="0"/>
              <a:t> </a:t>
            </a:r>
            <a:r>
              <a:rPr lang="en-US" dirty="0" err="1"/>
              <a:t>Chancen</a:t>
            </a:r>
            <a:r>
              <a:rPr lang="en-US" dirty="0"/>
              <a:t> </a:t>
            </a:r>
            <a:r>
              <a:rPr lang="en-US" dirty="0" err="1"/>
              <a:t>erkunden</a:t>
            </a:r>
            <a:r>
              <a:rPr lang="en-US" dirty="0"/>
              <a:t>. Dazu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zunächst</a:t>
            </a:r>
            <a:r>
              <a:rPr lang="en-US" dirty="0"/>
              <a:t> die </a:t>
            </a:r>
            <a:r>
              <a:rPr lang="en-US" dirty="0" err="1"/>
              <a:t>allgemeine</a:t>
            </a:r>
            <a:r>
              <a:rPr lang="en-US" dirty="0"/>
              <a:t> </a:t>
            </a:r>
            <a:r>
              <a:rPr lang="en-US" dirty="0" err="1"/>
              <a:t>Marktchance</a:t>
            </a:r>
            <a:r>
              <a:rPr lang="en-US" dirty="0"/>
              <a:t> verstehen, </a:t>
            </a:r>
            <a:r>
              <a:rPr lang="en-US" dirty="0" err="1"/>
              <a:t>prüfen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Innovation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Lebensmittelsektor</a:t>
            </a:r>
            <a:r>
              <a:rPr lang="en-US" dirty="0"/>
              <a:t> </a:t>
            </a:r>
            <a:r>
              <a:rPr lang="en-US" dirty="0" err="1"/>
              <a:t>aussieht</a:t>
            </a:r>
            <a:r>
              <a:rPr lang="en-US" dirty="0"/>
              <a:t>, und </a:t>
            </a:r>
            <a:r>
              <a:rPr lang="en-US" dirty="0" err="1"/>
              <a:t>abschließend</a:t>
            </a:r>
            <a:r>
              <a:rPr lang="en-US" dirty="0"/>
              <a:t> </a:t>
            </a:r>
            <a:r>
              <a:rPr lang="en-US" dirty="0" err="1"/>
              <a:t>erörtern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Innovation und den </a:t>
            </a:r>
            <a:r>
              <a:rPr lang="en-US" i="1" dirty="0"/>
              <a:t>Design-Thinking</a:t>
            </a:r>
            <a:r>
              <a:rPr lang="en-US" dirty="0"/>
              <a:t> </a:t>
            </a:r>
            <a:r>
              <a:rPr lang="en-US" dirty="0" err="1"/>
              <a:t>Prozess</a:t>
            </a:r>
            <a:r>
              <a:rPr lang="en-US" dirty="0"/>
              <a:t> </a:t>
            </a:r>
            <a:r>
              <a:rPr lang="en-US" dirty="0" err="1"/>
              <a:t>nutzen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, um </a:t>
            </a: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Kohorte</a:t>
            </a:r>
            <a:r>
              <a:rPr lang="en-US" dirty="0"/>
              <a:t> und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Bedürfnisse</a:t>
            </a:r>
            <a:r>
              <a:rPr lang="en-US" dirty="0"/>
              <a:t> und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besser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verstehen, bevor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uns</a:t>
            </a:r>
            <a:r>
              <a:rPr lang="en-US" dirty="0"/>
              <a:t> an die </a:t>
            </a:r>
            <a:r>
              <a:rPr lang="en-US" dirty="0" err="1"/>
              <a:t>Suche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Lösungen</a:t>
            </a:r>
            <a:r>
              <a:rPr lang="en-US" dirty="0"/>
              <a:t> </a:t>
            </a:r>
            <a:r>
              <a:rPr lang="en-US" dirty="0" err="1"/>
              <a:t>machen</a:t>
            </a:r>
            <a:r>
              <a:rPr lang="en-US" dirty="0"/>
              <a:t>. </a:t>
            </a:r>
          </a:p>
          <a:p>
            <a:r>
              <a:rPr lang="en-US" dirty="0"/>
              <a:t>Dies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unsere</a:t>
            </a:r>
            <a:r>
              <a:rPr lang="en-US" dirty="0"/>
              <a:t> </a:t>
            </a:r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Erfahrung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dem </a:t>
            </a:r>
            <a:r>
              <a:rPr lang="en-US" b="1" dirty="0"/>
              <a:t>Design-Thinking </a:t>
            </a:r>
            <a:r>
              <a:rPr lang="en-US" dirty="0" err="1"/>
              <a:t>Prozess</a:t>
            </a:r>
            <a:r>
              <a:rPr lang="en-US" dirty="0"/>
              <a:t> sein, und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sehen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nützlich</a:t>
            </a:r>
            <a:r>
              <a:rPr lang="en-US" dirty="0"/>
              <a:t> er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Lebensmittelinnovation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E0AB3-4121-4A2C-9F38-8D3D9CFBAA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2407" y="628636"/>
            <a:ext cx="4378451" cy="603631"/>
          </a:xfrm>
        </p:spPr>
        <p:txBody>
          <a:bodyPr/>
          <a:lstStyle/>
          <a:p>
            <a:r>
              <a:rPr lang="en-US" dirty="0" err="1"/>
              <a:t>Modulinhalt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E6D53-F6A1-4B82-81B8-3A2033037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en-GB" sz="2000" dirty="0" err="1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Chancen</a:t>
            </a:r>
            <a:r>
              <a:rPr lang="en-GB" sz="20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GB" sz="2000" dirty="0" err="1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Seniorenmarktes</a:t>
            </a:r>
            <a:r>
              <a:rPr lang="en-GB" sz="20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in Europa</a:t>
            </a:r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72D299-F965-4FDE-B300-C4C0D26262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2</a:t>
            </a:r>
            <a:endParaRPr lang="en-I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86F4E5-062D-4367-AE7C-E178B8CD44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 sz="2000" dirty="0">
              <a:solidFill>
                <a:srgbClr val="000000"/>
              </a:solidFill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/>
              </a:rPr>
              <a:t>Innovationen als Chance nutzen</a:t>
            </a:r>
            <a:endParaRPr lang="en-IE" sz="2000" dirty="0">
              <a:solidFill>
                <a:srgbClr val="000000"/>
              </a:solidFill>
              <a:effectLst/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34F731-A599-4026-AFC2-D01661DD13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3</a:t>
            </a:r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7625E6-B3B2-46B2-A969-7C9FD571FD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sz="2000" dirty="0">
              <a:solidFill>
                <a:srgbClr val="000000"/>
              </a:solidFill>
              <a:effectLst/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Der</a:t>
            </a:r>
            <a:r>
              <a:rPr lang="en-GB" sz="2000" dirty="0">
                <a:solidFill>
                  <a:srgbClr val="000000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Design-</a:t>
            </a:r>
            <a:r>
              <a:rPr lang="en-GB" sz="20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solidFill>
                  <a:srgbClr val="000000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hinking </a:t>
            </a:r>
            <a:r>
              <a:rPr lang="en-GB" sz="2000" dirty="0" err="1">
                <a:solidFill>
                  <a:srgbClr val="000000"/>
                </a:solidFill>
                <a:effectLst/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Prozess</a:t>
            </a:r>
            <a:endParaRPr lang="en-GB" sz="2000" dirty="0">
              <a:solidFill>
                <a:srgbClr val="000000"/>
              </a:solidFill>
              <a:effectLst/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AD8972-54A5-4913-AAC5-9935D0039D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/>
              <a:t>4</a:t>
            </a:r>
            <a:endParaRPr lang="en-I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77DC82-12D3-4639-8190-2276FB4825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sz="2000" dirty="0">
              <a:solidFill>
                <a:srgbClr val="000000"/>
              </a:solidFill>
              <a:effectLst/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en-GB" sz="2000" dirty="0" err="1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Lebensmittelmarkt</a:t>
            </a:r>
            <a:r>
              <a:rPr lang="en-GB" sz="20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en-GB" sz="20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Senioren</a:t>
            </a:r>
            <a:r>
              <a:rPr lang="en-GB" sz="20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, wo die </a:t>
            </a:r>
            <a:r>
              <a:rPr lang="en-GB" sz="2000" dirty="0" err="1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Möglichkeiten</a:t>
            </a:r>
            <a:r>
              <a:rPr lang="en-GB" sz="20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liegen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5685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a Innovation Campus - Colours">
      <a:dk1>
        <a:srgbClr val="086D6E"/>
      </a:dk1>
      <a:lt1>
        <a:srgbClr val="FFFFFF"/>
      </a:lt1>
      <a:dk2>
        <a:srgbClr val="FFFFFF"/>
      </a:dk2>
      <a:lt2>
        <a:srgbClr val="FFFFFF"/>
      </a:lt2>
      <a:accent1>
        <a:srgbClr val="086D6E"/>
      </a:accent1>
      <a:accent2>
        <a:srgbClr val="0D9390"/>
      </a:accent2>
      <a:accent3>
        <a:srgbClr val="87A66E"/>
      </a:accent3>
      <a:accent4>
        <a:srgbClr val="ACC199"/>
      </a:accent4>
      <a:accent5>
        <a:srgbClr val="F0C049"/>
      </a:accent5>
      <a:accent6>
        <a:srgbClr val="EEE387"/>
      </a:accent6>
      <a:hlink>
        <a:srgbClr val="87A66E"/>
      </a:hlink>
      <a:folHlink>
        <a:srgbClr val="87A66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9EED690624143B9CCB44C7945D306" ma:contentTypeVersion="16" ma:contentTypeDescription="Create a new document." ma:contentTypeScope="" ma:versionID="a33815bba22a291baf2f2d07ea465cc4">
  <xsd:schema xmlns:xsd="http://www.w3.org/2001/XMLSchema" xmlns:xs="http://www.w3.org/2001/XMLSchema" xmlns:p="http://schemas.microsoft.com/office/2006/metadata/properties" xmlns:ns2="539e4a8c-7e7c-4ea1-8c2e-f9bf51a8ca20" xmlns:ns3="41f5c9df-7cea-428a-8452-da6b62a57c0f" targetNamespace="http://schemas.microsoft.com/office/2006/metadata/properties" ma:root="true" ma:fieldsID="7261e43b332063b1a6906cdfe7e0e2e3" ns2:_="" ns3:_="">
    <xsd:import namespace="539e4a8c-7e7c-4ea1-8c2e-f9bf51a8ca20"/>
    <xsd:import namespace="41f5c9df-7cea-428a-8452-da6b62a57c0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e4a8c-7e7c-4ea1-8c2e-f9bf51a8ca2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5c9df-7cea-428a-8452-da6b62a57c0f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539e4a8c-7e7c-4ea1-8c2e-f9bf51a8ca20" xsi:nil="true"/>
    <AppVersion xmlns="539e4a8c-7e7c-4ea1-8c2e-f9bf51a8ca20" xsi:nil="true"/>
    <CultureName xmlns="539e4a8c-7e7c-4ea1-8c2e-f9bf51a8ca20" xsi:nil="true"/>
    <NotebookType xmlns="539e4a8c-7e7c-4ea1-8c2e-f9bf51a8ca20" xsi:nil="true"/>
    <FolderType xmlns="539e4a8c-7e7c-4ea1-8c2e-f9bf51a8ca2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B555B1-F0A4-48F7-9EC7-8D50B98012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9e4a8c-7e7c-4ea1-8c2e-f9bf51a8ca20"/>
    <ds:schemaRef ds:uri="41f5c9df-7cea-428a-8452-da6b62a57c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167C8B-71C9-4B7B-B300-3392BCC41813}">
  <ds:schemaRefs>
    <ds:schemaRef ds:uri="41f5c9df-7cea-428a-8452-da6b62a57c0f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539e4a8c-7e7c-4ea1-8c2e-f9bf51a8ca20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08D2EDA-E30D-4839-A7F5-5F0EEBFB6F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8240</Words>
  <Application>Microsoft Office PowerPoint</Application>
  <PresentationFormat>Widescreen</PresentationFormat>
  <Paragraphs>908</Paragraphs>
  <Slides>89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8" baseType="lpstr">
      <vt:lpstr>Avenir Black</vt:lpstr>
      <vt:lpstr>Avenir Book</vt:lpstr>
      <vt:lpstr>Avenir-Medium</vt:lpstr>
      <vt:lpstr>Gill Sans</vt:lpstr>
      <vt:lpstr>Lato Regular</vt:lpstr>
      <vt:lpstr>poppins-extralight</vt:lpstr>
      <vt:lpstr>Arial</vt:lpstr>
      <vt:lpstr>Calibri</vt:lpstr>
      <vt:lpstr>Calibri Light</vt:lpstr>
      <vt:lpstr>Comic Sans MS</vt:lpstr>
      <vt:lpstr>Corbel</vt:lpstr>
      <vt:lpstr>Montserrat</vt:lpstr>
      <vt:lpstr>Montserrat Light</vt:lpstr>
      <vt:lpstr>Montserrat Medium</vt:lpstr>
      <vt:lpstr>Noto Sans</vt:lpstr>
      <vt:lpstr>Quattrocento Sans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Chak, Maggie (UT-BMS)</cp:lastModifiedBy>
  <cp:revision>159</cp:revision>
  <dcterms:created xsi:type="dcterms:W3CDTF">2020-10-14T13:32:04Z</dcterms:created>
  <dcterms:modified xsi:type="dcterms:W3CDTF">2022-09-13T12:00:16Z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0x010100E089EED690624143B9CCB44C7945D306</vt:lpwstr>
  </property>
</Properties>
</file>